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3" r:id="rId6"/>
    <p:sldId id="259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4"/>
    <p:restoredTop sz="64876"/>
  </p:normalViewPr>
  <p:slideViewPr>
    <p:cSldViewPr snapToGrid="0">
      <p:cViewPr varScale="1">
        <p:scale>
          <a:sx n="106" d="100"/>
          <a:sy n="106" d="100"/>
        </p:scale>
        <p:origin x="2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Data'!$E$9,'All Data'!$P$9)</c:f>
                <c:numCache>
                  <c:formatCode>General</c:formatCode>
                  <c:ptCount val="2"/>
                  <c:pt idx="0">
                    <c:v>0.17093959425808469</c:v>
                  </c:pt>
                  <c:pt idx="1">
                    <c:v>0.12745108625202212</c:v>
                  </c:pt>
                </c:numCache>
              </c:numRef>
            </c:plus>
            <c:minus>
              <c:numRef>
                <c:f>('All Data'!$E$9,'All Data'!$P$9)</c:f>
                <c:numCache>
                  <c:formatCode>General</c:formatCode>
                  <c:ptCount val="2"/>
                  <c:pt idx="0">
                    <c:v>0.17093959425808469</c:v>
                  </c:pt>
                  <c:pt idx="1">
                    <c:v>0.12745108625202212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Data'!$E$7,'All Data'!$P$7)</c:f>
              <c:numCache>
                <c:formatCode>General</c:formatCode>
                <c:ptCount val="2"/>
                <c:pt idx="0">
                  <c:v>0.73421000000000003</c:v>
                </c:pt>
                <c:pt idx="1">
                  <c:v>0.80915999999999999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9-BC4A-9970-22009FF7663A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Data'!$F$9,'All Data'!$Q$9)</c:f>
                <c:numCache>
                  <c:formatCode>General</c:formatCode>
                  <c:ptCount val="2"/>
                  <c:pt idx="0">
                    <c:v>0.15193784904912166</c:v>
                  </c:pt>
                  <c:pt idx="1">
                    <c:v>0.19954954031118061</c:v>
                  </c:pt>
                </c:numCache>
              </c:numRef>
            </c:plus>
            <c:minus>
              <c:numRef>
                <c:f>('All Data'!$F$9,'All Data'!$Q$9)</c:f>
                <c:numCache>
                  <c:formatCode>General</c:formatCode>
                  <c:ptCount val="2"/>
                  <c:pt idx="0">
                    <c:v>0.15193784904912166</c:v>
                  </c:pt>
                  <c:pt idx="1">
                    <c:v>0.19954954031118061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Data'!$F$7,'All Data'!$Q$7)</c:f>
              <c:numCache>
                <c:formatCode>General</c:formatCode>
                <c:ptCount val="2"/>
                <c:pt idx="0">
                  <c:v>0.78041000000000005</c:v>
                </c:pt>
                <c:pt idx="1">
                  <c:v>0.83099000000000001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9-BC4A-9970-22009FF76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0.95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Reaction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Time (s)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Data'!$B$9,'All Data'!$M$9)</c:f>
                <c:numCache>
                  <c:formatCode>General</c:formatCode>
                  <c:ptCount val="2"/>
                  <c:pt idx="0">
                    <c:v>0.1466702744113039</c:v>
                  </c:pt>
                  <c:pt idx="1">
                    <c:v>0.11391046588785879</c:v>
                  </c:pt>
                </c:numCache>
              </c:numRef>
            </c:plus>
            <c:minus>
              <c:numRef>
                <c:f>('All Data'!$B$9,'All Data'!$M$9)</c:f>
                <c:numCache>
                  <c:formatCode>General</c:formatCode>
                  <c:ptCount val="2"/>
                  <c:pt idx="0">
                    <c:v>0.1466702744113039</c:v>
                  </c:pt>
                  <c:pt idx="1">
                    <c:v>0.11391046588785879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Data'!$B$7,'All Data'!$M$7)</c:f>
              <c:numCache>
                <c:formatCode>General</c:formatCode>
                <c:ptCount val="2"/>
                <c:pt idx="0">
                  <c:v>0.85</c:v>
                </c:pt>
                <c:pt idx="1">
                  <c:v>0.82000000000000006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B0-BB4B-B5CC-0B84DD48D0D6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Data'!$C$9,'All Data'!$N$9)</c:f>
                <c:numCache>
                  <c:formatCode>General</c:formatCode>
                  <c:ptCount val="2"/>
                  <c:pt idx="0">
                    <c:v>5.1520300250582532E-2</c:v>
                  </c:pt>
                  <c:pt idx="1">
                    <c:v>5.6579286703808566E-2</c:v>
                  </c:pt>
                </c:numCache>
              </c:numRef>
            </c:plus>
            <c:minus>
              <c:numRef>
                <c:f>('All Data'!$C$9,'All Data'!$N$9)</c:f>
                <c:numCache>
                  <c:formatCode>General</c:formatCode>
                  <c:ptCount val="2"/>
                  <c:pt idx="0">
                    <c:v>5.1520300250582532E-2</c:v>
                  </c:pt>
                  <c:pt idx="1">
                    <c:v>5.6579286703808566E-2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Data'!$C$7,'All Data'!$N$7)</c:f>
              <c:numCache>
                <c:formatCode>General</c:formatCode>
                <c:ptCount val="2"/>
                <c:pt idx="0">
                  <c:v>0.91749999999999998</c:v>
                </c:pt>
                <c:pt idx="1">
                  <c:v>0.92999999999999994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B0-BB4B-B5CC-0B84DD48D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Data'!$Z$9,'All Data'!$AC$9)</c:f>
                <c:numCache>
                  <c:formatCode>General</c:formatCode>
                  <c:ptCount val="2"/>
                  <c:pt idx="0">
                    <c:v>0.58674247987262951</c:v>
                  </c:pt>
                  <c:pt idx="1">
                    <c:v>0.5031422624703118</c:v>
                  </c:pt>
                </c:numCache>
              </c:numRef>
            </c:plus>
            <c:minus>
              <c:numRef>
                <c:f>('All Data'!$Z$9,'All Data'!$AC$9)</c:f>
                <c:numCache>
                  <c:formatCode>General</c:formatCode>
                  <c:ptCount val="2"/>
                  <c:pt idx="0">
                    <c:v>0.58674247987262951</c:v>
                  </c:pt>
                  <c:pt idx="1">
                    <c:v>0.5031422624703118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Data'!$Z$7,'All Data'!$AC$7)</c:f>
              <c:numCache>
                <c:formatCode>General</c:formatCode>
                <c:ptCount val="2"/>
                <c:pt idx="0">
                  <c:v>2.3025000000000002</c:v>
                </c:pt>
                <c:pt idx="1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3-DF47-84BD-40629211B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At val="0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K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Value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Control'!$D$9,'mTBI vs. Control'!$O$9)</c:f>
                <c:numCache>
                  <c:formatCode>General</c:formatCode>
                  <c:ptCount val="2"/>
                  <c:pt idx="0">
                    <c:v>1.9403643446946565E-2</c:v>
                  </c:pt>
                  <c:pt idx="1">
                    <c:v>3.9199279690801107E-2</c:v>
                  </c:pt>
                </c:numCache>
              </c:numRef>
            </c:plus>
            <c:minus>
              <c:numRef>
                <c:f>('mTBI vs. Control'!$D$9,'mTBI vs. Control'!$O$9)</c:f>
                <c:numCache>
                  <c:formatCode>General</c:formatCode>
                  <c:ptCount val="2"/>
                  <c:pt idx="0">
                    <c:v>1.9403643446946565E-2</c:v>
                  </c:pt>
                  <c:pt idx="1">
                    <c:v>3.9199279690801107E-2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vs. Control'!$D$7,'mTBI vs. Control'!$O$7)</c:f>
              <c:numCache>
                <c:formatCode>General</c:formatCode>
                <c:ptCount val="2"/>
                <c:pt idx="0">
                  <c:v>0.96989999999999998</c:v>
                </c:pt>
                <c:pt idx="1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4-AE48-BDBF-5AEF8292757B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Control'!$D$20,'mTBI vs. Control'!$O$20)</c:f>
                <c:numCache>
                  <c:formatCode>General</c:formatCode>
                  <c:ptCount val="2"/>
                  <c:pt idx="0">
                    <c:v>0.12180196181924165</c:v>
                  </c:pt>
                  <c:pt idx="1">
                    <c:v>0.12739765899510339</c:v>
                  </c:pt>
                </c:numCache>
              </c:numRef>
            </c:plus>
            <c:minus>
              <c:numRef>
                <c:f>('mTBI vs. Control'!$D$20,'mTBI vs. Control'!$O$20)</c:f>
                <c:numCache>
                  <c:formatCode>General</c:formatCode>
                  <c:ptCount val="2"/>
                  <c:pt idx="0">
                    <c:v>0.12180196181924165</c:v>
                  </c:pt>
                  <c:pt idx="1">
                    <c:v>0.12739765899510339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vs. Control'!$D$18,'mTBI vs. Control'!$O$18)</c:f>
              <c:numCache>
                <c:formatCode>General</c:formatCode>
                <c:ptCount val="2"/>
                <c:pt idx="0">
                  <c:v>0.84785500000000003</c:v>
                </c:pt>
                <c:pt idx="1">
                  <c:v>0.875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4-AE48-BDBF-5AEF82927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Control'!$G$9,'mTBI vs. Control'!$R$9)</c:f>
                <c:numCache>
                  <c:formatCode>General</c:formatCode>
                  <c:ptCount val="2"/>
                  <c:pt idx="0">
                    <c:v>7.1685682734552503E-2</c:v>
                  </c:pt>
                  <c:pt idx="1">
                    <c:v>0.12037118811052738</c:v>
                  </c:pt>
                </c:numCache>
              </c:numRef>
            </c:plus>
            <c:minus>
              <c:numRef>
                <c:f>('mTBI vs. Control'!$G$9,'mTBI vs. Control'!$R$9)</c:f>
                <c:numCache>
                  <c:formatCode>General</c:formatCode>
                  <c:ptCount val="2"/>
                  <c:pt idx="0">
                    <c:v>7.1685682734552503E-2</c:v>
                  </c:pt>
                  <c:pt idx="1">
                    <c:v>0.12037118811052738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vs. Control'!$G$7,'mTBI vs. Control'!$R$7)</c:f>
              <c:numCache>
                <c:formatCode>General</c:formatCode>
                <c:ptCount val="2"/>
                <c:pt idx="0">
                  <c:v>0.79621500000000001</c:v>
                </c:pt>
                <c:pt idx="1">
                  <c:v>0.83549499999999999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99-0441-8AD3-0074C9189150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Control'!$G$20,'mTBI vs. Control'!$R$20)</c:f>
                <c:numCache>
                  <c:formatCode>General</c:formatCode>
                  <c:ptCount val="2"/>
                  <c:pt idx="0">
                    <c:v>0.18871513225143974</c:v>
                  </c:pt>
                  <c:pt idx="1">
                    <c:v>0.17927790566587801</c:v>
                  </c:pt>
                </c:numCache>
              </c:numRef>
            </c:plus>
            <c:minus>
              <c:numRef>
                <c:f>('mTBI vs. Control'!$G$20,'mTBI vs. Control'!$R$20)</c:f>
                <c:numCache>
                  <c:formatCode>General</c:formatCode>
                  <c:ptCount val="2"/>
                  <c:pt idx="0">
                    <c:v>0.18871513225143974</c:v>
                  </c:pt>
                  <c:pt idx="1">
                    <c:v>0.17927790566587801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vs. Control'!$G$18,'mTBI vs. Control'!$R$18)</c:f>
              <c:numCache>
                <c:formatCode>General</c:formatCode>
                <c:ptCount val="2"/>
                <c:pt idx="0">
                  <c:v>0.59740499999999996</c:v>
                </c:pt>
                <c:pt idx="1">
                  <c:v>0.65293000000000001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99-0441-8AD3-0074C9189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0.95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Reaction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Time (s)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Control'!$Z$9,'mTBI vs. Control'!$AB$9)</c:f>
                <c:numCache>
                  <c:formatCode>General</c:formatCode>
                  <c:ptCount val="2"/>
                  <c:pt idx="0">
                    <c:v>0.1175978390724033</c:v>
                  </c:pt>
                  <c:pt idx="1">
                    <c:v>0</c:v>
                  </c:pt>
                </c:numCache>
              </c:numRef>
            </c:plus>
            <c:minus>
              <c:numRef>
                <c:f>('mTBI vs. Control'!$Z$9,'mTBI vs. Control'!$AB$9)</c:f>
                <c:numCache>
                  <c:formatCode>General</c:formatCode>
                  <c:ptCount val="2"/>
                  <c:pt idx="0">
                    <c:v>0.1175978390724033</c:v>
                  </c:pt>
                  <c:pt idx="1">
                    <c:v>0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vs. Control'!$Z$7,'mTBI vs. Control'!$AC$7)</c:f>
              <c:numCache>
                <c:formatCode>General</c:formatCode>
                <c:ptCount val="2"/>
                <c:pt idx="0">
                  <c:v>2.82</c:v>
                </c:pt>
                <c:pt idx="1">
                  <c:v>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0-E245-B5BB-CADFEB0FEA2A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Control'!$Z$20,'mTBI vs. Control'!$AC$20)</c:f>
                <c:numCache>
                  <c:formatCode>General</c:formatCode>
                  <c:ptCount val="2"/>
                  <c:pt idx="0">
                    <c:v>0.72028676431846683</c:v>
                  </c:pt>
                  <c:pt idx="1">
                    <c:v>0.76438595397062292</c:v>
                  </c:pt>
                </c:numCache>
              </c:numRef>
            </c:plus>
            <c:minus>
              <c:numRef>
                <c:f>('mTBI vs. Control'!$Z$20,'mTBI vs. Control'!$AC$20)</c:f>
                <c:numCache>
                  <c:formatCode>General</c:formatCode>
                  <c:ptCount val="2"/>
                  <c:pt idx="0">
                    <c:v>0.72028676431846683</c:v>
                  </c:pt>
                  <c:pt idx="1">
                    <c:v>0.76438595397062292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vs. Control'!$Z$18,'mTBI vs. Control'!$AC$18)</c:f>
              <c:numCache>
                <c:formatCode>General</c:formatCode>
                <c:ptCount val="2"/>
                <c:pt idx="0">
                  <c:v>2.0925000000000002</c:v>
                </c:pt>
                <c:pt idx="1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60-E245-B5BB-CADFEB0FE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K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Value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Data'!$K$9,'All Data'!$V$9)</c:f>
                <c:numCache>
                  <c:formatCode>General</c:formatCode>
                  <c:ptCount val="2"/>
                  <c:pt idx="0">
                    <c:v>7.7372079751410929</c:v>
                  </c:pt>
                  <c:pt idx="1">
                    <c:v>14.727960610351264</c:v>
                  </c:pt>
                </c:numCache>
              </c:numRef>
            </c:plus>
            <c:minus>
              <c:numRef>
                <c:f>('All Data'!$K$9,'All Data'!$V$9)</c:f>
                <c:numCache>
                  <c:formatCode>General</c:formatCode>
                  <c:ptCount val="2"/>
                  <c:pt idx="0">
                    <c:v>7.7372079751410929</c:v>
                  </c:pt>
                  <c:pt idx="1">
                    <c:v>14.727960610351264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Data'!$K$7,'All Data'!$V$7)</c:f>
              <c:numCache>
                <c:formatCode>General</c:formatCode>
                <c:ptCount val="2"/>
                <c:pt idx="0">
                  <c:v>29.244999999999997</c:v>
                </c:pt>
                <c:pt idx="1">
                  <c:v>55.035449999999997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8-4647-8FAB-DB36B6978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Control'!$K$9,'mTBI vs. Control'!$V$9)</c:f>
                <c:numCache>
                  <c:formatCode>General</c:formatCode>
                  <c:ptCount val="2"/>
                  <c:pt idx="0">
                    <c:v>6.4776809689049086</c:v>
                  </c:pt>
                  <c:pt idx="1">
                    <c:v>1.791897072865742</c:v>
                  </c:pt>
                </c:numCache>
              </c:numRef>
            </c:plus>
            <c:minus>
              <c:numRef>
                <c:f>('mTBI vs. Control'!$K$9,'mTBI vs. Control'!$V$9)</c:f>
                <c:numCache>
                  <c:formatCode>General</c:formatCode>
                  <c:ptCount val="2"/>
                  <c:pt idx="0">
                    <c:v>6.4776809689049086</c:v>
                  </c:pt>
                  <c:pt idx="1">
                    <c:v>1.791897072865742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vs. Control'!$K$7,'mTBI vs. Control'!$V$7)</c:f>
              <c:numCache>
                <c:formatCode>General</c:formatCode>
                <c:ptCount val="2"/>
                <c:pt idx="0">
                  <c:v>20.954999999999998</c:v>
                </c:pt>
                <c:pt idx="1">
                  <c:v>41.065749999999994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9-4A4D-AECA-C79DAF30B5E0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Control'!$K$20,'mTBI vs. Control'!$V$20)</c:f>
                <c:numCache>
                  <c:formatCode>General</c:formatCode>
                  <c:ptCount val="2"/>
                  <c:pt idx="0">
                    <c:v>7.5850606201699495</c:v>
                  </c:pt>
                  <c:pt idx="1">
                    <c:v>22.668257457795711</c:v>
                  </c:pt>
                </c:numCache>
              </c:numRef>
            </c:plus>
            <c:minus>
              <c:numRef>
                <c:f>('mTBI vs. Control'!$K$20,'mTBI vs. Control'!$V$20)</c:f>
                <c:numCache>
                  <c:formatCode>General</c:formatCode>
                  <c:ptCount val="2"/>
                  <c:pt idx="0">
                    <c:v>7.5850606201699495</c:v>
                  </c:pt>
                  <c:pt idx="1">
                    <c:v>22.668257457795711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vs. Control'!$K$18,'mTBI vs. Control'!$V$18)</c:f>
              <c:numCache>
                <c:formatCode>General</c:formatCode>
                <c:ptCount val="2"/>
                <c:pt idx="0">
                  <c:v>30.36</c:v>
                </c:pt>
                <c:pt idx="1">
                  <c:v>56.52525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9-4A4D-AECA-C79DAF30B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THIS LATER</a:t>
            </a:r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Blocks of 25; mix recognition and recall trial blocks (smaller)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as function of K?? Not sure why???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2/25/24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19(1.83)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males, 2 females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2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4)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617621" y="814137"/>
            <a:ext cx="7515625" cy="2042519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8" y="3035425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9859" t="18964" r="29859" b="18958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65779" y="3710675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5F17C593-6A68-303A-5406-804A375D3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63811"/>
              </p:ext>
            </p:extLst>
          </p:nvPr>
        </p:nvGraphicFramePr>
        <p:xfrm>
          <a:off x="2367908" y="2933357"/>
          <a:ext cx="4408183" cy="218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4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4)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0201A2BF-00D0-5652-1E74-EC04D4DA5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24310"/>
              </p:ext>
            </p:extLst>
          </p:nvPr>
        </p:nvGraphicFramePr>
        <p:xfrm>
          <a:off x="311700" y="1060704"/>
          <a:ext cx="4033488" cy="199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25A42874-C113-A178-57B2-497096F16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0218"/>
              </p:ext>
            </p:extLst>
          </p:nvPr>
        </p:nvGraphicFramePr>
        <p:xfrm>
          <a:off x="5004197" y="1064323"/>
          <a:ext cx="4018064" cy="199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2)</a:t>
            </a: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E6867AAD-B1E6-3F44-84EA-C1D11397E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074555"/>
              </p:ext>
            </p:extLst>
          </p:nvPr>
        </p:nvGraphicFramePr>
        <p:xfrm>
          <a:off x="310896" y="1060704"/>
          <a:ext cx="4045204" cy="200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AB37DA2B-B727-B24A-8295-A968323B6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20283"/>
              </p:ext>
            </p:extLst>
          </p:nvPr>
        </p:nvGraphicFramePr>
        <p:xfrm>
          <a:off x="2368295" y="2929417"/>
          <a:ext cx="4215481" cy="200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AB662DCF-843C-9A45-AEB1-EB090082D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82579"/>
              </p:ext>
            </p:extLst>
          </p:nvPr>
        </p:nvGraphicFramePr>
        <p:xfrm>
          <a:off x="5001767" y="1060704"/>
          <a:ext cx="4173213" cy="198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7;p16">
            <a:extLst>
              <a:ext uri="{FF2B5EF4-FFF2-40B4-BE49-F238E27FC236}">
                <a16:creationId xmlns:a16="http://schemas.microsoft.com/office/drawing/2014/main" id="{ABBB03B0-0E26-B72F-56F6-1B22D5A1EC81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3" name="Google Shape;188;p16">
              <a:extLst>
                <a:ext uri="{FF2B5EF4-FFF2-40B4-BE49-F238E27FC236}">
                  <a16:creationId xmlns:a16="http://schemas.microsoft.com/office/drawing/2014/main" id="{3909AF10-FF28-EACC-11AA-DE987DC5D659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0" name="Google Shape;189;p16">
                <a:extLst>
                  <a:ext uri="{FF2B5EF4-FFF2-40B4-BE49-F238E27FC236}">
                    <a16:creationId xmlns:a16="http://schemas.microsoft.com/office/drawing/2014/main" id="{077A8FD5-42AE-93A6-1078-A48E60B99457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1" name="Google Shape;190;p16">
                <a:extLst>
                  <a:ext uri="{FF2B5EF4-FFF2-40B4-BE49-F238E27FC236}">
                    <a16:creationId xmlns:a16="http://schemas.microsoft.com/office/drawing/2014/main" id="{B26AD1A8-F9C2-53A7-B648-D9CF3A72C876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2" name="Google Shape;191;p16">
                  <a:extLst>
                    <a:ext uri="{FF2B5EF4-FFF2-40B4-BE49-F238E27FC236}">
                      <a16:creationId xmlns:a16="http://schemas.microsoft.com/office/drawing/2014/main" id="{C2462C9D-8451-0132-6E05-AB543E99111D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oogle Shape;192;p16">
                  <a:extLst>
                    <a:ext uri="{FF2B5EF4-FFF2-40B4-BE49-F238E27FC236}">
                      <a16:creationId xmlns:a16="http://schemas.microsoft.com/office/drawing/2014/main" id="{738182F2-6FA3-BC15-90D4-31846BC13F84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4" name="Google Shape;193;p16">
                    <a:extLst>
                      <a:ext uri="{FF2B5EF4-FFF2-40B4-BE49-F238E27FC236}">
                        <a16:creationId xmlns:a16="http://schemas.microsoft.com/office/drawing/2014/main" id="{019FE6F9-C476-8BE0-B8BE-378F6A474559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5" name="Google Shape;194;p16">
                    <a:extLst>
                      <a:ext uri="{FF2B5EF4-FFF2-40B4-BE49-F238E27FC236}">
                        <a16:creationId xmlns:a16="http://schemas.microsoft.com/office/drawing/2014/main" id="{DCEA27EC-6A4F-C6DE-592B-B5E0638ACFF6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Google Shape;195;p16">
                    <a:extLst>
                      <a:ext uri="{FF2B5EF4-FFF2-40B4-BE49-F238E27FC236}">
                        <a16:creationId xmlns:a16="http://schemas.microsoft.com/office/drawing/2014/main" id="{8B7DBD08-7E3F-819E-42B3-32A2909875BA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4" name="Google Shape;196;p16">
              <a:extLst>
                <a:ext uri="{FF2B5EF4-FFF2-40B4-BE49-F238E27FC236}">
                  <a16:creationId xmlns:a16="http://schemas.microsoft.com/office/drawing/2014/main" id="{A8F088AF-CD16-0BF3-C04A-33B04AB70063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5" name="Google Shape;197;p16">
                <a:extLst>
                  <a:ext uri="{FF2B5EF4-FFF2-40B4-BE49-F238E27FC236}">
                    <a16:creationId xmlns:a16="http://schemas.microsoft.com/office/drawing/2014/main" id="{74527208-739D-8FB2-2D74-823E4201F05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" name="Google Shape;198;p16">
                <a:extLst>
                  <a:ext uri="{FF2B5EF4-FFF2-40B4-BE49-F238E27FC236}">
                    <a16:creationId xmlns:a16="http://schemas.microsoft.com/office/drawing/2014/main" id="{281D7ACB-7B64-6A6A-A5BC-15EF57FC9291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4" name="Google Shape;199;p16">
                  <a:extLst>
                    <a:ext uri="{FF2B5EF4-FFF2-40B4-BE49-F238E27FC236}">
                      <a16:creationId xmlns:a16="http://schemas.microsoft.com/office/drawing/2014/main" id="{D726E853-6739-0CD5-0643-A81F69900F25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5" name="Google Shape;200;p16">
                  <a:extLst>
                    <a:ext uri="{FF2B5EF4-FFF2-40B4-BE49-F238E27FC236}">
                      <a16:creationId xmlns:a16="http://schemas.microsoft.com/office/drawing/2014/main" id="{1627FCB6-2FF4-919F-E597-06B3A9263F6F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6" name="Google Shape;201;p16">
                    <a:extLst>
                      <a:ext uri="{FF2B5EF4-FFF2-40B4-BE49-F238E27FC236}">
                        <a16:creationId xmlns:a16="http://schemas.microsoft.com/office/drawing/2014/main" id="{30277924-1F0D-2ED7-C352-8BA7CFDB79B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7" name="Google Shape;202;p16">
                    <a:extLst>
                      <a:ext uri="{FF2B5EF4-FFF2-40B4-BE49-F238E27FC236}">
                        <a16:creationId xmlns:a16="http://schemas.microsoft.com/office/drawing/2014/main" id="{6E65C7D6-456B-E502-CB04-794CD3699F01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Google Shape;203;p16">
                    <a:extLst>
                      <a:ext uri="{FF2B5EF4-FFF2-40B4-BE49-F238E27FC236}">
                        <a16:creationId xmlns:a16="http://schemas.microsoft.com/office/drawing/2014/main" id="{4CA0281B-3FF5-146C-F7E0-96D81F82293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Google Shape;204;p16">
                    <a:extLst>
                      <a:ext uri="{FF2B5EF4-FFF2-40B4-BE49-F238E27FC236}">
                        <a16:creationId xmlns:a16="http://schemas.microsoft.com/office/drawing/2014/main" id="{3E829ADA-124D-77E6-1AA6-4B6F4852A3A8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7" name="Google Shape;205;p16">
                <a:extLst>
                  <a:ext uri="{FF2B5EF4-FFF2-40B4-BE49-F238E27FC236}">
                    <a16:creationId xmlns:a16="http://schemas.microsoft.com/office/drawing/2014/main" id="{B51DCB1A-FBEE-F5A1-3BD4-CD56EAD76358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8" name="Google Shape;206;p16">
                  <a:extLst>
                    <a:ext uri="{FF2B5EF4-FFF2-40B4-BE49-F238E27FC236}">
                      <a16:creationId xmlns:a16="http://schemas.microsoft.com/office/drawing/2014/main" id="{F5EE8010-61BE-28D6-3FA9-A7D9C65AA8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9" name="Google Shape;207;p16">
                  <a:extLst>
                    <a:ext uri="{FF2B5EF4-FFF2-40B4-BE49-F238E27FC236}">
                      <a16:creationId xmlns:a16="http://schemas.microsoft.com/office/drawing/2014/main" id="{11BF95EC-951E-034F-1921-F115D0BB8D8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0" name="Google Shape;208;p16">
                    <a:extLst>
                      <a:ext uri="{FF2B5EF4-FFF2-40B4-BE49-F238E27FC236}">
                        <a16:creationId xmlns:a16="http://schemas.microsoft.com/office/drawing/2014/main" id="{EDA66D2B-3328-13B9-1048-0B048C9CDB0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1" name="Google Shape;209;p16">
                    <a:extLst>
                      <a:ext uri="{FF2B5EF4-FFF2-40B4-BE49-F238E27FC236}">
                        <a16:creationId xmlns:a16="http://schemas.microsoft.com/office/drawing/2014/main" id="{60C66ADD-48F1-8830-357D-1392F68C94D0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" name="Google Shape;210;p16">
                    <a:extLst>
                      <a:ext uri="{FF2B5EF4-FFF2-40B4-BE49-F238E27FC236}">
                        <a16:creationId xmlns:a16="http://schemas.microsoft.com/office/drawing/2014/main" id="{5829112C-AC06-DE8C-8E3E-0565E02E681C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" name="Google Shape;211;p16">
                    <a:extLst>
                      <a:ext uri="{FF2B5EF4-FFF2-40B4-BE49-F238E27FC236}">
                        <a16:creationId xmlns:a16="http://schemas.microsoft.com/office/drawing/2014/main" id="{51E65E74-FBE3-8D0C-FD7E-AA392395E8C1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4)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BBA9309-AFF2-034F-854E-56320AEC79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144382"/>
              </p:ext>
            </p:extLst>
          </p:nvPr>
        </p:nvGraphicFramePr>
        <p:xfrm>
          <a:off x="1699768" y="1618488"/>
          <a:ext cx="55264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2)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41E73B3-6A05-3246-9BA5-03265CA4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598723"/>
              </p:ext>
            </p:extLst>
          </p:nvPr>
        </p:nvGraphicFramePr>
        <p:xfrm>
          <a:off x="1700784" y="1622552"/>
          <a:ext cx="5511637" cy="278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202</Words>
  <Application>Microsoft Macintosh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Simple Light</vt:lpstr>
      <vt:lpstr>NURA Project Data Update</vt:lpstr>
      <vt:lpstr>Demographics (N = 4)</vt:lpstr>
      <vt:lpstr>Recognition Trial</vt:lpstr>
      <vt:lpstr>Recognition Data (N = 4)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9</cp:revision>
  <dcterms:modified xsi:type="dcterms:W3CDTF">2024-02-25T09:34:00Z</dcterms:modified>
</cp:coreProperties>
</file>