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9a3cfc18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9a3cfc18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Blocks of 25; mix recognition and recall trial blocks (smaller)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as function of K?? Not sure why???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9a3cfc18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9a3cfc18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Pilot Data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2/15/24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2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Diagram (BLOCKED and INTERMIXED blocks)</a:t>
            </a:r>
            <a:endParaRPr/>
          </a:p>
        </p:txBody>
      </p:sp>
      <p:grpSp>
        <p:nvGrpSpPr>
          <p:cNvPr id="61" name="Google Shape;61;p14"/>
          <p:cNvGrpSpPr/>
          <p:nvPr/>
        </p:nvGrpSpPr>
        <p:grpSpPr>
          <a:xfrm>
            <a:off x="1617620" y="814137"/>
            <a:ext cx="7515625" cy="2042518"/>
            <a:chOff x="909225" y="797863"/>
            <a:chExt cx="7515625" cy="2042518"/>
          </a:xfrm>
        </p:grpSpPr>
        <p:grpSp>
          <p:nvGrpSpPr>
            <p:cNvPr id="62" name="Google Shape;62;p14"/>
            <p:cNvGrpSpPr/>
            <p:nvPr/>
          </p:nvGrpSpPr>
          <p:grpSpPr>
            <a:xfrm>
              <a:off x="1099671" y="1091155"/>
              <a:ext cx="7017132" cy="1749225"/>
              <a:chOff x="1106971" y="1172417"/>
              <a:chExt cx="7017132" cy="1749225"/>
            </a:xfrm>
          </p:grpSpPr>
          <p:grpSp>
            <p:nvGrpSpPr>
              <p:cNvPr id="63" name="Google Shape;63;p14"/>
              <p:cNvGrpSpPr/>
              <p:nvPr/>
            </p:nvGrpSpPr>
            <p:grpSpPr>
              <a:xfrm>
                <a:off x="1106971" y="1172417"/>
                <a:ext cx="7017132" cy="1749225"/>
                <a:chOff x="1109896" y="1461805"/>
                <a:chExt cx="7017132" cy="1749225"/>
              </a:xfrm>
            </p:grpSpPr>
            <p:grpSp>
              <p:nvGrpSpPr>
                <p:cNvPr id="64" name="Google Shape;64;p14"/>
                <p:cNvGrpSpPr/>
                <p:nvPr/>
              </p:nvGrpSpPr>
              <p:grpSpPr>
                <a:xfrm>
                  <a:off x="1109896" y="1461805"/>
                  <a:ext cx="1686280" cy="1746475"/>
                  <a:chOff x="153400" y="2827075"/>
                  <a:chExt cx="2184300" cy="2186100"/>
                </a:xfrm>
              </p:grpSpPr>
              <p:sp>
                <p:nvSpPr>
                  <p:cNvPr id="65" name="Google Shape;65;p14"/>
                  <p:cNvSpPr/>
                  <p:nvPr/>
                </p:nvSpPr>
                <p:spPr>
                  <a:xfrm>
                    <a:off x="153400" y="2827075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cap="flat" cmpd="sng" w="9525">
                    <a:solidFill>
                      <a:srgbClr val="7F7F7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66" name="Google Shape;66;p14"/>
                  <p:cNvGrpSpPr/>
                  <p:nvPr/>
                </p:nvGrpSpPr>
                <p:grpSpPr>
                  <a:xfrm>
                    <a:off x="788825" y="3547463"/>
                    <a:ext cx="1020975" cy="950563"/>
                    <a:chOff x="788825" y="3547463"/>
                    <a:chExt cx="1020975" cy="950563"/>
                  </a:xfrm>
                </p:grpSpPr>
                <p:pic>
                  <p:nvPicPr>
                    <p:cNvPr id="67" name="Google Shape;67;p14"/>
                    <p:cNvPicPr preferRelativeResize="0"/>
                    <p:nvPr/>
                  </p:nvPicPr>
                  <p:blipFill>
                    <a:blip r:embed="rId3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788825" y="3547463"/>
                      <a:ext cx="913450" cy="894200"/>
                    </a:xfrm>
                    <a:prstGeom prst="rect">
                      <a:avLst/>
                    </a:prstGeom>
                    <a:noFill/>
                    <a:ln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pic>
                <p:sp>
                  <p:nvSpPr>
                    <p:cNvPr id="68" name="Google Shape;68;p14"/>
                    <p:cNvSpPr/>
                    <p:nvPr/>
                  </p:nvSpPr>
                  <p:spPr>
                    <a:xfrm>
                      <a:off x="788825" y="3585775"/>
                      <a:ext cx="3372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9" name="Google Shape;69;p14"/>
                    <p:cNvSpPr/>
                    <p:nvPr/>
                  </p:nvSpPr>
                  <p:spPr>
                    <a:xfrm>
                      <a:off x="1081950" y="4122425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0" name="Google Shape;70;p14"/>
                    <p:cNvSpPr/>
                    <p:nvPr/>
                  </p:nvSpPr>
                  <p:spPr>
                    <a:xfrm>
                      <a:off x="1407500" y="3660150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71" name="Google Shape;71;p14"/>
                <p:cNvGrpSpPr/>
                <p:nvPr/>
              </p:nvGrpSpPr>
              <p:grpSpPr>
                <a:xfrm>
                  <a:off x="2891630" y="1461808"/>
                  <a:ext cx="5235398" cy="1749222"/>
                  <a:chOff x="2888030" y="1461808"/>
                  <a:chExt cx="5235398" cy="1749222"/>
                </a:xfrm>
              </p:grpSpPr>
              <p:grpSp>
                <p:nvGrpSpPr>
                  <p:cNvPr id="72" name="Google Shape;72;p14"/>
                  <p:cNvGrpSpPr/>
                  <p:nvPr/>
                </p:nvGrpSpPr>
                <p:grpSpPr>
                  <a:xfrm>
                    <a:off x="2888030" y="1461980"/>
                    <a:ext cx="1686280" cy="1746475"/>
                    <a:chOff x="2494575" y="2770075"/>
                    <a:chExt cx="2184300" cy="2186100"/>
                  </a:xfrm>
                </p:grpSpPr>
                <p:sp>
                  <p:nvSpPr>
                    <p:cNvPr id="73" name="Google Shape;73;p14"/>
                    <p:cNvSpPr/>
                    <p:nvPr/>
                  </p:nvSpPr>
                  <p:spPr>
                    <a:xfrm>
                      <a:off x="2494575" y="2770075"/>
                      <a:ext cx="2184300" cy="21861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74" name="Google Shape;74;p14"/>
                    <p:cNvGrpSpPr/>
                    <p:nvPr/>
                  </p:nvGrpSpPr>
                  <p:grpSpPr>
                    <a:xfrm>
                      <a:off x="3130000" y="3472688"/>
                      <a:ext cx="913450" cy="894200"/>
                      <a:chOff x="3130000" y="3472688"/>
                      <a:chExt cx="913450" cy="894200"/>
                    </a:xfrm>
                  </p:grpSpPr>
                  <p:pic>
                    <p:nvPicPr>
                      <p:cNvPr id="75" name="Google Shape;75;p14"/>
                      <p:cNvPicPr preferRelativeResize="0"/>
                      <p:nvPr/>
                    </p:nvPicPr>
                    <p:blipFill>
                      <a:blip r:embed="rId3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3130000" y="3472688"/>
                        <a:ext cx="913450" cy="89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  <p:grpSp>
                    <p:nvGrpSpPr>
                      <p:cNvPr id="76" name="Google Shape;76;p14"/>
                      <p:cNvGrpSpPr/>
                      <p:nvPr/>
                    </p:nvGrpSpPr>
                    <p:grpSpPr>
                      <a:xfrm>
                        <a:off x="3220935" y="3604550"/>
                        <a:ext cx="746840" cy="655375"/>
                        <a:chOff x="3220935" y="3604550"/>
                        <a:chExt cx="746840" cy="655375"/>
                      </a:xfrm>
                    </p:grpSpPr>
                    <p:sp>
                      <p:nvSpPr>
                        <p:cNvPr id="77" name="Google Shape;77;p14"/>
                        <p:cNvSpPr/>
                        <p:nvPr/>
                      </p:nvSpPr>
                      <p:spPr>
                        <a:xfrm>
                          <a:off x="3797675" y="3604550"/>
                          <a:ext cx="170100" cy="162900"/>
                        </a:xfrm>
                        <a:prstGeom prst="rect">
                          <a:avLst/>
                        </a:prstGeom>
                        <a:solidFill>
                          <a:srgbClr val="FF4673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78" name="Google Shape;78;p14"/>
                        <p:cNvSpPr/>
                        <p:nvPr/>
                      </p:nvSpPr>
                      <p:spPr>
                        <a:xfrm>
                          <a:off x="3220935" y="3618871"/>
                          <a:ext cx="170100" cy="162900"/>
                        </a:xfrm>
                        <a:prstGeom prst="rect">
                          <a:avLst/>
                        </a:prstGeom>
                        <a:solidFill>
                          <a:srgbClr val="FF7B02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79" name="Google Shape;79;p14"/>
                        <p:cNvSpPr/>
                        <p:nvPr/>
                      </p:nvSpPr>
                      <p:spPr>
                        <a:xfrm>
                          <a:off x="3501675" y="4097025"/>
                          <a:ext cx="170100" cy="162900"/>
                        </a:xfrm>
                        <a:prstGeom prst="rect">
                          <a:avLst/>
                        </a:prstGeom>
                        <a:solidFill>
                          <a:srgbClr val="58BE56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</p:grpSp>
                </p:grpSp>
              </p:grpSp>
              <p:grpSp>
                <p:nvGrpSpPr>
                  <p:cNvPr id="80" name="Google Shape;80;p14"/>
                  <p:cNvGrpSpPr/>
                  <p:nvPr/>
                </p:nvGrpSpPr>
                <p:grpSpPr>
                  <a:xfrm>
                    <a:off x="6437149" y="1461808"/>
                    <a:ext cx="1686280" cy="1746475"/>
                    <a:chOff x="4695612" y="1461983"/>
                    <a:chExt cx="1686280" cy="1746475"/>
                  </a:xfrm>
                </p:grpSpPr>
                <p:grpSp>
                  <p:nvGrpSpPr>
                    <p:cNvPr id="81" name="Google Shape;81;p14"/>
                    <p:cNvGrpSpPr/>
                    <p:nvPr/>
                  </p:nvGrpSpPr>
                  <p:grpSpPr>
                    <a:xfrm>
                      <a:off x="4695612" y="1461983"/>
                      <a:ext cx="1686280" cy="1746475"/>
                      <a:chOff x="4801899" y="2770075"/>
                      <a:chExt cx="2184300" cy="2186100"/>
                    </a:xfrm>
                  </p:grpSpPr>
                  <p:sp>
                    <p:nvSpPr>
                      <p:cNvPr id="82" name="Google Shape;82;p14"/>
                      <p:cNvSpPr/>
                      <p:nvPr/>
                    </p:nvSpPr>
                    <p:spPr>
                      <a:xfrm>
                        <a:off x="4801899" y="2770075"/>
                        <a:ext cx="2184300" cy="21861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cap="flat" cmpd="sng" w="9525">
                        <a:solidFill>
                          <a:srgbClr val="7F7F7F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grpSp>
                    <p:nvGrpSpPr>
                      <p:cNvPr id="83" name="Google Shape;83;p14"/>
                      <p:cNvGrpSpPr/>
                      <p:nvPr/>
                    </p:nvGrpSpPr>
                    <p:grpSpPr>
                      <a:xfrm>
                        <a:off x="5399775" y="3490463"/>
                        <a:ext cx="1020975" cy="950563"/>
                        <a:chOff x="5399775" y="3490463"/>
                        <a:chExt cx="1020975" cy="950563"/>
                      </a:xfrm>
                    </p:grpSpPr>
                    <p:pic>
                      <p:nvPicPr>
                        <p:cNvPr id="84" name="Google Shape;84;p14"/>
                        <p:cNvPicPr preferRelativeResize="0"/>
                        <p:nvPr/>
                      </p:nvPicPr>
                      <p:blipFill>
                        <a:blip r:embed="rId3">
                          <a:alphaModFix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399775" y="3490463"/>
                          <a:ext cx="913450" cy="894200"/>
                        </a:xfrm>
                        <a:prstGeom prst="rect">
                          <a:avLst/>
                        </a:prstGeom>
                        <a:noFill/>
                        <a:ln cap="flat" cmpd="sng" w="9525">
                          <a:solidFill>
                            <a:srgbClr val="7F7F7F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</p:pic>
                    <p:sp>
                      <p:nvSpPr>
                        <p:cNvPr id="85" name="Google Shape;85;p14"/>
                        <p:cNvSpPr/>
                        <p:nvPr/>
                      </p:nvSpPr>
                      <p:spPr>
                        <a:xfrm>
                          <a:off x="5399775" y="3528775"/>
                          <a:ext cx="337200" cy="375600"/>
                        </a:xfrm>
                        <a:prstGeom prst="rect">
                          <a:avLst/>
                        </a:prstGeom>
                        <a:solidFill>
                          <a:srgbClr val="7F7F7F"/>
                        </a:solidFill>
                        <a:ln cap="flat" cmpd="sng" w="9525">
                          <a:solidFill>
                            <a:srgbClr val="7F7F7F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86" name="Google Shape;86;p14"/>
                        <p:cNvSpPr/>
                        <p:nvPr/>
                      </p:nvSpPr>
                      <p:spPr>
                        <a:xfrm>
                          <a:off x="5692900" y="4065425"/>
                          <a:ext cx="402300" cy="375600"/>
                        </a:xfrm>
                        <a:prstGeom prst="rect">
                          <a:avLst/>
                        </a:prstGeom>
                        <a:solidFill>
                          <a:srgbClr val="7F7F7F"/>
                        </a:solidFill>
                        <a:ln cap="flat" cmpd="sng" w="9525">
                          <a:solidFill>
                            <a:srgbClr val="7F7F7F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87" name="Google Shape;87;p14"/>
                        <p:cNvSpPr/>
                        <p:nvPr/>
                      </p:nvSpPr>
                      <p:spPr>
                        <a:xfrm>
                          <a:off x="6018450" y="3603150"/>
                          <a:ext cx="402300" cy="375600"/>
                        </a:xfrm>
                        <a:prstGeom prst="rect">
                          <a:avLst/>
                        </a:prstGeom>
                        <a:solidFill>
                          <a:srgbClr val="7F7F7F"/>
                        </a:solidFill>
                        <a:ln cap="flat" cmpd="sng" w="9525">
                          <a:solidFill>
                            <a:srgbClr val="7F7F7F"/>
                          </a:solidFill>
                          <a:prstDash val="solid"/>
                          <a:round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</p:grpSp>
                </p:grpSp>
                <p:sp>
                  <p:nvSpPr>
                    <p:cNvPr id="88" name="Google Shape;88;p14"/>
                    <p:cNvSpPr/>
                    <p:nvPr/>
                  </p:nvSpPr>
                  <p:spPr>
                    <a:xfrm>
                      <a:off x="5238256" y="2134477"/>
                      <a:ext cx="131400" cy="130200"/>
                    </a:xfrm>
                    <a:prstGeom prst="rect">
                      <a:avLst/>
                    </a:prstGeom>
                    <a:solidFill>
                      <a:srgbClr val="85B0CB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89" name="Google Shape;89;p14"/>
                  <p:cNvGrpSpPr/>
                  <p:nvPr/>
                </p:nvGrpSpPr>
                <p:grpSpPr>
                  <a:xfrm>
                    <a:off x="4648084" y="1464555"/>
                    <a:ext cx="1686280" cy="1746475"/>
                    <a:chOff x="251959" y="2680530"/>
                    <a:chExt cx="2184300" cy="2186100"/>
                  </a:xfrm>
                </p:grpSpPr>
                <p:sp>
                  <p:nvSpPr>
                    <p:cNvPr id="90" name="Google Shape;90;p14"/>
                    <p:cNvSpPr/>
                    <p:nvPr/>
                  </p:nvSpPr>
                  <p:spPr>
                    <a:xfrm>
                      <a:off x="251959" y="2680530"/>
                      <a:ext cx="2184300" cy="21861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91" name="Google Shape;91;p14"/>
                    <p:cNvGrpSpPr/>
                    <p:nvPr/>
                  </p:nvGrpSpPr>
                  <p:grpSpPr>
                    <a:xfrm>
                      <a:off x="788825" y="3585775"/>
                      <a:ext cx="695425" cy="912250"/>
                      <a:chOff x="788825" y="3585775"/>
                      <a:chExt cx="695425" cy="912250"/>
                    </a:xfrm>
                  </p:grpSpPr>
                  <p:sp>
                    <p:nvSpPr>
                      <p:cNvPr id="92" name="Google Shape;92;p14"/>
                      <p:cNvSpPr/>
                      <p:nvPr/>
                    </p:nvSpPr>
                    <p:spPr>
                      <a:xfrm>
                        <a:off x="788825" y="3585775"/>
                        <a:ext cx="3372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cap="flat" cmpd="sng" w="9525">
                        <a:solidFill>
                          <a:srgbClr val="7F7F7F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93" name="Google Shape;93;p14"/>
                      <p:cNvSpPr/>
                      <p:nvPr/>
                    </p:nvSpPr>
                    <p:spPr>
                      <a:xfrm>
                        <a:off x="1081950" y="4122425"/>
                        <a:ext cx="4023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cap="flat" cmpd="sng" w="9525">
                        <a:solidFill>
                          <a:srgbClr val="7F7F7F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</p:grpSp>
          </p:grpSp>
          <p:pic>
            <p:nvPicPr>
              <p:cNvPr id="94" name="Google Shape;94;p1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156374" y="1773175"/>
                <a:ext cx="705184" cy="714376"/>
              </a:xfrm>
              <a:prstGeom prst="rect">
                <a:avLst/>
              </a:prstGeom>
              <a:noFill/>
              <a:ln cap="flat" cmpd="sng" w="9525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</p:pic>
          <p:sp>
            <p:nvSpPr>
              <p:cNvPr id="95" name="Google Shape;95;p14"/>
              <p:cNvSpPr/>
              <p:nvPr/>
            </p:nvSpPr>
            <p:spPr>
              <a:xfrm>
                <a:off x="5156374" y="1803783"/>
                <a:ext cx="260400" cy="300000"/>
              </a:xfrm>
              <a:prstGeom prst="rect">
                <a:avLst/>
              </a:prstGeom>
              <a:solidFill>
                <a:srgbClr val="7F7F7F"/>
              </a:solidFill>
              <a:ln cap="flat" cmpd="sng" w="9525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5382667" y="2232513"/>
                <a:ext cx="310500" cy="300000"/>
              </a:xfrm>
              <a:prstGeom prst="rect">
                <a:avLst/>
              </a:prstGeom>
              <a:solidFill>
                <a:srgbClr val="7F7F7F"/>
              </a:solidFill>
              <a:ln cap="flat" cmpd="sng" w="9525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5633991" y="1863201"/>
                <a:ext cx="310500" cy="300000"/>
              </a:xfrm>
              <a:prstGeom prst="rect">
                <a:avLst/>
              </a:prstGeom>
              <a:solidFill>
                <a:srgbClr val="7F7F7F"/>
              </a:solidFill>
              <a:ln cap="flat" cmpd="sng" w="9525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" name="Google Shape;98;p14"/>
            <p:cNvGrpSpPr/>
            <p:nvPr/>
          </p:nvGrpSpPr>
          <p:grpSpPr>
            <a:xfrm>
              <a:off x="909225" y="797863"/>
              <a:ext cx="7515625" cy="260713"/>
              <a:chOff x="909225" y="862913"/>
              <a:chExt cx="7515625" cy="260713"/>
            </a:xfrm>
          </p:grpSpPr>
          <p:sp>
            <p:nvSpPr>
              <p:cNvPr id="99" name="Google Shape;99;p14"/>
              <p:cNvSpPr txBox="1"/>
              <p:nvPr/>
            </p:nvSpPr>
            <p:spPr>
              <a:xfrm>
                <a:off x="909225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</a:rPr>
                  <a:t>SOA: 400-500 ms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100" name="Google Shape;100;p14"/>
              <p:cNvSpPr txBox="1"/>
              <p:nvPr/>
            </p:nvSpPr>
            <p:spPr>
              <a:xfrm>
                <a:off x="2676300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</a:rPr>
                  <a:t>100 ms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101" name="Google Shape;101;p14"/>
              <p:cNvSpPr txBox="1"/>
              <p:nvPr/>
            </p:nvSpPr>
            <p:spPr>
              <a:xfrm>
                <a:off x="4506875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</a:rPr>
                  <a:t>900 ms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102" name="Google Shape;102;p14"/>
              <p:cNvSpPr txBox="1"/>
              <p:nvPr/>
            </p:nvSpPr>
            <p:spPr>
              <a:xfrm>
                <a:off x="6263350" y="862925"/>
                <a:ext cx="21615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</a:rPr>
                  <a:t>Response (3000 ms)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103" name="Google Shape;103;p14"/>
          <p:cNvGrpSpPr/>
          <p:nvPr/>
        </p:nvGrpSpPr>
        <p:grpSpPr>
          <a:xfrm>
            <a:off x="1676426" y="3035424"/>
            <a:ext cx="7398025" cy="2007356"/>
            <a:chOff x="968030" y="3067999"/>
            <a:chExt cx="7398025" cy="2007356"/>
          </a:xfrm>
        </p:grpSpPr>
        <p:grpSp>
          <p:nvGrpSpPr>
            <p:cNvPr id="104" name="Google Shape;104;p14"/>
            <p:cNvGrpSpPr/>
            <p:nvPr/>
          </p:nvGrpSpPr>
          <p:grpSpPr>
            <a:xfrm>
              <a:off x="1096761" y="3328701"/>
              <a:ext cx="7022968" cy="1746653"/>
              <a:chOff x="1104061" y="3108901"/>
              <a:chExt cx="7022968" cy="1746653"/>
            </a:xfrm>
          </p:grpSpPr>
          <p:grpSp>
            <p:nvGrpSpPr>
              <p:cNvPr id="105" name="Google Shape;105;p14"/>
              <p:cNvGrpSpPr/>
              <p:nvPr/>
            </p:nvGrpSpPr>
            <p:grpSpPr>
              <a:xfrm>
                <a:off x="2882195" y="3109076"/>
                <a:ext cx="1686280" cy="1746475"/>
                <a:chOff x="2494575" y="2770075"/>
                <a:chExt cx="2184300" cy="2186100"/>
              </a:xfrm>
            </p:grpSpPr>
            <p:sp>
              <p:nvSpPr>
                <p:cNvPr id="106" name="Google Shape;106;p14"/>
                <p:cNvSpPr/>
                <p:nvPr/>
              </p:nvSpPr>
              <p:spPr>
                <a:xfrm>
                  <a:off x="2494575" y="2770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cap="flat" cmpd="sng" w="9525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7" name="Google Shape;107;p14"/>
                <p:cNvGrpSpPr/>
                <p:nvPr/>
              </p:nvGrpSpPr>
              <p:grpSpPr>
                <a:xfrm>
                  <a:off x="3130000" y="3472688"/>
                  <a:ext cx="913450" cy="894200"/>
                  <a:chOff x="3130000" y="3472688"/>
                  <a:chExt cx="913450" cy="894200"/>
                </a:xfrm>
              </p:grpSpPr>
              <p:pic>
                <p:nvPicPr>
                  <p:cNvPr id="108" name="Google Shape;108;p14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3130000" y="3472688"/>
                    <a:ext cx="913450" cy="894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grpSp>
                <p:nvGrpSpPr>
                  <p:cNvPr id="109" name="Google Shape;109;p14"/>
                  <p:cNvGrpSpPr/>
                  <p:nvPr/>
                </p:nvGrpSpPr>
                <p:grpSpPr>
                  <a:xfrm>
                    <a:off x="3220935" y="3604550"/>
                    <a:ext cx="746840" cy="655375"/>
                    <a:chOff x="3220935" y="3604550"/>
                    <a:chExt cx="746840" cy="655375"/>
                  </a:xfrm>
                </p:grpSpPr>
                <p:sp>
                  <p:nvSpPr>
                    <p:cNvPr id="110" name="Google Shape;110;p14"/>
                    <p:cNvSpPr/>
                    <p:nvPr/>
                  </p:nvSpPr>
                  <p:spPr>
                    <a:xfrm>
                      <a:off x="3797675" y="3604550"/>
                      <a:ext cx="170100" cy="162900"/>
                    </a:xfrm>
                    <a:prstGeom prst="rect">
                      <a:avLst/>
                    </a:prstGeom>
                    <a:solidFill>
                      <a:srgbClr val="FF467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1" name="Google Shape;111;p14"/>
                    <p:cNvSpPr/>
                    <p:nvPr/>
                  </p:nvSpPr>
                  <p:spPr>
                    <a:xfrm>
                      <a:off x="3220935" y="3615291"/>
                      <a:ext cx="170100" cy="162900"/>
                    </a:xfrm>
                    <a:prstGeom prst="rect">
                      <a:avLst/>
                    </a:prstGeom>
                    <a:solidFill>
                      <a:srgbClr val="FF7B0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2" name="Google Shape;112;p14"/>
                    <p:cNvSpPr/>
                    <p:nvPr/>
                  </p:nvSpPr>
                  <p:spPr>
                    <a:xfrm>
                      <a:off x="3501675" y="4097025"/>
                      <a:ext cx="170100" cy="162900"/>
                    </a:xfrm>
                    <a:prstGeom prst="rect">
                      <a:avLst/>
                    </a:prstGeom>
                    <a:solidFill>
                      <a:srgbClr val="58BE56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grpSp>
            <p:nvGrpSpPr>
              <p:cNvPr id="113" name="Google Shape;113;p14"/>
              <p:cNvGrpSpPr/>
              <p:nvPr/>
            </p:nvGrpSpPr>
            <p:grpSpPr>
              <a:xfrm>
                <a:off x="1104061" y="3108901"/>
                <a:ext cx="7022968" cy="1746653"/>
                <a:chOff x="1104061" y="3108901"/>
                <a:chExt cx="7022968" cy="1746653"/>
              </a:xfrm>
            </p:grpSpPr>
            <p:pic>
              <p:nvPicPr>
                <p:cNvPr id="114" name="Google Shape;114;p1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18958" l="29859" r="29859" t="18964"/>
                <a:stretch/>
              </p:blipFill>
              <p:spPr>
                <a:xfrm>
                  <a:off x="6439410" y="3109053"/>
                  <a:ext cx="1687619" cy="17464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15" name="Google Shape;115;p14"/>
                <p:cNvGrpSpPr/>
                <p:nvPr/>
              </p:nvGrpSpPr>
              <p:grpSpPr>
                <a:xfrm>
                  <a:off x="4660789" y="3109079"/>
                  <a:ext cx="1686280" cy="1746475"/>
                  <a:chOff x="4764350" y="2770075"/>
                  <a:chExt cx="2184300" cy="2186100"/>
                </a:xfrm>
              </p:grpSpPr>
              <p:sp>
                <p:nvSpPr>
                  <p:cNvPr id="116" name="Google Shape;116;p14"/>
                  <p:cNvSpPr/>
                  <p:nvPr/>
                </p:nvSpPr>
                <p:spPr>
                  <a:xfrm>
                    <a:off x="4764350" y="2770075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cap="flat" cmpd="sng" w="9525">
                    <a:solidFill>
                      <a:srgbClr val="7F7F7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17" name="Google Shape;117;p14"/>
                  <p:cNvGrpSpPr/>
                  <p:nvPr/>
                </p:nvGrpSpPr>
                <p:grpSpPr>
                  <a:xfrm>
                    <a:off x="5399775" y="3490463"/>
                    <a:ext cx="1020975" cy="950563"/>
                    <a:chOff x="5399775" y="3490463"/>
                    <a:chExt cx="1020975" cy="950563"/>
                  </a:xfrm>
                </p:grpSpPr>
                <p:pic>
                  <p:nvPicPr>
                    <p:cNvPr id="118" name="Google Shape;118;p14"/>
                    <p:cNvPicPr preferRelativeResize="0"/>
                    <p:nvPr/>
                  </p:nvPicPr>
                  <p:blipFill>
                    <a:blip r:embed="rId3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5399775" y="3490463"/>
                      <a:ext cx="913450" cy="894200"/>
                    </a:xfrm>
                    <a:prstGeom prst="rect">
                      <a:avLst/>
                    </a:prstGeom>
                    <a:noFill/>
                    <a:ln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pic>
                <p:sp>
                  <p:nvSpPr>
                    <p:cNvPr id="119" name="Google Shape;119;p14"/>
                    <p:cNvSpPr/>
                    <p:nvPr/>
                  </p:nvSpPr>
                  <p:spPr>
                    <a:xfrm>
                      <a:off x="5399775" y="3528775"/>
                      <a:ext cx="3372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0" name="Google Shape;120;p14"/>
                    <p:cNvSpPr/>
                    <p:nvPr/>
                  </p:nvSpPr>
                  <p:spPr>
                    <a:xfrm>
                      <a:off x="5692900" y="4065425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1" name="Google Shape;121;p14"/>
                    <p:cNvSpPr/>
                    <p:nvPr/>
                  </p:nvSpPr>
                  <p:spPr>
                    <a:xfrm>
                      <a:off x="6018450" y="3603150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122" name="Google Shape;122;p14"/>
                <p:cNvGrpSpPr/>
                <p:nvPr/>
              </p:nvGrpSpPr>
              <p:grpSpPr>
                <a:xfrm>
                  <a:off x="1104061" y="3108901"/>
                  <a:ext cx="1686280" cy="1746475"/>
                  <a:chOff x="153400" y="2827075"/>
                  <a:chExt cx="2184300" cy="2186100"/>
                </a:xfrm>
              </p:grpSpPr>
              <p:sp>
                <p:nvSpPr>
                  <p:cNvPr id="123" name="Google Shape;123;p14"/>
                  <p:cNvSpPr/>
                  <p:nvPr/>
                </p:nvSpPr>
                <p:spPr>
                  <a:xfrm>
                    <a:off x="153400" y="2827075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cap="flat" cmpd="sng" w="9525">
                    <a:solidFill>
                      <a:srgbClr val="7F7F7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24" name="Google Shape;124;p14"/>
                  <p:cNvGrpSpPr/>
                  <p:nvPr/>
                </p:nvGrpSpPr>
                <p:grpSpPr>
                  <a:xfrm>
                    <a:off x="788825" y="3547463"/>
                    <a:ext cx="1020975" cy="950563"/>
                    <a:chOff x="788825" y="3547463"/>
                    <a:chExt cx="1020975" cy="950563"/>
                  </a:xfrm>
                </p:grpSpPr>
                <p:pic>
                  <p:nvPicPr>
                    <p:cNvPr id="125" name="Google Shape;125;p14"/>
                    <p:cNvPicPr preferRelativeResize="0"/>
                    <p:nvPr/>
                  </p:nvPicPr>
                  <p:blipFill>
                    <a:blip r:embed="rId3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788825" y="3547463"/>
                      <a:ext cx="913450" cy="894200"/>
                    </a:xfrm>
                    <a:prstGeom prst="rect">
                      <a:avLst/>
                    </a:prstGeom>
                    <a:noFill/>
                    <a:ln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</p:pic>
                <p:sp>
                  <p:nvSpPr>
                    <p:cNvPr id="126" name="Google Shape;126;p14"/>
                    <p:cNvSpPr/>
                    <p:nvPr/>
                  </p:nvSpPr>
                  <p:spPr>
                    <a:xfrm>
                      <a:off x="788825" y="3585775"/>
                      <a:ext cx="3372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7" name="Google Shape;127;p14"/>
                    <p:cNvSpPr/>
                    <p:nvPr/>
                  </p:nvSpPr>
                  <p:spPr>
                    <a:xfrm>
                      <a:off x="1081950" y="4122425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8" name="Google Shape;128;p14"/>
                    <p:cNvSpPr/>
                    <p:nvPr/>
                  </p:nvSpPr>
                  <p:spPr>
                    <a:xfrm>
                      <a:off x="1407500" y="3660150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</p:grpSp>
        <p:grpSp>
          <p:nvGrpSpPr>
            <p:cNvPr id="129" name="Google Shape;129;p14"/>
            <p:cNvGrpSpPr/>
            <p:nvPr/>
          </p:nvGrpSpPr>
          <p:grpSpPr>
            <a:xfrm>
              <a:off x="968030" y="3067999"/>
              <a:ext cx="7398025" cy="260700"/>
              <a:chOff x="909225" y="862913"/>
              <a:chExt cx="7398025" cy="260700"/>
            </a:xfrm>
          </p:grpSpPr>
          <p:sp>
            <p:nvSpPr>
              <p:cNvPr id="130" name="Google Shape;130;p14"/>
              <p:cNvSpPr txBox="1"/>
              <p:nvPr/>
            </p:nvSpPr>
            <p:spPr>
              <a:xfrm>
                <a:off x="909225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</a:rPr>
                  <a:t>SOA: 400-500 ms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131" name="Google Shape;131;p14"/>
              <p:cNvSpPr txBox="1"/>
              <p:nvPr/>
            </p:nvSpPr>
            <p:spPr>
              <a:xfrm>
                <a:off x="2676300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</a:rPr>
                  <a:t>100 ms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132" name="Google Shape;132;p14"/>
              <p:cNvSpPr txBox="1"/>
              <p:nvPr/>
            </p:nvSpPr>
            <p:spPr>
              <a:xfrm>
                <a:off x="4506875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</a:rPr>
                  <a:t>900 ms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133" name="Google Shape;133;p14"/>
              <p:cNvSpPr txBox="1"/>
              <p:nvPr/>
            </p:nvSpPr>
            <p:spPr>
              <a:xfrm>
                <a:off x="6263350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</a:rPr>
                  <a:t>Response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134" name="Google Shape;134;p14"/>
          <p:cNvSpPr txBox="1"/>
          <p:nvPr>
            <p:ph type="title"/>
          </p:nvPr>
        </p:nvSpPr>
        <p:spPr>
          <a:xfrm>
            <a:off x="-214575" y="1630300"/>
            <a:ext cx="1970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Recognition Trial</a:t>
            </a:r>
            <a:endParaRPr sz="2020"/>
          </a:p>
        </p:txBody>
      </p:sp>
      <p:sp>
        <p:nvSpPr>
          <p:cNvPr id="135" name="Google Shape;135;p14"/>
          <p:cNvSpPr txBox="1"/>
          <p:nvPr/>
        </p:nvSpPr>
        <p:spPr>
          <a:xfrm>
            <a:off x="-339075" y="3710675"/>
            <a:ext cx="20949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0">
                <a:solidFill>
                  <a:schemeClr val="dk1"/>
                </a:solidFill>
              </a:rPr>
              <a:t>Recall</a:t>
            </a:r>
            <a:endParaRPr sz="202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0">
                <a:solidFill>
                  <a:schemeClr val="dk1"/>
                </a:solidFill>
              </a:rPr>
              <a:t>Trial</a:t>
            </a:r>
            <a:endParaRPr sz="202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Recognition</a:t>
            </a:r>
            <a:r>
              <a:rPr lang="en"/>
              <a:t> Data (N = 3)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0" y="4730100"/>
            <a:ext cx="25911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Error bars represent 95% CI</a:t>
            </a:r>
            <a:endParaRPr/>
          </a:p>
        </p:txBody>
      </p:sp>
      <p:grpSp>
        <p:nvGrpSpPr>
          <p:cNvPr id="142" name="Google Shape;142;p15"/>
          <p:cNvGrpSpPr/>
          <p:nvPr/>
        </p:nvGrpSpPr>
        <p:grpSpPr>
          <a:xfrm>
            <a:off x="4864240" y="3"/>
            <a:ext cx="4279749" cy="1066853"/>
            <a:chOff x="1106971" y="1172417"/>
            <a:chExt cx="7017132" cy="1749225"/>
          </a:xfrm>
        </p:grpSpPr>
        <p:grpSp>
          <p:nvGrpSpPr>
            <p:cNvPr id="143" name="Google Shape;143;p15"/>
            <p:cNvGrpSpPr/>
            <p:nvPr/>
          </p:nvGrpSpPr>
          <p:grpSpPr>
            <a:xfrm>
              <a:off x="1106971" y="1172417"/>
              <a:ext cx="7017132" cy="1749225"/>
              <a:chOff x="1109896" y="1461805"/>
              <a:chExt cx="7017132" cy="1749225"/>
            </a:xfrm>
          </p:grpSpPr>
          <p:grpSp>
            <p:nvGrpSpPr>
              <p:cNvPr id="144" name="Google Shape;144;p15"/>
              <p:cNvGrpSpPr/>
              <p:nvPr/>
            </p:nvGrpSpPr>
            <p:grpSpPr>
              <a:xfrm>
                <a:off x="1109896" y="1461805"/>
                <a:ext cx="1686280" cy="1746475"/>
                <a:chOff x="153400" y="2827075"/>
                <a:chExt cx="2184300" cy="2186100"/>
              </a:xfrm>
            </p:grpSpPr>
            <p:sp>
              <p:nvSpPr>
                <p:cNvPr id="145" name="Google Shape;145;p15"/>
                <p:cNvSpPr/>
                <p:nvPr/>
              </p:nvSpPr>
              <p:spPr>
                <a:xfrm>
                  <a:off x="153400" y="2827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cap="flat" cmpd="sng" w="9525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46" name="Google Shape;146;p15"/>
                <p:cNvGrpSpPr/>
                <p:nvPr/>
              </p:nvGrpSpPr>
              <p:grpSpPr>
                <a:xfrm>
                  <a:off x="788825" y="3547463"/>
                  <a:ext cx="1020975" cy="950563"/>
                  <a:chOff x="788825" y="3547463"/>
                  <a:chExt cx="1020975" cy="950563"/>
                </a:xfrm>
              </p:grpSpPr>
              <p:pic>
                <p:nvPicPr>
                  <p:cNvPr id="147" name="Google Shape;147;p15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788825" y="3547463"/>
                    <a:ext cx="913450" cy="894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7F7F7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pic>
              <p:sp>
                <p:nvSpPr>
                  <p:cNvPr id="148" name="Google Shape;148;p15"/>
                  <p:cNvSpPr/>
                  <p:nvPr/>
                </p:nvSpPr>
                <p:spPr>
                  <a:xfrm>
                    <a:off x="788825" y="3585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cap="flat" cmpd="sng" w="9525">
                    <a:solidFill>
                      <a:srgbClr val="7F7F7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9" name="Google Shape;149;p15"/>
                  <p:cNvSpPr/>
                  <p:nvPr/>
                </p:nvSpPr>
                <p:spPr>
                  <a:xfrm>
                    <a:off x="1081950" y="4122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cap="flat" cmpd="sng" w="9525">
                    <a:solidFill>
                      <a:srgbClr val="7F7F7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0" name="Google Shape;150;p15"/>
                  <p:cNvSpPr/>
                  <p:nvPr/>
                </p:nvSpPr>
                <p:spPr>
                  <a:xfrm>
                    <a:off x="1407500" y="3660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cap="flat" cmpd="sng" w="9525">
                    <a:solidFill>
                      <a:srgbClr val="7F7F7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51" name="Google Shape;151;p15"/>
              <p:cNvGrpSpPr/>
              <p:nvPr/>
            </p:nvGrpSpPr>
            <p:grpSpPr>
              <a:xfrm>
                <a:off x="2891630" y="1461808"/>
                <a:ext cx="5235398" cy="1749222"/>
                <a:chOff x="2888030" y="1461808"/>
                <a:chExt cx="5235398" cy="1749222"/>
              </a:xfrm>
            </p:grpSpPr>
            <p:grpSp>
              <p:nvGrpSpPr>
                <p:cNvPr id="152" name="Google Shape;152;p15"/>
                <p:cNvGrpSpPr/>
                <p:nvPr/>
              </p:nvGrpSpPr>
              <p:grpSpPr>
                <a:xfrm>
                  <a:off x="2888030" y="1461980"/>
                  <a:ext cx="1686280" cy="1746475"/>
                  <a:chOff x="2494575" y="2770075"/>
                  <a:chExt cx="2184300" cy="2186100"/>
                </a:xfrm>
              </p:grpSpPr>
              <p:sp>
                <p:nvSpPr>
                  <p:cNvPr id="153" name="Google Shape;153;p15"/>
                  <p:cNvSpPr/>
                  <p:nvPr/>
                </p:nvSpPr>
                <p:spPr>
                  <a:xfrm>
                    <a:off x="2494575" y="2770075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cap="flat" cmpd="sng" w="9525">
                    <a:solidFill>
                      <a:srgbClr val="7F7F7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54" name="Google Shape;154;p15"/>
                  <p:cNvGrpSpPr/>
                  <p:nvPr/>
                </p:nvGrpSpPr>
                <p:grpSpPr>
                  <a:xfrm>
                    <a:off x="3130000" y="3472688"/>
                    <a:ext cx="913450" cy="894200"/>
                    <a:chOff x="3130000" y="3472688"/>
                    <a:chExt cx="913450" cy="894200"/>
                  </a:xfrm>
                </p:grpSpPr>
                <p:pic>
                  <p:nvPicPr>
                    <p:cNvPr id="155" name="Google Shape;155;p15"/>
                    <p:cNvPicPr preferRelativeResize="0"/>
                    <p:nvPr/>
                  </p:nvPicPr>
                  <p:blipFill>
                    <a:blip r:embed="rId3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3130000" y="3472688"/>
                      <a:ext cx="913450" cy="894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grpSp>
                  <p:nvGrpSpPr>
                    <p:cNvPr id="156" name="Google Shape;156;p15"/>
                    <p:cNvGrpSpPr/>
                    <p:nvPr/>
                  </p:nvGrpSpPr>
                  <p:grpSpPr>
                    <a:xfrm>
                      <a:off x="3220935" y="3604550"/>
                      <a:ext cx="746840" cy="655375"/>
                      <a:chOff x="3220935" y="3604550"/>
                      <a:chExt cx="746840" cy="655375"/>
                    </a:xfrm>
                  </p:grpSpPr>
                  <p:sp>
                    <p:nvSpPr>
                      <p:cNvPr id="157" name="Google Shape;157;p15"/>
                      <p:cNvSpPr/>
                      <p:nvPr/>
                    </p:nvSpPr>
                    <p:spPr>
                      <a:xfrm>
                        <a:off x="3797675" y="3604550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FF4673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58" name="Google Shape;158;p15"/>
                      <p:cNvSpPr/>
                      <p:nvPr/>
                    </p:nvSpPr>
                    <p:spPr>
                      <a:xfrm>
                        <a:off x="3220935" y="3618871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FF7B02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59" name="Google Shape;159;p15"/>
                      <p:cNvSpPr/>
                      <p:nvPr/>
                    </p:nvSpPr>
                    <p:spPr>
                      <a:xfrm>
                        <a:off x="3501675" y="4097025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58BE56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</p:grpSp>
            <p:grpSp>
              <p:nvGrpSpPr>
                <p:cNvPr id="160" name="Google Shape;160;p15"/>
                <p:cNvGrpSpPr/>
                <p:nvPr/>
              </p:nvGrpSpPr>
              <p:grpSpPr>
                <a:xfrm>
                  <a:off x="6437149" y="1461808"/>
                  <a:ext cx="1686280" cy="1746475"/>
                  <a:chOff x="4695612" y="1461983"/>
                  <a:chExt cx="1686280" cy="1746475"/>
                </a:xfrm>
              </p:grpSpPr>
              <p:grpSp>
                <p:nvGrpSpPr>
                  <p:cNvPr id="161" name="Google Shape;161;p15"/>
                  <p:cNvGrpSpPr/>
                  <p:nvPr/>
                </p:nvGrpSpPr>
                <p:grpSpPr>
                  <a:xfrm>
                    <a:off x="4695612" y="1461983"/>
                    <a:ext cx="1686280" cy="1746475"/>
                    <a:chOff x="4801899" y="2770075"/>
                    <a:chExt cx="2184300" cy="2186100"/>
                  </a:xfrm>
                </p:grpSpPr>
                <p:sp>
                  <p:nvSpPr>
                    <p:cNvPr id="162" name="Google Shape;162;p15"/>
                    <p:cNvSpPr/>
                    <p:nvPr/>
                  </p:nvSpPr>
                  <p:spPr>
                    <a:xfrm>
                      <a:off x="4801899" y="2770075"/>
                      <a:ext cx="2184300" cy="21861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163" name="Google Shape;163;p15"/>
                    <p:cNvGrpSpPr/>
                    <p:nvPr/>
                  </p:nvGrpSpPr>
                  <p:grpSpPr>
                    <a:xfrm>
                      <a:off x="5399775" y="3490463"/>
                      <a:ext cx="1020975" cy="950563"/>
                      <a:chOff x="5399775" y="3490463"/>
                      <a:chExt cx="1020975" cy="950563"/>
                    </a:xfrm>
                  </p:grpSpPr>
                  <p:pic>
                    <p:nvPicPr>
                      <p:cNvPr id="164" name="Google Shape;164;p15"/>
                      <p:cNvPicPr preferRelativeResize="0"/>
                      <p:nvPr/>
                    </p:nvPicPr>
                    <p:blipFill>
                      <a:blip r:embed="rId3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5399775" y="3490463"/>
                        <a:ext cx="913450" cy="894200"/>
                      </a:xfrm>
                      <a:prstGeom prst="rect">
                        <a:avLst/>
                      </a:prstGeom>
                      <a:noFill/>
                      <a:ln cap="flat" cmpd="sng" w="9525">
                        <a:solidFill>
                          <a:srgbClr val="7F7F7F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</p:pic>
                  <p:sp>
                    <p:nvSpPr>
                      <p:cNvPr id="165" name="Google Shape;165;p15"/>
                      <p:cNvSpPr/>
                      <p:nvPr/>
                    </p:nvSpPr>
                    <p:spPr>
                      <a:xfrm>
                        <a:off x="5399775" y="3528775"/>
                        <a:ext cx="3372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cap="flat" cmpd="sng" w="9525">
                        <a:solidFill>
                          <a:srgbClr val="7F7F7F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66" name="Google Shape;166;p15"/>
                      <p:cNvSpPr/>
                      <p:nvPr/>
                    </p:nvSpPr>
                    <p:spPr>
                      <a:xfrm>
                        <a:off x="5692900" y="4065425"/>
                        <a:ext cx="4023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cap="flat" cmpd="sng" w="9525">
                        <a:solidFill>
                          <a:srgbClr val="7F7F7F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67" name="Google Shape;167;p15"/>
                      <p:cNvSpPr/>
                      <p:nvPr/>
                    </p:nvSpPr>
                    <p:spPr>
                      <a:xfrm>
                        <a:off x="6018450" y="3603150"/>
                        <a:ext cx="4023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cap="flat" cmpd="sng" w="9525">
                        <a:solidFill>
                          <a:srgbClr val="7F7F7F"/>
                        </a:solidFill>
                        <a:prstDash val="solid"/>
                        <a:round/>
                        <a:headEnd len="sm" w="sm" type="none"/>
                        <a:tailEnd len="sm" w="sm" type="none"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168" name="Google Shape;168;p15"/>
                  <p:cNvSpPr/>
                  <p:nvPr/>
                </p:nvSpPr>
                <p:spPr>
                  <a:xfrm>
                    <a:off x="5238256" y="2134477"/>
                    <a:ext cx="131400" cy="130200"/>
                  </a:xfrm>
                  <a:prstGeom prst="rect">
                    <a:avLst/>
                  </a:prstGeom>
                  <a:solidFill>
                    <a:srgbClr val="85B0CB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69" name="Google Shape;169;p15"/>
                <p:cNvGrpSpPr/>
                <p:nvPr/>
              </p:nvGrpSpPr>
              <p:grpSpPr>
                <a:xfrm>
                  <a:off x="4648084" y="1464555"/>
                  <a:ext cx="1686280" cy="1746475"/>
                  <a:chOff x="251959" y="2680530"/>
                  <a:chExt cx="2184300" cy="2186100"/>
                </a:xfrm>
              </p:grpSpPr>
              <p:sp>
                <p:nvSpPr>
                  <p:cNvPr id="170" name="Google Shape;170;p15"/>
                  <p:cNvSpPr/>
                  <p:nvPr/>
                </p:nvSpPr>
                <p:spPr>
                  <a:xfrm>
                    <a:off x="251959" y="2680530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cap="flat" cmpd="sng" w="9525">
                    <a:solidFill>
                      <a:srgbClr val="7F7F7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71" name="Google Shape;171;p15"/>
                  <p:cNvGrpSpPr/>
                  <p:nvPr/>
                </p:nvGrpSpPr>
                <p:grpSpPr>
                  <a:xfrm>
                    <a:off x="788825" y="3585775"/>
                    <a:ext cx="695425" cy="912250"/>
                    <a:chOff x="788825" y="3585775"/>
                    <a:chExt cx="695425" cy="912250"/>
                  </a:xfrm>
                </p:grpSpPr>
                <p:sp>
                  <p:nvSpPr>
                    <p:cNvPr id="172" name="Google Shape;172;p15"/>
                    <p:cNvSpPr/>
                    <p:nvPr/>
                  </p:nvSpPr>
                  <p:spPr>
                    <a:xfrm>
                      <a:off x="788825" y="3585775"/>
                      <a:ext cx="3372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73" name="Google Shape;173;p15"/>
                    <p:cNvSpPr/>
                    <p:nvPr/>
                  </p:nvSpPr>
                  <p:spPr>
                    <a:xfrm>
                      <a:off x="1081950" y="4122425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</p:grpSp>
        <p:pic>
          <p:nvPicPr>
            <p:cNvPr id="174" name="Google Shape;174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56374" y="1773175"/>
              <a:ext cx="705184" cy="714376"/>
            </a:xfrm>
            <a:prstGeom prst="rect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75" name="Google Shape;175;p15"/>
            <p:cNvSpPr/>
            <p:nvPr/>
          </p:nvSpPr>
          <p:spPr>
            <a:xfrm>
              <a:off x="5156374" y="1803783"/>
              <a:ext cx="260400" cy="30000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5382667" y="2232513"/>
              <a:ext cx="310500" cy="30000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5633991" y="1863201"/>
              <a:ext cx="310500" cy="300000"/>
            </a:xfrm>
            <a:prstGeom prst="rect">
              <a:avLst/>
            </a:prstGeom>
            <a:solidFill>
              <a:srgbClr val="7F7F7F"/>
            </a:solidFill>
            <a:ln cap="flat" cmpd="sng" w="9525">
              <a:solidFill>
                <a:srgbClr val="7F7F7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8" name="Google Shape;1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400" y="722975"/>
            <a:ext cx="3764276" cy="18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4250" y="2102725"/>
            <a:ext cx="3764276" cy="18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1400" y="2839321"/>
            <a:ext cx="3764276" cy="1890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</a:t>
            </a:r>
            <a:r>
              <a:rPr lang="en"/>
              <a:t> Data (N = 3)</a:t>
            </a:r>
            <a:endParaRPr/>
          </a:p>
        </p:txBody>
      </p:sp>
      <p:sp>
        <p:nvSpPr>
          <p:cNvPr id="186" name="Google Shape;186;p16"/>
          <p:cNvSpPr txBox="1"/>
          <p:nvPr>
            <p:ph idx="1" type="body"/>
          </p:nvPr>
        </p:nvSpPr>
        <p:spPr>
          <a:xfrm>
            <a:off x="0" y="4730100"/>
            <a:ext cx="2591100" cy="4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Error bars represent 95% CI</a:t>
            </a:r>
            <a:endParaRPr/>
          </a:p>
        </p:txBody>
      </p:sp>
      <p:grpSp>
        <p:nvGrpSpPr>
          <p:cNvPr id="187" name="Google Shape;187;p16"/>
          <p:cNvGrpSpPr/>
          <p:nvPr/>
        </p:nvGrpSpPr>
        <p:grpSpPr>
          <a:xfrm>
            <a:off x="4939350" y="10"/>
            <a:ext cx="4204651" cy="1045721"/>
            <a:chOff x="1104061" y="3108901"/>
            <a:chExt cx="7022968" cy="1746653"/>
          </a:xfrm>
        </p:grpSpPr>
        <p:grpSp>
          <p:nvGrpSpPr>
            <p:cNvPr id="188" name="Google Shape;188;p16"/>
            <p:cNvGrpSpPr/>
            <p:nvPr/>
          </p:nvGrpSpPr>
          <p:grpSpPr>
            <a:xfrm>
              <a:off x="2882195" y="3109076"/>
              <a:ext cx="1686280" cy="1746475"/>
              <a:chOff x="2494575" y="2770075"/>
              <a:chExt cx="2184300" cy="2186100"/>
            </a:xfrm>
          </p:grpSpPr>
          <p:sp>
            <p:nvSpPr>
              <p:cNvPr id="189" name="Google Shape;189;p16"/>
              <p:cNvSpPr/>
              <p:nvPr/>
            </p:nvSpPr>
            <p:spPr>
              <a:xfrm>
                <a:off x="2494575" y="2770075"/>
                <a:ext cx="2184300" cy="2186100"/>
              </a:xfrm>
              <a:prstGeom prst="rect">
                <a:avLst/>
              </a:prstGeom>
              <a:solidFill>
                <a:srgbClr val="7F7F7F"/>
              </a:solidFill>
              <a:ln cap="flat" cmpd="sng" w="9525">
                <a:solidFill>
                  <a:srgbClr val="7F7F7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0" name="Google Shape;190;p16"/>
              <p:cNvGrpSpPr/>
              <p:nvPr/>
            </p:nvGrpSpPr>
            <p:grpSpPr>
              <a:xfrm>
                <a:off x="3130000" y="3472688"/>
                <a:ext cx="913450" cy="894200"/>
                <a:chOff x="3130000" y="3472688"/>
                <a:chExt cx="913450" cy="894200"/>
              </a:xfrm>
            </p:grpSpPr>
            <p:pic>
              <p:nvPicPr>
                <p:cNvPr id="191" name="Google Shape;191;p16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3130000" y="3472688"/>
                  <a:ext cx="913450" cy="894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92" name="Google Shape;192;p16"/>
                <p:cNvGrpSpPr/>
                <p:nvPr/>
              </p:nvGrpSpPr>
              <p:grpSpPr>
                <a:xfrm>
                  <a:off x="3220935" y="3604550"/>
                  <a:ext cx="746840" cy="655375"/>
                  <a:chOff x="3220935" y="3604550"/>
                  <a:chExt cx="746840" cy="655375"/>
                </a:xfrm>
              </p:grpSpPr>
              <p:sp>
                <p:nvSpPr>
                  <p:cNvPr id="193" name="Google Shape;193;p16"/>
                  <p:cNvSpPr/>
                  <p:nvPr/>
                </p:nvSpPr>
                <p:spPr>
                  <a:xfrm>
                    <a:off x="3797675" y="3604550"/>
                    <a:ext cx="170100" cy="162900"/>
                  </a:xfrm>
                  <a:prstGeom prst="rect">
                    <a:avLst/>
                  </a:prstGeom>
                  <a:solidFill>
                    <a:srgbClr val="FF467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4" name="Google Shape;194;p16"/>
                  <p:cNvSpPr/>
                  <p:nvPr/>
                </p:nvSpPr>
                <p:spPr>
                  <a:xfrm>
                    <a:off x="3220935" y="3615291"/>
                    <a:ext cx="170100" cy="162900"/>
                  </a:xfrm>
                  <a:prstGeom prst="rect">
                    <a:avLst/>
                  </a:prstGeom>
                  <a:solidFill>
                    <a:srgbClr val="FF7B0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" name="Google Shape;195;p16"/>
                  <p:cNvSpPr/>
                  <p:nvPr/>
                </p:nvSpPr>
                <p:spPr>
                  <a:xfrm>
                    <a:off x="3501675" y="4097025"/>
                    <a:ext cx="170100" cy="162900"/>
                  </a:xfrm>
                  <a:prstGeom prst="rect">
                    <a:avLst/>
                  </a:prstGeom>
                  <a:solidFill>
                    <a:srgbClr val="58BE56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96" name="Google Shape;196;p16"/>
            <p:cNvGrpSpPr/>
            <p:nvPr/>
          </p:nvGrpSpPr>
          <p:grpSpPr>
            <a:xfrm>
              <a:off x="1104061" y="3108901"/>
              <a:ext cx="7022968" cy="1746653"/>
              <a:chOff x="1104061" y="3108901"/>
              <a:chExt cx="7022968" cy="1746653"/>
            </a:xfrm>
          </p:grpSpPr>
          <p:pic>
            <p:nvPicPr>
              <p:cNvPr id="197" name="Google Shape;197;p16"/>
              <p:cNvPicPr preferRelativeResize="0"/>
              <p:nvPr/>
            </p:nvPicPr>
            <p:blipFill rotWithShape="1">
              <a:blip r:embed="rId4">
                <a:alphaModFix/>
              </a:blip>
              <a:srcRect b="18958" l="29859" r="29859" t="18964"/>
              <a:stretch/>
            </p:blipFill>
            <p:spPr>
              <a:xfrm>
                <a:off x="6439410" y="3109053"/>
                <a:ext cx="1687619" cy="17464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98" name="Google Shape;198;p16"/>
              <p:cNvGrpSpPr/>
              <p:nvPr/>
            </p:nvGrpSpPr>
            <p:grpSpPr>
              <a:xfrm>
                <a:off x="4660789" y="3109079"/>
                <a:ext cx="1686280" cy="1746475"/>
                <a:chOff x="4764350" y="2770075"/>
                <a:chExt cx="2184300" cy="2186100"/>
              </a:xfrm>
            </p:grpSpPr>
            <p:sp>
              <p:nvSpPr>
                <p:cNvPr id="199" name="Google Shape;199;p16"/>
                <p:cNvSpPr/>
                <p:nvPr/>
              </p:nvSpPr>
              <p:spPr>
                <a:xfrm>
                  <a:off x="4764350" y="2770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cap="flat" cmpd="sng" w="9525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00" name="Google Shape;200;p16"/>
                <p:cNvGrpSpPr/>
                <p:nvPr/>
              </p:nvGrpSpPr>
              <p:grpSpPr>
                <a:xfrm>
                  <a:off x="5399775" y="3490463"/>
                  <a:ext cx="1020975" cy="950563"/>
                  <a:chOff x="5399775" y="3490463"/>
                  <a:chExt cx="1020975" cy="950563"/>
                </a:xfrm>
              </p:grpSpPr>
              <p:pic>
                <p:nvPicPr>
                  <p:cNvPr id="201" name="Google Shape;201;p16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5399775" y="3490463"/>
                    <a:ext cx="913450" cy="894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7F7F7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pic>
              <p:sp>
                <p:nvSpPr>
                  <p:cNvPr id="202" name="Google Shape;202;p16"/>
                  <p:cNvSpPr/>
                  <p:nvPr/>
                </p:nvSpPr>
                <p:spPr>
                  <a:xfrm>
                    <a:off x="5399775" y="3528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cap="flat" cmpd="sng" w="9525">
                    <a:solidFill>
                      <a:srgbClr val="7F7F7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3" name="Google Shape;203;p16"/>
                  <p:cNvSpPr/>
                  <p:nvPr/>
                </p:nvSpPr>
                <p:spPr>
                  <a:xfrm>
                    <a:off x="5692900" y="4065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cap="flat" cmpd="sng" w="9525">
                    <a:solidFill>
                      <a:srgbClr val="7F7F7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4" name="Google Shape;204;p16"/>
                  <p:cNvSpPr/>
                  <p:nvPr/>
                </p:nvSpPr>
                <p:spPr>
                  <a:xfrm>
                    <a:off x="6018450" y="3603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cap="flat" cmpd="sng" w="9525">
                    <a:solidFill>
                      <a:srgbClr val="7F7F7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205" name="Google Shape;205;p16"/>
              <p:cNvGrpSpPr/>
              <p:nvPr/>
            </p:nvGrpSpPr>
            <p:grpSpPr>
              <a:xfrm>
                <a:off x="1104061" y="3108901"/>
                <a:ext cx="1686280" cy="1746475"/>
                <a:chOff x="153400" y="2827075"/>
                <a:chExt cx="2184300" cy="2186100"/>
              </a:xfrm>
            </p:grpSpPr>
            <p:sp>
              <p:nvSpPr>
                <p:cNvPr id="206" name="Google Shape;206;p16"/>
                <p:cNvSpPr/>
                <p:nvPr/>
              </p:nvSpPr>
              <p:spPr>
                <a:xfrm>
                  <a:off x="153400" y="2827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cap="flat" cmpd="sng" w="9525">
                  <a:solidFill>
                    <a:srgbClr val="7F7F7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07" name="Google Shape;207;p16"/>
                <p:cNvGrpSpPr/>
                <p:nvPr/>
              </p:nvGrpSpPr>
              <p:grpSpPr>
                <a:xfrm>
                  <a:off x="788825" y="3547463"/>
                  <a:ext cx="1020975" cy="950563"/>
                  <a:chOff x="788825" y="3547463"/>
                  <a:chExt cx="1020975" cy="950563"/>
                </a:xfrm>
              </p:grpSpPr>
              <p:pic>
                <p:nvPicPr>
                  <p:cNvPr id="208" name="Google Shape;208;p16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788825" y="3547463"/>
                    <a:ext cx="913450" cy="894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7F7F7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pic>
              <p:sp>
                <p:nvSpPr>
                  <p:cNvPr id="209" name="Google Shape;209;p16"/>
                  <p:cNvSpPr/>
                  <p:nvPr/>
                </p:nvSpPr>
                <p:spPr>
                  <a:xfrm>
                    <a:off x="788825" y="3585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cap="flat" cmpd="sng" w="9525">
                    <a:solidFill>
                      <a:srgbClr val="7F7F7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0" name="Google Shape;210;p16"/>
                  <p:cNvSpPr/>
                  <p:nvPr/>
                </p:nvSpPr>
                <p:spPr>
                  <a:xfrm>
                    <a:off x="1081950" y="4122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cap="flat" cmpd="sng" w="9525">
                    <a:solidFill>
                      <a:srgbClr val="7F7F7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1" name="Google Shape;211;p16"/>
                  <p:cNvSpPr/>
                  <p:nvPr/>
                </p:nvSpPr>
                <p:spPr>
                  <a:xfrm>
                    <a:off x="1407500" y="3660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cap="flat" cmpd="sng" w="9525">
                    <a:solidFill>
                      <a:srgbClr val="7F7F7F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pic>
        <p:nvPicPr>
          <p:cNvPr id="212" name="Google Shape;21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73863" y="1582888"/>
            <a:ext cx="5196274" cy="26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