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8458ea2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8458ea2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Blocks of 25; mix recognition and recall trial blocks (smaller)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as function of K?? Not sure why???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8458ea2c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8458ea2c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832e36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832e36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6dd02311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6dd02311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Blocked trials for pora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832e363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832e363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-dmVIXA8-ueCJX-H-k2tg9F3mOayZflT/view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WM Recall &amp; Recognition Task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2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Diagram</a:t>
            </a:r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1617620" y="814137"/>
            <a:ext cx="7515625" cy="2042518"/>
            <a:chOff x="909225" y="797863"/>
            <a:chExt cx="7515625" cy="2042518"/>
          </a:xfrm>
        </p:grpSpPr>
        <p:grpSp>
          <p:nvGrpSpPr>
            <p:cNvPr id="61" name="Google Shape;61;p14"/>
            <p:cNvGrpSpPr/>
            <p:nvPr/>
          </p:nvGrpSpPr>
          <p:grpSpPr>
            <a:xfrm>
              <a:off x="1099671" y="1091155"/>
              <a:ext cx="7017132" cy="1749225"/>
              <a:chOff x="1106971" y="1172417"/>
              <a:chExt cx="7017132" cy="1749225"/>
            </a:xfrm>
          </p:grpSpPr>
          <p:grpSp>
            <p:nvGrpSpPr>
              <p:cNvPr id="62" name="Google Shape;62;p14"/>
              <p:cNvGrpSpPr/>
              <p:nvPr/>
            </p:nvGrpSpPr>
            <p:grpSpPr>
              <a:xfrm>
                <a:off x="1106971" y="1172417"/>
                <a:ext cx="7017132" cy="1749225"/>
                <a:chOff x="1109896" y="1461805"/>
                <a:chExt cx="7017132" cy="1749225"/>
              </a:xfrm>
            </p:grpSpPr>
            <p:grpSp>
              <p:nvGrpSpPr>
                <p:cNvPr id="63" name="Google Shape;63;p14"/>
                <p:cNvGrpSpPr/>
                <p:nvPr/>
              </p:nvGrpSpPr>
              <p:grpSpPr>
                <a:xfrm>
                  <a:off x="1109896" y="1461805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64" name="Google Shape;64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65" name="Google Shape;65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66" name="Google Shape;66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pic>
                <p:sp>
                  <p:nvSpPr>
                    <p:cNvPr id="67" name="Google Shape;67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" name="Google Shape;68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" name="Google Shape;69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70" name="Google Shape;70;p14"/>
                <p:cNvGrpSpPr/>
                <p:nvPr/>
              </p:nvGrpSpPr>
              <p:grpSpPr>
                <a:xfrm>
                  <a:off x="2891630" y="1461808"/>
                  <a:ext cx="5235398" cy="1749222"/>
                  <a:chOff x="2888030" y="1461808"/>
                  <a:chExt cx="5235398" cy="1749222"/>
                </a:xfrm>
              </p:grpSpPr>
              <p:grpSp>
                <p:nvGrpSpPr>
                  <p:cNvPr id="71" name="Google Shape;71;p14"/>
                  <p:cNvGrpSpPr/>
                  <p:nvPr/>
                </p:nvGrpSpPr>
                <p:grpSpPr>
                  <a:xfrm>
                    <a:off x="2888030" y="1461980"/>
                    <a:ext cx="1686280" cy="1746475"/>
                    <a:chOff x="2494575" y="2770075"/>
                    <a:chExt cx="2184300" cy="2186100"/>
                  </a:xfrm>
                </p:grpSpPr>
                <p:sp>
                  <p:nvSpPr>
                    <p:cNvPr id="72" name="Google Shape;72;p14"/>
                    <p:cNvSpPr/>
                    <p:nvPr/>
                  </p:nvSpPr>
                  <p:spPr>
                    <a:xfrm>
                      <a:off x="2494575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73" name="Google Shape;73;p14"/>
                    <p:cNvGrpSpPr/>
                    <p:nvPr/>
                  </p:nvGrpSpPr>
                  <p:grpSpPr>
                    <a:xfrm>
                      <a:off x="3130000" y="3472688"/>
                      <a:ext cx="913450" cy="894200"/>
                      <a:chOff x="3130000" y="3472688"/>
                      <a:chExt cx="913450" cy="894200"/>
                    </a:xfrm>
                  </p:grpSpPr>
                  <p:pic>
                    <p:nvPicPr>
                      <p:cNvPr id="74" name="Google Shape;74;p14"/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130000" y="3472688"/>
                        <a:ext cx="913450" cy="8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grpSp>
                    <p:nvGrpSpPr>
                      <p:cNvPr id="75" name="Google Shape;75;p14"/>
                      <p:cNvGrpSpPr/>
                      <p:nvPr/>
                    </p:nvGrpSpPr>
                    <p:grpSpPr>
                      <a:xfrm>
                        <a:off x="3232050" y="3604550"/>
                        <a:ext cx="735725" cy="655375"/>
                        <a:chOff x="3232050" y="3604550"/>
                        <a:chExt cx="735725" cy="655375"/>
                      </a:xfrm>
                    </p:grpSpPr>
                    <p:sp>
                      <p:nvSpPr>
                        <p:cNvPr id="76" name="Google Shape;76;p14"/>
                        <p:cNvSpPr/>
                        <p:nvPr/>
                      </p:nvSpPr>
                      <p:spPr>
                        <a:xfrm>
                          <a:off x="3797675" y="3604550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EA9999"/>
                        </a:solidFill>
                        <a:ln cap="flat" cmpd="sng" w="9525">
                          <a:solidFill>
                            <a:srgbClr val="EA9999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7" name="Google Shape;77;p14"/>
                        <p:cNvSpPr/>
                        <p:nvPr/>
                      </p:nvSpPr>
                      <p:spPr>
                        <a:xfrm>
                          <a:off x="3232050" y="3604550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6B26B"/>
                        </a:solidFill>
                        <a:ln cap="flat" cmpd="sng" w="9525">
                          <a:solidFill>
                            <a:srgbClr val="F9CB9C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8" name="Google Shape;78;p14"/>
                        <p:cNvSpPr/>
                        <p:nvPr/>
                      </p:nvSpPr>
                      <p:spPr>
                        <a:xfrm>
                          <a:off x="3501675" y="4097025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93C47D"/>
                        </a:solidFill>
                        <a:ln cap="flat" cmpd="sng" w="9525">
                          <a:solidFill>
                            <a:srgbClr val="93C47D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</p:grpSp>
              </p:grpSp>
              <p:grpSp>
                <p:nvGrpSpPr>
                  <p:cNvPr id="79" name="Google Shape;79;p14"/>
                  <p:cNvGrpSpPr/>
                  <p:nvPr/>
                </p:nvGrpSpPr>
                <p:grpSpPr>
                  <a:xfrm>
                    <a:off x="6437149" y="1461808"/>
                    <a:ext cx="1686280" cy="1746475"/>
                    <a:chOff x="4695612" y="1461983"/>
                    <a:chExt cx="1686280" cy="1746475"/>
                  </a:xfrm>
                </p:grpSpPr>
                <p:grpSp>
                  <p:nvGrpSpPr>
                    <p:cNvPr id="80" name="Google Shape;80;p14"/>
                    <p:cNvGrpSpPr/>
                    <p:nvPr/>
                  </p:nvGrpSpPr>
                  <p:grpSpPr>
                    <a:xfrm>
                      <a:off x="4695612" y="1461983"/>
                      <a:ext cx="1686280" cy="1746475"/>
                      <a:chOff x="4801899" y="2770075"/>
                      <a:chExt cx="2184300" cy="2186100"/>
                    </a:xfrm>
                  </p:grpSpPr>
                  <p:sp>
                    <p:nvSpPr>
                      <p:cNvPr id="81" name="Google Shape;81;p14"/>
                      <p:cNvSpPr/>
                      <p:nvPr/>
                    </p:nvSpPr>
                    <p:spPr>
                      <a:xfrm>
                        <a:off x="4801899" y="2770075"/>
                        <a:ext cx="2184300" cy="21861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cap="flat" cmpd="sng" w="9525">
                        <a:solidFill>
                          <a:srgbClr val="7F7F7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grpSp>
                    <p:nvGrpSpPr>
                      <p:cNvPr id="82" name="Google Shape;82;p14"/>
                      <p:cNvGrpSpPr/>
                      <p:nvPr/>
                    </p:nvGrpSpPr>
                    <p:grpSpPr>
                      <a:xfrm>
                        <a:off x="5399775" y="3490463"/>
                        <a:ext cx="1020975" cy="950563"/>
                        <a:chOff x="5399775" y="3490463"/>
                        <a:chExt cx="1020975" cy="950563"/>
                      </a:xfrm>
                    </p:grpSpPr>
                    <p:pic>
                      <p:nvPicPr>
                        <p:cNvPr id="83" name="Google Shape;83;p14"/>
                        <p:cNvPicPr preferRelativeResize="0"/>
                        <p:nvPr/>
                      </p:nvPicPr>
                      <p:blipFill>
                        <a:blip r:embed="rId3">
                          <a:alphaModFix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99775" y="3490463"/>
                          <a:ext cx="913450" cy="894200"/>
                        </a:xfrm>
                        <a:prstGeom prst="rect">
                          <a:avLst/>
                        </a:prstGeom>
                        <a:noFill/>
                        <a:ln cap="flat" cmpd="sng" w="9525">
                          <a:solidFill>
                            <a:srgbClr val="7F7F7F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pic>
                    <p:sp>
                      <p:nvSpPr>
                        <p:cNvPr id="84" name="Google Shape;84;p14"/>
                        <p:cNvSpPr/>
                        <p:nvPr/>
                      </p:nvSpPr>
                      <p:spPr>
                        <a:xfrm>
                          <a:off x="5399775" y="3528775"/>
                          <a:ext cx="3372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cap="flat" cmpd="sng" w="9525">
                          <a:solidFill>
                            <a:srgbClr val="7F7F7F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5" name="Google Shape;85;p14"/>
                        <p:cNvSpPr/>
                        <p:nvPr/>
                      </p:nvSpPr>
                      <p:spPr>
                        <a:xfrm>
                          <a:off x="5692900" y="4065425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cap="flat" cmpd="sng" w="9525">
                          <a:solidFill>
                            <a:srgbClr val="7F7F7F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6" name="Google Shape;86;p14"/>
                        <p:cNvSpPr/>
                        <p:nvPr/>
                      </p:nvSpPr>
                      <p:spPr>
                        <a:xfrm>
                          <a:off x="6018450" y="3603150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cap="flat" cmpd="sng" w="9525">
                          <a:solidFill>
                            <a:srgbClr val="7F7F7F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</p:grpSp>
                <p:sp>
                  <p:nvSpPr>
                    <p:cNvPr id="87" name="Google Shape;87;p14"/>
                    <p:cNvSpPr/>
                    <p:nvPr/>
                  </p:nvSpPr>
                  <p:spPr>
                    <a:xfrm>
                      <a:off x="5238256" y="2134477"/>
                      <a:ext cx="131317" cy="130141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88" name="Google Shape;88;p14"/>
                  <p:cNvGrpSpPr/>
                  <p:nvPr/>
                </p:nvGrpSpPr>
                <p:grpSpPr>
                  <a:xfrm>
                    <a:off x="4648084" y="1464555"/>
                    <a:ext cx="1686280" cy="1746475"/>
                    <a:chOff x="251959" y="2680530"/>
                    <a:chExt cx="2184300" cy="2186100"/>
                  </a:xfrm>
                </p:grpSpPr>
                <p:sp>
                  <p:nvSpPr>
                    <p:cNvPr id="89" name="Google Shape;89;p14"/>
                    <p:cNvSpPr/>
                    <p:nvPr/>
                  </p:nvSpPr>
                  <p:spPr>
                    <a:xfrm>
                      <a:off x="251959" y="2680530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90" name="Google Shape;90;p14"/>
                    <p:cNvGrpSpPr/>
                    <p:nvPr/>
                  </p:nvGrpSpPr>
                  <p:grpSpPr>
                    <a:xfrm>
                      <a:off x="788825" y="3585775"/>
                      <a:ext cx="695425" cy="912250"/>
                      <a:chOff x="788825" y="3585775"/>
                      <a:chExt cx="695425" cy="912250"/>
                    </a:xfrm>
                  </p:grpSpPr>
                  <p:sp>
                    <p:nvSpPr>
                      <p:cNvPr id="91" name="Google Shape;91;p14"/>
                      <p:cNvSpPr/>
                      <p:nvPr/>
                    </p:nvSpPr>
                    <p:spPr>
                      <a:xfrm>
                        <a:off x="788825" y="3585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cap="flat" cmpd="sng" w="9525">
                        <a:solidFill>
                          <a:srgbClr val="7F7F7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92" name="Google Shape;92;p14"/>
                      <p:cNvSpPr/>
                      <p:nvPr/>
                    </p:nvSpPr>
                    <p:spPr>
                      <a:xfrm>
                        <a:off x="1081950" y="4122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cap="flat" cmpd="sng" w="9525">
                        <a:solidFill>
                          <a:srgbClr val="7F7F7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  <p:pic>
            <p:nvPicPr>
              <p:cNvPr id="93" name="Google Shape;93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156374" y="1773175"/>
                <a:ext cx="705184" cy="714376"/>
              </a:xfrm>
              <a:prstGeom prst="rect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94" name="Google Shape;94;p14"/>
              <p:cNvSpPr/>
              <p:nvPr/>
            </p:nvSpPr>
            <p:spPr>
              <a:xfrm>
                <a:off x="5156374" y="1803783"/>
                <a:ext cx="260318" cy="300067"/>
              </a:xfrm>
              <a:prstGeom prst="rect">
                <a:avLst/>
              </a:prstGeom>
              <a:solidFill>
                <a:srgbClr val="7F7F7F"/>
              </a:solidFill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5382667" y="2232513"/>
                <a:ext cx="310576" cy="300067"/>
              </a:xfrm>
              <a:prstGeom prst="rect">
                <a:avLst/>
              </a:prstGeom>
              <a:solidFill>
                <a:srgbClr val="7F7F7F"/>
              </a:solidFill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5633991" y="1863201"/>
                <a:ext cx="310576" cy="300067"/>
              </a:xfrm>
              <a:prstGeom prst="rect">
                <a:avLst/>
              </a:prstGeom>
              <a:solidFill>
                <a:srgbClr val="7F7F7F"/>
              </a:solidFill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p14"/>
            <p:cNvGrpSpPr/>
            <p:nvPr/>
          </p:nvGrpSpPr>
          <p:grpSpPr>
            <a:xfrm>
              <a:off x="909225" y="797863"/>
              <a:ext cx="7515625" cy="260713"/>
              <a:chOff x="909225" y="862913"/>
              <a:chExt cx="7515625" cy="260713"/>
            </a:xfrm>
          </p:grpSpPr>
          <p:sp>
            <p:nvSpPr>
              <p:cNvPr id="98" name="Google Shape;98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SOA: 400-500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99" name="Google Shape;99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6263350" y="862925"/>
                <a:ext cx="21615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Response (3000 ms)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2" name="Google Shape;102;p14"/>
          <p:cNvGrpSpPr/>
          <p:nvPr/>
        </p:nvGrpSpPr>
        <p:grpSpPr>
          <a:xfrm>
            <a:off x="1676426" y="3035424"/>
            <a:ext cx="7398025" cy="2007356"/>
            <a:chOff x="968030" y="3067999"/>
            <a:chExt cx="7398025" cy="2007356"/>
          </a:xfrm>
        </p:grpSpPr>
        <p:grpSp>
          <p:nvGrpSpPr>
            <p:cNvPr id="103" name="Google Shape;103;p14"/>
            <p:cNvGrpSpPr/>
            <p:nvPr/>
          </p:nvGrpSpPr>
          <p:grpSpPr>
            <a:xfrm>
              <a:off x="1096761" y="3328701"/>
              <a:ext cx="7022968" cy="1746653"/>
              <a:chOff x="1104061" y="3108901"/>
              <a:chExt cx="7022968" cy="1746653"/>
            </a:xfrm>
          </p:grpSpPr>
          <p:grpSp>
            <p:nvGrpSpPr>
              <p:cNvPr id="104" name="Google Shape;104;p14"/>
              <p:cNvGrpSpPr/>
              <p:nvPr/>
            </p:nvGrpSpPr>
            <p:grpSpPr>
              <a:xfrm>
                <a:off x="2882195" y="3109076"/>
                <a:ext cx="1686280" cy="1746475"/>
                <a:chOff x="2494575" y="2770075"/>
                <a:chExt cx="2184300" cy="2186100"/>
              </a:xfrm>
            </p:grpSpPr>
            <p:sp>
              <p:nvSpPr>
                <p:cNvPr id="105" name="Google Shape;105;p14"/>
                <p:cNvSpPr/>
                <p:nvPr/>
              </p:nvSpPr>
              <p:spPr>
                <a:xfrm>
                  <a:off x="2494575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cap="flat" cmpd="sng" w="952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6" name="Google Shape;106;p14"/>
                <p:cNvGrpSpPr/>
                <p:nvPr/>
              </p:nvGrpSpPr>
              <p:grpSpPr>
                <a:xfrm>
                  <a:off x="3130000" y="3472688"/>
                  <a:ext cx="913450" cy="894200"/>
                  <a:chOff x="3130000" y="3472688"/>
                  <a:chExt cx="913450" cy="894200"/>
                </a:xfrm>
              </p:grpSpPr>
              <p:pic>
                <p:nvPicPr>
                  <p:cNvPr id="107" name="Google Shape;107;p14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3130000" y="3472688"/>
                    <a:ext cx="913450" cy="89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108" name="Google Shape;108;p14"/>
                  <p:cNvGrpSpPr/>
                  <p:nvPr/>
                </p:nvGrpSpPr>
                <p:grpSpPr>
                  <a:xfrm>
                    <a:off x="3232050" y="3604550"/>
                    <a:ext cx="735725" cy="655375"/>
                    <a:chOff x="3232050" y="3604550"/>
                    <a:chExt cx="735725" cy="655375"/>
                  </a:xfrm>
                </p:grpSpPr>
                <p:sp>
                  <p:nvSpPr>
                    <p:cNvPr id="109" name="Google Shape;109;p14"/>
                    <p:cNvSpPr/>
                    <p:nvPr/>
                  </p:nvSpPr>
                  <p:spPr>
                    <a:xfrm>
                      <a:off x="3797675" y="3604550"/>
                      <a:ext cx="170100" cy="162900"/>
                    </a:xfrm>
                    <a:prstGeom prst="rect">
                      <a:avLst/>
                    </a:prstGeom>
                    <a:solidFill>
                      <a:srgbClr val="EA9999"/>
                    </a:solidFill>
                    <a:ln cap="flat" cmpd="sng" w="9525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" name="Google Shape;110;p14"/>
                    <p:cNvSpPr/>
                    <p:nvPr/>
                  </p:nvSpPr>
                  <p:spPr>
                    <a:xfrm>
                      <a:off x="3232050" y="3604550"/>
                      <a:ext cx="170100" cy="162900"/>
                    </a:xfrm>
                    <a:prstGeom prst="rect">
                      <a:avLst/>
                    </a:prstGeom>
                    <a:solidFill>
                      <a:srgbClr val="F6B26B"/>
                    </a:solidFill>
                    <a:ln cap="flat" cmpd="sng" w="952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1" name="Google Shape;111;p14"/>
                    <p:cNvSpPr/>
                    <p:nvPr/>
                  </p:nvSpPr>
                  <p:spPr>
                    <a:xfrm>
                      <a:off x="3501675" y="4097025"/>
                      <a:ext cx="170100" cy="162900"/>
                    </a:xfrm>
                    <a:prstGeom prst="rect">
                      <a:avLst/>
                    </a:prstGeom>
                    <a:solidFill>
                      <a:srgbClr val="93C47D"/>
                    </a:solidFill>
                    <a:ln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12" name="Google Shape;112;p14"/>
              <p:cNvGrpSpPr/>
              <p:nvPr/>
            </p:nvGrpSpPr>
            <p:grpSpPr>
              <a:xfrm>
                <a:off x="1104061" y="3108901"/>
                <a:ext cx="7022968" cy="1746653"/>
                <a:chOff x="1104061" y="3108901"/>
                <a:chExt cx="7022968" cy="1746653"/>
              </a:xfrm>
            </p:grpSpPr>
            <p:pic>
              <p:nvPicPr>
                <p:cNvPr id="113" name="Google Shape;113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18958" l="29859" r="29859" t="18964"/>
                <a:stretch/>
              </p:blipFill>
              <p:spPr>
                <a:xfrm>
                  <a:off x="6439410" y="3109053"/>
                  <a:ext cx="1687619" cy="174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4" name="Google Shape;114;p14"/>
                <p:cNvGrpSpPr/>
                <p:nvPr/>
              </p:nvGrpSpPr>
              <p:grpSpPr>
                <a:xfrm>
                  <a:off x="4660789" y="3109079"/>
                  <a:ext cx="1686280" cy="1746475"/>
                  <a:chOff x="4764350" y="2770075"/>
                  <a:chExt cx="2184300" cy="2186100"/>
                </a:xfrm>
              </p:grpSpPr>
              <p:sp>
                <p:nvSpPr>
                  <p:cNvPr id="115" name="Google Shape;115;p14"/>
                  <p:cNvSpPr/>
                  <p:nvPr/>
                </p:nvSpPr>
                <p:spPr>
                  <a:xfrm>
                    <a:off x="4764350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16" name="Google Shape;116;p14"/>
                  <p:cNvGrpSpPr/>
                  <p:nvPr/>
                </p:nvGrpSpPr>
                <p:grpSpPr>
                  <a:xfrm>
                    <a:off x="5399775" y="3490463"/>
                    <a:ext cx="1020975" cy="950563"/>
                    <a:chOff x="5399775" y="3490463"/>
                    <a:chExt cx="1020975" cy="950563"/>
                  </a:xfrm>
                </p:grpSpPr>
                <p:pic>
                  <p:nvPicPr>
                    <p:cNvPr id="117" name="Google Shape;117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5399775" y="3490463"/>
                      <a:ext cx="913450" cy="894200"/>
                    </a:xfrm>
                    <a:prstGeom prst="rect">
                      <a:avLst/>
                    </a:prstGeom>
                    <a:noFill/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pic>
                <p:sp>
                  <p:nvSpPr>
                    <p:cNvPr id="118" name="Google Shape;118;p14"/>
                    <p:cNvSpPr/>
                    <p:nvPr/>
                  </p:nvSpPr>
                  <p:spPr>
                    <a:xfrm>
                      <a:off x="5399775" y="3528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" name="Google Shape;119;p14"/>
                    <p:cNvSpPr/>
                    <p:nvPr/>
                  </p:nvSpPr>
                  <p:spPr>
                    <a:xfrm>
                      <a:off x="5692900" y="4065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" name="Google Shape;120;p14"/>
                    <p:cNvSpPr/>
                    <p:nvPr/>
                  </p:nvSpPr>
                  <p:spPr>
                    <a:xfrm>
                      <a:off x="6018450" y="3603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21" name="Google Shape;121;p14"/>
                <p:cNvGrpSpPr/>
                <p:nvPr/>
              </p:nvGrpSpPr>
              <p:grpSpPr>
                <a:xfrm>
                  <a:off x="1104061" y="3108901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122" name="Google Shape;122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23" name="Google Shape;123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124" name="Google Shape;124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pic>
                <p:sp>
                  <p:nvSpPr>
                    <p:cNvPr id="125" name="Google Shape;125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6" name="Google Shape;126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7" name="Google Shape;127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128" name="Google Shape;128;p14"/>
            <p:cNvGrpSpPr/>
            <p:nvPr/>
          </p:nvGrpSpPr>
          <p:grpSpPr>
            <a:xfrm>
              <a:off x="968030" y="3067999"/>
              <a:ext cx="7398025" cy="260700"/>
              <a:chOff x="909225" y="862913"/>
              <a:chExt cx="7398025" cy="260700"/>
            </a:xfrm>
          </p:grpSpPr>
          <p:sp>
            <p:nvSpPr>
              <p:cNvPr id="129" name="Google Shape;129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SOA: 400-500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0" name="Google Shape;130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2" name="Google Shape;132;p14"/>
              <p:cNvSpPr txBox="1"/>
              <p:nvPr/>
            </p:nvSpPr>
            <p:spPr>
              <a:xfrm>
                <a:off x="626335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Response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33" name="Google Shape;133;p14"/>
          <p:cNvSpPr txBox="1"/>
          <p:nvPr>
            <p:ph type="title"/>
          </p:nvPr>
        </p:nvSpPr>
        <p:spPr>
          <a:xfrm>
            <a:off x="-214575" y="1630300"/>
            <a:ext cx="197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Recognition Trial</a:t>
            </a:r>
            <a:endParaRPr sz="2020"/>
          </a:p>
        </p:txBody>
      </p:sp>
      <p:sp>
        <p:nvSpPr>
          <p:cNvPr id="134" name="Google Shape;134;p14"/>
          <p:cNvSpPr txBox="1"/>
          <p:nvPr/>
        </p:nvSpPr>
        <p:spPr>
          <a:xfrm>
            <a:off x="-339075" y="3710675"/>
            <a:ext cx="20949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>
                <a:solidFill>
                  <a:schemeClr val="dk1"/>
                </a:solidFill>
              </a:rPr>
              <a:t>Recall</a:t>
            </a:r>
            <a:endParaRPr sz="202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>
                <a:solidFill>
                  <a:schemeClr val="dk1"/>
                </a:solidFill>
              </a:rPr>
              <a:t>Trial</a:t>
            </a:r>
            <a:endParaRPr sz="20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311700" y="22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Recognition</a:t>
            </a:r>
            <a:r>
              <a:rPr lang="en"/>
              <a:t> (Change Detection) - Question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75" y="1972275"/>
            <a:ext cx="2651950" cy="281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850" y="2257938"/>
            <a:ext cx="39243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311700" y="797875"/>
            <a:ext cx="8485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Probe screen: One pop up or all three with only one color changing or not?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/>
              <a:t>Zhang and Luck (2008) use one, but others have also used three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/>
              <a:t>MB Answer: Show only one.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 title="WM Recall - mTB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1325" y="637625"/>
            <a:ext cx="57150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Intermixed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Design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[MB Said: WILL NEED TO CHECK 1st vs 2nd half of trials - may be too long]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reference: 10 trials takes about 1 minute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Blocked: 100 trials of each (recall, recog.) </a:t>
            </a:r>
            <a:r>
              <a:rPr lang="en"/>
              <a:t>~20 mins with break at 10m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How many blocks? 2 or more? 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MB Answer: Blocks of 25 and mixed together recall, recog 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Intermixed: 100 trials of each (recall, recog.) ~20 mins with break at 10m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Assent: ~5 mins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trials: 20 trials each (recall, recog.) ~5 mins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Block version only?</a:t>
            </a:r>
            <a:r>
              <a:rPr lang="en"/>
              <a:t> Easier to explain one at a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MB ANSWER: Yes.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Demographics and questionnaires = ~10 mins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mTBI Questionnaire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Do we include a question about mTBI location?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Where did you hit your head (e.g., forehead, back of head, right side, left side)?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MB Answer: Not explicitly. Not in IRB. Add to please </a:t>
            </a:r>
            <a:r>
              <a:rPr lang="en"/>
              <a:t>describe question.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Reason: </a:t>
            </a:r>
            <a:r>
              <a:rPr lang="en"/>
              <a:t>Recognition</a:t>
            </a:r>
            <a:r>
              <a:rPr lang="en"/>
              <a:t> engages </a:t>
            </a:r>
            <a:r>
              <a:rPr lang="en"/>
              <a:t>parietal</a:t>
            </a:r>
            <a:r>
              <a:rPr lang="en"/>
              <a:t> structures, while recall engages frontal structures. We are looking at the </a:t>
            </a:r>
            <a:r>
              <a:rPr lang="en"/>
              <a:t>effect</a:t>
            </a:r>
            <a:r>
              <a:rPr lang="en"/>
              <a:t> of intermixing vs. blocking trials to tease apart frontal or parietal damage.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