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63" r:id="rId6"/>
    <p:sldId id="259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4"/>
    <p:restoredTop sz="64876"/>
  </p:normalViewPr>
  <p:slideViewPr>
    <p:cSldViewPr snapToGrid="0">
      <p:cViewPr varScale="1">
        <p:scale>
          <a:sx n="106" d="100"/>
          <a:sy n="106" d="100"/>
        </p:scale>
        <p:origin x="25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Friday%20Updates/Lena%20NURA%20'24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Data'!$E$9,'All Data'!$P$9)</c:f>
                <c:numCache>
                  <c:formatCode>General</c:formatCode>
                  <c:ptCount val="2"/>
                  <c:pt idx="0">
                    <c:v>0.17093959425808469</c:v>
                  </c:pt>
                  <c:pt idx="1">
                    <c:v>0.12745108625202212</c:v>
                  </c:pt>
                </c:numCache>
              </c:numRef>
            </c:plus>
            <c:minus>
              <c:numRef>
                <c:f>('All Data'!$E$9,'All Data'!$P$9)</c:f>
                <c:numCache>
                  <c:formatCode>General</c:formatCode>
                  <c:ptCount val="2"/>
                  <c:pt idx="0">
                    <c:v>0.17093959425808469</c:v>
                  </c:pt>
                  <c:pt idx="1">
                    <c:v>0.12745108625202212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Data'!$E$7,'All Data'!$P$7)</c:f>
              <c:numCache>
                <c:formatCode>General</c:formatCode>
                <c:ptCount val="2"/>
                <c:pt idx="0">
                  <c:v>0.73421000000000003</c:v>
                </c:pt>
                <c:pt idx="1">
                  <c:v>0.80915999999999999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29-BC4A-9970-22009FF7663A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Data'!$F$9,'All Data'!$Q$9)</c:f>
                <c:numCache>
                  <c:formatCode>General</c:formatCode>
                  <c:ptCount val="2"/>
                  <c:pt idx="0">
                    <c:v>0.15193784904912166</c:v>
                  </c:pt>
                  <c:pt idx="1">
                    <c:v>0.19954954031118061</c:v>
                  </c:pt>
                </c:numCache>
              </c:numRef>
            </c:plus>
            <c:minus>
              <c:numRef>
                <c:f>('All Data'!$F$9,'All Data'!$Q$9)</c:f>
                <c:numCache>
                  <c:formatCode>General</c:formatCode>
                  <c:ptCount val="2"/>
                  <c:pt idx="0">
                    <c:v>0.15193784904912166</c:v>
                  </c:pt>
                  <c:pt idx="1">
                    <c:v>0.19954954031118061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Data'!$F$7,'All Data'!$Q$7)</c:f>
              <c:numCache>
                <c:formatCode>General</c:formatCode>
                <c:ptCount val="2"/>
                <c:pt idx="0">
                  <c:v>0.78041000000000005</c:v>
                </c:pt>
                <c:pt idx="1">
                  <c:v>0.83099000000000001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29-BC4A-9970-22009FF76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0.95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Reaction</a:t>
                </a:r>
                <a:r>
                  <a:rPr lang="en-US" sz="1200" baseline="0">
                    <a:solidFill>
                      <a:schemeClr val="tx1"/>
                    </a:solidFill>
                  </a:rPr>
                  <a:t> Time (s)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Data'!$B$9,'All Data'!$M$9)</c:f>
                <c:numCache>
                  <c:formatCode>General</c:formatCode>
                  <c:ptCount val="2"/>
                  <c:pt idx="0">
                    <c:v>0.1466702744113039</c:v>
                  </c:pt>
                  <c:pt idx="1">
                    <c:v>0.11391046588785879</c:v>
                  </c:pt>
                </c:numCache>
              </c:numRef>
            </c:plus>
            <c:minus>
              <c:numRef>
                <c:f>('All Data'!$B$9,'All Data'!$M$9)</c:f>
                <c:numCache>
                  <c:formatCode>General</c:formatCode>
                  <c:ptCount val="2"/>
                  <c:pt idx="0">
                    <c:v>0.1466702744113039</c:v>
                  </c:pt>
                  <c:pt idx="1">
                    <c:v>0.11391046588785879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Data'!$B$7,'All Data'!$M$7)</c:f>
              <c:numCache>
                <c:formatCode>General</c:formatCode>
                <c:ptCount val="2"/>
                <c:pt idx="0">
                  <c:v>0.85</c:v>
                </c:pt>
                <c:pt idx="1">
                  <c:v>0.82000000000000006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B0-BB4B-B5CC-0B84DD48D0D6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Data'!$C$9,'All Data'!$N$9)</c:f>
                <c:numCache>
                  <c:formatCode>General</c:formatCode>
                  <c:ptCount val="2"/>
                  <c:pt idx="0">
                    <c:v>5.1520300250582532E-2</c:v>
                  </c:pt>
                  <c:pt idx="1">
                    <c:v>5.6579286703808566E-2</c:v>
                  </c:pt>
                </c:numCache>
              </c:numRef>
            </c:plus>
            <c:minus>
              <c:numRef>
                <c:f>('All Data'!$C$9,'All Data'!$N$9)</c:f>
                <c:numCache>
                  <c:formatCode>General</c:formatCode>
                  <c:ptCount val="2"/>
                  <c:pt idx="0">
                    <c:v>5.1520300250582532E-2</c:v>
                  </c:pt>
                  <c:pt idx="1">
                    <c:v>5.6579286703808566E-2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Data'!$C$7,'All Data'!$N$7)</c:f>
              <c:numCache>
                <c:formatCode>General</c:formatCode>
                <c:ptCount val="2"/>
                <c:pt idx="0">
                  <c:v>0.91749999999999998</c:v>
                </c:pt>
                <c:pt idx="1">
                  <c:v>0.92999999999999994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B0-BB4B-B5CC-0B84DD48D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Data'!$Z$9,'All Data'!$AC$9)</c:f>
                <c:numCache>
                  <c:formatCode>General</c:formatCode>
                  <c:ptCount val="2"/>
                  <c:pt idx="0">
                    <c:v>0.58674247987262951</c:v>
                  </c:pt>
                  <c:pt idx="1">
                    <c:v>0.5031422624703118</c:v>
                  </c:pt>
                </c:numCache>
              </c:numRef>
            </c:plus>
            <c:minus>
              <c:numRef>
                <c:f>('All Data'!$Z$9,'All Data'!$AC$9)</c:f>
                <c:numCache>
                  <c:formatCode>General</c:formatCode>
                  <c:ptCount val="2"/>
                  <c:pt idx="0">
                    <c:v>0.58674247987262951</c:v>
                  </c:pt>
                  <c:pt idx="1">
                    <c:v>0.5031422624703118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Data'!$Z$7,'All Data'!$AC$7)</c:f>
              <c:numCache>
                <c:formatCode>General</c:formatCode>
                <c:ptCount val="2"/>
                <c:pt idx="0">
                  <c:v>2.3025000000000002</c:v>
                </c:pt>
                <c:pt idx="1">
                  <c:v>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03-DF47-84BD-40629211B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At val="0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K</a:t>
                </a:r>
                <a:r>
                  <a:rPr lang="en-US" sz="1200" baseline="0">
                    <a:solidFill>
                      <a:schemeClr val="tx1"/>
                    </a:solidFill>
                  </a:rPr>
                  <a:t> Value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Control'!$D$9,'mTBI vs. Control'!$O$9)</c:f>
                <c:numCache>
                  <c:formatCode>General</c:formatCode>
                  <c:ptCount val="2"/>
                  <c:pt idx="0">
                    <c:v>1.9403643446946565E-2</c:v>
                  </c:pt>
                  <c:pt idx="1">
                    <c:v>3.9199279690801107E-2</c:v>
                  </c:pt>
                </c:numCache>
              </c:numRef>
            </c:plus>
            <c:minus>
              <c:numRef>
                <c:f>('mTBI vs. Control'!$D$9,'mTBI vs. Control'!$O$9)</c:f>
                <c:numCache>
                  <c:formatCode>General</c:formatCode>
                  <c:ptCount val="2"/>
                  <c:pt idx="0">
                    <c:v>1.9403643446946565E-2</c:v>
                  </c:pt>
                  <c:pt idx="1">
                    <c:v>3.9199279690801107E-2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vs. Control'!$D$7,'mTBI vs. Control'!$O$7)</c:f>
              <c:numCache>
                <c:formatCode>General</c:formatCode>
                <c:ptCount val="2"/>
                <c:pt idx="0">
                  <c:v>0.96989999999999998</c:v>
                </c:pt>
                <c:pt idx="1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D4-AE48-BDBF-5AEF8292757B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Control'!$D$20,'mTBI vs. Control'!$O$20)</c:f>
                <c:numCache>
                  <c:formatCode>General</c:formatCode>
                  <c:ptCount val="2"/>
                  <c:pt idx="0">
                    <c:v>0.12180196181924165</c:v>
                  </c:pt>
                  <c:pt idx="1">
                    <c:v>0.12739765899510339</c:v>
                  </c:pt>
                </c:numCache>
              </c:numRef>
            </c:plus>
            <c:minus>
              <c:numRef>
                <c:f>('mTBI vs. Control'!$D$20,'mTBI vs. Control'!$O$20)</c:f>
                <c:numCache>
                  <c:formatCode>General</c:formatCode>
                  <c:ptCount val="2"/>
                  <c:pt idx="0">
                    <c:v>0.12180196181924165</c:v>
                  </c:pt>
                  <c:pt idx="1">
                    <c:v>0.12739765899510339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vs. Control'!$D$18,'mTBI vs. Control'!$O$18)</c:f>
              <c:numCache>
                <c:formatCode>General</c:formatCode>
                <c:ptCount val="2"/>
                <c:pt idx="0">
                  <c:v>0.84785500000000003</c:v>
                </c:pt>
                <c:pt idx="1">
                  <c:v>0.875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D4-AE48-BDBF-5AEF82927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Control'!$G$9,'mTBI vs. Control'!$R$9)</c:f>
                <c:numCache>
                  <c:formatCode>General</c:formatCode>
                  <c:ptCount val="2"/>
                  <c:pt idx="0">
                    <c:v>7.1685682734552503E-2</c:v>
                  </c:pt>
                  <c:pt idx="1">
                    <c:v>0.12037118811052738</c:v>
                  </c:pt>
                </c:numCache>
              </c:numRef>
            </c:plus>
            <c:minus>
              <c:numRef>
                <c:f>('mTBI vs. Control'!$G$9,'mTBI vs. Control'!$R$9)</c:f>
                <c:numCache>
                  <c:formatCode>General</c:formatCode>
                  <c:ptCount val="2"/>
                  <c:pt idx="0">
                    <c:v>7.1685682734552503E-2</c:v>
                  </c:pt>
                  <c:pt idx="1">
                    <c:v>0.12037118811052738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vs. Control'!$G$7,'mTBI vs. Control'!$R$7)</c:f>
              <c:numCache>
                <c:formatCode>General</c:formatCode>
                <c:ptCount val="2"/>
                <c:pt idx="0">
                  <c:v>0.79621500000000001</c:v>
                </c:pt>
                <c:pt idx="1">
                  <c:v>0.83549499999999999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99-0441-8AD3-0074C9189150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Control'!$G$20,'mTBI vs. Control'!$R$20)</c:f>
                <c:numCache>
                  <c:formatCode>General</c:formatCode>
                  <c:ptCount val="2"/>
                  <c:pt idx="0">
                    <c:v>0.18871513225143974</c:v>
                  </c:pt>
                  <c:pt idx="1">
                    <c:v>0.17927790566587801</c:v>
                  </c:pt>
                </c:numCache>
              </c:numRef>
            </c:plus>
            <c:minus>
              <c:numRef>
                <c:f>('mTBI vs. Control'!$G$20,'mTBI vs. Control'!$R$20)</c:f>
                <c:numCache>
                  <c:formatCode>General</c:formatCode>
                  <c:ptCount val="2"/>
                  <c:pt idx="0">
                    <c:v>0.18871513225143974</c:v>
                  </c:pt>
                  <c:pt idx="1">
                    <c:v>0.17927790566587801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vs. Control'!$G$18,'mTBI vs. Control'!$R$18)</c:f>
              <c:numCache>
                <c:formatCode>General</c:formatCode>
                <c:ptCount val="2"/>
                <c:pt idx="0">
                  <c:v>0.59740499999999996</c:v>
                </c:pt>
                <c:pt idx="1">
                  <c:v>0.65293000000000001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99-0441-8AD3-0074C9189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0.95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Reaction</a:t>
                </a:r>
                <a:r>
                  <a:rPr lang="en-US" sz="1200" baseline="0">
                    <a:solidFill>
                      <a:schemeClr val="tx1"/>
                    </a:solidFill>
                  </a:rPr>
                  <a:t> Time (s)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Control'!$Z$9,'mTBI vs. Control'!$AB$9)</c:f>
                <c:numCache>
                  <c:formatCode>General</c:formatCode>
                  <c:ptCount val="2"/>
                  <c:pt idx="0">
                    <c:v>0.1175978390724033</c:v>
                  </c:pt>
                  <c:pt idx="1">
                    <c:v>0</c:v>
                  </c:pt>
                </c:numCache>
              </c:numRef>
            </c:plus>
            <c:minus>
              <c:numRef>
                <c:f>('mTBI vs. Control'!$Z$9,'mTBI vs. Control'!$AB$9)</c:f>
                <c:numCache>
                  <c:formatCode>General</c:formatCode>
                  <c:ptCount val="2"/>
                  <c:pt idx="0">
                    <c:v>0.1175978390724033</c:v>
                  </c:pt>
                  <c:pt idx="1">
                    <c:v>0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vs. Control'!$Z$7,'mTBI vs. Control'!$AC$7)</c:f>
              <c:numCache>
                <c:formatCode>General</c:formatCode>
                <c:ptCount val="2"/>
                <c:pt idx="0">
                  <c:v>2.82</c:v>
                </c:pt>
                <c:pt idx="1">
                  <c:v>2.76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0-E245-B5BB-CADFEB0FEA2A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Control'!$Z$20,'mTBI vs. Control'!$AC$20)</c:f>
                <c:numCache>
                  <c:formatCode>General</c:formatCode>
                  <c:ptCount val="2"/>
                  <c:pt idx="0">
                    <c:v>0.72028676431846683</c:v>
                  </c:pt>
                  <c:pt idx="1">
                    <c:v>0.76438595397062292</c:v>
                  </c:pt>
                </c:numCache>
              </c:numRef>
            </c:plus>
            <c:minus>
              <c:numRef>
                <c:f>('mTBI vs. Control'!$Z$20,'mTBI vs. Control'!$AC$20)</c:f>
                <c:numCache>
                  <c:formatCode>General</c:formatCode>
                  <c:ptCount val="2"/>
                  <c:pt idx="0">
                    <c:v>0.72028676431846683</c:v>
                  </c:pt>
                  <c:pt idx="1">
                    <c:v>0.76438595397062292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vs. Control'!$Z$18,'mTBI vs. Control'!$AC$18)</c:f>
              <c:numCache>
                <c:formatCode>General</c:formatCode>
                <c:ptCount val="2"/>
                <c:pt idx="0">
                  <c:v>2.0925000000000002</c:v>
                </c:pt>
                <c:pt idx="1">
                  <c:v>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60-E245-B5BB-CADFEB0FEA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K</a:t>
                </a:r>
                <a:r>
                  <a:rPr lang="en-US" sz="1200" baseline="0">
                    <a:solidFill>
                      <a:schemeClr val="tx1"/>
                    </a:solidFill>
                  </a:rPr>
                  <a:t> Value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Error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Data'!$K$9,'All Data'!$V$9)</c:f>
                <c:numCache>
                  <c:formatCode>General</c:formatCode>
                  <c:ptCount val="2"/>
                  <c:pt idx="0">
                    <c:v>7.7372079751410929</c:v>
                  </c:pt>
                  <c:pt idx="1">
                    <c:v>14.727960610351264</c:v>
                  </c:pt>
                </c:numCache>
              </c:numRef>
            </c:plus>
            <c:minus>
              <c:numRef>
                <c:f>('All Data'!$K$9,'All Data'!$V$9)</c:f>
                <c:numCache>
                  <c:formatCode>General</c:formatCode>
                  <c:ptCount val="2"/>
                  <c:pt idx="0">
                    <c:v>7.7372079751410929</c:v>
                  </c:pt>
                  <c:pt idx="1">
                    <c:v>14.727960610351264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Data'!$K$7,'All Data'!$V$7)</c:f>
              <c:numCache>
                <c:formatCode>General</c:formatCode>
                <c:ptCount val="2"/>
                <c:pt idx="0">
                  <c:v>29.244999999999997</c:v>
                </c:pt>
                <c:pt idx="1">
                  <c:v>55.035449999999997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A8-4647-8FAB-DB36B6978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Control'!$K$9,'mTBI vs. Control'!$V$9)</c:f>
                <c:numCache>
                  <c:formatCode>General</c:formatCode>
                  <c:ptCount val="2"/>
                  <c:pt idx="0">
                    <c:v>6.4776809689049086</c:v>
                  </c:pt>
                  <c:pt idx="1">
                    <c:v>1.791897072865742</c:v>
                  </c:pt>
                </c:numCache>
              </c:numRef>
            </c:plus>
            <c:minus>
              <c:numRef>
                <c:f>('mTBI vs. Control'!$K$9,'mTBI vs. Control'!$V$9)</c:f>
                <c:numCache>
                  <c:formatCode>General</c:formatCode>
                  <c:ptCount val="2"/>
                  <c:pt idx="0">
                    <c:v>6.4776809689049086</c:v>
                  </c:pt>
                  <c:pt idx="1">
                    <c:v>1.791897072865742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vs. Control'!$K$7,'mTBI vs. Control'!$V$7)</c:f>
              <c:numCache>
                <c:formatCode>General</c:formatCode>
                <c:ptCount val="2"/>
                <c:pt idx="0">
                  <c:v>20.954999999999998</c:v>
                </c:pt>
                <c:pt idx="1">
                  <c:v>41.065749999999994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59-4A4D-AECA-C79DAF30B5E0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vs. Control'!$K$20,'mTBI vs. Control'!$V$20)</c:f>
                <c:numCache>
                  <c:formatCode>General</c:formatCode>
                  <c:ptCount val="2"/>
                  <c:pt idx="0">
                    <c:v>7.5850606201699495</c:v>
                  </c:pt>
                  <c:pt idx="1">
                    <c:v>22.668257457795711</c:v>
                  </c:pt>
                </c:numCache>
              </c:numRef>
            </c:plus>
            <c:minus>
              <c:numRef>
                <c:f>('mTBI vs. Control'!$K$20,'mTBI vs. Control'!$V$20)</c:f>
                <c:numCache>
                  <c:formatCode>General</c:formatCode>
                  <c:ptCount val="2"/>
                  <c:pt idx="0">
                    <c:v>7.5850606201699495</c:v>
                  </c:pt>
                  <c:pt idx="1">
                    <c:v>22.668257457795711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vs. Control'!$K$18,'mTBI vs. Control'!$V$18)</c:f>
              <c:numCache>
                <c:formatCode>General</c:formatCode>
                <c:ptCount val="2"/>
                <c:pt idx="0">
                  <c:v>30.36</c:v>
                </c:pt>
                <c:pt idx="1">
                  <c:v>56.52525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59-4A4D-AECA-C79DAF30B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a3cfc1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a3cfc1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04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NURA Project</a:t>
            </a:r>
            <a:b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Data Update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2/25/24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799-AE1F-E20F-8A6A-6EA0022AD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(SD):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19(1.83)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males, 2 females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n = 2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n = 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F57928-3A73-81D6-5662-83652FAE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Demographics (N = 4)</a:t>
            </a:r>
          </a:p>
        </p:txBody>
      </p:sp>
    </p:spTree>
    <p:extLst>
      <p:ext uri="{BB962C8B-B14F-4D97-AF65-F5344CB8AC3E}">
        <p14:creationId xmlns:p14="http://schemas.microsoft.com/office/powerpoint/2010/main" val="29375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1617621" y="814137"/>
            <a:ext cx="7515625" cy="2042519"/>
            <a:chOff x="909225" y="797863"/>
            <a:chExt cx="7515625" cy="2042518"/>
          </a:xfrm>
        </p:grpSpPr>
        <p:grpSp>
          <p:nvGrpSpPr>
            <p:cNvPr id="62" name="Google Shape;62;p14"/>
            <p:cNvGrpSpPr/>
            <p:nvPr/>
          </p:nvGrpSpPr>
          <p:grpSpPr>
            <a:xfrm>
              <a:off x="1099671" y="1091155"/>
              <a:ext cx="7017132" cy="1749225"/>
              <a:chOff x="1106971" y="1172417"/>
              <a:chExt cx="7017132" cy="1749225"/>
            </a:xfrm>
          </p:grpSpPr>
          <p:grpSp>
            <p:nvGrpSpPr>
              <p:cNvPr id="63" name="Google Shape;63;p14"/>
              <p:cNvGrpSpPr/>
              <p:nvPr/>
            </p:nvGrpSpPr>
            <p:grpSpPr>
              <a:xfrm>
                <a:off x="1106971" y="1172417"/>
                <a:ext cx="7017132" cy="1749225"/>
                <a:chOff x="1109896" y="1461805"/>
                <a:chExt cx="7017132" cy="1749225"/>
              </a:xfrm>
            </p:grpSpPr>
            <p:grpSp>
              <p:nvGrpSpPr>
                <p:cNvPr id="64" name="Google Shape;64;p14"/>
                <p:cNvGrpSpPr/>
                <p:nvPr/>
              </p:nvGrpSpPr>
              <p:grpSpPr>
                <a:xfrm>
                  <a:off x="1109896" y="1461805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65" name="Google Shape;65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66" name="Google Shape;66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67" name="Google Shape;67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68" name="Google Shape;68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9" name="Google Shape;69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0" name="Google Shape;70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71" name="Google Shape;71;p14"/>
                <p:cNvGrpSpPr/>
                <p:nvPr/>
              </p:nvGrpSpPr>
              <p:grpSpPr>
                <a:xfrm>
                  <a:off x="2891630" y="1461808"/>
                  <a:ext cx="5235398" cy="1749222"/>
                  <a:chOff x="2888030" y="1461808"/>
                  <a:chExt cx="5235398" cy="1749222"/>
                </a:xfrm>
              </p:grpSpPr>
              <p:grpSp>
                <p:nvGrpSpPr>
                  <p:cNvPr id="72" name="Google Shape;72;p14"/>
                  <p:cNvGrpSpPr/>
                  <p:nvPr/>
                </p:nvGrpSpPr>
                <p:grpSpPr>
                  <a:xfrm>
                    <a:off x="2888030" y="1461980"/>
                    <a:ext cx="1686280" cy="1746475"/>
                    <a:chOff x="2494575" y="2770075"/>
                    <a:chExt cx="2184300" cy="2186100"/>
                  </a:xfrm>
                </p:grpSpPr>
                <p:sp>
                  <p:nvSpPr>
                    <p:cNvPr id="73" name="Google Shape;73;p14"/>
                    <p:cNvSpPr/>
                    <p:nvPr/>
                  </p:nvSpPr>
                  <p:spPr>
                    <a:xfrm>
                      <a:off x="2494575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74" name="Google Shape;74;p14"/>
                    <p:cNvGrpSpPr/>
                    <p:nvPr/>
                  </p:nvGrpSpPr>
                  <p:grpSpPr>
                    <a:xfrm>
                      <a:off x="3130000" y="3472688"/>
                      <a:ext cx="913450" cy="894200"/>
                      <a:chOff x="3130000" y="3472688"/>
                      <a:chExt cx="913450" cy="894200"/>
                    </a:xfrm>
                  </p:grpSpPr>
                  <p:pic>
                    <p:nvPicPr>
                      <p:cNvPr id="75" name="Google Shape;75;p14"/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130000" y="3472688"/>
                        <a:ext cx="913450" cy="8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76" name="Google Shape;76;p14"/>
                      <p:cNvGrpSpPr/>
                      <p:nvPr/>
                    </p:nvGrpSpPr>
                    <p:grpSpPr>
                      <a:xfrm>
                        <a:off x="3220935" y="3604550"/>
                        <a:ext cx="746840" cy="655375"/>
                        <a:chOff x="3220935" y="3604550"/>
                        <a:chExt cx="746840" cy="655375"/>
                      </a:xfrm>
                    </p:grpSpPr>
                    <p:sp>
                      <p:nvSpPr>
                        <p:cNvPr id="77" name="Google Shape;77;p14"/>
                        <p:cNvSpPr/>
                        <p:nvPr/>
                      </p:nvSpPr>
                      <p:spPr>
                        <a:xfrm>
                          <a:off x="3797675" y="3604550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467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8" name="Google Shape;78;p14"/>
                        <p:cNvSpPr/>
                        <p:nvPr/>
                      </p:nvSpPr>
                      <p:spPr>
                        <a:xfrm>
                          <a:off x="3220935" y="3618871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7B0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9" name="Google Shape;79;p14"/>
                        <p:cNvSpPr/>
                        <p:nvPr/>
                      </p:nvSpPr>
                      <p:spPr>
                        <a:xfrm>
                          <a:off x="3501675" y="4097025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58BE56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</p:grpSp>
              <p:grpSp>
                <p:nvGrpSpPr>
                  <p:cNvPr id="80" name="Google Shape;80;p14"/>
                  <p:cNvGrpSpPr/>
                  <p:nvPr/>
                </p:nvGrpSpPr>
                <p:grpSpPr>
                  <a:xfrm>
                    <a:off x="6437149" y="1461808"/>
                    <a:ext cx="1686280" cy="1746475"/>
                    <a:chOff x="4695612" y="1461983"/>
                    <a:chExt cx="1686280" cy="1746475"/>
                  </a:xfrm>
                </p:grpSpPr>
                <p:grpSp>
                  <p:nvGrpSpPr>
                    <p:cNvPr id="81" name="Google Shape;81;p14"/>
                    <p:cNvGrpSpPr/>
                    <p:nvPr/>
                  </p:nvGrpSpPr>
                  <p:grpSpPr>
                    <a:xfrm>
                      <a:off x="4695612" y="1461983"/>
                      <a:ext cx="1686280" cy="1746475"/>
                      <a:chOff x="4801899" y="2770075"/>
                      <a:chExt cx="2184300" cy="2186100"/>
                    </a:xfrm>
                  </p:grpSpPr>
                  <p:sp>
                    <p:nvSpPr>
                      <p:cNvPr id="82" name="Google Shape;82;p14"/>
                      <p:cNvSpPr/>
                      <p:nvPr/>
                    </p:nvSpPr>
                    <p:spPr>
                      <a:xfrm>
                        <a:off x="4801899" y="2770075"/>
                        <a:ext cx="2184300" cy="21861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grpSp>
                    <p:nvGrpSpPr>
                      <p:cNvPr id="83" name="Google Shape;83;p14"/>
                      <p:cNvGrpSpPr/>
                      <p:nvPr/>
                    </p:nvGrpSpPr>
                    <p:grpSpPr>
                      <a:xfrm>
                        <a:off x="5399775" y="3490463"/>
                        <a:ext cx="1020975" cy="950563"/>
                        <a:chOff x="5399775" y="3490463"/>
                        <a:chExt cx="1020975" cy="950563"/>
                      </a:xfrm>
                    </p:grpSpPr>
                    <p:pic>
                      <p:nvPicPr>
                        <p:cNvPr id="84" name="Google Shape;84;p14"/>
                        <p:cNvPicPr preferRelativeResize="0"/>
                        <p:nvPr/>
                      </p:nvPicPr>
                      <p:blipFill>
                        <a:blip r:embed="rId3">
                          <a:alphaModFix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9775" y="3490463"/>
                          <a:ext cx="913450" cy="8942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pic>
                    <p:sp>
                      <p:nvSpPr>
                        <p:cNvPr id="85" name="Google Shape;85;p14"/>
                        <p:cNvSpPr/>
                        <p:nvPr/>
                      </p:nvSpPr>
                      <p:spPr>
                        <a:xfrm>
                          <a:off x="5399775" y="3528775"/>
                          <a:ext cx="3372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6" name="Google Shape;86;p14"/>
                        <p:cNvSpPr/>
                        <p:nvPr/>
                      </p:nvSpPr>
                      <p:spPr>
                        <a:xfrm>
                          <a:off x="5692900" y="4065425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7" name="Google Shape;87;p14"/>
                        <p:cNvSpPr/>
                        <p:nvPr/>
                      </p:nvSpPr>
                      <p:spPr>
                        <a:xfrm>
                          <a:off x="6018450" y="3603150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  <p:sp>
                  <p:nvSpPr>
                    <p:cNvPr id="88" name="Google Shape;88;p14"/>
                    <p:cNvSpPr/>
                    <p:nvPr/>
                  </p:nvSpPr>
                  <p:spPr>
                    <a:xfrm>
                      <a:off x="5238256" y="2134477"/>
                      <a:ext cx="131400" cy="130200"/>
                    </a:xfrm>
                    <a:prstGeom prst="rect">
                      <a:avLst/>
                    </a:prstGeom>
                    <a:solidFill>
                      <a:srgbClr val="85B0C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  <p:grpSp>
                <p:nvGrpSpPr>
                  <p:cNvPr id="89" name="Google Shape;89;p14"/>
                  <p:cNvGrpSpPr/>
                  <p:nvPr/>
                </p:nvGrpSpPr>
                <p:grpSpPr>
                  <a:xfrm>
                    <a:off x="4648084" y="1464555"/>
                    <a:ext cx="1686280" cy="1746475"/>
                    <a:chOff x="251959" y="2680530"/>
                    <a:chExt cx="2184300" cy="2186100"/>
                  </a:xfrm>
                </p:grpSpPr>
                <p:sp>
                  <p:nvSpPr>
                    <p:cNvPr id="90" name="Google Shape;90;p14"/>
                    <p:cNvSpPr/>
                    <p:nvPr/>
                  </p:nvSpPr>
                  <p:spPr>
                    <a:xfrm>
                      <a:off x="251959" y="2680530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91" name="Google Shape;91;p14"/>
                    <p:cNvGrpSpPr/>
                    <p:nvPr/>
                  </p:nvGrpSpPr>
                  <p:grpSpPr>
                    <a:xfrm>
                      <a:off x="788825" y="3585775"/>
                      <a:ext cx="695425" cy="912250"/>
                      <a:chOff x="788825" y="3585775"/>
                      <a:chExt cx="695425" cy="912250"/>
                    </a:xfrm>
                  </p:grpSpPr>
                  <p:sp>
                    <p:nvSpPr>
                      <p:cNvPr id="92" name="Google Shape;92;p14"/>
                      <p:cNvSpPr/>
                      <p:nvPr/>
                    </p:nvSpPr>
                    <p:spPr>
                      <a:xfrm>
                        <a:off x="788825" y="3585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93" name="Google Shape;93;p14"/>
                      <p:cNvSpPr/>
                      <p:nvPr/>
                    </p:nvSpPr>
                    <p:spPr>
                      <a:xfrm>
                        <a:off x="1081950" y="4122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</p:grpSp>
          <p:pic>
            <p:nvPicPr>
              <p:cNvPr id="94" name="Google Shape;94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56374" y="1773175"/>
                <a:ext cx="705184" cy="714376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95" name="Google Shape;95;p14"/>
              <p:cNvSpPr/>
              <p:nvPr/>
            </p:nvSpPr>
            <p:spPr>
              <a:xfrm>
                <a:off x="5156374" y="1803783"/>
                <a:ext cx="2604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382667" y="2232513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633991" y="1863201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909225" y="797863"/>
              <a:ext cx="7515625" cy="260713"/>
              <a:chOff x="909225" y="862913"/>
              <a:chExt cx="7515625" cy="260713"/>
            </a:xfrm>
          </p:grpSpPr>
          <p:sp>
            <p:nvSpPr>
              <p:cNvPr id="99" name="Google Shape;99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SOA: 400-500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 (3000 ms)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3" name="Google Shape;103;p14"/>
          <p:cNvGrpSpPr/>
          <p:nvPr/>
        </p:nvGrpSpPr>
        <p:grpSpPr>
          <a:xfrm>
            <a:off x="1676428" y="3035425"/>
            <a:ext cx="7398025" cy="2007356"/>
            <a:chOff x="968030" y="3067999"/>
            <a:chExt cx="7398025" cy="2007356"/>
          </a:xfrm>
        </p:grpSpPr>
        <p:grpSp>
          <p:nvGrpSpPr>
            <p:cNvPr id="104" name="Google Shape;104;p14"/>
            <p:cNvGrpSpPr/>
            <p:nvPr/>
          </p:nvGrpSpPr>
          <p:grpSpPr>
            <a:xfrm>
              <a:off x="1096761" y="3328701"/>
              <a:ext cx="7022968" cy="1746653"/>
              <a:chOff x="1104061" y="3108901"/>
              <a:chExt cx="7022968" cy="1746653"/>
            </a:xfrm>
          </p:grpSpPr>
          <p:grpSp>
            <p:nvGrpSpPr>
              <p:cNvPr id="105" name="Google Shape;105;p14"/>
              <p:cNvGrpSpPr/>
              <p:nvPr/>
            </p:nvGrpSpPr>
            <p:grpSpPr>
              <a:xfrm>
                <a:off x="2882195" y="3109076"/>
                <a:ext cx="1686280" cy="1746475"/>
                <a:chOff x="2494575" y="2770075"/>
                <a:chExt cx="2184300" cy="2186100"/>
              </a:xfrm>
            </p:grpSpPr>
            <p:sp>
              <p:nvSpPr>
                <p:cNvPr id="106" name="Google Shape;106;p14"/>
                <p:cNvSpPr/>
                <p:nvPr/>
              </p:nvSpPr>
              <p:spPr>
                <a:xfrm>
                  <a:off x="2494575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3130000" y="3472688"/>
                  <a:ext cx="913450" cy="894200"/>
                  <a:chOff x="3130000" y="3472688"/>
                  <a:chExt cx="913450" cy="894200"/>
                </a:xfrm>
              </p:grpSpPr>
              <p:pic>
                <p:nvPicPr>
                  <p:cNvPr id="108" name="Google Shape;108;p14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3130000" y="3472688"/>
                    <a:ext cx="913450" cy="89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9" name="Google Shape;109;p14"/>
                  <p:cNvGrpSpPr/>
                  <p:nvPr/>
                </p:nvGrpSpPr>
                <p:grpSpPr>
                  <a:xfrm>
                    <a:off x="3220935" y="3604550"/>
                    <a:ext cx="746840" cy="655375"/>
                    <a:chOff x="3220935" y="3604550"/>
                    <a:chExt cx="746840" cy="655375"/>
                  </a:xfrm>
                </p:grpSpPr>
                <p:sp>
                  <p:nvSpPr>
                    <p:cNvPr id="110" name="Google Shape;110;p14"/>
                    <p:cNvSpPr/>
                    <p:nvPr/>
                  </p:nvSpPr>
                  <p:spPr>
                    <a:xfrm>
                      <a:off x="3797675" y="3604550"/>
                      <a:ext cx="170100" cy="162900"/>
                    </a:xfrm>
                    <a:prstGeom prst="rect">
                      <a:avLst/>
                    </a:prstGeom>
                    <a:solidFill>
                      <a:srgbClr val="FF467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1" name="Google Shape;111;p14"/>
                    <p:cNvSpPr/>
                    <p:nvPr/>
                  </p:nvSpPr>
                  <p:spPr>
                    <a:xfrm>
                      <a:off x="3220935" y="3615291"/>
                      <a:ext cx="170100" cy="162900"/>
                    </a:xfrm>
                    <a:prstGeom prst="rect">
                      <a:avLst/>
                    </a:prstGeom>
                    <a:solidFill>
                      <a:srgbClr val="FF7B0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2" name="Google Shape;112;p14"/>
                    <p:cNvSpPr/>
                    <p:nvPr/>
                  </p:nvSpPr>
                  <p:spPr>
                    <a:xfrm>
                      <a:off x="3501675" y="4097025"/>
                      <a:ext cx="170100" cy="162900"/>
                    </a:xfrm>
                    <a:prstGeom prst="rect">
                      <a:avLst/>
                    </a:prstGeom>
                    <a:solidFill>
                      <a:srgbClr val="58BE5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  <p:grpSp>
            <p:nvGrpSpPr>
              <p:cNvPr id="113" name="Google Shape;113;p14"/>
              <p:cNvGrpSpPr/>
              <p:nvPr/>
            </p:nvGrpSpPr>
            <p:grpSpPr>
              <a:xfrm>
                <a:off x="1104061" y="3108901"/>
                <a:ext cx="7022968" cy="1746653"/>
                <a:chOff x="1104061" y="3108901"/>
                <a:chExt cx="7022968" cy="1746653"/>
              </a:xfrm>
            </p:grpSpPr>
            <p:pic>
              <p:nvPicPr>
                <p:cNvPr id="114" name="Google Shape;114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9859" t="18964" r="29859" b="18958"/>
                <a:stretch/>
              </p:blipFill>
              <p:spPr>
                <a:xfrm>
                  <a:off x="6439410" y="3109053"/>
                  <a:ext cx="1687619" cy="174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5" name="Google Shape;115;p14"/>
                <p:cNvGrpSpPr/>
                <p:nvPr/>
              </p:nvGrpSpPr>
              <p:grpSpPr>
                <a:xfrm>
                  <a:off x="4660789" y="3109079"/>
                  <a:ext cx="1686280" cy="1746475"/>
                  <a:chOff x="4764350" y="2770075"/>
                  <a:chExt cx="2184300" cy="2186100"/>
                </a:xfrm>
              </p:grpSpPr>
              <p:sp>
                <p:nvSpPr>
                  <p:cNvPr id="116" name="Google Shape;116;p14"/>
                  <p:cNvSpPr/>
                  <p:nvPr/>
                </p:nvSpPr>
                <p:spPr>
                  <a:xfrm>
                    <a:off x="4764350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17" name="Google Shape;117;p14"/>
                  <p:cNvGrpSpPr/>
                  <p:nvPr/>
                </p:nvGrpSpPr>
                <p:grpSpPr>
                  <a:xfrm>
                    <a:off x="5399775" y="3490463"/>
                    <a:ext cx="1020975" cy="950563"/>
                    <a:chOff x="5399775" y="3490463"/>
                    <a:chExt cx="1020975" cy="950563"/>
                  </a:xfrm>
                </p:grpSpPr>
                <p:pic>
                  <p:nvPicPr>
                    <p:cNvPr id="118" name="Google Shape;118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399775" y="3490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19" name="Google Shape;119;p14"/>
                    <p:cNvSpPr/>
                    <p:nvPr/>
                  </p:nvSpPr>
                  <p:spPr>
                    <a:xfrm>
                      <a:off x="5399775" y="3528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0" name="Google Shape;120;p14"/>
                    <p:cNvSpPr/>
                    <p:nvPr/>
                  </p:nvSpPr>
                  <p:spPr>
                    <a:xfrm>
                      <a:off x="5692900" y="4065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1" name="Google Shape;121;p14"/>
                    <p:cNvSpPr/>
                    <p:nvPr/>
                  </p:nvSpPr>
                  <p:spPr>
                    <a:xfrm>
                      <a:off x="6018450" y="3603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122" name="Google Shape;122;p14"/>
                <p:cNvGrpSpPr/>
                <p:nvPr/>
              </p:nvGrpSpPr>
              <p:grpSpPr>
                <a:xfrm>
                  <a:off x="1104061" y="3108901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123" name="Google Shape;123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24" name="Google Shape;124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125" name="Google Shape;125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26" name="Google Shape;126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7" name="Google Shape;127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8" name="Google Shape;128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grpSp>
          <p:nvGrpSpPr>
            <p:cNvPr id="129" name="Google Shape;129;p14"/>
            <p:cNvGrpSpPr/>
            <p:nvPr/>
          </p:nvGrpSpPr>
          <p:grpSpPr>
            <a:xfrm>
              <a:off x="968030" y="3067999"/>
              <a:ext cx="7398025" cy="260700"/>
              <a:chOff x="909225" y="862913"/>
              <a:chExt cx="7398025" cy="260700"/>
            </a:xfrm>
          </p:grpSpPr>
          <p:sp>
            <p:nvSpPr>
              <p:cNvPr id="130" name="Google Shape;130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SOA: 400-500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626335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-1" y="1630300"/>
            <a:ext cx="175582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990"/>
            </a:pPr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-65779" y="3710675"/>
            <a:ext cx="1821603" cy="80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9DA4-E887-1F79-1706-0FE5FC7B6C2D}"/>
              </a:ext>
            </a:extLst>
          </p:cNvPr>
          <p:cNvSpPr txBox="1">
            <a:spLocks/>
          </p:cNvSpPr>
          <p:nvPr/>
        </p:nvSpPr>
        <p:spPr>
          <a:xfrm>
            <a:off x="311700" y="111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Task Diagram (BLOCKED and INTERMIXED blocks)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5F17C593-6A68-303A-5406-804A375D3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763811"/>
              </p:ext>
            </p:extLst>
          </p:nvPr>
        </p:nvGraphicFramePr>
        <p:xfrm>
          <a:off x="2367908" y="2933357"/>
          <a:ext cx="4408183" cy="218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4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AFC3F29-C46F-7D60-AF1E-89ED0FDB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(N = 4)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46D1BD-9F5F-C0F3-70DD-6AC27BB99E0B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0201A2BF-00D0-5652-1E74-EC04D4DA5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724310"/>
              </p:ext>
            </p:extLst>
          </p:nvPr>
        </p:nvGraphicFramePr>
        <p:xfrm>
          <a:off x="311700" y="1060704"/>
          <a:ext cx="4033488" cy="1999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25A42874-C113-A178-57B2-497096F16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50218"/>
              </p:ext>
            </p:extLst>
          </p:nvPr>
        </p:nvGraphicFramePr>
        <p:xfrm>
          <a:off x="5004197" y="1064323"/>
          <a:ext cx="4018064" cy="1999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2, control n = 2)</a:t>
            </a: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E6867AAD-B1E6-3F44-84EA-C1D11397E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074555"/>
              </p:ext>
            </p:extLst>
          </p:nvPr>
        </p:nvGraphicFramePr>
        <p:xfrm>
          <a:off x="310896" y="1060704"/>
          <a:ext cx="4045204" cy="2004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AB37DA2B-B727-B24A-8295-A968323B6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20283"/>
              </p:ext>
            </p:extLst>
          </p:nvPr>
        </p:nvGraphicFramePr>
        <p:xfrm>
          <a:off x="2368295" y="2929417"/>
          <a:ext cx="4215481" cy="2004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AB662DCF-843C-9A45-AEB1-EB090082D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182579"/>
              </p:ext>
            </p:extLst>
          </p:nvPr>
        </p:nvGraphicFramePr>
        <p:xfrm>
          <a:off x="5001767" y="1060704"/>
          <a:ext cx="4173213" cy="198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7419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7;p16">
            <a:extLst>
              <a:ext uri="{FF2B5EF4-FFF2-40B4-BE49-F238E27FC236}">
                <a16:creationId xmlns:a16="http://schemas.microsoft.com/office/drawing/2014/main" id="{ABBB03B0-0E26-B72F-56F6-1B22D5A1EC81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3" name="Google Shape;188;p16">
              <a:extLst>
                <a:ext uri="{FF2B5EF4-FFF2-40B4-BE49-F238E27FC236}">
                  <a16:creationId xmlns:a16="http://schemas.microsoft.com/office/drawing/2014/main" id="{3909AF10-FF28-EACC-11AA-DE987DC5D659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0" name="Google Shape;189;p16">
                <a:extLst>
                  <a:ext uri="{FF2B5EF4-FFF2-40B4-BE49-F238E27FC236}">
                    <a16:creationId xmlns:a16="http://schemas.microsoft.com/office/drawing/2014/main" id="{077A8FD5-42AE-93A6-1078-A48E60B99457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1" name="Google Shape;190;p16">
                <a:extLst>
                  <a:ext uri="{FF2B5EF4-FFF2-40B4-BE49-F238E27FC236}">
                    <a16:creationId xmlns:a16="http://schemas.microsoft.com/office/drawing/2014/main" id="{B26AD1A8-F9C2-53A7-B648-D9CF3A72C876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2" name="Google Shape;191;p16">
                  <a:extLst>
                    <a:ext uri="{FF2B5EF4-FFF2-40B4-BE49-F238E27FC236}">
                      <a16:creationId xmlns:a16="http://schemas.microsoft.com/office/drawing/2014/main" id="{C2462C9D-8451-0132-6E05-AB543E99111D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" name="Google Shape;192;p16">
                  <a:extLst>
                    <a:ext uri="{FF2B5EF4-FFF2-40B4-BE49-F238E27FC236}">
                      <a16:creationId xmlns:a16="http://schemas.microsoft.com/office/drawing/2014/main" id="{738182F2-6FA3-BC15-90D4-31846BC13F84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4" name="Google Shape;193;p16">
                    <a:extLst>
                      <a:ext uri="{FF2B5EF4-FFF2-40B4-BE49-F238E27FC236}">
                        <a16:creationId xmlns:a16="http://schemas.microsoft.com/office/drawing/2014/main" id="{019FE6F9-C476-8BE0-B8BE-378F6A474559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5" name="Google Shape;194;p16">
                    <a:extLst>
                      <a:ext uri="{FF2B5EF4-FFF2-40B4-BE49-F238E27FC236}">
                        <a16:creationId xmlns:a16="http://schemas.microsoft.com/office/drawing/2014/main" id="{DCEA27EC-6A4F-C6DE-592B-B5E0638ACFF6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6" name="Google Shape;195;p16">
                    <a:extLst>
                      <a:ext uri="{FF2B5EF4-FFF2-40B4-BE49-F238E27FC236}">
                        <a16:creationId xmlns:a16="http://schemas.microsoft.com/office/drawing/2014/main" id="{8B7DBD08-7E3F-819E-42B3-32A2909875BA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4" name="Google Shape;196;p16">
              <a:extLst>
                <a:ext uri="{FF2B5EF4-FFF2-40B4-BE49-F238E27FC236}">
                  <a16:creationId xmlns:a16="http://schemas.microsoft.com/office/drawing/2014/main" id="{A8F088AF-CD16-0BF3-C04A-33B04AB70063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5" name="Google Shape;197;p16">
                <a:extLst>
                  <a:ext uri="{FF2B5EF4-FFF2-40B4-BE49-F238E27FC236}">
                    <a16:creationId xmlns:a16="http://schemas.microsoft.com/office/drawing/2014/main" id="{74527208-739D-8FB2-2D74-823E4201F05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" name="Google Shape;198;p16">
                <a:extLst>
                  <a:ext uri="{FF2B5EF4-FFF2-40B4-BE49-F238E27FC236}">
                    <a16:creationId xmlns:a16="http://schemas.microsoft.com/office/drawing/2014/main" id="{281D7ACB-7B64-6A6A-A5BC-15EF57FC9291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4" name="Google Shape;199;p16">
                  <a:extLst>
                    <a:ext uri="{FF2B5EF4-FFF2-40B4-BE49-F238E27FC236}">
                      <a16:creationId xmlns:a16="http://schemas.microsoft.com/office/drawing/2014/main" id="{D726E853-6739-0CD5-0643-A81F69900F25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5" name="Google Shape;200;p16">
                  <a:extLst>
                    <a:ext uri="{FF2B5EF4-FFF2-40B4-BE49-F238E27FC236}">
                      <a16:creationId xmlns:a16="http://schemas.microsoft.com/office/drawing/2014/main" id="{1627FCB6-2FF4-919F-E597-06B3A9263F6F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6" name="Google Shape;201;p16">
                    <a:extLst>
                      <a:ext uri="{FF2B5EF4-FFF2-40B4-BE49-F238E27FC236}">
                        <a16:creationId xmlns:a16="http://schemas.microsoft.com/office/drawing/2014/main" id="{30277924-1F0D-2ED7-C352-8BA7CFDB79B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7" name="Google Shape;202;p16">
                    <a:extLst>
                      <a:ext uri="{FF2B5EF4-FFF2-40B4-BE49-F238E27FC236}">
                        <a16:creationId xmlns:a16="http://schemas.microsoft.com/office/drawing/2014/main" id="{6E65C7D6-456B-E502-CB04-794CD3699F01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8" name="Google Shape;203;p16">
                    <a:extLst>
                      <a:ext uri="{FF2B5EF4-FFF2-40B4-BE49-F238E27FC236}">
                        <a16:creationId xmlns:a16="http://schemas.microsoft.com/office/drawing/2014/main" id="{4CA0281B-3FF5-146C-F7E0-96D81F82293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" name="Google Shape;204;p16">
                    <a:extLst>
                      <a:ext uri="{FF2B5EF4-FFF2-40B4-BE49-F238E27FC236}">
                        <a16:creationId xmlns:a16="http://schemas.microsoft.com/office/drawing/2014/main" id="{3E829ADA-124D-77E6-1AA6-4B6F4852A3A8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7" name="Google Shape;205;p16">
                <a:extLst>
                  <a:ext uri="{FF2B5EF4-FFF2-40B4-BE49-F238E27FC236}">
                    <a16:creationId xmlns:a16="http://schemas.microsoft.com/office/drawing/2014/main" id="{B51DCB1A-FBEE-F5A1-3BD4-CD56EAD76358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8" name="Google Shape;206;p16">
                  <a:extLst>
                    <a:ext uri="{FF2B5EF4-FFF2-40B4-BE49-F238E27FC236}">
                      <a16:creationId xmlns:a16="http://schemas.microsoft.com/office/drawing/2014/main" id="{F5EE8010-61BE-28D6-3FA9-A7D9C65AA8D0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9" name="Google Shape;207;p16">
                  <a:extLst>
                    <a:ext uri="{FF2B5EF4-FFF2-40B4-BE49-F238E27FC236}">
                      <a16:creationId xmlns:a16="http://schemas.microsoft.com/office/drawing/2014/main" id="{11BF95EC-951E-034F-1921-F115D0BB8D8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0" name="Google Shape;208;p16">
                    <a:extLst>
                      <a:ext uri="{FF2B5EF4-FFF2-40B4-BE49-F238E27FC236}">
                        <a16:creationId xmlns:a16="http://schemas.microsoft.com/office/drawing/2014/main" id="{EDA66D2B-3328-13B9-1048-0B048C9CDB0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1" name="Google Shape;209;p16">
                    <a:extLst>
                      <a:ext uri="{FF2B5EF4-FFF2-40B4-BE49-F238E27FC236}">
                        <a16:creationId xmlns:a16="http://schemas.microsoft.com/office/drawing/2014/main" id="{60C66ADD-48F1-8830-357D-1392F68C94D0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" name="Google Shape;210;p16">
                    <a:extLst>
                      <a:ext uri="{FF2B5EF4-FFF2-40B4-BE49-F238E27FC236}">
                        <a16:creationId xmlns:a16="http://schemas.microsoft.com/office/drawing/2014/main" id="{5829112C-AC06-DE8C-8E3E-0565E02E681C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" name="Google Shape;211;p16">
                    <a:extLst>
                      <a:ext uri="{FF2B5EF4-FFF2-40B4-BE49-F238E27FC236}">
                        <a16:creationId xmlns:a16="http://schemas.microsoft.com/office/drawing/2014/main" id="{51E65E74-FBE3-8D0C-FD7E-AA392395E8C1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ADB714-AA75-2DA6-0BFD-B98C6222F30D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D33670B-715C-F959-5E6B-E338C3E2A9D9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(N = 4)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EBBA9309-AFF2-034F-854E-56320AEC79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144382"/>
              </p:ext>
            </p:extLst>
          </p:nvPr>
        </p:nvGraphicFramePr>
        <p:xfrm>
          <a:off x="1699768" y="1618488"/>
          <a:ext cx="552645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5" name="Google Shape;187;p16">
            <a:extLst>
              <a:ext uri="{FF2B5EF4-FFF2-40B4-BE49-F238E27FC236}">
                <a16:creationId xmlns:a16="http://schemas.microsoft.com/office/drawing/2014/main" id="{CEE8BB2F-ECB9-2028-1522-E575C8198E2B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6" name="Google Shape;188;p16">
              <a:extLst>
                <a:ext uri="{FF2B5EF4-FFF2-40B4-BE49-F238E27FC236}">
                  <a16:creationId xmlns:a16="http://schemas.microsoft.com/office/drawing/2014/main" id="{1F750ADD-79A8-81EC-FBF4-06C789872CEA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3" name="Google Shape;189;p16">
                <a:extLst>
                  <a:ext uri="{FF2B5EF4-FFF2-40B4-BE49-F238E27FC236}">
                    <a16:creationId xmlns:a16="http://schemas.microsoft.com/office/drawing/2014/main" id="{5D01B78E-10BF-5A5B-DF24-E31DF68429E5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4" name="Google Shape;190;p16">
                <a:extLst>
                  <a:ext uri="{FF2B5EF4-FFF2-40B4-BE49-F238E27FC236}">
                    <a16:creationId xmlns:a16="http://schemas.microsoft.com/office/drawing/2014/main" id="{C3EC379E-4A84-C6FD-1FC0-23E919B529DF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5" name="Google Shape;191;p16">
                  <a:extLst>
                    <a:ext uri="{FF2B5EF4-FFF2-40B4-BE49-F238E27FC236}">
                      <a16:creationId xmlns:a16="http://schemas.microsoft.com/office/drawing/2014/main" id="{9ACC8A28-938A-C09B-B455-3E92D6DBA75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oogle Shape;192;p16">
                  <a:extLst>
                    <a:ext uri="{FF2B5EF4-FFF2-40B4-BE49-F238E27FC236}">
                      <a16:creationId xmlns:a16="http://schemas.microsoft.com/office/drawing/2014/main" id="{2810648B-B80E-F9CF-840A-36CAC7996855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7" name="Google Shape;193;p16">
                    <a:extLst>
                      <a:ext uri="{FF2B5EF4-FFF2-40B4-BE49-F238E27FC236}">
                        <a16:creationId xmlns:a16="http://schemas.microsoft.com/office/drawing/2014/main" id="{2CA91A48-F181-CDD0-2CA4-396081B59C3D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Google Shape;194;p16">
                    <a:extLst>
                      <a:ext uri="{FF2B5EF4-FFF2-40B4-BE49-F238E27FC236}">
                        <a16:creationId xmlns:a16="http://schemas.microsoft.com/office/drawing/2014/main" id="{72CB0944-86E2-8183-7B54-288FE78B8845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Google Shape;195;p16">
                    <a:extLst>
                      <a:ext uri="{FF2B5EF4-FFF2-40B4-BE49-F238E27FC236}">
                        <a16:creationId xmlns:a16="http://schemas.microsoft.com/office/drawing/2014/main" id="{A8DCF939-C763-C261-3089-EDC09B44E481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7" name="Google Shape;196;p16">
              <a:extLst>
                <a:ext uri="{FF2B5EF4-FFF2-40B4-BE49-F238E27FC236}">
                  <a16:creationId xmlns:a16="http://schemas.microsoft.com/office/drawing/2014/main" id="{13FB4505-0E10-027F-3559-FEB8797D79D1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8" name="Google Shape;197;p16">
                <a:extLst>
                  <a:ext uri="{FF2B5EF4-FFF2-40B4-BE49-F238E27FC236}">
                    <a16:creationId xmlns:a16="http://schemas.microsoft.com/office/drawing/2014/main" id="{FEF24A81-7245-D259-795D-B739407F157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98;p16">
                <a:extLst>
                  <a:ext uri="{FF2B5EF4-FFF2-40B4-BE49-F238E27FC236}">
                    <a16:creationId xmlns:a16="http://schemas.microsoft.com/office/drawing/2014/main" id="{D9471113-E6EF-20D2-C8B8-450ADC01E6C0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7" name="Google Shape;199;p16">
                  <a:extLst>
                    <a:ext uri="{FF2B5EF4-FFF2-40B4-BE49-F238E27FC236}">
                      <a16:creationId xmlns:a16="http://schemas.microsoft.com/office/drawing/2014/main" id="{4377633C-93F1-11C4-89F3-5F2A873F3520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8" name="Google Shape;200;p16">
                  <a:extLst>
                    <a:ext uri="{FF2B5EF4-FFF2-40B4-BE49-F238E27FC236}">
                      <a16:creationId xmlns:a16="http://schemas.microsoft.com/office/drawing/2014/main" id="{F535B973-3ABA-78C0-2B7F-34944F0FE3F7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9" name="Google Shape;201;p16">
                    <a:extLst>
                      <a:ext uri="{FF2B5EF4-FFF2-40B4-BE49-F238E27FC236}">
                        <a16:creationId xmlns:a16="http://schemas.microsoft.com/office/drawing/2014/main" id="{C751FAF0-6533-1904-D412-C83EB2E1C7F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20" name="Google Shape;202;p16">
                    <a:extLst>
                      <a:ext uri="{FF2B5EF4-FFF2-40B4-BE49-F238E27FC236}">
                        <a16:creationId xmlns:a16="http://schemas.microsoft.com/office/drawing/2014/main" id="{0CB82B00-C1DC-49FC-4D43-BD7FD605A51B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Google Shape;203;p16">
                    <a:extLst>
                      <a:ext uri="{FF2B5EF4-FFF2-40B4-BE49-F238E27FC236}">
                        <a16:creationId xmlns:a16="http://schemas.microsoft.com/office/drawing/2014/main" id="{F068AD8D-7114-F4D6-EB94-ADFE97F71E0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Google Shape;204;p16">
                    <a:extLst>
                      <a:ext uri="{FF2B5EF4-FFF2-40B4-BE49-F238E27FC236}">
                        <a16:creationId xmlns:a16="http://schemas.microsoft.com/office/drawing/2014/main" id="{5B9C21FC-5D16-EFAA-4D58-D99EB2EFD7AC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0" name="Google Shape;205;p16">
                <a:extLst>
                  <a:ext uri="{FF2B5EF4-FFF2-40B4-BE49-F238E27FC236}">
                    <a16:creationId xmlns:a16="http://schemas.microsoft.com/office/drawing/2014/main" id="{0249B9E3-C5A9-FB5E-81C9-0A4EE114249A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1" name="Google Shape;206;p16">
                  <a:extLst>
                    <a:ext uri="{FF2B5EF4-FFF2-40B4-BE49-F238E27FC236}">
                      <a16:creationId xmlns:a16="http://schemas.microsoft.com/office/drawing/2014/main" id="{E3733B98-606A-5598-80EC-4A04CFD4087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2" name="Google Shape;207;p16">
                  <a:extLst>
                    <a:ext uri="{FF2B5EF4-FFF2-40B4-BE49-F238E27FC236}">
                      <a16:creationId xmlns:a16="http://schemas.microsoft.com/office/drawing/2014/main" id="{44AAC522-D8B6-6DD5-CA32-23F92F52B339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3" name="Google Shape;208;p16">
                    <a:extLst>
                      <a:ext uri="{FF2B5EF4-FFF2-40B4-BE49-F238E27FC236}">
                        <a16:creationId xmlns:a16="http://schemas.microsoft.com/office/drawing/2014/main" id="{52332FC9-D25C-6396-1B65-7422AB3CF5D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4" name="Google Shape;209;p16">
                    <a:extLst>
                      <a:ext uri="{FF2B5EF4-FFF2-40B4-BE49-F238E27FC236}">
                        <a16:creationId xmlns:a16="http://schemas.microsoft.com/office/drawing/2014/main" id="{1FBD9FF8-7F2C-881C-9210-0B3AEDA9F938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" name="Google Shape;210;p16">
                    <a:extLst>
                      <a:ext uri="{FF2B5EF4-FFF2-40B4-BE49-F238E27FC236}">
                        <a16:creationId xmlns:a16="http://schemas.microsoft.com/office/drawing/2014/main" id="{0DFE2BD1-C2B1-FF42-CECF-966DFE22A64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Google Shape;211;p16">
                    <a:extLst>
                      <a:ext uri="{FF2B5EF4-FFF2-40B4-BE49-F238E27FC236}">
                        <a16:creationId xmlns:a16="http://schemas.microsoft.com/office/drawing/2014/main" id="{145C1445-0A9E-EB27-12A3-974B8B70C952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2, control n = 2)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41E73B3-6A05-3246-9BA5-03265CA4A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598723"/>
              </p:ext>
            </p:extLst>
          </p:nvPr>
        </p:nvGraphicFramePr>
        <p:xfrm>
          <a:off x="1700784" y="1622552"/>
          <a:ext cx="5511637" cy="2784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61960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175</Words>
  <Application>Microsoft Macintosh PowerPoint</Application>
  <PresentationFormat>On-screen Show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Simple Light</vt:lpstr>
      <vt:lpstr>NURA Project Data Update</vt:lpstr>
      <vt:lpstr>Demographics (N = 4)</vt:lpstr>
      <vt:lpstr>Recognition Trial</vt:lpstr>
      <vt:lpstr>Recognition Data (N = 4)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NURA Data</dc:title>
  <cp:lastModifiedBy>Lena Kemmelmeier</cp:lastModifiedBy>
  <cp:revision>11</cp:revision>
  <dcterms:modified xsi:type="dcterms:W3CDTF">2024-02-25T17:40:32Z</dcterms:modified>
</cp:coreProperties>
</file>