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2" r:id="rId7"/>
    <p:sldId id="266" r:id="rId8"/>
    <p:sldId id="267" r:id="rId9"/>
    <p:sldId id="27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65" r:id="rId29"/>
    <p:sldId id="292" r:id="rId30"/>
    <p:sldId id="291" r:id="rId31"/>
    <p:sldId id="293" r:id="rId32"/>
    <p:sldId id="290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b40b5ec305b8b52" providerId="LiveId" clId="{1841D842-FD4D-49EA-A09E-1F35AEA34111}"/>
    <pc:docChg chg="custSel addSld delSld modSld">
      <pc:chgData name="" userId="0b40b5ec305b8b52" providerId="LiveId" clId="{1841D842-FD4D-49EA-A09E-1F35AEA34111}" dt="2021-09-26T12:46:26.388" v="134" actId="2696"/>
      <pc:docMkLst>
        <pc:docMk/>
      </pc:docMkLst>
      <pc:sldChg chg="modSp">
        <pc:chgData name="" userId="0b40b5ec305b8b52" providerId="LiveId" clId="{1841D842-FD4D-49EA-A09E-1F35AEA34111}" dt="2021-09-26T10:29:22.266" v="14" actId="20577"/>
        <pc:sldMkLst>
          <pc:docMk/>
          <pc:sldMk cId="1805568244" sldId="256"/>
        </pc:sldMkLst>
        <pc:spChg chg="mod">
          <ac:chgData name="" userId="0b40b5ec305b8b52" providerId="LiveId" clId="{1841D842-FD4D-49EA-A09E-1F35AEA34111}" dt="2021-09-26T10:29:15.738" v="8" actId="20577"/>
          <ac:spMkLst>
            <pc:docMk/>
            <pc:sldMk cId="1805568244" sldId="256"/>
            <ac:spMk id="2" creationId="{EDEEE490-8189-4485-BF16-8E50D012D1BC}"/>
          </ac:spMkLst>
        </pc:spChg>
        <pc:spChg chg="mod">
          <ac:chgData name="" userId="0b40b5ec305b8b52" providerId="LiveId" clId="{1841D842-FD4D-49EA-A09E-1F35AEA34111}" dt="2021-09-26T10:29:22.266" v="14" actId="20577"/>
          <ac:spMkLst>
            <pc:docMk/>
            <pc:sldMk cId="1805568244" sldId="256"/>
            <ac:spMk id="3" creationId="{BFB35746-6963-47AD-8F3E-F6C530F8FF47}"/>
          </ac:spMkLst>
        </pc:spChg>
      </pc:sldChg>
      <pc:sldChg chg="modSp">
        <pc:chgData name="" userId="0b40b5ec305b8b52" providerId="LiveId" clId="{1841D842-FD4D-49EA-A09E-1F35AEA34111}" dt="2021-09-26T10:32:25.044" v="128" actId="20577"/>
        <pc:sldMkLst>
          <pc:docMk/>
          <pc:sldMk cId="1785676973" sldId="257"/>
        </pc:sldMkLst>
        <pc:spChg chg="mod">
          <ac:chgData name="" userId="0b40b5ec305b8b52" providerId="LiveId" clId="{1841D842-FD4D-49EA-A09E-1F35AEA34111}" dt="2021-09-26T10:32:25.044" v="128" actId="20577"/>
          <ac:spMkLst>
            <pc:docMk/>
            <pc:sldMk cId="1785676973" sldId="257"/>
            <ac:spMk id="3" creationId="{384E24C8-A3A4-4B3B-9A2F-3214A513C450}"/>
          </ac:spMkLst>
        </pc:spChg>
      </pc:sldChg>
      <pc:sldChg chg="modSp">
        <pc:chgData name="" userId="0b40b5ec305b8b52" providerId="LiveId" clId="{1841D842-FD4D-49EA-A09E-1F35AEA34111}" dt="2021-09-26T10:30:07.421" v="29" actId="6549"/>
        <pc:sldMkLst>
          <pc:docMk/>
          <pc:sldMk cId="3056719934" sldId="258"/>
        </pc:sldMkLst>
        <pc:spChg chg="mod">
          <ac:chgData name="" userId="0b40b5ec305b8b52" providerId="LiveId" clId="{1841D842-FD4D-49EA-A09E-1F35AEA34111}" dt="2021-09-26T10:30:07.421" v="29" actId="6549"/>
          <ac:spMkLst>
            <pc:docMk/>
            <pc:sldMk cId="3056719934" sldId="258"/>
            <ac:spMk id="3" creationId="{4B1E9BB3-F48F-4536-AA89-E0EE171F9F13}"/>
          </ac:spMkLst>
        </pc:spChg>
      </pc:sldChg>
      <pc:sldChg chg="modSp">
        <pc:chgData name="" userId="0b40b5ec305b8b52" providerId="LiveId" clId="{1841D842-FD4D-49EA-A09E-1F35AEA34111}" dt="2021-09-26T10:30:20.869" v="31" actId="20577"/>
        <pc:sldMkLst>
          <pc:docMk/>
          <pc:sldMk cId="614686093" sldId="259"/>
        </pc:sldMkLst>
        <pc:spChg chg="mod">
          <ac:chgData name="" userId="0b40b5ec305b8b52" providerId="LiveId" clId="{1841D842-FD4D-49EA-A09E-1F35AEA34111}" dt="2021-09-26T10:30:18.812" v="30"/>
          <ac:spMkLst>
            <pc:docMk/>
            <pc:sldMk cId="614686093" sldId="259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0:20.869" v="31" actId="20577"/>
          <ac:spMkLst>
            <pc:docMk/>
            <pc:sldMk cId="614686093" sldId="259"/>
            <ac:spMk id="3" creationId="{4B1E9BB3-F48F-4536-AA89-E0EE171F9F13}"/>
          </ac:spMkLst>
        </pc:spChg>
      </pc:sldChg>
      <pc:sldChg chg="del">
        <pc:chgData name="" userId="0b40b5ec305b8b52" providerId="LiveId" clId="{1841D842-FD4D-49EA-A09E-1F35AEA34111}" dt="2021-09-26T10:32:44.442" v="133" actId="2696"/>
        <pc:sldMkLst>
          <pc:docMk/>
          <pc:sldMk cId="1996117355" sldId="261"/>
        </pc:sldMkLst>
      </pc:sldChg>
      <pc:sldChg chg="addSp delSp modSp">
        <pc:chgData name="" userId="0b40b5ec305b8b52" providerId="LiveId" clId="{1841D842-FD4D-49EA-A09E-1F35AEA34111}" dt="2021-09-26T10:30:57.037" v="43" actId="20577"/>
        <pc:sldMkLst>
          <pc:docMk/>
          <pc:sldMk cId="1695383832" sldId="262"/>
        </pc:sldMkLst>
        <pc:spChg chg="mod">
          <ac:chgData name="" userId="0b40b5ec305b8b52" providerId="LiveId" clId="{1841D842-FD4D-49EA-A09E-1F35AEA34111}" dt="2021-09-26T10:30:52.904" v="39" actId="20577"/>
          <ac:spMkLst>
            <pc:docMk/>
            <pc:sldMk cId="1695383832" sldId="262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0:57.037" v="43" actId="20577"/>
          <ac:spMkLst>
            <pc:docMk/>
            <pc:sldMk cId="1695383832" sldId="262"/>
            <ac:spMk id="3" creationId="{4B1E9BB3-F48F-4536-AA89-E0EE171F9F13}"/>
          </ac:spMkLst>
        </pc:spChg>
        <pc:spChg chg="add del">
          <ac:chgData name="" userId="0b40b5ec305b8b52" providerId="LiveId" clId="{1841D842-FD4D-49EA-A09E-1F35AEA34111}" dt="2021-09-26T10:30:43.674" v="35"/>
          <ac:spMkLst>
            <pc:docMk/>
            <pc:sldMk cId="1695383832" sldId="262"/>
            <ac:spMk id="4" creationId="{1C8E42AB-781B-49A9-967F-0035E3E85C0A}"/>
          </ac:spMkLst>
        </pc:spChg>
      </pc:sldChg>
      <pc:sldChg chg="modSp">
        <pc:chgData name="" userId="0b40b5ec305b8b52" providerId="LiveId" clId="{1841D842-FD4D-49EA-A09E-1F35AEA34111}" dt="2021-09-26T10:32:37.172" v="132"/>
        <pc:sldMkLst>
          <pc:docMk/>
          <pc:sldMk cId="965227580" sldId="263"/>
        </pc:sldMkLst>
        <pc:spChg chg="mod">
          <ac:chgData name="" userId="0b40b5ec305b8b52" providerId="LiveId" clId="{1841D842-FD4D-49EA-A09E-1F35AEA34111}" dt="2021-09-26T10:32:37.172" v="132"/>
          <ac:spMkLst>
            <pc:docMk/>
            <pc:sldMk cId="965227580" sldId="263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2:34.263" v="130"/>
          <ac:spMkLst>
            <pc:docMk/>
            <pc:sldMk cId="965227580" sldId="263"/>
            <ac:spMk id="3" creationId="{4B1E9BB3-F48F-4536-AA89-E0EE171F9F13}"/>
          </ac:spMkLst>
        </pc:spChg>
      </pc:sldChg>
      <pc:sldChg chg="del">
        <pc:chgData name="" userId="0b40b5ec305b8b52" providerId="LiveId" clId="{1841D842-FD4D-49EA-A09E-1F35AEA34111}" dt="2021-09-26T12:46:26.388" v="134" actId="2696"/>
        <pc:sldMkLst>
          <pc:docMk/>
          <pc:sldMk cId="3702136961" sldId="264"/>
        </pc:sldMkLst>
      </pc:sldChg>
      <pc:sldChg chg="modSp add">
        <pc:chgData name="" userId="0b40b5ec305b8b52" providerId="LiveId" clId="{1841D842-FD4D-49EA-A09E-1F35AEA34111}" dt="2021-09-26T10:31:12.071" v="62" actId="20577"/>
        <pc:sldMkLst>
          <pc:docMk/>
          <pc:sldMk cId="939684954" sldId="266"/>
        </pc:sldMkLst>
        <pc:spChg chg="mod">
          <ac:chgData name="" userId="0b40b5ec305b8b52" providerId="LiveId" clId="{1841D842-FD4D-49EA-A09E-1F35AEA34111}" dt="2021-09-26T10:31:12.071" v="62" actId="20577"/>
          <ac:spMkLst>
            <pc:docMk/>
            <pc:sldMk cId="939684954" sldId="266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1:06.261" v="46"/>
          <ac:spMkLst>
            <pc:docMk/>
            <pc:sldMk cId="939684954" sldId="266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31:35.969" v="112" actId="20577"/>
        <pc:sldMkLst>
          <pc:docMk/>
          <pc:sldMk cId="1470876705" sldId="267"/>
        </pc:sldMkLst>
        <pc:spChg chg="mod">
          <ac:chgData name="" userId="0b40b5ec305b8b52" providerId="LiveId" clId="{1841D842-FD4D-49EA-A09E-1F35AEA34111}" dt="2021-09-26T10:31:33.160" v="110" actId="5793"/>
          <ac:spMkLst>
            <pc:docMk/>
            <pc:sldMk cId="1470876705" sldId="267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1:35.969" v="112" actId="20577"/>
          <ac:spMkLst>
            <pc:docMk/>
            <pc:sldMk cId="1470876705" sldId="267"/>
            <ac:spMk id="3" creationId="{4B1E9BB3-F48F-4536-AA89-E0EE171F9F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6403-88B1-4C65-B40B-E2BF0C5C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D7B40-ECDE-4798-8E5A-9A24CC83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4A74-D074-41EF-A945-682DE44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D1D8C-424F-4C64-8424-E064E3A4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8C1B-0DB4-423C-A86B-36852905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3B99E-782F-48A0-9962-A7360B86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848CFE-EF62-4340-A4EE-068BCC86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955E8-A699-495B-8EDA-F49B42D3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FAB9F-135B-4C6C-9116-B50934F3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3DFB9-469B-4856-B725-4483C8D7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8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1A07F6-C453-46EC-8326-A05BBF698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97F32A-6EB5-478B-8B02-1C197A6F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95B18-8471-4040-8C3C-E9B8CDA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7C2B1-2DEB-4177-A7BA-8DA901F8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9081E-0CE8-49A0-9F31-1C2D22C2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0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3A762-6695-48CC-9EE6-5D466615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7871C-BC9A-423A-A196-FDB1E00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A93C6-D947-4951-ABD0-9BBAAE8E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3AFEC-0AFF-42FB-96A8-F6E8AE6B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C33EF-FFB7-4472-88E8-B41B345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8EEF7-434F-41CF-8754-A6432DF4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92E1C-8518-47CA-9008-A6D6467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5707A-9206-40D8-88D6-05863947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35031-9E88-41AF-838B-3F646733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ABB58-EC25-42ED-B12E-1FCB0612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1342-7365-4875-B985-3D52EBF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1D3C9-D435-4FD7-92DB-099EF197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A5EDD-0856-48E2-A53F-39479E4C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A9CA-2FC1-4312-99C0-693375F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A29-511A-4AF4-9496-506C73C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6B995C-C9F2-4AE8-BCA2-CBB92ED4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7A2D-F160-40B3-9EA5-EB6E86F6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0DAE28-CB31-49D0-9D2F-457708D0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6B1375-BF68-48F6-B411-162EEC77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655EE8-C220-4993-A95F-5E7F47C5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B2FCF-D032-4490-A6D6-0F3AFBC05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BB63CB-0C6E-473C-9ED3-0FC0A3C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0F94F-F980-4732-9C31-533E8EEE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C53E14-FDCD-4859-B977-0D35B64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6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B61A-59FE-4A50-8ED3-0DD284D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30CFD-691B-4A12-BC5E-F2387F7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7CB74-49D8-4091-9AC4-0065F9D5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CC3A3C-AE82-40D4-A96F-C67BE92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7F87-89E5-41DA-9470-C9111989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A5102-C3C2-4266-BE8D-CD183B89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F9BE5-ACEF-48E6-8980-A62A736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9A28-CDB9-405D-955E-3B2F2567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0AB8F-2448-4054-BE22-44010AA3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48990-21B4-493D-9B57-FAFFFBE9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5CFE5-1EF5-4A35-9252-E78C101D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0385F-EB54-48BC-9C9D-FE9DF79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B88B3-7D81-4E39-9B59-DCC30E8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5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2D09-6840-45E5-B0E2-C3660A5B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D6254-9BDE-480D-B005-9878D7AD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92B8F-3899-42D0-A22A-1C17DBA1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E9980-B4CA-455A-AA5A-A8D3E7BA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02.10.2021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659EF-31F4-4BAF-B923-8393633D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FCF81-EA42-428D-9C73-143E57E5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1DEDA-CAE2-48EF-A85B-7CD308B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007B2-4A98-442E-B557-57DFE964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86001-411C-4D44-B6B7-10E7FB6D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XPath</a:t>
            </a:r>
            <a:r>
              <a:rPr lang="de-DE" dirty="0"/>
              <a:t> – Schulung </a:t>
            </a:r>
            <a:r>
              <a:rPr lang="de-DE" dirty="0" err="1"/>
              <a:t>KGParl</a:t>
            </a:r>
            <a:r>
              <a:rPr lang="de-DE" dirty="0"/>
              <a:t> 04.10.2021</a:t>
            </a:r>
          </a:p>
          <a:p>
            <a:r>
              <a:rPr lang="de-DE" dirty="0"/>
              <a:t>Lena-Luise Stahn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1D4FF2-8199-4D4F-A2FE-F7BB3BD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03423-65F8-474E-87AA-8F5D5D18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SL/Transfo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hyperlink" Target="http://www.w3.org/1999/XSL/Trans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sl_elementref.asp" TargetMode="External"/><Relationship Id="rId2" Type="http://schemas.openxmlformats.org/officeDocument/2006/relationships/hyperlink" Target="https://www.w3schools.com/xml/xsl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2type.de/xml-xslt-xslfo/xslt/xslt-referenz/alphabetische-referenz-der-xslt-element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2type.de/?id=207" TargetMode="External"/><Relationship Id="rId2" Type="http://schemas.openxmlformats.org/officeDocument/2006/relationships/hyperlink" Target="https://www.data2type.de/?id=20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2type.de/?id=204" TargetMode="External"/><Relationship Id="rId4" Type="http://schemas.openxmlformats.org/officeDocument/2006/relationships/hyperlink" Target="https://www.data2type.de/?id=183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2type.de/xml-xslt-xslfo/xslt/xslt-referenz/otherwise/" TargetMode="External"/><Relationship Id="rId3" Type="http://schemas.openxmlformats.org/officeDocument/2006/relationships/hyperlink" Target="https://www.data2type.de/?id=225" TargetMode="External"/><Relationship Id="rId7" Type="http://schemas.openxmlformats.org/officeDocument/2006/relationships/hyperlink" Target="https://www.data2type.de/xml-xslt-xslfo/xslt/xslt-referenz/when/" TargetMode="External"/><Relationship Id="rId2" Type="http://schemas.openxmlformats.org/officeDocument/2006/relationships/hyperlink" Target="https://www.data2type.de/?id=2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2type.de/?id=188" TargetMode="External"/><Relationship Id="rId5" Type="http://schemas.openxmlformats.org/officeDocument/2006/relationships/hyperlink" Target="https://www.data2type.de/?id=223" TargetMode="External"/><Relationship Id="rId4" Type="http://schemas.openxmlformats.org/officeDocument/2006/relationships/hyperlink" Target="https://www.data2type.de/?id=210" TargetMode="External"/><Relationship Id="rId9" Type="http://schemas.openxmlformats.org/officeDocument/2006/relationships/hyperlink" Target="https://www.data2type.de/?id=20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i-c.org/ns/1.0" TargetMode="External"/><Relationship Id="rId2" Type="http://schemas.openxmlformats.org/officeDocument/2006/relationships/hyperlink" Target="http://www.w3.org/1999/XSL/Transfor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SL/Trans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raktionsprotokolle.de/handle/518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player.org/8546485-Transformation-von-xml-dokumenten-ide-summerschool-2013-chemnitz.html" TargetMode="External"/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EE490-8189-4485-BF16-8E50D012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Einführung in </a:t>
            </a:r>
            <a:br>
              <a:rPr lang="de-DE" dirty="0"/>
            </a:br>
            <a:r>
              <a:rPr lang="de-DE" dirty="0"/>
              <a:t>XSLT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35746-6963-47AD-8F3E-F6C530F8F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Schulung für das </a:t>
            </a:r>
          </a:p>
          <a:p>
            <a:r>
              <a:rPr lang="de-DE" dirty="0"/>
              <a:t>Editionsprogramm Fraktionen im Deutschen Bundestag 1949 – 1990</a:t>
            </a:r>
          </a:p>
          <a:p>
            <a:r>
              <a:rPr lang="de-DE" dirty="0"/>
              <a:t>04./05.10.2021</a:t>
            </a:r>
          </a:p>
        </p:txBody>
      </p:sp>
    </p:spTree>
    <p:extLst>
      <p:ext uri="{BB962C8B-B14F-4D97-AF65-F5344CB8AC3E}">
        <p14:creationId xmlns:p14="http://schemas.microsoft.com/office/powerpoint/2010/main" val="18055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6152-862C-4795-92BA-31984579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Grundsätzliche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6A097-61CD-44F5-8725-B91A0F55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Deutsch -&gt; XSLT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8A25C8"/>
                </a:solidFill>
                <a:latin typeface="Liberation Sans" panose="020B0604020202020204" pitchFamily="34" charset="0"/>
              </a:rPr>
              <a:t>&lt;?</a:t>
            </a:r>
            <a:r>
              <a:rPr lang="de-DE" sz="2400" dirty="0" err="1">
                <a:solidFill>
                  <a:srgbClr val="8A25C8"/>
                </a:solidFill>
                <a:latin typeface="Liberation Sans" panose="020B0604020202020204" pitchFamily="34" charset="0"/>
              </a:rPr>
              <a:t>xml</a:t>
            </a:r>
            <a:r>
              <a:rPr lang="de-DE" sz="2400" dirty="0">
                <a:solidFill>
                  <a:srgbClr val="8A25C8"/>
                </a:solidFill>
                <a:latin typeface="Liberation Sans" panose="020B0604020202020204" pitchFamily="34" charset="0"/>
              </a:rPr>
              <a:t> </a:t>
            </a:r>
            <a:r>
              <a:rPr lang="de-DE" sz="2400" dirty="0" err="1">
                <a:solidFill>
                  <a:srgbClr val="8A25C8"/>
                </a:solidFill>
                <a:latin typeface="Liberation Sans" panose="020B0604020202020204" pitchFamily="34" charset="0"/>
              </a:rPr>
              <a:t>version</a:t>
            </a:r>
            <a:r>
              <a:rPr lang="de-DE" sz="2400" dirty="0">
                <a:solidFill>
                  <a:srgbClr val="8A25C8"/>
                </a:solidFill>
                <a:latin typeface="Liberation Sans" panose="020B0604020202020204" pitchFamily="34" charset="0"/>
              </a:rPr>
              <a:t>="1.0" </a:t>
            </a:r>
            <a:r>
              <a:rPr lang="de-DE" sz="2400" dirty="0" err="1">
                <a:solidFill>
                  <a:srgbClr val="8A25C8"/>
                </a:solidFill>
                <a:latin typeface="Liberation Sans" panose="020B0604020202020204" pitchFamily="34" charset="0"/>
              </a:rPr>
              <a:t>encoding</a:t>
            </a:r>
            <a:r>
              <a:rPr lang="de-DE" sz="2400" dirty="0">
                <a:solidFill>
                  <a:srgbClr val="8A25C8"/>
                </a:solidFill>
                <a:latin typeface="Liberation Sans" panose="020B0604020202020204" pitchFamily="34" charset="0"/>
              </a:rPr>
              <a:t>="UTF-8"?&gt;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&lt;</a:t>
            </a:r>
            <a:r>
              <a:rPr lang="de-DE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xsl:stylesheet</a:t>
            </a: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 </a:t>
            </a:r>
            <a:r>
              <a:rPr lang="de-DE" sz="2400" dirty="0" err="1">
                <a:solidFill>
                  <a:srgbClr val="0099CC"/>
                </a:solidFill>
                <a:latin typeface="Liberation Sans" panose="020B0604020202020204" pitchFamily="34" charset="0"/>
              </a:rPr>
              <a:t>xmlns:xsl</a:t>
            </a:r>
            <a:r>
              <a:rPr lang="de-DE" sz="2400" dirty="0">
                <a:solidFill>
                  <a:srgbClr val="FF8040"/>
                </a:solidFill>
                <a:latin typeface="Liberation Sans" panose="020B0604020202020204" pitchFamily="34" charset="0"/>
              </a:rPr>
              <a:t>=</a:t>
            </a:r>
            <a:r>
              <a:rPr lang="de-DE" sz="2400" u="sng" dirty="0">
                <a:solidFill>
                  <a:srgbClr val="993300"/>
                </a:solidFill>
                <a:latin typeface="Liberation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</a:t>
            </a:r>
            <a:r>
              <a:rPr lang="de-DE" sz="2400" dirty="0">
                <a:solidFill>
                  <a:srgbClr val="0000FF"/>
                </a:solidFill>
                <a:latin typeface="Liberation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 g/1999/XSL/Transform</a:t>
            </a:r>
            <a:r>
              <a:rPr lang="de-DE" sz="2400" dirty="0">
                <a:solidFill>
                  <a:srgbClr val="0000FF"/>
                </a:solidFill>
                <a:latin typeface="Liberation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</a:t>
            </a:r>
            <a:endParaRPr lang="de-DE" sz="2400" dirty="0">
              <a:solidFill>
                <a:srgbClr val="0000FF"/>
              </a:solidFill>
              <a:latin typeface="Liberation Sans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0000FF"/>
                </a:solidFill>
                <a:latin typeface="Liberation Sans" panose="020B0604020202020204" pitchFamily="34" charset="0"/>
              </a:rPr>
              <a:t> </a:t>
            </a:r>
            <a:r>
              <a:rPr lang="de-DE" sz="2400" dirty="0" err="1">
                <a:solidFill>
                  <a:srgbClr val="F5844B"/>
                </a:solidFill>
                <a:latin typeface="Liberation Sans" panose="020B0604020202020204" pitchFamily="34" charset="0"/>
              </a:rPr>
              <a:t>version</a:t>
            </a:r>
            <a:r>
              <a:rPr lang="de-DE" sz="2400" dirty="0">
                <a:solidFill>
                  <a:srgbClr val="FF8040"/>
                </a:solidFill>
                <a:latin typeface="Liberation Sans" panose="020B0604020202020204" pitchFamily="34" charset="0"/>
              </a:rPr>
              <a:t>=</a:t>
            </a:r>
            <a:r>
              <a:rPr lang="de-DE" sz="2400" dirty="0">
                <a:solidFill>
                  <a:srgbClr val="993300"/>
                </a:solidFill>
                <a:latin typeface="Liberation Sans" panose="020B0604020202020204" pitchFamily="34" charset="0"/>
              </a:rPr>
              <a:t>"2.0"</a:t>
            </a:r>
            <a:r>
              <a:rPr lang="de-DE" sz="2400" dirty="0">
                <a:solidFill>
                  <a:srgbClr val="000095"/>
                </a:solidFill>
                <a:latin typeface="Liberation Sans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    &lt;</a:t>
            </a:r>
            <a:r>
              <a:rPr lang="de-DE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xsl:template</a:t>
            </a: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 </a:t>
            </a:r>
            <a:r>
              <a:rPr lang="de-DE" sz="2400" dirty="0" err="1">
                <a:solidFill>
                  <a:srgbClr val="F5844B"/>
                </a:solidFill>
                <a:latin typeface="Liberation Sans" panose="020B0604020202020204" pitchFamily="34" charset="0"/>
              </a:rPr>
              <a:t>match</a:t>
            </a:r>
            <a:r>
              <a:rPr lang="de-DE" sz="2400" dirty="0">
                <a:solidFill>
                  <a:srgbClr val="FF8040"/>
                </a:solidFill>
                <a:latin typeface="Liberation Sans" panose="020B0604020202020204" pitchFamily="34" charset="0"/>
              </a:rPr>
              <a:t>=</a:t>
            </a:r>
            <a:r>
              <a:rPr lang="de-DE" sz="2400" dirty="0">
                <a:solidFill>
                  <a:srgbClr val="993300"/>
                </a:solidFill>
                <a:latin typeface="Liberation Sans" panose="020B0604020202020204" pitchFamily="34" charset="0"/>
              </a:rPr>
              <a:t>"/"</a:t>
            </a:r>
            <a:r>
              <a:rPr lang="de-DE" sz="2400" dirty="0">
                <a:solidFill>
                  <a:srgbClr val="000095"/>
                </a:solidFill>
                <a:latin typeface="Liberation Sans" panose="020B0604020202020204" pitchFamily="34" charset="0"/>
              </a:rPr>
              <a:t>&gt;</a:t>
            </a:r>
          </a:p>
          <a:p>
            <a:pPr marL="914400" lvl="2" indent="0">
              <a:buNone/>
            </a:pPr>
            <a:r>
              <a:rPr lang="de-DE" sz="2400" dirty="0">
                <a:solidFill>
                  <a:srgbClr val="000095"/>
                </a:solidFill>
                <a:latin typeface="Liberation Sans" panose="020B0604020202020204" pitchFamily="34" charset="0"/>
              </a:rPr>
              <a:t>&lt;h1&gt;</a:t>
            </a:r>
          </a:p>
          <a:p>
            <a:pPr marL="1371600" lvl="3" indent="0">
              <a:buNone/>
            </a:pP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&lt;</a:t>
            </a:r>
            <a:r>
              <a:rPr lang="de-DE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xsl:value-of</a:t>
            </a: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 </a:t>
            </a:r>
            <a:r>
              <a:rPr lang="de-DE" sz="2400" dirty="0" err="1">
                <a:solidFill>
                  <a:srgbClr val="F5844B"/>
                </a:solidFill>
                <a:latin typeface="Liberation Sans" panose="020B0604020202020204" pitchFamily="34" charset="0"/>
              </a:rPr>
              <a:t>select</a:t>
            </a:r>
            <a:r>
              <a:rPr lang="de-DE" sz="2400" dirty="0">
                <a:solidFill>
                  <a:srgbClr val="FF8040"/>
                </a:solidFill>
                <a:latin typeface="Liberation Sans" panose="020B0604020202020204" pitchFamily="34" charset="0"/>
              </a:rPr>
              <a:t>=</a:t>
            </a:r>
            <a:r>
              <a:rPr lang="de-DE" sz="2400" dirty="0">
                <a:solidFill>
                  <a:srgbClr val="993300"/>
                </a:solidFill>
                <a:latin typeface="Liberation Sans" panose="020B0604020202020204" pitchFamily="34" charset="0"/>
              </a:rPr>
              <a:t>"//</a:t>
            </a:r>
            <a:r>
              <a:rPr lang="de-DE" sz="2400" dirty="0" err="1">
                <a:solidFill>
                  <a:srgbClr val="993300"/>
                </a:solidFill>
                <a:latin typeface="Liberation Sans" panose="020B0604020202020204" pitchFamily="34" charset="0"/>
              </a:rPr>
              <a:t>titel</a:t>
            </a:r>
            <a:r>
              <a:rPr lang="de-DE" sz="2400" dirty="0">
                <a:solidFill>
                  <a:srgbClr val="993300"/>
                </a:solidFill>
                <a:latin typeface="Liberation Sans" panose="020B0604020202020204" pitchFamily="34" charset="0"/>
              </a:rPr>
              <a:t>" </a:t>
            </a:r>
            <a:r>
              <a:rPr lang="de-DE" sz="2400" dirty="0">
                <a:solidFill>
                  <a:srgbClr val="000095"/>
                </a:solidFill>
                <a:latin typeface="Liberation Sans" panose="020B0604020202020204" pitchFamily="34" charset="0"/>
              </a:rPr>
              <a:t>/&gt;</a:t>
            </a:r>
          </a:p>
          <a:p>
            <a:pPr marL="914400" lvl="2" indent="0">
              <a:buNone/>
            </a:pPr>
            <a:r>
              <a:rPr lang="de-DE" sz="2400" dirty="0">
                <a:solidFill>
                  <a:srgbClr val="000095"/>
                </a:solidFill>
                <a:latin typeface="Liberation Sans" panose="020B0604020202020204" pitchFamily="34" charset="0"/>
              </a:rPr>
              <a:t>&lt;/h1&gt;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&lt;</a:t>
            </a:r>
            <a:r>
              <a:rPr lang="en-US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xsl:text</a:t>
            </a:r>
            <a:r>
              <a:rPr lang="en-US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&gt;Hallo Welt&lt;/</a:t>
            </a:r>
            <a:r>
              <a:rPr lang="en-US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xsl:text</a:t>
            </a:r>
            <a:r>
              <a:rPr lang="en-US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    &lt;/</a:t>
            </a:r>
            <a:r>
              <a:rPr lang="de-DE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xsl:template</a:t>
            </a: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    &lt;</a:t>
            </a:r>
            <a:r>
              <a:rPr lang="de-DE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xsl:template</a:t>
            </a: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 </a:t>
            </a:r>
            <a:r>
              <a:rPr lang="de-DE" sz="2400" dirty="0" err="1">
                <a:solidFill>
                  <a:srgbClr val="F5844B"/>
                </a:solidFill>
                <a:latin typeface="Liberation Sans" panose="020B0604020202020204" pitchFamily="34" charset="0"/>
              </a:rPr>
              <a:t>match</a:t>
            </a:r>
            <a:r>
              <a:rPr lang="de-DE" sz="2400" dirty="0">
                <a:solidFill>
                  <a:srgbClr val="FF8040"/>
                </a:solidFill>
                <a:latin typeface="Liberation Sans" panose="020B0604020202020204" pitchFamily="34" charset="0"/>
              </a:rPr>
              <a:t>=</a:t>
            </a:r>
            <a:r>
              <a:rPr lang="de-DE" sz="2400" dirty="0">
                <a:solidFill>
                  <a:srgbClr val="993300"/>
                </a:solidFill>
                <a:latin typeface="Liberation Sans" panose="020B0604020202020204" pitchFamily="34" charset="0"/>
              </a:rPr>
              <a:t>"</a:t>
            </a:r>
            <a:r>
              <a:rPr lang="de-DE" sz="2400" dirty="0" err="1">
                <a:solidFill>
                  <a:srgbClr val="993300"/>
                </a:solidFill>
                <a:latin typeface="Liberation Sans" panose="020B0604020202020204" pitchFamily="34" charset="0"/>
              </a:rPr>
              <a:t>lb</a:t>
            </a:r>
            <a:r>
              <a:rPr lang="de-DE" sz="2400" dirty="0">
                <a:solidFill>
                  <a:srgbClr val="993300"/>
                </a:solidFill>
                <a:latin typeface="Liberation Sans" panose="020B0604020202020204" pitchFamily="34" charset="0"/>
              </a:rPr>
              <a:t>"</a:t>
            </a:r>
            <a:r>
              <a:rPr lang="de-DE" sz="2400" dirty="0">
                <a:solidFill>
                  <a:srgbClr val="000095"/>
                </a:solidFill>
                <a:latin typeface="Liberation Sans" panose="020B0604020202020204" pitchFamily="34" charset="0"/>
              </a:rPr>
              <a:t>&gt;&lt;</a:t>
            </a:r>
            <a:r>
              <a:rPr lang="de-DE" sz="2400" dirty="0" err="1">
                <a:solidFill>
                  <a:srgbClr val="000095"/>
                </a:solidFill>
                <a:latin typeface="Liberation Sans" panose="020B0604020202020204" pitchFamily="34" charset="0"/>
              </a:rPr>
              <a:t>br</a:t>
            </a:r>
            <a:r>
              <a:rPr lang="de-DE" sz="2400" dirty="0">
                <a:solidFill>
                  <a:srgbClr val="000095"/>
                </a:solidFill>
                <a:latin typeface="Liberation Sans" panose="020B0604020202020204" pitchFamily="34" charset="0"/>
              </a:rPr>
              <a:t>/&gt;</a:t>
            </a: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&lt;/</a:t>
            </a:r>
            <a:r>
              <a:rPr lang="de-DE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xsl:template</a:t>
            </a: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&lt;/</a:t>
            </a:r>
            <a:r>
              <a:rPr lang="de-DE" sz="2400" dirty="0" err="1">
                <a:solidFill>
                  <a:srgbClr val="005AB4"/>
                </a:solidFill>
                <a:latin typeface="Liberation Sans" panose="020B0604020202020204" pitchFamily="34" charset="0"/>
              </a:rPr>
              <a:t>xsl:stylesheet</a:t>
            </a:r>
            <a:r>
              <a:rPr lang="de-DE" sz="2400" dirty="0">
                <a:solidFill>
                  <a:srgbClr val="005AB4"/>
                </a:solidFill>
                <a:latin typeface="Liberation Sans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1715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5EBEC-B1B1-4907-8925-420F014F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XSLT-Stylesheet in </a:t>
            </a:r>
            <a:r>
              <a:rPr lang="de-DE" dirty="0" err="1"/>
              <a:t>oXygen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522D0-84FF-4658-B420-8A2BB8AB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0622" cy="4351338"/>
          </a:xfrm>
        </p:spPr>
        <p:txBody>
          <a:bodyPr>
            <a:normAutofit/>
          </a:bodyPr>
          <a:lstStyle/>
          <a:p>
            <a:r>
              <a:rPr lang="de-DE" dirty="0" err="1">
                <a:latin typeface="Carlito" panose="020F0502020204030204" pitchFamily="34" charset="0"/>
              </a:rPr>
              <a:t>Strg+n</a:t>
            </a:r>
            <a:endParaRPr lang="de-DE" dirty="0">
              <a:latin typeface="Carlito" panose="020F0502020204030204" pitchFamily="34" charset="0"/>
            </a:endParaRPr>
          </a:p>
          <a:p>
            <a:pPr marL="0" indent="0">
              <a:buNone/>
            </a:pPr>
            <a:endParaRPr lang="de-DE" dirty="0">
              <a:latin typeface="Carlito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8A25C8"/>
                </a:solidFill>
                <a:latin typeface="Calibri" panose="020F0502020204030204" pitchFamily="34" charset="0"/>
              </a:rPr>
              <a:t>&lt;?</a:t>
            </a:r>
            <a:r>
              <a:rPr lang="de-DE" sz="1800" dirty="0" err="1">
                <a:solidFill>
                  <a:srgbClr val="8A25C8"/>
                </a:solidFill>
                <a:latin typeface="Calibri" panose="020F0502020204030204" pitchFamily="34" charset="0"/>
              </a:rPr>
              <a:t>xml</a:t>
            </a:r>
            <a:r>
              <a:rPr lang="de-DE" sz="1800" dirty="0">
                <a:solidFill>
                  <a:srgbClr val="8A25C8"/>
                </a:solidFill>
                <a:latin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rgbClr val="8A25C8"/>
                </a:solidFill>
                <a:latin typeface="Calibri" panose="020F0502020204030204" pitchFamily="34" charset="0"/>
              </a:rPr>
              <a:t>version</a:t>
            </a:r>
            <a:r>
              <a:rPr lang="de-DE" sz="1800" dirty="0">
                <a:solidFill>
                  <a:srgbClr val="8A25C8"/>
                </a:solidFill>
                <a:latin typeface="Calibri" panose="020F0502020204030204" pitchFamily="34" charset="0"/>
              </a:rPr>
              <a:t>="1.0" </a:t>
            </a:r>
            <a:r>
              <a:rPr lang="de-DE" sz="1800" dirty="0" err="1">
                <a:solidFill>
                  <a:srgbClr val="8A25C8"/>
                </a:solidFill>
                <a:latin typeface="Calibri" panose="020F0502020204030204" pitchFamily="34" charset="0"/>
              </a:rPr>
              <a:t>encoding</a:t>
            </a:r>
            <a:r>
              <a:rPr lang="de-DE" sz="1800" dirty="0">
                <a:solidFill>
                  <a:srgbClr val="8A25C8"/>
                </a:solidFill>
                <a:latin typeface="Calibri" panose="020F0502020204030204" pitchFamily="34" charset="0"/>
              </a:rPr>
              <a:t>="UTF-8"?&gt;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5AB4"/>
                </a:solidFill>
                <a:latin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rgbClr val="005AB4"/>
                </a:solidFill>
                <a:latin typeface="Calibri" panose="020F0502020204030204" pitchFamily="34" charset="0"/>
              </a:rPr>
              <a:t>xsl:stylesheet</a:t>
            </a:r>
            <a:r>
              <a:rPr lang="en-US" sz="1800" dirty="0">
                <a:solidFill>
                  <a:srgbClr val="005AB4"/>
                </a:solidFill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solidFill>
                  <a:srgbClr val="0099CC"/>
                </a:solidFill>
                <a:latin typeface="Calibri" panose="020F0502020204030204" pitchFamily="34" charset="0"/>
              </a:rPr>
              <a:t>xmlns:xsl</a:t>
            </a:r>
            <a:r>
              <a:rPr lang="en-US" sz="1800" dirty="0">
                <a:solidFill>
                  <a:srgbClr val="FF8040"/>
                </a:solidFill>
                <a:latin typeface="Calibri" panose="020F0502020204030204" pitchFamily="34" charset="0"/>
              </a:rPr>
              <a:t>=</a:t>
            </a:r>
            <a:r>
              <a:rPr lang="en-US" sz="1800" dirty="0">
                <a:solidFill>
                  <a:srgbClr val="99330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"http://www.w3.org/1999/XSL/Transform"</a:t>
            </a:r>
          </a:p>
          <a:p>
            <a:pPr marL="457200" lvl="1" indent="0">
              <a:buNone/>
            </a:pPr>
            <a:r>
              <a:rPr lang="de-DE" sz="1800" dirty="0" err="1">
                <a:solidFill>
                  <a:srgbClr val="0099CC"/>
                </a:solidFill>
                <a:latin typeface="Calibri" panose="020F0502020204030204" pitchFamily="34" charset="0"/>
              </a:rPr>
              <a:t>xmlns:xs</a:t>
            </a:r>
            <a:r>
              <a:rPr lang="de-DE" sz="1800" dirty="0">
                <a:solidFill>
                  <a:srgbClr val="FF8040"/>
                </a:solidFill>
                <a:latin typeface="Calibri" panose="020F0502020204030204" pitchFamily="34" charset="0"/>
              </a:rPr>
              <a:t>=</a:t>
            </a:r>
            <a:r>
              <a:rPr lang="de-DE" sz="1800" dirty="0">
                <a:solidFill>
                  <a:srgbClr val="99330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"http://www.w3.org/2001/XMLSchema"</a:t>
            </a:r>
          </a:p>
          <a:p>
            <a:pPr marL="457200" lvl="1" indent="0">
              <a:buNone/>
            </a:pPr>
            <a:r>
              <a:rPr lang="de-DE" sz="1800" dirty="0" err="1">
                <a:solidFill>
                  <a:srgbClr val="F5844B"/>
                </a:solidFill>
                <a:latin typeface="Calibri" panose="020F0502020204030204" pitchFamily="34" charset="0"/>
              </a:rPr>
              <a:t>exclude-result-prefixes</a:t>
            </a:r>
            <a:r>
              <a:rPr lang="de-DE" sz="1800" dirty="0">
                <a:solidFill>
                  <a:srgbClr val="FF8040"/>
                </a:solidFill>
                <a:latin typeface="Calibri" panose="020F0502020204030204" pitchFamily="34" charset="0"/>
              </a:rPr>
              <a:t>=</a:t>
            </a:r>
            <a:r>
              <a:rPr lang="de-DE" sz="1800" dirty="0">
                <a:solidFill>
                  <a:srgbClr val="993300"/>
                </a:solidFill>
                <a:latin typeface="Calibri" panose="020F0502020204030204" pitchFamily="34" charset="0"/>
              </a:rPr>
              <a:t>"</a:t>
            </a:r>
            <a:r>
              <a:rPr lang="de-DE" sz="1800" dirty="0" err="1">
                <a:solidFill>
                  <a:srgbClr val="993300"/>
                </a:solidFill>
                <a:latin typeface="Calibri" panose="020F0502020204030204" pitchFamily="34" charset="0"/>
              </a:rPr>
              <a:t>xs</a:t>
            </a:r>
            <a:r>
              <a:rPr lang="de-DE" sz="1800" dirty="0">
                <a:solidFill>
                  <a:srgbClr val="993300"/>
                </a:solidFill>
                <a:latin typeface="Calibri" panose="020F0502020204030204" pitchFamily="34" charset="0"/>
              </a:rPr>
              <a:t>"</a:t>
            </a:r>
          </a:p>
          <a:p>
            <a:pPr marL="457200" lvl="1" indent="0">
              <a:buNone/>
            </a:pPr>
            <a:r>
              <a:rPr lang="de-DE" sz="1800" dirty="0" err="1">
                <a:solidFill>
                  <a:srgbClr val="F5844B"/>
                </a:solidFill>
                <a:latin typeface="Calibri" panose="020F0502020204030204" pitchFamily="34" charset="0"/>
              </a:rPr>
              <a:t>version</a:t>
            </a:r>
            <a:r>
              <a:rPr lang="de-DE" sz="1800" dirty="0">
                <a:solidFill>
                  <a:srgbClr val="FF8040"/>
                </a:solidFill>
                <a:latin typeface="Calibri" panose="020F0502020204030204" pitchFamily="34" charset="0"/>
              </a:rPr>
              <a:t>=</a:t>
            </a:r>
            <a:r>
              <a:rPr lang="de-DE" sz="1800" dirty="0">
                <a:solidFill>
                  <a:srgbClr val="993300"/>
                </a:solidFill>
                <a:latin typeface="Calibri" panose="020F0502020204030204" pitchFamily="34" charset="0"/>
              </a:rPr>
              <a:t>"2.0"</a:t>
            </a:r>
            <a:r>
              <a:rPr lang="de-DE" sz="1800" dirty="0">
                <a:solidFill>
                  <a:srgbClr val="000095"/>
                </a:solidFill>
                <a:latin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5AB4"/>
                </a:solidFill>
                <a:latin typeface="Calibri" panose="020F0502020204030204" pitchFamily="34" charset="0"/>
              </a:rPr>
              <a:t>&lt;/</a:t>
            </a:r>
            <a:r>
              <a:rPr lang="de-DE" sz="1800" dirty="0" err="1">
                <a:solidFill>
                  <a:srgbClr val="005AB4"/>
                </a:solidFill>
                <a:latin typeface="Calibri" panose="020F0502020204030204" pitchFamily="34" charset="0"/>
              </a:rPr>
              <a:t>xsl:stylesheet</a:t>
            </a:r>
            <a:r>
              <a:rPr lang="de-DE" sz="1800" dirty="0">
                <a:solidFill>
                  <a:srgbClr val="005AB4"/>
                </a:solidFill>
                <a:latin typeface="Calibri" panose="020F0502020204030204" pitchFamily="34" charset="0"/>
              </a:rPr>
              <a:t>&gt;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B0F909-1E3F-4C09-81C2-1D92750CA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15" y="1593760"/>
            <a:ext cx="4699322" cy="48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8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B6E19-9565-4659-BF18-B71AEC98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Transformationsszenarien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E09388-28F5-4597-ADA5-9B91EA8B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 bringt man XML, XSLT und den Prozessor zusammen?</a:t>
            </a:r>
          </a:p>
          <a:p>
            <a:pPr marL="0" indent="0">
              <a:buNone/>
            </a:pPr>
            <a:r>
              <a:rPr lang="de-DE" dirty="0"/>
              <a:t>a)Dieses XML-Dokument soll mit jenem XSLT-Dokument verarbeitet werden</a:t>
            </a:r>
          </a:p>
          <a:p>
            <a:pPr marL="0" indent="0">
              <a:buNone/>
            </a:pPr>
            <a:r>
              <a:rPr lang="de-DE" dirty="0"/>
              <a:t>b)Dieses XSLT-Dokument soll jenes XML-Dokument verarbeiten</a:t>
            </a:r>
          </a:p>
          <a:p>
            <a:pPr marL="0" indent="0">
              <a:buNone/>
            </a:pPr>
            <a:r>
              <a:rPr lang="de-DE" dirty="0"/>
              <a:t>c)Lieber Prozessor, verarbeite jenes XML-Dokument mit jenem XSLT-Dokument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err="1"/>
              <a:t>oXygen„Transformationsszenario</a:t>
            </a:r>
            <a:r>
              <a:rPr lang="de-DE" dirty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41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50CD7-DEF2-4687-9CF1-4B50B04C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oXygen</a:t>
            </a:r>
            <a:r>
              <a:rPr lang="de-DE" dirty="0"/>
              <a:t>-Transformationsszenario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34A62A-E2BF-4116-8147-091EA363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68505"/>
            <a:ext cx="10515600" cy="38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294CE-AE8F-46F7-A841-25B4494A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oXygen</a:t>
            </a:r>
            <a:r>
              <a:rPr lang="de-DE" dirty="0"/>
              <a:t>-Transformationsszenario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E8F901-FBD9-46EE-AEE2-2FC75541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4" y="1846566"/>
            <a:ext cx="5583990" cy="48675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0139B17-E650-4954-9C3B-4D8962D1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47" y="1846566"/>
            <a:ext cx="5446137" cy="47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2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C4C44-9C00-41A9-A3E8-81ADC0D0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Einige </a:t>
            </a:r>
            <a:r>
              <a:rPr lang="de-DE" strike="sngStrike" dirty="0" err="1"/>
              <a:t>Befehle</a:t>
            </a:r>
            <a:r>
              <a:rPr lang="de-DE" dirty="0" err="1"/>
              <a:t>Elemente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55315-0BCA-4036-9094-B8D49BE6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Vorab:</a:t>
            </a:r>
          </a:p>
          <a:p>
            <a:r>
              <a:rPr lang="de-DE" dirty="0"/>
              <a:t>Nochmal zu XSLT 1.0, XSLT 2.0, XSLT 3.0 …</a:t>
            </a:r>
          </a:p>
          <a:p>
            <a:r>
              <a:rPr lang="de-DE" dirty="0"/>
              <a:t>Ca. 50 Elemente (in XSLT 2.0)</a:t>
            </a:r>
          </a:p>
          <a:p>
            <a:r>
              <a:rPr lang="de-DE" dirty="0"/>
              <a:t>Von denen Sie ca. 10-20 brauchen (um schon mal sehr weit zu kommen)</a:t>
            </a:r>
          </a:p>
          <a:p>
            <a:pPr lvl="1"/>
            <a:r>
              <a:rPr lang="de-DE" dirty="0"/>
              <a:t>Erklärung: ein großer Teil der Magie findet in </a:t>
            </a:r>
            <a:r>
              <a:rPr lang="de-DE" dirty="0" err="1"/>
              <a:t>XPath</a:t>
            </a:r>
            <a:r>
              <a:rPr lang="de-DE" dirty="0"/>
              <a:t> statt</a:t>
            </a:r>
          </a:p>
          <a:p>
            <a:r>
              <a:rPr lang="de-DE" dirty="0"/>
              <a:t>Einfaches Tutorial (etwas veraltet): </a:t>
            </a:r>
            <a:r>
              <a:rPr lang="de-DE" dirty="0">
                <a:hlinkClick r:id="rId2"/>
              </a:rPr>
              <a:t>https://www.w3schools.com/xml/xsl_intro.asp</a:t>
            </a:r>
            <a:r>
              <a:rPr lang="de-DE" dirty="0"/>
              <a:t> </a:t>
            </a:r>
          </a:p>
          <a:p>
            <a:r>
              <a:rPr lang="de-DE" dirty="0"/>
              <a:t>Nicht gut (nur XSLT 1.0): </a:t>
            </a:r>
            <a:r>
              <a:rPr lang="de-DE" dirty="0">
                <a:hlinkClick r:id="rId3"/>
              </a:rPr>
              <a:t>https://www.w3schools.com/xml/xsl_elementref.asp</a:t>
            </a:r>
            <a:r>
              <a:rPr lang="de-DE" dirty="0"/>
              <a:t> </a:t>
            </a:r>
          </a:p>
          <a:p>
            <a:r>
              <a:rPr lang="de-DE" dirty="0"/>
              <a:t>Eine etwas bessere Referenz (mit XSLT 2.0): </a:t>
            </a:r>
            <a:r>
              <a:rPr lang="de-DE" dirty="0">
                <a:hlinkClick r:id="rId4"/>
              </a:rPr>
              <a:t>https://www.data2type.de/xml-xslt-xslfo/xslt/xslt-referenz/alphabetische-referenz-der-xslt-elemente/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90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5DAF8-F931-474C-BDC4-2C4503F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515600" cy="1325563"/>
          </a:xfrm>
        </p:spPr>
        <p:txBody>
          <a:bodyPr/>
          <a:lstStyle/>
          <a:p>
            <a:r>
              <a:rPr lang="de-DE" dirty="0"/>
              <a:t>Einige Elemente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FCD496-6FCF-4EC7-922B-C595F2E47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868963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12448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6037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xsl:stylesheet</a:t>
                      </a:r>
                      <a:r>
                        <a:rPr lang="de-DE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ist das Wurzelelement eines XSL-Dokumentes</a:t>
                      </a:r>
                      <a:r>
                        <a:rPr lang="de-DE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5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xsl:template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enthält Instruktionen, deren Ausgabe direkt in das Ergebnisdokument eingetragen werden. Das Attribut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sagt, auf welches Muster die Schablone passen soll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0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xsl:apply-templates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ruft das Template auf, dessen match-Attribut auf ein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Kindknoten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 aktuellen Kontextknotens passt.	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1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xsl:value-of</a:t>
                      </a:r>
                      <a:endParaRPr lang="de-DE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wandelt eine im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-Attribut angegebene Sequenz in Werte um, die als Output in das Ergebnisdokument kopiert werden.	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1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24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5DAF8-F931-474C-BDC4-2C4503F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515600" cy="1325563"/>
          </a:xfrm>
        </p:spPr>
        <p:txBody>
          <a:bodyPr/>
          <a:lstStyle/>
          <a:p>
            <a:r>
              <a:rPr lang="de-DE" dirty="0"/>
              <a:t>Einige Elemente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FCD496-6FCF-4EC7-922B-C595F2E47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75153"/>
              </p:ext>
            </p:extLst>
          </p:nvPr>
        </p:nvGraphicFramePr>
        <p:xfrm>
          <a:off x="644457" y="1674062"/>
          <a:ext cx="1090308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543">
                  <a:extLst>
                    <a:ext uri="{9D8B030D-6E8A-4147-A177-3AD203B41FA5}">
                      <a16:colId xmlns:a16="http://schemas.microsoft.com/office/drawing/2014/main" val="1511244855"/>
                    </a:ext>
                  </a:extLst>
                </a:gridCol>
                <a:gridCol w="5451543">
                  <a:extLst>
                    <a:ext uri="{9D8B030D-6E8A-4147-A177-3AD203B41FA5}">
                      <a16:colId xmlns:a16="http://schemas.microsoft.com/office/drawing/2014/main" val="126037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xsl:for-each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xsl:for-each-group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 für jedes … etwas. Menge wird im Attribut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bestimmt.</a:t>
                      </a:r>
                    </a:p>
                    <a:p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dient dazu, eine im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-Attribut angegebene Eingabesequenz anhand eines Kriteriums zu gruppieren.	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5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xsl:sort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sortiert eine (Knoten-)Sequenz anhand eines durch </a:t>
                      </a:r>
                      <a:r>
                        <a:rPr lang="de-DE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dasselect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-Attribut ausgewählten Sortierkriteriums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0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xsl:if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klassische IF-Abfrage, ohne jedoch eine alternative ELSE-Möglichkeit zuzulassen.	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1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xsl:choose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enthält eine oder mehrere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xsl:when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-und gegebenenfalls abschließend eine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xsl:otherwise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-Instruktion.	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1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xsl:variable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definiert eine Variable, die mit einem Namen als Referenz versehen wird und der Werte, Strings oder ganzer Code zugeordnet werden kann.	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68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61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F99C9-3318-4B77-AF29-843E514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xsl:stylesheet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9EA75-C03B-407F-A6D4-A2ADCA3C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rgbClr val="0000FF"/>
                </a:solidFill>
                <a:latin typeface="Arial" panose="020B0604020202020204" pitchFamily="34" charset="0"/>
              </a:rPr>
              <a:t>&lt;xsl:stylesheet </a:t>
            </a:r>
            <a:r>
              <a:rPr lang="de-DE" sz="2400" dirty="0" err="1">
                <a:solidFill>
                  <a:srgbClr val="FF7F7F"/>
                </a:solidFill>
                <a:latin typeface="Arial" panose="020B0604020202020204" pitchFamily="34" charset="0"/>
              </a:rPr>
              <a:t>version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400" dirty="0">
                <a:solidFill>
                  <a:srgbClr val="7D0020"/>
                </a:solidFill>
                <a:latin typeface="Arial" panose="020B0604020202020204" pitchFamily="34" charset="0"/>
              </a:rPr>
              <a:t>1.0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</a:rPr>
              <a:t>	</a:t>
            </a:r>
            <a:r>
              <a:rPr lang="de-DE" sz="2400" dirty="0" err="1">
                <a:solidFill>
                  <a:srgbClr val="FF7F7F"/>
                </a:solidFill>
                <a:latin typeface="Arial" panose="020B0604020202020204" pitchFamily="34" charset="0"/>
              </a:rPr>
              <a:t>xmlns:xsl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400" dirty="0">
                <a:solidFill>
                  <a:srgbClr val="7D002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http://www.w3.org/1999/XSL/Transform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"&gt;</a:t>
            </a:r>
          </a:p>
          <a:p>
            <a:pPr marL="0" indent="0">
              <a:buNone/>
            </a:pPr>
            <a:r>
              <a:rPr lang="de-DE" sz="2400" dirty="0">
                <a:latin typeface="Arial" panose="020B0604020202020204" pitchFamily="34" charset="0"/>
              </a:rPr>
              <a:t>		… Anweisungen hierher ...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FF"/>
                </a:solidFill>
                <a:latin typeface="Arial" panose="020B0604020202020204" pitchFamily="34" charset="0"/>
              </a:rPr>
              <a:t>&lt;/xsl:stylesheet&gt;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Wichtig: TEI-Dateien müssen mit TEI-Namespace verarbeitet werden!</a:t>
            </a:r>
            <a:endParaRPr lang="de-DE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0000FF"/>
                </a:solidFill>
                <a:latin typeface="Arial" panose="020B0604020202020204" pitchFamily="34" charset="0"/>
              </a:rPr>
              <a:t>&lt;xsl:stylesheet </a:t>
            </a:r>
            <a:r>
              <a:rPr lang="de-DE" sz="2400" dirty="0" err="1">
                <a:solidFill>
                  <a:srgbClr val="FF7F7F"/>
                </a:solidFill>
                <a:latin typeface="Arial" panose="020B0604020202020204" pitchFamily="34" charset="0"/>
              </a:rPr>
              <a:t>version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400" dirty="0">
                <a:solidFill>
                  <a:srgbClr val="7D0020"/>
                </a:solidFill>
                <a:latin typeface="Arial" panose="020B0604020202020204" pitchFamily="34" charset="0"/>
              </a:rPr>
              <a:t>1.0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de-DE" sz="2400" dirty="0" err="1">
                <a:solidFill>
                  <a:srgbClr val="FF7F7F"/>
                </a:solidFill>
                <a:latin typeface="Arial" panose="020B0604020202020204" pitchFamily="34" charset="0"/>
              </a:rPr>
              <a:t>xmlns:tei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400" dirty="0">
                <a:solidFill>
                  <a:srgbClr val="7D0020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http://www.tei-c.org/ns/1.0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 	</a:t>
            </a:r>
          </a:p>
          <a:p>
            <a:pPr marL="0" indent="0">
              <a:buNone/>
            </a:pPr>
            <a:r>
              <a:rPr lang="de-DE" sz="2400" dirty="0" err="1">
                <a:solidFill>
                  <a:srgbClr val="FF7F7F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xmlns:xsl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="</a:t>
            </a:r>
            <a:r>
              <a:rPr lang="de-DE" sz="2400" dirty="0">
                <a:solidFill>
                  <a:srgbClr val="7D002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http://www.w3.org/1999/XSL/Transform</a:t>
            </a:r>
            <a:r>
              <a:rPr lang="de-DE" sz="2400" dirty="0">
                <a:solidFill>
                  <a:srgbClr val="FF7F7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"&gt;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FF"/>
                </a:solidFill>
                <a:latin typeface="Arial" panose="020B0604020202020204" pitchFamily="34" charset="0"/>
              </a:rPr>
              <a:t>&lt;/xsl:stylesheet&gt;</a:t>
            </a:r>
          </a:p>
          <a:p>
            <a:endParaRPr lang="de-DE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1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F99C9-3318-4B77-AF29-843E514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XSLT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9EA75-C03B-407F-A6D4-A2ADCA3C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XML: </a:t>
            </a:r>
            <a:r>
              <a:rPr lang="de-DE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Arial" panose="020B0604020202020204" pitchFamily="34" charset="0"/>
              </a:rPr>
              <a:t>message</a:t>
            </a:r>
            <a:r>
              <a:rPr lang="de-DE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Hallo Welt!</a:t>
            </a:r>
            <a:r>
              <a:rPr lang="de-DE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de-DE" dirty="0" err="1">
                <a:solidFill>
                  <a:srgbClr val="0000FF"/>
                </a:solidFill>
                <a:latin typeface="Arial" panose="020B0604020202020204" pitchFamily="34" charset="0"/>
              </a:rPr>
              <a:t>message</a:t>
            </a:r>
            <a:r>
              <a:rPr lang="de-DE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r>
              <a:rPr lang="de-DE" dirty="0"/>
              <a:t>XSLT:</a:t>
            </a:r>
            <a:endParaRPr lang="de-DE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600" dirty="0">
                <a:solidFill>
                  <a:srgbClr val="0000FF"/>
                </a:solidFill>
                <a:latin typeface="Arial" panose="020B0604020202020204" pitchFamily="34" charset="0"/>
              </a:rPr>
              <a:t>&lt;xsl:stylesheet </a:t>
            </a:r>
            <a:r>
              <a:rPr lang="de-DE" sz="2600" dirty="0" err="1">
                <a:solidFill>
                  <a:srgbClr val="FF7F7F"/>
                </a:solidFill>
                <a:latin typeface="Arial" panose="020B0604020202020204" pitchFamily="34" charset="0"/>
              </a:rPr>
              <a:t>version</a:t>
            </a:r>
            <a:r>
              <a:rPr lang="de-DE" sz="26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600" dirty="0">
                <a:solidFill>
                  <a:srgbClr val="7D0020"/>
                </a:solidFill>
                <a:latin typeface="Arial" panose="020B0604020202020204" pitchFamily="34" charset="0"/>
              </a:rPr>
              <a:t>1.0</a:t>
            </a:r>
            <a:r>
              <a:rPr lang="de-DE" sz="26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FF7F7F"/>
                </a:solidFill>
                <a:latin typeface="Arial" panose="020B0604020202020204" pitchFamily="34" charset="0"/>
              </a:rPr>
              <a:t>	</a:t>
            </a:r>
            <a:r>
              <a:rPr lang="de-DE" sz="2600" dirty="0" err="1">
                <a:solidFill>
                  <a:srgbClr val="FF7F7F"/>
                </a:solidFill>
                <a:latin typeface="Arial" panose="020B0604020202020204" pitchFamily="34" charset="0"/>
              </a:rPr>
              <a:t>xmlns:xsl</a:t>
            </a:r>
            <a:r>
              <a:rPr lang="de-DE" sz="26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600" dirty="0">
                <a:solidFill>
                  <a:srgbClr val="7D0020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http://www.w3.org/1999/XSL/Transform</a:t>
            </a:r>
            <a:r>
              <a:rPr lang="de-DE" sz="2600" dirty="0">
                <a:solidFill>
                  <a:srgbClr val="FF7F7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"&gt;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FF"/>
                </a:solidFill>
                <a:latin typeface="Arial" panose="020B0604020202020204" pitchFamily="34" charset="0"/>
              </a:rPr>
              <a:t>	&lt;xsl:template </a:t>
            </a:r>
            <a:r>
              <a:rPr lang="de-DE" sz="2600" dirty="0" err="1">
                <a:solidFill>
                  <a:srgbClr val="FF7F7F"/>
                </a:solidFill>
                <a:latin typeface="Arial" panose="020B0604020202020204" pitchFamily="34" charset="0"/>
              </a:rPr>
              <a:t>match</a:t>
            </a:r>
            <a:r>
              <a:rPr lang="de-DE" sz="26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600" dirty="0">
                <a:solidFill>
                  <a:srgbClr val="7D0020"/>
                </a:solidFill>
                <a:latin typeface="Arial" panose="020B0604020202020204" pitchFamily="34" charset="0"/>
              </a:rPr>
              <a:t>/</a:t>
            </a:r>
            <a:r>
              <a:rPr lang="de-DE" sz="2600" dirty="0">
                <a:solidFill>
                  <a:srgbClr val="FF7F7F"/>
                </a:solidFill>
                <a:latin typeface="Arial" panose="020B0604020202020204" pitchFamily="34" charset="0"/>
              </a:rPr>
              <a:t>"&gt;</a:t>
            </a:r>
          </a:p>
          <a:p>
            <a:pPr marL="914400" lvl="2" indent="0">
              <a:buNone/>
            </a:pPr>
            <a:r>
              <a:rPr lang="de-DE" sz="2600" dirty="0">
                <a:solidFill>
                  <a:srgbClr val="3EFF3E"/>
                </a:solidFill>
                <a:latin typeface="Arial" panose="020B0604020202020204" pitchFamily="34" charset="0"/>
              </a:rPr>
              <a:t>&lt;</a:t>
            </a:r>
            <a:r>
              <a:rPr lang="de-DE" sz="2600" dirty="0" err="1">
                <a:solidFill>
                  <a:srgbClr val="3EFF3E"/>
                </a:solidFill>
                <a:latin typeface="Arial" panose="020B0604020202020204" pitchFamily="34" charset="0"/>
              </a:rPr>
              <a:t>html</a:t>
            </a:r>
            <a:r>
              <a:rPr lang="de-DE" sz="2600" dirty="0">
                <a:solidFill>
                  <a:srgbClr val="3EFF3E"/>
                </a:solidFill>
                <a:latin typeface="Arial" panose="020B0604020202020204" pitchFamily="34" charset="0"/>
              </a:rPr>
              <a:t>&gt;&lt;</a:t>
            </a:r>
            <a:r>
              <a:rPr lang="de-DE" sz="2600" dirty="0" err="1">
                <a:solidFill>
                  <a:srgbClr val="3EFF3E"/>
                </a:solidFill>
                <a:latin typeface="Arial" panose="020B0604020202020204" pitchFamily="34" charset="0"/>
              </a:rPr>
              <a:t>body</a:t>
            </a:r>
            <a:r>
              <a:rPr lang="de-DE" sz="2600" dirty="0">
                <a:solidFill>
                  <a:srgbClr val="3EFF3E"/>
                </a:solidFill>
                <a:latin typeface="Arial" panose="020B0604020202020204" pitchFamily="34" charset="0"/>
              </a:rPr>
              <a:t>&gt;</a:t>
            </a:r>
          </a:p>
          <a:p>
            <a:pPr marL="1371600" lvl="3" indent="0">
              <a:buNone/>
            </a:pPr>
            <a:r>
              <a:rPr lang="en-US" sz="2600" dirty="0">
                <a:solidFill>
                  <a:srgbClr val="3EFF3E"/>
                </a:solidFill>
                <a:latin typeface="Arial" panose="020B0604020202020204" pitchFamily="34" charset="0"/>
              </a:rPr>
              <a:t>&lt;h1&gt;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600" dirty="0" err="1">
                <a:solidFill>
                  <a:srgbClr val="0000FF"/>
                </a:solidFill>
                <a:latin typeface="Arial" panose="020B0604020202020204" pitchFamily="34" charset="0"/>
              </a:rPr>
              <a:t>xsl:value-of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7F7F"/>
                </a:solidFill>
                <a:latin typeface="Arial" panose="020B0604020202020204" pitchFamily="34" charset="0"/>
              </a:rPr>
              <a:t>select="</a:t>
            </a:r>
            <a:r>
              <a:rPr lang="en-US" sz="2600" dirty="0">
                <a:solidFill>
                  <a:srgbClr val="7D0020"/>
                </a:solidFill>
                <a:latin typeface="Arial" panose="020B0604020202020204" pitchFamily="34" charset="0"/>
              </a:rPr>
              <a:t>message</a:t>
            </a:r>
            <a:r>
              <a:rPr lang="en-US" sz="2600" dirty="0">
                <a:solidFill>
                  <a:srgbClr val="FF7F7F"/>
                </a:solidFill>
                <a:latin typeface="Arial" panose="020B0604020202020204" pitchFamily="34" charset="0"/>
              </a:rPr>
              <a:t>"/&gt;</a:t>
            </a:r>
            <a:r>
              <a:rPr lang="en-US" sz="2600" dirty="0">
                <a:solidFill>
                  <a:srgbClr val="3EFF3E"/>
                </a:solidFill>
                <a:latin typeface="Arial" panose="020B0604020202020204" pitchFamily="34" charset="0"/>
              </a:rPr>
              <a:t>&lt;/h1&gt;</a:t>
            </a:r>
          </a:p>
          <a:p>
            <a:pPr marL="914400" lvl="2" indent="0">
              <a:buNone/>
            </a:pPr>
            <a:r>
              <a:rPr lang="de-DE" sz="2600" dirty="0">
                <a:solidFill>
                  <a:srgbClr val="3EFF3E"/>
                </a:solidFill>
                <a:latin typeface="Arial" panose="020B0604020202020204" pitchFamily="34" charset="0"/>
              </a:rPr>
              <a:t>&lt;/</a:t>
            </a:r>
            <a:r>
              <a:rPr lang="de-DE" sz="2600" dirty="0" err="1">
                <a:solidFill>
                  <a:srgbClr val="3EFF3E"/>
                </a:solidFill>
                <a:latin typeface="Arial" panose="020B0604020202020204" pitchFamily="34" charset="0"/>
              </a:rPr>
              <a:t>body</a:t>
            </a:r>
            <a:r>
              <a:rPr lang="de-DE" sz="2600" dirty="0">
                <a:solidFill>
                  <a:srgbClr val="3EFF3E"/>
                </a:solidFill>
                <a:latin typeface="Arial" panose="020B0604020202020204" pitchFamily="34" charset="0"/>
              </a:rPr>
              <a:t>&gt;&lt;/</a:t>
            </a:r>
            <a:r>
              <a:rPr lang="de-DE" sz="2600" dirty="0" err="1">
                <a:solidFill>
                  <a:srgbClr val="3EFF3E"/>
                </a:solidFill>
                <a:latin typeface="Arial" panose="020B0604020202020204" pitchFamily="34" charset="0"/>
              </a:rPr>
              <a:t>html</a:t>
            </a:r>
            <a:r>
              <a:rPr lang="de-DE" sz="2600" dirty="0">
                <a:solidFill>
                  <a:srgbClr val="3EFF3E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FF"/>
                </a:solidFill>
                <a:latin typeface="Arial" panose="020B0604020202020204" pitchFamily="34" charset="0"/>
              </a:rPr>
              <a:t>	&lt;/xsl:template&gt;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FF"/>
                </a:solidFill>
                <a:latin typeface="Arial" panose="020B0604020202020204" pitchFamily="34" charset="0"/>
              </a:rPr>
              <a:t>&lt;/xsl:stylesheet&gt;</a:t>
            </a:r>
          </a:p>
          <a:p>
            <a:endParaRPr lang="de-DE" dirty="0"/>
          </a:p>
          <a:p>
            <a:r>
              <a:rPr lang="de-DE" dirty="0"/>
              <a:t>Der HTML-Namespace wird als </a:t>
            </a:r>
            <a:r>
              <a:rPr lang="de-DE" dirty="0" err="1"/>
              <a:t>default</a:t>
            </a:r>
            <a:r>
              <a:rPr lang="de-DE" dirty="0"/>
              <a:t> angenommen!</a:t>
            </a:r>
            <a:endParaRPr lang="de-DE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C99B9-E906-42B1-A213-B880E3B5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24C8-A3A4-4B3B-9A2F-3214A513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XSLT?</a:t>
            </a:r>
          </a:p>
          <a:p>
            <a:r>
              <a:rPr lang="de-DE" dirty="0"/>
              <a:t>Grundsätzliche Funktionsweise</a:t>
            </a:r>
          </a:p>
          <a:p>
            <a:r>
              <a:rPr lang="de-DE" dirty="0"/>
              <a:t>Aufbau einer Transformation</a:t>
            </a:r>
          </a:p>
          <a:p>
            <a:r>
              <a:rPr lang="de-DE" dirty="0"/>
              <a:t>Wichtige </a:t>
            </a:r>
            <a:r>
              <a:rPr lang="de-DE" dirty="0" err="1"/>
              <a:t>BefehleElemente</a:t>
            </a:r>
            <a:endParaRPr lang="de-DE" dirty="0"/>
          </a:p>
          <a:p>
            <a:r>
              <a:rPr lang="de-DE" dirty="0"/>
              <a:t>XSLT in </a:t>
            </a:r>
            <a:r>
              <a:rPr lang="de-DE" dirty="0" err="1"/>
              <a:t>oXygen</a:t>
            </a:r>
            <a:endParaRPr lang="de-DE" dirty="0"/>
          </a:p>
          <a:p>
            <a:r>
              <a:rPr lang="de-DE" dirty="0"/>
              <a:t>Übungen</a:t>
            </a:r>
          </a:p>
        </p:txBody>
      </p:sp>
    </p:spTree>
    <p:extLst>
      <p:ext uri="{BB962C8B-B14F-4D97-AF65-F5344CB8AC3E}">
        <p14:creationId xmlns:p14="http://schemas.microsoft.com/office/powerpoint/2010/main" val="178567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F99C9-3318-4B77-AF29-843E514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Grundgerüst: Templates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9EA75-C03B-407F-A6D4-A2ADCA3C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&lt;xsl:template </a:t>
            </a:r>
            <a:r>
              <a:rPr lang="de-DE" sz="2200" dirty="0" err="1">
                <a:solidFill>
                  <a:srgbClr val="FF7F7F"/>
                </a:solidFill>
                <a:latin typeface="Arial" panose="020B0604020202020204" pitchFamily="34" charset="0"/>
              </a:rPr>
              <a:t>match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=</a:t>
            </a:r>
            <a:r>
              <a:rPr lang="de-DE" sz="2200" dirty="0">
                <a:solidFill>
                  <a:srgbClr val="FF7F7F"/>
                </a:solidFill>
                <a:latin typeface="Trebuchet MS" panose="020B0603020202020204" pitchFamily="34" charset="0"/>
              </a:rPr>
              <a:t>" </a:t>
            </a:r>
            <a:r>
              <a:rPr lang="de-DE" sz="2200" dirty="0" err="1">
                <a:solidFill>
                  <a:srgbClr val="7D0020"/>
                </a:solidFill>
                <a:latin typeface="Arial" panose="020B0604020202020204" pitchFamily="34" charset="0"/>
              </a:rPr>
              <a:t>xpath</a:t>
            </a:r>
            <a:r>
              <a:rPr lang="de-DE" sz="2200" dirty="0">
                <a:solidFill>
                  <a:srgbClr val="7D0020"/>
                </a:solidFill>
                <a:latin typeface="Arial" panose="020B0604020202020204" pitchFamily="34" charset="0"/>
              </a:rPr>
              <a:t>-ausdruck </a:t>
            </a:r>
            <a:r>
              <a:rPr lang="de-DE" sz="2200" dirty="0">
                <a:solidFill>
                  <a:srgbClr val="FF7F7F"/>
                </a:solidFill>
                <a:latin typeface="Trebuchet MS" panose="020B0603020202020204" pitchFamily="34" charset="0"/>
              </a:rPr>
              <a:t>"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DE" sz="2200" dirty="0">
                <a:latin typeface="Arial" panose="020B0604020202020204" pitchFamily="34" charset="0"/>
              </a:rPr>
              <a:t>… Anweisungen …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&lt;/xsl:template&gt;</a:t>
            </a:r>
          </a:p>
          <a:p>
            <a:pPr marL="0" indent="0">
              <a:buNone/>
            </a:pPr>
            <a:endParaRPr lang="de-DE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de-DE" dirty="0"/>
          </a:p>
          <a:p>
            <a:r>
              <a:rPr lang="de-DE" dirty="0"/>
              <a:t>Schablone als Anweisung, an welcher Stelle im XML-Dokument (</a:t>
            </a:r>
            <a:r>
              <a:rPr lang="de-DE" dirty="0" err="1"/>
              <a:t>match</a:t>
            </a:r>
            <a:r>
              <a:rPr lang="de-DE" dirty="0"/>
              <a:t>=“</a:t>
            </a:r>
            <a:r>
              <a:rPr lang="de-DE" dirty="0" err="1"/>
              <a:t>XPath</a:t>
            </a:r>
            <a:r>
              <a:rPr lang="de-DE" dirty="0"/>
              <a:t>“) etwas gemacht werden soll</a:t>
            </a:r>
            <a:endParaRPr lang="de-DE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5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D5793-BE13-45D8-AEF6-4CD49E44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von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69E32-D34F-4F86-8ABD-223D784A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xsl:value-of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de-DE" sz="2200" dirty="0" err="1">
                <a:solidFill>
                  <a:srgbClr val="FF7F7F"/>
                </a:solidFill>
                <a:latin typeface="Arial" panose="020B0604020202020204" pitchFamily="34" charset="0"/>
              </a:rPr>
              <a:t>select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=" </a:t>
            </a:r>
            <a:r>
              <a:rPr lang="de-DE" sz="2200" i="1" dirty="0" err="1">
                <a:solidFill>
                  <a:srgbClr val="7D0020"/>
                </a:solidFill>
                <a:latin typeface="Arial" panose="020B0604020202020204" pitchFamily="34" charset="0"/>
              </a:rPr>
              <a:t>xpath</a:t>
            </a:r>
            <a:r>
              <a:rPr lang="de-DE" sz="2200" i="1" dirty="0">
                <a:solidFill>
                  <a:srgbClr val="7D0020"/>
                </a:solidFill>
                <a:latin typeface="Arial" panose="020B0604020202020204" pitchFamily="34" charset="0"/>
              </a:rPr>
              <a:t>-ausdruck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/&gt;</a:t>
            </a:r>
          </a:p>
          <a:p>
            <a:pPr marR="1650" lvl="1"/>
            <a:endParaRPr lang="de-DE" sz="1800" dirty="0">
              <a:latin typeface="Arial" panose="020B0604020202020204" pitchFamily="34" charset="0"/>
            </a:endParaRPr>
          </a:p>
          <a:p>
            <a:pPr marR="1650" lvl="1"/>
            <a:r>
              <a:rPr lang="de-DE" sz="2200" dirty="0">
                <a:latin typeface="Arial" panose="020B0604020202020204" pitchFamily="34" charset="0"/>
              </a:rPr>
              <a:t>Wählt den </a:t>
            </a:r>
            <a:r>
              <a:rPr lang="de-DE" sz="2200" b="1" dirty="0">
                <a:latin typeface="Arial" panose="020B0604020202020204" pitchFamily="34" charset="0"/>
              </a:rPr>
              <a:t>Wert </a:t>
            </a:r>
            <a:r>
              <a:rPr lang="de-DE" sz="2200" dirty="0">
                <a:latin typeface="Arial" panose="020B0604020202020204" pitchFamily="34" charset="0"/>
              </a:rPr>
              <a:t>eines </a:t>
            </a:r>
            <a:r>
              <a:rPr lang="de-DE" sz="2200" dirty="0" err="1">
                <a:latin typeface="Arial" panose="020B0604020202020204" pitchFamily="34" charset="0"/>
              </a:rPr>
              <a:t>XPath</a:t>
            </a:r>
            <a:r>
              <a:rPr lang="de-DE" sz="2200" dirty="0">
                <a:latin typeface="Arial" panose="020B0604020202020204" pitchFamily="34" charset="0"/>
              </a:rPr>
              <a:t>-Ausdrucks, also </a:t>
            </a:r>
            <a:r>
              <a:rPr lang="de-DE" sz="2200" b="1" dirty="0">
                <a:latin typeface="Arial" panose="020B0604020202020204" pitchFamily="34" charset="0"/>
              </a:rPr>
              <a:t>Text </a:t>
            </a:r>
            <a:r>
              <a:rPr lang="de-DE" sz="2200" dirty="0">
                <a:latin typeface="Arial" panose="020B0604020202020204" pitchFamily="34" charset="0"/>
              </a:rPr>
              <a:t>eines Elements oder Attributs und fügt diesen in die Ausgabe ein.</a:t>
            </a:r>
          </a:p>
          <a:p>
            <a:pPr marL="457200" marR="1650" lvl="1" indent="0">
              <a:buNone/>
            </a:pPr>
            <a:endParaRPr lang="de-DE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EFF3E"/>
                </a:solidFill>
                <a:latin typeface="Arial" panose="020B0604020202020204" pitchFamily="34" charset="0"/>
              </a:rPr>
              <a:t>&lt;h1&gt;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xsl:value-of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select="</a:t>
            </a:r>
            <a:r>
              <a:rPr lang="en-US" sz="2200" dirty="0">
                <a:solidFill>
                  <a:srgbClr val="7D0020"/>
                </a:solidFill>
                <a:latin typeface="Arial" panose="020B0604020202020204" pitchFamily="34" charset="0"/>
              </a:rPr>
              <a:t>message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/&gt; </a:t>
            </a:r>
            <a:r>
              <a:rPr lang="en-US" sz="2200" dirty="0">
                <a:solidFill>
                  <a:srgbClr val="3EFF3E"/>
                </a:solidFill>
                <a:latin typeface="Arial" panose="020B0604020202020204" pitchFamily="34" charset="0"/>
              </a:rPr>
              <a:t>&lt;/h1&gt;</a:t>
            </a:r>
          </a:p>
          <a:p>
            <a:pPr marL="0" indent="0">
              <a:buNone/>
            </a:pPr>
            <a:endParaRPr lang="en-US" sz="2200" dirty="0">
              <a:solidFill>
                <a:srgbClr val="3EFF3E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xsl:text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&gt; </a:t>
            </a:r>
            <a:r>
              <a:rPr lang="de-DE" sz="2200" dirty="0">
                <a:solidFill>
                  <a:srgbClr val="000000"/>
                </a:solidFill>
                <a:latin typeface="Arial" panose="020B0604020202020204" pitchFamily="34" charset="0"/>
              </a:rPr>
              <a:t>Schreibe diesen Text … 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de-DE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xsl:text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48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553A1-18C2-4CFF-A22D-C28C702B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B27BA-D611-402A-A7C8-CC7F674E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&lt;xsl:for-each </a:t>
            </a:r>
            <a:r>
              <a:rPr lang="de-DE" sz="2200" dirty="0" err="1">
                <a:solidFill>
                  <a:srgbClr val="FF7F7F"/>
                </a:solidFill>
                <a:latin typeface="Arial" panose="020B0604020202020204" pitchFamily="34" charset="0"/>
              </a:rPr>
              <a:t>select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=" </a:t>
            </a:r>
            <a:r>
              <a:rPr lang="de-DE" sz="2200" i="1" dirty="0" err="1">
                <a:solidFill>
                  <a:srgbClr val="7D0020"/>
                </a:solidFill>
                <a:latin typeface="Arial" panose="020B0604020202020204" pitchFamily="34" charset="0"/>
              </a:rPr>
              <a:t>xpath</a:t>
            </a:r>
            <a:r>
              <a:rPr lang="de-DE" sz="2200" i="1" dirty="0">
                <a:solidFill>
                  <a:srgbClr val="7D0020"/>
                </a:solidFill>
                <a:latin typeface="Arial" panose="020B0604020202020204" pitchFamily="34" charset="0"/>
              </a:rPr>
              <a:t>-ausdruck 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&lt;/xsl:for-each&gt;</a:t>
            </a:r>
          </a:p>
          <a:p>
            <a:pPr marL="457200" lvl="1" indent="0">
              <a:buNone/>
            </a:pPr>
            <a:endParaRPr lang="de-DE" sz="2200" dirty="0">
              <a:latin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</a:rPr>
              <a:t>Beispiel: Wähle jeden Text (</a:t>
            </a:r>
            <a:r>
              <a:rPr lang="de-DE" sz="2200" dirty="0">
                <a:solidFill>
                  <a:srgbClr val="7D0020"/>
                </a:solidFill>
                <a:latin typeface="Arial" panose="020B0604020202020204" pitchFamily="34" charset="0"/>
              </a:rPr>
              <a:t>//</a:t>
            </a:r>
            <a:r>
              <a:rPr lang="de-DE" sz="2200" dirty="0" err="1">
                <a:solidFill>
                  <a:srgbClr val="7D0020"/>
                </a:solidFill>
                <a:latin typeface="Arial" panose="020B0604020202020204" pitchFamily="34" charset="0"/>
              </a:rPr>
              <a:t>msItem</a:t>
            </a:r>
            <a:r>
              <a:rPr lang="de-DE" sz="2200" dirty="0">
                <a:latin typeface="Arial" panose="020B0604020202020204" pitchFamily="34" charset="0"/>
              </a:rPr>
              <a:t>) und generiere eine Aufzählung (</a:t>
            </a:r>
            <a:r>
              <a:rPr lang="de-DE" sz="2200" dirty="0">
                <a:solidFill>
                  <a:srgbClr val="3CEA3C"/>
                </a:solidFill>
                <a:latin typeface="Arial" panose="020B0604020202020204" pitchFamily="34" charset="0"/>
              </a:rPr>
              <a:t>&lt;</a:t>
            </a:r>
            <a:r>
              <a:rPr lang="de-DE" sz="2200" dirty="0" err="1">
                <a:solidFill>
                  <a:srgbClr val="3CEA3C"/>
                </a:solidFill>
                <a:latin typeface="Arial" panose="020B0604020202020204" pitchFamily="34" charset="0"/>
              </a:rPr>
              <a:t>ul</a:t>
            </a:r>
            <a:r>
              <a:rPr lang="de-DE" sz="2200" dirty="0">
                <a:solidFill>
                  <a:srgbClr val="3CEA3C"/>
                </a:solidFill>
                <a:latin typeface="Arial" panose="020B0604020202020204" pitchFamily="34" charset="0"/>
              </a:rPr>
              <a:t>&gt;</a:t>
            </a:r>
            <a:r>
              <a:rPr lang="de-DE" sz="2200" dirty="0">
                <a:latin typeface="Arial" panose="020B0604020202020204" pitchFamily="34" charset="0"/>
              </a:rPr>
              <a:t>) der Titel (title):</a:t>
            </a:r>
          </a:p>
          <a:p>
            <a:pPr marL="914400" lvl="2" indent="0">
              <a:buNone/>
            </a:pPr>
            <a:endParaRPr lang="de-DE" sz="2200" dirty="0">
              <a:solidFill>
                <a:srgbClr val="3EFF3E"/>
              </a:solidFill>
              <a:latin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de-DE" sz="2200" dirty="0">
                <a:solidFill>
                  <a:srgbClr val="3EFF3E"/>
                </a:solidFill>
                <a:latin typeface="Arial" panose="020B0604020202020204" pitchFamily="34" charset="0"/>
              </a:rPr>
              <a:t>&lt;</a:t>
            </a:r>
            <a:r>
              <a:rPr lang="de-DE" sz="2200" dirty="0" err="1">
                <a:solidFill>
                  <a:srgbClr val="3EFF3E"/>
                </a:solidFill>
                <a:latin typeface="Arial" panose="020B0604020202020204" pitchFamily="34" charset="0"/>
              </a:rPr>
              <a:t>ul</a:t>
            </a:r>
            <a:r>
              <a:rPr lang="de-DE" sz="2200" dirty="0">
                <a:solidFill>
                  <a:srgbClr val="3EFF3E"/>
                </a:solidFill>
                <a:latin typeface="Arial" panose="020B0604020202020204" pitchFamily="34" charset="0"/>
              </a:rPr>
              <a:t>&gt;</a:t>
            </a:r>
          </a:p>
          <a:p>
            <a:pPr marL="1371600" lvl="3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&lt;xsl:for-each </a:t>
            </a:r>
            <a:r>
              <a:rPr lang="de-DE" sz="2200" dirty="0" err="1">
                <a:solidFill>
                  <a:srgbClr val="FF7F7F"/>
                </a:solidFill>
                <a:latin typeface="Arial" panose="020B0604020202020204" pitchFamily="34" charset="0"/>
              </a:rPr>
              <a:t>select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200" dirty="0">
                <a:solidFill>
                  <a:srgbClr val="7D0020"/>
                </a:solidFill>
                <a:latin typeface="Arial" panose="020B0604020202020204" pitchFamily="34" charset="0"/>
              </a:rPr>
              <a:t>//</a:t>
            </a:r>
            <a:r>
              <a:rPr lang="de-DE" sz="2200" dirty="0" err="1">
                <a:solidFill>
                  <a:srgbClr val="7D0020"/>
                </a:solidFill>
                <a:latin typeface="Arial" panose="020B0604020202020204" pitchFamily="34" charset="0"/>
              </a:rPr>
              <a:t>msItem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1828800" lvl="4" indent="0">
              <a:buNone/>
            </a:pPr>
            <a:r>
              <a:rPr lang="en-US" sz="2200" dirty="0">
                <a:solidFill>
                  <a:srgbClr val="3EFF3E"/>
                </a:solidFill>
                <a:latin typeface="Arial" panose="020B0604020202020204" pitchFamily="34" charset="0"/>
              </a:rPr>
              <a:t>&lt;li&gt;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xsl:value-of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select="</a:t>
            </a:r>
            <a:r>
              <a:rPr lang="en-US" sz="2200" dirty="0">
                <a:solidFill>
                  <a:srgbClr val="7D0020"/>
                </a:solidFill>
                <a:latin typeface="Arial" panose="020B0604020202020204" pitchFamily="34" charset="0"/>
              </a:rPr>
              <a:t>title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/&gt; </a:t>
            </a:r>
            <a:r>
              <a:rPr lang="en-US" sz="2200" dirty="0">
                <a:solidFill>
                  <a:srgbClr val="3EFF3E"/>
                </a:solidFill>
                <a:latin typeface="Arial" panose="020B0604020202020204" pitchFamily="34" charset="0"/>
              </a:rPr>
              <a:t>&lt;/li&gt;</a:t>
            </a:r>
          </a:p>
          <a:p>
            <a:pPr marL="1371600" lvl="3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&lt;/xsl:for-each&gt;</a:t>
            </a:r>
          </a:p>
          <a:p>
            <a:pPr marL="1371600" lvl="3" indent="0">
              <a:buNone/>
            </a:pPr>
            <a:r>
              <a:rPr lang="de-DE" sz="2200" dirty="0">
                <a:solidFill>
                  <a:srgbClr val="3EFF3E"/>
                </a:solidFill>
                <a:latin typeface="Arial" panose="020B0604020202020204" pitchFamily="34" charset="0"/>
              </a:rPr>
              <a:t>&lt;/</a:t>
            </a:r>
            <a:r>
              <a:rPr lang="de-DE" sz="2200" dirty="0" err="1">
                <a:solidFill>
                  <a:srgbClr val="3EFF3E"/>
                </a:solidFill>
                <a:latin typeface="Arial" panose="020B0604020202020204" pitchFamily="34" charset="0"/>
              </a:rPr>
              <a:t>ul</a:t>
            </a:r>
            <a:r>
              <a:rPr lang="de-DE" sz="2200" dirty="0">
                <a:solidFill>
                  <a:srgbClr val="3EFF3E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1AA7F-4DE5-46CF-A02E-88FCAB0D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Bedingungen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4896E-F33F-4361-8DAF-E7534CB0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xsl:if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test=" </a:t>
            </a:r>
            <a:r>
              <a:rPr lang="en-US" sz="2200" i="1" dirty="0" err="1">
                <a:solidFill>
                  <a:srgbClr val="7D0020"/>
                </a:solidFill>
                <a:latin typeface="Arial" panose="020B0604020202020204" pitchFamily="34" charset="0"/>
              </a:rPr>
              <a:t>xpath-ausdruck</a:t>
            </a:r>
            <a:r>
              <a:rPr lang="en-US" sz="2200" i="1" dirty="0">
                <a:solidFill>
                  <a:srgbClr val="7D0020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&gt; … &lt;/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xsl:if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/>
            <a:r>
              <a:rPr lang="de-DE" sz="2200" dirty="0">
                <a:latin typeface="Arial" panose="020B0604020202020204" pitchFamily="34" charset="0"/>
              </a:rPr>
              <a:t>Führt Anweisungen nur aus, wenn die Bedingung in @</a:t>
            </a:r>
            <a:r>
              <a:rPr lang="de-DE" sz="2200" dirty="0" err="1">
                <a:latin typeface="Arial" panose="020B0604020202020204" pitchFamily="34" charset="0"/>
              </a:rPr>
              <a:t>test</a:t>
            </a:r>
            <a:r>
              <a:rPr lang="de-DE" sz="2200" dirty="0">
                <a:latin typeface="Arial" panose="020B0604020202020204" pitchFamily="34" charset="0"/>
              </a:rPr>
              <a:t> erfüllt ist.</a:t>
            </a:r>
          </a:p>
          <a:p>
            <a:pPr lvl="1"/>
            <a:endParaRPr lang="de-DE" sz="2200" dirty="0">
              <a:latin typeface="Arial" panose="020B0604020202020204" pitchFamily="34" charset="0"/>
            </a:endParaRPr>
          </a:p>
          <a:p>
            <a:r>
              <a:rPr lang="de-DE" sz="2200" dirty="0">
                <a:latin typeface="Arial" panose="020B0604020202020204" pitchFamily="34" charset="0"/>
              </a:rPr>
              <a:t>Beispiel:</a:t>
            </a:r>
          </a:p>
          <a:p>
            <a:pPr marL="457200" lvl="1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&lt;xsl:for-each </a:t>
            </a:r>
            <a:r>
              <a:rPr lang="de-DE" sz="2200" dirty="0" err="1">
                <a:solidFill>
                  <a:srgbClr val="FF7F7F"/>
                </a:solidFill>
                <a:latin typeface="Arial" panose="020B0604020202020204" pitchFamily="34" charset="0"/>
              </a:rPr>
              <a:t>select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200" dirty="0">
                <a:solidFill>
                  <a:srgbClr val="7D0020"/>
                </a:solidFill>
                <a:latin typeface="Arial" panose="020B0604020202020204" pitchFamily="34" charset="0"/>
              </a:rPr>
              <a:t>//</a:t>
            </a:r>
            <a:r>
              <a:rPr lang="de-DE" sz="2200" dirty="0" err="1">
                <a:solidFill>
                  <a:srgbClr val="7D0020"/>
                </a:solidFill>
                <a:latin typeface="Arial" panose="020B0604020202020204" pitchFamily="34" charset="0"/>
              </a:rPr>
              <a:t>book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xsl:if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test=" </a:t>
            </a:r>
            <a:r>
              <a:rPr lang="en-US" sz="2200" dirty="0">
                <a:solidFill>
                  <a:srgbClr val="7D0020"/>
                </a:solidFill>
                <a:latin typeface="Arial" panose="020B0604020202020204" pitchFamily="34" charset="0"/>
              </a:rPr>
              <a:t>author = '</a:t>
            </a:r>
            <a:r>
              <a:rPr lang="en-US" sz="2200" dirty="0" err="1">
                <a:solidFill>
                  <a:srgbClr val="7D0020"/>
                </a:solidFill>
                <a:latin typeface="Arial" panose="020B0604020202020204" pitchFamily="34" charset="0"/>
              </a:rPr>
              <a:t>Cassiodor</a:t>
            </a:r>
            <a:r>
              <a:rPr lang="en-US" sz="2200" dirty="0">
                <a:solidFill>
                  <a:srgbClr val="7D0020"/>
                </a:solidFill>
                <a:latin typeface="Arial" panose="020B0604020202020204" pitchFamily="34" charset="0"/>
              </a:rPr>
              <a:t>'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1371600" lvl="3" indent="0">
              <a:buNone/>
            </a:pPr>
            <a:r>
              <a:rPr lang="en-US" sz="2200" dirty="0">
                <a:solidFill>
                  <a:srgbClr val="3EFF3E"/>
                </a:solidFill>
                <a:latin typeface="Arial" panose="020B0604020202020204" pitchFamily="34" charset="0"/>
              </a:rPr>
              <a:t>&lt;li&gt;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xsl:value-of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select="</a:t>
            </a:r>
            <a:r>
              <a:rPr lang="en-US" sz="2200" dirty="0">
                <a:solidFill>
                  <a:srgbClr val="7D0020"/>
                </a:solidFill>
                <a:latin typeface="Arial" panose="020B0604020202020204" pitchFamily="34" charset="0"/>
              </a:rPr>
              <a:t>title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en-US" sz="2200" dirty="0">
                <a:solidFill>
                  <a:srgbClr val="986633"/>
                </a:solidFill>
                <a:latin typeface="Arial" panose="020B0604020202020204" pitchFamily="34" charset="0"/>
              </a:rPr>
              <a:t>/&gt;</a:t>
            </a:r>
            <a:r>
              <a:rPr lang="en-US" sz="2200" dirty="0">
                <a:solidFill>
                  <a:srgbClr val="3EFF3E"/>
                </a:solidFill>
                <a:latin typeface="Arial" panose="020B0604020202020204" pitchFamily="34" charset="0"/>
              </a:rPr>
              <a:t>&lt;/li&gt;</a:t>
            </a:r>
          </a:p>
          <a:p>
            <a:pPr marL="457200" lvl="1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&lt;/xsl:if&gt;</a:t>
            </a:r>
          </a:p>
          <a:p>
            <a:pPr marL="457200" lvl="1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&lt;/xsl:for-each&gt;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4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6667E-8050-4266-A5FA-9671210A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Bedingungen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094D2-27FE-41EC-93F0-758A0336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&lt;xsl:choose&gt;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xsl:when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test=" </a:t>
            </a:r>
            <a:r>
              <a:rPr lang="en-US" sz="2200" i="1" dirty="0" err="1">
                <a:solidFill>
                  <a:srgbClr val="7D0020"/>
                </a:solidFill>
                <a:latin typeface="Arial" panose="020B0604020202020204" pitchFamily="34" charset="0"/>
              </a:rPr>
              <a:t>xpath-ausdruck</a:t>
            </a:r>
            <a:r>
              <a:rPr lang="en-US" sz="2200" i="1" dirty="0">
                <a:solidFill>
                  <a:srgbClr val="7D0020"/>
                </a:solidFill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&gt; … &lt;/</a:t>
            </a:r>
            <a:r>
              <a:rPr lang="en-US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xsl:when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xsl:otherwise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&gt;&lt;/</a:t>
            </a:r>
            <a:r>
              <a:rPr lang="de-DE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xsl:otherwise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&lt;/xsl:choose&gt;</a:t>
            </a:r>
          </a:p>
          <a:p>
            <a:pPr marL="0" indent="0">
              <a:buNone/>
            </a:pPr>
            <a:endParaRPr lang="de-DE" sz="22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/>
            <a:r>
              <a:rPr lang="de-DE" sz="2000" dirty="0">
                <a:latin typeface="Arial" panose="020B0604020202020204" pitchFamily="34" charset="0"/>
              </a:rPr>
              <a:t>Unterscheidet mehrere Fälle, in denen Anweisungen nur ausgeführt werden, wenn die Bedingung in @</a:t>
            </a:r>
            <a:r>
              <a:rPr lang="de-DE" sz="2000" dirty="0" err="1">
                <a:latin typeface="Arial" panose="020B0604020202020204" pitchFamily="34" charset="0"/>
              </a:rPr>
              <a:t>test</a:t>
            </a:r>
            <a:r>
              <a:rPr lang="de-DE" sz="2000" dirty="0">
                <a:latin typeface="Arial" panose="020B0604020202020204" pitchFamily="34" charset="0"/>
              </a:rPr>
              <a:t> erfüllt ist. Ansonsten werden die Anweisungen des </a:t>
            </a:r>
            <a:r>
              <a:rPr lang="de-DE" sz="2000" dirty="0" err="1">
                <a:latin typeface="Arial" panose="020B0604020202020204" pitchFamily="34" charset="0"/>
              </a:rPr>
              <a:t>xsl:otherwise</a:t>
            </a:r>
            <a:r>
              <a:rPr lang="de-DE" sz="2000" dirty="0">
                <a:latin typeface="Arial" panose="020B0604020202020204" pitchFamily="34" charset="0"/>
              </a:rPr>
              <a:t> ausgeführt.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915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D953C-FF10-43B0-B6D9-2394B786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2684B3-D0DE-4AA5-A36C-BBFB1060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Arial" panose="020B0604020202020204" pitchFamily="34" charset="0"/>
              </a:rPr>
              <a:t>&lt;xsl:sort </a:t>
            </a:r>
            <a:r>
              <a:rPr lang="de-DE" dirty="0" err="1">
                <a:solidFill>
                  <a:srgbClr val="FF7F7F"/>
                </a:solidFill>
                <a:latin typeface="Arial" panose="020B0604020202020204" pitchFamily="34" charset="0"/>
              </a:rPr>
              <a:t>select</a:t>
            </a:r>
            <a:r>
              <a:rPr lang="de-DE" dirty="0">
                <a:solidFill>
                  <a:srgbClr val="FF7F7F"/>
                </a:solidFill>
                <a:latin typeface="Arial" panose="020B0604020202020204" pitchFamily="34" charset="0"/>
              </a:rPr>
              <a:t>=" </a:t>
            </a:r>
            <a:r>
              <a:rPr lang="de-DE" i="1" dirty="0" err="1">
                <a:solidFill>
                  <a:srgbClr val="7D0020"/>
                </a:solidFill>
                <a:latin typeface="Arial" panose="020B0604020202020204" pitchFamily="34" charset="0"/>
              </a:rPr>
              <a:t>xpath</a:t>
            </a:r>
            <a:r>
              <a:rPr lang="de-DE" i="1" dirty="0">
                <a:solidFill>
                  <a:srgbClr val="7D0020"/>
                </a:solidFill>
                <a:latin typeface="Arial" panose="020B0604020202020204" pitchFamily="34" charset="0"/>
              </a:rPr>
              <a:t>-ausdruck </a:t>
            </a:r>
            <a:r>
              <a:rPr lang="de-DE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Arial" panose="020B0604020202020204" pitchFamily="34" charset="0"/>
              </a:rPr>
              <a:t>/&gt;</a:t>
            </a:r>
          </a:p>
          <a:p>
            <a:pPr marL="0" indent="0">
              <a:buNone/>
            </a:pPr>
            <a:endParaRPr lang="de-DE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</a:rPr>
              <a:t>Sortiert die Elemente einer Schleife (nach dem ausgewählten Kriterium)</a:t>
            </a:r>
          </a:p>
          <a:p>
            <a:pPr marR="1030" lvl="1"/>
            <a:r>
              <a:rPr lang="de-DE" dirty="0">
                <a:latin typeface="Arial" panose="020B0604020202020204" pitchFamily="34" charset="0"/>
              </a:rPr>
              <a:t>Wird immer innerhalb von &lt;xsl:for-each&gt; oder &lt;</a:t>
            </a:r>
            <a:r>
              <a:rPr lang="de-DE" dirty="0" err="1">
                <a:latin typeface="Arial" panose="020B0604020202020204" pitchFamily="34" charset="0"/>
              </a:rPr>
              <a:t>xsl:apply</a:t>
            </a:r>
            <a:r>
              <a:rPr lang="de-DE" dirty="0">
                <a:latin typeface="Arial" panose="020B0604020202020204" pitchFamily="34" charset="0"/>
              </a:rPr>
              <a:t>- </a:t>
            </a:r>
            <a:r>
              <a:rPr lang="de-DE" dirty="0" err="1">
                <a:latin typeface="Arial" panose="020B0604020202020204" pitchFamily="34" charset="0"/>
              </a:rPr>
              <a:t>templates</a:t>
            </a:r>
            <a:r>
              <a:rPr lang="de-DE" dirty="0">
                <a:latin typeface="Arial" panose="020B0604020202020204" pitchFamily="34" charset="0"/>
              </a:rPr>
              <a:t>&gt; verwendet</a:t>
            </a:r>
          </a:p>
          <a:p>
            <a:pPr marR="1030" lvl="1"/>
            <a:endParaRPr lang="de-DE" dirty="0">
              <a:latin typeface="Arial" panose="020B0604020202020204" pitchFamily="34" charset="0"/>
            </a:endParaRPr>
          </a:p>
          <a:p>
            <a:pPr marR="1030"/>
            <a:r>
              <a:rPr lang="de-DE" dirty="0">
                <a:latin typeface="Arial" panose="020B0604020202020204" pitchFamily="34" charset="0"/>
              </a:rPr>
              <a:t>Beispiel:</a:t>
            </a:r>
          </a:p>
          <a:p>
            <a:pPr marL="0" marR="1030" indent="0">
              <a:buNone/>
            </a:pPr>
            <a:r>
              <a:rPr lang="de-DE" dirty="0">
                <a:solidFill>
                  <a:srgbClr val="3EFF3E"/>
                </a:solidFill>
                <a:latin typeface="Arial" panose="020B0604020202020204" pitchFamily="34" charset="0"/>
              </a:rPr>
              <a:t>&lt;</a:t>
            </a:r>
            <a:r>
              <a:rPr lang="de-DE" dirty="0" err="1">
                <a:solidFill>
                  <a:srgbClr val="3EFF3E"/>
                </a:solidFill>
                <a:latin typeface="Arial" panose="020B0604020202020204" pitchFamily="34" charset="0"/>
              </a:rPr>
              <a:t>ul</a:t>
            </a:r>
            <a:r>
              <a:rPr lang="de-DE" dirty="0">
                <a:solidFill>
                  <a:srgbClr val="3EFF3E"/>
                </a:solidFill>
                <a:latin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Arial" panose="020B0604020202020204" pitchFamily="34" charset="0"/>
              </a:rPr>
              <a:t>&lt;xsl:for-each </a:t>
            </a:r>
            <a:r>
              <a:rPr lang="de-DE" dirty="0" err="1">
                <a:solidFill>
                  <a:srgbClr val="FF7F7F"/>
                </a:solidFill>
                <a:latin typeface="Arial" panose="020B0604020202020204" pitchFamily="34" charset="0"/>
              </a:rPr>
              <a:t>select</a:t>
            </a:r>
            <a:r>
              <a:rPr lang="de-DE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dirty="0">
                <a:solidFill>
                  <a:srgbClr val="7D0020"/>
                </a:solidFill>
                <a:latin typeface="Arial" panose="020B0604020202020204" pitchFamily="34" charset="0"/>
              </a:rPr>
              <a:t>//</a:t>
            </a:r>
            <a:r>
              <a:rPr lang="de-DE" dirty="0" err="1">
                <a:solidFill>
                  <a:srgbClr val="7D0020"/>
                </a:solidFill>
                <a:latin typeface="Arial" panose="020B0604020202020204" pitchFamily="34" charset="0"/>
              </a:rPr>
              <a:t>msItem</a:t>
            </a:r>
            <a:r>
              <a:rPr lang="de-DE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rgbClr val="0000FF"/>
                </a:solidFill>
                <a:latin typeface="Arial" panose="020B0604020202020204" pitchFamily="34" charset="0"/>
              </a:rPr>
              <a:t>&lt;xsl:sort </a:t>
            </a:r>
            <a:r>
              <a:rPr lang="de-DE" sz="2800" dirty="0" err="1">
                <a:solidFill>
                  <a:srgbClr val="FF7F7F"/>
                </a:solidFill>
                <a:latin typeface="Arial" panose="020B0604020202020204" pitchFamily="34" charset="0"/>
              </a:rPr>
              <a:t>select</a:t>
            </a:r>
            <a:r>
              <a:rPr lang="de-DE" sz="28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800" dirty="0" err="1">
                <a:solidFill>
                  <a:srgbClr val="7D0020"/>
                </a:solidFill>
                <a:latin typeface="Arial" panose="020B0604020202020204" pitchFamily="34" charset="0"/>
              </a:rPr>
              <a:t>author</a:t>
            </a:r>
            <a:r>
              <a:rPr lang="de-DE" sz="28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sz="2800" dirty="0">
                <a:solidFill>
                  <a:srgbClr val="0000FF"/>
                </a:solidFill>
                <a:latin typeface="Arial" panose="020B0604020202020204" pitchFamily="34" charset="0"/>
              </a:rPr>
              <a:t>/&gt;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3EFF3E"/>
                </a:solidFill>
                <a:latin typeface="Arial" panose="020B0604020202020204" pitchFamily="34" charset="0"/>
              </a:rPr>
              <a:t>&lt;li&gt;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xsl:value-of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7F7F"/>
                </a:solidFill>
                <a:latin typeface="Arial" panose="020B0604020202020204" pitchFamily="34" charset="0"/>
              </a:rPr>
              <a:t>select="</a:t>
            </a:r>
            <a:r>
              <a:rPr lang="en-US" sz="2800" dirty="0">
                <a:solidFill>
                  <a:srgbClr val="7D0020"/>
                </a:solidFill>
                <a:latin typeface="Arial" panose="020B0604020202020204" pitchFamily="34" charset="0"/>
              </a:rPr>
              <a:t>title</a:t>
            </a:r>
            <a:r>
              <a:rPr lang="en-US" sz="28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/&gt;</a:t>
            </a:r>
          </a:p>
          <a:p>
            <a:pPr marL="914400" lvl="2" indent="0">
              <a:buNone/>
            </a:pPr>
            <a:r>
              <a:rPr lang="de-DE" sz="28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de-DE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xsl:text</a:t>
            </a:r>
            <a:r>
              <a:rPr lang="de-DE" sz="2800" dirty="0">
                <a:solidFill>
                  <a:srgbClr val="0000FF"/>
                </a:solidFill>
                <a:latin typeface="Arial" panose="020B0604020202020204" pitchFamily="34" charset="0"/>
              </a:rPr>
              <a:t>&gt; </a:t>
            </a:r>
            <a:r>
              <a:rPr lang="de-DE" sz="2800" dirty="0">
                <a:solidFill>
                  <a:srgbClr val="000000"/>
                </a:solidFill>
                <a:latin typeface="Arial" panose="020B0604020202020204" pitchFamily="34" charset="0"/>
              </a:rPr>
              <a:t>von </a:t>
            </a:r>
            <a:r>
              <a:rPr lang="de-DE" sz="2800" dirty="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de-DE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xsl:text</a:t>
            </a:r>
            <a:r>
              <a:rPr lang="de-DE" sz="2800" dirty="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xsl:value-of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7F7F"/>
                </a:solidFill>
                <a:latin typeface="Arial" panose="020B0604020202020204" pitchFamily="34" charset="0"/>
              </a:rPr>
              <a:t>select="</a:t>
            </a:r>
            <a:r>
              <a:rPr lang="en-US" sz="2800" dirty="0">
                <a:solidFill>
                  <a:srgbClr val="7D0020"/>
                </a:solidFill>
                <a:latin typeface="Arial" panose="020B0604020202020204" pitchFamily="34" charset="0"/>
              </a:rPr>
              <a:t>author</a:t>
            </a:r>
            <a:r>
              <a:rPr lang="en-US" sz="2800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/&gt; </a:t>
            </a:r>
            <a:r>
              <a:rPr lang="en-US" sz="2800" dirty="0">
                <a:solidFill>
                  <a:srgbClr val="3EFF3E"/>
                </a:solidFill>
                <a:latin typeface="Arial" panose="020B0604020202020204" pitchFamily="34" charset="0"/>
              </a:rPr>
              <a:t>&lt;/li&gt;</a:t>
            </a:r>
          </a:p>
          <a:p>
            <a:pPr marL="457200" lvl="1" indent="0">
              <a:buNone/>
            </a:pPr>
            <a:r>
              <a:rPr lang="de-DE" sz="2800" dirty="0">
                <a:solidFill>
                  <a:srgbClr val="0000FF"/>
                </a:solidFill>
                <a:latin typeface="Arial" panose="020B0604020202020204" pitchFamily="34" charset="0"/>
              </a:rPr>
              <a:t>&lt;/xsl:for-each&gt;</a:t>
            </a:r>
          </a:p>
          <a:p>
            <a:pPr marL="0" indent="0">
              <a:buNone/>
            </a:pPr>
            <a:r>
              <a:rPr lang="de-DE" dirty="0">
                <a:solidFill>
                  <a:srgbClr val="3EFF3E"/>
                </a:solidFill>
                <a:latin typeface="Arial" panose="020B0604020202020204" pitchFamily="34" charset="0"/>
              </a:rPr>
              <a:t>&lt;/</a:t>
            </a:r>
            <a:r>
              <a:rPr lang="de-DE" dirty="0" err="1">
                <a:solidFill>
                  <a:srgbClr val="3EFF3E"/>
                </a:solidFill>
                <a:latin typeface="Arial" panose="020B0604020202020204" pitchFamily="34" charset="0"/>
              </a:rPr>
              <a:t>ul</a:t>
            </a:r>
            <a:r>
              <a:rPr lang="de-DE" dirty="0">
                <a:solidFill>
                  <a:srgbClr val="3EFF3E"/>
                </a:solidFill>
                <a:latin typeface="Arial" panose="020B0604020202020204" pitchFamily="34" charset="0"/>
              </a:rPr>
              <a:t>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709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B2C9-75BD-4EAE-87CA-F08A8511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Kopieren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8E1AC-7557-4EE3-BECC-341E978D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xsl:copy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/&gt;</a:t>
            </a:r>
          </a:p>
          <a:p>
            <a:pPr marR="24840"/>
            <a:r>
              <a:rPr lang="de-DE" sz="2400" dirty="0">
                <a:latin typeface="Arial" panose="020B0604020202020204" pitchFamily="34" charset="0"/>
              </a:rPr>
              <a:t>Kopiert den aktuellen Knoten inklusive Namespace Kopiert keine Attribute, Inhalte, </a:t>
            </a:r>
            <a:r>
              <a:rPr lang="de-DE" sz="2400" dirty="0" err="1">
                <a:latin typeface="Arial" panose="020B0604020202020204" pitchFamily="34" charset="0"/>
              </a:rPr>
              <a:t>Kindknoten</a:t>
            </a:r>
            <a:endParaRPr lang="de-DE" sz="2400" dirty="0">
              <a:latin typeface="Arial" panose="020B0604020202020204" pitchFamily="34" charset="0"/>
            </a:endParaRPr>
          </a:p>
          <a:p>
            <a:pPr marL="0" marR="24840" indent="0">
              <a:buNone/>
            </a:pPr>
            <a:endParaRPr lang="de-DE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xsl:copy-of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de-DE" sz="2200" dirty="0" err="1">
                <a:solidFill>
                  <a:srgbClr val="FF7F7F"/>
                </a:solidFill>
                <a:latin typeface="Arial" panose="020B0604020202020204" pitchFamily="34" charset="0"/>
              </a:rPr>
              <a:t>select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200" i="1" dirty="0" err="1">
                <a:solidFill>
                  <a:srgbClr val="7D0020"/>
                </a:solidFill>
                <a:latin typeface="Arial" panose="020B0604020202020204" pitchFamily="34" charset="0"/>
              </a:rPr>
              <a:t>xpath</a:t>
            </a:r>
            <a:r>
              <a:rPr lang="de-DE" sz="2200" i="1" dirty="0">
                <a:solidFill>
                  <a:srgbClr val="7D0020"/>
                </a:solidFill>
                <a:latin typeface="Arial" panose="020B0604020202020204" pitchFamily="34" charset="0"/>
              </a:rPr>
              <a:t>-ausdruck</a:t>
            </a:r>
            <a:r>
              <a:rPr lang="de-DE" sz="2200" i="1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/&gt;</a:t>
            </a:r>
          </a:p>
          <a:p>
            <a:r>
              <a:rPr lang="de-DE" sz="2400" dirty="0">
                <a:latin typeface="Arial" panose="020B0604020202020204" pitchFamily="34" charset="0"/>
              </a:rPr>
              <a:t>Kopiert den ausgewählten Knoten inklusive aller </a:t>
            </a:r>
            <a:r>
              <a:rPr lang="de-DE" sz="2400" dirty="0" err="1">
                <a:latin typeface="Arial" panose="020B0604020202020204" pitchFamily="34" charset="0"/>
              </a:rPr>
              <a:t>Kindknoten</a:t>
            </a:r>
            <a:r>
              <a:rPr lang="de-DE" sz="2400" dirty="0">
                <a:latin typeface="Arial" panose="020B0604020202020204" pitchFamily="34" charset="0"/>
              </a:rPr>
              <a:t> und Attribute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513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B2C9-75BD-4EAE-87CA-F08A8511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/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8E1AC-7557-4EE3-BECC-341E978D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&lt;xsl:variable </a:t>
            </a:r>
            <a:r>
              <a:rPr lang="de-DE" sz="2200" dirty="0" err="1">
                <a:solidFill>
                  <a:srgbClr val="FF7F7F"/>
                </a:solidFill>
                <a:latin typeface="Arial" panose="020B0604020202020204" pitchFamily="34" charset="0"/>
              </a:rPr>
              <a:t>name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="“ 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/&gt;</a:t>
            </a:r>
          </a:p>
          <a:p>
            <a:pPr lvl="1"/>
            <a:r>
              <a:rPr lang="de-DE" dirty="0">
                <a:latin typeface="Arial" panose="020B0604020202020204" pitchFamily="34" charset="0"/>
              </a:rPr>
              <a:t>wird einmalig festgelegt</a:t>
            </a:r>
          </a:p>
          <a:p>
            <a:pPr marL="457200" lvl="1" indent="0"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de-DE" sz="2200" dirty="0" err="1">
                <a:solidFill>
                  <a:srgbClr val="0000FF"/>
                </a:solidFill>
                <a:latin typeface="Arial" panose="020B0604020202020204" pitchFamily="34" charset="0"/>
              </a:rPr>
              <a:t>xsl:param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de-DE" sz="2200" dirty="0" err="1">
                <a:solidFill>
                  <a:srgbClr val="FF7F7F"/>
                </a:solidFill>
                <a:latin typeface="Arial" panose="020B0604020202020204" pitchFamily="34" charset="0"/>
              </a:rPr>
              <a:t>name</a:t>
            </a:r>
            <a:r>
              <a:rPr lang="de-DE" sz="2200" dirty="0">
                <a:solidFill>
                  <a:srgbClr val="FF7F7F"/>
                </a:solidFill>
                <a:latin typeface="Arial" panose="020B0604020202020204" pitchFamily="34" charset="0"/>
              </a:rPr>
              <a:t>="</a:t>
            </a:r>
            <a:r>
              <a:rPr lang="de-DE" sz="2200" i="1" dirty="0">
                <a:solidFill>
                  <a:srgbClr val="FF7F7F"/>
                </a:solidFill>
                <a:latin typeface="Arial" panose="020B0604020202020204" pitchFamily="34" charset="0"/>
              </a:rPr>
              <a:t>"</a:t>
            </a:r>
            <a:r>
              <a:rPr lang="de-DE" sz="2200" dirty="0">
                <a:solidFill>
                  <a:srgbClr val="0000FF"/>
                </a:solidFill>
                <a:latin typeface="Arial" panose="020B0604020202020204" pitchFamily="34" charset="0"/>
              </a:rPr>
              <a:t>/&gt;</a:t>
            </a:r>
          </a:p>
          <a:p>
            <a:pPr lvl="1"/>
            <a:r>
              <a:rPr lang="de-DE" dirty="0">
                <a:latin typeface="Arial" panose="020B0604020202020204" pitchFamily="34" charset="0"/>
              </a:rPr>
              <a:t>kann „unterwegs“ verändert werden</a:t>
            </a:r>
          </a:p>
        </p:txBody>
      </p:sp>
    </p:spTree>
    <p:extLst>
      <p:ext uri="{BB962C8B-B14F-4D97-AF65-F5344CB8AC3E}">
        <p14:creationId xmlns:p14="http://schemas.microsoft.com/office/powerpoint/2010/main" val="607941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0. Push/Pull: </a:t>
            </a:r>
          </a:p>
          <a:p>
            <a:pPr marL="0" indent="0">
              <a:buNone/>
            </a:pPr>
            <a:r>
              <a:rPr lang="de-DE" sz="2400" b="1" dirty="0"/>
              <a:t>Haiku_tei.xml + haiku-transform_1.xsl</a:t>
            </a:r>
            <a:r>
              <a:rPr lang="de-DE" sz="2400" dirty="0"/>
              <a:t> -&gt; </a:t>
            </a:r>
            <a:r>
              <a:rPr lang="de-DE" sz="2400" dirty="0" err="1"/>
              <a:t>haiku</a:t>
            </a:r>
            <a:r>
              <a:rPr lang="de-DE" sz="2400" dirty="0"/>
              <a:t>_&lt;KÜRZEL&gt;_1.xml</a:t>
            </a:r>
          </a:p>
          <a:p>
            <a:pPr marL="0" indent="0">
              <a:buNone/>
            </a:pPr>
            <a:endParaRPr lang="de-DE" sz="2400" dirty="0"/>
          </a:p>
          <a:p>
            <a:pPr marL="514350" indent="-514350">
              <a:buAutoNum type="arabicPeriod"/>
            </a:pPr>
            <a:r>
              <a:rPr lang="de-DE" sz="2400" dirty="0"/>
              <a:t> </a:t>
            </a:r>
            <a:r>
              <a:rPr lang="de-DE" sz="2400" dirty="0" err="1"/>
              <a:t>for-each</a:t>
            </a:r>
            <a:r>
              <a:rPr lang="de-DE" sz="2400" dirty="0"/>
              <a:t>, </a:t>
            </a:r>
            <a:r>
              <a:rPr lang="de-DE" sz="2400" dirty="0" err="1"/>
              <a:t>sort</a:t>
            </a:r>
            <a:r>
              <a:rPr lang="de-DE" sz="2400" dirty="0"/>
              <a:t>, </a:t>
            </a:r>
            <a:r>
              <a:rPr lang="de-DE" sz="2400" dirty="0" err="1"/>
              <a:t>call</a:t>
            </a:r>
            <a:r>
              <a:rPr lang="de-DE" sz="2400" dirty="0"/>
              <a:t> </a:t>
            </a:r>
            <a:r>
              <a:rPr lang="de-DE" sz="2400" dirty="0" err="1"/>
              <a:t>template</a:t>
            </a:r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Haiku_tei.xml + haiku-transform_2.xsl</a:t>
            </a:r>
            <a:r>
              <a:rPr lang="de-DE" sz="2400" dirty="0"/>
              <a:t> -&gt; </a:t>
            </a:r>
            <a:r>
              <a:rPr lang="de-DE" sz="2400" dirty="0" err="1"/>
              <a:t>haiku</a:t>
            </a:r>
            <a:r>
              <a:rPr lang="de-DE" sz="2400" dirty="0"/>
              <a:t>_&lt;KÜRZEL&gt;_2.xml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2. Identity Transform, </a:t>
            </a:r>
            <a:r>
              <a:rPr lang="de-DE" sz="2400" dirty="0" err="1"/>
              <a:t>normalize-space</a:t>
            </a:r>
            <a:r>
              <a:rPr lang="de-DE" sz="2400" dirty="0"/>
              <a:t>(), </a:t>
            </a:r>
            <a:r>
              <a:rPr lang="de-DE" sz="2400" dirty="0" err="1"/>
              <a:t>value-of</a:t>
            </a:r>
            <a:endParaRPr lang="de-DE" sz="2400" dirty="0"/>
          </a:p>
          <a:p>
            <a:pPr marL="0" indent="0">
              <a:buNone/>
            </a:pPr>
            <a:r>
              <a:rPr lang="de-DE" sz="2400" b="1" dirty="0"/>
              <a:t>spd-07_1972-11-29-t1510_WN.xml </a:t>
            </a:r>
            <a:r>
              <a:rPr lang="de-DE" sz="2400" dirty="0"/>
              <a:t>+ </a:t>
            </a:r>
            <a:r>
              <a:rPr lang="de-DE" sz="2400" b="1" dirty="0"/>
              <a:t>1_tabRemoval.xsl</a:t>
            </a:r>
            <a:r>
              <a:rPr lang="de-DE" sz="2400" dirty="0"/>
              <a:t> -&gt; </a:t>
            </a:r>
            <a:r>
              <a:rPr lang="de-DE" sz="2400" dirty="0" err="1"/>
              <a:t>spd</a:t>
            </a:r>
            <a:r>
              <a:rPr lang="de-DE" sz="2400" dirty="0"/>
              <a:t>_&lt;KÜRZEL&gt;_tabs.xml</a:t>
            </a:r>
          </a:p>
        </p:txBody>
      </p:sp>
    </p:spTree>
    <p:extLst>
      <p:ext uri="{BB962C8B-B14F-4D97-AF65-F5344CB8AC3E}">
        <p14:creationId xmlns:p14="http://schemas.microsoft.com/office/powerpoint/2010/main" val="2578746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1E76A-9444-4977-ACC5-E8C6F017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40753B-85F2-4049-8C88-7AF5C3DA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3. ##</a:t>
            </a:r>
          </a:p>
          <a:p>
            <a:pPr marL="0" indent="0">
              <a:buNone/>
            </a:pPr>
            <a:r>
              <a:rPr lang="de-DE" b="1" dirty="0"/>
              <a:t>spd_tabs.xml</a:t>
            </a:r>
            <a:r>
              <a:rPr lang="de-DE" dirty="0"/>
              <a:t> + </a:t>
            </a:r>
            <a:r>
              <a:rPr lang="de-DE" b="1" dirty="0"/>
              <a:t>2_kapitaelchen.xsl</a:t>
            </a:r>
            <a:r>
              <a:rPr lang="de-DE" dirty="0"/>
              <a:t> -&gt; </a:t>
            </a:r>
            <a:r>
              <a:rPr lang="de-DE" dirty="0" err="1"/>
              <a:t>spd</a:t>
            </a:r>
            <a:r>
              <a:rPr lang="de-DE" dirty="0"/>
              <a:t>_&lt;KÜRZEL&gt;_kapitaelchen.xml</a:t>
            </a:r>
          </a:p>
          <a:p>
            <a:pPr marL="0" indent="0">
              <a:buNone/>
            </a:pPr>
            <a:r>
              <a:rPr lang="de-DE" dirty="0"/>
              <a:t>   -&gt; ggf. mit </a:t>
            </a:r>
            <a:r>
              <a:rPr lang="de-DE" dirty="0" err="1"/>
              <a:t>XPath</a:t>
            </a:r>
            <a:r>
              <a:rPr lang="de-DE" dirty="0"/>
              <a:t> </a:t>
            </a:r>
            <a:r>
              <a:rPr lang="de-DE" dirty="0" err="1"/>
              <a:t>Builder</a:t>
            </a:r>
            <a:r>
              <a:rPr lang="de-DE" dirty="0"/>
              <a:t> überprüfen, ob alle raus sind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4.  generate-</a:t>
            </a:r>
            <a:r>
              <a:rPr lang="de-DE" dirty="0" err="1"/>
              <a:t>id</a:t>
            </a:r>
            <a:r>
              <a:rPr lang="de-DE" dirty="0"/>
              <a:t>(), </a:t>
            </a:r>
            <a:r>
              <a:rPr lang="de-DE" dirty="0" err="1"/>
              <a:t>apply</a:t>
            </a:r>
            <a:r>
              <a:rPr lang="de-DE" dirty="0"/>
              <a:t>-templates </a:t>
            </a:r>
          </a:p>
          <a:p>
            <a:pPr marL="0" indent="0">
              <a:buNone/>
            </a:pPr>
            <a:r>
              <a:rPr lang="de-DE" b="1" dirty="0"/>
              <a:t>spd_kapitaelchen.xml</a:t>
            </a:r>
            <a:r>
              <a:rPr lang="de-DE" dirty="0"/>
              <a:t> + 3_insertIds.xsl -&gt; </a:t>
            </a:r>
            <a:r>
              <a:rPr lang="de-DE" dirty="0" err="1"/>
              <a:t>spd</a:t>
            </a:r>
            <a:r>
              <a:rPr lang="de-DE" dirty="0"/>
              <a:t>_&lt;KÜRZEL&gt;_ids.xml</a:t>
            </a:r>
          </a:p>
          <a:p>
            <a:pPr marL="0" indent="0">
              <a:buNone/>
            </a:pPr>
            <a:r>
              <a:rPr lang="de-DE" dirty="0"/>
              <a:t>   -&gt; Vergleich </a:t>
            </a:r>
            <a:r>
              <a:rPr lang="de-DE" dirty="0" err="1"/>
              <a:t>value-of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   -&gt; Namensraum für Zieldokument</a:t>
            </a:r>
          </a:p>
        </p:txBody>
      </p:sp>
    </p:spTree>
    <p:extLst>
      <p:ext uri="{BB962C8B-B14F-4D97-AF65-F5344CB8AC3E}">
        <p14:creationId xmlns:p14="http://schemas.microsoft.com/office/powerpoint/2010/main" val="361443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F6281-5F96-4DB5-917E-8009F1C2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XML: Vor-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EAE10-2239-46C8-A3B2-B1CEAD30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Vorteil: Die Trennung von Struktur, Inhalt und Aussehen.</a:t>
            </a:r>
          </a:p>
          <a:p>
            <a:r>
              <a:rPr lang="de-DE" dirty="0"/>
              <a:t>Nachteil: Die Trennung von Struktur, Inhalt und Aussehen.</a:t>
            </a:r>
          </a:p>
          <a:p>
            <a:endParaRPr lang="de-DE" dirty="0"/>
          </a:p>
          <a:p>
            <a:r>
              <a:rPr lang="de-DE" dirty="0"/>
              <a:t>Problem: Wenn ein Ergebnis ausgegeben werden soll, muss man die Zielsprache auch kennen!</a:t>
            </a:r>
          </a:p>
          <a:p>
            <a:pPr lvl="1"/>
            <a:r>
              <a:rPr lang="de-DE" dirty="0"/>
              <a:t>HTML, CSS, (JavaScript)</a:t>
            </a:r>
          </a:p>
          <a:p>
            <a:r>
              <a:rPr lang="de-DE" dirty="0"/>
              <a:t>Problem: Alles, was ein Ausgabedokument „leisten“ soll, muss in der Kodierung vorhanden sein.</a:t>
            </a:r>
          </a:p>
          <a:p>
            <a:pPr lvl="1"/>
            <a:r>
              <a:rPr lang="de-DE" dirty="0"/>
              <a:t>z.B. Register, Verknüpfungen, Formatierungen</a:t>
            </a:r>
          </a:p>
        </p:txBody>
      </p:sp>
    </p:spTree>
    <p:extLst>
      <p:ext uri="{BB962C8B-B14F-4D97-AF65-F5344CB8AC3E}">
        <p14:creationId xmlns:p14="http://schemas.microsoft.com/office/powerpoint/2010/main" val="1577388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1EC52-B7FE-4602-9664-F41ECD46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3E8A1-6193-4532-84F9-28011A45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5.   </a:t>
            </a:r>
            <a:r>
              <a:rPr lang="de-DE" dirty="0" err="1"/>
              <a:t>xsl:element</a:t>
            </a:r>
            <a:r>
              <a:rPr lang="de-DE" dirty="0"/>
              <a:t>, </a:t>
            </a:r>
            <a:r>
              <a:rPr lang="de-DE" dirty="0" err="1"/>
              <a:t>apply</a:t>
            </a:r>
            <a:r>
              <a:rPr lang="de-DE" dirty="0"/>
              <a:t>-templates, </a:t>
            </a:r>
            <a:r>
              <a:rPr lang="de-DE" dirty="0" err="1"/>
              <a:t>import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spd_ids.xml </a:t>
            </a:r>
            <a:r>
              <a:rPr lang="de-DE" dirty="0"/>
              <a:t>+ </a:t>
            </a:r>
            <a:r>
              <a:rPr lang="de-DE" b="1" dirty="0"/>
              <a:t>4_deleteIds.xsl</a:t>
            </a:r>
            <a:r>
              <a:rPr lang="de-DE" dirty="0"/>
              <a:t> -&gt; </a:t>
            </a:r>
            <a:r>
              <a:rPr lang="de-DE" dirty="0" err="1"/>
              <a:t>spd</a:t>
            </a:r>
            <a:r>
              <a:rPr lang="de-DE" dirty="0"/>
              <a:t>_&lt;KÜRZEL&gt;_deleteIds.xml</a:t>
            </a:r>
          </a:p>
          <a:p>
            <a:pPr marL="0" indent="0">
              <a:buNone/>
            </a:pPr>
            <a:r>
              <a:rPr lang="de-DE" dirty="0"/>
              <a:t>    -&gt; vgl. ohne </a:t>
            </a:r>
            <a:r>
              <a:rPr lang="de-DE" dirty="0" err="1"/>
              <a:t>select</a:t>
            </a:r>
            <a:r>
              <a:rPr lang="de-DE" dirty="0"/>
              <a:t> und mit </a:t>
            </a:r>
            <a:r>
              <a:rPr lang="de-DE" dirty="0" err="1"/>
              <a:t>select</a:t>
            </a:r>
            <a:r>
              <a:rPr lang="de-DE" dirty="0"/>
              <a:t>="@\* | </a:t>
            </a:r>
            <a:r>
              <a:rPr lang="de-DE" dirty="0" err="1"/>
              <a:t>node</a:t>
            </a:r>
            <a:r>
              <a:rPr lang="de-DE" dirty="0"/>
              <a:t>()"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6. </a:t>
            </a:r>
            <a:r>
              <a:rPr lang="de-DE" dirty="0" err="1"/>
              <a:t>apply</a:t>
            </a:r>
            <a:r>
              <a:rPr lang="de-DE" dirty="0"/>
              <a:t>-templates, </a:t>
            </a:r>
            <a:r>
              <a:rPr lang="de-DE" dirty="0" err="1"/>
              <a:t>value-of</a:t>
            </a:r>
            <a:r>
              <a:rPr lang="de-DE" dirty="0"/>
              <a:t> (PUSH vs. PULL) [/, front/div[@type="SVP"], </a:t>
            </a:r>
            <a:r>
              <a:rPr lang="de-DE" dirty="0" err="1"/>
              <a:t>body</a:t>
            </a:r>
            <a:r>
              <a:rPr lang="de-DE" dirty="0"/>
              <a:t>/p]</a:t>
            </a:r>
          </a:p>
          <a:p>
            <a:pPr marL="0" indent="0">
              <a:buNone/>
            </a:pPr>
            <a:r>
              <a:rPr lang="de-DE" b="1" dirty="0"/>
              <a:t>spd_deleteIds.xml</a:t>
            </a:r>
            <a:r>
              <a:rPr lang="de-DE" dirty="0"/>
              <a:t> + </a:t>
            </a:r>
            <a:r>
              <a:rPr lang="de-DE" b="1" dirty="0"/>
              <a:t>5_html.xsl</a:t>
            </a:r>
            <a:r>
              <a:rPr lang="de-DE" dirty="0"/>
              <a:t> -&gt; </a:t>
            </a:r>
            <a:r>
              <a:rPr lang="de-DE" dirty="0" err="1"/>
              <a:t>spd</a:t>
            </a:r>
            <a:r>
              <a:rPr lang="de-DE" dirty="0"/>
              <a:t>_&lt;KÜRZEL&gt;_html.html</a:t>
            </a:r>
          </a:p>
          <a:p>
            <a:pPr marL="0" indent="0">
              <a:buNone/>
            </a:pPr>
            <a:r>
              <a:rPr lang="de-DE" dirty="0"/>
              <a:t>   -&gt; ACHTUNG DATEIENDUNG</a:t>
            </a:r>
            <a:br>
              <a:rPr lang="de-DE" dirty="0"/>
            </a:br>
            <a:r>
              <a:rPr lang="de-DE" dirty="0"/>
              <a:t>   -&gt; </a:t>
            </a:r>
            <a:r>
              <a:rPr lang="de-DE" dirty="0" err="1"/>
              <a:t>Namespaces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Weitere:</a:t>
            </a:r>
          </a:p>
          <a:p>
            <a:pPr marL="0" indent="0">
              <a:buNone/>
            </a:pPr>
            <a:r>
              <a:rPr lang="de-DE" dirty="0"/>
              <a:t>Orientieren Sie sich an </a:t>
            </a:r>
            <a:r>
              <a:rPr lang="de-DE" dirty="0">
                <a:hlinkClick r:id="rId2"/>
              </a:rPr>
              <a:t>https://fraktionsprotokolle.de/handle/5184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zB</a:t>
            </a:r>
            <a:r>
              <a:rPr lang="de-DE" dirty="0"/>
              <a:t> Personen unterschiedlich gestalten abhängig von Rolle (&lt;b&gt;, &lt;i&gt;, ...)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99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1387C-5FCC-4A83-9388-4DF56BD6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27370-B190-4571-AC9B-87534749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7. Teile der Datei extrahieren und in neue Datei schreiben</a:t>
            </a:r>
          </a:p>
          <a:p>
            <a:pPr marL="0" indent="0">
              <a:buNone/>
            </a:pPr>
            <a:r>
              <a:rPr lang="de-DE" sz="2200" b="1" dirty="0"/>
              <a:t>/Protokolle/Fraktionen/</a:t>
            </a:r>
            <a:r>
              <a:rPr lang="de-DE" sz="2200" b="1" dirty="0" err="1"/>
              <a:t>spd</a:t>
            </a:r>
            <a:r>
              <a:rPr lang="de-DE" sz="2200" b="1" dirty="0"/>
              <a:t>/07/</a:t>
            </a:r>
            <a:r>
              <a:rPr lang="de-DE" sz="2200" dirty="0"/>
              <a:t> + </a:t>
            </a:r>
            <a:r>
              <a:rPr lang="de-DE" sz="2200" b="1" dirty="0"/>
              <a:t>extractPersons.xsl </a:t>
            </a:r>
            <a:r>
              <a:rPr lang="de-DE" sz="2200" dirty="0"/>
              <a:t>-&gt; </a:t>
            </a:r>
            <a:r>
              <a:rPr lang="de-DE" sz="2200" dirty="0" err="1"/>
              <a:t>persons</a:t>
            </a:r>
            <a:r>
              <a:rPr lang="de-DE" sz="2200" dirty="0"/>
              <a:t>_&lt;KÜRZEL&gt;.</a:t>
            </a:r>
            <a:r>
              <a:rPr lang="de-DE" sz="2200" dirty="0" err="1"/>
              <a:t>xml</a:t>
            </a:r>
            <a:endParaRPr lang="de-DE" sz="2200" dirty="0"/>
          </a:p>
          <a:p>
            <a:r>
              <a:rPr lang="de-DE" sz="2200" b="1" dirty="0"/>
              <a:t>Version 1</a:t>
            </a:r>
            <a:r>
              <a:rPr lang="de-DE" sz="2200" dirty="0"/>
              <a:t>: </a:t>
            </a:r>
            <a:r>
              <a:rPr lang="de-DE" sz="2200" dirty="0" err="1"/>
              <a:t>result-document</a:t>
            </a:r>
            <a:r>
              <a:rPr lang="de-DE" sz="2200" dirty="0"/>
              <a:t>, </a:t>
            </a:r>
            <a:r>
              <a:rPr lang="de-DE" sz="2200" dirty="0" err="1"/>
              <a:t>for</a:t>
            </a:r>
            <a:r>
              <a:rPr lang="de-DE" sz="2200" dirty="0"/>
              <a:t> </a:t>
            </a:r>
            <a:r>
              <a:rPr lang="de-DE" sz="2200" dirty="0" err="1"/>
              <a:t>each</a:t>
            </a:r>
            <a:r>
              <a:rPr lang="de-DE" sz="2200" dirty="0"/>
              <a:t>, </a:t>
            </a:r>
            <a:r>
              <a:rPr lang="de-DE" sz="2200" dirty="0" err="1"/>
              <a:t>collection</a:t>
            </a:r>
            <a:r>
              <a:rPr lang="de-DE" sz="2200" dirty="0"/>
              <a:t>,</a:t>
            </a:r>
          </a:p>
          <a:p>
            <a:r>
              <a:rPr lang="de-DE" sz="2200" b="1" dirty="0"/>
              <a:t>Version 2</a:t>
            </a:r>
            <a:r>
              <a:rPr lang="de-DE" sz="2200" dirty="0"/>
              <a:t>: </a:t>
            </a:r>
            <a:r>
              <a:rPr lang="de-DE" sz="2200" dirty="0" err="1"/>
              <a:t>if</a:t>
            </a:r>
            <a:r>
              <a:rPr lang="de-DE" sz="2200" dirty="0"/>
              <a:t> + </a:t>
            </a:r>
            <a:r>
              <a:rPr lang="de-DE" sz="2200" dirty="0" err="1"/>
              <a:t>message</a:t>
            </a: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938335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5D6FE-58D1-4E64-BD1F-08392D5C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09693-A4EF-428F-83A9-8D7383AC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P. Sahle, „Verarbeitung von XML mit XSLT: Einführung“, IDE Winter School 2020, Wuppertal, </a:t>
            </a:r>
            <a:r>
              <a:rPr lang="de-DE" sz="2000" dirty="0">
                <a:hlinkClick r:id="rId2"/>
              </a:rPr>
              <a:t>https://www.i-d-e.de/wp-content/uploads/2020/02/02_XML-Einf%C3%BChrung.pdf</a:t>
            </a:r>
            <a:r>
              <a:rPr lang="de-DE" sz="2000" dirty="0"/>
              <a:t> (abgerufen am 02.10.21)</a:t>
            </a:r>
          </a:p>
          <a:p>
            <a:r>
              <a:rPr lang="de-DE" sz="2000" dirty="0"/>
              <a:t>T. </a:t>
            </a:r>
            <a:r>
              <a:rPr lang="de-DE" sz="2000" dirty="0" err="1"/>
              <a:t>Schaßan</a:t>
            </a:r>
            <a:r>
              <a:rPr lang="de-DE" sz="2000" dirty="0"/>
              <a:t>, „</a:t>
            </a:r>
            <a:r>
              <a:rPr lang="de-DE" sz="2000" dirty="0" err="1"/>
              <a:t>Transformationvon</a:t>
            </a:r>
            <a:r>
              <a:rPr lang="de-DE" sz="2000" dirty="0"/>
              <a:t> XML-Dokumenten“, IDE Summer School 2013, Chemnitz, </a:t>
            </a:r>
            <a:r>
              <a:rPr lang="de-DE" sz="2000" dirty="0">
                <a:hlinkClick r:id="rId3"/>
              </a:rPr>
              <a:t>https://docplayer.org/8546485-Transformation-von-xml-dokumenten-ide-summerschool-2013-chemnitz.html</a:t>
            </a:r>
            <a:r>
              <a:rPr lang="de-DE" sz="2000" dirty="0"/>
              <a:t> (abgerufen am 02.10.21)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94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XSLT?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XSLT ist eine Sprache, um XML-Dokumente in verschiedene Zielformate zu transformieren</a:t>
            </a:r>
          </a:p>
          <a:p>
            <a:r>
              <a:rPr lang="de-DE" dirty="0"/>
              <a:t>XSLT ist ein W3C-Standard seit 1999, aktuell: XSLT 3.0</a:t>
            </a:r>
          </a:p>
          <a:p>
            <a:r>
              <a:rPr lang="fr-FR" i="1" dirty="0"/>
              <a:t>XSLT </a:t>
            </a:r>
            <a:r>
              <a:rPr lang="fr-FR" i="1" dirty="0" err="1"/>
              <a:t>heißt</a:t>
            </a:r>
            <a:r>
              <a:rPr lang="fr-FR" i="1" dirty="0"/>
              <a:t> Extensible </a:t>
            </a:r>
            <a:r>
              <a:rPr lang="fr-FR" i="1" dirty="0" err="1"/>
              <a:t>Stylesheet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r>
              <a:rPr lang="fr-FR" i="1" dirty="0"/>
              <a:t> Transformation</a:t>
            </a:r>
            <a:endParaRPr lang="fr-FR" dirty="0"/>
          </a:p>
          <a:p>
            <a:r>
              <a:rPr lang="de-DE" dirty="0"/>
              <a:t>XSLT ist selbst XML</a:t>
            </a:r>
          </a:p>
          <a:p>
            <a:r>
              <a:rPr lang="de-DE" dirty="0"/>
              <a:t>XSL = XSLT + XSL-FO</a:t>
            </a:r>
          </a:p>
        </p:txBody>
      </p:sp>
    </p:spTree>
    <p:extLst>
      <p:ext uri="{BB962C8B-B14F-4D97-AF65-F5344CB8AC3E}">
        <p14:creationId xmlns:p14="http://schemas.microsoft.com/office/powerpoint/2010/main" val="30567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 braucht man XSLT?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Man braucht XSLT, um aus XML etwas (anderes) zu machen</a:t>
            </a:r>
          </a:p>
          <a:p>
            <a:r>
              <a:rPr lang="de-DE" dirty="0"/>
              <a:t>Reports</a:t>
            </a:r>
          </a:p>
          <a:p>
            <a:pPr lvl="1"/>
            <a:r>
              <a:rPr lang="de-DE" dirty="0"/>
              <a:t>Z.B. Text</a:t>
            </a:r>
          </a:p>
          <a:p>
            <a:r>
              <a:rPr lang="de-DE" dirty="0"/>
              <a:t>Publikationen</a:t>
            </a:r>
          </a:p>
          <a:p>
            <a:pPr lvl="1"/>
            <a:r>
              <a:rPr lang="de-DE" dirty="0"/>
              <a:t>Z.B. HTML/CSS</a:t>
            </a:r>
          </a:p>
          <a:p>
            <a:r>
              <a:rPr lang="de-DE" dirty="0"/>
              <a:t>Visualisierungen</a:t>
            </a:r>
          </a:p>
          <a:p>
            <a:pPr lvl="1"/>
            <a:r>
              <a:rPr lang="de-DE" dirty="0"/>
              <a:t>Z.B. SVG, HTML/CSS/</a:t>
            </a:r>
            <a:r>
              <a:rPr lang="de-DE" dirty="0" err="1"/>
              <a:t>Javascript</a:t>
            </a:r>
            <a:endParaRPr lang="de-DE" dirty="0"/>
          </a:p>
          <a:p>
            <a:r>
              <a:rPr lang="de-DE" dirty="0"/>
              <a:t>Exporte</a:t>
            </a:r>
          </a:p>
          <a:p>
            <a:pPr lvl="1"/>
            <a:r>
              <a:rPr lang="de-DE" dirty="0"/>
              <a:t>Z.B. CSV, JSON, Datenbankformate</a:t>
            </a:r>
          </a:p>
          <a:p>
            <a:r>
              <a:rPr lang="de-DE" dirty="0"/>
              <a:t>XML</a:t>
            </a:r>
          </a:p>
          <a:p>
            <a:pPr lvl="1"/>
            <a:r>
              <a:rPr lang="de-DE" dirty="0"/>
              <a:t>Daten verändern, anreichern, zusammenführen, extrahieren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… dies alles kann zusammenspielen!</a:t>
            </a:r>
          </a:p>
        </p:txBody>
      </p:sp>
    </p:spTree>
    <p:extLst>
      <p:ext uri="{BB962C8B-B14F-4D97-AF65-F5344CB8AC3E}">
        <p14:creationId xmlns:p14="http://schemas.microsoft.com/office/powerpoint/2010/main" val="6146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Grundsätzliche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32" y="1825625"/>
            <a:ext cx="5127567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Grundsätzliche Funktionsweise</a:t>
            </a:r>
          </a:p>
          <a:p>
            <a:pPr lvl="1"/>
            <a:r>
              <a:rPr lang="de-DE" dirty="0"/>
              <a:t>XSLT verwendet </a:t>
            </a:r>
            <a:r>
              <a:rPr lang="de-DE" dirty="0" err="1"/>
              <a:t>XPath</a:t>
            </a:r>
            <a:endParaRPr lang="de-DE" dirty="0"/>
          </a:p>
          <a:p>
            <a:pPr lvl="1"/>
            <a:r>
              <a:rPr lang="de-DE" dirty="0"/>
              <a:t>XSLT wird von einem XSLT-Prozessor ausgeführt</a:t>
            </a:r>
          </a:p>
          <a:p>
            <a:pPr lvl="1"/>
            <a:r>
              <a:rPr lang="de-DE" dirty="0"/>
              <a:t>XML + XSLT -&gt; Zieldokument(e)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1B68E4-2C32-4F23-ADF7-715E2C62DE1D}"/>
              </a:ext>
            </a:extLst>
          </p:cNvPr>
          <p:cNvSpPr txBox="1"/>
          <p:nvPr/>
        </p:nvSpPr>
        <p:spPr>
          <a:xfrm>
            <a:off x="8695113" y="6149465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6ACA4E-47AA-44AD-8425-1FA96C5D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9" y="1399096"/>
            <a:ext cx="4259949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8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Grundsätzliche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Prinzip der drei Bäume:</a:t>
            </a:r>
          </a:p>
          <a:p>
            <a:pPr lvl="1"/>
            <a:r>
              <a:rPr lang="de-DE" dirty="0"/>
              <a:t>Eingabebaum –Verarbeitungsbaum –Ausgabebaum</a:t>
            </a:r>
          </a:p>
          <a:p>
            <a:r>
              <a:rPr lang="de-DE" dirty="0"/>
              <a:t>Das Prinzip der Verarbeitung</a:t>
            </a:r>
          </a:p>
          <a:p>
            <a:pPr lvl="1"/>
            <a:r>
              <a:rPr lang="de-DE" dirty="0"/>
              <a:t>Gehe durch den Eingabebaum und berücksichtige dabei die Anweisungen des Verarbeitungsbaums um den Ausgabebaum zu schreiben</a:t>
            </a:r>
          </a:p>
          <a:p>
            <a:r>
              <a:rPr lang="de-DE" dirty="0"/>
              <a:t>Das Prinzip der „Schablonen“</a:t>
            </a:r>
          </a:p>
          <a:p>
            <a:pPr lvl="1"/>
            <a:r>
              <a:rPr lang="de-DE" dirty="0"/>
              <a:t>Wenn diese Schablone (ein </a:t>
            </a:r>
            <a:r>
              <a:rPr lang="de-DE" dirty="0" err="1"/>
              <a:t>XPath</a:t>
            </a:r>
            <a:r>
              <a:rPr lang="de-DE" dirty="0"/>
              <a:t>-Muster) passt, dann folge ihren Anweisungen</a:t>
            </a:r>
          </a:p>
        </p:txBody>
      </p:sp>
    </p:spTree>
    <p:extLst>
      <p:ext uri="{BB962C8B-B14F-4D97-AF65-F5344CB8AC3E}">
        <p14:creationId xmlns:p14="http://schemas.microsoft.com/office/powerpoint/2010/main" val="93968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Grundsätzliche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Deutsch -&gt; XSLT</a:t>
            </a:r>
          </a:p>
          <a:p>
            <a:pPr marL="0" indent="0">
              <a:buNone/>
            </a:pPr>
            <a:r>
              <a:rPr lang="de-DE" dirty="0"/>
              <a:t>Ich bin ein XML-Dokument</a:t>
            </a:r>
          </a:p>
          <a:p>
            <a:pPr marL="0" indent="0">
              <a:buNone/>
            </a:pPr>
            <a:r>
              <a:rPr lang="de-DE" dirty="0"/>
              <a:t>   Ich bin ein XSLT-Stylesheet</a:t>
            </a:r>
          </a:p>
          <a:p>
            <a:pPr marL="0" indent="0">
              <a:buNone/>
            </a:pPr>
            <a:r>
              <a:rPr lang="de-DE" dirty="0"/>
              <a:t>	Ich bin eine Schablone, ich passe auf ein Muster</a:t>
            </a:r>
          </a:p>
          <a:p>
            <a:pPr marL="0" indent="0">
              <a:buNone/>
            </a:pPr>
            <a:r>
              <a:rPr lang="de-DE" dirty="0"/>
              <a:t>		Ich tue etwas, wenn das Muster im Ausgangsbaum 			gefunden wird. Meistens hole ich Informationen aus 			dem XML-Dokument, verarbeite sie und schreibe sie in das 		Zieldokument</a:t>
            </a:r>
          </a:p>
          <a:p>
            <a:pPr marL="0" indent="0">
              <a:buNone/>
            </a:pPr>
            <a:r>
              <a:rPr lang="de-DE" dirty="0"/>
              <a:t>	Ich bin eine Schablone, ich passe auf ein Muster</a:t>
            </a:r>
          </a:p>
        </p:txBody>
      </p:sp>
    </p:spTree>
    <p:extLst>
      <p:ext uri="{BB962C8B-B14F-4D97-AF65-F5344CB8AC3E}">
        <p14:creationId xmlns:p14="http://schemas.microsoft.com/office/powerpoint/2010/main" val="14708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Strategien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Pull</a:t>
            </a:r>
          </a:p>
          <a:p>
            <a:pPr lvl="1"/>
            <a:r>
              <a:rPr lang="de-DE" dirty="0"/>
              <a:t>Hole gezielt Daten und tue etwas damit </a:t>
            </a:r>
          </a:p>
          <a:p>
            <a:pPr marL="457200" lvl="1" indent="0">
              <a:buNone/>
            </a:pPr>
            <a:r>
              <a:rPr lang="de-DE" dirty="0"/>
              <a:t>-&gt; typisch: </a:t>
            </a:r>
            <a:r>
              <a:rPr lang="de-DE" dirty="0" err="1"/>
              <a:t>for-each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-</a:t>
            </a:r>
            <a:r>
              <a:rPr lang="de-DE" dirty="0" err="1"/>
              <a:t>each</a:t>
            </a:r>
            <a:r>
              <a:rPr lang="de-DE" dirty="0"/>
              <a:t>-group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Push</a:t>
            </a:r>
          </a:p>
          <a:p>
            <a:pPr lvl="1"/>
            <a:r>
              <a:rPr lang="de-DE" dirty="0"/>
              <a:t>Verarbeite Daten, wenn sie Dir über den Weg laufen </a:t>
            </a:r>
          </a:p>
          <a:p>
            <a:pPr marL="457200" lvl="1" indent="0">
              <a:buNone/>
            </a:pPr>
            <a:r>
              <a:rPr lang="de-DE" dirty="0"/>
              <a:t>-&gt; typisch: </a:t>
            </a:r>
            <a:r>
              <a:rPr lang="de-DE" dirty="0" err="1"/>
              <a:t>template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-templates, </a:t>
            </a:r>
            <a:r>
              <a:rPr lang="de-DE" dirty="0" err="1"/>
              <a:t>call</a:t>
            </a:r>
            <a:r>
              <a:rPr lang="de-DE" dirty="0"/>
              <a:t>-template</a:t>
            </a:r>
          </a:p>
        </p:txBody>
      </p:sp>
    </p:spTree>
    <p:extLst>
      <p:ext uri="{BB962C8B-B14F-4D97-AF65-F5344CB8AC3E}">
        <p14:creationId xmlns:p14="http://schemas.microsoft.com/office/powerpoint/2010/main" val="9329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Microsoft Office PowerPoint</Application>
  <PresentationFormat>Breitbild</PresentationFormat>
  <Paragraphs>268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Carlito</vt:lpstr>
      <vt:lpstr>Liberation Sans</vt:lpstr>
      <vt:lpstr>Trebuchet MS</vt:lpstr>
      <vt:lpstr>Office</vt:lpstr>
      <vt:lpstr>Einführung in  XSLT</vt:lpstr>
      <vt:lpstr>Übersicht</vt:lpstr>
      <vt:lpstr>XML: Vor- und Nachteile</vt:lpstr>
      <vt:lpstr>Was ist XSLT?</vt:lpstr>
      <vt:lpstr>Wozu braucht man XSLT?</vt:lpstr>
      <vt:lpstr>Grundsätzliche Funktionsweise</vt:lpstr>
      <vt:lpstr>Grundsätzliche Funktionsweise</vt:lpstr>
      <vt:lpstr>Grundsätzliche Funktionsweise</vt:lpstr>
      <vt:lpstr>Strategien</vt:lpstr>
      <vt:lpstr>Grundsätzliche Funktionsweise</vt:lpstr>
      <vt:lpstr>Ein XSLT-Stylesheet in oXygen</vt:lpstr>
      <vt:lpstr>Transformationsszenarien</vt:lpstr>
      <vt:lpstr>oXygen-Transformationsszenario</vt:lpstr>
      <vt:lpstr>oXygen-Transformationsszenario</vt:lpstr>
      <vt:lpstr>Einige BefehleElemente</vt:lpstr>
      <vt:lpstr>Einige Elemente</vt:lpstr>
      <vt:lpstr>Einige Elemente</vt:lpstr>
      <vt:lpstr>xsl:stylesheet</vt:lpstr>
      <vt:lpstr>XSLT Beispiel</vt:lpstr>
      <vt:lpstr>Das Grundgerüst: Templates</vt:lpstr>
      <vt:lpstr>Ausgabe von Text</vt:lpstr>
      <vt:lpstr>Schleifen</vt:lpstr>
      <vt:lpstr>Bedingungen I</vt:lpstr>
      <vt:lpstr>Bedingungen II</vt:lpstr>
      <vt:lpstr>Sortieren</vt:lpstr>
      <vt:lpstr>Kopieren</vt:lpstr>
      <vt:lpstr>Variablen / Parameter</vt:lpstr>
      <vt:lpstr>Übungen</vt:lpstr>
      <vt:lpstr>Übungen II</vt:lpstr>
      <vt:lpstr>Übungen III</vt:lpstr>
      <vt:lpstr>Übungen IV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Stahn</dc:creator>
  <cp:lastModifiedBy>Stahn</cp:lastModifiedBy>
  <cp:revision>37</cp:revision>
  <dcterms:created xsi:type="dcterms:W3CDTF">2021-09-26T10:09:35Z</dcterms:created>
  <dcterms:modified xsi:type="dcterms:W3CDTF">2021-10-02T18:26:05Z</dcterms:modified>
</cp:coreProperties>
</file>