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3" r:id="rId29"/>
    <p:sldId id="294" r:id="rId30"/>
    <p:sldId id="297" r:id="rId31"/>
    <p:sldId id="298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30" r:id="rId57"/>
    <p:sldId id="336" r:id="rId58"/>
    <p:sldId id="337" r:id="rId59"/>
    <p:sldId id="338" r:id="rId60"/>
  </p:sldIdLst>
  <p:sldSz cx="12192000" cy="68580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7/27/2022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47900" y="914400"/>
            <a:ext cx="9944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000000"/>
                </a:solidFill>
                <a:latin typeface="Calibri"/>
                <a:cs typeface="Calibri"/>
              </a:rPr>
              <a:t>Tree based Machine Learning Models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32300" y="1524000"/>
            <a:ext cx="7759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000000"/>
                </a:solidFill>
                <a:latin typeface="Calibri"/>
                <a:cs typeface="Calibri"/>
              </a:rPr>
              <a:t>for Data Science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11800" y="2755900"/>
            <a:ext cx="6680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Session-2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62500" y="3467100"/>
            <a:ext cx="7429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>
                <a:solidFill>
                  <a:srgbClr val="000000"/>
                </a:solidFill>
                <a:latin typeface="Calibri"/>
                <a:cs typeface="Calibri"/>
              </a:rPr>
              <a:t>Dr Dheeraj Rathee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14800" y="3886200"/>
            <a:ext cx="8077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1231900" algn="l"/>
              </a:tabLst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Chief Technology and Analytics Officer</a:t>
            </a:r>
            <a:br>
              <a:rPr lang="en-CA" sz="2004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	Provide Digital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0" y="4495800"/>
            <a:ext cx="7366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>
                <a:solidFill>
                  <a:srgbClr val="0462C1"/>
                </a:solidFill>
                <a:latin typeface="Calibri"/>
                <a:cs typeface="Calibri"/>
              </a:rPr>
              <a:t>dheeraj.rathee@nhs.net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54500" y="4813300"/>
            <a:ext cx="793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462C1"/>
                </a:solidFill>
                <a:latin typeface="Calibri"/>
                <a:cs typeface="Calibri"/>
              </a:rPr>
              <a:t>dheeraj.rathee@providedigital.com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5" name="TextBox 2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1800" y="1930400"/>
            <a:ext cx="576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Original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84300" y="2489200"/>
            <a:ext cx="6083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581900" y="23876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10600" y="1930400"/>
            <a:ext cx="346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93100" y="2489200"/>
            <a:ext cx="3784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654300"/>
            <a:ext cx="69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12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35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351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08300" y="2641600"/>
            <a:ext cx="5321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  <a:tab pos="46228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	Feeling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073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39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17100" y="2641600"/>
            <a:ext cx="226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454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4201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1948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060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7569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6581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432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194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906000" y="39243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7569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6454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4328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1821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906000" y="4584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7442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366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24000" y="52578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2733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97200" y="52578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8354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0" name="TextBox 2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1800" y="1930400"/>
            <a:ext cx="576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Original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84300" y="2489200"/>
            <a:ext cx="6083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581900" y="23876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10600" y="1930400"/>
            <a:ext cx="346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93100" y="2489200"/>
            <a:ext cx="3784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654300"/>
            <a:ext cx="69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12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35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351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08300" y="2641600"/>
            <a:ext cx="5321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  <a:tab pos="46228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	Feeling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073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39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17100" y="2641600"/>
            <a:ext cx="226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454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4201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1948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060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7569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6581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432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194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906000" y="39243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7569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6454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4328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1821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906000" y="4584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7442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366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24000" y="52578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2733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97200" y="52578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8354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6454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432800" y="52578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91821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9906000" y="52578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07442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612900" y="2667000"/>
            <a:ext cx="105791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  <a:tabLst>
                <a:tab pos="1828800" algn="l"/>
              </a:tabLst>
            </a:pPr>
            <a:r>
              <a:rPr lang="en-CA" sz="4414" b="1">
                <a:solidFill>
                  <a:srgbClr val="000000"/>
                </a:solidFill>
                <a:latin typeface="Calibri Bold"/>
                <a:cs typeface="Calibri Bold"/>
              </a:rPr>
              <a:t>Step 2</a:t>
            </a:r>
            <a:r>
              <a:rPr lang="en-CA" sz="4404">
                <a:solidFill>
                  <a:srgbClr val="000000"/>
                </a:solidFill>
                <a:latin typeface="Calibri"/>
                <a:cs typeface="Calibri"/>
              </a:rPr>
              <a:t>: Create a decision tree using the</a:t>
            </a:r>
            <a:br>
              <a:rPr lang="en-CA" sz="4406">
                <a:solidFill>
                  <a:srgbClr val="000000"/>
                </a:solidFill>
                <a:latin typeface="Times New Roman"/>
              </a:rPr>
            </a:br>
            <a:r>
              <a:rPr lang="en-CA" sz="4406">
                <a:solidFill>
                  <a:srgbClr val="000000"/>
                </a:solidFill>
                <a:latin typeface="Calibri"/>
                <a:cs typeface="Calibri"/>
              </a:rPr>
              <a:t>	bootstrapped data.</a:t>
            </a:r>
          </a:p>
          <a:p>
            <a:pPr>
              <a:lnSpc>
                <a:spcPts val="530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52600" y="4419600"/>
            <a:ext cx="1043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Note: Use randomly selected subset of variables rather than all variables at each step.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9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29083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31242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0" y="33401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47800" y="30099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8600" y="32258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748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495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060700" y="37846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9116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128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87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349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060700" y="44450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116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001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87500" y="51181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3368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060700" y="51181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8989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001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587500" y="57785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3368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060700" y="57785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8989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47800" y="3009900"/>
            <a:ext cx="2171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98600" y="3225800"/>
            <a:ext cx="2120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800" y="3784600"/>
            <a:ext cx="204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747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87500" y="44577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51181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0" y="57912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21100" y="3124200"/>
            <a:ext cx="8356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911600" y="3784600"/>
            <a:ext cx="816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911600" y="4457700"/>
            <a:ext cx="816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98900" y="5118100"/>
            <a:ext cx="817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98900" y="5791200"/>
            <a:ext cx="817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765300" y="2451100"/>
            <a:ext cx="4851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47800" y="3009900"/>
            <a:ext cx="516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18300" y="2501900"/>
            <a:ext cx="53594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378200" algn="l"/>
              </a:tabLst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	L.W.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3225800"/>
            <a:ext cx="2120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59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3784600"/>
            <a:ext cx="204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747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44577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0" y="51181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57912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21100" y="3162300"/>
            <a:ext cx="2730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Diabetes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911600" y="3784600"/>
            <a:ext cx="2540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911600" y="4457700"/>
            <a:ext cx="2540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98900" y="5118100"/>
            <a:ext cx="2552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98900" y="5791200"/>
            <a:ext cx="2552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565900" y="3924300"/>
            <a:ext cx="55118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048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Run the same process as we did it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while creating a decision tree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47800" y="3009900"/>
            <a:ext cx="2171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3225800"/>
            <a:ext cx="2120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3784600"/>
            <a:ext cx="204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747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44577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0" y="51181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57912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21100" y="3124200"/>
            <a:ext cx="99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911600" y="3784600"/>
            <a:ext cx="800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911600" y="4457700"/>
            <a:ext cx="800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98900" y="5118100"/>
            <a:ext cx="812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98900" y="5791200"/>
            <a:ext cx="812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813300" y="3873500"/>
            <a:ext cx="72644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6604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Let’s assume that </a:t>
            </a: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Blurred Vision 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provided less impurity,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we take this feature to create our root node.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9083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31242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3340100"/>
            <a:ext cx="1346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784600"/>
            <a:ext cx="130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457700"/>
            <a:ext cx="129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118100"/>
            <a:ext cx="130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5791200"/>
            <a:ext cx="130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60600" y="30099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22500" y="3225800"/>
            <a:ext cx="635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49500" y="3784600"/>
            <a:ext cx="508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49500" y="4457700"/>
            <a:ext cx="508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36800" y="5118100"/>
            <a:ext cx="52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336800" y="5791200"/>
            <a:ext cx="52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60700" y="37846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509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060700" y="44577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509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060700" y="51181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382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060700" y="57912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382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9083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31242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3340100"/>
            <a:ext cx="1346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784600"/>
            <a:ext cx="130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457700"/>
            <a:ext cx="129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118100"/>
            <a:ext cx="130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5791200"/>
            <a:ext cx="130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60600" y="30099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22500" y="3225800"/>
            <a:ext cx="635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49500" y="3784600"/>
            <a:ext cx="508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49500" y="4457700"/>
            <a:ext cx="508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36800" y="5118100"/>
            <a:ext cx="52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336800" y="5791200"/>
            <a:ext cx="52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60700" y="37846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509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060700" y="44577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509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060700" y="51181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382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060700" y="57912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382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9083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31242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3340100"/>
            <a:ext cx="1346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784600"/>
            <a:ext cx="130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457700"/>
            <a:ext cx="129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118100"/>
            <a:ext cx="130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5791200"/>
            <a:ext cx="130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60600" y="30099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22500" y="3225800"/>
            <a:ext cx="635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49500" y="3784600"/>
            <a:ext cx="508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49500" y="4457700"/>
            <a:ext cx="508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36800" y="5118100"/>
            <a:ext cx="52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336800" y="5791200"/>
            <a:ext cx="52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60700" y="37846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509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060700" y="44577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509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060700" y="51181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382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060700" y="5791200"/>
            <a:ext cx="901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382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	Yes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447800" y="3022600"/>
            <a:ext cx="107442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06">
                <a:solidFill>
                  <a:srgbClr val="FFFFFF"/>
                </a:solidFill>
                <a:latin typeface="Calibri Light"/>
                <a:cs typeface="Calibri Light"/>
              </a:rPr>
              <a:t>Random</a:t>
            </a:r>
          </a:p>
          <a:p>
            <a:pPr>
              <a:lnSpc>
                <a:spcPts val="2990"/>
              </a:lnSpc>
            </a:pPr>
            <a:endParaRPr lang="en-CA" sz="26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0200" y="3403600"/>
            <a:ext cx="10591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604">
                <a:solidFill>
                  <a:srgbClr val="FFFFFF"/>
                </a:solidFill>
                <a:latin typeface="Calibri Light"/>
                <a:cs typeface="Calibri Light"/>
              </a:rPr>
              <a:t>Forest</a:t>
            </a:r>
          </a:p>
          <a:p>
            <a:pPr>
              <a:lnSpc>
                <a:spcPts val="2760"/>
              </a:lnSpc>
            </a:pPr>
            <a:endParaRPr lang="en-CA" sz="26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0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9083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31242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33401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7800" y="30099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8600" y="32258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48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495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60700" y="37846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9116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128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87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349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60700" y="44450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116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01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87500" y="51181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3368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060700" y="51181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8989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001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587500" y="57785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3368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060700" y="57785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8989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0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9083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31242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33401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7800" y="30099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8600" y="32258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48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495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60700" y="37846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9116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128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87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349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60700" y="44450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116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01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87500" y="51181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3368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060700" y="51181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8989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001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587500" y="57785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3368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060700" y="57785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8989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0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9083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31242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33401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7800" y="30099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8600" y="32258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48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495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60700" y="37846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9116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128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87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349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60700" y="44450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116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01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87500" y="51181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3368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060700" y="51181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8989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001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587500" y="57785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3368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060700" y="57785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8989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0" name="TextBox 2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9083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31242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33401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7800" y="30099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8600" y="32258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48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495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60700" y="37846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9116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128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87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349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60700" y="44450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116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01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87500" y="51181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3368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060700" y="51181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8989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001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587500" y="57785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3368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060700" y="57785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8989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2781300" y="317500"/>
            <a:ext cx="941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We built a decision tree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6600" y="29083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31242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62000" y="33401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47800" y="30099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32258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748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495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060700" y="37846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9116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128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87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349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060700" y="44450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9116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001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87500" y="51181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3368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060700" y="51181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8989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001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587500" y="57785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3368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060700" y="57785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989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2781300" y="317500"/>
            <a:ext cx="941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We built a decision tree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38500" y="1054100"/>
            <a:ext cx="8953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A. Using a bootstrapped dataset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6600" y="29083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31242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2000" y="33401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47800" y="30099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98600" y="32258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748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495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060700" y="37846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9116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128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87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349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060700" y="44450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9116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001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87500" y="51181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3368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060700" y="51181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8989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001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87500" y="57785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3368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060700" y="57785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8989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3" name="TextBox 2"/>
          <p:cNvSpPr txBox="1"/>
          <p:nvPr/>
        </p:nvSpPr>
        <p:spPr>
          <a:xfrm>
            <a:off x="2781300" y="317500"/>
            <a:ext cx="941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We built a decision tree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38500" y="1054100"/>
            <a:ext cx="8953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A. Using a bootstrapped dataset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1790700"/>
            <a:ext cx="8953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B. Considering random subset of features at each step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451100"/>
            <a:ext cx="1042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15300" y="26797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6600" y="29083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8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5800" y="31242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2000" y="33401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47800" y="30099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98600" y="32258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71800" y="31242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01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74800" y="378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495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060700" y="37846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911600" y="37846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128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587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3495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060700" y="44450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911600" y="44450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587500" y="51181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3368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060700" y="51181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898900" y="51181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001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587500" y="57785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3368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060700" y="57785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898900" y="57785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9200" y="381000"/>
            <a:ext cx="9702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524000" algn="l"/>
              </a:tabLst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Now repeat all steps again to create several (usually 100s)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of trees to build a </a:t>
            </a: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Random Forest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9200" y="381000"/>
            <a:ext cx="9702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524000" algn="l"/>
              </a:tabLst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Now repeat all steps again to create several (usually 100s)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of trees to build a </a:t>
            </a: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Random Forest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844800" y="2489200"/>
            <a:ext cx="9347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>
                <a:solidFill>
                  <a:srgbClr val="000000"/>
                </a:solidFill>
                <a:latin typeface="Calibri"/>
                <a:cs typeface="Calibri"/>
              </a:rPr>
              <a:t>Now we have created a </a:t>
            </a:r>
            <a:r>
              <a:rPr lang="en-CA" sz="3214" b="1">
                <a:solidFill>
                  <a:srgbClr val="000000"/>
                </a:solidFill>
                <a:latin typeface="Calibri Bold"/>
                <a:cs typeface="Calibri Bold"/>
              </a:rPr>
              <a:t>Random Forest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71700" y="3454400"/>
            <a:ext cx="10020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000000"/>
                </a:solidFill>
                <a:latin typeface="Calibri"/>
                <a:cs typeface="Calibri"/>
              </a:rPr>
              <a:t>Let’s see how well we have created them..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4356100" y="838200"/>
            <a:ext cx="7835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Decision trees are awesome but͙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01900" y="1384300"/>
            <a:ext cx="9690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Although they are good at the data that used to create them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they are not so good while working with new data samples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24400" y="2146300"/>
            <a:ext cx="7467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718" spc="-30">
                <a:solidFill>
                  <a:srgbClr val="FF0000"/>
                </a:solidFill>
                <a:latin typeface="Arial"/>
                <a:cs typeface="Arial"/>
              </a:rPr>
              <a:t>OVER-FITTING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56" name="TextBox 2"/>
          <p:cNvSpPr txBox="1"/>
          <p:nvPr/>
        </p:nvSpPr>
        <p:spPr>
          <a:xfrm>
            <a:off x="2286000" y="419100"/>
            <a:ext cx="9906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Remember how we created a bootstrapped data from the original data??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01800" y="1930400"/>
            <a:ext cx="576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Original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84300" y="2489200"/>
            <a:ext cx="6083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581900" y="23876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10600" y="1930400"/>
            <a:ext cx="346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93100" y="2489200"/>
            <a:ext cx="3784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2654300"/>
            <a:ext cx="69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12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35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51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08300" y="2641600"/>
            <a:ext cx="5321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  <a:tab pos="46228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	Feeling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6073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439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17100" y="2641600"/>
            <a:ext cx="226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493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240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860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972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8481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6454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4201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1948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9060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7569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366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5113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2733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997200" y="39243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190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354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6581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8432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194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906000" y="39243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07569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366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5113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2860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2997200" y="4584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8481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76454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84328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91821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9906000" y="4584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07442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7366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524000" y="52578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22733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997200" y="52578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38354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76454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8432800" y="52578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91821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9906000" y="52578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07442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57" name="TextBox 2"/>
          <p:cNvSpPr txBox="1"/>
          <p:nvPr/>
        </p:nvSpPr>
        <p:spPr>
          <a:xfrm>
            <a:off x="2286000" y="419100"/>
            <a:ext cx="9906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Remember how we created a bootstrapped data from the original data??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92700" y="1612900"/>
            <a:ext cx="709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Out-Of-Bag (OOB) data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0" y="1930400"/>
            <a:ext cx="576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Original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84300" y="2489200"/>
            <a:ext cx="6083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581900" y="23876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10600" y="1930400"/>
            <a:ext cx="346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93100" y="2489200"/>
            <a:ext cx="3784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2654300"/>
            <a:ext cx="69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12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35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351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08300" y="2641600"/>
            <a:ext cx="5321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  <a:tab pos="46228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	Feeling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6073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3439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817100" y="2641600"/>
            <a:ext cx="226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493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240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2860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9972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481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6454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4201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1948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9060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7569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366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113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2733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997200" y="39243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190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8354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6581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8432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194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906000" y="39243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7569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7366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5113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22860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2997200" y="4584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38481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6454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84328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91821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9906000" y="4584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07442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7366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524000" y="52578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2733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2997200" y="52578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38354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76454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8432800" y="52578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91821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9906000" y="52578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107442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701800" y="1930400"/>
            <a:ext cx="1049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6" spc="-10">
                <a:solidFill>
                  <a:srgbClr val="000000"/>
                </a:solidFill>
                <a:latin typeface="Calibri"/>
                <a:cs typeface="Calibri"/>
              </a:rPr>
              <a:t>Out-Of-Bag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15300" y="2184400"/>
            <a:ext cx="407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674" spc="-10">
                <a:solidFill>
                  <a:srgbClr val="FFFFFF"/>
                </a:solidFill>
                <a:latin typeface="Calibri"/>
                <a:cs typeface="Calibri"/>
              </a:rPr>
              <a:t>B.V.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55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6035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28067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4300" y="24892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27051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08300" y="2603500"/>
            <a:ext cx="9169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66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113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733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972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190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354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6100" y="4152900"/>
            <a:ext cx="11645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Run this data through the first decision tree</a:t>
            </a:r>
            <a:br>
              <a:rPr lang="en-CA" sz="2004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and see if the tree predicts rightly or not͙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79400" y="508000"/>
            <a:ext cx="119126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Then we run this data through all the decision</a:t>
            </a:r>
            <a:br>
              <a:rPr lang="en-CA" sz="2004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Trees and see if they predicts rightly or not͙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1800" y="1930400"/>
            <a:ext cx="1049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Out-Of-Bag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6035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28067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4300" y="24892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27051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08300" y="2603500"/>
            <a:ext cx="9169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66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113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733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972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190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354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9400" y="508000"/>
            <a:ext cx="119126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Then we run this data through all the decision</a:t>
            </a:r>
            <a:br>
              <a:rPr lang="en-CA" sz="2004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Trees and see if they predicts rightly or not͙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1800" y="1930400"/>
            <a:ext cx="1049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Out-Of-Bag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6035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2806700"/>
            <a:ext cx="584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4300" y="24892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27051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08300" y="2603500"/>
            <a:ext cx="9169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66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113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733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972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190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354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01700" y="4584700"/>
            <a:ext cx="11290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>
                <a:solidFill>
                  <a:srgbClr val="000000"/>
                </a:solidFill>
                <a:latin typeface="Calibri"/>
                <a:cs typeface="Calibri"/>
              </a:rPr>
              <a:t>USE MAJORITY VOTING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781300" y="1803400"/>
            <a:ext cx="941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Finally, we find predicted outcomes for rest of the OOB samples.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41600" y="2400300"/>
            <a:ext cx="95504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352800" algn="l"/>
              </a:tabLst>
            </a:pP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The proportion of the Out-Of-Bag samples predicted incorrectly is</a:t>
            </a:r>
            <a:br>
              <a:rPr lang="en-CA" sz="2004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	=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00600" y="3022600"/>
            <a:ext cx="739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>
                <a:solidFill>
                  <a:srgbClr val="000000"/>
                </a:solidFill>
                <a:latin typeface="Calibri Bold"/>
                <a:cs typeface="Calibri Bold"/>
              </a:rPr>
              <a:t>Out-Of-Bag Error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048000" y="2463800"/>
            <a:ext cx="91440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1732">
              <a:lnSpc>
                <a:spcPts val="3900"/>
              </a:lnSpc>
            </a:pPr>
            <a:r>
              <a:rPr lang="en-CA" sz="3204">
                <a:solidFill>
                  <a:srgbClr val="000000"/>
                </a:solidFill>
                <a:latin typeface="Calibri"/>
                <a:cs typeface="Calibri"/>
              </a:rPr>
              <a:t>We have created a </a:t>
            </a:r>
            <a:r>
              <a:rPr lang="en-CA" sz="3214" b="1">
                <a:solidFill>
                  <a:srgbClr val="000000"/>
                </a:solidFill>
                <a:latin typeface="Calibri Bold"/>
                <a:cs typeface="Calibri Bold"/>
              </a:rPr>
              <a:t>Random Forest,</a:t>
            </a:r>
            <a:br>
              <a:rPr lang="en-CA" sz="3206">
                <a:solidFill>
                  <a:srgbClr val="000000"/>
                </a:solidFill>
                <a:latin typeface="Times New Roman"/>
              </a:rPr>
            </a:br>
            <a:r>
              <a:rPr lang="en-CA" sz="3206">
                <a:solidFill>
                  <a:srgbClr val="000000"/>
                </a:solidFill>
                <a:latin typeface="Calibri"/>
                <a:cs typeface="Calibri"/>
              </a:rPr>
              <a:t>Tested it with out-of-bag (OOB) data,</a:t>
            </a:r>
          </a:p>
          <a:p>
            <a:pPr>
              <a:lnSpc>
                <a:spcPts val="390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70300" y="3949700"/>
            <a:ext cx="8521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000000"/>
                </a:solidFill>
                <a:latin typeface="Calibri"/>
                <a:cs typeface="Calibri"/>
              </a:rPr>
              <a:t>Let’s see how to use them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06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2806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47900" y="2806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59100" y="2806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178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06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2806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47900" y="2806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59100" y="2806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178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2222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184900" y="2717800"/>
            <a:ext cx="5892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8" spc="-1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835400" y="927100"/>
            <a:ext cx="8356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36600" algn="l"/>
              </a:tabLst>
            </a:pPr>
            <a:r>
              <a:rPr lang="en-CA" sz="1800">
                <a:solidFill>
                  <a:srgbClr val="006FC0"/>
                </a:solidFill>
                <a:latin typeface="Calibri"/>
                <a:cs typeface="Calibri"/>
              </a:rPr>
              <a:t>Let’s combine the simplicity of decision trees and</a:t>
            </a:r>
            <a:br>
              <a:rPr lang="en-CA" sz="1800">
                <a:solidFill>
                  <a:srgbClr val="000000"/>
                </a:solidFill>
                <a:latin typeface="Times New Roman"/>
              </a:rPr>
            </a:br>
            <a:r>
              <a:rPr lang="en-CA" sz="1800">
                <a:solidFill>
                  <a:srgbClr val="006FC0"/>
                </a:solidFill>
                <a:latin typeface="Calibri"/>
                <a:cs typeface="Calibri"/>
              </a:rPr>
              <a:t>	Randomness to provide flexibility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0" y="1485900"/>
            <a:ext cx="787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>
                <a:solidFill>
                  <a:srgbClr val="006FC0"/>
                </a:solidFill>
                <a:latin typeface="Calibri"/>
                <a:cs typeface="Calibri"/>
              </a:rPr>
              <a:t>and resolve the problem of over-fitting.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54400" y="19431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Thus grow several trees out of the given data and create 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54600" y="2476500"/>
            <a:ext cx="7137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186" spc="-10">
                <a:solidFill>
                  <a:srgbClr val="538235"/>
                </a:solidFill>
                <a:latin typeface="Arial"/>
                <a:cs typeface="Arial"/>
              </a:rPr>
              <a:t>FOREST</a:t>
            </a:r>
          </a:p>
          <a:p>
            <a:pPr>
              <a:lnSpc>
                <a:spcPts val="5060"/>
              </a:lnSpc>
            </a:pPr>
            <a:endParaRPr lang="en-CA" sz="4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87500" y="5016500"/>
            <a:ext cx="173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Decision Tree 1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86900" y="5016500"/>
            <a:ext cx="173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Decision Tree 3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32400" y="5892800"/>
            <a:ext cx="695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Decision Tree 2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994400" y="4699000"/>
            <a:ext cx="6197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We take the first tree and run the data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sample through it to find the outcome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994400" y="4699000"/>
            <a:ext cx="6197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We take the first tree and run the data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sample through it to find the outcome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994400" y="4699000"/>
            <a:ext cx="6197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We take the first tree and run the data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sample through it to find the outcome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994400" y="4699000"/>
            <a:ext cx="6197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We take the first tree and run the data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sample through it to find the outcome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52600" y="4381500"/>
            <a:ext cx="1043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2100" y="4660900"/>
            <a:ext cx="433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52700" y="4927600"/>
            <a:ext cx="3340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994400" y="4699000"/>
            <a:ext cx="60833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016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We take the first tree and run the data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sample through it to find the outcome</a:t>
            </a:r>
          </a:p>
          <a:p>
            <a:pPr>
              <a:lnSpc>
                <a:spcPts val="28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52600" y="4381500"/>
            <a:ext cx="1043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2100" y="4660900"/>
            <a:ext cx="3187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52700" y="4927600"/>
            <a:ext cx="219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64100" y="4699000"/>
            <a:ext cx="72136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3589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Likewise we run this data sample to all the trees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and record the outcomes.</a:t>
            </a:r>
          </a:p>
          <a:p>
            <a:pPr>
              <a:lnSpc>
                <a:spcPts val="28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52600" y="4381500"/>
            <a:ext cx="1043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2100" y="4660900"/>
            <a:ext cx="314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52700" y="4927600"/>
            <a:ext cx="2159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26000" y="4699000"/>
            <a:ext cx="72517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3970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Likewise, we run this data sample to all the trees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and record the outcomes.</a:t>
            </a:r>
          </a:p>
          <a:p>
            <a:pPr>
              <a:lnSpc>
                <a:spcPts val="28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52600" y="4381500"/>
            <a:ext cx="1043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2100" y="4660900"/>
            <a:ext cx="3187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52700" y="4927600"/>
            <a:ext cx="219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64100" y="4699000"/>
            <a:ext cx="72136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3589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Likewise we run this data sample to all the trees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and record the outcomes.</a:t>
            </a:r>
          </a:p>
          <a:p>
            <a:pPr>
              <a:lnSpc>
                <a:spcPts val="28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9207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   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52600" y="4381500"/>
            <a:ext cx="1043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2100" y="4660900"/>
            <a:ext cx="3187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38300" y="4927600"/>
            <a:ext cx="3111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CA" sz="1709">
                <a:solidFill>
                  <a:srgbClr val="FFFFFF"/>
                </a:solidFill>
                <a:latin typeface="Calibri"/>
                <a:cs typeface="Calibri"/>
              </a:rPr>
              <a:t>1	1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64100" y="4699000"/>
            <a:ext cx="72136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3589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Likewise we run this data sample to all the trees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and record the outcomes.</a:t>
            </a:r>
          </a:p>
          <a:p>
            <a:pPr>
              <a:lnSpc>
                <a:spcPts val="28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2146300"/>
            <a:ext cx="2044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16500" y="2374900"/>
            <a:ext cx="7061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And Finally get the outcomes from all the trees.</a:t>
            </a:r>
          </a:p>
          <a:p>
            <a:pPr>
              <a:lnSpc>
                <a:spcPts val="2185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2819400"/>
            <a:ext cx="303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  <a:tab pos="1536700" algn="l"/>
                <a:tab pos="2247900" algn="l"/>
              </a:tabLst>
            </a:pP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	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48100" y="2832100"/>
            <a:ext cx="822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256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543800" y="4140200"/>
            <a:ext cx="1066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66000" y="4419600"/>
            <a:ext cx="546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280400" y="4419600"/>
            <a:ext cx="520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422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3566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900" y="1066800"/>
            <a:ext cx="9690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>
                <a:solidFill>
                  <a:srgbClr val="000000"/>
                </a:solidFill>
                <a:latin typeface="Calibri"/>
                <a:cs typeface="Calibri"/>
              </a:rPr>
              <a:t>Let’s create a Random Forest!!!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819400"/>
            <a:ext cx="53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2819400"/>
            <a:ext cx="129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747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70200" y="2146300"/>
            <a:ext cx="647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59100" y="2819400"/>
            <a:ext cx="55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19500" y="2146300"/>
            <a:ext cx="2882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48100" y="2717800"/>
            <a:ext cx="2654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368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604000" y="2159000"/>
            <a:ext cx="54737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905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Use majority voting criterion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to select the final decision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543800" y="4140200"/>
            <a:ext cx="1066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366000" y="4419600"/>
            <a:ext cx="546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280400" y="4419600"/>
            <a:ext cx="520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4422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3566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819400"/>
            <a:ext cx="53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2819400"/>
            <a:ext cx="129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747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70200" y="2146300"/>
            <a:ext cx="647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59100" y="2819400"/>
            <a:ext cx="55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19500" y="2146300"/>
            <a:ext cx="2882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48100" y="2717800"/>
            <a:ext cx="26543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3206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  <a:p>
            <a:pPr>
              <a:lnSpc>
                <a:spcPts val="368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604000" y="2159000"/>
            <a:ext cx="54737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905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Use majority voting criterion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to select the final decision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543800" y="4140200"/>
            <a:ext cx="1066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366000" y="4419600"/>
            <a:ext cx="546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280400" y="4419600"/>
            <a:ext cx="520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4422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3566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587500" y="1447800"/>
            <a:ext cx="1060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146300"/>
            <a:ext cx="66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819400"/>
            <a:ext cx="53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2044700"/>
            <a:ext cx="1422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7000" y="22606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2819400"/>
            <a:ext cx="129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747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70200" y="2146300"/>
            <a:ext cx="647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59100" y="2819400"/>
            <a:ext cx="55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19500" y="2146300"/>
            <a:ext cx="2882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Diabetes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83000" y="2717800"/>
            <a:ext cx="2819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3046" spc="-10">
                <a:solidFill>
                  <a:srgbClr val="FF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368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604000" y="2159000"/>
            <a:ext cx="54737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905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Use majority voting criterion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to select the final decision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543800" y="4140200"/>
            <a:ext cx="1066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366000" y="4419600"/>
            <a:ext cx="546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280400" y="4419600"/>
            <a:ext cx="520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4422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3566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87500" y="1447800"/>
            <a:ext cx="5016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2044700"/>
            <a:ext cx="52578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18300" y="1257300"/>
            <a:ext cx="5359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1397000" algn="l"/>
              </a:tabLst>
            </a:pPr>
            <a:r>
              <a:rPr lang="en-CA" sz="2805" b="1">
                <a:solidFill>
                  <a:srgbClr val="000000"/>
                </a:solidFill>
                <a:latin typeface="Calibri Bold"/>
                <a:cs typeface="Calibri Bold"/>
              </a:rPr>
              <a:t>B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ootstrapping the data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	+</a:t>
            </a:r>
          </a:p>
          <a:p>
            <a:pPr>
              <a:lnSpc>
                <a:spcPts val="2985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2184400"/>
            <a:ext cx="69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400300"/>
            <a:ext cx="635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26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819400"/>
            <a:ext cx="571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7000" y="22860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40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2819400"/>
            <a:ext cx="1282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747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70200" y="2184400"/>
            <a:ext cx="647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59100" y="2819400"/>
            <a:ext cx="55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19500" y="2146300"/>
            <a:ext cx="8458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959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Diabetes</a:t>
            </a:r>
            <a:r>
              <a:rPr lang="en-CA" sz="2805" b="1">
                <a:solidFill>
                  <a:srgbClr val="000000"/>
                </a:solidFill>
                <a:latin typeface="Calibri Bold"/>
                <a:cs typeface="Calibri Bold"/>
              </a:rPr>
              <a:t>	agg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regating the decisions</a:t>
            </a:r>
          </a:p>
          <a:p>
            <a:pPr>
              <a:lnSpc>
                <a:spcPts val="1710"/>
              </a:lnSpc>
            </a:pPr>
            <a:endParaRPr lang="en-CA" sz="244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115300" y="2501900"/>
            <a:ext cx="3962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=</a:t>
            </a:r>
          </a:p>
          <a:p>
            <a:pPr>
              <a:lnSpc>
                <a:spcPts val="229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683000" y="2806700"/>
            <a:ext cx="8394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3046" spc="-10">
                <a:solidFill>
                  <a:srgbClr val="FF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835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543800" y="4140200"/>
            <a:ext cx="1066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366000" y="4419600"/>
            <a:ext cx="546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80400" y="4419600"/>
            <a:ext cx="520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422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3566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635000" y="19431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87500" y="1447800"/>
            <a:ext cx="5016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New Data Sample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2044700"/>
            <a:ext cx="52578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18300" y="1257300"/>
            <a:ext cx="5359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1397000" algn="l"/>
              </a:tabLst>
            </a:pPr>
            <a:r>
              <a:rPr lang="en-CA" sz="2805" b="1">
                <a:solidFill>
                  <a:srgbClr val="000000"/>
                </a:solidFill>
                <a:latin typeface="Calibri Bold"/>
                <a:cs typeface="Calibri Bold"/>
              </a:rPr>
              <a:t>B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ootstrapping the data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	+</a:t>
            </a:r>
          </a:p>
          <a:p>
            <a:pPr>
              <a:lnSpc>
                <a:spcPts val="2985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2184400"/>
            <a:ext cx="69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400300"/>
            <a:ext cx="635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6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26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819400"/>
            <a:ext cx="571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7000" y="22860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40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2819400"/>
            <a:ext cx="1282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74700" algn="l"/>
              </a:tabLst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  <a:r>
              <a:rPr lang="en-CA" sz="1709">
                <a:solidFill>
                  <a:srgbClr val="000000"/>
                </a:solidFill>
                <a:latin typeface="Calibri"/>
                <a:cs typeface="Calibri"/>
              </a:rPr>
              <a:t>	No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70200" y="2184400"/>
            <a:ext cx="647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59100" y="2819400"/>
            <a:ext cx="55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>
                <a:solidFill>
                  <a:srgbClr val="000000"/>
                </a:solidFill>
                <a:latin typeface="Calibri"/>
                <a:cs typeface="Calibri"/>
              </a:rPr>
              <a:t>178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19500" y="2146300"/>
            <a:ext cx="8458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959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Diabetes</a:t>
            </a:r>
            <a:r>
              <a:rPr lang="en-CA" sz="2805" b="1">
                <a:solidFill>
                  <a:srgbClr val="000000"/>
                </a:solidFill>
                <a:latin typeface="Calibri Bold"/>
                <a:cs typeface="Calibri Bold"/>
              </a:rPr>
              <a:t>	agg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regating the decisions</a:t>
            </a:r>
          </a:p>
          <a:p>
            <a:pPr>
              <a:lnSpc>
                <a:spcPts val="1710"/>
              </a:lnSpc>
            </a:pPr>
            <a:endParaRPr lang="en-CA" sz="2447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115300" y="2501900"/>
            <a:ext cx="3962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=</a:t>
            </a:r>
          </a:p>
          <a:p>
            <a:pPr>
              <a:lnSpc>
                <a:spcPts val="229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683000" y="2806700"/>
            <a:ext cx="83947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886200" algn="l"/>
              </a:tabLst>
            </a:pPr>
            <a:r>
              <a:rPr lang="en-CA" sz="3046" spc="-10">
                <a:solidFill>
                  <a:srgbClr val="FF0000"/>
                </a:solidFill>
                <a:latin typeface="Calibri"/>
                <a:cs typeface="Calibri"/>
              </a:rPr>
              <a:t>Yes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‘</a:t>
            </a:r>
            <a:r>
              <a:rPr lang="en-CA" sz="2805" b="1">
                <a:solidFill>
                  <a:srgbClr val="000000"/>
                </a:solidFill>
                <a:latin typeface="Calibri Bold"/>
                <a:cs typeface="Calibri Bold"/>
              </a:rPr>
              <a:t>Bagging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’</a:t>
            </a:r>
          </a:p>
          <a:p>
            <a:pPr>
              <a:lnSpc>
                <a:spcPts val="2835"/>
              </a:lnSpc>
            </a:pPr>
            <a:endParaRPr lang="en-CA" sz="2707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543800" y="4140200"/>
            <a:ext cx="1066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Diabetes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366000" y="4419600"/>
            <a:ext cx="546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80400" y="4419600"/>
            <a:ext cx="520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FFFFFF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422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356600" y="4686300"/>
            <a:ext cx="45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835400" y="3302000"/>
            <a:ext cx="83566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>
                <a:solidFill>
                  <a:srgbClr val="FFFFFF"/>
                </a:solidFill>
                <a:latin typeface="Calibri Light"/>
                <a:cs typeface="Calibri Light"/>
              </a:rPr>
              <a:t>Time to code a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71900" y="4178300"/>
            <a:ext cx="84201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70"/>
              </a:lnSpc>
            </a:pPr>
            <a:r>
              <a:rPr lang="en-CA" sz="6002">
                <a:solidFill>
                  <a:srgbClr val="FFFFFF"/>
                </a:solidFill>
                <a:latin typeface="Calibri Light"/>
                <a:cs typeface="Calibri Light"/>
              </a:rPr>
              <a:t>Random Forest</a:t>
            </a:r>
          </a:p>
          <a:p>
            <a:pPr>
              <a:lnSpc>
                <a:spcPts val="6170"/>
              </a:lnSpc>
            </a:pPr>
            <a:endParaRPr lang="en-CA" sz="60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965200" y="596900"/>
            <a:ext cx="11226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076" spc="-30">
                <a:solidFill>
                  <a:srgbClr val="538235"/>
                </a:solidFill>
                <a:latin typeface="Arial"/>
                <a:cs typeface="Arial"/>
              </a:rPr>
              <a:t>Advantages of Random Forest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16383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Arial"/>
                <a:cs typeface="Arial"/>
              </a:rPr>
              <a:t>BOTH CLASSIFICATION AND REGRESSION CAN BE PERFORMED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1955800"/>
            <a:ext cx="105537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CA" sz="1709" spc="-10">
                <a:solidFill>
                  <a:srgbClr val="000000"/>
                </a:solidFill>
                <a:latin typeface="Arial"/>
                <a:cs typeface="Arial"/>
              </a:rPr>
              <a:t>HANDLES THE MISSING VALUES AND MAINTAINS THE ACCURACY FOR MISSING DATA</a:t>
            </a:r>
            <a:br>
              <a:rPr lang="en-CA" sz="1800">
                <a:solidFill>
                  <a:srgbClr val="000000"/>
                </a:solidFill>
                <a:latin typeface="Times New Roman"/>
              </a:rPr>
            </a:br>
            <a:r>
              <a:rPr lang="en-CA" sz="1709" spc="-10">
                <a:solidFill>
                  <a:srgbClr val="000000"/>
                </a:solidFill>
                <a:latin typeface="Arial"/>
                <a:cs typeface="Arial"/>
              </a:rPr>
              <a:t>NUMERICAL &amp; CATEGORICAL DATA</a:t>
            </a:r>
          </a:p>
          <a:p>
            <a:pPr>
              <a:lnSpc>
                <a:spcPts val="47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34417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WON’T OVERFIT THE MODEL WITH LARGE DATASETS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8300" y="40386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Arial"/>
                <a:cs typeface="Arial"/>
              </a:rPr>
              <a:t>EFFECTIVE HANDLING OF HIGH DIMENTIONAL DATA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965200" y="596900"/>
            <a:ext cx="11226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076" spc="-30">
                <a:solidFill>
                  <a:srgbClr val="538235"/>
                </a:solidFill>
                <a:latin typeface="Arial"/>
                <a:cs typeface="Arial"/>
              </a:rPr>
              <a:t>Disadvantages of Random Forest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16383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Arial"/>
                <a:cs typeface="Arial"/>
              </a:rPr>
              <a:t>DIFICULT TO INTERPRET BECAUSE OF COMPLEX STRUCTURE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22352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Arial"/>
                <a:cs typeface="Arial"/>
              </a:rPr>
              <a:t>CAN OVERFIT IN CASE NOISY CLASSIFICATION/REGRESSION DATA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28321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Arial"/>
                <a:cs typeface="Arial"/>
              </a:rPr>
              <a:t>FOR CATEGORICAL DATA WITH DIFFERENT NUMBER OF LEVELS, RFs BECAME BIASED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8300" y="34417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6" spc="-10">
                <a:solidFill>
                  <a:srgbClr val="000000"/>
                </a:solidFill>
                <a:latin typeface="Arial"/>
                <a:cs typeface="Arial"/>
              </a:rPr>
              <a:t>LARGE NUMBER OF TREES LIMIT THE REAL-TIME PREDICTION CAPABILITY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38300" y="40386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>
                <a:solidFill>
                  <a:srgbClr val="000000"/>
                </a:solidFill>
                <a:latin typeface="Arial"/>
                <a:cs typeface="Arial"/>
              </a:rPr>
              <a:t>SINCE FINAL PREDICTION IS BASED ON THE MEAN PREDICTIONS FROM SUBSET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38300" y="4318000"/>
            <a:ext cx="1055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6" spc="-10">
                <a:solidFill>
                  <a:srgbClr val="000000"/>
                </a:solidFill>
                <a:latin typeface="Arial"/>
                <a:cs typeface="Arial"/>
              </a:rPr>
              <a:t>TREES, IT WON’T GIVE PRECISE VALUES FOR THE REGRESSION MODEL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721100" y="6477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Basics of Random Forest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21100" y="14605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2">
                <a:solidFill>
                  <a:srgbClr val="000000"/>
                </a:solidFill>
                <a:latin typeface="Lucida Sans Unicode"/>
                <a:cs typeface="Lucida Sans Unicode"/>
              </a:rPr>
              <a:t>  How to create a Random Forest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21100" y="22860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How to test a Random Forest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3009900"/>
            <a:ext cx="1270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06">
                <a:solidFill>
                  <a:srgbClr val="FFFFFF"/>
                </a:solidFill>
                <a:latin typeface="Calibri Light"/>
                <a:cs typeface="Calibri Light"/>
              </a:rPr>
              <a:t>Random</a:t>
            </a:r>
          </a:p>
          <a:p>
            <a:pPr>
              <a:lnSpc>
                <a:spcPts val="2990"/>
              </a:lnSpc>
            </a:pPr>
            <a:endParaRPr lang="en-CA" sz="2606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721100" y="3098800"/>
            <a:ext cx="421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How to use a Random Forest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0200" y="3403600"/>
            <a:ext cx="10591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n-CA" sz="2604">
                <a:solidFill>
                  <a:srgbClr val="FFFFFF"/>
                </a:solidFill>
                <a:latin typeface="Calibri Light"/>
                <a:cs typeface="Calibri Light"/>
              </a:rPr>
              <a:t>Forest</a:t>
            </a:r>
          </a:p>
          <a:p>
            <a:pPr>
              <a:lnSpc>
                <a:spcPts val="2735"/>
              </a:lnSpc>
            </a:pPr>
            <a:endParaRPr lang="en-CA" sz="26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21100" y="39370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Advantages/Disadvantages of Random Forest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21100" y="4762500"/>
            <a:ext cx="8470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800">
                <a:solidFill>
                  <a:srgbClr val="000000"/>
                </a:solidFill>
                <a:latin typeface="Lucida Sans Unicode"/>
                <a:cs typeface="Lucida Sans Unicode"/>
              </a:rPr>
              <a:t>  Use scikit-learn to implement RF algorithm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965200" y="596900"/>
            <a:ext cx="11226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076" spc="-30">
                <a:solidFill>
                  <a:srgbClr val="538235"/>
                </a:solidFill>
                <a:latin typeface="Arial"/>
                <a:cs typeface="Arial"/>
              </a:rPr>
              <a:t>Contact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1358900"/>
            <a:ext cx="105537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CA" sz="1800">
                <a:solidFill>
                  <a:srgbClr val="0462C1"/>
                </a:solidFill>
                <a:latin typeface="Arial"/>
                <a:cs typeface="Arial"/>
              </a:rPr>
              <a:t>https://www.linkedin.com/in/dheerajrathee/</a:t>
            </a:r>
            <a:br>
              <a:rPr lang="en-CA" sz="1800">
                <a:solidFill>
                  <a:srgbClr val="000000"/>
                </a:solidFill>
                <a:latin typeface="Times New Roman"/>
              </a:rPr>
            </a:br>
            <a:r>
              <a:rPr lang="en-CA" sz="1800">
                <a:solidFill>
                  <a:srgbClr val="0462C1"/>
                </a:solidFill>
                <a:latin typeface="Arial"/>
                <a:cs typeface="Arial"/>
              </a:rPr>
              <a:t>dheeraj.rathee@nhs.net</a:t>
            </a:r>
          </a:p>
          <a:p>
            <a:pPr>
              <a:lnSpc>
                <a:spcPts val="47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2900" y="2692400"/>
            <a:ext cx="9135963" cy="19620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14" b="1" dirty="0">
                <a:solidFill>
                  <a:srgbClr val="000000"/>
                </a:solidFill>
                <a:latin typeface="Calibri Bold"/>
                <a:cs typeface="Calibri Bold"/>
              </a:rPr>
              <a:t>Step 1</a:t>
            </a:r>
            <a:r>
              <a:rPr lang="en-CA" sz="4404" dirty="0">
                <a:solidFill>
                  <a:srgbClr val="000000"/>
                </a:solidFill>
                <a:latin typeface="Calibri"/>
                <a:cs typeface="Calibri"/>
              </a:rPr>
              <a:t>: Create a ‘bootstrapped’ dataset.</a:t>
            </a:r>
          </a:p>
          <a:p>
            <a:pPr>
              <a:lnSpc>
                <a:spcPts val="5060"/>
              </a:lnSpc>
            </a:pPr>
            <a:r>
              <a:rPr lang="en-CA" sz="4404" dirty="0">
                <a:solidFill>
                  <a:srgbClr val="000000"/>
                </a:solidFill>
              </a:rPr>
              <a:t>(Slides below slightly corrupted</a:t>
            </a:r>
          </a:p>
          <a:p>
            <a:pPr>
              <a:lnSpc>
                <a:spcPts val="5060"/>
              </a:lnSpc>
            </a:pPr>
            <a:r>
              <a:rPr lang="en-CA" sz="4404" dirty="0">
                <a:solidFill>
                  <a:srgbClr val="000000"/>
                </a:solidFill>
              </a:rPr>
              <a:t> in transfer PDF to PPT, check pdf)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5" name="TextBox 2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1800" y="1930400"/>
            <a:ext cx="576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Original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84300" y="2489200"/>
            <a:ext cx="6083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581900" y="23876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10600" y="1930400"/>
            <a:ext cx="346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93100" y="2489200"/>
            <a:ext cx="3784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654300"/>
            <a:ext cx="69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12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35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351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08300" y="2641600"/>
            <a:ext cx="5321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  <a:tab pos="46228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	Feeling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073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39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17100" y="2641600"/>
            <a:ext cx="226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93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240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860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9972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481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366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113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2733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997200" y="39243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190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835400" y="39243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366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5113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860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997200" y="4584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8481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366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24000" y="52578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2733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97200" y="52578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160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835400" y="52578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5" name="TextBox 2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1800" y="1930400"/>
            <a:ext cx="576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Original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84300" y="2489200"/>
            <a:ext cx="6083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581900" y="23876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10600" y="1930400"/>
            <a:ext cx="346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93100" y="2489200"/>
            <a:ext cx="3784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654300"/>
            <a:ext cx="69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12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35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351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08300" y="2641600"/>
            <a:ext cx="5321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  <a:tab pos="46228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	Feeling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073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39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17100" y="2641600"/>
            <a:ext cx="226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454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4201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1948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060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7569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366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11300" y="45847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2860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997200" y="45847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848100" y="45847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12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30" name="TextBox 2"/>
          <p:cNvSpPr txBox="1"/>
          <p:nvPr/>
        </p:nvSpPr>
        <p:spPr>
          <a:xfrm>
            <a:off x="673100" y="2387600"/>
            <a:ext cx="609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1800" y="1930400"/>
            <a:ext cx="576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Original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84300" y="2489200"/>
            <a:ext cx="6083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581900" y="23876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Often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10600" y="1930400"/>
            <a:ext cx="346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>
                <a:solidFill>
                  <a:srgbClr val="000000"/>
                </a:solidFill>
                <a:latin typeface="Calibri"/>
                <a:cs typeface="Calibri"/>
              </a:rPr>
              <a:t>Bootstrapped Dataset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93100" y="2489200"/>
            <a:ext cx="3784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Blurred	Losing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654300"/>
            <a:ext cx="69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Feeling</a:t>
            </a:r>
          </a:p>
          <a:p>
            <a:pPr>
              <a:lnSpc>
                <a:spcPts val="112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35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351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08300" y="2641600"/>
            <a:ext cx="5321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  <a:tab pos="46228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	Feeling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07300" y="2844800"/>
            <a:ext cx="622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Tired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3900" y="2705100"/>
            <a:ext cx="1358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Vision	Weight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17100" y="2641600"/>
            <a:ext cx="226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CA" sz="1413" b="1">
                <a:solidFill>
                  <a:srgbClr val="000000"/>
                </a:solidFill>
                <a:latin typeface="Calibri Bold"/>
                <a:cs typeface="Calibri Bold"/>
              </a:rPr>
              <a:t>Weight	Diabetes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93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240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860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9972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481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6454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420100" y="32512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Yes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1948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906000" y="32512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756900" y="3251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6581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432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1948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906000" y="3924300"/>
            <a:ext cx="68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170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756900" y="39243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  <a:p>
            <a:pPr>
              <a:lnSpc>
                <a:spcPts val="2070"/>
              </a:lnSpc>
            </a:pPr>
            <a:endParaRPr lang="en-CA" sz="1709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2203</Words>
  <Application>Microsoft Office PowerPoint</Application>
  <PresentationFormat>Widescreen</PresentationFormat>
  <Paragraphs>936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Bold</vt:lpstr>
      <vt:lpstr>Calibri Light</vt:lpstr>
      <vt:lpstr>Lucida Sans Unicode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Marreel, Lena</cp:lastModifiedBy>
  <cp:revision>2</cp:revision>
  <dcterms:created xsi:type="dcterms:W3CDTF">2022-07-27T09:10:23Z</dcterms:created>
  <dcterms:modified xsi:type="dcterms:W3CDTF">2022-07-27T13:14:57Z</dcterms:modified>
</cp:coreProperties>
</file>