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30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0" r:id="rId56"/>
    <p:sldId id="311" r:id="rId57"/>
    <p:sldId id="312" r:id="rId5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74" autoAdjust="0"/>
  </p:normalViewPr>
  <p:slideViewPr>
    <p:cSldViewPr>
      <p:cViewPr varScale="1">
        <p:scale>
          <a:sx n="194" d="100"/>
          <a:sy n="194" d="100"/>
        </p:scale>
        <p:origin x="1278"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7289C5F6-996E-4131-B399-B54B34ABEE36}" type="datetimeFigureOut">
              <a:rPr lang="en-GB" smtClean="0"/>
              <a:t>28/07/2022</a:t>
            </a:fld>
            <a:endParaRPr lang="en-GB"/>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43C9BACE-8B04-4C54-AEBA-E23BBC5033B7}" type="slidenum">
              <a:rPr lang="en-GB" smtClean="0"/>
              <a:t>‹#›</a:t>
            </a:fld>
            <a:endParaRPr lang="en-GB"/>
          </a:p>
        </p:txBody>
      </p:sp>
    </p:spTree>
    <p:extLst>
      <p:ext uri="{BB962C8B-B14F-4D97-AF65-F5344CB8AC3E}">
        <p14:creationId xmlns:p14="http://schemas.microsoft.com/office/powerpoint/2010/main" val="309224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issing_data"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GB" b="0" i="0" dirty="0">
                <a:solidFill>
                  <a:srgbClr val="232629"/>
                </a:solidFill>
                <a:effectLst/>
                <a:latin typeface="-apple-system"/>
              </a:rPr>
            </a:br>
            <a:r>
              <a:rPr lang="en-GB" b="0" i="0" dirty="0">
                <a:solidFill>
                  <a:srgbClr val="232629"/>
                </a:solidFill>
                <a:effectLst/>
                <a:latin typeface="-apple-system"/>
              </a:rPr>
              <a:t>A random variable is variable which contains the probability of all possible events in a scenario. </a:t>
            </a:r>
          </a:p>
          <a:p>
            <a:pPr algn="l" fontAlgn="base"/>
            <a:r>
              <a:rPr lang="en-GB" b="0" i="0" dirty="0">
                <a:solidFill>
                  <a:srgbClr val="232629"/>
                </a:solidFill>
                <a:effectLst/>
                <a:latin typeface="-apple-system"/>
              </a:rPr>
              <a:t>For example, lets create a </a:t>
            </a:r>
            <a:r>
              <a:rPr lang="en-GB" b="0" i="1" dirty="0">
                <a:solidFill>
                  <a:srgbClr val="232629"/>
                </a:solidFill>
                <a:effectLst/>
                <a:latin typeface="-apple-system"/>
              </a:rPr>
              <a:t>random variable </a:t>
            </a:r>
            <a:r>
              <a:rPr lang="en-GB" b="0" i="0" dirty="0">
                <a:solidFill>
                  <a:srgbClr val="232629"/>
                </a:solidFill>
                <a:effectLst/>
                <a:latin typeface="-apple-system"/>
              </a:rPr>
              <a:t>which represents </a:t>
            </a:r>
            <a:r>
              <a:rPr lang="en-GB" b="0" i="1" dirty="0">
                <a:solidFill>
                  <a:srgbClr val="232629"/>
                </a:solidFill>
                <a:effectLst/>
                <a:latin typeface="-apple-system"/>
              </a:rPr>
              <a:t>the number of heads in 100 coin tosses (so not the coin tosses it self, the variable is the nr of heads in a certain nr of coin tosses)</a:t>
            </a:r>
            <a:r>
              <a:rPr lang="en-GB" b="0" i="0" dirty="0">
                <a:solidFill>
                  <a:srgbClr val="232629"/>
                </a:solidFill>
                <a:effectLst/>
                <a:latin typeface="-apple-system"/>
              </a:rPr>
              <a:t>. The random variable will contain the probability of getting 1 heads, 2 heads, 3 heads.....all the way to 100 heads. Lets call this random variable </a:t>
            </a:r>
            <a:r>
              <a:rPr lang="en-GB" b="1" i="1" dirty="0">
                <a:solidFill>
                  <a:srgbClr val="232629"/>
                </a:solidFill>
                <a:effectLst/>
                <a:latin typeface="inherit"/>
              </a:rPr>
              <a:t>X</a:t>
            </a:r>
            <a:r>
              <a:rPr lang="en-GB" b="0" i="0" dirty="0">
                <a:solidFill>
                  <a:srgbClr val="232629"/>
                </a:solidFill>
                <a:effectLst/>
                <a:latin typeface="-apple-system"/>
              </a:rPr>
              <a:t>.</a:t>
            </a:r>
          </a:p>
          <a:p>
            <a:pPr algn="l" fontAlgn="base"/>
            <a:endParaRPr lang="en-GB" b="0" i="0" dirty="0">
              <a:solidFill>
                <a:srgbClr val="232629"/>
              </a:solidFill>
              <a:effectLst/>
              <a:latin typeface="-apple-system"/>
            </a:endParaRPr>
          </a:p>
          <a:p>
            <a:pPr algn="l" fontAlgn="base"/>
            <a:r>
              <a:rPr lang="en-GB" b="0" i="0" dirty="0">
                <a:solidFill>
                  <a:srgbClr val="232629"/>
                </a:solidFill>
                <a:effectLst/>
                <a:latin typeface="-apple-system"/>
              </a:rPr>
              <a:t>If you have two random variables then they are </a:t>
            </a:r>
            <a:r>
              <a:rPr lang="en-GB" b="1" i="0" dirty="0">
                <a:solidFill>
                  <a:srgbClr val="232629"/>
                </a:solidFill>
                <a:effectLst/>
                <a:latin typeface="inherit"/>
              </a:rPr>
              <a:t>IID</a:t>
            </a:r>
            <a:r>
              <a:rPr lang="en-GB" b="0" i="0" dirty="0">
                <a:solidFill>
                  <a:srgbClr val="232629"/>
                </a:solidFill>
                <a:effectLst/>
                <a:latin typeface="-apple-system"/>
              </a:rPr>
              <a:t> (independent identically distributed) if:</a:t>
            </a:r>
          </a:p>
          <a:p>
            <a:pPr algn="l" fontAlgn="base"/>
            <a:endParaRPr lang="en-GB" b="0" i="0" dirty="0">
              <a:solidFill>
                <a:srgbClr val="232629"/>
              </a:solidFill>
              <a:effectLst/>
              <a:latin typeface="-apple-system"/>
            </a:endParaRPr>
          </a:p>
          <a:p>
            <a:pPr algn="l" fontAlgn="base">
              <a:buFont typeface="+mj-lt"/>
              <a:buAutoNum type="arabicPeriod"/>
            </a:pPr>
            <a:r>
              <a:rPr lang="en-GB" b="0" i="0" dirty="0">
                <a:solidFill>
                  <a:srgbClr val="232629"/>
                </a:solidFill>
                <a:effectLst/>
                <a:latin typeface="inherit"/>
              </a:rPr>
              <a:t>If they are </a:t>
            </a:r>
            <a:r>
              <a:rPr lang="en-GB" b="1" i="0" dirty="0">
                <a:solidFill>
                  <a:srgbClr val="232629"/>
                </a:solidFill>
                <a:effectLst/>
                <a:latin typeface="inherit"/>
              </a:rPr>
              <a:t>independent</a:t>
            </a:r>
            <a:r>
              <a:rPr lang="en-GB" b="0" i="0" dirty="0">
                <a:solidFill>
                  <a:srgbClr val="232629"/>
                </a:solidFill>
                <a:effectLst/>
                <a:latin typeface="inherit"/>
              </a:rPr>
              <a:t>. </a:t>
            </a:r>
          </a:p>
          <a:p>
            <a:pPr algn="l" fontAlgn="base">
              <a:buFont typeface="+mj-lt"/>
              <a:buNone/>
            </a:pPr>
            <a:r>
              <a:rPr lang="en-GB" b="0" i="0" dirty="0">
                <a:solidFill>
                  <a:srgbClr val="232629"/>
                </a:solidFill>
                <a:effectLst/>
                <a:latin typeface="inherit"/>
              </a:rPr>
              <a:t>Independence means the occurrence of one event does not provide any information about the other event. For example, if I get 100 heads after 100 flips, the probabilities of getting heads or tails in the next flip are the same. Similarly to a dice role, getting a certain nr in the next role = always the same </a:t>
            </a:r>
          </a:p>
          <a:p>
            <a:pPr algn="l" fontAlgn="base">
              <a:buFont typeface="+mj-lt"/>
              <a:buAutoNum type="arabicPeriod"/>
            </a:pPr>
            <a:endParaRPr lang="en-GB" b="0" i="0" dirty="0">
              <a:solidFill>
                <a:srgbClr val="232629"/>
              </a:solidFill>
              <a:effectLst/>
              <a:latin typeface="inherit"/>
            </a:endParaRPr>
          </a:p>
          <a:p>
            <a:pPr algn="l" fontAlgn="base">
              <a:buFont typeface="+mj-lt"/>
              <a:buAutoNum type="arabicPeriod"/>
            </a:pPr>
            <a:r>
              <a:rPr lang="en-GB" b="0" i="0" dirty="0">
                <a:solidFill>
                  <a:srgbClr val="232629"/>
                </a:solidFill>
                <a:effectLst/>
                <a:latin typeface="inherit"/>
              </a:rPr>
              <a:t>If each random variable shares the same </a:t>
            </a:r>
            <a:r>
              <a:rPr lang="en-GB" b="1" i="0" dirty="0">
                <a:solidFill>
                  <a:srgbClr val="232629"/>
                </a:solidFill>
                <a:effectLst/>
                <a:latin typeface="inherit"/>
              </a:rPr>
              <a:t>distribution</a:t>
            </a:r>
            <a:r>
              <a:rPr lang="en-GB" b="0" i="0" dirty="0">
                <a:solidFill>
                  <a:srgbClr val="232629"/>
                </a:solidFill>
                <a:effectLst/>
                <a:latin typeface="inherit"/>
              </a:rPr>
              <a:t>.</a:t>
            </a:r>
            <a:br>
              <a:rPr lang="en-GB" b="0" i="0" dirty="0">
                <a:solidFill>
                  <a:srgbClr val="232629"/>
                </a:solidFill>
                <a:effectLst/>
                <a:latin typeface="inherit"/>
              </a:rPr>
            </a:br>
            <a:r>
              <a:rPr lang="en-GB" b="0" i="0" dirty="0">
                <a:solidFill>
                  <a:srgbClr val="232629"/>
                </a:solidFill>
                <a:effectLst/>
                <a:latin typeface="inherit"/>
              </a:rPr>
              <a:t>For example, lets take the random variable from above - </a:t>
            </a:r>
            <a:r>
              <a:rPr lang="en-GB" b="1" i="1" dirty="0">
                <a:solidFill>
                  <a:srgbClr val="232629"/>
                </a:solidFill>
                <a:effectLst/>
                <a:latin typeface="inherit"/>
              </a:rPr>
              <a:t>X</a:t>
            </a:r>
            <a:r>
              <a:rPr lang="en-GB" b="0" i="0" dirty="0">
                <a:solidFill>
                  <a:srgbClr val="232629"/>
                </a:solidFill>
                <a:effectLst/>
                <a:latin typeface="inherit"/>
              </a:rPr>
              <a:t>. Lets say </a:t>
            </a:r>
            <a:r>
              <a:rPr lang="en-GB" b="1" i="0" dirty="0">
                <a:solidFill>
                  <a:srgbClr val="232629"/>
                </a:solidFill>
                <a:effectLst/>
                <a:latin typeface="inherit"/>
              </a:rPr>
              <a:t>X</a:t>
            </a:r>
            <a:r>
              <a:rPr lang="en-GB" b="0" i="0" dirty="0">
                <a:solidFill>
                  <a:srgbClr val="232629"/>
                </a:solidFill>
                <a:effectLst/>
                <a:latin typeface="inherit"/>
              </a:rPr>
              <a:t> represents Obama about to flip a coin 100 times. Now let's say </a:t>
            </a:r>
            <a:r>
              <a:rPr lang="en-GB" b="1" i="0" dirty="0">
                <a:solidFill>
                  <a:srgbClr val="232629"/>
                </a:solidFill>
                <a:effectLst/>
                <a:latin typeface="inherit"/>
              </a:rPr>
              <a:t>Y</a:t>
            </a:r>
            <a:r>
              <a:rPr lang="en-GB" b="0" i="0" dirty="0">
                <a:solidFill>
                  <a:srgbClr val="232629"/>
                </a:solidFill>
                <a:effectLst/>
                <a:latin typeface="inherit"/>
              </a:rPr>
              <a:t> represents a Priest about to flip a coin 100 times. If Obama and the Priest flip coins with the same probability of landing on heads, then </a:t>
            </a:r>
            <a:r>
              <a:rPr lang="en-GB" b="1" i="0" dirty="0">
                <a:solidFill>
                  <a:srgbClr val="232629"/>
                </a:solidFill>
                <a:effectLst/>
                <a:latin typeface="inherit"/>
              </a:rPr>
              <a:t>X</a:t>
            </a:r>
            <a:r>
              <a:rPr lang="en-GB" b="0" i="0" dirty="0">
                <a:solidFill>
                  <a:srgbClr val="232629"/>
                </a:solidFill>
                <a:effectLst/>
                <a:latin typeface="inherit"/>
              </a:rPr>
              <a:t> and </a:t>
            </a:r>
            <a:r>
              <a:rPr lang="en-GB" b="1" i="0" dirty="0">
                <a:solidFill>
                  <a:srgbClr val="232629"/>
                </a:solidFill>
                <a:effectLst/>
                <a:latin typeface="inherit"/>
              </a:rPr>
              <a:t>Y</a:t>
            </a:r>
            <a:r>
              <a:rPr lang="en-GB" b="0" i="0" dirty="0">
                <a:solidFill>
                  <a:srgbClr val="232629"/>
                </a:solidFill>
                <a:effectLst/>
                <a:latin typeface="inherit"/>
              </a:rPr>
              <a:t> are considered identically distributed. If we sample repeatedly from either the Priest or Obama, then the samples are considered identically distributed.</a:t>
            </a:r>
          </a:p>
          <a:p>
            <a:pPr algn="l" fontAlgn="base"/>
            <a:r>
              <a:rPr lang="en-GB" b="0" i="0" dirty="0">
                <a:solidFill>
                  <a:srgbClr val="232629"/>
                </a:solidFill>
                <a:effectLst/>
                <a:latin typeface="-apple-system"/>
              </a:rPr>
              <a:t>Side note: Independence also means you can multiply probabilities. Lets say the probability of heads is p, then the probability of getting two heads in a row is p*p, or p^2.</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232629"/>
                </a:solidFill>
                <a:effectLst/>
                <a:latin typeface="-apple-system"/>
              </a:rPr>
              <a:t>identical distribution refers to the entire probability distribution, whereas equal probability refers to parts of that probability distribution.</a:t>
            </a:r>
            <a:endParaRPr lang="en-GB" sz="1200" i="1" dirty="0">
              <a:solidFill>
                <a:srgbClr val="00B0F0"/>
              </a:solidFill>
              <a:latin typeface="Palatino Linotype" panose="02040502050505030304" pitchFamily="18" charset="0"/>
              <a:cs typeface="Palatino Linotype"/>
            </a:endParaRPr>
          </a:p>
          <a:p>
            <a:r>
              <a:rPr lang="en-GB" dirty="0"/>
              <a:t>i.e., assuming every coin has the same probability of 50/50 -&gt; a coin A and a coin B tossed a 100 times = identical distribution of probability of nr of heads thrown in a 100 flips</a:t>
            </a:r>
          </a:p>
        </p:txBody>
      </p:sp>
      <p:sp>
        <p:nvSpPr>
          <p:cNvPr id="4" name="Slide Number Placeholder 3"/>
          <p:cNvSpPr>
            <a:spLocks noGrp="1"/>
          </p:cNvSpPr>
          <p:nvPr>
            <p:ph type="sldNum" sz="quarter" idx="5"/>
          </p:nvPr>
        </p:nvSpPr>
        <p:spPr/>
        <p:txBody>
          <a:bodyPr/>
          <a:lstStyle/>
          <a:p>
            <a:fld id="{43C9BACE-8B04-4C54-AEBA-E23BBC5033B7}" type="slidenum">
              <a:rPr lang="en-GB" smtClean="0"/>
              <a:t>20</a:t>
            </a:fld>
            <a:endParaRPr lang="en-GB"/>
          </a:p>
        </p:txBody>
      </p:sp>
    </p:spTree>
    <p:extLst>
      <p:ext uri="{BB962C8B-B14F-4D97-AF65-F5344CB8AC3E}">
        <p14:creationId xmlns:p14="http://schemas.microsoft.com/office/powerpoint/2010/main" val="39808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due to outliers. </a:t>
            </a:r>
          </a:p>
          <a:p>
            <a:endParaRPr lang="en-GB" dirty="0"/>
          </a:p>
          <a:p>
            <a:r>
              <a:rPr lang="en-GB" dirty="0"/>
              <a:t>Teach claims we should handle those data points as valid and true data points. = will change your estimates and model.</a:t>
            </a:r>
          </a:p>
          <a:p>
            <a:r>
              <a:rPr lang="en-GB" dirty="0"/>
              <a:t>Especially in causal experimental settings. Data more likely to hold true and not being an outlier. </a:t>
            </a:r>
          </a:p>
          <a:p>
            <a:endParaRPr lang="en-GB" dirty="0"/>
          </a:p>
          <a:p>
            <a:r>
              <a:rPr lang="en-GB" dirty="0"/>
              <a:t>Observational not so much, many things could have influenced your output. </a:t>
            </a:r>
          </a:p>
        </p:txBody>
      </p:sp>
      <p:sp>
        <p:nvSpPr>
          <p:cNvPr id="4" name="Slide Number Placeholder 3"/>
          <p:cNvSpPr>
            <a:spLocks noGrp="1"/>
          </p:cNvSpPr>
          <p:nvPr>
            <p:ph type="sldNum" sz="quarter" idx="5"/>
          </p:nvPr>
        </p:nvSpPr>
        <p:spPr/>
        <p:txBody>
          <a:bodyPr/>
          <a:lstStyle/>
          <a:p>
            <a:fld id="{43C9BACE-8B04-4C54-AEBA-E23BBC5033B7}" type="slidenum">
              <a:rPr lang="en-GB" smtClean="0"/>
              <a:t>36</a:t>
            </a:fld>
            <a:endParaRPr lang="en-GB"/>
          </a:p>
        </p:txBody>
      </p:sp>
    </p:spTree>
    <p:extLst>
      <p:ext uri="{BB962C8B-B14F-4D97-AF65-F5344CB8AC3E}">
        <p14:creationId xmlns:p14="http://schemas.microsoft.com/office/powerpoint/2010/main" val="221049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latin typeface="Arial" panose="020B0604020202020204" pitchFamily="34" charset="0"/>
              </a:rPr>
              <a:t>https://en.wikipedia.org/wiki/Inverse_probability_weighting</a:t>
            </a:r>
          </a:p>
          <a:p>
            <a:r>
              <a:rPr lang="en-GB" b="1" i="0" dirty="0">
                <a:solidFill>
                  <a:srgbClr val="202122"/>
                </a:solidFill>
                <a:effectLst/>
                <a:latin typeface="Arial" panose="020B0604020202020204" pitchFamily="34" charset="0"/>
              </a:rPr>
              <a:t>The inverse probability weighting estimator </a:t>
            </a:r>
            <a:r>
              <a:rPr lang="en-GB" b="0" i="0" dirty="0">
                <a:solidFill>
                  <a:srgbClr val="202122"/>
                </a:solidFill>
                <a:effectLst/>
                <a:latin typeface="Arial" panose="020B0604020202020204" pitchFamily="34" charset="0"/>
              </a:rPr>
              <a:t>can be used to demonstrate causality when the researcher cannot conduct a controlled experiment but has observed data to model. Because it is assumed that the treatment is not randomly assigned, the goal is to estimate the counterfactual or potential outcome if all subjects in population were assigned either treatment.</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Inverse probability weighting is also used to account for missing data when subjects with missing data cannot be included in the primary analysis. With an estimate of the sampling probability, or the probability that the factor would be measured in another measurement, inverse probability weighting can be used to inflate the weight for subjects who are under-represented due to a large degree of </a:t>
            </a:r>
            <a:r>
              <a:rPr lang="en-GB" b="0" i="0" u="none" strike="noStrike" dirty="0">
                <a:solidFill>
                  <a:srgbClr val="0645AD"/>
                </a:solidFill>
                <a:effectLst/>
                <a:latin typeface="Arial" panose="020B0604020202020204" pitchFamily="34" charset="0"/>
                <a:hlinkClick r:id="rId3" tooltip="Missing data"/>
              </a:rPr>
              <a:t>missing data</a:t>
            </a:r>
            <a:r>
              <a:rPr lang="en-GB" b="0" i="0" dirty="0">
                <a:solidFill>
                  <a:srgbClr val="202122"/>
                </a:solidFill>
                <a:effectLst/>
                <a:latin typeface="Arial" panose="020B0604020202020204" pitchFamily="34" charset="0"/>
              </a:rPr>
              <a:t>.</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In the case here, can also be used to ‘ fight against outliers’ = in either way. If you believe the ‘ extreme points’  are valid, but just an under representation of a certain group B (e.g., observed data thing above) -&gt; we can increase their weight by estimating what stuff would look like if all pp from A were assigned to B.</a:t>
            </a:r>
          </a:p>
          <a:p>
            <a:r>
              <a:rPr lang="en-GB" b="0" i="0" dirty="0">
                <a:solidFill>
                  <a:srgbClr val="202122"/>
                </a:solidFill>
                <a:effectLst/>
                <a:latin typeface="Arial" panose="020B0604020202020204" pitchFamily="34" charset="0"/>
              </a:rPr>
              <a:t>On the other hand, can use it to fight against actual outliers that are not legit data points, but don’t want to remove their information = make them have less weight. </a:t>
            </a:r>
            <a:endParaRPr lang="en-GB" dirty="0"/>
          </a:p>
        </p:txBody>
      </p:sp>
      <p:sp>
        <p:nvSpPr>
          <p:cNvPr id="4" name="Slide Number Placeholder 3"/>
          <p:cNvSpPr>
            <a:spLocks noGrp="1"/>
          </p:cNvSpPr>
          <p:nvPr>
            <p:ph type="sldNum" sz="quarter" idx="5"/>
          </p:nvPr>
        </p:nvSpPr>
        <p:spPr/>
        <p:txBody>
          <a:bodyPr/>
          <a:lstStyle/>
          <a:p>
            <a:fld id="{43C9BACE-8B04-4C54-AEBA-E23BBC5033B7}" type="slidenum">
              <a:rPr lang="en-GB" smtClean="0"/>
              <a:t>38</a:t>
            </a:fld>
            <a:endParaRPr lang="en-GB"/>
          </a:p>
        </p:txBody>
      </p:sp>
    </p:spTree>
    <p:extLst>
      <p:ext uri="{BB962C8B-B14F-4D97-AF65-F5344CB8AC3E}">
        <p14:creationId xmlns:p14="http://schemas.microsoft.com/office/powerpoint/2010/main" val="194106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727272"/>
                </a:solidFill>
                <a:latin typeface="Palatino Linotype"/>
                <a:cs typeface="Palatino Linotype"/>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727272"/>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727272"/>
                </a:solidFill>
                <a:latin typeface="Palatino Linotype"/>
                <a:cs typeface="Palatino Linotyp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727272"/>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17" name="bg object 17"/>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bg object 18"/>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bg object 19"/>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bg object 20"/>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bg object 21"/>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 name="Holder 2"/>
          <p:cNvSpPr>
            <a:spLocks noGrp="1"/>
          </p:cNvSpPr>
          <p:nvPr>
            <p:ph type="title"/>
          </p:nvPr>
        </p:nvSpPr>
        <p:spPr>
          <a:xfrm>
            <a:off x="107950" y="25252"/>
            <a:ext cx="541020" cy="116839"/>
          </a:xfrm>
          <a:prstGeom prst="rect">
            <a:avLst/>
          </a:prstGeom>
        </p:spPr>
        <p:txBody>
          <a:bodyPr wrap="square" lIns="0" tIns="0" rIns="0" bIns="0">
            <a:spAutoFit/>
          </a:bodyPr>
          <a:lstStyle>
            <a:lvl1pPr>
              <a:defRPr sz="600" b="0" i="0">
                <a:solidFill>
                  <a:srgbClr val="727272"/>
                </a:solidFill>
                <a:latin typeface="Palatino Linotype"/>
                <a:cs typeface="Palatino Linotype"/>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7/28/2022</a:t>
            </a:fld>
            <a:endParaRPr lang="en-US"/>
          </a:p>
        </p:txBody>
      </p:sp>
      <p:sp>
        <p:nvSpPr>
          <p:cNvPr id="6" name="Holder 6"/>
          <p:cNvSpPr>
            <a:spLocks noGrp="1"/>
          </p:cNvSpPr>
          <p:nvPr>
            <p:ph type="sldNum" sz="quarter" idx="7"/>
          </p:nvPr>
        </p:nvSpPr>
        <p:spPr>
          <a:xfrm>
            <a:off x="5366219" y="3097608"/>
            <a:ext cx="313728" cy="133985"/>
          </a:xfrm>
          <a:prstGeom prst="rect">
            <a:avLst/>
          </a:prstGeom>
        </p:spPr>
        <p:txBody>
          <a:bodyPr wrap="square" lIns="0" tIns="0" rIns="0" bIns="0">
            <a:spAutoFit/>
          </a:bodyPr>
          <a:lstStyle>
            <a:lvl1pPr>
              <a:defRPr sz="600" b="0" i="0">
                <a:solidFill>
                  <a:schemeClr val="tx1"/>
                </a:solidFill>
                <a:latin typeface="Lucida Console"/>
                <a:cs typeface="Lucida Console"/>
              </a:defRPr>
            </a:lvl1pPr>
          </a:lstStyle>
          <a:p>
            <a:pPr marL="83820">
              <a:lnSpc>
                <a:spcPct val="100000"/>
              </a:lnSpc>
              <a:spcBef>
                <a:spcPts val="170"/>
              </a:spcBef>
            </a:pPr>
            <a:fld id="{81D60167-4931-47E6-BA6A-407CBD079E47}" type="slidenum">
              <a:rPr dirty="0"/>
              <a:t>‹#›</a:t>
            </a:fld>
            <a:r>
              <a:rPr spc="-240" dirty="0"/>
              <a:t> </a:t>
            </a:r>
            <a:r>
              <a:rPr dirty="0"/>
              <a:t>/</a:t>
            </a:r>
            <a:r>
              <a:rPr spc="-240" dirty="0"/>
              <a:t> </a:t>
            </a:r>
            <a:r>
              <a:rPr spc="-25" dirty="0"/>
              <a:t>57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1.xml"/><Relationship Id="rId10" Type="http://schemas.openxmlformats.org/officeDocument/2006/relationships/hyperlink" Target="mailto:hlanski@essex.ac.uk" TargetMode="External"/><Relationship Id="rId4" Type="http://schemas.openxmlformats.org/officeDocument/2006/relationships/slide" Target="slide9.xml"/><Relationship Id="rId9" Type="http://schemas.openxmlformats.org/officeDocument/2006/relationships/hyperlink" Target="mailto:d.machlanski@essex.ac.uk"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 Id="rId9" Type="http://schemas.openxmlformats.org/officeDocument/2006/relationships/hyperlink" Target="http://www.tylervigen.com/spurious-correlation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6.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2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2.xml.rels><?xml version="1.0" encoding="UTF-8" standalone="yes"?>
<Relationships xmlns="http://schemas.openxmlformats.org/package/2006/relationships"><Relationship Id="rId8" Type="http://schemas.openxmlformats.org/officeDocument/2006/relationships/hyperlink" Target="https://dl.acm.org/doi/10.1145/3397269"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 Id="rId9" Type="http://schemas.openxmlformats.org/officeDocument/2006/relationships/hyperlink" Target="https://arxiv.org/abs/2002.02770" TargetMode="Externa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9.xml"/><Relationship Id="rId2" Type="http://schemas.openxmlformats.org/officeDocument/2006/relationships/slide" Target="slide21.xml"/><Relationship Id="rId1" Type="http://schemas.openxmlformats.org/officeDocument/2006/relationships/slideLayout" Target="../slideLayouts/slideLayout5.xml"/><Relationship Id="rId6" Type="http://schemas.openxmlformats.org/officeDocument/2006/relationships/slide" Target="slide3.xml"/><Relationship Id="rId5" Type="http://schemas.openxmlformats.org/officeDocument/2006/relationships/slide" Target="slide54.xml"/><Relationship Id="rId4" Type="http://schemas.openxmlformats.org/officeDocument/2006/relationships/slide" Target="slide46.xml"/></Relationships>
</file>

<file path=ppt/slides/_rels/slide3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36.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6.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9.xml"/><Relationship Id="rId9" Type="http://schemas.openxmlformats.org/officeDocument/2006/relationships/image" Target="../media/image12.jpg"/></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Probability"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10" Type="http://schemas.openxmlformats.org/officeDocument/2006/relationships/hyperlink" Target="https://en.wikipedia.org/wiki/Inverse_probability_weighting" TargetMode="External"/><Relationship Id="rId4" Type="http://schemas.openxmlformats.org/officeDocument/2006/relationships/slide" Target="slide21.xml"/><Relationship Id="rId9" Type="http://schemas.openxmlformats.org/officeDocument/2006/relationships/hyperlink" Target="https://en.wikipedia.org/wiki/Selection_bias" TargetMode="External"/></Relationships>
</file>

<file path=ppt/slides/_rels/slide38.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6.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9.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xml.rels><?xml version="1.0" encoding="UTF-8" standalone="yes"?>
<Relationships xmlns="http://schemas.openxmlformats.org/package/2006/relationships"><Relationship Id="rId8" Type="http://schemas.openxmlformats.org/officeDocument/2006/relationships/hyperlink" Target="http://bayes.cs.ucla.edu/WHY/"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11" Type="http://schemas.openxmlformats.org/officeDocument/2006/relationships/hyperlink" Target="https://www.bradyneal.com/causal-inference-course" TargetMode="External"/><Relationship Id="rId5" Type="http://schemas.openxmlformats.org/officeDocument/2006/relationships/slide" Target="slide32.xml"/><Relationship Id="rId10" Type="http://schemas.openxmlformats.org/officeDocument/2006/relationships/hyperlink" Target="https://mitpress.mit.edu/books/elements-causal-inference" TargetMode="External"/><Relationship Id="rId4" Type="http://schemas.openxmlformats.org/officeDocument/2006/relationships/slide" Target="slide21.xml"/><Relationship Id="rId9" Type="http://schemas.openxmlformats.org/officeDocument/2006/relationships/hyperlink" Target="http://bayes.cs.ucla.edu/PRIMER/" TargetMode="External"/></Relationships>
</file>

<file path=ppt/slides/_rels/slide4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3.xml.rels><?xml version="1.0" encoding="UTF-8" standalone="yes"?>
<Relationships xmlns="http://schemas.openxmlformats.org/package/2006/relationships"><Relationship Id="rId8" Type="http://schemas.openxmlformats.org/officeDocument/2006/relationships/hyperlink" Target="http://arxiv.org/abs/1706.03461"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4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microsoft/EconML"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4.xml.rels><?xml version="1.0" encoding="UTF-8" standalone="yes"?>
<Relationships xmlns="http://schemas.openxmlformats.org/package/2006/relationships"><Relationship Id="rId8" Type="http://schemas.openxmlformats.org/officeDocument/2006/relationships/hyperlink" Target="http://arxiv.org/abs/2104.04103" TargetMode="External"/><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5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s>
</file>

<file path=ppt/slides/_rels/slide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 Target="slide9.xml"/><Relationship Id="rId7" Type="http://schemas.openxmlformats.org/officeDocument/2006/relationships/slide" Target="slide54.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6.xml"/><Relationship Id="rId5" Type="http://schemas.openxmlformats.org/officeDocument/2006/relationships/slide" Target="slide32.xml"/><Relationship Id="rId4" Type="http://schemas.openxmlformats.org/officeDocument/2006/relationships/slide" Target="slide21.xml"/><Relationship Id="rId9" Type="http://schemas.openxmlformats.org/officeDocument/2006/relationships/hyperlink" Target="http://www.tylervigen.com/spurious-correlation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6624" y="1282188"/>
            <a:ext cx="2276062" cy="1909105"/>
          </a:xfrm>
          <a:prstGeom prst="rect">
            <a:avLst/>
          </a:prstGeom>
        </p:spPr>
      </p:pic>
      <p:grpSp>
        <p:nvGrpSpPr>
          <p:cNvPr id="3" name="object 3"/>
          <p:cNvGrpSpPr/>
          <p:nvPr/>
        </p:nvGrpSpPr>
        <p:grpSpPr>
          <a:xfrm>
            <a:off x="0" y="0"/>
            <a:ext cx="5760085" cy="218440"/>
            <a:chOff x="0" y="0"/>
            <a:chExt cx="5760085" cy="218440"/>
          </a:xfrm>
        </p:grpSpPr>
        <p:sp>
          <p:nvSpPr>
            <p:cNvPr id="4" name="object 4"/>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5" name="object 5"/>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I</a:t>
            </a:r>
            <a:r>
              <a:rPr sz="600" cap="small" spc="-10" dirty="0">
                <a:solidFill>
                  <a:srgbClr val="727272"/>
                </a:solidFill>
                <a:latin typeface="Palatino Linotype"/>
                <a:cs typeface="Palatino Linotype"/>
                <a:hlinkClick r:id="rId3"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M</a:t>
            </a:r>
            <a:r>
              <a:rPr sz="600" cap="small" spc="-10" dirty="0">
                <a:solidFill>
                  <a:srgbClr val="727272"/>
                </a:solidFill>
                <a:latin typeface="Palatino Linotype"/>
                <a:cs typeface="Palatino Linotype"/>
                <a:hlinkClick r:id="rId4"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C</a:t>
            </a:r>
            <a:r>
              <a:rPr sz="600" cap="small" spc="-10" dirty="0">
                <a:solidFill>
                  <a:srgbClr val="727272"/>
                </a:solidFill>
                <a:latin typeface="Palatino Linotype"/>
                <a:cs typeface="Palatino Linotype"/>
                <a:hlinkClick r:id="rId5"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7" action="ppaction://hlinksldjump"/>
              </a:rPr>
              <a:t>M</a:t>
            </a:r>
            <a:r>
              <a:rPr sz="600" cap="small" spc="-10" dirty="0">
                <a:solidFill>
                  <a:srgbClr val="727272"/>
                </a:solidFill>
                <a:latin typeface="Palatino Linotype"/>
                <a:cs typeface="Palatino Linotype"/>
                <a:hlinkClick r:id="rId7"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8" action="ppaction://hlinksldjump"/>
              </a:rPr>
              <a:t>C</a:t>
            </a:r>
            <a:r>
              <a:rPr sz="600" cap="small" spc="-20" dirty="0">
                <a:solidFill>
                  <a:srgbClr val="727272"/>
                </a:solidFill>
                <a:latin typeface="Palatino Linotype"/>
                <a:cs typeface="Palatino Linotype"/>
                <a:hlinkClick r:id="rId8"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txBox="1"/>
          <p:nvPr/>
        </p:nvSpPr>
        <p:spPr>
          <a:xfrm>
            <a:off x="365607" y="853526"/>
            <a:ext cx="5029200" cy="244475"/>
          </a:xfrm>
          <a:prstGeom prst="rect">
            <a:avLst/>
          </a:prstGeom>
        </p:spPr>
        <p:txBody>
          <a:bodyPr vert="horz" wrap="square" lIns="0" tIns="17145" rIns="0" bIns="0" rtlCol="0">
            <a:spAutoFit/>
          </a:bodyPr>
          <a:lstStyle/>
          <a:p>
            <a:pPr marL="12700">
              <a:lnSpc>
                <a:spcPct val="100000"/>
              </a:lnSpc>
              <a:spcBef>
                <a:spcPts val="135"/>
              </a:spcBef>
            </a:pPr>
            <a:r>
              <a:rPr sz="1400" spc="-20" dirty="0">
                <a:latin typeface="Palatino Linotype"/>
                <a:cs typeface="Palatino Linotype"/>
              </a:rPr>
              <a:t>Machine</a:t>
            </a:r>
            <a:r>
              <a:rPr sz="1400" spc="-10" dirty="0">
                <a:latin typeface="Palatino Linotype"/>
                <a:cs typeface="Palatino Linotype"/>
              </a:rPr>
              <a:t> </a:t>
            </a:r>
            <a:r>
              <a:rPr sz="1400" spc="-20" dirty="0">
                <a:latin typeface="Palatino Linotype"/>
                <a:cs typeface="Palatino Linotype"/>
              </a:rPr>
              <a:t>Learning</a:t>
            </a:r>
            <a:r>
              <a:rPr sz="1400" spc="-10" dirty="0">
                <a:latin typeface="Palatino Linotype"/>
                <a:cs typeface="Palatino Linotype"/>
              </a:rPr>
              <a:t> </a:t>
            </a:r>
            <a:r>
              <a:rPr sz="1400" dirty="0">
                <a:latin typeface="Palatino Linotype"/>
                <a:cs typeface="Palatino Linotype"/>
              </a:rPr>
              <a:t>for</a:t>
            </a:r>
            <a:r>
              <a:rPr sz="1400" spc="-10" dirty="0">
                <a:latin typeface="Palatino Linotype"/>
                <a:cs typeface="Palatino Linotype"/>
              </a:rPr>
              <a:t> </a:t>
            </a:r>
            <a:r>
              <a:rPr sz="1400" dirty="0">
                <a:latin typeface="Palatino Linotype"/>
                <a:cs typeface="Palatino Linotype"/>
              </a:rPr>
              <a:t>Causal</a:t>
            </a:r>
            <a:r>
              <a:rPr sz="1400" spc="-10" dirty="0">
                <a:latin typeface="Palatino Linotype"/>
                <a:cs typeface="Palatino Linotype"/>
              </a:rPr>
              <a:t> Inference from </a:t>
            </a:r>
            <a:r>
              <a:rPr sz="1400" spc="-25" dirty="0">
                <a:latin typeface="Palatino Linotype"/>
                <a:cs typeface="Palatino Linotype"/>
              </a:rPr>
              <a:t>Observational</a:t>
            </a:r>
            <a:r>
              <a:rPr sz="1400" spc="-10" dirty="0">
                <a:latin typeface="Palatino Linotype"/>
                <a:cs typeface="Palatino Linotype"/>
              </a:rPr>
              <a:t> </a:t>
            </a:r>
            <a:r>
              <a:rPr sz="1400" spc="-20" dirty="0">
                <a:latin typeface="Palatino Linotype"/>
                <a:cs typeface="Palatino Linotype"/>
              </a:rPr>
              <a:t>Data</a:t>
            </a:r>
            <a:endParaRPr sz="1400">
              <a:latin typeface="Palatino Linotype"/>
              <a:cs typeface="Palatino Linotype"/>
            </a:endParaRPr>
          </a:p>
        </p:txBody>
      </p:sp>
      <p:sp>
        <p:nvSpPr>
          <p:cNvPr id="74" name="object 74"/>
          <p:cNvSpPr txBox="1">
            <a:spLocks noGrp="1"/>
          </p:cNvSpPr>
          <p:nvPr>
            <p:ph type="sldNum" sz="quarter" idx="7"/>
          </p:nvPr>
        </p:nvSpPr>
        <p:spPr>
          <a:prstGeom prst="rect">
            <a:avLst/>
          </a:prstGeom>
        </p:spPr>
        <p:txBody>
          <a:bodyPr vert="horz" wrap="square" lIns="0" tIns="21590" rIns="0" bIns="0" rtlCol="0">
            <a:spAutoFit/>
          </a:bodyPr>
          <a:lstStyle/>
          <a:p>
            <a:pPr marL="83820">
              <a:lnSpc>
                <a:spcPct val="100000"/>
              </a:lnSpc>
              <a:spcBef>
                <a:spcPts val="170"/>
              </a:spcBef>
            </a:pPr>
            <a:fld id="{81D60167-4931-47E6-BA6A-407CBD079E47}" type="slidenum">
              <a:rPr dirty="0"/>
              <a:t>1</a:t>
            </a:fld>
            <a:r>
              <a:rPr spc="-240" dirty="0"/>
              <a:t> </a:t>
            </a:r>
            <a:r>
              <a:rPr dirty="0"/>
              <a:t>/</a:t>
            </a:r>
            <a:r>
              <a:rPr spc="-240" dirty="0"/>
              <a:t> </a:t>
            </a:r>
            <a:r>
              <a:rPr spc="-25" dirty="0"/>
              <a:t>57</a:t>
            </a:r>
          </a:p>
        </p:txBody>
      </p:sp>
      <p:sp>
        <p:nvSpPr>
          <p:cNvPr id="73" name="object 73"/>
          <p:cNvSpPr txBox="1"/>
          <p:nvPr/>
        </p:nvSpPr>
        <p:spPr>
          <a:xfrm>
            <a:off x="1960498" y="1381695"/>
            <a:ext cx="1842135" cy="979169"/>
          </a:xfrm>
          <a:prstGeom prst="rect">
            <a:avLst/>
          </a:prstGeom>
        </p:spPr>
        <p:txBody>
          <a:bodyPr vert="horz" wrap="square" lIns="0" tIns="6985" rIns="0" bIns="0" rtlCol="0">
            <a:spAutoFit/>
          </a:bodyPr>
          <a:lstStyle/>
          <a:p>
            <a:pPr marL="142240" marR="135255" indent="-2540" algn="ctr">
              <a:lnSpc>
                <a:spcPct val="102600"/>
              </a:lnSpc>
              <a:spcBef>
                <a:spcPts val="55"/>
              </a:spcBef>
            </a:pPr>
            <a:r>
              <a:rPr sz="1100" spc="-10" dirty="0">
                <a:latin typeface="Palatino Linotype"/>
                <a:cs typeface="Palatino Linotype"/>
              </a:rPr>
              <a:t>Damian</a:t>
            </a:r>
            <a:r>
              <a:rPr sz="1100" spc="-40" dirty="0">
                <a:latin typeface="Palatino Linotype"/>
                <a:cs typeface="Palatino Linotype"/>
              </a:rPr>
              <a:t> </a:t>
            </a:r>
            <a:r>
              <a:rPr sz="1100" spc="-10" dirty="0">
                <a:latin typeface="Palatino Linotype"/>
                <a:cs typeface="Palatino Linotype"/>
              </a:rPr>
              <a:t>Machlanski </a:t>
            </a:r>
            <a:r>
              <a:rPr sz="1100" spc="-25" dirty="0">
                <a:latin typeface="Palatino Linotype"/>
                <a:cs typeface="Palatino Linotype"/>
                <a:hlinkClick r:id="rId9"/>
              </a:rPr>
              <a:t>d.mac</a:t>
            </a:r>
            <a:r>
              <a:rPr sz="1100" spc="-25" dirty="0">
                <a:latin typeface="Palatino Linotype"/>
                <a:cs typeface="Palatino Linotype"/>
                <a:hlinkClick r:id="rId10"/>
              </a:rPr>
              <a:t>hlanski@essex.ac.uk</a:t>
            </a:r>
            <a:endParaRPr sz="1100">
              <a:latin typeface="Palatino Linotype"/>
              <a:cs typeface="Palatino Linotype"/>
            </a:endParaRPr>
          </a:p>
          <a:p>
            <a:pPr algn="ctr">
              <a:lnSpc>
                <a:spcPct val="100000"/>
              </a:lnSpc>
              <a:spcBef>
                <a:spcPts val="1225"/>
              </a:spcBef>
            </a:pPr>
            <a:r>
              <a:rPr sz="800" spc="60" dirty="0">
                <a:latin typeface="Palatino Linotype"/>
                <a:cs typeface="Palatino Linotype"/>
              </a:rPr>
              <a:t>CSEE</a:t>
            </a:r>
            <a:r>
              <a:rPr sz="800" spc="95" dirty="0">
                <a:latin typeface="Palatino Linotype"/>
                <a:cs typeface="Palatino Linotype"/>
              </a:rPr>
              <a:t> </a:t>
            </a:r>
            <a:r>
              <a:rPr sz="800" dirty="0">
                <a:latin typeface="Palatino Linotype"/>
                <a:cs typeface="Palatino Linotype"/>
              </a:rPr>
              <a:t>and</a:t>
            </a:r>
            <a:r>
              <a:rPr sz="800" spc="100" dirty="0">
                <a:latin typeface="Palatino Linotype"/>
                <a:cs typeface="Palatino Linotype"/>
              </a:rPr>
              <a:t> </a:t>
            </a:r>
            <a:r>
              <a:rPr sz="800" dirty="0">
                <a:latin typeface="Palatino Linotype"/>
                <a:cs typeface="Palatino Linotype"/>
              </a:rPr>
              <a:t>MiSoC,</a:t>
            </a:r>
            <a:r>
              <a:rPr sz="800" spc="100" dirty="0">
                <a:latin typeface="Palatino Linotype"/>
                <a:cs typeface="Palatino Linotype"/>
              </a:rPr>
              <a:t> </a:t>
            </a:r>
            <a:r>
              <a:rPr sz="800" dirty="0">
                <a:latin typeface="Palatino Linotype"/>
                <a:cs typeface="Palatino Linotype"/>
              </a:rPr>
              <a:t>University</a:t>
            </a:r>
            <a:r>
              <a:rPr sz="800" spc="100" dirty="0">
                <a:latin typeface="Palatino Linotype"/>
                <a:cs typeface="Palatino Linotype"/>
              </a:rPr>
              <a:t> </a:t>
            </a:r>
            <a:r>
              <a:rPr sz="800" dirty="0">
                <a:latin typeface="Palatino Linotype"/>
                <a:cs typeface="Palatino Linotype"/>
              </a:rPr>
              <a:t>of</a:t>
            </a:r>
            <a:r>
              <a:rPr sz="800" spc="100" dirty="0">
                <a:latin typeface="Palatino Linotype"/>
                <a:cs typeface="Palatino Linotype"/>
              </a:rPr>
              <a:t> </a:t>
            </a:r>
            <a:r>
              <a:rPr sz="800" spc="-10" dirty="0">
                <a:latin typeface="Palatino Linotype"/>
                <a:cs typeface="Palatino Linotype"/>
              </a:rPr>
              <a:t>Essex</a:t>
            </a:r>
            <a:endParaRPr sz="800">
              <a:latin typeface="Palatino Linotype"/>
              <a:cs typeface="Palatino Linotype"/>
            </a:endParaRPr>
          </a:p>
          <a:p>
            <a:pPr>
              <a:lnSpc>
                <a:spcPct val="100000"/>
              </a:lnSpc>
              <a:spcBef>
                <a:spcPts val="55"/>
              </a:spcBef>
            </a:pPr>
            <a:endParaRPr sz="950">
              <a:latin typeface="Palatino Linotype"/>
              <a:cs typeface="Palatino Linotype"/>
            </a:endParaRPr>
          </a:p>
          <a:p>
            <a:pPr algn="ctr">
              <a:lnSpc>
                <a:spcPct val="100000"/>
              </a:lnSpc>
            </a:pPr>
            <a:r>
              <a:rPr sz="1100" dirty="0">
                <a:latin typeface="Palatino Linotype"/>
                <a:cs typeface="Palatino Linotype"/>
              </a:rPr>
              <a:t>July</a:t>
            </a:r>
            <a:r>
              <a:rPr sz="1100" spc="125" dirty="0">
                <a:latin typeface="Palatino Linotype"/>
                <a:cs typeface="Palatino Linotype"/>
              </a:rPr>
              <a:t> </a:t>
            </a:r>
            <a:r>
              <a:rPr sz="1100" dirty="0">
                <a:latin typeface="Palatino Linotype"/>
                <a:cs typeface="Palatino Linotype"/>
              </a:rPr>
              <a:t>28th</a:t>
            </a:r>
            <a:r>
              <a:rPr sz="1100" spc="125" dirty="0">
                <a:latin typeface="Palatino Linotype"/>
                <a:cs typeface="Palatino Linotype"/>
              </a:rPr>
              <a:t> </a:t>
            </a:r>
            <a:r>
              <a:rPr sz="1100" spc="-20" dirty="0">
                <a:latin typeface="Palatino Linotype"/>
                <a:cs typeface="Palatino Linotype"/>
              </a:rPr>
              <a:t>2022</a:t>
            </a:r>
            <a:endParaRPr sz="1100">
              <a:latin typeface="Palatino Linotype"/>
              <a:cs typeface="Palatino Linotype"/>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6" name="object 6"/>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470785" cy="244475"/>
          </a:xfrm>
          <a:prstGeom prst="rect">
            <a:avLst/>
          </a:prstGeom>
        </p:spPr>
        <p:txBody>
          <a:bodyPr vert="horz" wrap="square" lIns="0" tIns="17145" rIns="0" bIns="0" rtlCol="0">
            <a:spAutoFit/>
          </a:bodyPr>
          <a:lstStyle/>
          <a:p>
            <a:pPr marL="12700">
              <a:lnSpc>
                <a:spcPct val="100000"/>
              </a:lnSpc>
              <a:spcBef>
                <a:spcPts val="135"/>
              </a:spcBef>
            </a:pPr>
            <a:r>
              <a:rPr sz="1400" spc="75" dirty="0">
                <a:latin typeface="Palatino Linotype"/>
                <a:cs typeface="Palatino Linotype"/>
              </a:rPr>
              <a:t>S</a:t>
            </a:r>
            <a:r>
              <a:rPr sz="1400" cap="small" spc="75" dirty="0">
                <a:latin typeface="Palatino Linotype"/>
                <a:cs typeface="Palatino Linotype"/>
              </a:rPr>
              <a:t>purious</a:t>
            </a:r>
            <a:r>
              <a:rPr sz="1400" spc="229" dirty="0">
                <a:latin typeface="Palatino Linotype"/>
                <a:cs typeface="Palatino Linotype"/>
              </a:rPr>
              <a:t> </a:t>
            </a:r>
            <a:r>
              <a:rPr sz="1400" spc="65" dirty="0">
                <a:latin typeface="Palatino Linotype"/>
                <a:cs typeface="Palatino Linotype"/>
              </a:rPr>
              <a:t>C</a:t>
            </a:r>
            <a:r>
              <a:rPr sz="1400" cap="small" spc="65" dirty="0">
                <a:latin typeface="Palatino Linotype"/>
                <a:cs typeface="Palatino Linotype"/>
              </a:rPr>
              <a:t>orrelations</a:t>
            </a:r>
            <a:r>
              <a:rPr sz="1400" spc="235" dirty="0">
                <a:latin typeface="Palatino Linotype"/>
                <a:cs typeface="Palatino Linotype"/>
              </a:rPr>
              <a:t> </a:t>
            </a:r>
            <a:r>
              <a:rPr sz="1400" spc="5" dirty="0">
                <a:latin typeface="Palatino Linotype"/>
                <a:cs typeface="Palatino Linotype"/>
              </a:rPr>
              <a:t>(2)</a:t>
            </a:r>
            <a:endParaRPr sz="1400">
              <a:latin typeface="Palatino Linotype"/>
              <a:cs typeface="Palatino Linotype"/>
            </a:endParaRPr>
          </a:p>
        </p:txBody>
      </p:sp>
      <p:pic>
        <p:nvPicPr>
          <p:cNvPr id="66" name="object 66"/>
          <p:cNvPicPr/>
          <p:nvPr/>
        </p:nvPicPr>
        <p:blipFill>
          <a:blip r:embed="rId8" cstate="print"/>
          <a:stretch>
            <a:fillRect/>
          </a:stretch>
        </p:blipFill>
        <p:spPr>
          <a:xfrm>
            <a:off x="342160" y="687600"/>
            <a:ext cx="5088157" cy="2009734"/>
          </a:xfrm>
          <a:prstGeom prst="rect">
            <a:avLst/>
          </a:prstGeom>
        </p:spPr>
      </p:pic>
      <p:sp>
        <p:nvSpPr>
          <p:cNvPr id="67" name="object 67"/>
          <p:cNvSpPr txBox="1"/>
          <p:nvPr/>
        </p:nvSpPr>
        <p:spPr>
          <a:xfrm>
            <a:off x="264388" y="2884696"/>
            <a:ext cx="3540125" cy="222250"/>
          </a:xfrm>
          <a:prstGeom prst="rect">
            <a:avLst/>
          </a:prstGeom>
        </p:spPr>
        <p:txBody>
          <a:bodyPr vert="horz" wrap="square" lIns="0" tIns="29209" rIns="0" bIns="0" rtlCol="0">
            <a:spAutoFit/>
          </a:bodyPr>
          <a:lstStyle/>
          <a:p>
            <a:pPr marL="12700">
              <a:lnSpc>
                <a:spcPct val="100000"/>
              </a:lnSpc>
              <a:spcBef>
                <a:spcPts val="229"/>
              </a:spcBef>
            </a:pPr>
            <a:r>
              <a:rPr sz="1100" dirty="0">
                <a:latin typeface="Palatino Linotype"/>
                <a:cs typeface="Palatino Linotype"/>
              </a:rPr>
              <a:t>Credit:</a:t>
            </a:r>
            <a:r>
              <a:rPr sz="1100" spc="105" dirty="0">
                <a:latin typeface="Palatino Linotype"/>
                <a:cs typeface="Palatino Linotype"/>
              </a:rPr>
              <a:t>  </a:t>
            </a:r>
            <a:r>
              <a:rPr sz="1100" spc="-30" dirty="0">
                <a:latin typeface="Palatino Linotype"/>
                <a:cs typeface="Palatino Linotype"/>
              </a:rPr>
              <a:t>h</a:t>
            </a:r>
            <a:r>
              <a:rPr sz="1100" spc="-30" dirty="0">
                <a:latin typeface="Palatino Linotype"/>
                <a:cs typeface="Palatino Linotype"/>
                <a:hlinkClick r:id="rId9"/>
              </a:rPr>
              <a:t>ttps://www.tylervigen.com/spurious-</a:t>
            </a:r>
            <a:r>
              <a:rPr sz="1100" spc="-10" dirty="0">
                <a:latin typeface="Palatino Linotype"/>
                <a:cs typeface="Palatino Linotype"/>
                <a:hlinkClick r:id="rId9"/>
              </a:rPr>
              <a:t>correlations</a:t>
            </a:r>
            <a:endParaRPr sz="11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84455">
              <a:lnSpc>
                <a:spcPct val="100000"/>
              </a:lnSpc>
              <a:spcBef>
                <a:spcPts val="170"/>
              </a:spcBef>
            </a:pPr>
            <a:fld id="{81D60167-4931-47E6-BA6A-407CBD079E47}" type="slidenum">
              <a:rPr dirty="0"/>
              <a:t>10</a:t>
            </a:fld>
            <a:r>
              <a:rPr spc="-240" dirty="0"/>
              <a:t> </a:t>
            </a:r>
            <a:r>
              <a:rPr dirty="0"/>
              <a:t>/</a:t>
            </a:r>
            <a:r>
              <a:rPr spc="-240" dirty="0"/>
              <a:t> </a:t>
            </a:r>
            <a:r>
              <a:rPr spc="-25" dirty="0"/>
              <a:t>57</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7" name="object 7"/>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41170" cy="244475"/>
          </a:xfrm>
          <a:prstGeom prst="rect">
            <a:avLst/>
          </a:prstGeom>
        </p:spPr>
        <p:txBody>
          <a:bodyPr vert="horz" wrap="square" lIns="0" tIns="17145" rIns="0" bIns="0" rtlCol="0">
            <a:spAutoFit/>
          </a:bodyPr>
          <a:lstStyle/>
          <a:p>
            <a:pPr marL="12700">
              <a:lnSpc>
                <a:spcPct val="100000"/>
              </a:lnSpc>
              <a:spcBef>
                <a:spcPts val="135"/>
              </a:spcBef>
            </a:pPr>
            <a:r>
              <a:rPr sz="1400" spc="65" dirty="0">
                <a:latin typeface="Palatino Linotype"/>
                <a:cs typeface="Palatino Linotype"/>
              </a:rPr>
              <a:t>S</a:t>
            </a:r>
            <a:r>
              <a:rPr sz="1400" cap="small" spc="65" dirty="0">
                <a:latin typeface="Palatino Linotype"/>
                <a:cs typeface="Palatino Linotype"/>
              </a:rPr>
              <a:t>impson</a:t>
            </a:r>
            <a:r>
              <a:rPr sz="1400" spc="65" dirty="0">
                <a:latin typeface="Palatino Linotype"/>
                <a:cs typeface="Palatino Linotype"/>
              </a:rPr>
              <a:t>’</a:t>
            </a:r>
            <a:r>
              <a:rPr sz="1400" cap="small" spc="65" dirty="0">
                <a:latin typeface="Palatino Linotype"/>
                <a:cs typeface="Palatino Linotype"/>
              </a:rPr>
              <a:t>s</a:t>
            </a:r>
            <a:r>
              <a:rPr sz="1400" spc="195" dirty="0">
                <a:latin typeface="Palatino Linotype"/>
                <a:cs typeface="Palatino Linotype"/>
              </a:rPr>
              <a:t> </a:t>
            </a:r>
            <a:r>
              <a:rPr sz="1400" spc="15" dirty="0">
                <a:latin typeface="Palatino Linotype"/>
                <a:cs typeface="Palatino Linotype"/>
              </a:rPr>
              <a:t>P</a:t>
            </a:r>
            <a:r>
              <a:rPr sz="1400" cap="small" spc="15" dirty="0">
                <a:latin typeface="Palatino Linotype"/>
                <a:cs typeface="Palatino Linotype"/>
              </a:rPr>
              <a:t>aradox</a:t>
            </a:r>
            <a:endParaRPr sz="1400">
              <a:latin typeface="Palatino Linotype"/>
              <a:cs typeface="Palatino Linotype"/>
            </a:endParaRPr>
          </a:p>
        </p:txBody>
      </p:sp>
      <p:pic>
        <p:nvPicPr>
          <p:cNvPr id="66" name="object 66"/>
          <p:cNvPicPr/>
          <p:nvPr/>
        </p:nvPicPr>
        <p:blipFill>
          <a:blip r:embed="rId8" cstate="print"/>
          <a:stretch>
            <a:fillRect/>
          </a:stretch>
        </p:blipFill>
        <p:spPr>
          <a:xfrm>
            <a:off x="1233471" y="762782"/>
            <a:ext cx="3315427" cy="2309193"/>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11</a:t>
            </a:fld>
            <a:r>
              <a:rPr spc="-235" dirty="0"/>
              <a:t> </a:t>
            </a:r>
            <a:r>
              <a:rPr dirty="0"/>
              <a:t>/</a:t>
            </a:r>
            <a:r>
              <a:rPr spc="-240" dirty="0"/>
              <a:t> </a:t>
            </a:r>
            <a:r>
              <a:rPr spc="-25" dirty="0"/>
              <a:t>57</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8" name="object 8"/>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41170" cy="244475"/>
          </a:xfrm>
          <a:prstGeom prst="rect">
            <a:avLst/>
          </a:prstGeom>
        </p:spPr>
        <p:txBody>
          <a:bodyPr vert="horz" wrap="square" lIns="0" tIns="17145" rIns="0" bIns="0" rtlCol="0">
            <a:spAutoFit/>
          </a:bodyPr>
          <a:lstStyle/>
          <a:p>
            <a:pPr marL="12700">
              <a:lnSpc>
                <a:spcPct val="100000"/>
              </a:lnSpc>
              <a:spcBef>
                <a:spcPts val="135"/>
              </a:spcBef>
            </a:pPr>
            <a:r>
              <a:rPr sz="1400" spc="65" dirty="0">
                <a:latin typeface="Palatino Linotype"/>
                <a:cs typeface="Palatino Linotype"/>
              </a:rPr>
              <a:t>S</a:t>
            </a:r>
            <a:r>
              <a:rPr sz="1400" cap="small" spc="65" dirty="0">
                <a:latin typeface="Palatino Linotype"/>
                <a:cs typeface="Palatino Linotype"/>
              </a:rPr>
              <a:t>impson</a:t>
            </a:r>
            <a:r>
              <a:rPr sz="1400" spc="65" dirty="0">
                <a:latin typeface="Palatino Linotype"/>
                <a:cs typeface="Palatino Linotype"/>
              </a:rPr>
              <a:t>’</a:t>
            </a:r>
            <a:r>
              <a:rPr sz="1400" cap="small" spc="65" dirty="0">
                <a:latin typeface="Palatino Linotype"/>
                <a:cs typeface="Palatino Linotype"/>
              </a:rPr>
              <a:t>s</a:t>
            </a:r>
            <a:r>
              <a:rPr sz="1400" spc="195" dirty="0">
                <a:latin typeface="Palatino Linotype"/>
                <a:cs typeface="Palatino Linotype"/>
              </a:rPr>
              <a:t> </a:t>
            </a:r>
            <a:r>
              <a:rPr sz="1400" spc="15" dirty="0">
                <a:latin typeface="Palatino Linotype"/>
                <a:cs typeface="Palatino Linotype"/>
              </a:rPr>
              <a:t>P</a:t>
            </a:r>
            <a:r>
              <a:rPr sz="1400" cap="small" spc="15" dirty="0">
                <a:latin typeface="Palatino Linotype"/>
                <a:cs typeface="Palatino Linotype"/>
              </a:rPr>
              <a:t>aradox</a:t>
            </a:r>
            <a:endParaRPr sz="1400">
              <a:latin typeface="Palatino Linotype"/>
              <a:cs typeface="Palatino Linotype"/>
            </a:endParaRPr>
          </a:p>
        </p:txBody>
      </p:sp>
      <p:pic>
        <p:nvPicPr>
          <p:cNvPr id="66" name="object 66"/>
          <p:cNvPicPr/>
          <p:nvPr/>
        </p:nvPicPr>
        <p:blipFill>
          <a:blip r:embed="rId8" cstate="print"/>
          <a:stretch>
            <a:fillRect/>
          </a:stretch>
        </p:blipFill>
        <p:spPr>
          <a:xfrm>
            <a:off x="1233471" y="762782"/>
            <a:ext cx="3315427" cy="2309193"/>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12</a:t>
            </a:fld>
            <a:r>
              <a:rPr spc="-235" dirty="0"/>
              <a:t> </a:t>
            </a:r>
            <a:r>
              <a:rPr dirty="0"/>
              <a:t>/</a:t>
            </a:r>
            <a:r>
              <a:rPr spc="-240" dirty="0"/>
              <a:t> </a:t>
            </a:r>
            <a:r>
              <a:rPr spc="-25" dirty="0"/>
              <a:t>57</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9" name="object 9"/>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331391"/>
            <a:ext cx="2748280" cy="1312545"/>
          </a:xfrm>
          <a:prstGeom prst="rect">
            <a:avLst/>
          </a:prstGeom>
        </p:spPr>
        <p:txBody>
          <a:bodyPr vert="horz" wrap="square" lIns="0" tIns="17145" rIns="0" bIns="0" rtlCol="0">
            <a:spAutoFit/>
          </a:bodyPr>
          <a:lstStyle/>
          <a:p>
            <a:pPr marL="38100">
              <a:lnSpc>
                <a:spcPct val="100000"/>
              </a:lnSpc>
              <a:spcBef>
                <a:spcPts val="135"/>
              </a:spcBef>
            </a:pPr>
            <a:r>
              <a:rPr sz="1400" spc="-10" dirty="0">
                <a:latin typeface="Palatino Linotype"/>
                <a:cs typeface="Palatino Linotype"/>
              </a:rPr>
              <a:t>T</a:t>
            </a:r>
            <a:r>
              <a:rPr sz="1400" cap="small" spc="-10" dirty="0">
                <a:latin typeface="Palatino Linotype"/>
                <a:cs typeface="Palatino Linotype"/>
              </a:rPr>
              <a:t>akeaway</a:t>
            </a:r>
            <a:endParaRPr sz="1400">
              <a:latin typeface="Palatino Linotype"/>
              <a:cs typeface="Palatino Linotype"/>
            </a:endParaRPr>
          </a:p>
          <a:p>
            <a:pPr marL="461009" marR="30480" indent="-177165">
              <a:lnSpc>
                <a:spcPct val="102600"/>
              </a:lnSpc>
              <a:spcBef>
                <a:spcPts val="1645"/>
              </a:spcBef>
              <a:buFont typeface="Arial"/>
              <a:buChar char="►"/>
              <a:tabLst>
                <a:tab pos="461645" algn="l"/>
              </a:tabLst>
            </a:pPr>
            <a:r>
              <a:rPr sz="1100" spc="-10" dirty="0">
                <a:latin typeface="Palatino Linotype"/>
                <a:cs typeface="Palatino Linotype"/>
              </a:rPr>
              <a:t>We</a:t>
            </a:r>
            <a:r>
              <a:rPr sz="1100" spc="20" dirty="0">
                <a:latin typeface="Palatino Linotype"/>
                <a:cs typeface="Palatino Linotype"/>
              </a:rPr>
              <a:t> </a:t>
            </a:r>
            <a:r>
              <a:rPr sz="1100" spc="-25" dirty="0">
                <a:latin typeface="Palatino Linotype"/>
                <a:cs typeface="Palatino Linotype"/>
              </a:rPr>
              <a:t>need</a:t>
            </a:r>
            <a:r>
              <a:rPr sz="1100" spc="25" dirty="0">
                <a:latin typeface="Palatino Linotype"/>
                <a:cs typeface="Palatino Linotype"/>
              </a:rPr>
              <a:t> </a:t>
            </a:r>
            <a:r>
              <a:rPr sz="1100" dirty="0">
                <a:latin typeface="Palatino Linotype"/>
                <a:cs typeface="Palatino Linotype"/>
              </a:rPr>
              <a:t>to</a:t>
            </a:r>
            <a:r>
              <a:rPr sz="1100" spc="25" dirty="0">
                <a:latin typeface="Palatino Linotype"/>
                <a:cs typeface="Palatino Linotype"/>
              </a:rPr>
              <a:t> </a:t>
            </a:r>
            <a:r>
              <a:rPr sz="1100" dirty="0">
                <a:latin typeface="Palatino Linotype"/>
                <a:cs typeface="Palatino Linotype"/>
              </a:rPr>
              <a:t>think</a:t>
            </a:r>
            <a:r>
              <a:rPr sz="1100" spc="25" dirty="0">
                <a:latin typeface="Palatino Linotype"/>
                <a:cs typeface="Palatino Linotype"/>
              </a:rPr>
              <a:t> </a:t>
            </a:r>
            <a:r>
              <a:rPr sz="1100" dirty="0">
                <a:latin typeface="Palatino Linotype"/>
                <a:cs typeface="Palatino Linotype"/>
              </a:rPr>
              <a:t>about</a:t>
            </a:r>
            <a:r>
              <a:rPr sz="1100" spc="25"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10" dirty="0">
                <a:latin typeface="Palatino Linotype"/>
                <a:cs typeface="Palatino Linotype"/>
              </a:rPr>
              <a:t>causal </a:t>
            </a:r>
            <a:r>
              <a:rPr sz="1100" spc="-25" dirty="0">
                <a:latin typeface="Palatino Linotype"/>
                <a:cs typeface="Palatino Linotype"/>
              </a:rPr>
              <a:t>links</a:t>
            </a:r>
            <a:r>
              <a:rPr sz="1100" spc="10" dirty="0">
                <a:latin typeface="Palatino Linotype"/>
                <a:cs typeface="Palatino Linotype"/>
              </a:rPr>
              <a:t> </a:t>
            </a:r>
            <a:r>
              <a:rPr sz="1100" spc="-25" dirty="0">
                <a:latin typeface="Palatino Linotype"/>
                <a:cs typeface="Palatino Linotype"/>
              </a:rPr>
              <a:t>within</a:t>
            </a:r>
            <a:r>
              <a:rPr sz="1100" spc="10" dirty="0">
                <a:latin typeface="Palatino Linotype"/>
                <a:cs typeface="Palatino Linotype"/>
              </a:rPr>
              <a:t> </a:t>
            </a:r>
            <a:r>
              <a:rPr sz="1100" dirty="0">
                <a:latin typeface="Palatino Linotype"/>
                <a:cs typeface="Palatino Linotype"/>
              </a:rPr>
              <a:t>the</a:t>
            </a:r>
            <a:r>
              <a:rPr sz="1100" spc="10" dirty="0">
                <a:latin typeface="Palatino Linotype"/>
                <a:cs typeface="Palatino Linotype"/>
              </a:rPr>
              <a:t> </a:t>
            </a:r>
            <a:r>
              <a:rPr sz="1100" dirty="0">
                <a:latin typeface="Palatino Linotype"/>
                <a:cs typeface="Palatino Linotype"/>
              </a:rPr>
              <a:t>data</a:t>
            </a:r>
            <a:r>
              <a:rPr sz="1100" spc="15" dirty="0">
                <a:latin typeface="Palatino Linotype"/>
                <a:cs typeface="Palatino Linotype"/>
              </a:rPr>
              <a:t> </a:t>
            </a:r>
            <a:r>
              <a:rPr sz="1100" spc="-10" dirty="0">
                <a:latin typeface="Palatino Linotype"/>
                <a:cs typeface="Palatino Linotype"/>
              </a:rPr>
              <a:t>(causal</a:t>
            </a:r>
            <a:r>
              <a:rPr sz="1100" spc="10" dirty="0">
                <a:latin typeface="Palatino Linotype"/>
                <a:cs typeface="Palatino Linotype"/>
              </a:rPr>
              <a:t> </a:t>
            </a:r>
            <a:r>
              <a:rPr sz="1100" spc="-10" dirty="0">
                <a:latin typeface="Palatino Linotype"/>
                <a:cs typeface="Palatino Linotype"/>
              </a:rPr>
              <a:t>graphs).</a:t>
            </a:r>
            <a:endParaRPr sz="1100">
              <a:latin typeface="Palatino Linotype"/>
              <a:cs typeface="Palatino Linotype"/>
            </a:endParaRPr>
          </a:p>
          <a:p>
            <a:pPr marL="461009" indent="-177800">
              <a:lnSpc>
                <a:spcPct val="100000"/>
              </a:lnSpc>
              <a:spcBef>
                <a:spcPts val="35"/>
              </a:spcBef>
              <a:buFont typeface="Arial"/>
              <a:buChar char="►"/>
              <a:tabLst>
                <a:tab pos="461645" algn="l"/>
              </a:tabLst>
            </a:pPr>
            <a:r>
              <a:rPr sz="1100" spc="-10" dirty="0">
                <a:latin typeface="Palatino Linotype"/>
                <a:cs typeface="Palatino Linotype"/>
              </a:rPr>
              <a:t>Cause</a:t>
            </a:r>
            <a:r>
              <a:rPr sz="1100" spc="-25" dirty="0">
                <a:latin typeface="Palatino Linotype"/>
                <a:cs typeface="Palatino Linotype"/>
              </a:rPr>
              <a:t> </a:t>
            </a:r>
            <a:r>
              <a:rPr sz="1100" dirty="0">
                <a:latin typeface="Palatino Linotype"/>
                <a:cs typeface="Palatino Linotype"/>
              </a:rPr>
              <a:t>and</a:t>
            </a:r>
            <a:r>
              <a:rPr sz="1100" spc="-20" dirty="0">
                <a:latin typeface="Palatino Linotype"/>
                <a:cs typeface="Palatino Linotype"/>
              </a:rPr>
              <a:t> </a:t>
            </a:r>
            <a:r>
              <a:rPr sz="1100" spc="-10" dirty="0">
                <a:latin typeface="Palatino Linotype"/>
                <a:cs typeface="Palatino Linotype"/>
              </a:rPr>
              <a:t>effect</a:t>
            </a:r>
            <a:endParaRPr sz="1100">
              <a:latin typeface="Palatino Linotype"/>
              <a:cs typeface="Palatino Linotype"/>
            </a:endParaRPr>
          </a:p>
          <a:p>
            <a:pPr marL="461009" marR="172085" indent="-177165">
              <a:lnSpc>
                <a:spcPct val="102699"/>
              </a:lnSpc>
              <a:buFont typeface="Arial"/>
              <a:buChar char="►"/>
              <a:tabLst>
                <a:tab pos="461645" algn="l"/>
              </a:tabLst>
            </a:pPr>
            <a:r>
              <a:rPr sz="1100" spc="-10" dirty="0">
                <a:latin typeface="Palatino Linotype"/>
                <a:cs typeface="Palatino Linotype"/>
              </a:rPr>
              <a:t>Question:</a:t>
            </a:r>
            <a:r>
              <a:rPr sz="1100" spc="160" dirty="0">
                <a:latin typeface="Palatino Linotype"/>
                <a:cs typeface="Palatino Linotype"/>
              </a:rPr>
              <a:t> </a:t>
            </a:r>
            <a:r>
              <a:rPr sz="1100" dirty="0">
                <a:latin typeface="Palatino Linotype"/>
                <a:cs typeface="Palatino Linotype"/>
              </a:rPr>
              <a:t>As</a:t>
            </a:r>
            <a:r>
              <a:rPr sz="1100" spc="55" dirty="0">
                <a:latin typeface="Palatino Linotype"/>
                <a:cs typeface="Palatino Linotype"/>
              </a:rPr>
              <a:t> </a:t>
            </a:r>
            <a:r>
              <a:rPr sz="1100" spc="-65" dirty="0">
                <a:latin typeface="Palatino Linotype"/>
                <a:cs typeface="Palatino Linotype"/>
              </a:rPr>
              <a:t>we</a:t>
            </a:r>
            <a:r>
              <a:rPr sz="1100" spc="55" dirty="0">
                <a:latin typeface="Palatino Linotype"/>
                <a:cs typeface="Palatino Linotype"/>
              </a:rPr>
              <a:t> </a:t>
            </a:r>
            <a:r>
              <a:rPr sz="1100" i="1" dirty="0">
                <a:latin typeface="Palatino Linotype"/>
                <a:cs typeface="Palatino Linotype"/>
              </a:rPr>
              <a:t>change</a:t>
            </a:r>
            <a:r>
              <a:rPr sz="1100" i="1" spc="50" dirty="0">
                <a:latin typeface="Palatino Linotype"/>
                <a:cs typeface="Palatino Linotype"/>
              </a:rPr>
              <a:t> </a:t>
            </a:r>
            <a:r>
              <a:rPr sz="1100" dirty="0">
                <a:latin typeface="Palatino Linotype"/>
                <a:cs typeface="Palatino Linotype"/>
              </a:rPr>
              <a:t>the</a:t>
            </a:r>
            <a:r>
              <a:rPr sz="1100" spc="55" dirty="0">
                <a:latin typeface="Palatino Linotype"/>
                <a:cs typeface="Palatino Linotype"/>
              </a:rPr>
              <a:t> </a:t>
            </a:r>
            <a:r>
              <a:rPr sz="1100" spc="-10" dirty="0">
                <a:latin typeface="Palatino Linotype"/>
                <a:cs typeface="Palatino Linotype"/>
              </a:rPr>
              <a:t>cause, </a:t>
            </a:r>
            <a:r>
              <a:rPr sz="1100" spc="-70" dirty="0">
                <a:latin typeface="Palatino Linotype"/>
                <a:cs typeface="Palatino Linotype"/>
              </a:rPr>
              <a:t>how</a:t>
            </a:r>
            <a:r>
              <a:rPr sz="1100" spc="20" dirty="0">
                <a:latin typeface="Palatino Linotype"/>
                <a:cs typeface="Palatino Linotype"/>
              </a:rPr>
              <a:t> </a:t>
            </a:r>
            <a:r>
              <a:rPr sz="1100" spc="-25" dirty="0">
                <a:latin typeface="Palatino Linotype"/>
                <a:cs typeface="Palatino Linotype"/>
              </a:rPr>
              <a:t>does</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10" dirty="0">
                <a:latin typeface="Palatino Linotype"/>
                <a:cs typeface="Palatino Linotype"/>
              </a:rPr>
              <a:t>effect</a:t>
            </a:r>
            <a:r>
              <a:rPr sz="1100" spc="20" dirty="0">
                <a:latin typeface="Palatino Linotype"/>
                <a:cs typeface="Palatino Linotype"/>
              </a:rPr>
              <a:t> </a:t>
            </a:r>
            <a:r>
              <a:rPr sz="1100" i="1" spc="-10" dirty="0">
                <a:latin typeface="Palatino Linotype"/>
                <a:cs typeface="Palatino Linotype"/>
              </a:rPr>
              <a:t>change</a:t>
            </a:r>
            <a:r>
              <a:rPr sz="1100" spc="-10" dirty="0">
                <a:latin typeface="Palatino Linotype"/>
                <a:cs typeface="Palatino Linotype"/>
              </a:rPr>
              <a:t>?</a:t>
            </a:r>
            <a:endParaRPr sz="1100">
              <a:latin typeface="Palatino Linotype"/>
              <a:cs typeface="Palatino Linotype"/>
            </a:endParaRPr>
          </a:p>
        </p:txBody>
      </p:sp>
      <p:pic>
        <p:nvPicPr>
          <p:cNvPr id="66" name="object 66"/>
          <p:cNvPicPr/>
          <p:nvPr/>
        </p:nvPicPr>
        <p:blipFill>
          <a:blip r:embed="rId8" cstate="print"/>
          <a:stretch>
            <a:fillRect/>
          </a:stretch>
        </p:blipFill>
        <p:spPr>
          <a:xfrm>
            <a:off x="3506825" y="895632"/>
            <a:ext cx="1499276" cy="1900869"/>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13</a:t>
            </a:fld>
            <a:r>
              <a:rPr spc="-235" dirty="0"/>
              <a:t> </a:t>
            </a:r>
            <a:r>
              <a:rPr dirty="0"/>
              <a:t>/</a:t>
            </a:r>
            <a:r>
              <a:rPr spc="-240" dirty="0"/>
              <a:t> </a:t>
            </a:r>
            <a:r>
              <a:rPr spc="-25" dirty="0"/>
              <a:t>57</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268282"/>
            <a:ext cx="4328795" cy="2755900"/>
          </a:xfrm>
          <a:prstGeom prst="rect">
            <a:avLst/>
          </a:prstGeom>
        </p:spPr>
        <p:txBody>
          <a:bodyPr vert="horz" wrap="square" lIns="0" tIns="80010" rIns="0" bIns="0" rtlCol="0">
            <a:spAutoFit/>
          </a:bodyPr>
          <a:lstStyle/>
          <a:p>
            <a:pPr marL="38100">
              <a:lnSpc>
                <a:spcPct val="100000"/>
              </a:lnSpc>
              <a:spcBef>
                <a:spcPts val="630"/>
              </a:spcBef>
            </a:pPr>
            <a:r>
              <a:rPr sz="1400" spc="100" dirty="0">
                <a:latin typeface="Palatino Linotype"/>
                <a:cs typeface="Palatino Linotype"/>
              </a:rPr>
              <a:t>P</a:t>
            </a:r>
            <a:r>
              <a:rPr sz="1400" cap="small" spc="100" dirty="0">
                <a:latin typeface="Palatino Linotype"/>
                <a:cs typeface="Palatino Linotype"/>
              </a:rPr>
              <a:t>roblem</a:t>
            </a:r>
            <a:r>
              <a:rPr sz="1400" spc="195" dirty="0">
                <a:latin typeface="Palatino Linotype"/>
                <a:cs typeface="Palatino Linotype"/>
              </a:rPr>
              <a:t> </a:t>
            </a:r>
            <a:r>
              <a:rPr sz="1400" spc="90" dirty="0">
                <a:latin typeface="Palatino Linotype"/>
                <a:cs typeface="Palatino Linotype"/>
              </a:rPr>
              <a:t>S</a:t>
            </a:r>
            <a:r>
              <a:rPr sz="1400" cap="small" spc="90" dirty="0">
                <a:latin typeface="Palatino Linotype"/>
                <a:cs typeface="Palatino Linotype"/>
              </a:rPr>
              <a:t>etting</a:t>
            </a:r>
            <a:endParaRPr sz="1400">
              <a:latin typeface="Palatino Linotype"/>
              <a:cs typeface="Palatino Linotype"/>
            </a:endParaRPr>
          </a:p>
          <a:p>
            <a:pPr marL="200025">
              <a:lnSpc>
                <a:spcPct val="100000"/>
              </a:lnSpc>
              <a:spcBef>
                <a:spcPts val="375"/>
              </a:spcBef>
            </a:pPr>
            <a:r>
              <a:rPr sz="1100" spc="-10" dirty="0">
                <a:latin typeface="Palatino Linotype"/>
                <a:cs typeface="Palatino Linotype"/>
              </a:rPr>
              <a:t>We</a:t>
            </a:r>
            <a:r>
              <a:rPr sz="1100" spc="55" dirty="0">
                <a:latin typeface="Palatino Linotype"/>
                <a:cs typeface="Palatino Linotype"/>
              </a:rPr>
              <a:t> </a:t>
            </a:r>
            <a:r>
              <a:rPr sz="1100" spc="-25" dirty="0">
                <a:latin typeface="Palatino Linotype"/>
                <a:cs typeface="Palatino Linotype"/>
              </a:rPr>
              <a:t>want</a:t>
            </a:r>
            <a:r>
              <a:rPr sz="1100" spc="55" dirty="0">
                <a:latin typeface="Palatino Linotype"/>
                <a:cs typeface="Palatino Linotype"/>
              </a:rPr>
              <a:t> </a:t>
            </a:r>
            <a:r>
              <a:rPr sz="1100" dirty="0">
                <a:latin typeface="Palatino Linotype"/>
                <a:cs typeface="Palatino Linotype"/>
              </a:rPr>
              <a:t>to</a:t>
            </a:r>
            <a:r>
              <a:rPr sz="1100" spc="55" dirty="0">
                <a:latin typeface="Palatino Linotype"/>
                <a:cs typeface="Palatino Linotype"/>
              </a:rPr>
              <a:t> </a:t>
            </a:r>
            <a:r>
              <a:rPr sz="1100" dirty="0">
                <a:latin typeface="Palatino Linotype"/>
                <a:cs typeface="Palatino Linotype"/>
              </a:rPr>
              <a:t>estimate</a:t>
            </a:r>
            <a:r>
              <a:rPr sz="1100" spc="55" dirty="0">
                <a:latin typeface="Palatino Linotype"/>
                <a:cs typeface="Palatino Linotype"/>
              </a:rPr>
              <a:t> </a:t>
            </a:r>
            <a:r>
              <a:rPr sz="1100" dirty="0">
                <a:latin typeface="Palatino Linotype"/>
                <a:cs typeface="Palatino Linotype"/>
              </a:rPr>
              <a:t>the</a:t>
            </a:r>
            <a:r>
              <a:rPr sz="1100" spc="55" dirty="0">
                <a:latin typeface="Palatino Linotype"/>
                <a:cs typeface="Palatino Linotype"/>
              </a:rPr>
              <a:t> </a:t>
            </a:r>
            <a:r>
              <a:rPr sz="1100" i="1" dirty="0">
                <a:latin typeface="Palatino Linotype"/>
                <a:cs typeface="Palatino Linotype"/>
              </a:rPr>
              <a:t>causal</a:t>
            </a:r>
            <a:r>
              <a:rPr sz="1100" i="1" spc="80" dirty="0">
                <a:latin typeface="Palatino Linotype"/>
                <a:cs typeface="Palatino Linotype"/>
              </a:rPr>
              <a:t> </a:t>
            </a:r>
            <a:r>
              <a:rPr sz="1100" i="1" dirty="0">
                <a:latin typeface="Palatino Linotype"/>
                <a:cs typeface="Palatino Linotype"/>
              </a:rPr>
              <a:t>effect</a:t>
            </a:r>
            <a:r>
              <a:rPr sz="1100" i="1" spc="55" dirty="0">
                <a:latin typeface="Palatino Linotype"/>
                <a:cs typeface="Palatino Linotype"/>
              </a:rPr>
              <a:t> </a:t>
            </a:r>
            <a:r>
              <a:rPr sz="1100" dirty="0">
                <a:latin typeface="Palatino Linotype"/>
                <a:cs typeface="Palatino Linotype"/>
              </a:rPr>
              <a:t>of</a:t>
            </a:r>
            <a:r>
              <a:rPr sz="1100" spc="55" dirty="0">
                <a:latin typeface="Palatino Linotype"/>
                <a:cs typeface="Palatino Linotype"/>
              </a:rPr>
              <a:t> </a:t>
            </a:r>
            <a:r>
              <a:rPr sz="1100" dirty="0">
                <a:latin typeface="Palatino Linotype"/>
                <a:cs typeface="Palatino Linotype"/>
              </a:rPr>
              <a:t>treatment</a:t>
            </a:r>
            <a:r>
              <a:rPr sz="1100" spc="55" dirty="0">
                <a:latin typeface="Palatino Linotype"/>
                <a:cs typeface="Palatino Linotype"/>
              </a:rPr>
              <a:t> </a:t>
            </a:r>
            <a:r>
              <a:rPr sz="1100" i="1" dirty="0">
                <a:latin typeface="Times New Roman"/>
                <a:cs typeface="Times New Roman"/>
              </a:rPr>
              <a:t>T</a:t>
            </a:r>
            <a:r>
              <a:rPr sz="1100" i="1" spc="200" dirty="0">
                <a:latin typeface="Times New Roman"/>
                <a:cs typeface="Times New Roman"/>
              </a:rPr>
              <a:t> </a:t>
            </a:r>
            <a:r>
              <a:rPr sz="1100" dirty="0">
                <a:latin typeface="Palatino Linotype"/>
                <a:cs typeface="Palatino Linotype"/>
              </a:rPr>
              <a:t>on</a:t>
            </a:r>
            <a:r>
              <a:rPr sz="1100" spc="55" dirty="0">
                <a:latin typeface="Palatino Linotype"/>
                <a:cs typeface="Palatino Linotype"/>
              </a:rPr>
              <a:t> </a:t>
            </a:r>
            <a:r>
              <a:rPr sz="1100" spc="-20" dirty="0">
                <a:latin typeface="Palatino Linotype"/>
                <a:cs typeface="Palatino Linotype"/>
              </a:rPr>
              <a:t>outcome</a:t>
            </a:r>
            <a:r>
              <a:rPr sz="1100" spc="55" dirty="0">
                <a:latin typeface="Palatino Linotype"/>
                <a:cs typeface="Palatino Linotype"/>
              </a:rPr>
              <a:t> </a:t>
            </a:r>
            <a:r>
              <a:rPr sz="1100" i="1" spc="-50" dirty="0">
                <a:latin typeface="Times New Roman"/>
                <a:cs typeface="Times New Roman"/>
              </a:rPr>
              <a:t>Y</a:t>
            </a:r>
            <a:endParaRPr sz="1100">
              <a:latin typeface="Times New Roman"/>
              <a:cs typeface="Times New Roman"/>
            </a:endParaRPr>
          </a:p>
          <a:p>
            <a:pPr marL="483870" indent="-177800">
              <a:lnSpc>
                <a:spcPct val="100000"/>
              </a:lnSpc>
              <a:spcBef>
                <a:spcPts val="930"/>
              </a:spcBef>
              <a:buFont typeface="Arial"/>
              <a:buChar char="►"/>
              <a:tabLst>
                <a:tab pos="484505" algn="l"/>
              </a:tabLst>
            </a:pPr>
            <a:r>
              <a:rPr sz="1100" dirty="0">
                <a:latin typeface="Palatino Linotype"/>
                <a:cs typeface="Palatino Linotype"/>
              </a:rPr>
              <a:t>What</a:t>
            </a:r>
            <a:r>
              <a:rPr sz="1100" spc="20" dirty="0">
                <a:latin typeface="Palatino Linotype"/>
                <a:cs typeface="Palatino Linotype"/>
              </a:rPr>
              <a:t> </a:t>
            </a:r>
            <a:r>
              <a:rPr sz="1100" spc="-10" dirty="0">
                <a:latin typeface="Palatino Linotype"/>
                <a:cs typeface="Palatino Linotype"/>
              </a:rPr>
              <a:t>benefits</a:t>
            </a:r>
            <a:r>
              <a:rPr sz="1100" spc="35" dirty="0">
                <a:latin typeface="Palatino Linotype"/>
                <a:cs typeface="Palatino Linotype"/>
              </a:rPr>
              <a:t> </a:t>
            </a:r>
            <a:r>
              <a:rPr sz="1100" spc="-10" dirty="0">
                <a:latin typeface="Palatino Linotype"/>
                <a:cs typeface="Palatino Linotype"/>
              </a:rPr>
              <a:t>accrue</a:t>
            </a:r>
            <a:r>
              <a:rPr sz="1100" spc="40" dirty="0">
                <a:latin typeface="Palatino Linotype"/>
                <a:cs typeface="Palatino Linotype"/>
              </a:rPr>
              <a:t> </a:t>
            </a:r>
            <a:r>
              <a:rPr sz="1100" dirty="0">
                <a:latin typeface="Palatino Linotype"/>
                <a:cs typeface="Palatino Linotype"/>
              </a:rPr>
              <a:t>if</a:t>
            </a:r>
            <a:r>
              <a:rPr sz="1100" spc="40" dirty="0">
                <a:latin typeface="Palatino Linotype"/>
                <a:cs typeface="Palatino Linotype"/>
              </a:rPr>
              <a:t> </a:t>
            </a:r>
            <a:r>
              <a:rPr sz="1100" spc="-75" dirty="0">
                <a:latin typeface="Palatino Linotype"/>
                <a:cs typeface="Palatino Linotype"/>
              </a:rPr>
              <a:t>we</a:t>
            </a:r>
            <a:r>
              <a:rPr sz="1100" spc="40" dirty="0">
                <a:latin typeface="Palatino Linotype"/>
                <a:cs typeface="Palatino Linotype"/>
              </a:rPr>
              <a:t> </a:t>
            </a:r>
            <a:r>
              <a:rPr sz="1100" spc="-30" dirty="0">
                <a:latin typeface="Palatino Linotype"/>
                <a:cs typeface="Palatino Linotype"/>
              </a:rPr>
              <a:t>intervene</a:t>
            </a:r>
            <a:r>
              <a:rPr sz="1100" spc="40" dirty="0">
                <a:latin typeface="Palatino Linotype"/>
                <a:cs typeface="Palatino Linotype"/>
              </a:rPr>
              <a:t> </a:t>
            </a:r>
            <a:r>
              <a:rPr sz="1100" dirty="0">
                <a:latin typeface="Palatino Linotype"/>
                <a:cs typeface="Palatino Linotype"/>
              </a:rPr>
              <a:t>to</a:t>
            </a:r>
            <a:r>
              <a:rPr sz="1100" spc="40" dirty="0">
                <a:latin typeface="Palatino Linotype"/>
                <a:cs typeface="Palatino Linotype"/>
              </a:rPr>
              <a:t> </a:t>
            </a:r>
            <a:r>
              <a:rPr sz="1100" spc="-30" dirty="0">
                <a:latin typeface="Palatino Linotype"/>
                <a:cs typeface="Palatino Linotype"/>
              </a:rPr>
              <a:t>change</a:t>
            </a:r>
            <a:r>
              <a:rPr sz="1100" spc="40" dirty="0">
                <a:latin typeface="Palatino Linotype"/>
                <a:cs typeface="Palatino Linotype"/>
              </a:rPr>
              <a:t> </a:t>
            </a:r>
            <a:r>
              <a:rPr sz="1100" i="1" dirty="0">
                <a:latin typeface="Times New Roman"/>
                <a:cs typeface="Times New Roman"/>
              </a:rPr>
              <a:t>T</a:t>
            </a:r>
            <a:r>
              <a:rPr sz="1100" i="1" spc="-125" dirty="0">
                <a:latin typeface="Times New Roman"/>
                <a:cs typeface="Times New Roman"/>
              </a:rPr>
              <a:t> </a:t>
            </a:r>
            <a:r>
              <a:rPr sz="1100" spc="-50" dirty="0">
                <a:latin typeface="Palatino Linotype"/>
                <a:cs typeface="Palatino Linotype"/>
              </a:rPr>
              <a:t>?</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spc="-10" dirty="0">
                <a:latin typeface="Palatino Linotype"/>
                <a:cs typeface="Palatino Linotype"/>
              </a:rPr>
              <a:t>Treatment</a:t>
            </a:r>
            <a:r>
              <a:rPr sz="1100" spc="20" dirty="0">
                <a:latin typeface="Palatino Linotype"/>
                <a:cs typeface="Palatino Linotype"/>
              </a:rPr>
              <a:t> </a:t>
            </a:r>
            <a:r>
              <a:rPr sz="1100" spc="-10" dirty="0">
                <a:latin typeface="Palatino Linotype"/>
                <a:cs typeface="Palatino Linotype"/>
              </a:rPr>
              <a:t>must</a:t>
            </a:r>
            <a:r>
              <a:rPr sz="1100" spc="25" dirty="0">
                <a:latin typeface="Palatino Linotype"/>
                <a:cs typeface="Palatino Linotype"/>
              </a:rPr>
              <a:t> </a:t>
            </a:r>
            <a:r>
              <a:rPr sz="1100" dirty="0">
                <a:latin typeface="Palatino Linotype"/>
                <a:cs typeface="Palatino Linotype"/>
              </a:rPr>
              <a:t>be</a:t>
            </a:r>
            <a:r>
              <a:rPr sz="1100" spc="25" dirty="0">
                <a:latin typeface="Palatino Linotype"/>
                <a:cs typeface="Palatino Linotype"/>
              </a:rPr>
              <a:t> </a:t>
            </a:r>
            <a:r>
              <a:rPr sz="1100" spc="-10" dirty="0">
                <a:latin typeface="Palatino Linotype"/>
                <a:cs typeface="Palatino Linotype"/>
              </a:rPr>
              <a:t>modifiable</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spc="-10" dirty="0">
                <a:latin typeface="Palatino Linotype"/>
                <a:cs typeface="Palatino Linotype"/>
              </a:rPr>
              <a:t>We </a:t>
            </a:r>
            <a:r>
              <a:rPr sz="1100" spc="-30" dirty="0">
                <a:latin typeface="Palatino Linotype"/>
                <a:cs typeface="Palatino Linotype"/>
              </a:rPr>
              <a:t>observe</a:t>
            </a:r>
            <a:r>
              <a:rPr sz="1100" spc="-10" dirty="0">
                <a:latin typeface="Palatino Linotype"/>
                <a:cs typeface="Palatino Linotype"/>
              </a:rPr>
              <a:t> only</a:t>
            </a:r>
            <a:r>
              <a:rPr sz="1100" spc="-5" dirty="0">
                <a:latin typeface="Palatino Linotype"/>
                <a:cs typeface="Palatino Linotype"/>
              </a:rPr>
              <a:t> </a:t>
            </a:r>
            <a:r>
              <a:rPr sz="1100" spc="-10" dirty="0">
                <a:latin typeface="Palatino Linotype"/>
                <a:cs typeface="Palatino Linotype"/>
              </a:rPr>
              <a:t>one </a:t>
            </a:r>
            <a:r>
              <a:rPr sz="1100" spc="-20" dirty="0">
                <a:latin typeface="Palatino Linotype"/>
                <a:cs typeface="Palatino Linotype"/>
              </a:rPr>
              <a:t>outcome</a:t>
            </a:r>
            <a:r>
              <a:rPr sz="1100" spc="-10" dirty="0">
                <a:latin typeface="Palatino Linotype"/>
                <a:cs typeface="Palatino Linotype"/>
              </a:rPr>
              <a:t> </a:t>
            </a:r>
            <a:r>
              <a:rPr sz="1100" dirty="0">
                <a:latin typeface="Palatino Linotype"/>
                <a:cs typeface="Palatino Linotype"/>
              </a:rPr>
              <a:t>per</a:t>
            </a:r>
            <a:r>
              <a:rPr sz="1100" spc="-5" dirty="0">
                <a:latin typeface="Palatino Linotype"/>
                <a:cs typeface="Palatino Linotype"/>
              </a:rPr>
              <a:t> </a:t>
            </a:r>
            <a:r>
              <a:rPr sz="1100" spc="-10" dirty="0">
                <a:latin typeface="Palatino Linotype"/>
                <a:cs typeface="Palatino Linotype"/>
              </a:rPr>
              <a:t>each individual</a:t>
            </a:r>
            <a:endParaRPr sz="1100">
              <a:latin typeface="Palatino Linotype"/>
              <a:cs typeface="Palatino Linotype"/>
            </a:endParaRPr>
          </a:p>
          <a:p>
            <a:pPr marL="207010">
              <a:lnSpc>
                <a:spcPct val="100000"/>
              </a:lnSpc>
              <a:spcBef>
                <a:spcPts val="935"/>
              </a:spcBef>
            </a:pPr>
            <a:r>
              <a:rPr sz="1100" dirty="0">
                <a:latin typeface="Palatino Linotype"/>
                <a:cs typeface="Palatino Linotype"/>
              </a:rPr>
              <a:t>Ideal</a:t>
            </a:r>
            <a:r>
              <a:rPr sz="1100" spc="-40" dirty="0">
                <a:latin typeface="Palatino Linotype"/>
                <a:cs typeface="Palatino Linotype"/>
              </a:rPr>
              <a:t> </a:t>
            </a:r>
            <a:r>
              <a:rPr sz="1100" spc="-10" dirty="0">
                <a:latin typeface="Palatino Linotype"/>
                <a:cs typeface="Palatino Linotype"/>
              </a:rPr>
              <a:t>scenario:</a:t>
            </a:r>
            <a:endParaRPr sz="1100">
              <a:latin typeface="Palatino Linotype"/>
              <a:cs typeface="Palatino Linotype"/>
            </a:endParaRPr>
          </a:p>
          <a:p>
            <a:pPr marL="483870" indent="-177800">
              <a:lnSpc>
                <a:spcPct val="100000"/>
              </a:lnSpc>
              <a:spcBef>
                <a:spcPts val="930"/>
              </a:spcBef>
              <a:buAutoNum type="arabicPeriod"/>
              <a:tabLst>
                <a:tab pos="484505" algn="l"/>
              </a:tabLst>
            </a:pPr>
            <a:r>
              <a:rPr sz="1100" spc="-35" dirty="0">
                <a:latin typeface="Palatino Linotype"/>
                <a:cs typeface="Palatino Linotype"/>
              </a:rPr>
              <a:t>Assume</a:t>
            </a:r>
            <a:r>
              <a:rPr sz="1100" spc="70" dirty="0">
                <a:latin typeface="Palatino Linotype"/>
                <a:cs typeface="Palatino Linotype"/>
              </a:rPr>
              <a:t> </a:t>
            </a:r>
            <a:r>
              <a:rPr sz="1100" dirty="0">
                <a:latin typeface="Palatino Linotype"/>
                <a:cs typeface="Palatino Linotype"/>
              </a:rPr>
              <a:t>state</a:t>
            </a:r>
            <a:r>
              <a:rPr sz="1100" spc="75" dirty="0">
                <a:latin typeface="Palatino Linotype"/>
                <a:cs typeface="Palatino Linotype"/>
              </a:rPr>
              <a:t> </a:t>
            </a:r>
            <a:r>
              <a:rPr sz="1100" i="1" spc="40" dirty="0">
                <a:latin typeface="Times New Roman"/>
                <a:cs typeface="Times New Roman"/>
              </a:rPr>
              <a:t>S</a:t>
            </a:r>
            <a:r>
              <a:rPr sz="1200" spc="60" baseline="-10416" dirty="0">
                <a:latin typeface="Palatino Linotype"/>
                <a:cs typeface="Palatino Linotype"/>
              </a:rPr>
              <a:t>0</a:t>
            </a:r>
            <a:endParaRPr sz="1200" baseline="-10416">
              <a:latin typeface="Palatino Linotype"/>
              <a:cs typeface="Palatino Linotype"/>
            </a:endParaRPr>
          </a:p>
          <a:p>
            <a:pPr marL="483870" indent="-177800">
              <a:lnSpc>
                <a:spcPct val="100000"/>
              </a:lnSpc>
              <a:spcBef>
                <a:spcPts val="35"/>
              </a:spcBef>
              <a:buAutoNum type="arabicPeriod"/>
              <a:tabLst>
                <a:tab pos="484505" algn="l"/>
              </a:tabLst>
            </a:pPr>
            <a:r>
              <a:rPr sz="1100" spc="-25" dirty="0">
                <a:latin typeface="Palatino Linotype"/>
                <a:cs typeface="Palatino Linotype"/>
              </a:rPr>
              <a:t>Apply</a:t>
            </a:r>
            <a:r>
              <a:rPr sz="1100" spc="40" dirty="0">
                <a:latin typeface="Palatino Linotype"/>
                <a:cs typeface="Palatino Linotype"/>
              </a:rPr>
              <a:t> </a:t>
            </a:r>
            <a:r>
              <a:rPr sz="1100" dirty="0">
                <a:latin typeface="Palatino Linotype"/>
                <a:cs typeface="Palatino Linotype"/>
              </a:rPr>
              <a:t>the</a:t>
            </a:r>
            <a:r>
              <a:rPr sz="1100" spc="40" dirty="0">
                <a:latin typeface="Palatino Linotype"/>
                <a:cs typeface="Palatino Linotype"/>
              </a:rPr>
              <a:t> </a:t>
            </a:r>
            <a:r>
              <a:rPr sz="1100" dirty="0">
                <a:latin typeface="Palatino Linotype"/>
                <a:cs typeface="Palatino Linotype"/>
              </a:rPr>
              <a:t>treatment</a:t>
            </a:r>
            <a:r>
              <a:rPr sz="1100" spc="40" dirty="0">
                <a:latin typeface="Palatino Linotype"/>
                <a:cs typeface="Palatino Linotype"/>
              </a:rPr>
              <a:t> </a:t>
            </a:r>
            <a:r>
              <a:rPr sz="1100" spc="65" dirty="0">
                <a:latin typeface="Palatino Linotype"/>
                <a:cs typeface="Palatino Linotype"/>
              </a:rPr>
              <a:t>(</a:t>
            </a:r>
            <a:r>
              <a:rPr sz="1100" i="1" spc="65" dirty="0">
                <a:latin typeface="Times New Roman"/>
                <a:cs typeface="Times New Roman"/>
              </a:rPr>
              <a:t>t</a:t>
            </a:r>
            <a:r>
              <a:rPr sz="1100" i="1" spc="-10" dirty="0">
                <a:latin typeface="Times New Roman"/>
                <a:cs typeface="Times New Roman"/>
              </a:rPr>
              <a:t> </a:t>
            </a:r>
            <a:r>
              <a:rPr sz="1100" spc="295" dirty="0">
                <a:latin typeface="Palatino Linotype"/>
                <a:cs typeface="Palatino Linotype"/>
              </a:rPr>
              <a:t>=</a:t>
            </a:r>
            <a:r>
              <a:rPr sz="1100" spc="-10" dirty="0">
                <a:latin typeface="Palatino Linotype"/>
                <a:cs typeface="Palatino Linotype"/>
              </a:rPr>
              <a:t> </a:t>
            </a:r>
            <a:r>
              <a:rPr sz="1100" spc="-25" dirty="0">
                <a:latin typeface="Palatino Linotype"/>
                <a:cs typeface="Palatino Linotype"/>
              </a:rPr>
              <a:t>1)</a:t>
            </a:r>
            <a:endParaRPr sz="1100">
              <a:latin typeface="Palatino Linotype"/>
              <a:cs typeface="Palatino Linotype"/>
            </a:endParaRPr>
          </a:p>
          <a:p>
            <a:pPr marL="483870" indent="-177800">
              <a:lnSpc>
                <a:spcPct val="100000"/>
              </a:lnSpc>
              <a:spcBef>
                <a:spcPts val="35"/>
              </a:spcBef>
              <a:buAutoNum type="arabicPeriod"/>
              <a:tabLst>
                <a:tab pos="484505" algn="l"/>
              </a:tabLst>
            </a:pPr>
            <a:r>
              <a:rPr sz="1100" spc="-30" dirty="0">
                <a:latin typeface="Palatino Linotype"/>
                <a:cs typeface="Palatino Linotype"/>
              </a:rPr>
              <a:t>Observe</a:t>
            </a:r>
            <a:r>
              <a:rPr sz="1100" spc="25" dirty="0">
                <a:latin typeface="Palatino Linotype"/>
                <a:cs typeface="Palatino Linotype"/>
              </a:rPr>
              <a:t> </a:t>
            </a:r>
            <a:r>
              <a:rPr sz="1100" dirty="0">
                <a:latin typeface="Palatino Linotype"/>
                <a:cs typeface="Palatino Linotype"/>
              </a:rPr>
              <a:t>the</a:t>
            </a:r>
            <a:r>
              <a:rPr sz="1100" spc="30" dirty="0">
                <a:latin typeface="Palatino Linotype"/>
                <a:cs typeface="Palatino Linotype"/>
              </a:rPr>
              <a:t> </a:t>
            </a:r>
            <a:r>
              <a:rPr sz="1100" spc="-20" dirty="0">
                <a:latin typeface="Palatino Linotype"/>
                <a:cs typeface="Palatino Linotype"/>
              </a:rPr>
              <a:t>outcome</a:t>
            </a:r>
            <a:r>
              <a:rPr sz="1100" spc="30" dirty="0">
                <a:latin typeface="Palatino Linotype"/>
                <a:cs typeface="Palatino Linotype"/>
              </a:rPr>
              <a:t> </a:t>
            </a:r>
            <a:r>
              <a:rPr sz="1100" spc="-20" dirty="0">
                <a:latin typeface="Palatino Linotype"/>
                <a:cs typeface="Palatino Linotype"/>
              </a:rPr>
              <a:t>(</a:t>
            </a:r>
            <a:r>
              <a:rPr sz="1100" i="1" spc="-20" dirty="0">
                <a:latin typeface="Times New Roman"/>
                <a:cs typeface="Times New Roman"/>
              </a:rPr>
              <a:t>Y</a:t>
            </a:r>
            <a:r>
              <a:rPr sz="1200" spc="-30" baseline="-10416" dirty="0">
                <a:latin typeface="Palatino Linotype"/>
                <a:cs typeface="Palatino Linotype"/>
              </a:rPr>
              <a:t>1</a:t>
            </a:r>
            <a:r>
              <a:rPr sz="1100" spc="-20" dirty="0">
                <a:latin typeface="Palatino Linotype"/>
                <a:cs typeface="Palatino Linotype"/>
              </a:rPr>
              <a:t>)</a:t>
            </a:r>
            <a:endParaRPr sz="1100">
              <a:latin typeface="Palatino Linotype"/>
              <a:cs typeface="Palatino Linotype"/>
            </a:endParaRPr>
          </a:p>
          <a:p>
            <a:pPr marL="483870" indent="-177800">
              <a:lnSpc>
                <a:spcPct val="100000"/>
              </a:lnSpc>
              <a:spcBef>
                <a:spcPts val="35"/>
              </a:spcBef>
              <a:buAutoNum type="arabicPeriod"/>
              <a:tabLst>
                <a:tab pos="484505" algn="l"/>
              </a:tabLst>
            </a:pPr>
            <a:r>
              <a:rPr sz="1100" dirty="0">
                <a:latin typeface="Palatino Linotype"/>
                <a:cs typeface="Palatino Linotype"/>
              </a:rPr>
              <a:t>Reset</a:t>
            </a:r>
            <a:r>
              <a:rPr sz="1100" spc="65" dirty="0">
                <a:latin typeface="Palatino Linotype"/>
                <a:cs typeface="Palatino Linotype"/>
              </a:rPr>
              <a:t> </a:t>
            </a:r>
            <a:r>
              <a:rPr sz="1100" dirty="0">
                <a:latin typeface="Palatino Linotype"/>
                <a:cs typeface="Palatino Linotype"/>
              </a:rPr>
              <a:t>the</a:t>
            </a:r>
            <a:r>
              <a:rPr sz="1100" spc="65" dirty="0">
                <a:latin typeface="Palatino Linotype"/>
                <a:cs typeface="Palatino Linotype"/>
              </a:rPr>
              <a:t> </a:t>
            </a:r>
            <a:r>
              <a:rPr sz="1100" dirty="0">
                <a:latin typeface="Palatino Linotype"/>
                <a:cs typeface="Palatino Linotype"/>
              </a:rPr>
              <a:t>state</a:t>
            </a:r>
            <a:r>
              <a:rPr sz="1100" spc="65" dirty="0">
                <a:latin typeface="Palatino Linotype"/>
                <a:cs typeface="Palatino Linotype"/>
              </a:rPr>
              <a:t> </a:t>
            </a:r>
            <a:r>
              <a:rPr sz="1100" dirty="0">
                <a:latin typeface="Palatino Linotype"/>
                <a:cs typeface="Palatino Linotype"/>
              </a:rPr>
              <a:t>to</a:t>
            </a:r>
            <a:r>
              <a:rPr sz="1100" spc="65" dirty="0">
                <a:latin typeface="Palatino Linotype"/>
                <a:cs typeface="Palatino Linotype"/>
              </a:rPr>
              <a:t> </a:t>
            </a:r>
            <a:r>
              <a:rPr sz="1100" i="1" spc="65" dirty="0">
                <a:latin typeface="Times New Roman"/>
                <a:cs typeface="Times New Roman"/>
              </a:rPr>
              <a:t>S</a:t>
            </a:r>
            <a:r>
              <a:rPr sz="1200" spc="97" baseline="-10416" dirty="0">
                <a:latin typeface="Palatino Linotype"/>
                <a:cs typeface="Palatino Linotype"/>
              </a:rPr>
              <a:t>0</a:t>
            </a:r>
            <a:r>
              <a:rPr sz="1200" spc="277" baseline="-10416" dirty="0">
                <a:latin typeface="Palatino Linotype"/>
                <a:cs typeface="Palatino Linotype"/>
              </a:rPr>
              <a:t> </a:t>
            </a:r>
            <a:r>
              <a:rPr sz="1100" dirty="0">
                <a:latin typeface="Palatino Linotype"/>
                <a:cs typeface="Palatino Linotype"/>
              </a:rPr>
              <a:t>(steps</a:t>
            </a:r>
            <a:r>
              <a:rPr sz="1100" spc="65" dirty="0">
                <a:latin typeface="Palatino Linotype"/>
                <a:cs typeface="Palatino Linotype"/>
              </a:rPr>
              <a:t> </a:t>
            </a:r>
            <a:r>
              <a:rPr sz="1100" dirty="0">
                <a:latin typeface="Palatino Linotype"/>
                <a:cs typeface="Palatino Linotype"/>
              </a:rPr>
              <a:t>2.</a:t>
            </a:r>
            <a:r>
              <a:rPr sz="1100" spc="185" dirty="0">
                <a:latin typeface="Palatino Linotype"/>
                <a:cs typeface="Palatino Linotype"/>
              </a:rPr>
              <a:t> </a:t>
            </a:r>
            <a:r>
              <a:rPr sz="1100" dirty="0">
                <a:latin typeface="Palatino Linotype"/>
                <a:cs typeface="Palatino Linotype"/>
              </a:rPr>
              <a:t>and</a:t>
            </a:r>
            <a:r>
              <a:rPr sz="1100" spc="65" dirty="0">
                <a:latin typeface="Palatino Linotype"/>
                <a:cs typeface="Palatino Linotype"/>
              </a:rPr>
              <a:t> </a:t>
            </a:r>
            <a:r>
              <a:rPr sz="1100" dirty="0">
                <a:latin typeface="Palatino Linotype"/>
                <a:cs typeface="Palatino Linotype"/>
              </a:rPr>
              <a:t>3.</a:t>
            </a:r>
            <a:r>
              <a:rPr sz="1100" spc="185" dirty="0">
                <a:latin typeface="Palatino Linotype"/>
                <a:cs typeface="Palatino Linotype"/>
              </a:rPr>
              <a:t> </a:t>
            </a:r>
            <a:r>
              <a:rPr sz="1100" spc="-10" dirty="0">
                <a:latin typeface="Palatino Linotype"/>
                <a:cs typeface="Palatino Linotype"/>
              </a:rPr>
              <a:t>didn’t</a:t>
            </a:r>
            <a:r>
              <a:rPr sz="1100" spc="65" dirty="0">
                <a:latin typeface="Palatino Linotype"/>
                <a:cs typeface="Palatino Linotype"/>
              </a:rPr>
              <a:t> </a:t>
            </a:r>
            <a:r>
              <a:rPr sz="1100" spc="-10" dirty="0">
                <a:latin typeface="Palatino Linotype"/>
                <a:cs typeface="Palatino Linotype"/>
              </a:rPr>
              <a:t>happen)</a:t>
            </a:r>
            <a:endParaRPr sz="1100">
              <a:latin typeface="Palatino Linotype"/>
              <a:cs typeface="Palatino Linotype"/>
            </a:endParaRPr>
          </a:p>
          <a:p>
            <a:pPr marL="483870" indent="-177800">
              <a:lnSpc>
                <a:spcPct val="100000"/>
              </a:lnSpc>
              <a:spcBef>
                <a:spcPts val="35"/>
              </a:spcBef>
              <a:buAutoNum type="arabicPeriod"/>
              <a:tabLst>
                <a:tab pos="484505" algn="l"/>
              </a:tabLst>
            </a:pPr>
            <a:r>
              <a:rPr sz="1100" dirty="0">
                <a:latin typeface="Palatino Linotype"/>
                <a:cs typeface="Palatino Linotype"/>
              </a:rPr>
              <a:t>Do</a:t>
            </a:r>
            <a:r>
              <a:rPr sz="1100" spc="30" dirty="0">
                <a:latin typeface="Palatino Linotype"/>
                <a:cs typeface="Palatino Linotype"/>
              </a:rPr>
              <a:t> </a:t>
            </a:r>
            <a:r>
              <a:rPr sz="1100" dirty="0">
                <a:latin typeface="Palatino Linotype"/>
                <a:cs typeface="Palatino Linotype"/>
              </a:rPr>
              <a:t>not</a:t>
            </a:r>
            <a:r>
              <a:rPr sz="1100" spc="30" dirty="0">
                <a:latin typeface="Palatino Linotype"/>
                <a:cs typeface="Palatino Linotype"/>
              </a:rPr>
              <a:t> </a:t>
            </a:r>
            <a:r>
              <a:rPr sz="1100" spc="-10" dirty="0">
                <a:latin typeface="Palatino Linotype"/>
                <a:cs typeface="Palatino Linotype"/>
              </a:rPr>
              <a:t>apply</a:t>
            </a:r>
            <a:r>
              <a:rPr sz="1100" spc="30" dirty="0">
                <a:latin typeface="Palatino Linotype"/>
                <a:cs typeface="Palatino Linotype"/>
              </a:rPr>
              <a:t> </a:t>
            </a:r>
            <a:r>
              <a:rPr sz="1100" dirty="0">
                <a:latin typeface="Palatino Linotype"/>
                <a:cs typeface="Palatino Linotype"/>
              </a:rPr>
              <a:t>the</a:t>
            </a:r>
            <a:r>
              <a:rPr sz="1100" spc="30" dirty="0">
                <a:latin typeface="Palatino Linotype"/>
                <a:cs typeface="Palatino Linotype"/>
              </a:rPr>
              <a:t> </a:t>
            </a:r>
            <a:r>
              <a:rPr sz="1100" dirty="0">
                <a:latin typeface="Palatino Linotype"/>
                <a:cs typeface="Palatino Linotype"/>
              </a:rPr>
              <a:t>treatment</a:t>
            </a:r>
            <a:r>
              <a:rPr sz="1100" spc="30" dirty="0">
                <a:latin typeface="Palatino Linotype"/>
                <a:cs typeface="Palatino Linotype"/>
              </a:rPr>
              <a:t> </a:t>
            </a:r>
            <a:r>
              <a:rPr sz="1100" spc="70" dirty="0">
                <a:latin typeface="Palatino Linotype"/>
                <a:cs typeface="Palatino Linotype"/>
              </a:rPr>
              <a:t>(</a:t>
            </a:r>
            <a:r>
              <a:rPr sz="1100" i="1" spc="70" dirty="0">
                <a:latin typeface="Times New Roman"/>
                <a:cs typeface="Times New Roman"/>
              </a:rPr>
              <a:t>t</a:t>
            </a:r>
            <a:r>
              <a:rPr sz="1100" i="1" spc="-20" dirty="0">
                <a:latin typeface="Times New Roman"/>
                <a:cs typeface="Times New Roman"/>
              </a:rPr>
              <a:t> </a:t>
            </a:r>
            <a:r>
              <a:rPr sz="1100" spc="295" dirty="0">
                <a:latin typeface="Palatino Linotype"/>
                <a:cs typeface="Palatino Linotype"/>
              </a:rPr>
              <a:t>=</a:t>
            </a:r>
            <a:r>
              <a:rPr sz="1100" spc="-20" dirty="0">
                <a:latin typeface="Palatino Linotype"/>
                <a:cs typeface="Palatino Linotype"/>
              </a:rPr>
              <a:t> </a:t>
            </a:r>
            <a:r>
              <a:rPr sz="1100" spc="-25" dirty="0">
                <a:latin typeface="Palatino Linotype"/>
                <a:cs typeface="Palatino Linotype"/>
              </a:rPr>
              <a:t>0)</a:t>
            </a:r>
            <a:endParaRPr sz="1100">
              <a:latin typeface="Palatino Linotype"/>
              <a:cs typeface="Palatino Linotype"/>
            </a:endParaRPr>
          </a:p>
          <a:p>
            <a:pPr marL="483870" indent="-177800">
              <a:lnSpc>
                <a:spcPct val="100000"/>
              </a:lnSpc>
              <a:spcBef>
                <a:spcPts val="35"/>
              </a:spcBef>
              <a:buAutoNum type="arabicPeriod"/>
              <a:tabLst>
                <a:tab pos="484505" algn="l"/>
              </a:tabLst>
            </a:pPr>
            <a:r>
              <a:rPr sz="1100" spc="-30" dirty="0">
                <a:latin typeface="Palatino Linotype"/>
                <a:cs typeface="Palatino Linotype"/>
              </a:rPr>
              <a:t>Observe</a:t>
            </a:r>
            <a:r>
              <a:rPr sz="1100" spc="25" dirty="0">
                <a:latin typeface="Palatino Linotype"/>
                <a:cs typeface="Palatino Linotype"/>
              </a:rPr>
              <a:t> </a:t>
            </a:r>
            <a:r>
              <a:rPr sz="1100" dirty="0">
                <a:latin typeface="Palatino Linotype"/>
                <a:cs typeface="Palatino Linotype"/>
              </a:rPr>
              <a:t>the</a:t>
            </a:r>
            <a:r>
              <a:rPr sz="1100" spc="30" dirty="0">
                <a:latin typeface="Palatino Linotype"/>
                <a:cs typeface="Palatino Linotype"/>
              </a:rPr>
              <a:t> </a:t>
            </a:r>
            <a:r>
              <a:rPr sz="1100" spc="-20" dirty="0">
                <a:latin typeface="Palatino Linotype"/>
                <a:cs typeface="Palatino Linotype"/>
              </a:rPr>
              <a:t>outcome</a:t>
            </a:r>
            <a:r>
              <a:rPr sz="1100" spc="30" dirty="0">
                <a:latin typeface="Palatino Linotype"/>
                <a:cs typeface="Palatino Linotype"/>
              </a:rPr>
              <a:t> </a:t>
            </a:r>
            <a:r>
              <a:rPr sz="1100" spc="-20" dirty="0">
                <a:latin typeface="Palatino Linotype"/>
                <a:cs typeface="Palatino Linotype"/>
              </a:rPr>
              <a:t>(</a:t>
            </a:r>
            <a:r>
              <a:rPr sz="1100" i="1" spc="-20" dirty="0">
                <a:latin typeface="Times New Roman"/>
                <a:cs typeface="Times New Roman"/>
              </a:rPr>
              <a:t>Y</a:t>
            </a:r>
            <a:r>
              <a:rPr sz="1200" spc="-30" baseline="-10416" dirty="0">
                <a:latin typeface="Palatino Linotype"/>
                <a:cs typeface="Palatino Linotype"/>
              </a:rPr>
              <a:t>0</a:t>
            </a:r>
            <a:r>
              <a:rPr sz="1100" spc="-20" dirty="0">
                <a:latin typeface="Palatino Linotype"/>
                <a:cs typeface="Palatino Linotype"/>
              </a:rPr>
              <a:t>)</a:t>
            </a:r>
            <a:endParaRPr sz="1100">
              <a:latin typeface="Palatino Linotype"/>
              <a:cs typeface="Palatino Linotype"/>
            </a:endParaRPr>
          </a:p>
          <a:p>
            <a:pPr marL="483870" indent="-177800">
              <a:lnSpc>
                <a:spcPct val="100000"/>
              </a:lnSpc>
              <a:spcBef>
                <a:spcPts val="35"/>
              </a:spcBef>
              <a:buAutoNum type="arabicPeriod"/>
              <a:tabLst>
                <a:tab pos="484505" algn="l"/>
              </a:tabLst>
            </a:pPr>
            <a:r>
              <a:rPr sz="1100" spc="-20" dirty="0">
                <a:latin typeface="Palatino Linotype"/>
                <a:cs typeface="Palatino Linotype"/>
              </a:rPr>
              <a:t>Compare</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spc="-25" dirty="0">
                <a:latin typeface="Palatino Linotype"/>
                <a:cs typeface="Palatino Linotype"/>
              </a:rPr>
              <a:t>outcomes</a:t>
            </a:r>
            <a:r>
              <a:rPr sz="1100" spc="45"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1</a:t>
            </a:r>
            <a:r>
              <a:rPr sz="1200" spc="254" baseline="-10416" dirty="0">
                <a:latin typeface="Palatino Linotype"/>
                <a:cs typeface="Palatino Linotype"/>
              </a:rPr>
              <a:t> </a:t>
            </a:r>
            <a:r>
              <a:rPr sz="1100" dirty="0">
                <a:latin typeface="Palatino Linotype"/>
                <a:cs typeface="Palatino Linotype"/>
              </a:rPr>
              <a:t>and</a:t>
            </a:r>
            <a:r>
              <a:rPr sz="1100" spc="45"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0</a:t>
            </a:r>
            <a:r>
              <a:rPr sz="1200" spc="247" baseline="-10416" dirty="0">
                <a:latin typeface="Palatino Linotype"/>
                <a:cs typeface="Palatino Linotype"/>
              </a:rPr>
              <a:t> </a:t>
            </a:r>
            <a:r>
              <a:rPr sz="1100" dirty="0">
                <a:latin typeface="Palatino Linotype"/>
                <a:cs typeface="Palatino Linotype"/>
              </a:rPr>
              <a:t>to</a:t>
            </a:r>
            <a:r>
              <a:rPr sz="1100" spc="50" dirty="0">
                <a:latin typeface="Palatino Linotype"/>
                <a:cs typeface="Palatino Linotype"/>
              </a:rPr>
              <a:t> </a:t>
            </a:r>
            <a:r>
              <a:rPr sz="1100" dirty="0">
                <a:latin typeface="Palatino Linotype"/>
                <a:cs typeface="Palatino Linotype"/>
              </a:rPr>
              <a:t>get</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spc="-10" dirty="0">
                <a:latin typeface="Palatino Linotype"/>
                <a:cs typeface="Palatino Linotype"/>
              </a:rPr>
              <a:t>causal</a:t>
            </a:r>
            <a:r>
              <a:rPr sz="1100" spc="50" dirty="0">
                <a:latin typeface="Palatino Linotype"/>
                <a:cs typeface="Palatino Linotype"/>
              </a:rPr>
              <a:t> </a:t>
            </a:r>
            <a:r>
              <a:rPr sz="1100" spc="-10" dirty="0">
                <a:latin typeface="Palatino Linotype"/>
                <a:cs typeface="Palatino Linotype"/>
              </a:rPr>
              <a:t>effect</a:t>
            </a:r>
            <a:endParaRPr sz="110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14</a:t>
            </a:fld>
            <a:r>
              <a:rPr spc="-235" dirty="0"/>
              <a:t> </a:t>
            </a:r>
            <a:r>
              <a:rPr dirty="0"/>
              <a:t>/</a:t>
            </a:r>
            <a:r>
              <a:rPr spc="-240" dirty="0"/>
              <a:t> </a:t>
            </a:r>
            <a:r>
              <a:rPr spc="-25" dirty="0"/>
              <a:t>57</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55139" cy="24447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R</a:t>
            </a:r>
            <a:r>
              <a:rPr sz="1400" cap="small" spc="95" dirty="0">
                <a:latin typeface="Palatino Linotype"/>
                <a:cs typeface="Palatino Linotype"/>
              </a:rPr>
              <a:t>eal</a:t>
            </a:r>
            <a:r>
              <a:rPr sz="1400" spc="95" dirty="0">
                <a:latin typeface="Palatino Linotype"/>
                <a:cs typeface="Palatino Linotype"/>
              </a:rPr>
              <a:t>-</a:t>
            </a:r>
            <a:r>
              <a:rPr sz="1400" cap="small" spc="95" dirty="0">
                <a:latin typeface="Palatino Linotype"/>
                <a:cs typeface="Palatino Linotype"/>
              </a:rPr>
              <a:t>life</a:t>
            </a:r>
            <a:r>
              <a:rPr sz="1400" spc="204" dirty="0">
                <a:latin typeface="Palatino Linotype"/>
                <a:cs typeface="Palatino Linotype"/>
              </a:rPr>
              <a:t> </a:t>
            </a:r>
            <a:r>
              <a:rPr sz="1400" spc="55" dirty="0">
                <a:latin typeface="Palatino Linotype"/>
                <a:cs typeface="Palatino Linotype"/>
              </a:rPr>
              <a:t>E</a:t>
            </a:r>
            <a:r>
              <a:rPr sz="1400" cap="small" spc="55" dirty="0">
                <a:latin typeface="Palatino Linotype"/>
                <a:cs typeface="Palatino Linotype"/>
              </a:rPr>
              <a:t>xample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15</a:t>
            </a:fld>
            <a:r>
              <a:rPr spc="-235" dirty="0"/>
              <a:t> </a:t>
            </a:r>
            <a:r>
              <a:rPr dirty="0"/>
              <a:t>/</a:t>
            </a:r>
            <a:r>
              <a:rPr spc="-240" dirty="0"/>
              <a:t> </a:t>
            </a:r>
            <a:r>
              <a:rPr spc="-25" dirty="0"/>
              <a:t>57</a:t>
            </a:r>
          </a:p>
        </p:txBody>
      </p:sp>
      <p:sp>
        <p:nvSpPr>
          <p:cNvPr id="66" name="object 66"/>
          <p:cNvSpPr txBox="1"/>
          <p:nvPr/>
        </p:nvSpPr>
        <p:spPr>
          <a:xfrm>
            <a:off x="339051" y="1239251"/>
            <a:ext cx="4693920" cy="880110"/>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dirty="0">
                <a:latin typeface="Palatino Linotype"/>
                <a:cs typeface="Palatino Linotype"/>
              </a:rPr>
              <a:t>My</a:t>
            </a:r>
            <a:r>
              <a:rPr sz="1100" spc="15" dirty="0">
                <a:latin typeface="Palatino Linotype"/>
                <a:cs typeface="Palatino Linotype"/>
              </a:rPr>
              <a:t> </a:t>
            </a:r>
            <a:r>
              <a:rPr sz="1100" spc="-30" dirty="0">
                <a:latin typeface="Palatino Linotype"/>
                <a:cs typeface="Palatino Linotype"/>
              </a:rPr>
              <a:t>headache</a:t>
            </a:r>
            <a:r>
              <a:rPr sz="1100" spc="20" dirty="0">
                <a:latin typeface="Palatino Linotype"/>
                <a:cs typeface="Palatino Linotype"/>
              </a:rPr>
              <a:t> </a:t>
            </a:r>
            <a:r>
              <a:rPr sz="1100" spc="-30" dirty="0">
                <a:latin typeface="Palatino Linotype"/>
                <a:cs typeface="Palatino Linotype"/>
              </a:rPr>
              <a:t>went</a:t>
            </a:r>
            <a:r>
              <a:rPr sz="1100" spc="15" dirty="0">
                <a:latin typeface="Palatino Linotype"/>
                <a:cs typeface="Palatino Linotype"/>
              </a:rPr>
              <a:t> </a:t>
            </a:r>
            <a:r>
              <a:rPr sz="1100" spc="-50" dirty="0">
                <a:latin typeface="Palatino Linotype"/>
                <a:cs typeface="Palatino Linotype"/>
              </a:rPr>
              <a:t>away</a:t>
            </a:r>
            <a:r>
              <a:rPr sz="1100" spc="20" dirty="0">
                <a:latin typeface="Palatino Linotype"/>
                <a:cs typeface="Palatino Linotype"/>
              </a:rPr>
              <a:t> </a:t>
            </a:r>
            <a:r>
              <a:rPr sz="1100" dirty="0">
                <a:latin typeface="Palatino Linotype"/>
                <a:cs typeface="Palatino Linotype"/>
              </a:rPr>
              <a:t>after</a:t>
            </a:r>
            <a:r>
              <a:rPr sz="1100" spc="15" dirty="0">
                <a:latin typeface="Palatino Linotype"/>
                <a:cs typeface="Palatino Linotype"/>
              </a:rPr>
              <a:t> </a:t>
            </a:r>
            <a:r>
              <a:rPr sz="1100" dirty="0">
                <a:latin typeface="Palatino Linotype"/>
                <a:cs typeface="Palatino Linotype"/>
              </a:rPr>
              <a:t>I</a:t>
            </a:r>
            <a:r>
              <a:rPr sz="1100" spc="20" dirty="0">
                <a:latin typeface="Palatino Linotype"/>
                <a:cs typeface="Palatino Linotype"/>
              </a:rPr>
              <a:t> </a:t>
            </a:r>
            <a:r>
              <a:rPr sz="1100" dirty="0">
                <a:latin typeface="Palatino Linotype"/>
                <a:cs typeface="Palatino Linotype"/>
              </a:rPr>
              <a:t>had</a:t>
            </a:r>
            <a:r>
              <a:rPr sz="1100" spc="15" dirty="0">
                <a:latin typeface="Palatino Linotype"/>
                <a:cs typeface="Palatino Linotype"/>
              </a:rPr>
              <a:t> </a:t>
            </a:r>
            <a:r>
              <a:rPr sz="1100" dirty="0">
                <a:latin typeface="Palatino Linotype"/>
                <a:cs typeface="Palatino Linotype"/>
              </a:rPr>
              <a:t>taken</a:t>
            </a:r>
            <a:r>
              <a:rPr sz="1100" spc="20"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20" dirty="0">
                <a:latin typeface="Palatino Linotype"/>
                <a:cs typeface="Palatino Linotype"/>
              </a:rPr>
              <a:t>aspirin</a:t>
            </a:r>
            <a:r>
              <a:rPr sz="1100" spc="20" dirty="0">
                <a:latin typeface="Palatino Linotype"/>
                <a:cs typeface="Palatino Linotype"/>
              </a:rPr>
              <a:t> </a:t>
            </a:r>
            <a:r>
              <a:rPr sz="1100" spc="-20" dirty="0">
                <a:latin typeface="Palatino Linotype"/>
                <a:cs typeface="Palatino Linotype"/>
              </a:rPr>
              <a:t>(</a:t>
            </a:r>
            <a:r>
              <a:rPr sz="1100" i="1" spc="-20" dirty="0">
                <a:latin typeface="Times New Roman"/>
                <a:cs typeface="Times New Roman"/>
              </a:rPr>
              <a:t>Y</a:t>
            </a:r>
            <a:r>
              <a:rPr sz="1200" spc="-30" baseline="-10416" dirty="0">
                <a:latin typeface="Palatino Linotype"/>
                <a:cs typeface="Palatino Linotype"/>
              </a:rPr>
              <a:t>1</a:t>
            </a:r>
            <a:r>
              <a:rPr sz="1100" spc="-20" dirty="0">
                <a:latin typeface="Palatino Linotype"/>
                <a:cs typeface="Palatino Linotype"/>
              </a:rPr>
              <a:t>)</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40" dirty="0">
                <a:latin typeface="Palatino Linotype"/>
                <a:cs typeface="Palatino Linotype"/>
              </a:rPr>
              <a:t>Would</a:t>
            </a:r>
            <a:r>
              <a:rPr sz="1100" spc="15"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30" dirty="0">
                <a:latin typeface="Palatino Linotype"/>
                <a:cs typeface="Palatino Linotype"/>
              </a:rPr>
              <a:t>headache</a:t>
            </a:r>
            <a:r>
              <a:rPr sz="1100" spc="15" dirty="0">
                <a:latin typeface="Palatino Linotype"/>
                <a:cs typeface="Palatino Linotype"/>
              </a:rPr>
              <a:t> </a:t>
            </a:r>
            <a:r>
              <a:rPr sz="1100" spc="-30" dirty="0">
                <a:latin typeface="Palatino Linotype"/>
                <a:cs typeface="Palatino Linotype"/>
              </a:rPr>
              <a:t>have</a:t>
            </a:r>
            <a:r>
              <a:rPr sz="1100" spc="15" dirty="0">
                <a:latin typeface="Palatino Linotype"/>
                <a:cs typeface="Palatino Linotype"/>
              </a:rPr>
              <a:t> </a:t>
            </a:r>
            <a:r>
              <a:rPr sz="1100" spc="-30" dirty="0">
                <a:latin typeface="Palatino Linotype"/>
                <a:cs typeface="Palatino Linotype"/>
              </a:rPr>
              <a:t>gone</a:t>
            </a:r>
            <a:r>
              <a:rPr sz="1100" spc="15" dirty="0">
                <a:latin typeface="Palatino Linotype"/>
                <a:cs typeface="Palatino Linotype"/>
              </a:rPr>
              <a:t> </a:t>
            </a:r>
            <a:r>
              <a:rPr sz="1100" spc="-45" dirty="0">
                <a:latin typeface="Palatino Linotype"/>
                <a:cs typeface="Palatino Linotype"/>
              </a:rPr>
              <a:t>away</a:t>
            </a:r>
            <a:r>
              <a:rPr sz="1100" spc="20" dirty="0">
                <a:latin typeface="Palatino Linotype"/>
                <a:cs typeface="Palatino Linotype"/>
              </a:rPr>
              <a:t> </a:t>
            </a:r>
            <a:r>
              <a:rPr sz="1100" spc="-10" dirty="0">
                <a:latin typeface="Palatino Linotype"/>
                <a:cs typeface="Palatino Linotype"/>
              </a:rPr>
              <a:t>without</a:t>
            </a:r>
            <a:r>
              <a:rPr sz="1100" spc="15" dirty="0">
                <a:latin typeface="Palatino Linotype"/>
                <a:cs typeface="Palatino Linotype"/>
              </a:rPr>
              <a:t> </a:t>
            </a:r>
            <a:r>
              <a:rPr sz="1100" spc="-10" dirty="0">
                <a:latin typeface="Palatino Linotype"/>
                <a:cs typeface="Palatino Linotype"/>
              </a:rPr>
              <a:t>taking</a:t>
            </a:r>
            <a:r>
              <a:rPr sz="1100" spc="15"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dirty="0">
                <a:latin typeface="Palatino Linotype"/>
                <a:cs typeface="Palatino Linotype"/>
              </a:rPr>
              <a:t>aspirin?</a:t>
            </a:r>
            <a:r>
              <a:rPr sz="1100" spc="120" dirty="0">
                <a:latin typeface="Palatino Linotype"/>
                <a:cs typeface="Palatino Linotype"/>
              </a:rPr>
              <a:t> </a:t>
            </a:r>
            <a:r>
              <a:rPr sz="1100" dirty="0">
                <a:latin typeface="Palatino Linotype"/>
                <a:cs typeface="Palatino Linotype"/>
              </a:rPr>
              <a:t>(</a:t>
            </a:r>
            <a:r>
              <a:rPr sz="1100" i="1" dirty="0">
                <a:latin typeface="Times New Roman"/>
                <a:cs typeface="Times New Roman"/>
              </a:rPr>
              <a:t>Y</a:t>
            </a:r>
            <a:r>
              <a:rPr sz="1200" baseline="-10416" dirty="0">
                <a:latin typeface="Palatino Linotype"/>
                <a:cs typeface="Palatino Linotype"/>
              </a:rPr>
              <a:t>0</a:t>
            </a:r>
            <a:r>
              <a:rPr sz="1200" spc="120" baseline="-10416" dirty="0">
                <a:latin typeface="Palatino Linotype"/>
                <a:cs typeface="Palatino Linotype"/>
              </a:rPr>
              <a:t> </a:t>
            </a:r>
            <a:r>
              <a:rPr sz="1100" spc="95" dirty="0">
                <a:latin typeface="Palatino Linotype"/>
                <a:cs typeface="Palatino Linotype"/>
              </a:rPr>
              <a:t>=?)</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We</a:t>
            </a:r>
            <a:r>
              <a:rPr sz="1100" spc="10" dirty="0">
                <a:latin typeface="Palatino Linotype"/>
                <a:cs typeface="Palatino Linotype"/>
              </a:rPr>
              <a:t> </a:t>
            </a:r>
            <a:r>
              <a:rPr sz="1100" dirty="0">
                <a:latin typeface="Palatino Linotype"/>
                <a:cs typeface="Palatino Linotype"/>
              </a:rPr>
              <a:t>cannot</a:t>
            </a:r>
            <a:r>
              <a:rPr sz="1100" spc="15" dirty="0">
                <a:latin typeface="Palatino Linotype"/>
                <a:cs typeface="Palatino Linotype"/>
              </a:rPr>
              <a:t> </a:t>
            </a:r>
            <a:r>
              <a:rPr sz="1100" spc="-10" dirty="0">
                <a:latin typeface="Palatino Linotype"/>
                <a:cs typeface="Palatino Linotype"/>
              </a:rPr>
              <a:t>go</a:t>
            </a:r>
            <a:r>
              <a:rPr sz="1100" spc="15" dirty="0">
                <a:latin typeface="Palatino Linotype"/>
                <a:cs typeface="Palatino Linotype"/>
              </a:rPr>
              <a:t> </a:t>
            </a:r>
            <a:r>
              <a:rPr sz="1100" dirty="0">
                <a:latin typeface="Palatino Linotype"/>
                <a:cs typeface="Palatino Linotype"/>
              </a:rPr>
              <a:t>back</a:t>
            </a:r>
            <a:r>
              <a:rPr sz="1100" spc="15" dirty="0">
                <a:latin typeface="Palatino Linotype"/>
                <a:cs typeface="Palatino Linotype"/>
              </a:rPr>
              <a:t> </a:t>
            </a:r>
            <a:r>
              <a:rPr sz="1100" dirty="0">
                <a:latin typeface="Palatino Linotype"/>
                <a:cs typeface="Palatino Linotype"/>
              </a:rPr>
              <a:t>in</a:t>
            </a:r>
            <a:r>
              <a:rPr sz="1100" spc="15" dirty="0">
                <a:latin typeface="Palatino Linotype"/>
                <a:cs typeface="Palatino Linotype"/>
              </a:rPr>
              <a:t> </a:t>
            </a:r>
            <a:r>
              <a:rPr sz="1100" dirty="0">
                <a:latin typeface="Palatino Linotype"/>
                <a:cs typeface="Palatino Linotype"/>
              </a:rPr>
              <a:t>time</a:t>
            </a:r>
            <a:r>
              <a:rPr sz="1100" spc="15" dirty="0">
                <a:latin typeface="Palatino Linotype"/>
                <a:cs typeface="Palatino Linotype"/>
              </a:rPr>
              <a:t> </a:t>
            </a:r>
            <a:r>
              <a:rPr sz="1100" dirty="0">
                <a:latin typeface="Palatino Linotype"/>
                <a:cs typeface="Palatino Linotype"/>
              </a:rPr>
              <a:t>and</a:t>
            </a:r>
            <a:r>
              <a:rPr sz="1100" spc="15" dirty="0">
                <a:latin typeface="Palatino Linotype"/>
                <a:cs typeface="Palatino Linotype"/>
              </a:rPr>
              <a:t> </a:t>
            </a:r>
            <a:r>
              <a:rPr sz="1100" dirty="0">
                <a:latin typeface="Palatino Linotype"/>
                <a:cs typeface="Palatino Linotype"/>
              </a:rPr>
              <a:t>test</a:t>
            </a:r>
            <a:r>
              <a:rPr sz="1100" spc="15"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10" dirty="0">
                <a:latin typeface="Palatino Linotype"/>
                <a:cs typeface="Palatino Linotype"/>
              </a:rPr>
              <a:t>alternative!</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Cannot</a:t>
            </a:r>
            <a:r>
              <a:rPr sz="1100" spc="40" dirty="0">
                <a:latin typeface="Palatino Linotype"/>
                <a:cs typeface="Palatino Linotype"/>
              </a:rPr>
              <a:t> </a:t>
            </a:r>
            <a:r>
              <a:rPr sz="1100" dirty="0">
                <a:latin typeface="Palatino Linotype"/>
                <a:cs typeface="Palatino Linotype"/>
              </a:rPr>
              <a:t>reset</a:t>
            </a:r>
            <a:r>
              <a:rPr sz="1100" spc="40" dirty="0">
                <a:latin typeface="Palatino Linotype"/>
                <a:cs typeface="Palatino Linotype"/>
              </a:rPr>
              <a:t> </a:t>
            </a:r>
            <a:r>
              <a:rPr sz="1100" dirty="0">
                <a:latin typeface="Palatino Linotype"/>
                <a:cs typeface="Palatino Linotype"/>
              </a:rPr>
              <a:t>the</a:t>
            </a:r>
            <a:r>
              <a:rPr sz="1100" spc="40" dirty="0">
                <a:latin typeface="Palatino Linotype"/>
                <a:cs typeface="Palatino Linotype"/>
              </a:rPr>
              <a:t> </a:t>
            </a:r>
            <a:r>
              <a:rPr sz="1100" dirty="0">
                <a:latin typeface="Palatino Linotype"/>
                <a:cs typeface="Palatino Linotype"/>
              </a:rPr>
              <a:t>state</a:t>
            </a:r>
            <a:r>
              <a:rPr sz="1100" spc="40" dirty="0">
                <a:latin typeface="Palatino Linotype"/>
                <a:cs typeface="Palatino Linotype"/>
              </a:rPr>
              <a:t> </a:t>
            </a:r>
            <a:r>
              <a:rPr sz="1100" spc="114" dirty="0">
                <a:latin typeface="Palatino Linotype"/>
                <a:cs typeface="Palatino Linotype"/>
              </a:rPr>
              <a:t>-</a:t>
            </a:r>
            <a:r>
              <a:rPr sz="1100" spc="175" dirty="0">
                <a:latin typeface="Palatino Linotype"/>
                <a:cs typeface="Palatino Linotype"/>
              </a:rPr>
              <a:t>&gt;</a:t>
            </a:r>
            <a:r>
              <a:rPr sz="1100" spc="40" dirty="0">
                <a:latin typeface="Palatino Linotype"/>
                <a:cs typeface="Palatino Linotype"/>
              </a:rPr>
              <a:t> </a:t>
            </a:r>
            <a:r>
              <a:rPr sz="1100" dirty="0">
                <a:latin typeface="Palatino Linotype"/>
                <a:cs typeface="Palatino Linotype"/>
              </a:rPr>
              <a:t>cannot</a:t>
            </a:r>
            <a:r>
              <a:rPr sz="1100" spc="40" dirty="0">
                <a:latin typeface="Palatino Linotype"/>
                <a:cs typeface="Palatino Linotype"/>
              </a:rPr>
              <a:t> </a:t>
            </a:r>
            <a:r>
              <a:rPr sz="1100" spc="-25" dirty="0">
                <a:latin typeface="Palatino Linotype"/>
                <a:cs typeface="Palatino Linotype"/>
              </a:rPr>
              <a:t>compare</a:t>
            </a:r>
            <a:r>
              <a:rPr sz="1100" spc="40" dirty="0">
                <a:latin typeface="Palatino Linotype"/>
                <a:cs typeface="Palatino Linotype"/>
              </a:rPr>
              <a:t> </a:t>
            </a:r>
            <a:r>
              <a:rPr sz="1100" dirty="0">
                <a:latin typeface="Palatino Linotype"/>
                <a:cs typeface="Palatino Linotype"/>
              </a:rPr>
              <a:t>the</a:t>
            </a:r>
            <a:r>
              <a:rPr sz="1100" spc="40" dirty="0">
                <a:latin typeface="Palatino Linotype"/>
                <a:cs typeface="Palatino Linotype"/>
              </a:rPr>
              <a:t> </a:t>
            </a:r>
            <a:r>
              <a:rPr sz="1100" spc="-25" dirty="0">
                <a:latin typeface="Palatino Linotype"/>
                <a:cs typeface="Palatino Linotype"/>
              </a:rPr>
              <a:t>outcomes</a:t>
            </a:r>
            <a:r>
              <a:rPr sz="1100" spc="40" dirty="0">
                <a:latin typeface="Palatino Linotype"/>
                <a:cs typeface="Palatino Linotype"/>
              </a:rPr>
              <a:t> </a:t>
            </a:r>
            <a:r>
              <a:rPr sz="1100" spc="114" dirty="0">
                <a:latin typeface="Palatino Linotype"/>
                <a:cs typeface="Palatino Linotype"/>
              </a:rPr>
              <a:t>-</a:t>
            </a:r>
            <a:r>
              <a:rPr sz="1100" spc="175" dirty="0">
                <a:latin typeface="Palatino Linotype"/>
                <a:cs typeface="Palatino Linotype"/>
              </a:rPr>
              <a:t>&gt;</a:t>
            </a:r>
            <a:r>
              <a:rPr sz="1100" spc="45" dirty="0">
                <a:latin typeface="Palatino Linotype"/>
                <a:cs typeface="Palatino Linotype"/>
              </a:rPr>
              <a:t> </a:t>
            </a:r>
            <a:r>
              <a:rPr sz="1100" dirty="0">
                <a:latin typeface="Palatino Linotype"/>
                <a:cs typeface="Palatino Linotype"/>
              </a:rPr>
              <a:t>no</a:t>
            </a:r>
            <a:r>
              <a:rPr sz="1100" spc="40" dirty="0">
                <a:latin typeface="Palatino Linotype"/>
                <a:cs typeface="Palatino Linotype"/>
              </a:rPr>
              <a:t> </a:t>
            </a:r>
            <a:r>
              <a:rPr sz="1100" spc="-10" dirty="0">
                <a:latin typeface="Palatino Linotype"/>
                <a:cs typeface="Palatino Linotype"/>
              </a:rPr>
              <a:t>effect</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Test</a:t>
            </a:r>
            <a:r>
              <a:rPr sz="1100" spc="15" dirty="0">
                <a:latin typeface="Palatino Linotype"/>
                <a:cs typeface="Palatino Linotype"/>
              </a:rPr>
              <a:t> </a:t>
            </a:r>
            <a:r>
              <a:rPr sz="1100" spc="-20" dirty="0">
                <a:latin typeface="Palatino Linotype"/>
                <a:cs typeface="Palatino Linotype"/>
              </a:rPr>
              <a:t>more</a:t>
            </a:r>
            <a:r>
              <a:rPr sz="1100" spc="20" dirty="0">
                <a:latin typeface="Palatino Linotype"/>
                <a:cs typeface="Palatino Linotype"/>
              </a:rPr>
              <a:t> </a:t>
            </a:r>
            <a:r>
              <a:rPr sz="1100" spc="-30" dirty="0">
                <a:latin typeface="Palatino Linotype"/>
                <a:cs typeface="Palatino Linotype"/>
              </a:rPr>
              <a:t>people</a:t>
            </a:r>
            <a:r>
              <a:rPr sz="1100" spc="20" dirty="0">
                <a:latin typeface="Palatino Linotype"/>
                <a:cs typeface="Palatino Linotype"/>
              </a:rPr>
              <a:t> </a:t>
            </a:r>
            <a:r>
              <a:rPr sz="1100" dirty="0">
                <a:latin typeface="Palatino Linotype"/>
                <a:cs typeface="Palatino Linotype"/>
              </a:rPr>
              <a:t>and</a:t>
            </a:r>
            <a:r>
              <a:rPr sz="1100" spc="20" dirty="0">
                <a:latin typeface="Palatino Linotype"/>
                <a:cs typeface="Palatino Linotype"/>
              </a:rPr>
              <a:t> </a:t>
            </a:r>
            <a:r>
              <a:rPr sz="1100" spc="-30" dirty="0">
                <a:latin typeface="Palatino Linotype"/>
                <a:cs typeface="Palatino Linotype"/>
              </a:rPr>
              <a:t>measure</a:t>
            </a:r>
            <a:r>
              <a:rPr sz="1100" spc="15"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35" dirty="0">
                <a:latin typeface="Palatino Linotype"/>
                <a:cs typeface="Palatino Linotype"/>
              </a:rPr>
              <a:t>average</a:t>
            </a:r>
            <a:r>
              <a:rPr sz="1100" spc="20" dirty="0">
                <a:latin typeface="Palatino Linotype"/>
                <a:cs typeface="Palatino Linotype"/>
              </a:rPr>
              <a:t> </a:t>
            </a:r>
            <a:r>
              <a:rPr sz="1100" spc="-10" dirty="0">
                <a:latin typeface="Palatino Linotype"/>
                <a:cs typeface="Palatino Linotype"/>
              </a:rPr>
              <a:t>outcome?</a:t>
            </a:r>
            <a:endParaRPr sz="1100">
              <a:latin typeface="Palatino Linotype"/>
              <a:cs typeface="Palatino Linotype"/>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5144135" cy="2245360"/>
          </a:xfrm>
          <a:prstGeom prst="rect">
            <a:avLst/>
          </a:prstGeom>
        </p:spPr>
        <p:txBody>
          <a:bodyPr vert="horz" wrap="square" lIns="0" tIns="17145" rIns="0" bIns="0" rtlCol="0">
            <a:spAutoFit/>
          </a:bodyPr>
          <a:lstStyle/>
          <a:p>
            <a:pPr marL="25400">
              <a:lnSpc>
                <a:spcPct val="100000"/>
              </a:lnSpc>
              <a:spcBef>
                <a:spcPts val="135"/>
              </a:spcBef>
            </a:pPr>
            <a:r>
              <a:rPr sz="1400" spc="90" dirty="0">
                <a:latin typeface="Palatino Linotype"/>
                <a:cs typeface="Palatino Linotype"/>
              </a:rPr>
              <a:t>M</a:t>
            </a:r>
            <a:r>
              <a:rPr sz="1400" cap="small" spc="90" dirty="0">
                <a:latin typeface="Palatino Linotype"/>
                <a:cs typeface="Palatino Linotype"/>
              </a:rPr>
              <a:t>ore</a:t>
            </a:r>
            <a:r>
              <a:rPr sz="1400" spc="200" dirty="0">
                <a:latin typeface="Palatino Linotype"/>
                <a:cs typeface="Palatino Linotype"/>
              </a:rPr>
              <a:t> </a:t>
            </a:r>
            <a:r>
              <a:rPr sz="1400" spc="80" dirty="0">
                <a:latin typeface="Palatino Linotype"/>
                <a:cs typeface="Palatino Linotype"/>
              </a:rPr>
              <a:t>E</a:t>
            </a:r>
            <a:r>
              <a:rPr sz="1400" cap="small" spc="80" dirty="0">
                <a:latin typeface="Palatino Linotype"/>
                <a:cs typeface="Palatino Linotype"/>
              </a:rPr>
              <a:t>xamples</a:t>
            </a:r>
            <a:endParaRPr sz="1400" dirty="0">
              <a:latin typeface="Palatino Linotype"/>
              <a:cs typeface="Palatino Linotype"/>
            </a:endParaRPr>
          </a:p>
          <a:p>
            <a:pPr>
              <a:lnSpc>
                <a:spcPct val="100000"/>
              </a:lnSpc>
              <a:spcBef>
                <a:spcPts val="60"/>
              </a:spcBef>
            </a:pPr>
            <a:endParaRPr sz="2300" dirty="0">
              <a:latin typeface="Palatino Linotype"/>
              <a:cs typeface="Palatino Linotype"/>
            </a:endParaRPr>
          </a:p>
          <a:p>
            <a:pPr marL="471170" indent="-177800">
              <a:lnSpc>
                <a:spcPct val="100000"/>
              </a:lnSpc>
              <a:buFont typeface="Arial"/>
              <a:buChar char="►"/>
              <a:tabLst>
                <a:tab pos="471805" algn="l"/>
              </a:tabLst>
            </a:pPr>
            <a:r>
              <a:rPr sz="1100" spc="-40" dirty="0">
                <a:latin typeface="Palatino Linotype"/>
                <a:cs typeface="Palatino Linotype"/>
              </a:rPr>
              <a:t>Developing</a:t>
            </a:r>
            <a:r>
              <a:rPr sz="1100" spc="30" dirty="0">
                <a:latin typeface="Palatino Linotype"/>
                <a:cs typeface="Palatino Linotype"/>
              </a:rPr>
              <a:t> </a:t>
            </a:r>
            <a:r>
              <a:rPr sz="1100" dirty="0">
                <a:latin typeface="Palatino Linotype"/>
                <a:cs typeface="Palatino Linotype"/>
              </a:rPr>
              <a:t>a</a:t>
            </a:r>
            <a:r>
              <a:rPr sz="1100" spc="30" dirty="0">
                <a:latin typeface="Palatino Linotype"/>
                <a:cs typeface="Palatino Linotype"/>
              </a:rPr>
              <a:t> </a:t>
            </a:r>
            <a:r>
              <a:rPr sz="1100" spc="-40" dirty="0">
                <a:latin typeface="Palatino Linotype"/>
                <a:cs typeface="Palatino Linotype"/>
              </a:rPr>
              <a:t>new</a:t>
            </a:r>
            <a:r>
              <a:rPr sz="1100" spc="30" dirty="0">
                <a:latin typeface="Palatino Linotype"/>
                <a:cs typeface="Palatino Linotype"/>
              </a:rPr>
              <a:t> </a:t>
            </a:r>
            <a:r>
              <a:rPr sz="1100" spc="-10" dirty="0">
                <a:latin typeface="Palatino Linotype"/>
                <a:cs typeface="Palatino Linotype"/>
              </a:rPr>
              <a:t>vaccine</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spc="-30" dirty="0">
                <a:latin typeface="Palatino Linotype"/>
                <a:cs typeface="Palatino Linotype"/>
              </a:rPr>
              <a:t>Government</a:t>
            </a:r>
            <a:r>
              <a:rPr sz="1100" spc="25" dirty="0">
                <a:latin typeface="Palatino Linotype"/>
                <a:cs typeface="Palatino Linotype"/>
              </a:rPr>
              <a:t> </a:t>
            </a:r>
            <a:r>
              <a:rPr sz="1100" spc="-10" dirty="0">
                <a:latin typeface="Palatino Linotype"/>
                <a:cs typeface="Palatino Linotype"/>
              </a:rPr>
              <a:t>policy</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spc="-35" dirty="0">
                <a:latin typeface="Palatino Linotype"/>
                <a:cs typeface="Palatino Linotype"/>
              </a:rPr>
              <a:t>Recommending</a:t>
            </a:r>
            <a:r>
              <a:rPr sz="1100" spc="35" dirty="0">
                <a:latin typeface="Palatino Linotype"/>
                <a:cs typeface="Palatino Linotype"/>
              </a:rPr>
              <a:t> </a:t>
            </a:r>
            <a:r>
              <a:rPr sz="1100" dirty="0">
                <a:latin typeface="Palatino Linotype"/>
                <a:cs typeface="Palatino Linotype"/>
              </a:rPr>
              <a:t>the</a:t>
            </a:r>
            <a:r>
              <a:rPr sz="1100" spc="40" dirty="0">
                <a:latin typeface="Palatino Linotype"/>
                <a:cs typeface="Palatino Linotype"/>
              </a:rPr>
              <a:t> </a:t>
            </a:r>
            <a:r>
              <a:rPr sz="1100" dirty="0">
                <a:latin typeface="Palatino Linotype"/>
                <a:cs typeface="Palatino Linotype"/>
              </a:rPr>
              <a:t>best</a:t>
            </a:r>
            <a:r>
              <a:rPr sz="1100" spc="35" dirty="0">
                <a:latin typeface="Palatino Linotype"/>
                <a:cs typeface="Palatino Linotype"/>
              </a:rPr>
              <a:t> </a:t>
            </a:r>
            <a:r>
              <a:rPr sz="1100" dirty="0">
                <a:latin typeface="Palatino Linotype"/>
                <a:cs typeface="Palatino Linotype"/>
              </a:rPr>
              <a:t>treatment</a:t>
            </a:r>
            <a:r>
              <a:rPr sz="1100" spc="40" dirty="0">
                <a:latin typeface="Palatino Linotype"/>
                <a:cs typeface="Palatino Linotype"/>
              </a:rPr>
              <a:t> </a:t>
            </a:r>
            <a:r>
              <a:rPr sz="1100" dirty="0">
                <a:latin typeface="Palatino Linotype"/>
                <a:cs typeface="Palatino Linotype"/>
              </a:rPr>
              <a:t>for</a:t>
            </a:r>
            <a:r>
              <a:rPr sz="1100" spc="35" dirty="0">
                <a:latin typeface="Palatino Linotype"/>
                <a:cs typeface="Palatino Linotype"/>
              </a:rPr>
              <a:t> </a:t>
            </a:r>
            <a:r>
              <a:rPr sz="1100" dirty="0">
                <a:latin typeface="Palatino Linotype"/>
                <a:cs typeface="Palatino Linotype"/>
              </a:rPr>
              <a:t>a</a:t>
            </a:r>
            <a:r>
              <a:rPr sz="1100" spc="40" dirty="0">
                <a:latin typeface="Palatino Linotype"/>
                <a:cs typeface="Palatino Linotype"/>
              </a:rPr>
              <a:t> </a:t>
            </a:r>
            <a:r>
              <a:rPr sz="1100" spc="-20" dirty="0">
                <a:latin typeface="Palatino Linotype"/>
                <a:cs typeface="Palatino Linotype"/>
              </a:rPr>
              <a:t>specific</a:t>
            </a:r>
            <a:r>
              <a:rPr sz="1100" spc="35" dirty="0">
                <a:latin typeface="Palatino Linotype"/>
                <a:cs typeface="Palatino Linotype"/>
              </a:rPr>
              <a:t> </a:t>
            </a:r>
            <a:r>
              <a:rPr sz="1100" spc="-10" dirty="0">
                <a:latin typeface="Palatino Linotype"/>
                <a:cs typeface="Palatino Linotype"/>
              </a:rPr>
              <a:t>patient</a:t>
            </a:r>
            <a:endParaRPr sz="1100" dirty="0">
              <a:latin typeface="Palatino Linotype"/>
              <a:cs typeface="Palatino Linotype"/>
            </a:endParaRPr>
          </a:p>
          <a:p>
            <a:pPr marL="194310">
              <a:lnSpc>
                <a:spcPct val="100000"/>
              </a:lnSpc>
              <a:spcBef>
                <a:spcPts val="935"/>
              </a:spcBef>
            </a:pPr>
            <a:r>
              <a:rPr sz="1100" dirty="0">
                <a:latin typeface="Palatino Linotype"/>
                <a:cs typeface="Palatino Linotype"/>
              </a:rPr>
              <a:t>It’s</a:t>
            </a:r>
            <a:r>
              <a:rPr sz="1100" spc="30" dirty="0">
                <a:latin typeface="Palatino Linotype"/>
                <a:cs typeface="Palatino Linotype"/>
              </a:rPr>
              <a:t> </a:t>
            </a:r>
            <a:r>
              <a:rPr sz="1100" dirty="0">
                <a:latin typeface="Palatino Linotype"/>
                <a:cs typeface="Palatino Linotype"/>
              </a:rPr>
              <a:t>about</a:t>
            </a:r>
            <a:r>
              <a:rPr sz="1100" spc="30" dirty="0">
                <a:latin typeface="Palatino Linotype"/>
                <a:cs typeface="Palatino Linotype"/>
              </a:rPr>
              <a:t> </a:t>
            </a:r>
            <a:r>
              <a:rPr sz="1100" spc="-40" dirty="0">
                <a:latin typeface="Palatino Linotype"/>
                <a:cs typeface="Palatino Linotype"/>
              </a:rPr>
              <a:t>finding</a:t>
            </a:r>
            <a:r>
              <a:rPr sz="1100" spc="30" dirty="0">
                <a:latin typeface="Palatino Linotype"/>
                <a:cs typeface="Palatino Linotype"/>
              </a:rPr>
              <a:t> </a:t>
            </a:r>
            <a:r>
              <a:rPr sz="1100" dirty="0">
                <a:latin typeface="Palatino Linotype"/>
                <a:cs typeface="Palatino Linotype"/>
              </a:rPr>
              <a:t>out</a:t>
            </a:r>
            <a:r>
              <a:rPr sz="1100" spc="30" dirty="0">
                <a:latin typeface="Palatino Linotype"/>
                <a:cs typeface="Palatino Linotype"/>
              </a:rPr>
              <a:t> </a:t>
            </a:r>
            <a:r>
              <a:rPr sz="1100" b="1" spc="-65" dirty="0">
                <a:latin typeface="Palatino Linotype"/>
                <a:cs typeface="Palatino Linotype"/>
              </a:rPr>
              <a:t>how</a:t>
            </a:r>
            <a:r>
              <a:rPr sz="1100" b="1" spc="35" dirty="0">
                <a:latin typeface="Palatino Linotype"/>
                <a:cs typeface="Palatino Linotype"/>
              </a:rPr>
              <a:t> </a:t>
            </a:r>
            <a:r>
              <a:rPr sz="1100" b="1" dirty="0">
                <a:latin typeface="Palatino Linotype"/>
                <a:cs typeface="Palatino Linotype"/>
              </a:rPr>
              <a:t>a</a:t>
            </a:r>
            <a:r>
              <a:rPr sz="1100" b="1" spc="30" dirty="0">
                <a:latin typeface="Palatino Linotype"/>
                <a:cs typeface="Palatino Linotype"/>
              </a:rPr>
              <a:t> </a:t>
            </a:r>
            <a:r>
              <a:rPr sz="1100" b="1" spc="-20" dirty="0">
                <a:latin typeface="Palatino Linotype"/>
                <a:cs typeface="Palatino Linotype"/>
              </a:rPr>
              <a:t>specific</a:t>
            </a:r>
            <a:r>
              <a:rPr sz="1100" b="1" spc="30" dirty="0">
                <a:latin typeface="Palatino Linotype"/>
                <a:cs typeface="Palatino Linotype"/>
              </a:rPr>
              <a:t> </a:t>
            </a:r>
            <a:r>
              <a:rPr sz="1100" b="1" dirty="0">
                <a:latin typeface="Palatino Linotype"/>
                <a:cs typeface="Palatino Linotype"/>
              </a:rPr>
              <a:t>action</a:t>
            </a:r>
            <a:r>
              <a:rPr sz="1100" b="1" spc="30" dirty="0">
                <a:latin typeface="Palatino Linotype"/>
                <a:cs typeface="Palatino Linotype"/>
              </a:rPr>
              <a:t> </a:t>
            </a:r>
            <a:r>
              <a:rPr sz="1100" b="1" dirty="0">
                <a:latin typeface="Palatino Linotype"/>
                <a:cs typeface="Palatino Linotype"/>
              </a:rPr>
              <a:t>affects</a:t>
            </a:r>
            <a:r>
              <a:rPr sz="1100" b="1" spc="35" dirty="0">
                <a:latin typeface="Palatino Linotype"/>
                <a:cs typeface="Palatino Linotype"/>
              </a:rPr>
              <a:t> </a:t>
            </a:r>
            <a:r>
              <a:rPr sz="1100" b="1" dirty="0">
                <a:latin typeface="Palatino Linotype"/>
                <a:cs typeface="Palatino Linotype"/>
              </a:rPr>
              <a:t>a</a:t>
            </a:r>
            <a:r>
              <a:rPr sz="1100" b="1" spc="30" dirty="0">
                <a:latin typeface="Palatino Linotype"/>
                <a:cs typeface="Palatino Linotype"/>
              </a:rPr>
              <a:t> </a:t>
            </a:r>
            <a:r>
              <a:rPr sz="1100" b="1" spc="-10" dirty="0">
                <a:latin typeface="Palatino Linotype"/>
                <a:cs typeface="Palatino Linotype"/>
              </a:rPr>
              <a:t>system</a:t>
            </a:r>
            <a:r>
              <a:rPr sz="1100" b="1" spc="30" dirty="0">
                <a:latin typeface="Palatino Linotype"/>
                <a:cs typeface="Palatino Linotype"/>
              </a:rPr>
              <a:t> </a:t>
            </a:r>
            <a:r>
              <a:rPr sz="1100" b="1" dirty="0">
                <a:latin typeface="Palatino Linotype"/>
                <a:cs typeface="Palatino Linotype"/>
              </a:rPr>
              <a:t>of</a:t>
            </a:r>
            <a:r>
              <a:rPr sz="1100" b="1" spc="30" dirty="0">
                <a:latin typeface="Palatino Linotype"/>
                <a:cs typeface="Palatino Linotype"/>
              </a:rPr>
              <a:t> </a:t>
            </a:r>
            <a:r>
              <a:rPr sz="1100" b="1" spc="-10" dirty="0">
                <a:latin typeface="Palatino Linotype"/>
                <a:cs typeface="Palatino Linotype"/>
              </a:rPr>
              <a:t>interest</a:t>
            </a:r>
            <a:r>
              <a:rPr sz="1100" spc="-10" dirty="0">
                <a:latin typeface="Palatino Linotype"/>
                <a:cs typeface="Palatino Linotype"/>
              </a:rPr>
              <a:t>.</a:t>
            </a:r>
            <a:endParaRPr sz="1100" dirty="0">
              <a:latin typeface="Palatino Linotype"/>
              <a:cs typeface="Palatino Linotype"/>
            </a:endParaRPr>
          </a:p>
          <a:p>
            <a:pPr marL="471170" indent="-177800">
              <a:lnSpc>
                <a:spcPct val="100000"/>
              </a:lnSpc>
              <a:spcBef>
                <a:spcPts val="930"/>
              </a:spcBef>
              <a:buFont typeface="Arial"/>
              <a:buChar char="►"/>
              <a:tabLst>
                <a:tab pos="471805" algn="l"/>
              </a:tabLst>
            </a:pPr>
            <a:r>
              <a:rPr sz="1100" dirty="0">
                <a:latin typeface="Palatino Linotype"/>
                <a:cs typeface="Palatino Linotype"/>
              </a:rPr>
              <a:t>Action</a:t>
            </a:r>
            <a:r>
              <a:rPr sz="1100" spc="30" dirty="0">
                <a:latin typeface="Palatino Linotype"/>
                <a:cs typeface="Palatino Linotype"/>
              </a:rPr>
              <a:t> </a:t>
            </a:r>
            <a:r>
              <a:rPr sz="1100" spc="290" dirty="0">
                <a:latin typeface="Palatino Linotype"/>
                <a:cs typeface="Palatino Linotype"/>
              </a:rPr>
              <a:t>==</a:t>
            </a:r>
            <a:r>
              <a:rPr sz="1100" spc="30" dirty="0">
                <a:latin typeface="Palatino Linotype"/>
                <a:cs typeface="Palatino Linotype"/>
              </a:rPr>
              <a:t> </a:t>
            </a:r>
            <a:r>
              <a:rPr sz="1100" spc="-30" dirty="0">
                <a:latin typeface="Palatino Linotype"/>
                <a:cs typeface="Palatino Linotype"/>
              </a:rPr>
              <a:t>intervention</a:t>
            </a:r>
            <a:r>
              <a:rPr sz="1100" spc="30" dirty="0">
                <a:latin typeface="Palatino Linotype"/>
                <a:cs typeface="Palatino Linotype"/>
              </a:rPr>
              <a:t> </a:t>
            </a:r>
            <a:r>
              <a:rPr sz="1100" spc="-25" dirty="0">
                <a:latin typeface="Palatino Linotype"/>
                <a:cs typeface="Palatino Linotype"/>
              </a:rPr>
              <a:t>(something</a:t>
            </a:r>
            <a:r>
              <a:rPr sz="1100" spc="35" dirty="0">
                <a:latin typeface="Palatino Linotype"/>
                <a:cs typeface="Palatino Linotype"/>
              </a:rPr>
              <a:t> </a:t>
            </a:r>
            <a:r>
              <a:rPr sz="1100" spc="-75" dirty="0">
                <a:latin typeface="Palatino Linotype"/>
                <a:cs typeface="Palatino Linotype"/>
              </a:rPr>
              <a:t>we</a:t>
            </a:r>
            <a:r>
              <a:rPr sz="1100" spc="30" dirty="0">
                <a:latin typeface="Palatino Linotype"/>
                <a:cs typeface="Palatino Linotype"/>
              </a:rPr>
              <a:t> </a:t>
            </a:r>
            <a:r>
              <a:rPr sz="1100" spc="-10" dirty="0">
                <a:latin typeface="Palatino Linotype"/>
                <a:cs typeface="Palatino Linotype"/>
              </a:rPr>
              <a:t>change)</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spc="-10" dirty="0">
                <a:latin typeface="Palatino Linotype"/>
                <a:cs typeface="Palatino Linotype"/>
              </a:rPr>
              <a:t>System</a:t>
            </a:r>
            <a:r>
              <a:rPr sz="1100" spc="20" dirty="0">
                <a:latin typeface="Palatino Linotype"/>
                <a:cs typeface="Palatino Linotype"/>
              </a:rPr>
              <a:t> </a:t>
            </a:r>
            <a:r>
              <a:rPr sz="1100" spc="290" dirty="0">
                <a:latin typeface="Palatino Linotype"/>
                <a:cs typeface="Palatino Linotype"/>
              </a:rPr>
              <a:t>==</a:t>
            </a:r>
            <a:r>
              <a:rPr sz="1100" spc="20"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20" dirty="0">
                <a:latin typeface="Palatino Linotype"/>
                <a:cs typeface="Palatino Linotype"/>
              </a:rPr>
              <a:t>very</a:t>
            </a:r>
            <a:r>
              <a:rPr sz="1100" spc="20" dirty="0">
                <a:latin typeface="Palatino Linotype"/>
                <a:cs typeface="Palatino Linotype"/>
              </a:rPr>
              <a:t> </a:t>
            </a:r>
            <a:r>
              <a:rPr sz="1100" dirty="0">
                <a:latin typeface="Palatino Linotype"/>
                <a:cs typeface="Palatino Linotype"/>
              </a:rPr>
              <a:t>thing</a:t>
            </a:r>
            <a:r>
              <a:rPr sz="1100" spc="20" dirty="0">
                <a:latin typeface="Palatino Linotype"/>
                <a:cs typeface="Palatino Linotype"/>
              </a:rPr>
              <a:t> </a:t>
            </a:r>
            <a:r>
              <a:rPr sz="1100" spc="-75" dirty="0">
                <a:latin typeface="Palatino Linotype"/>
                <a:cs typeface="Palatino Linotype"/>
              </a:rPr>
              <a:t>we</a:t>
            </a:r>
            <a:r>
              <a:rPr sz="1100" spc="20" dirty="0">
                <a:latin typeface="Palatino Linotype"/>
                <a:cs typeface="Palatino Linotype"/>
              </a:rPr>
              <a:t> </a:t>
            </a:r>
            <a:r>
              <a:rPr sz="1100" spc="-10" dirty="0">
                <a:latin typeface="Palatino Linotype"/>
                <a:cs typeface="Palatino Linotype"/>
              </a:rPr>
              <a:t>study</a:t>
            </a:r>
            <a:r>
              <a:rPr sz="1100" spc="20" dirty="0">
                <a:latin typeface="Palatino Linotype"/>
                <a:cs typeface="Palatino Linotype"/>
              </a:rPr>
              <a:t> </a:t>
            </a:r>
            <a:r>
              <a:rPr sz="1100" spc="-25" dirty="0">
                <a:latin typeface="Palatino Linotype"/>
                <a:cs typeface="Palatino Linotype"/>
              </a:rPr>
              <a:t>(group</a:t>
            </a:r>
            <a:r>
              <a:rPr sz="1100" spc="20" dirty="0">
                <a:latin typeface="Palatino Linotype"/>
                <a:cs typeface="Palatino Linotype"/>
              </a:rPr>
              <a:t> </a:t>
            </a:r>
            <a:r>
              <a:rPr sz="1100" dirty="0">
                <a:latin typeface="Palatino Linotype"/>
                <a:cs typeface="Palatino Linotype"/>
              </a:rPr>
              <a:t>of</a:t>
            </a:r>
            <a:r>
              <a:rPr sz="1100" spc="20" dirty="0">
                <a:latin typeface="Palatino Linotype"/>
                <a:cs typeface="Palatino Linotype"/>
              </a:rPr>
              <a:t> </a:t>
            </a:r>
            <a:r>
              <a:rPr sz="1100" spc="-25" dirty="0">
                <a:latin typeface="Palatino Linotype"/>
                <a:cs typeface="Palatino Linotype"/>
              </a:rPr>
              <a:t>people,</a:t>
            </a:r>
            <a:r>
              <a:rPr sz="1100" spc="20" dirty="0">
                <a:latin typeface="Palatino Linotype"/>
                <a:cs typeface="Palatino Linotype"/>
              </a:rPr>
              <a:t> </a:t>
            </a:r>
            <a:r>
              <a:rPr sz="1100" spc="-30" dirty="0">
                <a:latin typeface="Palatino Linotype"/>
                <a:cs typeface="Palatino Linotype"/>
              </a:rPr>
              <a:t>physical</a:t>
            </a:r>
            <a:r>
              <a:rPr sz="1100" spc="20" dirty="0">
                <a:latin typeface="Palatino Linotype"/>
                <a:cs typeface="Palatino Linotype"/>
              </a:rPr>
              <a:t> </a:t>
            </a:r>
            <a:r>
              <a:rPr sz="1100" dirty="0">
                <a:latin typeface="Palatino Linotype"/>
                <a:cs typeface="Palatino Linotype"/>
              </a:rPr>
              <a:t>objects,</a:t>
            </a:r>
            <a:r>
              <a:rPr sz="1100" spc="20" dirty="0">
                <a:latin typeface="Palatino Linotype"/>
                <a:cs typeface="Palatino Linotype"/>
              </a:rPr>
              <a:t> </a:t>
            </a:r>
            <a:r>
              <a:rPr sz="1100" spc="-10" dirty="0">
                <a:latin typeface="Palatino Linotype"/>
                <a:cs typeface="Palatino Linotype"/>
              </a:rPr>
              <a:t>etc.)</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spc="-20" dirty="0">
                <a:latin typeface="Palatino Linotype"/>
                <a:cs typeface="Palatino Linotype"/>
              </a:rPr>
              <a:t>Outcome</a:t>
            </a:r>
            <a:r>
              <a:rPr sz="1100" spc="25" dirty="0">
                <a:latin typeface="Palatino Linotype"/>
                <a:cs typeface="Palatino Linotype"/>
              </a:rPr>
              <a:t> </a:t>
            </a:r>
            <a:r>
              <a:rPr sz="1100" spc="290" dirty="0">
                <a:latin typeface="Palatino Linotype"/>
                <a:cs typeface="Palatino Linotype"/>
              </a:rPr>
              <a:t>==</a:t>
            </a:r>
            <a:r>
              <a:rPr sz="1100" spc="30" dirty="0">
                <a:latin typeface="Palatino Linotype"/>
                <a:cs typeface="Palatino Linotype"/>
              </a:rPr>
              <a:t> </a:t>
            </a:r>
            <a:r>
              <a:rPr sz="1100" spc="-20" dirty="0">
                <a:latin typeface="Palatino Linotype"/>
                <a:cs typeface="Palatino Linotype"/>
              </a:rPr>
              <a:t>system’s</a:t>
            </a:r>
            <a:r>
              <a:rPr sz="1100" spc="25" dirty="0">
                <a:latin typeface="Palatino Linotype"/>
                <a:cs typeface="Palatino Linotype"/>
              </a:rPr>
              <a:t> </a:t>
            </a:r>
            <a:r>
              <a:rPr sz="1100" spc="-10" dirty="0">
                <a:latin typeface="Palatino Linotype"/>
                <a:cs typeface="Palatino Linotype"/>
              </a:rPr>
              <a:t>characteristic</a:t>
            </a:r>
            <a:r>
              <a:rPr sz="1100" spc="30" dirty="0">
                <a:latin typeface="Palatino Linotype"/>
                <a:cs typeface="Palatino Linotype"/>
              </a:rPr>
              <a:t> </a:t>
            </a:r>
            <a:r>
              <a:rPr sz="1100" dirty="0">
                <a:latin typeface="Palatino Linotype"/>
                <a:cs typeface="Palatino Linotype"/>
              </a:rPr>
              <a:t>of</a:t>
            </a:r>
            <a:r>
              <a:rPr sz="1100" spc="25" dirty="0">
                <a:latin typeface="Palatino Linotype"/>
                <a:cs typeface="Palatino Linotype"/>
              </a:rPr>
              <a:t> </a:t>
            </a:r>
            <a:r>
              <a:rPr sz="1100" dirty="0">
                <a:latin typeface="Palatino Linotype"/>
                <a:cs typeface="Palatino Linotype"/>
              </a:rPr>
              <a:t>interest</a:t>
            </a:r>
            <a:r>
              <a:rPr sz="1100" spc="30" dirty="0">
                <a:latin typeface="Palatino Linotype"/>
                <a:cs typeface="Palatino Linotype"/>
              </a:rPr>
              <a:t> </a:t>
            </a:r>
            <a:r>
              <a:rPr sz="1100" spc="-10" dirty="0">
                <a:latin typeface="Palatino Linotype"/>
                <a:cs typeface="Palatino Linotype"/>
              </a:rPr>
              <a:t>(response)</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dirty="0">
                <a:latin typeface="Palatino Linotype"/>
                <a:cs typeface="Palatino Linotype"/>
              </a:rPr>
              <a:t>Effect</a:t>
            </a:r>
            <a:r>
              <a:rPr sz="1100" spc="40" dirty="0">
                <a:latin typeface="Palatino Linotype"/>
                <a:cs typeface="Palatino Linotype"/>
              </a:rPr>
              <a:t> </a:t>
            </a:r>
            <a:r>
              <a:rPr sz="1100" spc="290" dirty="0">
                <a:latin typeface="Palatino Linotype"/>
                <a:cs typeface="Palatino Linotype"/>
              </a:rPr>
              <a:t>==</a:t>
            </a:r>
            <a:r>
              <a:rPr sz="1100" spc="45" dirty="0">
                <a:latin typeface="Palatino Linotype"/>
                <a:cs typeface="Palatino Linotype"/>
              </a:rPr>
              <a:t> </a:t>
            </a:r>
            <a:r>
              <a:rPr sz="1100" spc="-40" dirty="0">
                <a:latin typeface="Palatino Linotype"/>
                <a:cs typeface="Palatino Linotype"/>
              </a:rPr>
              <a:t>difference</a:t>
            </a:r>
            <a:r>
              <a:rPr sz="1100" spc="45" dirty="0">
                <a:latin typeface="Palatino Linotype"/>
                <a:cs typeface="Palatino Linotype"/>
              </a:rPr>
              <a:t> </a:t>
            </a:r>
            <a:r>
              <a:rPr sz="1100" spc="-30" dirty="0">
                <a:latin typeface="Palatino Linotype"/>
                <a:cs typeface="Palatino Linotype"/>
              </a:rPr>
              <a:t>between</a:t>
            </a:r>
            <a:r>
              <a:rPr sz="1100" spc="45" dirty="0">
                <a:latin typeface="Palatino Linotype"/>
                <a:cs typeface="Palatino Linotype"/>
              </a:rPr>
              <a:t> </a:t>
            </a:r>
            <a:r>
              <a:rPr sz="1100" spc="-10" dirty="0">
                <a:latin typeface="Palatino Linotype"/>
                <a:cs typeface="Palatino Linotype"/>
              </a:rPr>
              <a:t>outcomes</a:t>
            </a:r>
            <a:endParaRPr sz="1100" dirty="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16</a:t>
            </a:fld>
            <a:r>
              <a:rPr spc="-235" dirty="0"/>
              <a:t> </a:t>
            </a:r>
            <a:r>
              <a:rPr dirty="0"/>
              <a:t>/</a:t>
            </a:r>
            <a:r>
              <a:rPr spc="-240" dirty="0"/>
              <a:t> </a:t>
            </a:r>
            <a:r>
              <a:rPr spc="-25" dirty="0"/>
              <a:t>57</a:t>
            </a:r>
          </a:p>
        </p:txBody>
      </p:sp>
      <p:sp>
        <p:nvSpPr>
          <p:cNvPr id="67" name="TextBox 66">
            <a:extLst>
              <a:ext uri="{FF2B5EF4-FFF2-40B4-BE49-F238E27FC236}">
                <a16:creationId xmlns:a16="http://schemas.microsoft.com/office/drawing/2014/main" id="{FEE8FCB9-3E4D-4C1F-BE39-585C124B4327}"/>
              </a:ext>
            </a:extLst>
          </p:cNvPr>
          <p:cNvSpPr txBox="1"/>
          <p:nvPr/>
        </p:nvSpPr>
        <p:spPr>
          <a:xfrm>
            <a:off x="4574171" y="1534588"/>
            <a:ext cx="1255472" cy="200055"/>
          </a:xfrm>
          <a:prstGeom prst="rect">
            <a:avLst/>
          </a:prstGeom>
          <a:noFill/>
        </p:spPr>
        <p:txBody>
          <a:bodyPr wrap="none" rtlCol="0">
            <a:spAutoFit/>
          </a:bodyPr>
          <a:lstStyle/>
          <a:p>
            <a:r>
              <a:rPr lang="en-GB" sz="700" dirty="0">
                <a:solidFill>
                  <a:srgbClr val="00B0F0"/>
                </a:solidFill>
                <a:latin typeface="Arial" panose="020B0604020202020204" pitchFamily="34" charset="0"/>
                <a:cs typeface="Arial" panose="020B0604020202020204" pitchFamily="34" charset="0"/>
              </a:rPr>
              <a:t>Is this the ML perspective?</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294654"/>
            <a:ext cx="5556200" cy="1141338"/>
          </a:xfrm>
          <a:prstGeom prst="rect">
            <a:avLst/>
          </a:prstGeom>
        </p:spPr>
        <p:txBody>
          <a:bodyPr vert="horz" wrap="square" lIns="0" tIns="53340" rIns="0" bIns="0" rtlCol="0">
            <a:spAutoFit/>
          </a:bodyPr>
          <a:lstStyle/>
          <a:p>
            <a:pPr marL="38100">
              <a:lnSpc>
                <a:spcPct val="100000"/>
              </a:lnSpc>
              <a:spcBef>
                <a:spcPts val="420"/>
              </a:spcBef>
            </a:pPr>
            <a:r>
              <a:rPr sz="1400" spc="60" dirty="0">
                <a:latin typeface="Palatino Linotype"/>
                <a:cs typeface="Palatino Linotype"/>
              </a:rPr>
              <a:t>R</a:t>
            </a:r>
            <a:r>
              <a:rPr sz="1400" cap="small" spc="60" dirty="0">
                <a:latin typeface="Palatino Linotype"/>
                <a:cs typeface="Palatino Linotype"/>
              </a:rPr>
              <a:t>andomised</a:t>
            </a:r>
            <a:r>
              <a:rPr sz="1400" spc="225" dirty="0">
                <a:latin typeface="Palatino Linotype"/>
                <a:cs typeface="Palatino Linotype"/>
              </a:rPr>
              <a:t> </a:t>
            </a:r>
            <a:r>
              <a:rPr sz="1400" spc="65" dirty="0">
                <a:latin typeface="Palatino Linotype"/>
                <a:cs typeface="Palatino Linotype"/>
              </a:rPr>
              <a:t>C</a:t>
            </a:r>
            <a:r>
              <a:rPr sz="1400" cap="small" spc="65" dirty="0">
                <a:latin typeface="Palatino Linotype"/>
                <a:cs typeface="Palatino Linotype"/>
              </a:rPr>
              <a:t>ontrolled</a:t>
            </a:r>
            <a:r>
              <a:rPr sz="1400" spc="225" dirty="0">
                <a:latin typeface="Palatino Linotype"/>
                <a:cs typeface="Palatino Linotype"/>
              </a:rPr>
              <a:t> </a:t>
            </a:r>
            <a:r>
              <a:rPr sz="1400" spc="90" dirty="0">
                <a:latin typeface="Palatino Linotype"/>
                <a:cs typeface="Palatino Linotype"/>
              </a:rPr>
              <a:t>T</a:t>
            </a:r>
            <a:r>
              <a:rPr sz="1400" cap="small" spc="90" dirty="0">
                <a:latin typeface="Palatino Linotype"/>
                <a:cs typeface="Palatino Linotype"/>
              </a:rPr>
              <a:t>rials</a:t>
            </a:r>
            <a:endParaRPr sz="1400" dirty="0">
              <a:latin typeface="Palatino Linotype"/>
              <a:cs typeface="Palatino Linotype"/>
            </a:endParaRPr>
          </a:p>
          <a:p>
            <a:pPr marL="483870" indent="-177800">
              <a:lnSpc>
                <a:spcPct val="100000"/>
              </a:lnSpc>
              <a:spcBef>
                <a:spcPts val="220"/>
              </a:spcBef>
              <a:buFont typeface="Arial"/>
              <a:buChar char="►"/>
              <a:tabLst>
                <a:tab pos="484505" algn="l"/>
              </a:tabLst>
            </a:pPr>
            <a:r>
              <a:rPr lang="en-GB" sz="1100" b="1" dirty="0">
                <a:latin typeface="Palatino Linotype"/>
                <a:cs typeface="Palatino Linotype"/>
              </a:rPr>
              <a:t>Outcome = </a:t>
            </a:r>
            <a:r>
              <a:rPr sz="1100" b="1" dirty="0">
                <a:latin typeface="Palatino Linotype"/>
                <a:cs typeface="Palatino Linotype"/>
              </a:rPr>
              <a:t>Data</a:t>
            </a:r>
            <a:r>
              <a:rPr sz="1100" b="1" spc="25" dirty="0">
                <a:latin typeface="Palatino Linotype"/>
                <a:cs typeface="Palatino Linotype"/>
              </a:rPr>
              <a:t> </a:t>
            </a:r>
            <a:r>
              <a:rPr sz="1100" b="1" spc="-20" dirty="0">
                <a:latin typeface="Palatino Linotype"/>
                <a:cs typeface="Palatino Linotype"/>
              </a:rPr>
              <a:t>from</a:t>
            </a:r>
            <a:r>
              <a:rPr sz="1100" b="1" spc="30" dirty="0">
                <a:latin typeface="Palatino Linotype"/>
                <a:cs typeface="Palatino Linotype"/>
              </a:rPr>
              <a:t> </a:t>
            </a:r>
            <a:r>
              <a:rPr sz="1100" b="1" spc="-25" dirty="0">
                <a:latin typeface="Palatino Linotype"/>
                <a:cs typeface="Palatino Linotype"/>
              </a:rPr>
              <a:t>controlled</a:t>
            </a:r>
            <a:r>
              <a:rPr sz="1100" b="1" spc="30" dirty="0">
                <a:latin typeface="Palatino Linotype"/>
                <a:cs typeface="Palatino Linotype"/>
              </a:rPr>
              <a:t> </a:t>
            </a:r>
            <a:r>
              <a:rPr sz="1100" b="1" spc="-10" dirty="0">
                <a:latin typeface="Palatino Linotype"/>
                <a:cs typeface="Palatino Linotype"/>
              </a:rPr>
              <a:t>experiments</a:t>
            </a:r>
            <a:endParaRPr sz="1100" b="1" dirty="0">
              <a:latin typeface="Palatino Linotype"/>
              <a:cs typeface="Palatino Linotype"/>
            </a:endParaRPr>
          </a:p>
          <a:p>
            <a:pPr marL="483870" indent="-177800">
              <a:lnSpc>
                <a:spcPct val="100000"/>
              </a:lnSpc>
              <a:spcBef>
                <a:spcPts val="35"/>
              </a:spcBef>
              <a:buFont typeface="Arial"/>
              <a:buChar char="►"/>
              <a:tabLst>
                <a:tab pos="484505" algn="l"/>
              </a:tabLst>
            </a:pPr>
            <a:r>
              <a:rPr sz="1100" spc="-30" dirty="0">
                <a:latin typeface="Palatino Linotype"/>
                <a:cs typeface="Palatino Linotype"/>
              </a:rPr>
              <a:t>Randomised</a:t>
            </a:r>
            <a:r>
              <a:rPr sz="1100" spc="60" dirty="0">
                <a:latin typeface="Palatino Linotype"/>
                <a:cs typeface="Palatino Linotype"/>
              </a:rPr>
              <a:t> </a:t>
            </a:r>
            <a:r>
              <a:rPr sz="1100" spc="105" dirty="0">
                <a:latin typeface="Palatino Linotype"/>
                <a:cs typeface="Palatino Linotype"/>
              </a:rPr>
              <a:t>T</a:t>
            </a:r>
            <a:r>
              <a:rPr sz="1100" spc="60" dirty="0">
                <a:latin typeface="Palatino Linotype"/>
                <a:cs typeface="Palatino Linotype"/>
              </a:rPr>
              <a:t> </a:t>
            </a:r>
            <a:r>
              <a:rPr lang="en-GB" sz="1100" dirty="0">
                <a:latin typeface="Palatino Linotype"/>
                <a:cs typeface="Palatino Linotype"/>
              </a:rPr>
              <a:t>=</a:t>
            </a:r>
            <a:r>
              <a:rPr sz="1100" spc="65" dirty="0">
                <a:latin typeface="Palatino Linotype"/>
                <a:cs typeface="Palatino Linotype"/>
              </a:rPr>
              <a:t> </a:t>
            </a:r>
            <a:r>
              <a:rPr sz="1100" spc="-30" dirty="0">
                <a:latin typeface="Palatino Linotype"/>
                <a:cs typeface="Palatino Linotype"/>
              </a:rPr>
              <a:t>people</a:t>
            </a:r>
            <a:r>
              <a:rPr lang="en-GB" sz="1100" spc="-30" dirty="0">
                <a:latin typeface="Palatino Linotype"/>
                <a:cs typeface="Palatino Linotype"/>
              </a:rPr>
              <a:t> randomly</a:t>
            </a:r>
            <a:r>
              <a:rPr sz="1100" spc="60" dirty="0">
                <a:latin typeface="Palatino Linotype"/>
                <a:cs typeface="Palatino Linotype"/>
              </a:rPr>
              <a:t> </a:t>
            </a:r>
            <a:r>
              <a:rPr sz="1100" spc="-35" dirty="0">
                <a:latin typeface="Palatino Linotype"/>
                <a:cs typeface="Palatino Linotype"/>
              </a:rPr>
              <a:t>assigned</a:t>
            </a:r>
            <a:r>
              <a:rPr sz="1100" spc="60" dirty="0">
                <a:latin typeface="Palatino Linotype"/>
                <a:cs typeface="Palatino Linotype"/>
              </a:rPr>
              <a:t> </a:t>
            </a:r>
            <a:r>
              <a:rPr sz="1100" i="1" dirty="0">
                <a:latin typeface="Times New Roman"/>
                <a:cs typeface="Times New Roman"/>
              </a:rPr>
              <a:t>T</a:t>
            </a:r>
            <a:r>
              <a:rPr sz="1100" i="1" spc="15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0</a:t>
            </a:r>
            <a:r>
              <a:rPr sz="1100" spc="65" dirty="0">
                <a:latin typeface="Palatino Linotype"/>
                <a:cs typeface="Palatino Linotype"/>
              </a:rPr>
              <a:t> </a:t>
            </a:r>
            <a:r>
              <a:rPr sz="1100" dirty="0">
                <a:latin typeface="Palatino Linotype"/>
                <a:cs typeface="Palatino Linotype"/>
              </a:rPr>
              <a:t>(control)</a:t>
            </a:r>
            <a:r>
              <a:rPr sz="1100" spc="60" dirty="0">
                <a:latin typeface="Palatino Linotype"/>
                <a:cs typeface="Palatino Linotype"/>
              </a:rPr>
              <a:t> </a:t>
            </a:r>
            <a:r>
              <a:rPr sz="1100" dirty="0">
                <a:latin typeface="Palatino Linotype"/>
                <a:cs typeface="Palatino Linotype"/>
              </a:rPr>
              <a:t>or</a:t>
            </a:r>
            <a:r>
              <a:rPr sz="1100" spc="60" dirty="0">
                <a:latin typeface="Palatino Linotype"/>
                <a:cs typeface="Palatino Linotype"/>
              </a:rPr>
              <a:t> </a:t>
            </a:r>
            <a:r>
              <a:rPr sz="1100" i="1" dirty="0">
                <a:latin typeface="Times New Roman"/>
                <a:cs typeface="Times New Roman"/>
              </a:rPr>
              <a:t>T</a:t>
            </a:r>
            <a:r>
              <a:rPr sz="1100" i="1" spc="15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1</a:t>
            </a:r>
            <a:r>
              <a:rPr sz="1100" spc="60" dirty="0">
                <a:latin typeface="Palatino Linotype"/>
                <a:cs typeface="Palatino Linotype"/>
              </a:rPr>
              <a:t> </a:t>
            </a:r>
            <a:r>
              <a:rPr sz="1100" spc="-10" dirty="0">
                <a:latin typeface="Palatino Linotype"/>
                <a:cs typeface="Palatino Linotype"/>
              </a:rPr>
              <a:t>(treated)</a:t>
            </a:r>
            <a:endParaRPr sz="1100" dirty="0">
              <a:latin typeface="Palatino Linotype"/>
              <a:cs typeface="Palatino Linotype"/>
            </a:endParaRPr>
          </a:p>
          <a:p>
            <a:pPr marL="483870" indent="-177800">
              <a:lnSpc>
                <a:spcPct val="100000"/>
              </a:lnSpc>
              <a:spcBef>
                <a:spcPts val="35"/>
              </a:spcBef>
              <a:buFont typeface="Arial"/>
              <a:buChar char="►"/>
              <a:tabLst>
                <a:tab pos="484505" algn="l"/>
              </a:tabLst>
            </a:pPr>
            <a:r>
              <a:rPr sz="1100" dirty="0">
                <a:latin typeface="Palatino Linotype"/>
                <a:cs typeface="Palatino Linotype"/>
              </a:rPr>
              <a:t>This</a:t>
            </a:r>
            <a:r>
              <a:rPr sz="1100" spc="45" dirty="0">
                <a:latin typeface="Palatino Linotype"/>
                <a:cs typeface="Palatino Linotype"/>
              </a:rPr>
              <a:t> </a:t>
            </a:r>
            <a:r>
              <a:rPr sz="1100" spc="-30" dirty="0">
                <a:latin typeface="Palatino Linotype"/>
                <a:cs typeface="Palatino Linotype"/>
              </a:rPr>
              <a:t>mimicks</a:t>
            </a:r>
            <a:r>
              <a:rPr sz="1100" spc="45" dirty="0">
                <a:latin typeface="Palatino Linotype"/>
                <a:cs typeface="Palatino Linotype"/>
              </a:rPr>
              <a:t> </a:t>
            </a:r>
            <a:r>
              <a:rPr sz="1100" spc="-30" dirty="0">
                <a:latin typeface="Palatino Linotype"/>
                <a:cs typeface="Palatino Linotype"/>
              </a:rPr>
              <a:t>observing</a:t>
            </a:r>
            <a:r>
              <a:rPr sz="1100" spc="50" dirty="0">
                <a:latin typeface="Palatino Linotype"/>
                <a:cs typeface="Palatino Linotype"/>
              </a:rPr>
              <a:t> </a:t>
            </a:r>
            <a:r>
              <a:rPr sz="1100" spc="-10" dirty="0">
                <a:latin typeface="Palatino Linotype"/>
                <a:cs typeface="Palatino Linotype"/>
              </a:rPr>
              <a:t>alternative</a:t>
            </a:r>
            <a:r>
              <a:rPr sz="1100" spc="45" dirty="0">
                <a:latin typeface="Palatino Linotype"/>
                <a:cs typeface="Palatino Linotype"/>
              </a:rPr>
              <a:t> </a:t>
            </a:r>
            <a:r>
              <a:rPr sz="1100" spc="-10" dirty="0">
                <a:latin typeface="Palatino Linotype"/>
                <a:cs typeface="Palatino Linotype"/>
              </a:rPr>
              <a:t>reality</a:t>
            </a:r>
            <a:endParaRPr sz="1100" dirty="0">
              <a:latin typeface="Palatino Linotype"/>
              <a:cs typeface="Palatino Linotype"/>
            </a:endParaRPr>
          </a:p>
          <a:p>
            <a:pPr marL="483870" indent="-177800">
              <a:lnSpc>
                <a:spcPct val="100000"/>
              </a:lnSpc>
              <a:spcBef>
                <a:spcPts val="35"/>
              </a:spcBef>
              <a:buFont typeface="Arial"/>
              <a:buChar char="►"/>
              <a:tabLst>
                <a:tab pos="484505" algn="l"/>
              </a:tabLst>
            </a:pPr>
            <a:r>
              <a:rPr sz="1100" spc="-10" dirty="0">
                <a:latin typeface="Palatino Linotype"/>
                <a:cs typeface="Palatino Linotype"/>
              </a:rPr>
              <a:t>Record</a:t>
            </a:r>
            <a:r>
              <a:rPr sz="1100" spc="30" dirty="0">
                <a:latin typeface="Palatino Linotype"/>
                <a:cs typeface="Palatino Linotype"/>
              </a:rPr>
              <a:t> </a:t>
            </a:r>
            <a:r>
              <a:rPr sz="1100" spc="-35" dirty="0">
                <a:latin typeface="Palatino Linotype"/>
                <a:cs typeface="Palatino Linotype"/>
              </a:rPr>
              <a:t>background</a:t>
            </a:r>
            <a:r>
              <a:rPr sz="1100" spc="65" dirty="0">
                <a:latin typeface="Palatino Linotype"/>
                <a:cs typeface="Palatino Linotype"/>
              </a:rPr>
              <a:t> </a:t>
            </a:r>
            <a:r>
              <a:rPr sz="1100" spc="-10" dirty="0">
                <a:latin typeface="Palatino Linotype"/>
                <a:cs typeface="Palatino Linotype"/>
              </a:rPr>
              <a:t>characteristics</a:t>
            </a:r>
            <a:r>
              <a:rPr sz="1100" spc="65" dirty="0">
                <a:latin typeface="Palatino Linotype"/>
                <a:cs typeface="Palatino Linotype"/>
              </a:rPr>
              <a:t> </a:t>
            </a:r>
            <a:r>
              <a:rPr sz="1100" dirty="0">
                <a:latin typeface="Palatino Linotype"/>
                <a:cs typeface="Palatino Linotype"/>
              </a:rPr>
              <a:t>as</a:t>
            </a:r>
            <a:r>
              <a:rPr sz="1100" spc="70" dirty="0">
                <a:latin typeface="Palatino Linotype"/>
                <a:cs typeface="Palatino Linotype"/>
              </a:rPr>
              <a:t> </a:t>
            </a:r>
            <a:r>
              <a:rPr sz="1100" i="1" spc="225" dirty="0">
                <a:latin typeface="Times New Roman"/>
                <a:cs typeface="Times New Roman"/>
              </a:rPr>
              <a:t>X</a:t>
            </a:r>
            <a:r>
              <a:rPr sz="1100" i="1" spc="9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spc="65" dirty="0">
                <a:latin typeface="Palatino Linotype"/>
                <a:cs typeface="Palatino Linotype"/>
              </a:rPr>
              <a:t>[</a:t>
            </a:r>
            <a:r>
              <a:rPr sz="1100" i="1" spc="65" dirty="0">
                <a:latin typeface="Times New Roman"/>
                <a:cs typeface="Times New Roman"/>
              </a:rPr>
              <a:t>X</a:t>
            </a:r>
            <a:r>
              <a:rPr sz="1200" spc="97" baseline="-10416" dirty="0">
                <a:latin typeface="Palatino Linotype"/>
                <a:cs typeface="Palatino Linotype"/>
              </a:rPr>
              <a:t>1</a:t>
            </a:r>
            <a:r>
              <a:rPr sz="1100" i="1" spc="65" dirty="0">
                <a:latin typeface="Times New Roman"/>
                <a:cs typeface="Times New Roman"/>
              </a:rPr>
              <a:t>,</a:t>
            </a:r>
            <a:r>
              <a:rPr sz="1100" i="1" spc="-95" dirty="0">
                <a:latin typeface="Times New Roman"/>
                <a:cs typeface="Times New Roman"/>
              </a:rPr>
              <a:t> </a:t>
            </a:r>
            <a:r>
              <a:rPr sz="1100" i="1" spc="105" dirty="0">
                <a:latin typeface="Times New Roman"/>
                <a:cs typeface="Times New Roman"/>
              </a:rPr>
              <a:t>X</a:t>
            </a:r>
            <a:r>
              <a:rPr sz="1200" spc="157" baseline="-10416" dirty="0">
                <a:latin typeface="Palatino Linotype"/>
                <a:cs typeface="Palatino Linotype"/>
              </a:rPr>
              <a:t>2</a:t>
            </a:r>
            <a:r>
              <a:rPr sz="1100" i="1" spc="105" dirty="0">
                <a:latin typeface="Times New Roman"/>
                <a:cs typeface="Times New Roman"/>
              </a:rPr>
              <a:t>,</a:t>
            </a:r>
            <a:r>
              <a:rPr sz="1100" i="1" spc="-95" dirty="0">
                <a:latin typeface="Times New Roman"/>
                <a:cs typeface="Times New Roman"/>
              </a:rPr>
              <a:t> </a:t>
            </a:r>
            <a:r>
              <a:rPr sz="1100" i="1" dirty="0">
                <a:latin typeface="Times New Roman"/>
                <a:cs typeface="Times New Roman"/>
              </a:rPr>
              <a:t>...,</a:t>
            </a:r>
            <a:r>
              <a:rPr sz="1100" i="1" spc="-95" dirty="0">
                <a:latin typeface="Times New Roman"/>
                <a:cs typeface="Times New Roman"/>
              </a:rPr>
              <a:t> </a:t>
            </a:r>
            <a:r>
              <a:rPr sz="1100" i="1" spc="55" dirty="0">
                <a:latin typeface="Times New Roman"/>
                <a:cs typeface="Times New Roman"/>
              </a:rPr>
              <a:t>X</a:t>
            </a:r>
            <a:r>
              <a:rPr sz="1200" i="1" spc="82" baseline="-10416" dirty="0">
                <a:latin typeface="Georgia"/>
                <a:cs typeface="Georgia"/>
              </a:rPr>
              <a:t>n</a:t>
            </a:r>
            <a:r>
              <a:rPr sz="1100" spc="55" dirty="0">
                <a:latin typeface="Palatino Linotype"/>
                <a:cs typeface="Palatino Linotype"/>
              </a:rPr>
              <a:t>]</a:t>
            </a:r>
            <a:endParaRPr sz="1100" dirty="0">
              <a:latin typeface="Palatino Linotype"/>
              <a:cs typeface="Palatino Linotype"/>
            </a:endParaRPr>
          </a:p>
          <a:p>
            <a:pPr marL="483870" indent="-177800">
              <a:lnSpc>
                <a:spcPct val="100000"/>
              </a:lnSpc>
              <a:spcBef>
                <a:spcPts val="35"/>
              </a:spcBef>
              <a:buFont typeface="Arial"/>
              <a:buChar char="►"/>
              <a:tabLst>
                <a:tab pos="484505" algn="l"/>
              </a:tabLst>
            </a:pPr>
            <a:r>
              <a:rPr sz="1100" dirty="0">
                <a:latin typeface="Palatino Linotype"/>
                <a:cs typeface="Palatino Linotype"/>
              </a:rPr>
              <a:t>Can</a:t>
            </a:r>
            <a:r>
              <a:rPr sz="1100" spc="30" dirty="0">
                <a:latin typeface="Palatino Linotype"/>
                <a:cs typeface="Palatino Linotype"/>
              </a:rPr>
              <a:t> </a:t>
            </a:r>
            <a:r>
              <a:rPr sz="1100" dirty="0">
                <a:latin typeface="Palatino Linotype"/>
                <a:cs typeface="Palatino Linotype"/>
              </a:rPr>
              <a:t>be</a:t>
            </a:r>
            <a:r>
              <a:rPr sz="1100" spc="35" dirty="0">
                <a:latin typeface="Palatino Linotype"/>
                <a:cs typeface="Palatino Linotype"/>
              </a:rPr>
              <a:t> </a:t>
            </a:r>
            <a:r>
              <a:rPr sz="1100" spc="-30" dirty="0">
                <a:latin typeface="Palatino Linotype"/>
                <a:cs typeface="Palatino Linotype"/>
              </a:rPr>
              <a:t>expensive</a:t>
            </a:r>
            <a:r>
              <a:rPr sz="1100" spc="35" dirty="0">
                <a:latin typeface="Palatino Linotype"/>
                <a:cs typeface="Palatino Linotype"/>
              </a:rPr>
              <a:t> </a:t>
            </a:r>
            <a:r>
              <a:rPr sz="1100" dirty="0">
                <a:latin typeface="Palatino Linotype"/>
                <a:cs typeface="Palatino Linotype"/>
              </a:rPr>
              <a:t>or</a:t>
            </a:r>
            <a:r>
              <a:rPr sz="1100" spc="35" dirty="0">
                <a:latin typeface="Palatino Linotype"/>
                <a:cs typeface="Palatino Linotype"/>
              </a:rPr>
              <a:t> </a:t>
            </a:r>
            <a:r>
              <a:rPr sz="1100" spc="-25" dirty="0">
                <a:latin typeface="Palatino Linotype"/>
                <a:cs typeface="Palatino Linotype"/>
              </a:rPr>
              <a:t>even</a:t>
            </a:r>
            <a:r>
              <a:rPr sz="1100" spc="30" dirty="0">
                <a:latin typeface="Palatino Linotype"/>
                <a:cs typeface="Palatino Linotype"/>
              </a:rPr>
              <a:t> </a:t>
            </a:r>
            <a:r>
              <a:rPr sz="1100" spc="-30" dirty="0">
                <a:latin typeface="Palatino Linotype"/>
                <a:cs typeface="Palatino Linotype"/>
              </a:rPr>
              <a:t>unfeasible</a:t>
            </a:r>
            <a:r>
              <a:rPr sz="1100" spc="35" dirty="0">
                <a:latin typeface="Palatino Linotype"/>
                <a:cs typeface="Palatino Linotype"/>
              </a:rPr>
              <a:t> </a:t>
            </a:r>
            <a:r>
              <a:rPr sz="1100" dirty="0">
                <a:latin typeface="Palatino Linotype"/>
                <a:cs typeface="Palatino Linotype"/>
              </a:rPr>
              <a:t>(e.g.</a:t>
            </a:r>
            <a:r>
              <a:rPr sz="1100" spc="35" dirty="0">
                <a:latin typeface="Palatino Linotype"/>
                <a:cs typeface="Palatino Linotype"/>
              </a:rPr>
              <a:t> </a:t>
            </a:r>
            <a:r>
              <a:rPr sz="1100" spc="-10" dirty="0">
                <a:latin typeface="Palatino Linotype"/>
                <a:cs typeface="Palatino Linotype"/>
              </a:rPr>
              <a:t>smoking)</a:t>
            </a:r>
            <a:endParaRPr sz="1100" dirty="0">
              <a:latin typeface="Palatino Linotype"/>
              <a:cs typeface="Palatino Linotype"/>
            </a:endParaRPr>
          </a:p>
        </p:txBody>
      </p:sp>
      <p:pic>
        <p:nvPicPr>
          <p:cNvPr id="66" name="object 66"/>
          <p:cNvPicPr/>
          <p:nvPr/>
        </p:nvPicPr>
        <p:blipFill>
          <a:blip r:embed="rId8" cstate="print"/>
          <a:stretch>
            <a:fillRect/>
          </a:stretch>
        </p:blipFill>
        <p:spPr>
          <a:xfrm>
            <a:off x="1057973" y="1600390"/>
            <a:ext cx="3644030" cy="1529465"/>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17</a:t>
            </a:fld>
            <a:r>
              <a:rPr spc="-235" dirty="0"/>
              <a:t> </a:t>
            </a:r>
            <a:r>
              <a:rPr dirty="0"/>
              <a:t>/</a:t>
            </a:r>
            <a:r>
              <a:rPr spc="-240" dirty="0"/>
              <a:t> </a:t>
            </a:r>
            <a:r>
              <a:rPr spc="-25" dirty="0"/>
              <a:t>57</a:t>
            </a:r>
          </a:p>
        </p:txBody>
      </p:sp>
      <p:sp>
        <p:nvSpPr>
          <p:cNvPr id="68" name="TextBox 67">
            <a:extLst>
              <a:ext uri="{FF2B5EF4-FFF2-40B4-BE49-F238E27FC236}">
                <a16:creationId xmlns:a16="http://schemas.microsoft.com/office/drawing/2014/main" id="{FB02D8EB-8DB5-463C-A1CE-97D8DC0D9B79}"/>
              </a:ext>
            </a:extLst>
          </p:cNvPr>
          <p:cNvSpPr txBox="1"/>
          <p:nvPr/>
        </p:nvSpPr>
        <p:spPr>
          <a:xfrm>
            <a:off x="368368" y="1774825"/>
            <a:ext cx="1190358" cy="861774"/>
          </a:xfrm>
          <a:prstGeom prst="rect">
            <a:avLst/>
          </a:prstGeom>
          <a:noFill/>
        </p:spPr>
        <p:txBody>
          <a:bodyPr wrap="square" rtlCol="0">
            <a:spAutoFit/>
          </a:bodyPr>
          <a:lstStyle/>
          <a:p>
            <a:r>
              <a:rPr lang="en-GB" sz="1000" i="1" dirty="0">
                <a:solidFill>
                  <a:srgbClr val="00B0F0"/>
                </a:solidFill>
                <a:latin typeface="Arial" panose="020B0604020202020204" pitchFamily="34" charset="0"/>
                <a:cs typeface="Arial" panose="020B0604020202020204" pitchFamily="34" charset="0"/>
              </a:rPr>
              <a:t>Record characteristics (weight, height, gender..) before treatment</a:t>
            </a:r>
          </a:p>
        </p:txBody>
      </p:sp>
      <p:sp>
        <p:nvSpPr>
          <p:cNvPr id="69" name="TextBox 68">
            <a:extLst>
              <a:ext uri="{FF2B5EF4-FFF2-40B4-BE49-F238E27FC236}">
                <a16:creationId xmlns:a16="http://schemas.microsoft.com/office/drawing/2014/main" id="{74DF4FF1-DA36-4B7C-9801-DB726FF5BDE0}"/>
              </a:ext>
            </a:extLst>
          </p:cNvPr>
          <p:cNvSpPr txBox="1"/>
          <p:nvPr/>
        </p:nvSpPr>
        <p:spPr>
          <a:xfrm>
            <a:off x="1875630" y="2613025"/>
            <a:ext cx="1190358" cy="246221"/>
          </a:xfrm>
          <a:prstGeom prst="rect">
            <a:avLst/>
          </a:prstGeom>
          <a:noFill/>
        </p:spPr>
        <p:txBody>
          <a:bodyPr wrap="square" rtlCol="0">
            <a:spAutoFit/>
          </a:bodyPr>
          <a:lstStyle/>
          <a:p>
            <a:r>
              <a:rPr lang="en-GB" sz="1000" i="1" dirty="0">
                <a:solidFill>
                  <a:srgbClr val="00B0F0"/>
                </a:solidFill>
                <a:latin typeface="Arial" panose="020B0604020202020204" pitchFamily="34" charset="0"/>
                <a:cs typeface="Arial" panose="020B0604020202020204" pitchFamily="34" charset="0"/>
              </a:rPr>
              <a:t>Apply treatment</a:t>
            </a:r>
          </a:p>
        </p:txBody>
      </p:sp>
      <p:sp>
        <p:nvSpPr>
          <p:cNvPr id="70" name="TextBox 69">
            <a:extLst>
              <a:ext uri="{FF2B5EF4-FFF2-40B4-BE49-F238E27FC236}">
                <a16:creationId xmlns:a16="http://schemas.microsoft.com/office/drawing/2014/main" id="{77D4D65A-F466-4C67-94B5-A28EC6B9C6F4}"/>
              </a:ext>
            </a:extLst>
          </p:cNvPr>
          <p:cNvSpPr txBox="1"/>
          <p:nvPr/>
        </p:nvSpPr>
        <p:spPr>
          <a:xfrm>
            <a:off x="4386977" y="2182137"/>
            <a:ext cx="1190358" cy="707886"/>
          </a:xfrm>
          <a:prstGeom prst="rect">
            <a:avLst/>
          </a:prstGeom>
          <a:noFill/>
        </p:spPr>
        <p:txBody>
          <a:bodyPr wrap="square" rtlCol="0">
            <a:spAutoFit/>
          </a:bodyPr>
          <a:lstStyle/>
          <a:p>
            <a:r>
              <a:rPr lang="en-GB" sz="1000" i="1" dirty="0">
                <a:solidFill>
                  <a:srgbClr val="00B0F0"/>
                </a:solidFill>
                <a:latin typeface="Arial" panose="020B0604020202020204" pitchFamily="34" charset="0"/>
                <a:cs typeface="Arial" panose="020B0604020202020204" pitchFamily="34" charset="0"/>
              </a:rPr>
              <a:t>Record outcome variable of interest = effect treatment</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294654"/>
            <a:ext cx="5480000" cy="1310615"/>
          </a:xfrm>
          <a:prstGeom prst="rect">
            <a:avLst/>
          </a:prstGeom>
        </p:spPr>
        <p:txBody>
          <a:bodyPr vert="horz" wrap="square" lIns="0" tIns="53340" rIns="0" bIns="0" rtlCol="0">
            <a:spAutoFit/>
          </a:bodyPr>
          <a:lstStyle/>
          <a:p>
            <a:pPr marL="38100">
              <a:lnSpc>
                <a:spcPct val="100000"/>
              </a:lnSpc>
              <a:spcBef>
                <a:spcPts val="420"/>
              </a:spcBef>
            </a:pPr>
            <a:r>
              <a:rPr sz="1400" spc="45" dirty="0">
                <a:latin typeface="Palatino Linotype"/>
                <a:cs typeface="Palatino Linotype"/>
              </a:rPr>
              <a:t>O</a:t>
            </a:r>
            <a:r>
              <a:rPr sz="1400" cap="small" spc="45" dirty="0">
                <a:latin typeface="Palatino Linotype"/>
                <a:cs typeface="Palatino Linotype"/>
              </a:rPr>
              <a:t>bservational</a:t>
            </a:r>
            <a:r>
              <a:rPr sz="1400" spc="250" dirty="0">
                <a:latin typeface="Palatino Linotype"/>
                <a:cs typeface="Palatino Linotype"/>
              </a:rPr>
              <a:t> </a:t>
            </a:r>
            <a:r>
              <a:rPr sz="1400" spc="-20" dirty="0">
                <a:latin typeface="Palatino Linotype"/>
                <a:cs typeface="Palatino Linotype"/>
              </a:rPr>
              <a:t>D</a:t>
            </a:r>
            <a:r>
              <a:rPr sz="1400" cap="small" spc="-20" dirty="0">
                <a:latin typeface="Palatino Linotype"/>
                <a:cs typeface="Palatino Linotype"/>
              </a:rPr>
              <a:t>ata</a:t>
            </a:r>
            <a:endParaRPr sz="1400" dirty="0">
              <a:latin typeface="Palatino Linotype"/>
              <a:cs typeface="Palatino Linotype"/>
            </a:endParaRPr>
          </a:p>
          <a:p>
            <a:pPr marL="483870" indent="-177800">
              <a:lnSpc>
                <a:spcPct val="100000"/>
              </a:lnSpc>
              <a:spcBef>
                <a:spcPts val="220"/>
              </a:spcBef>
              <a:buFont typeface="Arial"/>
              <a:buChar char="►"/>
              <a:tabLst>
                <a:tab pos="484505" algn="l"/>
              </a:tabLst>
            </a:pPr>
            <a:r>
              <a:rPr sz="1100" spc="-20" dirty="0">
                <a:latin typeface="Palatino Linotype"/>
                <a:cs typeface="Palatino Linotype"/>
              </a:rPr>
              <a:t>Passively</a:t>
            </a:r>
            <a:r>
              <a:rPr sz="1100" spc="20" dirty="0">
                <a:latin typeface="Palatino Linotype"/>
                <a:cs typeface="Palatino Linotype"/>
              </a:rPr>
              <a:t> </a:t>
            </a:r>
            <a:r>
              <a:rPr sz="1100" spc="-10" dirty="0">
                <a:latin typeface="Palatino Linotype"/>
                <a:cs typeface="Palatino Linotype"/>
              </a:rPr>
              <a:t>collected</a:t>
            </a:r>
            <a:r>
              <a:rPr sz="1100" spc="20" dirty="0">
                <a:latin typeface="Palatino Linotype"/>
                <a:cs typeface="Palatino Linotype"/>
              </a:rPr>
              <a:t> </a:t>
            </a:r>
            <a:r>
              <a:rPr sz="1100" dirty="0">
                <a:latin typeface="Palatino Linotype"/>
                <a:cs typeface="Palatino Linotype"/>
              </a:rPr>
              <a:t>data</a:t>
            </a:r>
            <a:r>
              <a:rPr sz="1100" spc="20" dirty="0">
                <a:latin typeface="Palatino Linotype"/>
                <a:cs typeface="Palatino Linotype"/>
              </a:rPr>
              <a:t> </a:t>
            </a:r>
            <a:r>
              <a:rPr sz="1100" spc="-25" dirty="0">
                <a:latin typeface="Palatino Linotype"/>
                <a:cs typeface="Palatino Linotype"/>
              </a:rPr>
              <a:t>(non-</a:t>
            </a:r>
            <a:r>
              <a:rPr sz="1100" spc="-10" dirty="0">
                <a:latin typeface="Palatino Linotype"/>
                <a:cs typeface="Palatino Linotype"/>
              </a:rPr>
              <a:t>experimental)</a:t>
            </a:r>
            <a:endParaRPr sz="1100" dirty="0">
              <a:latin typeface="Palatino Linotype"/>
              <a:cs typeface="Palatino Linotype"/>
            </a:endParaRPr>
          </a:p>
          <a:p>
            <a:pPr marL="483870" indent="-177800">
              <a:lnSpc>
                <a:spcPct val="100000"/>
              </a:lnSpc>
              <a:spcBef>
                <a:spcPts val="35"/>
              </a:spcBef>
              <a:buFont typeface="Arial"/>
              <a:buChar char="►"/>
              <a:tabLst>
                <a:tab pos="484505" algn="l"/>
              </a:tabLst>
            </a:pPr>
            <a:r>
              <a:rPr sz="1100" spc="-25" dirty="0">
                <a:latin typeface="Palatino Linotype"/>
                <a:cs typeface="Palatino Linotype"/>
              </a:rPr>
              <a:t>Abundant</a:t>
            </a:r>
            <a:r>
              <a:rPr sz="1100" spc="35" dirty="0">
                <a:latin typeface="Palatino Linotype"/>
                <a:cs typeface="Palatino Linotype"/>
              </a:rPr>
              <a:t> </a:t>
            </a:r>
            <a:r>
              <a:rPr sz="1100" spc="-10" dirty="0">
                <a:latin typeface="Palatino Linotype"/>
                <a:cs typeface="Palatino Linotype"/>
              </a:rPr>
              <a:t>nowadays</a:t>
            </a:r>
            <a:r>
              <a:rPr lang="en-GB" sz="1100" spc="-10" dirty="0">
                <a:latin typeface="Palatino Linotype"/>
                <a:cs typeface="Palatino Linotype"/>
              </a:rPr>
              <a:t> </a:t>
            </a:r>
            <a:r>
              <a:rPr lang="en-GB" sz="1100" i="1" spc="-10" dirty="0">
                <a:solidFill>
                  <a:srgbClr val="00B0F0"/>
                </a:solidFill>
                <a:latin typeface="Palatino Linotype"/>
                <a:cs typeface="Palatino Linotype"/>
              </a:rPr>
              <a:t>(every platform you are on online ever)</a:t>
            </a:r>
            <a:endParaRPr sz="1100" dirty="0">
              <a:solidFill>
                <a:srgbClr val="00B0F0"/>
              </a:solidFill>
              <a:latin typeface="Palatino Linotype"/>
              <a:cs typeface="Palatino Linotype"/>
            </a:endParaRPr>
          </a:p>
          <a:p>
            <a:pPr marL="483870" indent="-177800">
              <a:lnSpc>
                <a:spcPct val="100000"/>
              </a:lnSpc>
              <a:spcBef>
                <a:spcPts val="35"/>
              </a:spcBef>
              <a:buFont typeface="Arial"/>
              <a:buChar char="►"/>
              <a:tabLst>
                <a:tab pos="484505" algn="l"/>
              </a:tabLst>
            </a:pPr>
            <a:r>
              <a:rPr sz="1100" spc="-40" dirty="0">
                <a:latin typeface="Palatino Linotype"/>
                <a:cs typeface="Palatino Linotype"/>
              </a:rPr>
              <a:t>Quasi-</a:t>
            </a:r>
            <a:r>
              <a:rPr sz="1100" spc="-20" dirty="0">
                <a:latin typeface="Palatino Linotype"/>
                <a:cs typeface="Palatino Linotype"/>
              </a:rPr>
              <a:t>experimental</a:t>
            </a:r>
            <a:r>
              <a:rPr sz="1100" spc="95" dirty="0">
                <a:latin typeface="Palatino Linotype"/>
                <a:cs typeface="Palatino Linotype"/>
              </a:rPr>
              <a:t> </a:t>
            </a:r>
            <a:r>
              <a:rPr sz="1100" spc="-10" dirty="0">
                <a:latin typeface="Palatino Linotype"/>
                <a:cs typeface="Palatino Linotype"/>
              </a:rPr>
              <a:t>study</a:t>
            </a:r>
            <a:endParaRPr sz="1100" dirty="0">
              <a:latin typeface="Palatino Linotype"/>
              <a:cs typeface="Palatino Linotype"/>
            </a:endParaRPr>
          </a:p>
          <a:p>
            <a:pPr marL="483870" indent="-177800">
              <a:lnSpc>
                <a:spcPct val="100000"/>
              </a:lnSpc>
              <a:spcBef>
                <a:spcPts val="35"/>
              </a:spcBef>
              <a:buFont typeface="Arial"/>
              <a:buChar char="►"/>
              <a:tabLst>
                <a:tab pos="484505" algn="l"/>
              </a:tabLst>
            </a:pPr>
            <a:r>
              <a:rPr sz="1100" dirty="0">
                <a:latin typeface="Palatino Linotype"/>
                <a:cs typeface="Palatino Linotype"/>
              </a:rPr>
              <a:t>Keep</a:t>
            </a:r>
            <a:r>
              <a:rPr sz="1100" spc="20" dirty="0">
                <a:latin typeface="Palatino Linotype"/>
                <a:cs typeface="Palatino Linotype"/>
              </a:rPr>
              <a:t> </a:t>
            </a:r>
            <a:r>
              <a:rPr sz="1100" spc="-10" dirty="0">
                <a:latin typeface="Palatino Linotype"/>
                <a:cs typeface="Palatino Linotype"/>
              </a:rPr>
              <a:t>only</a:t>
            </a:r>
            <a:r>
              <a:rPr sz="1100" spc="25" dirty="0">
                <a:latin typeface="Palatino Linotype"/>
                <a:cs typeface="Palatino Linotype"/>
              </a:rPr>
              <a:t> </a:t>
            </a:r>
            <a:r>
              <a:rPr sz="1100" i="1" spc="225" dirty="0">
                <a:latin typeface="Times New Roman"/>
                <a:cs typeface="Times New Roman"/>
              </a:rPr>
              <a:t>X</a:t>
            </a:r>
            <a:r>
              <a:rPr sz="1100" i="1" spc="90" dirty="0">
                <a:latin typeface="Times New Roman"/>
                <a:cs typeface="Times New Roman"/>
              </a:rPr>
              <a:t> </a:t>
            </a:r>
            <a:r>
              <a:rPr sz="1100" spc="-35" dirty="0">
                <a:latin typeface="Palatino Linotype"/>
                <a:cs typeface="Palatino Linotype"/>
              </a:rPr>
              <a:t>recorded</a:t>
            </a:r>
            <a:r>
              <a:rPr sz="1100" spc="25" dirty="0">
                <a:latin typeface="Palatino Linotype"/>
                <a:cs typeface="Palatino Linotype"/>
              </a:rPr>
              <a:t> </a:t>
            </a:r>
            <a:r>
              <a:rPr sz="1100" spc="-10" dirty="0">
                <a:latin typeface="Palatino Linotype"/>
                <a:cs typeface="Palatino Linotype"/>
              </a:rPr>
              <a:t>before</a:t>
            </a:r>
            <a:r>
              <a:rPr sz="1100" spc="20" dirty="0">
                <a:latin typeface="Palatino Linotype"/>
                <a:cs typeface="Palatino Linotype"/>
              </a:rPr>
              <a:t> </a:t>
            </a:r>
            <a:r>
              <a:rPr sz="1100" i="1" dirty="0">
                <a:latin typeface="Times New Roman"/>
                <a:cs typeface="Times New Roman"/>
              </a:rPr>
              <a:t>Y</a:t>
            </a:r>
            <a:r>
              <a:rPr sz="1100" i="1" spc="229" dirty="0">
                <a:latin typeface="Times New Roman"/>
                <a:cs typeface="Times New Roman"/>
              </a:rPr>
              <a:t> </a:t>
            </a:r>
            <a:r>
              <a:rPr sz="1100" spc="-10" dirty="0">
                <a:latin typeface="Palatino Linotype"/>
                <a:cs typeface="Palatino Linotype"/>
              </a:rPr>
              <a:t>(discard</a:t>
            </a:r>
            <a:r>
              <a:rPr sz="1100" spc="20" dirty="0">
                <a:latin typeface="Palatino Linotype"/>
                <a:cs typeface="Palatino Linotype"/>
              </a:rPr>
              <a:t> </a:t>
            </a:r>
            <a:r>
              <a:rPr sz="1100" spc="-10" dirty="0">
                <a:latin typeface="Palatino Linotype"/>
                <a:cs typeface="Palatino Linotype"/>
              </a:rPr>
              <a:t>other)</a:t>
            </a:r>
            <a:r>
              <a:rPr lang="en-GB" sz="1100" spc="-10" dirty="0">
                <a:latin typeface="Palatino Linotype"/>
                <a:cs typeface="Palatino Linotype"/>
              </a:rPr>
              <a:t> </a:t>
            </a:r>
            <a:r>
              <a:rPr lang="en-GB" sz="1100" i="1" spc="-10" dirty="0">
                <a:solidFill>
                  <a:srgbClr val="00B0F0"/>
                </a:solidFill>
                <a:latin typeface="Palatino Linotype"/>
                <a:cs typeface="Palatino Linotype"/>
              </a:rPr>
              <a:t>(? i.e., keep bot </a:t>
            </a:r>
            <a:r>
              <a:rPr lang="en-GB" sz="1100" i="1" spc="-10" dirty="0" err="1">
                <a:solidFill>
                  <a:srgbClr val="00B0F0"/>
                </a:solidFill>
                <a:latin typeface="Palatino Linotype"/>
                <a:cs typeface="Palatino Linotype"/>
              </a:rPr>
              <a:t>Xa</a:t>
            </a:r>
            <a:r>
              <a:rPr lang="en-GB" sz="1100" i="1" spc="-10" dirty="0">
                <a:solidFill>
                  <a:srgbClr val="00B0F0"/>
                </a:solidFill>
                <a:latin typeface="Palatino Linotype"/>
                <a:cs typeface="Palatino Linotype"/>
              </a:rPr>
              <a:t> and </a:t>
            </a:r>
            <a:r>
              <a:rPr lang="en-GB" sz="1100" i="1" spc="-10" dirty="0" err="1">
                <a:solidFill>
                  <a:srgbClr val="00B0F0"/>
                </a:solidFill>
                <a:latin typeface="Palatino Linotype"/>
                <a:cs typeface="Palatino Linotype"/>
              </a:rPr>
              <a:t>Xb</a:t>
            </a:r>
            <a:r>
              <a:rPr lang="en-GB" sz="1100" i="1" spc="-10" dirty="0">
                <a:solidFill>
                  <a:srgbClr val="00B0F0"/>
                </a:solidFill>
                <a:latin typeface="Palatino Linotype"/>
                <a:cs typeface="Palatino Linotype"/>
              </a:rPr>
              <a:t> but discard an after Y </a:t>
            </a:r>
            <a:r>
              <a:rPr lang="en-GB" sz="1100" i="1" spc="-10" dirty="0" err="1">
                <a:solidFill>
                  <a:srgbClr val="00B0F0"/>
                </a:solidFill>
                <a:latin typeface="Palatino Linotype"/>
                <a:cs typeface="Palatino Linotype"/>
              </a:rPr>
              <a:t>Xc</a:t>
            </a:r>
            <a:r>
              <a:rPr lang="en-GB" sz="1100" i="1" spc="-10" dirty="0">
                <a:solidFill>
                  <a:srgbClr val="00B0F0"/>
                </a:solidFill>
                <a:latin typeface="Palatino Linotype"/>
                <a:cs typeface="Palatino Linotype"/>
              </a:rPr>
              <a:t>? Or did you mean T instead of Y and thus only keep </a:t>
            </a:r>
            <a:r>
              <a:rPr lang="en-GB" sz="1100" i="1" spc="-10" dirty="0" err="1">
                <a:solidFill>
                  <a:srgbClr val="00B0F0"/>
                </a:solidFill>
                <a:latin typeface="Palatino Linotype"/>
                <a:cs typeface="Palatino Linotype"/>
              </a:rPr>
              <a:t>Xa</a:t>
            </a:r>
            <a:r>
              <a:rPr lang="en-GB" sz="1100" i="1" spc="-10" dirty="0">
                <a:solidFill>
                  <a:srgbClr val="00B0F0"/>
                </a:solidFill>
                <a:latin typeface="Palatino Linotype"/>
                <a:cs typeface="Palatino Linotype"/>
              </a:rPr>
              <a:t> </a:t>
            </a:r>
            <a:r>
              <a:rPr lang="en-GB" sz="1100" spc="-10" dirty="0">
                <a:solidFill>
                  <a:srgbClr val="00B0F0"/>
                </a:solidFill>
                <a:latin typeface="Palatino Linotype"/>
                <a:cs typeface="Palatino Linotype"/>
              </a:rPr>
              <a:t>)</a:t>
            </a:r>
            <a:endParaRPr sz="1100" dirty="0">
              <a:solidFill>
                <a:srgbClr val="00B0F0"/>
              </a:solidFill>
              <a:latin typeface="Palatino Linotype"/>
              <a:cs typeface="Palatino Linotype"/>
            </a:endParaRPr>
          </a:p>
          <a:p>
            <a:pPr marL="483870" indent="-177800">
              <a:lnSpc>
                <a:spcPct val="100000"/>
              </a:lnSpc>
              <a:spcBef>
                <a:spcPts val="35"/>
              </a:spcBef>
              <a:buFont typeface="Arial"/>
              <a:buChar char="►"/>
              <a:tabLst>
                <a:tab pos="484505" algn="l"/>
              </a:tabLst>
            </a:pPr>
            <a:r>
              <a:rPr sz="1100" dirty="0">
                <a:latin typeface="Palatino Linotype"/>
                <a:cs typeface="Palatino Linotype"/>
              </a:rPr>
              <a:t>Lack of</a:t>
            </a:r>
            <a:r>
              <a:rPr sz="1100" spc="5" dirty="0">
                <a:latin typeface="Palatino Linotype"/>
                <a:cs typeface="Palatino Linotype"/>
              </a:rPr>
              <a:t> </a:t>
            </a:r>
            <a:r>
              <a:rPr sz="1100" spc="-30" dirty="0">
                <a:latin typeface="Palatino Linotype"/>
                <a:cs typeface="Palatino Linotype"/>
              </a:rPr>
              <a:t>randomisation</a:t>
            </a:r>
            <a:r>
              <a:rPr sz="1100" spc="5" dirty="0">
                <a:latin typeface="Palatino Linotype"/>
                <a:cs typeface="Palatino Linotype"/>
              </a:rPr>
              <a:t> </a:t>
            </a:r>
            <a:r>
              <a:rPr sz="1100" dirty="0">
                <a:latin typeface="Palatino Linotype"/>
                <a:cs typeface="Palatino Linotype"/>
              </a:rPr>
              <a:t>and</a:t>
            </a:r>
            <a:r>
              <a:rPr sz="1100" spc="5" dirty="0">
                <a:latin typeface="Palatino Linotype"/>
                <a:cs typeface="Palatino Linotype"/>
              </a:rPr>
              <a:t> </a:t>
            </a:r>
            <a:r>
              <a:rPr sz="1100" spc="-10" dirty="0">
                <a:latin typeface="Palatino Linotype"/>
                <a:cs typeface="Palatino Linotype"/>
              </a:rPr>
              <a:t>control</a:t>
            </a:r>
            <a:r>
              <a:rPr sz="1100" spc="5" dirty="0">
                <a:latin typeface="Palatino Linotype"/>
                <a:cs typeface="Palatino Linotype"/>
              </a:rPr>
              <a:t> </a:t>
            </a:r>
            <a:r>
              <a:rPr sz="1100" spc="-10" dirty="0">
                <a:latin typeface="Palatino Linotype"/>
                <a:cs typeface="Palatino Linotype"/>
              </a:rPr>
              <a:t>(imbalances)</a:t>
            </a:r>
            <a:endParaRPr sz="1100" dirty="0">
              <a:latin typeface="Palatino Linotype"/>
              <a:cs typeface="Palatino Linotype"/>
            </a:endParaRPr>
          </a:p>
        </p:txBody>
      </p:sp>
      <p:pic>
        <p:nvPicPr>
          <p:cNvPr id="66" name="object 66"/>
          <p:cNvPicPr/>
          <p:nvPr/>
        </p:nvPicPr>
        <p:blipFill>
          <a:blip r:embed="rId8" cstate="print"/>
          <a:stretch>
            <a:fillRect/>
          </a:stretch>
        </p:blipFill>
        <p:spPr>
          <a:xfrm>
            <a:off x="1057973" y="1600390"/>
            <a:ext cx="3644030" cy="1529465"/>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18</a:t>
            </a:fld>
            <a:r>
              <a:rPr spc="-235" dirty="0"/>
              <a:t> </a:t>
            </a:r>
            <a:r>
              <a:rPr dirty="0"/>
              <a:t>/</a:t>
            </a:r>
            <a:r>
              <a:rPr spc="-240" dirty="0"/>
              <a:t> </a:t>
            </a:r>
            <a:r>
              <a:rPr spc="-25" dirty="0"/>
              <a:t>57</a:t>
            </a:r>
          </a:p>
        </p:txBody>
      </p:sp>
      <p:sp>
        <p:nvSpPr>
          <p:cNvPr id="68" name="TextBox 67">
            <a:extLst>
              <a:ext uri="{FF2B5EF4-FFF2-40B4-BE49-F238E27FC236}">
                <a16:creationId xmlns:a16="http://schemas.microsoft.com/office/drawing/2014/main" id="{F0A33E79-D074-4660-8079-32A91D230E2E}"/>
              </a:ext>
            </a:extLst>
          </p:cNvPr>
          <p:cNvSpPr txBox="1"/>
          <p:nvPr/>
        </p:nvSpPr>
        <p:spPr>
          <a:xfrm>
            <a:off x="1457016" y="1774825"/>
            <a:ext cx="115112" cy="246221"/>
          </a:xfrm>
          <a:prstGeom prst="rect">
            <a:avLst/>
          </a:prstGeom>
          <a:noFill/>
        </p:spPr>
        <p:txBody>
          <a:bodyPr wrap="square" rtlCol="0">
            <a:spAutoFit/>
          </a:bodyPr>
          <a:lstStyle/>
          <a:p>
            <a:r>
              <a:rPr lang="en-GB" sz="1000" dirty="0"/>
              <a:t>a</a:t>
            </a:r>
          </a:p>
        </p:txBody>
      </p:sp>
      <p:sp>
        <p:nvSpPr>
          <p:cNvPr id="69" name="TextBox 68">
            <a:extLst>
              <a:ext uri="{FF2B5EF4-FFF2-40B4-BE49-F238E27FC236}">
                <a16:creationId xmlns:a16="http://schemas.microsoft.com/office/drawing/2014/main" id="{A2C3C9BF-6707-40AF-8AE7-79A8106519CB}"/>
              </a:ext>
            </a:extLst>
          </p:cNvPr>
          <p:cNvSpPr txBox="1"/>
          <p:nvPr/>
        </p:nvSpPr>
        <p:spPr>
          <a:xfrm>
            <a:off x="3148788" y="2443004"/>
            <a:ext cx="115112" cy="246221"/>
          </a:xfrm>
          <a:prstGeom prst="rect">
            <a:avLst/>
          </a:prstGeom>
          <a:noFill/>
        </p:spPr>
        <p:txBody>
          <a:bodyPr wrap="square" rtlCol="0">
            <a:spAutoFit/>
          </a:bodyPr>
          <a:lstStyle/>
          <a:p>
            <a:r>
              <a:rPr lang="en-GB" sz="1000" dirty="0"/>
              <a:t>b</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515745" cy="244475"/>
          </a:xfrm>
          <a:prstGeom prst="rect">
            <a:avLst/>
          </a:prstGeom>
        </p:spPr>
        <p:txBody>
          <a:bodyPr vert="horz" wrap="square" lIns="0" tIns="17145" rIns="0" bIns="0" rtlCol="0">
            <a:spAutoFit/>
          </a:bodyPr>
          <a:lstStyle/>
          <a:p>
            <a:pPr marL="12700">
              <a:lnSpc>
                <a:spcPct val="100000"/>
              </a:lnSpc>
              <a:spcBef>
                <a:spcPts val="135"/>
              </a:spcBef>
            </a:pPr>
            <a:r>
              <a:rPr sz="1400" spc="105" dirty="0">
                <a:latin typeface="Palatino Linotype"/>
                <a:cs typeface="Palatino Linotype"/>
              </a:rPr>
              <a:t>ML</a:t>
            </a:r>
            <a:r>
              <a:rPr sz="1400" spc="190" dirty="0">
                <a:latin typeface="Palatino Linotype"/>
                <a:cs typeface="Palatino Linotype"/>
              </a:rPr>
              <a:t> </a:t>
            </a:r>
            <a:r>
              <a:rPr sz="1400" spc="85" dirty="0">
                <a:latin typeface="Palatino Linotype"/>
                <a:cs typeface="Palatino Linotype"/>
              </a:rPr>
              <a:t>P</a:t>
            </a:r>
            <a:r>
              <a:rPr sz="1400" cap="small" spc="85" dirty="0">
                <a:latin typeface="Palatino Linotype"/>
                <a:cs typeface="Palatino Linotype"/>
              </a:rPr>
              <a:t>erspective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19</a:t>
            </a:fld>
            <a:r>
              <a:rPr spc="-235" dirty="0"/>
              <a:t> </a:t>
            </a:r>
            <a:r>
              <a:rPr dirty="0"/>
              <a:t>/</a:t>
            </a:r>
            <a:r>
              <a:rPr spc="-240" dirty="0"/>
              <a:t> </a:t>
            </a:r>
            <a:r>
              <a:rPr spc="-25" dirty="0"/>
              <a:t>57</a:t>
            </a:r>
          </a:p>
        </p:txBody>
      </p:sp>
      <p:sp>
        <p:nvSpPr>
          <p:cNvPr id="66" name="object 66"/>
          <p:cNvSpPr txBox="1"/>
          <p:nvPr/>
        </p:nvSpPr>
        <p:spPr>
          <a:xfrm>
            <a:off x="339051" y="1105787"/>
            <a:ext cx="3172905" cy="1345240"/>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spc="-10" dirty="0">
                <a:latin typeface="Palatino Linotype"/>
                <a:cs typeface="Palatino Linotype"/>
              </a:rPr>
              <a:t>Correlation</a:t>
            </a:r>
            <a:r>
              <a:rPr sz="1100" spc="20" dirty="0">
                <a:latin typeface="Palatino Linotype"/>
                <a:cs typeface="Palatino Linotype"/>
              </a:rPr>
              <a:t> </a:t>
            </a:r>
            <a:r>
              <a:rPr sz="1100" dirty="0">
                <a:latin typeface="Palatino Linotype"/>
                <a:cs typeface="Palatino Linotype"/>
              </a:rPr>
              <a:t>vs.</a:t>
            </a:r>
            <a:r>
              <a:rPr sz="1100" spc="25" dirty="0">
                <a:latin typeface="Palatino Linotype"/>
                <a:cs typeface="Palatino Linotype"/>
              </a:rPr>
              <a:t> </a:t>
            </a:r>
            <a:r>
              <a:rPr sz="1100" spc="-10" dirty="0">
                <a:latin typeface="Palatino Linotype"/>
                <a:cs typeface="Palatino Linotype"/>
              </a:rPr>
              <a:t>causation</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Outliers</a:t>
            </a:r>
            <a:r>
              <a:rPr sz="1100" spc="30" dirty="0">
                <a:latin typeface="Palatino Linotype"/>
                <a:cs typeface="Palatino Linotype"/>
              </a:rPr>
              <a:t> </a:t>
            </a:r>
            <a:r>
              <a:rPr sz="1100" dirty="0">
                <a:latin typeface="Palatino Linotype"/>
                <a:cs typeface="Palatino Linotype"/>
              </a:rPr>
              <a:t>-</a:t>
            </a:r>
            <a:r>
              <a:rPr sz="1100" spc="30" dirty="0">
                <a:latin typeface="Palatino Linotype"/>
                <a:cs typeface="Palatino Linotype"/>
              </a:rPr>
              <a:t> </a:t>
            </a:r>
            <a:r>
              <a:rPr sz="1100" spc="-30" dirty="0">
                <a:latin typeface="Palatino Linotype"/>
                <a:cs typeface="Palatino Linotype"/>
              </a:rPr>
              <a:t>different</a:t>
            </a:r>
            <a:r>
              <a:rPr sz="1100" spc="30" dirty="0">
                <a:latin typeface="Palatino Linotype"/>
                <a:cs typeface="Palatino Linotype"/>
              </a:rPr>
              <a:t> </a:t>
            </a:r>
            <a:r>
              <a:rPr sz="1100" spc="-10" dirty="0">
                <a:latin typeface="Palatino Linotype"/>
                <a:cs typeface="Palatino Linotype"/>
              </a:rPr>
              <a:t>meaning</a:t>
            </a:r>
            <a:r>
              <a:rPr lang="en-GB" sz="1100" spc="-10" dirty="0">
                <a:latin typeface="Palatino Linotype"/>
                <a:cs typeface="Palatino Linotype"/>
              </a:rPr>
              <a:t> </a:t>
            </a:r>
            <a:r>
              <a:rPr lang="en-GB" sz="1100" i="1" spc="-10" dirty="0">
                <a:solidFill>
                  <a:srgbClr val="00B0F0"/>
                </a:solidFill>
                <a:latin typeface="Palatino Linotype"/>
                <a:cs typeface="Palatino Linotype"/>
              </a:rPr>
              <a:t>(?)</a:t>
            </a:r>
            <a:endParaRPr sz="1100" i="1" dirty="0">
              <a:solidFill>
                <a:srgbClr val="00B0F0"/>
              </a:solidFill>
              <a:latin typeface="Palatino Linotype"/>
              <a:cs typeface="Palatino Linotype"/>
            </a:endParaRPr>
          </a:p>
          <a:p>
            <a:pPr marL="214629" indent="-177165">
              <a:lnSpc>
                <a:spcPct val="100000"/>
              </a:lnSpc>
              <a:spcBef>
                <a:spcPts val="35"/>
              </a:spcBef>
              <a:buFont typeface="Arial"/>
              <a:buChar char="►"/>
              <a:tabLst>
                <a:tab pos="215265" algn="l"/>
              </a:tabLst>
            </a:pPr>
            <a:r>
              <a:rPr sz="1100" spc="-25" dirty="0">
                <a:latin typeface="Palatino Linotype"/>
                <a:cs typeface="Palatino Linotype"/>
              </a:rPr>
              <a:t>Imbalanced</a:t>
            </a:r>
            <a:r>
              <a:rPr sz="1100" spc="75" dirty="0">
                <a:latin typeface="Palatino Linotype"/>
                <a:cs typeface="Palatino Linotype"/>
              </a:rPr>
              <a:t> </a:t>
            </a:r>
            <a:r>
              <a:rPr sz="1100" dirty="0">
                <a:latin typeface="Palatino Linotype"/>
                <a:cs typeface="Palatino Linotype"/>
              </a:rPr>
              <a:t>data</a:t>
            </a:r>
            <a:r>
              <a:rPr sz="1100" spc="75" dirty="0">
                <a:latin typeface="Palatino Linotype"/>
                <a:cs typeface="Palatino Linotype"/>
              </a:rPr>
              <a:t> </a:t>
            </a:r>
            <a:r>
              <a:rPr sz="1100" dirty="0">
                <a:latin typeface="Palatino Linotype"/>
                <a:cs typeface="Palatino Linotype"/>
              </a:rPr>
              <a:t>(not</a:t>
            </a:r>
            <a:r>
              <a:rPr sz="1100" spc="75" dirty="0">
                <a:latin typeface="Palatino Linotype"/>
                <a:cs typeface="Palatino Linotype"/>
              </a:rPr>
              <a:t> </a:t>
            </a:r>
            <a:r>
              <a:rPr sz="1100" dirty="0">
                <a:latin typeface="Palatino Linotype"/>
                <a:cs typeface="Palatino Linotype"/>
              </a:rPr>
              <a:t>just</a:t>
            </a:r>
            <a:r>
              <a:rPr sz="1100" spc="75" dirty="0">
                <a:latin typeface="Palatino Linotype"/>
                <a:cs typeface="Palatino Linotype"/>
              </a:rPr>
              <a:t> </a:t>
            </a:r>
            <a:r>
              <a:rPr sz="1100" spc="40" dirty="0">
                <a:latin typeface="Palatino Linotype"/>
                <a:cs typeface="Palatino Linotype"/>
              </a:rPr>
              <a:t>Y)</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30" dirty="0">
                <a:latin typeface="Palatino Linotype"/>
                <a:cs typeface="Palatino Linotype"/>
              </a:rPr>
              <a:t>Out-</a:t>
            </a:r>
            <a:r>
              <a:rPr sz="1100" spc="-25" dirty="0">
                <a:latin typeface="Palatino Linotype"/>
                <a:cs typeface="Palatino Linotype"/>
              </a:rPr>
              <a:t>of-</a:t>
            </a:r>
            <a:r>
              <a:rPr sz="1100" spc="-10" dirty="0">
                <a:latin typeface="Palatino Linotype"/>
                <a:cs typeface="Palatino Linotype"/>
              </a:rPr>
              <a:t>distribution</a:t>
            </a:r>
            <a:r>
              <a:rPr sz="1100" spc="60" dirty="0">
                <a:latin typeface="Palatino Linotype"/>
                <a:cs typeface="Palatino Linotype"/>
              </a:rPr>
              <a:t> </a:t>
            </a:r>
            <a:r>
              <a:rPr sz="1100" dirty="0">
                <a:latin typeface="Palatino Linotype"/>
                <a:cs typeface="Palatino Linotype"/>
              </a:rPr>
              <a:t>(OOD)</a:t>
            </a:r>
            <a:r>
              <a:rPr sz="1100" spc="65" dirty="0">
                <a:latin typeface="Palatino Linotype"/>
                <a:cs typeface="Palatino Linotype"/>
              </a:rPr>
              <a:t> </a:t>
            </a:r>
            <a:r>
              <a:rPr sz="1100" spc="-10" dirty="0">
                <a:latin typeface="Palatino Linotype"/>
                <a:cs typeface="Palatino Linotype"/>
              </a:rPr>
              <a:t>generalisation</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ML</a:t>
            </a:r>
            <a:r>
              <a:rPr sz="1100" spc="30" dirty="0">
                <a:latin typeface="Palatino Linotype"/>
                <a:cs typeface="Palatino Linotype"/>
              </a:rPr>
              <a:t> </a:t>
            </a:r>
            <a:r>
              <a:rPr sz="1100" dirty="0">
                <a:latin typeface="Palatino Linotype"/>
                <a:cs typeface="Palatino Linotype"/>
              </a:rPr>
              <a:t>vs.</a:t>
            </a:r>
            <a:r>
              <a:rPr sz="1100" spc="35" dirty="0">
                <a:latin typeface="Palatino Linotype"/>
                <a:cs typeface="Palatino Linotype"/>
              </a:rPr>
              <a:t> </a:t>
            </a:r>
            <a:r>
              <a:rPr sz="1100" spc="-25" dirty="0">
                <a:latin typeface="Palatino Linotype"/>
                <a:cs typeface="Palatino Linotype"/>
              </a:rPr>
              <a:t>CI:</a:t>
            </a:r>
            <a:endParaRPr sz="1100" dirty="0">
              <a:latin typeface="Palatino Linotype"/>
              <a:cs typeface="Palatino Linotype"/>
            </a:endParaRPr>
          </a:p>
          <a:p>
            <a:pPr marL="492125" lvl="1" indent="-168275">
              <a:lnSpc>
                <a:spcPts val="1200"/>
              </a:lnSpc>
              <a:spcBef>
                <a:spcPts val="175"/>
              </a:spcBef>
              <a:buFont typeface="Arial"/>
              <a:buChar char="►"/>
              <a:tabLst>
                <a:tab pos="492759" algn="l"/>
              </a:tabLst>
            </a:pPr>
            <a:r>
              <a:rPr sz="1000" dirty="0">
                <a:latin typeface="Palatino Linotype"/>
                <a:cs typeface="Palatino Linotype"/>
              </a:rPr>
              <a:t>ML:</a:t>
            </a:r>
            <a:r>
              <a:rPr sz="1000" spc="75" dirty="0">
                <a:latin typeface="Palatino Linotype"/>
                <a:cs typeface="Palatino Linotype"/>
              </a:rPr>
              <a:t> </a:t>
            </a:r>
            <a:r>
              <a:rPr sz="1000" spc="-10" dirty="0">
                <a:latin typeface="Palatino Linotype"/>
                <a:cs typeface="Palatino Linotype"/>
              </a:rPr>
              <a:t>predict</a:t>
            </a:r>
            <a:r>
              <a:rPr sz="1000" spc="75" dirty="0">
                <a:latin typeface="Palatino Linotype"/>
                <a:cs typeface="Palatino Linotype"/>
              </a:rPr>
              <a:t> </a:t>
            </a:r>
            <a:r>
              <a:rPr sz="1000" spc="80" dirty="0">
                <a:latin typeface="Palatino Linotype"/>
                <a:cs typeface="Palatino Linotype"/>
              </a:rPr>
              <a:t>Y</a:t>
            </a:r>
            <a:r>
              <a:rPr sz="1000" spc="75" dirty="0">
                <a:latin typeface="Palatino Linotype"/>
                <a:cs typeface="Palatino Linotype"/>
              </a:rPr>
              <a:t> </a:t>
            </a:r>
            <a:r>
              <a:rPr sz="1000" spc="-30" dirty="0">
                <a:latin typeface="Palatino Linotype"/>
                <a:cs typeface="Palatino Linotype"/>
              </a:rPr>
              <a:t>given</a:t>
            </a:r>
            <a:r>
              <a:rPr sz="1000" spc="75" dirty="0">
                <a:latin typeface="Palatino Linotype"/>
                <a:cs typeface="Palatino Linotype"/>
              </a:rPr>
              <a:t> </a:t>
            </a:r>
            <a:r>
              <a:rPr sz="1000" dirty="0">
                <a:latin typeface="Palatino Linotype"/>
                <a:cs typeface="Palatino Linotype"/>
              </a:rPr>
              <a:t>(X,</a:t>
            </a:r>
            <a:r>
              <a:rPr sz="1000" spc="80" dirty="0">
                <a:latin typeface="Palatino Linotype"/>
                <a:cs typeface="Palatino Linotype"/>
              </a:rPr>
              <a:t> </a:t>
            </a:r>
            <a:r>
              <a:rPr sz="1000" spc="65" dirty="0">
                <a:latin typeface="Palatino Linotype"/>
                <a:cs typeface="Palatino Linotype"/>
              </a:rPr>
              <a:t>Y)</a:t>
            </a:r>
            <a:r>
              <a:rPr sz="1000" spc="75" dirty="0">
                <a:latin typeface="Palatino Linotype"/>
                <a:cs typeface="Palatino Linotype"/>
              </a:rPr>
              <a:t> </a:t>
            </a:r>
            <a:r>
              <a:rPr sz="1000" spc="-10" dirty="0">
                <a:latin typeface="Palatino Linotype"/>
                <a:cs typeface="Palatino Linotype"/>
              </a:rPr>
              <a:t>samples</a:t>
            </a:r>
            <a:endParaRPr sz="1000" dirty="0">
              <a:latin typeface="Palatino Linotype"/>
              <a:cs typeface="Palatino Linotype"/>
            </a:endParaRPr>
          </a:p>
          <a:p>
            <a:pPr marL="492125" lvl="1" indent="-168275">
              <a:lnSpc>
                <a:spcPts val="1200"/>
              </a:lnSpc>
              <a:buFont typeface="Arial"/>
              <a:buChar char="►"/>
              <a:tabLst>
                <a:tab pos="492759" algn="l"/>
              </a:tabLst>
            </a:pPr>
            <a:r>
              <a:rPr sz="1000" dirty="0">
                <a:latin typeface="Palatino Linotype"/>
                <a:cs typeface="Palatino Linotype"/>
              </a:rPr>
              <a:t>CI:</a:t>
            </a:r>
            <a:r>
              <a:rPr sz="1000" spc="105" dirty="0">
                <a:latin typeface="Palatino Linotype"/>
                <a:cs typeface="Palatino Linotype"/>
              </a:rPr>
              <a:t> </a:t>
            </a:r>
            <a:r>
              <a:rPr sz="1000" spc="-10" dirty="0">
                <a:latin typeface="Palatino Linotype"/>
                <a:cs typeface="Palatino Linotype"/>
              </a:rPr>
              <a:t>predict</a:t>
            </a:r>
            <a:r>
              <a:rPr sz="1000" spc="105" dirty="0">
                <a:latin typeface="Palatino Linotype"/>
                <a:cs typeface="Palatino Linotype"/>
              </a:rPr>
              <a:t> </a:t>
            </a:r>
            <a:r>
              <a:rPr sz="1000" b="1" dirty="0">
                <a:latin typeface="Palatino Linotype"/>
                <a:cs typeface="Palatino Linotype"/>
              </a:rPr>
              <a:t>effects</a:t>
            </a:r>
            <a:r>
              <a:rPr sz="1000" b="1" spc="105" dirty="0">
                <a:latin typeface="Palatino Linotype"/>
                <a:cs typeface="Palatino Linotype"/>
              </a:rPr>
              <a:t> </a:t>
            </a:r>
            <a:r>
              <a:rPr sz="1000" spc="-30" dirty="0">
                <a:latin typeface="Palatino Linotype"/>
                <a:cs typeface="Palatino Linotype"/>
              </a:rPr>
              <a:t>given</a:t>
            </a:r>
            <a:r>
              <a:rPr sz="1000" spc="110" dirty="0">
                <a:latin typeface="Palatino Linotype"/>
                <a:cs typeface="Palatino Linotype"/>
              </a:rPr>
              <a:t> </a:t>
            </a:r>
            <a:r>
              <a:rPr sz="1000" dirty="0">
                <a:latin typeface="Palatino Linotype"/>
                <a:cs typeface="Palatino Linotype"/>
              </a:rPr>
              <a:t>(X,</a:t>
            </a:r>
            <a:r>
              <a:rPr sz="1000" spc="105" dirty="0">
                <a:latin typeface="Palatino Linotype"/>
                <a:cs typeface="Palatino Linotype"/>
              </a:rPr>
              <a:t> </a:t>
            </a:r>
            <a:r>
              <a:rPr sz="1000" spc="65" dirty="0">
                <a:latin typeface="Palatino Linotype"/>
                <a:cs typeface="Palatino Linotype"/>
              </a:rPr>
              <a:t>Y)</a:t>
            </a:r>
            <a:r>
              <a:rPr sz="1000" spc="105" dirty="0">
                <a:latin typeface="Palatino Linotype"/>
                <a:cs typeface="Palatino Linotype"/>
              </a:rPr>
              <a:t> </a:t>
            </a:r>
            <a:r>
              <a:rPr sz="1000" spc="-10" dirty="0">
                <a:latin typeface="Palatino Linotype"/>
                <a:cs typeface="Palatino Linotype"/>
              </a:rPr>
              <a:t>samples</a:t>
            </a:r>
            <a:br>
              <a:rPr lang="en-GB" sz="1000" spc="-10" dirty="0">
                <a:latin typeface="Palatino Linotype"/>
                <a:cs typeface="Palatino Linotype"/>
              </a:rPr>
            </a:br>
            <a:r>
              <a:rPr lang="en-GB" sz="1000" i="1" spc="-10" dirty="0">
                <a:solidFill>
                  <a:srgbClr val="00B0F0"/>
                </a:solidFill>
                <a:latin typeface="Palatino Linotype"/>
                <a:cs typeface="Palatino Linotype"/>
              </a:rPr>
              <a:t>ci = causal inference</a:t>
            </a:r>
            <a:endParaRPr sz="1000" i="1" dirty="0">
              <a:solidFill>
                <a:srgbClr val="00B0F0"/>
              </a:solidFill>
              <a:latin typeface="Palatino Linotype"/>
              <a:cs typeface="Palatino Linotype"/>
            </a:endParaRPr>
          </a:p>
        </p:txBody>
      </p:sp>
      <p:sp>
        <p:nvSpPr>
          <p:cNvPr id="68" name="TextBox 67">
            <a:extLst>
              <a:ext uri="{FF2B5EF4-FFF2-40B4-BE49-F238E27FC236}">
                <a16:creationId xmlns:a16="http://schemas.microsoft.com/office/drawing/2014/main" id="{1F22164B-BF8D-44BD-858A-830044911E24}"/>
              </a:ext>
            </a:extLst>
          </p:cNvPr>
          <p:cNvSpPr txBox="1"/>
          <p:nvPr/>
        </p:nvSpPr>
        <p:spPr>
          <a:xfrm>
            <a:off x="3209556" y="331391"/>
            <a:ext cx="2416544" cy="3877985"/>
          </a:xfrm>
          <a:prstGeom prst="rect">
            <a:avLst/>
          </a:prstGeom>
          <a:noFill/>
        </p:spPr>
        <p:txBody>
          <a:bodyPr wrap="square" rtlCol="0">
            <a:spAutoFit/>
          </a:bodyPr>
          <a:lstStyle/>
          <a:p>
            <a:r>
              <a:rPr lang="en-GB" sz="1000" i="1" dirty="0">
                <a:solidFill>
                  <a:srgbClr val="00B0F0"/>
                </a:solidFill>
                <a:latin typeface="Times New Roman" panose="02020603050405020304" pitchFamily="18" charset="0"/>
                <a:cs typeface="Times New Roman" panose="02020603050405020304" pitchFamily="18" charset="0"/>
              </a:rPr>
              <a:t>Outliers are important for Machine learning? Why? Did not follow explanation. My psychology mind cannot compute. </a:t>
            </a:r>
          </a:p>
          <a:p>
            <a:r>
              <a:rPr lang="en-GB" sz="1000" i="1" dirty="0">
                <a:solidFill>
                  <a:srgbClr val="00B0F0"/>
                </a:solidFill>
                <a:latin typeface="Times New Roman" panose="02020603050405020304" pitchFamily="18" charset="0"/>
                <a:cs typeface="Times New Roman" panose="02020603050405020304" pitchFamily="18" charset="0"/>
              </a:rPr>
              <a:t>(means = noise that helps with generalisation?)</a:t>
            </a:r>
          </a:p>
          <a:p>
            <a:r>
              <a:rPr lang="en-GB" sz="1000" i="1" dirty="0">
                <a:solidFill>
                  <a:srgbClr val="00B0F0"/>
                </a:solidFill>
                <a:latin typeface="Times New Roman" panose="02020603050405020304" pitchFamily="18" charset="0"/>
                <a:cs typeface="Times New Roman" panose="02020603050405020304" pitchFamily="18" charset="0"/>
              </a:rPr>
              <a:t>See biased estimators slide 35</a:t>
            </a:r>
          </a:p>
          <a:p>
            <a:r>
              <a:rPr lang="en-GB" sz="1000" i="1" dirty="0">
                <a:solidFill>
                  <a:srgbClr val="00B0F0"/>
                </a:solidFill>
                <a:latin typeface="Times New Roman" panose="02020603050405020304" pitchFamily="18" charset="0"/>
                <a:cs typeface="Times New Roman" panose="02020603050405020304" pitchFamily="18" charset="0"/>
              </a:rPr>
              <a:t>apparently noise/outlier not good for ML, but should be considered to hold value for CI?? </a:t>
            </a:r>
          </a:p>
          <a:p>
            <a:endParaRPr lang="en-GB" sz="1000" i="1" dirty="0">
              <a:solidFill>
                <a:srgbClr val="00B0F0"/>
              </a:solidFill>
              <a:latin typeface="Times New Roman" panose="02020603050405020304" pitchFamily="18" charset="0"/>
              <a:cs typeface="Times New Roman" panose="02020603050405020304" pitchFamily="18" charset="0"/>
            </a:endParaRPr>
          </a:p>
          <a:p>
            <a:r>
              <a:rPr lang="en-GB" sz="1000" i="1" dirty="0">
                <a:solidFill>
                  <a:srgbClr val="00B0F0"/>
                </a:solidFill>
                <a:latin typeface="Times New Roman" panose="02020603050405020304" pitchFamily="18" charset="0"/>
                <a:cs typeface="Times New Roman" panose="02020603050405020304" pitchFamily="18" charset="0"/>
              </a:rPr>
              <a:t>Imbalance in Y = not equal nr of people in each outcome condition. </a:t>
            </a:r>
          </a:p>
          <a:p>
            <a:r>
              <a:rPr lang="en-GB" sz="1000" i="1" dirty="0">
                <a:solidFill>
                  <a:srgbClr val="00B0F0"/>
                </a:solidFill>
                <a:latin typeface="Times New Roman" panose="02020603050405020304" pitchFamily="18" charset="0"/>
                <a:cs typeface="Times New Roman" panose="02020603050405020304" pitchFamily="18" charset="0"/>
              </a:rPr>
              <a:t>+ No control, potential little overlap between groups (i.e., little base to say ‘only difference is T’ ) = Imbalance of features.</a:t>
            </a:r>
          </a:p>
          <a:p>
            <a:endParaRPr lang="en-GB" sz="1000" i="1" dirty="0">
              <a:solidFill>
                <a:srgbClr val="00B0F0"/>
              </a:solidFill>
              <a:latin typeface="Times New Roman" panose="02020603050405020304" pitchFamily="18" charset="0"/>
              <a:cs typeface="Times New Roman" panose="02020603050405020304" pitchFamily="18" charset="0"/>
            </a:endParaRPr>
          </a:p>
          <a:p>
            <a:r>
              <a:rPr lang="en-GB" sz="1000" i="1" dirty="0">
                <a:solidFill>
                  <a:srgbClr val="00B0F0"/>
                </a:solidFill>
                <a:latin typeface="Times New Roman" panose="02020603050405020304" pitchFamily="18" charset="0"/>
                <a:cs typeface="Times New Roman" panose="02020603050405020304" pitchFamily="18" charset="0"/>
              </a:rPr>
              <a:t>Generalisation -&gt; an algorithm that works on different data sets AND different domains (e.g., not just good at one game, but just at playing multiple games..)</a:t>
            </a:r>
          </a:p>
          <a:p>
            <a:endParaRPr lang="en-GB" sz="1200" i="1" dirty="0">
              <a:solidFill>
                <a:srgbClr val="00B0F0"/>
              </a:solidFill>
              <a:latin typeface="Arial" panose="020B0604020202020204" pitchFamily="34" charset="0"/>
              <a:cs typeface="Arial" panose="020B0604020202020204" pitchFamily="34" charset="0"/>
            </a:endParaRPr>
          </a:p>
          <a:p>
            <a:endParaRPr lang="en-GB" sz="1200" i="1" dirty="0">
              <a:solidFill>
                <a:srgbClr val="00B0F0"/>
              </a:solidFill>
              <a:latin typeface="Arial" panose="020B0604020202020204" pitchFamily="34" charset="0"/>
              <a:cs typeface="Arial" panose="020B0604020202020204" pitchFamily="34" charset="0"/>
            </a:endParaRPr>
          </a:p>
          <a:p>
            <a:endParaRPr lang="en-GB" sz="1200" i="1" dirty="0">
              <a:solidFill>
                <a:srgbClr val="00B0F0"/>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2" name="object 62"/>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3" name="object 63"/>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4" name="object 64"/>
          <p:cNvSpPr txBox="1"/>
          <p:nvPr/>
        </p:nvSpPr>
        <p:spPr>
          <a:xfrm>
            <a:off x="339051" y="1004505"/>
            <a:ext cx="1011555" cy="1052195"/>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spc="-10" dirty="0">
                <a:latin typeface="Palatino Linotype"/>
                <a:cs typeface="Palatino Linotype"/>
              </a:rPr>
              <a:t>Introduction</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Motivation</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Causality</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Methods</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Metrics</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Conclusion</a:t>
            </a:r>
            <a:endParaRPr sz="1100">
              <a:latin typeface="Palatino Linotype"/>
              <a:cs typeface="Palatino Linotype"/>
            </a:endParaRPr>
          </a:p>
        </p:txBody>
      </p:sp>
      <p:sp>
        <p:nvSpPr>
          <p:cNvPr id="65" name="object 65"/>
          <p:cNvSpPr txBox="1">
            <a:spLocks noGrp="1"/>
          </p:cNvSpPr>
          <p:nvPr>
            <p:ph type="sldNum" sz="quarter" idx="7"/>
          </p:nvPr>
        </p:nvSpPr>
        <p:spPr>
          <a:prstGeom prst="rect">
            <a:avLst/>
          </a:prstGeom>
        </p:spPr>
        <p:txBody>
          <a:bodyPr vert="horz" wrap="square" lIns="0" tIns="21590" rIns="0" bIns="0" rtlCol="0">
            <a:spAutoFit/>
          </a:bodyPr>
          <a:lstStyle/>
          <a:p>
            <a:pPr marL="83820">
              <a:lnSpc>
                <a:spcPct val="100000"/>
              </a:lnSpc>
              <a:spcBef>
                <a:spcPts val="170"/>
              </a:spcBef>
            </a:pPr>
            <a:fld id="{81D60167-4931-47E6-BA6A-407CBD079E47}" type="slidenum">
              <a:rPr dirty="0"/>
              <a:t>2</a:t>
            </a:fld>
            <a:r>
              <a:rPr spc="-240" dirty="0"/>
              <a:t> </a:t>
            </a:r>
            <a:r>
              <a:rPr dirty="0"/>
              <a:t>/</a:t>
            </a:r>
            <a:r>
              <a:rPr spc="-240" dirty="0"/>
              <a:t> </a:t>
            </a:r>
            <a:r>
              <a:rPr spc="-25" dirty="0"/>
              <a:t>57</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I</a:t>
            </a:r>
            <a:r>
              <a:rPr sz="600" cap="small" spc="-10" dirty="0">
                <a:solidFill>
                  <a:srgbClr val="727272"/>
                </a:solidFill>
                <a:latin typeface="Palatino Linotype"/>
                <a:cs typeface="Palatino Linotype"/>
                <a:hlinkClick r:id="rId3"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M</a:t>
            </a:r>
            <a:r>
              <a:rPr sz="600" cap="small" spc="-10" dirty="0">
                <a:latin typeface="Palatino Linotype"/>
                <a:cs typeface="Palatino Linotype"/>
                <a:hlinkClick r:id="rId4"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C</a:t>
            </a:r>
            <a:r>
              <a:rPr sz="600" cap="small" spc="-10" dirty="0">
                <a:solidFill>
                  <a:srgbClr val="727272"/>
                </a:solidFill>
                <a:latin typeface="Palatino Linotype"/>
                <a:cs typeface="Palatino Linotype"/>
                <a:hlinkClick r:id="rId5"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7" action="ppaction://hlinksldjump"/>
              </a:rPr>
              <a:t>M</a:t>
            </a:r>
            <a:r>
              <a:rPr sz="600" cap="small" spc="-10" dirty="0">
                <a:solidFill>
                  <a:srgbClr val="727272"/>
                </a:solidFill>
                <a:latin typeface="Palatino Linotype"/>
                <a:cs typeface="Palatino Linotype"/>
                <a:hlinkClick r:id="rId7"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8" action="ppaction://hlinksldjump"/>
              </a:rPr>
              <a:t>C</a:t>
            </a:r>
            <a:r>
              <a:rPr sz="600" cap="small" spc="-20" dirty="0">
                <a:solidFill>
                  <a:srgbClr val="727272"/>
                </a:solidFill>
                <a:latin typeface="Palatino Linotype"/>
                <a:cs typeface="Palatino Linotype"/>
                <a:hlinkClick r:id="rId8"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331391"/>
            <a:ext cx="2520315" cy="1811458"/>
          </a:xfrm>
          <a:prstGeom prst="rect">
            <a:avLst/>
          </a:prstGeom>
        </p:spPr>
        <p:txBody>
          <a:bodyPr vert="horz" wrap="square" lIns="0" tIns="17145" rIns="0" bIns="0" rtlCol="0">
            <a:spAutoFit/>
          </a:bodyPr>
          <a:lstStyle/>
          <a:p>
            <a:pPr marL="38100">
              <a:lnSpc>
                <a:spcPct val="100000"/>
              </a:lnSpc>
              <a:spcBef>
                <a:spcPts val="135"/>
              </a:spcBef>
            </a:pPr>
            <a:r>
              <a:rPr sz="1400" spc="90" dirty="0">
                <a:latin typeface="Palatino Linotype"/>
                <a:cs typeface="Palatino Linotype"/>
              </a:rPr>
              <a:t>M</a:t>
            </a:r>
            <a:r>
              <a:rPr sz="1400" cap="small" spc="90" dirty="0">
                <a:latin typeface="Palatino Linotype"/>
                <a:cs typeface="Palatino Linotype"/>
              </a:rPr>
              <a:t>ore</a:t>
            </a:r>
            <a:r>
              <a:rPr sz="1400" spc="195" dirty="0">
                <a:latin typeface="Palatino Linotype"/>
                <a:cs typeface="Palatino Linotype"/>
              </a:rPr>
              <a:t> </a:t>
            </a:r>
            <a:r>
              <a:rPr sz="1400" cap="small" dirty="0">
                <a:latin typeface="Palatino Linotype"/>
                <a:cs typeface="Palatino Linotype"/>
              </a:rPr>
              <a:t>on</a:t>
            </a:r>
            <a:r>
              <a:rPr sz="1400" spc="195" dirty="0">
                <a:latin typeface="Palatino Linotype"/>
                <a:cs typeface="Palatino Linotype"/>
              </a:rPr>
              <a:t> </a:t>
            </a:r>
            <a:r>
              <a:rPr sz="1400" spc="105" dirty="0">
                <a:latin typeface="Palatino Linotype"/>
                <a:cs typeface="Palatino Linotype"/>
              </a:rPr>
              <a:t>ML</a:t>
            </a:r>
            <a:r>
              <a:rPr sz="1400" spc="195" dirty="0">
                <a:latin typeface="Palatino Linotype"/>
                <a:cs typeface="Palatino Linotype"/>
              </a:rPr>
              <a:t> </a:t>
            </a:r>
            <a:r>
              <a:rPr sz="1400" cap="small" spc="85" dirty="0">
                <a:latin typeface="Palatino Linotype"/>
                <a:cs typeface="Palatino Linotype"/>
              </a:rPr>
              <a:t>vs</a:t>
            </a:r>
            <a:r>
              <a:rPr sz="1400" spc="85" dirty="0">
                <a:latin typeface="Palatino Linotype"/>
                <a:cs typeface="Palatino Linotype"/>
              </a:rPr>
              <a:t>.</a:t>
            </a:r>
            <a:r>
              <a:rPr sz="1400" spc="200" dirty="0">
                <a:latin typeface="Palatino Linotype"/>
                <a:cs typeface="Palatino Linotype"/>
              </a:rPr>
              <a:t> </a:t>
            </a:r>
            <a:r>
              <a:rPr sz="1400" spc="90" dirty="0">
                <a:latin typeface="Palatino Linotype"/>
                <a:cs typeface="Palatino Linotype"/>
              </a:rPr>
              <a:t>CI</a:t>
            </a:r>
            <a:endParaRPr sz="1400" dirty="0">
              <a:latin typeface="Palatino Linotype"/>
              <a:cs typeface="Palatino Linotype"/>
            </a:endParaRPr>
          </a:p>
          <a:p>
            <a:pPr marL="184150">
              <a:lnSpc>
                <a:spcPct val="100000"/>
              </a:lnSpc>
              <a:spcBef>
                <a:spcPts val="1260"/>
              </a:spcBef>
            </a:pPr>
            <a:r>
              <a:rPr sz="1100" spc="-25" dirty="0">
                <a:latin typeface="Palatino Linotype"/>
                <a:cs typeface="Palatino Linotype"/>
              </a:rPr>
              <a:t>ML</a:t>
            </a:r>
            <a:endParaRPr sz="1100" dirty="0">
              <a:latin typeface="Palatino Linotype"/>
              <a:cs typeface="Palatino Linotype"/>
            </a:endParaRPr>
          </a:p>
          <a:p>
            <a:pPr marL="461009" indent="-177800">
              <a:lnSpc>
                <a:spcPct val="100000"/>
              </a:lnSpc>
              <a:spcBef>
                <a:spcPts val="335"/>
              </a:spcBef>
              <a:buFont typeface="Arial"/>
              <a:buChar char="►"/>
              <a:tabLst>
                <a:tab pos="461645" algn="l"/>
              </a:tabLst>
            </a:pPr>
            <a:r>
              <a:rPr sz="1100" dirty="0">
                <a:latin typeface="Palatino Linotype"/>
                <a:cs typeface="Palatino Linotype"/>
              </a:rPr>
              <a:t>Train</a:t>
            </a:r>
            <a:r>
              <a:rPr sz="1100" spc="40" dirty="0">
                <a:latin typeface="Palatino Linotype"/>
                <a:cs typeface="Palatino Linotype"/>
              </a:rPr>
              <a:t> </a:t>
            </a:r>
            <a:r>
              <a:rPr sz="1100" dirty="0">
                <a:latin typeface="Palatino Linotype"/>
                <a:cs typeface="Palatino Linotype"/>
              </a:rPr>
              <a:t>on</a:t>
            </a:r>
            <a:r>
              <a:rPr sz="1100" spc="40" dirty="0">
                <a:latin typeface="Palatino Linotype"/>
                <a:cs typeface="Palatino Linotype"/>
              </a:rPr>
              <a:t> </a:t>
            </a:r>
            <a:r>
              <a:rPr sz="1100" spc="50" dirty="0">
                <a:latin typeface="Palatino Linotype"/>
                <a:cs typeface="Palatino Linotype"/>
              </a:rPr>
              <a:t>(X,</a:t>
            </a:r>
            <a:r>
              <a:rPr sz="1100" spc="45" dirty="0">
                <a:latin typeface="Palatino Linotype"/>
                <a:cs typeface="Palatino Linotype"/>
              </a:rPr>
              <a:t> </a:t>
            </a:r>
            <a:r>
              <a:rPr sz="1100" spc="65" dirty="0">
                <a:latin typeface="Palatino Linotype"/>
                <a:cs typeface="Palatino Linotype"/>
              </a:rPr>
              <a:t>Y)</a:t>
            </a:r>
            <a:r>
              <a:rPr sz="1100" spc="40" dirty="0">
                <a:latin typeface="Palatino Linotype"/>
                <a:cs typeface="Palatino Linotype"/>
              </a:rPr>
              <a:t> </a:t>
            </a:r>
            <a:r>
              <a:rPr sz="1100" spc="-10" dirty="0">
                <a:latin typeface="Palatino Linotype"/>
                <a:cs typeface="Palatino Linotype"/>
              </a:rPr>
              <a:t>samples</a:t>
            </a:r>
            <a:endParaRPr sz="1100" dirty="0">
              <a:latin typeface="Palatino Linotype"/>
              <a:cs typeface="Palatino Linotype"/>
            </a:endParaRPr>
          </a:p>
          <a:p>
            <a:pPr marL="461009" indent="-177800">
              <a:lnSpc>
                <a:spcPct val="100000"/>
              </a:lnSpc>
              <a:spcBef>
                <a:spcPts val="35"/>
              </a:spcBef>
              <a:buFont typeface="Arial"/>
              <a:buChar char="►"/>
              <a:tabLst>
                <a:tab pos="461645" algn="l"/>
              </a:tabLst>
            </a:pPr>
            <a:r>
              <a:rPr sz="1100" dirty="0">
                <a:latin typeface="Palatino Linotype"/>
                <a:cs typeface="Palatino Linotype"/>
              </a:rPr>
              <a:t>Predict</a:t>
            </a:r>
            <a:r>
              <a:rPr sz="1100" spc="70" dirty="0">
                <a:latin typeface="Palatino Linotype"/>
                <a:cs typeface="Palatino Linotype"/>
              </a:rPr>
              <a:t> </a:t>
            </a:r>
            <a:r>
              <a:rPr sz="1100" spc="80" dirty="0">
                <a:latin typeface="Palatino Linotype"/>
                <a:cs typeface="Palatino Linotype"/>
              </a:rPr>
              <a:t>Y</a:t>
            </a:r>
            <a:r>
              <a:rPr sz="1100" spc="70" dirty="0">
                <a:latin typeface="Palatino Linotype"/>
                <a:cs typeface="Palatino Linotype"/>
              </a:rPr>
              <a:t> </a:t>
            </a:r>
            <a:r>
              <a:rPr sz="1100" spc="-35" dirty="0">
                <a:latin typeface="Palatino Linotype"/>
                <a:cs typeface="Palatino Linotype"/>
              </a:rPr>
              <a:t>given</a:t>
            </a:r>
            <a:r>
              <a:rPr sz="1100" spc="70" dirty="0">
                <a:latin typeface="Palatino Linotype"/>
                <a:cs typeface="Palatino Linotype"/>
              </a:rPr>
              <a:t> </a:t>
            </a:r>
            <a:r>
              <a:rPr sz="1100" spc="80" dirty="0">
                <a:latin typeface="Palatino Linotype"/>
                <a:cs typeface="Palatino Linotype"/>
              </a:rPr>
              <a:t>X</a:t>
            </a:r>
            <a:r>
              <a:rPr sz="1100" spc="70" dirty="0">
                <a:latin typeface="Palatino Linotype"/>
                <a:cs typeface="Palatino Linotype"/>
              </a:rPr>
              <a:t> </a:t>
            </a:r>
            <a:r>
              <a:rPr sz="1100" dirty="0">
                <a:latin typeface="Palatino Linotype"/>
                <a:cs typeface="Palatino Linotype"/>
              </a:rPr>
              <a:t>test</a:t>
            </a:r>
            <a:r>
              <a:rPr sz="1100" spc="70" dirty="0">
                <a:latin typeface="Palatino Linotype"/>
                <a:cs typeface="Palatino Linotype"/>
              </a:rPr>
              <a:t> </a:t>
            </a:r>
            <a:r>
              <a:rPr sz="1100" spc="-10" dirty="0">
                <a:latin typeface="Palatino Linotype"/>
                <a:cs typeface="Palatino Linotype"/>
              </a:rPr>
              <a:t>samples</a:t>
            </a:r>
            <a:endParaRPr sz="1100" dirty="0">
              <a:latin typeface="Palatino Linotype"/>
              <a:cs typeface="Palatino Linotype"/>
            </a:endParaRPr>
          </a:p>
          <a:p>
            <a:pPr marL="461009" marR="30480" indent="-177165">
              <a:lnSpc>
                <a:spcPct val="102600"/>
              </a:lnSpc>
              <a:buFont typeface="Arial"/>
              <a:buChar char="►"/>
              <a:tabLst>
                <a:tab pos="461645" algn="l"/>
              </a:tabLst>
            </a:pPr>
            <a:r>
              <a:rPr sz="1100" spc="-35" dirty="0">
                <a:latin typeface="Palatino Linotype"/>
                <a:cs typeface="Palatino Linotype"/>
              </a:rPr>
              <a:t>Assumes</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10" dirty="0">
                <a:latin typeface="Palatino Linotype"/>
                <a:cs typeface="Palatino Linotype"/>
              </a:rPr>
              <a:t>same</a:t>
            </a:r>
            <a:r>
              <a:rPr sz="1100" spc="25" dirty="0">
                <a:latin typeface="Palatino Linotype"/>
                <a:cs typeface="Palatino Linotype"/>
              </a:rPr>
              <a:t> </a:t>
            </a:r>
            <a:r>
              <a:rPr sz="1100" spc="-20" dirty="0">
                <a:latin typeface="Palatino Linotype"/>
                <a:cs typeface="Palatino Linotype"/>
              </a:rPr>
              <a:t>distribution</a:t>
            </a:r>
            <a:r>
              <a:rPr sz="1100" spc="20" dirty="0">
                <a:latin typeface="Palatino Linotype"/>
                <a:cs typeface="Palatino Linotype"/>
              </a:rPr>
              <a:t> </a:t>
            </a:r>
            <a:r>
              <a:rPr sz="1100" spc="-25" dirty="0">
                <a:latin typeface="Palatino Linotype"/>
                <a:cs typeface="Palatino Linotype"/>
              </a:rPr>
              <a:t>of </a:t>
            </a:r>
            <a:r>
              <a:rPr sz="1100" spc="-10" dirty="0">
                <a:latin typeface="Palatino Linotype"/>
                <a:cs typeface="Palatino Linotype"/>
              </a:rPr>
              <a:t>training </a:t>
            </a:r>
            <a:r>
              <a:rPr sz="1100" dirty="0">
                <a:latin typeface="Palatino Linotype"/>
                <a:cs typeface="Palatino Linotype"/>
              </a:rPr>
              <a:t>and</a:t>
            </a:r>
            <a:r>
              <a:rPr sz="1100" spc="-10" dirty="0">
                <a:latin typeface="Palatino Linotype"/>
                <a:cs typeface="Palatino Linotype"/>
              </a:rPr>
              <a:t> </a:t>
            </a:r>
            <a:r>
              <a:rPr sz="1100" dirty="0">
                <a:latin typeface="Palatino Linotype"/>
                <a:cs typeface="Palatino Linotype"/>
              </a:rPr>
              <a:t>testing</a:t>
            </a:r>
            <a:r>
              <a:rPr sz="1100" spc="-5" dirty="0">
                <a:latin typeface="Palatino Linotype"/>
                <a:cs typeface="Palatino Linotype"/>
              </a:rPr>
              <a:t> </a:t>
            </a:r>
            <a:r>
              <a:rPr sz="1100" spc="-10" dirty="0">
                <a:latin typeface="Palatino Linotype"/>
                <a:cs typeface="Palatino Linotype"/>
              </a:rPr>
              <a:t>samples</a:t>
            </a:r>
            <a:endParaRPr lang="en-GB" sz="1100" spc="-10" dirty="0">
              <a:latin typeface="Palatino Linotype"/>
              <a:cs typeface="Palatino Linotype"/>
            </a:endParaRPr>
          </a:p>
          <a:p>
            <a:pPr marL="283844" marR="30480">
              <a:lnSpc>
                <a:spcPct val="102600"/>
              </a:lnSpc>
              <a:tabLst>
                <a:tab pos="461645" algn="l"/>
              </a:tabLst>
            </a:pPr>
            <a:r>
              <a:rPr lang="en-GB" sz="1100" i="1" spc="-10" dirty="0">
                <a:solidFill>
                  <a:srgbClr val="00B0F0"/>
                </a:solidFill>
                <a:latin typeface="Palatino Linotype"/>
                <a:cs typeface="Palatino Linotype"/>
              </a:rPr>
              <a:t>Same </a:t>
            </a:r>
            <a:r>
              <a:rPr lang="en-GB" sz="1100" i="1" spc="-10" dirty="0">
                <a:solidFill>
                  <a:srgbClr val="00B0F0"/>
                </a:solidFill>
                <a:latin typeface="Palatino Linotype" panose="02040502050505030304" pitchFamily="18" charset="0"/>
                <a:cs typeface="Palatino Linotype"/>
              </a:rPr>
              <a:t>distribution = </a:t>
            </a:r>
            <a:r>
              <a:rPr lang="en-GB" sz="1100" b="0" i="1" dirty="0">
                <a:solidFill>
                  <a:srgbClr val="00B0F0"/>
                </a:solidFill>
                <a:effectLst/>
                <a:latin typeface="Palatino Linotype" panose="02040502050505030304" pitchFamily="18" charset="0"/>
              </a:rPr>
              <a:t>Independent and identically distributed (IID)</a:t>
            </a:r>
          </a:p>
          <a:p>
            <a:pPr marL="283844" marR="30480">
              <a:lnSpc>
                <a:spcPct val="102600"/>
              </a:lnSpc>
              <a:tabLst>
                <a:tab pos="461645" algn="l"/>
              </a:tabLst>
            </a:pPr>
            <a:r>
              <a:rPr lang="en-GB" sz="1100" b="0" i="1" dirty="0">
                <a:solidFill>
                  <a:srgbClr val="00B0F0"/>
                </a:solidFill>
                <a:effectLst/>
                <a:latin typeface="Palatino Linotype" panose="02040502050505030304" pitchFamily="18" charset="0"/>
              </a:rPr>
              <a:t>[ see notes below]</a:t>
            </a: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20</a:t>
            </a:fld>
            <a:r>
              <a:rPr spc="-235" dirty="0"/>
              <a:t> </a:t>
            </a:r>
            <a:r>
              <a:rPr dirty="0"/>
              <a:t>/</a:t>
            </a:r>
            <a:r>
              <a:rPr spc="-240" dirty="0"/>
              <a:t> </a:t>
            </a:r>
            <a:r>
              <a:rPr spc="-25" dirty="0"/>
              <a:t>57</a:t>
            </a:r>
          </a:p>
        </p:txBody>
      </p:sp>
      <p:sp>
        <p:nvSpPr>
          <p:cNvPr id="66" name="object 66"/>
          <p:cNvSpPr txBox="1"/>
          <p:nvPr/>
        </p:nvSpPr>
        <p:spPr>
          <a:xfrm>
            <a:off x="2740901" y="666810"/>
            <a:ext cx="2779509" cy="2165143"/>
          </a:xfrm>
          <a:prstGeom prst="rect">
            <a:avLst/>
          </a:prstGeom>
        </p:spPr>
        <p:txBody>
          <a:bodyPr vert="horz" wrap="square" lIns="0" tIns="55244" rIns="0" bIns="0" rtlCol="0">
            <a:spAutoFit/>
          </a:bodyPr>
          <a:lstStyle/>
          <a:p>
            <a:pPr marL="38100">
              <a:lnSpc>
                <a:spcPct val="100000"/>
              </a:lnSpc>
              <a:spcBef>
                <a:spcPts val="434"/>
              </a:spcBef>
            </a:pPr>
            <a:r>
              <a:rPr sz="1100" spc="-25" dirty="0">
                <a:latin typeface="Palatino Linotype"/>
                <a:cs typeface="Palatino Linotype"/>
              </a:rPr>
              <a:t>CI</a:t>
            </a:r>
            <a:endParaRPr sz="1100" dirty="0">
              <a:latin typeface="Palatino Linotype"/>
              <a:cs typeface="Palatino Linotype"/>
            </a:endParaRPr>
          </a:p>
          <a:p>
            <a:pPr marL="314960" indent="-177800">
              <a:lnSpc>
                <a:spcPct val="100000"/>
              </a:lnSpc>
              <a:spcBef>
                <a:spcPts val="334"/>
              </a:spcBef>
              <a:buFont typeface="Arial"/>
              <a:buChar char="►"/>
              <a:tabLst>
                <a:tab pos="315595" algn="l"/>
              </a:tabLst>
            </a:pPr>
            <a:r>
              <a:rPr sz="1100" dirty="0">
                <a:latin typeface="Palatino Linotype"/>
                <a:cs typeface="Palatino Linotype"/>
              </a:rPr>
              <a:t>Train</a:t>
            </a:r>
            <a:r>
              <a:rPr sz="1100" spc="50" dirty="0">
                <a:latin typeface="Palatino Linotype"/>
                <a:cs typeface="Palatino Linotype"/>
              </a:rPr>
              <a:t> </a:t>
            </a:r>
            <a:r>
              <a:rPr sz="1100" dirty="0">
                <a:latin typeface="Palatino Linotype"/>
                <a:cs typeface="Palatino Linotype"/>
              </a:rPr>
              <a:t>on</a:t>
            </a:r>
            <a:r>
              <a:rPr sz="1100" spc="50" dirty="0">
                <a:latin typeface="Palatino Linotype"/>
                <a:cs typeface="Palatino Linotype"/>
              </a:rPr>
              <a:t> (X, </a:t>
            </a:r>
            <a:r>
              <a:rPr sz="1100" spc="65" dirty="0">
                <a:latin typeface="Palatino Linotype"/>
                <a:cs typeface="Palatino Linotype"/>
              </a:rPr>
              <a:t>T,</a:t>
            </a:r>
            <a:r>
              <a:rPr sz="1100" spc="50" dirty="0">
                <a:latin typeface="Palatino Linotype"/>
                <a:cs typeface="Palatino Linotype"/>
              </a:rPr>
              <a:t> </a:t>
            </a:r>
            <a:r>
              <a:rPr sz="1100" spc="65" dirty="0">
                <a:latin typeface="Palatino Linotype"/>
                <a:cs typeface="Palatino Linotype"/>
              </a:rPr>
              <a:t>Y)</a:t>
            </a:r>
            <a:r>
              <a:rPr sz="1100" spc="55" dirty="0">
                <a:latin typeface="Palatino Linotype"/>
                <a:cs typeface="Palatino Linotype"/>
              </a:rPr>
              <a:t> </a:t>
            </a:r>
            <a:r>
              <a:rPr sz="1100" spc="-10" dirty="0">
                <a:latin typeface="Palatino Linotype"/>
                <a:cs typeface="Palatino Linotype"/>
              </a:rPr>
              <a:t>samples</a:t>
            </a:r>
            <a:endParaRPr sz="1100" dirty="0">
              <a:latin typeface="Palatino Linotype"/>
              <a:cs typeface="Palatino Linotype"/>
            </a:endParaRPr>
          </a:p>
          <a:p>
            <a:pPr marL="314960" indent="-177800">
              <a:lnSpc>
                <a:spcPct val="100000"/>
              </a:lnSpc>
              <a:spcBef>
                <a:spcPts val="35"/>
              </a:spcBef>
              <a:buFont typeface="Arial"/>
              <a:buChar char="►"/>
              <a:tabLst>
                <a:tab pos="315595" algn="l"/>
              </a:tabLst>
            </a:pPr>
            <a:r>
              <a:rPr sz="1100" dirty="0">
                <a:latin typeface="Palatino Linotype"/>
                <a:cs typeface="Palatino Linotype"/>
              </a:rPr>
              <a:t>Predict</a:t>
            </a:r>
            <a:r>
              <a:rPr sz="1100" spc="50" dirty="0">
                <a:latin typeface="Palatino Linotype"/>
                <a:cs typeface="Palatino Linotype"/>
              </a:rPr>
              <a:t> </a:t>
            </a:r>
            <a:r>
              <a:rPr sz="1100" spc="80" dirty="0">
                <a:latin typeface="Palatino Linotype"/>
                <a:cs typeface="Palatino Linotype"/>
              </a:rPr>
              <a:t>Y</a:t>
            </a:r>
            <a:r>
              <a:rPr sz="1100" spc="55" dirty="0">
                <a:latin typeface="Palatino Linotype"/>
                <a:cs typeface="Palatino Linotype"/>
              </a:rPr>
              <a:t> </a:t>
            </a:r>
            <a:r>
              <a:rPr sz="1100" dirty="0">
                <a:latin typeface="Palatino Linotype"/>
                <a:cs typeface="Palatino Linotype"/>
              </a:rPr>
              <a:t>for</a:t>
            </a:r>
            <a:r>
              <a:rPr sz="1100" spc="55" dirty="0">
                <a:latin typeface="Palatino Linotype"/>
                <a:cs typeface="Palatino Linotype"/>
              </a:rPr>
              <a:t> </a:t>
            </a:r>
            <a:r>
              <a:rPr sz="1100" spc="50" dirty="0">
                <a:latin typeface="Palatino Linotype"/>
                <a:cs typeface="Palatino Linotype"/>
              </a:rPr>
              <a:t>(X, </a:t>
            </a:r>
            <a:r>
              <a:rPr sz="1100" spc="80" dirty="0">
                <a:latin typeface="Palatino Linotype"/>
                <a:cs typeface="Palatino Linotype"/>
              </a:rPr>
              <a:t>T)</a:t>
            </a:r>
            <a:r>
              <a:rPr sz="1100" spc="55" dirty="0">
                <a:latin typeface="Palatino Linotype"/>
                <a:cs typeface="Palatino Linotype"/>
              </a:rPr>
              <a:t> </a:t>
            </a:r>
            <a:r>
              <a:rPr sz="1100" dirty="0">
                <a:latin typeface="Palatino Linotype"/>
                <a:cs typeface="Palatino Linotype"/>
              </a:rPr>
              <a:t>and</a:t>
            </a:r>
            <a:r>
              <a:rPr sz="1100" spc="60" dirty="0">
                <a:latin typeface="Palatino Linotype"/>
                <a:cs typeface="Palatino Linotype"/>
              </a:rPr>
              <a:t> </a:t>
            </a:r>
            <a:r>
              <a:rPr sz="1100" b="1" spc="130" dirty="0">
                <a:latin typeface="Palatino Linotype"/>
                <a:cs typeface="Palatino Linotype"/>
              </a:rPr>
              <a:t>(X,</a:t>
            </a:r>
            <a:r>
              <a:rPr sz="1100" b="1" spc="105" dirty="0">
                <a:latin typeface="Palatino Linotype"/>
                <a:cs typeface="Palatino Linotype"/>
              </a:rPr>
              <a:t> </a:t>
            </a:r>
            <a:r>
              <a:rPr sz="1100" b="1" spc="85" dirty="0">
                <a:latin typeface="Palatino Linotype"/>
                <a:cs typeface="Palatino Linotype"/>
              </a:rPr>
              <a:t>1-</a:t>
            </a:r>
            <a:r>
              <a:rPr sz="1100" b="1" spc="75" dirty="0">
                <a:latin typeface="Palatino Linotype"/>
                <a:cs typeface="Palatino Linotype"/>
              </a:rPr>
              <a:t>T)</a:t>
            </a:r>
            <a:endParaRPr sz="1100" dirty="0">
              <a:latin typeface="Palatino Linotype"/>
              <a:cs typeface="Palatino Linotype"/>
            </a:endParaRPr>
          </a:p>
          <a:p>
            <a:pPr marL="314960" marR="157480" indent="-177165">
              <a:lnSpc>
                <a:spcPct val="102600"/>
              </a:lnSpc>
              <a:buFont typeface="Arial"/>
              <a:buChar char="►"/>
              <a:tabLst>
                <a:tab pos="315595" algn="l"/>
              </a:tabLst>
            </a:pPr>
            <a:r>
              <a:rPr sz="1100" spc="50" dirty="0">
                <a:latin typeface="Palatino Linotype"/>
                <a:cs typeface="Palatino Linotype"/>
              </a:rPr>
              <a:t>(X,</a:t>
            </a:r>
            <a:r>
              <a:rPr sz="1100" spc="80" dirty="0">
                <a:latin typeface="Palatino Linotype"/>
                <a:cs typeface="Palatino Linotype"/>
              </a:rPr>
              <a:t> </a:t>
            </a:r>
            <a:r>
              <a:rPr sz="1100" dirty="0">
                <a:latin typeface="Palatino Linotype"/>
                <a:cs typeface="Palatino Linotype"/>
              </a:rPr>
              <a:t>1-T):</a:t>
            </a:r>
            <a:r>
              <a:rPr sz="1100" spc="80" dirty="0">
                <a:latin typeface="Palatino Linotype"/>
                <a:cs typeface="Palatino Linotype"/>
              </a:rPr>
              <a:t> </a:t>
            </a:r>
            <a:r>
              <a:rPr sz="1100" spc="-10" dirty="0">
                <a:latin typeface="Palatino Linotype"/>
                <a:cs typeface="Palatino Linotype"/>
              </a:rPr>
              <a:t>predict</a:t>
            </a:r>
            <a:r>
              <a:rPr sz="1100" spc="80" dirty="0">
                <a:latin typeface="Palatino Linotype"/>
                <a:cs typeface="Palatino Linotype"/>
              </a:rPr>
              <a:t> </a:t>
            </a:r>
            <a:r>
              <a:rPr sz="1100" dirty="0">
                <a:latin typeface="Palatino Linotype"/>
                <a:cs typeface="Palatino Linotype"/>
              </a:rPr>
              <a:t>the</a:t>
            </a:r>
            <a:r>
              <a:rPr sz="1100" spc="80" dirty="0">
                <a:latin typeface="Palatino Linotype"/>
                <a:cs typeface="Palatino Linotype"/>
              </a:rPr>
              <a:t> </a:t>
            </a:r>
            <a:r>
              <a:rPr sz="1100" spc="-25" dirty="0">
                <a:latin typeface="Palatino Linotype"/>
                <a:cs typeface="Palatino Linotype"/>
              </a:rPr>
              <a:t>outcomes</a:t>
            </a:r>
            <a:r>
              <a:rPr sz="1100" spc="80" dirty="0">
                <a:latin typeface="Palatino Linotype"/>
                <a:cs typeface="Palatino Linotype"/>
              </a:rPr>
              <a:t> </a:t>
            </a:r>
            <a:r>
              <a:rPr sz="1100" spc="-60" dirty="0">
                <a:latin typeface="Palatino Linotype"/>
                <a:cs typeface="Palatino Linotype"/>
              </a:rPr>
              <a:t>we </a:t>
            </a:r>
            <a:r>
              <a:rPr sz="1100" spc="-10" dirty="0">
                <a:latin typeface="Palatino Linotype"/>
                <a:cs typeface="Palatino Linotype"/>
              </a:rPr>
              <a:t>haven’t</a:t>
            </a:r>
            <a:r>
              <a:rPr sz="1100" spc="-40" dirty="0">
                <a:latin typeface="Palatino Linotype"/>
                <a:cs typeface="Palatino Linotype"/>
              </a:rPr>
              <a:t> </a:t>
            </a:r>
            <a:r>
              <a:rPr sz="1100" spc="-10" dirty="0">
                <a:latin typeface="Palatino Linotype"/>
                <a:cs typeface="Palatino Linotype"/>
              </a:rPr>
              <a:t>observed</a:t>
            </a:r>
            <a:endParaRPr sz="1100" dirty="0">
              <a:latin typeface="Palatino Linotype"/>
              <a:cs typeface="Palatino Linotype"/>
            </a:endParaRPr>
          </a:p>
          <a:p>
            <a:pPr marL="314960" marR="110489" indent="-177165">
              <a:lnSpc>
                <a:spcPct val="102600"/>
              </a:lnSpc>
              <a:buFont typeface="Arial"/>
              <a:buChar char="►"/>
              <a:tabLst>
                <a:tab pos="315595" algn="l"/>
              </a:tabLst>
            </a:pPr>
            <a:r>
              <a:rPr sz="1100" spc="-10" dirty="0">
                <a:latin typeface="Palatino Linotype"/>
                <a:cs typeface="Palatino Linotype"/>
              </a:rPr>
              <a:t>Treated</a:t>
            </a:r>
            <a:r>
              <a:rPr sz="1100" spc="55" dirty="0">
                <a:latin typeface="Palatino Linotype"/>
                <a:cs typeface="Palatino Linotype"/>
              </a:rPr>
              <a:t> </a:t>
            </a:r>
            <a:r>
              <a:rPr sz="1100" spc="70" dirty="0">
                <a:latin typeface="Palatino Linotype"/>
                <a:cs typeface="Palatino Linotype"/>
              </a:rPr>
              <a:t>(</a:t>
            </a:r>
            <a:r>
              <a:rPr sz="1100" i="1" spc="70" dirty="0">
                <a:latin typeface="Times New Roman"/>
                <a:cs typeface="Times New Roman"/>
              </a:rPr>
              <a:t>t</a:t>
            </a:r>
            <a:r>
              <a:rPr sz="1100" i="1" dirty="0">
                <a:latin typeface="Times New Roman"/>
                <a:cs typeface="Times New Roman"/>
              </a:rPr>
              <a:t> </a:t>
            </a:r>
            <a:r>
              <a:rPr sz="1100" spc="295" dirty="0">
                <a:latin typeface="Palatino Linotype"/>
                <a:cs typeface="Palatino Linotype"/>
              </a:rPr>
              <a:t>=</a:t>
            </a:r>
            <a:r>
              <a:rPr sz="1100" dirty="0">
                <a:latin typeface="Palatino Linotype"/>
                <a:cs typeface="Palatino Linotype"/>
              </a:rPr>
              <a:t> 1)</a:t>
            </a:r>
            <a:r>
              <a:rPr sz="1100" spc="55" dirty="0">
                <a:latin typeface="Palatino Linotype"/>
                <a:cs typeface="Palatino Linotype"/>
              </a:rPr>
              <a:t> </a:t>
            </a:r>
            <a:r>
              <a:rPr sz="1100" dirty="0">
                <a:latin typeface="Palatino Linotype"/>
                <a:cs typeface="Palatino Linotype"/>
              </a:rPr>
              <a:t>and</a:t>
            </a:r>
            <a:r>
              <a:rPr sz="1100" spc="55" dirty="0">
                <a:latin typeface="Palatino Linotype"/>
                <a:cs typeface="Palatino Linotype"/>
              </a:rPr>
              <a:t> </a:t>
            </a:r>
            <a:r>
              <a:rPr sz="1100" spc="-10" dirty="0">
                <a:latin typeface="Palatino Linotype"/>
                <a:cs typeface="Palatino Linotype"/>
              </a:rPr>
              <a:t>control</a:t>
            </a:r>
            <a:r>
              <a:rPr sz="1100" spc="55" dirty="0">
                <a:latin typeface="Palatino Linotype"/>
                <a:cs typeface="Palatino Linotype"/>
              </a:rPr>
              <a:t> </a:t>
            </a:r>
            <a:r>
              <a:rPr sz="1100" spc="65" dirty="0">
                <a:latin typeface="Palatino Linotype"/>
                <a:cs typeface="Palatino Linotype"/>
              </a:rPr>
              <a:t>(</a:t>
            </a:r>
            <a:r>
              <a:rPr sz="1100" i="1" spc="65" dirty="0">
                <a:latin typeface="Times New Roman"/>
                <a:cs typeface="Times New Roman"/>
              </a:rPr>
              <a:t>t</a:t>
            </a:r>
            <a:r>
              <a:rPr sz="1100" i="1" dirty="0">
                <a:latin typeface="Times New Roman"/>
                <a:cs typeface="Times New Roman"/>
              </a:rPr>
              <a:t> </a:t>
            </a:r>
            <a:r>
              <a:rPr sz="1100" spc="295" dirty="0">
                <a:latin typeface="Palatino Linotype"/>
                <a:cs typeface="Palatino Linotype"/>
              </a:rPr>
              <a:t>=</a:t>
            </a:r>
            <a:r>
              <a:rPr sz="1100" dirty="0">
                <a:latin typeface="Palatino Linotype"/>
                <a:cs typeface="Palatino Linotype"/>
              </a:rPr>
              <a:t> </a:t>
            </a:r>
            <a:r>
              <a:rPr sz="1100" spc="-25" dirty="0">
                <a:latin typeface="Palatino Linotype"/>
                <a:cs typeface="Palatino Linotype"/>
              </a:rPr>
              <a:t>0) </a:t>
            </a:r>
            <a:r>
              <a:rPr sz="1100" spc="-40" dirty="0">
                <a:latin typeface="Palatino Linotype"/>
                <a:cs typeface="Palatino Linotype"/>
              </a:rPr>
              <a:t>groups</a:t>
            </a:r>
            <a:r>
              <a:rPr sz="1100" spc="-5" dirty="0">
                <a:latin typeface="Palatino Linotype"/>
                <a:cs typeface="Palatino Linotype"/>
              </a:rPr>
              <a:t> </a:t>
            </a:r>
            <a:r>
              <a:rPr sz="1100" dirty="0">
                <a:latin typeface="Palatino Linotype"/>
                <a:cs typeface="Palatino Linotype"/>
              </a:rPr>
              <a:t>often</a:t>
            </a:r>
            <a:r>
              <a:rPr sz="1100" spc="-5" dirty="0">
                <a:latin typeface="Palatino Linotype"/>
                <a:cs typeface="Palatino Linotype"/>
              </a:rPr>
              <a:t> </a:t>
            </a:r>
            <a:r>
              <a:rPr sz="1100" spc="-30" dirty="0">
                <a:latin typeface="Palatino Linotype"/>
                <a:cs typeface="Palatino Linotype"/>
              </a:rPr>
              <a:t>have</a:t>
            </a:r>
            <a:r>
              <a:rPr sz="1100" spc="-5" dirty="0">
                <a:latin typeface="Palatino Linotype"/>
                <a:cs typeface="Palatino Linotype"/>
              </a:rPr>
              <a:t> </a:t>
            </a:r>
            <a:r>
              <a:rPr sz="1100" spc="-10" dirty="0">
                <a:latin typeface="Palatino Linotype"/>
                <a:cs typeface="Palatino Linotype"/>
              </a:rPr>
              <a:t>different distributions</a:t>
            </a:r>
            <a:endParaRPr sz="1100" dirty="0">
              <a:latin typeface="Palatino Linotype"/>
              <a:cs typeface="Palatino Linotype"/>
            </a:endParaRPr>
          </a:p>
          <a:p>
            <a:pPr marL="314960" marR="36830" indent="-177165">
              <a:lnSpc>
                <a:spcPct val="102600"/>
              </a:lnSpc>
              <a:buFont typeface="Arial"/>
              <a:buChar char="►"/>
              <a:tabLst>
                <a:tab pos="315595" algn="l"/>
              </a:tabLst>
            </a:pPr>
            <a:r>
              <a:rPr sz="1100" b="1" spc="-10" dirty="0">
                <a:latin typeface="Palatino Linotype"/>
                <a:cs typeface="Palatino Linotype"/>
              </a:rPr>
              <a:t>We</a:t>
            </a:r>
            <a:r>
              <a:rPr sz="1100" b="1" spc="-25" dirty="0">
                <a:latin typeface="Palatino Linotype"/>
                <a:cs typeface="Palatino Linotype"/>
              </a:rPr>
              <a:t> </a:t>
            </a:r>
            <a:r>
              <a:rPr sz="1100" b="1" spc="-10" dirty="0">
                <a:latin typeface="Palatino Linotype"/>
                <a:cs typeface="Palatino Linotype"/>
              </a:rPr>
              <a:t>learn</a:t>
            </a:r>
            <a:r>
              <a:rPr sz="1100" b="1" spc="-20" dirty="0">
                <a:latin typeface="Palatino Linotype"/>
                <a:cs typeface="Palatino Linotype"/>
              </a:rPr>
              <a:t> from </a:t>
            </a:r>
            <a:r>
              <a:rPr sz="1100" b="1" spc="-10" dirty="0">
                <a:latin typeface="Palatino Linotype"/>
                <a:cs typeface="Palatino Linotype"/>
              </a:rPr>
              <a:t>one</a:t>
            </a:r>
            <a:r>
              <a:rPr sz="1100" b="1" spc="-20" dirty="0">
                <a:latin typeface="Palatino Linotype"/>
                <a:cs typeface="Palatino Linotype"/>
              </a:rPr>
              <a:t> </a:t>
            </a:r>
            <a:r>
              <a:rPr sz="1100" b="1" spc="-10" dirty="0">
                <a:latin typeface="Palatino Linotype"/>
                <a:cs typeface="Palatino Linotype"/>
              </a:rPr>
              <a:t>distribution,</a:t>
            </a:r>
            <a:r>
              <a:rPr sz="1100" b="1" spc="-20" dirty="0">
                <a:latin typeface="Palatino Linotype"/>
                <a:cs typeface="Palatino Linotype"/>
              </a:rPr>
              <a:t> </a:t>
            </a:r>
            <a:r>
              <a:rPr sz="1100" b="1" spc="-25" dirty="0">
                <a:latin typeface="Palatino Linotype"/>
                <a:cs typeface="Palatino Linotype"/>
              </a:rPr>
              <a:t>but make</a:t>
            </a:r>
            <a:r>
              <a:rPr sz="1100" b="1" spc="25" dirty="0">
                <a:latin typeface="Palatino Linotype"/>
                <a:cs typeface="Palatino Linotype"/>
              </a:rPr>
              <a:t> </a:t>
            </a:r>
            <a:r>
              <a:rPr sz="1100" b="1" spc="-25" dirty="0">
                <a:latin typeface="Palatino Linotype"/>
                <a:cs typeface="Palatino Linotype"/>
              </a:rPr>
              <a:t>predictions</a:t>
            </a:r>
            <a:r>
              <a:rPr sz="1100" b="1" spc="30" dirty="0">
                <a:latin typeface="Palatino Linotype"/>
                <a:cs typeface="Palatino Linotype"/>
              </a:rPr>
              <a:t> </a:t>
            </a:r>
            <a:r>
              <a:rPr sz="1100" b="1" dirty="0">
                <a:latin typeface="Palatino Linotype"/>
                <a:cs typeface="Palatino Linotype"/>
              </a:rPr>
              <a:t>for</a:t>
            </a:r>
            <a:r>
              <a:rPr sz="1100" b="1" spc="25" dirty="0">
                <a:latin typeface="Palatino Linotype"/>
                <a:cs typeface="Palatino Linotype"/>
              </a:rPr>
              <a:t> </a:t>
            </a:r>
            <a:r>
              <a:rPr sz="1100" b="1" dirty="0">
                <a:latin typeface="Palatino Linotype"/>
                <a:cs typeface="Palatino Linotype"/>
              </a:rPr>
              <a:t>a</a:t>
            </a:r>
            <a:r>
              <a:rPr sz="1100" b="1" spc="30" dirty="0">
                <a:latin typeface="Palatino Linotype"/>
                <a:cs typeface="Palatino Linotype"/>
              </a:rPr>
              <a:t> </a:t>
            </a:r>
            <a:r>
              <a:rPr sz="1100" b="1" spc="-30" dirty="0">
                <a:latin typeface="Palatino Linotype"/>
                <a:cs typeface="Palatino Linotype"/>
              </a:rPr>
              <a:t>different</a:t>
            </a:r>
            <a:r>
              <a:rPr sz="1100" b="1" spc="30" dirty="0">
                <a:latin typeface="Palatino Linotype"/>
                <a:cs typeface="Palatino Linotype"/>
              </a:rPr>
              <a:t> </a:t>
            </a:r>
            <a:r>
              <a:rPr sz="1100" b="1" spc="-20" dirty="0">
                <a:latin typeface="Palatino Linotype"/>
                <a:cs typeface="Palatino Linotype"/>
              </a:rPr>
              <a:t>one!</a:t>
            </a:r>
            <a:endParaRPr sz="1100" b="1" dirty="0">
              <a:latin typeface="Palatino Linotype"/>
              <a:cs typeface="Palatino Linotype"/>
            </a:endParaRPr>
          </a:p>
          <a:p>
            <a:pPr marL="314960" marR="30480" indent="-177165">
              <a:lnSpc>
                <a:spcPct val="102600"/>
              </a:lnSpc>
              <a:buFont typeface="Arial"/>
              <a:buChar char="►"/>
              <a:tabLst>
                <a:tab pos="315595" algn="l"/>
              </a:tabLst>
            </a:pPr>
            <a:r>
              <a:rPr sz="1100" dirty="0">
                <a:latin typeface="Palatino Linotype"/>
                <a:cs typeface="Palatino Linotype"/>
              </a:rPr>
              <a:t>The</a:t>
            </a:r>
            <a:r>
              <a:rPr sz="1100" spc="55" dirty="0">
                <a:latin typeface="Palatino Linotype"/>
                <a:cs typeface="Palatino Linotype"/>
              </a:rPr>
              <a:t> </a:t>
            </a:r>
            <a:r>
              <a:rPr sz="1100" spc="-25" dirty="0">
                <a:latin typeface="Palatino Linotype"/>
                <a:cs typeface="Palatino Linotype"/>
              </a:rPr>
              <a:t>usual</a:t>
            </a:r>
            <a:r>
              <a:rPr sz="1100" spc="55" dirty="0">
                <a:latin typeface="Palatino Linotype"/>
                <a:cs typeface="Palatino Linotype"/>
              </a:rPr>
              <a:t> </a:t>
            </a:r>
            <a:r>
              <a:rPr sz="1100" dirty="0">
                <a:solidFill>
                  <a:schemeClr val="tx1"/>
                </a:solidFill>
                <a:latin typeface="Palatino Linotype"/>
                <a:cs typeface="Palatino Linotype"/>
              </a:rPr>
              <a:t>IID</a:t>
            </a:r>
            <a:r>
              <a:rPr sz="1100" spc="60" dirty="0">
                <a:solidFill>
                  <a:schemeClr val="tx1"/>
                </a:solidFill>
                <a:latin typeface="Palatino Linotype"/>
                <a:cs typeface="Palatino Linotype"/>
              </a:rPr>
              <a:t> </a:t>
            </a:r>
            <a:r>
              <a:rPr sz="1100" spc="-30" dirty="0">
                <a:latin typeface="Palatino Linotype"/>
                <a:cs typeface="Palatino Linotype"/>
              </a:rPr>
              <a:t>assumption</a:t>
            </a:r>
            <a:r>
              <a:rPr sz="1100" spc="55" dirty="0">
                <a:latin typeface="Palatino Linotype"/>
                <a:cs typeface="Palatino Linotype"/>
              </a:rPr>
              <a:t> </a:t>
            </a:r>
            <a:r>
              <a:rPr sz="1100" dirty="0">
                <a:latin typeface="Palatino Linotype"/>
                <a:cs typeface="Palatino Linotype"/>
              </a:rPr>
              <a:t>no</a:t>
            </a:r>
            <a:r>
              <a:rPr sz="1100" spc="60" dirty="0">
                <a:latin typeface="Palatino Linotype"/>
                <a:cs typeface="Palatino Linotype"/>
              </a:rPr>
              <a:t> </a:t>
            </a:r>
            <a:r>
              <a:rPr sz="1100" spc="-30" dirty="0">
                <a:latin typeface="Palatino Linotype"/>
                <a:cs typeface="Palatino Linotype"/>
              </a:rPr>
              <a:t>longer </a:t>
            </a:r>
            <a:r>
              <a:rPr sz="1100" spc="-25" dirty="0">
                <a:latin typeface="Palatino Linotype"/>
                <a:cs typeface="Palatino Linotype"/>
              </a:rPr>
              <a:t>applies</a:t>
            </a:r>
            <a:r>
              <a:rPr sz="1100" spc="10" dirty="0">
                <a:latin typeface="Palatino Linotype"/>
                <a:cs typeface="Palatino Linotype"/>
              </a:rPr>
              <a:t> </a:t>
            </a:r>
            <a:r>
              <a:rPr sz="1100" spc="-20" dirty="0">
                <a:latin typeface="Palatino Linotype"/>
                <a:cs typeface="Palatino Linotype"/>
              </a:rPr>
              <a:t>here</a:t>
            </a:r>
            <a:endParaRPr sz="1100" dirty="0">
              <a:latin typeface="Palatino Linotype"/>
              <a:cs typeface="Palatino Linotype"/>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33413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Palatino Linotype"/>
                <a:cs typeface="Palatino Linotype"/>
              </a:rPr>
              <a:t>F</a:t>
            </a:r>
            <a:r>
              <a:rPr sz="1400" cap="small" spc="-10" dirty="0">
                <a:latin typeface="Palatino Linotype"/>
                <a:cs typeface="Palatino Linotype"/>
              </a:rPr>
              <a:t>undamentals</a:t>
            </a:r>
            <a:endParaRPr sz="1400">
              <a:latin typeface="Palatino Linotype"/>
              <a:cs typeface="Palatino Linotype"/>
            </a:endParaRPr>
          </a:p>
        </p:txBody>
      </p:sp>
      <p:sp>
        <p:nvSpPr>
          <p:cNvPr id="66" name="object 66"/>
          <p:cNvSpPr/>
          <p:nvPr/>
        </p:nvSpPr>
        <p:spPr>
          <a:xfrm>
            <a:off x="1522247" y="1244168"/>
            <a:ext cx="2715895" cy="0"/>
          </a:xfrm>
          <a:custGeom>
            <a:avLst/>
            <a:gdLst/>
            <a:ahLst/>
            <a:cxnLst/>
            <a:rect l="l" t="t" r="r" b="b"/>
            <a:pathLst>
              <a:path w="2715895">
                <a:moveTo>
                  <a:pt x="0" y="0"/>
                </a:moveTo>
                <a:lnTo>
                  <a:pt x="2715501" y="0"/>
                </a:lnTo>
              </a:path>
            </a:pathLst>
          </a:custGeom>
          <a:ln w="5054">
            <a:solidFill>
              <a:srgbClr val="000000"/>
            </a:solidFill>
          </a:ln>
        </p:spPr>
        <p:txBody>
          <a:bodyPr wrap="square" lIns="0" tIns="0" rIns="0" bIns="0" rtlCol="0"/>
          <a:lstStyle/>
          <a:p>
            <a:endParaRPr/>
          </a:p>
        </p:txBody>
      </p:sp>
      <p:sp>
        <p:nvSpPr>
          <p:cNvPr id="67" name="object 67"/>
          <p:cNvSpPr txBox="1"/>
          <p:nvPr/>
        </p:nvSpPr>
        <p:spPr>
          <a:xfrm>
            <a:off x="244627" y="778775"/>
            <a:ext cx="5289550" cy="2270760"/>
          </a:xfrm>
          <a:prstGeom prst="rect">
            <a:avLst/>
          </a:prstGeom>
        </p:spPr>
        <p:txBody>
          <a:bodyPr vert="horz" wrap="square" lIns="0" tIns="11430" rIns="0" bIns="0" rtlCol="0">
            <a:spAutoFit/>
          </a:bodyPr>
          <a:lstStyle/>
          <a:p>
            <a:pPr marR="17145" algn="ctr">
              <a:lnSpc>
                <a:spcPct val="100000"/>
              </a:lnSpc>
              <a:spcBef>
                <a:spcPts val="90"/>
              </a:spcBef>
            </a:pPr>
            <a:r>
              <a:rPr sz="1100" i="1" spc="155" dirty="0">
                <a:latin typeface="Times New Roman"/>
                <a:cs typeface="Times New Roman"/>
              </a:rPr>
              <a:t>Effect</a:t>
            </a:r>
            <a:r>
              <a:rPr sz="1100" i="1" spc="40" dirty="0">
                <a:latin typeface="Times New Roman"/>
                <a:cs typeface="Times New Roman"/>
              </a:rPr>
              <a:t> </a:t>
            </a:r>
            <a:r>
              <a:rPr sz="1100" spc="295" dirty="0">
                <a:latin typeface="Palatino Linotype"/>
                <a:cs typeface="Palatino Linotype"/>
              </a:rPr>
              <a:t>=</a:t>
            </a:r>
            <a:r>
              <a:rPr sz="1100" spc="40"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1</a:t>
            </a:r>
            <a:r>
              <a:rPr sz="1200" spc="165" baseline="-10416" dirty="0">
                <a:latin typeface="Palatino Linotype"/>
                <a:cs typeface="Palatino Linotype"/>
              </a:rPr>
              <a:t> </a:t>
            </a:r>
            <a:r>
              <a:rPr sz="1100" spc="-35" dirty="0">
                <a:latin typeface="Lucida Sans Unicode"/>
                <a:cs typeface="Lucida Sans Unicode"/>
              </a:rPr>
              <a:t>−</a:t>
            </a:r>
            <a:r>
              <a:rPr sz="1100" spc="-100" dirty="0">
                <a:latin typeface="Lucida Sans Unicode"/>
                <a:cs typeface="Lucida Sans Unicode"/>
              </a:rPr>
              <a:t> </a:t>
            </a:r>
            <a:r>
              <a:rPr sz="1100" i="1" spc="-25" dirty="0">
                <a:latin typeface="Times New Roman"/>
                <a:cs typeface="Times New Roman"/>
              </a:rPr>
              <a:t>Y</a:t>
            </a:r>
            <a:r>
              <a:rPr sz="1200" spc="-37" baseline="-10416" dirty="0">
                <a:latin typeface="Palatino Linotype"/>
                <a:cs typeface="Palatino Linotype"/>
              </a:rPr>
              <a:t>0</a:t>
            </a:r>
            <a:endParaRPr sz="1200" baseline="-10416">
              <a:latin typeface="Palatino Linotype"/>
              <a:cs typeface="Palatino Linotype"/>
            </a:endParaRPr>
          </a:p>
          <a:p>
            <a:pPr>
              <a:lnSpc>
                <a:spcPct val="100000"/>
              </a:lnSpc>
              <a:spcBef>
                <a:spcPts val="30"/>
              </a:spcBef>
            </a:pPr>
            <a:endParaRPr sz="1550">
              <a:latin typeface="Palatino Linotype"/>
              <a:cs typeface="Palatino Linotype"/>
            </a:endParaRPr>
          </a:p>
          <a:p>
            <a:pPr marL="1277620">
              <a:lnSpc>
                <a:spcPct val="100000"/>
              </a:lnSpc>
              <a:tabLst>
                <a:tab pos="1691005" algn="l"/>
                <a:tab pos="2158365" algn="l"/>
                <a:tab pos="2555240" algn="l"/>
                <a:tab pos="2882265" algn="l"/>
                <a:tab pos="3221355" algn="l"/>
                <a:tab pos="3688715" algn="l"/>
                <a:tab pos="3992879" algn="l"/>
              </a:tabLst>
            </a:pPr>
            <a:r>
              <a:rPr sz="1100" u="sng" spc="320" dirty="0">
                <a:uFill>
                  <a:solidFill>
                    <a:srgbClr val="000000"/>
                  </a:solidFill>
                </a:uFill>
                <a:latin typeface="Times New Roman"/>
                <a:cs typeface="Times New Roman"/>
              </a:rPr>
              <a:t> </a:t>
            </a:r>
            <a:r>
              <a:rPr sz="1100" u="sng" spc="325" dirty="0">
                <a:uFill>
                  <a:solidFill>
                    <a:srgbClr val="000000"/>
                  </a:solidFill>
                </a:uFill>
                <a:latin typeface="Palatino Linotype"/>
                <a:cs typeface="Palatino Linotype"/>
              </a:rPr>
              <a:t>#</a:t>
            </a:r>
            <a:r>
              <a:rPr sz="1100" u="sng" dirty="0">
                <a:uFill>
                  <a:solidFill>
                    <a:srgbClr val="000000"/>
                  </a:solidFill>
                </a:uFill>
                <a:latin typeface="Palatino Linotype"/>
                <a:cs typeface="Palatino Linotype"/>
              </a:rPr>
              <a:t>	</a:t>
            </a:r>
            <a:r>
              <a:rPr sz="1100" i="1" u="sng" spc="85" dirty="0">
                <a:uFill>
                  <a:solidFill>
                    <a:srgbClr val="000000"/>
                  </a:solidFill>
                </a:uFill>
                <a:latin typeface="Times New Roman"/>
                <a:cs typeface="Times New Roman"/>
              </a:rPr>
              <a:t>X</a:t>
            </a:r>
            <a:r>
              <a:rPr sz="1200" u="sng" spc="127" baseline="-10416" dirty="0">
                <a:uFill>
                  <a:solidFill>
                    <a:srgbClr val="000000"/>
                  </a:solidFill>
                </a:uFill>
                <a:latin typeface="Palatino Linotype"/>
                <a:cs typeface="Palatino Linotype"/>
              </a:rPr>
              <a:t>1</a:t>
            </a:r>
            <a:r>
              <a:rPr sz="1200" u="sng" baseline="-10416" dirty="0">
                <a:uFill>
                  <a:solidFill>
                    <a:srgbClr val="000000"/>
                  </a:solidFill>
                </a:uFill>
                <a:latin typeface="Palatino Linotype"/>
                <a:cs typeface="Palatino Linotype"/>
              </a:rPr>
              <a:t>	</a:t>
            </a:r>
            <a:r>
              <a:rPr sz="1100" i="1" u="sng" spc="95" dirty="0">
                <a:uFill>
                  <a:solidFill>
                    <a:srgbClr val="000000"/>
                  </a:solidFill>
                </a:uFill>
                <a:latin typeface="Times New Roman"/>
                <a:cs typeface="Times New Roman"/>
              </a:rPr>
              <a:t>X</a:t>
            </a:r>
            <a:r>
              <a:rPr sz="1200" u="sng" spc="142" baseline="-10416" dirty="0">
                <a:uFill>
                  <a:solidFill>
                    <a:srgbClr val="000000"/>
                  </a:solidFill>
                </a:uFill>
                <a:latin typeface="Palatino Linotype"/>
                <a:cs typeface="Palatino Linotype"/>
              </a:rPr>
              <a:t>2</a:t>
            </a:r>
            <a:r>
              <a:rPr sz="1200" u="sng" baseline="-10416" dirty="0">
                <a:uFill>
                  <a:solidFill>
                    <a:srgbClr val="000000"/>
                  </a:solidFill>
                </a:uFill>
                <a:latin typeface="Palatino Linotype"/>
                <a:cs typeface="Palatino Linotype"/>
              </a:rPr>
              <a:t>	</a:t>
            </a:r>
            <a:r>
              <a:rPr sz="1100" i="1" u="sng" spc="95" dirty="0">
                <a:uFill>
                  <a:solidFill>
                    <a:srgbClr val="000000"/>
                  </a:solidFill>
                </a:uFill>
                <a:latin typeface="Times New Roman"/>
                <a:cs typeface="Times New Roman"/>
              </a:rPr>
              <a:t>X</a:t>
            </a:r>
            <a:r>
              <a:rPr sz="1200" u="sng" spc="142" baseline="-10416" dirty="0">
                <a:uFill>
                  <a:solidFill>
                    <a:srgbClr val="000000"/>
                  </a:solidFill>
                </a:uFill>
                <a:latin typeface="Palatino Linotype"/>
                <a:cs typeface="Palatino Linotype"/>
              </a:rPr>
              <a:t>3</a:t>
            </a:r>
            <a:r>
              <a:rPr sz="1200" u="sng" baseline="-10416" dirty="0">
                <a:uFill>
                  <a:solidFill>
                    <a:srgbClr val="000000"/>
                  </a:solidFill>
                </a:uFill>
                <a:latin typeface="Palatino Linotype"/>
                <a:cs typeface="Palatino Linotype"/>
              </a:rPr>
              <a:t>	</a:t>
            </a:r>
            <a:r>
              <a:rPr sz="1100" u="sng" spc="45" dirty="0">
                <a:uFill>
                  <a:solidFill>
                    <a:srgbClr val="000000"/>
                  </a:solidFill>
                </a:uFill>
                <a:latin typeface="Palatino Linotype"/>
                <a:cs typeface="Palatino Linotype"/>
              </a:rPr>
              <a:t>T</a:t>
            </a:r>
            <a:r>
              <a:rPr sz="1100" u="sng" dirty="0">
                <a:uFill>
                  <a:solidFill>
                    <a:srgbClr val="000000"/>
                  </a:solidFill>
                </a:uFill>
                <a:latin typeface="Palatino Linotype"/>
                <a:cs typeface="Palatino Linotype"/>
              </a:rPr>
              <a:t>	</a:t>
            </a:r>
            <a:r>
              <a:rPr sz="1100" i="1" u="sng" spc="-25" dirty="0">
                <a:uFill>
                  <a:solidFill>
                    <a:srgbClr val="000000"/>
                  </a:solidFill>
                </a:uFill>
                <a:latin typeface="Times New Roman"/>
                <a:cs typeface="Times New Roman"/>
              </a:rPr>
              <a:t>Y</a:t>
            </a:r>
            <a:r>
              <a:rPr sz="1200" u="sng" spc="-37" baseline="-10416" dirty="0">
                <a:uFill>
                  <a:solidFill>
                    <a:srgbClr val="000000"/>
                  </a:solidFill>
                </a:uFill>
                <a:latin typeface="Palatino Linotype"/>
                <a:cs typeface="Palatino Linotype"/>
              </a:rPr>
              <a:t>0</a:t>
            </a:r>
            <a:r>
              <a:rPr sz="1200" u="sng" baseline="-10416" dirty="0">
                <a:uFill>
                  <a:solidFill>
                    <a:srgbClr val="000000"/>
                  </a:solidFill>
                </a:uFill>
                <a:latin typeface="Palatino Linotype"/>
                <a:cs typeface="Palatino Linotype"/>
              </a:rPr>
              <a:t>	</a:t>
            </a:r>
            <a:r>
              <a:rPr sz="1100" i="1" u="sng" spc="-25" dirty="0">
                <a:uFill>
                  <a:solidFill>
                    <a:srgbClr val="000000"/>
                  </a:solidFill>
                </a:uFill>
                <a:latin typeface="Times New Roman"/>
                <a:cs typeface="Times New Roman"/>
              </a:rPr>
              <a:t>Y</a:t>
            </a:r>
            <a:r>
              <a:rPr sz="1200" u="sng" spc="-37" baseline="-10416" dirty="0">
                <a:uFill>
                  <a:solidFill>
                    <a:srgbClr val="000000"/>
                  </a:solidFill>
                </a:uFill>
                <a:latin typeface="Palatino Linotype"/>
                <a:cs typeface="Palatino Linotype"/>
              </a:rPr>
              <a:t>1</a:t>
            </a:r>
            <a:r>
              <a:rPr sz="1200" u="sng" baseline="-10416" dirty="0">
                <a:uFill>
                  <a:solidFill>
                    <a:srgbClr val="000000"/>
                  </a:solidFill>
                </a:uFill>
                <a:latin typeface="Palatino Linotype"/>
                <a:cs typeface="Palatino Linotype"/>
              </a:rPr>
              <a:t>	</a:t>
            </a:r>
            <a:endParaRPr sz="1200" baseline="-10416">
              <a:latin typeface="Palatino Linotype"/>
              <a:cs typeface="Palatino Linotype"/>
            </a:endParaRPr>
          </a:p>
          <a:p>
            <a:pPr marL="1376045">
              <a:lnSpc>
                <a:spcPct val="100000"/>
              </a:lnSpc>
              <a:spcBef>
                <a:spcPts val="75"/>
              </a:spcBef>
              <a:tabLst>
                <a:tab pos="1620520" algn="l"/>
                <a:tab pos="2087880" algn="l"/>
                <a:tab pos="2607945" algn="l"/>
                <a:tab pos="2897505" algn="l"/>
                <a:tab pos="3253740" algn="l"/>
                <a:tab pos="3601085" algn="l"/>
              </a:tabLst>
            </a:pPr>
            <a:r>
              <a:rPr sz="1100" spc="-50" dirty="0">
                <a:latin typeface="Palatino Linotype"/>
                <a:cs typeface="Palatino Linotype"/>
              </a:rPr>
              <a:t>1</a:t>
            </a:r>
            <a:r>
              <a:rPr sz="1100" dirty="0">
                <a:latin typeface="Palatino Linotype"/>
                <a:cs typeface="Palatino Linotype"/>
              </a:rPr>
              <a:t>	</a:t>
            </a:r>
            <a:r>
              <a:rPr sz="1100" spc="-10" dirty="0">
                <a:latin typeface="Palatino Linotype"/>
                <a:cs typeface="Palatino Linotype"/>
              </a:rPr>
              <a:t>1.397</a:t>
            </a:r>
            <a:r>
              <a:rPr sz="1100" dirty="0">
                <a:latin typeface="Palatino Linotype"/>
                <a:cs typeface="Palatino Linotype"/>
              </a:rPr>
              <a:t>	</a:t>
            </a:r>
            <a:r>
              <a:rPr sz="1100" spc="-10" dirty="0">
                <a:latin typeface="Palatino Linotype"/>
                <a:cs typeface="Palatino Linotype"/>
              </a:rPr>
              <a:t>0.996</a:t>
            </a:r>
            <a:r>
              <a:rPr sz="1100" dirty="0">
                <a:latin typeface="Palatino Linotype"/>
                <a:cs typeface="Palatino Linotype"/>
              </a:rPr>
              <a:t>	</a:t>
            </a:r>
            <a:r>
              <a:rPr sz="1100" spc="-50" dirty="0">
                <a:latin typeface="Palatino Linotype"/>
                <a:cs typeface="Palatino Linotype"/>
              </a:rPr>
              <a:t>0</a:t>
            </a:r>
            <a:r>
              <a:rPr sz="1100"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b="1" spc="50" dirty="0">
                <a:latin typeface="Palatino Linotype"/>
                <a:cs typeface="Palatino Linotype"/>
              </a:rPr>
              <a:t>?</a:t>
            </a:r>
            <a:r>
              <a:rPr sz="1100" b="1" dirty="0">
                <a:latin typeface="Palatino Linotype"/>
                <a:cs typeface="Palatino Linotype"/>
              </a:rPr>
              <a:t>	</a:t>
            </a:r>
            <a:r>
              <a:rPr sz="1100" spc="-10" dirty="0">
                <a:latin typeface="Palatino Linotype"/>
                <a:cs typeface="Palatino Linotype"/>
              </a:rPr>
              <a:t>4.771</a:t>
            </a:r>
            <a:endParaRPr sz="1100">
              <a:latin typeface="Palatino Linotype"/>
              <a:cs typeface="Palatino Linotype"/>
            </a:endParaRPr>
          </a:p>
          <a:p>
            <a:pPr marL="1376045">
              <a:lnSpc>
                <a:spcPct val="100000"/>
              </a:lnSpc>
              <a:spcBef>
                <a:spcPts val="35"/>
              </a:spcBef>
              <a:tabLst>
                <a:tab pos="1620520" algn="l"/>
                <a:tab pos="2087880" algn="l"/>
                <a:tab pos="2607945" algn="l"/>
                <a:tab pos="2897505" algn="l"/>
                <a:tab pos="3133725" algn="l"/>
                <a:tab pos="3721735" algn="l"/>
              </a:tabLst>
            </a:pPr>
            <a:r>
              <a:rPr sz="1100" spc="-50" dirty="0">
                <a:latin typeface="Palatino Linotype"/>
                <a:cs typeface="Palatino Linotype"/>
              </a:rPr>
              <a:t>2</a:t>
            </a:r>
            <a:r>
              <a:rPr sz="1100" dirty="0">
                <a:latin typeface="Palatino Linotype"/>
                <a:cs typeface="Palatino Linotype"/>
              </a:rPr>
              <a:t>	</a:t>
            </a:r>
            <a:r>
              <a:rPr sz="1100" spc="-10" dirty="0">
                <a:latin typeface="Palatino Linotype"/>
                <a:cs typeface="Palatino Linotype"/>
              </a:rPr>
              <a:t>0.269</a:t>
            </a:r>
            <a:r>
              <a:rPr sz="1100" dirty="0">
                <a:latin typeface="Palatino Linotype"/>
                <a:cs typeface="Palatino Linotype"/>
              </a:rPr>
              <a:t>	</a:t>
            </a:r>
            <a:r>
              <a:rPr sz="1100" spc="-10" dirty="0">
                <a:latin typeface="Palatino Linotype"/>
                <a:cs typeface="Palatino Linotype"/>
              </a:rPr>
              <a:t>0.196</a:t>
            </a:r>
            <a:r>
              <a:rPr sz="1100"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spc="-50" dirty="0">
                <a:latin typeface="Palatino Linotype"/>
                <a:cs typeface="Palatino Linotype"/>
              </a:rPr>
              <a:t>0</a:t>
            </a:r>
            <a:r>
              <a:rPr sz="1100" dirty="0">
                <a:latin typeface="Palatino Linotype"/>
                <a:cs typeface="Palatino Linotype"/>
              </a:rPr>
              <a:t>	</a:t>
            </a:r>
            <a:r>
              <a:rPr sz="1100" spc="-10" dirty="0">
                <a:latin typeface="Palatino Linotype"/>
                <a:cs typeface="Palatino Linotype"/>
              </a:rPr>
              <a:t>2.956</a:t>
            </a:r>
            <a:r>
              <a:rPr sz="1100" dirty="0">
                <a:latin typeface="Palatino Linotype"/>
                <a:cs typeface="Palatino Linotype"/>
              </a:rPr>
              <a:t>	</a:t>
            </a:r>
            <a:r>
              <a:rPr sz="1100" b="1" spc="50" dirty="0">
                <a:latin typeface="Palatino Linotype"/>
                <a:cs typeface="Palatino Linotype"/>
              </a:rPr>
              <a:t>?</a:t>
            </a:r>
            <a:endParaRPr sz="1100">
              <a:latin typeface="Palatino Linotype"/>
              <a:cs typeface="Palatino Linotype"/>
            </a:endParaRPr>
          </a:p>
          <a:p>
            <a:pPr marL="1376045">
              <a:lnSpc>
                <a:spcPct val="100000"/>
              </a:lnSpc>
              <a:spcBef>
                <a:spcPts val="35"/>
              </a:spcBef>
              <a:tabLst>
                <a:tab pos="1620520" algn="l"/>
                <a:tab pos="2087880" algn="l"/>
                <a:tab pos="2607945" algn="l"/>
                <a:tab pos="2897505" algn="l"/>
                <a:tab pos="3253740" algn="l"/>
                <a:tab pos="3601085" algn="l"/>
              </a:tabLst>
            </a:pPr>
            <a:r>
              <a:rPr sz="1100" spc="-50" dirty="0">
                <a:latin typeface="Palatino Linotype"/>
                <a:cs typeface="Palatino Linotype"/>
              </a:rPr>
              <a:t>3</a:t>
            </a:r>
            <a:r>
              <a:rPr sz="1100" dirty="0">
                <a:latin typeface="Palatino Linotype"/>
                <a:cs typeface="Palatino Linotype"/>
              </a:rPr>
              <a:t>	</a:t>
            </a:r>
            <a:r>
              <a:rPr sz="1100" spc="-10" dirty="0">
                <a:latin typeface="Palatino Linotype"/>
                <a:cs typeface="Palatino Linotype"/>
              </a:rPr>
              <a:t>1.051</a:t>
            </a:r>
            <a:r>
              <a:rPr sz="1100" dirty="0">
                <a:latin typeface="Palatino Linotype"/>
                <a:cs typeface="Palatino Linotype"/>
              </a:rPr>
              <a:t>	</a:t>
            </a:r>
            <a:r>
              <a:rPr sz="1100" spc="-10" dirty="0">
                <a:latin typeface="Palatino Linotype"/>
                <a:cs typeface="Palatino Linotype"/>
              </a:rPr>
              <a:t>1.795</a:t>
            </a:r>
            <a:r>
              <a:rPr sz="1100"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b="1" spc="50" dirty="0">
                <a:latin typeface="Palatino Linotype"/>
                <a:cs typeface="Palatino Linotype"/>
              </a:rPr>
              <a:t>?</a:t>
            </a:r>
            <a:r>
              <a:rPr sz="1100" b="1" dirty="0">
                <a:latin typeface="Palatino Linotype"/>
                <a:cs typeface="Palatino Linotype"/>
              </a:rPr>
              <a:t>	</a:t>
            </a:r>
            <a:r>
              <a:rPr sz="1100" spc="-10" dirty="0">
                <a:latin typeface="Palatino Linotype"/>
                <a:cs typeface="Palatino Linotype"/>
              </a:rPr>
              <a:t>4.164</a:t>
            </a:r>
            <a:endParaRPr sz="1100">
              <a:latin typeface="Palatino Linotype"/>
              <a:cs typeface="Palatino Linotype"/>
            </a:endParaRPr>
          </a:p>
          <a:p>
            <a:pPr marL="1376045">
              <a:lnSpc>
                <a:spcPct val="100000"/>
              </a:lnSpc>
              <a:spcBef>
                <a:spcPts val="35"/>
              </a:spcBef>
              <a:tabLst>
                <a:tab pos="1620520" algn="l"/>
                <a:tab pos="2087880" algn="l"/>
                <a:tab pos="2607945" algn="l"/>
                <a:tab pos="2897505" algn="l"/>
                <a:tab pos="3253740" algn="l"/>
                <a:tab pos="3601085" algn="l"/>
              </a:tabLst>
            </a:pPr>
            <a:r>
              <a:rPr sz="1100" spc="-50" dirty="0">
                <a:latin typeface="Palatino Linotype"/>
                <a:cs typeface="Palatino Linotype"/>
              </a:rPr>
              <a:t>4</a:t>
            </a:r>
            <a:r>
              <a:rPr sz="1100" dirty="0">
                <a:latin typeface="Palatino Linotype"/>
                <a:cs typeface="Palatino Linotype"/>
              </a:rPr>
              <a:t>	</a:t>
            </a:r>
            <a:r>
              <a:rPr sz="1100" spc="-10" dirty="0">
                <a:latin typeface="Palatino Linotype"/>
                <a:cs typeface="Palatino Linotype"/>
              </a:rPr>
              <a:t>0.662</a:t>
            </a:r>
            <a:r>
              <a:rPr sz="1100" dirty="0">
                <a:latin typeface="Palatino Linotype"/>
                <a:cs typeface="Palatino Linotype"/>
              </a:rPr>
              <a:t>	</a:t>
            </a:r>
            <a:r>
              <a:rPr sz="1100" spc="-10" dirty="0">
                <a:latin typeface="Palatino Linotype"/>
                <a:cs typeface="Palatino Linotype"/>
              </a:rPr>
              <a:t>0.196</a:t>
            </a:r>
            <a:r>
              <a:rPr sz="1100" dirty="0">
                <a:latin typeface="Palatino Linotype"/>
                <a:cs typeface="Palatino Linotype"/>
              </a:rPr>
              <a:t>	</a:t>
            </a:r>
            <a:r>
              <a:rPr sz="1100" spc="-50" dirty="0">
                <a:latin typeface="Palatino Linotype"/>
                <a:cs typeface="Palatino Linotype"/>
              </a:rPr>
              <a:t>0</a:t>
            </a:r>
            <a:r>
              <a:rPr sz="1100"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b="1" spc="50" dirty="0">
                <a:latin typeface="Palatino Linotype"/>
                <a:cs typeface="Palatino Linotype"/>
              </a:rPr>
              <a:t>?</a:t>
            </a:r>
            <a:r>
              <a:rPr sz="1100" b="1" dirty="0">
                <a:latin typeface="Palatino Linotype"/>
                <a:cs typeface="Palatino Linotype"/>
              </a:rPr>
              <a:t>	</a:t>
            </a:r>
            <a:r>
              <a:rPr sz="1100" spc="-10" dirty="0">
                <a:latin typeface="Palatino Linotype"/>
                <a:cs typeface="Palatino Linotype"/>
              </a:rPr>
              <a:t>6.172</a:t>
            </a:r>
            <a:endParaRPr sz="1100">
              <a:latin typeface="Palatino Linotype"/>
              <a:cs typeface="Palatino Linotype"/>
            </a:endParaRPr>
          </a:p>
          <a:p>
            <a:pPr marL="1277620">
              <a:lnSpc>
                <a:spcPct val="100000"/>
              </a:lnSpc>
              <a:spcBef>
                <a:spcPts val="35"/>
              </a:spcBef>
              <a:tabLst>
                <a:tab pos="1620520" algn="l"/>
                <a:tab pos="2087880" algn="l"/>
                <a:tab pos="2607945" algn="l"/>
                <a:tab pos="2897505" algn="l"/>
                <a:tab pos="3133725" algn="l"/>
                <a:tab pos="3721735" algn="l"/>
                <a:tab pos="3992879" algn="l"/>
              </a:tabLst>
            </a:pPr>
            <a:r>
              <a:rPr sz="1100" u="sng" spc="500" dirty="0">
                <a:uFill>
                  <a:solidFill>
                    <a:srgbClr val="000000"/>
                  </a:solidFill>
                </a:uFill>
                <a:latin typeface="Times New Roman"/>
                <a:cs typeface="Times New Roman"/>
              </a:rPr>
              <a:t> </a:t>
            </a:r>
            <a:r>
              <a:rPr sz="1100" u="sng" spc="-50" dirty="0">
                <a:uFill>
                  <a:solidFill>
                    <a:srgbClr val="000000"/>
                  </a:solidFill>
                </a:uFill>
                <a:latin typeface="Palatino Linotype"/>
                <a:cs typeface="Palatino Linotype"/>
              </a:rPr>
              <a:t>5</a:t>
            </a:r>
            <a:r>
              <a:rPr sz="1100" u="sng" dirty="0">
                <a:uFill>
                  <a:solidFill>
                    <a:srgbClr val="000000"/>
                  </a:solidFill>
                </a:uFill>
                <a:latin typeface="Palatino Linotype"/>
                <a:cs typeface="Palatino Linotype"/>
              </a:rPr>
              <a:t>	</a:t>
            </a:r>
            <a:r>
              <a:rPr sz="1100" u="sng" spc="-10" dirty="0">
                <a:uFill>
                  <a:solidFill>
                    <a:srgbClr val="000000"/>
                  </a:solidFill>
                </a:uFill>
                <a:latin typeface="Palatino Linotype"/>
                <a:cs typeface="Palatino Linotype"/>
              </a:rPr>
              <a:t>0.856</a:t>
            </a:r>
            <a:r>
              <a:rPr sz="1100" u="sng" dirty="0">
                <a:uFill>
                  <a:solidFill>
                    <a:srgbClr val="000000"/>
                  </a:solidFill>
                </a:uFill>
                <a:latin typeface="Palatino Linotype"/>
                <a:cs typeface="Palatino Linotype"/>
              </a:rPr>
              <a:t>	</a:t>
            </a:r>
            <a:r>
              <a:rPr sz="1100" u="sng" spc="-10" dirty="0">
                <a:uFill>
                  <a:solidFill>
                    <a:srgbClr val="000000"/>
                  </a:solidFill>
                </a:uFill>
                <a:latin typeface="Palatino Linotype"/>
                <a:cs typeface="Palatino Linotype"/>
              </a:rPr>
              <a:t>1.795</a:t>
            </a:r>
            <a:r>
              <a:rPr sz="1100" u="sng" dirty="0">
                <a:uFill>
                  <a:solidFill>
                    <a:srgbClr val="000000"/>
                  </a:solidFill>
                </a:uFill>
                <a:latin typeface="Palatino Linotype"/>
                <a:cs typeface="Palatino Linotype"/>
              </a:rPr>
              <a:t>	</a:t>
            </a:r>
            <a:r>
              <a:rPr sz="1100" u="sng" spc="-50" dirty="0">
                <a:uFill>
                  <a:solidFill>
                    <a:srgbClr val="000000"/>
                  </a:solidFill>
                </a:uFill>
                <a:latin typeface="Palatino Linotype"/>
                <a:cs typeface="Palatino Linotype"/>
              </a:rPr>
              <a:t>1</a:t>
            </a:r>
            <a:r>
              <a:rPr sz="1100" u="sng" dirty="0">
                <a:uFill>
                  <a:solidFill>
                    <a:srgbClr val="000000"/>
                  </a:solidFill>
                </a:uFill>
                <a:latin typeface="Palatino Linotype"/>
                <a:cs typeface="Palatino Linotype"/>
              </a:rPr>
              <a:t>	</a:t>
            </a:r>
            <a:r>
              <a:rPr sz="1100" u="sng" spc="-50" dirty="0">
                <a:uFill>
                  <a:solidFill>
                    <a:srgbClr val="000000"/>
                  </a:solidFill>
                </a:uFill>
                <a:latin typeface="Palatino Linotype"/>
                <a:cs typeface="Palatino Linotype"/>
              </a:rPr>
              <a:t>0</a:t>
            </a:r>
            <a:r>
              <a:rPr sz="1100" u="sng" dirty="0">
                <a:uFill>
                  <a:solidFill>
                    <a:srgbClr val="000000"/>
                  </a:solidFill>
                </a:uFill>
                <a:latin typeface="Palatino Linotype"/>
                <a:cs typeface="Palatino Linotype"/>
              </a:rPr>
              <a:t>	</a:t>
            </a:r>
            <a:r>
              <a:rPr sz="1100" u="sng" spc="-10" dirty="0">
                <a:uFill>
                  <a:solidFill>
                    <a:srgbClr val="000000"/>
                  </a:solidFill>
                </a:uFill>
                <a:latin typeface="Palatino Linotype"/>
                <a:cs typeface="Palatino Linotype"/>
              </a:rPr>
              <a:t>7.834</a:t>
            </a:r>
            <a:r>
              <a:rPr sz="1100" u="sng" dirty="0">
                <a:uFill>
                  <a:solidFill>
                    <a:srgbClr val="000000"/>
                  </a:solidFill>
                </a:uFill>
                <a:latin typeface="Palatino Linotype"/>
                <a:cs typeface="Palatino Linotype"/>
              </a:rPr>
              <a:t>	</a:t>
            </a:r>
            <a:r>
              <a:rPr sz="1100" b="1" u="sng" spc="50" dirty="0">
                <a:uFill>
                  <a:solidFill>
                    <a:srgbClr val="000000"/>
                  </a:solidFill>
                </a:uFill>
                <a:latin typeface="Palatino Linotype"/>
                <a:cs typeface="Palatino Linotype"/>
              </a:rPr>
              <a:t>?</a:t>
            </a:r>
            <a:r>
              <a:rPr sz="1100" b="1" u="sng" dirty="0">
                <a:uFill>
                  <a:solidFill>
                    <a:srgbClr val="000000"/>
                  </a:solidFill>
                </a:uFill>
                <a:latin typeface="Palatino Linotype"/>
                <a:cs typeface="Palatino Linotype"/>
              </a:rPr>
              <a:t>	</a:t>
            </a:r>
            <a:endParaRPr sz="1100">
              <a:latin typeface="Palatino Linotype"/>
              <a:cs typeface="Palatino Linotype"/>
            </a:endParaRPr>
          </a:p>
          <a:p>
            <a:pPr>
              <a:lnSpc>
                <a:spcPct val="100000"/>
              </a:lnSpc>
            </a:pPr>
            <a:endParaRPr sz="1100">
              <a:latin typeface="Palatino Linotype"/>
              <a:cs typeface="Palatino Linotype"/>
            </a:endParaRPr>
          </a:p>
          <a:p>
            <a:pPr marL="32384">
              <a:lnSpc>
                <a:spcPct val="100000"/>
              </a:lnSpc>
            </a:pPr>
            <a:r>
              <a:rPr sz="1100" spc="-35" dirty="0">
                <a:latin typeface="Palatino Linotype"/>
                <a:cs typeface="Palatino Linotype"/>
              </a:rPr>
              <a:t>Observed</a:t>
            </a:r>
            <a:r>
              <a:rPr sz="1100" spc="125" dirty="0">
                <a:latin typeface="Palatino Linotype"/>
                <a:cs typeface="Palatino Linotype"/>
              </a:rPr>
              <a:t> </a:t>
            </a:r>
            <a:r>
              <a:rPr sz="1100" dirty="0">
                <a:latin typeface="Palatino Linotype"/>
                <a:cs typeface="Palatino Linotype"/>
              </a:rPr>
              <a:t>and</a:t>
            </a:r>
            <a:r>
              <a:rPr sz="1100" spc="125" dirty="0">
                <a:latin typeface="Palatino Linotype"/>
                <a:cs typeface="Palatino Linotype"/>
              </a:rPr>
              <a:t> </a:t>
            </a:r>
            <a:r>
              <a:rPr sz="1100" spc="-45" dirty="0">
                <a:latin typeface="Palatino Linotype"/>
                <a:cs typeface="Palatino Linotype"/>
              </a:rPr>
              <a:t>unobserved</a:t>
            </a:r>
            <a:r>
              <a:rPr sz="1100" spc="130" dirty="0">
                <a:latin typeface="Palatino Linotype"/>
                <a:cs typeface="Palatino Linotype"/>
              </a:rPr>
              <a:t> </a:t>
            </a:r>
            <a:r>
              <a:rPr sz="1100" spc="-25" dirty="0">
                <a:latin typeface="Palatino Linotype"/>
                <a:cs typeface="Palatino Linotype"/>
              </a:rPr>
              <a:t>outcomes</a:t>
            </a:r>
            <a:r>
              <a:rPr sz="1100" spc="125" dirty="0">
                <a:latin typeface="Palatino Linotype"/>
                <a:cs typeface="Palatino Linotype"/>
              </a:rPr>
              <a:t> </a:t>
            </a:r>
            <a:r>
              <a:rPr sz="1100" dirty="0">
                <a:latin typeface="Palatino Linotype"/>
                <a:cs typeface="Palatino Linotype"/>
              </a:rPr>
              <a:t>are</a:t>
            </a:r>
            <a:r>
              <a:rPr sz="1100" spc="130" dirty="0">
                <a:latin typeface="Palatino Linotype"/>
                <a:cs typeface="Palatino Linotype"/>
              </a:rPr>
              <a:t> </a:t>
            </a:r>
            <a:r>
              <a:rPr sz="1100" b="1" dirty="0">
                <a:latin typeface="Palatino Linotype"/>
                <a:cs typeface="Palatino Linotype"/>
              </a:rPr>
              <a:t>factuals</a:t>
            </a:r>
            <a:r>
              <a:rPr sz="1100" b="1" spc="130" dirty="0">
                <a:latin typeface="Palatino Linotype"/>
                <a:cs typeface="Palatino Linotype"/>
              </a:rPr>
              <a:t> </a:t>
            </a:r>
            <a:r>
              <a:rPr sz="1100" dirty="0">
                <a:latin typeface="Palatino Linotype"/>
                <a:cs typeface="Palatino Linotype"/>
              </a:rPr>
              <a:t>and</a:t>
            </a:r>
            <a:r>
              <a:rPr sz="1100" spc="125" dirty="0">
                <a:latin typeface="Palatino Linotype"/>
                <a:cs typeface="Palatino Linotype"/>
              </a:rPr>
              <a:t> </a:t>
            </a:r>
            <a:r>
              <a:rPr sz="1100" b="1" dirty="0">
                <a:latin typeface="Palatino Linotype"/>
                <a:cs typeface="Palatino Linotype"/>
              </a:rPr>
              <a:t>counterfactuals</a:t>
            </a:r>
            <a:r>
              <a:rPr sz="1100" b="1" spc="125" dirty="0">
                <a:latin typeface="Palatino Linotype"/>
                <a:cs typeface="Palatino Linotype"/>
              </a:rPr>
              <a:t> </a:t>
            </a:r>
            <a:r>
              <a:rPr sz="1100" spc="-10" dirty="0">
                <a:latin typeface="Palatino Linotype"/>
                <a:cs typeface="Palatino Linotype"/>
              </a:rPr>
              <a:t>respectively.</a:t>
            </a:r>
            <a:endParaRPr sz="1100">
              <a:latin typeface="Palatino Linotype"/>
              <a:cs typeface="Palatino Linotype"/>
            </a:endParaRPr>
          </a:p>
          <a:p>
            <a:pPr marL="25400" marR="17780" indent="6985">
              <a:lnSpc>
                <a:spcPct val="102600"/>
              </a:lnSpc>
              <a:spcBef>
                <a:spcPts val="595"/>
              </a:spcBef>
            </a:pPr>
            <a:r>
              <a:rPr sz="1100" spc="-40" dirty="0">
                <a:latin typeface="Palatino Linotype"/>
                <a:cs typeface="Palatino Linotype"/>
              </a:rPr>
              <a:t>Missing</a:t>
            </a:r>
            <a:r>
              <a:rPr sz="1100" spc="20" dirty="0">
                <a:latin typeface="Palatino Linotype"/>
                <a:cs typeface="Palatino Linotype"/>
              </a:rPr>
              <a:t> </a:t>
            </a:r>
            <a:r>
              <a:rPr sz="1100" spc="-25" dirty="0">
                <a:latin typeface="Palatino Linotype"/>
                <a:cs typeface="Palatino Linotype"/>
              </a:rPr>
              <a:t>counterfactuals:</a:t>
            </a:r>
            <a:r>
              <a:rPr sz="1100" spc="125" dirty="0">
                <a:latin typeface="Palatino Linotype"/>
                <a:cs typeface="Palatino Linotype"/>
              </a:rPr>
              <a:t> </a:t>
            </a:r>
            <a:r>
              <a:rPr sz="1100" dirty="0">
                <a:latin typeface="Palatino Linotype"/>
                <a:cs typeface="Palatino Linotype"/>
              </a:rPr>
              <a:t>This</a:t>
            </a:r>
            <a:r>
              <a:rPr sz="1100" spc="25" dirty="0">
                <a:latin typeface="Palatino Linotype"/>
                <a:cs typeface="Palatino Linotype"/>
              </a:rPr>
              <a:t> </a:t>
            </a:r>
            <a:r>
              <a:rPr sz="1100" dirty="0">
                <a:latin typeface="Palatino Linotype"/>
                <a:cs typeface="Palatino Linotype"/>
              </a:rPr>
              <a:t>is</a:t>
            </a:r>
            <a:r>
              <a:rPr sz="1100" spc="25" dirty="0">
                <a:latin typeface="Palatino Linotype"/>
                <a:cs typeface="Palatino Linotype"/>
              </a:rPr>
              <a:t> </a:t>
            </a:r>
            <a:r>
              <a:rPr sz="1100" spc="-75" dirty="0">
                <a:latin typeface="Palatino Linotype"/>
                <a:cs typeface="Palatino Linotype"/>
              </a:rPr>
              <a:t>known</a:t>
            </a:r>
            <a:r>
              <a:rPr sz="1100" spc="25" dirty="0">
                <a:latin typeface="Palatino Linotype"/>
                <a:cs typeface="Palatino Linotype"/>
              </a:rPr>
              <a:t> </a:t>
            </a:r>
            <a:r>
              <a:rPr sz="1100" dirty="0">
                <a:latin typeface="Palatino Linotype"/>
                <a:cs typeface="Palatino Linotype"/>
              </a:rPr>
              <a:t>as</a:t>
            </a:r>
            <a:r>
              <a:rPr sz="1100" spc="25"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45" dirty="0">
                <a:latin typeface="Palatino Linotype"/>
                <a:cs typeface="Palatino Linotype"/>
              </a:rPr>
              <a:t>fundamental</a:t>
            </a:r>
            <a:r>
              <a:rPr sz="1100" spc="25" dirty="0">
                <a:latin typeface="Palatino Linotype"/>
                <a:cs typeface="Palatino Linotype"/>
              </a:rPr>
              <a:t> </a:t>
            </a:r>
            <a:r>
              <a:rPr sz="1100" spc="-40" dirty="0">
                <a:latin typeface="Palatino Linotype"/>
                <a:cs typeface="Palatino Linotype"/>
              </a:rPr>
              <a:t>problem</a:t>
            </a:r>
            <a:r>
              <a:rPr sz="1100" spc="25" dirty="0">
                <a:latin typeface="Palatino Linotype"/>
                <a:cs typeface="Palatino Linotype"/>
              </a:rPr>
              <a:t> </a:t>
            </a:r>
            <a:r>
              <a:rPr sz="1100" dirty="0">
                <a:latin typeface="Palatino Linotype"/>
                <a:cs typeface="Palatino Linotype"/>
              </a:rPr>
              <a:t>of</a:t>
            </a:r>
            <a:r>
              <a:rPr sz="1100" spc="25" dirty="0">
                <a:latin typeface="Palatino Linotype"/>
                <a:cs typeface="Palatino Linotype"/>
              </a:rPr>
              <a:t> </a:t>
            </a:r>
            <a:r>
              <a:rPr sz="1100" spc="-10" dirty="0">
                <a:latin typeface="Palatino Linotype"/>
                <a:cs typeface="Palatino Linotype"/>
              </a:rPr>
              <a:t>causal</a:t>
            </a:r>
            <a:r>
              <a:rPr sz="1100" spc="25" dirty="0">
                <a:latin typeface="Palatino Linotype"/>
                <a:cs typeface="Palatino Linotype"/>
              </a:rPr>
              <a:t> </a:t>
            </a:r>
            <a:r>
              <a:rPr sz="1100" spc="-10" dirty="0">
                <a:latin typeface="Palatino Linotype"/>
                <a:cs typeface="Palatino Linotype"/>
              </a:rPr>
              <a:t>inference. We</a:t>
            </a:r>
            <a:r>
              <a:rPr sz="1100" spc="120" dirty="0">
                <a:latin typeface="Palatino Linotype"/>
                <a:cs typeface="Palatino Linotype"/>
              </a:rPr>
              <a:t> </a:t>
            </a:r>
            <a:r>
              <a:rPr sz="1100" dirty="0">
                <a:latin typeface="Palatino Linotype"/>
                <a:cs typeface="Palatino Linotype"/>
              </a:rPr>
              <a:t>cannot</a:t>
            </a:r>
            <a:r>
              <a:rPr sz="1100" spc="125" dirty="0">
                <a:latin typeface="Palatino Linotype"/>
                <a:cs typeface="Palatino Linotype"/>
              </a:rPr>
              <a:t> </a:t>
            </a:r>
            <a:r>
              <a:rPr sz="1100" i="1" dirty="0">
                <a:latin typeface="Palatino Linotype"/>
                <a:cs typeface="Palatino Linotype"/>
              </a:rPr>
              <a:t>observe</a:t>
            </a:r>
            <a:r>
              <a:rPr sz="1100" i="1" spc="120" dirty="0">
                <a:latin typeface="Palatino Linotype"/>
                <a:cs typeface="Palatino Linotype"/>
              </a:rPr>
              <a:t> </a:t>
            </a:r>
            <a:r>
              <a:rPr sz="1100" dirty="0">
                <a:latin typeface="Palatino Linotype"/>
                <a:cs typeface="Palatino Linotype"/>
              </a:rPr>
              <a:t>the</a:t>
            </a:r>
            <a:r>
              <a:rPr sz="1100" spc="125" dirty="0">
                <a:latin typeface="Palatino Linotype"/>
                <a:cs typeface="Palatino Linotype"/>
              </a:rPr>
              <a:t> </a:t>
            </a:r>
            <a:r>
              <a:rPr sz="1100" spc="-35" dirty="0">
                <a:latin typeface="Palatino Linotype"/>
                <a:cs typeface="Palatino Linotype"/>
              </a:rPr>
              <a:t>difference,</a:t>
            </a:r>
            <a:r>
              <a:rPr sz="1100" spc="120" dirty="0">
                <a:latin typeface="Palatino Linotype"/>
                <a:cs typeface="Palatino Linotype"/>
              </a:rPr>
              <a:t> </a:t>
            </a:r>
            <a:r>
              <a:rPr sz="1100" dirty="0">
                <a:latin typeface="Palatino Linotype"/>
                <a:cs typeface="Palatino Linotype"/>
              </a:rPr>
              <a:t>but</a:t>
            </a:r>
            <a:r>
              <a:rPr sz="1100" spc="125" dirty="0">
                <a:latin typeface="Palatino Linotype"/>
                <a:cs typeface="Palatino Linotype"/>
              </a:rPr>
              <a:t> </a:t>
            </a:r>
            <a:r>
              <a:rPr sz="1100" spc="-75" dirty="0">
                <a:latin typeface="Palatino Linotype"/>
                <a:cs typeface="Palatino Linotype"/>
              </a:rPr>
              <a:t>we</a:t>
            </a:r>
            <a:r>
              <a:rPr sz="1100" spc="125" dirty="0">
                <a:latin typeface="Palatino Linotype"/>
                <a:cs typeface="Palatino Linotype"/>
              </a:rPr>
              <a:t> </a:t>
            </a:r>
            <a:r>
              <a:rPr sz="1100" dirty="0">
                <a:latin typeface="Palatino Linotype"/>
                <a:cs typeface="Palatino Linotype"/>
              </a:rPr>
              <a:t>can</a:t>
            </a:r>
            <a:r>
              <a:rPr sz="1100" spc="140" dirty="0">
                <a:latin typeface="Palatino Linotype"/>
                <a:cs typeface="Palatino Linotype"/>
              </a:rPr>
              <a:t> </a:t>
            </a:r>
            <a:r>
              <a:rPr sz="1100" b="1" dirty="0">
                <a:latin typeface="Palatino Linotype"/>
                <a:cs typeface="Palatino Linotype"/>
              </a:rPr>
              <a:t>approximate</a:t>
            </a:r>
            <a:r>
              <a:rPr sz="1100" b="1" spc="120" dirty="0">
                <a:latin typeface="Palatino Linotype"/>
                <a:cs typeface="Palatino Linotype"/>
              </a:rPr>
              <a:t> </a:t>
            </a:r>
            <a:r>
              <a:rPr sz="1100" spc="-25" dirty="0">
                <a:latin typeface="Palatino Linotype"/>
                <a:cs typeface="Palatino Linotype"/>
              </a:rPr>
              <a:t>it.</a:t>
            </a:r>
            <a:endParaRPr sz="11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21</a:t>
            </a:fld>
            <a:r>
              <a:rPr spc="-235" dirty="0"/>
              <a:t> </a:t>
            </a:r>
            <a:r>
              <a:rPr dirty="0"/>
              <a:t>/</a:t>
            </a:r>
            <a:r>
              <a:rPr spc="-240" dirty="0"/>
              <a:t> </a:t>
            </a:r>
            <a:r>
              <a:rPr spc="-25" dirty="0"/>
              <a:t>57</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60855" cy="24447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T</a:t>
            </a:r>
            <a:r>
              <a:rPr sz="1400" cap="small" spc="95" dirty="0">
                <a:latin typeface="Palatino Linotype"/>
                <a:cs typeface="Palatino Linotype"/>
              </a:rPr>
              <a:t>reatment</a:t>
            </a:r>
            <a:r>
              <a:rPr sz="1400" spc="204" dirty="0">
                <a:latin typeface="Palatino Linotype"/>
                <a:cs typeface="Palatino Linotype"/>
              </a:rPr>
              <a:t> </a:t>
            </a:r>
            <a:r>
              <a:rPr sz="1400" spc="90" dirty="0">
                <a:latin typeface="Palatino Linotype"/>
                <a:cs typeface="Palatino Linotype"/>
              </a:rPr>
              <a:t>E</a:t>
            </a:r>
            <a:r>
              <a:rPr sz="1400" cap="small" spc="90" dirty="0">
                <a:latin typeface="Palatino Linotype"/>
                <a:cs typeface="Palatino Linotype"/>
              </a:rPr>
              <a:t>ffect</a:t>
            </a:r>
            <a:endParaRPr sz="1400">
              <a:latin typeface="Palatino Linotype"/>
              <a:cs typeface="Palatino Linotype"/>
            </a:endParaRPr>
          </a:p>
        </p:txBody>
      </p:sp>
      <p:sp>
        <p:nvSpPr>
          <p:cNvPr id="77" name="object 7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22</a:t>
            </a:fld>
            <a:r>
              <a:rPr spc="-235" dirty="0"/>
              <a:t> </a:t>
            </a:r>
            <a:r>
              <a:rPr dirty="0"/>
              <a:t>/</a:t>
            </a:r>
            <a:r>
              <a:rPr spc="-240" dirty="0"/>
              <a:t> </a:t>
            </a:r>
            <a:r>
              <a:rPr spc="-25" dirty="0"/>
              <a:t>57</a:t>
            </a:r>
          </a:p>
        </p:txBody>
      </p:sp>
      <p:sp>
        <p:nvSpPr>
          <p:cNvPr id="66" name="object 66"/>
          <p:cNvSpPr txBox="1"/>
          <p:nvPr/>
        </p:nvSpPr>
        <p:spPr>
          <a:xfrm>
            <a:off x="2292718" y="799133"/>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67" name="object 67"/>
          <p:cNvSpPr txBox="1"/>
          <p:nvPr/>
        </p:nvSpPr>
        <p:spPr>
          <a:xfrm>
            <a:off x="2281326" y="906931"/>
            <a:ext cx="64769" cy="147320"/>
          </a:xfrm>
          <a:prstGeom prst="rect">
            <a:avLst/>
          </a:prstGeom>
        </p:spPr>
        <p:txBody>
          <a:bodyPr vert="horz" wrap="square" lIns="0" tIns="12065" rIns="0" bIns="0" rtlCol="0">
            <a:spAutoFit/>
          </a:bodyPr>
          <a:lstStyle/>
          <a:p>
            <a:pPr marL="12700">
              <a:lnSpc>
                <a:spcPct val="100000"/>
              </a:lnSpc>
              <a:spcBef>
                <a:spcPts val="95"/>
              </a:spcBef>
            </a:pPr>
            <a:r>
              <a:rPr sz="800" i="1" spc="25" dirty="0">
                <a:latin typeface="Georgia"/>
                <a:cs typeface="Georgia"/>
              </a:rPr>
              <a:t>t</a:t>
            </a:r>
            <a:endParaRPr sz="800">
              <a:latin typeface="Georgia"/>
              <a:cs typeface="Georgia"/>
            </a:endParaRPr>
          </a:p>
        </p:txBody>
      </p:sp>
      <p:sp>
        <p:nvSpPr>
          <p:cNvPr id="68" name="object 68"/>
          <p:cNvSpPr txBox="1"/>
          <p:nvPr/>
        </p:nvSpPr>
        <p:spPr>
          <a:xfrm>
            <a:off x="264388" y="834833"/>
            <a:ext cx="3072130" cy="191770"/>
          </a:xfrm>
          <a:prstGeom prst="rect">
            <a:avLst/>
          </a:prstGeom>
        </p:spPr>
        <p:txBody>
          <a:bodyPr vert="horz" wrap="square" lIns="0" tIns="11430" rIns="0" bIns="0" rtlCol="0">
            <a:spAutoFit/>
          </a:bodyPr>
          <a:lstStyle/>
          <a:p>
            <a:pPr marL="12700">
              <a:lnSpc>
                <a:spcPct val="100000"/>
              </a:lnSpc>
              <a:spcBef>
                <a:spcPts val="90"/>
              </a:spcBef>
              <a:tabLst>
                <a:tab pos="2212975" algn="l"/>
              </a:tabLst>
            </a:pPr>
            <a:r>
              <a:rPr sz="1100" dirty="0">
                <a:latin typeface="Palatino Linotype"/>
                <a:cs typeface="Palatino Linotype"/>
              </a:rPr>
              <a:t>Let</a:t>
            </a:r>
            <a:r>
              <a:rPr sz="1100" spc="25" dirty="0">
                <a:latin typeface="Palatino Linotype"/>
                <a:cs typeface="Palatino Linotype"/>
              </a:rPr>
              <a:t> </a:t>
            </a:r>
            <a:r>
              <a:rPr sz="1100" spc="-10" dirty="0">
                <a:latin typeface="Palatino Linotype"/>
                <a:cs typeface="Palatino Linotype"/>
              </a:rPr>
              <a:t>us</a:t>
            </a:r>
            <a:r>
              <a:rPr sz="1100" spc="30" dirty="0">
                <a:latin typeface="Palatino Linotype"/>
                <a:cs typeface="Palatino Linotype"/>
              </a:rPr>
              <a:t> </a:t>
            </a:r>
            <a:r>
              <a:rPr sz="1100" spc="-45" dirty="0">
                <a:latin typeface="Palatino Linotype"/>
                <a:cs typeface="Palatino Linotype"/>
              </a:rPr>
              <a:t>define</a:t>
            </a:r>
            <a:r>
              <a:rPr sz="1100" spc="25"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b="1" spc="60" dirty="0">
                <a:latin typeface="Palatino Linotype"/>
                <a:cs typeface="Palatino Linotype"/>
              </a:rPr>
              <a:t>true</a:t>
            </a:r>
            <a:r>
              <a:rPr sz="1100" b="1" spc="25" dirty="0">
                <a:latin typeface="Palatino Linotype"/>
                <a:cs typeface="Palatino Linotype"/>
              </a:rPr>
              <a:t> </a:t>
            </a:r>
            <a:r>
              <a:rPr sz="1100" spc="-30" dirty="0">
                <a:latin typeface="Palatino Linotype"/>
                <a:cs typeface="Palatino Linotype"/>
              </a:rPr>
              <a:t>outcome</a:t>
            </a:r>
            <a:r>
              <a:rPr sz="1100" spc="30" dirty="0">
                <a:latin typeface="Palatino Linotype"/>
                <a:cs typeface="Palatino Linotype"/>
              </a:rPr>
              <a:t> </a:t>
            </a:r>
            <a:r>
              <a:rPr sz="1100" spc="-50" dirty="0">
                <a:latin typeface="Lucida Sans Unicode"/>
                <a:cs typeface="Lucida Sans Unicode"/>
              </a:rPr>
              <a:t>Y</a:t>
            </a:r>
            <a:r>
              <a:rPr sz="1100" dirty="0">
                <a:latin typeface="Lucida Sans Unicode"/>
                <a:cs typeface="Lucida Sans Unicode"/>
              </a:rPr>
              <a:t>	</a:t>
            </a:r>
            <a:r>
              <a:rPr sz="1100" dirty="0">
                <a:latin typeface="Palatino Linotype"/>
                <a:cs typeface="Palatino Linotype"/>
              </a:rPr>
              <a:t>of</a:t>
            </a:r>
            <a:r>
              <a:rPr sz="1100" spc="5" dirty="0">
                <a:latin typeface="Palatino Linotype"/>
                <a:cs typeface="Palatino Linotype"/>
              </a:rPr>
              <a:t> </a:t>
            </a:r>
            <a:r>
              <a:rPr sz="1100" spc="-45" dirty="0">
                <a:latin typeface="Palatino Linotype"/>
                <a:cs typeface="Palatino Linotype"/>
              </a:rPr>
              <a:t>individual</a:t>
            </a:r>
            <a:r>
              <a:rPr sz="1100" dirty="0">
                <a:latin typeface="Palatino Linotype"/>
                <a:cs typeface="Palatino Linotype"/>
              </a:rPr>
              <a:t> </a:t>
            </a:r>
            <a:r>
              <a:rPr sz="1100" spc="-50" dirty="0">
                <a:latin typeface="Palatino Linotype"/>
                <a:cs typeface="Palatino Linotype"/>
              </a:rPr>
              <a:t>(</a:t>
            </a:r>
            <a:endParaRPr sz="1100">
              <a:latin typeface="Palatino Linotype"/>
              <a:cs typeface="Palatino Linotype"/>
            </a:endParaRPr>
          </a:p>
        </p:txBody>
      </p:sp>
      <p:sp>
        <p:nvSpPr>
          <p:cNvPr id="69" name="object 69"/>
          <p:cNvSpPr txBox="1"/>
          <p:nvPr/>
        </p:nvSpPr>
        <p:spPr>
          <a:xfrm>
            <a:off x="3311029" y="834833"/>
            <a:ext cx="1907539" cy="191770"/>
          </a:xfrm>
          <a:prstGeom prst="rect">
            <a:avLst/>
          </a:prstGeom>
        </p:spPr>
        <p:txBody>
          <a:bodyPr vert="horz" wrap="square" lIns="0" tIns="11430" rIns="0" bIns="0" rtlCol="0">
            <a:spAutoFit/>
          </a:bodyPr>
          <a:lstStyle/>
          <a:p>
            <a:pPr marL="12700">
              <a:lnSpc>
                <a:spcPct val="100000"/>
              </a:lnSpc>
              <a:spcBef>
                <a:spcPts val="90"/>
              </a:spcBef>
            </a:pPr>
            <a:r>
              <a:rPr sz="1100" i="1" spc="55" dirty="0">
                <a:latin typeface="Times New Roman"/>
                <a:cs typeface="Times New Roman"/>
              </a:rPr>
              <a:t>i</a:t>
            </a:r>
            <a:r>
              <a:rPr sz="1100" spc="55" dirty="0">
                <a:latin typeface="Palatino Linotype"/>
                <a:cs typeface="Palatino Linotype"/>
              </a:rPr>
              <a:t>)</a:t>
            </a:r>
            <a:r>
              <a:rPr sz="1100" spc="40" dirty="0">
                <a:latin typeface="Palatino Linotype"/>
                <a:cs typeface="Palatino Linotype"/>
              </a:rPr>
              <a:t> </a:t>
            </a:r>
            <a:r>
              <a:rPr sz="1100" dirty="0">
                <a:latin typeface="Palatino Linotype"/>
                <a:cs typeface="Palatino Linotype"/>
              </a:rPr>
              <a:t>that</a:t>
            </a:r>
            <a:r>
              <a:rPr sz="1100" spc="65" dirty="0">
                <a:latin typeface="Palatino Linotype"/>
                <a:cs typeface="Palatino Linotype"/>
              </a:rPr>
              <a:t> </a:t>
            </a:r>
            <a:r>
              <a:rPr sz="1100" spc="-45" dirty="0">
                <a:latin typeface="Palatino Linotype"/>
                <a:cs typeface="Palatino Linotype"/>
              </a:rPr>
              <a:t>received</a:t>
            </a:r>
            <a:r>
              <a:rPr sz="1100" spc="60" dirty="0">
                <a:latin typeface="Palatino Linotype"/>
                <a:cs typeface="Palatino Linotype"/>
              </a:rPr>
              <a:t> </a:t>
            </a:r>
            <a:r>
              <a:rPr sz="1100" spc="-10" dirty="0">
                <a:latin typeface="Palatino Linotype"/>
                <a:cs typeface="Palatino Linotype"/>
              </a:rPr>
              <a:t>treatment</a:t>
            </a:r>
            <a:r>
              <a:rPr sz="1100" spc="65" dirty="0">
                <a:latin typeface="Palatino Linotype"/>
                <a:cs typeface="Palatino Linotype"/>
              </a:rPr>
              <a:t> </a:t>
            </a:r>
            <a:r>
              <a:rPr sz="1100" i="1" spc="85" dirty="0">
                <a:latin typeface="Times New Roman"/>
                <a:cs typeface="Times New Roman"/>
              </a:rPr>
              <a:t>t</a:t>
            </a:r>
            <a:r>
              <a:rPr sz="1100" i="1" spc="5" dirty="0">
                <a:latin typeface="Times New Roman"/>
                <a:cs typeface="Times New Roman"/>
              </a:rPr>
              <a:t> </a:t>
            </a:r>
            <a:r>
              <a:rPr sz="1100" spc="-155" dirty="0">
                <a:latin typeface="Lucida Sans Unicode"/>
                <a:cs typeface="Lucida Sans Unicode"/>
              </a:rPr>
              <a:t>∈</a:t>
            </a:r>
            <a:r>
              <a:rPr sz="1100" spc="-50" dirty="0">
                <a:latin typeface="Lucida Sans Unicode"/>
                <a:cs typeface="Lucida Sans Unicode"/>
              </a:rPr>
              <a:t> </a:t>
            </a:r>
            <a:r>
              <a:rPr sz="1100" spc="135" dirty="0">
                <a:latin typeface="Lucida Sans Unicode"/>
                <a:cs typeface="Lucida Sans Unicode"/>
              </a:rPr>
              <a:t>{</a:t>
            </a:r>
            <a:endParaRPr sz="1100">
              <a:latin typeface="Lucida Sans Unicode"/>
              <a:cs typeface="Lucida Sans Unicode"/>
            </a:endParaRPr>
          </a:p>
        </p:txBody>
      </p:sp>
      <p:sp>
        <p:nvSpPr>
          <p:cNvPr id="70" name="object 70"/>
          <p:cNvSpPr txBox="1"/>
          <p:nvPr/>
        </p:nvSpPr>
        <p:spPr>
          <a:xfrm>
            <a:off x="5192750" y="834833"/>
            <a:ext cx="330200" cy="191770"/>
          </a:xfrm>
          <a:prstGeom prst="rect">
            <a:avLst/>
          </a:prstGeom>
        </p:spPr>
        <p:txBody>
          <a:bodyPr vert="horz" wrap="square" lIns="0" tIns="11430" rIns="0" bIns="0" rtlCol="0">
            <a:spAutoFit/>
          </a:bodyPr>
          <a:lstStyle/>
          <a:p>
            <a:pPr marL="12700">
              <a:lnSpc>
                <a:spcPct val="100000"/>
              </a:lnSpc>
              <a:spcBef>
                <a:spcPts val="90"/>
              </a:spcBef>
            </a:pPr>
            <a:r>
              <a:rPr sz="1100" dirty="0">
                <a:latin typeface="Palatino Linotype"/>
                <a:cs typeface="Palatino Linotype"/>
              </a:rPr>
              <a:t>0</a:t>
            </a:r>
            <a:r>
              <a:rPr sz="1100" i="1" dirty="0">
                <a:latin typeface="Times New Roman"/>
                <a:cs typeface="Times New Roman"/>
              </a:rPr>
              <a:t>,</a:t>
            </a:r>
            <a:r>
              <a:rPr sz="1100" i="1" spc="-85" dirty="0">
                <a:latin typeface="Times New Roman"/>
                <a:cs typeface="Times New Roman"/>
              </a:rPr>
              <a:t> </a:t>
            </a:r>
            <a:r>
              <a:rPr sz="1100" spc="35" dirty="0">
                <a:latin typeface="Palatino Linotype"/>
                <a:cs typeface="Palatino Linotype"/>
              </a:rPr>
              <a:t>1</a:t>
            </a:r>
            <a:r>
              <a:rPr sz="1100" spc="35" dirty="0">
                <a:latin typeface="Lucida Sans Unicode"/>
                <a:cs typeface="Lucida Sans Unicode"/>
              </a:rPr>
              <a:t>}</a:t>
            </a:r>
            <a:r>
              <a:rPr sz="1100" spc="35" dirty="0">
                <a:latin typeface="Palatino Linotype"/>
                <a:cs typeface="Palatino Linotype"/>
              </a:rPr>
              <a:t>.</a:t>
            </a:r>
            <a:endParaRPr sz="1100">
              <a:latin typeface="Palatino Linotype"/>
              <a:cs typeface="Palatino Linotype"/>
            </a:endParaRPr>
          </a:p>
        </p:txBody>
      </p:sp>
      <p:sp>
        <p:nvSpPr>
          <p:cNvPr id="71" name="object 71"/>
          <p:cNvSpPr txBox="1"/>
          <p:nvPr/>
        </p:nvSpPr>
        <p:spPr>
          <a:xfrm>
            <a:off x="259397" y="1006905"/>
            <a:ext cx="3995420" cy="191770"/>
          </a:xfrm>
          <a:prstGeom prst="rect">
            <a:avLst/>
          </a:prstGeom>
        </p:spPr>
        <p:txBody>
          <a:bodyPr vert="horz" wrap="square" lIns="0" tIns="11430" rIns="0" bIns="0" rtlCol="0">
            <a:spAutoFit/>
          </a:bodyPr>
          <a:lstStyle/>
          <a:p>
            <a:pPr marL="12700">
              <a:lnSpc>
                <a:spcPct val="100000"/>
              </a:lnSpc>
              <a:spcBef>
                <a:spcPts val="90"/>
              </a:spcBef>
            </a:pPr>
            <a:r>
              <a:rPr sz="1100" dirty="0">
                <a:latin typeface="Palatino Linotype"/>
                <a:cs typeface="Palatino Linotype"/>
              </a:rPr>
              <a:t>The</a:t>
            </a:r>
            <a:r>
              <a:rPr sz="1100" spc="35" dirty="0">
                <a:latin typeface="Palatino Linotype"/>
                <a:cs typeface="Palatino Linotype"/>
              </a:rPr>
              <a:t> </a:t>
            </a:r>
            <a:r>
              <a:rPr sz="1100" spc="-20" dirty="0">
                <a:latin typeface="Palatino Linotype"/>
                <a:cs typeface="Palatino Linotype"/>
              </a:rPr>
              <a:t>Individual</a:t>
            </a:r>
            <a:r>
              <a:rPr sz="1100" spc="35" dirty="0">
                <a:latin typeface="Palatino Linotype"/>
                <a:cs typeface="Palatino Linotype"/>
              </a:rPr>
              <a:t> </a:t>
            </a:r>
            <a:r>
              <a:rPr sz="1100" spc="-10" dirty="0">
                <a:latin typeface="Palatino Linotype"/>
                <a:cs typeface="Palatino Linotype"/>
              </a:rPr>
              <a:t>Treatment</a:t>
            </a:r>
            <a:r>
              <a:rPr sz="1100" spc="35" dirty="0">
                <a:latin typeface="Palatino Linotype"/>
                <a:cs typeface="Palatino Linotype"/>
              </a:rPr>
              <a:t> </a:t>
            </a:r>
            <a:r>
              <a:rPr sz="1100" dirty="0">
                <a:latin typeface="Palatino Linotype"/>
                <a:cs typeface="Palatino Linotype"/>
              </a:rPr>
              <a:t>Effect</a:t>
            </a:r>
            <a:r>
              <a:rPr sz="1100" spc="35" dirty="0">
                <a:latin typeface="Palatino Linotype"/>
                <a:cs typeface="Palatino Linotype"/>
              </a:rPr>
              <a:t> </a:t>
            </a:r>
            <a:r>
              <a:rPr sz="1100" spc="55" dirty="0">
                <a:latin typeface="Palatino Linotype"/>
                <a:cs typeface="Palatino Linotype"/>
              </a:rPr>
              <a:t>(ITE)</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then</a:t>
            </a:r>
            <a:r>
              <a:rPr sz="1100" spc="35" dirty="0">
                <a:latin typeface="Palatino Linotype"/>
                <a:cs typeface="Palatino Linotype"/>
              </a:rPr>
              <a:t> </a:t>
            </a:r>
            <a:r>
              <a:rPr sz="1100" spc="-40" dirty="0">
                <a:latin typeface="Palatino Linotype"/>
                <a:cs typeface="Palatino Linotype"/>
              </a:rPr>
              <a:t>defined</a:t>
            </a:r>
            <a:r>
              <a:rPr sz="1100" spc="35" dirty="0">
                <a:latin typeface="Palatino Linotype"/>
                <a:cs typeface="Palatino Linotype"/>
              </a:rPr>
              <a:t> </a:t>
            </a:r>
            <a:r>
              <a:rPr sz="1100" dirty="0">
                <a:latin typeface="Palatino Linotype"/>
                <a:cs typeface="Palatino Linotype"/>
              </a:rPr>
              <a:t>as</a:t>
            </a:r>
            <a:r>
              <a:rPr sz="1100" spc="35" dirty="0">
                <a:latin typeface="Palatino Linotype"/>
                <a:cs typeface="Palatino Linotype"/>
              </a:rPr>
              <a:t> </a:t>
            </a:r>
            <a:r>
              <a:rPr sz="1100" spc="-10" dirty="0">
                <a:latin typeface="Palatino Linotype"/>
                <a:cs typeface="Palatino Linotype"/>
              </a:rPr>
              <a:t>follows:</a:t>
            </a:r>
            <a:endParaRPr sz="1100">
              <a:latin typeface="Palatino Linotype"/>
              <a:cs typeface="Palatino Linotype"/>
            </a:endParaRPr>
          </a:p>
        </p:txBody>
      </p:sp>
      <p:sp>
        <p:nvSpPr>
          <p:cNvPr id="72" name="object 72"/>
          <p:cNvSpPr txBox="1"/>
          <p:nvPr/>
        </p:nvSpPr>
        <p:spPr>
          <a:xfrm>
            <a:off x="2537510" y="1407095"/>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3" name="object 73"/>
          <p:cNvSpPr txBox="1"/>
          <p:nvPr/>
        </p:nvSpPr>
        <p:spPr>
          <a:xfrm>
            <a:off x="2255278" y="1426970"/>
            <a:ext cx="1111885" cy="191770"/>
          </a:xfrm>
          <a:prstGeom prst="rect">
            <a:avLst/>
          </a:prstGeom>
        </p:spPr>
        <p:txBody>
          <a:bodyPr vert="horz" wrap="square" lIns="0" tIns="11430" rIns="0" bIns="0" rtlCol="0">
            <a:spAutoFit/>
          </a:bodyPr>
          <a:lstStyle/>
          <a:p>
            <a:pPr marL="12700">
              <a:lnSpc>
                <a:spcPct val="100000"/>
              </a:lnSpc>
              <a:spcBef>
                <a:spcPts val="90"/>
              </a:spcBef>
              <a:tabLst>
                <a:tab pos="459740" algn="l"/>
                <a:tab pos="867410" algn="l"/>
              </a:tabLst>
            </a:pPr>
            <a:r>
              <a:rPr sz="1100" i="1" spc="140" dirty="0">
                <a:latin typeface="Times New Roman"/>
                <a:cs typeface="Times New Roman"/>
              </a:rPr>
              <a:t>ITE</a:t>
            </a:r>
            <a:r>
              <a:rPr sz="1100" i="1" dirty="0">
                <a:latin typeface="Times New Roman"/>
                <a:cs typeface="Times New Roman"/>
              </a:rPr>
              <a:t>	</a:t>
            </a:r>
            <a:r>
              <a:rPr sz="1100" spc="295" dirty="0">
                <a:latin typeface="Palatino Linotype"/>
                <a:cs typeface="Palatino Linotype"/>
              </a:rPr>
              <a:t>=</a:t>
            </a:r>
            <a:r>
              <a:rPr sz="1100" spc="25" dirty="0">
                <a:latin typeface="Palatino Linotype"/>
                <a:cs typeface="Palatino Linotype"/>
              </a:rPr>
              <a:t> </a:t>
            </a:r>
            <a:r>
              <a:rPr sz="1100" spc="-50" dirty="0">
                <a:latin typeface="Lucida Sans Unicode"/>
                <a:cs typeface="Lucida Sans Unicode"/>
              </a:rPr>
              <a:t>Y</a:t>
            </a:r>
            <a:r>
              <a:rPr sz="1100" dirty="0">
                <a:latin typeface="Lucida Sans Unicode"/>
                <a:cs typeface="Lucida Sans Unicode"/>
              </a:rPr>
              <a:t>	</a:t>
            </a:r>
            <a:r>
              <a:rPr sz="1100" spc="-35" dirty="0">
                <a:latin typeface="Lucida Sans Unicode"/>
                <a:cs typeface="Lucida Sans Unicode"/>
              </a:rPr>
              <a:t>−</a:t>
            </a:r>
            <a:r>
              <a:rPr sz="1100" spc="-105" dirty="0">
                <a:latin typeface="Lucida Sans Unicode"/>
                <a:cs typeface="Lucida Sans Unicode"/>
              </a:rPr>
              <a:t> </a:t>
            </a:r>
            <a:r>
              <a:rPr sz="1100" spc="-50" dirty="0">
                <a:latin typeface="Lucida Sans Unicode"/>
                <a:cs typeface="Lucida Sans Unicode"/>
              </a:rPr>
              <a:t>Y</a:t>
            </a:r>
            <a:endParaRPr sz="1100">
              <a:latin typeface="Lucida Sans Unicode"/>
              <a:cs typeface="Lucida Sans Unicode"/>
            </a:endParaRPr>
          </a:p>
        </p:txBody>
      </p:sp>
      <p:sp>
        <p:nvSpPr>
          <p:cNvPr id="74" name="object 74"/>
          <p:cNvSpPr txBox="1"/>
          <p:nvPr/>
        </p:nvSpPr>
        <p:spPr>
          <a:xfrm>
            <a:off x="2952826" y="1391270"/>
            <a:ext cx="546100" cy="147320"/>
          </a:xfrm>
          <a:prstGeom prst="rect">
            <a:avLst/>
          </a:prstGeom>
        </p:spPr>
        <p:txBody>
          <a:bodyPr vert="horz" wrap="square" lIns="0" tIns="12065" rIns="0" bIns="0" rtlCol="0">
            <a:spAutoFit/>
          </a:bodyPr>
          <a:lstStyle/>
          <a:p>
            <a:pPr marL="12700">
              <a:lnSpc>
                <a:spcPct val="100000"/>
              </a:lnSpc>
              <a:spcBef>
                <a:spcPts val="95"/>
              </a:spcBef>
              <a:tabLst>
                <a:tab pos="412115" algn="l"/>
              </a:tabLst>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r>
              <a:rPr sz="800" dirty="0">
                <a:latin typeface="Palatino Linotype"/>
                <a:cs typeface="Palatino Linotype"/>
              </a:rPr>
              <a:t>	</a:t>
            </a: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5" name="object 75"/>
          <p:cNvSpPr txBox="1"/>
          <p:nvPr/>
        </p:nvSpPr>
        <p:spPr>
          <a:xfrm>
            <a:off x="2941434" y="1502040"/>
            <a:ext cx="479425" cy="147320"/>
          </a:xfrm>
          <a:prstGeom prst="rect">
            <a:avLst/>
          </a:prstGeom>
        </p:spPr>
        <p:txBody>
          <a:bodyPr vert="horz" wrap="square" lIns="0" tIns="12065" rIns="0" bIns="0" rtlCol="0">
            <a:spAutoFit/>
          </a:bodyPr>
          <a:lstStyle/>
          <a:p>
            <a:pPr marL="12700">
              <a:lnSpc>
                <a:spcPct val="100000"/>
              </a:lnSpc>
              <a:spcBef>
                <a:spcPts val="95"/>
              </a:spcBef>
              <a:tabLst>
                <a:tab pos="412115" algn="l"/>
              </a:tabLst>
            </a:pPr>
            <a:r>
              <a:rPr sz="800" spc="-50" dirty="0">
                <a:latin typeface="Palatino Linotype"/>
                <a:cs typeface="Palatino Linotype"/>
              </a:rPr>
              <a:t>1</a:t>
            </a:r>
            <a:r>
              <a:rPr sz="800" dirty="0">
                <a:latin typeface="Palatino Linotype"/>
                <a:cs typeface="Palatino Linotype"/>
              </a:rPr>
              <a:t>	</a:t>
            </a:r>
            <a:r>
              <a:rPr sz="800" spc="-50" dirty="0">
                <a:latin typeface="Palatino Linotype"/>
                <a:cs typeface="Palatino Linotype"/>
              </a:rPr>
              <a:t>0</a:t>
            </a:r>
            <a:endParaRPr sz="800">
              <a:latin typeface="Palatino Linotype"/>
              <a:cs typeface="Palatino Linotype"/>
            </a:endParaRPr>
          </a:p>
        </p:txBody>
      </p:sp>
      <p:sp>
        <p:nvSpPr>
          <p:cNvPr id="76" name="object 76"/>
          <p:cNvSpPr txBox="1"/>
          <p:nvPr/>
        </p:nvSpPr>
        <p:spPr>
          <a:xfrm>
            <a:off x="259397" y="1757196"/>
            <a:ext cx="3230880" cy="942340"/>
          </a:xfrm>
          <a:prstGeom prst="rect">
            <a:avLst/>
          </a:prstGeom>
        </p:spPr>
        <p:txBody>
          <a:bodyPr vert="horz" wrap="square" lIns="0" tIns="11430" rIns="0" bIns="0" rtlCol="0">
            <a:spAutoFit/>
          </a:bodyPr>
          <a:lstStyle/>
          <a:p>
            <a:pPr marL="12700">
              <a:lnSpc>
                <a:spcPct val="100000"/>
              </a:lnSpc>
              <a:spcBef>
                <a:spcPts val="90"/>
              </a:spcBef>
            </a:pPr>
            <a:r>
              <a:rPr sz="1100" dirty="0">
                <a:latin typeface="Palatino Linotype"/>
                <a:cs typeface="Palatino Linotype"/>
              </a:rPr>
              <a:t>The</a:t>
            </a:r>
            <a:r>
              <a:rPr sz="1100" spc="55" dirty="0">
                <a:latin typeface="Palatino Linotype"/>
                <a:cs typeface="Palatino Linotype"/>
              </a:rPr>
              <a:t> </a:t>
            </a:r>
            <a:r>
              <a:rPr sz="1100" spc="-50" dirty="0">
                <a:latin typeface="Palatino Linotype"/>
                <a:cs typeface="Palatino Linotype"/>
              </a:rPr>
              <a:t>Average</a:t>
            </a:r>
            <a:r>
              <a:rPr sz="1100" spc="55" dirty="0">
                <a:latin typeface="Palatino Linotype"/>
                <a:cs typeface="Palatino Linotype"/>
              </a:rPr>
              <a:t> </a:t>
            </a:r>
            <a:r>
              <a:rPr sz="1100" spc="-10" dirty="0">
                <a:latin typeface="Palatino Linotype"/>
                <a:cs typeface="Palatino Linotype"/>
              </a:rPr>
              <a:t>Treatment</a:t>
            </a:r>
            <a:r>
              <a:rPr sz="1100" spc="60" dirty="0">
                <a:latin typeface="Palatino Linotype"/>
                <a:cs typeface="Palatino Linotype"/>
              </a:rPr>
              <a:t> </a:t>
            </a:r>
            <a:r>
              <a:rPr sz="1100" dirty="0">
                <a:latin typeface="Palatino Linotype"/>
                <a:cs typeface="Palatino Linotype"/>
              </a:rPr>
              <a:t>Effect</a:t>
            </a:r>
            <a:r>
              <a:rPr sz="1100" spc="55" dirty="0">
                <a:latin typeface="Palatino Linotype"/>
                <a:cs typeface="Palatino Linotype"/>
              </a:rPr>
              <a:t> </a:t>
            </a:r>
            <a:r>
              <a:rPr sz="1100" dirty="0">
                <a:latin typeface="Palatino Linotype"/>
                <a:cs typeface="Palatino Linotype"/>
              </a:rPr>
              <a:t>(ATE)</a:t>
            </a:r>
            <a:r>
              <a:rPr sz="1100" spc="55" dirty="0">
                <a:latin typeface="Palatino Linotype"/>
                <a:cs typeface="Palatino Linotype"/>
              </a:rPr>
              <a:t> </a:t>
            </a:r>
            <a:r>
              <a:rPr sz="1100" spc="-25" dirty="0">
                <a:latin typeface="Palatino Linotype"/>
                <a:cs typeface="Palatino Linotype"/>
              </a:rPr>
              <a:t>builds</a:t>
            </a:r>
            <a:r>
              <a:rPr sz="1100" spc="60" dirty="0">
                <a:latin typeface="Palatino Linotype"/>
                <a:cs typeface="Palatino Linotype"/>
              </a:rPr>
              <a:t> </a:t>
            </a:r>
            <a:r>
              <a:rPr sz="1100" dirty="0">
                <a:latin typeface="Palatino Linotype"/>
                <a:cs typeface="Palatino Linotype"/>
              </a:rPr>
              <a:t>on</a:t>
            </a:r>
            <a:r>
              <a:rPr sz="1100" spc="55" dirty="0">
                <a:latin typeface="Palatino Linotype"/>
                <a:cs typeface="Palatino Linotype"/>
              </a:rPr>
              <a:t> </a:t>
            </a:r>
            <a:r>
              <a:rPr sz="1100" spc="30" dirty="0">
                <a:latin typeface="Palatino Linotype"/>
                <a:cs typeface="Palatino Linotype"/>
              </a:rPr>
              <a:t>ITE:</a:t>
            </a:r>
            <a:endParaRPr sz="1100">
              <a:latin typeface="Palatino Linotype"/>
              <a:cs typeface="Palatino Linotype"/>
            </a:endParaRPr>
          </a:p>
          <a:p>
            <a:pPr>
              <a:lnSpc>
                <a:spcPct val="100000"/>
              </a:lnSpc>
              <a:spcBef>
                <a:spcPts val="30"/>
              </a:spcBef>
            </a:pPr>
            <a:endParaRPr sz="1450">
              <a:latin typeface="Palatino Linotype"/>
              <a:cs typeface="Palatino Linotype"/>
            </a:endParaRPr>
          </a:p>
          <a:p>
            <a:pPr marL="2144395">
              <a:lnSpc>
                <a:spcPct val="100000"/>
              </a:lnSpc>
            </a:pPr>
            <a:r>
              <a:rPr sz="1100" i="1" spc="145" dirty="0">
                <a:latin typeface="Times New Roman"/>
                <a:cs typeface="Times New Roman"/>
              </a:rPr>
              <a:t>ATE</a:t>
            </a:r>
            <a:r>
              <a:rPr sz="1100" i="1" spc="95" dirty="0">
                <a:latin typeface="Times New Roman"/>
                <a:cs typeface="Times New Roman"/>
              </a:rPr>
              <a:t> </a:t>
            </a:r>
            <a:r>
              <a:rPr sz="1100" spc="295" dirty="0">
                <a:latin typeface="Palatino Linotype"/>
                <a:cs typeface="Palatino Linotype"/>
              </a:rPr>
              <a:t>=</a:t>
            </a:r>
            <a:r>
              <a:rPr sz="1100" spc="30" dirty="0">
                <a:latin typeface="Palatino Linotype"/>
                <a:cs typeface="Palatino Linotype"/>
              </a:rPr>
              <a:t> </a:t>
            </a:r>
            <a:r>
              <a:rPr sz="1100" spc="60" dirty="0">
                <a:latin typeface="Arial"/>
                <a:cs typeface="Arial"/>
              </a:rPr>
              <a:t>E</a:t>
            </a:r>
            <a:r>
              <a:rPr sz="1100" spc="60" dirty="0">
                <a:latin typeface="Palatino Linotype"/>
                <a:cs typeface="Palatino Linotype"/>
              </a:rPr>
              <a:t>[</a:t>
            </a:r>
            <a:r>
              <a:rPr sz="1100" i="1" spc="60" dirty="0">
                <a:latin typeface="Times New Roman"/>
                <a:cs typeface="Times New Roman"/>
              </a:rPr>
              <a:t>ITE</a:t>
            </a:r>
            <a:r>
              <a:rPr sz="1100" spc="60" dirty="0">
                <a:latin typeface="Palatino Linotype"/>
                <a:cs typeface="Palatino Linotype"/>
              </a:rPr>
              <a:t>]</a:t>
            </a:r>
            <a:endParaRPr sz="1100">
              <a:latin typeface="Palatino Linotype"/>
              <a:cs typeface="Palatino Linotype"/>
            </a:endParaRPr>
          </a:p>
          <a:p>
            <a:pPr marL="17145">
              <a:lnSpc>
                <a:spcPct val="100000"/>
              </a:lnSpc>
              <a:spcBef>
                <a:spcPts val="1280"/>
              </a:spcBef>
            </a:pPr>
            <a:r>
              <a:rPr sz="1100" dirty="0">
                <a:latin typeface="Palatino Linotype"/>
                <a:cs typeface="Palatino Linotype"/>
              </a:rPr>
              <a:t>Note:</a:t>
            </a:r>
            <a:r>
              <a:rPr sz="1100" spc="120" dirty="0">
                <a:latin typeface="Palatino Linotype"/>
                <a:cs typeface="Palatino Linotype"/>
              </a:rPr>
              <a:t> </a:t>
            </a:r>
            <a:r>
              <a:rPr sz="1100" spc="-20" dirty="0">
                <a:latin typeface="Palatino Linotype"/>
                <a:cs typeface="Palatino Linotype"/>
              </a:rPr>
              <a:t>empirical</a:t>
            </a:r>
            <a:r>
              <a:rPr sz="1100" spc="25" dirty="0">
                <a:latin typeface="Palatino Linotype"/>
                <a:cs typeface="Palatino Linotype"/>
              </a:rPr>
              <a:t> </a:t>
            </a:r>
            <a:r>
              <a:rPr sz="1100" spc="-10" dirty="0">
                <a:latin typeface="Palatino Linotype"/>
                <a:cs typeface="Palatino Linotype"/>
              </a:rPr>
              <a:t>(sample)</a:t>
            </a:r>
            <a:r>
              <a:rPr sz="1100" spc="25" dirty="0">
                <a:latin typeface="Palatino Linotype"/>
                <a:cs typeface="Palatino Linotype"/>
              </a:rPr>
              <a:t> </a:t>
            </a:r>
            <a:r>
              <a:rPr sz="1100" dirty="0">
                <a:latin typeface="Palatino Linotype"/>
                <a:cs typeface="Palatino Linotype"/>
              </a:rPr>
              <a:t>ATE</a:t>
            </a:r>
            <a:r>
              <a:rPr sz="1100" spc="25" dirty="0">
                <a:latin typeface="Palatino Linotype"/>
                <a:cs typeface="Palatino Linotype"/>
              </a:rPr>
              <a:t> </a:t>
            </a:r>
            <a:r>
              <a:rPr sz="1100" dirty="0">
                <a:latin typeface="Palatino Linotype"/>
                <a:cs typeface="Palatino Linotype"/>
              </a:rPr>
              <a:t>is</a:t>
            </a:r>
            <a:r>
              <a:rPr sz="1100" spc="25"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10" dirty="0">
                <a:latin typeface="Palatino Linotype"/>
                <a:cs typeface="Palatino Linotype"/>
              </a:rPr>
              <a:t>mean</a:t>
            </a:r>
            <a:r>
              <a:rPr sz="1100" spc="25" dirty="0">
                <a:latin typeface="Palatino Linotype"/>
                <a:cs typeface="Palatino Linotype"/>
              </a:rPr>
              <a:t> </a:t>
            </a:r>
            <a:r>
              <a:rPr sz="1100" dirty="0">
                <a:latin typeface="Palatino Linotype"/>
                <a:cs typeface="Palatino Linotype"/>
              </a:rPr>
              <a:t>of</a:t>
            </a:r>
            <a:r>
              <a:rPr sz="1100" spc="25" dirty="0">
                <a:latin typeface="Palatino Linotype"/>
                <a:cs typeface="Palatino Linotype"/>
              </a:rPr>
              <a:t> </a:t>
            </a:r>
            <a:r>
              <a:rPr sz="1100" spc="-10" dirty="0">
                <a:latin typeface="Palatino Linotype"/>
                <a:cs typeface="Palatino Linotype"/>
              </a:rPr>
              <a:t>ITEs.</a:t>
            </a:r>
            <a:endParaRPr sz="1100">
              <a:latin typeface="Palatino Linotype"/>
              <a:cs typeface="Palatino Linotype"/>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3179445" cy="24447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T</a:t>
            </a:r>
            <a:r>
              <a:rPr sz="1400" cap="small" spc="95" dirty="0">
                <a:latin typeface="Palatino Linotype"/>
                <a:cs typeface="Palatino Linotype"/>
              </a:rPr>
              <a:t>reatment</a:t>
            </a:r>
            <a:r>
              <a:rPr sz="1400" spc="195" dirty="0">
                <a:latin typeface="Palatino Linotype"/>
                <a:cs typeface="Palatino Linotype"/>
              </a:rPr>
              <a:t> </a:t>
            </a:r>
            <a:r>
              <a:rPr sz="1400" spc="140" dirty="0">
                <a:latin typeface="Palatino Linotype"/>
                <a:cs typeface="Palatino Linotype"/>
              </a:rPr>
              <a:t>E</a:t>
            </a:r>
            <a:r>
              <a:rPr sz="1400" cap="small" spc="140" dirty="0">
                <a:latin typeface="Palatino Linotype"/>
                <a:cs typeface="Palatino Linotype"/>
              </a:rPr>
              <a:t>ffect</a:t>
            </a:r>
            <a:r>
              <a:rPr sz="1400" spc="200" dirty="0">
                <a:latin typeface="Palatino Linotype"/>
                <a:cs typeface="Palatino Linotype"/>
              </a:rPr>
              <a:t> </a:t>
            </a:r>
            <a:r>
              <a:rPr sz="1400" spc="70" dirty="0">
                <a:latin typeface="Palatino Linotype"/>
                <a:cs typeface="Palatino Linotype"/>
              </a:rPr>
              <a:t>-</a:t>
            </a:r>
            <a:r>
              <a:rPr sz="1400" spc="200" dirty="0">
                <a:latin typeface="Palatino Linotype"/>
                <a:cs typeface="Palatino Linotype"/>
              </a:rPr>
              <a:t> </a:t>
            </a:r>
            <a:r>
              <a:rPr sz="1400" spc="185" dirty="0">
                <a:latin typeface="Palatino Linotype"/>
                <a:cs typeface="Palatino Linotype"/>
              </a:rPr>
              <a:t>ITE</a:t>
            </a:r>
            <a:r>
              <a:rPr sz="1400" spc="200" dirty="0">
                <a:latin typeface="Palatino Linotype"/>
                <a:cs typeface="Palatino Linotype"/>
              </a:rPr>
              <a:t> </a:t>
            </a:r>
            <a:r>
              <a:rPr sz="1400" spc="55" dirty="0">
                <a:latin typeface="Palatino Linotype"/>
                <a:cs typeface="Palatino Linotype"/>
              </a:rPr>
              <a:t>E</a:t>
            </a:r>
            <a:r>
              <a:rPr sz="1400" cap="small" spc="55" dirty="0">
                <a:latin typeface="Palatino Linotype"/>
                <a:cs typeface="Palatino Linotype"/>
              </a:rPr>
              <a:t>xample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23</a:t>
            </a:fld>
            <a:r>
              <a:rPr spc="-235" dirty="0"/>
              <a:t> </a:t>
            </a:r>
            <a:r>
              <a:rPr dirty="0"/>
              <a:t>/</a:t>
            </a:r>
            <a:r>
              <a:rPr spc="-240" dirty="0"/>
              <a:t> </a:t>
            </a:r>
            <a:r>
              <a:rPr spc="-25" dirty="0"/>
              <a:t>57</a:t>
            </a:r>
          </a:p>
        </p:txBody>
      </p:sp>
      <p:sp>
        <p:nvSpPr>
          <p:cNvPr id="66" name="object 66"/>
          <p:cNvSpPr txBox="1"/>
          <p:nvPr/>
        </p:nvSpPr>
        <p:spPr>
          <a:xfrm>
            <a:off x="231927" y="1349729"/>
            <a:ext cx="5098415" cy="612140"/>
          </a:xfrm>
          <a:prstGeom prst="rect">
            <a:avLst/>
          </a:prstGeom>
        </p:spPr>
        <p:txBody>
          <a:bodyPr vert="horz" wrap="square" lIns="0" tIns="6985" rIns="0" bIns="0" rtlCol="0">
            <a:spAutoFit/>
          </a:bodyPr>
          <a:lstStyle/>
          <a:p>
            <a:pPr marL="40005" marR="30480" indent="-2540">
              <a:lnSpc>
                <a:spcPct val="102600"/>
              </a:lnSpc>
              <a:spcBef>
                <a:spcPts val="55"/>
              </a:spcBef>
            </a:pPr>
            <a:r>
              <a:rPr sz="1100" spc="-10" dirty="0">
                <a:latin typeface="Palatino Linotype"/>
                <a:cs typeface="Palatino Linotype"/>
              </a:rPr>
              <a:t>We</a:t>
            </a:r>
            <a:r>
              <a:rPr sz="1100" spc="45" dirty="0">
                <a:latin typeface="Palatino Linotype"/>
                <a:cs typeface="Palatino Linotype"/>
              </a:rPr>
              <a:t> </a:t>
            </a:r>
            <a:r>
              <a:rPr sz="1100" dirty="0">
                <a:latin typeface="Palatino Linotype"/>
                <a:cs typeface="Palatino Linotype"/>
              </a:rPr>
              <a:t>are</a:t>
            </a:r>
            <a:r>
              <a:rPr sz="1100" spc="45" dirty="0">
                <a:latin typeface="Palatino Linotype"/>
                <a:cs typeface="Palatino Linotype"/>
              </a:rPr>
              <a:t> </a:t>
            </a:r>
            <a:r>
              <a:rPr sz="1100" spc="-35" dirty="0">
                <a:latin typeface="Palatino Linotype"/>
                <a:cs typeface="Palatino Linotype"/>
              </a:rPr>
              <a:t>given</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spc="-25" dirty="0">
                <a:latin typeface="Palatino Linotype"/>
                <a:cs typeface="Palatino Linotype"/>
              </a:rPr>
              <a:t>outcomes</a:t>
            </a:r>
            <a:r>
              <a:rPr sz="1100" spc="45" dirty="0">
                <a:latin typeface="Palatino Linotype"/>
                <a:cs typeface="Palatino Linotype"/>
              </a:rPr>
              <a:t> </a:t>
            </a:r>
            <a:r>
              <a:rPr sz="1100" spc="80" dirty="0">
                <a:latin typeface="Palatino Linotype"/>
                <a:cs typeface="Palatino Linotype"/>
              </a:rPr>
              <a:t>Y</a:t>
            </a:r>
            <a:r>
              <a:rPr sz="1100" spc="50" dirty="0">
                <a:latin typeface="Palatino Linotype"/>
                <a:cs typeface="Palatino Linotype"/>
              </a:rPr>
              <a:t> </a:t>
            </a:r>
            <a:r>
              <a:rPr sz="1100" dirty="0">
                <a:latin typeface="Palatino Linotype"/>
                <a:cs typeface="Palatino Linotype"/>
              </a:rPr>
              <a:t>for</a:t>
            </a:r>
            <a:r>
              <a:rPr sz="1100" spc="45" dirty="0">
                <a:latin typeface="Palatino Linotype"/>
                <a:cs typeface="Palatino Linotype"/>
              </a:rPr>
              <a:t> </a:t>
            </a:r>
            <a:r>
              <a:rPr sz="1100" dirty="0">
                <a:latin typeface="Palatino Linotype"/>
                <a:cs typeface="Palatino Linotype"/>
              </a:rPr>
              <a:t>both</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dirty="0">
                <a:latin typeface="Palatino Linotype"/>
                <a:cs typeface="Palatino Linotype"/>
              </a:rPr>
              <a:t>treated</a:t>
            </a:r>
            <a:r>
              <a:rPr sz="1100" spc="45" dirty="0">
                <a:latin typeface="Palatino Linotype"/>
                <a:cs typeface="Palatino Linotype"/>
              </a:rPr>
              <a:t> </a:t>
            </a:r>
            <a:r>
              <a:rPr sz="1100" spc="70" dirty="0">
                <a:latin typeface="Palatino Linotype"/>
                <a:cs typeface="Palatino Linotype"/>
              </a:rPr>
              <a:t>(</a:t>
            </a:r>
            <a:r>
              <a:rPr sz="1100" i="1" spc="70" dirty="0">
                <a:latin typeface="Times New Roman"/>
                <a:cs typeface="Times New Roman"/>
              </a:rPr>
              <a:t>t</a:t>
            </a:r>
            <a:r>
              <a:rPr sz="1100" i="1" spc="-5" dirty="0">
                <a:latin typeface="Times New Roman"/>
                <a:cs typeface="Times New Roman"/>
              </a:rPr>
              <a:t> </a:t>
            </a:r>
            <a:r>
              <a:rPr sz="1100" spc="295" dirty="0">
                <a:latin typeface="Palatino Linotype"/>
                <a:cs typeface="Palatino Linotype"/>
              </a:rPr>
              <a:t>=</a:t>
            </a:r>
            <a:r>
              <a:rPr sz="1100" spc="-10" dirty="0">
                <a:latin typeface="Palatino Linotype"/>
                <a:cs typeface="Palatino Linotype"/>
              </a:rPr>
              <a:t> </a:t>
            </a:r>
            <a:r>
              <a:rPr sz="1100" dirty="0">
                <a:latin typeface="Palatino Linotype"/>
                <a:cs typeface="Palatino Linotype"/>
              </a:rPr>
              <a:t>1)</a:t>
            </a:r>
            <a:r>
              <a:rPr sz="1100" spc="45" dirty="0">
                <a:latin typeface="Palatino Linotype"/>
                <a:cs typeface="Palatino Linotype"/>
              </a:rPr>
              <a:t> </a:t>
            </a:r>
            <a:r>
              <a:rPr sz="1100" dirty="0">
                <a:latin typeface="Palatino Linotype"/>
                <a:cs typeface="Palatino Linotype"/>
              </a:rPr>
              <a:t>and</a:t>
            </a:r>
            <a:r>
              <a:rPr sz="1100" spc="50" dirty="0">
                <a:latin typeface="Palatino Linotype"/>
                <a:cs typeface="Palatino Linotype"/>
              </a:rPr>
              <a:t> </a:t>
            </a:r>
            <a:r>
              <a:rPr sz="1100" spc="-10" dirty="0">
                <a:latin typeface="Palatino Linotype"/>
                <a:cs typeface="Palatino Linotype"/>
              </a:rPr>
              <a:t>control</a:t>
            </a:r>
            <a:r>
              <a:rPr sz="1100" spc="45" dirty="0">
                <a:latin typeface="Palatino Linotype"/>
                <a:cs typeface="Palatino Linotype"/>
              </a:rPr>
              <a:t> </a:t>
            </a:r>
            <a:r>
              <a:rPr sz="1100" spc="65" dirty="0">
                <a:latin typeface="Palatino Linotype"/>
                <a:cs typeface="Palatino Linotype"/>
              </a:rPr>
              <a:t>(</a:t>
            </a:r>
            <a:r>
              <a:rPr sz="1100" i="1" spc="65" dirty="0">
                <a:latin typeface="Times New Roman"/>
                <a:cs typeface="Times New Roman"/>
              </a:rPr>
              <a:t>t</a:t>
            </a:r>
            <a:r>
              <a:rPr sz="1100" i="1" spc="-1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0)</a:t>
            </a:r>
            <a:r>
              <a:rPr sz="1100" spc="45" dirty="0">
                <a:latin typeface="Palatino Linotype"/>
                <a:cs typeface="Palatino Linotype"/>
              </a:rPr>
              <a:t> </a:t>
            </a:r>
            <a:r>
              <a:rPr sz="1100" spc="-10" dirty="0">
                <a:latin typeface="Palatino Linotype"/>
                <a:cs typeface="Palatino Linotype"/>
              </a:rPr>
              <a:t>case, </a:t>
            </a:r>
            <a:r>
              <a:rPr sz="1100" spc="-35" dirty="0">
                <a:latin typeface="Palatino Linotype"/>
                <a:cs typeface="Palatino Linotype"/>
              </a:rPr>
              <a:t>where</a:t>
            </a:r>
            <a:r>
              <a:rPr sz="1100" spc="60"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1</a:t>
            </a:r>
            <a:r>
              <a:rPr sz="1200" spc="195" baseline="-10416" dirty="0">
                <a:latin typeface="Palatino Linotype"/>
                <a:cs typeface="Palatino Linotype"/>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3</a:t>
            </a:r>
            <a:r>
              <a:rPr sz="1100" spc="65" dirty="0">
                <a:latin typeface="Palatino Linotype"/>
                <a:cs typeface="Palatino Linotype"/>
              </a:rPr>
              <a:t> </a:t>
            </a:r>
            <a:r>
              <a:rPr sz="1100" dirty="0">
                <a:latin typeface="Palatino Linotype"/>
                <a:cs typeface="Palatino Linotype"/>
              </a:rPr>
              <a:t>and</a:t>
            </a:r>
            <a:r>
              <a:rPr sz="1100" spc="60"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0</a:t>
            </a:r>
            <a:r>
              <a:rPr sz="1200" spc="195" baseline="-10416" dirty="0">
                <a:latin typeface="Palatino Linotype"/>
                <a:cs typeface="Palatino Linotype"/>
              </a:rPr>
              <a:t> </a:t>
            </a:r>
            <a:r>
              <a:rPr sz="1100" spc="295" dirty="0">
                <a:latin typeface="Palatino Linotype"/>
                <a:cs typeface="Palatino Linotype"/>
              </a:rPr>
              <a:t>=</a:t>
            </a:r>
            <a:r>
              <a:rPr sz="1100" spc="5" dirty="0">
                <a:latin typeface="Palatino Linotype"/>
                <a:cs typeface="Palatino Linotype"/>
              </a:rPr>
              <a:t> </a:t>
            </a:r>
            <a:r>
              <a:rPr sz="1100" spc="-25" dirty="0">
                <a:latin typeface="Palatino Linotype"/>
                <a:cs typeface="Palatino Linotype"/>
              </a:rPr>
              <a:t>2.</a:t>
            </a:r>
            <a:endParaRPr sz="1100">
              <a:latin typeface="Palatino Linotype"/>
              <a:cs typeface="Palatino Linotype"/>
            </a:endParaRPr>
          </a:p>
          <a:p>
            <a:pPr marL="38100">
              <a:lnSpc>
                <a:spcPct val="100000"/>
              </a:lnSpc>
              <a:spcBef>
                <a:spcPts val="635"/>
              </a:spcBef>
            </a:pPr>
            <a:r>
              <a:rPr sz="1100" dirty="0">
                <a:latin typeface="Palatino Linotype"/>
                <a:cs typeface="Palatino Linotype"/>
              </a:rPr>
              <a:t>What</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35" dirty="0">
                <a:latin typeface="Palatino Linotype"/>
                <a:cs typeface="Palatino Linotype"/>
              </a:rPr>
              <a:t>value</a:t>
            </a:r>
            <a:r>
              <a:rPr sz="1100" spc="35" dirty="0">
                <a:latin typeface="Palatino Linotype"/>
                <a:cs typeface="Palatino Linotype"/>
              </a:rPr>
              <a:t> </a:t>
            </a:r>
            <a:r>
              <a:rPr sz="1100" dirty="0">
                <a:latin typeface="Palatino Linotype"/>
                <a:cs typeface="Palatino Linotype"/>
              </a:rPr>
              <a:t>of</a:t>
            </a:r>
            <a:r>
              <a:rPr sz="1100" spc="35" dirty="0">
                <a:latin typeface="Palatino Linotype"/>
                <a:cs typeface="Palatino Linotype"/>
              </a:rPr>
              <a:t> ITE?</a:t>
            </a:r>
            <a:endParaRPr sz="1100">
              <a:latin typeface="Palatino Linotype"/>
              <a:cs typeface="Palatino Linotype"/>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5260340" cy="1223645"/>
          </a:xfrm>
          <a:prstGeom prst="rect">
            <a:avLst/>
          </a:prstGeom>
        </p:spPr>
        <p:txBody>
          <a:bodyPr vert="horz" wrap="square" lIns="0" tIns="17145" rIns="0" bIns="0" rtlCol="0">
            <a:spAutoFit/>
          </a:bodyPr>
          <a:lstStyle/>
          <a:p>
            <a:pPr marL="25400">
              <a:lnSpc>
                <a:spcPct val="100000"/>
              </a:lnSpc>
              <a:spcBef>
                <a:spcPts val="135"/>
              </a:spcBef>
            </a:pPr>
            <a:r>
              <a:rPr sz="1400" spc="95" dirty="0">
                <a:latin typeface="Palatino Linotype"/>
                <a:cs typeface="Palatino Linotype"/>
              </a:rPr>
              <a:t>T</a:t>
            </a:r>
            <a:r>
              <a:rPr sz="1400" cap="small" spc="95" dirty="0">
                <a:latin typeface="Palatino Linotype"/>
                <a:cs typeface="Palatino Linotype"/>
              </a:rPr>
              <a:t>reatment</a:t>
            </a:r>
            <a:r>
              <a:rPr sz="1400" spc="200" dirty="0">
                <a:latin typeface="Palatino Linotype"/>
                <a:cs typeface="Palatino Linotype"/>
              </a:rPr>
              <a:t> </a:t>
            </a:r>
            <a:r>
              <a:rPr sz="1400" spc="140" dirty="0">
                <a:latin typeface="Palatino Linotype"/>
                <a:cs typeface="Palatino Linotype"/>
              </a:rPr>
              <a:t>E</a:t>
            </a:r>
            <a:r>
              <a:rPr sz="1400" cap="small" spc="140" dirty="0">
                <a:latin typeface="Palatino Linotype"/>
                <a:cs typeface="Palatino Linotype"/>
              </a:rPr>
              <a:t>ffect</a:t>
            </a:r>
            <a:r>
              <a:rPr sz="1400" spc="200" dirty="0">
                <a:latin typeface="Palatino Linotype"/>
                <a:cs typeface="Palatino Linotype"/>
              </a:rPr>
              <a:t> </a:t>
            </a:r>
            <a:r>
              <a:rPr sz="1400" spc="70" dirty="0">
                <a:latin typeface="Palatino Linotype"/>
                <a:cs typeface="Palatino Linotype"/>
              </a:rPr>
              <a:t>-</a:t>
            </a:r>
            <a:r>
              <a:rPr sz="1400" spc="200" dirty="0">
                <a:latin typeface="Palatino Linotype"/>
                <a:cs typeface="Palatino Linotype"/>
              </a:rPr>
              <a:t> </a:t>
            </a:r>
            <a:r>
              <a:rPr sz="1400" spc="185" dirty="0">
                <a:latin typeface="Palatino Linotype"/>
                <a:cs typeface="Palatino Linotype"/>
              </a:rPr>
              <a:t>ITE</a:t>
            </a:r>
            <a:r>
              <a:rPr sz="1400" spc="204" dirty="0">
                <a:latin typeface="Palatino Linotype"/>
                <a:cs typeface="Palatino Linotype"/>
              </a:rPr>
              <a:t> </a:t>
            </a:r>
            <a:r>
              <a:rPr sz="1400" spc="95" dirty="0">
                <a:latin typeface="Palatino Linotype"/>
                <a:cs typeface="Palatino Linotype"/>
              </a:rPr>
              <a:t>E</a:t>
            </a:r>
            <a:r>
              <a:rPr sz="1400" cap="small" spc="95" dirty="0">
                <a:latin typeface="Palatino Linotype"/>
                <a:cs typeface="Palatino Linotype"/>
              </a:rPr>
              <a:t>xample</a:t>
            </a:r>
            <a:r>
              <a:rPr sz="1400" spc="200" dirty="0">
                <a:latin typeface="Palatino Linotype"/>
                <a:cs typeface="Palatino Linotype"/>
              </a:rPr>
              <a:t> </a:t>
            </a:r>
            <a:r>
              <a:rPr sz="1400" spc="110" dirty="0">
                <a:latin typeface="Palatino Linotype"/>
                <a:cs typeface="Palatino Linotype"/>
              </a:rPr>
              <a:t>(2)</a:t>
            </a:r>
            <a:endParaRPr sz="1400">
              <a:latin typeface="Palatino Linotype"/>
              <a:cs typeface="Palatino Linotype"/>
            </a:endParaRPr>
          </a:p>
          <a:p>
            <a:pPr>
              <a:lnSpc>
                <a:spcPct val="100000"/>
              </a:lnSpc>
              <a:spcBef>
                <a:spcPts val="20"/>
              </a:spcBef>
            </a:pPr>
            <a:endParaRPr sz="2250">
              <a:latin typeface="Palatino Linotype"/>
              <a:cs typeface="Palatino Linotype"/>
            </a:endParaRPr>
          </a:p>
          <a:p>
            <a:pPr marL="189230" marR="43180" indent="-2540">
              <a:lnSpc>
                <a:spcPct val="102600"/>
              </a:lnSpc>
            </a:pPr>
            <a:r>
              <a:rPr sz="1100" spc="-10" dirty="0">
                <a:latin typeface="Palatino Linotype"/>
                <a:cs typeface="Palatino Linotype"/>
              </a:rPr>
              <a:t>We</a:t>
            </a:r>
            <a:r>
              <a:rPr sz="1100" spc="45" dirty="0">
                <a:latin typeface="Palatino Linotype"/>
                <a:cs typeface="Palatino Linotype"/>
              </a:rPr>
              <a:t> </a:t>
            </a:r>
            <a:r>
              <a:rPr sz="1100" dirty="0">
                <a:latin typeface="Palatino Linotype"/>
                <a:cs typeface="Palatino Linotype"/>
              </a:rPr>
              <a:t>are</a:t>
            </a:r>
            <a:r>
              <a:rPr sz="1100" spc="45" dirty="0">
                <a:latin typeface="Palatino Linotype"/>
                <a:cs typeface="Palatino Linotype"/>
              </a:rPr>
              <a:t> </a:t>
            </a:r>
            <a:r>
              <a:rPr sz="1100" spc="-35" dirty="0">
                <a:latin typeface="Palatino Linotype"/>
                <a:cs typeface="Palatino Linotype"/>
              </a:rPr>
              <a:t>given</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spc="-25" dirty="0">
                <a:latin typeface="Palatino Linotype"/>
                <a:cs typeface="Palatino Linotype"/>
              </a:rPr>
              <a:t>outcomes</a:t>
            </a:r>
            <a:r>
              <a:rPr sz="1100" spc="45" dirty="0">
                <a:latin typeface="Palatino Linotype"/>
                <a:cs typeface="Palatino Linotype"/>
              </a:rPr>
              <a:t> </a:t>
            </a:r>
            <a:r>
              <a:rPr sz="1100" spc="80" dirty="0">
                <a:latin typeface="Palatino Linotype"/>
                <a:cs typeface="Palatino Linotype"/>
              </a:rPr>
              <a:t>Y</a:t>
            </a:r>
            <a:r>
              <a:rPr sz="1100" spc="50" dirty="0">
                <a:latin typeface="Palatino Linotype"/>
                <a:cs typeface="Palatino Linotype"/>
              </a:rPr>
              <a:t> </a:t>
            </a:r>
            <a:r>
              <a:rPr sz="1100" dirty="0">
                <a:latin typeface="Palatino Linotype"/>
                <a:cs typeface="Palatino Linotype"/>
              </a:rPr>
              <a:t>for</a:t>
            </a:r>
            <a:r>
              <a:rPr sz="1100" spc="45" dirty="0">
                <a:latin typeface="Palatino Linotype"/>
                <a:cs typeface="Palatino Linotype"/>
              </a:rPr>
              <a:t> </a:t>
            </a:r>
            <a:r>
              <a:rPr sz="1100" dirty="0">
                <a:latin typeface="Palatino Linotype"/>
                <a:cs typeface="Palatino Linotype"/>
              </a:rPr>
              <a:t>both</a:t>
            </a:r>
            <a:r>
              <a:rPr sz="1100" spc="4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dirty="0">
                <a:latin typeface="Palatino Linotype"/>
                <a:cs typeface="Palatino Linotype"/>
              </a:rPr>
              <a:t>treated</a:t>
            </a:r>
            <a:r>
              <a:rPr sz="1100" spc="45" dirty="0">
                <a:latin typeface="Palatino Linotype"/>
                <a:cs typeface="Palatino Linotype"/>
              </a:rPr>
              <a:t> </a:t>
            </a:r>
            <a:r>
              <a:rPr sz="1100" spc="70" dirty="0">
                <a:latin typeface="Palatino Linotype"/>
                <a:cs typeface="Palatino Linotype"/>
              </a:rPr>
              <a:t>(</a:t>
            </a:r>
            <a:r>
              <a:rPr sz="1100" i="1" spc="70" dirty="0">
                <a:latin typeface="Times New Roman"/>
                <a:cs typeface="Times New Roman"/>
              </a:rPr>
              <a:t>t</a:t>
            </a:r>
            <a:r>
              <a:rPr sz="1100" i="1" spc="-5" dirty="0">
                <a:latin typeface="Times New Roman"/>
                <a:cs typeface="Times New Roman"/>
              </a:rPr>
              <a:t> </a:t>
            </a:r>
            <a:r>
              <a:rPr sz="1100" spc="295" dirty="0">
                <a:latin typeface="Palatino Linotype"/>
                <a:cs typeface="Palatino Linotype"/>
              </a:rPr>
              <a:t>=</a:t>
            </a:r>
            <a:r>
              <a:rPr sz="1100" spc="-10" dirty="0">
                <a:latin typeface="Palatino Linotype"/>
                <a:cs typeface="Palatino Linotype"/>
              </a:rPr>
              <a:t> </a:t>
            </a:r>
            <a:r>
              <a:rPr sz="1100" dirty="0">
                <a:latin typeface="Palatino Linotype"/>
                <a:cs typeface="Palatino Linotype"/>
              </a:rPr>
              <a:t>1)</a:t>
            </a:r>
            <a:r>
              <a:rPr sz="1100" spc="45" dirty="0">
                <a:latin typeface="Palatino Linotype"/>
                <a:cs typeface="Palatino Linotype"/>
              </a:rPr>
              <a:t> </a:t>
            </a:r>
            <a:r>
              <a:rPr sz="1100" dirty="0">
                <a:latin typeface="Palatino Linotype"/>
                <a:cs typeface="Palatino Linotype"/>
              </a:rPr>
              <a:t>and</a:t>
            </a:r>
            <a:r>
              <a:rPr sz="1100" spc="50" dirty="0">
                <a:latin typeface="Palatino Linotype"/>
                <a:cs typeface="Palatino Linotype"/>
              </a:rPr>
              <a:t> </a:t>
            </a:r>
            <a:r>
              <a:rPr sz="1100" spc="-10" dirty="0">
                <a:latin typeface="Palatino Linotype"/>
                <a:cs typeface="Palatino Linotype"/>
              </a:rPr>
              <a:t>control</a:t>
            </a:r>
            <a:r>
              <a:rPr sz="1100" spc="45" dirty="0">
                <a:latin typeface="Palatino Linotype"/>
                <a:cs typeface="Palatino Linotype"/>
              </a:rPr>
              <a:t> </a:t>
            </a:r>
            <a:r>
              <a:rPr sz="1100" spc="65" dirty="0">
                <a:latin typeface="Palatino Linotype"/>
                <a:cs typeface="Palatino Linotype"/>
              </a:rPr>
              <a:t>(</a:t>
            </a:r>
            <a:r>
              <a:rPr sz="1100" i="1" spc="65" dirty="0">
                <a:latin typeface="Times New Roman"/>
                <a:cs typeface="Times New Roman"/>
              </a:rPr>
              <a:t>t</a:t>
            </a:r>
            <a:r>
              <a:rPr sz="1100" i="1" spc="-1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0)</a:t>
            </a:r>
            <a:r>
              <a:rPr sz="1100" spc="45" dirty="0">
                <a:latin typeface="Palatino Linotype"/>
                <a:cs typeface="Palatino Linotype"/>
              </a:rPr>
              <a:t> </a:t>
            </a:r>
            <a:r>
              <a:rPr sz="1100" spc="-10" dirty="0">
                <a:latin typeface="Palatino Linotype"/>
                <a:cs typeface="Palatino Linotype"/>
              </a:rPr>
              <a:t>case, </a:t>
            </a:r>
            <a:r>
              <a:rPr sz="1100" spc="-35" dirty="0">
                <a:latin typeface="Palatino Linotype"/>
                <a:cs typeface="Palatino Linotype"/>
              </a:rPr>
              <a:t>where</a:t>
            </a:r>
            <a:r>
              <a:rPr sz="1100" spc="60"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1</a:t>
            </a:r>
            <a:r>
              <a:rPr sz="1200" spc="195" baseline="-10416" dirty="0">
                <a:latin typeface="Palatino Linotype"/>
                <a:cs typeface="Palatino Linotype"/>
              </a:rPr>
              <a:t> </a:t>
            </a:r>
            <a:r>
              <a:rPr sz="1100" spc="295" dirty="0">
                <a:latin typeface="Palatino Linotype"/>
                <a:cs typeface="Palatino Linotype"/>
              </a:rPr>
              <a:t>=</a:t>
            </a:r>
            <a:r>
              <a:rPr sz="1100" spc="5" dirty="0">
                <a:latin typeface="Palatino Linotype"/>
                <a:cs typeface="Palatino Linotype"/>
              </a:rPr>
              <a:t> </a:t>
            </a:r>
            <a:r>
              <a:rPr sz="1100" dirty="0">
                <a:latin typeface="Palatino Linotype"/>
                <a:cs typeface="Palatino Linotype"/>
              </a:rPr>
              <a:t>3</a:t>
            </a:r>
            <a:r>
              <a:rPr sz="1100" spc="65" dirty="0">
                <a:latin typeface="Palatino Linotype"/>
                <a:cs typeface="Palatino Linotype"/>
              </a:rPr>
              <a:t> </a:t>
            </a:r>
            <a:r>
              <a:rPr sz="1100" dirty="0">
                <a:latin typeface="Palatino Linotype"/>
                <a:cs typeface="Palatino Linotype"/>
              </a:rPr>
              <a:t>and</a:t>
            </a:r>
            <a:r>
              <a:rPr sz="1100" spc="60" dirty="0">
                <a:latin typeface="Palatino Linotype"/>
                <a:cs typeface="Palatino Linotype"/>
              </a:rPr>
              <a:t> </a:t>
            </a:r>
            <a:r>
              <a:rPr sz="1100" i="1" dirty="0">
                <a:latin typeface="Times New Roman"/>
                <a:cs typeface="Times New Roman"/>
              </a:rPr>
              <a:t>Y</a:t>
            </a:r>
            <a:r>
              <a:rPr sz="1200" baseline="-10416" dirty="0">
                <a:latin typeface="Palatino Linotype"/>
                <a:cs typeface="Palatino Linotype"/>
              </a:rPr>
              <a:t>0</a:t>
            </a:r>
            <a:r>
              <a:rPr sz="1200" spc="195" baseline="-10416" dirty="0">
                <a:latin typeface="Palatino Linotype"/>
                <a:cs typeface="Palatino Linotype"/>
              </a:rPr>
              <a:t> </a:t>
            </a:r>
            <a:r>
              <a:rPr sz="1100" spc="295" dirty="0">
                <a:latin typeface="Palatino Linotype"/>
                <a:cs typeface="Palatino Linotype"/>
              </a:rPr>
              <a:t>=</a:t>
            </a:r>
            <a:r>
              <a:rPr sz="1100" spc="5" dirty="0">
                <a:latin typeface="Palatino Linotype"/>
                <a:cs typeface="Palatino Linotype"/>
              </a:rPr>
              <a:t> </a:t>
            </a:r>
            <a:r>
              <a:rPr sz="1100" spc="-25" dirty="0">
                <a:latin typeface="Palatino Linotype"/>
                <a:cs typeface="Palatino Linotype"/>
              </a:rPr>
              <a:t>2.</a:t>
            </a:r>
            <a:endParaRPr sz="1100">
              <a:latin typeface="Palatino Linotype"/>
              <a:cs typeface="Palatino Linotype"/>
            </a:endParaRPr>
          </a:p>
          <a:p>
            <a:pPr marL="187325">
              <a:lnSpc>
                <a:spcPct val="100000"/>
              </a:lnSpc>
              <a:spcBef>
                <a:spcPts val="635"/>
              </a:spcBef>
            </a:pPr>
            <a:r>
              <a:rPr sz="1100" dirty="0">
                <a:latin typeface="Palatino Linotype"/>
                <a:cs typeface="Palatino Linotype"/>
              </a:rPr>
              <a:t>What</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35" dirty="0">
                <a:latin typeface="Palatino Linotype"/>
                <a:cs typeface="Palatino Linotype"/>
              </a:rPr>
              <a:t>value</a:t>
            </a:r>
            <a:r>
              <a:rPr sz="1100" spc="35" dirty="0">
                <a:latin typeface="Palatino Linotype"/>
                <a:cs typeface="Palatino Linotype"/>
              </a:rPr>
              <a:t> </a:t>
            </a:r>
            <a:r>
              <a:rPr sz="1100" dirty="0">
                <a:latin typeface="Palatino Linotype"/>
                <a:cs typeface="Palatino Linotype"/>
              </a:rPr>
              <a:t>of</a:t>
            </a:r>
            <a:r>
              <a:rPr sz="1100" spc="35" dirty="0">
                <a:latin typeface="Palatino Linotype"/>
                <a:cs typeface="Palatino Linotype"/>
              </a:rPr>
              <a:t> ITE?</a:t>
            </a:r>
            <a:endParaRPr sz="1100">
              <a:latin typeface="Palatino Linotype"/>
              <a:cs typeface="Palatino Linotype"/>
            </a:endParaRPr>
          </a:p>
        </p:txBody>
      </p:sp>
      <p:sp>
        <p:nvSpPr>
          <p:cNvPr id="73" name="object 73"/>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24</a:t>
            </a:fld>
            <a:r>
              <a:rPr spc="-235" dirty="0"/>
              <a:t> </a:t>
            </a:r>
            <a:r>
              <a:rPr dirty="0"/>
              <a:t>/</a:t>
            </a:r>
            <a:r>
              <a:rPr spc="-240" dirty="0"/>
              <a:t> </a:t>
            </a:r>
            <a:r>
              <a:rPr spc="-25" dirty="0"/>
              <a:t>57</a:t>
            </a:r>
          </a:p>
        </p:txBody>
      </p:sp>
      <p:sp>
        <p:nvSpPr>
          <p:cNvPr id="66" name="object 66"/>
          <p:cNvSpPr txBox="1"/>
          <p:nvPr/>
        </p:nvSpPr>
        <p:spPr>
          <a:xfrm>
            <a:off x="2537510" y="1763508"/>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67" name="object 67"/>
          <p:cNvSpPr txBox="1"/>
          <p:nvPr/>
        </p:nvSpPr>
        <p:spPr>
          <a:xfrm>
            <a:off x="2952826" y="1747683"/>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68" name="object 68"/>
          <p:cNvSpPr txBox="1"/>
          <p:nvPr/>
        </p:nvSpPr>
        <p:spPr>
          <a:xfrm>
            <a:off x="2941434" y="1858466"/>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latin typeface="Palatino Linotype"/>
                <a:cs typeface="Palatino Linotype"/>
              </a:rPr>
              <a:t>1</a:t>
            </a:r>
            <a:endParaRPr sz="800">
              <a:latin typeface="Palatino Linotype"/>
              <a:cs typeface="Palatino Linotype"/>
            </a:endParaRPr>
          </a:p>
        </p:txBody>
      </p:sp>
      <p:sp>
        <p:nvSpPr>
          <p:cNvPr id="69" name="object 69"/>
          <p:cNvSpPr txBox="1"/>
          <p:nvPr/>
        </p:nvSpPr>
        <p:spPr>
          <a:xfrm>
            <a:off x="2255278" y="1783396"/>
            <a:ext cx="1111885" cy="191770"/>
          </a:xfrm>
          <a:prstGeom prst="rect">
            <a:avLst/>
          </a:prstGeom>
        </p:spPr>
        <p:txBody>
          <a:bodyPr vert="horz" wrap="square" lIns="0" tIns="11430" rIns="0" bIns="0" rtlCol="0">
            <a:spAutoFit/>
          </a:bodyPr>
          <a:lstStyle/>
          <a:p>
            <a:pPr marL="12700">
              <a:lnSpc>
                <a:spcPct val="100000"/>
              </a:lnSpc>
              <a:spcBef>
                <a:spcPts val="90"/>
              </a:spcBef>
              <a:tabLst>
                <a:tab pos="459740" algn="l"/>
                <a:tab pos="867410" algn="l"/>
              </a:tabLst>
            </a:pPr>
            <a:r>
              <a:rPr sz="1100" i="1" spc="140" dirty="0">
                <a:latin typeface="Times New Roman"/>
                <a:cs typeface="Times New Roman"/>
              </a:rPr>
              <a:t>ITE</a:t>
            </a:r>
            <a:r>
              <a:rPr sz="1100" i="1" dirty="0">
                <a:latin typeface="Times New Roman"/>
                <a:cs typeface="Times New Roman"/>
              </a:rPr>
              <a:t>	</a:t>
            </a:r>
            <a:r>
              <a:rPr sz="1100" spc="295" dirty="0">
                <a:latin typeface="Palatino Linotype"/>
                <a:cs typeface="Palatino Linotype"/>
              </a:rPr>
              <a:t>=</a:t>
            </a:r>
            <a:r>
              <a:rPr sz="1100" spc="25" dirty="0">
                <a:latin typeface="Palatino Linotype"/>
                <a:cs typeface="Palatino Linotype"/>
              </a:rPr>
              <a:t> </a:t>
            </a:r>
            <a:r>
              <a:rPr sz="1100" spc="-50" dirty="0">
                <a:latin typeface="Lucida Sans Unicode"/>
                <a:cs typeface="Lucida Sans Unicode"/>
              </a:rPr>
              <a:t>Y</a:t>
            </a:r>
            <a:r>
              <a:rPr sz="1100" dirty="0">
                <a:latin typeface="Lucida Sans Unicode"/>
                <a:cs typeface="Lucida Sans Unicode"/>
              </a:rPr>
              <a:t>	</a:t>
            </a:r>
            <a:r>
              <a:rPr sz="1100" spc="-35" dirty="0">
                <a:latin typeface="Lucida Sans Unicode"/>
                <a:cs typeface="Lucida Sans Unicode"/>
              </a:rPr>
              <a:t>−</a:t>
            </a:r>
            <a:r>
              <a:rPr sz="1100" spc="-105" dirty="0">
                <a:latin typeface="Lucida Sans Unicode"/>
                <a:cs typeface="Lucida Sans Unicode"/>
              </a:rPr>
              <a:t> </a:t>
            </a:r>
            <a:r>
              <a:rPr sz="1100" spc="-50" dirty="0">
                <a:latin typeface="Lucida Sans Unicode"/>
                <a:cs typeface="Lucida Sans Unicode"/>
              </a:rPr>
              <a:t>Y</a:t>
            </a:r>
            <a:endParaRPr sz="1100">
              <a:latin typeface="Lucida Sans Unicode"/>
              <a:cs typeface="Lucida Sans Unicode"/>
            </a:endParaRPr>
          </a:p>
        </p:txBody>
      </p:sp>
      <p:sp>
        <p:nvSpPr>
          <p:cNvPr id="70" name="object 70"/>
          <p:cNvSpPr txBox="1"/>
          <p:nvPr/>
        </p:nvSpPr>
        <p:spPr>
          <a:xfrm>
            <a:off x="3352736" y="1747683"/>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1" name="object 71"/>
          <p:cNvSpPr txBox="1"/>
          <p:nvPr/>
        </p:nvSpPr>
        <p:spPr>
          <a:xfrm>
            <a:off x="3341344" y="1858466"/>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latin typeface="Palatino Linotype"/>
                <a:cs typeface="Palatino Linotype"/>
              </a:rPr>
              <a:t>0</a:t>
            </a:r>
            <a:endParaRPr sz="800">
              <a:latin typeface="Palatino Linotype"/>
              <a:cs typeface="Palatino Linotype"/>
            </a:endParaRPr>
          </a:p>
        </p:txBody>
      </p:sp>
      <p:sp>
        <p:nvSpPr>
          <p:cNvPr id="72" name="object 72"/>
          <p:cNvSpPr txBox="1"/>
          <p:nvPr/>
        </p:nvSpPr>
        <p:spPr>
          <a:xfrm>
            <a:off x="2352878" y="2285693"/>
            <a:ext cx="1054735" cy="191770"/>
          </a:xfrm>
          <a:prstGeom prst="rect">
            <a:avLst/>
          </a:prstGeom>
        </p:spPr>
        <p:txBody>
          <a:bodyPr vert="horz" wrap="square" lIns="0" tIns="11430" rIns="0" bIns="0" rtlCol="0">
            <a:spAutoFit/>
          </a:bodyPr>
          <a:lstStyle/>
          <a:p>
            <a:pPr marL="12700">
              <a:lnSpc>
                <a:spcPct val="100000"/>
              </a:lnSpc>
              <a:spcBef>
                <a:spcPts val="90"/>
              </a:spcBef>
            </a:pPr>
            <a:r>
              <a:rPr sz="1100" i="1" spc="165" dirty="0">
                <a:latin typeface="Times New Roman"/>
                <a:cs typeface="Times New Roman"/>
              </a:rPr>
              <a:t>ITE</a:t>
            </a:r>
            <a:r>
              <a:rPr sz="1100" i="1" spc="90" dirty="0">
                <a:latin typeface="Times New Roman"/>
                <a:cs typeface="Times New Roman"/>
              </a:rPr>
              <a:t> </a:t>
            </a:r>
            <a:r>
              <a:rPr sz="1100" spc="295" dirty="0">
                <a:latin typeface="Palatino Linotype"/>
                <a:cs typeface="Palatino Linotype"/>
              </a:rPr>
              <a:t>=</a:t>
            </a:r>
            <a:r>
              <a:rPr sz="1100" spc="25" dirty="0">
                <a:latin typeface="Palatino Linotype"/>
                <a:cs typeface="Palatino Linotype"/>
              </a:rPr>
              <a:t> </a:t>
            </a:r>
            <a:r>
              <a:rPr sz="1100" dirty="0">
                <a:latin typeface="Palatino Linotype"/>
                <a:cs typeface="Palatino Linotype"/>
              </a:rPr>
              <a:t>3</a:t>
            </a:r>
            <a:r>
              <a:rPr sz="1100" spc="-35" dirty="0">
                <a:latin typeface="Palatino Linotype"/>
                <a:cs typeface="Palatino Linotype"/>
              </a:rPr>
              <a:t> </a:t>
            </a:r>
            <a:r>
              <a:rPr sz="1100" spc="-35" dirty="0">
                <a:latin typeface="Lucida Sans Unicode"/>
                <a:cs typeface="Lucida Sans Unicode"/>
              </a:rPr>
              <a:t>−</a:t>
            </a:r>
            <a:r>
              <a:rPr sz="1100" spc="-110" dirty="0">
                <a:latin typeface="Lucida Sans Unicode"/>
                <a:cs typeface="Lucida Sans Unicode"/>
              </a:rPr>
              <a:t> </a:t>
            </a:r>
            <a:r>
              <a:rPr sz="1100" dirty="0">
                <a:latin typeface="Palatino Linotype"/>
                <a:cs typeface="Palatino Linotype"/>
              </a:rPr>
              <a:t>2</a:t>
            </a:r>
            <a:r>
              <a:rPr sz="1100" spc="25"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spc="-50" dirty="0">
                <a:latin typeface="Palatino Linotype"/>
                <a:cs typeface="Palatino Linotype"/>
              </a:rPr>
              <a:t>1</a:t>
            </a:r>
            <a:endParaRPr sz="1100">
              <a:latin typeface="Palatino Linotype"/>
              <a:cs typeface="Palatino Linotype"/>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3237865" cy="24447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T</a:t>
            </a:r>
            <a:r>
              <a:rPr sz="1400" cap="small" spc="95" dirty="0">
                <a:latin typeface="Palatino Linotype"/>
                <a:cs typeface="Palatino Linotype"/>
              </a:rPr>
              <a:t>reatment</a:t>
            </a:r>
            <a:r>
              <a:rPr sz="1400" spc="195" dirty="0">
                <a:latin typeface="Palatino Linotype"/>
                <a:cs typeface="Palatino Linotype"/>
              </a:rPr>
              <a:t> </a:t>
            </a:r>
            <a:r>
              <a:rPr sz="1400" spc="140" dirty="0">
                <a:latin typeface="Palatino Linotype"/>
                <a:cs typeface="Palatino Linotype"/>
              </a:rPr>
              <a:t>E</a:t>
            </a:r>
            <a:r>
              <a:rPr sz="1400" cap="small" spc="140" dirty="0">
                <a:latin typeface="Palatino Linotype"/>
                <a:cs typeface="Palatino Linotype"/>
              </a:rPr>
              <a:t>ffect</a:t>
            </a:r>
            <a:r>
              <a:rPr sz="1400" spc="200" dirty="0">
                <a:latin typeface="Palatino Linotype"/>
                <a:cs typeface="Palatino Linotype"/>
              </a:rPr>
              <a:t> </a:t>
            </a:r>
            <a:r>
              <a:rPr sz="1400" spc="70" dirty="0">
                <a:latin typeface="Palatino Linotype"/>
                <a:cs typeface="Palatino Linotype"/>
              </a:rPr>
              <a:t>-</a:t>
            </a:r>
            <a:r>
              <a:rPr sz="1400" spc="200" dirty="0">
                <a:latin typeface="Palatino Linotype"/>
                <a:cs typeface="Palatino Linotype"/>
              </a:rPr>
              <a:t> </a:t>
            </a:r>
            <a:r>
              <a:rPr sz="1400" spc="135" dirty="0">
                <a:latin typeface="Palatino Linotype"/>
                <a:cs typeface="Palatino Linotype"/>
              </a:rPr>
              <a:t>ATE</a:t>
            </a:r>
            <a:r>
              <a:rPr sz="1400" spc="200" dirty="0">
                <a:latin typeface="Palatino Linotype"/>
                <a:cs typeface="Palatino Linotype"/>
              </a:rPr>
              <a:t> </a:t>
            </a:r>
            <a:r>
              <a:rPr sz="1400" spc="50" dirty="0">
                <a:latin typeface="Palatino Linotype"/>
                <a:cs typeface="Palatino Linotype"/>
              </a:rPr>
              <a:t>E</a:t>
            </a:r>
            <a:r>
              <a:rPr sz="1400" cap="small" spc="50" dirty="0">
                <a:latin typeface="Palatino Linotype"/>
                <a:cs typeface="Palatino Linotype"/>
              </a:rPr>
              <a:t>xample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25</a:t>
            </a:fld>
            <a:r>
              <a:rPr spc="-235" dirty="0"/>
              <a:t> </a:t>
            </a:r>
            <a:r>
              <a:rPr dirty="0"/>
              <a:t>/</a:t>
            </a:r>
            <a:r>
              <a:rPr spc="-240" dirty="0"/>
              <a:t> </a:t>
            </a:r>
            <a:r>
              <a:rPr spc="-25" dirty="0"/>
              <a:t>57</a:t>
            </a:r>
          </a:p>
        </p:txBody>
      </p:sp>
      <p:sp>
        <p:nvSpPr>
          <p:cNvPr id="66" name="object 66"/>
          <p:cNvSpPr txBox="1"/>
          <p:nvPr/>
        </p:nvSpPr>
        <p:spPr>
          <a:xfrm>
            <a:off x="231927" y="1220163"/>
            <a:ext cx="2039620" cy="935990"/>
          </a:xfrm>
          <a:prstGeom prst="rect">
            <a:avLst/>
          </a:prstGeom>
        </p:spPr>
        <p:txBody>
          <a:bodyPr vert="horz" wrap="square" lIns="0" tIns="11430" rIns="0" bIns="0" rtlCol="0">
            <a:spAutoFit/>
          </a:bodyPr>
          <a:lstStyle/>
          <a:p>
            <a:pPr marL="38100">
              <a:lnSpc>
                <a:spcPct val="100000"/>
              </a:lnSpc>
              <a:spcBef>
                <a:spcPts val="90"/>
              </a:spcBef>
            </a:pPr>
            <a:r>
              <a:rPr sz="1100" spc="-10" dirty="0">
                <a:latin typeface="Palatino Linotype"/>
                <a:cs typeface="Palatino Linotype"/>
              </a:rPr>
              <a:t>We</a:t>
            </a:r>
            <a:r>
              <a:rPr sz="1100" spc="10" dirty="0">
                <a:latin typeface="Palatino Linotype"/>
                <a:cs typeface="Palatino Linotype"/>
              </a:rPr>
              <a:t> </a:t>
            </a:r>
            <a:r>
              <a:rPr sz="1100" dirty="0">
                <a:latin typeface="Palatino Linotype"/>
                <a:cs typeface="Palatino Linotype"/>
              </a:rPr>
              <a:t>are</a:t>
            </a:r>
            <a:r>
              <a:rPr sz="1100" spc="15" dirty="0">
                <a:latin typeface="Palatino Linotype"/>
                <a:cs typeface="Palatino Linotype"/>
              </a:rPr>
              <a:t> </a:t>
            </a:r>
            <a:r>
              <a:rPr sz="1100" spc="-35" dirty="0">
                <a:latin typeface="Palatino Linotype"/>
                <a:cs typeface="Palatino Linotype"/>
              </a:rPr>
              <a:t>given</a:t>
            </a:r>
            <a:r>
              <a:rPr sz="1100" spc="15"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45" dirty="0">
                <a:latin typeface="Palatino Linotype"/>
                <a:cs typeface="Palatino Linotype"/>
              </a:rPr>
              <a:t>following</a:t>
            </a:r>
            <a:r>
              <a:rPr sz="1100" spc="15" dirty="0">
                <a:latin typeface="Palatino Linotype"/>
                <a:cs typeface="Palatino Linotype"/>
              </a:rPr>
              <a:t> </a:t>
            </a:r>
            <a:r>
              <a:rPr sz="1100" spc="-10" dirty="0">
                <a:latin typeface="Palatino Linotype"/>
                <a:cs typeface="Palatino Linotype"/>
              </a:rPr>
              <a:t>data:</a:t>
            </a:r>
            <a:endParaRPr sz="1100">
              <a:latin typeface="Palatino Linotype"/>
              <a:cs typeface="Palatino Linotype"/>
            </a:endParaRPr>
          </a:p>
          <a:p>
            <a:pPr marL="321945" indent="-177800">
              <a:lnSpc>
                <a:spcPct val="100000"/>
              </a:lnSpc>
              <a:spcBef>
                <a:spcPts val="930"/>
              </a:spcBef>
              <a:buFont typeface="Arial"/>
              <a:buChar char="►"/>
              <a:tabLst>
                <a:tab pos="322580" algn="l"/>
              </a:tabLst>
            </a:pPr>
            <a:r>
              <a:rPr sz="1100" i="1" dirty="0">
                <a:latin typeface="Times New Roman"/>
                <a:cs typeface="Times New Roman"/>
              </a:rPr>
              <a:t>Y</a:t>
            </a:r>
            <a:r>
              <a:rPr sz="1200" baseline="-10416" dirty="0">
                <a:latin typeface="Palatino Linotype"/>
                <a:cs typeface="Palatino Linotype"/>
              </a:rPr>
              <a:t>0</a:t>
            </a:r>
            <a:r>
              <a:rPr sz="1200" spc="254" baseline="-10416" dirty="0">
                <a:latin typeface="Palatino Linotype"/>
                <a:cs typeface="Palatino Linotype"/>
              </a:rPr>
              <a:t> </a:t>
            </a:r>
            <a:r>
              <a:rPr sz="1100" spc="-155" dirty="0">
                <a:latin typeface="Lucida Sans Unicode"/>
                <a:cs typeface="Lucida Sans Unicode"/>
              </a:rPr>
              <a:t>∈</a:t>
            </a:r>
            <a:r>
              <a:rPr sz="1100" spc="-35" dirty="0">
                <a:latin typeface="Lucida Sans Unicode"/>
                <a:cs typeface="Lucida Sans Unicode"/>
              </a:rPr>
              <a:t> </a:t>
            </a:r>
            <a:r>
              <a:rPr sz="1100" spc="65" dirty="0">
                <a:latin typeface="Lucida Sans Unicode"/>
                <a:cs typeface="Lucida Sans Unicode"/>
              </a:rPr>
              <a:t>{</a:t>
            </a:r>
            <a:r>
              <a:rPr sz="1100" spc="65" dirty="0">
                <a:latin typeface="Palatino Linotype"/>
                <a:cs typeface="Palatino Linotype"/>
              </a:rPr>
              <a:t>2</a:t>
            </a:r>
            <a:r>
              <a:rPr sz="1100" i="1" spc="65" dirty="0">
                <a:latin typeface="Times New Roman"/>
                <a:cs typeface="Times New Roman"/>
              </a:rPr>
              <a:t>,</a:t>
            </a:r>
            <a:r>
              <a:rPr sz="1100" i="1" spc="-85" dirty="0">
                <a:latin typeface="Times New Roman"/>
                <a:cs typeface="Times New Roman"/>
              </a:rPr>
              <a:t> </a:t>
            </a:r>
            <a:r>
              <a:rPr sz="1100" dirty="0">
                <a:latin typeface="Palatino Linotype"/>
                <a:cs typeface="Palatino Linotype"/>
              </a:rPr>
              <a:t>3</a:t>
            </a:r>
            <a:r>
              <a:rPr sz="1100" i="1" dirty="0">
                <a:latin typeface="Times New Roman"/>
                <a:cs typeface="Times New Roman"/>
              </a:rPr>
              <a:t>,</a:t>
            </a:r>
            <a:r>
              <a:rPr sz="1100" i="1" spc="-85" dirty="0">
                <a:latin typeface="Times New Roman"/>
                <a:cs typeface="Times New Roman"/>
              </a:rPr>
              <a:t> </a:t>
            </a:r>
            <a:r>
              <a:rPr sz="1100" spc="60" dirty="0">
                <a:latin typeface="Palatino Linotype"/>
                <a:cs typeface="Palatino Linotype"/>
              </a:rPr>
              <a:t>1</a:t>
            </a:r>
            <a:r>
              <a:rPr sz="1100" spc="60" dirty="0">
                <a:latin typeface="Lucida Sans Unicode"/>
                <a:cs typeface="Lucida Sans Unicode"/>
              </a:rPr>
              <a:t>}</a:t>
            </a:r>
            <a:endParaRPr sz="1100">
              <a:latin typeface="Lucida Sans Unicode"/>
              <a:cs typeface="Lucida Sans Unicode"/>
            </a:endParaRPr>
          </a:p>
          <a:p>
            <a:pPr marL="321945" indent="-177800">
              <a:lnSpc>
                <a:spcPct val="100000"/>
              </a:lnSpc>
              <a:spcBef>
                <a:spcPts val="35"/>
              </a:spcBef>
              <a:buFont typeface="Arial"/>
              <a:buChar char="►"/>
              <a:tabLst>
                <a:tab pos="322580" algn="l"/>
              </a:tabLst>
            </a:pPr>
            <a:r>
              <a:rPr sz="1100" i="1" dirty="0">
                <a:latin typeface="Times New Roman"/>
                <a:cs typeface="Times New Roman"/>
              </a:rPr>
              <a:t>Y</a:t>
            </a:r>
            <a:r>
              <a:rPr sz="1200" baseline="-10416" dirty="0">
                <a:latin typeface="Palatino Linotype"/>
                <a:cs typeface="Palatino Linotype"/>
              </a:rPr>
              <a:t>1</a:t>
            </a:r>
            <a:r>
              <a:rPr sz="1200" spc="254" baseline="-10416" dirty="0">
                <a:latin typeface="Palatino Linotype"/>
                <a:cs typeface="Palatino Linotype"/>
              </a:rPr>
              <a:t> </a:t>
            </a:r>
            <a:r>
              <a:rPr sz="1100" spc="-155" dirty="0">
                <a:latin typeface="Lucida Sans Unicode"/>
                <a:cs typeface="Lucida Sans Unicode"/>
              </a:rPr>
              <a:t>∈</a:t>
            </a:r>
            <a:r>
              <a:rPr sz="1100" spc="-35" dirty="0">
                <a:latin typeface="Lucida Sans Unicode"/>
                <a:cs typeface="Lucida Sans Unicode"/>
              </a:rPr>
              <a:t> </a:t>
            </a:r>
            <a:r>
              <a:rPr sz="1100" spc="65" dirty="0">
                <a:latin typeface="Lucida Sans Unicode"/>
                <a:cs typeface="Lucida Sans Unicode"/>
              </a:rPr>
              <a:t>{</a:t>
            </a:r>
            <a:r>
              <a:rPr sz="1100" spc="65" dirty="0">
                <a:latin typeface="Palatino Linotype"/>
                <a:cs typeface="Palatino Linotype"/>
              </a:rPr>
              <a:t>3</a:t>
            </a:r>
            <a:r>
              <a:rPr sz="1100" i="1" spc="65" dirty="0">
                <a:latin typeface="Times New Roman"/>
                <a:cs typeface="Times New Roman"/>
              </a:rPr>
              <a:t>,</a:t>
            </a:r>
            <a:r>
              <a:rPr sz="1100" i="1" spc="-85" dirty="0">
                <a:latin typeface="Times New Roman"/>
                <a:cs typeface="Times New Roman"/>
              </a:rPr>
              <a:t> </a:t>
            </a:r>
            <a:r>
              <a:rPr sz="1100" dirty="0">
                <a:latin typeface="Palatino Linotype"/>
                <a:cs typeface="Palatino Linotype"/>
              </a:rPr>
              <a:t>4</a:t>
            </a:r>
            <a:r>
              <a:rPr sz="1100" i="1" dirty="0">
                <a:latin typeface="Times New Roman"/>
                <a:cs typeface="Times New Roman"/>
              </a:rPr>
              <a:t>,</a:t>
            </a:r>
            <a:r>
              <a:rPr sz="1100" i="1" spc="-85" dirty="0">
                <a:latin typeface="Times New Roman"/>
                <a:cs typeface="Times New Roman"/>
              </a:rPr>
              <a:t> </a:t>
            </a:r>
            <a:r>
              <a:rPr sz="1100" spc="60" dirty="0">
                <a:latin typeface="Palatino Linotype"/>
                <a:cs typeface="Palatino Linotype"/>
              </a:rPr>
              <a:t>2</a:t>
            </a:r>
            <a:r>
              <a:rPr sz="1100" spc="60" dirty="0">
                <a:latin typeface="Lucida Sans Unicode"/>
                <a:cs typeface="Lucida Sans Unicode"/>
              </a:rPr>
              <a:t>}</a:t>
            </a:r>
            <a:endParaRPr sz="1100">
              <a:latin typeface="Lucida Sans Unicode"/>
              <a:cs typeface="Lucida Sans Unicode"/>
            </a:endParaRPr>
          </a:p>
          <a:p>
            <a:pPr marL="38100">
              <a:lnSpc>
                <a:spcPct val="100000"/>
              </a:lnSpc>
              <a:spcBef>
                <a:spcPts val="930"/>
              </a:spcBef>
            </a:pPr>
            <a:r>
              <a:rPr sz="1100" dirty="0">
                <a:latin typeface="Palatino Linotype"/>
                <a:cs typeface="Palatino Linotype"/>
              </a:rPr>
              <a:t>What</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35" dirty="0">
                <a:latin typeface="Palatino Linotype"/>
                <a:cs typeface="Palatino Linotype"/>
              </a:rPr>
              <a:t>value</a:t>
            </a:r>
            <a:r>
              <a:rPr sz="1100" spc="35" dirty="0">
                <a:latin typeface="Palatino Linotype"/>
                <a:cs typeface="Palatino Linotype"/>
              </a:rPr>
              <a:t> </a:t>
            </a:r>
            <a:r>
              <a:rPr sz="1100" dirty="0">
                <a:latin typeface="Palatino Linotype"/>
                <a:cs typeface="Palatino Linotype"/>
              </a:rPr>
              <a:t>of</a:t>
            </a:r>
            <a:r>
              <a:rPr sz="1100" spc="35" dirty="0">
                <a:latin typeface="Palatino Linotype"/>
                <a:cs typeface="Palatino Linotype"/>
              </a:rPr>
              <a:t> </a:t>
            </a:r>
            <a:r>
              <a:rPr sz="1100" spc="-20" dirty="0">
                <a:latin typeface="Palatino Linotype"/>
                <a:cs typeface="Palatino Linotype"/>
              </a:rPr>
              <a:t>ATE?</a:t>
            </a:r>
            <a:endParaRPr sz="1100">
              <a:latin typeface="Palatino Linotype"/>
              <a:cs typeface="Palatino Linotype"/>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57200" y="302971"/>
            <a:ext cx="3642995" cy="2173605"/>
          </a:xfrm>
          <a:prstGeom prst="rect">
            <a:avLst/>
          </a:prstGeom>
        </p:spPr>
        <p:txBody>
          <a:bodyPr vert="horz" wrap="square" lIns="0" tIns="45085" rIns="0" bIns="0" rtlCol="0">
            <a:spAutoFit/>
          </a:bodyPr>
          <a:lstStyle/>
          <a:p>
            <a:pPr marL="50800">
              <a:lnSpc>
                <a:spcPct val="100000"/>
              </a:lnSpc>
              <a:spcBef>
                <a:spcPts val="355"/>
              </a:spcBef>
            </a:pPr>
            <a:r>
              <a:rPr sz="1400" spc="95" dirty="0">
                <a:latin typeface="Palatino Linotype"/>
                <a:cs typeface="Palatino Linotype"/>
              </a:rPr>
              <a:t>T</a:t>
            </a:r>
            <a:r>
              <a:rPr sz="1400" cap="small" spc="95" dirty="0">
                <a:latin typeface="Palatino Linotype"/>
                <a:cs typeface="Palatino Linotype"/>
              </a:rPr>
              <a:t>reatment</a:t>
            </a:r>
            <a:r>
              <a:rPr sz="1400" spc="200" dirty="0">
                <a:latin typeface="Palatino Linotype"/>
                <a:cs typeface="Palatino Linotype"/>
              </a:rPr>
              <a:t> </a:t>
            </a:r>
            <a:r>
              <a:rPr sz="1400" spc="140" dirty="0">
                <a:latin typeface="Palatino Linotype"/>
                <a:cs typeface="Palatino Linotype"/>
              </a:rPr>
              <a:t>E</a:t>
            </a:r>
            <a:r>
              <a:rPr sz="1400" cap="small" spc="140" dirty="0">
                <a:latin typeface="Palatino Linotype"/>
                <a:cs typeface="Palatino Linotype"/>
              </a:rPr>
              <a:t>ffect</a:t>
            </a:r>
            <a:r>
              <a:rPr sz="1400" spc="200" dirty="0">
                <a:latin typeface="Palatino Linotype"/>
                <a:cs typeface="Palatino Linotype"/>
              </a:rPr>
              <a:t> </a:t>
            </a:r>
            <a:r>
              <a:rPr sz="1400" spc="70" dirty="0">
                <a:latin typeface="Palatino Linotype"/>
                <a:cs typeface="Palatino Linotype"/>
              </a:rPr>
              <a:t>-</a:t>
            </a:r>
            <a:r>
              <a:rPr sz="1400" spc="204" dirty="0">
                <a:latin typeface="Palatino Linotype"/>
                <a:cs typeface="Palatino Linotype"/>
              </a:rPr>
              <a:t> </a:t>
            </a:r>
            <a:r>
              <a:rPr sz="1400" spc="135" dirty="0">
                <a:latin typeface="Palatino Linotype"/>
                <a:cs typeface="Palatino Linotype"/>
              </a:rPr>
              <a:t>ATE</a:t>
            </a:r>
            <a:r>
              <a:rPr sz="1400" spc="200" dirty="0">
                <a:latin typeface="Palatino Linotype"/>
                <a:cs typeface="Palatino Linotype"/>
              </a:rPr>
              <a:t> </a:t>
            </a:r>
            <a:r>
              <a:rPr sz="1400" spc="95" dirty="0">
                <a:latin typeface="Palatino Linotype"/>
                <a:cs typeface="Palatino Linotype"/>
              </a:rPr>
              <a:t>E</a:t>
            </a:r>
            <a:r>
              <a:rPr sz="1400" cap="small" spc="95" dirty="0">
                <a:latin typeface="Palatino Linotype"/>
                <a:cs typeface="Palatino Linotype"/>
              </a:rPr>
              <a:t>xample</a:t>
            </a:r>
            <a:r>
              <a:rPr sz="1400" spc="200" dirty="0">
                <a:latin typeface="Palatino Linotype"/>
                <a:cs typeface="Palatino Linotype"/>
              </a:rPr>
              <a:t> </a:t>
            </a:r>
            <a:r>
              <a:rPr sz="1400" spc="110" dirty="0">
                <a:latin typeface="Palatino Linotype"/>
                <a:cs typeface="Palatino Linotype"/>
              </a:rPr>
              <a:t>(2)</a:t>
            </a:r>
            <a:endParaRPr sz="1400">
              <a:latin typeface="Palatino Linotype"/>
              <a:cs typeface="Palatino Linotype"/>
            </a:endParaRPr>
          </a:p>
          <a:p>
            <a:pPr marL="212725">
              <a:lnSpc>
                <a:spcPct val="100000"/>
              </a:lnSpc>
              <a:spcBef>
                <a:spcPts val="170"/>
              </a:spcBef>
            </a:pPr>
            <a:r>
              <a:rPr sz="1100" spc="-10" dirty="0">
                <a:latin typeface="Palatino Linotype"/>
                <a:cs typeface="Palatino Linotype"/>
              </a:rPr>
              <a:t>We</a:t>
            </a:r>
            <a:r>
              <a:rPr sz="1100" spc="10" dirty="0">
                <a:latin typeface="Palatino Linotype"/>
                <a:cs typeface="Palatino Linotype"/>
              </a:rPr>
              <a:t> </a:t>
            </a:r>
            <a:r>
              <a:rPr sz="1100" dirty="0">
                <a:latin typeface="Palatino Linotype"/>
                <a:cs typeface="Palatino Linotype"/>
              </a:rPr>
              <a:t>are</a:t>
            </a:r>
            <a:r>
              <a:rPr sz="1100" spc="15" dirty="0">
                <a:latin typeface="Palatino Linotype"/>
                <a:cs typeface="Palatino Linotype"/>
              </a:rPr>
              <a:t> </a:t>
            </a:r>
            <a:r>
              <a:rPr sz="1100" spc="-35" dirty="0">
                <a:latin typeface="Palatino Linotype"/>
                <a:cs typeface="Palatino Linotype"/>
              </a:rPr>
              <a:t>given</a:t>
            </a:r>
            <a:r>
              <a:rPr sz="1100" spc="15"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45" dirty="0">
                <a:latin typeface="Palatino Linotype"/>
                <a:cs typeface="Palatino Linotype"/>
              </a:rPr>
              <a:t>following</a:t>
            </a:r>
            <a:r>
              <a:rPr sz="1100" spc="15" dirty="0">
                <a:latin typeface="Palatino Linotype"/>
                <a:cs typeface="Palatino Linotype"/>
              </a:rPr>
              <a:t> </a:t>
            </a:r>
            <a:r>
              <a:rPr sz="1100" spc="-10" dirty="0">
                <a:latin typeface="Palatino Linotype"/>
                <a:cs typeface="Palatino Linotype"/>
              </a:rPr>
              <a:t>data:</a:t>
            </a:r>
            <a:endParaRPr sz="1100">
              <a:latin typeface="Palatino Linotype"/>
              <a:cs typeface="Palatino Linotype"/>
            </a:endParaRPr>
          </a:p>
          <a:p>
            <a:pPr marL="496570" indent="-177800">
              <a:lnSpc>
                <a:spcPct val="100000"/>
              </a:lnSpc>
              <a:spcBef>
                <a:spcPts val="585"/>
              </a:spcBef>
              <a:buFont typeface="Arial"/>
              <a:buChar char="►"/>
              <a:tabLst>
                <a:tab pos="497205" algn="l"/>
              </a:tabLst>
            </a:pPr>
            <a:r>
              <a:rPr sz="1100" i="1" dirty="0">
                <a:latin typeface="Times New Roman"/>
                <a:cs typeface="Times New Roman"/>
              </a:rPr>
              <a:t>Y</a:t>
            </a:r>
            <a:r>
              <a:rPr sz="1200" baseline="-10416" dirty="0">
                <a:latin typeface="Palatino Linotype"/>
                <a:cs typeface="Palatino Linotype"/>
              </a:rPr>
              <a:t>0</a:t>
            </a:r>
            <a:r>
              <a:rPr sz="1200" spc="254" baseline="-10416" dirty="0">
                <a:latin typeface="Palatino Linotype"/>
                <a:cs typeface="Palatino Linotype"/>
              </a:rPr>
              <a:t> </a:t>
            </a:r>
            <a:r>
              <a:rPr sz="1100" spc="-155" dirty="0">
                <a:latin typeface="Lucida Sans Unicode"/>
                <a:cs typeface="Lucida Sans Unicode"/>
              </a:rPr>
              <a:t>∈</a:t>
            </a:r>
            <a:r>
              <a:rPr sz="1100" spc="-35" dirty="0">
                <a:latin typeface="Lucida Sans Unicode"/>
                <a:cs typeface="Lucida Sans Unicode"/>
              </a:rPr>
              <a:t> </a:t>
            </a:r>
            <a:r>
              <a:rPr sz="1100" spc="65" dirty="0">
                <a:latin typeface="Lucida Sans Unicode"/>
                <a:cs typeface="Lucida Sans Unicode"/>
              </a:rPr>
              <a:t>{</a:t>
            </a:r>
            <a:r>
              <a:rPr sz="1100" spc="65" dirty="0">
                <a:latin typeface="Palatino Linotype"/>
                <a:cs typeface="Palatino Linotype"/>
              </a:rPr>
              <a:t>2</a:t>
            </a:r>
            <a:r>
              <a:rPr sz="1100" i="1" spc="65" dirty="0">
                <a:latin typeface="Times New Roman"/>
                <a:cs typeface="Times New Roman"/>
              </a:rPr>
              <a:t>,</a:t>
            </a:r>
            <a:r>
              <a:rPr sz="1100" i="1" spc="-85" dirty="0">
                <a:latin typeface="Times New Roman"/>
                <a:cs typeface="Times New Roman"/>
              </a:rPr>
              <a:t> </a:t>
            </a:r>
            <a:r>
              <a:rPr sz="1100" dirty="0">
                <a:latin typeface="Palatino Linotype"/>
                <a:cs typeface="Palatino Linotype"/>
              </a:rPr>
              <a:t>3</a:t>
            </a:r>
            <a:r>
              <a:rPr sz="1100" i="1" dirty="0">
                <a:latin typeface="Times New Roman"/>
                <a:cs typeface="Times New Roman"/>
              </a:rPr>
              <a:t>,</a:t>
            </a:r>
            <a:r>
              <a:rPr sz="1100" i="1" spc="-85" dirty="0">
                <a:latin typeface="Times New Roman"/>
                <a:cs typeface="Times New Roman"/>
              </a:rPr>
              <a:t> </a:t>
            </a:r>
            <a:r>
              <a:rPr sz="1100" spc="60" dirty="0">
                <a:latin typeface="Palatino Linotype"/>
                <a:cs typeface="Palatino Linotype"/>
              </a:rPr>
              <a:t>1</a:t>
            </a:r>
            <a:r>
              <a:rPr sz="1100" spc="60" dirty="0">
                <a:latin typeface="Lucida Sans Unicode"/>
                <a:cs typeface="Lucida Sans Unicode"/>
              </a:rPr>
              <a:t>}</a:t>
            </a:r>
            <a:endParaRPr sz="1100">
              <a:latin typeface="Lucida Sans Unicode"/>
              <a:cs typeface="Lucida Sans Unicode"/>
            </a:endParaRPr>
          </a:p>
          <a:p>
            <a:pPr marL="496570" indent="-177800">
              <a:lnSpc>
                <a:spcPct val="100000"/>
              </a:lnSpc>
              <a:spcBef>
                <a:spcPts val="35"/>
              </a:spcBef>
              <a:buFont typeface="Arial"/>
              <a:buChar char="►"/>
              <a:tabLst>
                <a:tab pos="497205" algn="l"/>
              </a:tabLst>
            </a:pPr>
            <a:r>
              <a:rPr sz="1100" i="1" dirty="0">
                <a:latin typeface="Times New Roman"/>
                <a:cs typeface="Times New Roman"/>
              </a:rPr>
              <a:t>Y</a:t>
            </a:r>
            <a:r>
              <a:rPr sz="1200" baseline="-10416" dirty="0">
                <a:latin typeface="Palatino Linotype"/>
                <a:cs typeface="Palatino Linotype"/>
              </a:rPr>
              <a:t>1</a:t>
            </a:r>
            <a:r>
              <a:rPr sz="1200" spc="254" baseline="-10416" dirty="0">
                <a:latin typeface="Palatino Linotype"/>
                <a:cs typeface="Palatino Linotype"/>
              </a:rPr>
              <a:t> </a:t>
            </a:r>
            <a:r>
              <a:rPr sz="1100" spc="-155" dirty="0">
                <a:latin typeface="Lucida Sans Unicode"/>
                <a:cs typeface="Lucida Sans Unicode"/>
              </a:rPr>
              <a:t>∈</a:t>
            </a:r>
            <a:r>
              <a:rPr sz="1100" spc="-35" dirty="0">
                <a:latin typeface="Lucida Sans Unicode"/>
                <a:cs typeface="Lucida Sans Unicode"/>
              </a:rPr>
              <a:t> </a:t>
            </a:r>
            <a:r>
              <a:rPr sz="1100" spc="65" dirty="0">
                <a:latin typeface="Lucida Sans Unicode"/>
                <a:cs typeface="Lucida Sans Unicode"/>
              </a:rPr>
              <a:t>{</a:t>
            </a:r>
            <a:r>
              <a:rPr sz="1100" spc="65" dirty="0">
                <a:latin typeface="Palatino Linotype"/>
                <a:cs typeface="Palatino Linotype"/>
              </a:rPr>
              <a:t>3</a:t>
            </a:r>
            <a:r>
              <a:rPr sz="1100" i="1" spc="65" dirty="0">
                <a:latin typeface="Times New Roman"/>
                <a:cs typeface="Times New Roman"/>
              </a:rPr>
              <a:t>,</a:t>
            </a:r>
            <a:r>
              <a:rPr sz="1100" i="1" spc="-85" dirty="0">
                <a:latin typeface="Times New Roman"/>
                <a:cs typeface="Times New Roman"/>
              </a:rPr>
              <a:t> </a:t>
            </a:r>
            <a:r>
              <a:rPr sz="1100" dirty="0">
                <a:latin typeface="Palatino Linotype"/>
                <a:cs typeface="Palatino Linotype"/>
              </a:rPr>
              <a:t>4</a:t>
            </a:r>
            <a:r>
              <a:rPr sz="1100" i="1" dirty="0">
                <a:latin typeface="Times New Roman"/>
                <a:cs typeface="Times New Roman"/>
              </a:rPr>
              <a:t>,</a:t>
            </a:r>
            <a:r>
              <a:rPr sz="1100" i="1" spc="-85" dirty="0">
                <a:latin typeface="Times New Roman"/>
                <a:cs typeface="Times New Roman"/>
              </a:rPr>
              <a:t> </a:t>
            </a:r>
            <a:r>
              <a:rPr sz="1100" spc="60" dirty="0">
                <a:latin typeface="Palatino Linotype"/>
                <a:cs typeface="Palatino Linotype"/>
              </a:rPr>
              <a:t>2</a:t>
            </a:r>
            <a:r>
              <a:rPr sz="1100" spc="60" dirty="0">
                <a:latin typeface="Lucida Sans Unicode"/>
                <a:cs typeface="Lucida Sans Unicode"/>
              </a:rPr>
              <a:t>}</a:t>
            </a:r>
            <a:endParaRPr sz="1100">
              <a:latin typeface="Lucida Sans Unicode"/>
              <a:cs typeface="Lucida Sans Unicode"/>
            </a:endParaRPr>
          </a:p>
          <a:p>
            <a:pPr marL="212725">
              <a:lnSpc>
                <a:spcPct val="100000"/>
              </a:lnSpc>
              <a:spcBef>
                <a:spcPts val="585"/>
              </a:spcBef>
            </a:pPr>
            <a:r>
              <a:rPr sz="1100" dirty="0">
                <a:latin typeface="Palatino Linotype"/>
                <a:cs typeface="Palatino Linotype"/>
              </a:rPr>
              <a:t>What</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35" dirty="0">
                <a:latin typeface="Palatino Linotype"/>
                <a:cs typeface="Palatino Linotype"/>
              </a:rPr>
              <a:t>value</a:t>
            </a:r>
            <a:r>
              <a:rPr sz="1100" spc="35" dirty="0">
                <a:latin typeface="Palatino Linotype"/>
                <a:cs typeface="Palatino Linotype"/>
              </a:rPr>
              <a:t> </a:t>
            </a:r>
            <a:r>
              <a:rPr sz="1100" dirty="0">
                <a:latin typeface="Palatino Linotype"/>
                <a:cs typeface="Palatino Linotype"/>
              </a:rPr>
              <a:t>of</a:t>
            </a:r>
            <a:r>
              <a:rPr sz="1100" spc="35" dirty="0">
                <a:latin typeface="Palatino Linotype"/>
                <a:cs typeface="Palatino Linotype"/>
              </a:rPr>
              <a:t> </a:t>
            </a:r>
            <a:r>
              <a:rPr sz="1100" spc="-20" dirty="0">
                <a:latin typeface="Palatino Linotype"/>
                <a:cs typeface="Palatino Linotype"/>
              </a:rPr>
              <a:t>ATE?</a:t>
            </a:r>
            <a:endParaRPr sz="1100">
              <a:latin typeface="Palatino Linotype"/>
              <a:cs typeface="Palatino Linotype"/>
            </a:endParaRPr>
          </a:p>
          <a:p>
            <a:pPr>
              <a:lnSpc>
                <a:spcPct val="100000"/>
              </a:lnSpc>
            </a:pPr>
            <a:endParaRPr sz="1400">
              <a:latin typeface="Palatino Linotype"/>
              <a:cs typeface="Palatino Linotype"/>
            </a:endParaRPr>
          </a:p>
          <a:p>
            <a:pPr marL="2346960">
              <a:lnSpc>
                <a:spcPct val="100000"/>
              </a:lnSpc>
            </a:pPr>
            <a:r>
              <a:rPr sz="1100" i="1" spc="145" dirty="0">
                <a:latin typeface="Times New Roman"/>
                <a:cs typeface="Times New Roman"/>
              </a:rPr>
              <a:t>ATE</a:t>
            </a:r>
            <a:r>
              <a:rPr sz="1100" i="1" spc="95" dirty="0">
                <a:latin typeface="Times New Roman"/>
                <a:cs typeface="Times New Roman"/>
              </a:rPr>
              <a:t> </a:t>
            </a:r>
            <a:r>
              <a:rPr sz="1100" spc="295" dirty="0">
                <a:latin typeface="Palatino Linotype"/>
                <a:cs typeface="Palatino Linotype"/>
              </a:rPr>
              <a:t>=</a:t>
            </a:r>
            <a:r>
              <a:rPr sz="1100" spc="30" dirty="0">
                <a:latin typeface="Palatino Linotype"/>
                <a:cs typeface="Palatino Linotype"/>
              </a:rPr>
              <a:t> </a:t>
            </a:r>
            <a:r>
              <a:rPr sz="1100" spc="60" dirty="0">
                <a:latin typeface="Arial"/>
                <a:cs typeface="Arial"/>
              </a:rPr>
              <a:t>E</a:t>
            </a:r>
            <a:r>
              <a:rPr sz="1100" spc="60" dirty="0">
                <a:latin typeface="Palatino Linotype"/>
                <a:cs typeface="Palatino Linotype"/>
              </a:rPr>
              <a:t>[</a:t>
            </a:r>
            <a:r>
              <a:rPr sz="1100" i="1" spc="60" dirty="0">
                <a:latin typeface="Times New Roman"/>
                <a:cs typeface="Times New Roman"/>
              </a:rPr>
              <a:t>ITE</a:t>
            </a:r>
            <a:r>
              <a:rPr sz="1100" spc="60" dirty="0">
                <a:latin typeface="Palatino Linotype"/>
                <a:cs typeface="Palatino Linotype"/>
              </a:rPr>
              <a:t>]</a:t>
            </a:r>
            <a:endParaRPr sz="1100">
              <a:latin typeface="Palatino Linotype"/>
              <a:cs typeface="Palatino Linotype"/>
            </a:endParaRPr>
          </a:p>
          <a:p>
            <a:pPr marL="2236470">
              <a:lnSpc>
                <a:spcPct val="100000"/>
              </a:lnSpc>
              <a:spcBef>
                <a:spcPts val="385"/>
              </a:spcBef>
            </a:pPr>
            <a:r>
              <a:rPr sz="1100" i="1" spc="114" dirty="0">
                <a:latin typeface="Times New Roman"/>
                <a:cs typeface="Times New Roman"/>
              </a:rPr>
              <a:t>ITE</a:t>
            </a:r>
            <a:r>
              <a:rPr sz="1200" spc="172" baseline="31250" dirty="0">
                <a:latin typeface="Palatino Linotype"/>
                <a:cs typeface="Palatino Linotype"/>
              </a:rPr>
              <a:t>(0)</a:t>
            </a:r>
            <a:r>
              <a:rPr sz="1200" spc="225" baseline="3125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dirty="0">
                <a:latin typeface="Palatino Linotype"/>
                <a:cs typeface="Palatino Linotype"/>
              </a:rPr>
              <a:t>3</a:t>
            </a:r>
            <a:r>
              <a:rPr sz="1100" spc="-35" dirty="0">
                <a:latin typeface="Palatino Linotype"/>
                <a:cs typeface="Palatino Linotype"/>
              </a:rPr>
              <a:t> </a:t>
            </a:r>
            <a:r>
              <a:rPr sz="1100" spc="-35" dirty="0">
                <a:latin typeface="Lucida Sans Unicode"/>
                <a:cs typeface="Lucida Sans Unicode"/>
              </a:rPr>
              <a:t>−</a:t>
            </a:r>
            <a:r>
              <a:rPr sz="1100" spc="-110" dirty="0">
                <a:latin typeface="Lucida Sans Unicode"/>
                <a:cs typeface="Lucida Sans Unicode"/>
              </a:rPr>
              <a:t> </a:t>
            </a:r>
            <a:r>
              <a:rPr sz="1100" dirty="0">
                <a:latin typeface="Palatino Linotype"/>
                <a:cs typeface="Palatino Linotype"/>
              </a:rPr>
              <a:t>2</a:t>
            </a:r>
            <a:r>
              <a:rPr sz="1100" spc="3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spc="-50" dirty="0">
                <a:latin typeface="Palatino Linotype"/>
                <a:cs typeface="Palatino Linotype"/>
              </a:rPr>
              <a:t>1</a:t>
            </a:r>
            <a:endParaRPr sz="1100">
              <a:latin typeface="Palatino Linotype"/>
              <a:cs typeface="Palatino Linotype"/>
            </a:endParaRPr>
          </a:p>
          <a:p>
            <a:pPr marL="2236470">
              <a:lnSpc>
                <a:spcPct val="100000"/>
              </a:lnSpc>
              <a:spcBef>
                <a:spcPts val="385"/>
              </a:spcBef>
            </a:pPr>
            <a:r>
              <a:rPr sz="1100" i="1" spc="114" dirty="0">
                <a:latin typeface="Times New Roman"/>
                <a:cs typeface="Times New Roman"/>
              </a:rPr>
              <a:t>ITE</a:t>
            </a:r>
            <a:r>
              <a:rPr sz="1200" spc="172" baseline="31250" dirty="0">
                <a:latin typeface="Palatino Linotype"/>
                <a:cs typeface="Palatino Linotype"/>
              </a:rPr>
              <a:t>(1)</a:t>
            </a:r>
            <a:r>
              <a:rPr sz="1200" spc="225" baseline="3125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dirty="0">
                <a:latin typeface="Palatino Linotype"/>
                <a:cs typeface="Palatino Linotype"/>
              </a:rPr>
              <a:t>4</a:t>
            </a:r>
            <a:r>
              <a:rPr sz="1100" spc="-35" dirty="0">
                <a:latin typeface="Palatino Linotype"/>
                <a:cs typeface="Palatino Linotype"/>
              </a:rPr>
              <a:t> </a:t>
            </a:r>
            <a:r>
              <a:rPr sz="1100" spc="-35" dirty="0">
                <a:latin typeface="Lucida Sans Unicode"/>
                <a:cs typeface="Lucida Sans Unicode"/>
              </a:rPr>
              <a:t>−</a:t>
            </a:r>
            <a:r>
              <a:rPr sz="1100" spc="-110" dirty="0">
                <a:latin typeface="Lucida Sans Unicode"/>
                <a:cs typeface="Lucida Sans Unicode"/>
              </a:rPr>
              <a:t> </a:t>
            </a:r>
            <a:r>
              <a:rPr sz="1100" dirty="0">
                <a:latin typeface="Palatino Linotype"/>
                <a:cs typeface="Palatino Linotype"/>
              </a:rPr>
              <a:t>3</a:t>
            </a:r>
            <a:r>
              <a:rPr sz="1100" spc="3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spc="-50" dirty="0">
                <a:latin typeface="Palatino Linotype"/>
                <a:cs typeface="Palatino Linotype"/>
              </a:rPr>
              <a:t>1</a:t>
            </a:r>
            <a:endParaRPr sz="1100">
              <a:latin typeface="Palatino Linotype"/>
              <a:cs typeface="Palatino Linotype"/>
            </a:endParaRPr>
          </a:p>
          <a:p>
            <a:pPr marL="2236470">
              <a:lnSpc>
                <a:spcPct val="100000"/>
              </a:lnSpc>
              <a:spcBef>
                <a:spcPts val="385"/>
              </a:spcBef>
            </a:pPr>
            <a:r>
              <a:rPr sz="1100" i="1" spc="114" dirty="0">
                <a:latin typeface="Times New Roman"/>
                <a:cs typeface="Times New Roman"/>
              </a:rPr>
              <a:t>ITE</a:t>
            </a:r>
            <a:r>
              <a:rPr sz="1200" spc="172" baseline="31250" dirty="0">
                <a:latin typeface="Palatino Linotype"/>
                <a:cs typeface="Palatino Linotype"/>
              </a:rPr>
              <a:t>(2)</a:t>
            </a:r>
            <a:r>
              <a:rPr sz="1200" spc="225" baseline="3125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dirty="0">
                <a:latin typeface="Palatino Linotype"/>
                <a:cs typeface="Palatino Linotype"/>
              </a:rPr>
              <a:t>2</a:t>
            </a:r>
            <a:r>
              <a:rPr sz="1100" spc="-35" dirty="0">
                <a:latin typeface="Palatino Linotype"/>
                <a:cs typeface="Palatino Linotype"/>
              </a:rPr>
              <a:t> </a:t>
            </a:r>
            <a:r>
              <a:rPr sz="1100" spc="-35" dirty="0">
                <a:latin typeface="Lucida Sans Unicode"/>
                <a:cs typeface="Lucida Sans Unicode"/>
              </a:rPr>
              <a:t>−</a:t>
            </a:r>
            <a:r>
              <a:rPr sz="1100" spc="-110" dirty="0">
                <a:latin typeface="Lucida Sans Unicode"/>
                <a:cs typeface="Lucida Sans Unicode"/>
              </a:rPr>
              <a:t> </a:t>
            </a:r>
            <a:r>
              <a:rPr sz="1100" dirty="0">
                <a:latin typeface="Palatino Linotype"/>
                <a:cs typeface="Palatino Linotype"/>
              </a:rPr>
              <a:t>1</a:t>
            </a:r>
            <a:r>
              <a:rPr sz="1100" spc="30"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spc="-50" dirty="0">
                <a:latin typeface="Palatino Linotype"/>
                <a:cs typeface="Palatino Linotype"/>
              </a:rPr>
              <a:t>1</a:t>
            </a:r>
            <a:endParaRPr sz="1100">
              <a:latin typeface="Palatino Linotype"/>
              <a:cs typeface="Palatino Linotype"/>
            </a:endParaRPr>
          </a:p>
        </p:txBody>
      </p:sp>
      <p:sp>
        <p:nvSpPr>
          <p:cNvPr id="66" name="object 66"/>
          <p:cNvSpPr txBox="1"/>
          <p:nvPr/>
        </p:nvSpPr>
        <p:spPr>
          <a:xfrm>
            <a:off x="1144269" y="2797364"/>
            <a:ext cx="486409" cy="191770"/>
          </a:xfrm>
          <a:prstGeom prst="rect">
            <a:avLst/>
          </a:prstGeom>
        </p:spPr>
        <p:txBody>
          <a:bodyPr vert="horz" wrap="square" lIns="0" tIns="11430" rIns="0" bIns="0" rtlCol="0">
            <a:spAutoFit/>
          </a:bodyPr>
          <a:lstStyle/>
          <a:p>
            <a:pPr marL="12700">
              <a:lnSpc>
                <a:spcPct val="100000"/>
              </a:lnSpc>
              <a:spcBef>
                <a:spcPts val="90"/>
              </a:spcBef>
            </a:pPr>
            <a:r>
              <a:rPr sz="1100" i="1" spc="145" dirty="0">
                <a:latin typeface="Times New Roman"/>
                <a:cs typeface="Times New Roman"/>
              </a:rPr>
              <a:t>ATE</a:t>
            </a:r>
            <a:r>
              <a:rPr sz="1100" i="1" spc="95" dirty="0">
                <a:latin typeface="Times New Roman"/>
                <a:cs typeface="Times New Roman"/>
              </a:rPr>
              <a:t> </a:t>
            </a:r>
            <a:r>
              <a:rPr sz="1100" spc="235" dirty="0">
                <a:latin typeface="Palatino Linotype"/>
                <a:cs typeface="Palatino Linotype"/>
              </a:rPr>
              <a:t>=</a:t>
            </a:r>
            <a:endParaRPr sz="1100">
              <a:latin typeface="Palatino Linotype"/>
              <a:cs typeface="Palatino Linotype"/>
            </a:endParaRPr>
          </a:p>
        </p:txBody>
      </p:sp>
      <p:sp>
        <p:nvSpPr>
          <p:cNvPr id="67" name="object 67"/>
          <p:cNvSpPr/>
          <p:nvPr/>
        </p:nvSpPr>
        <p:spPr>
          <a:xfrm>
            <a:off x="1671256" y="2913976"/>
            <a:ext cx="1616710" cy="0"/>
          </a:xfrm>
          <a:custGeom>
            <a:avLst/>
            <a:gdLst/>
            <a:ahLst/>
            <a:cxnLst/>
            <a:rect l="l" t="t" r="r" b="b"/>
            <a:pathLst>
              <a:path w="1616710">
                <a:moveTo>
                  <a:pt x="0" y="0"/>
                </a:moveTo>
                <a:lnTo>
                  <a:pt x="1616633" y="0"/>
                </a:lnTo>
              </a:path>
            </a:pathLst>
          </a:custGeom>
          <a:ln w="5054">
            <a:solidFill>
              <a:srgbClr val="000000"/>
            </a:solidFill>
          </a:ln>
        </p:spPr>
        <p:txBody>
          <a:bodyPr wrap="square" lIns="0" tIns="0" rIns="0" bIns="0" rtlCol="0"/>
          <a:lstStyle/>
          <a:p>
            <a:endParaRPr/>
          </a:p>
        </p:txBody>
      </p:sp>
      <p:sp>
        <p:nvSpPr>
          <p:cNvPr id="68" name="object 68"/>
          <p:cNvSpPr txBox="1"/>
          <p:nvPr/>
        </p:nvSpPr>
        <p:spPr>
          <a:xfrm>
            <a:off x="3328860" y="2797364"/>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Palatino Linotype"/>
                <a:cs typeface="Palatino Linotype"/>
              </a:rPr>
              <a:t>=</a:t>
            </a:r>
            <a:endParaRPr sz="1100">
              <a:latin typeface="Palatino Linotype"/>
              <a:cs typeface="Palatino Linotype"/>
            </a:endParaRPr>
          </a:p>
        </p:txBody>
      </p:sp>
      <p:sp>
        <p:nvSpPr>
          <p:cNvPr id="69" name="object 69"/>
          <p:cNvSpPr/>
          <p:nvPr/>
        </p:nvSpPr>
        <p:spPr>
          <a:xfrm>
            <a:off x="3502990" y="2913976"/>
            <a:ext cx="546735" cy="0"/>
          </a:xfrm>
          <a:custGeom>
            <a:avLst/>
            <a:gdLst/>
            <a:ahLst/>
            <a:cxnLst/>
            <a:rect l="l" t="t" r="r" b="b"/>
            <a:pathLst>
              <a:path w="546735">
                <a:moveTo>
                  <a:pt x="0" y="0"/>
                </a:moveTo>
                <a:lnTo>
                  <a:pt x="546493" y="0"/>
                </a:lnTo>
              </a:path>
            </a:pathLst>
          </a:custGeom>
          <a:ln w="5054">
            <a:solidFill>
              <a:srgbClr val="000000"/>
            </a:solidFill>
          </a:ln>
        </p:spPr>
        <p:txBody>
          <a:bodyPr wrap="square" lIns="0" tIns="0" rIns="0" bIns="0" rtlCol="0"/>
          <a:lstStyle/>
          <a:p>
            <a:endParaRPr/>
          </a:p>
        </p:txBody>
      </p:sp>
      <p:sp>
        <p:nvSpPr>
          <p:cNvPr id="70" name="object 70"/>
          <p:cNvSpPr txBox="1"/>
          <p:nvPr/>
        </p:nvSpPr>
        <p:spPr>
          <a:xfrm>
            <a:off x="1607756" y="2681132"/>
            <a:ext cx="2764790" cy="403225"/>
          </a:xfrm>
          <a:prstGeom prst="rect">
            <a:avLst/>
          </a:prstGeom>
        </p:spPr>
        <p:txBody>
          <a:bodyPr vert="horz" wrap="square" lIns="0" tIns="33655" rIns="0" bIns="0" rtlCol="0">
            <a:spAutoFit/>
          </a:bodyPr>
          <a:lstStyle/>
          <a:p>
            <a:pPr marL="63500">
              <a:lnSpc>
                <a:spcPct val="100000"/>
              </a:lnSpc>
              <a:spcBef>
                <a:spcPts val="265"/>
              </a:spcBef>
              <a:tabLst>
                <a:tab pos="1894839" algn="l"/>
                <a:tab pos="2656205" algn="l"/>
              </a:tabLst>
            </a:pPr>
            <a:r>
              <a:rPr sz="1100" i="1" spc="114" dirty="0">
                <a:latin typeface="Times New Roman"/>
                <a:cs typeface="Times New Roman"/>
              </a:rPr>
              <a:t>ITE</a:t>
            </a:r>
            <a:r>
              <a:rPr sz="1200" spc="172" baseline="27777" dirty="0">
                <a:latin typeface="Palatino Linotype"/>
                <a:cs typeface="Palatino Linotype"/>
              </a:rPr>
              <a:t>(0)</a:t>
            </a:r>
            <a:r>
              <a:rPr sz="1200" spc="135" baseline="27777" dirty="0">
                <a:latin typeface="Palatino Linotype"/>
                <a:cs typeface="Palatino Linotype"/>
              </a:rPr>
              <a:t> </a:t>
            </a:r>
            <a:r>
              <a:rPr sz="1100" spc="295" dirty="0">
                <a:latin typeface="Palatino Linotype"/>
                <a:cs typeface="Palatino Linotype"/>
              </a:rPr>
              <a:t>+</a:t>
            </a:r>
            <a:r>
              <a:rPr sz="1100" spc="-30" dirty="0">
                <a:latin typeface="Palatino Linotype"/>
                <a:cs typeface="Palatino Linotype"/>
              </a:rPr>
              <a:t> </a:t>
            </a:r>
            <a:r>
              <a:rPr sz="1100" i="1" spc="114" dirty="0">
                <a:latin typeface="Times New Roman"/>
                <a:cs typeface="Times New Roman"/>
              </a:rPr>
              <a:t>ITE</a:t>
            </a:r>
            <a:r>
              <a:rPr sz="1200" spc="172" baseline="27777" dirty="0">
                <a:latin typeface="Palatino Linotype"/>
                <a:cs typeface="Palatino Linotype"/>
              </a:rPr>
              <a:t>(1)</a:t>
            </a:r>
            <a:r>
              <a:rPr sz="1200" spc="142" baseline="27777" dirty="0">
                <a:latin typeface="Palatino Linotype"/>
                <a:cs typeface="Palatino Linotype"/>
              </a:rPr>
              <a:t> </a:t>
            </a:r>
            <a:r>
              <a:rPr sz="1100" spc="295" dirty="0">
                <a:latin typeface="Palatino Linotype"/>
                <a:cs typeface="Palatino Linotype"/>
              </a:rPr>
              <a:t>+</a:t>
            </a:r>
            <a:r>
              <a:rPr sz="1100" spc="-30" dirty="0">
                <a:latin typeface="Palatino Linotype"/>
                <a:cs typeface="Palatino Linotype"/>
              </a:rPr>
              <a:t> </a:t>
            </a:r>
            <a:r>
              <a:rPr sz="1100" i="1" spc="105" dirty="0">
                <a:latin typeface="Times New Roman"/>
                <a:cs typeface="Times New Roman"/>
              </a:rPr>
              <a:t>ITE</a:t>
            </a:r>
            <a:r>
              <a:rPr sz="1200" spc="157" baseline="27777" dirty="0">
                <a:latin typeface="Palatino Linotype"/>
                <a:cs typeface="Palatino Linotype"/>
              </a:rPr>
              <a:t>(2)</a:t>
            </a:r>
            <a:r>
              <a:rPr sz="1200" baseline="27777" dirty="0">
                <a:latin typeface="Palatino Linotype"/>
                <a:cs typeface="Palatino Linotype"/>
              </a:rPr>
              <a:t>	</a:t>
            </a:r>
            <a:r>
              <a:rPr sz="1100" dirty="0">
                <a:latin typeface="Palatino Linotype"/>
                <a:cs typeface="Palatino Linotype"/>
              </a:rPr>
              <a:t>1</a:t>
            </a:r>
            <a:r>
              <a:rPr sz="1100" spc="-40" dirty="0">
                <a:latin typeface="Palatino Linotype"/>
                <a:cs typeface="Palatino Linotype"/>
              </a:rPr>
              <a:t> </a:t>
            </a:r>
            <a:r>
              <a:rPr sz="1100" spc="295" dirty="0">
                <a:latin typeface="Palatino Linotype"/>
                <a:cs typeface="Palatino Linotype"/>
              </a:rPr>
              <a:t>+</a:t>
            </a:r>
            <a:r>
              <a:rPr sz="1100" spc="-35" dirty="0">
                <a:latin typeface="Palatino Linotype"/>
                <a:cs typeface="Palatino Linotype"/>
              </a:rPr>
              <a:t> </a:t>
            </a:r>
            <a:r>
              <a:rPr sz="1100" dirty="0">
                <a:latin typeface="Palatino Linotype"/>
                <a:cs typeface="Palatino Linotype"/>
              </a:rPr>
              <a:t>1</a:t>
            </a:r>
            <a:r>
              <a:rPr sz="1100" spc="-40" dirty="0">
                <a:latin typeface="Palatino Linotype"/>
                <a:cs typeface="Palatino Linotype"/>
              </a:rPr>
              <a:t> </a:t>
            </a:r>
            <a:r>
              <a:rPr sz="1100" spc="295" dirty="0">
                <a:latin typeface="Palatino Linotype"/>
                <a:cs typeface="Palatino Linotype"/>
              </a:rPr>
              <a:t>+</a:t>
            </a:r>
            <a:r>
              <a:rPr sz="1100" spc="-35" dirty="0">
                <a:latin typeface="Palatino Linotype"/>
                <a:cs typeface="Palatino Linotype"/>
              </a:rPr>
              <a:t> </a:t>
            </a:r>
            <a:r>
              <a:rPr sz="1100" spc="-50" dirty="0">
                <a:latin typeface="Palatino Linotype"/>
                <a:cs typeface="Palatino Linotype"/>
              </a:rPr>
              <a:t>1</a:t>
            </a:r>
            <a:r>
              <a:rPr sz="1100" dirty="0">
                <a:latin typeface="Palatino Linotype"/>
                <a:cs typeface="Palatino Linotype"/>
              </a:rPr>
              <a:t>	</a:t>
            </a:r>
            <a:r>
              <a:rPr sz="1100" spc="-50" dirty="0">
                <a:latin typeface="Palatino Linotype"/>
                <a:cs typeface="Palatino Linotype"/>
              </a:rPr>
              <a:t>3</a:t>
            </a:r>
            <a:endParaRPr sz="1100">
              <a:latin typeface="Palatino Linotype"/>
              <a:cs typeface="Palatino Linotype"/>
            </a:endParaRPr>
          </a:p>
          <a:p>
            <a:pPr marL="836930">
              <a:lnSpc>
                <a:spcPct val="100000"/>
              </a:lnSpc>
              <a:spcBef>
                <a:spcPts val="170"/>
              </a:spcBef>
              <a:tabLst>
                <a:tab pos="2133600" algn="l"/>
              </a:tabLst>
            </a:pPr>
            <a:r>
              <a:rPr sz="1100" spc="-50" dirty="0">
                <a:latin typeface="Palatino Linotype"/>
                <a:cs typeface="Palatino Linotype"/>
              </a:rPr>
              <a:t>3</a:t>
            </a:r>
            <a:r>
              <a:rPr sz="1100" dirty="0">
                <a:latin typeface="Palatino Linotype"/>
                <a:cs typeface="Palatino Linotype"/>
              </a:rPr>
              <a:t>	</a:t>
            </a:r>
            <a:r>
              <a:rPr sz="1100" spc="-50" dirty="0">
                <a:latin typeface="Palatino Linotype"/>
                <a:cs typeface="Palatino Linotype"/>
              </a:rPr>
              <a:t>3</a:t>
            </a:r>
            <a:endParaRPr sz="1100">
              <a:latin typeface="Palatino Linotype"/>
              <a:cs typeface="Palatino Linotype"/>
            </a:endParaRPr>
          </a:p>
        </p:txBody>
      </p:sp>
      <p:sp>
        <p:nvSpPr>
          <p:cNvPr id="71" name="object 71"/>
          <p:cNvSpPr/>
          <p:nvPr/>
        </p:nvSpPr>
        <p:spPr>
          <a:xfrm>
            <a:off x="4264571" y="2913976"/>
            <a:ext cx="69850" cy="0"/>
          </a:xfrm>
          <a:custGeom>
            <a:avLst/>
            <a:gdLst/>
            <a:ahLst/>
            <a:cxnLst/>
            <a:rect l="l" t="t" r="r" b="b"/>
            <a:pathLst>
              <a:path w="69850">
                <a:moveTo>
                  <a:pt x="0" y="0"/>
                </a:moveTo>
                <a:lnTo>
                  <a:pt x="69278" y="0"/>
                </a:lnTo>
              </a:path>
            </a:pathLst>
          </a:custGeom>
          <a:ln w="5054">
            <a:solidFill>
              <a:srgbClr val="000000"/>
            </a:solidFill>
          </a:ln>
        </p:spPr>
        <p:txBody>
          <a:bodyPr wrap="square" lIns="0" tIns="0" rIns="0" bIns="0" rtlCol="0"/>
          <a:lstStyle/>
          <a:p>
            <a:endParaRPr/>
          </a:p>
        </p:txBody>
      </p:sp>
      <p:sp>
        <p:nvSpPr>
          <p:cNvPr id="72" name="object 72"/>
          <p:cNvSpPr txBox="1"/>
          <p:nvPr/>
        </p:nvSpPr>
        <p:spPr>
          <a:xfrm>
            <a:off x="4065041" y="2797364"/>
            <a:ext cx="576580" cy="191770"/>
          </a:xfrm>
          <a:prstGeom prst="rect">
            <a:avLst/>
          </a:prstGeom>
        </p:spPr>
        <p:txBody>
          <a:bodyPr vert="horz" wrap="square" lIns="0" tIns="11430" rIns="0" bIns="0" rtlCol="0">
            <a:spAutoFit/>
          </a:bodyPr>
          <a:lstStyle/>
          <a:p>
            <a:pPr marL="38100">
              <a:lnSpc>
                <a:spcPct val="100000"/>
              </a:lnSpc>
              <a:spcBef>
                <a:spcPts val="90"/>
              </a:spcBef>
            </a:pPr>
            <a:r>
              <a:rPr sz="1100" spc="295" dirty="0">
                <a:latin typeface="Palatino Linotype"/>
                <a:cs typeface="Palatino Linotype"/>
              </a:rPr>
              <a:t>=</a:t>
            </a:r>
            <a:r>
              <a:rPr sz="1100" spc="140" dirty="0">
                <a:latin typeface="Palatino Linotype"/>
                <a:cs typeface="Palatino Linotype"/>
              </a:rPr>
              <a:t> </a:t>
            </a:r>
            <a:r>
              <a:rPr sz="1650" baseline="-37878" dirty="0">
                <a:latin typeface="Palatino Linotype"/>
                <a:cs typeface="Palatino Linotype"/>
              </a:rPr>
              <a:t>3</a:t>
            </a:r>
            <a:r>
              <a:rPr sz="1650" spc="217" baseline="-37878" dirty="0">
                <a:latin typeface="Palatino Linotype"/>
                <a:cs typeface="Palatino Linotype"/>
              </a:rPr>
              <a:t> </a:t>
            </a:r>
            <a:r>
              <a:rPr sz="1100" spc="295" dirty="0">
                <a:latin typeface="Palatino Linotype"/>
                <a:cs typeface="Palatino Linotype"/>
              </a:rPr>
              <a:t>=</a:t>
            </a:r>
            <a:r>
              <a:rPr sz="1100" spc="25" dirty="0">
                <a:latin typeface="Palatino Linotype"/>
                <a:cs typeface="Palatino Linotype"/>
              </a:rPr>
              <a:t> </a:t>
            </a:r>
            <a:r>
              <a:rPr sz="1100" spc="-50" dirty="0">
                <a:latin typeface="Palatino Linotype"/>
                <a:cs typeface="Palatino Linotype"/>
              </a:rPr>
              <a:t>1</a:t>
            </a:r>
            <a:endParaRPr sz="1100">
              <a:latin typeface="Palatino Linotype"/>
              <a:cs typeface="Palatino Linotype"/>
            </a:endParaRPr>
          </a:p>
        </p:txBody>
      </p:sp>
      <p:sp>
        <p:nvSpPr>
          <p:cNvPr id="73" name="object 73"/>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26</a:t>
            </a:fld>
            <a:r>
              <a:rPr spc="-235" dirty="0"/>
              <a:t> </a:t>
            </a:r>
            <a:r>
              <a:rPr dirty="0"/>
              <a:t>/</a:t>
            </a:r>
            <a:r>
              <a:rPr spc="-240" dirty="0"/>
              <a:t> </a:t>
            </a:r>
            <a:r>
              <a:rPr spc="-25" dirty="0"/>
              <a:t>57</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521585" cy="24447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T</a:t>
            </a:r>
            <a:r>
              <a:rPr sz="1400" cap="small" spc="95" dirty="0">
                <a:latin typeface="Palatino Linotype"/>
                <a:cs typeface="Palatino Linotype"/>
              </a:rPr>
              <a:t>reatment</a:t>
            </a:r>
            <a:r>
              <a:rPr sz="1400" spc="200" dirty="0">
                <a:latin typeface="Palatino Linotype"/>
                <a:cs typeface="Palatino Linotype"/>
              </a:rPr>
              <a:t> </a:t>
            </a:r>
            <a:r>
              <a:rPr sz="1400" spc="140" dirty="0">
                <a:latin typeface="Palatino Linotype"/>
                <a:cs typeface="Palatino Linotype"/>
              </a:rPr>
              <a:t>E</a:t>
            </a:r>
            <a:r>
              <a:rPr sz="1400" cap="small" spc="140" dirty="0">
                <a:latin typeface="Palatino Linotype"/>
                <a:cs typeface="Palatino Linotype"/>
              </a:rPr>
              <a:t>ffect</a:t>
            </a:r>
            <a:r>
              <a:rPr sz="1400" spc="200" dirty="0">
                <a:latin typeface="Palatino Linotype"/>
                <a:cs typeface="Palatino Linotype"/>
              </a:rPr>
              <a:t> </a:t>
            </a:r>
            <a:r>
              <a:rPr sz="1400" spc="70" dirty="0">
                <a:latin typeface="Palatino Linotype"/>
                <a:cs typeface="Palatino Linotype"/>
              </a:rPr>
              <a:t>-</a:t>
            </a:r>
            <a:r>
              <a:rPr sz="1400" spc="200" dirty="0">
                <a:latin typeface="Palatino Linotype"/>
                <a:cs typeface="Palatino Linotype"/>
              </a:rPr>
              <a:t> </a:t>
            </a:r>
            <a:r>
              <a:rPr sz="1400" spc="50" dirty="0">
                <a:latin typeface="Palatino Linotype"/>
                <a:cs typeface="Palatino Linotype"/>
              </a:rPr>
              <a:t>CATE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27</a:t>
            </a:fld>
            <a:r>
              <a:rPr spc="-235" dirty="0"/>
              <a:t> </a:t>
            </a:r>
            <a:r>
              <a:rPr dirty="0"/>
              <a:t>/</a:t>
            </a:r>
            <a:r>
              <a:rPr spc="-240" dirty="0"/>
              <a:t> </a:t>
            </a:r>
            <a:r>
              <a:rPr spc="-25" dirty="0"/>
              <a:t>57</a:t>
            </a:r>
          </a:p>
        </p:txBody>
      </p:sp>
      <p:sp>
        <p:nvSpPr>
          <p:cNvPr id="66" name="object 66"/>
          <p:cNvSpPr txBox="1"/>
          <p:nvPr/>
        </p:nvSpPr>
        <p:spPr>
          <a:xfrm>
            <a:off x="219227" y="1008467"/>
            <a:ext cx="5330825" cy="1438275"/>
          </a:xfrm>
          <a:prstGeom prst="rect">
            <a:avLst/>
          </a:prstGeom>
        </p:spPr>
        <p:txBody>
          <a:bodyPr vert="horz" wrap="square" lIns="0" tIns="11430" rIns="0" bIns="0" rtlCol="0">
            <a:spAutoFit/>
          </a:bodyPr>
          <a:lstStyle/>
          <a:p>
            <a:pPr marL="52705">
              <a:lnSpc>
                <a:spcPct val="100000"/>
              </a:lnSpc>
              <a:spcBef>
                <a:spcPts val="90"/>
              </a:spcBef>
            </a:pPr>
            <a:r>
              <a:rPr sz="1100" dirty="0">
                <a:latin typeface="Palatino Linotype"/>
                <a:cs typeface="Palatino Linotype"/>
              </a:rPr>
              <a:t>A </a:t>
            </a:r>
            <a:r>
              <a:rPr sz="1100" spc="-20" dirty="0">
                <a:latin typeface="Palatino Linotype"/>
                <a:cs typeface="Palatino Linotype"/>
              </a:rPr>
              <a:t>more</a:t>
            </a:r>
            <a:r>
              <a:rPr sz="1100" dirty="0">
                <a:latin typeface="Palatino Linotype"/>
                <a:cs typeface="Palatino Linotype"/>
              </a:rPr>
              <a:t> </a:t>
            </a:r>
            <a:r>
              <a:rPr sz="1100" spc="-20" dirty="0">
                <a:latin typeface="Palatino Linotype"/>
                <a:cs typeface="Palatino Linotype"/>
              </a:rPr>
              <a:t>general</a:t>
            </a:r>
            <a:r>
              <a:rPr sz="1100" dirty="0">
                <a:latin typeface="Palatino Linotype"/>
                <a:cs typeface="Palatino Linotype"/>
              </a:rPr>
              <a:t> </a:t>
            </a:r>
            <a:r>
              <a:rPr sz="1100" spc="-50" dirty="0">
                <a:latin typeface="Palatino Linotype"/>
                <a:cs typeface="Palatino Linotype"/>
              </a:rPr>
              <a:t>way</a:t>
            </a:r>
            <a:r>
              <a:rPr sz="1100" dirty="0">
                <a:latin typeface="Palatino Linotype"/>
                <a:cs typeface="Palatino Linotype"/>
              </a:rPr>
              <a:t> of </a:t>
            </a:r>
            <a:r>
              <a:rPr sz="1100" spc="-40" dirty="0">
                <a:latin typeface="Palatino Linotype"/>
                <a:cs typeface="Palatino Linotype"/>
              </a:rPr>
              <a:t>defining</a:t>
            </a:r>
            <a:r>
              <a:rPr sz="1100" dirty="0">
                <a:latin typeface="Palatino Linotype"/>
                <a:cs typeface="Palatino Linotype"/>
              </a:rPr>
              <a:t> </a:t>
            </a:r>
            <a:r>
              <a:rPr sz="1100" spc="-10" dirty="0">
                <a:latin typeface="Palatino Linotype"/>
                <a:cs typeface="Palatino Linotype"/>
              </a:rPr>
              <a:t>effects</a:t>
            </a:r>
            <a:r>
              <a:rPr sz="1100" dirty="0">
                <a:latin typeface="Palatino Linotype"/>
                <a:cs typeface="Palatino Linotype"/>
              </a:rPr>
              <a:t> is </a:t>
            </a:r>
            <a:r>
              <a:rPr sz="1100" spc="-20" dirty="0">
                <a:latin typeface="Palatino Linotype"/>
                <a:cs typeface="Palatino Linotype"/>
              </a:rPr>
              <a:t>through</a:t>
            </a:r>
            <a:r>
              <a:rPr sz="1100" dirty="0">
                <a:latin typeface="Palatino Linotype"/>
                <a:cs typeface="Palatino Linotype"/>
              </a:rPr>
              <a:t> </a:t>
            </a:r>
            <a:r>
              <a:rPr sz="1100" spc="-10" dirty="0">
                <a:latin typeface="Palatino Linotype"/>
                <a:cs typeface="Palatino Linotype"/>
              </a:rPr>
              <a:t>conditioning:</a:t>
            </a:r>
            <a:endParaRPr sz="1100">
              <a:latin typeface="Palatino Linotype"/>
              <a:cs typeface="Palatino Linotype"/>
            </a:endParaRPr>
          </a:p>
          <a:p>
            <a:pPr>
              <a:lnSpc>
                <a:spcPct val="100000"/>
              </a:lnSpc>
              <a:spcBef>
                <a:spcPts val="30"/>
              </a:spcBef>
            </a:pPr>
            <a:endParaRPr sz="1450">
              <a:latin typeface="Palatino Linotype"/>
              <a:cs typeface="Palatino Linotype"/>
            </a:endParaRPr>
          </a:p>
          <a:p>
            <a:pPr marR="1270" algn="ctr">
              <a:lnSpc>
                <a:spcPct val="100000"/>
              </a:lnSpc>
            </a:pPr>
            <a:r>
              <a:rPr sz="1100" i="1" spc="140" dirty="0">
                <a:latin typeface="Times New Roman"/>
                <a:cs typeface="Times New Roman"/>
              </a:rPr>
              <a:t>CATE </a:t>
            </a:r>
            <a:r>
              <a:rPr sz="1100" spc="295" dirty="0">
                <a:latin typeface="Palatino Linotype"/>
                <a:cs typeface="Palatino Linotype"/>
              </a:rPr>
              <a:t>=</a:t>
            </a:r>
            <a:r>
              <a:rPr sz="1100" spc="65" dirty="0">
                <a:latin typeface="Palatino Linotype"/>
                <a:cs typeface="Palatino Linotype"/>
              </a:rPr>
              <a:t> </a:t>
            </a:r>
            <a:r>
              <a:rPr sz="1100" spc="-10" dirty="0">
                <a:latin typeface="Arial"/>
                <a:cs typeface="Arial"/>
              </a:rPr>
              <a:t>E</a:t>
            </a:r>
            <a:r>
              <a:rPr sz="1100" spc="-95" dirty="0">
                <a:latin typeface="Arial"/>
                <a:cs typeface="Arial"/>
              </a:rPr>
              <a:t> </a:t>
            </a:r>
            <a:r>
              <a:rPr sz="1100" dirty="0">
                <a:latin typeface="Palatino Linotype"/>
                <a:cs typeface="Palatino Linotype"/>
              </a:rPr>
              <a:t>[</a:t>
            </a:r>
            <a:r>
              <a:rPr sz="1100" dirty="0">
                <a:latin typeface="Lucida Sans Unicode"/>
                <a:cs typeface="Lucida Sans Unicode"/>
              </a:rPr>
              <a:t>Y</a:t>
            </a:r>
            <a:r>
              <a:rPr sz="1200" baseline="-10416" dirty="0">
                <a:latin typeface="Palatino Linotype"/>
                <a:cs typeface="Palatino Linotype"/>
              </a:rPr>
              <a:t>1</a:t>
            </a:r>
            <a:r>
              <a:rPr sz="1100" dirty="0">
                <a:latin typeface="Lucida Sans Unicode"/>
                <a:cs typeface="Lucida Sans Unicode"/>
              </a:rPr>
              <a:t>|</a:t>
            </a:r>
            <a:r>
              <a:rPr sz="1100" i="1" dirty="0">
                <a:latin typeface="Times New Roman"/>
                <a:cs typeface="Times New Roman"/>
              </a:rPr>
              <a:t>X</a:t>
            </a:r>
            <a:r>
              <a:rPr sz="1100" i="1" spc="165" dirty="0">
                <a:latin typeface="Times New Roman"/>
                <a:cs typeface="Times New Roman"/>
              </a:rPr>
              <a:t> </a:t>
            </a:r>
            <a:r>
              <a:rPr sz="1100" spc="295" dirty="0">
                <a:latin typeface="Palatino Linotype"/>
                <a:cs typeface="Palatino Linotype"/>
              </a:rPr>
              <a:t>=</a:t>
            </a:r>
            <a:r>
              <a:rPr sz="1100" spc="65" dirty="0">
                <a:latin typeface="Palatino Linotype"/>
                <a:cs typeface="Palatino Linotype"/>
              </a:rPr>
              <a:t> </a:t>
            </a:r>
            <a:r>
              <a:rPr sz="1100" i="1" dirty="0">
                <a:latin typeface="Times New Roman"/>
                <a:cs typeface="Times New Roman"/>
              </a:rPr>
              <a:t>x</a:t>
            </a:r>
            <a:r>
              <a:rPr sz="1100" dirty="0">
                <a:latin typeface="Palatino Linotype"/>
                <a:cs typeface="Palatino Linotype"/>
              </a:rPr>
              <a:t>] </a:t>
            </a:r>
            <a:r>
              <a:rPr sz="1100" spc="-35" dirty="0">
                <a:latin typeface="Lucida Sans Unicode"/>
                <a:cs typeface="Lucida Sans Unicode"/>
              </a:rPr>
              <a:t>−</a:t>
            </a:r>
            <a:r>
              <a:rPr sz="1100" spc="-75" dirty="0">
                <a:latin typeface="Lucida Sans Unicode"/>
                <a:cs typeface="Lucida Sans Unicode"/>
              </a:rPr>
              <a:t> </a:t>
            </a:r>
            <a:r>
              <a:rPr sz="1100" spc="-10" dirty="0">
                <a:latin typeface="Arial"/>
                <a:cs typeface="Arial"/>
              </a:rPr>
              <a:t>E</a:t>
            </a:r>
            <a:r>
              <a:rPr sz="1100" spc="-100" dirty="0">
                <a:latin typeface="Arial"/>
                <a:cs typeface="Arial"/>
              </a:rPr>
              <a:t> </a:t>
            </a:r>
            <a:r>
              <a:rPr sz="1100" dirty="0">
                <a:latin typeface="Palatino Linotype"/>
                <a:cs typeface="Palatino Linotype"/>
              </a:rPr>
              <a:t>[</a:t>
            </a:r>
            <a:r>
              <a:rPr sz="1100" dirty="0">
                <a:latin typeface="Lucida Sans Unicode"/>
                <a:cs typeface="Lucida Sans Unicode"/>
              </a:rPr>
              <a:t>Y</a:t>
            </a:r>
            <a:r>
              <a:rPr sz="1200" baseline="-10416" dirty="0">
                <a:latin typeface="Palatino Linotype"/>
                <a:cs typeface="Palatino Linotype"/>
              </a:rPr>
              <a:t>0</a:t>
            </a:r>
            <a:r>
              <a:rPr sz="1100" dirty="0">
                <a:latin typeface="Lucida Sans Unicode"/>
                <a:cs typeface="Lucida Sans Unicode"/>
              </a:rPr>
              <a:t>|</a:t>
            </a:r>
            <a:r>
              <a:rPr sz="1100" i="1" dirty="0">
                <a:latin typeface="Times New Roman"/>
                <a:cs typeface="Times New Roman"/>
              </a:rPr>
              <a:t>X</a:t>
            </a:r>
            <a:r>
              <a:rPr sz="1100" i="1" spc="165" dirty="0">
                <a:latin typeface="Times New Roman"/>
                <a:cs typeface="Times New Roman"/>
              </a:rPr>
              <a:t> </a:t>
            </a:r>
            <a:r>
              <a:rPr sz="1100" spc="295" dirty="0">
                <a:latin typeface="Palatino Linotype"/>
                <a:cs typeface="Palatino Linotype"/>
              </a:rPr>
              <a:t>=</a:t>
            </a:r>
            <a:r>
              <a:rPr sz="1100" spc="65" dirty="0">
                <a:latin typeface="Palatino Linotype"/>
                <a:cs typeface="Palatino Linotype"/>
              </a:rPr>
              <a:t> </a:t>
            </a:r>
            <a:r>
              <a:rPr sz="1100" i="1" spc="-25" dirty="0">
                <a:latin typeface="Times New Roman"/>
                <a:cs typeface="Times New Roman"/>
              </a:rPr>
              <a:t>x</a:t>
            </a:r>
            <a:r>
              <a:rPr sz="1100" spc="-25" dirty="0">
                <a:latin typeface="Palatino Linotype"/>
                <a:cs typeface="Palatino Linotype"/>
              </a:rPr>
              <a:t>]</a:t>
            </a:r>
            <a:endParaRPr sz="1100">
              <a:latin typeface="Palatino Linotype"/>
              <a:cs typeface="Palatino Linotype"/>
            </a:endParaRPr>
          </a:p>
          <a:p>
            <a:pPr marL="50800">
              <a:lnSpc>
                <a:spcPct val="100000"/>
              </a:lnSpc>
              <a:spcBef>
                <a:spcPts val="1280"/>
              </a:spcBef>
            </a:pPr>
            <a:r>
              <a:rPr sz="1100" spc="-10" dirty="0">
                <a:latin typeface="Palatino Linotype"/>
                <a:cs typeface="Palatino Linotype"/>
              </a:rPr>
              <a:t>Which</a:t>
            </a:r>
            <a:r>
              <a:rPr sz="1100" spc="5" dirty="0">
                <a:latin typeface="Palatino Linotype"/>
                <a:cs typeface="Palatino Linotype"/>
              </a:rPr>
              <a:t> </a:t>
            </a:r>
            <a:r>
              <a:rPr sz="1100" spc="-10" dirty="0">
                <a:latin typeface="Palatino Linotype"/>
                <a:cs typeface="Palatino Linotype"/>
              </a:rPr>
              <a:t>stands</a:t>
            </a:r>
            <a:r>
              <a:rPr sz="1100" spc="5" dirty="0">
                <a:latin typeface="Palatino Linotype"/>
                <a:cs typeface="Palatino Linotype"/>
              </a:rPr>
              <a:t> </a:t>
            </a:r>
            <a:r>
              <a:rPr sz="1100" dirty="0">
                <a:latin typeface="Palatino Linotype"/>
                <a:cs typeface="Palatino Linotype"/>
              </a:rPr>
              <a:t>for</a:t>
            </a:r>
            <a:r>
              <a:rPr sz="1100" spc="5" dirty="0">
                <a:latin typeface="Palatino Linotype"/>
                <a:cs typeface="Palatino Linotype"/>
              </a:rPr>
              <a:t> </a:t>
            </a:r>
            <a:r>
              <a:rPr sz="1100" spc="-20" dirty="0">
                <a:latin typeface="Palatino Linotype"/>
                <a:cs typeface="Palatino Linotype"/>
              </a:rPr>
              <a:t>Conditional</a:t>
            </a:r>
            <a:r>
              <a:rPr sz="1100" spc="5" dirty="0">
                <a:latin typeface="Palatino Linotype"/>
                <a:cs typeface="Palatino Linotype"/>
              </a:rPr>
              <a:t> </a:t>
            </a:r>
            <a:r>
              <a:rPr sz="1100" spc="-50" dirty="0">
                <a:latin typeface="Palatino Linotype"/>
                <a:cs typeface="Palatino Linotype"/>
              </a:rPr>
              <a:t>Average</a:t>
            </a:r>
            <a:r>
              <a:rPr sz="1100" spc="10" dirty="0">
                <a:latin typeface="Palatino Linotype"/>
                <a:cs typeface="Palatino Linotype"/>
              </a:rPr>
              <a:t> </a:t>
            </a:r>
            <a:r>
              <a:rPr sz="1100" spc="-10" dirty="0">
                <a:latin typeface="Palatino Linotype"/>
                <a:cs typeface="Palatino Linotype"/>
              </a:rPr>
              <a:t>Treatment</a:t>
            </a:r>
            <a:r>
              <a:rPr sz="1100" spc="5" dirty="0">
                <a:latin typeface="Palatino Linotype"/>
                <a:cs typeface="Palatino Linotype"/>
              </a:rPr>
              <a:t> </a:t>
            </a:r>
            <a:r>
              <a:rPr sz="1100" spc="-10" dirty="0">
                <a:latin typeface="Palatino Linotype"/>
                <a:cs typeface="Palatino Linotype"/>
              </a:rPr>
              <a:t>Effect.</a:t>
            </a:r>
            <a:endParaRPr sz="1100">
              <a:latin typeface="Palatino Linotype"/>
              <a:cs typeface="Palatino Linotype"/>
            </a:endParaRPr>
          </a:p>
          <a:p>
            <a:pPr marL="52705" marR="43180" indent="5080">
              <a:lnSpc>
                <a:spcPct val="147900"/>
              </a:lnSpc>
            </a:pPr>
            <a:r>
              <a:rPr sz="1100" spc="-10" dirty="0">
                <a:latin typeface="Palatino Linotype"/>
                <a:cs typeface="Palatino Linotype"/>
              </a:rPr>
              <a:t>Note</a:t>
            </a:r>
            <a:r>
              <a:rPr sz="1100" spc="-5"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spc="-35" dirty="0">
                <a:latin typeface="Palatino Linotype"/>
                <a:cs typeface="Palatino Linotype"/>
              </a:rPr>
              <a:t>two</a:t>
            </a:r>
            <a:r>
              <a:rPr sz="1100" spc="40" dirty="0">
                <a:latin typeface="Palatino Linotype"/>
                <a:cs typeface="Palatino Linotype"/>
              </a:rPr>
              <a:t> </a:t>
            </a:r>
            <a:r>
              <a:rPr sz="1100" spc="-40" dirty="0">
                <a:latin typeface="Palatino Linotype"/>
                <a:cs typeface="Palatino Linotype"/>
              </a:rPr>
              <a:t>previous</a:t>
            </a:r>
            <a:r>
              <a:rPr sz="1100" spc="45" dirty="0">
                <a:latin typeface="Palatino Linotype"/>
                <a:cs typeface="Palatino Linotype"/>
              </a:rPr>
              <a:t> </a:t>
            </a:r>
            <a:r>
              <a:rPr sz="1100" spc="-10" dirty="0">
                <a:latin typeface="Palatino Linotype"/>
                <a:cs typeface="Palatino Linotype"/>
              </a:rPr>
              <a:t>effects</a:t>
            </a:r>
            <a:r>
              <a:rPr sz="1100" spc="40" dirty="0">
                <a:latin typeface="Palatino Linotype"/>
                <a:cs typeface="Palatino Linotype"/>
              </a:rPr>
              <a:t> </a:t>
            </a:r>
            <a:r>
              <a:rPr sz="1100" dirty="0">
                <a:latin typeface="Palatino Linotype"/>
                <a:cs typeface="Palatino Linotype"/>
              </a:rPr>
              <a:t>are</a:t>
            </a:r>
            <a:r>
              <a:rPr sz="1100" spc="45" dirty="0">
                <a:latin typeface="Palatino Linotype"/>
                <a:cs typeface="Palatino Linotype"/>
              </a:rPr>
              <a:t> </a:t>
            </a:r>
            <a:r>
              <a:rPr sz="1100" spc="-10" dirty="0">
                <a:latin typeface="Palatino Linotype"/>
                <a:cs typeface="Palatino Linotype"/>
              </a:rPr>
              <a:t>special</a:t>
            </a:r>
            <a:r>
              <a:rPr sz="1100" spc="40" dirty="0">
                <a:latin typeface="Palatino Linotype"/>
                <a:cs typeface="Palatino Linotype"/>
              </a:rPr>
              <a:t> </a:t>
            </a:r>
            <a:r>
              <a:rPr sz="1100" dirty="0">
                <a:latin typeface="Palatino Linotype"/>
                <a:cs typeface="Palatino Linotype"/>
              </a:rPr>
              <a:t>cases</a:t>
            </a:r>
            <a:r>
              <a:rPr sz="1100" spc="45" dirty="0">
                <a:latin typeface="Palatino Linotype"/>
                <a:cs typeface="Palatino Linotype"/>
              </a:rPr>
              <a:t> </a:t>
            </a:r>
            <a:r>
              <a:rPr sz="1100" dirty="0">
                <a:latin typeface="Palatino Linotype"/>
                <a:cs typeface="Palatino Linotype"/>
              </a:rPr>
              <a:t>of</a:t>
            </a:r>
            <a:r>
              <a:rPr sz="1100" spc="40" dirty="0">
                <a:latin typeface="Palatino Linotype"/>
                <a:cs typeface="Palatino Linotype"/>
              </a:rPr>
              <a:t> </a:t>
            </a:r>
            <a:r>
              <a:rPr sz="1100" dirty="0">
                <a:latin typeface="Palatino Linotype"/>
                <a:cs typeface="Palatino Linotype"/>
              </a:rPr>
              <a:t>CATE</a:t>
            </a:r>
            <a:r>
              <a:rPr sz="1100" spc="45" dirty="0">
                <a:latin typeface="Palatino Linotype"/>
                <a:cs typeface="Palatino Linotype"/>
              </a:rPr>
              <a:t> </a:t>
            </a:r>
            <a:r>
              <a:rPr sz="1100" dirty="0">
                <a:latin typeface="Palatino Linotype"/>
                <a:cs typeface="Palatino Linotype"/>
              </a:rPr>
              <a:t>(ATE:</a:t>
            </a:r>
            <a:r>
              <a:rPr sz="1100" spc="40" dirty="0">
                <a:latin typeface="Palatino Linotype"/>
                <a:cs typeface="Palatino Linotype"/>
              </a:rPr>
              <a:t> </a:t>
            </a:r>
            <a:r>
              <a:rPr sz="1100" i="1" spc="130" dirty="0">
                <a:latin typeface="Times New Roman"/>
                <a:cs typeface="Times New Roman"/>
              </a:rPr>
              <a:t>x</a:t>
            </a:r>
            <a:r>
              <a:rPr sz="1100" i="1" spc="-10" dirty="0">
                <a:latin typeface="Times New Roman"/>
                <a:cs typeface="Times New Roman"/>
              </a:rPr>
              <a:t> </a:t>
            </a:r>
            <a:r>
              <a:rPr sz="1100" spc="295" dirty="0">
                <a:latin typeface="Palatino Linotype"/>
                <a:cs typeface="Palatino Linotype"/>
              </a:rPr>
              <a:t>=</a:t>
            </a:r>
            <a:r>
              <a:rPr sz="1100" spc="-10" dirty="0">
                <a:latin typeface="Palatino Linotype"/>
                <a:cs typeface="Palatino Linotype"/>
              </a:rPr>
              <a:t> </a:t>
            </a:r>
            <a:r>
              <a:rPr sz="1100" spc="-254" dirty="0">
                <a:latin typeface="Lucida Sans Unicode"/>
                <a:cs typeface="Lucida Sans Unicode"/>
              </a:rPr>
              <a:t>∅</a:t>
            </a:r>
            <a:r>
              <a:rPr sz="1100" spc="-254" dirty="0">
                <a:latin typeface="Palatino Linotype"/>
                <a:cs typeface="Palatino Linotype"/>
              </a:rPr>
              <a:t>,</a:t>
            </a:r>
            <a:r>
              <a:rPr sz="1100" spc="85" dirty="0">
                <a:latin typeface="Palatino Linotype"/>
                <a:cs typeface="Palatino Linotype"/>
              </a:rPr>
              <a:t> </a:t>
            </a:r>
            <a:r>
              <a:rPr sz="1100" spc="50" dirty="0">
                <a:latin typeface="Palatino Linotype"/>
                <a:cs typeface="Palatino Linotype"/>
              </a:rPr>
              <a:t>ITE:</a:t>
            </a:r>
            <a:r>
              <a:rPr sz="1100" spc="40" dirty="0">
                <a:latin typeface="Palatino Linotype"/>
                <a:cs typeface="Palatino Linotype"/>
              </a:rPr>
              <a:t> </a:t>
            </a:r>
            <a:r>
              <a:rPr sz="1100" spc="-35" dirty="0">
                <a:latin typeface="Palatino Linotype"/>
                <a:cs typeface="Palatino Linotype"/>
              </a:rPr>
              <a:t>unique</a:t>
            </a:r>
            <a:r>
              <a:rPr sz="1100" spc="45" dirty="0">
                <a:latin typeface="Palatino Linotype"/>
                <a:cs typeface="Palatino Linotype"/>
              </a:rPr>
              <a:t> </a:t>
            </a:r>
            <a:r>
              <a:rPr sz="1100" i="1" spc="40" dirty="0">
                <a:latin typeface="Times New Roman"/>
                <a:cs typeface="Times New Roman"/>
              </a:rPr>
              <a:t>x</a:t>
            </a:r>
            <a:r>
              <a:rPr sz="1100" spc="40" dirty="0">
                <a:latin typeface="Palatino Linotype"/>
                <a:cs typeface="Palatino Linotype"/>
              </a:rPr>
              <a:t>). </a:t>
            </a:r>
            <a:r>
              <a:rPr sz="1100" spc="-10" dirty="0">
                <a:latin typeface="Palatino Linotype"/>
                <a:cs typeface="Palatino Linotype"/>
              </a:rPr>
              <a:t>You</a:t>
            </a:r>
            <a:r>
              <a:rPr sz="1100" spc="30" dirty="0">
                <a:latin typeface="Palatino Linotype"/>
                <a:cs typeface="Palatino Linotype"/>
              </a:rPr>
              <a:t> </a:t>
            </a:r>
            <a:r>
              <a:rPr sz="1100" spc="-25" dirty="0">
                <a:latin typeface="Palatino Linotype"/>
                <a:cs typeface="Palatino Linotype"/>
              </a:rPr>
              <a:t>will</a:t>
            </a:r>
            <a:r>
              <a:rPr sz="1100" spc="30" dirty="0">
                <a:latin typeface="Palatino Linotype"/>
                <a:cs typeface="Palatino Linotype"/>
              </a:rPr>
              <a:t> </a:t>
            </a:r>
            <a:r>
              <a:rPr sz="1100" spc="-25" dirty="0">
                <a:latin typeface="Palatino Linotype"/>
                <a:cs typeface="Palatino Linotype"/>
              </a:rPr>
              <a:t>likely</a:t>
            </a:r>
            <a:r>
              <a:rPr sz="1100" spc="30" dirty="0">
                <a:latin typeface="Palatino Linotype"/>
                <a:cs typeface="Palatino Linotype"/>
              </a:rPr>
              <a:t> </a:t>
            </a:r>
            <a:r>
              <a:rPr sz="1100" dirty="0">
                <a:latin typeface="Palatino Linotype"/>
                <a:cs typeface="Palatino Linotype"/>
              </a:rPr>
              <a:t>see</a:t>
            </a:r>
            <a:r>
              <a:rPr sz="1100" spc="30" dirty="0">
                <a:latin typeface="Palatino Linotype"/>
                <a:cs typeface="Palatino Linotype"/>
              </a:rPr>
              <a:t> </a:t>
            </a:r>
            <a:r>
              <a:rPr sz="1100" dirty="0">
                <a:latin typeface="Palatino Linotype"/>
                <a:cs typeface="Palatino Linotype"/>
              </a:rPr>
              <a:t>CATE</a:t>
            </a:r>
            <a:r>
              <a:rPr sz="1100" spc="30" dirty="0">
                <a:latin typeface="Palatino Linotype"/>
                <a:cs typeface="Palatino Linotype"/>
              </a:rPr>
              <a:t> </a:t>
            </a:r>
            <a:r>
              <a:rPr sz="1100" spc="-10" dirty="0">
                <a:latin typeface="Palatino Linotype"/>
                <a:cs typeface="Palatino Linotype"/>
              </a:rPr>
              <a:t>estimators</a:t>
            </a:r>
            <a:r>
              <a:rPr sz="1100" spc="30" dirty="0">
                <a:latin typeface="Palatino Linotype"/>
                <a:cs typeface="Palatino Linotype"/>
              </a:rPr>
              <a:t> </a:t>
            </a:r>
            <a:r>
              <a:rPr sz="1100" dirty="0">
                <a:latin typeface="Palatino Linotype"/>
                <a:cs typeface="Palatino Linotype"/>
              </a:rPr>
              <a:t>in</a:t>
            </a:r>
            <a:r>
              <a:rPr sz="1100" spc="30" dirty="0">
                <a:latin typeface="Palatino Linotype"/>
                <a:cs typeface="Palatino Linotype"/>
              </a:rPr>
              <a:t> </a:t>
            </a:r>
            <a:r>
              <a:rPr sz="1100" dirty="0">
                <a:latin typeface="Palatino Linotype"/>
                <a:cs typeface="Palatino Linotype"/>
              </a:rPr>
              <a:t>the</a:t>
            </a:r>
            <a:r>
              <a:rPr sz="1100" spc="30" dirty="0">
                <a:latin typeface="Palatino Linotype"/>
                <a:cs typeface="Palatino Linotype"/>
              </a:rPr>
              <a:t> </a:t>
            </a:r>
            <a:r>
              <a:rPr sz="1100" spc="-10" dirty="0">
                <a:latin typeface="Palatino Linotype"/>
                <a:cs typeface="Palatino Linotype"/>
              </a:rPr>
              <a:t>literature</a:t>
            </a:r>
            <a:r>
              <a:rPr sz="1100" spc="30" dirty="0">
                <a:latin typeface="Palatino Linotype"/>
                <a:cs typeface="Palatino Linotype"/>
              </a:rPr>
              <a:t> </a:t>
            </a:r>
            <a:r>
              <a:rPr sz="1100" dirty="0">
                <a:latin typeface="Palatino Linotype"/>
                <a:cs typeface="Palatino Linotype"/>
              </a:rPr>
              <a:t>and</a:t>
            </a:r>
            <a:r>
              <a:rPr sz="1100" spc="30" dirty="0">
                <a:latin typeface="Palatino Linotype"/>
                <a:cs typeface="Palatino Linotype"/>
              </a:rPr>
              <a:t> </a:t>
            </a:r>
            <a:r>
              <a:rPr sz="1100" dirty="0">
                <a:latin typeface="Palatino Linotype"/>
                <a:cs typeface="Palatino Linotype"/>
              </a:rPr>
              <a:t>CI</a:t>
            </a:r>
            <a:r>
              <a:rPr sz="1100" spc="30" dirty="0">
                <a:latin typeface="Palatino Linotype"/>
                <a:cs typeface="Palatino Linotype"/>
              </a:rPr>
              <a:t> </a:t>
            </a:r>
            <a:r>
              <a:rPr sz="1100" spc="-10" dirty="0">
                <a:latin typeface="Palatino Linotype"/>
                <a:cs typeface="Palatino Linotype"/>
              </a:rPr>
              <a:t>packages.</a:t>
            </a:r>
            <a:endParaRPr sz="1100">
              <a:latin typeface="Palatino Linotype"/>
              <a:cs typeface="Palatino Linotype"/>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163955" cy="2444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Palatino Linotype"/>
                <a:cs typeface="Palatino Linotype"/>
              </a:rPr>
              <a:t>A</a:t>
            </a:r>
            <a:r>
              <a:rPr sz="1400" cap="small" spc="40" dirty="0">
                <a:latin typeface="Palatino Linotype"/>
                <a:cs typeface="Palatino Linotype"/>
              </a:rPr>
              <a:t>ssumptions</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28</a:t>
            </a:fld>
            <a:r>
              <a:rPr spc="-235" dirty="0"/>
              <a:t> </a:t>
            </a:r>
            <a:r>
              <a:rPr dirty="0"/>
              <a:t>/</a:t>
            </a:r>
            <a:r>
              <a:rPr spc="-240" dirty="0"/>
              <a:t> </a:t>
            </a:r>
            <a:r>
              <a:rPr spc="-25" dirty="0"/>
              <a:t>57</a:t>
            </a:r>
          </a:p>
        </p:txBody>
      </p:sp>
      <p:sp>
        <p:nvSpPr>
          <p:cNvPr id="66" name="object 66"/>
          <p:cNvSpPr txBox="1"/>
          <p:nvPr/>
        </p:nvSpPr>
        <p:spPr>
          <a:xfrm>
            <a:off x="339051" y="1068552"/>
            <a:ext cx="3935095" cy="1603644"/>
          </a:xfrm>
          <a:prstGeom prst="rect">
            <a:avLst/>
          </a:prstGeom>
        </p:spPr>
        <p:txBody>
          <a:bodyPr vert="horz" wrap="square" lIns="0" tIns="36195" rIns="0" bIns="0" rtlCol="0">
            <a:spAutoFit/>
          </a:bodyPr>
          <a:lstStyle/>
          <a:p>
            <a:pPr marL="214629" indent="-177165">
              <a:lnSpc>
                <a:spcPct val="100000"/>
              </a:lnSpc>
              <a:spcBef>
                <a:spcPts val="285"/>
              </a:spcBef>
              <a:buFont typeface="Arial"/>
              <a:buChar char="►"/>
              <a:tabLst>
                <a:tab pos="215265" algn="l"/>
              </a:tabLst>
            </a:pPr>
            <a:r>
              <a:rPr sz="1100" spc="-10" dirty="0">
                <a:latin typeface="Palatino Linotype"/>
                <a:cs typeface="Palatino Linotype"/>
              </a:rPr>
              <a:t>Ignorability:</a:t>
            </a:r>
            <a:endParaRPr sz="1100" dirty="0">
              <a:latin typeface="Palatino Linotype"/>
              <a:cs typeface="Palatino Linotype"/>
            </a:endParaRPr>
          </a:p>
          <a:p>
            <a:pPr marL="492125" lvl="1" indent="-168275">
              <a:lnSpc>
                <a:spcPct val="100000"/>
              </a:lnSpc>
              <a:spcBef>
                <a:spcPts val="175"/>
              </a:spcBef>
              <a:buFont typeface="Arial"/>
              <a:buChar char="►"/>
              <a:tabLst>
                <a:tab pos="492759" algn="l"/>
              </a:tabLst>
            </a:pPr>
            <a:r>
              <a:rPr sz="1000" spc="-20" dirty="0">
                <a:latin typeface="Palatino Linotype"/>
                <a:cs typeface="Palatino Linotype"/>
              </a:rPr>
              <a:t>No</a:t>
            </a:r>
            <a:r>
              <a:rPr sz="1000" spc="-5" dirty="0">
                <a:latin typeface="Palatino Linotype"/>
                <a:cs typeface="Palatino Linotype"/>
              </a:rPr>
              <a:t> </a:t>
            </a:r>
            <a:r>
              <a:rPr sz="1000" spc="-30" dirty="0">
                <a:latin typeface="Palatino Linotype"/>
                <a:cs typeface="Palatino Linotype"/>
              </a:rPr>
              <a:t>hidden</a:t>
            </a:r>
            <a:r>
              <a:rPr sz="1000" dirty="0">
                <a:latin typeface="Palatino Linotype"/>
                <a:cs typeface="Palatino Linotype"/>
              </a:rPr>
              <a:t> </a:t>
            </a:r>
            <a:r>
              <a:rPr sz="1000" spc="-30" dirty="0">
                <a:latin typeface="Palatino Linotype"/>
                <a:cs typeface="Palatino Linotype"/>
              </a:rPr>
              <a:t>confounders</a:t>
            </a:r>
            <a:r>
              <a:rPr sz="1000" dirty="0">
                <a:latin typeface="Palatino Linotype"/>
                <a:cs typeface="Palatino Linotype"/>
              </a:rPr>
              <a:t> </a:t>
            </a:r>
            <a:r>
              <a:rPr sz="1000" spc="-10" dirty="0">
                <a:latin typeface="Palatino Linotype"/>
                <a:cs typeface="Palatino Linotype"/>
              </a:rPr>
              <a:t>(we</a:t>
            </a:r>
            <a:r>
              <a:rPr sz="1000" dirty="0">
                <a:latin typeface="Palatino Linotype"/>
                <a:cs typeface="Palatino Linotype"/>
              </a:rPr>
              <a:t> </a:t>
            </a:r>
            <a:r>
              <a:rPr sz="1000" spc="-25" dirty="0">
                <a:latin typeface="Palatino Linotype"/>
                <a:cs typeface="Palatino Linotype"/>
              </a:rPr>
              <a:t>observe</a:t>
            </a:r>
            <a:r>
              <a:rPr sz="1000" spc="-5" dirty="0">
                <a:latin typeface="Palatino Linotype"/>
                <a:cs typeface="Palatino Linotype"/>
              </a:rPr>
              <a:t> </a:t>
            </a:r>
            <a:r>
              <a:rPr sz="1000" spc="-10" dirty="0">
                <a:latin typeface="Palatino Linotype"/>
                <a:cs typeface="Palatino Linotype"/>
              </a:rPr>
              <a:t>everything)</a:t>
            </a:r>
            <a:endParaRPr sz="1000" dirty="0">
              <a:latin typeface="Palatino Linotype"/>
              <a:cs typeface="Palatino Linotype"/>
            </a:endParaRPr>
          </a:p>
          <a:p>
            <a:pPr marL="214629" indent="-177165">
              <a:lnSpc>
                <a:spcPct val="100000"/>
              </a:lnSpc>
              <a:spcBef>
                <a:spcPts val="254"/>
              </a:spcBef>
              <a:buFont typeface="Arial"/>
              <a:buChar char="►"/>
              <a:tabLst>
                <a:tab pos="215265" algn="l"/>
              </a:tabLst>
            </a:pPr>
            <a:r>
              <a:rPr sz="1100" dirty="0">
                <a:latin typeface="Palatino Linotype"/>
                <a:cs typeface="Palatino Linotype"/>
              </a:rPr>
              <a:t>All</a:t>
            </a:r>
            <a:r>
              <a:rPr sz="1100" spc="55" dirty="0">
                <a:latin typeface="Palatino Linotype"/>
                <a:cs typeface="Palatino Linotype"/>
              </a:rPr>
              <a:t> </a:t>
            </a:r>
            <a:r>
              <a:rPr sz="1100" spc="-35" dirty="0">
                <a:latin typeface="Palatino Linotype"/>
                <a:cs typeface="Palatino Linotype"/>
              </a:rPr>
              <a:t>background</a:t>
            </a:r>
            <a:r>
              <a:rPr sz="1100" spc="60" dirty="0">
                <a:latin typeface="Palatino Linotype"/>
                <a:cs typeface="Palatino Linotype"/>
              </a:rPr>
              <a:t> </a:t>
            </a:r>
            <a:r>
              <a:rPr sz="1100" spc="-25" dirty="0">
                <a:latin typeface="Palatino Linotype"/>
                <a:cs typeface="Palatino Linotype"/>
              </a:rPr>
              <a:t>covariates</a:t>
            </a:r>
            <a:r>
              <a:rPr sz="1100" spc="60" dirty="0">
                <a:latin typeface="Palatino Linotype"/>
                <a:cs typeface="Palatino Linotype"/>
              </a:rPr>
              <a:t> </a:t>
            </a:r>
            <a:r>
              <a:rPr sz="1100" i="1" spc="225" dirty="0">
                <a:latin typeface="Times New Roman"/>
                <a:cs typeface="Times New Roman"/>
              </a:rPr>
              <a:t>X</a:t>
            </a:r>
            <a:r>
              <a:rPr sz="1100" i="1" spc="135" dirty="0">
                <a:latin typeface="Times New Roman"/>
                <a:cs typeface="Times New Roman"/>
              </a:rPr>
              <a:t> </a:t>
            </a:r>
            <a:r>
              <a:rPr sz="1100" spc="-30" dirty="0">
                <a:latin typeface="Palatino Linotype"/>
                <a:cs typeface="Palatino Linotype"/>
              </a:rPr>
              <a:t>happened</a:t>
            </a:r>
            <a:r>
              <a:rPr sz="1100" spc="60" dirty="0">
                <a:latin typeface="Palatino Linotype"/>
                <a:cs typeface="Palatino Linotype"/>
              </a:rPr>
              <a:t> </a:t>
            </a:r>
            <a:r>
              <a:rPr sz="1100" i="1" dirty="0">
                <a:latin typeface="Palatino Linotype"/>
                <a:cs typeface="Palatino Linotype"/>
              </a:rPr>
              <a:t>before</a:t>
            </a:r>
            <a:r>
              <a:rPr sz="1100" i="1" spc="60" dirty="0">
                <a:latin typeface="Palatino Linotype"/>
                <a:cs typeface="Palatino Linotype"/>
              </a:rPr>
              <a:t> </a:t>
            </a:r>
            <a:r>
              <a:rPr sz="1100" dirty="0">
                <a:latin typeface="Palatino Linotype"/>
                <a:cs typeface="Palatino Linotype"/>
              </a:rPr>
              <a:t>the</a:t>
            </a:r>
            <a:r>
              <a:rPr sz="1100" spc="55" dirty="0">
                <a:latin typeface="Palatino Linotype"/>
                <a:cs typeface="Palatino Linotype"/>
              </a:rPr>
              <a:t> </a:t>
            </a:r>
            <a:r>
              <a:rPr sz="1100" spc="-20" dirty="0">
                <a:latin typeface="Palatino Linotype"/>
                <a:cs typeface="Palatino Linotype"/>
              </a:rPr>
              <a:t>outcome</a:t>
            </a:r>
            <a:r>
              <a:rPr sz="1100" spc="60" dirty="0">
                <a:latin typeface="Palatino Linotype"/>
                <a:cs typeface="Palatino Linotype"/>
              </a:rPr>
              <a:t> </a:t>
            </a:r>
            <a:r>
              <a:rPr sz="1100" i="1" spc="-50" dirty="0">
                <a:latin typeface="Times New Roman"/>
                <a:cs typeface="Times New Roman"/>
              </a:rPr>
              <a:t>Y</a:t>
            </a:r>
            <a:br>
              <a:rPr lang="en-GB" sz="1100" i="1" spc="-50" dirty="0">
                <a:latin typeface="Times New Roman"/>
                <a:cs typeface="Times New Roman"/>
              </a:rPr>
            </a:br>
            <a:r>
              <a:rPr lang="en-GB" sz="1100" i="1" spc="-50" dirty="0">
                <a:solidFill>
                  <a:srgbClr val="00B0F0"/>
                </a:solidFill>
                <a:latin typeface="Times New Roman"/>
                <a:cs typeface="Times New Roman"/>
              </a:rPr>
              <a:t>see next slide, implies they assume x influences treatment as much as the outcome</a:t>
            </a:r>
            <a:endParaRPr sz="1100" i="1" dirty="0">
              <a:solidFill>
                <a:srgbClr val="00B0F0"/>
              </a:solidFill>
              <a:latin typeface="Times New Roman"/>
              <a:cs typeface="Times New Roman"/>
            </a:endParaRPr>
          </a:p>
          <a:p>
            <a:pPr marL="214629" indent="-177165">
              <a:lnSpc>
                <a:spcPct val="100000"/>
              </a:lnSpc>
              <a:spcBef>
                <a:spcPts val="35"/>
              </a:spcBef>
              <a:buFont typeface="Arial"/>
              <a:buChar char="►"/>
              <a:tabLst>
                <a:tab pos="215265" algn="l"/>
              </a:tabLst>
            </a:pPr>
            <a:r>
              <a:rPr sz="1100" spc="-30" dirty="0">
                <a:latin typeface="Palatino Linotype"/>
                <a:cs typeface="Palatino Linotype"/>
              </a:rPr>
              <a:t>Modifiable</a:t>
            </a:r>
            <a:r>
              <a:rPr sz="1100" spc="5" dirty="0">
                <a:latin typeface="Palatino Linotype"/>
                <a:cs typeface="Palatino Linotype"/>
              </a:rPr>
              <a:t> </a:t>
            </a:r>
            <a:r>
              <a:rPr sz="1100" dirty="0">
                <a:latin typeface="Palatino Linotype"/>
                <a:cs typeface="Palatino Linotype"/>
              </a:rPr>
              <a:t>treatment</a:t>
            </a:r>
            <a:r>
              <a:rPr sz="1100" spc="10" dirty="0">
                <a:latin typeface="Palatino Linotype"/>
                <a:cs typeface="Palatino Linotype"/>
              </a:rPr>
              <a:t> </a:t>
            </a:r>
            <a:r>
              <a:rPr sz="1100" i="1" spc="-50" dirty="0">
                <a:latin typeface="Times New Roman"/>
                <a:cs typeface="Times New Roman"/>
              </a:rPr>
              <a:t>T</a:t>
            </a:r>
            <a:endParaRPr sz="1100" dirty="0">
              <a:latin typeface="Times New Roman"/>
              <a:cs typeface="Times New Roman"/>
            </a:endParaRPr>
          </a:p>
          <a:p>
            <a:pPr marL="214629" indent="-177165">
              <a:lnSpc>
                <a:spcPct val="100000"/>
              </a:lnSpc>
              <a:spcBef>
                <a:spcPts val="35"/>
              </a:spcBef>
              <a:buFont typeface="Arial"/>
              <a:buChar char="►"/>
              <a:tabLst>
                <a:tab pos="215265" algn="l"/>
              </a:tabLst>
            </a:pPr>
            <a:r>
              <a:rPr sz="1100" dirty="0">
                <a:latin typeface="Palatino Linotype"/>
                <a:cs typeface="Palatino Linotype"/>
              </a:rPr>
              <a:t>Stable</a:t>
            </a:r>
            <a:r>
              <a:rPr sz="1100" spc="30" dirty="0">
                <a:latin typeface="Palatino Linotype"/>
                <a:cs typeface="Palatino Linotype"/>
              </a:rPr>
              <a:t> </a:t>
            </a:r>
            <a:r>
              <a:rPr sz="1100" dirty="0">
                <a:latin typeface="Palatino Linotype"/>
                <a:cs typeface="Palatino Linotype"/>
              </a:rPr>
              <a:t>Unit</a:t>
            </a:r>
            <a:r>
              <a:rPr sz="1100" spc="35" dirty="0">
                <a:latin typeface="Palatino Linotype"/>
                <a:cs typeface="Palatino Linotype"/>
              </a:rPr>
              <a:t> </a:t>
            </a:r>
            <a:r>
              <a:rPr sz="1100" spc="-10" dirty="0">
                <a:latin typeface="Palatino Linotype"/>
                <a:cs typeface="Palatino Linotype"/>
              </a:rPr>
              <a:t>Treatment</a:t>
            </a:r>
            <a:r>
              <a:rPr sz="1100" spc="30" dirty="0">
                <a:latin typeface="Palatino Linotype"/>
                <a:cs typeface="Palatino Linotype"/>
              </a:rPr>
              <a:t> </a:t>
            </a:r>
            <a:r>
              <a:rPr sz="1100" spc="-25" dirty="0">
                <a:latin typeface="Palatino Linotype"/>
                <a:cs typeface="Palatino Linotype"/>
              </a:rPr>
              <a:t>Value</a:t>
            </a:r>
            <a:r>
              <a:rPr sz="1100" spc="35" dirty="0">
                <a:latin typeface="Palatino Linotype"/>
                <a:cs typeface="Palatino Linotype"/>
              </a:rPr>
              <a:t> </a:t>
            </a:r>
            <a:r>
              <a:rPr sz="1100" spc="-30" dirty="0">
                <a:latin typeface="Palatino Linotype"/>
                <a:cs typeface="Palatino Linotype"/>
              </a:rPr>
              <a:t>Assumption</a:t>
            </a:r>
            <a:r>
              <a:rPr sz="1100" spc="35" dirty="0">
                <a:latin typeface="Palatino Linotype"/>
                <a:cs typeface="Palatino Linotype"/>
              </a:rPr>
              <a:t> </a:t>
            </a:r>
            <a:r>
              <a:rPr sz="1100" spc="-10" dirty="0">
                <a:latin typeface="Palatino Linotype"/>
                <a:cs typeface="Palatino Linotype"/>
              </a:rPr>
              <a:t>(SUTVA):</a:t>
            </a:r>
            <a:endParaRPr sz="1100" dirty="0">
              <a:latin typeface="Palatino Linotype"/>
              <a:cs typeface="Palatino Linotype"/>
            </a:endParaRPr>
          </a:p>
          <a:p>
            <a:pPr marL="492125" lvl="1" indent="-168275">
              <a:lnSpc>
                <a:spcPts val="1200"/>
              </a:lnSpc>
              <a:spcBef>
                <a:spcPts val="175"/>
              </a:spcBef>
              <a:buFont typeface="Arial"/>
              <a:buChar char="►"/>
              <a:tabLst>
                <a:tab pos="492759" algn="l"/>
              </a:tabLst>
            </a:pPr>
            <a:r>
              <a:rPr sz="1000" spc="-20" dirty="0">
                <a:latin typeface="Palatino Linotype"/>
                <a:cs typeface="Palatino Linotype"/>
              </a:rPr>
              <a:t>No</a:t>
            </a:r>
            <a:r>
              <a:rPr sz="1000" spc="20" dirty="0">
                <a:latin typeface="Palatino Linotype"/>
                <a:cs typeface="Palatino Linotype"/>
              </a:rPr>
              <a:t> </a:t>
            </a:r>
            <a:r>
              <a:rPr sz="1000" spc="-25" dirty="0">
                <a:latin typeface="Palatino Linotype"/>
                <a:cs typeface="Palatino Linotype"/>
              </a:rPr>
              <a:t>interference</a:t>
            </a:r>
            <a:r>
              <a:rPr sz="1000" spc="25" dirty="0">
                <a:latin typeface="Palatino Linotype"/>
                <a:cs typeface="Palatino Linotype"/>
              </a:rPr>
              <a:t> </a:t>
            </a:r>
            <a:r>
              <a:rPr sz="1000" spc="-25" dirty="0">
                <a:latin typeface="Palatino Linotype"/>
                <a:cs typeface="Palatino Linotype"/>
              </a:rPr>
              <a:t>between</a:t>
            </a:r>
            <a:r>
              <a:rPr sz="1000" spc="25" dirty="0">
                <a:latin typeface="Palatino Linotype"/>
                <a:cs typeface="Palatino Linotype"/>
              </a:rPr>
              <a:t> </a:t>
            </a:r>
            <a:r>
              <a:rPr sz="1000" spc="-10" dirty="0">
                <a:latin typeface="Palatino Linotype"/>
                <a:cs typeface="Palatino Linotype"/>
              </a:rPr>
              <a:t>units</a:t>
            </a:r>
            <a:endParaRPr sz="1000" dirty="0">
              <a:latin typeface="Palatino Linotype"/>
              <a:cs typeface="Palatino Linotype"/>
            </a:endParaRPr>
          </a:p>
          <a:p>
            <a:pPr marL="492125" lvl="1" indent="-168275">
              <a:lnSpc>
                <a:spcPts val="1200"/>
              </a:lnSpc>
              <a:buFont typeface="Arial"/>
              <a:buChar char="►"/>
              <a:tabLst>
                <a:tab pos="492759" algn="l"/>
              </a:tabLst>
            </a:pPr>
            <a:r>
              <a:rPr sz="1000" spc="-10" dirty="0">
                <a:latin typeface="Palatino Linotype"/>
                <a:cs typeface="Palatino Linotype"/>
              </a:rPr>
              <a:t>Consistent</a:t>
            </a:r>
            <a:r>
              <a:rPr sz="1000" spc="35" dirty="0">
                <a:latin typeface="Palatino Linotype"/>
                <a:cs typeface="Palatino Linotype"/>
              </a:rPr>
              <a:t> </a:t>
            </a:r>
            <a:r>
              <a:rPr sz="1000" dirty="0">
                <a:latin typeface="Palatino Linotype"/>
                <a:cs typeface="Palatino Linotype"/>
              </a:rPr>
              <a:t>treatment</a:t>
            </a:r>
            <a:r>
              <a:rPr sz="1000" spc="35" dirty="0">
                <a:latin typeface="Palatino Linotype"/>
                <a:cs typeface="Palatino Linotype"/>
              </a:rPr>
              <a:t> </a:t>
            </a:r>
            <a:r>
              <a:rPr sz="1000" spc="-20" dirty="0">
                <a:latin typeface="Palatino Linotype"/>
                <a:cs typeface="Palatino Linotype"/>
              </a:rPr>
              <a:t>(different</a:t>
            </a:r>
            <a:r>
              <a:rPr sz="1000" spc="35" dirty="0">
                <a:latin typeface="Palatino Linotype"/>
                <a:cs typeface="Palatino Linotype"/>
              </a:rPr>
              <a:t> </a:t>
            </a:r>
            <a:r>
              <a:rPr sz="1000" spc="-30" dirty="0">
                <a:latin typeface="Palatino Linotype"/>
                <a:cs typeface="Palatino Linotype"/>
              </a:rPr>
              <a:t>versions</a:t>
            </a:r>
            <a:r>
              <a:rPr sz="1000" spc="35" dirty="0">
                <a:latin typeface="Palatino Linotype"/>
                <a:cs typeface="Palatino Linotype"/>
              </a:rPr>
              <a:t> </a:t>
            </a:r>
            <a:r>
              <a:rPr sz="1000" spc="-10" dirty="0">
                <a:latin typeface="Palatino Linotype"/>
                <a:cs typeface="Palatino Linotype"/>
              </a:rPr>
              <a:t>disallowed)</a:t>
            </a:r>
            <a:endParaRPr sz="1000" dirty="0">
              <a:latin typeface="Palatino Linotype"/>
              <a:cs typeface="Palatino Linotype"/>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331391"/>
            <a:ext cx="3310254" cy="560705"/>
          </a:xfrm>
          <a:prstGeom prst="rect">
            <a:avLst/>
          </a:prstGeom>
        </p:spPr>
        <p:txBody>
          <a:bodyPr vert="horz" wrap="square" lIns="0" tIns="17145" rIns="0" bIns="0" rtlCol="0">
            <a:spAutoFit/>
          </a:bodyPr>
          <a:lstStyle/>
          <a:p>
            <a:pPr marL="38100">
              <a:lnSpc>
                <a:spcPct val="100000"/>
              </a:lnSpc>
              <a:spcBef>
                <a:spcPts val="135"/>
              </a:spcBef>
            </a:pPr>
            <a:r>
              <a:rPr sz="1400" spc="60" dirty="0">
                <a:latin typeface="Palatino Linotype"/>
                <a:cs typeface="Palatino Linotype"/>
              </a:rPr>
              <a:t>A</a:t>
            </a:r>
            <a:r>
              <a:rPr sz="1400" cap="small" spc="60" dirty="0">
                <a:latin typeface="Palatino Linotype"/>
                <a:cs typeface="Palatino Linotype"/>
              </a:rPr>
              <a:t>ssumptions</a:t>
            </a:r>
            <a:r>
              <a:rPr sz="1400" spc="195" dirty="0">
                <a:latin typeface="Palatino Linotype"/>
                <a:cs typeface="Palatino Linotype"/>
              </a:rPr>
              <a:t> </a:t>
            </a:r>
            <a:r>
              <a:rPr sz="1400" spc="110" dirty="0">
                <a:latin typeface="Palatino Linotype"/>
                <a:cs typeface="Palatino Linotype"/>
              </a:rPr>
              <a:t>(2)</a:t>
            </a:r>
            <a:endParaRPr sz="1400">
              <a:latin typeface="Palatino Linotype"/>
              <a:cs typeface="Palatino Linotype"/>
            </a:endParaRPr>
          </a:p>
          <a:p>
            <a:pPr marL="483870" indent="-177800">
              <a:lnSpc>
                <a:spcPct val="100000"/>
              </a:lnSpc>
              <a:spcBef>
                <a:spcPts val="1180"/>
              </a:spcBef>
              <a:buFont typeface="Arial"/>
              <a:buChar char="►"/>
              <a:tabLst>
                <a:tab pos="484505" algn="l"/>
              </a:tabLst>
            </a:pPr>
            <a:r>
              <a:rPr sz="1100" dirty="0">
                <a:latin typeface="Palatino Linotype"/>
                <a:cs typeface="Palatino Linotype"/>
              </a:rPr>
              <a:t>Most</a:t>
            </a:r>
            <a:r>
              <a:rPr sz="1100" spc="65" dirty="0">
                <a:latin typeface="Palatino Linotype"/>
                <a:cs typeface="Palatino Linotype"/>
              </a:rPr>
              <a:t> </a:t>
            </a:r>
            <a:r>
              <a:rPr sz="1100" dirty="0">
                <a:latin typeface="Palatino Linotype"/>
                <a:cs typeface="Palatino Linotype"/>
              </a:rPr>
              <a:t>CI</a:t>
            </a:r>
            <a:r>
              <a:rPr sz="1100" spc="65" dirty="0">
                <a:latin typeface="Palatino Linotype"/>
                <a:cs typeface="Palatino Linotype"/>
              </a:rPr>
              <a:t> </a:t>
            </a:r>
            <a:r>
              <a:rPr sz="1100" spc="-10" dirty="0">
                <a:latin typeface="Palatino Linotype"/>
                <a:cs typeface="Palatino Linotype"/>
              </a:rPr>
              <a:t>estimators</a:t>
            </a:r>
            <a:r>
              <a:rPr sz="1100" spc="65" dirty="0">
                <a:latin typeface="Palatino Linotype"/>
                <a:cs typeface="Palatino Linotype"/>
              </a:rPr>
              <a:t> </a:t>
            </a:r>
            <a:r>
              <a:rPr sz="1100" spc="-30" dirty="0">
                <a:latin typeface="Palatino Linotype"/>
                <a:cs typeface="Palatino Linotype"/>
              </a:rPr>
              <a:t>assume</a:t>
            </a:r>
            <a:r>
              <a:rPr sz="1100" spc="70" dirty="0">
                <a:latin typeface="Palatino Linotype"/>
                <a:cs typeface="Palatino Linotype"/>
              </a:rPr>
              <a:t> </a:t>
            </a:r>
            <a:r>
              <a:rPr sz="1100" dirty="0">
                <a:latin typeface="Palatino Linotype"/>
                <a:cs typeface="Palatino Linotype"/>
              </a:rPr>
              <a:t>the</a:t>
            </a:r>
            <a:r>
              <a:rPr sz="1100" spc="65" dirty="0">
                <a:latin typeface="Palatino Linotype"/>
                <a:cs typeface="Palatino Linotype"/>
              </a:rPr>
              <a:t> </a:t>
            </a:r>
            <a:r>
              <a:rPr sz="1100" i="1" dirty="0">
                <a:latin typeface="Palatino Linotype"/>
                <a:cs typeface="Palatino Linotype"/>
              </a:rPr>
              <a:t>triangle</a:t>
            </a:r>
            <a:r>
              <a:rPr sz="1100" i="1" spc="65" dirty="0">
                <a:latin typeface="Palatino Linotype"/>
                <a:cs typeface="Palatino Linotype"/>
              </a:rPr>
              <a:t> </a:t>
            </a:r>
            <a:r>
              <a:rPr sz="1100" spc="-10" dirty="0">
                <a:latin typeface="Palatino Linotype"/>
                <a:cs typeface="Palatino Linotype"/>
              </a:rPr>
              <a:t>graph</a:t>
            </a:r>
            <a:endParaRPr sz="1100">
              <a:latin typeface="Palatino Linotype"/>
              <a:cs typeface="Palatino Linotype"/>
            </a:endParaRPr>
          </a:p>
        </p:txBody>
      </p:sp>
      <p:pic>
        <p:nvPicPr>
          <p:cNvPr id="66" name="object 66"/>
          <p:cNvPicPr/>
          <p:nvPr/>
        </p:nvPicPr>
        <p:blipFill>
          <a:blip r:embed="rId8" cstate="print"/>
          <a:stretch>
            <a:fillRect/>
          </a:stretch>
        </p:blipFill>
        <p:spPr>
          <a:xfrm>
            <a:off x="1838845" y="1118962"/>
            <a:ext cx="2082315" cy="1196221"/>
          </a:xfrm>
          <a:prstGeom prst="rect">
            <a:avLst/>
          </a:prstGeom>
        </p:spPr>
      </p:pic>
      <p:sp>
        <p:nvSpPr>
          <p:cNvPr id="67" name="object 67"/>
          <p:cNvSpPr txBox="1"/>
          <p:nvPr/>
        </p:nvSpPr>
        <p:spPr>
          <a:xfrm>
            <a:off x="339051" y="2563760"/>
            <a:ext cx="2798445" cy="363855"/>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dirty="0">
                <a:latin typeface="Palatino Linotype"/>
                <a:cs typeface="Palatino Linotype"/>
              </a:rPr>
              <a:t>This</a:t>
            </a:r>
            <a:r>
              <a:rPr sz="1100" spc="35" dirty="0">
                <a:latin typeface="Palatino Linotype"/>
                <a:cs typeface="Palatino Linotype"/>
              </a:rPr>
              <a:t> </a:t>
            </a:r>
            <a:r>
              <a:rPr sz="1100" dirty="0">
                <a:latin typeface="Palatino Linotype"/>
                <a:cs typeface="Palatino Linotype"/>
              </a:rPr>
              <a:t>is</a:t>
            </a:r>
            <a:r>
              <a:rPr sz="1100" spc="35" dirty="0">
                <a:latin typeface="Palatino Linotype"/>
                <a:cs typeface="Palatino Linotype"/>
              </a:rPr>
              <a:t> </a:t>
            </a:r>
            <a:r>
              <a:rPr sz="1100" dirty="0">
                <a:latin typeface="Palatino Linotype"/>
                <a:cs typeface="Palatino Linotype"/>
              </a:rPr>
              <a:t>a</a:t>
            </a:r>
            <a:r>
              <a:rPr sz="1100" spc="35" dirty="0">
                <a:latin typeface="Palatino Linotype"/>
                <a:cs typeface="Palatino Linotype"/>
              </a:rPr>
              <a:t> </a:t>
            </a:r>
            <a:r>
              <a:rPr sz="1100" spc="-20" dirty="0">
                <a:latin typeface="Palatino Linotype"/>
                <a:cs typeface="Palatino Linotype"/>
              </a:rPr>
              <a:t>very</a:t>
            </a:r>
            <a:r>
              <a:rPr sz="1100" spc="35" dirty="0">
                <a:latin typeface="Palatino Linotype"/>
                <a:cs typeface="Palatino Linotype"/>
              </a:rPr>
              <a:t> </a:t>
            </a:r>
            <a:r>
              <a:rPr sz="1100" spc="-20" dirty="0">
                <a:latin typeface="Palatino Linotype"/>
                <a:cs typeface="Palatino Linotype"/>
              </a:rPr>
              <a:t>simplistic</a:t>
            </a:r>
            <a:r>
              <a:rPr sz="1100" spc="35" dirty="0">
                <a:latin typeface="Palatino Linotype"/>
                <a:cs typeface="Palatino Linotype"/>
              </a:rPr>
              <a:t> </a:t>
            </a:r>
            <a:r>
              <a:rPr sz="1100" spc="-40" dirty="0">
                <a:latin typeface="Palatino Linotype"/>
                <a:cs typeface="Palatino Linotype"/>
              </a:rPr>
              <a:t>view</a:t>
            </a:r>
            <a:r>
              <a:rPr sz="1100" spc="35" dirty="0">
                <a:latin typeface="Palatino Linotype"/>
                <a:cs typeface="Palatino Linotype"/>
              </a:rPr>
              <a:t> </a:t>
            </a:r>
            <a:r>
              <a:rPr sz="1100" dirty="0">
                <a:latin typeface="Palatino Linotype"/>
                <a:cs typeface="Palatino Linotype"/>
              </a:rPr>
              <a:t>of</a:t>
            </a:r>
            <a:r>
              <a:rPr sz="1100" spc="40"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10" dirty="0">
                <a:latin typeface="Palatino Linotype"/>
                <a:cs typeface="Palatino Linotype"/>
              </a:rPr>
              <a:t>world</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Actual reality can</a:t>
            </a:r>
            <a:r>
              <a:rPr sz="1100" spc="5" dirty="0">
                <a:latin typeface="Palatino Linotype"/>
                <a:cs typeface="Palatino Linotype"/>
              </a:rPr>
              <a:t> </a:t>
            </a:r>
            <a:r>
              <a:rPr sz="1100" dirty="0">
                <a:latin typeface="Palatino Linotype"/>
                <a:cs typeface="Palatino Linotype"/>
              </a:rPr>
              <a:t>be </a:t>
            </a:r>
            <a:r>
              <a:rPr sz="1100" spc="-35" dirty="0">
                <a:latin typeface="Palatino Linotype"/>
                <a:cs typeface="Palatino Linotype"/>
              </a:rPr>
              <a:t>much</a:t>
            </a:r>
            <a:r>
              <a:rPr sz="1100" spc="5" dirty="0">
                <a:latin typeface="Palatino Linotype"/>
                <a:cs typeface="Palatino Linotype"/>
              </a:rPr>
              <a:t> </a:t>
            </a:r>
            <a:r>
              <a:rPr sz="1100" spc="-20" dirty="0">
                <a:latin typeface="Palatino Linotype"/>
                <a:cs typeface="Palatino Linotype"/>
              </a:rPr>
              <a:t>more</a:t>
            </a:r>
            <a:r>
              <a:rPr sz="1100" dirty="0">
                <a:latin typeface="Palatino Linotype"/>
                <a:cs typeface="Palatino Linotype"/>
              </a:rPr>
              <a:t> </a:t>
            </a:r>
            <a:r>
              <a:rPr sz="1100" spc="-10" dirty="0">
                <a:latin typeface="Palatino Linotype"/>
                <a:cs typeface="Palatino Linotype"/>
              </a:rPr>
              <a:t>complex</a:t>
            </a:r>
            <a:endParaRPr sz="11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29</a:t>
            </a:fld>
            <a:r>
              <a:rPr spc="-235" dirty="0"/>
              <a:t> </a:t>
            </a:r>
            <a:r>
              <a:rPr dirty="0"/>
              <a:t>/</a:t>
            </a:r>
            <a:r>
              <a:rPr spc="-240" dirty="0"/>
              <a:t> </a:t>
            </a:r>
            <a:r>
              <a:rPr spc="-25" dirty="0"/>
              <a:t>57</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4" name="object 4"/>
            <p:cNvSpPr/>
            <p:nvPr/>
          </p:nvSpPr>
          <p:spPr>
            <a:xfrm>
              <a:off x="133311"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 name="object 5"/>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2" action="ppaction://hlinksldjump"/>
              </a:rPr>
              <a:t>I</a:t>
            </a:r>
            <a:r>
              <a:rPr sz="600" cap="small" spc="-10" dirty="0">
                <a:latin typeface="Palatino Linotype"/>
                <a:cs typeface="Palatino Linotype"/>
                <a:hlinkClick r:id="rId2"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txBox="1"/>
          <p:nvPr/>
        </p:nvSpPr>
        <p:spPr>
          <a:xfrm>
            <a:off x="95300" y="331391"/>
            <a:ext cx="941069" cy="244475"/>
          </a:xfrm>
          <a:prstGeom prst="rect">
            <a:avLst/>
          </a:prstGeom>
        </p:spPr>
        <p:txBody>
          <a:bodyPr vert="horz" wrap="square" lIns="0" tIns="17145" rIns="0" bIns="0" rtlCol="0">
            <a:spAutoFit/>
          </a:bodyPr>
          <a:lstStyle/>
          <a:p>
            <a:pPr marL="12700">
              <a:lnSpc>
                <a:spcPct val="100000"/>
              </a:lnSpc>
              <a:spcBef>
                <a:spcPts val="135"/>
              </a:spcBef>
            </a:pPr>
            <a:r>
              <a:rPr sz="1400" spc="65" dirty="0">
                <a:latin typeface="Palatino Linotype"/>
                <a:cs typeface="Palatino Linotype"/>
              </a:rPr>
              <a:t>W</a:t>
            </a:r>
            <a:r>
              <a:rPr sz="1400" cap="small" spc="65" dirty="0">
                <a:latin typeface="Palatino Linotype"/>
                <a:cs typeface="Palatino Linotype"/>
              </a:rPr>
              <a:t>elcome</a:t>
            </a:r>
            <a:r>
              <a:rPr sz="1400" spc="65" dirty="0">
                <a:latin typeface="Palatino Linotype"/>
                <a:cs typeface="Palatino Linotype"/>
              </a:rPr>
              <a:t>!</a:t>
            </a:r>
            <a:endParaRPr sz="1400">
              <a:latin typeface="Palatino Linotype"/>
              <a:cs typeface="Palatino Linotype"/>
            </a:endParaRPr>
          </a:p>
        </p:txBody>
      </p:sp>
      <p:sp>
        <p:nvSpPr>
          <p:cNvPr id="74" name="object 74"/>
          <p:cNvSpPr txBox="1">
            <a:spLocks noGrp="1"/>
          </p:cNvSpPr>
          <p:nvPr>
            <p:ph type="sldNum" sz="quarter" idx="7"/>
          </p:nvPr>
        </p:nvSpPr>
        <p:spPr>
          <a:prstGeom prst="rect">
            <a:avLst/>
          </a:prstGeom>
        </p:spPr>
        <p:txBody>
          <a:bodyPr vert="horz" wrap="square" lIns="0" tIns="21590" rIns="0" bIns="0" rtlCol="0">
            <a:spAutoFit/>
          </a:bodyPr>
          <a:lstStyle/>
          <a:p>
            <a:pPr marL="83820">
              <a:lnSpc>
                <a:spcPct val="100000"/>
              </a:lnSpc>
              <a:spcBef>
                <a:spcPts val="170"/>
              </a:spcBef>
            </a:pPr>
            <a:fld id="{81D60167-4931-47E6-BA6A-407CBD079E47}" type="slidenum">
              <a:rPr dirty="0"/>
              <a:t>3</a:t>
            </a:fld>
            <a:r>
              <a:rPr spc="-240" dirty="0"/>
              <a:t> </a:t>
            </a:r>
            <a:r>
              <a:rPr dirty="0"/>
              <a:t>/</a:t>
            </a:r>
            <a:r>
              <a:rPr spc="-240" dirty="0"/>
              <a:t> </a:t>
            </a:r>
            <a:r>
              <a:rPr spc="-25" dirty="0"/>
              <a:t>57</a:t>
            </a:r>
          </a:p>
        </p:txBody>
      </p:sp>
      <p:sp>
        <p:nvSpPr>
          <p:cNvPr id="73" name="object 73"/>
          <p:cNvSpPr txBox="1"/>
          <p:nvPr/>
        </p:nvSpPr>
        <p:spPr>
          <a:xfrm>
            <a:off x="231927" y="1197964"/>
            <a:ext cx="2850515" cy="983615"/>
          </a:xfrm>
          <a:prstGeom prst="rect">
            <a:avLst/>
          </a:prstGeom>
        </p:spPr>
        <p:txBody>
          <a:bodyPr vert="horz" wrap="square" lIns="0" tIns="36195" rIns="0" bIns="0" rtlCol="0">
            <a:spAutoFit/>
          </a:bodyPr>
          <a:lstStyle/>
          <a:p>
            <a:pPr marL="321945" indent="-177800">
              <a:lnSpc>
                <a:spcPct val="100000"/>
              </a:lnSpc>
              <a:spcBef>
                <a:spcPts val="285"/>
              </a:spcBef>
              <a:buFont typeface="Arial"/>
              <a:buChar char="►"/>
              <a:tabLst>
                <a:tab pos="322580" algn="l"/>
              </a:tabLst>
            </a:pPr>
            <a:r>
              <a:rPr sz="1100" spc="-10" dirty="0">
                <a:latin typeface="Palatino Linotype"/>
                <a:cs typeface="Palatino Linotype"/>
              </a:rPr>
              <a:t>Agenda</a:t>
            </a:r>
            <a:endParaRPr sz="1100">
              <a:latin typeface="Palatino Linotype"/>
              <a:cs typeface="Palatino Linotype"/>
            </a:endParaRPr>
          </a:p>
          <a:p>
            <a:pPr marL="598805" lvl="1" indent="-168275">
              <a:lnSpc>
                <a:spcPts val="1200"/>
              </a:lnSpc>
              <a:spcBef>
                <a:spcPts val="175"/>
              </a:spcBef>
              <a:buFont typeface="Arial"/>
              <a:buChar char="►"/>
              <a:tabLst>
                <a:tab pos="599440" algn="l"/>
              </a:tabLst>
            </a:pPr>
            <a:r>
              <a:rPr sz="1000" dirty="0">
                <a:latin typeface="Palatino Linotype"/>
                <a:cs typeface="Palatino Linotype"/>
              </a:rPr>
              <a:t>Slides:</a:t>
            </a:r>
            <a:r>
              <a:rPr sz="1000" spc="90" dirty="0">
                <a:latin typeface="Palatino Linotype"/>
                <a:cs typeface="Palatino Linotype"/>
              </a:rPr>
              <a:t> </a:t>
            </a:r>
            <a:r>
              <a:rPr sz="1000" spc="-10" dirty="0">
                <a:latin typeface="Palatino Linotype"/>
                <a:cs typeface="Palatino Linotype"/>
              </a:rPr>
              <a:t>Introduction</a:t>
            </a:r>
            <a:r>
              <a:rPr sz="1000" spc="5" dirty="0">
                <a:latin typeface="Palatino Linotype"/>
                <a:cs typeface="Palatino Linotype"/>
              </a:rPr>
              <a:t> </a:t>
            </a:r>
            <a:r>
              <a:rPr sz="1000" dirty="0">
                <a:latin typeface="Palatino Linotype"/>
                <a:cs typeface="Palatino Linotype"/>
              </a:rPr>
              <a:t>to</a:t>
            </a:r>
            <a:r>
              <a:rPr sz="1000" spc="5" dirty="0">
                <a:latin typeface="Palatino Linotype"/>
                <a:cs typeface="Palatino Linotype"/>
              </a:rPr>
              <a:t> </a:t>
            </a:r>
            <a:r>
              <a:rPr sz="1000" dirty="0">
                <a:latin typeface="Palatino Linotype"/>
                <a:cs typeface="Palatino Linotype"/>
              </a:rPr>
              <a:t>Causal</a:t>
            </a:r>
            <a:r>
              <a:rPr sz="1000" spc="10" dirty="0">
                <a:latin typeface="Palatino Linotype"/>
                <a:cs typeface="Palatino Linotype"/>
              </a:rPr>
              <a:t> </a:t>
            </a:r>
            <a:r>
              <a:rPr sz="1000" spc="-10" dirty="0">
                <a:latin typeface="Palatino Linotype"/>
                <a:cs typeface="Palatino Linotype"/>
              </a:rPr>
              <a:t>Inference</a:t>
            </a:r>
            <a:endParaRPr sz="1000">
              <a:latin typeface="Palatino Linotype"/>
              <a:cs typeface="Palatino Linotype"/>
            </a:endParaRPr>
          </a:p>
          <a:p>
            <a:pPr marL="598805" lvl="1" indent="-168275">
              <a:lnSpc>
                <a:spcPts val="1195"/>
              </a:lnSpc>
              <a:buFont typeface="Arial"/>
              <a:buChar char="►"/>
              <a:tabLst>
                <a:tab pos="599440" algn="l"/>
              </a:tabLst>
            </a:pPr>
            <a:r>
              <a:rPr sz="1000" dirty="0">
                <a:latin typeface="Palatino Linotype"/>
                <a:cs typeface="Palatino Linotype"/>
              </a:rPr>
              <a:t>Tutorial:</a:t>
            </a:r>
            <a:r>
              <a:rPr sz="1000" spc="75" dirty="0">
                <a:latin typeface="Palatino Linotype"/>
                <a:cs typeface="Palatino Linotype"/>
              </a:rPr>
              <a:t> </a:t>
            </a:r>
            <a:r>
              <a:rPr sz="1000" spc="-25" dirty="0">
                <a:latin typeface="Palatino Linotype"/>
                <a:cs typeface="Palatino Linotype"/>
              </a:rPr>
              <a:t>Guided</a:t>
            </a:r>
            <a:r>
              <a:rPr sz="1000" spc="-5" dirty="0">
                <a:latin typeface="Palatino Linotype"/>
                <a:cs typeface="Palatino Linotype"/>
              </a:rPr>
              <a:t> </a:t>
            </a:r>
            <a:r>
              <a:rPr sz="1000" dirty="0">
                <a:latin typeface="Palatino Linotype"/>
                <a:cs typeface="Palatino Linotype"/>
              </a:rPr>
              <a:t>Example</a:t>
            </a:r>
            <a:r>
              <a:rPr sz="1000" spc="-5" dirty="0">
                <a:latin typeface="Palatino Linotype"/>
                <a:cs typeface="Palatino Linotype"/>
              </a:rPr>
              <a:t> </a:t>
            </a:r>
            <a:r>
              <a:rPr sz="1000" dirty="0">
                <a:latin typeface="Palatino Linotype"/>
                <a:cs typeface="Palatino Linotype"/>
              </a:rPr>
              <a:t>with</a:t>
            </a:r>
            <a:r>
              <a:rPr sz="1000" spc="-5" dirty="0">
                <a:latin typeface="Palatino Linotype"/>
                <a:cs typeface="Palatino Linotype"/>
              </a:rPr>
              <a:t> </a:t>
            </a:r>
            <a:r>
              <a:rPr sz="1000" spc="-20" dirty="0">
                <a:latin typeface="Palatino Linotype"/>
                <a:cs typeface="Palatino Linotype"/>
              </a:rPr>
              <a:t>Code</a:t>
            </a:r>
            <a:endParaRPr sz="1000">
              <a:latin typeface="Palatino Linotype"/>
              <a:cs typeface="Palatino Linotype"/>
            </a:endParaRPr>
          </a:p>
          <a:p>
            <a:pPr marL="598805" lvl="1" indent="-168275">
              <a:lnSpc>
                <a:spcPts val="1200"/>
              </a:lnSpc>
              <a:buFont typeface="Arial"/>
              <a:buChar char="►"/>
              <a:tabLst>
                <a:tab pos="599440" algn="l"/>
              </a:tabLst>
            </a:pPr>
            <a:r>
              <a:rPr sz="1000" dirty="0">
                <a:latin typeface="Palatino Linotype"/>
                <a:cs typeface="Palatino Linotype"/>
              </a:rPr>
              <a:t>Exercise:</a:t>
            </a:r>
            <a:r>
              <a:rPr sz="1000" spc="160" dirty="0">
                <a:latin typeface="Palatino Linotype"/>
                <a:cs typeface="Palatino Linotype"/>
              </a:rPr>
              <a:t> </a:t>
            </a:r>
            <a:r>
              <a:rPr sz="1000" dirty="0">
                <a:latin typeface="Palatino Linotype"/>
                <a:cs typeface="Palatino Linotype"/>
              </a:rPr>
              <a:t>Do</a:t>
            </a:r>
            <a:r>
              <a:rPr sz="1000" spc="60" dirty="0">
                <a:latin typeface="Palatino Linotype"/>
                <a:cs typeface="Palatino Linotype"/>
              </a:rPr>
              <a:t> </a:t>
            </a:r>
            <a:r>
              <a:rPr sz="1000" dirty="0">
                <a:latin typeface="Palatino Linotype"/>
                <a:cs typeface="Palatino Linotype"/>
              </a:rPr>
              <a:t>It</a:t>
            </a:r>
            <a:r>
              <a:rPr sz="1000" spc="55" dirty="0">
                <a:latin typeface="Palatino Linotype"/>
                <a:cs typeface="Palatino Linotype"/>
              </a:rPr>
              <a:t> </a:t>
            </a:r>
            <a:r>
              <a:rPr sz="1000" spc="-10" dirty="0">
                <a:latin typeface="Palatino Linotype"/>
                <a:cs typeface="Palatino Linotype"/>
              </a:rPr>
              <a:t>Yourself</a:t>
            </a:r>
            <a:endParaRPr sz="1000">
              <a:latin typeface="Palatino Linotype"/>
              <a:cs typeface="Palatino Linotype"/>
            </a:endParaRPr>
          </a:p>
          <a:p>
            <a:pPr marL="38100">
              <a:lnSpc>
                <a:spcPct val="100000"/>
              </a:lnSpc>
              <a:spcBef>
                <a:spcPts val="955"/>
              </a:spcBef>
            </a:pPr>
            <a:r>
              <a:rPr sz="1100" dirty="0">
                <a:latin typeface="Palatino Linotype"/>
                <a:cs typeface="Palatino Linotype"/>
              </a:rPr>
              <a:t>With</a:t>
            </a:r>
            <a:r>
              <a:rPr sz="1100" spc="20" dirty="0">
                <a:latin typeface="Palatino Linotype"/>
                <a:cs typeface="Palatino Linotype"/>
              </a:rPr>
              <a:t> </a:t>
            </a:r>
            <a:r>
              <a:rPr sz="1100" spc="-25" dirty="0">
                <a:latin typeface="Palatino Linotype"/>
                <a:cs typeface="Palatino Linotype"/>
              </a:rPr>
              <a:t>some</a:t>
            </a:r>
            <a:r>
              <a:rPr sz="1100" spc="25" dirty="0">
                <a:latin typeface="Palatino Linotype"/>
                <a:cs typeface="Palatino Linotype"/>
              </a:rPr>
              <a:t> </a:t>
            </a:r>
            <a:r>
              <a:rPr sz="1100" spc="-10" dirty="0">
                <a:latin typeface="Palatino Linotype"/>
                <a:cs typeface="Palatino Linotype"/>
              </a:rPr>
              <a:t>breaks</a:t>
            </a:r>
            <a:r>
              <a:rPr sz="1100" spc="25" dirty="0">
                <a:latin typeface="Palatino Linotype"/>
                <a:cs typeface="Palatino Linotype"/>
              </a:rPr>
              <a:t> </a:t>
            </a:r>
            <a:r>
              <a:rPr sz="1100" dirty="0">
                <a:latin typeface="Palatino Linotype"/>
                <a:cs typeface="Palatino Linotype"/>
              </a:rPr>
              <a:t>in</a:t>
            </a:r>
            <a:r>
              <a:rPr sz="1100" spc="25"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35" dirty="0">
                <a:latin typeface="Palatino Linotype"/>
                <a:cs typeface="Palatino Linotype"/>
              </a:rPr>
              <a:t>middle</a:t>
            </a:r>
            <a:r>
              <a:rPr sz="1100" spc="25" dirty="0">
                <a:latin typeface="Palatino Linotype"/>
                <a:cs typeface="Palatino Linotype"/>
              </a:rPr>
              <a:t> </a:t>
            </a:r>
            <a:r>
              <a:rPr sz="1100" dirty="0">
                <a:latin typeface="Palatino Linotype"/>
                <a:cs typeface="Palatino Linotype"/>
              </a:rPr>
              <a:t>as</a:t>
            </a:r>
            <a:r>
              <a:rPr sz="1100" spc="25" dirty="0">
                <a:latin typeface="Palatino Linotype"/>
                <a:cs typeface="Palatino Linotype"/>
              </a:rPr>
              <a:t> </a:t>
            </a:r>
            <a:r>
              <a:rPr sz="1100" spc="-10" dirty="0">
                <a:latin typeface="Palatino Linotype"/>
                <a:cs typeface="Palatino Linotype"/>
              </a:rPr>
              <a:t>necessary.</a:t>
            </a:r>
            <a:endParaRPr sz="1100">
              <a:latin typeface="Palatino Linotype"/>
              <a:cs typeface="Palatino Linotype"/>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2425700" cy="836930"/>
          </a:xfrm>
          <a:prstGeom prst="rect">
            <a:avLst/>
          </a:prstGeom>
        </p:spPr>
        <p:txBody>
          <a:bodyPr vert="horz" wrap="square" lIns="0" tIns="17145" rIns="0" bIns="0" rtlCol="0">
            <a:spAutoFit/>
          </a:bodyPr>
          <a:lstStyle/>
          <a:p>
            <a:pPr marL="25400">
              <a:lnSpc>
                <a:spcPct val="100000"/>
              </a:lnSpc>
              <a:spcBef>
                <a:spcPts val="135"/>
              </a:spcBef>
            </a:pPr>
            <a:r>
              <a:rPr sz="1400" spc="60" dirty="0">
                <a:latin typeface="Palatino Linotype"/>
                <a:cs typeface="Palatino Linotype"/>
              </a:rPr>
              <a:t>A</a:t>
            </a:r>
            <a:r>
              <a:rPr sz="1400" cap="small" spc="60" dirty="0">
                <a:latin typeface="Palatino Linotype"/>
                <a:cs typeface="Palatino Linotype"/>
              </a:rPr>
              <a:t>ssumptions</a:t>
            </a:r>
            <a:r>
              <a:rPr sz="1400" spc="195" dirty="0">
                <a:latin typeface="Palatino Linotype"/>
                <a:cs typeface="Palatino Linotype"/>
              </a:rPr>
              <a:t> </a:t>
            </a:r>
            <a:r>
              <a:rPr sz="1400" spc="110" dirty="0">
                <a:latin typeface="Palatino Linotype"/>
                <a:cs typeface="Palatino Linotype"/>
              </a:rPr>
              <a:t>(3)</a:t>
            </a:r>
            <a:endParaRPr sz="1400">
              <a:latin typeface="Palatino Linotype"/>
              <a:cs typeface="Palatino Linotype"/>
            </a:endParaRPr>
          </a:p>
          <a:p>
            <a:pPr>
              <a:lnSpc>
                <a:spcPct val="100000"/>
              </a:lnSpc>
              <a:spcBef>
                <a:spcPts val="40"/>
              </a:spcBef>
            </a:pPr>
            <a:endParaRPr sz="1450">
              <a:latin typeface="Palatino Linotype"/>
              <a:cs typeface="Palatino Linotype"/>
            </a:endParaRPr>
          </a:p>
          <a:p>
            <a:pPr marL="448309" indent="-177800">
              <a:lnSpc>
                <a:spcPct val="100000"/>
              </a:lnSpc>
              <a:spcBef>
                <a:spcPts val="5"/>
              </a:spcBef>
              <a:buFont typeface="Arial"/>
              <a:buChar char="►"/>
              <a:tabLst>
                <a:tab pos="448945" algn="l"/>
              </a:tabLst>
            </a:pPr>
            <a:r>
              <a:rPr sz="1100" dirty="0">
                <a:latin typeface="Palatino Linotype"/>
                <a:cs typeface="Palatino Linotype"/>
              </a:rPr>
              <a:t>Can </a:t>
            </a:r>
            <a:r>
              <a:rPr sz="1100" spc="-70" dirty="0">
                <a:latin typeface="Palatino Linotype"/>
                <a:cs typeface="Palatino Linotype"/>
              </a:rPr>
              <a:t>we</a:t>
            </a:r>
            <a:r>
              <a:rPr sz="1100" spc="5" dirty="0">
                <a:latin typeface="Palatino Linotype"/>
                <a:cs typeface="Palatino Linotype"/>
              </a:rPr>
              <a:t> </a:t>
            </a:r>
            <a:r>
              <a:rPr sz="1100" spc="-10" dirty="0">
                <a:latin typeface="Palatino Linotype"/>
                <a:cs typeface="Palatino Linotype"/>
              </a:rPr>
              <a:t>infer</a:t>
            </a:r>
            <a:r>
              <a:rPr sz="1100" spc="5" dirty="0">
                <a:latin typeface="Palatino Linotype"/>
                <a:cs typeface="Palatino Linotype"/>
              </a:rPr>
              <a:t> </a:t>
            </a:r>
            <a:r>
              <a:rPr sz="1100" spc="-25" dirty="0">
                <a:latin typeface="Palatino Linotype"/>
                <a:cs typeface="Palatino Linotype"/>
              </a:rPr>
              <a:t>graphs</a:t>
            </a:r>
            <a:r>
              <a:rPr sz="1100" dirty="0">
                <a:latin typeface="Palatino Linotype"/>
                <a:cs typeface="Palatino Linotype"/>
              </a:rPr>
              <a:t> </a:t>
            </a:r>
            <a:r>
              <a:rPr sz="1100" spc="-20" dirty="0">
                <a:latin typeface="Palatino Linotype"/>
                <a:cs typeface="Palatino Linotype"/>
              </a:rPr>
              <a:t>from</a:t>
            </a:r>
            <a:r>
              <a:rPr sz="1100" spc="5" dirty="0">
                <a:latin typeface="Palatino Linotype"/>
                <a:cs typeface="Palatino Linotype"/>
              </a:rPr>
              <a:t> </a:t>
            </a:r>
            <a:r>
              <a:rPr sz="1100" spc="-10" dirty="0">
                <a:latin typeface="Palatino Linotype"/>
                <a:cs typeface="Palatino Linotype"/>
              </a:rPr>
              <a:t>data?</a:t>
            </a:r>
            <a:endParaRPr sz="1100">
              <a:latin typeface="Palatino Linotype"/>
              <a:cs typeface="Palatino Linotype"/>
            </a:endParaRPr>
          </a:p>
          <a:p>
            <a:pPr marL="448309" indent="-177800">
              <a:lnSpc>
                <a:spcPct val="100000"/>
              </a:lnSpc>
              <a:spcBef>
                <a:spcPts val="35"/>
              </a:spcBef>
              <a:buFont typeface="Arial"/>
              <a:buChar char="►"/>
              <a:tabLst>
                <a:tab pos="448945" algn="l"/>
              </a:tabLst>
            </a:pPr>
            <a:r>
              <a:rPr sz="1100" spc="-10" dirty="0">
                <a:latin typeface="Palatino Linotype"/>
                <a:cs typeface="Palatino Linotype"/>
              </a:rPr>
              <a:t>Causal</a:t>
            </a:r>
            <a:r>
              <a:rPr sz="1100" spc="10" dirty="0">
                <a:latin typeface="Palatino Linotype"/>
                <a:cs typeface="Palatino Linotype"/>
              </a:rPr>
              <a:t> </a:t>
            </a:r>
            <a:r>
              <a:rPr sz="1100" spc="-10" dirty="0">
                <a:latin typeface="Palatino Linotype"/>
                <a:cs typeface="Palatino Linotype"/>
              </a:rPr>
              <a:t>discovery</a:t>
            </a:r>
            <a:endParaRPr sz="1100">
              <a:latin typeface="Palatino Linotype"/>
              <a:cs typeface="Palatino Linotype"/>
            </a:endParaRPr>
          </a:p>
        </p:txBody>
      </p:sp>
      <p:pic>
        <p:nvPicPr>
          <p:cNvPr id="66" name="object 66"/>
          <p:cNvPicPr/>
          <p:nvPr/>
        </p:nvPicPr>
        <p:blipFill>
          <a:blip r:embed="rId8" cstate="print"/>
          <a:stretch>
            <a:fillRect/>
          </a:stretch>
        </p:blipFill>
        <p:spPr>
          <a:xfrm>
            <a:off x="3256953" y="936201"/>
            <a:ext cx="1999026" cy="1795797"/>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30</a:t>
            </a:fld>
            <a:r>
              <a:rPr spc="-235" dirty="0"/>
              <a:t> </a:t>
            </a:r>
            <a:r>
              <a:rPr dirty="0"/>
              <a:t>/</a:t>
            </a:r>
            <a:r>
              <a:rPr spc="-240" dirty="0"/>
              <a:t> </a:t>
            </a:r>
            <a:r>
              <a:rPr spc="-25" dirty="0"/>
              <a:t>57</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4" action="ppaction://hlinksldjump"/>
              </a:rPr>
              <a:t>C</a:t>
            </a:r>
            <a:r>
              <a:rPr sz="600" cap="small" spc="-10" dirty="0">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823720" cy="244475"/>
          </a:xfrm>
          <a:prstGeom prst="rect">
            <a:avLst/>
          </a:prstGeom>
        </p:spPr>
        <p:txBody>
          <a:bodyPr vert="horz" wrap="square" lIns="0" tIns="17145" rIns="0" bIns="0" rtlCol="0">
            <a:spAutoFit/>
          </a:bodyPr>
          <a:lstStyle/>
          <a:p>
            <a:pPr marL="12700">
              <a:lnSpc>
                <a:spcPct val="100000"/>
              </a:lnSpc>
              <a:spcBef>
                <a:spcPts val="135"/>
              </a:spcBef>
            </a:pPr>
            <a:r>
              <a:rPr sz="1400" spc="70" dirty="0">
                <a:latin typeface="Palatino Linotype"/>
                <a:cs typeface="Palatino Linotype"/>
              </a:rPr>
              <a:t>O</a:t>
            </a:r>
            <a:r>
              <a:rPr sz="1400" cap="small" spc="70" dirty="0">
                <a:latin typeface="Palatino Linotype"/>
                <a:cs typeface="Palatino Linotype"/>
              </a:rPr>
              <a:t>nto</a:t>
            </a:r>
            <a:r>
              <a:rPr sz="1400" spc="190" dirty="0">
                <a:latin typeface="Palatino Linotype"/>
                <a:cs typeface="Palatino Linotype"/>
              </a:rPr>
              <a:t> </a:t>
            </a:r>
            <a:r>
              <a:rPr sz="1400" spc="114" dirty="0">
                <a:latin typeface="Palatino Linotype"/>
                <a:cs typeface="Palatino Linotype"/>
              </a:rPr>
              <a:t>T</a:t>
            </a:r>
            <a:r>
              <a:rPr sz="1400" cap="small" spc="114" dirty="0">
                <a:latin typeface="Palatino Linotype"/>
                <a:cs typeface="Palatino Linotype"/>
              </a:rPr>
              <a:t>he</a:t>
            </a:r>
            <a:r>
              <a:rPr sz="1400" spc="190" dirty="0">
                <a:latin typeface="Palatino Linotype"/>
                <a:cs typeface="Palatino Linotype"/>
              </a:rPr>
              <a:t> </a:t>
            </a:r>
            <a:r>
              <a:rPr sz="1400" spc="20" dirty="0">
                <a:latin typeface="Palatino Linotype"/>
                <a:cs typeface="Palatino Linotype"/>
              </a:rPr>
              <a:t>M</a:t>
            </a:r>
            <a:r>
              <a:rPr sz="1400" cap="small" spc="20" dirty="0">
                <a:latin typeface="Palatino Linotype"/>
                <a:cs typeface="Palatino Linotype"/>
              </a:rPr>
              <a:t>ethods</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31</a:t>
            </a:fld>
            <a:r>
              <a:rPr spc="-235" dirty="0"/>
              <a:t> </a:t>
            </a:r>
            <a:r>
              <a:rPr dirty="0"/>
              <a:t>/</a:t>
            </a:r>
            <a:r>
              <a:rPr spc="-240" dirty="0"/>
              <a:t> </a:t>
            </a:r>
            <a:r>
              <a:rPr spc="-25" dirty="0"/>
              <a:t>57</a:t>
            </a:r>
          </a:p>
        </p:txBody>
      </p:sp>
      <p:sp>
        <p:nvSpPr>
          <p:cNvPr id="66" name="object 66"/>
          <p:cNvSpPr txBox="1"/>
          <p:nvPr/>
        </p:nvSpPr>
        <p:spPr>
          <a:xfrm>
            <a:off x="257327" y="1506980"/>
            <a:ext cx="315595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Palatino Linotype"/>
                <a:cs typeface="Palatino Linotype"/>
              </a:rPr>
              <a:t>We</a:t>
            </a:r>
            <a:r>
              <a:rPr sz="1100" spc="-5" dirty="0">
                <a:latin typeface="Palatino Linotype"/>
                <a:cs typeface="Palatino Linotype"/>
              </a:rPr>
              <a:t> </a:t>
            </a:r>
            <a:r>
              <a:rPr sz="1100" spc="-55" dirty="0">
                <a:latin typeface="Palatino Linotype"/>
                <a:cs typeface="Palatino Linotype"/>
              </a:rPr>
              <a:t>know</a:t>
            </a:r>
            <a:r>
              <a:rPr sz="1100" spc="-5" dirty="0">
                <a:latin typeface="Palatino Linotype"/>
                <a:cs typeface="Palatino Linotype"/>
              </a:rPr>
              <a:t> </a:t>
            </a:r>
            <a:r>
              <a:rPr sz="1100" dirty="0">
                <a:latin typeface="Palatino Linotype"/>
                <a:cs typeface="Palatino Linotype"/>
              </a:rPr>
              <a:t>the</a:t>
            </a:r>
            <a:r>
              <a:rPr sz="1100" spc="-5" dirty="0">
                <a:latin typeface="Palatino Linotype"/>
                <a:cs typeface="Palatino Linotype"/>
              </a:rPr>
              <a:t> </a:t>
            </a:r>
            <a:r>
              <a:rPr sz="1100" spc="-10" dirty="0">
                <a:latin typeface="Palatino Linotype"/>
                <a:cs typeface="Palatino Linotype"/>
              </a:rPr>
              <a:t>theory.</a:t>
            </a:r>
            <a:r>
              <a:rPr sz="1100" spc="85" dirty="0">
                <a:latin typeface="Palatino Linotype"/>
                <a:cs typeface="Palatino Linotype"/>
              </a:rPr>
              <a:t> </a:t>
            </a:r>
            <a:r>
              <a:rPr sz="1100" spc="-50" dirty="0">
                <a:latin typeface="Palatino Linotype"/>
                <a:cs typeface="Palatino Linotype"/>
              </a:rPr>
              <a:t>Now,</a:t>
            </a:r>
            <a:r>
              <a:rPr sz="1100" dirty="0">
                <a:latin typeface="Palatino Linotype"/>
                <a:cs typeface="Palatino Linotype"/>
              </a:rPr>
              <a:t> let’s</a:t>
            </a:r>
            <a:r>
              <a:rPr sz="1100" spc="-5" dirty="0">
                <a:latin typeface="Palatino Linotype"/>
                <a:cs typeface="Palatino Linotype"/>
              </a:rPr>
              <a:t> </a:t>
            </a:r>
            <a:r>
              <a:rPr sz="1100" spc="-10" dirty="0">
                <a:latin typeface="Palatino Linotype"/>
                <a:cs typeface="Palatino Linotype"/>
              </a:rPr>
              <a:t>do</a:t>
            </a:r>
            <a:r>
              <a:rPr sz="1100" spc="-5" dirty="0">
                <a:latin typeface="Palatino Linotype"/>
                <a:cs typeface="Palatino Linotype"/>
              </a:rPr>
              <a:t> </a:t>
            </a:r>
            <a:r>
              <a:rPr sz="1100" spc="-25" dirty="0">
                <a:latin typeface="Palatino Linotype"/>
                <a:cs typeface="Palatino Linotype"/>
              </a:rPr>
              <a:t>some</a:t>
            </a:r>
            <a:r>
              <a:rPr sz="1100" spc="-5" dirty="0">
                <a:latin typeface="Palatino Linotype"/>
                <a:cs typeface="Palatino Linotype"/>
              </a:rPr>
              <a:t> </a:t>
            </a:r>
            <a:r>
              <a:rPr sz="1100" spc="-20" dirty="0">
                <a:latin typeface="Palatino Linotype"/>
                <a:cs typeface="Palatino Linotype"/>
              </a:rPr>
              <a:t>modelling!</a:t>
            </a:r>
            <a:endParaRPr sz="1100">
              <a:latin typeface="Palatino Linotype"/>
              <a:cs typeface="Palatino Linotype"/>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 name="object 4"/>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23519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3209556"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27" name="object 27"/>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8" name="object 28"/>
            <p:cNvSpPr/>
            <p:nvPr/>
          </p:nvSpPr>
          <p:spPr>
            <a:xfrm>
              <a:off x="3259963"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0" name="object 30"/>
            <p:cNvSpPr/>
            <p:nvPr/>
          </p:nvSpPr>
          <p:spPr>
            <a:xfrm>
              <a:off x="3360763"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1" name="object 31"/>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81435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7224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4" name="object 54"/>
          <p:cNvSpPr txBox="1"/>
          <p:nvPr/>
        </p:nvSpPr>
        <p:spPr>
          <a:xfrm>
            <a:off x="107950" y="25252"/>
            <a:ext cx="5556885" cy="116839"/>
          </a:xfrm>
          <a:prstGeom prst="rect">
            <a:avLst/>
          </a:prstGeom>
        </p:spPr>
        <p:txBody>
          <a:bodyPr vert="horz" wrap="square" lIns="0" tIns="12065" rIns="0" bIns="0" rtlCol="0">
            <a:spAutoFit/>
          </a:bodyPr>
          <a:lstStyle/>
          <a:p>
            <a:pPr marL="12700">
              <a:lnSpc>
                <a:spcPct val="100000"/>
              </a:lnSpc>
              <a:spcBef>
                <a:spcPts val="95"/>
              </a:spcBef>
              <a:tabLst>
                <a:tab pos="1020444" algn="l"/>
                <a:tab pos="2079625" algn="l"/>
                <a:tab pos="3088640" algn="l"/>
                <a:tab pos="4248785" algn="l"/>
                <a:tab pos="5106035" algn="l"/>
              </a:tabLst>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r>
              <a:rPr sz="600" dirty="0">
                <a:solidFill>
                  <a:srgbClr val="727272"/>
                </a:solidFill>
                <a:latin typeface="Palatino Linotype"/>
                <a:cs typeface="Palatino Linotype"/>
              </a:rPr>
              <a:t>	</a:t>
            </a: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r>
              <a:rPr sz="600" dirty="0">
                <a:solidFill>
                  <a:srgbClr val="727272"/>
                </a:solidFill>
                <a:latin typeface="Palatino Linotype"/>
                <a:cs typeface="Palatino Linotype"/>
              </a:rPr>
              <a:t>	</a:t>
            </a: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r>
              <a:rPr sz="600" dirty="0">
                <a:solidFill>
                  <a:srgbClr val="727272"/>
                </a:solidFill>
                <a:latin typeface="Palatino Linotype"/>
                <a:cs typeface="Palatino Linotype"/>
              </a:rPr>
              <a:t>	</a:t>
            </a: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r>
              <a:rPr sz="600" dirty="0">
                <a:latin typeface="Palatino Linotype"/>
                <a:cs typeface="Palatino Linotype"/>
              </a:rPr>
              <a:t>	</a:t>
            </a: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r>
              <a:rPr sz="600" dirty="0">
                <a:solidFill>
                  <a:srgbClr val="727272"/>
                </a:solidFill>
                <a:latin typeface="Palatino Linotype"/>
                <a:cs typeface="Palatino Linotype"/>
              </a:rPr>
              <a:t>	</a:t>
            </a:r>
            <a:r>
              <a:rPr sz="600" spc="-60" dirty="0">
                <a:solidFill>
                  <a:srgbClr val="727272"/>
                </a:solidFill>
                <a:latin typeface="Palatino Linotype"/>
                <a:cs typeface="Palatino Linotype"/>
                <a:hlinkClick r:id="rId7" action="ppaction://hlinksldjump"/>
              </a:rPr>
              <a:t>C</a:t>
            </a:r>
            <a:r>
              <a:rPr sz="600" cap="small" spc="-6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55" name="object 55"/>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56" name="object 56"/>
          <p:cNvSpPr txBox="1">
            <a:spLocks noGrp="1"/>
          </p:cNvSpPr>
          <p:nvPr>
            <p:ph type="title"/>
          </p:nvPr>
        </p:nvSpPr>
        <p:spPr>
          <a:xfrm>
            <a:off x="95300" y="331391"/>
            <a:ext cx="190817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000000"/>
                </a:solidFill>
              </a:rPr>
              <a:t>M</a:t>
            </a:r>
            <a:r>
              <a:rPr sz="1400" cap="small" spc="55" dirty="0">
                <a:solidFill>
                  <a:srgbClr val="000000"/>
                </a:solidFill>
              </a:rPr>
              <a:t>odern</a:t>
            </a:r>
            <a:r>
              <a:rPr sz="1400" spc="210" dirty="0">
                <a:solidFill>
                  <a:srgbClr val="000000"/>
                </a:solidFill>
              </a:rPr>
              <a:t> </a:t>
            </a:r>
            <a:r>
              <a:rPr sz="1400" spc="30" dirty="0">
                <a:solidFill>
                  <a:srgbClr val="000000"/>
                </a:solidFill>
              </a:rPr>
              <a:t>A</a:t>
            </a:r>
            <a:r>
              <a:rPr sz="1400" cap="small" spc="30" dirty="0">
                <a:solidFill>
                  <a:srgbClr val="000000"/>
                </a:solidFill>
              </a:rPr>
              <a:t>pproaches</a:t>
            </a:r>
            <a:endParaRPr sz="1400"/>
          </a:p>
        </p:txBody>
      </p:sp>
      <p:sp>
        <p:nvSpPr>
          <p:cNvPr id="57" name="object 57"/>
          <p:cNvSpPr/>
          <p:nvPr/>
        </p:nvSpPr>
        <p:spPr>
          <a:xfrm>
            <a:off x="277088" y="2816136"/>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58" name="object 58"/>
          <p:cNvSpPr txBox="1"/>
          <p:nvPr/>
        </p:nvSpPr>
        <p:spPr>
          <a:xfrm>
            <a:off x="231927" y="641031"/>
            <a:ext cx="5163820" cy="2482850"/>
          </a:xfrm>
          <a:prstGeom prst="rect">
            <a:avLst/>
          </a:prstGeom>
        </p:spPr>
        <p:txBody>
          <a:bodyPr vert="horz" wrap="square" lIns="0" tIns="11430" rIns="0" bIns="0" rtlCol="0">
            <a:spAutoFit/>
          </a:bodyPr>
          <a:lstStyle/>
          <a:p>
            <a:pPr marL="45085">
              <a:lnSpc>
                <a:spcPct val="100000"/>
              </a:lnSpc>
              <a:spcBef>
                <a:spcPts val="90"/>
              </a:spcBef>
            </a:pPr>
            <a:r>
              <a:rPr sz="1100" spc="-10" dirty="0">
                <a:latin typeface="Palatino Linotype"/>
                <a:cs typeface="Palatino Linotype"/>
              </a:rPr>
              <a:t>Mosty</a:t>
            </a:r>
            <a:r>
              <a:rPr sz="1100" spc="25" dirty="0">
                <a:latin typeface="Palatino Linotype"/>
                <a:cs typeface="Palatino Linotype"/>
              </a:rPr>
              <a:t> </a:t>
            </a:r>
            <a:r>
              <a:rPr sz="1100" spc="-35" dirty="0">
                <a:latin typeface="Palatino Linotype"/>
                <a:cs typeface="Palatino Linotype"/>
              </a:rPr>
              <a:t>regression</a:t>
            </a:r>
            <a:r>
              <a:rPr sz="1100" spc="25" dirty="0">
                <a:latin typeface="Palatino Linotype"/>
                <a:cs typeface="Palatino Linotype"/>
              </a:rPr>
              <a:t> </a:t>
            </a:r>
            <a:r>
              <a:rPr sz="1100" dirty="0">
                <a:latin typeface="Palatino Linotype"/>
                <a:cs typeface="Palatino Linotype"/>
              </a:rPr>
              <a:t>and</a:t>
            </a:r>
            <a:r>
              <a:rPr sz="1100" spc="25" dirty="0">
                <a:latin typeface="Palatino Linotype"/>
                <a:cs typeface="Palatino Linotype"/>
              </a:rPr>
              <a:t> </a:t>
            </a:r>
            <a:r>
              <a:rPr sz="1100" spc="-10" dirty="0">
                <a:latin typeface="Palatino Linotype"/>
                <a:cs typeface="Palatino Linotype"/>
              </a:rPr>
              <a:t>classification</a:t>
            </a:r>
            <a:r>
              <a:rPr sz="1100" spc="30" dirty="0">
                <a:latin typeface="Palatino Linotype"/>
                <a:cs typeface="Palatino Linotype"/>
              </a:rPr>
              <a:t> </a:t>
            </a:r>
            <a:r>
              <a:rPr sz="1100" dirty="0">
                <a:latin typeface="Palatino Linotype"/>
                <a:cs typeface="Palatino Linotype"/>
              </a:rPr>
              <a:t>(classic</a:t>
            </a:r>
            <a:r>
              <a:rPr sz="1100" spc="25" dirty="0">
                <a:latin typeface="Palatino Linotype"/>
                <a:cs typeface="Palatino Linotype"/>
              </a:rPr>
              <a:t> </a:t>
            </a:r>
            <a:r>
              <a:rPr sz="1100" dirty="0">
                <a:latin typeface="Palatino Linotype"/>
                <a:cs typeface="Palatino Linotype"/>
              </a:rPr>
              <a:t>ML),</a:t>
            </a:r>
            <a:r>
              <a:rPr sz="1100" spc="25" dirty="0">
                <a:latin typeface="Palatino Linotype"/>
                <a:cs typeface="Palatino Linotype"/>
              </a:rPr>
              <a:t> </a:t>
            </a:r>
            <a:r>
              <a:rPr sz="1100" dirty="0">
                <a:latin typeface="Palatino Linotype"/>
                <a:cs typeface="Palatino Linotype"/>
              </a:rPr>
              <a:t>but</a:t>
            </a:r>
            <a:r>
              <a:rPr sz="1100" spc="25" dirty="0">
                <a:latin typeface="Palatino Linotype"/>
                <a:cs typeface="Palatino Linotype"/>
              </a:rPr>
              <a:t> </a:t>
            </a:r>
            <a:r>
              <a:rPr sz="1100" spc="-35" dirty="0">
                <a:latin typeface="Palatino Linotype"/>
                <a:cs typeface="Palatino Linotype"/>
              </a:rPr>
              <a:t>combined</a:t>
            </a:r>
            <a:r>
              <a:rPr sz="1100" spc="30" dirty="0">
                <a:latin typeface="Palatino Linotype"/>
                <a:cs typeface="Palatino Linotype"/>
              </a:rPr>
              <a:t> </a:t>
            </a:r>
            <a:r>
              <a:rPr sz="1100" dirty="0">
                <a:latin typeface="Palatino Linotype"/>
                <a:cs typeface="Palatino Linotype"/>
              </a:rPr>
              <a:t>in</a:t>
            </a:r>
            <a:r>
              <a:rPr sz="1100" spc="25" dirty="0">
                <a:latin typeface="Palatino Linotype"/>
                <a:cs typeface="Palatino Linotype"/>
              </a:rPr>
              <a:t> </a:t>
            </a:r>
            <a:r>
              <a:rPr sz="1100" dirty="0">
                <a:latin typeface="Palatino Linotype"/>
                <a:cs typeface="Palatino Linotype"/>
              </a:rPr>
              <a:t>a</a:t>
            </a:r>
            <a:r>
              <a:rPr sz="1100" spc="25" dirty="0">
                <a:latin typeface="Palatino Linotype"/>
                <a:cs typeface="Palatino Linotype"/>
              </a:rPr>
              <a:t> </a:t>
            </a:r>
            <a:r>
              <a:rPr sz="1100" dirty="0">
                <a:latin typeface="Palatino Linotype"/>
                <a:cs typeface="Palatino Linotype"/>
              </a:rPr>
              <a:t>smart</a:t>
            </a:r>
            <a:r>
              <a:rPr sz="1100" spc="30" dirty="0">
                <a:latin typeface="Palatino Linotype"/>
                <a:cs typeface="Palatino Linotype"/>
              </a:rPr>
              <a:t> </a:t>
            </a:r>
            <a:r>
              <a:rPr sz="1100" spc="-20" dirty="0">
                <a:latin typeface="Palatino Linotype"/>
                <a:cs typeface="Palatino Linotype"/>
              </a:rPr>
              <a:t>way.</a:t>
            </a:r>
            <a:endParaRPr sz="1100">
              <a:latin typeface="Palatino Linotype"/>
              <a:cs typeface="Palatino Linotype"/>
            </a:endParaRPr>
          </a:p>
          <a:p>
            <a:pPr marL="321945" indent="-177800">
              <a:lnSpc>
                <a:spcPct val="100000"/>
              </a:lnSpc>
              <a:spcBef>
                <a:spcPts val="930"/>
              </a:spcBef>
              <a:buFont typeface="Arial"/>
              <a:buChar char="►"/>
              <a:tabLst>
                <a:tab pos="322580" algn="l"/>
              </a:tabLst>
            </a:pPr>
            <a:r>
              <a:rPr sz="1100" dirty="0">
                <a:latin typeface="Palatino Linotype"/>
                <a:cs typeface="Palatino Linotype"/>
              </a:rPr>
              <a:t>Recent</a:t>
            </a:r>
            <a:r>
              <a:rPr sz="1100" spc="25" dirty="0">
                <a:latin typeface="Palatino Linotype"/>
                <a:cs typeface="Palatino Linotype"/>
              </a:rPr>
              <a:t> </a:t>
            </a:r>
            <a:r>
              <a:rPr sz="1100" spc="-35" dirty="0">
                <a:latin typeface="Palatino Linotype"/>
                <a:cs typeface="Palatino Linotype"/>
              </a:rPr>
              <a:t>surveys</a:t>
            </a:r>
            <a:r>
              <a:rPr sz="1100" spc="25" dirty="0">
                <a:latin typeface="Palatino Linotype"/>
                <a:cs typeface="Palatino Linotype"/>
              </a:rPr>
              <a:t> </a:t>
            </a:r>
            <a:r>
              <a:rPr sz="1100" dirty="0">
                <a:latin typeface="Palatino Linotype"/>
                <a:cs typeface="Palatino Linotype"/>
              </a:rPr>
              <a:t>on</a:t>
            </a:r>
            <a:r>
              <a:rPr sz="1100" spc="30" dirty="0">
                <a:latin typeface="Palatino Linotype"/>
                <a:cs typeface="Palatino Linotype"/>
              </a:rPr>
              <a:t> </a:t>
            </a:r>
            <a:r>
              <a:rPr sz="1100" spc="-30" dirty="0">
                <a:latin typeface="Palatino Linotype"/>
                <a:cs typeface="Palatino Linotype"/>
              </a:rPr>
              <a:t>modern</a:t>
            </a:r>
            <a:r>
              <a:rPr sz="1100" spc="25" dirty="0">
                <a:latin typeface="Palatino Linotype"/>
                <a:cs typeface="Palatino Linotype"/>
              </a:rPr>
              <a:t> </a:t>
            </a:r>
            <a:r>
              <a:rPr sz="1100" spc="-10" dirty="0">
                <a:latin typeface="Palatino Linotype"/>
                <a:cs typeface="Palatino Linotype"/>
              </a:rPr>
              <a:t>causal</a:t>
            </a:r>
            <a:r>
              <a:rPr sz="1100" spc="30" dirty="0">
                <a:latin typeface="Palatino Linotype"/>
                <a:cs typeface="Palatino Linotype"/>
              </a:rPr>
              <a:t> </a:t>
            </a:r>
            <a:r>
              <a:rPr sz="1100" spc="-30" dirty="0">
                <a:latin typeface="Palatino Linotype"/>
                <a:cs typeface="Palatino Linotype"/>
              </a:rPr>
              <a:t>inference</a:t>
            </a:r>
            <a:r>
              <a:rPr sz="1100" spc="25" dirty="0">
                <a:latin typeface="Palatino Linotype"/>
                <a:cs typeface="Palatino Linotype"/>
              </a:rPr>
              <a:t> </a:t>
            </a:r>
            <a:r>
              <a:rPr sz="1100" spc="-25" dirty="0">
                <a:latin typeface="Palatino Linotype"/>
                <a:cs typeface="Palatino Linotype"/>
              </a:rPr>
              <a:t>methods</a:t>
            </a:r>
            <a:r>
              <a:rPr sz="1100" spc="25" dirty="0">
                <a:latin typeface="Palatino Linotype"/>
                <a:cs typeface="Palatino Linotype"/>
              </a:rPr>
              <a:t> </a:t>
            </a:r>
            <a:r>
              <a:rPr sz="1200" baseline="27777" dirty="0">
                <a:latin typeface="Palatino Linotype"/>
                <a:cs typeface="Palatino Linotype"/>
              </a:rPr>
              <a:t>6</a:t>
            </a:r>
            <a:r>
              <a:rPr sz="1200" spc="217" baseline="27777" dirty="0">
                <a:latin typeface="Palatino Linotype"/>
                <a:cs typeface="Palatino Linotype"/>
              </a:rPr>
              <a:t> </a:t>
            </a:r>
            <a:r>
              <a:rPr sz="1200" spc="-75" baseline="27777" dirty="0">
                <a:latin typeface="Palatino Linotype"/>
                <a:cs typeface="Palatino Linotype"/>
              </a:rPr>
              <a:t>7</a:t>
            </a:r>
            <a:endParaRPr sz="1200" baseline="27777">
              <a:latin typeface="Palatino Linotype"/>
              <a:cs typeface="Palatino Linotype"/>
            </a:endParaRPr>
          </a:p>
          <a:p>
            <a:pPr marL="321945" indent="-177800">
              <a:lnSpc>
                <a:spcPct val="100000"/>
              </a:lnSpc>
              <a:spcBef>
                <a:spcPts val="35"/>
              </a:spcBef>
              <a:buFont typeface="Arial"/>
              <a:buChar char="►"/>
              <a:tabLst>
                <a:tab pos="322580" algn="l"/>
              </a:tabLst>
            </a:pPr>
            <a:r>
              <a:rPr sz="1100" dirty="0">
                <a:latin typeface="Palatino Linotype"/>
                <a:cs typeface="Palatino Linotype"/>
              </a:rPr>
              <a:t>Most</a:t>
            </a:r>
            <a:r>
              <a:rPr sz="1100" spc="-5" dirty="0">
                <a:latin typeface="Palatino Linotype"/>
                <a:cs typeface="Palatino Linotype"/>
              </a:rPr>
              <a:t> </a:t>
            </a:r>
            <a:r>
              <a:rPr sz="1100" spc="-10" dirty="0">
                <a:latin typeface="Palatino Linotype"/>
                <a:cs typeface="Palatino Linotype"/>
              </a:rPr>
              <a:t>popular:</a:t>
            </a:r>
            <a:endParaRPr sz="1100">
              <a:latin typeface="Palatino Linotype"/>
              <a:cs typeface="Palatino Linotype"/>
            </a:endParaRPr>
          </a:p>
          <a:p>
            <a:pPr marL="598805" lvl="1" indent="-168275">
              <a:lnSpc>
                <a:spcPts val="1200"/>
              </a:lnSpc>
              <a:spcBef>
                <a:spcPts val="175"/>
              </a:spcBef>
              <a:buFont typeface="Arial"/>
              <a:buChar char="►"/>
              <a:tabLst>
                <a:tab pos="599440" algn="l"/>
              </a:tabLst>
            </a:pPr>
            <a:r>
              <a:rPr sz="1000" spc="-25" dirty="0">
                <a:latin typeface="Palatino Linotype"/>
                <a:cs typeface="Palatino Linotype"/>
              </a:rPr>
              <a:t>Inverse</a:t>
            </a:r>
            <a:r>
              <a:rPr sz="1000" spc="25" dirty="0">
                <a:latin typeface="Palatino Linotype"/>
                <a:cs typeface="Palatino Linotype"/>
              </a:rPr>
              <a:t> </a:t>
            </a:r>
            <a:r>
              <a:rPr sz="1000" spc="-10" dirty="0">
                <a:latin typeface="Palatino Linotype"/>
                <a:cs typeface="Palatino Linotype"/>
              </a:rPr>
              <a:t>Propensity</a:t>
            </a:r>
            <a:r>
              <a:rPr sz="1000" spc="30" dirty="0">
                <a:latin typeface="Palatino Linotype"/>
                <a:cs typeface="Palatino Linotype"/>
              </a:rPr>
              <a:t> </a:t>
            </a:r>
            <a:r>
              <a:rPr sz="1000" spc="-30" dirty="0">
                <a:latin typeface="Palatino Linotype"/>
                <a:cs typeface="Palatino Linotype"/>
              </a:rPr>
              <a:t>Weighting</a:t>
            </a:r>
            <a:r>
              <a:rPr sz="1000" spc="25" dirty="0">
                <a:latin typeface="Palatino Linotype"/>
                <a:cs typeface="Palatino Linotype"/>
              </a:rPr>
              <a:t> </a:t>
            </a:r>
            <a:r>
              <a:rPr sz="1000" spc="-10" dirty="0">
                <a:latin typeface="Palatino Linotype"/>
                <a:cs typeface="Palatino Linotype"/>
              </a:rPr>
              <a:t>(IPW)</a:t>
            </a:r>
            <a:endParaRPr sz="1000">
              <a:latin typeface="Palatino Linotype"/>
              <a:cs typeface="Palatino Linotype"/>
            </a:endParaRPr>
          </a:p>
          <a:p>
            <a:pPr marL="598805" lvl="1" indent="-168275">
              <a:lnSpc>
                <a:spcPts val="1195"/>
              </a:lnSpc>
              <a:buFont typeface="Arial"/>
              <a:buChar char="►"/>
              <a:tabLst>
                <a:tab pos="599440" algn="l"/>
              </a:tabLst>
            </a:pPr>
            <a:r>
              <a:rPr sz="1000" spc="-30" dirty="0">
                <a:latin typeface="Palatino Linotype"/>
                <a:cs typeface="Palatino Linotype"/>
              </a:rPr>
              <a:t>Doubly-</a:t>
            </a:r>
            <a:r>
              <a:rPr sz="1000" spc="-10" dirty="0">
                <a:latin typeface="Palatino Linotype"/>
                <a:cs typeface="Palatino Linotype"/>
              </a:rPr>
              <a:t>Robust</a:t>
            </a:r>
            <a:endParaRPr sz="1000">
              <a:latin typeface="Palatino Linotype"/>
              <a:cs typeface="Palatino Linotype"/>
            </a:endParaRPr>
          </a:p>
          <a:p>
            <a:pPr marL="598805" lvl="1" indent="-168275">
              <a:lnSpc>
                <a:spcPts val="1195"/>
              </a:lnSpc>
              <a:buFont typeface="Arial"/>
              <a:buChar char="►"/>
              <a:tabLst>
                <a:tab pos="599440" algn="l"/>
              </a:tabLst>
            </a:pPr>
            <a:r>
              <a:rPr sz="1000" spc="-20" dirty="0">
                <a:latin typeface="Palatino Linotype"/>
                <a:cs typeface="Palatino Linotype"/>
              </a:rPr>
              <a:t>Double/Debiased</a:t>
            </a:r>
            <a:r>
              <a:rPr sz="1000" spc="45" dirty="0">
                <a:latin typeface="Palatino Linotype"/>
                <a:cs typeface="Palatino Linotype"/>
              </a:rPr>
              <a:t> </a:t>
            </a:r>
            <a:r>
              <a:rPr sz="1000" spc="-20" dirty="0">
                <a:latin typeface="Palatino Linotype"/>
                <a:cs typeface="Palatino Linotype"/>
              </a:rPr>
              <a:t>Machine</a:t>
            </a:r>
            <a:r>
              <a:rPr sz="1000" spc="45" dirty="0">
                <a:latin typeface="Palatino Linotype"/>
                <a:cs typeface="Palatino Linotype"/>
              </a:rPr>
              <a:t> </a:t>
            </a:r>
            <a:r>
              <a:rPr sz="1000" spc="-10" dirty="0">
                <a:latin typeface="Palatino Linotype"/>
                <a:cs typeface="Palatino Linotype"/>
              </a:rPr>
              <a:t>Learning</a:t>
            </a:r>
            <a:endParaRPr sz="1000">
              <a:latin typeface="Palatino Linotype"/>
              <a:cs typeface="Palatino Linotype"/>
            </a:endParaRPr>
          </a:p>
          <a:p>
            <a:pPr marL="598805" lvl="1" indent="-168275">
              <a:lnSpc>
                <a:spcPts val="1195"/>
              </a:lnSpc>
              <a:buFont typeface="Arial"/>
              <a:buChar char="►"/>
              <a:tabLst>
                <a:tab pos="599440" algn="l"/>
              </a:tabLst>
            </a:pPr>
            <a:r>
              <a:rPr sz="1000" dirty="0">
                <a:latin typeface="Palatino Linotype"/>
                <a:cs typeface="Palatino Linotype"/>
              </a:rPr>
              <a:t>Causal</a:t>
            </a:r>
            <a:r>
              <a:rPr sz="1000" spc="-15" dirty="0">
                <a:latin typeface="Palatino Linotype"/>
                <a:cs typeface="Palatino Linotype"/>
              </a:rPr>
              <a:t> </a:t>
            </a:r>
            <a:r>
              <a:rPr sz="1000" spc="-10" dirty="0">
                <a:latin typeface="Palatino Linotype"/>
                <a:cs typeface="Palatino Linotype"/>
              </a:rPr>
              <a:t>Forests</a:t>
            </a:r>
            <a:endParaRPr sz="1000">
              <a:latin typeface="Palatino Linotype"/>
              <a:cs typeface="Palatino Linotype"/>
            </a:endParaRPr>
          </a:p>
          <a:p>
            <a:pPr marL="598805" lvl="1" indent="-168275">
              <a:lnSpc>
                <a:spcPts val="1195"/>
              </a:lnSpc>
              <a:buFont typeface="Arial"/>
              <a:buChar char="►"/>
              <a:tabLst>
                <a:tab pos="599440" algn="l"/>
              </a:tabLst>
            </a:pPr>
            <a:r>
              <a:rPr sz="1000" spc="-30" dirty="0">
                <a:latin typeface="Palatino Linotype"/>
                <a:cs typeface="Palatino Linotype"/>
              </a:rPr>
              <a:t>Meta-</a:t>
            </a:r>
            <a:r>
              <a:rPr sz="1000" spc="-10" dirty="0">
                <a:latin typeface="Palatino Linotype"/>
                <a:cs typeface="Palatino Linotype"/>
              </a:rPr>
              <a:t>Learners</a:t>
            </a:r>
            <a:endParaRPr sz="1000">
              <a:latin typeface="Palatino Linotype"/>
              <a:cs typeface="Palatino Linotype"/>
            </a:endParaRPr>
          </a:p>
          <a:p>
            <a:pPr marL="598805" lvl="1" indent="-168275">
              <a:lnSpc>
                <a:spcPts val="1200"/>
              </a:lnSpc>
              <a:buFont typeface="Arial"/>
              <a:buChar char="►"/>
              <a:tabLst>
                <a:tab pos="599440" algn="l"/>
              </a:tabLst>
            </a:pPr>
            <a:r>
              <a:rPr sz="1000" spc="-10" dirty="0">
                <a:latin typeface="Palatino Linotype"/>
                <a:cs typeface="Palatino Linotype"/>
              </a:rPr>
              <a:t>Multiple</a:t>
            </a:r>
            <a:r>
              <a:rPr sz="1000" spc="-5" dirty="0">
                <a:latin typeface="Palatino Linotype"/>
                <a:cs typeface="Palatino Linotype"/>
              </a:rPr>
              <a:t> </a:t>
            </a:r>
            <a:r>
              <a:rPr sz="1000" spc="-10" dirty="0">
                <a:latin typeface="Palatino Linotype"/>
                <a:cs typeface="Palatino Linotype"/>
              </a:rPr>
              <a:t>based</a:t>
            </a:r>
            <a:r>
              <a:rPr sz="1000" spc="-5" dirty="0">
                <a:latin typeface="Palatino Linotype"/>
                <a:cs typeface="Palatino Linotype"/>
              </a:rPr>
              <a:t> </a:t>
            </a:r>
            <a:r>
              <a:rPr sz="1000" dirty="0">
                <a:latin typeface="Palatino Linotype"/>
                <a:cs typeface="Palatino Linotype"/>
              </a:rPr>
              <a:t>on</a:t>
            </a:r>
            <a:r>
              <a:rPr sz="1000" spc="-5" dirty="0">
                <a:latin typeface="Palatino Linotype"/>
                <a:cs typeface="Palatino Linotype"/>
              </a:rPr>
              <a:t> </a:t>
            </a:r>
            <a:r>
              <a:rPr sz="1000" spc="-10" dirty="0">
                <a:latin typeface="Palatino Linotype"/>
                <a:cs typeface="Palatino Linotype"/>
              </a:rPr>
              <a:t>neural</a:t>
            </a:r>
            <a:r>
              <a:rPr sz="1000" spc="-5" dirty="0">
                <a:latin typeface="Palatino Linotype"/>
                <a:cs typeface="Palatino Linotype"/>
              </a:rPr>
              <a:t> </a:t>
            </a:r>
            <a:r>
              <a:rPr sz="1000" spc="-35" dirty="0">
                <a:latin typeface="Palatino Linotype"/>
                <a:cs typeface="Palatino Linotype"/>
              </a:rPr>
              <a:t>networks</a:t>
            </a:r>
            <a:r>
              <a:rPr sz="1000" spc="-5" dirty="0">
                <a:latin typeface="Palatino Linotype"/>
                <a:cs typeface="Palatino Linotype"/>
              </a:rPr>
              <a:t> </a:t>
            </a:r>
            <a:r>
              <a:rPr sz="1000" dirty="0">
                <a:latin typeface="Palatino Linotype"/>
                <a:cs typeface="Palatino Linotype"/>
              </a:rPr>
              <a:t>(very</a:t>
            </a:r>
            <a:r>
              <a:rPr sz="1000" spc="-5" dirty="0">
                <a:latin typeface="Palatino Linotype"/>
                <a:cs typeface="Palatino Linotype"/>
              </a:rPr>
              <a:t> </a:t>
            </a:r>
            <a:r>
              <a:rPr sz="1000" spc="-10" dirty="0">
                <a:latin typeface="Palatino Linotype"/>
                <a:cs typeface="Palatino Linotype"/>
              </a:rPr>
              <a:t>advanced)</a:t>
            </a:r>
            <a:endParaRPr sz="1000">
              <a:latin typeface="Palatino Linotype"/>
              <a:cs typeface="Palatino Linotype"/>
            </a:endParaRPr>
          </a:p>
          <a:p>
            <a:pPr marL="40005">
              <a:lnSpc>
                <a:spcPct val="100000"/>
              </a:lnSpc>
              <a:spcBef>
                <a:spcPts val="950"/>
              </a:spcBef>
            </a:pPr>
            <a:r>
              <a:rPr sz="1100" dirty="0">
                <a:latin typeface="Palatino Linotype"/>
                <a:cs typeface="Palatino Linotype"/>
              </a:rPr>
              <a:t>Too</a:t>
            </a:r>
            <a:r>
              <a:rPr sz="1100" spc="10" dirty="0">
                <a:latin typeface="Palatino Linotype"/>
                <a:cs typeface="Palatino Linotype"/>
              </a:rPr>
              <a:t> </a:t>
            </a:r>
            <a:r>
              <a:rPr sz="1100" spc="-20" dirty="0">
                <a:latin typeface="Palatino Linotype"/>
                <a:cs typeface="Palatino Linotype"/>
              </a:rPr>
              <a:t>many</a:t>
            </a:r>
            <a:r>
              <a:rPr sz="1100" spc="15" dirty="0">
                <a:latin typeface="Palatino Linotype"/>
                <a:cs typeface="Palatino Linotype"/>
              </a:rPr>
              <a:t> </a:t>
            </a:r>
            <a:r>
              <a:rPr sz="1100" dirty="0">
                <a:latin typeface="Palatino Linotype"/>
                <a:cs typeface="Palatino Linotype"/>
              </a:rPr>
              <a:t>to</a:t>
            </a:r>
            <a:r>
              <a:rPr sz="1100" spc="10" dirty="0">
                <a:latin typeface="Palatino Linotype"/>
                <a:cs typeface="Palatino Linotype"/>
              </a:rPr>
              <a:t> </a:t>
            </a:r>
            <a:r>
              <a:rPr sz="1100" spc="-35" dirty="0">
                <a:latin typeface="Palatino Linotype"/>
                <a:cs typeface="Palatino Linotype"/>
              </a:rPr>
              <a:t>discuss</a:t>
            </a:r>
            <a:r>
              <a:rPr sz="1100" spc="15" dirty="0">
                <a:latin typeface="Palatino Linotype"/>
                <a:cs typeface="Palatino Linotype"/>
              </a:rPr>
              <a:t> </a:t>
            </a:r>
            <a:r>
              <a:rPr sz="1100" spc="-10" dirty="0">
                <a:latin typeface="Palatino Linotype"/>
                <a:cs typeface="Palatino Linotype"/>
              </a:rPr>
              <a:t>here,</a:t>
            </a:r>
            <a:r>
              <a:rPr sz="1100" spc="10" dirty="0">
                <a:latin typeface="Palatino Linotype"/>
                <a:cs typeface="Palatino Linotype"/>
              </a:rPr>
              <a:t> </a:t>
            </a:r>
            <a:r>
              <a:rPr sz="1100" dirty="0">
                <a:latin typeface="Palatino Linotype"/>
                <a:cs typeface="Palatino Linotype"/>
              </a:rPr>
              <a:t>but</a:t>
            </a:r>
            <a:r>
              <a:rPr sz="1100" spc="15" dirty="0">
                <a:latin typeface="Palatino Linotype"/>
                <a:cs typeface="Palatino Linotype"/>
              </a:rPr>
              <a:t> </a:t>
            </a:r>
            <a:r>
              <a:rPr sz="1100" spc="-75" dirty="0">
                <a:latin typeface="Palatino Linotype"/>
                <a:cs typeface="Palatino Linotype"/>
              </a:rPr>
              <a:t>we</a:t>
            </a:r>
            <a:r>
              <a:rPr sz="1100" spc="15" dirty="0">
                <a:latin typeface="Palatino Linotype"/>
                <a:cs typeface="Palatino Linotype"/>
              </a:rPr>
              <a:t> </a:t>
            </a:r>
            <a:r>
              <a:rPr sz="1100" spc="-25" dirty="0">
                <a:latin typeface="Palatino Linotype"/>
                <a:cs typeface="Palatino Linotype"/>
              </a:rPr>
              <a:t>will</a:t>
            </a:r>
            <a:r>
              <a:rPr sz="1100" spc="10" dirty="0">
                <a:latin typeface="Palatino Linotype"/>
                <a:cs typeface="Palatino Linotype"/>
              </a:rPr>
              <a:t> </a:t>
            </a:r>
            <a:r>
              <a:rPr sz="1100" spc="-10" dirty="0">
                <a:latin typeface="Palatino Linotype"/>
                <a:cs typeface="Palatino Linotype"/>
              </a:rPr>
              <a:t>learn</a:t>
            </a:r>
            <a:r>
              <a:rPr sz="1100" spc="15" dirty="0">
                <a:latin typeface="Palatino Linotype"/>
                <a:cs typeface="Palatino Linotype"/>
              </a:rPr>
              <a:t> </a:t>
            </a:r>
            <a:r>
              <a:rPr sz="1100" spc="-25" dirty="0">
                <a:latin typeface="Palatino Linotype"/>
                <a:cs typeface="Palatino Linotype"/>
              </a:rPr>
              <a:t>some</a:t>
            </a:r>
            <a:r>
              <a:rPr sz="1100" spc="10" dirty="0">
                <a:latin typeface="Palatino Linotype"/>
                <a:cs typeface="Palatino Linotype"/>
              </a:rPr>
              <a:t> </a:t>
            </a:r>
            <a:r>
              <a:rPr sz="1100" spc="-35" dirty="0">
                <a:latin typeface="Palatino Linotype"/>
                <a:cs typeface="Palatino Linotype"/>
              </a:rPr>
              <a:t>common</a:t>
            </a:r>
            <a:r>
              <a:rPr sz="1100" spc="15" dirty="0">
                <a:latin typeface="Palatino Linotype"/>
                <a:cs typeface="Palatino Linotype"/>
              </a:rPr>
              <a:t> </a:t>
            </a:r>
            <a:r>
              <a:rPr sz="1100" spc="-10" dirty="0">
                <a:latin typeface="Palatino Linotype"/>
                <a:cs typeface="Palatino Linotype"/>
              </a:rPr>
              <a:t>principles.</a:t>
            </a:r>
            <a:endParaRPr sz="1100">
              <a:latin typeface="Palatino Linotype"/>
              <a:cs typeface="Palatino Linotype"/>
            </a:endParaRPr>
          </a:p>
          <a:p>
            <a:pPr marL="38100">
              <a:lnSpc>
                <a:spcPct val="100000"/>
              </a:lnSpc>
              <a:spcBef>
                <a:spcPts val="635"/>
              </a:spcBef>
            </a:pPr>
            <a:r>
              <a:rPr sz="1100" spc="-10" dirty="0">
                <a:latin typeface="Palatino Linotype"/>
                <a:cs typeface="Palatino Linotype"/>
              </a:rPr>
              <a:t>We</a:t>
            </a:r>
            <a:r>
              <a:rPr sz="1100" spc="35" dirty="0">
                <a:latin typeface="Palatino Linotype"/>
                <a:cs typeface="Palatino Linotype"/>
              </a:rPr>
              <a:t> </a:t>
            </a:r>
            <a:r>
              <a:rPr sz="1100" spc="-25" dirty="0">
                <a:latin typeface="Palatino Linotype"/>
                <a:cs typeface="Palatino Linotype"/>
              </a:rPr>
              <a:t>will</a:t>
            </a:r>
            <a:r>
              <a:rPr sz="1100" spc="40" dirty="0">
                <a:latin typeface="Palatino Linotype"/>
                <a:cs typeface="Palatino Linotype"/>
              </a:rPr>
              <a:t> </a:t>
            </a:r>
            <a:r>
              <a:rPr sz="1100" dirty="0">
                <a:latin typeface="Palatino Linotype"/>
                <a:cs typeface="Palatino Linotype"/>
              </a:rPr>
              <a:t>start</a:t>
            </a:r>
            <a:r>
              <a:rPr sz="1100" spc="35" dirty="0">
                <a:latin typeface="Palatino Linotype"/>
                <a:cs typeface="Palatino Linotype"/>
              </a:rPr>
              <a:t> </a:t>
            </a:r>
            <a:r>
              <a:rPr sz="1100" spc="-10" dirty="0">
                <a:latin typeface="Palatino Linotype"/>
                <a:cs typeface="Palatino Linotype"/>
              </a:rPr>
              <a:t>with</a:t>
            </a:r>
            <a:r>
              <a:rPr sz="1100" spc="40" dirty="0">
                <a:latin typeface="Palatino Linotype"/>
                <a:cs typeface="Palatino Linotype"/>
              </a:rPr>
              <a:t> </a:t>
            </a:r>
            <a:r>
              <a:rPr sz="1100" dirty="0">
                <a:latin typeface="Palatino Linotype"/>
                <a:cs typeface="Palatino Linotype"/>
              </a:rPr>
              <a:t>a</a:t>
            </a:r>
            <a:r>
              <a:rPr sz="1100" spc="40" dirty="0">
                <a:latin typeface="Palatino Linotype"/>
                <a:cs typeface="Palatino Linotype"/>
              </a:rPr>
              <a:t> </a:t>
            </a:r>
            <a:r>
              <a:rPr sz="1100" spc="-30" dirty="0">
                <a:latin typeface="Palatino Linotype"/>
                <a:cs typeface="Palatino Linotype"/>
              </a:rPr>
              <a:t>simple</a:t>
            </a:r>
            <a:r>
              <a:rPr sz="1100" spc="35" dirty="0">
                <a:latin typeface="Palatino Linotype"/>
                <a:cs typeface="Palatino Linotype"/>
              </a:rPr>
              <a:t> </a:t>
            </a:r>
            <a:r>
              <a:rPr sz="1100" spc="-30" dirty="0">
                <a:latin typeface="Palatino Linotype"/>
                <a:cs typeface="Palatino Linotype"/>
              </a:rPr>
              <a:t>regression,</a:t>
            </a:r>
            <a:r>
              <a:rPr sz="1100" spc="40" dirty="0">
                <a:latin typeface="Palatino Linotype"/>
                <a:cs typeface="Palatino Linotype"/>
              </a:rPr>
              <a:t> </a:t>
            </a:r>
            <a:r>
              <a:rPr sz="1100" spc="-10" dirty="0">
                <a:latin typeface="Palatino Linotype"/>
                <a:cs typeface="Palatino Linotype"/>
              </a:rPr>
              <a:t>add</a:t>
            </a:r>
            <a:r>
              <a:rPr sz="1100" spc="40" dirty="0">
                <a:latin typeface="Palatino Linotype"/>
                <a:cs typeface="Palatino Linotype"/>
              </a:rPr>
              <a:t> </a:t>
            </a:r>
            <a:r>
              <a:rPr sz="1100" dirty="0">
                <a:latin typeface="Palatino Linotype"/>
                <a:cs typeface="Palatino Linotype"/>
              </a:rPr>
              <a:t>IPW,</a:t>
            </a:r>
            <a:r>
              <a:rPr sz="1100" spc="35" dirty="0">
                <a:latin typeface="Palatino Linotype"/>
                <a:cs typeface="Palatino Linotype"/>
              </a:rPr>
              <a:t> </a:t>
            </a:r>
            <a:r>
              <a:rPr sz="1100" dirty="0">
                <a:latin typeface="Palatino Linotype"/>
                <a:cs typeface="Palatino Linotype"/>
              </a:rPr>
              <a:t>and</a:t>
            </a:r>
            <a:r>
              <a:rPr sz="1100" spc="40" dirty="0">
                <a:latin typeface="Palatino Linotype"/>
                <a:cs typeface="Palatino Linotype"/>
              </a:rPr>
              <a:t> </a:t>
            </a:r>
            <a:r>
              <a:rPr sz="1100" spc="-30" dirty="0">
                <a:latin typeface="Palatino Linotype"/>
                <a:cs typeface="Palatino Linotype"/>
              </a:rPr>
              <a:t>conclude</a:t>
            </a:r>
            <a:r>
              <a:rPr sz="1100" spc="40" dirty="0">
                <a:latin typeface="Palatino Linotype"/>
                <a:cs typeface="Palatino Linotype"/>
              </a:rPr>
              <a:t> </a:t>
            </a:r>
            <a:r>
              <a:rPr sz="1100" spc="-10" dirty="0">
                <a:latin typeface="Palatino Linotype"/>
                <a:cs typeface="Palatino Linotype"/>
              </a:rPr>
              <a:t>with</a:t>
            </a:r>
            <a:r>
              <a:rPr sz="1100" spc="35" dirty="0">
                <a:latin typeface="Palatino Linotype"/>
                <a:cs typeface="Palatino Linotype"/>
              </a:rPr>
              <a:t> </a:t>
            </a:r>
            <a:r>
              <a:rPr sz="1100" spc="-30" dirty="0">
                <a:latin typeface="Palatino Linotype"/>
                <a:cs typeface="Palatino Linotype"/>
              </a:rPr>
              <a:t>Meta-</a:t>
            </a:r>
            <a:r>
              <a:rPr sz="1100" spc="-10" dirty="0">
                <a:latin typeface="Palatino Linotype"/>
                <a:cs typeface="Palatino Linotype"/>
              </a:rPr>
              <a:t>Learners.</a:t>
            </a:r>
            <a:endParaRPr sz="1100">
              <a:latin typeface="Palatino Linotype"/>
              <a:cs typeface="Palatino Linotype"/>
            </a:endParaRPr>
          </a:p>
          <a:p>
            <a:pPr marL="202565" marR="2709545">
              <a:lnSpc>
                <a:spcPct val="101499"/>
              </a:lnSpc>
              <a:spcBef>
                <a:spcPts val="665"/>
              </a:spcBef>
            </a:pPr>
            <a:r>
              <a:rPr sz="900" spc="-15" baseline="37037" dirty="0">
                <a:latin typeface="Lucida Console"/>
                <a:cs typeface="Lucida Console"/>
              </a:rPr>
              <a:t>6</a:t>
            </a:r>
            <a:r>
              <a:rPr sz="900" spc="-10" dirty="0">
                <a:latin typeface="Palatino Linotype"/>
                <a:cs typeface="Palatino Linotype"/>
                <a:hlinkClick r:id="rId8"/>
              </a:rPr>
              <a:t>https://dl</a:t>
            </a:r>
            <a:r>
              <a:rPr sz="900" i="1" spc="-10" dirty="0">
                <a:latin typeface="Calibri"/>
                <a:cs typeface="Calibri"/>
                <a:hlinkClick r:id="rId8"/>
              </a:rPr>
              <a:t>.</a:t>
            </a:r>
            <a:r>
              <a:rPr sz="900" spc="-10" dirty="0">
                <a:latin typeface="Palatino Linotype"/>
                <a:cs typeface="Palatino Linotype"/>
                <a:hlinkClick r:id="rId8"/>
              </a:rPr>
              <a:t>acm</a:t>
            </a:r>
            <a:r>
              <a:rPr sz="900" i="1" spc="-10" dirty="0">
                <a:latin typeface="Calibri"/>
                <a:cs typeface="Calibri"/>
                <a:hlinkClick r:id="rId8"/>
              </a:rPr>
              <a:t>.</a:t>
            </a:r>
            <a:r>
              <a:rPr sz="900" spc="-10" dirty="0">
                <a:latin typeface="Palatino Linotype"/>
                <a:cs typeface="Palatino Linotype"/>
                <a:hlinkClick r:id="rId8"/>
              </a:rPr>
              <a:t>org/doi/10</a:t>
            </a:r>
            <a:r>
              <a:rPr sz="900" i="1" spc="-10" dirty="0">
                <a:latin typeface="Calibri"/>
                <a:cs typeface="Calibri"/>
                <a:hlinkClick r:id="rId8"/>
              </a:rPr>
              <a:t>.</a:t>
            </a:r>
            <a:r>
              <a:rPr sz="900" spc="-10" dirty="0">
                <a:latin typeface="Palatino Linotype"/>
                <a:cs typeface="Palatino Linotype"/>
                <a:hlinkClick r:id="rId8"/>
              </a:rPr>
              <a:t>1145/3397269</a:t>
            </a:r>
            <a:r>
              <a:rPr sz="900" spc="500" dirty="0">
                <a:latin typeface="Palatino Linotype"/>
                <a:cs typeface="Palatino Linotype"/>
              </a:rPr>
              <a:t>   </a:t>
            </a:r>
            <a:r>
              <a:rPr sz="900" spc="67" baseline="37037" dirty="0">
                <a:latin typeface="Lucida Console"/>
                <a:cs typeface="Lucida Console"/>
              </a:rPr>
              <a:t>7</a:t>
            </a:r>
            <a:r>
              <a:rPr sz="900" spc="45" dirty="0">
                <a:latin typeface="Palatino Linotype"/>
                <a:cs typeface="Palatino Linotype"/>
                <a:hlinkClick r:id="rId9"/>
              </a:rPr>
              <a:t>https://arxiv</a:t>
            </a:r>
            <a:r>
              <a:rPr sz="900" i="1" spc="45" dirty="0">
                <a:latin typeface="Calibri"/>
                <a:cs typeface="Calibri"/>
                <a:hlinkClick r:id="rId9"/>
              </a:rPr>
              <a:t>.</a:t>
            </a:r>
            <a:r>
              <a:rPr sz="900" spc="45" dirty="0">
                <a:latin typeface="Palatino Linotype"/>
                <a:cs typeface="Palatino Linotype"/>
                <a:hlinkClick r:id="rId9"/>
              </a:rPr>
              <a:t>org/abs/2002</a:t>
            </a:r>
            <a:r>
              <a:rPr sz="900" i="1" spc="45" dirty="0">
                <a:latin typeface="Calibri"/>
                <a:cs typeface="Calibri"/>
                <a:hlinkClick r:id="rId9"/>
              </a:rPr>
              <a:t>.</a:t>
            </a:r>
            <a:r>
              <a:rPr sz="900" spc="45" dirty="0">
                <a:latin typeface="Palatino Linotype"/>
                <a:cs typeface="Palatino Linotype"/>
                <a:hlinkClick r:id="rId9"/>
              </a:rPr>
              <a:t>02770</a:t>
            </a:r>
            <a:endParaRPr sz="900">
              <a:latin typeface="Palatino Linotype"/>
              <a:cs typeface="Palatino Linotype"/>
            </a:endParaRPr>
          </a:p>
        </p:txBody>
      </p:sp>
      <p:sp>
        <p:nvSpPr>
          <p:cNvPr id="59" name="object 59"/>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32</a:t>
            </a:fld>
            <a:r>
              <a:rPr spc="-235" dirty="0"/>
              <a:t> </a:t>
            </a:r>
            <a:r>
              <a:rPr dirty="0"/>
              <a:t>/</a:t>
            </a:r>
            <a:r>
              <a:rPr spc="-240" dirty="0"/>
              <a:t> </a:t>
            </a:r>
            <a:r>
              <a:rPr spc="-25" dirty="0"/>
              <a:t>57</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 name="object 4"/>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23519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6" name="object 26"/>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C</a:t>
            </a:r>
            <a:r>
              <a:rPr sz="600" cap="small" spc="-10" dirty="0">
                <a:solidFill>
                  <a:srgbClr val="727272"/>
                </a:solidFill>
                <a:latin typeface="Palatino Linotype"/>
                <a:cs typeface="Palatino Linotype"/>
                <a:hlinkClick r:id="rId2" action="ppaction://hlinksldjump"/>
              </a:rPr>
              <a:t>ausality</a:t>
            </a:r>
            <a:endParaRPr sz="600">
              <a:latin typeface="Palatino Linotype"/>
              <a:cs typeface="Palatino Linotype"/>
            </a:endParaRPr>
          </a:p>
        </p:txBody>
      </p:sp>
      <p:grpSp>
        <p:nvGrpSpPr>
          <p:cNvPr id="27" name="object 27"/>
          <p:cNvGrpSpPr/>
          <p:nvPr/>
        </p:nvGrpSpPr>
        <p:grpSpPr>
          <a:xfrm>
            <a:off x="3207016" y="154535"/>
            <a:ext cx="696595" cy="41275"/>
            <a:chOff x="3207016" y="154535"/>
            <a:chExt cx="696595" cy="41275"/>
          </a:xfrm>
        </p:grpSpPr>
        <p:sp>
          <p:nvSpPr>
            <p:cNvPr id="28" name="object 28"/>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29" name="object 29"/>
            <p:cNvSpPr/>
            <p:nvPr/>
          </p:nvSpPr>
          <p:spPr>
            <a:xfrm>
              <a:off x="32599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0" name="object 3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1" name="object 3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3" name="object 4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ethods</a:t>
            </a:r>
            <a:endParaRPr sz="600">
              <a:latin typeface="Palatino Linotype"/>
              <a:cs typeface="Palatino Linotype"/>
            </a:endParaRPr>
          </a:p>
        </p:txBody>
      </p:sp>
      <p:grpSp>
        <p:nvGrpSpPr>
          <p:cNvPr id="44" name="object 44"/>
          <p:cNvGrpSpPr/>
          <p:nvPr/>
        </p:nvGrpSpPr>
        <p:grpSpPr>
          <a:xfrm>
            <a:off x="4367072" y="154535"/>
            <a:ext cx="394335" cy="41275"/>
            <a:chOff x="4367072" y="154535"/>
            <a:chExt cx="394335" cy="41275"/>
          </a:xfrm>
        </p:grpSpPr>
        <p:sp>
          <p:nvSpPr>
            <p:cNvPr id="45" name="object 4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M</a:t>
            </a:r>
            <a:r>
              <a:rPr sz="600" cap="small" spc="-10" dirty="0">
                <a:solidFill>
                  <a:srgbClr val="727272"/>
                </a:solidFill>
                <a:latin typeface="Palatino Linotype"/>
                <a:cs typeface="Palatino Linotype"/>
                <a:hlinkClick r:id="rId4" action="ppaction://hlinksldjump"/>
              </a:rPr>
              <a:t>etrics</a:t>
            </a:r>
            <a:endParaRPr sz="600">
              <a:latin typeface="Palatino Linotype"/>
              <a:cs typeface="Palatino Linotype"/>
            </a:endParaRPr>
          </a:p>
        </p:txBody>
      </p:sp>
      <p:grpSp>
        <p:nvGrpSpPr>
          <p:cNvPr id="54" name="object 54"/>
          <p:cNvGrpSpPr/>
          <p:nvPr/>
        </p:nvGrpSpPr>
        <p:grpSpPr>
          <a:xfrm>
            <a:off x="5224716" y="154535"/>
            <a:ext cx="243204" cy="41275"/>
            <a:chOff x="5224716" y="154535"/>
            <a:chExt cx="243204" cy="41275"/>
          </a:xfrm>
        </p:grpSpPr>
        <p:sp>
          <p:nvSpPr>
            <p:cNvPr id="55" name="object 5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0" name="object 6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5" action="ppaction://hlinksldjump"/>
              </a:rPr>
              <a:t>C</a:t>
            </a:r>
            <a:r>
              <a:rPr sz="600" cap="small" spc="-20" dirty="0">
                <a:solidFill>
                  <a:srgbClr val="727272"/>
                </a:solidFill>
                <a:latin typeface="Palatino Linotype"/>
                <a:cs typeface="Palatino Linotype"/>
                <a:hlinkClick r:id="rId5" action="ppaction://hlinksldjump"/>
              </a:rPr>
              <a:t>onclusion</a:t>
            </a:r>
            <a:endParaRPr sz="600">
              <a:latin typeface="Palatino Linotype"/>
              <a:cs typeface="Palatino Linotype"/>
            </a:endParaRPr>
          </a:p>
        </p:txBody>
      </p:sp>
      <p:sp>
        <p:nvSpPr>
          <p:cNvPr id="61" name="object 6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2" name="object 62"/>
          <p:cNvSpPr txBox="1"/>
          <p:nvPr/>
        </p:nvSpPr>
        <p:spPr>
          <a:xfrm>
            <a:off x="95300" y="25252"/>
            <a:ext cx="4627106" cy="1007327"/>
          </a:xfrm>
          <a:prstGeom prst="rect">
            <a:avLst/>
          </a:prstGeom>
        </p:spPr>
        <p:txBody>
          <a:bodyPr vert="horz" wrap="square" lIns="0" tIns="12065" rIns="0" bIns="0" rtlCol="0">
            <a:spAutoFit/>
          </a:bodyPr>
          <a:lstStyle/>
          <a:p>
            <a:pPr marL="24765">
              <a:lnSpc>
                <a:spcPct val="100000"/>
              </a:lnSpc>
              <a:spcBef>
                <a:spcPts val="95"/>
              </a:spcBef>
              <a:tabLst>
                <a:tab pos="1033144" algn="l"/>
              </a:tabLst>
            </a:pPr>
            <a:r>
              <a:rPr lang="en-GB" sz="600" spc="-10" dirty="0">
                <a:solidFill>
                  <a:srgbClr val="727272"/>
                </a:solidFill>
                <a:latin typeface="Palatino Linotype"/>
                <a:cs typeface="Palatino Linotype"/>
                <a:hlinkClick r:id="rId6" action="ppaction://hlinksldjump"/>
              </a:rPr>
              <a:t>I</a:t>
            </a:r>
            <a:r>
              <a:rPr lang="en-GB" sz="600" cap="small" spc="-10" dirty="0">
                <a:solidFill>
                  <a:srgbClr val="727272"/>
                </a:solidFill>
                <a:latin typeface="Palatino Linotype"/>
                <a:cs typeface="Palatino Linotype"/>
                <a:hlinkClick r:id="rId6" action="ppaction://hlinksldjump"/>
              </a:rPr>
              <a:t>ntroduction</a:t>
            </a:r>
            <a:r>
              <a:rPr lang="en-GB" sz="600" dirty="0">
                <a:solidFill>
                  <a:srgbClr val="727272"/>
                </a:solidFill>
                <a:latin typeface="Palatino Linotype"/>
                <a:cs typeface="Palatino Linotype"/>
              </a:rPr>
              <a:t>	</a:t>
            </a:r>
            <a:r>
              <a:rPr lang="en-GB" sz="600" spc="-40" dirty="0">
                <a:solidFill>
                  <a:srgbClr val="727272"/>
                </a:solidFill>
                <a:latin typeface="Palatino Linotype"/>
                <a:cs typeface="Palatino Linotype"/>
                <a:hlinkClick r:id="rId7" action="ppaction://hlinksldjump"/>
              </a:rPr>
              <a:t>M</a:t>
            </a:r>
            <a:r>
              <a:rPr lang="en-GB" sz="600" cap="small" spc="-40" dirty="0">
                <a:solidFill>
                  <a:srgbClr val="727272"/>
                </a:solidFill>
                <a:latin typeface="Palatino Linotype"/>
                <a:cs typeface="Palatino Linotype"/>
                <a:hlinkClick r:id="rId7" action="ppaction://hlinksldjump"/>
              </a:rPr>
              <a:t>otivation</a:t>
            </a:r>
            <a:endParaRPr lang="en-GB" sz="600" dirty="0">
              <a:latin typeface="Palatino Linotype"/>
              <a:cs typeface="Palatino Linotype"/>
            </a:endParaRPr>
          </a:p>
          <a:p>
            <a:pPr>
              <a:lnSpc>
                <a:spcPct val="100000"/>
              </a:lnSpc>
            </a:pPr>
            <a:endParaRPr lang="en-GB" sz="800" dirty="0">
              <a:latin typeface="Palatino Linotype"/>
              <a:cs typeface="Palatino Linotype"/>
            </a:endParaRPr>
          </a:p>
          <a:p>
            <a:pPr marL="12700">
              <a:lnSpc>
                <a:spcPct val="100000"/>
              </a:lnSpc>
              <a:spcBef>
                <a:spcPts val="650"/>
              </a:spcBef>
            </a:pPr>
            <a:r>
              <a:rPr lang="en-GB" sz="1400" spc="105" dirty="0">
                <a:latin typeface="Palatino Linotype"/>
                <a:cs typeface="Palatino Linotype"/>
              </a:rPr>
              <a:t>S-</a:t>
            </a:r>
            <a:r>
              <a:rPr lang="en-GB" sz="1400" spc="70" dirty="0">
                <a:latin typeface="Palatino Linotype"/>
                <a:cs typeface="Palatino Linotype"/>
              </a:rPr>
              <a:t>L</a:t>
            </a:r>
            <a:r>
              <a:rPr lang="en-GB" sz="1400" cap="small" spc="70" dirty="0">
                <a:latin typeface="Palatino Linotype"/>
                <a:cs typeface="Palatino Linotype"/>
              </a:rPr>
              <a:t>earner </a:t>
            </a:r>
            <a:br>
              <a:rPr lang="en-GB" sz="1400" cap="small" spc="70" dirty="0">
                <a:latin typeface="Palatino Linotype"/>
                <a:cs typeface="Palatino Linotype"/>
              </a:rPr>
            </a:br>
            <a:r>
              <a:rPr lang="en-GB" sz="700" cap="small" spc="70" dirty="0">
                <a:latin typeface="Palatino Linotype"/>
                <a:cs typeface="Palatino Linotype"/>
              </a:rPr>
              <a:t>https://statisticaloddsandends.wordpress.com/2022/05/20/t-learners-s-learners-and-x-learners/</a:t>
            </a:r>
            <a:endParaRPr lang="en-GB" sz="700" dirty="0">
              <a:latin typeface="Palatino Linotype"/>
              <a:cs typeface="Palatino Linotype"/>
            </a:endParaRPr>
          </a:p>
          <a:p>
            <a:pPr marL="174625">
              <a:lnSpc>
                <a:spcPct val="100000"/>
              </a:lnSpc>
              <a:spcBef>
                <a:spcPts val="680"/>
              </a:spcBef>
            </a:pPr>
            <a:r>
              <a:rPr lang="en-GB" sz="1100" spc="-10" dirty="0">
                <a:latin typeface="Palatino Linotype"/>
                <a:cs typeface="Palatino Linotype"/>
              </a:rPr>
              <a:t>We</a:t>
            </a:r>
            <a:r>
              <a:rPr lang="en-GB" sz="1100" spc="15" dirty="0">
                <a:latin typeface="Palatino Linotype"/>
                <a:cs typeface="Palatino Linotype"/>
              </a:rPr>
              <a:t> </a:t>
            </a:r>
            <a:r>
              <a:rPr lang="en-GB" sz="1100" spc="-25" dirty="0">
                <a:latin typeface="Palatino Linotype"/>
                <a:cs typeface="Palatino Linotype"/>
              </a:rPr>
              <a:t>want</a:t>
            </a:r>
            <a:r>
              <a:rPr lang="en-GB" sz="1100" spc="20" dirty="0">
                <a:latin typeface="Palatino Linotype"/>
                <a:cs typeface="Palatino Linotype"/>
              </a:rPr>
              <a:t> </a:t>
            </a:r>
            <a:r>
              <a:rPr lang="en-GB" sz="1100" dirty="0">
                <a:latin typeface="Palatino Linotype"/>
                <a:cs typeface="Palatino Linotype"/>
              </a:rPr>
              <a:t>to</a:t>
            </a:r>
            <a:r>
              <a:rPr lang="en-GB" sz="1100" spc="20" dirty="0">
                <a:latin typeface="Palatino Linotype"/>
                <a:cs typeface="Palatino Linotype"/>
              </a:rPr>
              <a:t> </a:t>
            </a:r>
            <a:r>
              <a:rPr lang="en-GB" sz="1100" spc="-10" dirty="0">
                <a:latin typeface="Palatino Linotype"/>
                <a:cs typeface="Palatino Linotype"/>
              </a:rPr>
              <a:t>estimate</a:t>
            </a:r>
            <a:endParaRPr lang="en-GB" sz="1100" dirty="0">
              <a:latin typeface="Palatino Linotype"/>
              <a:cs typeface="Palatino Linotype"/>
            </a:endParaRPr>
          </a:p>
        </p:txBody>
      </p:sp>
      <p:sp>
        <p:nvSpPr>
          <p:cNvPr id="64" name="object 64"/>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33</a:t>
            </a:fld>
            <a:r>
              <a:rPr spc="-235" dirty="0"/>
              <a:t> </a:t>
            </a:r>
            <a:r>
              <a:rPr dirty="0"/>
              <a:t>/</a:t>
            </a:r>
            <a:r>
              <a:rPr spc="-240" dirty="0"/>
              <a:t> </a:t>
            </a:r>
            <a:r>
              <a:rPr spc="-25" dirty="0"/>
              <a:t>57</a:t>
            </a:r>
          </a:p>
        </p:txBody>
      </p:sp>
      <p:sp>
        <p:nvSpPr>
          <p:cNvPr id="63" name="object 63"/>
          <p:cNvSpPr txBox="1"/>
          <p:nvPr/>
        </p:nvSpPr>
        <p:spPr>
          <a:xfrm>
            <a:off x="326350" y="1056498"/>
            <a:ext cx="5528349" cy="1817164"/>
          </a:xfrm>
          <a:prstGeom prst="rect">
            <a:avLst/>
          </a:prstGeom>
        </p:spPr>
        <p:txBody>
          <a:bodyPr vert="horz" wrap="square" lIns="0" tIns="11430" rIns="0" bIns="0" rtlCol="0">
            <a:spAutoFit/>
          </a:bodyPr>
          <a:lstStyle/>
          <a:p>
            <a:pPr marL="1720850">
              <a:lnSpc>
                <a:spcPct val="100000"/>
              </a:lnSpc>
              <a:spcBef>
                <a:spcPts val="90"/>
              </a:spcBef>
            </a:pPr>
            <a:r>
              <a:rPr sz="1100" i="1" dirty="0">
                <a:latin typeface="Times New Roman"/>
                <a:cs typeface="Times New Roman"/>
              </a:rPr>
              <a:t>µ</a:t>
            </a:r>
            <a:r>
              <a:rPr sz="1100" dirty="0">
                <a:latin typeface="Palatino Linotype"/>
                <a:cs typeface="Palatino Linotype"/>
              </a:rPr>
              <a:t>(</a:t>
            </a:r>
            <a:r>
              <a:rPr sz="1100" i="1" dirty="0">
                <a:latin typeface="Times New Roman"/>
                <a:cs typeface="Times New Roman"/>
              </a:rPr>
              <a:t>t,</a:t>
            </a:r>
            <a:r>
              <a:rPr sz="1100" i="1" spc="-70" dirty="0">
                <a:latin typeface="Times New Roman"/>
                <a:cs typeface="Times New Roman"/>
              </a:rPr>
              <a:t> </a:t>
            </a:r>
            <a:r>
              <a:rPr sz="1100" i="1" spc="90" dirty="0">
                <a:latin typeface="Times New Roman"/>
                <a:cs typeface="Times New Roman"/>
              </a:rPr>
              <a:t>x</a:t>
            </a:r>
            <a:r>
              <a:rPr sz="1100" spc="90" dirty="0">
                <a:latin typeface="Palatino Linotype"/>
                <a:cs typeface="Palatino Linotype"/>
              </a:rPr>
              <a:t>)</a:t>
            </a:r>
            <a:r>
              <a:rPr sz="1100" spc="75" dirty="0">
                <a:latin typeface="Palatino Linotype"/>
                <a:cs typeface="Palatino Linotype"/>
              </a:rPr>
              <a:t> </a:t>
            </a:r>
            <a:r>
              <a:rPr sz="1100" spc="295" dirty="0">
                <a:latin typeface="Palatino Linotype"/>
                <a:cs typeface="Palatino Linotype"/>
              </a:rPr>
              <a:t>=</a:t>
            </a:r>
            <a:r>
              <a:rPr sz="1100" spc="75" dirty="0">
                <a:latin typeface="Palatino Linotype"/>
                <a:cs typeface="Palatino Linotype"/>
              </a:rPr>
              <a:t> </a:t>
            </a:r>
            <a:r>
              <a:rPr sz="1100" dirty="0">
                <a:latin typeface="Arial"/>
                <a:cs typeface="Arial"/>
              </a:rPr>
              <a:t>E</a:t>
            </a:r>
            <a:r>
              <a:rPr sz="1100" dirty="0">
                <a:latin typeface="Palatino Linotype"/>
                <a:cs typeface="Palatino Linotype"/>
              </a:rPr>
              <a:t>[</a:t>
            </a:r>
            <a:r>
              <a:rPr sz="1100" dirty="0">
                <a:latin typeface="Lucida Sans Unicode"/>
                <a:cs typeface="Lucida Sans Unicode"/>
              </a:rPr>
              <a:t>Y|</a:t>
            </a:r>
            <a:r>
              <a:rPr sz="1100" i="1" dirty="0">
                <a:latin typeface="Times New Roman"/>
                <a:cs typeface="Times New Roman"/>
              </a:rPr>
              <a:t>X</a:t>
            </a:r>
            <a:r>
              <a:rPr sz="1100" i="1" spc="175" dirty="0">
                <a:latin typeface="Times New Roman"/>
                <a:cs typeface="Times New Roman"/>
              </a:rPr>
              <a:t> </a:t>
            </a:r>
            <a:r>
              <a:rPr sz="1100" spc="295" dirty="0">
                <a:latin typeface="Palatino Linotype"/>
                <a:cs typeface="Palatino Linotype"/>
              </a:rPr>
              <a:t>=</a:t>
            </a:r>
            <a:r>
              <a:rPr sz="1100" spc="75" dirty="0">
                <a:latin typeface="Palatino Linotype"/>
                <a:cs typeface="Palatino Linotype"/>
              </a:rPr>
              <a:t> </a:t>
            </a:r>
            <a:r>
              <a:rPr sz="1100" i="1" spc="75" dirty="0">
                <a:latin typeface="Times New Roman"/>
                <a:cs typeface="Times New Roman"/>
              </a:rPr>
              <a:t>x,</a:t>
            </a:r>
            <a:r>
              <a:rPr sz="1100" i="1" spc="-70" dirty="0">
                <a:latin typeface="Times New Roman"/>
                <a:cs typeface="Times New Roman"/>
              </a:rPr>
              <a:t> </a:t>
            </a:r>
            <a:r>
              <a:rPr sz="1100" i="1" dirty="0">
                <a:latin typeface="Times New Roman"/>
                <a:cs typeface="Times New Roman"/>
              </a:rPr>
              <a:t>T</a:t>
            </a:r>
            <a:r>
              <a:rPr sz="1100" i="1" spc="250" dirty="0">
                <a:latin typeface="Times New Roman"/>
                <a:cs typeface="Times New Roman"/>
              </a:rPr>
              <a:t> </a:t>
            </a:r>
            <a:r>
              <a:rPr sz="1100" spc="295" dirty="0">
                <a:latin typeface="Palatino Linotype"/>
                <a:cs typeface="Palatino Linotype"/>
              </a:rPr>
              <a:t>=</a:t>
            </a:r>
            <a:r>
              <a:rPr sz="1100" spc="75" dirty="0">
                <a:latin typeface="Palatino Linotype"/>
                <a:cs typeface="Palatino Linotype"/>
              </a:rPr>
              <a:t> </a:t>
            </a:r>
            <a:r>
              <a:rPr sz="1100" i="1" spc="-25" dirty="0">
                <a:latin typeface="Times New Roman"/>
                <a:cs typeface="Times New Roman"/>
              </a:rPr>
              <a:t>t</a:t>
            </a:r>
            <a:r>
              <a:rPr sz="1100" spc="-25" dirty="0">
                <a:latin typeface="Palatino Linotype"/>
                <a:cs typeface="Palatino Linotype"/>
              </a:rPr>
              <a:t>]</a:t>
            </a:r>
            <a:endParaRPr sz="1100" dirty="0">
              <a:latin typeface="Palatino Linotype"/>
              <a:cs typeface="Palatino Linotype"/>
            </a:endParaRPr>
          </a:p>
          <a:p>
            <a:pPr>
              <a:lnSpc>
                <a:spcPct val="100000"/>
              </a:lnSpc>
              <a:spcBef>
                <a:spcPts val="25"/>
              </a:spcBef>
            </a:pPr>
            <a:endParaRPr sz="1150" dirty="0">
              <a:latin typeface="Palatino Linotype"/>
              <a:cs typeface="Palatino Linotype"/>
            </a:endParaRPr>
          </a:p>
          <a:p>
            <a:pPr marL="227329" indent="-177165">
              <a:lnSpc>
                <a:spcPct val="100000"/>
              </a:lnSpc>
              <a:buAutoNum type="arabicPeriod"/>
              <a:tabLst>
                <a:tab pos="227965" algn="l"/>
              </a:tabLst>
            </a:pPr>
            <a:r>
              <a:rPr sz="1100" dirty="0">
                <a:latin typeface="Palatino Linotype"/>
                <a:cs typeface="Palatino Linotype"/>
              </a:rPr>
              <a:t>Obtain</a:t>
            </a:r>
            <a:r>
              <a:rPr sz="1100" spc="65" dirty="0">
                <a:latin typeface="Palatino Linotype"/>
                <a:cs typeface="Palatino Linotype"/>
              </a:rPr>
              <a:t> </a:t>
            </a:r>
            <a:r>
              <a:rPr sz="1100" i="1" spc="-495" dirty="0">
                <a:latin typeface="Times New Roman"/>
                <a:cs typeface="Times New Roman"/>
              </a:rPr>
              <a:t>µ</a:t>
            </a:r>
            <a:r>
              <a:rPr sz="1100" spc="90" dirty="0">
                <a:latin typeface="Palatino Linotype"/>
                <a:cs typeface="Palatino Linotype"/>
              </a:rPr>
              <a:t>ˆ</a:t>
            </a:r>
            <a:r>
              <a:rPr sz="1100" spc="60" dirty="0">
                <a:latin typeface="Palatino Linotype"/>
                <a:cs typeface="Palatino Linotype"/>
              </a:rPr>
              <a:t>(</a:t>
            </a:r>
            <a:r>
              <a:rPr sz="1100" i="1" spc="65" dirty="0">
                <a:latin typeface="Times New Roman"/>
                <a:cs typeface="Times New Roman"/>
              </a:rPr>
              <a:t>t,</a:t>
            </a:r>
            <a:r>
              <a:rPr sz="1100" i="1" spc="-95" dirty="0">
                <a:latin typeface="Times New Roman"/>
                <a:cs typeface="Times New Roman"/>
              </a:rPr>
              <a:t> </a:t>
            </a:r>
            <a:r>
              <a:rPr sz="1100" i="1" spc="90" dirty="0">
                <a:latin typeface="Times New Roman"/>
                <a:cs typeface="Times New Roman"/>
              </a:rPr>
              <a:t>x</a:t>
            </a:r>
            <a:r>
              <a:rPr sz="1100" spc="90" dirty="0">
                <a:latin typeface="Palatino Linotype"/>
                <a:cs typeface="Palatino Linotype"/>
              </a:rPr>
              <a:t>)</a:t>
            </a:r>
            <a:r>
              <a:rPr sz="1100" spc="70" dirty="0">
                <a:latin typeface="Palatino Linotype"/>
                <a:cs typeface="Palatino Linotype"/>
              </a:rPr>
              <a:t> </a:t>
            </a:r>
            <a:r>
              <a:rPr sz="1100" spc="-10" dirty="0">
                <a:latin typeface="Palatino Linotype"/>
                <a:cs typeface="Palatino Linotype"/>
              </a:rPr>
              <a:t>estimator.</a:t>
            </a:r>
            <a:endParaRPr sz="1100" dirty="0">
              <a:latin typeface="Palatino Linotype"/>
              <a:cs typeface="Palatino Linotype"/>
            </a:endParaRPr>
          </a:p>
          <a:p>
            <a:pPr marL="227329" indent="-177165">
              <a:lnSpc>
                <a:spcPct val="100000"/>
              </a:lnSpc>
              <a:spcBef>
                <a:spcPts val="35"/>
              </a:spcBef>
              <a:buAutoNum type="arabicPeriod"/>
              <a:tabLst>
                <a:tab pos="227965" algn="l"/>
              </a:tabLst>
            </a:pPr>
            <a:r>
              <a:rPr sz="1100" dirty="0">
                <a:latin typeface="Palatino Linotype"/>
                <a:cs typeface="Palatino Linotype"/>
              </a:rPr>
              <a:t>Predict</a:t>
            </a:r>
            <a:r>
              <a:rPr sz="1100" spc="75" dirty="0">
                <a:latin typeface="Palatino Linotype"/>
                <a:cs typeface="Palatino Linotype"/>
              </a:rPr>
              <a:t> </a:t>
            </a:r>
            <a:r>
              <a:rPr sz="1100" spc="65" dirty="0">
                <a:latin typeface="Palatino Linotype"/>
                <a:cs typeface="Palatino Linotype"/>
              </a:rPr>
              <a:t>ITE</a:t>
            </a:r>
            <a:r>
              <a:rPr sz="1100" spc="75" dirty="0">
                <a:latin typeface="Palatino Linotype"/>
                <a:cs typeface="Palatino Linotype"/>
              </a:rPr>
              <a:t> </a:t>
            </a:r>
            <a:r>
              <a:rPr sz="1100" spc="-25" dirty="0">
                <a:latin typeface="Palatino Linotype"/>
                <a:cs typeface="Palatino Linotype"/>
              </a:rPr>
              <a:t>as</a:t>
            </a:r>
            <a:endParaRPr sz="1100" dirty="0">
              <a:latin typeface="Palatino Linotype"/>
              <a:cs typeface="Palatino Linotype"/>
            </a:endParaRPr>
          </a:p>
          <a:p>
            <a:pPr>
              <a:lnSpc>
                <a:spcPct val="100000"/>
              </a:lnSpc>
              <a:spcBef>
                <a:spcPts val="60"/>
              </a:spcBef>
              <a:buFont typeface="Palatino Linotype"/>
              <a:buAutoNum type="arabicPeriod"/>
            </a:pPr>
            <a:endParaRPr sz="1650" dirty="0">
              <a:latin typeface="Palatino Linotype"/>
              <a:cs typeface="Palatino Linotype"/>
            </a:endParaRPr>
          </a:p>
          <a:p>
            <a:pPr marL="1740535">
              <a:lnSpc>
                <a:spcPct val="100000"/>
              </a:lnSpc>
            </a:pPr>
            <a:r>
              <a:rPr sz="1100" i="1" spc="-105" dirty="0">
                <a:latin typeface="Times New Roman"/>
                <a:cs typeface="Times New Roman"/>
              </a:rPr>
              <a:t>I</a:t>
            </a:r>
            <a:r>
              <a:rPr sz="1650" spc="-157" baseline="12626" dirty="0">
                <a:latin typeface="Arial"/>
                <a:cs typeface="Arial"/>
              </a:rPr>
              <a:t>^</a:t>
            </a:r>
            <a:r>
              <a:rPr sz="1100" i="1" spc="-105" dirty="0">
                <a:latin typeface="Times New Roman"/>
                <a:cs typeface="Times New Roman"/>
              </a:rPr>
              <a:t>T</a:t>
            </a:r>
            <a:r>
              <a:rPr sz="1100" i="1" spc="-130" dirty="0">
                <a:latin typeface="Times New Roman"/>
                <a:cs typeface="Times New Roman"/>
              </a:rPr>
              <a:t> </a:t>
            </a:r>
            <a:r>
              <a:rPr sz="1100" i="1" spc="100" dirty="0">
                <a:latin typeface="Times New Roman"/>
                <a:cs typeface="Times New Roman"/>
              </a:rPr>
              <a:t>E</a:t>
            </a:r>
            <a:r>
              <a:rPr sz="1100" spc="100" dirty="0">
                <a:latin typeface="Palatino Linotype"/>
                <a:cs typeface="Palatino Linotype"/>
              </a:rPr>
              <a:t>(</a:t>
            </a:r>
            <a:r>
              <a:rPr sz="1100" i="1" spc="100" dirty="0">
                <a:latin typeface="Times New Roman"/>
                <a:cs typeface="Times New Roman"/>
              </a:rPr>
              <a:t>x</a:t>
            </a:r>
            <a:r>
              <a:rPr sz="1100" spc="100" dirty="0">
                <a:latin typeface="Palatino Linotype"/>
                <a:cs typeface="Palatino Linotype"/>
              </a:rPr>
              <a:t>)</a:t>
            </a:r>
            <a:r>
              <a:rPr sz="1100" spc="45" dirty="0">
                <a:latin typeface="Palatino Linotype"/>
                <a:cs typeface="Palatino Linotype"/>
              </a:rPr>
              <a:t> </a:t>
            </a:r>
            <a:r>
              <a:rPr sz="1100" spc="295" dirty="0">
                <a:latin typeface="Palatino Linotype"/>
                <a:cs typeface="Palatino Linotype"/>
              </a:rPr>
              <a:t>=</a:t>
            </a:r>
            <a:r>
              <a:rPr sz="1100" spc="45" dirty="0">
                <a:latin typeface="Palatino Linotype"/>
                <a:cs typeface="Palatino Linotype"/>
              </a:rPr>
              <a:t> </a:t>
            </a:r>
            <a:r>
              <a:rPr sz="1100" i="1" spc="-515" dirty="0">
                <a:latin typeface="Times New Roman"/>
                <a:cs typeface="Times New Roman"/>
              </a:rPr>
              <a:t>µ</a:t>
            </a:r>
            <a:r>
              <a:rPr sz="1100" spc="70" dirty="0">
                <a:latin typeface="Palatino Linotype"/>
                <a:cs typeface="Palatino Linotype"/>
              </a:rPr>
              <a:t>ˆ</a:t>
            </a:r>
            <a:r>
              <a:rPr sz="1100" spc="40" dirty="0">
                <a:latin typeface="Palatino Linotype"/>
                <a:cs typeface="Palatino Linotype"/>
              </a:rPr>
              <a:t>(</a:t>
            </a:r>
            <a:r>
              <a:rPr sz="1100" spc="45" dirty="0">
                <a:latin typeface="Palatino Linotype"/>
                <a:cs typeface="Palatino Linotype"/>
              </a:rPr>
              <a:t>1</a:t>
            </a:r>
            <a:r>
              <a:rPr sz="1100" i="1" spc="45" dirty="0">
                <a:latin typeface="Times New Roman"/>
                <a:cs typeface="Times New Roman"/>
              </a:rPr>
              <a:t>,</a:t>
            </a:r>
            <a:r>
              <a:rPr sz="1100" i="1" spc="-80" dirty="0">
                <a:latin typeface="Times New Roman"/>
                <a:cs typeface="Times New Roman"/>
              </a:rPr>
              <a:t> </a:t>
            </a:r>
            <a:r>
              <a:rPr sz="1100" i="1" spc="90" dirty="0">
                <a:latin typeface="Times New Roman"/>
                <a:cs typeface="Times New Roman"/>
              </a:rPr>
              <a:t>x</a:t>
            </a:r>
            <a:r>
              <a:rPr sz="1100" spc="90" dirty="0">
                <a:latin typeface="Palatino Linotype"/>
                <a:cs typeface="Palatino Linotype"/>
              </a:rPr>
              <a:t>)</a:t>
            </a:r>
            <a:r>
              <a:rPr sz="1100" spc="-20" dirty="0">
                <a:latin typeface="Palatino Linotype"/>
                <a:cs typeface="Palatino Linotype"/>
              </a:rPr>
              <a:t> </a:t>
            </a:r>
            <a:r>
              <a:rPr sz="1100" spc="-35" dirty="0">
                <a:latin typeface="Lucida Sans Unicode"/>
                <a:cs typeface="Lucida Sans Unicode"/>
              </a:rPr>
              <a:t>−</a:t>
            </a:r>
            <a:r>
              <a:rPr sz="1100" spc="-95" dirty="0">
                <a:latin typeface="Lucida Sans Unicode"/>
                <a:cs typeface="Lucida Sans Unicode"/>
              </a:rPr>
              <a:t> </a:t>
            </a:r>
            <a:r>
              <a:rPr sz="1100" i="1" spc="-515" dirty="0">
                <a:latin typeface="Times New Roman"/>
                <a:cs typeface="Times New Roman"/>
              </a:rPr>
              <a:t>µ</a:t>
            </a:r>
            <a:r>
              <a:rPr sz="1100" spc="70" dirty="0">
                <a:latin typeface="Palatino Linotype"/>
                <a:cs typeface="Palatino Linotype"/>
              </a:rPr>
              <a:t>ˆ</a:t>
            </a:r>
            <a:r>
              <a:rPr sz="1100" spc="40" dirty="0">
                <a:latin typeface="Palatino Linotype"/>
                <a:cs typeface="Palatino Linotype"/>
              </a:rPr>
              <a:t>(</a:t>
            </a:r>
            <a:r>
              <a:rPr sz="1100" spc="45" dirty="0">
                <a:latin typeface="Palatino Linotype"/>
                <a:cs typeface="Palatino Linotype"/>
              </a:rPr>
              <a:t>0</a:t>
            </a:r>
            <a:r>
              <a:rPr sz="1100" i="1" spc="45" dirty="0">
                <a:latin typeface="Times New Roman"/>
                <a:cs typeface="Times New Roman"/>
              </a:rPr>
              <a:t>,</a:t>
            </a:r>
            <a:r>
              <a:rPr sz="1100" i="1" spc="-80" dirty="0">
                <a:latin typeface="Times New Roman"/>
                <a:cs typeface="Times New Roman"/>
              </a:rPr>
              <a:t> </a:t>
            </a:r>
            <a:r>
              <a:rPr sz="1100" i="1" spc="55" dirty="0">
                <a:latin typeface="Times New Roman"/>
                <a:cs typeface="Times New Roman"/>
              </a:rPr>
              <a:t>x</a:t>
            </a:r>
            <a:r>
              <a:rPr sz="1100" spc="55" dirty="0">
                <a:latin typeface="Palatino Linotype"/>
                <a:cs typeface="Palatino Linotype"/>
              </a:rPr>
              <a:t>)</a:t>
            </a:r>
            <a:endParaRPr sz="1100" dirty="0">
              <a:latin typeface="Palatino Linotype"/>
              <a:cs typeface="Palatino Linotype"/>
            </a:endParaRPr>
          </a:p>
          <a:p>
            <a:pPr>
              <a:lnSpc>
                <a:spcPct val="100000"/>
              </a:lnSpc>
              <a:spcBef>
                <a:spcPts val="30"/>
              </a:spcBef>
            </a:pPr>
            <a:endParaRPr sz="1150" dirty="0">
              <a:latin typeface="Palatino Linotype"/>
              <a:cs typeface="Palatino Linotype"/>
            </a:endParaRPr>
          </a:p>
          <a:p>
            <a:pPr marL="227329" lvl="1" indent="-177165">
              <a:lnSpc>
                <a:spcPct val="100000"/>
              </a:lnSpc>
              <a:buFont typeface="Arial"/>
              <a:buChar char="►"/>
              <a:tabLst>
                <a:tab pos="227965" algn="l"/>
              </a:tabLst>
            </a:pPr>
            <a:r>
              <a:rPr sz="1100" i="1" dirty="0">
                <a:latin typeface="Palatino Linotype"/>
                <a:cs typeface="Palatino Linotype"/>
              </a:rPr>
              <a:t>Single</a:t>
            </a:r>
            <a:r>
              <a:rPr sz="1100" i="1" spc="50" dirty="0">
                <a:latin typeface="Palatino Linotype"/>
                <a:cs typeface="Palatino Linotype"/>
              </a:rPr>
              <a:t> </a:t>
            </a:r>
            <a:r>
              <a:rPr sz="1100" spc="-30" dirty="0">
                <a:latin typeface="Palatino Linotype"/>
                <a:cs typeface="Palatino Linotype"/>
              </a:rPr>
              <a:t>model</a:t>
            </a:r>
            <a:r>
              <a:rPr sz="1100" spc="55" dirty="0">
                <a:latin typeface="Palatino Linotype"/>
                <a:cs typeface="Palatino Linotype"/>
              </a:rPr>
              <a:t> </a:t>
            </a:r>
            <a:r>
              <a:rPr sz="1100" spc="-10" dirty="0">
                <a:latin typeface="Palatino Linotype"/>
                <a:cs typeface="Palatino Linotype"/>
              </a:rPr>
              <a:t>approach</a:t>
            </a:r>
            <a:endParaRPr sz="1100" dirty="0">
              <a:latin typeface="Palatino Linotype"/>
              <a:cs typeface="Palatino Linotype"/>
            </a:endParaRPr>
          </a:p>
          <a:p>
            <a:pPr marL="227329" lvl="1" indent="-177165">
              <a:lnSpc>
                <a:spcPct val="100000"/>
              </a:lnSpc>
              <a:spcBef>
                <a:spcPts val="35"/>
              </a:spcBef>
              <a:buFont typeface="Arial"/>
              <a:buChar char="►"/>
              <a:tabLst>
                <a:tab pos="227965" algn="l"/>
              </a:tabLst>
            </a:pPr>
            <a:r>
              <a:rPr sz="1100" spc="-45" dirty="0">
                <a:latin typeface="Palatino Linotype"/>
                <a:cs typeface="Palatino Linotype"/>
              </a:rPr>
              <a:t>Allows</a:t>
            </a:r>
            <a:r>
              <a:rPr sz="1100" spc="20" dirty="0">
                <a:latin typeface="Palatino Linotype"/>
                <a:cs typeface="Palatino Linotype"/>
              </a:rPr>
              <a:t> </a:t>
            </a:r>
            <a:r>
              <a:rPr sz="1100" spc="-40" dirty="0">
                <a:latin typeface="Palatino Linotype"/>
                <a:cs typeface="Palatino Linotype"/>
              </a:rPr>
              <a:t>heterogenous</a:t>
            </a:r>
            <a:r>
              <a:rPr sz="1100" spc="20" dirty="0">
                <a:latin typeface="Palatino Linotype"/>
                <a:cs typeface="Palatino Linotype"/>
              </a:rPr>
              <a:t> </a:t>
            </a:r>
            <a:r>
              <a:rPr sz="1100" dirty="0">
                <a:latin typeface="Palatino Linotype"/>
                <a:cs typeface="Palatino Linotype"/>
              </a:rPr>
              <a:t>treatment</a:t>
            </a:r>
            <a:r>
              <a:rPr sz="1100" spc="20" dirty="0">
                <a:latin typeface="Palatino Linotype"/>
                <a:cs typeface="Palatino Linotype"/>
              </a:rPr>
              <a:t> </a:t>
            </a:r>
            <a:r>
              <a:rPr sz="1100" spc="-10" dirty="0">
                <a:latin typeface="Palatino Linotype"/>
                <a:cs typeface="Palatino Linotype"/>
              </a:rPr>
              <a:t>effects</a:t>
            </a:r>
            <a:r>
              <a:rPr lang="en-GB" sz="1100" spc="-10" dirty="0">
                <a:latin typeface="Palatino Linotype"/>
                <a:cs typeface="Palatino Linotype"/>
              </a:rPr>
              <a:t> </a:t>
            </a:r>
            <a:r>
              <a:rPr lang="en-GB" sz="1100" i="1" spc="-10" dirty="0">
                <a:solidFill>
                  <a:srgbClr val="00B0F0"/>
                </a:solidFill>
                <a:latin typeface="Palatino Linotype"/>
                <a:cs typeface="Palatino Linotype"/>
              </a:rPr>
              <a:t>-&gt; i.e., identify effects from different treatments</a:t>
            </a:r>
            <a:endParaRPr sz="1100" i="1" dirty="0">
              <a:solidFill>
                <a:srgbClr val="00B0F0"/>
              </a:solidFill>
              <a:latin typeface="Palatino Linotype"/>
              <a:cs typeface="Palatino Linotype"/>
            </a:endParaRPr>
          </a:p>
          <a:p>
            <a:pPr marL="227329" lvl="1" indent="-177165">
              <a:lnSpc>
                <a:spcPct val="100000"/>
              </a:lnSpc>
              <a:spcBef>
                <a:spcPts val="35"/>
              </a:spcBef>
              <a:buFont typeface="Arial"/>
              <a:buChar char="►"/>
              <a:tabLst>
                <a:tab pos="227965" algn="l"/>
              </a:tabLst>
            </a:pPr>
            <a:r>
              <a:rPr sz="1100" dirty="0">
                <a:latin typeface="Palatino Linotype"/>
                <a:cs typeface="Palatino Linotype"/>
              </a:rPr>
              <a:t>Can</a:t>
            </a:r>
            <a:r>
              <a:rPr sz="1100" spc="50" dirty="0">
                <a:latin typeface="Palatino Linotype"/>
                <a:cs typeface="Palatino Linotype"/>
              </a:rPr>
              <a:t> </a:t>
            </a:r>
            <a:r>
              <a:rPr sz="1100" dirty="0">
                <a:latin typeface="Palatino Linotype"/>
                <a:cs typeface="Palatino Linotype"/>
              </a:rPr>
              <a:t>be</a:t>
            </a:r>
            <a:r>
              <a:rPr sz="1100" spc="55" dirty="0">
                <a:latin typeface="Palatino Linotype"/>
                <a:cs typeface="Palatino Linotype"/>
              </a:rPr>
              <a:t> </a:t>
            </a:r>
            <a:r>
              <a:rPr sz="1100" spc="-20" dirty="0">
                <a:latin typeface="Palatino Linotype"/>
                <a:cs typeface="Palatino Linotype"/>
              </a:rPr>
              <a:t>biased</a:t>
            </a:r>
            <a:r>
              <a:rPr sz="1100" spc="50" dirty="0">
                <a:latin typeface="Palatino Linotype"/>
                <a:cs typeface="Palatino Linotype"/>
              </a:rPr>
              <a:t> </a:t>
            </a:r>
            <a:r>
              <a:rPr sz="1100" dirty="0">
                <a:latin typeface="Palatino Linotype"/>
                <a:cs typeface="Palatino Linotype"/>
              </a:rPr>
              <a:t>(next</a:t>
            </a:r>
            <a:r>
              <a:rPr sz="1100" spc="55" dirty="0">
                <a:latin typeface="Palatino Linotype"/>
                <a:cs typeface="Palatino Linotype"/>
              </a:rPr>
              <a:t> </a:t>
            </a:r>
            <a:r>
              <a:rPr sz="1100" spc="-10" dirty="0">
                <a:latin typeface="Palatino Linotype"/>
                <a:cs typeface="Palatino Linotype"/>
              </a:rPr>
              <a:t>slide)</a:t>
            </a:r>
            <a:endParaRPr sz="1100" dirty="0">
              <a:latin typeface="Palatino Linotype"/>
              <a:cs typeface="Palatino Linotype"/>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5309870" cy="2369820"/>
          </a:xfrm>
          <a:prstGeom prst="rect">
            <a:avLst/>
          </a:prstGeom>
        </p:spPr>
        <p:txBody>
          <a:bodyPr vert="horz" wrap="square" lIns="0" tIns="17145" rIns="0" bIns="0" rtlCol="0">
            <a:spAutoFit/>
          </a:bodyPr>
          <a:lstStyle/>
          <a:p>
            <a:pPr marL="12700">
              <a:lnSpc>
                <a:spcPct val="100000"/>
              </a:lnSpc>
              <a:spcBef>
                <a:spcPts val="135"/>
              </a:spcBef>
            </a:pPr>
            <a:r>
              <a:rPr sz="1400" spc="105" dirty="0">
                <a:latin typeface="Palatino Linotype"/>
                <a:cs typeface="Palatino Linotype"/>
              </a:rPr>
              <a:t>S-</a:t>
            </a:r>
            <a:r>
              <a:rPr sz="1400" spc="80" dirty="0">
                <a:latin typeface="Palatino Linotype"/>
                <a:cs typeface="Palatino Linotype"/>
              </a:rPr>
              <a:t>L</a:t>
            </a:r>
            <a:r>
              <a:rPr sz="1400" cap="small" spc="80" dirty="0">
                <a:latin typeface="Palatino Linotype"/>
                <a:cs typeface="Palatino Linotype"/>
              </a:rPr>
              <a:t>earner</a:t>
            </a:r>
            <a:r>
              <a:rPr sz="1400" spc="200" dirty="0">
                <a:latin typeface="Palatino Linotype"/>
                <a:cs typeface="Palatino Linotype"/>
              </a:rPr>
              <a:t> </a:t>
            </a:r>
            <a:r>
              <a:rPr sz="1400" spc="70" dirty="0">
                <a:latin typeface="Palatino Linotype"/>
                <a:cs typeface="Palatino Linotype"/>
              </a:rPr>
              <a:t>-</a:t>
            </a:r>
            <a:r>
              <a:rPr sz="1400" spc="204" dirty="0">
                <a:latin typeface="Palatino Linotype"/>
                <a:cs typeface="Palatino Linotype"/>
              </a:rPr>
              <a:t> </a:t>
            </a:r>
            <a:r>
              <a:rPr sz="1400" spc="60" dirty="0">
                <a:latin typeface="Palatino Linotype"/>
                <a:cs typeface="Palatino Linotype"/>
              </a:rPr>
              <a:t>C</a:t>
            </a:r>
            <a:r>
              <a:rPr sz="1400" cap="small" spc="60" dirty="0">
                <a:latin typeface="Palatino Linotype"/>
                <a:cs typeface="Palatino Linotype"/>
              </a:rPr>
              <a:t>ode</a:t>
            </a:r>
            <a:endParaRPr sz="1400">
              <a:latin typeface="Palatino Linotype"/>
              <a:cs typeface="Palatino Linotype"/>
            </a:endParaRPr>
          </a:p>
          <a:p>
            <a:pPr>
              <a:lnSpc>
                <a:spcPct val="100000"/>
              </a:lnSpc>
              <a:spcBef>
                <a:spcPts val="30"/>
              </a:spcBef>
            </a:pPr>
            <a:endParaRPr sz="1750">
              <a:latin typeface="Palatino Linotype"/>
              <a:cs typeface="Palatino Linotype"/>
            </a:endParaRPr>
          </a:p>
          <a:p>
            <a:pPr marL="181610">
              <a:lnSpc>
                <a:spcPct val="100000"/>
              </a:lnSpc>
            </a:pPr>
            <a:r>
              <a:rPr sz="1000" spc="175" dirty="0">
                <a:latin typeface="Palatino Linotype"/>
                <a:cs typeface="Palatino Linotype"/>
              </a:rPr>
              <a:t>lr</a:t>
            </a:r>
            <a:r>
              <a:rPr sz="1000" spc="280" dirty="0">
                <a:latin typeface="Palatino Linotype"/>
                <a:cs typeface="Palatino Linotype"/>
              </a:rPr>
              <a:t> </a:t>
            </a:r>
            <a:r>
              <a:rPr sz="1000"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spc="45" dirty="0">
                <a:latin typeface="Palatino Linotype"/>
                <a:cs typeface="Palatino Linotype"/>
              </a:rPr>
              <a:t>LinearRegression()</a:t>
            </a:r>
            <a:endParaRPr sz="1000">
              <a:latin typeface="Palatino Linotype"/>
              <a:cs typeface="Palatino Linotype"/>
            </a:endParaRPr>
          </a:p>
          <a:p>
            <a:pPr>
              <a:lnSpc>
                <a:spcPct val="100000"/>
              </a:lnSpc>
              <a:spcBef>
                <a:spcPts val="45"/>
              </a:spcBef>
            </a:pPr>
            <a:endParaRPr sz="850">
              <a:latin typeface="Palatino Linotype"/>
              <a:cs typeface="Palatino Linotype"/>
            </a:endParaRPr>
          </a:p>
          <a:p>
            <a:pPr marL="181610">
              <a:lnSpc>
                <a:spcPts val="1200"/>
              </a:lnSpc>
            </a:pPr>
            <a:r>
              <a:rPr sz="1000" i="1" dirty="0">
                <a:solidFill>
                  <a:srgbClr val="60A0AF"/>
                </a:solidFill>
                <a:latin typeface="Palatino Linotype"/>
                <a:cs typeface="Palatino Linotype"/>
              </a:rPr>
              <a:t>#</a:t>
            </a:r>
            <a:r>
              <a:rPr sz="1000" i="1" spc="285" dirty="0">
                <a:solidFill>
                  <a:srgbClr val="60A0AF"/>
                </a:solidFill>
                <a:latin typeface="Palatino Linotype"/>
                <a:cs typeface="Palatino Linotype"/>
              </a:rPr>
              <a:t> </a:t>
            </a:r>
            <a:r>
              <a:rPr sz="1000" i="1" spc="105" dirty="0">
                <a:solidFill>
                  <a:srgbClr val="60A0AF"/>
                </a:solidFill>
                <a:latin typeface="Palatino Linotype"/>
                <a:cs typeface="Palatino Linotype"/>
              </a:rPr>
              <a:t>input:</a:t>
            </a:r>
            <a:r>
              <a:rPr sz="1000" i="1" spc="290" dirty="0">
                <a:solidFill>
                  <a:srgbClr val="60A0AF"/>
                </a:solidFill>
                <a:latin typeface="Palatino Linotype"/>
                <a:cs typeface="Palatino Linotype"/>
              </a:rPr>
              <a:t> </a:t>
            </a:r>
            <a:r>
              <a:rPr sz="1000" i="1" spc="85" dirty="0">
                <a:solidFill>
                  <a:srgbClr val="60A0AF"/>
                </a:solidFill>
                <a:latin typeface="Palatino Linotype"/>
                <a:cs typeface="Palatino Linotype"/>
              </a:rPr>
              <a:t>[X,</a:t>
            </a:r>
            <a:r>
              <a:rPr sz="1000" i="1" spc="290" dirty="0">
                <a:solidFill>
                  <a:srgbClr val="60A0AF"/>
                </a:solidFill>
                <a:latin typeface="Palatino Linotype"/>
                <a:cs typeface="Palatino Linotype"/>
              </a:rPr>
              <a:t> </a:t>
            </a:r>
            <a:r>
              <a:rPr sz="1000" i="1" spc="120" dirty="0">
                <a:solidFill>
                  <a:srgbClr val="60A0AF"/>
                </a:solidFill>
                <a:latin typeface="Palatino Linotype"/>
                <a:cs typeface="Palatino Linotype"/>
              </a:rPr>
              <a:t>T],</a:t>
            </a:r>
            <a:r>
              <a:rPr sz="1000" i="1" spc="290" dirty="0">
                <a:solidFill>
                  <a:srgbClr val="60A0AF"/>
                </a:solidFill>
                <a:latin typeface="Palatino Linotype"/>
                <a:cs typeface="Palatino Linotype"/>
              </a:rPr>
              <a:t> </a:t>
            </a:r>
            <a:r>
              <a:rPr sz="1000" i="1" spc="140" dirty="0">
                <a:solidFill>
                  <a:srgbClr val="60A0AF"/>
                </a:solidFill>
                <a:latin typeface="Palatino Linotype"/>
                <a:cs typeface="Palatino Linotype"/>
              </a:rPr>
              <a:t>target:</a:t>
            </a:r>
            <a:r>
              <a:rPr sz="1000" i="1" spc="285" dirty="0">
                <a:solidFill>
                  <a:srgbClr val="60A0AF"/>
                </a:solidFill>
                <a:latin typeface="Palatino Linotype"/>
                <a:cs typeface="Palatino Linotype"/>
              </a:rPr>
              <a:t> </a:t>
            </a:r>
            <a:r>
              <a:rPr sz="1000" i="1" spc="-50" dirty="0">
                <a:solidFill>
                  <a:srgbClr val="60A0AF"/>
                </a:solidFill>
                <a:latin typeface="Palatino Linotype"/>
                <a:cs typeface="Palatino Linotype"/>
              </a:rPr>
              <a:t>Y</a:t>
            </a:r>
            <a:endParaRPr sz="1000">
              <a:latin typeface="Palatino Linotype"/>
              <a:cs typeface="Palatino Linotype"/>
            </a:endParaRPr>
          </a:p>
          <a:p>
            <a:pPr marL="181610">
              <a:lnSpc>
                <a:spcPts val="1200"/>
              </a:lnSpc>
            </a:pPr>
            <a:r>
              <a:rPr sz="1000" spc="100" dirty="0">
                <a:latin typeface="Palatino Linotype"/>
                <a:cs typeface="Palatino Linotype"/>
              </a:rPr>
              <a:t>lr.fit(np.concatenate([x_train,</a:t>
            </a:r>
            <a:r>
              <a:rPr sz="1000" spc="315" dirty="0">
                <a:latin typeface="Palatino Linotype"/>
                <a:cs typeface="Palatino Linotype"/>
              </a:rPr>
              <a:t> </a:t>
            </a:r>
            <a:r>
              <a:rPr sz="1000" spc="130" dirty="0">
                <a:latin typeface="Palatino Linotype"/>
                <a:cs typeface="Palatino Linotype"/>
              </a:rPr>
              <a:t>t_train],</a:t>
            </a:r>
            <a:r>
              <a:rPr sz="1000" spc="320" dirty="0">
                <a:latin typeface="Palatino Linotype"/>
                <a:cs typeface="Palatino Linotype"/>
              </a:rPr>
              <a:t> </a:t>
            </a:r>
            <a:r>
              <a:rPr sz="1000" spc="105" dirty="0">
                <a:latin typeface="Palatino Linotype"/>
                <a:cs typeface="Palatino Linotype"/>
              </a:rPr>
              <a:t>axis</a:t>
            </a:r>
            <a:r>
              <a:rPr sz="1000" spc="105" dirty="0">
                <a:solidFill>
                  <a:srgbClr val="666666"/>
                </a:solidFill>
                <a:latin typeface="Palatino Linotype"/>
                <a:cs typeface="Palatino Linotype"/>
              </a:rPr>
              <a:t>=</a:t>
            </a:r>
            <a:r>
              <a:rPr sz="1000" spc="105" dirty="0">
                <a:solidFill>
                  <a:srgbClr val="3FA070"/>
                </a:solidFill>
                <a:latin typeface="Palatino Linotype"/>
                <a:cs typeface="Palatino Linotype"/>
              </a:rPr>
              <a:t>1</a:t>
            </a:r>
            <a:r>
              <a:rPr sz="1000" spc="105" dirty="0">
                <a:latin typeface="Palatino Linotype"/>
                <a:cs typeface="Palatino Linotype"/>
              </a:rPr>
              <a:t>),</a:t>
            </a:r>
            <a:r>
              <a:rPr sz="1000" spc="320" dirty="0">
                <a:latin typeface="Palatino Linotype"/>
                <a:cs typeface="Palatino Linotype"/>
              </a:rPr>
              <a:t> </a:t>
            </a:r>
            <a:r>
              <a:rPr sz="1000" spc="75" dirty="0">
                <a:latin typeface="Palatino Linotype"/>
                <a:cs typeface="Palatino Linotype"/>
              </a:rPr>
              <a:t>y_train)</a:t>
            </a:r>
            <a:endParaRPr sz="1000">
              <a:latin typeface="Palatino Linotype"/>
              <a:cs typeface="Palatino Linotype"/>
            </a:endParaRPr>
          </a:p>
          <a:p>
            <a:pPr>
              <a:lnSpc>
                <a:spcPct val="100000"/>
              </a:lnSpc>
              <a:spcBef>
                <a:spcPts val="45"/>
              </a:spcBef>
            </a:pPr>
            <a:endParaRPr sz="850">
              <a:latin typeface="Palatino Linotype"/>
              <a:cs typeface="Palatino Linotype"/>
            </a:endParaRPr>
          </a:p>
          <a:p>
            <a:pPr marL="181610">
              <a:lnSpc>
                <a:spcPts val="1200"/>
              </a:lnSpc>
            </a:pPr>
            <a:r>
              <a:rPr sz="1000" i="1" dirty="0">
                <a:solidFill>
                  <a:srgbClr val="60A0AF"/>
                </a:solidFill>
                <a:latin typeface="Palatino Linotype"/>
                <a:cs typeface="Palatino Linotype"/>
              </a:rPr>
              <a:t>#</a:t>
            </a:r>
            <a:r>
              <a:rPr sz="1000" i="1" spc="265" dirty="0">
                <a:solidFill>
                  <a:srgbClr val="60A0AF"/>
                </a:solidFill>
                <a:latin typeface="Palatino Linotype"/>
                <a:cs typeface="Palatino Linotype"/>
              </a:rPr>
              <a:t> </a:t>
            </a:r>
            <a:r>
              <a:rPr sz="1000" i="1" spc="114" dirty="0">
                <a:solidFill>
                  <a:srgbClr val="60A0AF"/>
                </a:solidFill>
                <a:latin typeface="Palatino Linotype"/>
                <a:cs typeface="Palatino Linotype"/>
              </a:rPr>
              <a:t>predict</a:t>
            </a:r>
            <a:r>
              <a:rPr sz="1000" i="1" spc="265" dirty="0">
                <a:solidFill>
                  <a:srgbClr val="60A0AF"/>
                </a:solidFill>
                <a:latin typeface="Palatino Linotype"/>
                <a:cs typeface="Palatino Linotype"/>
              </a:rPr>
              <a:t> </a:t>
            </a:r>
            <a:r>
              <a:rPr sz="1000" i="1" dirty="0">
                <a:solidFill>
                  <a:srgbClr val="60A0AF"/>
                </a:solidFill>
                <a:latin typeface="Palatino Linotype"/>
                <a:cs typeface="Palatino Linotype"/>
              </a:rPr>
              <a:t>Y0</a:t>
            </a:r>
            <a:r>
              <a:rPr sz="1000" i="1" spc="270" dirty="0">
                <a:solidFill>
                  <a:srgbClr val="60A0AF"/>
                </a:solidFill>
                <a:latin typeface="Palatino Linotype"/>
                <a:cs typeface="Palatino Linotype"/>
              </a:rPr>
              <a:t> </a:t>
            </a:r>
            <a:r>
              <a:rPr sz="1000" i="1" spc="75" dirty="0">
                <a:solidFill>
                  <a:srgbClr val="60A0AF"/>
                </a:solidFill>
                <a:latin typeface="Palatino Linotype"/>
                <a:cs typeface="Palatino Linotype"/>
              </a:rPr>
              <a:t>given</a:t>
            </a:r>
            <a:r>
              <a:rPr sz="1000" i="1" spc="265" dirty="0">
                <a:solidFill>
                  <a:srgbClr val="60A0AF"/>
                </a:solidFill>
                <a:latin typeface="Palatino Linotype"/>
                <a:cs typeface="Palatino Linotype"/>
              </a:rPr>
              <a:t> </a:t>
            </a:r>
            <a:r>
              <a:rPr sz="1000" i="1" spc="85" dirty="0">
                <a:solidFill>
                  <a:srgbClr val="60A0AF"/>
                </a:solidFill>
                <a:latin typeface="Palatino Linotype"/>
                <a:cs typeface="Palatino Linotype"/>
              </a:rPr>
              <a:t>[X,</a:t>
            </a:r>
            <a:r>
              <a:rPr sz="1000" i="1" spc="270" dirty="0">
                <a:solidFill>
                  <a:srgbClr val="60A0AF"/>
                </a:solidFill>
                <a:latin typeface="Palatino Linotype"/>
                <a:cs typeface="Palatino Linotype"/>
              </a:rPr>
              <a:t> </a:t>
            </a:r>
            <a:r>
              <a:rPr sz="1000" i="1" spc="100" dirty="0">
                <a:solidFill>
                  <a:srgbClr val="60A0AF"/>
                </a:solidFill>
                <a:latin typeface="Palatino Linotype"/>
                <a:cs typeface="Palatino Linotype"/>
              </a:rPr>
              <a:t>0]</a:t>
            </a:r>
            <a:r>
              <a:rPr sz="1000" i="1" spc="265" dirty="0">
                <a:solidFill>
                  <a:srgbClr val="60A0AF"/>
                </a:solidFill>
                <a:latin typeface="Palatino Linotype"/>
                <a:cs typeface="Palatino Linotype"/>
              </a:rPr>
              <a:t> </a:t>
            </a:r>
            <a:r>
              <a:rPr sz="1000" i="1" spc="185" dirty="0">
                <a:solidFill>
                  <a:srgbClr val="60A0AF"/>
                </a:solidFill>
                <a:latin typeface="Palatino Linotype"/>
                <a:cs typeface="Palatino Linotype"/>
              </a:rPr>
              <a:t>-</a:t>
            </a:r>
            <a:r>
              <a:rPr sz="1000" i="1" spc="265" dirty="0">
                <a:solidFill>
                  <a:srgbClr val="60A0AF"/>
                </a:solidFill>
                <a:latin typeface="Palatino Linotype"/>
                <a:cs typeface="Palatino Linotype"/>
              </a:rPr>
              <a:t> </a:t>
            </a:r>
            <a:r>
              <a:rPr sz="1000" i="1" spc="150" dirty="0">
                <a:solidFill>
                  <a:srgbClr val="60A0AF"/>
                </a:solidFill>
                <a:latin typeface="Palatino Linotype"/>
                <a:cs typeface="Palatino Linotype"/>
              </a:rPr>
              <a:t>set</a:t>
            </a:r>
            <a:r>
              <a:rPr sz="1000" i="1" spc="270" dirty="0">
                <a:solidFill>
                  <a:srgbClr val="60A0AF"/>
                </a:solidFill>
                <a:latin typeface="Palatino Linotype"/>
                <a:cs typeface="Palatino Linotype"/>
              </a:rPr>
              <a:t> </a:t>
            </a:r>
            <a:r>
              <a:rPr sz="1000" i="1" spc="-25" dirty="0">
                <a:solidFill>
                  <a:srgbClr val="60A0AF"/>
                </a:solidFill>
                <a:latin typeface="Palatino Linotype"/>
                <a:cs typeface="Palatino Linotype"/>
              </a:rPr>
              <a:t>T=0</a:t>
            </a:r>
            <a:endParaRPr sz="1000">
              <a:latin typeface="Palatino Linotype"/>
              <a:cs typeface="Palatino Linotype"/>
            </a:endParaRPr>
          </a:p>
          <a:p>
            <a:pPr marL="181610">
              <a:lnSpc>
                <a:spcPts val="1195"/>
              </a:lnSpc>
            </a:pPr>
            <a:r>
              <a:rPr sz="1000" dirty="0">
                <a:latin typeface="Palatino Linotype"/>
                <a:cs typeface="Palatino Linotype"/>
              </a:rPr>
              <a:t>y0_pred</a:t>
            </a:r>
            <a:r>
              <a:rPr sz="1000" spc="325" dirty="0">
                <a:latin typeface="Palatino Linotype"/>
                <a:cs typeface="Palatino Linotype"/>
              </a:rPr>
              <a:t> </a:t>
            </a:r>
            <a:r>
              <a:rPr sz="1000" dirty="0">
                <a:solidFill>
                  <a:srgbClr val="666666"/>
                </a:solidFill>
                <a:latin typeface="Palatino Linotype"/>
                <a:cs typeface="Palatino Linotype"/>
              </a:rPr>
              <a:t>=</a:t>
            </a:r>
            <a:r>
              <a:rPr sz="1000" spc="325" dirty="0">
                <a:solidFill>
                  <a:srgbClr val="666666"/>
                </a:solidFill>
                <a:latin typeface="Palatino Linotype"/>
                <a:cs typeface="Palatino Linotype"/>
              </a:rPr>
              <a:t> </a:t>
            </a:r>
            <a:r>
              <a:rPr sz="1000" spc="90" dirty="0">
                <a:latin typeface="Palatino Linotype"/>
                <a:cs typeface="Palatino Linotype"/>
              </a:rPr>
              <a:t>lr.predict(np.concatenate([x_test,</a:t>
            </a:r>
            <a:r>
              <a:rPr sz="1000" spc="325" dirty="0">
                <a:latin typeface="Palatino Linotype"/>
                <a:cs typeface="Palatino Linotype"/>
              </a:rPr>
              <a:t> </a:t>
            </a:r>
            <a:r>
              <a:rPr sz="1000" spc="105" dirty="0">
                <a:latin typeface="Palatino Linotype"/>
                <a:cs typeface="Palatino Linotype"/>
              </a:rPr>
              <a:t>np.zeros_like(t_test)],</a:t>
            </a:r>
            <a:r>
              <a:rPr sz="1000" spc="325" dirty="0">
                <a:latin typeface="Palatino Linotype"/>
                <a:cs typeface="Palatino Linotype"/>
              </a:rPr>
              <a:t> </a:t>
            </a:r>
            <a:r>
              <a:rPr sz="1000" spc="85" dirty="0">
                <a:latin typeface="Palatino Linotype"/>
                <a:cs typeface="Palatino Linotype"/>
              </a:rPr>
              <a:t>axis</a:t>
            </a:r>
            <a:r>
              <a:rPr sz="1000" spc="85" dirty="0">
                <a:solidFill>
                  <a:srgbClr val="666666"/>
                </a:solidFill>
                <a:latin typeface="Palatino Linotype"/>
                <a:cs typeface="Palatino Linotype"/>
              </a:rPr>
              <a:t>=</a:t>
            </a:r>
            <a:r>
              <a:rPr sz="1000" spc="85" dirty="0">
                <a:solidFill>
                  <a:srgbClr val="3FA070"/>
                </a:solidFill>
                <a:latin typeface="Palatino Linotype"/>
                <a:cs typeface="Palatino Linotype"/>
              </a:rPr>
              <a:t>1</a:t>
            </a:r>
            <a:r>
              <a:rPr sz="1000" spc="85" dirty="0">
                <a:latin typeface="Palatino Linotype"/>
                <a:cs typeface="Palatino Linotype"/>
              </a:rPr>
              <a:t>))</a:t>
            </a:r>
            <a:endParaRPr sz="1000">
              <a:latin typeface="Palatino Linotype"/>
              <a:cs typeface="Palatino Linotype"/>
            </a:endParaRPr>
          </a:p>
          <a:p>
            <a:pPr marL="181610">
              <a:lnSpc>
                <a:spcPts val="1195"/>
              </a:lnSpc>
            </a:pPr>
            <a:r>
              <a:rPr sz="1000" i="1" dirty="0">
                <a:solidFill>
                  <a:srgbClr val="60A0AF"/>
                </a:solidFill>
                <a:latin typeface="Palatino Linotype"/>
                <a:cs typeface="Palatino Linotype"/>
              </a:rPr>
              <a:t>#</a:t>
            </a:r>
            <a:r>
              <a:rPr sz="1000" i="1" spc="265" dirty="0">
                <a:solidFill>
                  <a:srgbClr val="60A0AF"/>
                </a:solidFill>
                <a:latin typeface="Palatino Linotype"/>
                <a:cs typeface="Palatino Linotype"/>
              </a:rPr>
              <a:t> </a:t>
            </a:r>
            <a:r>
              <a:rPr sz="1000" i="1" spc="114" dirty="0">
                <a:solidFill>
                  <a:srgbClr val="60A0AF"/>
                </a:solidFill>
                <a:latin typeface="Palatino Linotype"/>
                <a:cs typeface="Palatino Linotype"/>
              </a:rPr>
              <a:t>predict</a:t>
            </a:r>
            <a:r>
              <a:rPr sz="1000" i="1" spc="265" dirty="0">
                <a:solidFill>
                  <a:srgbClr val="60A0AF"/>
                </a:solidFill>
                <a:latin typeface="Palatino Linotype"/>
                <a:cs typeface="Palatino Linotype"/>
              </a:rPr>
              <a:t> </a:t>
            </a:r>
            <a:r>
              <a:rPr sz="1000" i="1" dirty="0">
                <a:solidFill>
                  <a:srgbClr val="60A0AF"/>
                </a:solidFill>
                <a:latin typeface="Palatino Linotype"/>
                <a:cs typeface="Palatino Linotype"/>
              </a:rPr>
              <a:t>Y1</a:t>
            </a:r>
            <a:r>
              <a:rPr sz="1000" i="1" spc="270" dirty="0">
                <a:solidFill>
                  <a:srgbClr val="60A0AF"/>
                </a:solidFill>
                <a:latin typeface="Palatino Linotype"/>
                <a:cs typeface="Palatino Linotype"/>
              </a:rPr>
              <a:t> </a:t>
            </a:r>
            <a:r>
              <a:rPr sz="1000" i="1" spc="75" dirty="0">
                <a:solidFill>
                  <a:srgbClr val="60A0AF"/>
                </a:solidFill>
                <a:latin typeface="Palatino Linotype"/>
                <a:cs typeface="Palatino Linotype"/>
              </a:rPr>
              <a:t>given</a:t>
            </a:r>
            <a:r>
              <a:rPr sz="1000" i="1" spc="265" dirty="0">
                <a:solidFill>
                  <a:srgbClr val="60A0AF"/>
                </a:solidFill>
                <a:latin typeface="Palatino Linotype"/>
                <a:cs typeface="Palatino Linotype"/>
              </a:rPr>
              <a:t> </a:t>
            </a:r>
            <a:r>
              <a:rPr sz="1000" i="1" spc="85" dirty="0">
                <a:solidFill>
                  <a:srgbClr val="60A0AF"/>
                </a:solidFill>
                <a:latin typeface="Palatino Linotype"/>
                <a:cs typeface="Palatino Linotype"/>
              </a:rPr>
              <a:t>[X,</a:t>
            </a:r>
            <a:r>
              <a:rPr sz="1000" i="1" spc="270" dirty="0">
                <a:solidFill>
                  <a:srgbClr val="60A0AF"/>
                </a:solidFill>
                <a:latin typeface="Palatino Linotype"/>
                <a:cs typeface="Palatino Linotype"/>
              </a:rPr>
              <a:t> </a:t>
            </a:r>
            <a:r>
              <a:rPr sz="1000" i="1" spc="100" dirty="0">
                <a:solidFill>
                  <a:srgbClr val="60A0AF"/>
                </a:solidFill>
                <a:latin typeface="Palatino Linotype"/>
                <a:cs typeface="Palatino Linotype"/>
              </a:rPr>
              <a:t>1]</a:t>
            </a:r>
            <a:r>
              <a:rPr sz="1000" i="1" spc="265" dirty="0">
                <a:solidFill>
                  <a:srgbClr val="60A0AF"/>
                </a:solidFill>
                <a:latin typeface="Palatino Linotype"/>
                <a:cs typeface="Palatino Linotype"/>
              </a:rPr>
              <a:t> </a:t>
            </a:r>
            <a:r>
              <a:rPr sz="1000" i="1" spc="185" dirty="0">
                <a:solidFill>
                  <a:srgbClr val="60A0AF"/>
                </a:solidFill>
                <a:latin typeface="Palatino Linotype"/>
                <a:cs typeface="Palatino Linotype"/>
              </a:rPr>
              <a:t>-</a:t>
            </a:r>
            <a:r>
              <a:rPr sz="1000" i="1" spc="265" dirty="0">
                <a:solidFill>
                  <a:srgbClr val="60A0AF"/>
                </a:solidFill>
                <a:latin typeface="Palatino Linotype"/>
                <a:cs typeface="Palatino Linotype"/>
              </a:rPr>
              <a:t> </a:t>
            </a:r>
            <a:r>
              <a:rPr sz="1000" i="1" spc="150" dirty="0">
                <a:solidFill>
                  <a:srgbClr val="60A0AF"/>
                </a:solidFill>
                <a:latin typeface="Palatino Linotype"/>
                <a:cs typeface="Palatino Linotype"/>
              </a:rPr>
              <a:t>set</a:t>
            </a:r>
            <a:r>
              <a:rPr sz="1000" i="1" spc="270" dirty="0">
                <a:solidFill>
                  <a:srgbClr val="60A0AF"/>
                </a:solidFill>
                <a:latin typeface="Palatino Linotype"/>
                <a:cs typeface="Palatino Linotype"/>
              </a:rPr>
              <a:t> </a:t>
            </a:r>
            <a:r>
              <a:rPr sz="1000" i="1" spc="-25" dirty="0">
                <a:solidFill>
                  <a:srgbClr val="60A0AF"/>
                </a:solidFill>
                <a:latin typeface="Palatino Linotype"/>
                <a:cs typeface="Palatino Linotype"/>
              </a:rPr>
              <a:t>T=1</a:t>
            </a:r>
            <a:endParaRPr sz="1000">
              <a:latin typeface="Palatino Linotype"/>
              <a:cs typeface="Palatino Linotype"/>
            </a:endParaRPr>
          </a:p>
          <a:p>
            <a:pPr marL="181610">
              <a:lnSpc>
                <a:spcPts val="1200"/>
              </a:lnSpc>
            </a:pPr>
            <a:r>
              <a:rPr sz="1000" dirty="0">
                <a:latin typeface="Palatino Linotype"/>
                <a:cs typeface="Palatino Linotype"/>
              </a:rPr>
              <a:t>y1_pred</a:t>
            </a:r>
            <a:r>
              <a:rPr sz="1000" spc="310" dirty="0">
                <a:latin typeface="Palatino Linotype"/>
                <a:cs typeface="Palatino Linotype"/>
              </a:rPr>
              <a:t> </a:t>
            </a:r>
            <a:r>
              <a:rPr sz="1000" dirty="0">
                <a:solidFill>
                  <a:srgbClr val="666666"/>
                </a:solidFill>
                <a:latin typeface="Palatino Linotype"/>
                <a:cs typeface="Palatino Linotype"/>
              </a:rPr>
              <a:t>=</a:t>
            </a:r>
            <a:r>
              <a:rPr sz="1000" spc="315" dirty="0">
                <a:solidFill>
                  <a:srgbClr val="666666"/>
                </a:solidFill>
                <a:latin typeface="Palatino Linotype"/>
                <a:cs typeface="Palatino Linotype"/>
              </a:rPr>
              <a:t> </a:t>
            </a:r>
            <a:r>
              <a:rPr sz="1000" spc="90" dirty="0">
                <a:latin typeface="Palatino Linotype"/>
                <a:cs typeface="Palatino Linotype"/>
              </a:rPr>
              <a:t>lr.predict(np.concatenate([x_test,</a:t>
            </a:r>
            <a:r>
              <a:rPr sz="1000" spc="310" dirty="0">
                <a:latin typeface="Palatino Linotype"/>
                <a:cs typeface="Palatino Linotype"/>
              </a:rPr>
              <a:t> </a:t>
            </a:r>
            <a:r>
              <a:rPr sz="1000" spc="100" dirty="0">
                <a:latin typeface="Palatino Linotype"/>
                <a:cs typeface="Palatino Linotype"/>
              </a:rPr>
              <a:t>np.ones_like(t_test)],</a:t>
            </a:r>
            <a:r>
              <a:rPr sz="1000" spc="315" dirty="0">
                <a:latin typeface="Palatino Linotype"/>
                <a:cs typeface="Palatino Linotype"/>
              </a:rPr>
              <a:t> </a:t>
            </a:r>
            <a:r>
              <a:rPr sz="1000" spc="85" dirty="0">
                <a:latin typeface="Palatino Linotype"/>
                <a:cs typeface="Palatino Linotype"/>
              </a:rPr>
              <a:t>axis</a:t>
            </a:r>
            <a:r>
              <a:rPr sz="1000" spc="85" dirty="0">
                <a:solidFill>
                  <a:srgbClr val="666666"/>
                </a:solidFill>
                <a:latin typeface="Palatino Linotype"/>
                <a:cs typeface="Palatino Linotype"/>
              </a:rPr>
              <a:t>=</a:t>
            </a:r>
            <a:r>
              <a:rPr sz="1000" spc="85" dirty="0">
                <a:solidFill>
                  <a:srgbClr val="3FA070"/>
                </a:solidFill>
                <a:latin typeface="Palatino Linotype"/>
                <a:cs typeface="Palatino Linotype"/>
              </a:rPr>
              <a:t>1</a:t>
            </a:r>
            <a:r>
              <a:rPr sz="1000" spc="85" dirty="0">
                <a:latin typeface="Palatino Linotype"/>
                <a:cs typeface="Palatino Linotype"/>
              </a:rPr>
              <a:t>))</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81610">
              <a:lnSpc>
                <a:spcPts val="1200"/>
              </a:lnSpc>
              <a:spcBef>
                <a:spcPts val="5"/>
              </a:spcBef>
            </a:pPr>
            <a:r>
              <a:rPr sz="1000" i="1" dirty="0">
                <a:solidFill>
                  <a:srgbClr val="60A0AF"/>
                </a:solidFill>
                <a:latin typeface="Palatino Linotype"/>
                <a:cs typeface="Palatino Linotype"/>
              </a:rPr>
              <a:t>#</a:t>
            </a:r>
            <a:r>
              <a:rPr sz="1000" i="1" spc="290" dirty="0">
                <a:solidFill>
                  <a:srgbClr val="60A0AF"/>
                </a:solidFill>
                <a:latin typeface="Palatino Linotype"/>
                <a:cs typeface="Palatino Linotype"/>
              </a:rPr>
              <a:t> </a:t>
            </a:r>
            <a:r>
              <a:rPr sz="1000" i="1" spc="175" dirty="0">
                <a:solidFill>
                  <a:srgbClr val="60A0AF"/>
                </a:solidFill>
                <a:latin typeface="Palatino Linotype"/>
                <a:cs typeface="Palatino Linotype"/>
              </a:rPr>
              <a:t>effect</a:t>
            </a:r>
            <a:r>
              <a:rPr sz="1000" i="1" spc="295" dirty="0">
                <a:solidFill>
                  <a:srgbClr val="60A0AF"/>
                </a:solidFill>
                <a:latin typeface="Palatino Linotype"/>
                <a:cs typeface="Palatino Linotype"/>
              </a:rPr>
              <a:t> </a:t>
            </a:r>
            <a:r>
              <a:rPr sz="1000" i="1" dirty="0">
                <a:solidFill>
                  <a:srgbClr val="60A0AF"/>
                </a:solidFill>
                <a:latin typeface="Palatino Linotype"/>
                <a:cs typeface="Palatino Linotype"/>
              </a:rPr>
              <a:t>=</a:t>
            </a:r>
            <a:r>
              <a:rPr sz="1000" i="1" spc="290" dirty="0">
                <a:solidFill>
                  <a:srgbClr val="60A0AF"/>
                </a:solidFill>
                <a:latin typeface="Palatino Linotype"/>
                <a:cs typeface="Palatino Linotype"/>
              </a:rPr>
              <a:t> </a:t>
            </a:r>
            <a:r>
              <a:rPr sz="1000" i="1" dirty="0">
                <a:solidFill>
                  <a:srgbClr val="60A0AF"/>
                </a:solidFill>
                <a:latin typeface="Palatino Linotype"/>
                <a:cs typeface="Palatino Linotype"/>
              </a:rPr>
              <a:t>y1</a:t>
            </a:r>
            <a:r>
              <a:rPr sz="1000" i="1" spc="295" dirty="0">
                <a:solidFill>
                  <a:srgbClr val="60A0AF"/>
                </a:solidFill>
                <a:latin typeface="Palatino Linotype"/>
                <a:cs typeface="Palatino Linotype"/>
              </a:rPr>
              <a:t> </a:t>
            </a:r>
            <a:r>
              <a:rPr sz="1000" i="1" spc="185" dirty="0">
                <a:solidFill>
                  <a:srgbClr val="60A0AF"/>
                </a:solidFill>
                <a:latin typeface="Palatino Linotype"/>
                <a:cs typeface="Palatino Linotype"/>
              </a:rPr>
              <a:t>-</a:t>
            </a:r>
            <a:r>
              <a:rPr sz="1000" i="1" spc="295" dirty="0">
                <a:solidFill>
                  <a:srgbClr val="60A0AF"/>
                </a:solidFill>
                <a:latin typeface="Palatino Linotype"/>
                <a:cs typeface="Palatino Linotype"/>
              </a:rPr>
              <a:t> </a:t>
            </a:r>
            <a:r>
              <a:rPr sz="1000" i="1" spc="-25" dirty="0">
                <a:solidFill>
                  <a:srgbClr val="60A0AF"/>
                </a:solidFill>
                <a:latin typeface="Palatino Linotype"/>
                <a:cs typeface="Palatino Linotype"/>
              </a:rPr>
              <a:t>y0</a:t>
            </a:r>
            <a:endParaRPr sz="1000">
              <a:latin typeface="Palatino Linotype"/>
              <a:cs typeface="Palatino Linotype"/>
            </a:endParaRPr>
          </a:p>
          <a:p>
            <a:pPr marL="181610">
              <a:lnSpc>
                <a:spcPts val="1200"/>
              </a:lnSpc>
            </a:pPr>
            <a:r>
              <a:rPr sz="1000" spc="65" dirty="0">
                <a:latin typeface="Palatino Linotype"/>
                <a:cs typeface="Palatino Linotype"/>
              </a:rPr>
              <a:t>effect_pred</a:t>
            </a:r>
            <a:r>
              <a:rPr sz="1000" spc="280" dirty="0">
                <a:latin typeface="Palatino Linotype"/>
                <a:cs typeface="Palatino Linotype"/>
              </a:rPr>
              <a:t> </a:t>
            </a:r>
            <a:r>
              <a:rPr sz="1000"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dirty="0">
                <a:latin typeface="Palatino Linotype"/>
                <a:cs typeface="Palatino Linotype"/>
              </a:rPr>
              <a:t>y1_pred</a:t>
            </a:r>
            <a:r>
              <a:rPr sz="1000" spc="285" dirty="0">
                <a:latin typeface="Palatino Linotype"/>
                <a:cs typeface="Palatino Linotype"/>
              </a:rPr>
              <a:t> </a:t>
            </a:r>
            <a:r>
              <a:rPr sz="1000" spc="185"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spc="-10" dirty="0">
                <a:latin typeface="Palatino Linotype"/>
                <a:cs typeface="Palatino Linotype"/>
              </a:rPr>
              <a:t>y0_pred</a:t>
            </a:r>
            <a:endParaRPr sz="100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34</a:t>
            </a:fld>
            <a:r>
              <a:rPr spc="-235" dirty="0"/>
              <a:t> </a:t>
            </a:r>
            <a:r>
              <a:rPr dirty="0"/>
              <a:t>/</a:t>
            </a:r>
            <a:r>
              <a:rPr spc="-240" dirty="0"/>
              <a:t> </a:t>
            </a:r>
            <a:r>
              <a:rPr spc="-25" dirty="0"/>
              <a:t>57</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491615" cy="244475"/>
          </a:xfrm>
          <a:prstGeom prst="rect">
            <a:avLst/>
          </a:prstGeom>
        </p:spPr>
        <p:txBody>
          <a:bodyPr vert="horz" wrap="square" lIns="0" tIns="17145" rIns="0" bIns="0" rtlCol="0">
            <a:spAutoFit/>
          </a:bodyPr>
          <a:lstStyle/>
          <a:p>
            <a:pPr marL="12700">
              <a:lnSpc>
                <a:spcPct val="100000"/>
              </a:lnSpc>
              <a:spcBef>
                <a:spcPts val="135"/>
              </a:spcBef>
            </a:pPr>
            <a:r>
              <a:rPr sz="1400" spc="50" dirty="0">
                <a:latin typeface="Palatino Linotype"/>
                <a:cs typeface="Palatino Linotype"/>
              </a:rPr>
              <a:t>W</a:t>
            </a:r>
            <a:r>
              <a:rPr sz="1400" cap="small" spc="50" dirty="0">
                <a:latin typeface="Palatino Linotype"/>
                <a:cs typeface="Palatino Linotype"/>
              </a:rPr>
              <a:t>hen</a:t>
            </a:r>
            <a:r>
              <a:rPr sz="1400" spc="195" dirty="0">
                <a:latin typeface="Palatino Linotype"/>
                <a:cs typeface="Palatino Linotype"/>
              </a:rPr>
              <a:t> </a:t>
            </a:r>
            <a:r>
              <a:rPr sz="1400" spc="135" dirty="0">
                <a:latin typeface="Palatino Linotype"/>
                <a:cs typeface="Palatino Linotype"/>
              </a:rPr>
              <a:t>I</a:t>
            </a:r>
            <a:r>
              <a:rPr sz="1400" cap="small" spc="135" dirty="0">
                <a:latin typeface="Palatino Linotype"/>
                <a:cs typeface="Palatino Linotype"/>
              </a:rPr>
              <a:t>t</a:t>
            </a:r>
            <a:r>
              <a:rPr sz="1400" spc="200" dirty="0">
                <a:latin typeface="Palatino Linotype"/>
                <a:cs typeface="Palatino Linotype"/>
              </a:rPr>
              <a:t> </a:t>
            </a:r>
            <a:r>
              <a:rPr sz="1400" spc="45" dirty="0">
                <a:latin typeface="Palatino Linotype"/>
                <a:cs typeface="Palatino Linotype"/>
              </a:rPr>
              <a:t>W</a:t>
            </a:r>
            <a:r>
              <a:rPr sz="1400" cap="small" spc="45" dirty="0">
                <a:latin typeface="Palatino Linotype"/>
                <a:cs typeface="Palatino Linotype"/>
              </a:rPr>
              <a:t>orks</a:t>
            </a:r>
            <a:endParaRPr sz="1400">
              <a:latin typeface="Palatino Linotype"/>
              <a:cs typeface="Palatino Linotype"/>
            </a:endParaRPr>
          </a:p>
        </p:txBody>
      </p:sp>
      <p:pic>
        <p:nvPicPr>
          <p:cNvPr id="66" name="object 66"/>
          <p:cNvPicPr/>
          <p:nvPr/>
        </p:nvPicPr>
        <p:blipFill>
          <a:blip r:embed="rId8" cstate="print"/>
          <a:stretch>
            <a:fillRect/>
          </a:stretch>
        </p:blipFill>
        <p:spPr>
          <a:xfrm>
            <a:off x="1302743" y="901969"/>
            <a:ext cx="3039281" cy="1962411"/>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35</a:t>
            </a:fld>
            <a:r>
              <a:rPr spc="-235" dirty="0"/>
              <a:t> </a:t>
            </a:r>
            <a:r>
              <a:rPr dirty="0"/>
              <a:t>/</a:t>
            </a:r>
            <a:r>
              <a:rPr spc="-240" dirty="0"/>
              <a:t> </a:t>
            </a:r>
            <a:r>
              <a:rPr spc="-25" dirty="0"/>
              <a:t>57</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I</a:t>
            </a:r>
            <a:r>
              <a:rPr sz="600" cap="small" spc="-10" dirty="0">
                <a:solidFill>
                  <a:srgbClr val="727272"/>
                </a:solidFill>
                <a:latin typeface="Palatino Linotype"/>
                <a:cs typeface="Palatino Linotype"/>
                <a:hlinkClick r:id="rId3"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M</a:t>
            </a:r>
            <a:r>
              <a:rPr sz="600" cap="small" spc="-10" dirty="0">
                <a:solidFill>
                  <a:srgbClr val="727272"/>
                </a:solidFill>
                <a:latin typeface="Palatino Linotype"/>
                <a:cs typeface="Palatino Linotype"/>
                <a:hlinkClick r:id="rId4"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C</a:t>
            </a:r>
            <a:r>
              <a:rPr sz="600" cap="small" spc="-10" dirty="0">
                <a:solidFill>
                  <a:srgbClr val="727272"/>
                </a:solidFill>
                <a:latin typeface="Palatino Linotype"/>
                <a:cs typeface="Palatino Linotype"/>
                <a:hlinkClick r:id="rId5"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7" action="ppaction://hlinksldjump"/>
              </a:rPr>
              <a:t>M</a:t>
            </a:r>
            <a:r>
              <a:rPr sz="600" cap="small" spc="-10" dirty="0">
                <a:solidFill>
                  <a:srgbClr val="727272"/>
                </a:solidFill>
                <a:latin typeface="Palatino Linotype"/>
                <a:cs typeface="Palatino Linotype"/>
                <a:hlinkClick r:id="rId7"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8" action="ppaction://hlinksldjump"/>
              </a:rPr>
              <a:t>C</a:t>
            </a:r>
            <a:r>
              <a:rPr sz="600" cap="small" spc="-20" dirty="0">
                <a:solidFill>
                  <a:srgbClr val="727272"/>
                </a:solidFill>
                <a:latin typeface="Palatino Linotype"/>
                <a:cs typeface="Palatino Linotype"/>
                <a:hlinkClick r:id="rId8"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33550" cy="244475"/>
          </a:xfrm>
          <a:prstGeom prst="rect">
            <a:avLst/>
          </a:prstGeom>
        </p:spPr>
        <p:txBody>
          <a:bodyPr vert="horz" wrap="square" lIns="0" tIns="17145" rIns="0" bIns="0" rtlCol="0">
            <a:spAutoFit/>
          </a:bodyPr>
          <a:lstStyle/>
          <a:p>
            <a:pPr marL="12700">
              <a:lnSpc>
                <a:spcPct val="100000"/>
              </a:lnSpc>
              <a:spcBef>
                <a:spcPts val="135"/>
              </a:spcBef>
            </a:pPr>
            <a:r>
              <a:rPr sz="1400" spc="90" dirty="0">
                <a:latin typeface="Palatino Linotype"/>
                <a:cs typeface="Palatino Linotype"/>
              </a:rPr>
              <a:t>B</a:t>
            </a:r>
            <a:r>
              <a:rPr sz="1400" cap="small" spc="90" dirty="0">
                <a:latin typeface="Palatino Linotype"/>
                <a:cs typeface="Palatino Linotype"/>
              </a:rPr>
              <a:t>iased</a:t>
            </a:r>
            <a:r>
              <a:rPr sz="1400" spc="204" dirty="0">
                <a:latin typeface="Palatino Linotype"/>
                <a:cs typeface="Palatino Linotype"/>
              </a:rPr>
              <a:t> </a:t>
            </a:r>
            <a:r>
              <a:rPr sz="1400" spc="50" dirty="0">
                <a:latin typeface="Palatino Linotype"/>
                <a:cs typeface="Palatino Linotype"/>
              </a:rPr>
              <a:t>E</a:t>
            </a:r>
            <a:r>
              <a:rPr sz="1400" cap="small" spc="50" dirty="0">
                <a:latin typeface="Palatino Linotype"/>
                <a:cs typeface="Palatino Linotype"/>
              </a:rPr>
              <a:t>stimators</a:t>
            </a:r>
            <a:endParaRPr sz="1400">
              <a:latin typeface="Palatino Linotype"/>
              <a:cs typeface="Palatino Linotype"/>
            </a:endParaRPr>
          </a:p>
        </p:txBody>
      </p:sp>
      <p:pic>
        <p:nvPicPr>
          <p:cNvPr id="66" name="object 66"/>
          <p:cNvPicPr/>
          <p:nvPr/>
        </p:nvPicPr>
        <p:blipFill>
          <a:blip r:embed="rId9" cstate="print"/>
          <a:stretch>
            <a:fillRect/>
          </a:stretch>
        </p:blipFill>
        <p:spPr>
          <a:xfrm>
            <a:off x="761733" y="929150"/>
            <a:ext cx="4205901" cy="2178702"/>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36</a:t>
            </a:fld>
            <a:r>
              <a:rPr spc="-235" dirty="0"/>
              <a:t> </a:t>
            </a:r>
            <a:r>
              <a:rPr dirty="0"/>
              <a:t>/</a:t>
            </a:r>
            <a:r>
              <a:rPr spc="-240" dirty="0"/>
              <a:t> </a:t>
            </a:r>
            <a:r>
              <a:rPr spc="-25" dirty="0"/>
              <a:t>57</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299" y="331391"/>
            <a:ext cx="5584647" cy="707245"/>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alatino Linotype"/>
                <a:cs typeface="Palatino Linotype"/>
              </a:rPr>
              <a:t>P</a:t>
            </a:r>
            <a:r>
              <a:rPr sz="1400" cap="small" spc="95" dirty="0">
                <a:latin typeface="Palatino Linotype"/>
                <a:cs typeface="Palatino Linotype"/>
              </a:rPr>
              <a:t>ropensity</a:t>
            </a:r>
            <a:r>
              <a:rPr sz="1400" spc="210" dirty="0">
                <a:latin typeface="Palatino Linotype"/>
                <a:cs typeface="Palatino Linotype"/>
              </a:rPr>
              <a:t> </a:t>
            </a:r>
            <a:r>
              <a:rPr sz="1400" spc="45" dirty="0">
                <a:latin typeface="Palatino Linotype"/>
                <a:cs typeface="Palatino Linotype"/>
              </a:rPr>
              <a:t>S</a:t>
            </a:r>
            <a:r>
              <a:rPr sz="1400" cap="small" spc="45" dirty="0">
                <a:latin typeface="Palatino Linotype"/>
                <a:cs typeface="Palatino Linotype"/>
              </a:rPr>
              <a:t>core</a:t>
            </a:r>
            <a:r>
              <a:rPr lang="en-GB" sz="1400" cap="small" spc="45" dirty="0">
                <a:latin typeface="Palatino Linotype"/>
                <a:cs typeface="Palatino Linotype"/>
              </a:rPr>
              <a:t> </a:t>
            </a:r>
            <a:r>
              <a:rPr lang="en-GB" sz="1400" i="1" cap="small" spc="45" dirty="0">
                <a:solidFill>
                  <a:srgbClr val="00B0F0"/>
                </a:solidFill>
                <a:latin typeface="Palatino Linotype"/>
                <a:cs typeface="Palatino Linotype"/>
              </a:rPr>
              <a:t>= what you can use to counter the bias</a:t>
            </a:r>
          </a:p>
          <a:p>
            <a:pPr marL="12700">
              <a:lnSpc>
                <a:spcPct val="100000"/>
              </a:lnSpc>
              <a:spcBef>
                <a:spcPts val="135"/>
              </a:spcBef>
            </a:pPr>
            <a:r>
              <a:rPr lang="en-GB" sz="1000" b="0" i="1" dirty="0">
                <a:solidFill>
                  <a:srgbClr val="00B0F0"/>
                </a:solidFill>
                <a:effectLst/>
                <a:latin typeface="Arial" panose="020B0604020202020204" pitchFamily="34" charset="0"/>
              </a:rPr>
              <a:t>A </a:t>
            </a:r>
            <a:r>
              <a:rPr lang="en-GB" sz="1000" b="1" i="1" dirty="0">
                <a:solidFill>
                  <a:srgbClr val="00B0F0"/>
                </a:solidFill>
                <a:effectLst/>
                <a:latin typeface="Arial" panose="020B0604020202020204" pitchFamily="34" charset="0"/>
              </a:rPr>
              <a:t>propensity score</a:t>
            </a:r>
            <a:r>
              <a:rPr lang="en-GB" sz="1000" b="0" i="1" dirty="0">
                <a:solidFill>
                  <a:srgbClr val="00B0F0"/>
                </a:solidFill>
                <a:effectLst/>
                <a:latin typeface="Arial" panose="020B0604020202020204" pitchFamily="34" charset="0"/>
              </a:rPr>
              <a:t> is the </a:t>
            </a:r>
            <a:r>
              <a:rPr lang="en-GB" sz="1000" b="0" i="1" u="none" strike="noStrike" dirty="0">
                <a:solidFill>
                  <a:srgbClr val="00B0F0"/>
                </a:solidFill>
                <a:effectLst/>
                <a:latin typeface="Arial" panose="020B0604020202020204" pitchFamily="34" charset="0"/>
                <a:hlinkClick r:id="rId8" tooltip="Probability">
                  <a:extLst>
                    <a:ext uri="{A12FA001-AC4F-418D-AE19-62706E023703}">
                      <ahyp:hlinkClr xmlns:ahyp="http://schemas.microsoft.com/office/drawing/2018/hyperlinkcolor" val="tx"/>
                    </a:ext>
                  </a:extLst>
                </a:hlinkClick>
              </a:rPr>
              <a:t>probability</a:t>
            </a:r>
            <a:r>
              <a:rPr lang="en-GB" sz="1000" b="0" i="1" dirty="0">
                <a:solidFill>
                  <a:srgbClr val="00B0F0"/>
                </a:solidFill>
                <a:effectLst/>
                <a:latin typeface="Arial" panose="020B0604020202020204" pitchFamily="34" charset="0"/>
              </a:rPr>
              <a:t> of a unit (e.g., person, classroom, school) being assigned to a particular treatment given a set of observed covariates. Propensity scores are used to reduce </a:t>
            </a:r>
            <a:r>
              <a:rPr lang="en-GB" sz="1000" b="0" i="1" u="none" strike="noStrike" dirty="0">
                <a:solidFill>
                  <a:srgbClr val="00B0F0"/>
                </a:solidFill>
                <a:effectLst/>
                <a:latin typeface="Arial" panose="020B0604020202020204" pitchFamily="34" charset="0"/>
                <a:hlinkClick r:id="rId9" tooltip="Selection bias">
                  <a:extLst>
                    <a:ext uri="{A12FA001-AC4F-418D-AE19-62706E023703}">
                      <ahyp:hlinkClr xmlns:ahyp="http://schemas.microsoft.com/office/drawing/2018/hyperlinkcolor" val="tx"/>
                    </a:ext>
                  </a:extLst>
                </a:hlinkClick>
              </a:rPr>
              <a:t>selection bias</a:t>
            </a:r>
            <a:r>
              <a:rPr lang="en-GB" sz="1000" b="0" i="1" dirty="0">
                <a:solidFill>
                  <a:srgbClr val="00B0F0"/>
                </a:solidFill>
                <a:effectLst/>
                <a:latin typeface="Arial" panose="020B0604020202020204" pitchFamily="34" charset="0"/>
              </a:rPr>
              <a:t> by equating groups based on these covariates.</a:t>
            </a:r>
            <a:endParaRPr sz="1000" i="1" dirty="0">
              <a:solidFill>
                <a:srgbClr val="00B0F0"/>
              </a:solidFill>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37</a:t>
            </a:fld>
            <a:r>
              <a:rPr spc="-235" dirty="0"/>
              <a:t> </a:t>
            </a:r>
            <a:r>
              <a:rPr dirty="0"/>
              <a:t>/</a:t>
            </a:r>
            <a:r>
              <a:rPr spc="-240" dirty="0"/>
              <a:t> </a:t>
            </a:r>
            <a:r>
              <a:rPr spc="-25" dirty="0"/>
              <a:t>57</a:t>
            </a:r>
          </a:p>
        </p:txBody>
      </p:sp>
      <p:sp>
        <p:nvSpPr>
          <p:cNvPr id="66" name="object 66"/>
          <p:cNvSpPr txBox="1"/>
          <p:nvPr/>
        </p:nvSpPr>
        <p:spPr>
          <a:xfrm>
            <a:off x="339051" y="1238197"/>
            <a:ext cx="3575050" cy="1076325"/>
          </a:xfrm>
          <a:prstGeom prst="rect">
            <a:avLst/>
          </a:prstGeom>
        </p:spPr>
        <p:txBody>
          <a:bodyPr vert="horz" wrap="square" lIns="0" tIns="11430" rIns="0" bIns="0" rtlCol="0">
            <a:spAutoFit/>
          </a:bodyPr>
          <a:lstStyle/>
          <a:p>
            <a:pPr marL="1828800">
              <a:lnSpc>
                <a:spcPct val="100000"/>
              </a:lnSpc>
              <a:spcBef>
                <a:spcPts val="90"/>
              </a:spcBef>
            </a:pPr>
            <a:r>
              <a:rPr sz="1100" i="1" spc="60" dirty="0">
                <a:latin typeface="Times New Roman"/>
                <a:cs typeface="Times New Roman"/>
              </a:rPr>
              <a:t>e</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spc="35" dirty="0">
                <a:latin typeface="Palatino Linotype"/>
                <a:cs typeface="Palatino Linotype"/>
              </a:rPr>
              <a:t> </a:t>
            </a:r>
            <a:r>
              <a:rPr sz="1100" spc="295" dirty="0">
                <a:latin typeface="Palatino Linotype"/>
                <a:cs typeface="Palatino Linotype"/>
              </a:rPr>
              <a:t>=</a:t>
            </a:r>
            <a:r>
              <a:rPr sz="1100" spc="40" dirty="0">
                <a:latin typeface="Palatino Linotype"/>
                <a:cs typeface="Palatino Linotype"/>
              </a:rPr>
              <a:t> </a:t>
            </a:r>
            <a:r>
              <a:rPr sz="1100" i="1" dirty="0">
                <a:latin typeface="Times New Roman"/>
                <a:cs typeface="Times New Roman"/>
              </a:rPr>
              <a:t>P</a:t>
            </a:r>
            <a:r>
              <a:rPr sz="1100" i="1" spc="-120" dirty="0">
                <a:latin typeface="Times New Roman"/>
                <a:cs typeface="Times New Roman"/>
              </a:rPr>
              <a:t> </a:t>
            </a:r>
            <a:r>
              <a:rPr sz="1100" spc="60" dirty="0">
                <a:latin typeface="Palatino Linotype"/>
                <a:cs typeface="Palatino Linotype"/>
              </a:rPr>
              <a:t>(</a:t>
            </a:r>
            <a:r>
              <a:rPr sz="1100" i="1" spc="60" dirty="0">
                <a:latin typeface="Times New Roman"/>
                <a:cs typeface="Times New Roman"/>
              </a:rPr>
              <a:t>t</a:t>
            </a:r>
            <a:r>
              <a:rPr sz="1200" i="1" spc="89" baseline="-10416" dirty="0">
                <a:latin typeface="Georgia"/>
                <a:cs typeface="Georgia"/>
              </a:rPr>
              <a:t>i</a:t>
            </a:r>
            <a:r>
              <a:rPr sz="1200" i="1" spc="262" baseline="-10416" dirty="0">
                <a:latin typeface="Georgia"/>
                <a:cs typeface="Georgia"/>
              </a:rPr>
              <a:t> </a:t>
            </a:r>
            <a:r>
              <a:rPr sz="1100" spc="295" dirty="0">
                <a:latin typeface="Palatino Linotype"/>
                <a:cs typeface="Palatino Linotype"/>
              </a:rPr>
              <a:t>=</a:t>
            </a:r>
            <a:r>
              <a:rPr sz="1100" spc="35" dirty="0">
                <a:latin typeface="Palatino Linotype"/>
                <a:cs typeface="Palatino Linotype"/>
              </a:rPr>
              <a:t> </a:t>
            </a:r>
            <a:r>
              <a:rPr sz="1100" dirty="0">
                <a:latin typeface="Palatino Linotype"/>
                <a:cs typeface="Palatino Linotype"/>
              </a:rPr>
              <a:t>1</a:t>
            </a:r>
            <a:r>
              <a:rPr sz="1100" dirty="0">
                <a:latin typeface="Lucida Sans Unicode"/>
                <a:cs typeface="Lucida Sans Unicode"/>
              </a:rPr>
              <a:t>|</a:t>
            </a:r>
            <a:r>
              <a:rPr sz="1100" i="1" dirty="0">
                <a:latin typeface="Times New Roman"/>
                <a:cs typeface="Times New Roman"/>
              </a:rPr>
              <a:t>x</a:t>
            </a:r>
            <a:r>
              <a:rPr sz="1200" i="1" baseline="-10416" dirty="0">
                <a:latin typeface="Georgia"/>
                <a:cs typeface="Georgia"/>
              </a:rPr>
              <a:t>i</a:t>
            </a:r>
            <a:r>
              <a:rPr sz="1200" i="1" spc="262" baseline="-10416" dirty="0">
                <a:latin typeface="Georgia"/>
                <a:cs typeface="Georgia"/>
              </a:rPr>
              <a:t> </a:t>
            </a:r>
            <a:r>
              <a:rPr sz="1100" spc="295" dirty="0">
                <a:latin typeface="Palatino Linotype"/>
                <a:cs typeface="Palatino Linotype"/>
              </a:rPr>
              <a:t>=</a:t>
            </a:r>
            <a:r>
              <a:rPr sz="1100" spc="35" dirty="0">
                <a:latin typeface="Palatino Linotype"/>
                <a:cs typeface="Palatino Linotype"/>
              </a:rPr>
              <a:t> </a:t>
            </a:r>
            <a:r>
              <a:rPr sz="1100" i="1" spc="65" dirty="0">
                <a:latin typeface="Times New Roman"/>
                <a:cs typeface="Times New Roman"/>
              </a:rPr>
              <a:t>x</a:t>
            </a:r>
            <a:r>
              <a:rPr sz="1100" spc="65" dirty="0">
                <a:latin typeface="Palatino Linotype"/>
                <a:cs typeface="Palatino Linotype"/>
              </a:rPr>
              <a:t>)</a:t>
            </a:r>
            <a:endParaRPr sz="1100">
              <a:latin typeface="Palatino Linotype"/>
              <a:cs typeface="Palatino Linotype"/>
            </a:endParaRPr>
          </a:p>
          <a:p>
            <a:pPr>
              <a:lnSpc>
                <a:spcPct val="100000"/>
              </a:lnSpc>
              <a:spcBef>
                <a:spcPts val="25"/>
              </a:spcBef>
            </a:pPr>
            <a:endParaRPr sz="1150">
              <a:latin typeface="Palatino Linotype"/>
              <a:cs typeface="Palatino Linotype"/>
            </a:endParaRPr>
          </a:p>
          <a:p>
            <a:pPr marL="214629" indent="-177165">
              <a:lnSpc>
                <a:spcPct val="100000"/>
              </a:lnSpc>
              <a:buFont typeface="Arial"/>
              <a:buChar char="►"/>
              <a:tabLst>
                <a:tab pos="215265" algn="l"/>
              </a:tabLst>
            </a:pPr>
            <a:r>
              <a:rPr sz="1100" dirty="0">
                <a:latin typeface="Palatino Linotype"/>
                <a:cs typeface="Palatino Linotype"/>
              </a:rPr>
              <a:t>Probability</a:t>
            </a:r>
            <a:r>
              <a:rPr sz="1100" spc="45" dirty="0">
                <a:latin typeface="Palatino Linotype"/>
                <a:cs typeface="Palatino Linotype"/>
              </a:rPr>
              <a:t> </a:t>
            </a:r>
            <a:r>
              <a:rPr sz="1100" dirty="0">
                <a:latin typeface="Palatino Linotype"/>
                <a:cs typeface="Palatino Linotype"/>
              </a:rPr>
              <a:t>of</a:t>
            </a:r>
            <a:r>
              <a:rPr sz="1100" spc="50" dirty="0">
                <a:latin typeface="Palatino Linotype"/>
                <a:cs typeface="Palatino Linotype"/>
              </a:rPr>
              <a:t> </a:t>
            </a:r>
            <a:r>
              <a:rPr sz="1100" dirty="0">
                <a:latin typeface="Palatino Linotype"/>
                <a:cs typeface="Palatino Linotype"/>
              </a:rPr>
              <a:t>a</a:t>
            </a:r>
            <a:r>
              <a:rPr sz="1100" spc="50" dirty="0">
                <a:latin typeface="Palatino Linotype"/>
                <a:cs typeface="Palatino Linotype"/>
              </a:rPr>
              <a:t> </a:t>
            </a:r>
            <a:r>
              <a:rPr sz="1100" dirty="0">
                <a:latin typeface="Palatino Linotype"/>
                <a:cs typeface="Palatino Linotype"/>
              </a:rPr>
              <a:t>unit</a:t>
            </a:r>
            <a:r>
              <a:rPr sz="1100" spc="55" dirty="0">
                <a:latin typeface="Palatino Linotype"/>
                <a:cs typeface="Palatino Linotype"/>
              </a:rPr>
              <a:t> </a:t>
            </a:r>
            <a:r>
              <a:rPr sz="1100" i="1" spc="70" dirty="0">
                <a:latin typeface="Times New Roman"/>
                <a:cs typeface="Times New Roman"/>
              </a:rPr>
              <a:t>i</a:t>
            </a:r>
            <a:r>
              <a:rPr sz="1100" i="1" spc="45" dirty="0">
                <a:latin typeface="Times New Roman"/>
                <a:cs typeface="Times New Roman"/>
              </a:rPr>
              <a:t> </a:t>
            </a:r>
            <a:r>
              <a:rPr sz="1100" spc="-35" dirty="0">
                <a:latin typeface="Palatino Linotype"/>
                <a:cs typeface="Palatino Linotype"/>
              </a:rPr>
              <a:t>receiving</a:t>
            </a:r>
            <a:r>
              <a:rPr sz="1100" spc="50" dirty="0">
                <a:latin typeface="Palatino Linotype"/>
                <a:cs typeface="Palatino Linotype"/>
              </a:rPr>
              <a:t> </a:t>
            </a:r>
            <a:r>
              <a:rPr sz="1100" dirty="0">
                <a:latin typeface="Palatino Linotype"/>
                <a:cs typeface="Palatino Linotype"/>
              </a:rPr>
              <a:t>the</a:t>
            </a:r>
            <a:r>
              <a:rPr sz="1100" spc="50" dirty="0">
                <a:latin typeface="Palatino Linotype"/>
                <a:cs typeface="Palatino Linotype"/>
              </a:rPr>
              <a:t> </a:t>
            </a:r>
            <a:r>
              <a:rPr sz="1100" dirty="0">
                <a:latin typeface="Palatino Linotype"/>
                <a:cs typeface="Palatino Linotype"/>
              </a:rPr>
              <a:t>treatment</a:t>
            </a:r>
            <a:r>
              <a:rPr sz="1100" spc="50" dirty="0">
                <a:latin typeface="Palatino Linotype"/>
                <a:cs typeface="Palatino Linotype"/>
              </a:rPr>
              <a:t> </a:t>
            </a:r>
            <a:r>
              <a:rPr sz="1100" dirty="0">
                <a:latin typeface="Palatino Linotype"/>
                <a:cs typeface="Palatino Linotype"/>
              </a:rPr>
              <a:t>(</a:t>
            </a:r>
            <a:r>
              <a:rPr sz="1100" i="1" dirty="0">
                <a:latin typeface="Times New Roman"/>
                <a:cs typeface="Times New Roman"/>
              </a:rPr>
              <a:t>T</a:t>
            </a:r>
            <a:r>
              <a:rPr sz="1100" i="1" spc="130" dirty="0">
                <a:latin typeface="Times New Roman"/>
                <a:cs typeface="Times New Roman"/>
              </a:rPr>
              <a:t> </a:t>
            </a:r>
            <a:r>
              <a:rPr sz="1100" spc="295" dirty="0">
                <a:latin typeface="Palatino Linotype"/>
                <a:cs typeface="Palatino Linotype"/>
              </a:rPr>
              <a:t>=</a:t>
            </a:r>
            <a:r>
              <a:rPr sz="1100" spc="-5" dirty="0">
                <a:latin typeface="Palatino Linotype"/>
                <a:cs typeface="Palatino Linotype"/>
              </a:rPr>
              <a:t> </a:t>
            </a:r>
            <a:r>
              <a:rPr sz="1100" spc="-25" dirty="0">
                <a:latin typeface="Palatino Linotype"/>
                <a:cs typeface="Palatino Linotype"/>
              </a:rPr>
              <a:t>1)</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For</a:t>
            </a:r>
            <a:r>
              <a:rPr sz="1100" spc="10" dirty="0">
                <a:latin typeface="Palatino Linotype"/>
                <a:cs typeface="Palatino Linotype"/>
              </a:rPr>
              <a:t> </a:t>
            </a:r>
            <a:r>
              <a:rPr sz="1100" spc="-10" dirty="0">
                <a:latin typeface="Palatino Linotype"/>
                <a:cs typeface="Palatino Linotype"/>
              </a:rPr>
              <a:t>discrete</a:t>
            </a:r>
            <a:r>
              <a:rPr sz="1100" spc="15" dirty="0">
                <a:latin typeface="Palatino Linotype"/>
                <a:cs typeface="Palatino Linotype"/>
              </a:rPr>
              <a:t> </a:t>
            </a:r>
            <a:r>
              <a:rPr sz="1100" dirty="0">
                <a:latin typeface="Palatino Linotype"/>
                <a:cs typeface="Palatino Linotype"/>
              </a:rPr>
              <a:t>treatments,</a:t>
            </a:r>
            <a:r>
              <a:rPr sz="1100" spc="10" dirty="0">
                <a:latin typeface="Palatino Linotype"/>
                <a:cs typeface="Palatino Linotype"/>
              </a:rPr>
              <a:t> </a:t>
            </a:r>
            <a:r>
              <a:rPr sz="1100" dirty="0">
                <a:latin typeface="Palatino Linotype"/>
                <a:cs typeface="Palatino Linotype"/>
              </a:rPr>
              <a:t>this</a:t>
            </a:r>
            <a:r>
              <a:rPr sz="1100" spc="15" dirty="0">
                <a:latin typeface="Palatino Linotype"/>
                <a:cs typeface="Palatino Linotype"/>
              </a:rPr>
              <a:t> </a:t>
            </a:r>
            <a:r>
              <a:rPr sz="1100" dirty="0">
                <a:latin typeface="Palatino Linotype"/>
                <a:cs typeface="Palatino Linotype"/>
              </a:rPr>
              <a:t>is</a:t>
            </a:r>
            <a:r>
              <a:rPr sz="1100" spc="10" dirty="0">
                <a:latin typeface="Palatino Linotype"/>
                <a:cs typeface="Palatino Linotype"/>
              </a:rPr>
              <a:t> </a:t>
            </a:r>
            <a:r>
              <a:rPr sz="1100" dirty="0">
                <a:latin typeface="Palatino Linotype"/>
                <a:cs typeface="Palatino Linotype"/>
              </a:rPr>
              <a:t>a</a:t>
            </a:r>
            <a:r>
              <a:rPr sz="1100" spc="15" dirty="0">
                <a:latin typeface="Palatino Linotype"/>
                <a:cs typeface="Palatino Linotype"/>
              </a:rPr>
              <a:t> </a:t>
            </a:r>
            <a:r>
              <a:rPr sz="1100" spc="-10" dirty="0">
                <a:latin typeface="Palatino Linotype"/>
                <a:cs typeface="Palatino Linotype"/>
              </a:rPr>
              <a:t>classification</a:t>
            </a:r>
            <a:r>
              <a:rPr sz="1100" spc="15" dirty="0">
                <a:latin typeface="Palatino Linotype"/>
                <a:cs typeface="Palatino Linotype"/>
              </a:rPr>
              <a:t> </a:t>
            </a:r>
            <a:r>
              <a:rPr sz="1100" spc="-10" dirty="0">
                <a:latin typeface="Palatino Linotype"/>
                <a:cs typeface="Palatino Linotype"/>
              </a:rPr>
              <a:t>problem</a:t>
            </a:r>
            <a:endParaRPr sz="110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Binary</a:t>
            </a:r>
            <a:r>
              <a:rPr sz="1100" spc="-40" dirty="0">
                <a:latin typeface="Palatino Linotype"/>
                <a:cs typeface="Palatino Linotype"/>
              </a:rPr>
              <a:t> </a:t>
            </a:r>
            <a:r>
              <a:rPr sz="1100" spc="-10" dirty="0">
                <a:latin typeface="Palatino Linotype"/>
                <a:cs typeface="Palatino Linotype"/>
              </a:rPr>
              <a:t>classification</a:t>
            </a:r>
            <a:r>
              <a:rPr sz="1100" spc="30" dirty="0">
                <a:latin typeface="Palatino Linotype"/>
                <a:cs typeface="Palatino Linotype"/>
              </a:rPr>
              <a:t> </a:t>
            </a:r>
            <a:r>
              <a:rPr sz="1100" dirty="0">
                <a:latin typeface="Palatino Linotype"/>
                <a:cs typeface="Palatino Linotype"/>
              </a:rPr>
              <a:t>in</a:t>
            </a:r>
            <a:r>
              <a:rPr sz="1100" spc="30" dirty="0">
                <a:latin typeface="Palatino Linotype"/>
                <a:cs typeface="Palatino Linotype"/>
              </a:rPr>
              <a:t> </a:t>
            </a:r>
            <a:r>
              <a:rPr sz="1100" dirty="0">
                <a:latin typeface="Palatino Linotype"/>
                <a:cs typeface="Palatino Linotype"/>
              </a:rPr>
              <a:t>most</a:t>
            </a:r>
            <a:r>
              <a:rPr sz="1100" spc="35" dirty="0">
                <a:latin typeface="Palatino Linotype"/>
                <a:cs typeface="Palatino Linotype"/>
              </a:rPr>
              <a:t> </a:t>
            </a:r>
            <a:r>
              <a:rPr sz="1100" dirty="0">
                <a:latin typeface="Palatino Linotype"/>
                <a:cs typeface="Palatino Linotype"/>
              </a:rPr>
              <a:t>cases</a:t>
            </a:r>
            <a:r>
              <a:rPr sz="1100" spc="30" dirty="0">
                <a:latin typeface="Palatino Linotype"/>
                <a:cs typeface="Palatino Linotype"/>
              </a:rPr>
              <a:t> </a:t>
            </a:r>
            <a:r>
              <a:rPr sz="1100" dirty="0">
                <a:latin typeface="Palatino Linotype"/>
                <a:cs typeface="Palatino Linotype"/>
              </a:rPr>
              <a:t>as</a:t>
            </a:r>
            <a:r>
              <a:rPr sz="1100" spc="25" dirty="0">
                <a:latin typeface="Palatino Linotype"/>
                <a:cs typeface="Palatino Linotype"/>
              </a:rPr>
              <a:t> </a:t>
            </a:r>
            <a:r>
              <a:rPr sz="1100" i="1" spc="85" dirty="0">
                <a:latin typeface="Times New Roman"/>
                <a:cs typeface="Times New Roman"/>
              </a:rPr>
              <a:t>t</a:t>
            </a:r>
            <a:r>
              <a:rPr sz="1100" i="1" spc="-20" dirty="0">
                <a:latin typeface="Times New Roman"/>
                <a:cs typeface="Times New Roman"/>
              </a:rPr>
              <a:t> </a:t>
            </a:r>
            <a:r>
              <a:rPr sz="1100" spc="-155" dirty="0">
                <a:latin typeface="Lucida Sans Unicode"/>
                <a:cs typeface="Lucida Sans Unicode"/>
              </a:rPr>
              <a:t>∈</a:t>
            </a:r>
            <a:r>
              <a:rPr sz="1100" spc="-50" dirty="0">
                <a:latin typeface="Lucida Sans Unicode"/>
                <a:cs typeface="Lucida Sans Unicode"/>
              </a:rPr>
              <a:t> </a:t>
            </a:r>
            <a:r>
              <a:rPr sz="1100" spc="65" dirty="0">
                <a:latin typeface="Lucida Sans Unicode"/>
                <a:cs typeface="Lucida Sans Unicode"/>
              </a:rPr>
              <a:t>{</a:t>
            </a:r>
            <a:r>
              <a:rPr sz="1100" spc="65" dirty="0">
                <a:latin typeface="Palatino Linotype"/>
                <a:cs typeface="Palatino Linotype"/>
              </a:rPr>
              <a:t>0</a:t>
            </a:r>
            <a:r>
              <a:rPr sz="1100" i="1" spc="65" dirty="0">
                <a:latin typeface="Times New Roman"/>
                <a:cs typeface="Times New Roman"/>
              </a:rPr>
              <a:t>,</a:t>
            </a:r>
            <a:r>
              <a:rPr sz="1100" i="1" spc="-95" dirty="0">
                <a:latin typeface="Times New Roman"/>
                <a:cs typeface="Times New Roman"/>
              </a:rPr>
              <a:t> </a:t>
            </a:r>
            <a:r>
              <a:rPr sz="1100" spc="60" dirty="0">
                <a:latin typeface="Palatino Linotype"/>
                <a:cs typeface="Palatino Linotype"/>
              </a:rPr>
              <a:t>1</a:t>
            </a:r>
            <a:r>
              <a:rPr sz="1100" spc="60" dirty="0">
                <a:latin typeface="Lucida Sans Unicode"/>
                <a:cs typeface="Lucida Sans Unicode"/>
              </a:rPr>
              <a:t>}</a:t>
            </a:r>
            <a:endParaRPr sz="1100">
              <a:latin typeface="Lucida Sans Unicode"/>
              <a:cs typeface="Lucida Sans Unicod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We</a:t>
            </a:r>
            <a:r>
              <a:rPr sz="1100" spc="-15" dirty="0">
                <a:latin typeface="Palatino Linotype"/>
                <a:cs typeface="Palatino Linotype"/>
              </a:rPr>
              <a:t> </a:t>
            </a:r>
            <a:r>
              <a:rPr sz="1100" spc="-25" dirty="0">
                <a:latin typeface="Palatino Linotype"/>
                <a:cs typeface="Palatino Linotype"/>
              </a:rPr>
              <a:t>denote</a:t>
            </a:r>
            <a:r>
              <a:rPr sz="1100" spc="-5" dirty="0">
                <a:latin typeface="Palatino Linotype"/>
                <a:cs typeface="Palatino Linotype"/>
              </a:rPr>
              <a:t> </a:t>
            </a:r>
            <a:r>
              <a:rPr sz="1100" i="1" dirty="0">
                <a:latin typeface="Times New Roman"/>
                <a:cs typeface="Times New Roman"/>
              </a:rPr>
              <a:t>e</a:t>
            </a:r>
            <a:r>
              <a:rPr sz="1100" dirty="0">
                <a:latin typeface="Palatino Linotype"/>
                <a:cs typeface="Palatino Linotype"/>
              </a:rPr>
              <a:t>ˆ(</a:t>
            </a:r>
            <a:r>
              <a:rPr sz="1100" i="1" dirty="0">
                <a:latin typeface="Times New Roman"/>
                <a:cs typeface="Times New Roman"/>
              </a:rPr>
              <a:t>x</a:t>
            </a:r>
            <a:r>
              <a:rPr sz="1100" dirty="0">
                <a:latin typeface="Palatino Linotype"/>
                <a:cs typeface="Palatino Linotype"/>
              </a:rPr>
              <a:t>)</a:t>
            </a:r>
            <a:r>
              <a:rPr sz="1100" spc="-10" dirty="0">
                <a:latin typeface="Palatino Linotype"/>
                <a:cs typeface="Palatino Linotype"/>
              </a:rPr>
              <a:t> </a:t>
            </a:r>
            <a:r>
              <a:rPr sz="1100" dirty="0">
                <a:latin typeface="Palatino Linotype"/>
                <a:cs typeface="Palatino Linotype"/>
              </a:rPr>
              <a:t>as</a:t>
            </a:r>
            <a:r>
              <a:rPr sz="1100" spc="-10" dirty="0">
                <a:latin typeface="Palatino Linotype"/>
                <a:cs typeface="Palatino Linotype"/>
              </a:rPr>
              <a:t> </a:t>
            </a:r>
            <a:r>
              <a:rPr sz="1100" dirty="0">
                <a:latin typeface="Palatino Linotype"/>
                <a:cs typeface="Palatino Linotype"/>
              </a:rPr>
              <a:t>our</a:t>
            </a:r>
            <a:r>
              <a:rPr sz="1100" spc="-10" dirty="0">
                <a:latin typeface="Palatino Linotype"/>
                <a:cs typeface="Palatino Linotype"/>
              </a:rPr>
              <a:t> estimation</a:t>
            </a:r>
            <a:endParaRPr sz="1100">
              <a:latin typeface="Palatino Linotype"/>
              <a:cs typeface="Palatino Linotype"/>
            </a:endParaRPr>
          </a:p>
        </p:txBody>
      </p:sp>
      <p:sp>
        <p:nvSpPr>
          <p:cNvPr id="68" name="TextBox 67">
            <a:extLst>
              <a:ext uri="{FF2B5EF4-FFF2-40B4-BE49-F238E27FC236}">
                <a16:creationId xmlns:a16="http://schemas.microsoft.com/office/drawing/2014/main" id="{E11A3F36-4DA0-4D9D-905C-36F66DD58D7E}"/>
              </a:ext>
            </a:extLst>
          </p:cNvPr>
          <p:cNvSpPr txBox="1"/>
          <p:nvPr/>
        </p:nvSpPr>
        <p:spPr>
          <a:xfrm>
            <a:off x="378460" y="2384425"/>
            <a:ext cx="5019250" cy="707886"/>
          </a:xfrm>
          <a:prstGeom prst="rect">
            <a:avLst/>
          </a:prstGeom>
          <a:noFill/>
        </p:spPr>
        <p:txBody>
          <a:bodyPr wrap="square" rtlCol="0">
            <a:spAutoFit/>
          </a:bodyPr>
          <a:lstStyle/>
          <a:p>
            <a:r>
              <a:rPr lang="en-GB" sz="1000" b="0" i="1" dirty="0">
                <a:solidFill>
                  <a:srgbClr val="00B0F0"/>
                </a:solidFill>
                <a:effectLst/>
                <a:latin typeface="Arial" panose="020B0604020202020204" pitchFamily="34" charset="0"/>
              </a:rPr>
              <a:t>These propensity scores are then used as estimators for weights to be used with </a:t>
            </a:r>
            <a:r>
              <a:rPr lang="en-GB" sz="1000" b="0" i="1" u="none" strike="noStrike" dirty="0">
                <a:solidFill>
                  <a:srgbClr val="00B0F0"/>
                </a:solidFill>
                <a:effectLst/>
                <a:latin typeface="Arial" panose="020B0604020202020204" pitchFamily="34" charset="0"/>
                <a:hlinkClick r:id="rId10" tooltip="Inverse probability weighting">
                  <a:extLst>
                    <a:ext uri="{A12FA001-AC4F-418D-AE19-62706E023703}">
                      <ahyp:hlinkClr xmlns:ahyp="http://schemas.microsoft.com/office/drawing/2018/hyperlinkcolor" val="tx"/>
                    </a:ext>
                  </a:extLst>
                </a:hlinkClick>
              </a:rPr>
              <a:t>Inverse probability weighting</a:t>
            </a:r>
            <a:r>
              <a:rPr lang="en-GB" sz="1000" b="0" i="1" dirty="0">
                <a:solidFill>
                  <a:srgbClr val="00B0F0"/>
                </a:solidFill>
                <a:effectLst/>
                <a:latin typeface="Arial" panose="020B0604020202020204" pitchFamily="34" charset="0"/>
              </a:rPr>
              <a:t> methods. (next slide) -&gt; </a:t>
            </a:r>
            <a:r>
              <a:rPr lang="en-GB" sz="1000" b="0" i="0" dirty="0">
                <a:solidFill>
                  <a:srgbClr val="202122"/>
                </a:solidFill>
                <a:effectLst/>
                <a:latin typeface="Arial" panose="020B0604020202020204" pitchFamily="34" charset="0"/>
              </a:rPr>
              <a:t>Weighting, when correctly applied, can potentially improve the efficiency and reduce the bias of unweighted estimators. e.g., the model having a bias to the ‘treatment condition’ </a:t>
            </a:r>
            <a:endParaRPr lang="en-GB" sz="1000" i="1" dirty="0">
              <a:solidFill>
                <a:srgbClr val="00B0F0"/>
              </a:solidFil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I</a:t>
            </a:r>
            <a:r>
              <a:rPr sz="600" cap="small" spc="-10" dirty="0">
                <a:solidFill>
                  <a:srgbClr val="727272"/>
                </a:solidFill>
                <a:latin typeface="Palatino Linotype"/>
                <a:cs typeface="Palatino Linotype"/>
                <a:hlinkClick r:id="rId3"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M</a:t>
            </a:r>
            <a:r>
              <a:rPr sz="600" cap="small" spc="-10" dirty="0">
                <a:solidFill>
                  <a:srgbClr val="727272"/>
                </a:solidFill>
                <a:latin typeface="Palatino Linotype"/>
                <a:cs typeface="Palatino Linotype"/>
                <a:hlinkClick r:id="rId4"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C</a:t>
            </a:r>
            <a:r>
              <a:rPr sz="600" cap="small" spc="-10" dirty="0">
                <a:solidFill>
                  <a:srgbClr val="727272"/>
                </a:solidFill>
                <a:latin typeface="Palatino Linotype"/>
                <a:cs typeface="Palatino Linotype"/>
                <a:hlinkClick r:id="rId5"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7" action="ppaction://hlinksldjump"/>
              </a:rPr>
              <a:t>M</a:t>
            </a:r>
            <a:r>
              <a:rPr sz="600" cap="small" spc="-10" dirty="0">
                <a:solidFill>
                  <a:srgbClr val="727272"/>
                </a:solidFill>
                <a:latin typeface="Palatino Linotype"/>
                <a:cs typeface="Palatino Linotype"/>
                <a:hlinkClick r:id="rId7"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8" action="ppaction://hlinksldjump"/>
              </a:rPr>
              <a:t>C</a:t>
            </a:r>
            <a:r>
              <a:rPr sz="600" cap="small" spc="-20" dirty="0">
                <a:solidFill>
                  <a:srgbClr val="727272"/>
                </a:solidFill>
                <a:latin typeface="Palatino Linotype"/>
                <a:cs typeface="Palatino Linotype"/>
                <a:hlinkClick r:id="rId8"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4349115" cy="617477"/>
          </a:xfrm>
          <a:prstGeom prst="rect">
            <a:avLst/>
          </a:prstGeom>
        </p:spPr>
        <p:txBody>
          <a:bodyPr vert="horz" wrap="square" lIns="0" tIns="17145" rIns="0" bIns="0" rtlCol="0">
            <a:spAutoFit/>
          </a:bodyPr>
          <a:lstStyle/>
          <a:p>
            <a:pPr marL="12700">
              <a:lnSpc>
                <a:spcPct val="100000"/>
              </a:lnSpc>
              <a:spcBef>
                <a:spcPts val="135"/>
              </a:spcBef>
            </a:pPr>
            <a:r>
              <a:rPr sz="1400" spc="165" dirty="0">
                <a:latin typeface="Palatino Linotype"/>
                <a:cs typeface="Palatino Linotype"/>
              </a:rPr>
              <a:t>IPW</a:t>
            </a:r>
            <a:r>
              <a:rPr sz="1400" spc="200" dirty="0">
                <a:latin typeface="Palatino Linotype"/>
                <a:cs typeface="Palatino Linotype"/>
              </a:rPr>
              <a:t> </a:t>
            </a:r>
            <a:r>
              <a:rPr sz="1400" spc="75" dirty="0">
                <a:latin typeface="Palatino Linotype"/>
                <a:cs typeface="Palatino Linotype"/>
              </a:rPr>
              <a:t>E</a:t>
            </a:r>
            <a:r>
              <a:rPr sz="1400" cap="small" spc="75" dirty="0">
                <a:latin typeface="Palatino Linotype"/>
                <a:cs typeface="Palatino Linotype"/>
              </a:rPr>
              <a:t>stimator</a:t>
            </a:r>
            <a:r>
              <a:rPr lang="en-GB" sz="1400" cap="small" spc="75" dirty="0">
                <a:latin typeface="Palatino Linotype"/>
                <a:cs typeface="Palatino Linotype"/>
              </a:rPr>
              <a:t> </a:t>
            </a:r>
            <a:r>
              <a:rPr lang="en-GB" sz="1400" cap="small" spc="75" dirty="0">
                <a:solidFill>
                  <a:srgbClr val="00B0F0"/>
                </a:solidFill>
                <a:latin typeface="Palatino Linotype"/>
                <a:cs typeface="Palatino Linotype"/>
              </a:rPr>
              <a:t>(see notes below)</a:t>
            </a:r>
            <a:endParaRPr sz="1400" dirty="0">
              <a:solidFill>
                <a:srgbClr val="00B0F0"/>
              </a:solidFill>
              <a:latin typeface="Palatino Linotype"/>
              <a:cs typeface="Palatino Linotype"/>
            </a:endParaRPr>
          </a:p>
          <a:p>
            <a:pPr>
              <a:lnSpc>
                <a:spcPct val="100000"/>
              </a:lnSpc>
              <a:spcBef>
                <a:spcPts val="30"/>
              </a:spcBef>
            </a:pPr>
            <a:endParaRPr sz="1400" dirty="0">
              <a:latin typeface="Palatino Linotype"/>
              <a:cs typeface="Palatino Linotype"/>
            </a:endParaRPr>
          </a:p>
          <a:p>
            <a:pPr marL="181610">
              <a:lnSpc>
                <a:spcPct val="100000"/>
              </a:lnSpc>
            </a:pPr>
            <a:r>
              <a:rPr sz="1100" spc="-25" dirty="0">
                <a:latin typeface="Palatino Linotype"/>
                <a:cs typeface="Palatino Linotype"/>
              </a:rPr>
              <a:t>Using</a:t>
            </a:r>
            <a:r>
              <a:rPr sz="1100" spc="15"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25" dirty="0">
                <a:latin typeface="Palatino Linotype"/>
                <a:cs typeface="Palatino Linotype"/>
              </a:rPr>
              <a:t>propensity</a:t>
            </a:r>
            <a:r>
              <a:rPr sz="1100" spc="20" dirty="0">
                <a:latin typeface="Palatino Linotype"/>
                <a:cs typeface="Palatino Linotype"/>
              </a:rPr>
              <a:t> </a:t>
            </a:r>
            <a:r>
              <a:rPr sz="1100" spc="-10" dirty="0">
                <a:latin typeface="Palatino Linotype"/>
                <a:cs typeface="Palatino Linotype"/>
              </a:rPr>
              <a:t>score</a:t>
            </a:r>
            <a:r>
              <a:rPr sz="1100" spc="20" dirty="0">
                <a:latin typeface="Palatino Linotype"/>
                <a:cs typeface="Palatino Linotype"/>
              </a:rPr>
              <a:t> </a:t>
            </a:r>
            <a:r>
              <a:rPr sz="1100" i="1" dirty="0">
                <a:latin typeface="Times New Roman"/>
                <a:cs typeface="Times New Roman"/>
              </a:rPr>
              <a:t>e</a:t>
            </a:r>
            <a:r>
              <a:rPr sz="1100" dirty="0">
                <a:latin typeface="Palatino Linotype"/>
                <a:cs typeface="Palatino Linotype"/>
              </a:rPr>
              <a:t>ˆ(</a:t>
            </a:r>
            <a:r>
              <a:rPr sz="1100" i="1" dirty="0">
                <a:latin typeface="Times New Roman"/>
                <a:cs typeface="Times New Roman"/>
              </a:rPr>
              <a:t>x</a:t>
            </a:r>
            <a:r>
              <a:rPr sz="1100" dirty="0">
                <a:latin typeface="Palatino Linotype"/>
                <a:cs typeface="Palatino Linotype"/>
              </a:rPr>
              <a:t>),</a:t>
            </a:r>
            <a:r>
              <a:rPr sz="1100" spc="20" dirty="0">
                <a:latin typeface="Palatino Linotype"/>
                <a:cs typeface="Palatino Linotype"/>
              </a:rPr>
              <a:t> </a:t>
            </a:r>
            <a:r>
              <a:rPr sz="1100" spc="-70" dirty="0">
                <a:latin typeface="Palatino Linotype"/>
                <a:cs typeface="Palatino Linotype"/>
              </a:rPr>
              <a:t>we</a:t>
            </a:r>
            <a:r>
              <a:rPr sz="1100" spc="20" dirty="0">
                <a:latin typeface="Palatino Linotype"/>
                <a:cs typeface="Palatino Linotype"/>
              </a:rPr>
              <a:t> </a:t>
            </a:r>
            <a:r>
              <a:rPr sz="1100" dirty="0">
                <a:latin typeface="Palatino Linotype"/>
                <a:cs typeface="Palatino Linotype"/>
              </a:rPr>
              <a:t>can</a:t>
            </a:r>
            <a:r>
              <a:rPr sz="1100" spc="20" dirty="0">
                <a:latin typeface="Palatino Linotype"/>
                <a:cs typeface="Palatino Linotype"/>
              </a:rPr>
              <a:t> </a:t>
            </a:r>
            <a:r>
              <a:rPr sz="1100" dirty="0">
                <a:latin typeface="Palatino Linotype"/>
                <a:cs typeface="Palatino Linotype"/>
              </a:rPr>
              <a:t>obtain</a:t>
            </a:r>
            <a:r>
              <a:rPr sz="1100" spc="20"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45" dirty="0">
                <a:latin typeface="Palatino Linotype"/>
                <a:cs typeface="Palatino Linotype"/>
              </a:rPr>
              <a:t>following</a:t>
            </a:r>
            <a:r>
              <a:rPr sz="1100" spc="20" dirty="0">
                <a:latin typeface="Palatino Linotype"/>
                <a:cs typeface="Palatino Linotype"/>
              </a:rPr>
              <a:t> </a:t>
            </a:r>
            <a:r>
              <a:rPr sz="1100" spc="-10" dirty="0">
                <a:latin typeface="Palatino Linotype"/>
                <a:cs typeface="Palatino Linotype"/>
              </a:rPr>
              <a:t>weights</a:t>
            </a:r>
            <a:endParaRPr sz="1100" dirty="0">
              <a:latin typeface="Palatino Linotype"/>
              <a:cs typeface="Palatino Linotype"/>
            </a:endParaRPr>
          </a:p>
        </p:txBody>
      </p:sp>
      <p:sp>
        <p:nvSpPr>
          <p:cNvPr id="71" name="object 71"/>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38</a:t>
            </a:fld>
            <a:r>
              <a:rPr spc="-235" dirty="0"/>
              <a:t> </a:t>
            </a:r>
            <a:r>
              <a:rPr dirty="0"/>
              <a:t>/</a:t>
            </a:r>
            <a:r>
              <a:rPr spc="-240" dirty="0"/>
              <a:t> </a:t>
            </a:r>
            <a:r>
              <a:rPr spc="-25" dirty="0"/>
              <a:t>57</a:t>
            </a:r>
          </a:p>
        </p:txBody>
      </p:sp>
      <p:sp>
        <p:nvSpPr>
          <p:cNvPr id="66" name="object 66"/>
          <p:cNvSpPr txBox="1"/>
          <p:nvPr/>
        </p:nvSpPr>
        <p:spPr>
          <a:xfrm>
            <a:off x="2149741" y="1235670"/>
            <a:ext cx="365125" cy="191770"/>
          </a:xfrm>
          <a:prstGeom prst="rect">
            <a:avLst/>
          </a:prstGeom>
        </p:spPr>
        <p:txBody>
          <a:bodyPr vert="horz" wrap="square" lIns="0" tIns="11430" rIns="0" bIns="0" rtlCol="0">
            <a:spAutoFit/>
          </a:bodyPr>
          <a:lstStyle/>
          <a:p>
            <a:pPr marL="38100">
              <a:lnSpc>
                <a:spcPct val="100000"/>
              </a:lnSpc>
              <a:spcBef>
                <a:spcPts val="90"/>
              </a:spcBef>
            </a:pPr>
            <a:r>
              <a:rPr sz="1100" i="1" dirty="0">
                <a:latin typeface="Times New Roman"/>
                <a:cs typeface="Times New Roman"/>
              </a:rPr>
              <a:t>w</a:t>
            </a:r>
            <a:r>
              <a:rPr sz="1200" i="1" baseline="-10416" dirty="0">
                <a:latin typeface="Georgia"/>
                <a:cs typeface="Georgia"/>
              </a:rPr>
              <a:t>i</a:t>
            </a:r>
            <a:r>
              <a:rPr sz="1200" i="1" spc="359" baseline="-10416" dirty="0">
                <a:latin typeface="Georgia"/>
                <a:cs typeface="Georgia"/>
              </a:rPr>
              <a:t> </a:t>
            </a:r>
            <a:r>
              <a:rPr sz="1100" spc="245" dirty="0">
                <a:latin typeface="Palatino Linotype"/>
                <a:cs typeface="Palatino Linotype"/>
              </a:rPr>
              <a:t>=</a:t>
            </a:r>
            <a:endParaRPr sz="1100">
              <a:latin typeface="Palatino Linotype"/>
              <a:cs typeface="Palatino Linotype"/>
            </a:endParaRPr>
          </a:p>
        </p:txBody>
      </p:sp>
      <p:sp>
        <p:nvSpPr>
          <p:cNvPr id="67" name="object 67"/>
          <p:cNvSpPr txBox="1"/>
          <p:nvPr/>
        </p:nvSpPr>
        <p:spPr>
          <a:xfrm>
            <a:off x="2857550" y="1235670"/>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Palatino Linotype"/>
                <a:cs typeface="Palatino Linotype"/>
              </a:rPr>
              <a:t>+</a:t>
            </a:r>
            <a:endParaRPr sz="1100">
              <a:latin typeface="Palatino Linotype"/>
              <a:cs typeface="Palatino Linotype"/>
            </a:endParaRPr>
          </a:p>
        </p:txBody>
      </p:sp>
      <p:sp>
        <p:nvSpPr>
          <p:cNvPr id="68" name="object 68"/>
          <p:cNvSpPr txBox="1"/>
          <p:nvPr/>
        </p:nvSpPr>
        <p:spPr>
          <a:xfrm>
            <a:off x="2491778" y="1141944"/>
            <a:ext cx="1103630" cy="191770"/>
          </a:xfrm>
          <a:prstGeom prst="rect">
            <a:avLst/>
          </a:prstGeom>
        </p:spPr>
        <p:txBody>
          <a:bodyPr vert="horz" wrap="square" lIns="0" tIns="11430" rIns="0" bIns="0" rtlCol="0">
            <a:spAutoFit/>
          </a:bodyPr>
          <a:lstStyle/>
          <a:p>
            <a:pPr marL="38100">
              <a:lnSpc>
                <a:spcPct val="100000"/>
              </a:lnSpc>
              <a:spcBef>
                <a:spcPts val="90"/>
              </a:spcBef>
              <a:tabLst>
                <a:tab pos="532130" algn="l"/>
              </a:tabLst>
            </a:pPr>
            <a:r>
              <a:rPr sz="1100" u="sng" spc="500" dirty="0">
                <a:uFill>
                  <a:solidFill>
                    <a:srgbClr val="000000"/>
                  </a:solidFill>
                </a:uFill>
                <a:latin typeface="Times New Roman"/>
                <a:cs typeface="Times New Roman"/>
              </a:rPr>
              <a:t> </a:t>
            </a:r>
            <a:r>
              <a:rPr sz="1100" i="1" u="sng" spc="65" dirty="0">
                <a:uFill>
                  <a:solidFill>
                    <a:srgbClr val="000000"/>
                  </a:solidFill>
                </a:uFill>
                <a:latin typeface="Times New Roman"/>
                <a:cs typeface="Times New Roman"/>
              </a:rPr>
              <a:t>t</a:t>
            </a:r>
            <a:r>
              <a:rPr sz="1200" i="1" u="sng" spc="97" baseline="-10416" dirty="0">
                <a:uFill>
                  <a:solidFill>
                    <a:srgbClr val="000000"/>
                  </a:solidFill>
                </a:uFill>
                <a:latin typeface="Georgia"/>
                <a:cs typeface="Georgia"/>
              </a:rPr>
              <a:t>i</a:t>
            </a:r>
            <a:r>
              <a:rPr sz="1200" i="1" u="sng" spc="750" baseline="-10416" dirty="0">
                <a:uFill>
                  <a:solidFill>
                    <a:srgbClr val="000000"/>
                  </a:solidFill>
                </a:uFill>
                <a:latin typeface="Georgia"/>
                <a:cs typeface="Georgia"/>
              </a:rPr>
              <a:t> </a:t>
            </a:r>
            <a:r>
              <a:rPr sz="1200" i="1" baseline="-10416" dirty="0">
                <a:latin typeface="Georgia"/>
                <a:cs typeface="Georgia"/>
              </a:rPr>
              <a:t>	</a:t>
            </a:r>
            <a:r>
              <a:rPr sz="1100" u="sng" spc="500" dirty="0">
                <a:uFill>
                  <a:solidFill>
                    <a:srgbClr val="000000"/>
                  </a:solidFill>
                </a:uFill>
                <a:latin typeface="Times New Roman"/>
                <a:cs typeface="Times New Roman"/>
              </a:rPr>
              <a:t> </a:t>
            </a:r>
            <a:r>
              <a:rPr sz="1100" u="sng" dirty="0">
                <a:uFill>
                  <a:solidFill>
                    <a:srgbClr val="000000"/>
                  </a:solidFill>
                </a:uFill>
                <a:latin typeface="Palatino Linotype"/>
                <a:cs typeface="Palatino Linotype"/>
              </a:rPr>
              <a:t>1 </a:t>
            </a:r>
            <a:r>
              <a:rPr sz="1100" u="sng" spc="-35" dirty="0">
                <a:uFill>
                  <a:solidFill>
                    <a:srgbClr val="000000"/>
                  </a:solidFill>
                </a:uFill>
                <a:latin typeface="Lucida Sans Unicode"/>
                <a:cs typeface="Lucida Sans Unicode"/>
              </a:rPr>
              <a:t>− </a:t>
            </a:r>
            <a:r>
              <a:rPr sz="1100" i="1" u="sng" spc="65" dirty="0">
                <a:uFill>
                  <a:solidFill>
                    <a:srgbClr val="000000"/>
                  </a:solidFill>
                </a:uFill>
                <a:latin typeface="Times New Roman"/>
                <a:cs typeface="Times New Roman"/>
              </a:rPr>
              <a:t>t</a:t>
            </a:r>
            <a:r>
              <a:rPr sz="1200" i="1" u="sng" spc="97" baseline="-10416" dirty="0">
                <a:uFill>
                  <a:solidFill>
                    <a:srgbClr val="000000"/>
                  </a:solidFill>
                </a:uFill>
                <a:latin typeface="Georgia"/>
                <a:cs typeface="Georgia"/>
              </a:rPr>
              <a:t>i</a:t>
            </a:r>
            <a:r>
              <a:rPr sz="1200" i="1" u="sng" spc="750" baseline="-10416" dirty="0">
                <a:uFill>
                  <a:solidFill>
                    <a:srgbClr val="000000"/>
                  </a:solidFill>
                </a:uFill>
                <a:latin typeface="Georgia"/>
                <a:cs typeface="Georgia"/>
              </a:rPr>
              <a:t> </a:t>
            </a:r>
            <a:endParaRPr sz="1200" baseline="-10416">
              <a:latin typeface="Georgia"/>
              <a:cs typeface="Georgia"/>
            </a:endParaRPr>
          </a:p>
        </p:txBody>
      </p:sp>
      <p:sp>
        <p:nvSpPr>
          <p:cNvPr id="69" name="object 69"/>
          <p:cNvSpPr txBox="1"/>
          <p:nvPr/>
        </p:nvSpPr>
        <p:spPr>
          <a:xfrm>
            <a:off x="2491778" y="1330704"/>
            <a:ext cx="1103630" cy="191770"/>
          </a:xfrm>
          <a:prstGeom prst="rect">
            <a:avLst/>
          </a:prstGeom>
        </p:spPr>
        <p:txBody>
          <a:bodyPr vert="horz" wrap="square" lIns="0" tIns="11430" rIns="0" bIns="0" rtlCol="0">
            <a:spAutoFit/>
          </a:bodyPr>
          <a:lstStyle/>
          <a:p>
            <a:pPr marL="38100">
              <a:lnSpc>
                <a:spcPct val="100000"/>
              </a:lnSpc>
              <a:spcBef>
                <a:spcPts val="90"/>
              </a:spcBef>
              <a:tabLst>
                <a:tab pos="532130" algn="l"/>
              </a:tabLst>
            </a:pPr>
            <a:r>
              <a:rPr sz="1100" i="1" spc="-390" dirty="0">
                <a:latin typeface="Times New Roman"/>
                <a:cs typeface="Times New Roman"/>
              </a:rPr>
              <a:t>e</a:t>
            </a:r>
            <a:r>
              <a:rPr sz="1100" spc="10" dirty="0">
                <a:latin typeface="Palatino Linotype"/>
                <a:cs typeface="Palatino Linotype"/>
              </a:rPr>
              <a:t>ˆ</a:t>
            </a:r>
            <a:r>
              <a:rPr sz="1100" spc="60" dirty="0">
                <a:latin typeface="Palatino Linotype"/>
                <a:cs typeface="Palatino Linotype"/>
              </a:rPr>
              <a:t>(</a:t>
            </a:r>
            <a:r>
              <a:rPr sz="1100" i="1" spc="60" dirty="0">
                <a:latin typeface="Times New Roman"/>
                <a:cs typeface="Times New Roman"/>
              </a:rPr>
              <a:t>x</a:t>
            </a:r>
            <a:r>
              <a:rPr sz="1200" i="1" spc="165" baseline="-10416" dirty="0">
                <a:latin typeface="Georgia"/>
                <a:cs typeface="Georgia"/>
              </a:rPr>
              <a:t>i</a:t>
            </a:r>
            <a:r>
              <a:rPr sz="1100" spc="65" dirty="0">
                <a:latin typeface="Palatino Linotype"/>
                <a:cs typeface="Palatino Linotype"/>
              </a:rPr>
              <a:t>)</a:t>
            </a:r>
            <a:r>
              <a:rPr sz="1100" dirty="0">
                <a:latin typeface="Palatino Linotype"/>
                <a:cs typeface="Palatino Linotype"/>
              </a:rPr>
              <a:t>	1</a:t>
            </a:r>
            <a:r>
              <a:rPr sz="1100" spc="-35" dirty="0">
                <a:latin typeface="Palatino Linotype"/>
                <a:cs typeface="Palatino Linotype"/>
              </a:rPr>
              <a:t> </a:t>
            </a:r>
            <a:r>
              <a:rPr sz="1100" spc="-35" dirty="0">
                <a:latin typeface="Lucida Sans Unicode"/>
                <a:cs typeface="Lucida Sans Unicode"/>
              </a:rPr>
              <a:t>−</a:t>
            </a:r>
            <a:r>
              <a:rPr sz="1100" spc="-110" dirty="0">
                <a:latin typeface="Lucida Sans Unicode"/>
                <a:cs typeface="Lucida Sans Unicode"/>
              </a:rPr>
              <a:t> </a:t>
            </a:r>
            <a:r>
              <a:rPr sz="1100" i="1" spc="-390" dirty="0">
                <a:latin typeface="Times New Roman"/>
                <a:cs typeface="Times New Roman"/>
              </a:rPr>
              <a:t>e</a:t>
            </a:r>
            <a:r>
              <a:rPr sz="1100" spc="10" dirty="0">
                <a:latin typeface="Palatino Linotype"/>
                <a:cs typeface="Palatino Linotype"/>
              </a:rPr>
              <a:t>ˆ</a:t>
            </a:r>
            <a:r>
              <a:rPr sz="1100" spc="60" dirty="0">
                <a:latin typeface="Palatino Linotype"/>
                <a:cs typeface="Palatino Linotype"/>
              </a:rPr>
              <a:t>(</a:t>
            </a:r>
            <a:r>
              <a:rPr sz="1100" i="1" spc="60" dirty="0">
                <a:latin typeface="Times New Roman"/>
                <a:cs typeface="Times New Roman"/>
              </a:rPr>
              <a:t>x</a:t>
            </a:r>
            <a:r>
              <a:rPr sz="1200" i="1" spc="165" baseline="-10416" dirty="0">
                <a:latin typeface="Georgia"/>
                <a:cs typeface="Georgia"/>
              </a:rPr>
              <a:t>i</a:t>
            </a:r>
            <a:r>
              <a:rPr sz="1100" spc="65" dirty="0">
                <a:latin typeface="Palatino Linotype"/>
                <a:cs typeface="Palatino Linotype"/>
              </a:rPr>
              <a:t>)</a:t>
            </a:r>
            <a:endParaRPr sz="1100">
              <a:latin typeface="Palatino Linotype"/>
              <a:cs typeface="Palatino Linotype"/>
            </a:endParaRPr>
          </a:p>
        </p:txBody>
      </p:sp>
      <p:sp>
        <p:nvSpPr>
          <p:cNvPr id="70" name="object 70"/>
          <p:cNvSpPr txBox="1"/>
          <p:nvPr/>
        </p:nvSpPr>
        <p:spPr>
          <a:xfrm>
            <a:off x="339050" y="1678024"/>
            <a:ext cx="5325771" cy="1196481"/>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dirty="0">
                <a:latin typeface="Palatino Linotype"/>
                <a:cs typeface="Palatino Linotype"/>
              </a:rPr>
              <a:t>These</a:t>
            </a:r>
            <a:r>
              <a:rPr sz="1100" spc="10" dirty="0">
                <a:latin typeface="Palatino Linotype"/>
                <a:cs typeface="Palatino Linotype"/>
              </a:rPr>
              <a:t> </a:t>
            </a:r>
            <a:r>
              <a:rPr sz="1100" dirty="0">
                <a:latin typeface="Palatino Linotype"/>
                <a:cs typeface="Palatino Linotype"/>
              </a:rPr>
              <a:t>are</a:t>
            </a:r>
            <a:r>
              <a:rPr sz="1100" spc="10" dirty="0">
                <a:latin typeface="Palatino Linotype"/>
                <a:cs typeface="Palatino Linotype"/>
              </a:rPr>
              <a:t> </a:t>
            </a:r>
            <a:r>
              <a:rPr sz="1100" spc="-10" dirty="0">
                <a:latin typeface="Palatino Linotype"/>
                <a:cs typeface="Palatino Linotype"/>
              </a:rPr>
              <a:t>called</a:t>
            </a:r>
            <a:r>
              <a:rPr sz="1100" spc="10" dirty="0">
                <a:latin typeface="Palatino Linotype"/>
                <a:cs typeface="Palatino Linotype"/>
              </a:rPr>
              <a:t> </a:t>
            </a:r>
            <a:r>
              <a:rPr sz="1100" spc="-30" dirty="0">
                <a:latin typeface="Palatino Linotype"/>
                <a:cs typeface="Palatino Linotype"/>
              </a:rPr>
              <a:t>Inverse</a:t>
            </a:r>
            <a:r>
              <a:rPr sz="1100" spc="10" dirty="0">
                <a:latin typeface="Palatino Linotype"/>
                <a:cs typeface="Palatino Linotype"/>
              </a:rPr>
              <a:t> </a:t>
            </a:r>
            <a:r>
              <a:rPr sz="1100" spc="-10" dirty="0">
                <a:latin typeface="Palatino Linotype"/>
                <a:cs typeface="Palatino Linotype"/>
              </a:rPr>
              <a:t>Propensity</a:t>
            </a:r>
            <a:r>
              <a:rPr sz="1100" spc="10" dirty="0">
                <a:latin typeface="Palatino Linotype"/>
                <a:cs typeface="Palatino Linotype"/>
              </a:rPr>
              <a:t> </a:t>
            </a:r>
            <a:r>
              <a:rPr sz="1100" spc="-25" dirty="0">
                <a:latin typeface="Palatino Linotype"/>
                <a:cs typeface="Palatino Linotype"/>
              </a:rPr>
              <a:t>Weights</a:t>
            </a:r>
            <a:r>
              <a:rPr sz="1100" spc="15" dirty="0">
                <a:latin typeface="Palatino Linotype"/>
                <a:cs typeface="Palatino Linotype"/>
              </a:rPr>
              <a:t> </a:t>
            </a:r>
            <a:r>
              <a:rPr sz="1100" spc="-10" dirty="0">
                <a:latin typeface="Palatino Linotype"/>
                <a:cs typeface="Palatino Linotype"/>
              </a:rPr>
              <a:t>(IPW)</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Use</a:t>
            </a:r>
            <a:r>
              <a:rPr sz="1100" spc="55" dirty="0">
                <a:latin typeface="Palatino Linotype"/>
                <a:cs typeface="Palatino Linotype"/>
              </a:rPr>
              <a:t> </a:t>
            </a:r>
            <a:r>
              <a:rPr sz="1100" dirty="0">
                <a:latin typeface="Palatino Linotype"/>
                <a:cs typeface="Palatino Linotype"/>
              </a:rPr>
              <a:t>the</a:t>
            </a:r>
            <a:r>
              <a:rPr sz="1100" spc="55" dirty="0">
                <a:latin typeface="Palatino Linotype"/>
                <a:cs typeface="Palatino Linotype"/>
              </a:rPr>
              <a:t> </a:t>
            </a:r>
            <a:r>
              <a:rPr sz="1100" spc="-40" dirty="0">
                <a:latin typeface="Palatino Linotype"/>
                <a:cs typeface="Palatino Linotype"/>
              </a:rPr>
              <a:t>weights</a:t>
            </a:r>
            <a:r>
              <a:rPr sz="1100" spc="60" dirty="0">
                <a:latin typeface="Palatino Linotype"/>
                <a:cs typeface="Palatino Linotype"/>
              </a:rPr>
              <a:t> </a:t>
            </a:r>
            <a:r>
              <a:rPr sz="1100" dirty="0">
                <a:latin typeface="Palatino Linotype"/>
                <a:cs typeface="Palatino Linotype"/>
              </a:rPr>
              <a:t>to</a:t>
            </a:r>
            <a:r>
              <a:rPr sz="1100" spc="55" dirty="0">
                <a:latin typeface="Palatino Linotype"/>
                <a:cs typeface="Palatino Linotype"/>
              </a:rPr>
              <a:t> </a:t>
            </a:r>
            <a:r>
              <a:rPr sz="1100" spc="-25" dirty="0">
                <a:latin typeface="Palatino Linotype"/>
                <a:cs typeface="Palatino Linotype"/>
              </a:rPr>
              <a:t>perform</a:t>
            </a:r>
            <a:r>
              <a:rPr sz="1100" spc="60" dirty="0">
                <a:latin typeface="Palatino Linotype"/>
                <a:cs typeface="Palatino Linotype"/>
              </a:rPr>
              <a:t> </a:t>
            </a:r>
            <a:r>
              <a:rPr sz="1100" b="1" dirty="0">
                <a:latin typeface="Palatino Linotype"/>
                <a:cs typeface="Palatino Linotype"/>
              </a:rPr>
              <a:t>weighted</a:t>
            </a:r>
            <a:r>
              <a:rPr sz="1100" b="1" spc="60" dirty="0">
                <a:latin typeface="Palatino Linotype"/>
                <a:cs typeface="Palatino Linotype"/>
              </a:rPr>
              <a:t> </a:t>
            </a:r>
            <a:r>
              <a:rPr sz="1100" spc="-10" dirty="0">
                <a:latin typeface="Palatino Linotype"/>
                <a:cs typeface="Palatino Linotype"/>
              </a:rPr>
              <a:t>regression</a:t>
            </a:r>
            <a:r>
              <a:rPr lang="en-GB" sz="1100" spc="-10" dirty="0">
                <a:latin typeface="Palatino Linotype"/>
                <a:cs typeface="Palatino Linotype"/>
              </a:rPr>
              <a:t> </a:t>
            </a:r>
            <a:r>
              <a:rPr lang="en-GB" sz="1100" i="1" spc="-10" dirty="0">
                <a:solidFill>
                  <a:srgbClr val="00B0F0"/>
                </a:solidFill>
                <a:latin typeface="Palatino Linotype"/>
                <a:cs typeface="Palatino Linotype"/>
              </a:rPr>
              <a:t>-&gt; how much influence a certain data point will have</a:t>
            </a:r>
            <a:endParaRPr sz="1100" i="1" dirty="0">
              <a:solidFill>
                <a:srgbClr val="00B0F0"/>
              </a:solidFill>
              <a:latin typeface="Palatino Linotype"/>
              <a:cs typeface="Palatino Linotype"/>
            </a:endParaRPr>
          </a:p>
          <a:p>
            <a:pPr marL="214629" indent="-177165">
              <a:lnSpc>
                <a:spcPct val="100000"/>
              </a:lnSpc>
              <a:spcBef>
                <a:spcPts val="35"/>
              </a:spcBef>
              <a:buFont typeface="Arial"/>
              <a:buChar char="►"/>
              <a:tabLst>
                <a:tab pos="215265" algn="l"/>
              </a:tabLst>
            </a:pPr>
            <a:r>
              <a:rPr sz="1100" spc="-10" dirty="0">
                <a:latin typeface="Palatino Linotype"/>
                <a:cs typeface="Palatino Linotype"/>
              </a:rPr>
              <a:t>Similar</a:t>
            </a:r>
            <a:r>
              <a:rPr sz="1100" spc="30" dirty="0">
                <a:latin typeface="Palatino Linotype"/>
                <a:cs typeface="Palatino Linotype"/>
              </a:rPr>
              <a:t> </a:t>
            </a:r>
            <a:r>
              <a:rPr sz="1100" dirty="0">
                <a:latin typeface="Palatino Linotype"/>
                <a:cs typeface="Palatino Linotype"/>
              </a:rPr>
              <a:t>to</a:t>
            </a:r>
            <a:r>
              <a:rPr sz="1100" spc="30" dirty="0">
                <a:latin typeface="Palatino Linotype"/>
                <a:cs typeface="Palatino Linotype"/>
              </a:rPr>
              <a:t> </a:t>
            </a:r>
            <a:r>
              <a:rPr sz="1100" spc="-20" dirty="0">
                <a:latin typeface="Palatino Linotype"/>
                <a:cs typeface="Palatino Linotype"/>
              </a:rPr>
              <a:t>S-</a:t>
            </a:r>
            <a:r>
              <a:rPr sz="1100" dirty="0">
                <a:latin typeface="Palatino Linotype"/>
                <a:cs typeface="Palatino Linotype"/>
              </a:rPr>
              <a:t>Learner,</a:t>
            </a:r>
            <a:r>
              <a:rPr sz="1100" spc="30" dirty="0">
                <a:latin typeface="Palatino Linotype"/>
                <a:cs typeface="Palatino Linotype"/>
              </a:rPr>
              <a:t> </a:t>
            </a:r>
            <a:r>
              <a:rPr sz="1100" dirty="0">
                <a:latin typeface="Palatino Linotype"/>
                <a:cs typeface="Palatino Linotype"/>
              </a:rPr>
              <a:t>but</a:t>
            </a:r>
            <a:r>
              <a:rPr sz="1100" spc="30" dirty="0">
                <a:latin typeface="Palatino Linotype"/>
                <a:cs typeface="Palatino Linotype"/>
              </a:rPr>
              <a:t> </a:t>
            </a:r>
            <a:r>
              <a:rPr sz="1100" spc="-35" dirty="0">
                <a:latin typeface="Palatino Linotype"/>
                <a:cs typeface="Palatino Linotype"/>
              </a:rPr>
              <a:t>combines</a:t>
            </a:r>
            <a:r>
              <a:rPr sz="1100" spc="30" dirty="0">
                <a:latin typeface="Palatino Linotype"/>
                <a:cs typeface="Palatino Linotype"/>
              </a:rPr>
              <a:t> </a:t>
            </a:r>
            <a:r>
              <a:rPr sz="1100" spc="-35" dirty="0">
                <a:latin typeface="Palatino Linotype"/>
                <a:cs typeface="Palatino Linotype"/>
              </a:rPr>
              <a:t>regression</a:t>
            </a:r>
            <a:r>
              <a:rPr sz="1100" spc="30" dirty="0">
                <a:latin typeface="Palatino Linotype"/>
                <a:cs typeface="Palatino Linotype"/>
              </a:rPr>
              <a:t> </a:t>
            </a:r>
            <a:r>
              <a:rPr sz="1100" dirty="0">
                <a:latin typeface="Palatino Linotype"/>
                <a:cs typeface="Palatino Linotype"/>
              </a:rPr>
              <a:t>and</a:t>
            </a:r>
            <a:r>
              <a:rPr sz="1100" spc="30" dirty="0">
                <a:latin typeface="Palatino Linotype"/>
                <a:cs typeface="Palatino Linotype"/>
              </a:rPr>
              <a:t> </a:t>
            </a:r>
            <a:r>
              <a:rPr sz="1100" spc="-10" dirty="0">
                <a:latin typeface="Palatino Linotype"/>
                <a:cs typeface="Palatino Linotype"/>
              </a:rPr>
              <a:t>classification</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20" dirty="0">
                <a:latin typeface="Palatino Linotype"/>
                <a:cs typeface="Palatino Linotype"/>
              </a:rPr>
              <a:t>Sample</a:t>
            </a:r>
            <a:r>
              <a:rPr sz="1100" spc="10" dirty="0">
                <a:latin typeface="Palatino Linotype"/>
                <a:cs typeface="Palatino Linotype"/>
              </a:rPr>
              <a:t> </a:t>
            </a:r>
            <a:r>
              <a:rPr sz="1100" spc="-10" dirty="0">
                <a:latin typeface="Palatino Linotype"/>
                <a:cs typeface="Palatino Linotype"/>
              </a:rPr>
              <a:t>importance</a:t>
            </a:r>
            <a:r>
              <a:rPr sz="1100" spc="10" dirty="0">
                <a:latin typeface="Palatino Linotype"/>
                <a:cs typeface="Palatino Linotype"/>
              </a:rPr>
              <a:t> </a:t>
            </a:r>
            <a:r>
              <a:rPr sz="1100" dirty="0">
                <a:latin typeface="Palatino Linotype"/>
                <a:cs typeface="Palatino Linotype"/>
              </a:rPr>
              <a:t>(pay</a:t>
            </a:r>
            <a:r>
              <a:rPr sz="1100" spc="15" dirty="0">
                <a:latin typeface="Palatino Linotype"/>
                <a:cs typeface="Palatino Linotype"/>
              </a:rPr>
              <a:t> </a:t>
            </a:r>
            <a:r>
              <a:rPr sz="1100" dirty="0">
                <a:latin typeface="Palatino Linotype"/>
                <a:cs typeface="Palatino Linotype"/>
              </a:rPr>
              <a:t>attention</a:t>
            </a:r>
            <a:r>
              <a:rPr sz="1100" spc="10" dirty="0">
                <a:latin typeface="Palatino Linotype"/>
                <a:cs typeface="Palatino Linotype"/>
              </a:rPr>
              <a:t> </a:t>
            </a:r>
            <a:r>
              <a:rPr sz="1100" dirty="0">
                <a:latin typeface="Palatino Linotype"/>
                <a:cs typeface="Palatino Linotype"/>
              </a:rPr>
              <a:t>to</a:t>
            </a:r>
            <a:r>
              <a:rPr sz="1100" spc="10" dirty="0">
                <a:latin typeface="Palatino Linotype"/>
                <a:cs typeface="Palatino Linotype"/>
              </a:rPr>
              <a:t> </a:t>
            </a:r>
            <a:r>
              <a:rPr sz="1100" dirty="0">
                <a:latin typeface="Palatino Linotype"/>
                <a:cs typeface="Palatino Linotype"/>
              </a:rPr>
              <a:t>scarce</a:t>
            </a:r>
            <a:r>
              <a:rPr sz="1100" spc="15" dirty="0">
                <a:latin typeface="Palatino Linotype"/>
                <a:cs typeface="Palatino Linotype"/>
              </a:rPr>
              <a:t> </a:t>
            </a:r>
            <a:r>
              <a:rPr sz="1100" dirty="0">
                <a:latin typeface="Palatino Linotype"/>
                <a:cs typeface="Palatino Linotype"/>
              </a:rPr>
              <a:t>data</a:t>
            </a:r>
            <a:r>
              <a:rPr sz="1100" spc="10" dirty="0">
                <a:latin typeface="Palatino Linotype"/>
                <a:cs typeface="Palatino Linotype"/>
              </a:rPr>
              <a:t> </a:t>
            </a:r>
            <a:r>
              <a:rPr sz="1100" spc="-10" dirty="0">
                <a:latin typeface="Palatino Linotype"/>
                <a:cs typeface="Palatino Linotype"/>
              </a:rPr>
              <a:t>points)</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Either</a:t>
            </a:r>
            <a:r>
              <a:rPr sz="1100" spc="20" dirty="0">
                <a:latin typeface="Palatino Linotype"/>
                <a:cs typeface="Palatino Linotype"/>
              </a:rPr>
              <a:t> </a:t>
            </a:r>
            <a:r>
              <a:rPr sz="1100" i="1" dirty="0">
                <a:latin typeface="Times New Roman"/>
                <a:cs typeface="Times New Roman"/>
              </a:rPr>
              <a:t>e</a:t>
            </a:r>
            <a:r>
              <a:rPr sz="1100" dirty="0">
                <a:latin typeface="Palatino Linotype"/>
                <a:cs typeface="Palatino Linotype"/>
              </a:rPr>
              <a:t>ˆ(</a:t>
            </a:r>
            <a:r>
              <a:rPr sz="1100" i="1" dirty="0">
                <a:latin typeface="Times New Roman"/>
                <a:cs typeface="Times New Roman"/>
              </a:rPr>
              <a:t>x</a:t>
            </a:r>
            <a:r>
              <a:rPr sz="1100" dirty="0">
                <a:latin typeface="Palatino Linotype"/>
                <a:cs typeface="Palatino Linotype"/>
              </a:rPr>
              <a:t>)</a:t>
            </a:r>
            <a:r>
              <a:rPr sz="1100" spc="15" dirty="0">
                <a:latin typeface="Palatino Linotype"/>
                <a:cs typeface="Palatino Linotype"/>
              </a:rPr>
              <a:t> </a:t>
            </a:r>
            <a:r>
              <a:rPr sz="1100" dirty="0">
                <a:latin typeface="Palatino Linotype"/>
                <a:cs typeface="Palatino Linotype"/>
              </a:rPr>
              <a:t>or</a:t>
            </a:r>
            <a:r>
              <a:rPr sz="1100" spc="15" dirty="0">
                <a:latin typeface="Palatino Linotype"/>
                <a:cs typeface="Palatino Linotype"/>
              </a:rPr>
              <a:t> </a:t>
            </a:r>
            <a:r>
              <a:rPr sz="1100" i="1" spc="-455" dirty="0">
                <a:latin typeface="Times New Roman"/>
                <a:cs typeface="Times New Roman"/>
              </a:rPr>
              <a:t>µ</a:t>
            </a:r>
            <a:r>
              <a:rPr sz="1100" spc="130" dirty="0">
                <a:latin typeface="Palatino Linotype"/>
                <a:cs typeface="Palatino Linotype"/>
              </a:rPr>
              <a:t>ˆ</a:t>
            </a:r>
            <a:r>
              <a:rPr sz="1100" spc="100" dirty="0">
                <a:latin typeface="Palatino Linotype"/>
                <a:cs typeface="Palatino Linotype"/>
              </a:rPr>
              <a:t>(</a:t>
            </a:r>
            <a:r>
              <a:rPr sz="1100" i="1" spc="100" dirty="0">
                <a:latin typeface="Times New Roman"/>
                <a:cs typeface="Times New Roman"/>
              </a:rPr>
              <a:t>x</a:t>
            </a:r>
            <a:r>
              <a:rPr sz="1100" spc="105" dirty="0">
                <a:latin typeface="Palatino Linotype"/>
                <a:cs typeface="Palatino Linotype"/>
              </a:rPr>
              <a:t>)</a:t>
            </a:r>
            <a:r>
              <a:rPr sz="1100" spc="15" dirty="0">
                <a:latin typeface="Palatino Linotype"/>
                <a:cs typeface="Palatino Linotype"/>
              </a:rPr>
              <a:t> </a:t>
            </a:r>
            <a:r>
              <a:rPr sz="1100" dirty="0">
                <a:latin typeface="Palatino Linotype"/>
                <a:cs typeface="Palatino Linotype"/>
              </a:rPr>
              <a:t>can</a:t>
            </a:r>
            <a:r>
              <a:rPr sz="1100" spc="20" dirty="0">
                <a:latin typeface="Palatino Linotype"/>
                <a:cs typeface="Palatino Linotype"/>
              </a:rPr>
              <a:t> </a:t>
            </a:r>
            <a:r>
              <a:rPr sz="1100" dirty="0">
                <a:latin typeface="Palatino Linotype"/>
                <a:cs typeface="Palatino Linotype"/>
              </a:rPr>
              <a:t>still</a:t>
            </a:r>
            <a:r>
              <a:rPr sz="1100" spc="15" dirty="0">
                <a:latin typeface="Palatino Linotype"/>
                <a:cs typeface="Palatino Linotype"/>
              </a:rPr>
              <a:t> </a:t>
            </a:r>
            <a:r>
              <a:rPr sz="1100" spc="-30" dirty="0">
                <a:latin typeface="Palatino Linotype"/>
                <a:cs typeface="Palatino Linotype"/>
              </a:rPr>
              <a:t>have</a:t>
            </a:r>
            <a:r>
              <a:rPr sz="1100" spc="15" dirty="0">
                <a:latin typeface="Palatino Linotype"/>
                <a:cs typeface="Palatino Linotype"/>
              </a:rPr>
              <a:t> </a:t>
            </a:r>
            <a:r>
              <a:rPr sz="1100" dirty="0">
                <a:latin typeface="Palatino Linotype"/>
                <a:cs typeface="Palatino Linotype"/>
              </a:rPr>
              <a:t>bias</a:t>
            </a:r>
            <a:r>
              <a:rPr sz="1100" spc="15" dirty="0">
                <a:latin typeface="Palatino Linotype"/>
                <a:cs typeface="Palatino Linotype"/>
              </a:rPr>
              <a:t> </a:t>
            </a:r>
            <a:r>
              <a:rPr sz="1100" spc="-10" dirty="0">
                <a:latin typeface="Palatino Linotype"/>
                <a:cs typeface="Palatino Linotype"/>
              </a:rPr>
              <a:t>(misspecification)</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30" dirty="0">
                <a:latin typeface="Palatino Linotype"/>
                <a:cs typeface="Palatino Linotype"/>
              </a:rPr>
              <a:t>Doubly-</a:t>
            </a:r>
            <a:r>
              <a:rPr sz="1100" spc="-10" dirty="0">
                <a:latin typeface="Palatino Linotype"/>
                <a:cs typeface="Palatino Linotype"/>
              </a:rPr>
              <a:t>Robust</a:t>
            </a:r>
            <a:r>
              <a:rPr sz="1100" spc="40" dirty="0">
                <a:latin typeface="Palatino Linotype"/>
                <a:cs typeface="Palatino Linotype"/>
              </a:rPr>
              <a:t> </a:t>
            </a:r>
            <a:r>
              <a:rPr sz="1100" spc="-20" dirty="0">
                <a:latin typeface="Palatino Linotype"/>
                <a:cs typeface="Palatino Linotype"/>
              </a:rPr>
              <a:t>method</a:t>
            </a:r>
            <a:r>
              <a:rPr sz="1100" spc="45" dirty="0">
                <a:latin typeface="Palatino Linotype"/>
                <a:cs typeface="Palatino Linotype"/>
              </a:rPr>
              <a:t> </a:t>
            </a:r>
            <a:r>
              <a:rPr sz="1100" dirty="0">
                <a:latin typeface="Palatino Linotype"/>
                <a:cs typeface="Palatino Linotype"/>
              </a:rPr>
              <a:t>attempts</a:t>
            </a:r>
            <a:r>
              <a:rPr sz="1100" spc="40" dirty="0">
                <a:latin typeface="Palatino Linotype"/>
                <a:cs typeface="Palatino Linotype"/>
              </a:rPr>
              <a:t> </a:t>
            </a:r>
            <a:r>
              <a:rPr sz="1100" dirty="0">
                <a:latin typeface="Palatino Linotype"/>
                <a:cs typeface="Palatino Linotype"/>
              </a:rPr>
              <a:t>to</a:t>
            </a:r>
            <a:r>
              <a:rPr sz="1100" spc="45" dirty="0">
                <a:latin typeface="Palatino Linotype"/>
                <a:cs typeface="Palatino Linotype"/>
              </a:rPr>
              <a:t> </a:t>
            </a:r>
            <a:r>
              <a:rPr sz="1100" spc="-30" dirty="0">
                <a:latin typeface="Palatino Linotype"/>
                <a:cs typeface="Palatino Linotype"/>
              </a:rPr>
              <a:t>address</a:t>
            </a:r>
            <a:r>
              <a:rPr sz="1100" spc="40" dirty="0">
                <a:latin typeface="Palatino Linotype"/>
                <a:cs typeface="Palatino Linotype"/>
              </a:rPr>
              <a:t> </a:t>
            </a:r>
            <a:r>
              <a:rPr sz="1100" spc="-20" dirty="0">
                <a:latin typeface="Palatino Linotype"/>
                <a:cs typeface="Palatino Linotype"/>
              </a:rPr>
              <a:t>that</a:t>
            </a:r>
            <a:endParaRPr sz="1100" dirty="0">
              <a:latin typeface="Palatino Linotype"/>
              <a:cs typeface="Palatino Linotype"/>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136140" cy="244475"/>
          </a:xfrm>
          <a:prstGeom prst="rect">
            <a:avLst/>
          </a:prstGeom>
        </p:spPr>
        <p:txBody>
          <a:bodyPr vert="horz" wrap="square" lIns="0" tIns="17145" rIns="0" bIns="0" rtlCol="0">
            <a:spAutoFit/>
          </a:bodyPr>
          <a:lstStyle/>
          <a:p>
            <a:pPr marL="12700">
              <a:lnSpc>
                <a:spcPct val="100000"/>
              </a:lnSpc>
              <a:spcBef>
                <a:spcPts val="135"/>
              </a:spcBef>
            </a:pPr>
            <a:r>
              <a:rPr sz="1400" spc="165" dirty="0">
                <a:latin typeface="Palatino Linotype"/>
                <a:cs typeface="Palatino Linotype"/>
              </a:rPr>
              <a:t>IPW</a:t>
            </a:r>
            <a:r>
              <a:rPr sz="1400" spc="195" dirty="0">
                <a:latin typeface="Palatino Linotype"/>
                <a:cs typeface="Palatino Linotype"/>
              </a:rPr>
              <a:t> </a:t>
            </a:r>
            <a:r>
              <a:rPr sz="1400" spc="85" dirty="0">
                <a:latin typeface="Palatino Linotype"/>
                <a:cs typeface="Palatino Linotype"/>
              </a:rPr>
              <a:t>E</a:t>
            </a:r>
            <a:r>
              <a:rPr sz="1400" cap="small" spc="85" dirty="0">
                <a:latin typeface="Palatino Linotype"/>
                <a:cs typeface="Palatino Linotype"/>
              </a:rPr>
              <a:t>stimator</a:t>
            </a:r>
            <a:r>
              <a:rPr sz="1400" spc="200" dirty="0">
                <a:latin typeface="Palatino Linotype"/>
                <a:cs typeface="Palatino Linotype"/>
              </a:rPr>
              <a:t> </a:t>
            </a:r>
            <a:r>
              <a:rPr sz="1400" spc="70" dirty="0">
                <a:latin typeface="Palatino Linotype"/>
                <a:cs typeface="Palatino Linotype"/>
              </a:rPr>
              <a:t>-</a:t>
            </a:r>
            <a:r>
              <a:rPr sz="1400" spc="195" dirty="0">
                <a:latin typeface="Palatino Linotype"/>
                <a:cs typeface="Palatino Linotype"/>
              </a:rPr>
              <a:t> </a:t>
            </a:r>
            <a:r>
              <a:rPr sz="1400" spc="-10" dirty="0">
                <a:latin typeface="Palatino Linotype"/>
                <a:cs typeface="Palatino Linotype"/>
              </a:rPr>
              <a:t>C</a:t>
            </a:r>
            <a:r>
              <a:rPr sz="1400" cap="small" spc="-10" dirty="0">
                <a:latin typeface="Palatino Linotype"/>
                <a:cs typeface="Palatino Linotype"/>
              </a:rPr>
              <a:t>ode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39</a:t>
            </a:fld>
            <a:r>
              <a:rPr spc="-235" dirty="0"/>
              <a:t> </a:t>
            </a:r>
            <a:r>
              <a:rPr dirty="0"/>
              <a:t>/</a:t>
            </a:r>
            <a:r>
              <a:rPr spc="-240" dirty="0"/>
              <a:t> </a:t>
            </a:r>
            <a:r>
              <a:rPr spc="-25" dirty="0"/>
              <a:t>57</a:t>
            </a:r>
          </a:p>
        </p:txBody>
      </p:sp>
      <p:sp>
        <p:nvSpPr>
          <p:cNvPr id="66" name="object 66"/>
          <p:cNvSpPr txBox="1"/>
          <p:nvPr/>
        </p:nvSpPr>
        <p:spPr>
          <a:xfrm>
            <a:off x="264388" y="1046954"/>
            <a:ext cx="5472430" cy="1391920"/>
          </a:xfrm>
          <a:prstGeom prst="rect">
            <a:avLst/>
          </a:prstGeom>
        </p:spPr>
        <p:txBody>
          <a:bodyPr vert="horz" wrap="square" lIns="0" tIns="12065" rIns="0" bIns="0" rtlCol="0">
            <a:spAutoFit/>
          </a:bodyPr>
          <a:lstStyle/>
          <a:p>
            <a:pPr marL="12700">
              <a:lnSpc>
                <a:spcPts val="1200"/>
              </a:lnSpc>
              <a:spcBef>
                <a:spcPts val="95"/>
              </a:spcBef>
            </a:pPr>
            <a:r>
              <a:rPr sz="1000" spc="160" dirty="0">
                <a:latin typeface="Palatino Linotype"/>
                <a:cs typeface="Palatino Linotype"/>
              </a:rPr>
              <a:t>clf</a:t>
            </a:r>
            <a:r>
              <a:rPr sz="1000" spc="285" dirty="0">
                <a:latin typeface="Palatino Linotype"/>
                <a:cs typeface="Palatino Linotype"/>
              </a:rPr>
              <a:t> </a:t>
            </a:r>
            <a:r>
              <a:rPr sz="1000"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spc="60" dirty="0">
                <a:latin typeface="Palatino Linotype"/>
                <a:cs typeface="Palatino Linotype"/>
              </a:rPr>
              <a:t>LogisticRegression()</a:t>
            </a:r>
            <a:endParaRPr sz="1000">
              <a:latin typeface="Palatino Linotype"/>
              <a:cs typeface="Palatino Linotype"/>
            </a:endParaRPr>
          </a:p>
          <a:p>
            <a:pPr marL="12700">
              <a:lnSpc>
                <a:spcPts val="1200"/>
              </a:lnSpc>
            </a:pPr>
            <a:r>
              <a:rPr sz="1000" dirty="0">
                <a:latin typeface="Palatino Linotype"/>
                <a:cs typeface="Palatino Linotype"/>
              </a:rPr>
              <a:t>weights</a:t>
            </a:r>
            <a:r>
              <a:rPr sz="1000" spc="320" dirty="0">
                <a:latin typeface="Palatino Linotype"/>
                <a:cs typeface="Palatino Linotype"/>
              </a:rPr>
              <a:t> </a:t>
            </a:r>
            <a:r>
              <a:rPr sz="1000" dirty="0">
                <a:solidFill>
                  <a:srgbClr val="666666"/>
                </a:solidFill>
                <a:latin typeface="Palatino Linotype"/>
                <a:cs typeface="Palatino Linotype"/>
              </a:rPr>
              <a:t>=</a:t>
            </a:r>
            <a:r>
              <a:rPr sz="1000" spc="320" dirty="0">
                <a:solidFill>
                  <a:srgbClr val="666666"/>
                </a:solidFill>
                <a:latin typeface="Palatino Linotype"/>
                <a:cs typeface="Palatino Linotype"/>
              </a:rPr>
              <a:t> </a:t>
            </a:r>
            <a:r>
              <a:rPr sz="1000" spc="70" dirty="0">
                <a:latin typeface="Palatino Linotype"/>
                <a:cs typeface="Palatino Linotype"/>
              </a:rPr>
              <a:t>get_ps_weights(clf,</a:t>
            </a:r>
            <a:r>
              <a:rPr sz="1000" spc="320" dirty="0">
                <a:latin typeface="Palatino Linotype"/>
                <a:cs typeface="Palatino Linotype"/>
              </a:rPr>
              <a:t> </a:t>
            </a:r>
            <a:r>
              <a:rPr sz="1000" spc="100" dirty="0">
                <a:latin typeface="Palatino Linotype"/>
                <a:cs typeface="Palatino Linotype"/>
              </a:rPr>
              <a:t>x_train,</a:t>
            </a:r>
            <a:r>
              <a:rPr sz="1000" spc="320" dirty="0">
                <a:latin typeface="Palatino Linotype"/>
                <a:cs typeface="Palatino Linotype"/>
              </a:rPr>
              <a:t> </a:t>
            </a:r>
            <a:r>
              <a:rPr sz="1000" spc="100" dirty="0">
                <a:latin typeface="Palatino Linotype"/>
                <a:cs typeface="Palatino Linotype"/>
              </a:rPr>
              <a:t>t_train)</a:t>
            </a:r>
            <a:endParaRPr sz="1000">
              <a:latin typeface="Palatino Linotype"/>
              <a:cs typeface="Palatino Linotype"/>
            </a:endParaRPr>
          </a:p>
          <a:p>
            <a:pPr>
              <a:lnSpc>
                <a:spcPct val="100000"/>
              </a:lnSpc>
              <a:spcBef>
                <a:spcPts val="45"/>
              </a:spcBef>
            </a:pPr>
            <a:endParaRPr sz="850">
              <a:latin typeface="Palatino Linotype"/>
              <a:cs typeface="Palatino Linotype"/>
            </a:endParaRPr>
          </a:p>
          <a:p>
            <a:pPr marL="12700">
              <a:lnSpc>
                <a:spcPct val="100000"/>
              </a:lnSpc>
            </a:pPr>
            <a:r>
              <a:rPr sz="1000" spc="175" dirty="0">
                <a:latin typeface="Palatino Linotype"/>
                <a:cs typeface="Palatino Linotype"/>
              </a:rPr>
              <a:t>lr</a:t>
            </a:r>
            <a:r>
              <a:rPr sz="1000" spc="280" dirty="0">
                <a:latin typeface="Palatino Linotype"/>
                <a:cs typeface="Palatino Linotype"/>
              </a:rPr>
              <a:t> </a:t>
            </a:r>
            <a:r>
              <a:rPr sz="1000"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spc="45" dirty="0">
                <a:latin typeface="Palatino Linotype"/>
                <a:cs typeface="Palatino Linotype"/>
              </a:rPr>
              <a:t>LinearRegression()</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2700">
              <a:lnSpc>
                <a:spcPts val="1200"/>
              </a:lnSpc>
              <a:spcBef>
                <a:spcPts val="5"/>
              </a:spcBef>
            </a:pPr>
            <a:r>
              <a:rPr sz="1000" i="1" dirty="0">
                <a:solidFill>
                  <a:srgbClr val="60A0AF"/>
                </a:solidFill>
                <a:latin typeface="Palatino Linotype"/>
                <a:cs typeface="Palatino Linotype"/>
              </a:rPr>
              <a:t>#</a:t>
            </a:r>
            <a:r>
              <a:rPr sz="1000" i="1" spc="285" dirty="0">
                <a:solidFill>
                  <a:srgbClr val="60A0AF"/>
                </a:solidFill>
                <a:latin typeface="Palatino Linotype"/>
                <a:cs typeface="Palatino Linotype"/>
              </a:rPr>
              <a:t> </a:t>
            </a:r>
            <a:r>
              <a:rPr sz="1000" i="1" spc="105" dirty="0">
                <a:solidFill>
                  <a:srgbClr val="60A0AF"/>
                </a:solidFill>
                <a:latin typeface="Palatino Linotype"/>
                <a:cs typeface="Palatino Linotype"/>
              </a:rPr>
              <a:t>input:</a:t>
            </a:r>
            <a:r>
              <a:rPr sz="1000" i="1" spc="290" dirty="0">
                <a:solidFill>
                  <a:srgbClr val="60A0AF"/>
                </a:solidFill>
                <a:latin typeface="Palatino Linotype"/>
                <a:cs typeface="Palatino Linotype"/>
              </a:rPr>
              <a:t> </a:t>
            </a:r>
            <a:r>
              <a:rPr sz="1000" i="1" spc="85" dirty="0">
                <a:solidFill>
                  <a:srgbClr val="60A0AF"/>
                </a:solidFill>
                <a:latin typeface="Palatino Linotype"/>
                <a:cs typeface="Palatino Linotype"/>
              </a:rPr>
              <a:t>[X,</a:t>
            </a:r>
            <a:r>
              <a:rPr sz="1000" i="1" spc="290" dirty="0">
                <a:solidFill>
                  <a:srgbClr val="60A0AF"/>
                </a:solidFill>
                <a:latin typeface="Palatino Linotype"/>
                <a:cs typeface="Palatino Linotype"/>
              </a:rPr>
              <a:t> </a:t>
            </a:r>
            <a:r>
              <a:rPr sz="1000" i="1" spc="120" dirty="0">
                <a:solidFill>
                  <a:srgbClr val="60A0AF"/>
                </a:solidFill>
                <a:latin typeface="Palatino Linotype"/>
                <a:cs typeface="Palatino Linotype"/>
              </a:rPr>
              <a:t>T],</a:t>
            </a:r>
            <a:r>
              <a:rPr sz="1000" i="1" spc="290" dirty="0">
                <a:solidFill>
                  <a:srgbClr val="60A0AF"/>
                </a:solidFill>
                <a:latin typeface="Palatino Linotype"/>
                <a:cs typeface="Palatino Linotype"/>
              </a:rPr>
              <a:t> </a:t>
            </a:r>
            <a:r>
              <a:rPr sz="1000" i="1" spc="140" dirty="0">
                <a:solidFill>
                  <a:srgbClr val="60A0AF"/>
                </a:solidFill>
                <a:latin typeface="Palatino Linotype"/>
                <a:cs typeface="Palatino Linotype"/>
              </a:rPr>
              <a:t>target:</a:t>
            </a:r>
            <a:r>
              <a:rPr sz="1000" i="1" spc="285" dirty="0">
                <a:solidFill>
                  <a:srgbClr val="60A0AF"/>
                </a:solidFill>
                <a:latin typeface="Palatino Linotype"/>
                <a:cs typeface="Palatino Linotype"/>
              </a:rPr>
              <a:t> </a:t>
            </a:r>
            <a:r>
              <a:rPr sz="1000" i="1" spc="-50" dirty="0">
                <a:solidFill>
                  <a:srgbClr val="60A0AF"/>
                </a:solidFill>
                <a:latin typeface="Palatino Linotype"/>
                <a:cs typeface="Palatino Linotype"/>
              </a:rPr>
              <a:t>Y</a:t>
            </a:r>
            <a:endParaRPr sz="1000">
              <a:latin typeface="Palatino Linotype"/>
              <a:cs typeface="Palatino Linotype"/>
            </a:endParaRPr>
          </a:p>
          <a:p>
            <a:pPr marL="12700">
              <a:lnSpc>
                <a:spcPts val="1200"/>
              </a:lnSpc>
            </a:pPr>
            <a:r>
              <a:rPr sz="1000" spc="100" dirty="0">
                <a:latin typeface="Palatino Linotype"/>
                <a:cs typeface="Palatino Linotype"/>
              </a:rPr>
              <a:t>lr.fit(np.concatenate([x_train,</a:t>
            </a:r>
            <a:r>
              <a:rPr sz="1000" spc="310" dirty="0">
                <a:latin typeface="Palatino Linotype"/>
                <a:cs typeface="Palatino Linotype"/>
              </a:rPr>
              <a:t> </a:t>
            </a:r>
            <a:r>
              <a:rPr sz="1000" spc="130" dirty="0">
                <a:latin typeface="Palatino Linotype"/>
                <a:cs typeface="Palatino Linotype"/>
              </a:rPr>
              <a:t>t_train],</a:t>
            </a:r>
            <a:r>
              <a:rPr sz="1000" spc="315" dirty="0">
                <a:latin typeface="Palatino Linotype"/>
                <a:cs typeface="Palatino Linotype"/>
              </a:rPr>
              <a:t> </a:t>
            </a:r>
            <a:r>
              <a:rPr sz="1000" spc="105" dirty="0">
                <a:latin typeface="Palatino Linotype"/>
                <a:cs typeface="Palatino Linotype"/>
              </a:rPr>
              <a:t>axis</a:t>
            </a:r>
            <a:r>
              <a:rPr sz="1000" spc="105" dirty="0">
                <a:solidFill>
                  <a:srgbClr val="666666"/>
                </a:solidFill>
                <a:latin typeface="Palatino Linotype"/>
                <a:cs typeface="Palatino Linotype"/>
              </a:rPr>
              <a:t>=</a:t>
            </a:r>
            <a:r>
              <a:rPr sz="1000" spc="105" dirty="0">
                <a:solidFill>
                  <a:srgbClr val="3FA070"/>
                </a:solidFill>
                <a:latin typeface="Palatino Linotype"/>
                <a:cs typeface="Palatino Linotype"/>
              </a:rPr>
              <a:t>1</a:t>
            </a:r>
            <a:r>
              <a:rPr sz="1000" spc="105" dirty="0">
                <a:latin typeface="Palatino Linotype"/>
                <a:cs typeface="Palatino Linotype"/>
              </a:rPr>
              <a:t>),</a:t>
            </a:r>
            <a:r>
              <a:rPr sz="1000" spc="310" dirty="0">
                <a:latin typeface="Palatino Linotype"/>
                <a:cs typeface="Palatino Linotype"/>
              </a:rPr>
              <a:t> </a:t>
            </a:r>
            <a:r>
              <a:rPr sz="1000" spc="95" dirty="0">
                <a:latin typeface="Palatino Linotype"/>
                <a:cs typeface="Palatino Linotype"/>
              </a:rPr>
              <a:t>y_train,</a:t>
            </a:r>
            <a:r>
              <a:rPr sz="1000" spc="315" dirty="0">
                <a:latin typeface="Palatino Linotype"/>
                <a:cs typeface="Palatino Linotype"/>
              </a:rPr>
              <a:t> </a:t>
            </a:r>
            <a:r>
              <a:rPr sz="1000" spc="-10" dirty="0">
                <a:latin typeface="Palatino Linotype"/>
                <a:cs typeface="Palatino Linotype"/>
              </a:rPr>
              <a:t>sample_weight</a:t>
            </a:r>
            <a:r>
              <a:rPr sz="1000" spc="-10" dirty="0">
                <a:solidFill>
                  <a:srgbClr val="666666"/>
                </a:solidFill>
                <a:latin typeface="Palatino Linotype"/>
                <a:cs typeface="Palatino Linotype"/>
              </a:rPr>
              <a:t>=</a:t>
            </a:r>
            <a:r>
              <a:rPr sz="1000" spc="-10" dirty="0">
                <a:latin typeface="Palatino Linotype"/>
                <a:cs typeface="Palatino Linotype"/>
              </a:rPr>
              <a:t>weights)</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2700">
              <a:lnSpc>
                <a:spcPct val="100000"/>
              </a:lnSpc>
              <a:spcBef>
                <a:spcPts val="5"/>
              </a:spcBef>
            </a:pPr>
            <a:r>
              <a:rPr sz="1000" i="1" dirty="0">
                <a:solidFill>
                  <a:srgbClr val="60A0AF"/>
                </a:solidFill>
                <a:latin typeface="Palatino Linotype"/>
                <a:cs typeface="Palatino Linotype"/>
              </a:rPr>
              <a:t>#</a:t>
            </a:r>
            <a:r>
              <a:rPr sz="1000" i="1" spc="310" dirty="0">
                <a:solidFill>
                  <a:srgbClr val="60A0AF"/>
                </a:solidFill>
                <a:latin typeface="Palatino Linotype"/>
                <a:cs typeface="Palatino Linotype"/>
              </a:rPr>
              <a:t> </a:t>
            </a:r>
            <a:r>
              <a:rPr sz="1000" i="1" spc="245" dirty="0">
                <a:solidFill>
                  <a:srgbClr val="60A0AF"/>
                </a:solidFill>
                <a:latin typeface="Palatino Linotype"/>
                <a:cs typeface="Palatino Linotype"/>
              </a:rPr>
              <a:t>...</a:t>
            </a:r>
            <a:endParaRPr sz="1000">
              <a:latin typeface="Palatino Linotype"/>
              <a:cs typeface="Palatino Linotype"/>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4" name="object 4"/>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83705"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6" name="object 6"/>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2" action="ppaction://hlinksldjump"/>
              </a:rPr>
              <a:t>I</a:t>
            </a:r>
            <a:r>
              <a:rPr sz="600" cap="small" spc="-10" dirty="0">
                <a:latin typeface="Palatino Linotype"/>
                <a:cs typeface="Palatino Linotype"/>
                <a:hlinkClick r:id="rId2"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p:nvPr/>
        </p:nvSpPr>
        <p:spPr>
          <a:xfrm>
            <a:off x="277088" y="2537777"/>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73" name="object 73"/>
          <p:cNvSpPr txBox="1"/>
          <p:nvPr/>
        </p:nvSpPr>
        <p:spPr>
          <a:xfrm>
            <a:off x="57200" y="331391"/>
            <a:ext cx="5493385" cy="2792730"/>
          </a:xfrm>
          <a:prstGeom prst="rect">
            <a:avLst/>
          </a:prstGeom>
        </p:spPr>
        <p:txBody>
          <a:bodyPr vert="horz" wrap="square" lIns="0" tIns="17145" rIns="0" bIns="0" rtlCol="0">
            <a:spAutoFit/>
          </a:bodyPr>
          <a:lstStyle/>
          <a:p>
            <a:pPr marL="50800">
              <a:lnSpc>
                <a:spcPct val="100000"/>
              </a:lnSpc>
              <a:spcBef>
                <a:spcPts val="135"/>
              </a:spcBef>
            </a:pPr>
            <a:r>
              <a:rPr sz="1400" spc="80" dirty="0">
                <a:latin typeface="Palatino Linotype"/>
                <a:cs typeface="Palatino Linotype"/>
              </a:rPr>
              <a:t>R</a:t>
            </a:r>
            <a:r>
              <a:rPr sz="1400" cap="small" spc="80" dirty="0">
                <a:latin typeface="Palatino Linotype"/>
                <a:cs typeface="Palatino Linotype"/>
              </a:rPr>
              <a:t>esources</a:t>
            </a:r>
            <a:endParaRPr sz="1400" dirty="0">
              <a:latin typeface="Palatino Linotype"/>
              <a:cs typeface="Palatino Linotype"/>
            </a:endParaRPr>
          </a:p>
          <a:p>
            <a:pPr>
              <a:lnSpc>
                <a:spcPct val="100000"/>
              </a:lnSpc>
              <a:spcBef>
                <a:spcPts val="35"/>
              </a:spcBef>
            </a:pPr>
            <a:endParaRPr sz="1400" dirty="0">
              <a:latin typeface="Palatino Linotype"/>
              <a:cs typeface="Palatino Linotype"/>
            </a:endParaRPr>
          </a:p>
          <a:p>
            <a:pPr marL="496570" indent="-177800">
              <a:lnSpc>
                <a:spcPct val="100000"/>
              </a:lnSpc>
              <a:buFont typeface="Arial"/>
              <a:buChar char="►"/>
              <a:tabLst>
                <a:tab pos="497205" algn="l"/>
              </a:tabLst>
            </a:pPr>
            <a:r>
              <a:rPr sz="1100" spc="-10" dirty="0">
                <a:latin typeface="Palatino Linotype"/>
                <a:cs typeface="Palatino Linotype"/>
              </a:rPr>
              <a:t>Textbooks</a:t>
            </a:r>
            <a:endParaRPr sz="1100" dirty="0">
              <a:latin typeface="Palatino Linotype"/>
              <a:cs typeface="Palatino Linotype"/>
            </a:endParaRPr>
          </a:p>
          <a:p>
            <a:pPr marL="767715" marR="43180" lvl="1" indent="-161925">
              <a:lnSpc>
                <a:spcPct val="100000"/>
              </a:lnSpc>
              <a:spcBef>
                <a:spcPts val="175"/>
              </a:spcBef>
              <a:buFont typeface="Arial"/>
              <a:buChar char="►"/>
              <a:tabLst>
                <a:tab pos="774700" algn="l"/>
              </a:tabLst>
            </a:pPr>
            <a:r>
              <a:rPr sz="1000" spc="90" dirty="0">
                <a:latin typeface="Palatino Linotype"/>
                <a:cs typeface="Palatino Linotype"/>
              </a:rPr>
              <a:t>J.</a:t>
            </a:r>
            <a:r>
              <a:rPr sz="1000" spc="20" dirty="0">
                <a:latin typeface="Palatino Linotype"/>
                <a:cs typeface="Palatino Linotype"/>
              </a:rPr>
              <a:t> </a:t>
            </a:r>
            <a:r>
              <a:rPr sz="1000" dirty="0">
                <a:latin typeface="Palatino Linotype"/>
                <a:cs typeface="Palatino Linotype"/>
              </a:rPr>
              <a:t>Pearl</a:t>
            </a:r>
            <a:r>
              <a:rPr sz="1000" spc="20" dirty="0">
                <a:latin typeface="Palatino Linotype"/>
                <a:cs typeface="Palatino Linotype"/>
              </a:rPr>
              <a:t> </a:t>
            </a:r>
            <a:r>
              <a:rPr sz="1000" spc="-10" dirty="0">
                <a:latin typeface="Palatino Linotype"/>
                <a:cs typeface="Palatino Linotype"/>
              </a:rPr>
              <a:t>and</a:t>
            </a:r>
            <a:r>
              <a:rPr sz="1000" spc="20" dirty="0">
                <a:latin typeface="Palatino Linotype"/>
                <a:cs typeface="Palatino Linotype"/>
              </a:rPr>
              <a:t> </a:t>
            </a:r>
            <a:r>
              <a:rPr sz="1000" dirty="0">
                <a:latin typeface="Palatino Linotype"/>
                <a:cs typeface="Palatino Linotype"/>
              </a:rPr>
              <a:t>D.</a:t>
            </a:r>
            <a:r>
              <a:rPr sz="1000" spc="20" dirty="0">
                <a:latin typeface="Palatino Linotype"/>
                <a:cs typeface="Palatino Linotype"/>
              </a:rPr>
              <a:t> </a:t>
            </a:r>
            <a:r>
              <a:rPr sz="1000" spc="-35" dirty="0">
                <a:latin typeface="Palatino Linotype"/>
                <a:cs typeface="Palatino Linotype"/>
              </a:rPr>
              <a:t>Mackenzie,</a:t>
            </a:r>
            <a:r>
              <a:rPr sz="1000" spc="25" dirty="0">
                <a:latin typeface="Palatino Linotype"/>
                <a:cs typeface="Palatino Linotype"/>
              </a:rPr>
              <a:t> </a:t>
            </a:r>
            <a:r>
              <a:rPr sz="1000" dirty="0">
                <a:latin typeface="Palatino Linotype"/>
                <a:cs typeface="Palatino Linotype"/>
              </a:rPr>
              <a:t>The</a:t>
            </a:r>
            <a:r>
              <a:rPr sz="1000" spc="20" dirty="0">
                <a:latin typeface="Palatino Linotype"/>
                <a:cs typeface="Palatino Linotype"/>
              </a:rPr>
              <a:t> </a:t>
            </a:r>
            <a:r>
              <a:rPr sz="1000" dirty="0">
                <a:latin typeface="Palatino Linotype"/>
                <a:cs typeface="Palatino Linotype"/>
              </a:rPr>
              <a:t>Book</a:t>
            </a:r>
            <a:r>
              <a:rPr sz="1000" spc="20" dirty="0">
                <a:latin typeface="Palatino Linotype"/>
                <a:cs typeface="Palatino Linotype"/>
              </a:rPr>
              <a:t> </a:t>
            </a:r>
            <a:r>
              <a:rPr sz="1000" dirty="0">
                <a:latin typeface="Palatino Linotype"/>
                <a:cs typeface="Palatino Linotype"/>
              </a:rPr>
              <a:t>of</a:t>
            </a:r>
            <a:r>
              <a:rPr sz="1000" spc="20" dirty="0">
                <a:latin typeface="Palatino Linotype"/>
                <a:cs typeface="Palatino Linotype"/>
              </a:rPr>
              <a:t> </a:t>
            </a:r>
            <a:r>
              <a:rPr sz="1000" dirty="0">
                <a:latin typeface="Palatino Linotype"/>
                <a:cs typeface="Palatino Linotype"/>
              </a:rPr>
              <a:t>Why:</a:t>
            </a:r>
            <a:r>
              <a:rPr sz="1000" spc="114" dirty="0">
                <a:latin typeface="Palatino Linotype"/>
                <a:cs typeface="Palatino Linotype"/>
              </a:rPr>
              <a:t> </a:t>
            </a:r>
            <a:r>
              <a:rPr sz="1000" dirty="0">
                <a:latin typeface="Palatino Linotype"/>
                <a:cs typeface="Palatino Linotype"/>
              </a:rPr>
              <a:t>The</a:t>
            </a:r>
            <a:r>
              <a:rPr sz="1000" spc="20" dirty="0">
                <a:latin typeface="Palatino Linotype"/>
                <a:cs typeface="Palatino Linotype"/>
              </a:rPr>
              <a:t> </a:t>
            </a:r>
            <a:r>
              <a:rPr sz="1000" spc="-70" dirty="0">
                <a:latin typeface="Palatino Linotype"/>
                <a:cs typeface="Palatino Linotype"/>
              </a:rPr>
              <a:t>New</a:t>
            </a:r>
            <a:r>
              <a:rPr sz="1000" spc="20" dirty="0">
                <a:latin typeface="Palatino Linotype"/>
                <a:cs typeface="Palatino Linotype"/>
              </a:rPr>
              <a:t> </a:t>
            </a:r>
            <a:r>
              <a:rPr sz="1000" spc="-10" dirty="0">
                <a:latin typeface="Palatino Linotype"/>
                <a:cs typeface="Palatino Linotype"/>
              </a:rPr>
              <a:t>Science</a:t>
            </a:r>
            <a:r>
              <a:rPr sz="1000" spc="20" dirty="0">
                <a:latin typeface="Palatino Linotype"/>
                <a:cs typeface="Palatino Linotype"/>
              </a:rPr>
              <a:t> </a:t>
            </a:r>
            <a:r>
              <a:rPr sz="1000" dirty="0">
                <a:latin typeface="Palatino Linotype"/>
                <a:cs typeface="Palatino Linotype"/>
              </a:rPr>
              <a:t>of</a:t>
            </a:r>
            <a:r>
              <a:rPr sz="1000" spc="25" dirty="0">
                <a:latin typeface="Palatino Linotype"/>
                <a:cs typeface="Palatino Linotype"/>
              </a:rPr>
              <a:t> </a:t>
            </a:r>
            <a:r>
              <a:rPr sz="1000" spc="-10" dirty="0">
                <a:latin typeface="Palatino Linotype"/>
                <a:cs typeface="Palatino Linotype"/>
              </a:rPr>
              <a:t>Cause</a:t>
            </a:r>
            <a:r>
              <a:rPr sz="1000" spc="20" dirty="0">
                <a:latin typeface="Palatino Linotype"/>
                <a:cs typeface="Palatino Linotype"/>
              </a:rPr>
              <a:t> </a:t>
            </a:r>
            <a:r>
              <a:rPr sz="1000" spc="-10" dirty="0">
                <a:latin typeface="Palatino Linotype"/>
                <a:cs typeface="Palatino Linotype"/>
              </a:rPr>
              <a:t>and</a:t>
            </a:r>
            <a:r>
              <a:rPr sz="1000" spc="20" dirty="0">
                <a:latin typeface="Palatino Linotype"/>
                <a:cs typeface="Palatino Linotype"/>
              </a:rPr>
              <a:t> </a:t>
            </a:r>
            <a:r>
              <a:rPr sz="1000" spc="-10" dirty="0">
                <a:latin typeface="Palatino Linotype"/>
                <a:cs typeface="Palatino Linotype"/>
              </a:rPr>
              <a:t>Effect, </a:t>
            </a:r>
            <a:r>
              <a:rPr sz="1000" dirty="0">
                <a:latin typeface="Palatino Linotype"/>
                <a:cs typeface="Palatino Linotype"/>
              </a:rPr>
              <a:t>1st</a:t>
            </a:r>
            <a:r>
              <a:rPr sz="1000" spc="80" dirty="0">
                <a:latin typeface="Palatino Linotype"/>
                <a:cs typeface="Palatino Linotype"/>
              </a:rPr>
              <a:t> </a:t>
            </a:r>
            <a:r>
              <a:rPr sz="1000" dirty="0">
                <a:latin typeface="Palatino Linotype"/>
                <a:cs typeface="Palatino Linotype"/>
              </a:rPr>
              <a:t>ed.</a:t>
            </a:r>
            <a:r>
              <a:rPr sz="1000" spc="75" dirty="0">
                <a:latin typeface="Palatino Linotype"/>
                <a:cs typeface="Palatino Linotype"/>
              </a:rPr>
              <a:t> </a:t>
            </a:r>
            <a:r>
              <a:rPr sz="1000" dirty="0">
                <a:latin typeface="Palatino Linotype"/>
                <a:cs typeface="Palatino Linotype"/>
              </a:rPr>
              <a:t>USA:</a:t>
            </a:r>
            <a:r>
              <a:rPr sz="1000" spc="80" dirty="0">
                <a:latin typeface="Palatino Linotype"/>
                <a:cs typeface="Palatino Linotype"/>
              </a:rPr>
              <a:t> </a:t>
            </a:r>
            <a:r>
              <a:rPr sz="1000" dirty="0">
                <a:latin typeface="Palatino Linotype"/>
                <a:cs typeface="Palatino Linotype"/>
              </a:rPr>
              <a:t>Basic</a:t>
            </a:r>
            <a:r>
              <a:rPr sz="1000" spc="80" dirty="0">
                <a:latin typeface="Palatino Linotype"/>
                <a:cs typeface="Palatino Linotype"/>
              </a:rPr>
              <a:t> </a:t>
            </a:r>
            <a:r>
              <a:rPr sz="1000" dirty="0">
                <a:latin typeface="Palatino Linotype"/>
                <a:cs typeface="Palatino Linotype"/>
              </a:rPr>
              <a:t>Books,</a:t>
            </a:r>
            <a:r>
              <a:rPr sz="1000" spc="80" dirty="0">
                <a:latin typeface="Palatino Linotype"/>
                <a:cs typeface="Palatino Linotype"/>
              </a:rPr>
              <a:t> </a:t>
            </a:r>
            <a:r>
              <a:rPr sz="1000" dirty="0">
                <a:latin typeface="Palatino Linotype"/>
                <a:cs typeface="Palatino Linotype"/>
              </a:rPr>
              <a:t>Inc.,</a:t>
            </a:r>
            <a:r>
              <a:rPr sz="1000" spc="80" dirty="0">
                <a:latin typeface="Palatino Linotype"/>
                <a:cs typeface="Palatino Linotype"/>
              </a:rPr>
              <a:t> </a:t>
            </a:r>
            <a:r>
              <a:rPr sz="1000" spc="-10" dirty="0">
                <a:latin typeface="Palatino Linotype"/>
                <a:cs typeface="Palatino Linotype"/>
              </a:rPr>
              <a:t>2018.</a:t>
            </a:r>
            <a:r>
              <a:rPr sz="1050" spc="-15" baseline="27777" dirty="0">
                <a:latin typeface="Georgia Pro"/>
                <a:cs typeface="Georgia Pro"/>
              </a:rPr>
              <a:t>1</a:t>
            </a:r>
            <a:endParaRPr sz="1050" baseline="27777" dirty="0">
              <a:latin typeface="Georgia Pro"/>
              <a:cs typeface="Georgia Pro"/>
            </a:endParaRPr>
          </a:p>
          <a:p>
            <a:pPr marL="770255" marR="201930" lvl="1" indent="-164465">
              <a:lnSpc>
                <a:spcPts val="1200"/>
              </a:lnSpc>
              <a:spcBef>
                <a:spcPts val="30"/>
              </a:spcBef>
              <a:buFont typeface="Arial"/>
              <a:buChar char="►"/>
              <a:tabLst>
                <a:tab pos="774700" algn="l"/>
              </a:tabLst>
            </a:pPr>
            <a:r>
              <a:rPr sz="1000" spc="95" dirty="0">
                <a:latin typeface="Palatino Linotype"/>
                <a:cs typeface="Palatino Linotype"/>
              </a:rPr>
              <a:t>J.</a:t>
            </a:r>
            <a:r>
              <a:rPr sz="1000" spc="40" dirty="0">
                <a:latin typeface="Palatino Linotype"/>
                <a:cs typeface="Palatino Linotype"/>
              </a:rPr>
              <a:t> </a:t>
            </a:r>
            <a:r>
              <a:rPr sz="1000" dirty="0">
                <a:latin typeface="Palatino Linotype"/>
                <a:cs typeface="Palatino Linotype"/>
              </a:rPr>
              <a:t>Pearl,</a:t>
            </a:r>
            <a:r>
              <a:rPr sz="1000" spc="45" dirty="0">
                <a:latin typeface="Palatino Linotype"/>
                <a:cs typeface="Palatino Linotype"/>
              </a:rPr>
              <a:t> </a:t>
            </a:r>
            <a:r>
              <a:rPr sz="1000" dirty="0">
                <a:latin typeface="Palatino Linotype"/>
                <a:cs typeface="Palatino Linotype"/>
              </a:rPr>
              <a:t>M.</a:t>
            </a:r>
            <a:r>
              <a:rPr sz="1000" spc="45" dirty="0">
                <a:latin typeface="Palatino Linotype"/>
                <a:cs typeface="Palatino Linotype"/>
              </a:rPr>
              <a:t> </a:t>
            </a:r>
            <a:r>
              <a:rPr sz="1000" spc="-20" dirty="0">
                <a:latin typeface="Palatino Linotype"/>
                <a:cs typeface="Palatino Linotype"/>
              </a:rPr>
              <a:t>Glymour,</a:t>
            </a:r>
            <a:r>
              <a:rPr sz="1000" spc="45" dirty="0">
                <a:latin typeface="Palatino Linotype"/>
                <a:cs typeface="Palatino Linotype"/>
              </a:rPr>
              <a:t> </a:t>
            </a:r>
            <a:r>
              <a:rPr sz="1000" dirty="0">
                <a:latin typeface="Palatino Linotype"/>
                <a:cs typeface="Palatino Linotype"/>
              </a:rPr>
              <a:t>and</a:t>
            </a:r>
            <a:r>
              <a:rPr sz="1000" spc="45" dirty="0">
                <a:latin typeface="Palatino Linotype"/>
                <a:cs typeface="Palatino Linotype"/>
              </a:rPr>
              <a:t> </a:t>
            </a:r>
            <a:r>
              <a:rPr sz="1000" dirty="0">
                <a:latin typeface="Palatino Linotype"/>
                <a:cs typeface="Palatino Linotype"/>
              </a:rPr>
              <a:t>N.</a:t>
            </a:r>
            <a:r>
              <a:rPr sz="1000" spc="45" dirty="0">
                <a:latin typeface="Palatino Linotype"/>
                <a:cs typeface="Palatino Linotype"/>
              </a:rPr>
              <a:t> </a:t>
            </a:r>
            <a:r>
              <a:rPr sz="1000" dirty="0">
                <a:latin typeface="Palatino Linotype"/>
                <a:cs typeface="Palatino Linotype"/>
              </a:rPr>
              <a:t>P.</a:t>
            </a:r>
            <a:r>
              <a:rPr sz="1000" spc="45" dirty="0">
                <a:latin typeface="Palatino Linotype"/>
                <a:cs typeface="Palatino Linotype"/>
              </a:rPr>
              <a:t> </a:t>
            </a:r>
            <a:r>
              <a:rPr sz="1000" dirty="0">
                <a:latin typeface="Palatino Linotype"/>
                <a:cs typeface="Palatino Linotype"/>
              </a:rPr>
              <a:t>Jewell,</a:t>
            </a:r>
            <a:r>
              <a:rPr sz="1000" spc="45" dirty="0">
                <a:latin typeface="Palatino Linotype"/>
                <a:cs typeface="Palatino Linotype"/>
              </a:rPr>
              <a:t> </a:t>
            </a:r>
            <a:r>
              <a:rPr sz="1000" dirty="0">
                <a:latin typeface="Palatino Linotype"/>
                <a:cs typeface="Palatino Linotype"/>
              </a:rPr>
              <a:t>Causal</a:t>
            </a:r>
            <a:r>
              <a:rPr sz="1000" spc="45" dirty="0">
                <a:latin typeface="Palatino Linotype"/>
                <a:cs typeface="Palatino Linotype"/>
              </a:rPr>
              <a:t> </a:t>
            </a:r>
            <a:r>
              <a:rPr sz="1000" spc="-10" dirty="0">
                <a:latin typeface="Palatino Linotype"/>
                <a:cs typeface="Palatino Linotype"/>
              </a:rPr>
              <a:t>Inference</a:t>
            </a:r>
            <a:r>
              <a:rPr sz="1000" spc="45" dirty="0">
                <a:latin typeface="Palatino Linotype"/>
                <a:cs typeface="Palatino Linotype"/>
              </a:rPr>
              <a:t> </a:t>
            </a:r>
            <a:r>
              <a:rPr sz="1000" dirty="0">
                <a:latin typeface="Palatino Linotype"/>
                <a:cs typeface="Palatino Linotype"/>
              </a:rPr>
              <a:t>in</a:t>
            </a:r>
            <a:r>
              <a:rPr sz="1000" spc="45" dirty="0">
                <a:latin typeface="Palatino Linotype"/>
                <a:cs typeface="Palatino Linotype"/>
              </a:rPr>
              <a:t> </a:t>
            </a:r>
            <a:r>
              <a:rPr sz="1000" dirty="0">
                <a:latin typeface="Palatino Linotype"/>
                <a:cs typeface="Palatino Linotype"/>
              </a:rPr>
              <a:t>Statistics:</a:t>
            </a:r>
            <a:r>
              <a:rPr sz="1000" spc="145" dirty="0">
                <a:latin typeface="Palatino Linotype"/>
                <a:cs typeface="Palatino Linotype"/>
              </a:rPr>
              <a:t> </a:t>
            </a:r>
            <a:r>
              <a:rPr sz="1000" dirty="0">
                <a:latin typeface="Palatino Linotype"/>
                <a:cs typeface="Palatino Linotype"/>
              </a:rPr>
              <a:t>A</a:t>
            </a:r>
            <a:r>
              <a:rPr sz="1000" spc="45" dirty="0">
                <a:latin typeface="Palatino Linotype"/>
                <a:cs typeface="Palatino Linotype"/>
              </a:rPr>
              <a:t> </a:t>
            </a:r>
            <a:r>
              <a:rPr sz="1000" spc="-10" dirty="0">
                <a:latin typeface="Palatino Linotype"/>
                <a:cs typeface="Palatino Linotype"/>
              </a:rPr>
              <a:t>Primer. </a:t>
            </a:r>
            <a:r>
              <a:rPr sz="1000" dirty="0">
                <a:latin typeface="Palatino Linotype"/>
                <a:cs typeface="Palatino Linotype"/>
              </a:rPr>
              <a:t>John</a:t>
            </a:r>
            <a:r>
              <a:rPr sz="1000" spc="40" dirty="0">
                <a:latin typeface="Palatino Linotype"/>
                <a:cs typeface="Palatino Linotype"/>
              </a:rPr>
              <a:t> </a:t>
            </a:r>
            <a:r>
              <a:rPr sz="1000" dirty="0">
                <a:latin typeface="Palatino Linotype"/>
                <a:cs typeface="Palatino Linotype"/>
              </a:rPr>
              <a:t>Wiley</a:t>
            </a:r>
            <a:r>
              <a:rPr sz="1000" spc="45" dirty="0">
                <a:latin typeface="Palatino Linotype"/>
                <a:cs typeface="Palatino Linotype"/>
              </a:rPr>
              <a:t> </a:t>
            </a:r>
            <a:r>
              <a:rPr sz="1000" dirty="0">
                <a:latin typeface="Palatino Linotype"/>
                <a:cs typeface="Palatino Linotype"/>
              </a:rPr>
              <a:t>&amp;</a:t>
            </a:r>
            <a:r>
              <a:rPr sz="1000" spc="40" dirty="0">
                <a:latin typeface="Palatino Linotype"/>
                <a:cs typeface="Palatino Linotype"/>
              </a:rPr>
              <a:t> </a:t>
            </a:r>
            <a:r>
              <a:rPr sz="1000" dirty="0">
                <a:latin typeface="Palatino Linotype"/>
                <a:cs typeface="Palatino Linotype"/>
              </a:rPr>
              <a:t>Sons,</a:t>
            </a:r>
            <a:r>
              <a:rPr sz="1000" spc="45" dirty="0">
                <a:latin typeface="Palatino Linotype"/>
                <a:cs typeface="Palatino Linotype"/>
              </a:rPr>
              <a:t> </a:t>
            </a:r>
            <a:r>
              <a:rPr sz="1000" spc="-10" dirty="0">
                <a:latin typeface="Palatino Linotype"/>
                <a:cs typeface="Palatino Linotype"/>
              </a:rPr>
              <a:t>2016.</a:t>
            </a:r>
            <a:r>
              <a:rPr sz="1050" spc="-15" baseline="27777" dirty="0">
                <a:latin typeface="Georgia Pro"/>
                <a:cs typeface="Georgia Pro"/>
              </a:rPr>
              <a:t>2</a:t>
            </a:r>
            <a:endParaRPr sz="1050" baseline="27777" dirty="0">
              <a:latin typeface="Georgia Pro"/>
              <a:cs typeface="Georgia Pro"/>
            </a:endParaRPr>
          </a:p>
          <a:p>
            <a:pPr marL="774065" lvl="1" indent="-168910">
              <a:lnSpc>
                <a:spcPts val="1150"/>
              </a:lnSpc>
              <a:buFont typeface="Arial"/>
              <a:buChar char="►"/>
              <a:tabLst>
                <a:tab pos="774700" algn="l"/>
              </a:tabLst>
            </a:pPr>
            <a:r>
              <a:rPr sz="1000" spc="95" dirty="0">
                <a:latin typeface="Palatino Linotype"/>
                <a:cs typeface="Palatino Linotype"/>
              </a:rPr>
              <a:t>J.</a:t>
            </a:r>
            <a:r>
              <a:rPr sz="1000" spc="35" dirty="0">
                <a:latin typeface="Palatino Linotype"/>
                <a:cs typeface="Palatino Linotype"/>
              </a:rPr>
              <a:t> </a:t>
            </a:r>
            <a:r>
              <a:rPr sz="1000" dirty="0">
                <a:latin typeface="Palatino Linotype"/>
                <a:cs typeface="Palatino Linotype"/>
              </a:rPr>
              <a:t>Peters,</a:t>
            </a:r>
            <a:r>
              <a:rPr sz="1000" spc="35" dirty="0">
                <a:latin typeface="Palatino Linotype"/>
                <a:cs typeface="Palatino Linotype"/>
              </a:rPr>
              <a:t> </a:t>
            </a:r>
            <a:r>
              <a:rPr sz="1000" dirty="0">
                <a:latin typeface="Palatino Linotype"/>
                <a:cs typeface="Palatino Linotype"/>
              </a:rPr>
              <a:t>D.</a:t>
            </a:r>
            <a:r>
              <a:rPr sz="1000" spc="40" dirty="0">
                <a:latin typeface="Palatino Linotype"/>
                <a:cs typeface="Palatino Linotype"/>
              </a:rPr>
              <a:t> </a:t>
            </a:r>
            <a:r>
              <a:rPr sz="1000" dirty="0">
                <a:latin typeface="Palatino Linotype"/>
                <a:cs typeface="Palatino Linotype"/>
              </a:rPr>
              <a:t>Janzing,</a:t>
            </a:r>
            <a:r>
              <a:rPr sz="1000" spc="35" dirty="0">
                <a:latin typeface="Palatino Linotype"/>
                <a:cs typeface="Palatino Linotype"/>
              </a:rPr>
              <a:t> </a:t>
            </a:r>
            <a:r>
              <a:rPr sz="1000" dirty="0">
                <a:latin typeface="Palatino Linotype"/>
                <a:cs typeface="Palatino Linotype"/>
              </a:rPr>
              <a:t>and</a:t>
            </a:r>
            <a:r>
              <a:rPr sz="1000" spc="40" dirty="0">
                <a:latin typeface="Palatino Linotype"/>
                <a:cs typeface="Palatino Linotype"/>
              </a:rPr>
              <a:t> </a:t>
            </a:r>
            <a:r>
              <a:rPr sz="1000" spc="60" dirty="0">
                <a:latin typeface="Palatino Linotype"/>
                <a:cs typeface="Palatino Linotype"/>
              </a:rPr>
              <a:t>B.</a:t>
            </a:r>
            <a:r>
              <a:rPr sz="1000" spc="35" dirty="0">
                <a:latin typeface="Palatino Linotype"/>
                <a:cs typeface="Palatino Linotype"/>
              </a:rPr>
              <a:t> </a:t>
            </a:r>
            <a:r>
              <a:rPr sz="1000" spc="-25" dirty="0">
                <a:latin typeface="Palatino Linotype"/>
                <a:cs typeface="Palatino Linotype"/>
              </a:rPr>
              <a:t>Scholkopf,</a:t>
            </a:r>
            <a:r>
              <a:rPr sz="1000" spc="40" dirty="0">
                <a:latin typeface="Palatino Linotype"/>
                <a:cs typeface="Palatino Linotype"/>
              </a:rPr>
              <a:t> </a:t>
            </a:r>
            <a:r>
              <a:rPr sz="1000" spc="-10" dirty="0">
                <a:latin typeface="Palatino Linotype"/>
                <a:cs typeface="Palatino Linotype"/>
              </a:rPr>
              <a:t>Elements</a:t>
            </a:r>
            <a:r>
              <a:rPr sz="1000" spc="35" dirty="0">
                <a:latin typeface="Palatino Linotype"/>
                <a:cs typeface="Palatino Linotype"/>
              </a:rPr>
              <a:t> </a:t>
            </a:r>
            <a:r>
              <a:rPr sz="1000" dirty="0">
                <a:latin typeface="Palatino Linotype"/>
                <a:cs typeface="Palatino Linotype"/>
              </a:rPr>
              <a:t>of</a:t>
            </a:r>
            <a:r>
              <a:rPr sz="1000" spc="40" dirty="0">
                <a:latin typeface="Palatino Linotype"/>
                <a:cs typeface="Palatino Linotype"/>
              </a:rPr>
              <a:t> </a:t>
            </a:r>
            <a:r>
              <a:rPr sz="1000" dirty="0">
                <a:latin typeface="Palatino Linotype"/>
                <a:cs typeface="Palatino Linotype"/>
              </a:rPr>
              <a:t>Causal</a:t>
            </a:r>
            <a:r>
              <a:rPr sz="1000" spc="35" dirty="0">
                <a:latin typeface="Palatino Linotype"/>
                <a:cs typeface="Palatino Linotype"/>
              </a:rPr>
              <a:t> </a:t>
            </a:r>
            <a:r>
              <a:rPr sz="1000" spc="-10" dirty="0">
                <a:latin typeface="Palatino Linotype"/>
                <a:cs typeface="Palatino Linotype"/>
              </a:rPr>
              <a:t>Inference:</a:t>
            </a:r>
            <a:r>
              <a:rPr sz="1000" spc="135" dirty="0">
                <a:latin typeface="Palatino Linotype"/>
                <a:cs typeface="Palatino Linotype"/>
              </a:rPr>
              <a:t> </a:t>
            </a:r>
            <a:r>
              <a:rPr sz="1000" spc="-10" dirty="0">
                <a:latin typeface="Palatino Linotype"/>
                <a:cs typeface="Palatino Linotype"/>
              </a:rPr>
              <a:t>Foundations</a:t>
            </a:r>
            <a:endParaRPr sz="1000" dirty="0">
              <a:latin typeface="Palatino Linotype"/>
              <a:cs typeface="Palatino Linotype"/>
            </a:endParaRPr>
          </a:p>
          <a:p>
            <a:pPr marL="774065">
              <a:lnSpc>
                <a:spcPts val="1200"/>
              </a:lnSpc>
            </a:pPr>
            <a:r>
              <a:rPr sz="1000" dirty="0">
                <a:latin typeface="Palatino Linotype"/>
                <a:cs typeface="Palatino Linotype"/>
              </a:rPr>
              <a:t>and</a:t>
            </a:r>
            <a:r>
              <a:rPr sz="1000" spc="45" dirty="0">
                <a:latin typeface="Palatino Linotype"/>
                <a:cs typeface="Palatino Linotype"/>
              </a:rPr>
              <a:t> </a:t>
            </a:r>
            <a:r>
              <a:rPr sz="1000" spc="-10" dirty="0">
                <a:latin typeface="Palatino Linotype"/>
                <a:cs typeface="Palatino Linotype"/>
              </a:rPr>
              <a:t>Learning</a:t>
            </a:r>
            <a:r>
              <a:rPr sz="1000" spc="45" dirty="0">
                <a:latin typeface="Palatino Linotype"/>
                <a:cs typeface="Palatino Linotype"/>
              </a:rPr>
              <a:t> </a:t>
            </a:r>
            <a:r>
              <a:rPr sz="1000" spc="-10" dirty="0">
                <a:latin typeface="Palatino Linotype"/>
                <a:cs typeface="Palatino Linotype"/>
              </a:rPr>
              <a:t>Algorithms.</a:t>
            </a:r>
            <a:r>
              <a:rPr sz="1000" spc="145" dirty="0">
                <a:latin typeface="Palatino Linotype"/>
                <a:cs typeface="Palatino Linotype"/>
              </a:rPr>
              <a:t> </a:t>
            </a:r>
            <a:r>
              <a:rPr sz="1000" dirty="0">
                <a:latin typeface="Palatino Linotype"/>
                <a:cs typeface="Palatino Linotype"/>
              </a:rPr>
              <a:t>The</a:t>
            </a:r>
            <a:r>
              <a:rPr sz="1000" spc="45" dirty="0">
                <a:latin typeface="Palatino Linotype"/>
                <a:cs typeface="Palatino Linotype"/>
              </a:rPr>
              <a:t> </a:t>
            </a:r>
            <a:r>
              <a:rPr sz="1000" dirty="0">
                <a:latin typeface="Palatino Linotype"/>
                <a:cs typeface="Palatino Linotype"/>
              </a:rPr>
              <a:t>MIT</a:t>
            </a:r>
            <a:r>
              <a:rPr sz="1000" spc="45" dirty="0">
                <a:latin typeface="Palatino Linotype"/>
                <a:cs typeface="Palatino Linotype"/>
              </a:rPr>
              <a:t> </a:t>
            </a:r>
            <a:r>
              <a:rPr sz="1000" dirty="0">
                <a:latin typeface="Palatino Linotype"/>
                <a:cs typeface="Palatino Linotype"/>
              </a:rPr>
              <a:t>Press,</a:t>
            </a:r>
            <a:r>
              <a:rPr sz="1000" spc="45" dirty="0">
                <a:latin typeface="Palatino Linotype"/>
                <a:cs typeface="Palatino Linotype"/>
              </a:rPr>
              <a:t> </a:t>
            </a:r>
            <a:r>
              <a:rPr sz="1000" spc="-10" dirty="0">
                <a:latin typeface="Palatino Linotype"/>
                <a:cs typeface="Palatino Linotype"/>
              </a:rPr>
              <a:t>2017.</a:t>
            </a:r>
            <a:r>
              <a:rPr sz="1050" spc="-15" baseline="27777" dirty="0">
                <a:latin typeface="Georgia Pro"/>
                <a:cs typeface="Georgia Pro"/>
              </a:rPr>
              <a:t>3</a:t>
            </a:r>
            <a:endParaRPr sz="1050" baseline="27777" dirty="0">
              <a:latin typeface="Georgia Pro"/>
              <a:cs typeface="Georgia Pro"/>
            </a:endParaRPr>
          </a:p>
          <a:p>
            <a:pPr marL="496570" indent="-177800">
              <a:lnSpc>
                <a:spcPct val="100000"/>
              </a:lnSpc>
              <a:spcBef>
                <a:spcPts val="254"/>
              </a:spcBef>
              <a:buFont typeface="Arial"/>
              <a:buChar char="►"/>
              <a:tabLst>
                <a:tab pos="497205" algn="l"/>
              </a:tabLst>
            </a:pPr>
            <a:r>
              <a:rPr sz="1100" spc="-10" dirty="0">
                <a:latin typeface="Palatino Linotype"/>
                <a:cs typeface="Palatino Linotype"/>
              </a:rPr>
              <a:t>Online</a:t>
            </a:r>
            <a:endParaRPr sz="1100" dirty="0">
              <a:latin typeface="Palatino Linotype"/>
              <a:cs typeface="Palatino Linotype"/>
            </a:endParaRPr>
          </a:p>
          <a:p>
            <a:pPr marL="774065" lvl="1" indent="-168910">
              <a:lnSpc>
                <a:spcPct val="100000"/>
              </a:lnSpc>
              <a:spcBef>
                <a:spcPts val="175"/>
              </a:spcBef>
              <a:buFont typeface="Arial"/>
              <a:buChar char="►"/>
              <a:tabLst>
                <a:tab pos="774700" algn="l"/>
              </a:tabLst>
            </a:pPr>
            <a:r>
              <a:rPr sz="1000" spc="-10" dirty="0">
                <a:latin typeface="Palatino Linotype"/>
                <a:cs typeface="Palatino Linotype"/>
              </a:rPr>
              <a:t>Introduction</a:t>
            </a:r>
            <a:r>
              <a:rPr sz="1000" spc="25" dirty="0">
                <a:latin typeface="Palatino Linotype"/>
                <a:cs typeface="Palatino Linotype"/>
              </a:rPr>
              <a:t> </a:t>
            </a:r>
            <a:r>
              <a:rPr sz="1000" dirty="0">
                <a:latin typeface="Palatino Linotype"/>
                <a:cs typeface="Palatino Linotype"/>
              </a:rPr>
              <a:t>to</a:t>
            </a:r>
            <a:r>
              <a:rPr sz="1000" spc="30" dirty="0">
                <a:latin typeface="Palatino Linotype"/>
                <a:cs typeface="Palatino Linotype"/>
              </a:rPr>
              <a:t> </a:t>
            </a:r>
            <a:r>
              <a:rPr sz="1000" dirty="0">
                <a:latin typeface="Palatino Linotype"/>
                <a:cs typeface="Palatino Linotype"/>
              </a:rPr>
              <a:t>Causal</a:t>
            </a:r>
            <a:r>
              <a:rPr sz="1000" spc="25" dirty="0">
                <a:latin typeface="Palatino Linotype"/>
                <a:cs typeface="Palatino Linotype"/>
              </a:rPr>
              <a:t> </a:t>
            </a:r>
            <a:r>
              <a:rPr sz="1000" spc="-10" dirty="0">
                <a:latin typeface="Palatino Linotype"/>
                <a:cs typeface="Palatino Linotype"/>
              </a:rPr>
              <a:t>Inference</a:t>
            </a:r>
            <a:r>
              <a:rPr sz="1050" spc="-15" baseline="27777" dirty="0">
                <a:latin typeface="Georgia Pro"/>
                <a:cs typeface="Georgia Pro"/>
              </a:rPr>
              <a:t>4</a:t>
            </a:r>
            <a:r>
              <a:rPr lang="en-GB" sz="1050" spc="-15" baseline="27777" dirty="0">
                <a:latin typeface="Georgia Pro"/>
                <a:cs typeface="Georgia Pro"/>
              </a:rPr>
              <a:t> </a:t>
            </a:r>
            <a:r>
              <a:rPr lang="en-GB" sz="1050" spc="25" dirty="0">
                <a:latin typeface="Palatino Linotype"/>
                <a:cs typeface="Palatino Linotype"/>
              </a:rPr>
              <a:t>(video courses)</a:t>
            </a:r>
            <a:endParaRPr sz="1050" baseline="27777" dirty="0">
              <a:latin typeface="Georgia Pro"/>
              <a:cs typeface="Georgia Pro"/>
            </a:endParaRPr>
          </a:p>
          <a:p>
            <a:pPr>
              <a:lnSpc>
                <a:spcPct val="100000"/>
              </a:lnSpc>
              <a:spcBef>
                <a:spcPts val="40"/>
              </a:spcBef>
            </a:pPr>
            <a:endParaRPr sz="1850" dirty="0">
              <a:latin typeface="Georgia Pro"/>
              <a:cs typeface="Georgia Pro"/>
            </a:endParaRPr>
          </a:p>
          <a:p>
            <a:pPr marL="377825" marR="1748155">
              <a:lnSpc>
                <a:spcPct val="101499"/>
              </a:lnSpc>
            </a:pPr>
            <a:r>
              <a:rPr sz="900" spc="-15" baseline="37037" dirty="0">
                <a:latin typeface="Lucida Console"/>
                <a:cs typeface="Lucida Console"/>
              </a:rPr>
              <a:t>1</a:t>
            </a:r>
            <a:r>
              <a:rPr sz="900" spc="-10" dirty="0">
                <a:latin typeface="Palatino Linotype"/>
                <a:cs typeface="Palatino Linotype"/>
                <a:hlinkClick r:id="rId8"/>
              </a:rPr>
              <a:t>http://bayes</a:t>
            </a:r>
            <a:r>
              <a:rPr sz="900" i="1" spc="-10" dirty="0">
                <a:latin typeface="Calibri"/>
                <a:cs typeface="Calibri"/>
                <a:hlinkClick r:id="rId8"/>
              </a:rPr>
              <a:t>.</a:t>
            </a:r>
            <a:r>
              <a:rPr sz="900" spc="-10" dirty="0">
                <a:latin typeface="Palatino Linotype"/>
                <a:cs typeface="Palatino Linotype"/>
                <a:hlinkClick r:id="rId8"/>
              </a:rPr>
              <a:t>cs</a:t>
            </a:r>
            <a:r>
              <a:rPr sz="900" i="1" spc="-10" dirty="0">
                <a:latin typeface="Calibri"/>
                <a:cs typeface="Calibri"/>
                <a:hlinkClick r:id="rId8"/>
              </a:rPr>
              <a:t>.</a:t>
            </a:r>
            <a:r>
              <a:rPr sz="900" spc="-10" dirty="0">
                <a:latin typeface="Palatino Linotype"/>
                <a:cs typeface="Palatino Linotype"/>
                <a:hlinkClick r:id="rId8"/>
              </a:rPr>
              <a:t>ucla</a:t>
            </a:r>
            <a:r>
              <a:rPr sz="900" i="1" spc="-10" dirty="0">
                <a:latin typeface="Calibri"/>
                <a:cs typeface="Calibri"/>
                <a:hlinkClick r:id="rId8"/>
              </a:rPr>
              <a:t>.</a:t>
            </a:r>
            <a:r>
              <a:rPr sz="900" spc="-10" dirty="0">
                <a:latin typeface="Palatino Linotype"/>
                <a:cs typeface="Palatino Linotype"/>
                <a:hlinkClick r:id="rId8"/>
              </a:rPr>
              <a:t>edu/WHY/</a:t>
            </a:r>
            <a:r>
              <a:rPr sz="900" spc="500" dirty="0">
                <a:latin typeface="Palatino Linotype"/>
                <a:cs typeface="Palatino Linotype"/>
              </a:rPr>
              <a:t>  </a:t>
            </a:r>
            <a:r>
              <a:rPr sz="900" spc="-15" baseline="37037" dirty="0">
                <a:latin typeface="Lucida Console"/>
                <a:cs typeface="Lucida Console"/>
              </a:rPr>
              <a:t>2</a:t>
            </a:r>
            <a:r>
              <a:rPr sz="900" spc="-10" dirty="0">
                <a:latin typeface="Palatino Linotype"/>
                <a:cs typeface="Palatino Linotype"/>
                <a:hlinkClick r:id="rId9"/>
              </a:rPr>
              <a:t>http://bayes</a:t>
            </a:r>
            <a:r>
              <a:rPr sz="900" i="1" spc="-10" dirty="0">
                <a:latin typeface="Calibri"/>
                <a:cs typeface="Calibri"/>
                <a:hlinkClick r:id="rId9"/>
              </a:rPr>
              <a:t>.</a:t>
            </a:r>
            <a:r>
              <a:rPr sz="900" spc="-10" dirty="0">
                <a:latin typeface="Palatino Linotype"/>
                <a:cs typeface="Palatino Linotype"/>
                <a:hlinkClick r:id="rId9"/>
              </a:rPr>
              <a:t>cs</a:t>
            </a:r>
            <a:r>
              <a:rPr sz="900" i="1" spc="-10" dirty="0">
                <a:latin typeface="Calibri"/>
                <a:cs typeface="Calibri"/>
                <a:hlinkClick r:id="rId9"/>
              </a:rPr>
              <a:t>.</a:t>
            </a:r>
            <a:r>
              <a:rPr sz="900" spc="-10" dirty="0">
                <a:latin typeface="Palatino Linotype"/>
                <a:cs typeface="Palatino Linotype"/>
                <a:hlinkClick r:id="rId9"/>
              </a:rPr>
              <a:t>ucla</a:t>
            </a:r>
            <a:r>
              <a:rPr sz="900" i="1" spc="-10" dirty="0">
                <a:latin typeface="Calibri"/>
                <a:cs typeface="Calibri"/>
                <a:hlinkClick r:id="rId9"/>
              </a:rPr>
              <a:t>.</a:t>
            </a:r>
            <a:r>
              <a:rPr sz="900" spc="-10" dirty="0">
                <a:latin typeface="Palatino Linotype"/>
                <a:cs typeface="Palatino Linotype"/>
                <a:hlinkClick r:id="rId9"/>
              </a:rPr>
              <a:t>edu/PRIMER/</a:t>
            </a:r>
            <a:r>
              <a:rPr sz="900" spc="500" dirty="0">
                <a:latin typeface="Palatino Linotype"/>
                <a:cs typeface="Palatino Linotype"/>
              </a:rPr>
              <a:t> </a:t>
            </a:r>
            <a:r>
              <a:rPr sz="900" baseline="37037" dirty="0">
                <a:latin typeface="Lucida Console"/>
                <a:cs typeface="Lucida Console"/>
              </a:rPr>
              <a:t>3</a:t>
            </a:r>
            <a:r>
              <a:rPr sz="900" dirty="0">
                <a:latin typeface="Palatino Linotype"/>
                <a:cs typeface="Palatino Linotype"/>
                <a:hlinkClick r:id="rId10"/>
              </a:rPr>
              <a:t>https://mitpress</a:t>
            </a:r>
            <a:r>
              <a:rPr sz="900" i="1" dirty="0">
                <a:latin typeface="Calibri"/>
                <a:cs typeface="Calibri"/>
                <a:hlinkClick r:id="rId10"/>
              </a:rPr>
              <a:t>.</a:t>
            </a:r>
            <a:r>
              <a:rPr sz="900" dirty="0">
                <a:latin typeface="Palatino Linotype"/>
                <a:cs typeface="Palatino Linotype"/>
                <a:hlinkClick r:id="rId10"/>
              </a:rPr>
              <a:t>mit</a:t>
            </a:r>
            <a:r>
              <a:rPr sz="900" i="1" dirty="0">
                <a:latin typeface="Calibri"/>
                <a:cs typeface="Calibri"/>
                <a:hlinkClick r:id="rId10"/>
              </a:rPr>
              <a:t>.</a:t>
            </a:r>
            <a:r>
              <a:rPr sz="900" dirty="0">
                <a:latin typeface="Palatino Linotype"/>
                <a:cs typeface="Palatino Linotype"/>
                <a:hlinkClick r:id="rId10"/>
              </a:rPr>
              <a:t>edu/books/elements-</a:t>
            </a:r>
            <a:r>
              <a:rPr sz="900" spc="75" dirty="0">
                <a:latin typeface="Palatino Linotype"/>
                <a:cs typeface="Palatino Linotype"/>
                <a:hlinkClick r:id="rId10"/>
              </a:rPr>
              <a:t>causal-</a:t>
            </a:r>
            <a:r>
              <a:rPr sz="900" spc="50" dirty="0">
                <a:latin typeface="Palatino Linotype"/>
                <a:cs typeface="Palatino Linotype"/>
                <a:hlinkClick r:id="rId10"/>
              </a:rPr>
              <a:t>inference</a:t>
            </a:r>
            <a:r>
              <a:rPr sz="900" spc="50" dirty="0">
                <a:latin typeface="Palatino Linotype"/>
                <a:cs typeface="Palatino Linotype"/>
              </a:rPr>
              <a:t> </a:t>
            </a:r>
            <a:r>
              <a:rPr sz="900" baseline="37037" dirty="0">
                <a:latin typeface="Lucida Console"/>
                <a:cs typeface="Lucida Console"/>
              </a:rPr>
              <a:t>4</a:t>
            </a:r>
            <a:r>
              <a:rPr sz="900" dirty="0">
                <a:latin typeface="Palatino Linotype"/>
                <a:cs typeface="Palatino Linotype"/>
                <a:hlinkClick r:id="rId11"/>
              </a:rPr>
              <a:t>https://www</a:t>
            </a:r>
            <a:r>
              <a:rPr sz="900" i="1" dirty="0">
                <a:latin typeface="Calibri"/>
                <a:cs typeface="Calibri"/>
                <a:hlinkClick r:id="rId11"/>
              </a:rPr>
              <a:t>.</a:t>
            </a:r>
            <a:r>
              <a:rPr sz="900" dirty="0">
                <a:latin typeface="Palatino Linotype"/>
                <a:cs typeface="Palatino Linotype"/>
                <a:hlinkClick r:id="rId11"/>
              </a:rPr>
              <a:t>bradyneal</a:t>
            </a:r>
            <a:r>
              <a:rPr sz="900" i="1" dirty="0">
                <a:latin typeface="Calibri"/>
                <a:cs typeface="Calibri"/>
                <a:hlinkClick r:id="rId11"/>
              </a:rPr>
              <a:t>.</a:t>
            </a:r>
            <a:r>
              <a:rPr sz="900" dirty="0">
                <a:latin typeface="Palatino Linotype"/>
                <a:cs typeface="Palatino Linotype"/>
                <a:hlinkClick r:id="rId11"/>
              </a:rPr>
              <a:t>com/causal-</a:t>
            </a:r>
            <a:r>
              <a:rPr sz="900" spc="75" dirty="0">
                <a:latin typeface="Palatino Linotype"/>
                <a:cs typeface="Palatino Linotype"/>
                <a:hlinkClick r:id="rId11"/>
              </a:rPr>
              <a:t>inference-</a:t>
            </a:r>
            <a:r>
              <a:rPr sz="900" spc="-10" dirty="0">
                <a:latin typeface="Palatino Linotype"/>
                <a:cs typeface="Palatino Linotype"/>
                <a:hlinkClick r:id="rId11"/>
              </a:rPr>
              <a:t>course</a:t>
            </a:r>
            <a:endParaRPr sz="900" dirty="0">
              <a:latin typeface="Palatino Linotype"/>
              <a:cs typeface="Palatino Linotype"/>
            </a:endParaRPr>
          </a:p>
        </p:txBody>
      </p:sp>
      <p:sp>
        <p:nvSpPr>
          <p:cNvPr id="74" name="object 74"/>
          <p:cNvSpPr txBox="1">
            <a:spLocks noGrp="1"/>
          </p:cNvSpPr>
          <p:nvPr>
            <p:ph type="sldNum" sz="quarter" idx="7"/>
          </p:nvPr>
        </p:nvSpPr>
        <p:spPr>
          <a:prstGeom prst="rect">
            <a:avLst/>
          </a:prstGeom>
        </p:spPr>
        <p:txBody>
          <a:bodyPr vert="horz" wrap="square" lIns="0" tIns="21590" rIns="0" bIns="0" rtlCol="0">
            <a:spAutoFit/>
          </a:bodyPr>
          <a:lstStyle/>
          <a:p>
            <a:pPr marL="83820">
              <a:lnSpc>
                <a:spcPct val="100000"/>
              </a:lnSpc>
              <a:spcBef>
                <a:spcPts val="170"/>
              </a:spcBef>
            </a:pPr>
            <a:fld id="{81D60167-4931-47E6-BA6A-407CBD079E47}" type="slidenum">
              <a:rPr dirty="0"/>
              <a:t>4</a:t>
            </a:fld>
            <a:r>
              <a:rPr spc="-240" dirty="0"/>
              <a:t> </a:t>
            </a:r>
            <a:r>
              <a:rPr dirty="0"/>
              <a:t>/</a:t>
            </a:r>
            <a:r>
              <a:rPr spc="-240" dirty="0"/>
              <a:t> </a:t>
            </a:r>
            <a:r>
              <a:rPr spc="-25" dirty="0"/>
              <a:t>57</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44500" y="331391"/>
            <a:ext cx="3716020" cy="2586990"/>
          </a:xfrm>
          <a:prstGeom prst="rect">
            <a:avLst/>
          </a:prstGeom>
        </p:spPr>
        <p:txBody>
          <a:bodyPr vert="horz" wrap="square" lIns="0" tIns="17145" rIns="0" bIns="0" rtlCol="0">
            <a:spAutoFit/>
          </a:bodyPr>
          <a:lstStyle/>
          <a:p>
            <a:pPr marL="63500">
              <a:lnSpc>
                <a:spcPct val="100000"/>
              </a:lnSpc>
              <a:spcBef>
                <a:spcPts val="135"/>
              </a:spcBef>
            </a:pPr>
            <a:r>
              <a:rPr sz="1400" spc="170" dirty="0">
                <a:latin typeface="Palatino Linotype"/>
                <a:cs typeface="Palatino Linotype"/>
              </a:rPr>
              <a:t>T-</a:t>
            </a:r>
            <a:r>
              <a:rPr sz="1400" spc="70" dirty="0">
                <a:latin typeface="Palatino Linotype"/>
                <a:cs typeface="Palatino Linotype"/>
              </a:rPr>
              <a:t>L</a:t>
            </a:r>
            <a:r>
              <a:rPr sz="1400" cap="small" spc="70" dirty="0">
                <a:latin typeface="Palatino Linotype"/>
                <a:cs typeface="Palatino Linotype"/>
              </a:rPr>
              <a:t>earner</a:t>
            </a:r>
            <a:r>
              <a:rPr lang="en-GB" sz="1400" cap="small" spc="70" dirty="0">
                <a:latin typeface="Palatino Linotype"/>
                <a:cs typeface="Palatino Linotype"/>
              </a:rPr>
              <a:t> (see link s learner)</a:t>
            </a:r>
            <a:endParaRPr sz="1400" dirty="0">
              <a:latin typeface="Palatino Linotype"/>
              <a:cs typeface="Palatino Linotype"/>
            </a:endParaRPr>
          </a:p>
          <a:p>
            <a:pPr marL="509270" indent="-177800">
              <a:lnSpc>
                <a:spcPct val="100000"/>
              </a:lnSpc>
              <a:spcBef>
                <a:spcPts val="955"/>
              </a:spcBef>
              <a:buFont typeface="Arial"/>
              <a:buChar char="►"/>
              <a:tabLst>
                <a:tab pos="509905" algn="l"/>
              </a:tabLst>
            </a:pPr>
            <a:r>
              <a:rPr sz="1100" spc="-10" dirty="0">
                <a:latin typeface="Palatino Linotype"/>
                <a:cs typeface="Palatino Linotype"/>
              </a:rPr>
              <a:t>Treated</a:t>
            </a:r>
            <a:r>
              <a:rPr sz="1100" dirty="0">
                <a:latin typeface="Palatino Linotype"/>
                <a:cs typeface="Palatino Linotype"/>
              </a:rPr>
              <a:t> and</a:t>
            </a:r>
            <a:r>
              <a:rPr sz="1100" spc="5" dirty="0">
                <a:latin typeface="Palatino Linotype"/>
                <a:cs typeface="Palatino Linotype"/>
              </a:rPr>
              <a:t> </a:t>
            </a:r>
            <a:r>
              <a:rPr sz="1100" spc="-10" dirty="0">
                <a:latin typeface="Palatino Linotype"/>
                <a:cs typeface="Palatino Linotype"/>
              </a:rPr>
              <a:t>control</a:t>
            </a:r>
            <a:r>
              <a:rPr sz="1100" spc="5" dirty="0">
                <a:latin typeface="Palatino Linotype"/>
                <a:cs typeface="Palatino Linotype"/>
              </a:rPr>
              <a:t> </a:t>
            </a:r>
            <a:r>
              <a:rPr sz="1100" spc="-20" dirty="0">
                <a:latin typeface="Palatino Linotype"/>
                <a:cs typeface="Palatino Linotype"/>
              </a:rPr>
              <a:t>distributions</a:t>
            </a:r>
            <a:r>
              <a:rPr sz="1100" spc="5" dirty="0">
                <a:latin typeface="Palatino Linotype"/>
                <a:cs typeface="Palatino Linotype"/>
              </a:rPr>
              <a:t> </a:t>
            </a:r>
            <a:r>
              <a:rPr sz="1100" dirty="0">
                <a:latin typeface="Palatino Linotype"/>
                <a:cs typeface="Palatino Linotype"/>
              </a:rPr>
              <a:t>are</a:t>
            </a:r>
            <a:r>
              <a:rPr sz="1100" spc="5" dirty="0">
                <a:latin typeface="Palatino Linotype"/>
                <a:cs typeface="Palatino Linotype"/>
              </a:rPr>
              <a:t> </a:t>
            </a:r>
            <a:r>
              <a:rPr sz="1100" dirty="0">
                <a:latin typeface="Palatino Linotype"/>
                <a:cs typeface="Palatino Linotype"/>
              </a:rPr>
              <a:t>often</a:t>
            </a:r>
            <a:r>
              <a:rPr sz="1100" spc="5" dirty="0">
                <a:latin typeface="Palatino Linotype"/>
                <a:cs typeface="Palatino Linotype"/>
              </a:rPr>
              <a:t> </a:t>
            </a:r>
            <a:r>
              <a:rPr sz="1100" spc="-10" dirty="0">
                <a:latin typeface="Palatino Linotype"/>
                <a:cs typeface="Palatino Linotype"/>
              </a:rPr>
              <a:t>different</a:t>
            </a:r>
            <a:endParaRPr sz="1100" dirty="0">
              <a:latin typeface="Palatino Linotype"/>
              <a:cs typeface="Palatino Linotype"/>
            </a:endParaRPr>
          </a:p>
          <a:p>
            <a:pPr marL="509270" indent="-177800">
              <a:lnSpc>
                <a:spcPct val="100000"/>
              </a:lnSpc>
              <a:spcBef>
                <a:spcPts val="35"/>
              </a:spcBef>
              <a:buFont typeface="Arial"/>
              <a:buChar char="►"/>
              <a:tabLst>
                <a:tab pos="509905" algn="l"/>
              </a:tabLst>
            </a:pPr>
            <a:r>
              <a:rPr sz="1100" spc="-10" dirty="0">
                <a:latin typeface="Palatino Linotype"/>
                <a:cs typeface="Palatino Linotype"/>
              </a:rPr>
              <a:t>Solution:</a:t>
            </a:r>
            <a:r>
              <a:rPr sz="1100" spc="140" dirty="0">
                <a:latin typeface="Palatino Linotype"/>
                <a:cs typeface="Palatino Linotype"/>
              </a:rPr>
              <a:t> </a:t>
            </a:r>
            <a:r>
              <a:rPr sz="1100" dirty="0">
                <a:latin typeface="Palatino Linotype"/>
                <a:cs typeface="Palatino Linotype"/>
              </a:rPr>
              <a:t>fit</a:t>
            </a:r>
            <a:r>
              <a:rPr sz="1100" spc="40" dirty="0">
                <a:latin typeface="Palatino Linotype"/>
                <a:cs typeface="Palatino Linotype"/>
              </a:rPr>
              <a:t> </a:t>
            </a:r>
            <a:r>
              <a:rPr sz="1100" i="1" dirty="0">
                <a:latin typeface="Palatino Linotype"/>
                <a:cs typeface="Palatino Linotype"/>
              </a:rPr>
              <a:t>two</a:t>
            </a:r>
            <a:r>
              <a:rPr sz="1100" i="1" spc="35" dirty="0">
                <a:latin typeface="Palatino Linotype"/>
                <a:cs typeface="Palatino Linotype"/>
              </a:rPr>
              <a:t> </a:t>
            </a:r>
            <a:r>
              <a:rPr sz="1100" spc="-10" dirty="0">
                <a:latin typeface="Palatino Linotype"/>
                <a:cs typeface="Palatino Linotype"/>
              </a:rPr>
              <a:t>separate</a:t>
            </a:r>
            <a:r>
              <a:rPr sz="1100" spc="35" dirty="0">
                <a:latin typeface="Palatino Linotype"/>
                <a:cs typeface="Palatino Linotype"/>
              </a:rPr>
              <a:t> </a:t>
            </a:r>
            <a:r>
              <a:rPr sz="1100" spc="-10" dirty="0">
                <a:latin typeface="Palatino Linotype"/>
                <a:cs typeface="Palatino Linotype"/>
              </a:rPr>
              <a:t>regressors</a:t>
            </a:r>
            <a:endParaRPr sz="1100" dirty="0">
              <a:latin typeface="Palatino Linotype"/>
              <a:cs typeface="Palatino Linotype"/>
            </a:endParaRPr>
          </a:p>
          <a:p>
            <a:pPr>
              <a:lnSpc>
                <a:spcPct val="100000"/>
              </a:lnSpc>
              <a:spcBef>
                <a:spcPts val="60"/>
              </a:spcBef>
            </a:pPr>
            <a:endParaRPr sz="1650" dirty="0">
              <a:latin typeface="Palatino Linotype"/>
              <a:cs typeface="Palatino Linotype"/>
            </a:endParaRPr>
          </a:p>
          <a:p>
            <a:pPr marL="2018664">
              <a:lnSpc>
                <a:spcPct val="100000"/>
              </a:lnSpc>
            </a:pPr>
            <a:r>
              <a:rPr sz="1100" i="1" spc="60" dirty="0">
                <a:latin typeface="Times New Roman"/>
                <a:cs typeface="Times New Roman"/>
              </a:rPr>
              <a:t>µ</a:t>
            </a:r>
            <a:r>
              <a:rPr sz="1200" spc="89" baseline="-10416" dirty="0">
                <a:latin typeface="Palatino Linotype"/>
                <a:cs typeface="Palatino Linotype"/>
              </a:rPr>
              <a:t>1</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spc="55" dirty="0">
                <a:latin typeface="Palatino Linotype"/>
                <a:cs typeface="Palatino Linotype"/>
              </a:rPr>
              <a:t> </a:t>
            </a:r>
            <a:r>
              <a:rPr sz="1100" spc="295" dirty="0">
                <a:latin typeface="Palatino Linotype"/>
                <a:cs typeface="Palatino Linotype"/>
              </a:rPr>
              <a:t>=</a:t>
            </a:r>
            <a:r>
              <a:rPr sz="1100" spc="55" dirty="0">
                <a:latin typeface="Palatino Linotype"/>
                <a:cs typeface="Palatino Linotype"/>
              </a:rPr>
              <a:t> </a:t>
            </a:r>
            <a:r>
              <a:rPr sz="1100" dirty="0">
                <a:latin typeface="Arial"/>
                <a:cs typeface="Arial"/>
              </a:rPr>
              <a:t>E</a:t>
            </a:r>
            <a:r>
              <a:rPr sz="1100" dirty="0">
                <a:latin typeface="Palatino Linotype"/>
                <a:cs typeface="Palatino Linotype"/>
              </a:rPr>
              <a:t>[</a:t>
            </a:r>
            <a:r>
              <a:rPr sz="1100" dirty="0">
                <a:latin typeface="Lucida Sans Unicode"/>
                <a:cs typeface="Lucida Sans Unicode"/>
              </a:rPr>
              <a:t>Y|</a:t>
            </a:r>
            <a:r>
              <a:rPr sz="1100" i="1" dirty="0">
                <a:latin typeface="Times New Roman"/>
                <a:cs typeface="Times New Roman"/>
              </a:rPr>
              <a:t>X</a:t>
            </a:r>
            <a:r>
              <a:rPr sz="1100" i="1" spc="150" dirty="0">
                <a:latin typeface="Times New Roman"/>
                <a:cs typeface="Times New Roman"/>
              </a:rPr>
              <a:t> </a:t>
            </a:r>
            <a:r>
              <a:rPr sz="1100" spc="295" dirty="0">
                <a:latin typeface="Palatino Linotype"/>
                <a:cs typeface="Palatino Linotype"/>
              </a:rPr>
              <a:t>=</a:t>
            </a:r>
            <a:r>
              <a:rPr sz="1100" spc="55" dirty="0">
                <a:latin typeface="Palatino Linotype"/>
                <a:cs typeface="Palatino Linotype"/>
              </a:rPr>
              <a:t> </a:t>
            </a:r>
            <a:r>
              <a:rPr sz="1100" i="1" spc="75" dirty="0">
                <a:latin typeface="Times New Roman"/>
                <a:cs typeface="Times New Roman"/>
              </a:rPr>
              <a:t>x,</a:t>
            </a:r>
            <a:r>
              <a:rPr sz="1100" i="1" spc="-75" dirty="0">
                <a:latin typeface="Times New Roman"/>
                <a:cs typeface="Times New Roman"/>
              </a:rPr>
              <a:t> </a:t>
            </a:r>
            <a:r>
              <a:rPr sz="1100" i="1" dirty="0">
                <a:latin typeface="Times New Roman"/>
                <a:cs typeface="Times New Roman"/>
              </a:rPr>
              <a:t>T</a:t>
            </a:r>
            <a:r>
              <a:rPr sz="1100" i="1" spc="220" dirty="0">
                <a:latin typeface="Times New Roman"/>
                <a:cs typeface="Times New Roman"/>
              </a:rPr>
              <a:t> </a:t>
            </a:r>
            <a:r>
              <a:rPr sz="1100" spc="295" dirty="0">
                <a:latin typeface="Palatino Linotype"/>
                <a:cs typeface="Palatino Linotype"/>
              </a:rPr>
              <a:t>=</a:t>
            </a:r>
            <a:r>
              <a:rPr sz="1100" spc="55" dirty="0">
                <a:latin typeface="Palatino Linotype"/>
                <a:cs typeface="Palatino Linotype"/>
              </a:rPr>
              <a:t> </a:t>
            </a:r>
            <a:r>
              <a:rPr sz="1100" spc="-35" dirty="0">
                <a:latin typeface="Palatino Linotype"/>
                <a:cs typeface="Palatino Linotype"/>
              </a:rPr>
              <a:t>1]</a:t>
            </a:r>
            <a:endParaRPr sz="1100" dirty="0">
              <a:latin typeface="Palatino Linotype"/>
              <a:cs typeface="Palatino Linotype"/>
            </a:endParaRPr>
          </a:p>
          <a:p>
            <a:pPr marL="2018664">
              <a:lnSpc>
                <a:spcPct val="100000"/>
              </a:lnSpc>
              <a:spcBef>
                <a:spcPts val="685"/>
              </a:spcBef>
            </a:pPr>
            <a:r>
              <a:rPr sz="1100" i="1" spc="60" dirty="0">
                <a:latin typeface="Times New Roman"/>
                <a:cs typeface="Times New Roman"/>
              </a:rPr>
              <a:t>µ</a:t>
            </a:r>
            <a:r>
              <a:rPr sz="1200" spc="89" baseline="-10416" dirty="0">
                <a:latin typeface="Palatino Linotype"/>
                <a:cs typeface="Palatino Linotype"/>
              </a:rPr>
              <a:t>0</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spc="55" dirty="0">
                <a:latin typeface="Palatino Linotype"/>
                <a:cs typeface="Palatino Linotype"/>
              </a:rPr>
              <a:t> </a:t>
            </a:r>
            <a:r>
              <a:rPr sz="1100" spc="295" dirty="0">
                <a:latin typeface="Palatino Linotype"/>
                <a:cs typeface="Palatino Linotype"/>
              </a:rPr>
              <a:t>=</a:t>
            </a:r>
            <a:r>
              <a:rPr sz="1100" spc="55" dirty="0">
                <a:latin typeface="Palatino Linotype"/>
                <a:cs typeface="Palatino Linotype"/>
              </a:rPr>
              <a:t> </a:t>
            </a:r>
            <a:r>
              <a:rPr sz="1100" dirty="0">
                <a:latin typeface="Arial"/>
                <a:cs typeface="Arial"/>
              </a:rPr>
              <a:t>E</a:t>
            </a:r>
            <a:r>
              <a:rPr sz="1100" dirty="0">
                <a:latin typeface="Palatino Linotype"/>
                <a:cs typeface="Palatino Linotype"/>
              </a:rPr>
              <a:t>[</a:t>
            </a:r>
            <a:r>
              <a:rPr sz="1100" dirty="0">
                <a:latin typeface="Lucida Sans Unicode"/>
                <a:cs typeface="Lucida Sans Unicode"/>
              </a:rPr>
              <a:t>Y|</a:t>
            </a:r>
            <a:r>
              <a:rPr sz="1100" i="1" dirty="0">
                <a:latin typeface="Times New Roman"/>
                <a:cs typeface="Times New Roman"/>
              </a:rPr>
              <a:t>X</a:t>
            </a:r>
            <a:r>
              <a:rPr sz="1100" i="1" spc="150" dirty="0">
                <a:latin typeface="Times New Roman"/>
                <a:cs typeface="Times New Roman"/>
              </a:rPr>
              <a:t> </a:t>
            </a:r>
            <a:r>
              <a:rPr sz="1100" spc="295" dirty="0">
                <a:latin typeface="Palatino Linotype"/>
                <a:cs typeface="Palatino Linotype"/>
              </a:rPr>
              <a:t>=</a:t>
            </a:r>
            <a:r>
              <a:rPr sz="1100" spc="55" dirty="0">
                <a:latin typeface="Palatino Linotype"/>
                <a:cs typeface="Palatino Linotype"/>
              </a:rPr>
              <a:t> </a:t>
            </a:r>
            <a:r>
              <a:rPr sz="1100" i="1" spc="75" dirty="0">
                <a:latin typeface="Times New Roman"/>
                <a:cs typeface="Times New Roman"/>
              </a:rPr>
              <a:t>x,</a:t>
            </a:r>
            <a:r>
              <a:rPr sz="1100" i="1" spc="-75" dirty="0">
                <a:latin typeface="Times New Roman"/>
                <a:cs typeface="Times New Roman"/>
              </a:rPr>
              <a:t> </a:t>
            </a:r>
            <a:r>
              <a:rPr sz="1100" i="1" dirty="0">
                <a:latin typeface="Times New Roman"/>
                <a:cs typeface="Times New Roman"/>
              </a:rPr>
              <a:t>T</a:t>
            </a:r>
            <a:r>
              <a:rPr sz="1100" i="1" spc="220" dirty="0">
                <a:latin typeface="Times New Roman"/>
                <a:cs typeface="Times New Roman"/>
              </a:rPr>
              <a:t> </a:t>
            </a:r>
            <a:r>
              <a:rPr sz="1100" spc="295" dirty="0">
                <a:latin typeface="Palatino Linotype"/>
                <a:cs typeface="Palatino Linotype"/>
              </a:rPr>
              <a:t>=</a:t>
            </a:r>
            <a:r>
              <a:rPr sz="1100" spc="55" dirty="0">
                <a:latin typeface="Palatino Linotype"/>
                <a:cs typeface="Palatino Linotype"/>
              </a:rPr>
              <a:t> </a:t>
            </a:r>
            <a:r>
              <a:rPr sz="1100" spc="-35" dirty="0">
                <a:latin typeface="Palatino Linotype"/>
                <a:cs typeface="Palatino Linotype"/>
              </a:rPr>
              <a:t>0]</a:t>
            </a:r>
            <a:endParaRPr sz="1100" dirty="0">
              <a:latin typeface="Palatino Linotype"/>
              <a:cs typeface="Palatino Linotype"/>
            </a:endParaRPr>
          </a:p>
          <a:p>
            <a:pPr>
              <a:lnSpc>
                <a:spcPct val="100000"/>
              </a:lnSpc>
              <a:spcBef>
                <a:spcPts val="25"/>
              </a:spcBef>
            </a:pPr>
            <a:endParaRPr sz="1150" dirty="0">
              <a:latin typeface="Palatino Linotype"/>
              <a:cs typeface="Palatino Linotype"/>
            </a:endParaRPr>
          </a:p>
          <a:p>
            <a:pPr marL="509270" indent="-177800">
              <a:lnSpc>
                <a:spcPct val="100000"/>
              </a:lnSpc>
              <a:buAutoNum type="arabicPeriod"/>
              <a:tabLst>
                <a:tab pos="509905" algn="l"/>
              </a:tabLst>
            </a:pPr>
            <a:r>
              <a:rPr sz="1100" dirty="0">
                <a:latin typeface="Palatino Linotype"/>
                <a:cs typeface="Palatino Linotype"/>
              </a:rPr>
              <a:t>Learn</a:t>
            </a:r>
            <a:r>
              <a:rPr sz="1100" spc="20" dirty="0">
                <a:latin typeface="Palatino Linotype"/>
                <a:cs typeface="Palatino Linotype"/>
              </a:rPr>
              <a:t> </a:t>
            </a:r>
            <a:r>
              <a:rPr sz="1100" i="1" spc="60" dirty="0">
                <a:latin typeface="Times New Roman"/>
                <a:cs typeface="Times New Roman"/>
              </a:rPr>
              <a:t>µ</a:t>
            </a:r>
            <a:r>
              <a:rPr sz="1200" spc="89" baseline="-10416" dirty="0">
                <a:latin typeface="Palatino Linotype"/>
                <a:cs typeface="Palatino Linotype"/>
              </a:rPr>
              <a:t>1</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spc="25" dirty="0">
                <a:latin typeface="Palatino Linotype"/>
                <a:cs typeface="Palatino Linotype"/>
              </a:rPr>
              <a:t> </a:t>
            </a:r>
            <a:r>
              <a:rPr sz="1100" spc="-20" dirty="0">
                <a:latin typeface="Palatino Linotype"/>
                <a:cs typeface="Palatino Linotype"/>
              </a:rPr>
              <a:t>from</a:t>
            </a:r>
            <a:r>
              <a:rPr sz="1100" spc="20" dirty="0">
                <a:latin typeface="Palatino Linotype"/>
                <a:cs typeface="Palatino Linotype"/>
              </a:rPr>
              <a:t> </a:t>
            </a:r>
            <a:r>
              <a:rPr sz="1100" dirty="0">
                <a:latin typeface="Palatino Linotype"/>
                <a:cs typeface="Palatino Linotype"/>
              </a:rPr>
              <a:t>treated</a:t>
            </a:r>
            <a:r>
              <a:rPr sz="1100" spc="25" dirty="0">
                <a:latin typeface="Palatino Linotype"/>
                <a:cs typeface="Palatino Linotype"/>
              </a:rPr>
              <a:t> </a:t>
            </a:r>
            <a:r>
              <a:rPr sz="1100" dirty="0">
                <a:latin typeface="Palatino Linotype"/>
                <a:cs typeface="Palatino Linotype"/>
              </a:rPr>
              <a:t>units,</a:t>
            </a:r>
            <a:r>
              <a:rPr sz="1100" spc="20" dirty="0">
                <a:latin typeface="Palatino Linotype"/>
                <a:cs typeface="Palatino Linotype"/>
              </a:rPr>
              <a:t> </a:t>
            </a:r>
            <a:r>
              <a:rPr sz="1100" dirty="0">
                <a:latin typeface="Palatino Linotype"/>
                <a:cs typeface="Palatino Linotype"/>
              </a:rPr>
              <a:t>obtain</a:t>
            </a:r>
            <a:r>
              <a:rPr sz="1100" spc="25" dirty="0">
                <a:latin typeface="Palatino Linotype"/>
                <a:cs typeface="Palatino Linotype"/>
              </a:rPr>
              <a:t> </a:t>
            </a:r>
            <a:r>
              <a:rPr sz="1100" i="1" spc="-500" dirty="0">
                <a:latin typeface="Times New Roman"/>
                <a:cs typeface="Times New Roman"/>
              </a:rPr>
              <a:t>µ</a:t>
            </a:r>
            <a:r>
              <a:rPr sz="1100" spc="85" dirty="0">
                <a:latin typeface="Palatino Linotype"/>
                <a:cs typeface="Palatino Linotype"/>
              </a:rPr>
              <a:t>ˆ</a:t>
            </a:r>
            <a:r>
              <a:rPr sz="1200" spc="165" baseline="-10416" dirty="0">
                <a:latin typeface="Palatino Linotype"/>
                <a:cs typeface="Palatino Linotype"/>
              </a:rPr>
              <a:t>1</a:t>
            </a:r>
            <a:r>
              <a:rPr sz="1100" spc="55" dirty="0">
                <a:latin typeface="Palatino Linotype"/>
                <a:cs typeface="Palatino Linotype"/>
              </a:rPr>
              <a:t>(</a:t>
            </a:r>
            <a:r>
              <a:rPr sz="1100" i="1" spc="55" dirty="0">
                <a:latin typeface="Times New Roman"/>
                <a:cs typeface="Times New Roman"/>
              </a:rPr>
              <a:t>x</a:t>
            </a:r>
            <a:r>
              <a:rPr sz="1100" spc="55" dirty="0">
                <a:latin typeface="Palatino Linotype"/>
                <a:cs typeface="Palatino Linotype"/>
              </a:rPr>
              <a:t>)</a:t>
            </a:r>
            <a:r>
              <a:rPr sz="1100" spc="60" dirty="0">
                <a:latin typeface="Palatino Linotype"/>
                <a:cs typeface="Palatino Linotype"/>
              </a:rPr>
              <a:t>.</a:t>
            </a:r>
            <a:endParaRPr sz="1100" dirty="0">
              <a:latin typeface="Palatino Linotype"/>
              <a:cs typeface="Palatino Linotype"/>
            </a:endParaRPr>
          </a:p>
          <a:p>
            <a:pPr marL="509270" indent="-177800">
              <a:lnSpc>
                <a:spcPct val="100000"/>
              </a:lnSpc>
              <a:spcBef>
                <a:spcPts val="35"/>
              </a:spcBef>
              <a:buAutoNum type="arabicPeriod"/>
              <a:tabLst>
                <a:tab pos="509905" algn="l"/>
              </a:tabLst>
            </a:pPr>
            <a:r>
              <a:rPr sz="1100" dirty="0">
                <a:latin typeface="Palatino Linotype"/>
                <a:cs typeface="Palatino Linotype"/>
              </a:rPr>
              <a:t>Learn</a:t>
            </a:r>
            <a:r>
              <a:rPr sz="1100" spc="15" dirty="0">
                <a:latin typeface="Palatino Linotype"/>
                <a:cs typeface="Palatino Linotype"/>
              </a:rPr>
              <a:t> </a:t>
            </a:r>
            <a:r>
              <a:rPr sz="1100" i="1" spc="60" dirty="0">
                <a:latin typeface="Times New Roman"/>
                <a:cs typeface="Times New Roman"/>
              </a:rPr>
              <a:t>µ</a:t>
            </a:r>
            <a:r>
              <a:rPr sz="1200" spc="89" baseline="-10416" dirty="0">
                <a:latin typeface="Palatino Linotype"/>
                <a:cs typeface="Palatino Linotype"/>
              </a:rPr>
              <a:t>0</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spc="15" dirty="0">
                <a:latin typeface="Palatino Linotype"/>
                <a:cs typeface="Palatino Linotype"/>
              </a:rPr>
              <a:t> </a:t>
            </a:r>
            <a:r>
              <a:rPr sz="1100" spc="-20" dirty="0">
                <a:latin typeface="Palatino Linotype"/>
                <a:cs typeface="Palatino Linotype"/>
              </a:rPr>
              <a:t>from</a:t>
            </a:r>
            <a:r>
              <a:rPr sz="1100" spc="20" dirty="0">
                <a:latin typeface="Palatino Linotype"/>
                <a:cs typeface="Palatino Linotype"/>
              </a:rPr>
              <a:t> </a:t>
            </a:r>
            <a:r>
              <a:rPr sz="1100" spc="-10" dirty="0">
                <a:latin typeface="Palatino Linotype"/>
                <a:cs typeface="Palatino Linotype"/>
              </a:rPr>
              <a:t>control</a:t>
            </a:r>
            <a:r>
              <a:rPr sz="1100" spc="15" dirty="0">
                <a:latin typeface="Palatino Linotype"/>
                <a:cs typeface="Palatino Linotype"/>
              </a:rPr>
              <a:t> </a:t>
            </a:r>
            <a:r>
              <a:rPr sz="1100" dirty="0">
                <a:latin typeface="Palatino Linotype"/>
                <a:cs typeface="Palatino Linotype"/>
              </a:rPr>
              <a:t>units,</a:t>
            </a:r>
            <a:r>
              <a:rPr sz="1100" spc="20" dirty="0">
                <a:latin typeface="Palatino Linotype"/>
                <a:cs typeface="Palatino Linotype"/>
              </a:rPr>
              <a:t> </a:t>
            </a:r>
            <a:r>
              <a:rPr sz="1100" dirty="0">
                <a:latin typeface="Palatino Linotype"/>
                <a:cs typeface="Palatino Linotype"/>
              </a:rPr>
              <a:t>obtain</a:t>
            </a:r>
            <a:r>
              <a:rPr sz="1100" spc="15" dirty="0">
                <a:latin typeface="Palatino Linotype"/>
                <a:cs typeface="Palatino Linotype"/>
              </a:rPr>
              <a:t> </a:t>
            </a:r>
            <a:r>
              <a:rPr sz="1100" i="1" spc="-500" dirty="0">
                <a:latin typeface="Times New Roman"/>
                <a:cs typeface="Times New Roman"/>
              </a:rPr>
              <a:t>µ</a:t>
            </a:r>
            <a:r>
              <a:rPr sz="1100" spc="85" dirty="0">
                <a:latin typeface="Palatino Linotype"/>
                <a:cs typeface="Palatino Linotype"/>
              </a:rPr>
              <a:t>ˆ</a:t>
            </a:r>
            <a:r>
              <a:rPr sz="1200" spc="165" baseline="-10416" dirty="0">
                <a:latin typeface="Palatino Linotype"/>
                <a:cs typeface="Palatino Linotype"/>
              </a:rPr>
              <a:t>0</a:t>
            </a:r>
            <a:r>
              <a:rPr sz="1100" spc="55" dirty="0">
                <a:latin typeface="Palatino Linotype"/>
                <a:cs typeface="Palatino Linotype"/>
              </a:rPr>
              <a:t>(</a:t>
            </a:r>
            <a:r>
              <a:rPr sz="1100" i="1" spc="55" dirty="0">
                <a:latin typeface="Times New Roman"/>
                <a:cs typeface="Times New Roman"/>
              </a:rPr>
              <a:t>x</a:t>
            </a:r>
            <a:r>
              <a:rPr sz="1100" spc="55" dirty="0">
                <a:latin typeface="Palatino Linotype"/>
                <a:cs typeface="Palatino Linotype"/>
              </a:rPr>
              <a:t>)</a:t>
            </a:r>
            <a:r>
              <a:rPr sz="1100" spc="60" dirty="0">
                <a:latin typeface="Palatino Linotype"/>
                <a:cs typeface="Palatino Linotype"/>
              </a:rPr>
              <a:t>.</a:t>
            </a:r>
            <a:endParaRPr sz="1100" dirty="0">
              <a:latin typeface="Palatino Linotype"/>
              <a:cs typeface="Palatino Linotype"/>
            </a:endParaRPr>
          </a:p>
          <a:p>
            <a:pPr marL="509270" indent="-177800">
              <a:lnSpc>
                <a:spcPct val="100000"/>
              </a:lnSpc>
              <a:spcBef>
                <a:spcPts val="35"/>
              </a:spcBef>
              <a:buAutoNum type="arabicPeriod"/>
              <a:tabLst>
                <a:tab pos="509905" algn="l"/>
              </a:tabLst>
            </a:pPr>
            <a:r>
              <a:rPr sz="1100" dirty="0">
                <a:latin typeface="Palatino Linotype"/>
                <a:cs typeface="Palatino Linotype"/>
              </a:rPr>
              <a:t>Predict</a:t>
            </a:r>
            <a:r>
              <a:rPr sz="1100" spc="75" dirty="0">
                <a:latin typeface="Palatino Linotype"/>
                <a:cs typeface="Palatino Linotype"/>
              </a:rPr>
              <a:t> </a:t>
            </a:r>
            <a:r>
              <a:rPr sz="1100" spc="65" dirty="0">
                <a:latin typeface="Palatino Linotype"/>
                <a:cs typeface="Palatino Linotype"/>
              </a:rPr>
              <a:t>ITE</a:t>
            </a:r>
            <a:r>
              <a:rPr sz="1100" spc="75" dirty="0">
                <a:latin typeface="Palatino Linotype"/>
                <a:cs typeface="Palatino Linotype"/>
              </a:rPr>
              <a:t> </a:t>
            </a:r>
            <a:r>
              <a:rPr sz="1100" spc="-25" dirty="0">
                <a:latin typeface="Palatino Linotype"/>
                <a:cs typeface="Palatino Linotype"/>
              </a:rPr>
              <a:t>as</a:t>
            </a:r>
            <a:endParaRPr sz="1100" dirty="0">
              <a:latin typeface="Palatino Linotype"/>
              <a:cs typeface="Palatino Linotype"/>
            </a:endParaRPr>
          </a:p>
          <a:p>
            <a:pPr>
              <a:lnSpc>
                <a:spcPct val="100000"/>
              </a:lnSpc>
              <a:spcBef>
                <a:spcPts val="60"/>
              </a:spcBef>
            </a:pPr>
            <a:endParaRPr sz="1650" dirty="0">
              <a:latin typeface="Palatino Linotype"/>
              <a:cs typeface="Palatino Linotype"/>
            </a:endParaRPr>
          </a:p>
          <a:p>
            <a:pPr marL="2092960">
              <a:lnSpc>
                <a:spcPct val="100000"/>
              </a:lnSpc>
            </a:pPr>
            <a:r>
              <a:rPr sz="1100" i="1" spc="-105" dirty="0">
                <a:latin typeface="Times New Roman"/>
                <a:cs typeface="Times New Roman"/>
              </a:rPr>
              <a:t>I</a:t>
            </a:r>
            <a:r>
              <a:rPr sz="1650" spc="-157" baseline="12626" dirty="0">
                <a:latin typeface="Arial"/>
                <a:cs typeface="Arial"/>
              </a:rPr>
              <a:t>^</a:t>
            </a:r>
            <a:r>
              <a:rPr sz="1100" i="1" spc="-105" dirty="0">
                <a:latin typeface="Times New Roman"/>
                <a:cs typeface="Times New Roman"/>
              </a:rPr>
              <a:t>T</a:t>
            </a:r>
            <a:r>
              <a:rPr sz="1100" i="1" spc="-120" dirty="0">
                <a:latin typeface="Times New Roman"/>
                <a:cs typeface="Times New Roman"/>
              </a:rPr>
              <a:t> </a:t>
            </a:r>
            <a:r>
              <a:rPr sz="1100" i="1" spc="100" dirty="0">
                <a:latin typeface="Times New Roman"/>
                <a:cs typeface="Times New Roman"/>
              </a:rPr>
              <a:t>E</a:t>
            </a:r>
            <a:r>
              <a:rPr sz="1100" spc="100" dirty="0">
                <a:latin typeface="Palatino Linotype"/>
                <a:cs typeface="Palatino Linotype"/>
              </a:rPr>
              <a:t>(</a:t>
            </a:r>
            <a:r>
              <a:rPr sz="1100" i="1" spc="100" dirty="0">
                <a:latin typeface="Times New Roman"/>
                <a:cs typeface="Times New Roman"/>
              </a:rPr>
              <a:t>x</a:t>
            </a:r>
            <a:r>
              <a:rPr sz="1100" spc="100" dirty="0">
                <a:latin typeface="Palatino Linotype"/>
                <a:cs typeface="Palatino Linotype"/>
              </a:rPr>
              <a:t>)</a:t>
            </a:r>
            <a:r>
              <a:rPr sz="1100" spc="40" dirty="0">
                <a:latin typeface="Palatino Linotype"/>
                <a:cs typeface="Palatino Linotype"/>
              </a:rPr>
              <a:t> </a:t>
            </a:r>
            <a:r>
              <a:rPr sz="1100" spc="295" dirty="0">
                <a:latin typeface="Palatino Linotype"/>
                <a:cs typeface="Palatino Linotype"/>
              </a:rPr>
              <a:t>=</a:t>
            </a:r>
            <a:r>
              <a:rPr sz="1100" spc="45" dirty="0">
                <a:latin typeface="Palatino Linotype"/>
                <a:cs typeface="Palatino Linotype"/>
              </a:rPr>
              <a:t> </a:t>
            </a:r>
            <a:r>
              <a:rPr sz="1100" i="1" spc="-490" dirty="0">
                <a:latin typeface="Times New Roman"/>
                <a:cs typeface="Times New Roman"/>
              </a:rPr>
              <a:t>µ</a:t>
            </a:r>
            <a:r>
              <a:rPr sz="1100" spc="95" dirty="0">
                <a:latin typeface="Palatino Linotype"/>
                <a:cs typeface="Palatino Linotype"/>
              </a:rPr>
              <a:t>ˆ</a:t>
            </a:r>
            <a:r>
              <a:rPr sz="1200" spc="179" baseline="-10416" dirty="0">
                <a:latin typeface="Palatino Linotype"/>
                <a:cs typeface="Palatino Linotype"/>
              </a:rPr>
              <a:t>1</a:t>
            </a:r>
            <a:r>
              <a:rPr sz="1100" spc="65" dirty="0">
                <a:latin typeface="Palatino Linotype"/>
                <a:cs typeface="Palatino Linotype"/>
              </a:rPr>
              <a:t>(</a:t>
            </a:r>
            <a:r>
              <a:rPr sz="1100" i="1" spc="65" dirty="0">
                <a:latin typeface="Times New Roman"/>
                <a:cs typeface="Times New Roman"/>
              </a:rPr>
              <a:t>x</a:t>
            </a:r>
            <a:r>
              <a:rPr sz="1100" spc="70" dirty="0">
                <a:latin typeface="Palatino Linotype"/>
                <a:cs typeface="Palatino Linotype"/>
              </a:rPr>
              <a:t>)</a:t>
            </a:r>
            <a:r>
              <a:rPr sz="1100" spc="-20" dirty="0">
                <a:latin typeface="Palatino Linotype"/>
                <a:cs typeface="Palatino Linotype"/>
              </a:rPr>
              <a:t> </a:t>
            </a:r>
            <a:r>
              <a:rPr sz="1100" spc="-35" dirty="0">
                <a:latin typeface="Lucida Sans Unicode"/>
                <a:cs typeface="Lucida Sans Unicode"/>
              </a:rPr>
              <a:t>−</a:t>
            </a:r>
            <a:r>
              <a:rPr sz="1100" spc="-100" dirty="0">
                <a:latin typeface="Lucida Sans Unicode"/>
                <a:cs typeface="Lucida Sans Unicode"/>
              </a:rPr>
              <a:t> </a:t>
            </a:r>
            <a:r>
              <a:rPr sz="1100" i="1" spc="-490" dirty="0">
                <a:latin typeface="Times New Roman"/>
                <a:cs typeface="Times New Roman"/>
              </a:rPr>
              <a:t>µ</a:t>
            </a:r>
            <a:r>
              <a:rPr sz="1100" spc="95" dirty="0">
                <a:latin typeface="Palatino Linotype"/>
                <a:cs typeface="Palatino Linotype"/>
              </a:rPr>
              <a:t>ˆ</a:t>
            </a:r>
            <a:r>
              <a:rPr sz="1200" spc="179" baseline="-10416" dirty="0">
                <a:latin typeface="Palatino Linotype"/>
                <a:cs typeface="Palatino Linotype"/>
              </a:rPr>
              <a:t>0</a:t>
            </a:r>
            <a:r>
              <a:rPr sz="1100" spc="65" dirty="0">
                <a:latin typeface="Palatino Linotype"/>
                <a:cs typeface="Palatino Linotype"/>
              </a:rPr>
              <a:t>(</a:t>
            </a:r>
            <a:r>
              <a:rPr sz="1100" i="1" spc="65" dirty="0">
                <a:latin typeface="Times New Roman"/>
                <a:cs typeface="Times New Roman"/>
              </a:rPr>
              <a:t>x</a:t>
            </a:r>
            <a:r>
              <a:rPr sz="1100" spc="70" dirty="0">
                <a:latin typeface="Palatino Linotype"/>
                <a:cs typeface="Palatino Linotype"/>
              </a:rPr>
              <a:t>)</a:t>
            </a:r>
            <a:endParaRPr sz="1100" dirty="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40</a:t>
            </a:fld>
            <a:r>
              <a:rPr spc="-235" dirty="0"/>
              <a:t> </a:t>
            </a:r>
            <a:r>
              <a:rPr dirty="0"/>
              <a:t>/</a:t>
            </a:r>
            <a:r>
              <a:rPr spc="-240" dirty="0"/>
              <a:t> </a:t>
            </a:r>
            <a:r>
              <a:rPr spc="-25" dirty="0"/>
              <a:t>57</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851785" cy="2642870"/>
          </a:xfrm>
          <a:prstGeom prst="rect">
            <a:avLst/>
          </a:prstGeom>
        </p:spPr>
        <p:txBody>
          <a:bodyPr vert="horz" wrap="square" lIns="0" tIns="17145" rIns="0" bIns="0" rtlCol="0">
            <a:spAutoFit/>
          </a:bodyPr>
          <a:lstStyle/>
          <a:p>
            <a:pPr marL="12700">
              <a:lnSpc>
                <a:spcPct val="100000"/>
              </a:lnSpc>
              <a:spcBef>
                <a:spcPts val="135"/>
              </a:spcBef>
            </a:pPr>
            <a:r>
              <a:rPr sz="1400" spc="170" dirty="0">
                <a:latin typeface="Palatino Linotype"/>
                <a:cs typeface="Palatino Linotype"/>
              </a:rPr>
              <a:t>T-</a:t>
            </a:r>
            <a:r>
              <a:rPr sz="1400" spc="80" dirty="0">
                <a:latin typeface="Palatino Linotype"/>
                <a:cs typeface="Palatino Linotype"/>
              </a:rPr>
              <a:t>L</a:t>
            </a:r>
            <a:r>
              <a:rPr sz="1400" cap="small" spc="80" dirty="0">
                <a:latin typeface="Palatino Linotype"/>
                <a:cs typeface="Palatino Linotype"/>
              </a:rPr>
              <a:t>earner</a:t>
            </a:r>
            <a:r>
              <a:rPr sz="1400" spc="200" dirty="0">
                <a:latin typeface="Palatino Linotype"/>
                <a:cs typeface="Palatino Linotype"/>
              </a:rPr>
              <a:t> </a:t>
            </a:r>
            <a:r>
              <a:rPr sz="1400" spc="70" dirty="0">
                <a:latin typeface="Palatino Linotype"/>
                <a:cs typeface="Palatino Linotype"/>
              </a:rPr>
              <a:t>-</a:t>
            </a:r>
            <a:r>
              <a:rPr sz="1400" spc="204" dirty="0">
                <a:latin typeface="Palatino Linotype"/>
                <a:cs typeface="Palatino Linotype"/>
              </a:rPr>
              <a:t> </a:t>
            </a:r>
            <a:r>
              <a:rPr sz="1400" spc="60" dirty="0">
                <a:latin typeface="Palatino Linotype"/>
                <a:cs typeface="Palatino Linotype"/>
              </a:rPr>
              <a:t>C</a:t>
            </a:r>
            <a:r>
              <a:rPr sz="1400" cap="small" spc="60" dirty="0">
                <a:latin typeface="Palatino Linotype"/>
                <a:cs typeface="Palatino Linotype"/>
              </a:rPr>
              <a:t>ode</a:t>
            </a:r>
            <a:endParaRPr sz="1400">
              <a:latin typeface="Palatino Linotype"/>
              <a:cs typeface="Palatino Linotype"/>
            </a:endParaRPr>
          </a:p>
          <a:p>
            <a:pPr marL="181610" marR="1134110">
              <a:lnSpc>
                <a:spcPct val="100000"/>
              </a:lnSpc>
              <a:spcBef>
                <a:spcPts val="955"/>
              </a:spcBef>
            </a:pPr>
            <a:r>
              <a:rPr sz="1000" spc="-90" dirty="0">
                <a:latin typeface="Palatino Linotype"/>
                <a:cs typeface="Palatino Linotype"/>
              </a:rPr>
              <a:t>m0</a:t>
            </a:r>
            <a:r>
              <a:rPr sz="1000" spc="195" dirty="0">
                <a:latin typeface="Palatino Linotype"/>
                <a:cs typeface="Palatino Linotype"/>
              </a:rPr>
              <a:t> </a:t>
            </a:r>
            <a:r>
              <a:rPr sz="1000" dirty="0">
                <a:solidFill>
                  <a:srgbClr val="666666"/>
                </a:solidFill>
                <a:latin typeface="Palatino Linotype"/>
                <a:cs typeface="Palatino Linotype"/>
              </a:rPr>
              <a:t>=</a:t>
            </a:r>
            <a:r>
              <a:rPr sz="1000" spc="195" dirty="0">
                <a:solidFill>
                  <a:srgbClr val="666666"/>
                </a:solidFill>
                <a:latin typeface="Palatino Linotype"/>
                <a:cs typeface="Palatino Linotype"/>
              </a:rPr>
              <a:t> </a:t>
            </a:r>
            <a:r>
              <a:rPr sz="1000" spc="45" dirty="0">
                <a:latin typeface="Palatino Linotype"/>
                <a:cs typeface="Palatino Linotype"/>
              </a:rPr>
              <a:t>LinearRegression() </a:t>
            </a:r>
            <a:r>
              <a:rPr sz="1000" spc="-90" dirty="0">
                <a:latin typeface="Palatino Linotype"/>
                <a:cs typeface="Palatino Linotype"/>
              </a:rPr>
              <a:t>m1</a:t>
            </a:r>
            <a:r>
              <a:rPr sz="1000" spc="195" dirty="0">
                <a:latin typeface="Palatino Linotype"/>
                <a:cs typeface="Palatino Linotype"/>
              </a:rPr>
              <a:t> </a:t>
            </a:r>
            <a:r>
              <a:rPr sz="1000" dirty="0">
                <a:solidFill>
                  <a:srgbClr val="666666"/>
                </a:solidFill>
                <a:latin typeface="Palatino Linotype"/>
                <a:cs typeface="Palatino Linotype"/>
              </a:rPr>
              <a:t>=</a:t>
            </a:r>
            <a:r>
              <a:rPr sz="1000" spc="195" dirty="0">
                <a:solidFill>
                  <a:srgbClr val="666666"/>
                </a:solidFill>
                <a:latin typeface="Palatino Linotype"/>
                <a:cs typeface="Palatino Linotype"/>
              </a:rPr>
              <a:t> </a:t>
            </a:r>
            <a:r>
              <a:rPr sz="1000" spc="45" dirty="0">
                <a:latin typeface="Palatino Linotype"/>
                <a:cs typeface="Palatino Linotype"/>
              </a:rPr>
              <a:t>LinearRegression()</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81610" marR="469900">
              <a:lnSpc>
                <a:spcPct val="100000"/>
              </a:lnSpc>
            </a:pPr>
            <a:r>
              <a:rPr sz="1000" spc="60" dirty="0">
                <a:latin typeface="Palatino Linotype"/>
                <a:cs typeface="Palatino Linotype"/>
              </a:rPr>
              <a:t>t0_idx</a:t>
            </a:r>
            <a:r>
              <a:rPr sz="1000" spc="295" dirty="0">
                <a:latin typeface="Palatino Linotype"/>
                <a:cs typeface="Palatino Linotype"/>
              </a:rPr>
              <a:t> </a:t>
            </a:r>
            <a:r>
              <a:rPr sz="1000" dirty="0">
                <a:solidFill>
                  <a:srgbClr val="666666"/>
                </a:solidFill>
                <a:latin typeface="Palatino Linotype"/>
                <a:cs typeface="Palatino Linotype"/>
              </a:rPr>
              <a:t>=</a:t>
            </a:r>
            <a:r>
              <a:rPr sz="1000" spc="300" dirty="0">
                <a:solidFill>
                  <a:srgbClr val="666666"/>
                </a:solidFill>
                <a:latin typeface="Palatino Linotype"/>
                <a:cs typeface="Palatino Linotype"/>
              </a:rPr>
              <a:t> </a:t>
            </a:r>
            <a:r>
              <a:rPr sz="1000" spc="110" dirty="0">
                <a:latin typeface="Palatino Linotype"/>
                <a:cs typeface="Palatino Linotype"/>
              </a:rPr>
              <a:t>(t_train</a:t>
            </a:r>
            <a:r>
              <a:rPr sz="1000" spc="300" dirty="0">
                <a:latin typeface="Palatino Linotype"/>
                <a:cs typeface="Palatino Linotype"/>
              </a:rPr>
              <a:t> </a:t>
            </a:r>
            <a:r>
              <a:rPr sz="1000" dirty="0">
                <a:solidFill>
                  <a:srgbClr val="666666"/>
                </a:solidFill>
                <a:latin typeface="Palatino Linotype"/>
                <a:cs typeface="Palatino Linotype"/>
              </a:rPr>
              <a:t>==</a:t>
            </a:r>
            <a:r>
              <a:rPr sz="1000" spc="300" dirty="0">
                <a:solidFill>
                  <a:srgbClr val="666666"/>
                </a:solidFill>
                <a:latin typeface="Palatino Linotype"/>
                <a:cs typeface="Palatino Linotype"/>
              </a:rPr>
              <a:t> </a:t>
            </a:r>
            <a:r>
              <a:rPr sz="1000" spc="125" dirty="0">
                <a:solidFill>
                  <a:srgbClr val="3FA070"/>
                </a:solidFill>
                <a:latin typeface="Palatino Linotype"/>
                <a:cs typeface="Palatino Linotype"/>
              </a:rPr>
              <a:t>0</a:t>
            </a:r>
            <a:r>
              <a:rPr sz="1000" spc="125" dirty="0">
                <a:latin typeface="Palatino Linotype"/>
                <a:cs typeface="Palatino Linotype"/>
              </a:rPr>
              <a:t>).flatten() </a:t>
            </a:r>
            <a:r>
              <a:rPr sz="1000" spc="60" dirty="0">
                <a:latin typeface="Palatino Linotype"/>
                <a:cs typeface="Palatino Linotype"/>
              </a:rPr>
              <a:t>t1_idx</a:t>
            </a:r>
            <a:r>
              <a:rPr sz="1000" spc="295" dirty="0">
                <a:latin typeface="Palatino Linotype"/>
                <a:cs typeface="Palatino Linotype"/>
              </a:rPr>
              <a:t> </a:t>
            </a:r>
            <a:r>
              <a:rPr sz="1000" dirty="0">
                <a:solidFill>
                  <a:srgbClr val="666666"/>
                </a:solidFill>
                <a:latin typeface="Palatino Linotype"/>
                <a:cs typeface="Palatino Linotype"/>
              </a:rPr>
              <a:t>=</a:t>
            </a:r>
            <a:r>
              <a:rPr sz="1000" spc="300" dirty="0">
                <a:solidFill>
                  <a:srgbClr val="666666"/>
                </a:solidFill>
                <a:latin typeface="Palatino Linotype"/>
                <a:cs typeface="Palatino Linotype"/>
              </a:rPr>
              <a:t> </a:t>
            </a:r>
            <a:r>
              <a:rPr sz="1000" spc="110" dirty="0">
                <a:latin typeface="Palatino Linotype"/>
                <a:cs typeface="Palatino Linotype"/>
              </a:rPr>
              <a:t>(t_train</a:t>
            </a:r>
            <a:r>
              <a:rPr sz="1000" spc="300" dirty="0">
                <a:latin typeface="Palatino Linotype"/>
                <a:cs typeface="Palatino Linotype"/>
              </a:rPr>
              <a:t> </a:t>
            </a:r>
            <a:r>
              <a:rPr sz="1000" dirty="0">
                <a:solidFill>
                  <a:srgbClr val="666666"/>
                </a:solidFill>
                <a:latin typeface="Palatino Linotype"/>
                <a:cs typeface="Palatino Linotype"/>
              </a:rPr>
              <a:t>==</a:t>
            </a:r>
            <a:r>
              <a:rPr sz="1000" spc="300" dirty="0">
                <a:solidFill>
                  <a:srgbClr val="666666"/>
                </a:solidFill>
                <a:latin typeface="Palatino Linotype"/>
                <a:cs typeface="Palatino Linotype"/>
              </a:rPr>
              <a:t> </a:t>
            </a:r>
            <a:r>
              <a:rPr sz="1000" spc="125" dirty="0">
                <a:solidFill>
                  <a:srgbClr val="3FA070"/>
                </a:solidFill>
                <a:latin typeface="Palatino Linotype"/>
                <a:cs typeface="Palatino Linotype"/>
              </a:rPr>
              <a:t>1</a:t>
            </a:r>
            <a:r>
              <a:rPr sz="1000" spc="125" dirty="0">
                <a:latin typeface="Palatino Linotype"/>
                <a:cs typeface="Palatino Linotype"/>
              </a:rPr>
              <a:t>).flatten()</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81610" marR="5080">
              <a:lnSpc>
                <a:spcPct val="100000"/>
              </a:lnSpc>
            </a:pPr>
            <a:r>
              <a:rPr sz="1000" i="1" dirty="0">
                <a:solidFill>
                  <a:srgbClr val="60A0AF"/>
                </a:solidFill>
                <a:latin typeface="Palatino Linotype"/>
                <a:cs typeface="Palatino Linotype"/>
              </a:rPr>
              <a:t>#</a:t>
            </a:r>
            <a:r>
              <a:rPr sz="1000" i="1" spc="295" dirty="0">
                <a:solidFill>
                  <a:srgbClr val="60A0AF"/>
                </a:solidFill>
                <a:latin typeface="Palatino Linotype"/>
                <a:cs typeface="Palatino Linotype"/>
              </a:rPr>
              <a:t> </a:t>
            </a:r>
            <a:r>
              <a:rPr sz="1000" i="1" spc="120" dirty="0">
                <a:solidFill>
                  <a:srgbClr val="60A0AF"/>
                </a:solidFill>
                <a:latin typeface="Palatino Linotype"/>
                <a:cs typeface="Palatino Linotype"/>
              </a:rPr>
              <a:t>train</a:t>
            </a:r>
            <a:r>
              <a:rPr sz="1000" i="1" spc="300" dirty="0">
                <a:solidFill>
                  <a:srgbClr val="60A0AF"/>
                </a:solidFill>
                <a:latin typeface="Palatino Linotype"/>
                <a:cs typeface="Palatino Linotype"/>
              </a:rPr>
              <a:t> </a:t>
            </a:r>
            <a:r>
              <a:rPr sz="1000" i="1" dirty="0">
                <a:solidFill>
                  <a:srgbClr val="60A0AF"/>
                </a:solidFill>
                <a:latin typeface="Palatino Linotype"/>
                <a:cs typeface="Palatino Linotype"/>
              </a:rPr>
              <a:t>on</a:t>
            </a:r>
            <a:r>
              <a:rPr sz="1000" i="1" spc="295" dirty="0">
                <a:solidFill>
                  <a:srgbClr val="60A0AF"/>
                </a:solidFill>
                <a:latin typeface="Palatino Linotype"/>
                <a:cs typeface="Palatino Linotype"/>
              </a:rPr>
              <a:t> </a:t>
            </a:r>
            <a:r>
              <a:rPr sz="1000" i="1" spc="110" dirty="0">
                <a:solidFill>
                  <a:srgbClr val="60A0AF"/>
                </a:solidFill>
                <a:latin typeface="Palatino Linotype"/>
                <a:cs typeface="Palatino Linotype"/>
              </a:rPr>
              <a:t>control</a:t>
            </a:r>
            <a:r>
              <a:rPr sz="1000" i="1" spc="300" dirty="0">
                <a:solidFill>
                  <a:srgbClr val="60A0AF"/>
                </a:solidFill>
                <a:latin typeface="Palatino Linotype"/>
                <a:cs typeface="Palatino Linotype"/>
              </a:rPr>
              <a:t> </a:t>
            </a:r>
            <a:r>
              <a:rPr sz="1000" i="1" spc="85" dirty="0">
                <a:solidFill>
                  <a:srgbClr val="60A0AF"/>
                </a:solidFill>
                <a:latin typeface="Palatino Linotype"/>
                <a:cs typeface="Palatino Linotype"/>
              </a:rPr>
              <a:t>units </a:t>
            </a:r>
            <a:r>
              <a:rPr sz="1000" spc="100" dirty="0">
                <a:latin typeface="Palatino Linotype"/>
                <a:cs typeface="Palatino Linotype"/>
              </a:rPr>
              <a:t>m0.fit(x_train[t0_idx],</a:t>
            </a:r>
            <a:r>
              <a:rPr sz="1000" spc="290" dirty="0">
                <a:latin typeface="Palatino Linotype"/>
                <a:cs typeface="Palatino Linotype"/>
              </a:rPr>
              <a:t> </a:t>
            </a:r>
            <a:r>
              <a:rPr sz="1000" spc="80" dirty="0">
                <a:latin typeface="Palatino Linotype"/>
                <a:cs typeface="Palatino Linotype"/>
              </a:rPr>
              <a:t>y_train[t0_idx]) </a:t>
            </a:r>
            <a:r>
              <a:rPr sz="1000" i="1" dirty="0">
                <a:solidFill>
                  <a:srgbClr val="60A0AF"/>
                </a:solidFill>
                <a:latin typeface="Palatino Linotype"/>
                <a:cs typeface="Palatino Linotype"/>
              </a:rPr>
              <a:t>#</a:t>
            </a:r>
            <a:r>
              <a:rPr sz="1000" i="1" spc="295" dirty="0">
                <a:solidFill>
                  <a:srgbClr val="60A0AF"/>
                </a:solidFill>
                <a:latin typeface="Palatino Linotype"/>
                <a:cs typeface="Palatino Linotype"/>
              </a:rPr>
              <a:t> </a:t>
            </a:r>
            <a:r>
              <a:rPr sz="1000" i="1" spc="120" dirty="0">
                <a:solidFill>
                  <a:srgbClr val="60A0AF"/>
                </a:solidFill>
                <a:latin typeface="Palatino Linotype"/>
                <a:cs typeface="Palatino Linotype"/>
              </a:rPr>
              <a:t>train</a:t>
            </a:r>
            <a:r>
              <a:rPr sz="1000" i="1" spc="295" dirty="0">
                <a:solidFill>
                  <a:srgbClr val="60A0AF"/>
                </a:solidFill>
                <a:latin typeface="Palatino Linotype"/>
                <a:cs typeface="Palatino Linotype"/>
              </a:rPr>
              <a:t> </a:t>
            </a:r>
            <a:r>
              <a:rPr sz="1000" i="1" dirty="0">
                <a:solidFill>
                  <a:srgbClr val="60A0AF"/>
                </a:solidFill>
                <a:latin typeface="Palatino Linotype"/>
                <a:cs typeface="Palatino Linotype"/>
              </a:rPr>
              <a:t>on</a:t>
            </a:r>
            <a:r>
              <a:rPr sz="1000" i="1" spc="295" dirty="0">
                <a:solidFill>
                  <a:srgbClr val="60A0AF"/>
                </a:solidFill>
                <a:latin typeface="Palatino Linotype"/>
                <a:cs typeface="Palatino Linotype"/>
              </a:rPr>
              <a:t> </a:t>
            </a:r>
            <a:r>
              <a:rPr sz="1000" i="1" spc="120" dirty="0">
                <a:solidFill>
                  <a:srgbClr val="60A0AF"/>
                </a:solidFill>
                <a:latin typeface="Palatino Linotype"/>
                <a:cs typeface="Palatino Linotype"/>
              </a:rPr>
              <a:t>treated</a:t>
            </a:r>
            <a:r>
              <a:rPr sz="1000" i="1" spc="295" dirty="0">
                <a:solidFill>
                  <a:srgbClr val="60A0AF"/>
                </a:solidFill>
                <a:latin typeface="Palatino Linotype"/>
                <a:cs typeface="Palatino Linotype"/>
              </a:rPr>
              <a:t> </a:t>
            </a:r>
            <a:r>
              <a:rPr sz="1000" i="1" spc="85" dirty="0">
                <a:solidFill>
                  <a:srgbClr val="60A0AF"/>
                </a:solidFill>
                <a:latin typeface="Palatino Linotype"/>
                <a:cs typeface="Palatino Linotype"/>
              </a:rPr>
              <a:t>units </a:t>
            </a:r>
            <a:r>
              <a:rPr sz="1000" spc="100" dirty="0">
                <a:latin typeface="Palatino Linotype"/>
                <a:cs typeface="Palatino Linotype"/>
              </a:rPr>
              <a:t>m1.fit(x_train[t1_idx],</a:t>
            </a:r>
            <a:r>
              <a:rPr sz="1000" spc="290" dirty="0">
                <a:latin typeface="Palatino Linotype"/>
                <a:cs typeface="Palatino Linotype"/>
              </a:rPr>
              <a:t> </a:t>
            </a:r>
            <a:r>
              <a:rPr sz="1000" spc="80" dirty="0">
                <a:latin typeface="Palatino Linotype"/>
                <a:cs typeface="Palatino Linotype"/>
              </a:rPr>
              <a:t>y_train[t1_idx])</a:t>
            </a:r>
            <a:endParaRPr sz="1000">
              <a:latin typeface="Palatino Linotype"/>
              <a:cs typeface="Palatino Linotype"/>
            </a:endParaRPr>
          </a:p>
          <a:p>
            <a:pPr>
              <a:lnSpc>
                <a:spcPct val="100000"/>
              </a:lnSpc>
              <a:spcBef>
                <a:spcPts val="30"/>
              </a:spcBef>
            </a:pPr>
            <a:endParaRPr sz="850">
              <a:latin typeface="Palatino Linotype"/>
              <a:cs typeface="Palatino Linotype"/>
            </a:endParaRPr>
          </a:p>
          <a:p>
            <a:pPr marL="181610" marR="802005">
              <a:lnSpc>
                <a:spcPct val="100000"/>
              </a:lnSpc>
            </a:pPr>
            <a:r>
              <a:rPr sz="1000" dirty="0">
                <a:latin typeface="Palatino Linotype"/>
                <a:cs typeface="Palatino Linotype"/>
              </a:rPr>
              <a:t>y0_pred</a:t>
            </a:r>
            <a:r>
              <a:rPr sz="1000" spc="280" dirty="0">
                <a:latin typeface="Palatino Linotype"/>
                <a:cs typeface="Palatino Linotype"/>
              </a:rPr>
              <a:t> </a:t>
            </a:r>
            <a:r>
              <a:rPr sz="1000" dirty="0">
                <a:solidFill>
                  <a:srgbClr val="666666"/>
                </a:solidFill>
                <a:latin typeface="Palatino Linotype"/>
                <a:cs typeface="Palatino Linotype"/>
              </a:rPr>
              <a:t>=</a:t>
            </a:r>
            <a:r>
              <a:rPr sz="1000" spc="280" dirty="0">
                <a:solidFill>
                  <a:srgbClr val="666666"/>
                </a:solidFill>
                <a:latin typeface="Palatino Linotype"/>
                <a:cs typeface="Palatino Linotype"/>
              </a:rPr>
              <a:t> </a:t>
            </a:r>
            <a:r>
              <a:rPr sz="1000" spc="65" dirty="0">
                <a:latin typeface="Palatino Linotype"/>
                <a:cs typeface="Palatino Linotype"/>
              </a:rPr>
              <a:t>m0.predict(x_test) </a:t>
            </a:r>
            <a:r>
              <a:rPr sz="1000" dirty="0">
                <a:latin typeface="Palatino Linotype"/>
                <a:cs typeface="Palatino Linotype"/>
              </a:rPr>
              <a:t>y1_pred</a:t>
            </a:r>
            <a:r>
              <a:rPr sz="1000" spc="280" dirty="0">
                <a:latin typeface="Palatino Linotype"/>
                <a:cs typeface="Palatino Linotype"/>
              </a:rPr>
              <a:t> </a:t>
            </a:r>
            <a:r>
              <a:rPr sz="1000" dirty="0">
                <a:solidFill>
                  <a:srgbClr val="666666"/>
                </a:solidFill>
                <a:latin typeface="Palatino Linotype"/>
                <a:cs typeface="Palatino Linotype"/>
              </a:rPr>
              <a:t>=</a:t>
            </a:r>
            <a:r>
              <a:rPr sz="1000" spc="280" dirty="0">
                <a:solidFill>
                  <a:srgbClr val="666666"/>
                </a:solidFill>
                <a:latin typeface="Palatino Linotype"/>
                <a:cs typeface="Palatino Linotype"/>
              </a:rPr>
              <a:t> </a:t>
            </a:r>
            <a:r>
              <a:rPr sz="1000" spc="65" dirty="0">
                <a:latin typeface="Palatino Linotype"/>
                <a:cs typeface="Palatino Linotype"/>
              </a:rPr>
              <a:t>m1.predict(x_test)</a:t>
            </a:r>
            <a:endParaRPr sz="1000">
              <a:latin typeface="Palatino Linotype"/>
              <a:cs typeface="Palatino Linotype"/>
            </a:endParaRPr>
          </a:p>
          <a:p>
            <a:pPr>
              <a:lnSpc>
                <a:spcPct val="100000"/>
              </a:lnSpc>
              <a:spcBef>
                <a:spcPts val="40"/>
              </a:spcBef>
            </a:pPr>
            <a:endParaRPr sz="850">
              <a:latin typeface="Palatino Linotype"/>
              <a:cs typeface="Palatino Linotype"/>
            </a:endParaRPr>
          </a:p>
          <a:p>
            <a:pPr marL="181610">
              <a:lnSpc>
                <a:spcPct val="100000"/>
              </a:lnSpc>
            </a:pPr>
            <a:r>
              <a:rPr sz="1000" spc="65" dirty="0">
                <a:latin typeface="Palatino Linotype"/>
                <a:cs typeface="Palatino Linotype"/>
              </a:rPr>
              <a:t>effect_pred</a:t>
            </a:r>
            <a:r>
              <a:rPr sz="1000" spc="280" dirty="0">
                <a:latin typeface="Palatino Linotype"/>
                <a:cs typeface="Palatino Linotype"/>
              </a:rPr>
              <a:t> </a:t>
            </a:r>
            <a:r>
              <a:rPr sz="1000"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dirty="0">
                <a:latin typeface="Palatino Linotype"/>
                <a:cs typeface="Palatino Linotype"/>
              </a:rPr>
              <a:t>y1_pred</a:t>
            </a:r>
            <a:r>
              <a:rPr sz="1000" spc="285" dirty="0">
                <a:latin typeface="Palatino Linotype"/>
                <a:cs typeface="Palatino Linotype"/>
              </a:rPr>
              <a:t> </a:t>
            </a:r>
            <a:r>
              <a:rPr sz="1000" spc="185" dirty="0">
                <a:solidFill>
                  <a:srgbClr val="666666"/>
                </a:solidFill>
                <a:latin typeface="Palatino Linotype"/>
                <a:cs typeface="Palatino Linotype"/>
              </a:rPr>
              <a:t>-</a:t>
            </a:r>
            <a:r>
              <a:rPr sz="1000" spc="285" dirty="0">
                <a:solidFill>
                  <a:srgbClr val="666666"/>
                </a:solidFill>
                <a:latin typeface="Palatino Linotype"/>
                <a:cs typeface="Palatino Linotype"/>
              </a:rPr>
              <a:t> </a:t>
            </a:r>
            <a:r>
              <a:rPr sz="1000" spc="-10" dirty="0">
                <a:latin typeface="Palatino Linotype"/>
                <a:cs typeface="Palatino Linotype"/>
              </a:rPr>
              <a:t>y0_pred</a:t>
            </a:r>
            <a:endParaRPr sz="100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41</a:t>
            </a:fld>
            <a:r>
              <a:rPr spc="-235" dirty="0"/>
              <a:t> </a:t>
            </a:r>
            <a:r>
              <a:rPr dirty="0"/>
              <a:t>/</a:t>
            </a:r>
            <a:r>
              <a:rPr spc="-240" dirty="0"/>
              <a:t> </a:t>
            </a:r>
            <a:r>
              <a:rPr spc="-25" dirty="0"/>
              <a:t>57</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018030" cy="244475"/>
          </a:xfrm>
          <a:prstGeom prst="rect">
            <a:avLst/>
          </a:prstGeom>
        </p:spPr>
        <p:txBody>
          <a:bodyPr vert="horz" wrap="square" lIns="0" tIns="17145" rIns="0" bIns="0" rtlCol="0">
            <a:spAutoFit/>
          </a:bodyPr>
          <a:lstStyle/>
          <a:p>
            <a:pPr marL="12700">
              <a:lnSpc>
                <a:spcPct val="100000"/>
              </a:lnSpc>
              <a:spcBef>
                <a:spcPts val="135"/>
              </a:spcBef>
            </a:pPr>
            <a:r>
              <a:rPr sz="1400" spc="170" dirty="0">
                <a:latin typeface="Palatino Linotype"/>
                <a:cs typeface="Palatino Linotype"/>
              </a:rPr>
              <a:t>T-</a:t>
            </a:r>
            <a:r>
              <a:rPr sz="1400" spc="80" dirty="0">
                <a:latin typeface="Palatino Linotype"/>
                <a:cs typeface="Palatino Linotype"/>
              </a:rPr>
              <a:t>L</a:t>
            </a:r>
            <a:r>
              <a:rPr sz="1400" cap="small" spc="80" dirty="0">
                <a:latin typeface="Palatino Linotype"/>
                <a:cs typeface="Palatino Linotype"/>
              </a:rPr>
              <a:t>earner</a:t>
            </a:r>
            <a:r>
              <a:rPr sz="1400" spc="200" dirty="0">
                <a:latin typeface="Palatino Linotype"/>
                <a:cs typeface="Palatino Linotype"/>
              </a:rPr>
              <a:t> </a:t>
            </a:r>
            <a:r>
              <a:rPr sz="1400" spc="70" dirty="0">
                <a:latin typeface="Palatino Linotype"/>
                <a:cs typeface="Palatino Linotype"/>
              </a:rPr>
              <a:t>-</a:t>
            </a:r>
            <a:r>
              <a:rPr sz="1400" spc="204" dirty="0">
                <a:latin typeface="Palatino Linotype"/>
                <a:cs typeface="Palatino Linotype"/>
              </a:rPr>
              <a:t> </a:t>
            </a:r>
            <a:r>
              <a:rPr sz="1400" spc="80" dirty="0">
                <a:latin typeface="Palatino Linotype"/>
                <a:cs typeface="Palatino Linotype"/>
              </a:rPr>
              <a:t>C</a:t>
            </a:r>
            <a:r>
              <a:rPr sz="1400" cap="small" spc="80" dirty="0">
                <a:latin typeface="Palatino Linotype"/>
                <a:cs typeface="Palatino Linotype"/>
              </a:rPr>
              <a:t>ode</a:t>
            </a:r>
            <a:r>
              <a:rPr sz="1400" spc="204" dirty="0">
                <a:latin typeface="Palatino Linotype"/>
                <a:cs typeface="Palatino Linotype"/>
              </a:rPr>
              <a:t> </a:t>
            </a:r>
            <a:r>
              <a:rPr sz="1400" spc="15" dirty="0">
                <a:latin typeface="Palatino Linotype"/>
                <a:cs typeface="Palatino Linotype"/>
              </a:rPr>
              <a:t>(2)</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42</a:t>
            </a:fld>
            <a:r>
              <a:rPr spc="-235" dirty="0"/>
              <a:t> </a:t>
            </a:r>
            <a:r>
              <a:rPr dirty="0"/>
              <a:t>/</a:t>
            </a:r>
            <a:r>
              <a:rPr spc="-240" dirty="0"/>
              <a:t> </a:t>
            </a:r>
            <a:r>
              <a:rPr spc="-25" dirty="0"/>
              <a:t>57</a:t>
            </a:r>
          </a:p>
        </p:txBody>
      </p:sp>
      <p:sp>
        <p:nvSpPr>
          <p:cNvPr id="66" name="object 66"/>
          <p:cNvSpPr txBox="1"/>
          <p:nvPr/>
        </p:nvSpPr>
        <p:spPr>
          <a:xfrm>
            <a:off x="264388" y="1278628"/>
            <a:ext cx="2682875" cy="784860"/>
          </a:xfrm>
          <a:prstGeom prst="rect">
            <a:avLst/>
          </a:prstGeom>
        </p:spPr>
        <p:txBody>
          <a:bodyPr vert="horz" wrap="square" lIns="0" tIns="12065" rIns="0" bIns="0" rtlCol="0">
            <a:spAutoFit/>
          </a:bodyPr>
          <a:lstStyle/>
          <a:p>
            <a:pPr marL="12700">
              <a:lnSpc>
                <a:spcPct val="100000"/>
              </a:lnSpc>
              <a:spcBef>
                <a:spcPts val="95"/>
              </a:spcBef>
            </a:pPr>
            <a:r>
              <a:rPr sz="1000" spc="210" dirty="0">
                <a:latin typeface="Palatino Linotype"/>
                <a:cs typeface="Palatino Linotype"/>
              </a:rPr>
              <a:t>tl</a:t>
            </a:r>
            <a:r>
              <a:rPr sz="1000" spc="225" dirty="0">
                <a:latin typeface="Palatino Linotype"/>
                <a:cs typeface="Palatino Linotype"/>
              </a:rPr>
              <a:t>  </a:t>
            </a:r>
            <a:r>
              <a:rPr sz="1000" dirty="0">
                <a:solidFill>
                  <a:srgbClr val="666666"/>
                </a:solidFill>
                <a:latin typeface="Palatino Linotype"/>
                <a:cs typeface="Palatino Linotype"/>
              </a:rPr>
              <a:t>=</a:t>
            </a:r>
            <a:r>
              <a:rPr sz="1000" spc="225" dirty="0">
                <a:solidFill>
                  <a:srgbClr val="666666"/>
                </a:solidFill>
                <a:latin typeface="Palatino Linotype"/>
                <a:cs typeface="Palatino Linotype"/>
              </a:rPr>
              <a:t>  </a:t>
            </a:r>
            <a:r>
              <a:rPr sz="1000" spc="-10" dirty="0">
                <a:latin typeface="Palatino Linotype"/>
                <a:cs typeface="Palatino Linotype"/>
              </a:rPr>
              <a:t>TLearner(models</a:t>
            </a:r>
            <a:r>
              <a:rPr sz="1000" spc="-10" dirty="0">
                <a:solidFill>
                  <a:srgbClr val="666666"/>
                </a:solidFill>
                <a:latin typeface="Palatino Linotype"/>
                <a:cs typeface="Palatino Linotype"/>
              </a:rPr>
              <a:t>=</a:t>
            </a:r>
            <a:r>
              <a:rPr sz="1000" spc="-10" dirty="0">
                <a:latin typeface="Palatino Linotype"/>
                <a:cs typeface="Palatino Linotype"/>
              </a:rPr>
              <a:t>LinearRegression())</a:t>
            </a:r>
            <a:endParaRPr sz="1000">
              <a:latin typeface="Palatino Linotype"/>
              <a:cs typeface="Palatino Linotype"/>
            </a:endParaRPr>
          </a:p>
          <a:p>
            <a:pPr marL="12700" marR="337185">
              <a:lnSpc>
                <a:spcPct val="199300"/>
              </a:lnSpc>
            </a:pPr>
            <a:r>
              <a:rPr sz="1000" spc="150" dirty="0">
                <a:latin typeface="Palatino Linotype"/>
                <a:cs typeface="Palatino Linotype"/>
              </a:rPr>
              <a:t>tl.fit(y_train,</a:t>
            </a:r>
            <a:r>
              <a:rPr sz="1000" spc="290" dirty="0">
                <a:latin typeface="Palatino Linotype"/>
                <a:cs typeface="Palatino Linotype"/>
              </a:rPr>
              <a:t> </a:t>
            </a:r>
            <a:r>
              <a:rPr sz="1000" spc="120" dirty="0">
                <a:latin typeface="Palatino Linotype"/>
                <a:cs typeface="Palatino Linotype"/>
              </a:rPr>
              <a:t>t_train,</a:t>
            </a:r>
            <a:r>
              <a:rPr sz="1000" spc="295" dirty="0">
                <a:latin typeface="Palatino Linotype"/>
                <a:cs typeface="Palatino Linotype"/>
              </a:rPr>
              <a:t> </a:t>
            </a:r>
            <a:r>
              <a:rPr sz="1000" spc="45" dirty="0">
                <a:latin typeface="Palatino Linotype"/>
                <a:cs typeface="Palatino Linotype"/>
              </a:rPr>
              <a:t>X</a:t>
            </a:r>
            <a:r>
              <a:rPr sz="1000" spc="45" dirty="0">
                <a:solidFill>
                  <a:srgbClr val="666666"/>
                </a:solidFill>
                <a:latin typeface="Palatino Linotype"/>
                <a:cs typeface="Palatino Linotype"/>
              </a:rPr>
              <a:t>=</a:t>
            </a:r>
            <a:r>
              <a:rPr sz="1000" spc="45" dirty="0">
                <a:latin typeface="Palatino Linotype"/>
                <a:cs typeface="Palatino Linotype"/>
              </a:rPr>
              <a:t>x_train) </a:t>
            </a:r>
            <a:r>
              <a:rPr sz="1000" spc="65" dirty="0">
                <a:latin typeface="Palatino Linotype"/>
                <a:cs typeface="Palatino Linotype"/>
              </a:rPr>
              <a:t>effect_pred</a:t>
            </a:r>
            <a:r>
              <a:rPr sz="1000" spc="295" dirty="0">
                <a:latin typeface="Palatino Linotype"/>
                <a:cs typeface="Palatino Linotype"/>
              </a:rPr>
              <a:t> </a:t>
            </a:r>
            <a:r>
              <a:rPr sz="1000" dirty="0">
                <a:solidFill>
                  <a:srgbClr val="666666"/>
                </a:solidFill>
                <a:latin typeface="Palatino Linotype"/>
                <a:cs typeface="Palatino Linotype"/>
              </a:rPr>
              <a:t>=</a:t>
            </a:r>
            <a:r>
              <a:rPr sz="1000" spc="295" dirty="0">
                <a:solidFill>
                  <a:srgbClr val="666666"/>
                </a:solidFill>
                <a:latin typeface="Palatino Linotype"/>
                <a:cs typeface="Palatino Linotype"/>
              </a:rPr>
              <a:t> </a:t>
            </a:r>
            <a:r>
              <a:rPr sz="1000" spc="125" dirty="0">
                <a:latin typeface="Palatino Linotype"/>
                <a:cs typeface="Palatino Linotype"/>
              </a:rPr>
              <a:t>tl.effect(x_test)</a:t>
            </a:r>
            <a:endParaRPr sz="1000">
              <a:latin typeface="Palatino Linotype"/>
              <a:cs typeface="Palatino Linotype"/>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331391"/>
            <a:ext cx="5300980" cy="2197735"/>
          </a:xfrm>
          <a:prstGeom prst="rect">
            <a:avLst/>
          </a:prstGeom>
        </p:spPr>
        <p:txBody>
          <a:bodyPr vert="horz" wrap="square" lIns="0" tIns="17145" rIns="0" bIns="0" rtlCol="0">
            <a:spAutoFit/>
          </a:bodyPr>
          <a:lstStyle/>
          <a:p>
            <a:pPr marL="255270" indent="-217804">
              <a:lnSpc>
                <a:spcPct val="100000"/>
              </a:lnSpc>
              <a:spcBef>
                <a:spcPts val="135"/>
              </a:spcBef>
              <a:buSzPct val="92857"/>
              <a:buAutoNum type="romanUcPeriod" startAt="10"/>
              <a:tabLst>
                <a:tab pos="255904" algn="l"/>
              </a:tabLst>
            </a:pPr>
            <a:r>
              <a:rPr sz="1400" spc="65" dirty="0">
                <a:latin typeface="Palatino Linotype"/>
                <a:cs typeface="Palatino Linotype"/>
              </a:rPr>
              <a:t>L</a:t>
            </a:r>
            <a:r>
              <a:rPr sz="1400" cap="small" spc="65" dirty="0">
                <a:latin typeface="Palatino Linotype"/>
                <a:cs typeface="Palatino Linotype"/>
              </a:rPr>
              <a:t>earner</a:t>
            </a:r>
            <a:endParaRPr sz="1400">
              <a:latin typeface="Palatino Linotype"/>
              <a:cs typeface="Palatino Linotype"/>
            </a:endParaRPr>
          </a:p>
          <a:p>
            <a:pPr>
              <a:lnSpc>
                <a:spcPct val="100000"/>
              </a:lnSpc>
              <a:spcBef>
                <a:spcPts val="30"/>
              </a:spcBef>
              <a:buFont typeface="Palatino Linotype"/>
              <a:buAutoNum type="romanUcPeriod" startAt="10"/>
            </a:pPr>
            <a:endParaRPr sz="1600">
              <a:latin typeface="Palatino Linotype"/>
              <a:cs typeface="Palatino Linotype"/>
            </a:endParaRPr>
          </a:p>
          <a:p>
            <a:pPr marL="201930">
              <a:lnSpc>
                <a:spcPct val="100000"/>
              </a:lnSpc>
            </a:pPr>
            <a:r>
              <a:rPr sz="1100" dirty="0">
                <a:latin typeface="Palatino Linotype"/>
                <a:cs typeface="Palatino Linotype"/>
              </a:rPr>
              <a:t>A</a:t>
            </a:r>
            <a:r>
              <a:rPr sz="1100" spc="20" dirty="0">
                <a:latin typeface="Palatino Linotype"/>
                <a:cs typeface="Palatino Linotype"/>
              </a:rPr>
              <a:t> </a:t>
            </a:r>
            <a:r>
              <a:rPr sz="1100" spc="-25" dirty="0">
                <a:latin typeface="Palatino Linotype"/>
                <a:cs typeface="Palatino Linotype"/>
              </a:rPr>
              <a:t>hybrid</a:t>
            </a:r>
            <a:r>
              <a:rPr sz="1100" spc="25" dirty="0">
                <a:latin typeface="Palatino Linotype"/>
                <a:cs typeface="Palatino Linotype"/>
              </a:rPr>
              <a:t> </a:t>
            </a:r>
            <a:r>
              <a:rPr sz="1100" dirty="0">
                <a:latin typeface="Palatino Linotype"/>
                <a:cs typeface="Palatino Linotype"/>
              </a:rPr>
              <a:t>of</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40" dirty="0">
                <a:latin typeface="Palatino Linotype"/>
                <a:cs typeface="Palatino Linotype"/>
              </a:rPr>
              <a:t>previous</a:t>
            </a:r>
            <a:r>
              <a:rPr sz="1100" spc="25" dirty="0">
                <a:latin typeface="Palatino Linotype"/>
                <a:cs typeface="Palatino Linotype"/>
              </a:rPr>
              <a:t> </a:t>
            </a:r>
            <a:r>
              <a:rPr sz="1100" spc="-30" dirty="0">
                <a:latin typeface="Palatino Linotype"/>
                <a:cs typeface="Palatino Linotype"/>
              </a:rPr>
              <a:t>approaches</a:t>
            </a:r>
            <a:r>
              <a:rPr sz="1100" spc="20" dirty="0">
                <a:latin typeface="Palatino Linotype"/>
                <a:cs typeface="Palatino Linotype"/>
              </a:rPr>
              <a:t> </a:t>
            </a:r>
            <a:r>
              <a:rPr sz="1100" dirty="0">
                <a:latin typeface="Palatino Linotype"/>
                <a:cs typeface="Palatino Linotype"/>
              </a:rPr>
              <a:t>(details</a:t>
            </a:r>
            <a:r>
              <a:rPr sz="1100" spc="25" dirty="0">
                <a:latin typeface="Palatino Linotype"/>
                <a:cs typeface="Palatino Linotype"/>
              </a:rPr>
              <a:t> </a:t>
            </a:r>
            <a:r>
              <a:rPr sz="1100" dirty="0">
                <a:latin typeface="Palatino Linotype"/>
                <a:cs typeface="Palatino Linotype"/>
              </a:rPr>
              <a:t>here</a:t>
            </a:r>
            <a:r>
              <a:rPr sz="1200" baseline="27777" dirty="0">
                <a:latin typeface="Palatino Linotype"/>
                <a:cs typeface="Palatino Linotype"/>
              </a:rPr>
              <a:t>8</a:t>
            </a:r>
            <a:r>
              <a:rPr sz="1100" dirty="0">
                <a:latin typeface="Palatino Linotype"/>
                <a:cs typeface="Palatino Linotype"/>
              </a:rPr>
              <a:t>).</a:t>
            </a:r>
            <a:r>
              <a:rPr sz="1100" spc="125" dirty="0">
                <a:latin typeface="Palatino Linotype"/>
                <a:cs typeface="Palatino Linotype"/>
              </a:rPr>
              <a:t> </a:t>
            </a:r>
            <a:r>
              <a:rPr sz="1100" dirty="0">
                <a:latin typeface="Palatino Linotype"/>
                <a:cs typeface="Palatino Linotype"/>
              </a:rPr>
              <a:t>There</a:t>
            </a:r>
            <a:r>
              <a:rPr sz="1100" spc="20" dirty="0">
                <a:latin typeface="Palatino Linotype"/>
                <a:cs typeface="Palatino Linotype"/>
              </a:rPr>
              <a:t> </a:t>
            </a:r>
            <a:r>
              <a:rPr sz="1100" dirty="0">
                <a:latin typeface="Palatino Linotype"/>
                <a:cs typeface="Palatino Linotype"/>
              </a:rPr>
              <a:t>are</a:t>
            </a:r>
            <a:r>
              <a:rPr sz="1100" spc="25" dirty="0">
                <a:latin typeface="Palatino Linotype"/>
                <a:cs typeface="Palatino Linotype"/>
              </a:rPr>
              <a:t> </a:t>
            </a:r>
            <a:r>
              <a:rPr sz="1100" dirty="0">
                <a:latin typeface="Palatino Linotype"/>
                <a:cs typeface="Palatino Linotype"/>
              </a:rPr>
              <a:t>three</a:t>
            </a:r>
            <a:r>
              <a:rPr sz="1100" spc="20" dirty="0">
                <a:latin typeface="Palatino Linotype"/>
                <a:cs typeface="Palatino Linotype"/>
              </a:rPr>
              <a:t> </a:t>
            </a:r>
            <a:r>
              <a:rPr sz="1100" dirty="0">
                <a:latin typeface="Palatino Linotype"/>
                <a:cs typeface="Palatino Linotype"/>
              </a:rPr>
              <a:t>main</a:t>
            </a:r>
            <a:r>
              <a:rPr sz="1100" spc="25" dirty="0">
                <a:latin typeface="Palatino Linotype"/>
                <a:cs typeface="Palatino Linotype"/>
              </a:rPr>
              <a:t> </a:t>
            </a:r>
            <a:r>
              <a:rPr sz="1100" spc="-10" dirty="0">
                <a:latin typeface="Palatino Linotype"/>
                <a:cs typeface="Palatino Linotype"/>
              </a:rPr>
              <a:t>stages.</a:t>
            </a:r>
            <a:endParaRPr sz="1100">
              <a:latin typeface="Palatino Linotype"/>
              <a:cs typeface="Palatino Linotype"/>
            </a:endParaRPr>
          </a:p>
          <a:p>
            <a:pPr marL="483870" lvl="1" indent="-177800">
              <a:lnSpc>
                <a:spcPct val="100000"/>
              </a:lnSpc>
              <a:spcBef>
                <a:spcPts val="935"/>
              </a:spcBef>
              <a:buAutoNum type="arabicPeriod"/>
              <a:tabLst>
                <a:tab pos="484505" algn="l"/>
              </a:tabLst>
            </a:pPr>
            <a:r>
              <a:rPr sz="1100" dirty="0">
                <a:latin typeface="Palatino Linotype"/>
                <a:cs typeface="Palatino Linotype"/>
              </a:rPr>
              <a:t>Learn treated and</a:t>
            </a:r>
            <a:r>
              <a:rPr sz="1100" spc="5" dirty="0">
                <a:latin typeface="Palatino Linotype"/>
                <a:cs typeface="Palatino Linotype"/>
              </a:rPr>
              <a:t> </a:t>
            </a:r>
            <a:r>
              <a:rPr sz="1100" spc="-10" dirty="0">
                <a:latin typeface="Palatino Linotype"/>
                <a:cs typeface="Palatino Linotype"/>
              </a:rPr>
              <a:t>control</a:t>
            </a:r>
            <a:r>
              <a:rPr sz="1100" dirty="0">
                <a:latin typeface="Palatino Linotype"/>
                <a:cs typeface="Palatino Linotype"/>
              </a:rPr>
              <a:t> </a:t>
            </a:r>
            <a:r>
              <a:rPr sz="1100" spc="-10" dirty="0">
                <a:latin typeface="Palatino Linotype"/>
                <a:cs typeface="Palatino Linotype"/>
              </a:rPr>
              <a:t>separately</a:t>
            </a:r>
            <a:r>
              <a:rPr sz="1100" dirty="0">
                <a:latin typeface="Palatino Linotype"/>
                <a:cs typeface="Palatino Linotype"/>
              </a:rPr>
              <a:t> </a:t>
            </a:r>
            <a:r>
              <a:rPr sz="1100" spc="-10" dirty="0">
                <a:latin typeface="Palatino Linotype"/>
                <a:cs typeface="Palatino Linotype"/>
              </a:rPr>
              <a:t>(same</a:t>
            </a:r>
            <a:r>
              <a:rPr sz="1100" spc="5" dirty="0">
                <a:latin typeface="Palatino Linotype"/>
                <a:cs typeface="Palatino Linotype"/>
              </a:rPr>
              <a:t> </a:t>
            </a:r>
            <a:r>
              <a:rPr sz="1100" dirty="0">
                <a:latin typeface="Palatino Linotype"/>
                <a:cs typeface="Palatino Linotype"/>
              </a:rPr>
              <a:t>as T-</a:t>
            </a:r>
            <a:r>
              <a:rPr sz="1100" spc="-10" dirty="0">
                <a:latin typeface="Palatino Linotype"/>
                <a:cs typeface="Palatino Linotype"/>
              </a:rPr>
              <a:t>Learner).</a:t>
            </a:r>
            <a:endParaRPr sz="1100">
              <a:latin typeface="Palatino Linotype"/>
              <a:cs typeface="Palatino Linotype"/>
            </a:endParaRPr>
          </a:p>
          <a:p>
            <a:pPr marL="483870" lvl="1" indent="-177800">
              <a:lnSpc>
                <a:spcPct val="100000"/>
              </a:lnSpc>
              <a:spcBef>
                <a:spcPts val="35"/>
              </a:spcBef>
              <a:buAutoNum type="arabicPeriod"/>
              <a:tabLst>
                <a:tab pos="484505" algn="l"/>
              </a:tabLst>
            </a:pPr>
            <a:r>
              <a:rPr sz="1100" dirty="0">
                <a:latin typeface="Palatino Linotype"/>
                <a:cs typeface="Palatino Linotype"/>
              </a:rPr>
              <a:t>Predict and</a:t>
            </a:r>
            <a:r>
              <a:rPr sz="1100" spc="30" dirty="0">
                <a:latin typeface="Palatino Linotype"/>
                <a:cs typeface="Palatino Linotype"/>
              </a:rPr>
              <a:t> </a:t>
            </a:r>
            <a:r>
              <a:rPr sz="1100" spc="-10" dirty="0">
                <a:latin typeface="Palatino Linotype"/>
                <a:cs typeface="Palatino Linotype"/>
              </a:rPr>
              <a:t>learn</a:t>
            </a:r>
            <a:r>
              <a:rPr sz="1100" spc="30" dirty="0">
                <a:latin typeface="Palatino Linotype"/>
                <a:cs typeface="Palatino Linotype"/>
              </a:rPr>
              <a:t> </a:t>
            </a:r>
            <a:r>
              <a:rPr sz="1100" i="1" dirty="0">
                <a:latin typeface="Palatino Linotype"/>
                <a:cs typeface="Palatino Linotype"/>
              </a:rPr>
              <a:t>imputed</a:t>
            </a:r>
            <a:r>
              <a:rPr sz="1100" i="1" spc="30" dirty="0">
                <a:latin typeface="Palatino Linotype"/>
                <a:cs typeface="Palatino Linotype"/>
              </a:rPr>
              <a:t> </a:t>
            </a:r>
            <a:r>
              <a:rPr sz="1100" spc="-10" dirty="0">
                <a:latin typeface="Palatino Linotype"/>
                <a:cs typeface="Palatino Linotype"/>
              </a:rPr>
              <a:t>effects</a:t>
            </a:r>
            <a:r>
              <a:rPr sz="1100" spc="25" dirty="0">
                <a:latin typeface="Palatino Linotype"/>
                <a:cs typeface="Palatino Linotype"/>
              </a:rPr>
              <a:t> </a:t>
            </a:r>
            <a:r>
              <a:rPr sz="1100" dirty="0">
                <a:latin typeface="Palatino Linotype"/>
                <a:cs typeface="Palatino Linotype"/>
              </a:rPr>
              <a:t>(mix</a:t>
            </a:r>
            <a:r>
              <a:rPr sz="1100" spc="30" dirty="0">
                <a:latin typeface="Palatino Linotype"/>
                <a:cs typeface="Palatino Linotype"/>
              </a:rPr>
              <a:t> </a:t>
            </a:r>
            <a:r>
              <a:rPr sz="1100" dirty="0">
                <a:latin typeface="Palatino Linotype"/>
                <a:cs typeface="Palatino Linotype"/>
              </a:rPr>
              <a:t>of</a:t>
            </a:r>
            <a:r>
              <a:rPr sz="1100" spc="25" dirty="0">
                <a:latin typeface="Palatino Linotype"/>
                <a:cs typeface="Palatino Linotype"/>
              </a:rPr>
              <a:t> </a:t>
            </a:r>
            <a:r>
              <a:rPr sz="1100" i="1" spc="75" dirty="0">
                <a:latin typeface="Times New Roman"/>
                <a:cs typeface="Times New Roman"/>
              </a:rPr>
              <a:t>Y</a:t>
            </a:r>
            <a:r>
              <a:rPr sz="1200" i="1" spc="112" baseline="-13888" dirty="0">
                <a:latin typeface="Georgia"/>
                <a:cs typeface="Georgia"/>
              </a:rPr>
              <a:t>f</a:t>
            </a:r>
            <a:r>
              <a:rPr sz="1200" i="1" spc="337" baseline="-13888" dirty="0">
                <a:latin typeface="Georgia"/>
                <a:cs typeface="Georgia"/>
              </a:rPr>
              <a:t> </a:t>
            </a:r>
            <a:r>
              <a:rPr sz="1100" dirty="0">
                <a:latin typeface="Palatino Linotype"/>
                <a:cs typeface="Palatino Linotype"/>
              </a:rPr>
              <a:t>and</a:t>
            </a:r>
            <a:r>
              <a:rPr sz="1100" spc="25" dirty="0">
                <a:latin typeface="Palatino Linotype"/>
                <a:cs typeface="Palatino Linotype"/>
              </a:rPr>
              <a:t> </a:t>
            </a:r>
            <a:r>
              <a:rPr sz="1100" i="1" spc="50" dirty="0">
                <a:latin typeface="Times New Roman"/>
                <a:cs typeface="Times New Roman"/>
              </a:rPr>
              <a:t>Y</a:t>
            </a:r>
            <a:r>
              <a:rPr sz="1200" i="1" spc="75" baseline="-13888" dirty="0">
                <a:latin typeface="Georgia"/>
                <a:cs typeface="Georgia"/>
              </a:rPr>
              <a:t>cf</a:t>
            </a:r>
            <a:r>
              <a:rPr sz="1200" i="1" spc="-82" baseline="-13888" dirty="0">
                <a:latin typeface="Georgia"/>
                <a:cs typeface="Georgia"/>
              </a:rPr>
              <a:t> </a:t>
            </a:r>
            <a:r>
              <a:rPr sz="1100" spc="-25" dirty="0">
                <a:latin typeface="Palatino Linotype"/>
                <a:cs typeface="Palatino Linotype"/>
              </a:rPr>
              <a:t>).</a:t>
            </a:r>
            <a:endParaRPr sz="1100">
              <a:latin typeface="Palatino Linotype"/>
              <a:cs typeface="Palatino Linotype"/>
            </a:endParaRPr>
          </a:p>
          <a:p>
            <a:pPr marL="483870" lvl="1" indent="-177800">
              <a:lnSpc>
                <a:spcPct val="100000"/>
              </a:lnSpc>
              <a:spcBef>
                <a:spcPts val="35"/>
              </a:spcBef>
              <a:buAutoNum type="arabicPeriod"/>
              <a:tabLst>
                <a:tab pos="484505" algn="l"/>
              </a:tabLst>
            </a:pPr>
            <a:r>
              <a:rPr sz="1100" dirty="0">
                <a:latin typeface="Palatino Linotype"/>
                <a:cs typeface="Palatino Linotype"/>
              </a:rPr>
              <a:t>Learn</a:t>
            </a:r>
            <a:r>
              <a:rPr sz="1100" spc="20" dirty="0">
                <a:latin typeface="Palatino Linotype"/>
                <a:cs typeface="Palatino Linotype"/>
              </a:rPr>
              <a:t> </a:t>
            </a:r>
            <a:r>
              <a:rPr sz="1100" dirty="0">
                <a:latin typeface="Palatino Linotype"/>
                <a:cs typeface="Palatino Linotype"/>
              </a:rPr>
              <a:t>a</a:t>
            </a:r>
            <a:r>
              <a:rPr sz="1100" spc="20" dirty="0">
                <a:latin typeface="Palatino Linotype"/>
                <a:cs typeface="Palatino Linotype"/>
              </a:rPr>
              <a:t> </a:t>
            </a:r>
            <a:r>
              <a:rPr sz="1100" spc="-25" dirty="0">
                <a:latin typeface="Palatino Linotype"/>
                <a:cs typeface="Palatino Linotype"/>
              </a:rPr>
              <a:t>propensity</a:t>
            </a:r>
            <a:r>
              <a:rPr sz="1100" spc="20" dirty="0">
                <a:latin typeface="Palatino Linotype"/>
                <a:cs typeface="Palatino Linotype"/>
              </a:rPr>
              <a:t> </a:t>
            </a:r>
            <a:r>
              <a:rPr sz="1100" spc="-10" dirty="0">
                <a:latin typeface="Palatino Linotype"/>
                <a:cs typeface="Palatino Linotype"/>
              </a:rPr>
              <a:t>score</a:t>
            </a:r>
            <a:r>
              <a:rPr sz="1100" spc="20" dirty="0">
                <a:latin typeface="Palatino Linotype"/>
                <a:cs typeface="Palatino Linotype"/>
              </a:rPr>
              <a:t> </a:t>
            </a:r>
            <a:r>
              <a:rPr sz="1100" spc="-10" dirty="0">
                <a:latin typeface="Palatino Linotype"/>
                <a:cs typeface="Palatino Linotype"/>
              </a:rPr>
              <a:t>function.</a:t>
            </a:r>
            <a:endParaRPr sz="1100">
              <a:latin typeface="Palatino Linotype"/>
              <a:cs typeface="Palatino Linotype"/>
            </a:endParaRPr>
          </a:p>
          <a:p>
            <a:pPr marL="207010" marR="55880" indent="-5080">
              <a:lnSpc>
                <a:spcPct val="102600"/>
              </a:lnSpc>
              <a:spcBef>
                <a:spcPts val="894"/>
              </a:spcBef>
            </a:pPr>
            <a:r>
              <a:rPr sz="1100" dirty="0">
                <a:latin typeface="Palatino Linotype"/>
                <a:cs typeface="Palatino Linotype"/>
              </a:rPr>
              <a:t>The</a:t>
            </a:r>
            <a:r>
              <a:rPr sz="1100" spc="20" dirty="0">
                <a:latin typeface="Palatino Linotype"/>
                <a:cs typeface="Palatino Linotype"/>
              </a:rPr>
              <a:t> </a:t>
            </a:r>
            <a:r>
              <a:rPr sz="1100" spc="-10" dirty="0">
                <a:latin typeface="Palatino Linotype"/>
                <a:cs typeface="Palatino Linotype"/>
              </a:rPr>
              <a:t>final</a:t>
            </a:r>
            <a:r>
              <a:rPr sz="1100" spc="25" dirty="0">
                <a:latin typeface="Palatino Linotype"/>
                <a:cs typeface="Palatino Linotype"/>
              </a:rPr>
              <a:t> </a:t>
            </a:r>
            <a:r>
              <a:rPr sz="1100" dirty="0">
                <a:latin typeface="Palatino Linotype"/>
                <a:cs typeface="Palatino Linotype"/>
              </a:rPr>
              <a:t>treatment</a:t>
            </a:r>
            <a:r>
              <a:rPr sz="1100" spc="25" dirty="0">
                <a:latin typeface="Palatino Linotype"/>
                <a:cs typeface="Palatino Linotype"/>
              </a:rPr>
              <a:t> </a:t>
            </a:r>
            <a:r>
              <a:rPr sz="1100" spc="-10" dirty="0">
                <a:latin typeface="Palatino Linotype"/>
                <a:cs typeface="Palatino Linotype"/>
              </a:rPr>
              <a:t>effect</a:t>
            </a:r>
            <a:r>
              <a:rPr sz="1100" spc="25" dirty="0">
                <a:latin typeface="Palatino Linotype"/>
                <a:cs typeface="Palatino Linotype"/>
              </a:rPr>
              <a:t> </a:t>
            </a:r>
            <a:r>
              <a:rPr sz="1100" dirty="0">
                <a:latin typeface="Palatino Linotype"/>
                <a:cs typeface="Palatino Linotype"/>
              </a:rPr>
              <a:t>estimate</a:t>
            </a:r>
            <a:r>
              <a:rPr sz="1100" spc="20" dirty="0">
                <a:latin typeface="Palatino Linotype"/>
                <a:cs typeface="Palatino Linotype"/>
              </a:rPr>
              <a:t> </a:t>
            </a:r>
            <a:r>
              <a:rPr sz="1100" dirty="0">
                <a:latin typeface="Palatino Linotype"/>
                <a:cs typeface="Palatino Linotype"/>
              </a:rPr>
              <a:t>is</a:t>
            </a:r>
            <a:r>
              <a:rPr sz="1100" spc="25" dirty="0">
                <a:latin typeface="Palatino Linotype"/>
                <a:cs typeface="Palatino Linotype"/>
              </a:rPr>
              <a:t> </a:t>
            </a:r>
            <a:r>
              <a:rPr sz="1100" dirty="0">
                <a:latin typeface="Palatino Linotype"/>
                <a:cs typeface="Palatino Linotype"/>
              </a:rPr>
              <a:t>a</a:t>
            </a:r>
            <a:r>
              <a:rPr sz="1100" spc="25" dirty="0">
                <a:latin typeface="Palatino Linotype"/>
                <a:cs typeface="Palatino Linotype"/>
              </a:rPr>
              <a:t> </a:t>
            </a:r>
            <a:r>
              <a:rPr sz="1100" spc="-45" dirty="0">
                <a:latin typeface="Palatino Linotype"/>
                <a:cs typeface="Palatino Linotype"/>
              </a:rPr>
              <a:t>weighted</a:t>
            </a:r>
            <a:r>
              <a:rPr sz="1100" spc="25" dirty="0">
                <a:latin typeface="Palatino Linotype"/>
                <a:cs typeface="Palatino Linotype"/>
              </a:rPr>
              <a:t> </a:t>
            </a:r>
            <a:r>
              <a:rPr sz="1100" spc="-35" dirty="0">
                <a:latin typeface="Palatino Linotype"/>
                <a:cs typeface="Palatino Linotype"/>
              </a:rPr>
              <a:t>average</a:t>
            </a:r>
            <a:r>
              <a:rPr sz="1100" spc="25" dirty="0">
                <a:latin typeface="Palatino Linotype"/>
                <a:cs typeface="Palatino Linotype"/>
              </a:rPr>
              <a:t> </a:t>
            </a:r>
            <a:r>
              <a:rPr sz="1100" dirty="0">
                <a:latin typeface="Palatino Linotype"/>
                <a:cs typeface="Palatino Linotype"/>
              </a:rPr>
              <a:t>of</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30" dirty="0">
                <a:latin typeface="Palatino Linotype"/>
                <a:cs typeface="Palatino Linotype"/>
              </a:rPr>
              <a:t>two</a:t>
            </a:r>
            <a:r>
              <a:rPr sz="1100" spc="25" dirty="0">
                <a:latin typeface="Palatino Linotype"/>
                <a:cs typeface="Palatino Linotype"/>
              </a:rPr>
              <a:t> </a:t>
            </a:r>
            <a:r>
              <a:rPr sz="1100" spc="-10" dirty="0">
                <a:latin typeface="Palatino Linotype"/>
                <a:cs typeface="Palatino Linotype"/>
              </a:rPr>
              <a:t>estimates</a:t>
            </a:r>
            <a:r>
              <a:rPr sz="1100" spc="25" dirty="0">
                <a:latin typeface="Palatino Linotype"/>
                <a:cs typeface="Palatino Linotype"/>
              </a:rPr>
              <a:t> </a:t>
            </a:r>
            <a:r>
              <a:rPr sz="1100" spc="-20" dirty="0">
                <a:latin typeface="Palatino Linotype"/>
                <a:cs typeface="Palatino Linotype"/>
              </a:rPr>
              <a:t>from </a:t>
            </a:r>
            <a:r>
              <a:rPr sz="1100" dirty="0">
                <a:latin typeface="Palatino Linotype"/>
                <a:cs typeface="Palatino Linotype"/>
              </a:rPr>
              <a:t>Stage</a:t>
            </a:r>
            <a:r>
              <a:rPr sz="1100" spc="35" dirty="0">
                <a:latin typeface="Palatino Linotype"/>
                <a:cs typeface="Palatino Linotype"/>
              </a:rPr>
              <a:t> </a:t>
            </a:r>
            <a:r>
              <a:rPr sz="1100" spc="-25" dirty="0">
                <a:latin typeface="Palatino Linotype"/>
                <a:cs typeface="Palatino Linotype"/>
              </a:rPr>
              <a:t>2:</a:t>
            </a:r>
            <a:endParaRPr sz="1100">
              <a:latin typeface="Palatino Linotype"/>
              <a:cs typeface="Palatino Linotype"/>
            </a:endParaRPr>
          </a:p>
          <a:p>
            <a:pPr>
              <a:lnSpc>
                <a:spcPct val="100000"/>
              </a:lnSpc>
              <a:spcBef>
                <a:spcPts val="30"/>
              </a:spcBef>
            </a:pPr>
            <a:endParaRPr sz="1450">
              <a:latin typeface="Palatino Linotype"/>
              <a:cs typeface="Palatino Linotype"/>
            </a:endParaRPr>
          </a:p>
          <a:p>
            <a:pPr marL="319405" algn="ctr">
              <a:lnSpc>
                <a:spcPct val="100000"/>
              </a:lnSpc>
            </a:pPr>
            <a:r>
              <a:rPr sz="1100" i="1" dirty="0">
                <a:latin typeface="Times New Roman"/>
                <a:cs typeface="Times New Roman"/>
              </a:rPr>
              <a:t>τ</a:t>
            </a:r>
            <a:r>
              <a:rPr sz="1100" dirty="0">
                <a:latin typeface="Palatino Linotype"/>
                <a:cs typeface="Palatino Linotype"/>
              </a:rPr>
              <a:t>ˆ(</a:t>
            </a:r>
            <a:r>
              <a:rPr sz="1100" i="1" dirty="0">
                <a:latin typeface="Times New Roman"/>
                <a:cs typeface="Times New Roman"/>
              </a:rPr>
              <a:t>x</a:t>
            </a:r>
            <a:r>
              <a:rPr sz="1100" dirty="0">
                <a:latin typeface="Palatino Linotype"/>
                <a:cs typeface="Palatino Linotype"/>
              </a:rPr>
              <a:t>)</a:t>
            </a:r>
            <a:r>
              <a:rPr sz="1100" spc="55" dirty="0">
                <a:latin typeface="Palatino Linotype"/>
                <a:cs typeface="Palatino Linotype"/>
              </a:rPr>
              <a:t> </a:t>
            </a:r>
            <a:r>
              <a:rPr sz="1100" spc="295" dirty="0">
                <a:latin typeface="Palatino Linotype"/>
                <a:cs typeface="Palatino Linotype"/>
              </a:rPr>
              <a:t>=</a:t>
            </a:r>
            <a:r>
              <a:rPr sz="1100" spc="55" dirty="0">
                <a:latin typeface="Palatino Linotype"/>
                <a:cs typeface="Palatino Linotype"/>
              </a:rPr>
              <a:t> </a:t>
            </a:r>
            <a:r>
              <a:rPr sz="1100" i="1" spc="-385" dirty="0">
                <a:latin typeface="Times New Roman"/>
                <a:cs typeface="Times New Roman"/>
              </a:rPr>
              <a:t>e</a:t>
            </a:r>
            <a:r>
              <a:rPr sz="1100" spc="15" dirty="0">
                <a:latin typeface="Palatino Linotype"/>
                <a:cs typeface="Palatino Linotype"/>
              </a:rPr>
              <a:t>ˆ</a:t>
            </a:r>
            <a:r>
              <a:rPr sz="1100" spc="65" dirty="0">
                <a:latin typeface="Palatino Linotype"/>
                <a:cs typeface="Palatino Linotype"/>
              </a:rPr>
              <a:t>(</a:t>
            </a:r>
            <a:r>
              <a:rPr sz="1100" i="1" spc="65" dirty="0">
                <a:latin typeface="Times New Roman"/>
                <a:cs typeface="Times New Roman"/>
              </a:rPr>
              <a:t>x</a:t>
            </a:r>
            <a:r>
              <a:rPr sz="1100" spc="65" dirty="0">
                <a:latin typeface="Palatino Linotype"/>
                <a:cs typeface="Palatino Linotype"/>
              </a:rPr>
              <a:t>)</a:t>
            </a:r>
            <a:r>
              <a:rPr sz="1100" i="1" spc="-280" dirty="0">
                <a:latin typeface="Times New Roman"/>
                <a:cs typeface="Times New Roman"/>
              </a:rPr>
              <a:t>τ</a:t>
            </a:r>
            <a:r>
              <a:rPr sz="1100" spc="-20" dirty="0">
                <a:latin typeface="Palatino Linotype"/>
                <a:cs typeface="Palatino Linotype"/>
              </a:rPr>
              <a:t>ˆ</a:t>
            </a:r>
            <a:r>
              <a:rPr sz="1200" spc="179" baseline="-10416" dirty="0">
                <a:latin typeface="Palatino Linotype"/>
                <a:cs typeface="Palatino Linotype"/>
              </a:rPr>
              <a:t>0</a:t>
            </a:r>
            <a:r>
              <a:rPr sz="1100" spc="65" dirty="0">
                <a:latin typeface="Palatino Linotype"/>
                <a:cs typeface="Palatino Linotype"/>
              </a:rPr>
              <a:t>(</a:t>
            </a:r>
            <a:r>
              <a:rPr sz="1100" i="1" spc="65" dirty="0">
                <a:latin typeface="Times New Roman"/>
                <a:cs typeface="Times New Roman"/>
              </a:rPr>
              <a:t>x</a:t>
            </a:r>
            <a:r>
              <a:rPr sz="1100" spc="70" dirty="0">
                <a:latin typeface="Palatino Linotype"/>
                <a:cs typeface="Palatino Linotype"/>
              </a:rPr>
              <a:t>)</a:t>
            </a:r>
            <a:r>
              <a:rPr sz="1100" spc="-15" dirty="0">
                <a:latin typeface="Palatino Linotype"/>
                <a:cs typeface="Palatino Linotype"/>
              </a:rPr>
              <a:t> </a:t>
            </a:r>
            <a:r>
              <a:rPr sz="1100" spc="295" dirty="0">
                <a:latin typeface="Palatino Linotype"/>
                <a:cs typeface="Palatino Linotype"/>
              </a:rPr>
              <a:t>+</a:t>
            </a:r>
            <a:r>
              <a:rPr sz="1100" spc="-10" dirty="0">
                <a:latin typeface="Palatino Linotype"/>
                <a:cs typeface="Palatino Linotype"/>
              </a:rPr>
              <a:t> </a:t>
            </a:r>
            <a:r>
              <a:rPr sz="1100" dirty="0">
                <a:latin typeface="Palatino Linotype"/>
                <a:cs typeface="Palatino Linotype"/>
              </a:rPr>
              <a:t>(1</a:t>
            </a:r>
            <a:r>
              <a:rPr sz="1100" spc="-10" dirty="0">
                <a:latin typeface="Palatino Linotype"/>
                <a:cs typeface="Palatino Linotype"/>
              </a:rPr>
              <a:t> </a:t>
            </a:r>
            <a:r>
              <a:rPr sz="1100" spc="-35" dirty="0">
                <a:latin typeface="Lucida Sans Unicode"/>
                <a:cs typeface="Lucida Sans Unicode"/>
              </a:rPr>
              <a:t>−</a:t>
            </a:r>
            <a:r>
              <a:rPr sz="1100" spc="-85" dirty="0">
                <a:latin typeface="Lucida Sans Unicode"/>
                <a:cs typeface="Lucida Sans Unicode"/>
              </a:rPr>
              <a:t> </a:t>
            </a:r>
            <a:r>
              <a:rPr sz="1100" i="1" spc="-390" dirty="0">
                <a:latin typeface="Times New Roman"/>
                <a:cs typeface="Times New Roman"/>
              </a:rPr>
              <a:t>e</a:t>
            </a:r>
            <a:r>
              <a:rPr sz="1100" spc="10" dirty="0">
                <a:latin typeface="Palatino Linotype"/>
                <a:cs typeface="Palatino Linotype"/>
              </a:rPr>
              <a:t>ˆ</a:t>
            </a:r>
            <a:r>
              <a:rPr sz="1100" spc="60" dirty="0">
                <a:latin typeface="Palatino Linotype"/>
                <a:cs typeface="Palatino Linotype"/>
              </a:rPr>
              <a:t>(</a:t>
            </a:r>
            <a:r>
              <a:rPr sz="1100" i="1" spc="60" dirty="0">
                <a:latin typeface="Times New Roman"/>
                <a:cs typeface="Times New Roman"/>
              </a:rPr>
              <a:t>x</a:t>
            </a:r>
            <a:r>
              <a:rPr sz="1100" spc="60" dirty="0">
                <a:latin typeface="Palatino Linotype"/>
                <a:cs typeface="Palatino Linotype"/>
              </a:rPr>
              <a:t>))</a:t>
            </a:r>
            <a:r>
              <a:rPr sz="1100" i="1" spc="-285" dirty="0">
                <a:latin typeface="Times New Roman"/>
                <a:cs typeface="Times New Roman"/>
              </a:rPr>
              <a:t>τ</a:t>
            </a:r>
            <a:r>
              <a:rPr sz="1100" spc="-25" dirty="0">
                <a:latin typeface="Palatino Linotype"/>
                <a:cs typeface="Palatino Linotype"/>
              </a:rPr>
              <a:t>ˆ</a:t>
            </a:r>
            <a:r>
              <a:rPr sz="1200" spc="172" baseline="-10416" dirty="0">
                <a:latin typeface="Palatino Linotype"/>
                <a:cs typeface="Palatino Linotype"/>
              </a:rPr>
              <a:t>1</a:t>
            </a:r>
            <a:r>
              <a:rPr sz="1100" spc="60" dirty="0">
                <a:latin typeface="Palatino Linotype"/>
                <a:cs typeface="Palatino Linotype"/>
              </a:rPr>
              <a:t>(</a:t>
            </a:r>
            <a:r>
              <a:rPr sz="1100" i="1" spc="60" dirty="0">
                <a:latin typeface="Times New Roman"/>
                <a:cs typeface="Times New Roman"/>
              </a:rPr>
              <a:t>x</a:t>
            </a:r>
            <a:r>
              <a:rPr sz="1100" spc="65" dirty="0">
                <a:latin typeface="Palatino Linotype"/>
                <a:cs typeface="Palatino Linotype"/>
              </a:rPr>
              <a:t>)</a:t>
            </a:r>
            <a:endParaRPr sz="1100">
              <a:latin typeface="Palatino Linotype"/>
              <a:cs typeface="Palatino Linotype"/>
            </a:endParaRPr>
          </a:p>
        </p:txBody>
      </p:sp>
      <p:sp>
        <p:nvSpPr>
          <p:cNvPr id="66" name="object 66"/>
          <p:cNvSpPr/>
          <p:nvPr/>
        </p:nvSpPr>
        <p:spPr>
          <a:xfrm>
            <a:off x="277088" y="295531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67" name="object 67"/>
          <p:cNvSpPr txBox="1"/>
          <p:nvPr/>
        </p:nvSpPr>
        <p:spPr>
          <a:xfrm>
            <a:off x="396938" y="2961596"/>
            <a:ext cx="1927860" cy="162560"/>
          </a:xfrm>
          <a:prstGeom prst="rect">
            <a:avLst/>
          </a:prstGeom>
        </p:spPr>
        <p:txBody>
          <a:bodyPr vert="horz" wrap="square" lIns="0" tIns="12065" rIns="0" bIns="0" rtlCol="0">
            <a:spAutoFit/>
          </a:bodyPr>
          <a:lstStyle/>
          <a:p>
            <a:pPr marL="38100">
              <a:lnSpc>
                <a:spcPct val="100000"/>
              </a:lnSpc>
              <a:spcBef>
                <a:spcPts val="95"/>
              </a:spcBef>
            </a:pPr>
            <a:r>
              <a:rPr sz="900" spc="67" baseline="37037" dirty="0">
                <a:latin typeface="Lucida Console"/>
                <a:cs typeface="Lucida Console"/>
              </a:rPr>
              <a:t>8</a:t>
            </a:r>
            <a:r>
              <a:rPr sz="900" spc="45" dirty="0">
                <a:latin typeface="Palatino Linotype"/>
                <a:cs typeface="Palatino Linotype"/>
                <a:hlinkClick r:id="rId8"/>
              </a:rPr>
              <a:t>http://arxiv</a:t>
            </a:r>
            <a:r>
              <a:rPr sz="900" i="1" spc="45" dirty="0">
                <a:latin typeface="Calibri"/>
                <a:cs typeface="Calibri"/>
                <a:hlinkClick r:id="rId8"/>
              </a:rPr>
              <a:t>.</a:t>
            </a:r>
            <a:r>
              <a:rPr sz="900" spc="45" dirty="0">
                <a:latin typeface="Palatino Linotype"/>
                <a:cs typeface="Palatino Linotype"/>
                <a:hlinkClick r:id="rId8"/>
              </a:rPr>
              <a:t>org/abs/1706</a:t>
            </a:r>
            <a:r>
              <a:rPr sz="900" i="1" spc="45" dirty="0">
                <a:latin typeface="Calibri"/>
                <a:cs typeface="Calibri"/>
                <a:hlinkClick r:id="rId8"/>
              </a:rPr>
              <a:t>.</a:t>
            </a:r>
            <a:r>
              <a:rPr sz="900" spc="45" dirty="0">
                <a:latin typeface="Palatino Linotype"/>
                <a:cs typeface="Palatino Linotype"/>
                <a:hlinkClick r:id="rId8"/>
              </a:rPr>
              <a:t>03461</a:t>
            </a:r>
            <a:endParaRPr sz="9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43</a:t>
            </a:fld>
            <a:r>
              <a:rPr spc="-235" dirty="0"/>
              <a:t> </a:t>
            </a:r>
            <a:r>
              <a:rPr dirty="0"/>
              <a:t>/</a:t>
            </a:r>
            <a:r>
              <a:rPr spc="-240" dirty="0"/>
              <a:t> </a:t>
            </a:r>
            <a:r>
              <a:rPr spc="-25" dirty="0"/>
              <a:t>57</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694180" cy="244475"/>
          </a:xfrm>
          <a:prstGeom prst="rect">
            <a:avLst/>
          </a:prstGeom>
        </p:spPr>
        <p:txBody>
          <a:bodyPr vert="horz" wrap="square" lIns="0" tIns="17145" rIns="0" bIns="0" rtlCol="0">
            <a:spAutoFit/>
          </a:bodyPr>
          <a:lstStyle/>
          <a:p>
            <a:pPr marL="12700">
              <a:lnSpc>
                <a:spcPct val="100000"/>
              </a:lnSpc>
              <a:spcBef>
                <a:spcPts val="135"/>
              </a:spcBef>
            </a:pPr>
            <a:r>
              <a:rPr sz="1400" spc="145" dirty="0">
                <a:latin typeface="Palatino Linotype"/>
                <a:cs typeface="Palatino Linotype"/>
              </a:rPr>
              <a:t>X-</a:t>
            </a:r>
            <a:r>
              <a:rPr sz="1400" spc="75" dirty="0">
                <a:latin typeface="Palatino Linotype"/>
                <a:cs typeface="Palatino Linotype"/>
              </a:rPr>
              <a:t>L</a:t>
            </a:r>
            <a:r>
              <a:rPr sz="1400" cap="small" spc="75" dirty="0">
                <a:latin typeface="Palatino Linotype"/>
                <a:cs typeface="Palatino Linotype"/>
              </a:rPr>
              <a:t>earner</a:t>
            </a:r>
            <a:r>
              <a:rPr sz="1400" spc="204" dirty="0">
                <a:latin typeface="Palatino Linotype"/>
                <a:cs typeface="Palatino Linotype"/>
              </a:rPr>
              <a:t> </a:t>
            </a:r>
            <a:r>
              <a:rPr sz="1400" spc="70" dirty="0">
                <a:latin typeface="Palatino Linotype"/>
                <a:cs typeface="Palatino Linotype"/>
              </a:rPr>
              <a:t>-</a:t>
            </a:r>
            <a:r>
              <a:rPr sz="1400" spc="210" dirty="0">
                <a:latin typeface="Palatino Linotype"/>
                <a:cs typeface="Palatino Linotype"/>
              </a:rPr>
              <a:t> </a:t>
            </a:r>
            <a:r>
              <a:rPr sz="1400" spc="20" dirty="0">
                <a:latin typeface="Palatino Linotype"/>
                <a:cs typeface="Palatino Linotype"/>
              </a:rPr>
              <a:t>C</a:t>
            </a:r>
            <a:r>
              <a:rPr sz="1400" cap="small" spc="20" dirty="0">
                <a:latin typeface="Palatino Linotype"/>
                <a:cs typeface="Palatino Linotype"/>
              </a:rPr>
              <a:t>ode</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44</a:t>
            </a:fld>
            <a:r>
              <a:rPr spc="-235" dirty="0"/>
              <a:t> </a:t>
            </a:r>
            <a:r>
              <a:rPr dirty="0"/>
              <a:t>/</a:t>
            </a:r>
            <a:r>
              <a:rPr spc="-240" dirty="0"/>
              <a:t> </a:t>
            </a:r>
            <a:r>
              <a:rPr spc="-25" dirty="0"/>
              <a:t>57</a:t>
            </a:r>
          </a:p>
        </p:txBody>
      </p:sp>
      <p:sp>
        <p:nvSpPr>
          <p:cNvPr id="66" name="object 66"/>
          <p:cNvSpPr txBox="1"/>
          <p:nvPr/>
        </p:nvSpPr>
        <p:spPr>
          <a:xfrm>
            <a:off x="264388" y="1278628"/>
            <a:ext cx="5273040" cy="784860"/>
          </a:xfrm>
          <a:prstGeom prst="rect">
            <a:avLst/>
          </a:prstGeom>
        </p:spPr>
        <p:txBody>
          <a:bodyPr vert="horz" wrap="square" lIns="0" tIns="12065" rIns="0" bIns="0" rtlCol="0">
            <a:spAutoFit/>
          </a:bodyPr>
          <a:lstStyle/>
          <a:p>
            <a:pPr marL="12700">
              <a:lnSpc>
                <a:spcPct val="100000"/>
              </a:lnSpc>
              <a:spcBef>
                <a:spcPts val="95"/>
              </a:spcBef>
            </a:pPr>
            <a:r>
              <a:rPr sz="1000" spc="114" dirty="0">
                <a:latin typeface="Palatino Linotype"/>
                <a:cs typeface="Palatino Linotype"/>
              </a:rPr>
              <a:t>xl</a:t>
            </a:r>
            <a:r>
              <a:rPr sz="1000" spc="484" dirty="0">
                <a:latin typeface="Palatino Linotype"/>
                <a:cs typeface="Palatino Linotype"/>
              </a:rPr>
              <a:t>  </a:t>
            </a:r>
            <a:r>
              <a:rPr sz="1000" dirty="0">
                <a:solidFill>
                  <a:srgbClr val="666666"/>
                </a:solidFill>
                <a:latin typeface="Palatino Linotype"/>
                <a:cs typeface="Palatino Linotype"/>
              </a:rPr>
              <a:t>=</a:t>
            </a:r>
            <a:r>
              <a:rPr sz="1000" spc="484" dirty="0">
                <a:solidFill>
                  <a:srgbClr val="666666"/>
                </a:solidFill>
                <a:latin typeface="Palatino Linotype"/>
                <a:cs typeface="Palatino Linotype"/>
              </a:rPr>
              <a:t>  </a:t>
            </a:r>
            <a:r>
              <a:rPr sz="1000" dirty="0">
                <a:latin typeface="Palatino Linotype"/>
                <a:cs typeface="Palatino Linotype"/>
              </a:rPr>
              <a:t>XLearner(models</a:t>
            </a:r>
            <a:r>
              <a:rPr sz="1000" dirty="0">
                <a:solidFill>
                  <a:srgbClr val="666666"/>
                </a:solidFill>
                <a:latin typeface="Palatino Linotype"/>
                <a:cs typeface="Palatino Linotype"/>
              </a:rPr>
              <a:t>=</a:t>
            </a:r>
            <a:r>
              <a:rPr sz="1000" dirty="0">
                <a:latin typeface="Palatino Linotype"/>
                <a:cs typeface="Palatino Linotype"/>
              </a:rPr>
              <a:t>LinearRegression(),</a:t>
            </a:r>
            <a:r>
              <a:rPr sz="1000" spc="484" dirty="0">
                <a:latin typeface="Palatino Linotype"/>
                <a:cs typeface="Palatino Linotype"/>
              </a:rPr>
              <a:t>  </a:t>
            </a:r>
            <a:r>
              <a:rPr sz="1000" spc="-10" dirty="0">
                <a:latin typeface="Palatino Linotype"/>
                <a:cs typeface="Palatino Linotype"/>
              </a:rPr>
              <a:t>propensity_model</a:t>
            </a:r>
            <a:r>
              <a:rPr sz="1000" spc="-10" dirty="0">
                <a:solidFill>
                  <a:srgbClr val="666666"/>
                </a:solidFill>
                <a:latin typeface="Palatino Linotype"/>
                <a:cs typeface="Palatino Linotype"/>
              </a:rPr>
              <a:t>=</a:t>
            </a:r>
            <a:r>
              <a:rPr sz="1000" spc="-10" dirty="0">
                <a:latin typeface="Palatino Linotype"/>
                <a:cs typeface="Palatino Linotype"/>
              </a:rPr>
              <a:t>LogisticRegression())</a:t>
            </a:r>
            <a:endParaRPr sz="1000">
              <a:latin typeface="Palatino Linotype"/>
              <a:cs typeface="Palatino Linotype"/>
            </a:endParaRPr>
          </a:p>
          <a:p>
            <a:pPr marL="12700" marR="2927350">
              <a:lnSpc>
                <a:spcPct val="199300"/>
              </a:lnSpc>
            </a:pPr>
            <a:r>
              <a:rPr sz="1000" spc="135" dirty="0">
                <a:latin typeface="Palatino Linotype"/>
                <a:cs typeface="Palatino Linotype"/>
              </a:rPr>
              <a:t>xl.fit(y_train,</a:t>
            </a:r>
            <a:r>
              <a:rPr sz="1000" spc="300" dirty="0">
                <a:latin typeface="Palatino Linotype"/>
                <a:cs typeface="Palatino Linotype"/>
              </a:rPr>
              <a:t> </a:t>
            </a:r>
            <a:r>
              <a:rPr sz="1000" spc="120" dirty="0">
                <a:latin typeface="Palatino Linotype"/>
                <a:cs typeface="Palatino Linotype"/>
              </a:rPr>
              <a:t>t_train,</a:t>
            </a:r>
            <a:r>
              <a:rPr sz="1000" spc="300" dirty="0">
                <a:latin typeface="Palatino Linotype"/>
                <a:cs typeface="Palatino Linotype"/>
              </a:rPr>
              <a:t> </a:t>
            </a:r>
            <a:r>
              <a:rPr sz="1000" spc="45" dirty="0">
                <a:latin typeface="Palatino Linotype"/>
                <a:cs typeface="Palatino Linotype"/>
              </a:rPr>
              <a:t>X</a:t>
            </a:r>
            <a:r>
              <a:rPr sz="1000" spc="45" dirty="0">
                <a:solidFill>
                  <a:srgbClr val="666666"/>
                </a:solidFill>
                <a:latin typeface="Palatino Linotype"/>
                <a:cs typeface="Palatino Linotype"/>
              </a:rPr>
              <a:t>=</a:t>
            </a:r>
            <a:r>
              <a:rPr sz="1000" spc="45" dirty="0">
                <a:latin typeface="Palatino Linotype"/>
                <a:cs typeface="Palatino Linotype"/>
              </a:rPr>
              <a:t>x_train) </a:t>
            </a:r>
            <a:r>
              <a:rPr sz="1000" spc="65" dirty="0">
                <a:latin typeface="Palatino Linotype"/>
                <a:cs typeface="Palatino Linotype"/>
              </a:rPr>
              <a:t>effect_pred</a:t>
            </a:r>
            <a:r>
              <a:rPr sz="1000" spc="295" dirty="0">
                <a:latin typeface="Palatino Linotype"/>
                <a:cs typeface="Palatino Linotype"/>
              </a:rPr>
              <a:t> </a:t>
            </a:r>
            <a:r>
              <a:rPr sz="1000" dirty="0">
                <a:solidFill>
                  <a:srgbClr val="666666"/>
                </a:solidFill>
                <a:latin typeface="Palatino Linotype"/>
                <a:cs typeface="Palatino Linotype"/>
              </a:rPr>
              <a:t>=</a:t>
            </a:r>
            <a:r>
              <a:rPr sz="1000" spc="295" dirty="0">
                <a:solidFill>
                  <a:srgbClr val="666666"/>
                </a:solidFill>
                <a:latin typeface="Palatino Linotype"/>
                <a:cs typeface="Palatino Linotype"/>
              </a:rPr>
              <a:t> </a:t>
            </a:r>
            <a:r>
              <a:rPr sz="1000" spc="114" dirty="0">
                <a:latin typeface="Palatino Linotype"/>
                <a:cs typeface="Palatino Linotype"/>
              </a:rPr>
              <a:t>xl.effect(x_test)</a:t>
            </a:r>
            <a:endParaRPr sz="1000">
              <a:latin typeface="Palatino Linotype"/>
              <a:cs typeface="Palatino Linotype"/>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5" action="ppaction://hlinksldjump"/>
              </a:rPr>
              <a:t>M</a:t>
            </a:r>
            <a:r>
              <a:rPr sz="600" cap="small" spc="-10" dirty="0">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070735" cy="244475"/>
          </a:xfrm>
          <a:prstGeom prst="rect">
            <a:avLst/>
          </a:prstGeom>
        </p:spPr>
        <p:txBody>
          <a:bodyPr vert="horz" wrap="square" lIns="0" tIns="17145" rIns="0" bIns="0" rtlCol="0">
            <a:spAutoFit/>
          </a:bodyPr>
          <a:lstStyle/>
          <a:p>
            <a:pPr marL="12700">
              <a:lnSpc>
                <a:spcPct val="100000"/>
              </a:lnSpc>
              <a:spcBef>
                <a:spcPts val="135"/>
              </a:spcBef>
            </a:pPr>
            <a:r>
              <a:rPr sz="1400" spc="145" dirty="0">
                <a:latin typeface="Palatino Linotype"/>
                <a:cs typeface="Palatino Linotype"/>
              </a:rPr>
              <a:t>X-</a:t>
            </a:r>
            <a:r>
              <a:rPr sz="1400" spc="75" dirty="0">
                <a:latin typeface="Palatino Linotype"/>
                <a:cs typeface="Palatino Linotype"/>
              </a:rPr>
              <a:t>L</a:t>
            </a:r>
            <a:r>
              <a:rPr sz="1400" cap="small" spc="75" dirty="0">
                <a:latin typeface="Palatino Linotype"/>
                <a:cs typeface="Palatino Linotype"/>
              </a:rPr>
              <a:t>earner</a:t>
            </a:r>
            <a:r>
              <a:rPr sz="1400" spc="204" dirty="0">
                <a:latin typeface="Palatino Linotype"/>
                <a:cs typeface="Palatino Linotype"/>
              </a:rPr>
              <a:t> </a:t>
            </a:r>
            <a:r>
              <a:rPr sz="1400" spc="70" dirty="0">
                <a:latin typeface="Palatino Linotype"/>
                <a:cs typeface="Palatino Linotype"/>
              </a:rPr>
              <a:t>-</a:t>
            </a:r>
            <a:r>
              <a:rPr sz="1400" spc="210" dirty="0">
                <a:latin typeface="Palatino Linotype"/>
                <a:cs typeface="Palatino Linotype"/>
              </a:rPr>
              <a:t> </a:t>
            </a:r>
            <a:r>
              <a:rPr sz="1400" spc="20" dirty="0">
                <a:latin typeface="Palatino Linotype"/>
                <a:cs typeface="Palatino Linotype"/>
              </a:rPr>
              <a:t>I</a:t>
            </a:r>
            <a:r>
              <a:rPr sz="1400" cap="small" spc="20" dirty="0">
                <a:latin typeface="Palatino Linotype"/>
                <a:cs typeface="Palatino Linotype"/>
              </a:rPr>
              <a:t>ntuition</a:t>
            </a:r>
            <a:endParaRPr sz="1400">
              <a:latin typeface="Palatino Linotype"/>
              <a:cs typeface="Palatino Linotype"/>
            </a:endParaRPr>
          </a:p>
        </p:txBody>
      </p:sp>
      <p:pic>
        <p:nvPicPr>
          <p:cNvPr id="66" name="object 66"/>
          <p:cNvPicPr/>
          <p:nvPr/>
        </p:nvPicPr>
        <p:blipFill>
          <a:blip r:embed="rId8" cstate="print"/>
          <a:stretch>
            <a:fillRect/>
          </a:stretch>
        </p:blipFill>
        <p:spPr>
          <a:xfrm>
            <a:off x="1744887" y="699597"/>
            <a:ext cx="2247176" cy="2438006"/>
          </a:xfrm>
          <a:prstGeom prst="rect">
            <a:avLst/>
          </a:prstGeom>
        </p:spPr>
      </p:pic>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45</a:t>
            </a:fld>
            <a:r>
              <a:rPr spc="-235" dirty="0"/>
              <a:t> </a:t>
            </a:r>
            <a:r>
              <a:rPr dirty="0"/>
              <a:t>/</a:t>
            </a:r>
            <a:r>
              <a:rPr spc="-240" dirty="0"/>
              <a:t> </a:t>
            </a:r>
            <a:r>
              <a:rPr spc="-25" dirty="0"/>
              <a:t>57</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062990"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Palatino Linotype"/>
                <a:cs typeface="Palatino Linotype"/>
              </a:rPr>
              <a:t>E</a:t>
            </a:r>
            <a:r>
              <a:rPr sz="1400" cap="small" spc="-10" dirty="0">
                <a:latin typeface="Palatino Linotype"/>
                <a:cs typeface="Palatino Linotype"/>
              </a:rPr>
              <a:t>valuation</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46</a:t>
            </a:fld>
            <a:r>
              <a:rPr spc="-235" dirty="0"/>
              <a:t> </a:t>
            </a:r>
            <a:r>
              <a:rPr dirty="0"/>
              <a:t>/</a:t>
            </a:r>
            <a:r>
              <a:rPr spc="-240" dirty="0"/>
              <a:t> </a:t>
            </a:r>
            <a:r>
              <a:rPr spc="-25" dirty="0"/>
              <a:t>57</a:t>
            </a:r>
          </a:p>
        </p:txBody>
      </p:sp>
      <p:sp>
        <p:nvSpPr>
          <p:cNvPr id="66" name="object 66"/>
          <p:cNvSpPr txBox="1"/>
          <p:nvPr/>
        </p:nvSpPr>
        <p:spPr>
          <a:xfrm>
            <a:off x="339051" y="1318855"/>
            <a:ext cx="4677449" cy="857927"/>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spc="-10" dirty="0">
                <a:latin typeface="Palatino Linotype"/>
                <a:cs typeface="Palatino Linotype"/>
              </a:rPr>
              <a:t>We </a:t>
            </a:r>
            <a:r>
              <a:rPr sz="1100" spc="-30" dirty="0">
                <a:latin typeface="Palatino Linotype"/>
                <a:cs typeface="Palatino Linotype"/>
              </a:rPr>
              <a:t>have</a:t>
            </a:r>
            <a:r>
              <a:rPr sz="1100" spc="-5" dirty="0">
                <a:latin typeface="Palatino Linotype"/>
                <a:cs typeface="Palatino Linotype"/>
              </a:rPr>
              <a:t> </a:t>
            </a:r>
            <a:r>
              <a:rPr sz="1100" spc="-25" dirty="0">
                <a:latin typeface="Palatino Linotype"/>
                <a:cs typeface="Palatino Linotype"/>
              </a:rPr>
              <a:t>predicted</a:t>
            </a:r>
            <a:r>
              <a:rPr sz="1100" spc="-5" dirty="0">
                <a:latin typeface="Palatino Linotype"/>
                <a:cs typeface="Palatino Linotype"/>
              </a:rPr>
              <a:t> </a:t>
            </a:r>
            <a:r>
              <a:rPr sz="1100" spc="-25" dirty="0">
                <a:latin typeface="Palatino Linotype"/>
                <a:cs typeface="Palatino Linotype"/>
              </a:rPr>
              <a:t>some</a:t>
            </a:r>
            <a:r>
              <a:rPr sz="1100" spc="-5" dirty="0">
                <a:latin typeface="Palatino Linotype"/>
                <a:cs typeface="Palatino Linotype"/>
              </a:rPr>
              <a:t> </a:t>
            </a:r>
            <a:r>
              <a:rPr sz="1100" spc="-10" dirty="0">
                <a:latin typeface="Palatino Linotype"/>
                <a:cs typeface="Palatino Linotype"/>
              </a:rPr>
              <a:t>effects.</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But</a:t>
            </a:r>
            <a:r>
              <a:rPr sz="1100" spc="70" dirty="0">
                <a:latin typeface="Palatino Linotype"/>
                <a:cs typeface="Palatino Linotype"/>
              </a:rPr>
              <a:t> </a:t>
            </a:r>
            <a:r>
              <a:rPr sz="1100" dirty="0">
                <a:latin typeface="Palatino Linotype"/>
                <a:cs typeface="Palatino Linotype"/>
              </a:rPr>
              <a:t>are</a:t>
            </a:r>
            <a:r>
              <a:rPr sz="1100" spc="70" dirty="0">
                <a:latin typeface="Palatino Linotype"/>
                <a:cs typeface="Palatino Linotype"/>
              </a:rPr>
              <a:t> </a:t>
            </a:r>
            <a:r>
              <a:rPr sz="1100" dirty="0">
                <a:latin typeface="Palatino Linotype"/>
                <a:cs typeface="Palatino Linotype"/>
              </a:rPr>
              <a:t>they</a:t>
            </a:r>
            <a:r>
              <a:rPr sz="1100" spc="75" dirty="0">
                <a:latin typeface="Palatino Linotype"/>
                <a:cs typeface="Palatino Linotype"/>
              </a:rPr>
              <a:t> </a:t>
            </a:r>
            <a:r>
              <a:rPr sz="1100" spc="-10" dirty="0">
                <a:latin typeface="Palatino Linotype"/>
                <a:cs typeface="Palatino Linotype"/>
              </a:rPr>
              <a:t>accurate?</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spc="-95" dirty="0">
                <a:latin typeface="Palatino Linotype"/>
                <a:cs typeface="Palatino Linotype"/>
              </a:rPr>
              <a:t>How</a:t>
            </a:r>
            <a:r>
              <a:rPr sz="1100" spc="25" dirty="0">
                <a:latin typeface="Palatino Linotype"/>
                <a:cs typeface="Palatino Linotype"/>
              </a:rPr>
              <a:t> </a:t>
            </a:r>
            <a:r>
              <a:rPr sz="1100" spc="-25" dirty="0">
                <a:latin typeface="Palatino Linotype"/>
                <a:cs typeface="Palatino Linotype"/>
              </a:rPr>
              <a:t>good</a:t>
            </a:r>
            <a:r>
              <a:rPr sz="1100" spc="20" dirty="0">
                <a:latin typeface="Palatino Linotype"/>
                <a:cs typeface="Palatino Linotype"/>
              </a:rPr>
              <a:t> </a:t>
            </a:r>
            <a:r>
              <a:rPr sz="1100" dirty="0">
                <a:latin typeface="Palatino Linotype"/>
                <a:cs typeface="Palatino Linotype"/>
              </a:rPr>
              <a:t>our</a:t>
            </a:r>
            <a:r>
              <a:rPr sz="1100" spc="25" dirty="0">
                <a:latin typeface="Palatino Linotype"/>
                <a:cs typeface="Palatino Linotype"/>
              </a:rPr>
              <a:t> </a:t>
            </a:r>
            <a:r>
              <a:rPr sz="1100" spc="-30" dirty="0">
                <a:latin typeface="Palatino Linotype"/>
                <a:cs typeface="Palatino Linotype"/>
              </a:rPr>
              <a:t>model</a:t>
            </a:r>
            <a:r>
              <a:rPr sz="1100" spc="25" dirty="0">
                <a:latin typeface="Palatino Linotype"/>
                <a:cs typeface="Palatino Linotype"/>
              </a:rPr>
              <a:t> </a:t>
            </a:r>
            <a:r>
              <a:rPr sz="1100" dirty="0">
                <a:latin typeface="Palatino Linotype"/>
                <a:cs typeface="Palatino Linotype"/>
              </a:rPr>
              <a:t>is</a:t>
            </a:r>
            <a:r>
              <a:rPr sz="1100" spc="25" dirty="0">
                <a:latin typeface="Palatino Linotype"/>
                <a:cs typeface="Palatino Linotype"/>
              </a:rPr>
              <a:t> </a:t>
            </a:r>
            <a:r>
              <a:rPr sz="1100" dirty="0">
                <a:latin typeface="Palatino Linotype"/>
                <a:cs typeface="Palatino Linotype"/>
              </a:rPr>
              <a:t>at</a:t>
            </a:r>
            <a:r>
              <a:rPr sz="1100" spc="25" dirty="0">
                <a:latin typeface="Palatino Linotype"/>
                <a:cs typeface="Palatino Linotype"/>
              </a:rPr>
              <a:t> </a:t>
            </a:r>
            <a:r>
              <a:rPr sz="1100" spc="-25" dirty="0">
                <a:latin typeface="Palatino Linotype"/>
                <a:cs typeface="Palatino Linotype"/>
              </a:rPr>
              <a:t>predicting</a:t>
            </a:r>
            <a:r>
              <a:rPr sz="1100" spc="25" dirty="0">
                <a:latin typeface="Palatino Linotype"/>
                <a:cs typeface="Palatino Linotype"/>
              </a:rPr>
              <a:t> </a:t>
            </a:r>
            <a:r>
              <a:rPr sz="1100" spc="-10" dirty="0">
                <a:latin typeface="Palatino Linotype"/>
                <a:cs typeface="Palatino Linotype"/>
              </a:rPr>
              <a:t>effects?</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Can</a:t>
            </a:r>
            <a:r>
              <a:rPr sz="1100" spc="10" dirty="0">
                <a:latin typeface="Palatino Linotype"/>
                <a:cs typeface="Palatino Linotype"/>
              </a:rPr>
              <a:t> </a:t>
            </a:r>
            <a:r>
              <a:rPr sz="1100" spc="-70" dirty="0">
                <a:latin typeface="Palatino Linotype"/>
                <a:cs typeface="Palatino Linotype"/>
              </a:rPr>
              <a:t>we</a:t>
            </a:r>
            <a:r>
              <a:rPr sz="1100" spc="10" dirty="0">
                <a:latin typeface="Palatino Linotype"/>
                <a:cs typeface="Palatino Linotype"/>
              </a:rPr>
              <a:t> </a:t>
            </a:r>
            <a:r>
              <a:rPr sz="1100" spc="-20" dirty="0">
                <a:latin typeface="Palatino Linotype"/>
                <a:cs typeface="Palatino Linotype"/>
              </a:rPr>
              <a:t>use</a:t>
            </a:r>
            <a:r>
              <a:rPr sz="1100" spc="10" dirty="0">
                <a:latin typeface="Palatino Linotype"/>
                <a:cs typeface="Palatino Linotype"/>
              </a:rPr>
              <a:t> </a:t>
            </a:r>
            <a:r>
              <a:rPr sz="1100" dirty="0">
                <a:latin typeface="Palatino Linotype"/>
                <a:cs typeface="Palatino Linotype"/>
              </a:rPr>
              <a:t>the</a:t>
            </a:r>
            <a:r>
              <a:rPr sz="1100" spc="15" dirty="0">
                <a:latin typeface="Palatino Linotype"/>
                <a:cs typeface="Palatino Linotype"/>
              </a:rPr>
              <a:t> </a:t>
            </a:r>
            <a:r>
              <a:rPr sz="1100" spc="-25" dirty="0">
                <a:latin typeface="Palatino Linotype"/>
                <a:cs typeface="Palatino Linotype"/>
              </a:rPr>
              <a:t>usual</a:t>
            </a:r>
            <a:r>
              <a:rPr sz="1100" spc="10" dirty="0">
                <a:latin typeface="Palatino Linotype"/>
                <a:cs typeface="Palatino Linotype"/>
              </a:rPr>
              <a:t> </a:t>
            </a:r>
            <a:r>
              <a:rPr sz="1100" dirty="0">
                <a:latin typeface="Palatino Linotype"/>
                <a:cs typeface="Palatino Linotype"/>
              </a:rPr>
              <a:t>metrics</a:t>
            </a:r>
            <a:r>
              <a:rPr sz="1100" spc="10" dirty="0">
                <a:latin typeface="Palatino Linotype"/>
                <a:cs typeface="Palatino Linotype"/>
              </a:rPr>
              <a:t> </a:t>
            </a:r>
            <a:r>
              <a:rPr sz="1100" spc="-20" dirty="0">
                <a:latin typeface="Palatino Linotype"/>
                <a:cs typeface="Palatino Linotype"/>
              </a:rPr>
              <a:t>like</a:t>
            </a:r>
            <a:r>
              <a:rPr sz="1100" spc="15" dirty="0">
                <a:latin typeface="Palatino Linotype"/>
                <a:cs typeface="Palatino Linotype"/>
              </a:rPr>
              <a:t> </a:t>
            </a:r>
            <a:r>
              <a:rPr sz="1100" spc="-20" dirty="0">
                <a:latin typeface="Palatino Linotype"/>
                <a:cs typeface="Palatino Linotype"/>
              </a:rPr>
              <a:t>MSE?</a:t>
            </a:r>
            <a:r>
              <a:rPr lang="en-GB" sz="1100" spc="-20" dirty="0">
                <a:latin typeface="Palatino Linotype"/>
                <a:cs typeface="Palatino Linotype"/>
              </a:rPr>
              <a:t> </a:t>
            </a:r>
            <a:r>
              <a:rPr lang="en-GB" sz="1100" i="1" spc="-20" dirty="0">
                <a:solidFill>
                  <a:srgbClr val="00B0F0"/>
                </a:solidFill>
                <a:latin typeface="Palatino Linotype"/>
                <a:cs typeface="Palatino Linotype"/>
              </a:rPr>
              <a:t>-&gt; mean square error</a:t>
            </a:r>
            <a:br>
              <a:rPr lang="en-GB" sz="1100" i="1" spc="-20" dirty="0">
                <a:solidFill>
                  <a:srgbClr val="00B0F0"/>
                </a:solidFill>
                <a:latin typeface="Palatino Linotype"/>
                <a:cs typeface="Palatino Linotype"/>
              </a:rPr>
            </a:br>
            <a:r>
              <a:rPr lang="en-GB" sz="1100" i="1" spc="-20" dirty="0">
                <a:solidFill>
                  <a:srgbClr val="00B0F0"/>
                </a:solidFill>
                <a:latin typeface="Palatino Linotype"/>
                <a:cs typeface="Palatino Linotype"/>
              </a:rPr>
              <a:t>see next two slides, yes, you can use MSE but does it tell the whole story?</a:t>
            </a:r>
            <a:endParaRPr sz="1100" i="1" dirty="0">
              <a:solidFill>
                <a:srgbClr val="00B0F0"/>
              </a:solidFill>
              <a:latin typeface="Palatino Linotype"/>
              <a:cs typeface="Palatino Linotype"/>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I</a:t>
            </a:r>
            <a:r>
              <a:rPr cap="small" spc="-10" dirty="0">
                <a:hlinkClick r:id="rId2" action="ppaction://hlinksldjump"/>
              </a:rPr>
              <a:t>ntroduction</a:t>
            </a: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452120" cy="244475"/>
          </a:xfrm>
          <a:prstGeom prst="rect">
            <a:avLst/>
          </a:prstGeom>
        </p:spPr>
        <p:txBody>
          <a:bodyPr vert="horz" wrap="square" lIns="0" tIns="17145" rIns="0" bIns="0" rtlCol="0">
            <a:spAutoFit/>
          </a:bodyPr>
          <a:lstStyle/>
          <a:p>
            <a:pPr marL="12700">
              <a:lnSpc>
                <a:spcPct val="100000"/>
              </a:lnSpc>
              <a:spcBef>
                <a:spcPts val="135"/>
              </a:spcBef>
            </a:pPr>
            <a:r>
              <a:rPr sz="1400" spc="114" dirty="0">
                <a:latin typeface="Palatino Linotype"/>
                <a:cs typeface="Palatino Linotype"/>
              </a:rPr>
              <a:t>MSE</a:t>
            </a:r>
            <a:endParaRPr sz="1400">
              <a:latin typeface="Palatino Linotype"/>
              <a:cs typeface="Palatino Linotype"/>
            </a:endParaRPr>
          </a:p>
        </p:txBody>
      </p:sp>
      <p:grpSp>
        <p:nvGrpSpPr>
          <p:cNvPr id="66" name="object 66"/>
          <p:cNvGrpSpPr/>
          <p:nvPr/>
        </p:nvGrpSpPr>
        <p:grpSpPr>
          <a:xfrm>
            <a:off x="477321" y="661062"/>
            <a:ext cx="4958715" cy="2382520"/>
            <a:chOff x="477321" y="661062"/>
            <a:chExt cx="4958715" cy="2382520"/>
          </a:xfrm>
        </p:grpSpPr>
        <p:sp>
          <p:nvSpPr>
            <p:cNvPr id="67" name="object 67"/>
            <p:cNvSpPr/>
            <p:nvPr/>
          </p:nvSpPr>
          <p:spPr>
            <a:xfrm>
              <a:off x="717725"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68" name="object 68"/>
            <p:cNvSpPr/>
            <p:nvPr/>
          </p:nvSpPr>
          <p:spPr>
            <a:xfrm>
              <a:off x="717725"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69" name="object 69"/>
            <p:cNvSpPr/>
            <p:nvPr/>
          </p:nvSpPr>
          <p:spPr>
            <a:xfrm>
              <a:off x="1625152"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0" name="object 70"/>
            <p:cNvSpPr/>
            <p:nvPr/>
          </p:nvSpPr>
          <p:spPr>
            <a:xfrm>
              <a:off x="1625152"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1" name="object 71"/>
            <p:cNvSpPr/>
            <p:nvPr/>
          </p:nvSpPr>
          <p:spPr>
            <a:xfrm>
              <a:off x="2532578"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2" name="object 72"/>
            <p:cNvSpPr/>
            <p:nvPr/>
          </p:nvSpPr>
          <p:spPr>
            <a:xfrm>
              <a:off x="2532578"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3" name="object 73"/>
            <p:cNvSpPr/>
            <p:nvPr/>
          </p:nvSpPr>
          <p:spPr>
            <a:xfrm>
              <a:off x="3440004"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4" name="object 74"/>
            <p:cNvSpPr/>
            <p:nvPr/>
          </p:nvSpPr>
          <p:spPr>
            <a:xfrm>
              <a:off x="3440004"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5" name="object 75"/>
            <p:cNvSpPr/>
            <p:nvPr/>
          </p:nvSpPr>
          <p:spPr>
            <a:xfrm>
              <a:off x="4347430"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6" name="object 76"/>
            <p:cNvSpPr/>
            <p:nvPr/>
          </p:nvSpPr>
          <p:spPr>
            <a:xfrm>
              <a:off x="4347430"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7" name="object 77"/>
            <p:cNvSpPr/>
            <p:nvPr/>
          </p:nvSpPr>
          <p:spPr>
            <a:xfrm>
              <a:off x="5254856"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8" name="object 78"/>
            <p:cNvSpPr/>
            <p:nvPr/>
          </p:nvSpPr>
          <p:spPr>
            <a:xfrm>
              <a:off x="5254856"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9" name="object 79"/>
            <p:cNvSpPr/>
            <p:nvPr/>
          </p:nvSpPr>
          <p:spPr>
            <a:xfrm>
              <a:off x="477321" y="2798107"/>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0" name="object 80"/>
            <p:cNvSpPr/>
            <p:nvPr/>
          </p:nvSpPr>
          <p:spPr>
            <a:xfrm>
              <a:off x="477321" y="2798107"/>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1" name="object 81"/>
            <p:cNvSpPr/>
            <p:nvPr/>
          </p:nvSpPr>
          <p:spPr>
            <a:xfrm>
              <a:off x="477321" y="2529067"/>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2" name="object 82"/>
            <p:cNvSpPr/>
            <p:nvPr/>
          </p:nvSpPr>
          <p:spPr>
            <a:xfrm>
              <a:off x="477321" y="2529067"/>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3" name="object 83"/>
            <p:cNvSpPr/>
            <p:nvPr/>
          </p:nvSpPr>
          <p:spPr>
            <a:xfrm>
              <a:off x="477321" y="2260028"/>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4" name="object 84"/>
            <p:cNvSpPr/>
            <p:nvPr/>
          </p:nvSpPr>
          <p:spPr>
            <a:xfrm>
              <a:off x="477321" y="2260028"/>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5" name="object 85"/>
            <p:cNvSpPr/>
            <p:nvPr/>
          </p:nvSpPr>
          <p:spPr>
            <a:xfrm>
              <a:off x="477321" y="1990988"/>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6" name="object 86"/>
            <p:cNvSpPr/>
            <p:nvPr/>
          </p:nvSpPr>
          <p:spPr>
            <a:xfrm>
              <a:off x="477321" y="1990988"/>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7" name="object 87"/>
            <p:cNvSpPr/>
            <p:nvPr/>
          </p:nvSpPr>
          <p:spPr>
            <a:xfrm>
              <a:off x="477321" y="1721948"/>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8" name="object 88"/>
            <p:cNvSpPr/>
            <p:nvPr/>
          </p:nvSpPr>
          <p:spPr>
            <a:xfrm>
              <a:off x="477321" y="1721948"/>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9" name="object 89"/>
            <p:cNvSpPr/>
            <p:nvPr/>
          </p:nvSpPr>
          <p:spPr>
            <a:xfrm>
              <a:off x="477321" y="1452909"/>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90" name="object 90"/>
            <p:cNvSpPr/>
            <p:nvPr/>
          </p:nvSpPr>
          <p:spPr>
            <a:xfrm>
              <a:off x="477321" y="1452909"/>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91" name="object 91"/>
            <p:cNvSpPr/>
            <p:nvPr/>
          </p:nvSpPr>
          <p:spPr>
            <a:xfrm>
              <a:off x="477321" y="1183869"/>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92" name="object 92"/>
            <p:cNvSpPr/>
            <p:nvPr/>
          </p:nvSpPr>
          <p:spPr>
            <a:xfrm>
              <a:off x="477321" y="1183869"/>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93" name="object 93"/>
            <p:cNvSpPr/>
            <p:nvPr/>
          </p:nvSpPr>
          <p:spPr>
            <a:xfrm>
              <a:off x="477321" y="914829"/>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94" name="object 94"/>
            <p:cNvSpPr/>
            <p:nvPr/>
          </p:nvSpPr>
          <p:spPr>
            <a:xfrm>
              <a:off x="477321" y="914829"/>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95" name="object 95"/>
            <p:cNvSpPr/>
            <p:nvPr/>
          </p:nvSpPr>
          <p:spPr>
            <a:xfrm>
              <a:off x="493137" y="662870"/>
              <a:ext cx="4940935" cy="2364740"/>
            </a:xfrm>
            <a:custGeom>
              <a:avLst/>
              <a:gdLst/>
              <a:ahLst/>
              <a:cxnLst/>
              <a:rect l="l" t="t" r="r" b="b"/>
              <a:pathLst>
                <a:path w="4940935" h="2364740">
                  <a:moveTo>
                    <a:pt x="0" y="2364476"/>
                  </a:moveTo>
                  <a:lnTo>
                    <a:pt x="0" y="0"/>
                  </a:lnTo>
                </a:path>
                <a:path w="4940935" h="2364740">
                  <a:moveTo>
                    <a:pt x="4940935" y="2364476"/>
                  </a:moveTo>
                  <a:lnTo>
                    <a:pt x="4940935" y="0"/>
                  </a:lnTo>
                </a:path>
                <a:path w="4940935" h="2364740">
                  <a:moveTo>
                    <a:pt x="0" y="2364476"/>
                  </a:moveTo>
                  <a:lnTo>
                    <a:pt x="4940935" y="2364476"/>
                  </a:lnTo>
                </a:path>
                <a:path w="4940935" h="2364740">
                  <a:moveTo>
                    <a:pt x="0" y="0"/>
                  </a:moveTo>
                  <a:lnTo>
                    <a:pt x="4940935" y="0"/>
                  </a:lnTo>
                </a:path>
              </a:pathLst>
            </a:custGeom>
            <a:ln w="3615">
              <a:solidFill>
                <a:srgbClr val="000000"/>
              </a:solidFill>
            </a:ln>
          </p:spPr>
          <p:txBody>
            <a:bodyPr wrap="square" lIns="0" tIns="0" rIns="0" bIns="0" rtlCol="0"/>
            <a:lstStyle/>
            <a:p>
              <a:endParaRPr/>
            </a:p>
          </p:txBody>
        </p:sp>
        <p:sp>
          <p:nvSpPr>
            <p:cNvPr id="96" name="object 96"/>
            <p:cNvSpPr/>
            <p:nvPr/>
          </p:nvSpPr>
          <p:spPr>
            <a:xfrm>
              <a:off x="717725" y="770346"/>
              <a:ext cx="4491990" cy="2150110"/>
            </a:xfrm>
            <a:custGeom>
              <a:avLst/>
              <a:gdLst/>
              <a:ahLst/>
              <a:cxnLst/>
              <a:rect l="l" t="t" r="r" b="b"/>
              <a:pathLst>
                <a:path w="4491990" h="2150110">
                  <a:moveTo>
                    <a:pt x="0" y="0"/>
                  </a:moveTo>
                  <a:lnTo>
                    <a:pt x="45371" y="169129"/>
                  </a:lnTo>
                  <a:lnTo>
                    <a:pt x="90742" y="328551"/>
                  </a:lnTo>
                  <a:lnTo>
                    <a:pt x="136113" y="478569"/>
                  </a:lnTo>
                  <a:lnTo>
                    <a:pt x="181485" y="619491"/>
                  </a:lnTo>
                  <a:lnTo>
                    <a:pt x="226856" y="751647"/>
                  </a:lnTo>
                  <a:lnTo>
                    <a:pt x="272227" y="875368"/>
                  </a:lnTo>
                  <a:lnTo>
                    <a:pt x="317599" y="990984"/>
                  </a:lnTo>
                  <a:lnTo>
                    <a:pt x="362970" y="1098820"/>
                  </a:lnTo>
                  <a:lnTo>
                    <a:pt x="408341" y="1199196"/>
                  </a:lnTo>
                  <a:lnTo>
                    <a:pt x="453713" y="1292421"/>
                  </a:lnTo>
                  <a:lnTo>
                    <a:pt x="499084" y="1378792"/>
                  </a:lnTo>
                  <a:lnTo>
                    <a:pt x="544455" y="1458594"/>
                  </a:lnTo>
                  <a:lnTo>
                    <a:pt x="589826" y="1532096"/>
                  </a:lnTo>
                  <a:lnTo>
                    <a:pt x="635198" y="1599558"/>
                  </a:lnTo>
                  <a:lnTo>
                    <a:pt x="680569" y="1661231"/>
                  </a:lnTo>
                  <a:lnTo>
                    <a:pt x="725940" y="1717360"/>
                  </a:lnTo>
                  <a:lnTo>
                    <a:pt x="771312" y="1768186"/>
                  </a:lnTo>
                  <a:lnTo>
                    <a:pt x="816683" y="1813949"/>
                  </a:lnTo>
                  <a:lnTo>
                    <a:pt x="862054" y="1854892"/>
                  </a:lnTo>
                  <a:lnTo>
                    <a:pt x="907426" y="1891261"/>
                  </a:lnTo>
                  <a:lnTo>
                    <a:pt x="952797" y="1923308"/>
                  </a:lnTo>
                  <a:lnTo>
                    <a:pt x="998168" y="1951291"/>
                  </a:lnTo>
                  <a:lnTo>
                    <a:pt x="1043540" y="1975477"/>
                  </a:lnTo>
                  <a:lnTo>
                    <a:pt x="1088911" y="1996140"/>
                  </a:lnTo>
                  <a:lnTo>
                    <a:pt x="1134282" y="2013564"/>
                  </a:lnTo>
                  <a:lnTo>
                    <a:pt x="1179653" y="2028043"/>
                  </a:lnTo>
                  <a:lnTo>
                    <a:pt x="1225025" y="2039881"/>
                  </a:lnTo>
                  <a:lnTo>
                    <a:pt x="1270396" y="2049390"/>
                  </a:lnTo>
                  <a:lnTo>
                    <a:pt x="1315767" y="2056888"/>
                  </a:lnTo>
                  <a:lnTo>
                    <a:pt x="1361139" y="2062697"/>
                  </a:lnTo>
                  <a:lnTo>
                    <a:pt x="1406510" y="2067130"/>
                  </a:lnTo>
                  <a:lnTo>
                    <a:pt x="1451881" y="2070492"/>
                  </a:lnTo>
                  <a:lnTo>
                    <a:pt x="1497253" y="2073063"/>
                  </a:lnTo>
                  <a:lnTo>
                    <a:pt x="1542624" y="2075097"/>
                  </a:lnTo>
                  <a:lnTo>
                    <a:pt x="1587995" y="2076816"/>
                  </a:lnTo>
                  <a:lnTo>
                    <a:pt x="1633367" y="2078401"/>
                  </a:lnTo>
                  <a:lnTo>
                    <a:pt x="1678738" y="2079996"/>
                  </a:lnTo>
                  <a:lnTo>
                    <a:pt x="1724109" y="2081709"/>
                  </a:lnTo>
                  <a:lnTo>
                    <a:pt x="1769480" y="2083609"/>
                  </a:lnTo>
                  <a:lnTo>
                    <a:pt x="1814852" y="2085737"/>
                  </a:lnTo>
                  <a:lnTo>
                    <a:pt x="1860223" y="2088103"/>
                  </a:lnTo>
                  <a:lnTo>
                    <a:pt x="1905594" y="2090695"/>
                  </a:lnTo>
                  <a:lnTo>
                    <a:pt x="1950966" y="2093482"/>
                  </a:lnTo>
                  <a:lnTo>
                    <a:pt x="1996337" y="2096422"/>
                  </a:lnTo>
                  <a:lnTo>
                    <a:pt x="2041708" y="2099459"/>
                  </a:lnTo>
                  <a:lnTo>
                    <a:pt x="2087080" y="2102539"/>
                  </a:lnTo>
                  <a:lnTo>
                    <a:pt x="2132451" y="2105604"/>
                  </a:lnTo>
                  <a:lnTo>
                    <a:pt x="2177822" y="2108600"/>
                  </a:lnTo>
                  <a:lnTo>
                    <a:pt x="2223194" y="2111482"/>
                  </a:lnTo>
                  <a:lnTo>
                    <a:pt x="2268565" y="2114212"/>
                  </a:lnTo>
                  <a:lnTo>
                    <a:pt x="2313936" y="2116760"/>
                  </a:lnTo>
                  <a:lnTo>
                    <a:pt x="2359307" y="2119107"/>
                  </a:lnTo>
                  <a:lnTo>
                    <a:pt x="2404679" y="2121244"/>
                  </a:lnTo>
                  <a:lnTo>
                    <a:pt x="2450050" y="2123166"/>
                  </a:lnTo>
                  <a:lnTo>
                    <a:pt x="2495421" y="2124881"/>
                  </a:lnTo>
                  <a:lnTo>
                    <a:pt x="2540793" y="2126397"/>
                  </a:lnTo>
                  <a:lnTo>
                    <a:pt x="2586164" y="2127731"/>
                  </a:lnTo>
                  <a:lnTo>
                    <a:pt x="2631535" y="2128901"/>
                  </a:lnTo>
                  <a:lnTo>
                    <a:pt x="2676907" y="2129927"/>
                  </a:lnTo>
                  <a:lnTo>
                    <a:pt x="2722278" y="2130832"/>
                  </a:lnTo>
                  <a:lnTo>
                    <a:pt x="2767649" y="2131636"/>
                  </a:lnTo>
                  <a:lnTo>
                    <a:pt x="2813021" y="2132361"/>
                  </a:lnTo>
                  <a:lnTo>
                    <a:pt x="2858392" y="2133025"/>
                  </a:lnTo>
                  <a:lnTo>
                    <a:pt x="2903763" y="2133645"/>
                  </a:lnTo>
                  <a:lnTo>
                    <a:pt x="2949134" y="2134235"/>
                  </a:lnTo>
                  <a:lnTo>
                    <a:pt x="2994506" y="2134806"/>
                  </a:lnTo>
                  <a:lnTo>
                    <a:pt x="3039877" y="2135368"/>
                  </a:lnTo>
                  <a:lnTo>
                    <a:pt x="3085248" y="2135925"/>
                  </a:lnTo>
                  <a:lnTo>
                    <a:pt x="3130620" y="2136483"/>
                  </a:lnTo>
                  <a:lnTo>
                    <a:pt x="3175991" y="2137044"/>
                  </a:lnTo>
                  <a:lnTo>
                    <a:pt x="3221362" y="2137607"/>
                  </a:lnTo>
                  <a:lnTo>
                    <a:pt x="3266734" y="2138172"/>
                  </a:lnTo>
                  <a:lnTo>
                    <a:pt x="3312105" y="2138736"/>
                  </a:lnTo>
                  <a:lnTo>
                    <a:pt x="3357476" y="2139298"/>
                  </a:lnTo>
                  <a:lnTo>
                    <a:pt x="3402848" y="2139855"/>
                  </a:lnTo>
                  <a:lnTo>
                    <a:pt x="3448219" y="2140403"/>
                  </a:lnTo>
                  <a:lnTo>
                    <a:pt x="3493590" y="2140939"/>
                  </a:lnTo>
                  <a:lnTo>
                    <a:pt x="3538961" y="2141462"/>
                  </a:lnTo>
                  <a:lnTo>
                    <a:pt x="3584333" y="2141970"/>
                  </a:lnTo>
                  <a:lnTo>
                    <a:pt x="3629704" y="2142461"/>
                  </a:lnTo>
                  <a:lnTo>
                    <a:pt x="3675075" y="2142935"/>
                  </a:lnTo>
                  <a:lnTo>
                    <a:pt x="3720447" y="2143391"/>
                  </a:lnTo>
                  <a:lnTo>
                    <a:pt x="3765818" y="2143830"/>
                  </a:lnTo>
                  <a:lnTo>
                    <a:pt x="3811189" y="2144253"/>
                  </a:lnTo>
                  <a:lnTo>
                    <a:pt x="3856561" y="2144661"/>
                  </a:lnTo>
                  <a:lnTo>
                    <a:pt x="3901932" y="2145055"/>
                  </a:lnTo>
                  <a:lnTo>
                    <a:pt x="3947303" y="2145436"/>
                  </a:lnTo>
                  <a:lnTo>
                    <a:pt x="3992675" y="2145807"/>
                  </a:lnTo>
                  <a:lnTo>
                    <a:pt x="4038046" y="2146169"/>
                  </a:lnTo>
                  <a:lnTo>
                    <a:pt x="4083417" y="2146524"/>
                  </a:lnTo>
                  <a:lnTo>
                    <a:pt x="4128788" y="2146872"/>
                  </a:lnTo>
                  <a:lnTo>
                    <a:pt x="4174160" y="2147215"/>
                  </a:lnTo>
                  <a:lnTo>
                    <a:pt x="4219531" y="2147554"/>
                  </a:lnTo>
                  <a:lnTo>
                    <a:pt x="4264902" y="2147889"/>
                  </a:lnTo>
                  <a:lnTo>
                    <a:pt x="4310274" y="2148222"/>
                  </a:lnTo>
                  <a:lnTo>
                    <a:pt x="4355645" y="2148551"/>
                  </a:lnTo>
                  <a:lnTo>
                    <a:pt x="4401016" y="2148878"/>
                  </a:lnTo>
                  <a:lnTo>
                    <a:pt x="4446388" y="2149202"/>
                  </a:lnTo>
                  <a:lnTo>
                    <a:pt x="4491759" y="2149524"/>
                  </a:lnTo>
                </a:path>
              </a:pathLst>
            </a:custGeom>
            <a:ln w="6778">
              <a:solidFill>
                <a:srgbClr val="1F77B3"/>
              </a:solidFill>
            </a:ln>
          </p:spPr>
          <p:txBody>
            <a:bodyPr wrap="square" lIns="0" tIns="0" rIns="0" bIns="0" rtlCol="0"/>
            <a:lstStyle/>
            <a:p>
              <a:endParaRPr/>
            </a:p>
          </p:txBody>
        </p:sp>
        <p:sp>
          <p:nvSpPr>
            <p:cNvPr id="97" name="object 97"/>
            <p:cNvSpPr/>
            <p:nvPr/>
          </p:nvSpPr>
          <p:spPr>
            <a:xfrm>
              <a:off x="717725" y="1004373"/>
              <a:ext cx="4491990" cy="1913255"/>
            </a:xfrm>
            <a:custGeom>
              <a:avLst/>
              <a:gdLst/>
              <a:ahLst/>
              <a:cxnLst/>
              <a:rect l="l" t="t" r="r" b="b"/>
              <a:pathLst>
                <a:path w="4491990" h="1913255">
                  <a:moveTo>
                    <a:pt x="0" y="0"/>
                  </a:moveTo>
                  <a:lnTo>
                    <a:pt x="45371" y="157160"/>
                  </a:lnTo>
                  <a:lnTo>
                    <a:pt x="90742" y="304957"/>
                  </a:lnTo>
                  <a:lnTo>
                    <a:pt x="136113" y="443791"/>
                  </a:lnTo>
                  <a:lnTo>
                    <a:pt x="181485" y="574027"/>
                  </a:lnTo>
                  <a:lnTo>
                    <a:pt x="226856" y="696008"/>
                  </a:lnTo>
                  <a:lnTo>
                    <a:pt x="272227" y="810060"/>
                  </a:lnTo>
                  <a:lnTo>
                    <a:pt x="317599" y="916491"/>
                  </a:lnTo>
                  <a:lnTo>
                    <a:pt x="362970" y="1015590"/>
                  </a:lnTo>
                  <a:lnTo>
                    <a:pt x="408341" y="1107631"/>
                  </a:lnTo>
                  <a:lnTo>
                    <a:pt x="453713" y="1192870"/>
                  </a:lnTo>
                  <a:lnTo>
                    <a:pt x="499084" y="1271549"/>
                  </a:lnTo>
                  <a:lnTo>
                    <a:pt x="544455" y="1343902"/>
                  </a:lnTo>
                  <a:lnTo>
                    <a:pt x="589826" y="1410153"/>
                  </a:lnTo>
                  <a:lnTo>
                    <a:pt x="635198" y="1470526"/>
                  </a:lnTo>
                  <a:lnTo>
                    <a:pt x="680569" y="1525249"/>
                  </a:lnTo>
                  <a:lnTo>
                    <a:pt x="725940" y="1574554"/>
                  </a:lnTo>
                  <a:lnTo>
                    <a:pt x="771312" y="1618680"/>
                  </a:lnTo>
                  <a:lnTo>
                    <a:pt x="816683" y="1657876"/>
                  </a:lnTo>
                  <a:lnTo>
                    <a:pt x="862054" y="1692401"/>
                  </a:lnTo>
                  <a:lnTo>
                    <a:pt x="907426" y="1722525"/>
                  </a:lnTo>
                  <a:lnTo>
                    <a:pt x="952797" y="1748528"/>
                  </a:lnTo>
                  <a:lnTo>
                    <a:pt x="998168" y="1770701"/>
                  </a:lnTo>
                  <a:lnTo>
                    <a:pt x="1043540" y="1789345"/>
                  </a:lnTo>
                  <a:lnTo>
                    <a:pt x="1088911" y="1804773"/>
                  </a:lnTo>
                  <a:lnTo>
                    <a:pt x="1134282" y="1817305"/>
                  </a:lnTo>
                  <a:lnTo>
                    <a:pt x="1179653" y="1827266"/>
                  </a:lnTo>
                  <a:lnTo>
                    <a:pt x="1225025" y="1834989"/>
                  </a:lnTo>
                  <a:lnTo>
                    <a:pt x="1270396" y="1840808"/>
                  </a:lnTo>
                  <a:lnTo>
                    <a:pt x="1315767" y="1845051"/>
                  </a:lnTo>
                  <a:lnTo>
                    <a:pt x="1361139" y="1848038"/>
                  </a:lnTo>
                  <a:lnTo>
                    <a:pt x="1406510" y="1850068"/>
                  </a:lnTo>
                  <a:lnTo>
                    <a:pt x="1451881" y="1851420"/>
                  </a:lnTo>
                  <a:lnTo>
                    <a:pt x="1497253" y="1852340"/>
                  </a:lnTo>
                  <a:lnTo>
                    <a:pt x="1542624" y="1853041"/>
                  </a:lnTo>
                  <a:lnTo>
                    <a:pt x="1587995" y="1853698"/>
                  </a:lnTo>
                  <a:lnTo>
                    <a:pt x="1633367" y="1854449"/>
                  </a:lnTo>
                  <a:lnTo>
                    <a:pt x="1678738" y="1855396"/>
                  </a:lnTo>
                  <a:lnTo>
                    <a:pt x="1724109" y="1856603"/>
                  </a:lnTo>
                  <a:lnTo>
                    <a:pt x="1769480" y="1858107"/>
                  </a:lnTo>
                  <a:lnTo>
                    <a:pt x="1814852" y="1859915"/>
                  </a:lnTo>
                  <a:lnTo>
                    <a:pt x="1860223" y="1862010"/>
                  </a:lnTo>
                  <a:lnTo>
                    <a:pt x="1905594" y="1864357"/>
                  </a:lnTo>
                  <a:lnTo>
                    <a:pt x="1950966" y="1866906"/>
                  </a:lnTo>
                  <a:lnTo>
                    <a:pt x="1996337" y="1869599"/>
                  </a:lnTo>
                  <a:lnTo>
                    <a:pt x="2041708" y="1872373"/>
                  </a:lnTo>
                  <a:lnTo>
                    <a:pt x="2087080" y="1875165"/>
                  </a:lnTo>
                  <a:lnTo>
                    <a:pt x="2132451" y="1877918"/>
                  </a:lnTo>
                  <a:lnTo>
                    <a:pt x="2177822" y="1880579"/>
                  </a:lnTo>
                  <a:lnTo>
                    <a:pt x="2223194" y="1883106"/>
                  </a:lnTo>
                  <a:lnTo>
                    <a:pt x="2268565" y="1885466"/>
                  </a:lnTo>
                  <a:lnTo>
                    <a:pt x="2313936" y="1887637"/>
                  </a:lnTo>
                  <a:lnTo>
                    <a:pt x="2359307" y="1889606"/>
                  </a:lnTo>
                  <a:lnTo>
                    <a:pt x="2404679" y="1891370"/>
                  </a:lnTo>
                  <a:lnTo>
                    <a:pt x="2450050" y="1892931"/>
                  </a:lnTo>
                  <a:lnTo>
                    <a:pt x="2495421" y="1894298"/>
                  </a:lnTo>
                  <a:lnTo>
                    <a:pt x="2540793" y="1895486"/>
                  </a:lnTo>
                  <a:lnTo>
                    <a:pt x="2586164" y="1896511"/>
                  </a:lnTo>
                  <a:lnTo>
                    <a:pt x="2631535" y="1897393"/>
                  </a:lnTo>
                  <a:lnTo>
                    <a:pt x="2676907" y="1898152"/>
                  </a:lnTo>
                  <a:lnTo>
                    <a:pt x="2722278" y="1898808"/>
                  </a:lnTo>
                  <a:lnTo>
                    <a:pt x="2767649" y="1899380"/>
                  </a:lnTo>
                  <a:lnTo>
                    <a:pt x="2813021" y="1899886"/>
                  </a:lnTo>
                  <a:lnTo>
                    <a:pt x="2858392" y="1900342"/>
                  </a:lnTo>
                  <a:lnTo>
                    <a:pt x="2903763" y="1900762"/>
                  </a:lnTo>
                  <a:lnTo>
                    <a:pt x="2949134" y="1901159"/>
                  </a:lnTo>
                  <a:lnTo>
                    <a:pt x="2994506" y="1901542"/>
                  </a:lnTo>
                  <a:lnTo>
                    <a:pt x="3039877" y="1901917"/>
                  </a:lnTo>
                  <a:lnTo>
                    <a:pt x="3085248" y="1902292"/>
                  </a:lnTo>
                  <a:lnTo>
                    <a:pt x="3130620" y="1902668"/>
                  </a:lnTo>
                  <a:lnTo>
                    <a:pt x="3175991" y="1903049"/>
                  </a:lnTo>
                  <a:lnTo>
                    <a:pt x="3221362" y="1903434"/>
                  </a:lnTo>
                  <a:lnTo>
                    <a:pt x="3266734" y="1903823"/>
                  </a:lnTo>
                  <a:lnTo>
                    <a:pt x="3312105" y="1904214"/>
                  </a:lnTo>
                  <a:lnTo>
                    <a:pt x="3357476" y="1904606"/>
                  </a:lnTo>
                  <a:lnTo>
                    <a:pt x="3402848" y="1904995"/>
                  </a:lnTo>
                  <a:lnTo>
                    <a:pt x="3448219" y="1905379"/>
                  </a:lnTo>
                  <a:lnTo>
                    <a:pt x="3493590" y="1905757"/>
                  </a:lnTo>
                  <a:lnTo>
                    <a:pt x="3538961" y="1906126"/>
                  </a:lnTo>
                  <a:lnTo>
                    <a:pt x="3584333" y="1906486"/>
                  </a:lnTo>
                  <a:lnTo>
                    <a:pt x="3629704" y="1906836"/>
                  </a:lnTo>
                  <a:lnTo>
                    <a:pt x="3675075" y="1907175"/>
                  </a:lnTo>
                  <a:lnTo>
                    <a:pt x="3720447" y="1907506"/>
                  </a:lnTo>
                  <a:lnTo>
                    <a:pt x="3765818" y="1907828"/>
                  </a:lnTo>
                  <a:lnTo>
                    <a:pt x="3811189" y="1908143"/>
                  </a:lnTo>
                  <a:lnTo>
                    <a:pt x="3856561" y="1908453"/>
                  </a:lnTo>
                  <a:lnTo>
                    <a:pt x="3901932" y="1908759"/>
                  </a:lnTo>
                  <a:lnTo>
                    <a:pt x="3947303" y="1909063"/>
                  </a:lnTo>
                  <a:lnTo>
                    <a:pt x="3992675" y="1909366"/>
                  </a:lnTo>
                  <a:lnTo>
                    <a:pt x="4038046" y="1909671"/>
                  </a:lnTo>
                  <a:lnTo>
                    <a:pt x="4083417" y="1909977"/>
                  </a:lnTo>
                  <a:lnTo>
                    <a:pt x="4128788" y="1910286"/>
                  </a:lnTo>
                  <a:lnTo>
                    <a:pt x="4174160" y="1910598"/>
                  </a:lnTo>
                  <a:lnTo>
                    <a:pt x="4219531" y="1910913"/>
                  </a:lnTo>
                  <a:lnTo>
                    <a:pt x="4264902" y="1911231"/>
                  </a:lnTo>
                  <a:lnTo>
                    <a:pt x="4310274" y="1911552"/>
                  </a:lnTo>
                  <a:lnTo>
                    <a:pt x="4355645" y="1911875"/>
                  </a:lnTo>
                  <a:lnTo>
                    <a:pt x="4401016" y="1912199"/>
                  </a:lnTo>
                  <a:lnTo>
                    <a:pt x="4446388" y="1912525"/>
                  </a:lnTo>
                  <a:lnTo>
                    <a:pt x="4491759" y="1912850"/>
                  </a:lnTo>
                </a:path>
              </a:pathLst>
            </a:custGeom>
            <a:ln w="6778">
              <a:solidFill>
                <a:srgbClr val="FF7F0E"/>
              </a:solidFill>
            </a:ln>
          </p:spPr>
          <p:txBody>
            <a:bodyPr wrap="square" lIns="0" tIns="0" rIns="0" bIns="0" rtlCol="0"/>
            <a:lstStyle/>
            <a:p>
              <a:endParaRPr/>
            </a:p>
          </p:txBody>
        </p:sp>
        <p:sp>
          <p:nvSpPr>
            <p:cNvPr id="98" name="object 98"/>
            <p:cNvSpPr/>
            <p:nvPr/>
          </p:nvSpPr>
          <p:spPr>
            <a:xfrm>
              <a:off x="5143591" y="685465"/>
              <a:ext cx="267970" cy="146685"/>
            </a:xfrm>
            <a:custGeom>
              <a:avLst/>
              <a:gdLst/>
              <a:ahLst/>
              <a:cxnLst/>
              <a:rect l="l" t="t" r="r" b="b"/>
              <a:pathLst>
                <a:path w="267970" h="146684">
                  <a:moveTo>
                    <a:pt x="264874" y="0"/>
                  </a:moveTo>
                  <a:lnTo>
                    <a:pt x="3012" y="0"/>
                  </a:lnTo>
                  <a:lnTo>
                    <a:pt x="0" y="3012"/>
                  </a:lnTo>
                  <a:lnTo>
                    <a:pt x="0" y="143146"/>
                  </a:lnTo>
                  <a:lnTo>
                    <a:pt x="3012" y="146158"/>
                  </a:lnTo>
                  <a:lnTo>
                    <a:pt x="9037" y="146158"/>
                  </a:lnTo>
                  <a:lnTo>
                    <a:pt x="264874" y="146158"/>
                  </a:lnTo>
                  <a:lnTo>
                    <a:pt x="267886" y="143146"/>
                  </a:lnTo>
                  <a:lnTo>
                    <a:pt x="267886" y="3012"/>
                  </a:lnTo>
                  <a:lnTo>
                    <a:pt x="264874" y="0"/>
                  </a:lnTo>
                  <a:close/>
                </a:path>
              </a:pathLst>
            </a:custGeom>
            <a:solidFill>
              <a:srgbClr val="FFFFFF">
                <a:alpha val="79998"/>
              </a:srgbClr>
            </a:solidFill>
          </p:spPr>
          <p:txBody>
            <a:bodyPr wrap="square" lIns="0" tIns="0" rIns="0" bIns="0" rtlCol="0"/>
            <a:lstStyle/>
            <a:p>
              <a:endParaRPr/>
            </a:p>
          </p:txBody>
        </p:sp>
        <p:sp>
          <p:nvSpPr>
            <p:cNvPr id="99" name="object 99"/>
            <p:cNvSpPr/>
            <p:nvPr/>
          </p:nvSpPr>
          <p:spPr>
            <a:xfrm>
              <a:off x="5143591" y="685465"/>
              <a:ext cx="267970" cy="146685"/>
            </a:xfrm>
            <a:custGeom>
              <a:avLst/>
              <a:gdLst/>
              <a:ahLst/>
              <a:cxnLst/>
              <a:rect l="l" t="t" r="r" b="b"/>
              <a:pathLst>
                <a:path w="267970" h="146684">
                  <a:moveTo>
                    <a:pt x="9037" y="146158"/>
                  </a:moveTo>
                  <a:lnTo>
                    <a:pt x="258849" y="146158"/>
                  </a:lnTo>
                  <a:lnTo>
                    <a:pt x="264874" y="146158"/>
                  </a:lnTo>
                  <a:lnTo>
                    <a:pt x="267886" y="143146"/>
                  </a:lnTo>
                  <a:lnTo>
                    <a:pt x="267886" y="137120"/>
                  </a:lnTo>
                  <a:lnTo>
                    <a:pt x="267886" y="9037"/>
                  </a:lnTo>
                  <a:lnTo>
                    <a:pt x="267886" y="3012"/>
                  </a:lnTo>
                  <a:lnTo>
                    <a:pt x="264874" y="0"/>
                  </a:lnTo>
                  <a:lnTo>
                    <a:pt x="258849" y="0"/>
                  </a:lnTo>
                  <a:lnTo>
                    <a:pt x="9037" y="0"/>
                  </a:lnTo>
                  <a:lnTo>
                    <a:pt x="3012" y="0"/>
                  </a:lnTo>
                  <a:lnTo>
                    <a:pt x="0" y="3012"/>
                  </a:lnTo>
                  <a:lnTo>
                    <a:pt x="0" y="9037"/>
                  </a:lnTo>
                  <a:lnTo>
                    <a:pt x="0" y="137120"/>
                  </a:lnTo>
                  <a:lnTo>
                    <a:pt x="0" y="143146"/>
                  </a:lnTo>
                  <a:lnTo>
                    <a:pt x="3012" y="146158"/>
                  </a:lnTo>
                  <a:lnTo>
                    <a:pt x="9037" y="146158"/>
                  </a:lnTo>
                  <a:close/>
                </a:path>
              </a:pathLst>
            </a:custGeom>
            <a:ln w="4518">
              <a:solidFill>
                <a:srgbClr val="CCCCCC"/>
              </a:solidFill>
            </a:ln>
          </p:spPr>
          <p:txBody>
            <a:bodyPr wrap="square" lIns="0" tIns="0" rIns="0" bIns="0" rtlCol="0"/>
            <a:lstStyle/>
            <a:p>
              <a:endParaRPr/>
            </a:p>
          </p:txBody>
        </p:sp>
        <p:sp>
          <p:nvSpPr>
            <p:cNvPr id="100" name="object 100"/>
            <p:cNvSpPr/>
            <p:nvPr/>
          </p:nvSpPr>
          <p:spPr>
            <a:xfrm>
              <a:off x="5161667" y="722040"/>
              <a:ext cx="90805" cy="0"/>
            </a:xfrm>
            <a:custGeom>
              <a:avLst/>
              <a:gdLst/>
              <a:ahLst/>
              <a:cxnLst/>
              <a:rect l="l" t="t" r="r" b="b"/>
              <a:pathLst>
                <a:path w="90804">
                  <a:moveTo>
                    <a:pt x="0" y="0"/>
                  </a:moveTo>
                  <a:lnTo>
                    <a:pt x="90378" y="0"/>
                  </a:lnTo>
                </a:path>
              </a:pathLst>
            </a:custGeom>
            <a:ln w="6778">
              <a:solidFill>
                <a:srgbClr val="1F77B3"/>
              </a:solidFill>
            </a:ln>
          </p:spPr>
          <p:txBody>
            <a:bodyPr wrap="square" lIns="0" tIns="0" rIns="0" bIns="0" rtlCol="0"/>
            <a:lstStyle/>
            <a:p>
              <a:endParaRPr/>
            </a:p>
          </p:txBody>
        </p:sp>
        <p:sp>
          <p:nvSpPr>
            <p:cNvPr id="101" name="object 101"/>
            <p:cNvSpPr/>
            <p:nvPr/>
          </p:nvSpPr>
          <p:spPr>
            <a:xfrm>
              <a:off x="5161667" y="788341"/>
              <a:ext cx="90805" cy="0"/>
            </a:xfrm>
            <a:custGeom>
              <a:avLst/>
              <a:gdLst/>
              <a:ahLst/>
              <a:cxnLst/>
              <a:rect l="l" t="t" r="r" b="b"/>
              <a:pathLst>
                <a:path w="90804">
                  <a:moveTo>
                    <a:pt x="0" y="0"/>
                  </a:moveTo>
                  <a:lnTo>
                    <a:pt x="90378" y="0"/>
                  </a:lnTo>
                </a:path>
              </a:pathLst>
            </a:custGeom>
            <a:ln w="6778">
              <a:solidFill>
                <a:srgbClr val="FF7F0E"/>
              </a:solidFill>
            </a:ln>
          </p:spPr>
          <p:txBody>
            <a:bodyPr wrap="square" lIns="0" tIns="0" rIns="0" bIns="0" rtlCol="0"/>
            <a:lstStyle/>
            <a:p>
              <a:endParaRPr/>
            </a:p>
          </p:txBody>
        </p:sp>
      </p:grpSp>
      <p:sp>
        <p:nvSpPr>
          <p:cNvPr id="102" name="object 102"/>
          <p:cNvSpPr txBox="1"/>
          <p:nvPr/>
        </p:nvSpPr>
        <p:spPr>
          <a:xfrm>
            <a:off x="376926" y="2758867"/>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0.2</a:t>
            </a:r>
            <a:endParaRPr sz="350">
              <a:latin typeface="Lucida Sans Unicode"/>
              <a:cs typeface="Lucida Sans Unicode"/>
            </a:endParaRPr>
          </a:p>
        </p:txBody>
      </p:sp>
      <p:sp>
        <p:nvSpPr>
          <p:cNvPr id="112" name="object 112"/>
          <p:cNvSpPr txBox="1"/>
          <p:nvPr/>
        </p:nvSpPr>
        <p:spPr>
          <a:xfrm>
            <a:off x="718220" y="3046251"/>
            <a:ext cx="54610" cy="69215"/>
          </a:xfrm>
          <a:prstGeom prst="rect">
            <a:avLst/>
          </a:prstGeom>
        </p:spPr>
        <p:txBody>
          <a:bodyPr vert="horz" wrap="square" lIns="0" tIns="2540" rIns="0" bIns="0" rtlCol="0">
            <a:spAutoFit/>
          </a:bodyPr>
          <a:lstStyle/>
          <a:p>
            <a:pPr marL="12700">
              <a:lnSpc>
                <a:spcPct val="100000"/>
              </a:lnSpc>
              <a:spcBef>
                <a:spcPts val="20"/>
              </a:spcBef>
            </a:pPr>
            <a:r>
              <a:rPr sz="350" spc="5" dirty="0">
                <a:latin typeface="Lucida Sans Unicode"/>
                <a:cs typeface="Lucida Sans Unicode"/>
              </a:rPr>
              <a:t>0</a:t>
            </a:r>
            <a:endParaRPr sz="350">
              <a:latin typeface="Lucida Sans Unicode"/>
              <a:cs typeface="Lucida Sans Unicode"/>
            </a:endParaRPr>
          </a:p>
        </p:txBody>
      </p:sp>
      <p:sp>
        <p:nvSpPr>
          <p:cNvPr id="113" name="object 113"/>
          <p:cNvSpPr txBox="1"/>
          <p:nvPr/>
        </p:nvSpPr>
        <p:spPr>
          <a:xfrm>
            <a:off x="1605974"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20</a:t>
            </a:r>
            <a:endParaRPr sz="350">
              <a:latin typeface="Lucida Sans Unicode"/>
              <a:cs typeface="Lucida Sans Unicode"/>
            </a:endParaRPr>
          </a:p>
        </p:txBody>
      </p:sp>
      <p:sp>
        <p:nvSpPr>
          <p:cNvPr id="114" name="object 114"/>
          <p:cNvSpPr txBox="1"/>
          <p:nvPr/>
        </p:nvSpPr>
        <p:spPr>
          <a:xfrm>
            <a:off x="2508097"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40</a:t>
            </a:r>
            <a:endParaRPr sz="350">
              <a:latin typeface="Lucida Sans Unicode"/>
              <a:cs typeface="Lucida Sans Unicode"/>
            </a:endParaRPr>
          </a:p>
        </p:txBody>
      </p:sp>
      <p:sp>
        <p:nvSpPr>
          <p:cNvPr id="115" name="object 115"/>
          <p:cNvSpPr txBox="1"/>
          <p:nvPr/>
        </p:nvSpPr>
        <p:spPr>
          <a:xfrm>
            <a:off x="3410220"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60</a:t>
            </a:r>
            <a:endParaRPr sz="350">
              <a:latin typeface="Lucida Sans Unicode"/>
              <a:cs typeface="Lucida Sans Unicode"/>
            </a:endParaRPr>
          </a:p>
        </p:txBody>
      </p:sp>
      <p:sp>
        <p:nvSpPr>
          <p:cNvPr id="116" name="object 116"/>
          <p:cNvSpPr txBox="1"/>
          <p:nvPr/>
        </p:nvSpPr>
        <p:spPr>
          <a:xfrm>
            <a:off x="4312343"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80</a:t>
            </a:r>
            <a:endParaRPr sz="350">
              <a:latin typeface="Lucida Sans Unicode"/>
              <a:cs typeface="Lucida Sans Unicode"/>
            </a:endParaRPr>
          </a:p>
        </p:txBody>
      </p:sp>
      <p:sp>
        <p:nvSpPr>
          <p:cNvPr id="117" name="object 117"/>
          <p:cNvSpPr txBox="1"/>
          <p:nvPr/>
        </p:nvSpPr>
        <p:spPr>
          <a:xfrm>
            <a:off x="5200097" y="3046251"/>
            <a:ext cx="111760"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100</a:t>
            </a:r>
            <a:endParaRPr sz="350">
              <a:latin typeface="Lucida Sans Unicode"/>
              <a:cs typeface="Lucida Sans Unicode"/>
            </a:endParaRPr>
          </a:p>
        </p:txBody>
      </p:sp>
      <p:sp>
        <p:nvSpPr>
          <p:cNvPr id="118" name="object 118"/>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t>47</a:t>
            </a:fld>
            <a:r>
              <a:rPr spc="-235" dirty="0"/>
              <a:t> </a:t>
            </a:r>
            <a:r>
              <a:rPr dirty="0"/>
              <a:t>/</a:t>
            </a:r>
            <a:r>
              <a:rPr spc="-240" dirty="0"/>
              <a:t> </a:t>
            </a:r>
            <a:r>
              <a:rPr spc="-25" dirty="0"/>
              <a:t>57</a:t>
            </a:r>
          </a:p>
        </p:txBody>
      </p:sp>
      <p:sp>
        <p:nvSpPr>
          <p:cNvPr id="119" name="object 119"/>
          <p:cNvSpPr txBox="1"/>
          <p:nvPr/>
        </p:nvSpPr>
        <p:spPr>
          <a:xfrm>
            <a:off x="2884709" y="3108033"/>
            <a:ext cx="186690" cy="69215"/>
          </a:xfrm>
          <a:prstGeom prst="rect">
            <a:avLst/>
          </a:prstGeom>
        </p:spPr>
        <p:txBody>
          <a:bodyPr vert="horz" wrap="square" lIns="0" tIns="2540" rIns="0" bIns="0" rtlCol="0">
            <a:spAutoFit/>
          </a:bodyPr>
          <a:lstStyle/>
          <a:p>
            <a:pPr marL="12700">
              <a:lnSpc>
                <a:spcPct val="100000"/>
              </a:lnSpc>
              <a:spcBef>
                <a:spcPts val="20"/>
              </a:spcBef>
            </a:pPr>
            <a:r>
              <a:rPr sz="350" spc="-10" dirty="0">
                <a:latin typeface="Lucida Sans Unicode"/>
                <a:cs typeface="Lucida Sans Unicode"/>
              </a:rPr>
              <a:t>epochs</a:t>
            </a:r>
            <a:endParaRPr sz="350">
              <a:latin typeface="Lucida Sans Unicode"/>
              <a:cs typeface="Lucida Sans Unicode"/>
            </a:endParaRPr>
          </a:p>
        </p:txBody>
      </p:sp>
      <p:sp>
        <p:nvSpPr>
          <p:cNvPr id="103" name="object 103"/>
          <p:cNvSpPr txBox="1"/>
          <p:nvPr/>
        </p:nvSpPr>
        <p:spPr>
          <a:xfrm>
            <a:off x="376926" y="2489827"/>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0.4</a:t>
            </a:r>
            <a:endParaRPr sz="350">
              <a:latin typeface="Lucida Sans Unicode"/>
              <a:cs typeface="Lucida Sans Unicode"/>
            </a:endParaRPr>
          </a:p>
        </p:txBody>
      </p:sp>
      <p:sp>
        <p:nvSpPr>
          <p:cNvPr id="104" name="object 104"/>
          <p:cNvSpPr txBox="1"/>
          <p:nvPr/>
        </p:nvSpPr>
        <p:spPr>
          <a:xfrm>
            <a:off x="376926" y="2220788"/>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0.6</a:t>
            </a:r>
            <a:endParaRPr sz="350">
              <a:latin typeface="Lucida Sans Unicode"/>
              <a:cs typeface="Lucida Sans Unicode"/>
            </a:endParaRPr>
          </a:p>
        </p:txBody>
      </p:sp>
      <p:sp>
        <p:nvSpPr>
          <p:cNvPr id="105" name="object 105"/>
          <p:cNvSpPr txBox="1"/>
          <p:nvPr/>
        </p:nvSpPr>
        <p:spPr>
          <a:xfrm>
            <a:off x="376926" y="1951748"/>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0.8</a:t>
            </a:r>
            <a:endParaRPr sz="350">
              <a:latin typeface="Lucida Sans Unicode"/>
              <a:cs typeface="Lucida Sans Unicode"/>
            </a:endParaRPr>
          </a:p>
        </p:txBody>
      </p:sp>
      <p:sp>
        <p:nvSpPr>
          <p:cNvPr id="106" name="object 106"/>
          <p:cNvSpPr txBox="1"/>
          <p:nvPr/>
        </p:nvSpPr>
        <p:spPr>
          <a:xfrm>
            <a:off x="376926" y="1682708"/>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1.0</a:t>
            </a:r>
            <a:endParaRPr sz="350">
              <a:latin typeface="Lucida Sans Unicode"/>
              <a:cs typeface="Lucida Sans Unicode"/>
            </a:endParaRPr>
          </a:p>
        </p:txBody>
      </p:sp>
      <p:sp>
        <p:nvSpPr>
          <p:cNvPr id="107" name="object 107"/>
          <p:cNvSpPr txBox="1"/>
          <p:nvPr/>
        </p:nvSpPr>
        <p:spPr>
          <a:xfrm>
            <a:off x="376926" y="1413669"/>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1.2</a:t>
            </a:r>
            <a:endParaRPr sz="350">
              <a:latin typeface="Lucida Sans Unicode"/>
              <a:cs typeface="Lucida Sans Unicode"/>
            </a:endParaRPr>
          </a:p>
        </p:txBody>
      </p:sp>
      <p:sp>
        <p:nvSpPr>
          <p:cNvPr id="108" name="object 108"/>
          <p:cNvSpPr txBox="1"/>
          <p:nvPr/>
        </p:nvSpPr>
        <p:spPr>
          <a:xfrm>
            <a:off x="376926" y="1144629"/>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1.4</a:t>
            </a:r>
            <a:endParaRPr sz="350">
              <a:latin typeface="Lucida Sans Unicode"/>
              <a:cs typeface="Lucida Sans Unicode"/>
            </a:endParaRPr>
          </a:p>
        </p:txBody>
      </p:sp>
      <p:sp>
        <p:nvSpPr>
          <p:cNvPr id="109" name="object 109"/>
          <p:cNvSpPr txBox="1"/>
          <p:nvPr/>
        </p:nvSpPr>
        <p:spPr>
          <a:xfrm>
            <a:off x="376926" y="875589"/>
            <a:ext cx="97790" cy="78105"/>
          </a:xfrm>
          <a:prstGeom prst="rect">
            <a:avLst/>
          </a:prstGeom>
        </p:spPr>
        <p:txBody>
          <a:bodyPr vert="horz" wrap="square" lIns="0" tIns="12065" rIns="0" bIns="0" rtlCol="0">
            <a:spAutoFit/>
          </a:bodyPr>
          <a:lstStyle/>
          <a:p>
            <a:pPr marL="12700">
              <a:lnSpc>
                <a:spcPct val="100000"/>
              </a:lnSpc>
              <a:spcBef>
                <a:spcPts val="95"/>
              </a:spcBef>
            </a:pPr>
            <a:r>
              <a:rPr sz="350" spc="-25" dirty="0">
                <a:latin typeface="Lucida Sans Unicode"/>
                <a:cs typeface="Lucida Sans Unicode"/>
              </a:rPr>
              <a:t>1.6</a:t>
            </a:r>
            <a:endParaRPr sz="350">
              <a:latin typeface="Lucida Sans Unicode"/>
              <a:cs typeface="Lucida Sans Unicode"/>
            </a:endParaRPr>
          </a:p>
        </p:txBody>
      </p:sp>
      <p:sp>
        <p:nvSpPr>
          <p:cNvPr id="110" name="object 110"/>
          <p:cNvSpPr txBox="1"/>
          <p:nvPr/>
        </p:nvSpPr>
        <p:spPr>
          <a:xfrm>
            <a:off x="315116" y="1783015"/>
            <a:ext cx="69215" cy="125095"/>
          </a:xfrm>
          <a:prstGeom prst="rect">
            <a:avLst/>
          </a:prstGeom>
        </p:spPr>
        <p:txBody>
          <a:bodyPr vert="vert270" wrap="square" lIns="0" tIns="2540" rIns="0" bIns="0" rtlCol="0">
            <a:spAutoFit/>
          </a:bodyPr>
          <a:lstStyle/>
          <a:p>
            <a:pPr marL="12700">
              <a:lnSpc>
                <a:spcPct val="100000"/>
              </a:lnSpc>
              <a:spcBef>
                <a:spcPts val="20"/>
              </a:spcBef>
            </a:pPr>
            <a:r>
              <a:rPr sz="350" spc="-20" dirty="0">
                <a:latin typeface="Lucida Sans Unicode"/>
                <a:cs typeface="Lucida Sans Unicode"/>
              </a:rPr>
              <a:t>Loss</a:t>
            </a:r>
            <a:endParaRPr sz="350">
              <a:latin typeface="Lucida Sans Unicode"/>
              <a:cs typeface="Lucida Sans Unicode"/>
            </a:endParaRPr>
          </a:p>
        </p:txBody>
      </p:sp>
      <p:sp>
        <p:nvSpPr>
          <p:cNvPr id="111" name="object 111"/>
          <p:cNvSpPr txBox="1"/>
          <p:nvPr/>
        </p:nvSpPr>
        <p:spPr>
          <a:xfrm>
            <a:off x="5275496" y="667594"/>
            <a:ext cx="130810" cy="158115"/>
          </a:xfrm>
          <a:prstGeom prst="rect">
            <a:avLst/>
          </a:prstGeom>
        </p:spPr>
        <p:txBody>
          <a:bodyPr vert="horz" wrap="square" lIns="0" tIns="12700" rIns="0" bIns="0" rtlCol="0">
            <a:spAutoFit/>
          </a:bodyPr>
          <a:lstStyle/>
          <a:p>
            <a:pPr marL="12700" marR="5080">
              <a:lnSpc>
                <a:spcPct val="124300"/>
              </a:lnSpc>
              <a:spcBef>
                <a:spcPts val="100"/>
              </a:spcBef>
            </a:pPr>
            <a:r>
              <a:rPr sz="350" spc="-10" dirty="0">
                <a:latin typeface="Lucida Sans Unicode"/>
                <a:cs typeface="Lucida Sans Unicode"/>
              </a:rPr>
              <a:t>train</a:t>
            </a:r>
            <a:r>
              <a:rPr sz="350" spc="500" dirty="0">
                <a:latin typeface="Lucida Sans Unicode"/>
                <a:cs typeface="Lucida Sans Unicode"/>
              </a:rPr>
              <a:t> </a:t>
            </a:r>
            <a:r>
              <a:rPr sz="350" spc="-20" dirty="0">
                <a:latin typeface="Lucida Sans Unicode"/>
                <a:cs typeface="Lucida Sans Unicode"/>
              </a:rPr>
              <a:t>test</a:t>
            </a:r>
            <a:endParaRPr sz="350">
              <a:latin typeface="Lucida Sans Unicode"/>
              <a:cs typeface="Lucida Sans Unicode"/>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I</a:t>
            </a:r>
            <a:r>
              <a:rPr cap="small" spc="-10" dirty="0">
                <a:hlinkClick r:id="rId2" action="ppaction://hlinksldjump"/>
              </a:rPr>
              <a:t>ntroduction</a:t>
            </a: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4310507" cy="232756"/>
          </a:xfrm>
          <a:prstGeom prst="rect">
            <a:avLst/>
          </a:prstGeom>
        </p:spPr>
        <p:txBody>
          <a:bodyPr vert="horz" wrap="square" lIns="0" tIns="17145" rIns="0" bIns="0" rtlCol="0">
            <a:spAutoFit/>
          </a:bodyPr>
          <a:lstStyle/>
          <a:p>
            <a:pPr marL="12700">
              <a:lnSpc>
                <a:spcPct val="100000"/>
              </a:lnSpc>
              <a:spcBef>
                <a:spcPts val="135"/>
              </a:spcBef>
            </a:pPr>
            <a:r>
              <a:rPr sz="1400" spc="90" dirty="0">
                <a:latin typeface="Palatino Linotype"/>
                <a:cs typeface="Palatino Linotype"/>
              </a:rPr>
              <a:t>P</a:t>
            </a:r>
            <a:r>
              <a:rPr sz="1400" cap="small" spc="90" dirty="0">
                <a:latin typeface="Palatino Linotype"/>
                <a:cs typeface="Palatino Linotype"/>
              </a:rPr>
              <a:t>olicy</a:t>
            </a:r>
            <a:r>
              <a:rPr sz="1400" spc="210" dirty="0">
                <a:latin typeface="Palatino Linotype"/>
                <a:cs typeface="Palatino Linotype"/>
              </a:rPr>
              <a:t> </a:t>
            </a:r>
            <a:r>
              <a:rPr sz="1400" spc="70" dirty="0">
                <a:latin typeface="Palatino Linotype"/>
                <a:cs typeface="Palatino Linotype"/>
              </a:rPr>
              <a:t>R</a:t>
            </a:r>
            <a:r>
              <a:rPr sz="1400" cap="small" spc="70" dirty="0">
                <a:latin typeface="Palatino Linotype"/>
                <a:cs typeface="Palatino Linotype"/>
              </a:rPr>
              <a:t>isk</a:t>
            </a:r>
            <a:r>
              <a:rPr lang="en-GB" sz="1400" cap="small" spc="70" dirty="0">
                <a:latin typeface="Palatino Linotype"/>
                <a:cs typeface="Palatino Linotype"/>
              </a:rPr>
              <a:t>  </a:t>
            </a:r>
            <a:r>
              <a:rPr lang="en-GB" sz="1400" i="1" cap="small" spc="70" dirty="0">
                <a:solidFill>
                  <a:srgbClr val="00B0F0"/>
                </a:solidFill>
                <a:latin typeface="Palatino Linotype"/>
                <a:cs typeface="Palatino Linotype"/>
              </a:rPr>
              <a:t>= </a:t>
            </a:r>
            <a:r>
              <a:rPr lang="en-GB" sz="1400" i="1" cap="small" spc="70" dirty="0" err="1">
                <a:solidFill>
                  <a:srgbClr val="00B0F0"/>
                </a:solidFill>
                <a:latin typeface="Palatino Linotype"/>
                <a:cs typeface="Palatino Linotype"/>
              </a:rPr>
              <a:t>Rpol</a:t>
            </a:r>
            <a:r>
              <a:rPr lang="en-GB" sz="1400" i="1" cap="small" spc="70" dirty="0">
                <a:solidFill>
                  <a:srgbClr val="00B0F0"/>
                </a:solidFill>
                <a:latin typeface="Palatino Linotype"/>
                <a:cs typeface="Palatino Linotype"/>
              </a:rPr>
              <a:t> next slide?</a:t>
            </a:r>
            <a:endParaRPr sz="1400" i="1" dirty="0">
              <a:solidFill>
                <a:srgbClr val="00B0F0"/>
              </a:solidFill>
              <a:latin typeface="Palatino Linotype"/>
              <a:cs typeface="Palatino Linotype"/>
            </a:endParaRPr>
          </a:p>
        </p:txBody>
      </p:sp>
      <p:grpSp>
        <p:nvGrpSpPr>
          <p:cNvPr id="66" name="object 66"/>
          <p:cNvGrpSpPr/>
          <p:nvPr/>
        </p:nvGrpSpPr>
        <p:grpSpPr>
          <a:xfrm>
            <a:off x="506197" y="661062"/>
            <a:ext cx="4930140" cy="2382520"/>
            <a:chOff x="506197" y="661062"/>
            <a:chExt cx="4930140" cy="2382520"/>
          </a:xfrm>
        </p:grpSpPr>
        <p:sp>
          <p:nvSpPr>
            <p:cNvPr id="67" name="object 67"/>
            <p:cNvSpPr/>
            <p:nvPr/>
          </p:nvSpPr>
          <p:spPr>
            <a:xfrm>
              <a:off x="745289"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68" name="object 68"/>
            <p:cNvSpPr/>
            <p:nvPr/>
          </p:nvSpPr>
          <p:spPr>
            <a:xfrm>
              <a:off x="745289"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69" name="object 69"/>
            <p:cNvSpPr/>
            <p:nvPr/>
          </p:nvSpPr>
          <p:spPr>
            <a:xfrm>
              <a:off x="1647412"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0" name="object 70"/>
            <p:cNvSpPr/>
            <p:nvPr/>
          </p:nvSpPr>
          <p:spPr>
            <a:xfrm>
              <a:off x="1647412"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1" name="object 71"/>
            <p:cNvSpPr/>
            <p:nvPr/>
          </p:nvSpPr>
          <p:spPr>
            <a:xfrm>
              <a:off x="2549535"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2" name="object 72"/>
            <p:cNvSpPr/>
            <p:nvPr/>
          </p:nvSpPr>
          <p:spPr>
            <a:xfrm>
              <a:off x="2549535"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3" name="object 73"/>
            <p:cNvSpPr/>
            <p:nvPr/>
          </p:nvSpPr>
          <p:spPr>
            <a:xfrm>
              <a:off x="3451658"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4" name="object 74"/>
            <p:cNvSpPr/>
            <p:nvPr/>
          </p:nvSpPr>
          <p:spPr>
            <a:xfrm>
              <a:off x="3451658"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5" name="object 75"/>
            <p:cNvSpPr/>
            <p:nvPr/>
          </p:nvSpPr>
          <p:spPr>
            <a:xfrm>
              <a:off x="4353780"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6" name="object 76"/>
            <p:cNvSpPr/>
            <p:nvPr/>
          </p:nvSpPr>
          <p:spPr>
            <a:xfrm>
              <a:off x="4353780"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7" name="object 77"/>
            <p:cNvSpPr/>
            <p:nvPr/>
          </p:nvSpPr>
          <p:spPr>
            <a:xfrm>
              <a:off x="5255904" y="3027347"/>
              <a:ext cx="0" cy="15875"/>
            </a:xfrm>
            <a:custGeom>
              <a:avLst/>
              <a:gdLst/>
              <a:ahLst/>
              <a:cxnLst/>
              <a:rect l="l" t="t" r="r" b="b"/>
              <a:pathLst>
                <a:path h="15875">
                  <a:moveTo>
                    <a:pt x="0" y="0"/>
                  </a:moveTo>
                  <a:lnTo>
                    <a:pt x="0" y="15816"/>
                  </a:lnTo>
                </a:path>
              </a:pathLst>
            </a:custGeom>
            <a:solidFill>
              <a:srgbClr val="000000"/>
            </a:solidFill>
          </p:spPr>
          <p:txBody>
            <a:bodyPr wrap="square" lIns="0" tIns="0" rIns="0" bIns="0" rtlCol="0"/>
            <a:lstStyle/>
            <a:p>
              <a:endParaRPr/>
            </a:p>
          </p:txBody>
        </p:sp>
        <p:sp>
          <p:nvSpPr>
            <p:cNvPr id="78" name="object 78"/>
            <p:cNvSpPr/>
            <p:nvPr/>
          </p:nvSpPr>
          <p:spPr>
            <a:xfrm>
              <a:off x="5255904" y="3027347"/>
              <a:ext cx="0" cy="15875"/>
            </a:xfrm>
            <a:custGeom>
              <a:avLst/>
              <a:gdLst/>
              <a:ahLst/>
              <a:cxnLst/>
              <a:rect l="l" t="t" r="r" b="b"/>
              <a:pathLst>
                <a:path h="15875">
                  <a:moveTo>
                    <a:pt x="0" y="0"/>
                  </a:moveTo>
                  <a:lnTo>
                    <a:pt x="0" y="15816"/>
                  </a:lnTo>
                </a:path>
              </a:pathLst>
            </a:custGeom>
            <a:ln w="3615">
              <a:solidFill>
                <a:srgbClr val="000000"/>
              </a:solidFill>
            </a:ln>
          </p:spPr>
          <p:txBody>
            <a:bodyPr wrap="square" lIns="0" tIns="0" rIns="0" bIns="0" rtlCol="0"/>
            <a:lstStyle/>
            <a:p>
              <a:endParaRPr/>
            </a:p>
          </p:txBody>
        </p:sp>
        <p:sp>
          <p:nvSpPr>
            <p:cNvPr id="79" name="object 79"/>
            <p:cNvSpPr/>
            <p:nvPr/>
          </p:nvSpPr>
          <p:spPr>
            <a:xfrm>
              <a:off x="506197" y="2996187"/>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0" name="object 80"/>
            <p:cNvSpPr/>
            <p:nvPr/>
          </p:nvSpPr>
          <p:spPr>
            <a:xfrm>
              <a:off x="506197" y="2996187"/>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1" name="object 81"/>
            <p:cNvSpPr/>
            <p:nvPr/>
          </p:nvSpPr>
          <p:spPr>
            <a:xfrm>
              <a:off x="506197" y="2570751"/>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2" name="object 82"/>
            <p:cNvSpPr/>
            <p:nvPr/>
          </p:nvSpPr>
          <p:spPr>
            <a:xfrm>
              <a:off x="506197" y="2570751"/>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3" name="object 83"/>
            <p:cNvSpPr/>
            <p:nvPr/>
          </p:nvSpPr>
          <p:spPr>
            <a:xfrm>
              <a:off x="506197" y="2145316"/>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4" name="object 84"/>
            <p:cNvSpPr/>
            <p:nvPr/>
          </p:nvSpPr>
          <p:spPr>
            <a:xfrm>
              <a:off x="506197" y="2145316"/>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5" name="object 85"/>
            <p:cNvSpPr/>
            <p:nvPr/>
          </p:nvSpPr>
          <p:spPr>
            <a:xfrm>
              <a:off x="506197" y="1719880"/>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6" name="object 86"/>
            <p:cNvSpPr/>
            <p:nvPr/>
          </p:nvSpPr>
          <p:spPr>
            <a:xfrm>
              <a:off x="506197" y="1719880"/>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7" name="object 87"/>
            <p:cNvSpPr/>
            <p:nvPr/>
          </p:nvSpPr>
          <p:spPr>
            <a:xfrm>
              <a:off x="506197" y="1294445"/>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88" name="object 88"/>
            <p:cNvSpPr/>
            <p:nvPr/>
          </p:nvSpPr>
          <p:spPr>
            <a:xfrm>
              <a:off x="506197" y="1294445"/>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89" name="object 89"/>
            <p:cNvSpPr/>
            <p:nvPr/>
          </p:nvSpPr>
          <p:spPr>
            <a:xfrm>
              <a:off x="506197" y="869009"/>
              <a:ext cx="15875" cy="0"/>
            </a:xfrm>
            <a:custGeom>
              <a:avLst/>
              <a:gdLst/>
              <a:ahLst/>
              <a:cxnLst/>
              <a:rect l="l" t="t" r="r" b="b"/>
              <a:pathLst>
                <a:path w="15875">
                  <a:moveTo>
                    <a:pt x="15816" y="0"/>
                  </a:moveTo>
                  <a:lnTo>
                    <a:pt x="0" y="0"/>
                  </a:lnTo>
                </a:path>
              </a:pathLst>
            </a:custGeom>
            <a:solidFill>
              <a:srgbClr val="000000"/>
            </a:solidFill>
          </p:spPr>
          <p:txBody>
            <a:bodyPr wrap="square" lIns="0" tIns="0" rIns="0" bIns="0" rtlCol="0"/>
            <a:lstStyle/>
            <a:p>
              <a:endParaRPr/>
            </a:p>
          </p:txBody>
        </p:sp>
        <p:sp>
          <p:nvSpPr>
            <p:cNvPr id="90" name="object 90"/>
            <p:cNvSpPr/>
            <p:nvPr/>
          </p:nvSpPr>
          <p:spPr>
            <a:xfrm>
              <a:off x="506197" y="869009"/>
              <a:ext cx="15875" cy="0"/>
            </a:xfrm>
            <a:custGeom>
              <a:avLst/>
              <a:gdLst/>
              <a:ahLst/>
              <a:cxnLst/>
              <a:rect l="l" t="t" r="r" b="b"/>
              <a:pathLst>
                <a:path w="15875">
                  <a:moveTo>
                    <a:pt x="15816" y="0"/>
                  </a:moveTo>
                  <a:lnTo>
                    <a:pt x="0" y="0"/>
                  </a:lnTo>
                </a:path>
              </a:pathLst>
            </a:custGeom>
            <a:ln w="3615">
              <a:solidFill>
                <a:srgbClr val="000000"/>
              </a:solidFill>
            </a:ln>
          </p:spPr>
          <p:txBody>
            <a:bodyPr wrap="square" lIns="0" tIns="0" rIns="0" bIns="0" rtlCol="0"/>
            <a:lstStyle/>
            <a:p>
              <a:endParaRPr/>
            </a:p>
          </p:txBody>
        </p:sp>
        <p:sp>
          <p:nvSpPr>
            <p:cNvPr id="91" name="object 91"/>
            <p:cNvSpPr/>
            <p:nvPr/>
          </p:nvSpPr>
          <p:spPr>
            <a:xfrm>
              <a:off x="522013" y="662870"/>
              <a:ext cx="4912360" cy="2364740"/>
            </a:xfrm>
            <a:custGeom>
              <a:avLst/>
              <a:gdLst/>
              <a:ahLst/>
              <a:cxnLst/>
              <a:rect l="l" t="t" r="r" b="b"/>
              <a:pathLst>
                <a:path w="4912360" h="2364740">
                  <a:moveTo>
                    <a:pt x="0" y="2364476"/>
                  </a:moveTo>
                  <a:lnTo>
                    <a:pt x="0" y="0"/>
                  </a:lnTo>
                </a:path>
                <a:path w="4912360" h="2364740">
                  <a:moveTo>
                    <a:pt x="4912059" y="2364476"/>
                  </a:moveTo>
                  <a:lnTo>
                    <a:pt x="4912059" y="0"/>
                  </a:lnTo>
                </a:path>
                <a:path w="4912360" h="2364740">
                  <a:moveTo>
                    <a:pt x="0" y="2364476"/>
                  </a:moveTo>
                  <a:lnTo>
                    <a:pt x="4912059" y="2364476"/>
                  </a:lnTo>
                </a:path>
                <a:path w="4912360" h="2364740">
                  <a:moveTo>
                    <a:pt x="0" y="0"/>
                  </a:moveTo>
                  <a:lnTo>
                    <a:pt x="4912059" y="0"/>
                  </a:lnTo>
                </a:path>
              </a:pathLst>
            </a:custGeom>
            <a:ln w="3615">
              <a:solidFill>
                <a:srgbClr val="000000"/>
              </a:solidFill>
            </a:ln>
          </p:spPr>
          <p:txBody>
            <a:bodyPr wrap="square" lIns="0" tIns="0" rIns="0" bIns="0" rtlCol="0"/>
            <a:lstStyle/>
            <a:p>
              <a:endParaRPr/>
            </a:p>
          </p:txBody>
        </p:sp>
        <p:sp>
          <p:nvSpPr>
            <p:cNvPr id="92" name="object 92"/>
            <p:cNvSpPr/>
            <p:nvPr/>
          </p:nvSpPr>
          <p:spPr>
            <a:xfrm>
              <a:off x="745289" y="1922242"/>
              <a:ext cx="4465955" cy="998219"/>
            </a:xfrm>
            <a:custGeom>
              <a:avLst/>
              <a:gdLst/>
              <a:ahLst/>
              <a:cxnLst/>
              <a:rect l="l" t="t" r="r" b="b"/>
              <a:pathLst>
                <a:path w="4465955" h="998219">
                  <a:moveTo>
                    <a:pt x="0" y="665237"/>
                  </a:moveTo>
                  <a:lnTo>
                    <a:pt x="45106" y="680699"/>
                  </a:lnTo>
                  <a:lnTo>
                    <a:pt x="90212" y="707935"/>
                  </a:lnTo>
                  <a:lnTo>
                    <a:pt x="135318" y="822989"/>
                  </a:lnTo>
                  <a:lnTo>
                    <a:pt x="180424" y="798161"/>
                  </a:lnTo>
                  <a:lnTo>
                    <a:pt x="225530" y="799616"/>
                  </a:lnTo>
                  <a:lnTo>
                    <a:pt x="270636" y="764595"/>
                  </a:lnTo>
                  <a:lnTo>
                    <a:pt x="315743" y="794594"/>
                  </a:lnTo>
                  <a:lnTo>
                    <a:pt x="360849" y="789831"/>
                  </a:lnTo>
                  <a:lnTo>
                    <a:pt x="405955" y="775071"/>
                  </a:lnTo>
                  <a:lnTo>
                    <a:pt x="451061" y="764204"/>
                  </a:lnTo>
                  <a:lnTo>
                    <a:pt x="496167" y="793750"/>
                  </a:lnTo>
                  <a:lnTo>
                    <a:pt x="541273" y="859842"/>
                  </a:lnTo>
                  <a:lnTo>
                    <a:pt x="586379" y="832895"/>
                  </a:lnTo>
                  <a:lnTo>
                    <a:pt x="631486" y="781707"/>
                  </a:lnTo>
                  <a:lnTo>
                    <a:pt x="676592" y="771863"/>
                  </a:lnTo>
                  <a:lnTo>
                    <a:pt x="721698" y="722528"/>
                  </a:lnTo>
                  <a:lnTo>
                    <a:pt x="766804" y="707982"/>
                  </a:lnTo>
                  <a:lnTo>
                    <a:pt x="811910" y="663868"/>
                  </a:lnTo>
                  <a:lnTo>
                    <a:pt x="857016" y="809447"/>
                  </a:lnTo>
                  <a:lnTo>
                    <a:pt x="902122" y="875366"/>
                  </a:lnTo>
                  <a:lnTo>
                    <a:pt x="947229" y="910625"/>
                  </a:lnTo>
                  <a:lnTo>
                    <a:pt x="992335" y="827863"/>
                  </a:lnTo>
                  <a:lnTo>
                    <a:pt x="1037441" y="894693"/>
                  </a:lnTo>
                  <a:lnTo>
                    <a:pt x="1082547" y="997628"/>
                  </a:lnTo>
                  <a:lnTo>
                    <a:pt x="1127653" y="952353"/>
                  </a:lnTo>
                  <a:lnTo>
                    <a:pt x="1172759" y="761438"/>
                  </a:lnTo>
                  <a:lnTo>
                    <a:pt x="1217865" y="628750"/>
                  </a:lnTo>
                  <a:lnTo>
                    <a:pt x="1262972" y="353926"/>
                  </a:lnTo>
                  <a:lnTo>
                    <a:pt x="1308078" y="235840"/>
                  </a:lnTo>
                  <a:lnTo>
                    <a:pt x="1353184" y="230018"/>
                  </a:lnTo>
                  <a:lnTo>
                    <a:pt x="1398290" y="161084"/>
                  </a:lnTo>
                  <a:lnTo>
                    <a:pt x="1443396" y="136812"/>
                  </a:lnTo>
                  <a:lnTo>
                    <a:pt x="1488502" y="199636"/>
                  </a:lnTo>
                  <a:lnTo>
                    <a:pt x="1533609" y="418408"/>
                  </a:lnTo>
                  <a:lnTo>
                    <a:pt x="1578715" y="412004"/>
                  </a:lnTo>
                  <a:lnTo>
                    <a:pt x="1623821" y="388008"/>
                  </a:lnTo>
                  <a:lnTo>
                    <a:pt x="1668927" y="502238"/>
                  </a:lnTo>
                  <a:lnTo>
                    <a:pt x="1714033" y="513910"/>
                  </a:lnTo>
                  <a:lnTo>
                    <a:pt x="1759139" y="555123"/>
                  </a:lnTo>
                  <a:lnTo>
                    <a:pt x="1804245" y="424441"/>
                  </a:lnTo>
                  <a:lnTo>
                    <a:pt x="1849352" y="436369"/>
                  </a:lnTo>
                  <a:lnTo>
                    <a:pt x="1894458" y="373727"/>
                  </a:lnTo>
                  <a:lnTo>
                    <a:pt x="1939564" y="140491"/>
                  </a:lnTo>
                  <a:lnTo>
                    <a:pt x="1984670" y="113787"/>
                  </a:lnTo>
                  <a:lnTo>
                    <a:pt x="2029776" y="102081"/>
                  </a:lnTo>
                  <a:lnTo>
                    <a:pt x="2074882" y="70638"/>
                  </a:lnTo>
                  <a:lnTo>
                    <a:pt x="2119988" y="0"/>
                  </a:lnTo>
                  <a:lnTo>
                    <a:pt x="2165095" y="34983"/>
                  </a:lnTo>
                  <a:lnTo>
                    <a:pt x="2210201" y="86282"/>
                  </a:lnTo>
                  <a:lnTo>
                    <a:pt x="2255307" y="283995"/>
                  </a:lnTo>
                  <a:lnTo>
                    <a:pt x="2300413" y="314400"/>
                  </a:lnTo>
                  <a:lnTo>
                    <a:pt x="2345519" y="385953"/>
                  </a:lnTo>
                  <a:lnTo>
                    <a:pt x="2390625" y="454293"/>
                  </a:lnTo>
                  <a:lnTo>
                    <a:pt x="2435731" y="658434"/>
                  </a:lnTo>
                  <a:lnTo>
                    <a:pt x="2480838" y="663866"/>
                  </a:lnTo>
                  <a:lnTo>
                    <a:pt x="2525944" y="681145"/>
                  </a:lnTo>
                  <a:lnTo>
                    <a:pt x="2571050" y="661171"/>
                  </a:lnTo>
                  <a:lnTo>
                    <a:pt x="2616156" y="661171"/>
                  </a:lnTo>
                  <a:lnTo>
                    <a:pt x="2661262" y="558825"/>
                  </a:lnTo>
                  <a:lnTo>
                    <a:pt x="2706368" y="626101"/>
                  </a:lnTo>
                  <a:lnTo>
                    <a:pt x="2751475" y="532162"/>
                  </a:lnTo>
                  <a:lnTo>
                    <a:pt x="2796581" y="514273"/>
                  </a:lnTo>
                  <a:lnTo>
                    <a:pt x="2841687" y="514273"/>
                  </a:lnTo>
                  <a:lnTo>
                    <a:pt x="2886793" y="526662"/>
                  </a:lnTo>
                  <a:lnTo>
                    <a:pt x="2931899" y="544438"/>
                  </a:lnTo>
                  <a:lnTo>
                    <a:pt x="2977005" y="532162"/>
                  </a:lnTo>
                  <a:lnTo>
                    <a:pt x="3022111" y="579469"/>
                  </a:lnTo>
                  <a:lnTo>
                    <a:pt x="3067218" y="619430"/>
                  </a:lnTo>
                  <a:lnTo>
                    <a:pt x="3112324" y="612068"/>
                  </a:lnTo>
                  <a:lnTo>
                    <a:pt x="3157430" y="612068"/>
                  </a:lnTo>
                  <a:lnTo>
                    <a:pt x="3202536" y="672822"/>
                  </a:lnTo>
                  <a:lnTo>
                    <a:pt x="3247642" y="708673"/>
                  </a:lnTo>
                  <a:lnTo>
                    <a:pt x="3292748" y="708673"/>
                  </a:lnTo>
                  <a:lnTo>
                    <a:pt x="3337854" y="721092"/>
                  </a:lnTo>
                  <a:lnTo>
                    <a:pt x="3382961" y="690491"/>
                  </a:lnTo>
                  <a:lnTo>
                    <a:pt x="3428067" y="657225"/>
                  </a:lnTo>
                  <a:lnTo>
                    <a:pt x="3473173" y="708443"/>
                  </a:lnTo>
                  <a:lnTo>
                    <a:pt x="3518279" y="684556"/>
                  </a:lnTo>
                  <a:lnTo>
                    <a:pt x="3563385" y="642770"/>
                  </a:lnTo>
                  <a:lnTo>
                    <a:pt x="3608491" y="685514"/>
                  </a:lnTo>
                  <a:lnTo>
                    <a:pt x="3653597" y="732144"/>
                  </a:lnTo>
                  <a:lnTo>
                    <a:pt x="3698704" y="757394"/>
                  </a:lnTo>
                  <a:lnTo>
                    <a:pt x="3743810" y="757394"/>
                  </a:lnTo>
                  <a:lnTo>
                    <a:pt x="3788916" y="734247"/>
                  </a:lnTo>
                  <a:lnTo>
                    <a:pt x="3834022" y="673843"/>
                  </a:lnTo>
                  <a:lnTo>
                    <a:pt x="3879128" y="673884"/>
                  </a:lnTo>
                  <a:lnTo>
                    <a:pt x="3924234" y="685773"/>
                  </a:lnTo>
                  <a:lnTo>
                    <a:pt x="3969341" y="685773"/>
                  </a:lnTo>
                  <a:lnTo>
                    <a:pt x="4014447" y="589305"/>
                  </a:lnTo>
                  <a:lnTo>
                    <a:pt x="4059553" y="549403"/>
                  </a:lnTo>
                  <a:lnTo>
                    <a:pt x="4104659" y="561375"/>
                  </a:lnTo>
                  <a:lnTo>
                    <a:pt x="4149765" y="498981"/>
                  </a:lnTo>
                  <a:lnTo>
                    <a:pt x="4194871" y="512487"/>
                  </a:lnTo>
                  <a:lnTo>
                    <a:pt x="4239977" y="524454"/>
                  </a:lnTo>
                  <a:lnTo>
                    <a:pt x="4285084" y="425555"/>
                  </a:lnTo>
                  <a:lnTo>
                    <a:pt x="4330190" y="484108"/>
                  </a:lnTo>
                  <a:lnTo>
                    <a:pt x="4375296" y="537155"/>
                  </a:lnTo>
                  <a:lnTo>
                    <a:pt x="4420402" y="471949"/>
                  </a:lnTo>
                  <a:lnTo>
                    <a:pt x="4465508" y="499394"/>
                  </a:lnTo>
                </a:path>
              </a:pathLst>
            </a:custGeom>
            <a:ln w="6778">
              <a:solidFill>
                <a:srgbClr val="1F77B3"/>
              </a:solidFill>
            </a:ln>
          </p:spPr>
          <p:txBody>
            <a:bodyPr wrap="square" lIns="0" tIns="0" rIns="0" bIns="0" rtlCol="0"/>
            <a:lstStyle/>
            <a:p>
              <a:endParaRPr/>
            </a:p>
          </p:txBody>
        </p:sp>
        <p:sp>
          <p:nvSpPr>
            <p:cNvPr id="93" name="object 93"/>
            <p:cNvSpPr/>
            <p:nvPr/>
          </p:nvSpPr>
          <p:spPr>
            <a:xfrm>
              <a:off x="745289" y="770346"/>
              <a:ext cx="4465955" cy="1846580"/>
            </a:xfrm>
            <a:custGeom>
              <a:avLst/>
              <a:gdLst/>
              <a:ahLst/>
              <a:cxnLst/>
              <a:rect l="l" t="t" r="r" b="b"/>
              <a:pathLst>
                <a:path w="4465955" h="1846580">
                  <a:moveTo>
                    <a:pt x="0" y="177447"/>
                  </a:moveTo>
                  <a:lnTo>
                    <a:pt x="45106" y="267486"/>
                  </a:lnTo>
                  <a:lnTo>
                    <a:pt x="90212" y="447565"/>
                  </a:lnTo>
                  <a:lnTo>
                    <a:pt x="135318" y="949534"/>
                  </a:lnTo>
                  <a:lnTo>
                    <a:pt x="180424" y="1034621"/>
                  </a:lnTo>
                  <a:lnTo>
                    <a:pt x="225530" y="1263545"/>
                  </a:lnTo>
                  <a:lnTo>
                    <a:pt x="270636" y="1359775"/>
                  </a:lnTo>
                  <a:lnTo>
                    <a:pt x="315743" y="1452321"/>
                  </a:lnTo>
                  <a:lnTo>
                    <a:pt x="360849" y="1359775"/>
                  </a:lnTo>
                  <a:lnTo>
                    <a:pt x="405955" y="1263545"/>
                  </a:lnTo>
                  <a:lnTo>
                    <a:pt x="451061" y="1487840"/>
                  </a:lnTo>
                  <a:lnTo>
                    <a:pt x="496167" y="1845987"/>
                  </a:lnTo>
                  <a:lnTo>
                    <a:pt x="541273" y="949534"/>
                  </a:lnTo>
                  <a:lnTo>
                    <a:pt x="586379" y="949534"/>
                  </a:lnTo>
                  <a:lnTo>
                    <a:pt x="631486" y="309043"/>
                  </a:lnTo>
                  <a:lnTo>
                    <a:pt x="676592" y="309043"/>
                  </a:lnTo>
                  <a:lnTo>
                    <a:pt x="721698" y="309043"/>
                  </a:lnTo>
                  <a:lnTo>
                    <a:pt x="766804" y="309043"/>
                  </a:lnTo>
                  <a:lnTo>
                    <a:pt x="811910" y="309043"/>
                  </a:lnTo>
                  <a:lnTo>
                    <a:pt x="857016" y="22692"/>
                  </a:lnTo>
                  <a:lnTo>
                    <a:pt x="902122" y="578797"/>
                  </a:lnTo>
                  <a:lnTo>
                    <a:pt x="947229" y="1162251"/>
                  </a:lnTo>
                  <a:lnTo>
                    <a:pt x="992335" y="764562"/>
                  </a:lnTo>
                  <a:lnTo>
                    <a:pt x="1037441" y="462601"/>
                  </a:lnTo>
                  <a:lnTo>
                    <a:pt x="1082547" y="0"/>
                  </a:lnTo>
                  <a:lnTo>
                    <a:pt x="1127653" y="344106"/>
                  </a:lnTo>
                  <a:lnTo>
                    <a:pt x="1172759" y="159439"/>
                  </a:lnTo>
                  <a:lnTo>
                    <a:pt x="1217865" y="159439"/>
                  </a:lnTo>
                  <a:lnTo>
                    <a:pt x="1262972" y="456569"/>
                  </a:lnTo>
                  <a:lnTo>
                    <a:pt x="1308078" y="720331"/>
                  </a:lnTo>
                  <a:lnTo>
                    <a:pt x="1353184" y="720331"/>
                  </a:lnTo>
                  <a:lnTo>
                    <a:pt x="1398290" y="720331"/>
                  </a:lnTo>
                  <a:lnTo>
                    <a:pt x="1443396" y="841486"/>
                  </a:lnTo>
                  <a:lnTo>
                    <a:pt x="1488502" y="720331"/>
                  </a:lnTo>
                  <a:lnTo>
                    <a:pt x="1533609" y="720331"/>
                  </a:lnTo>
                  <a:lnTo>
                    <a:pt x="1578715" y="720331"/>
                  </a:lnTo>
                  <a:lnTo>
                    <a:pt x="1623821" y="200270"/>
                  </a:lnTo>
                  <a:lnTo>
                    <a:pt x="1668927" y="200270"/>
                  </a:lnTo>
                  <a:lnTo>
                    <a:pt x="1714033" y="720331"/>
                  </a:lnTo>
                  <a:lnTo>
                    <a:pt x="1759139" y="720331"/>
                  </a:lnTo>
                  <a:lnTo>
                    <a:pt x="1804245" y="720331"/>
                  </a:lnTo>
                  <a:lnTo>
                    <a:pt x="1849352" y="720331"/>
                  </a:lnTo>
                  <a:lnTo>
                    <a:pt x="1894458" y="720331"/>
                  </a:lnTo>
                  <a:lnTo>
                    <a:pt x="1939564" y="509171"/>
                  </a:lnTo>
                  <a:lnTo>
                    <a:pt x="2165095" y="509171"/>
                  </a:lnTo>
                  <a:lnTo>
                    <a:pt x="2210201" y="841486"/>
                  </a:lnTo>
                  <a:lnTo>
                    <a:pt x="2255307" y="841486"/>
                  </a:lnTo>
                  <a:lnTo>
                    <a:pt x="2300413" y="841486"/>
                  </a:lnTo>
                  <a:lnTo>
                    <a:pt x="2345519" y="1031635"/>
                  </a:lnTo>
                  <a:lnTo>
                    <a:pt x="2390625" y="1031635"/>
                  </a:lnTo>
                  <a:lnTo>
                    <a:pt x="2435731" y="1031635"/>
                  </a:lnTo>
                  <a:lnTo>
                    <a:pt x="2480838" y="1031635"/>
                  </a:lnTo>
                  <a:lnTo>
                    <a:pt x="2525944" y="919992"/>
                  </a:lnTo>
                  <a:lnTo>
                    <a:pt x="2571050" y="411483"/>
                  </a:lnTo>
                  <a:lnTo>
                    <a:pt x="2616156" y="411483"/>
                  </a:lnTo>
                  <a:lnTo>
                    <a:pt x="2661262" y="612794"/>
                  </a:lnTo>
                  <a:lnTo>
                    <a:pt x="2706368" y="612794"/>
                  </a:lnTo>
                  <a:lnTo>
                    <a:pt x="2751475" y="1110413"/>
                  </a:lnTo>
                  <a:lnTo>
                    <a:pt x="2796581" y="1110413"/>
                  </a:lnTo>
                  <a:lnTo>
                    <a:pt x="2841687" y="1110413"/>
                  </a:lnTo>
                  <a:lnTo>
                    <a:pt x="2886793" y="1110413"/>
                  </a:lnTo>
                  <a:lnTo>
                    <a:pt x="2931899" y="1110413"/>
                  </a:lnTo>
                  <a:lnTo>
                    <a:pt x="2977005" y="1110413"/>
                  </a:lnTo>
                  <a:lnTo>
                    <a:pt x="3022111" y="1110413"/>
                  </a:lnTo>
                  <a:lnTo>
                    <a:pt x="3067218" y="612794"/>
                  </a:lnTo>
                  <a:lnTo>
                    <a:pt x="3112324" y="805555"/>
                  </a:lnTo>
                  <a:lnTo>
                    <a:pt x="3157430" y="805555"/>
                  </a:lnTo>
                  <a:lnTo>
                    <a:pt x="3202536" y="805555"/>
                  </a:lnTo>
                  <a:lnTo>
                    <a:pt x="3247642" y="805555"/>
                  </a:lnTo>
                  <a:lnTo>
                    <a:pt x="3292748" y="805555"/>
                  </a:lnTo>
                  <a:lnTo>
                    <a:pt x="3337854" y="805555"/>
                  </a:lnTo>
                  <a:lnTo>
                    <a:pt x="3382961" y="805555"/>
                  </a:lnTo>
                  <a:lnTo>
                    <a:pt x="3428067" y="612794"/>
                  </a:lnTo>
                  <a:lnTo>
                    <a:pt x="3473173" y="720898"/>
                  </a:lnTo>
                  <a:lnTo>
                    <a:pt x="3518279" y="529163"/>
                  </a:lnTo>
                  <a:lnTo>
                    <a:pt x="3563385" y="1240621"/>
                  </a:lnTo>
                  <a:lnTo>
                    <a:pt x="3834022" y="1240621"/>
                  </a:lnTo>
                  <a:lnTo>
                    <a:pt x="3879128" y="926381"/>
                  </a:lnTo>
                  <a:lnTo>
                    <a:pt x="3924234" y="926381"/>
                  </a:lnTo>
                  <a:lnTo>
                    <a:pt x="3969341" y="752010"/>
                  </a:lnTo>
                  <a:lnTo>
                    <a:pt x="4014447" y="752010"/>
                  </a:lnTo>
                  <a:lnTo>
                    <a:pt x="4059553" y="752010"/>
                  </a:lnTo>
                  <a:lnTo>
                    <a:pt x="4104659" y="752010"/>
                  </a:lnTo>
                  <a:lnTo>
                    <a:pt x="4149765" y="1240621"/>
                  </a:lnTo>
                  <a:lnTo>
                    <a:pt x="4194871" y="885182"/>
                  </a:lnTo>
                  <a:lnTo>
                    <a:pt x="4239977" y="885182"/>
                  </a:lnTo>
                  <a:lnTo>
                    <a:pt x="4285084" y="885182"/>
                  </a:lnTo>
                  <a:lnTo>
                    <a:pt x="4330190" y="885182"/>
                  </a:lnTo>
                  <a:lnTo>
                    <a:pt x="4375296" y="885182"/>
                  </a:lnTo>
                  <a:lnTo>
                    <a:pt x="4420402" y="1067710"/>
                  </a:lnTo>
                  <a:lnTo>
                    <a:pt x="4465508" y="568881"/>
                  </a:lnTo>
                </a:path>
              </a:pathLst>
            </a:custGeom>
            <a:ln w="6778">
              <a:solidFill>
                <a:srgbClr val="FF7F0E"/>
              </a:solidFill>
            </a:ln>
          </p:spPr>
          <p:txBody>
            <a:bodyPr wrap="square" lIns="0" tIns="0" rIns="0" bIns="0" rtlCol="0"/>
            <a:lstStyle/>
            <a:p>
              <a:endParaRPr/>
            </a:p>
          </p:txBody>
        </p:sp>
        <p:sp>
          <p:nvSpPr>
            <p:cNvPr id="94" name="object 94"/>
            <p:cNvSpPr/>
            <p:nvPr/>
          </p:nvSpPr>
          <p:spPr>
            <a:xfrm>
              <a:off x="5143592" y="685465"/>
              <a:ext cx="267970" cy="146685"/>
            </a:xfrm>
            <a:custGeom>
              <a:avLst/>
              <a:gdLst/>
              <a:ahLst/>
              <a:cxnLst/>
              <a:rect l="l" t="t" r="r" b="b"/>
              <a:pathLst>
                <a:path w="267970" h="146684">
                  <a:moveTo>
                    <a:pt x="264874" y="0"/>
                  </a:moveTo>
                  <a:lnTo>
                    <a:pt x="3012" y="0"/>
                  </a:lnTo>
                  <a:lnTo>
                    <a:pt x="0" y="3012"/>
                  </a:lnTo>
                  <a:lnTo>
                    <a:pt x="0" y="143146"/>
                  </a:lnTo>
                  <a:lnTo>
                    <a:pt x="3012" y="146158"/>
                  </a:lnTo>
                  <a:lnTo>
                    <a:pt x="9037" y="146158"/>
                  </a:lnTo>
                  <a:lnTo>
                    <a:pt x="264874" y="146158"/>
                  </a:lnTo>
                  <a:lnTo>
                    <a:pt x="267886" y="143146"/>
                  </a:lnTo>
                  <a:lnTo>
                    <a:pt x="267886" y="3012"/>
                  </a:lnTo>
                  <a:lnTo>
                    <a:pt x="264874" y="0"/>
                  </a:lnTo>
                  <a:close/>
                </a:path>
              </a:pathLst>
            </a:custGeom>
            <a:solidFill>
              <a:srgbClr val="FFFFFF">
                <a:alpha val="79998"/>
              </a:srgbClr>
            </a:solidFill>
          </p:spPr>
          <p:txBody>
            <a:bodyPr wrap="square" lIns="0" tIns="0" rIns="0" bIns="0" rtlCol="0"/>
            <a:lstStyle/>
            <a:p>
              <a:endParaRPr/>
            </a:p>
          </p:txBody>
        </p:sp>
        <p:sp>
          <p:nvSpPr>
            <p:cNvPr id="95" name="object 95"/>
            <p:cNvSpPr/>
            <p:nvPr/>
          </p:nvSpPr>
          <p:spPr>
            <a:xfrm>
              <a:off x="5143592" y="685465"/>
              <a:ext cx="267970" cy="146685"/>
            </a:xfrm>
            <a:custGeom>
              <a:avLst/>
              <a:gdLst/>
              <a:ahLst/>
              <a:cxnLst/>
              <a:rect l="l" t="t" r="r" b="b"/>
              <a:pathLst>
                <a:path w="267970" h="146684">
                  <a:moveTo>
                    <a:pt x="9037" y="146158"/>
                  </a:moveTo>
                  <a:lnTo>
                    <a:pt x="258849" y="146158"/>
                  </a:lnTo>
                  <a:lnTo>
                    <a:pt x="264874" y="146158"/>
                  </a:lnTo>
                  <a:lnTo>
                    <a:pt x="267886" y="143146"/>
                  </a:lnTo>
                  <a:lnTo>
                    <a:pt x="267886" y="137120"/>
                  </a:lnTo>
                  <a:lnTo>
                    <a:pt x="267886" y="9037"/>
                  </a:lnTo>
                  <a:lnTo>
                    <a:pt x="267886" y="3012"/>
                  </a:lnTo>
                  <a:lnTo>
                    <a:pt x="264874" y="0"/>
                  </a:lnTo>
                  <a:lnTo>
                    <a:pt x="258849" y="0"/>
                  </a:lnTo>
                  <a:lnTo>
                    <a:pt x="9037" y="0"/>
                  </a:lnTo>
                  <a:lnTo>
                    <a:pt x="3012" y="0"/>
                  </a:lnTo>
                  <a:lnTo>
                    <a:pt x="0" y="3012"/>
                  </a:lnTo>
                  <a:lnTo>
                    <a:pt x="0" y="9037"/>
                  </a:lnTo>
                  <a:lnTo>
                    <a:pt x="0" y="137120"/>
                  </a:lnTo>
                  <a:lnTo>
                    <a:pt x="0" y="143146"/>
                  </a:lnTo>
                  <a:lnTo>
                    <a:pt x="3012" y="146158"/>
                  </a:lnTo>
                  <a:lnTo>
                    <a:pt x="9037" y="146158"/>
                  </a:lnTo>
                  <a:close/>
                </a:path>
              </a:pathLst>
            </a:custGeom>
            <a:ln w="4518">
              <a:solidFill>
                <a:srgbClr val="CCCCCC"/>
              </a:solidFill>
            </a:ln>
          </p:spPr>
          <p:txBody>
            <a:bodyPr wrap="square" lIns="0" tIns="0" rIns="0" bIns="0" rtlCol="0"/>
            <a:lstStyle/>
            <a:p>
              <a:endParaRPr/>
            </a:p>
          </p:txBody>
        </p:sp>
        <p:sp>
          <p:nvSpPr>
            <p:cNvPr id="96" name="object 96"/>
            <p:cNvSpPr/>
            <p:nvPr/>
          </p:nvSpPr>
          <p:spPr>
            <a:xfrm>
              <a:off x="5161667" y="722040"/>
              <a:ext cx="90805" cy="0"/>
            </a:xfrm>
            <a:custGeom>
              <a:avLst/>
              <a:gdLst/>
              <a:ahLst/>
              <a:cxnLst/>
              <a:rect l="l" t="t" r="r" b="b"/>
              <a:pathLst>
                <a:path w="90804">
                  <a:moveTo>
                    <a:pt x="0" y="0"/>
                  </a:moveTo>
                  <a:lnTo>
                    <a:pt x="90378" y="0"/>
                  </a:lnTo>
                </a:path>
              </a:pathLst>
            </a:custGeom>
            <a:ln w="6778">
              <a:solidFill>
                <a:srgbClr val="1F77B3"/>
              </a:solidFill>
            </a:ln>
          </p:spPr>
          <p:txBody>
            <a:bodyPr wrap="square" lIns="0" tIns="0" rIns="0" bIns="0" rtlCol="0"/>
            <a:lstStyle/>
            <a:p>
              <a:endParaRPr/>
            </a:p>
          </p:txBody>
        </p:sp>
        <p:sp>
          <p:nvSpPr>
            <p:cNvPr id="97" name="object 97"/>
            <p:cNvSpPr/>
            <p:nvPr/>
          </p:nvSpPr>
          <p:spPr>
            <a:xfrm>
              <a:off x="5161667" y="788341"/>
              <a:ext cx="90805" cy="0"/>
            </a:xfrm>
            <a:custGeom>
              <a:avLst/>
              <a:gdLst/>
              <a:ahLst/>
              <a:cxnLst/>
              <a:rect l="l" t="t" r="r" b="b"/>
              <a:pathLst>
                <a:path w="90804">
                  <a:moveTo>
                    <a:pt x="0" y="0"/>
                  </a:moveTo>
                  <a:lnTo>
                    <a:pt x="90378" y="0"/>
                  </a:lnTo>
                </a:path>
              </a:pathLst>
            </a:custGeom>
            <a:ln w="6778">
              <a:solidFill>
                <a:srgbClr val="FF7F0E"/>
              </a:solidFill>
            </a:ln>
          </p:spPr>
          <p:txBody>
            <a:bodyPr wrap="square" lIns="0" tIns="0" rIns="0" bIns="0" rtlCol="0"/>
            <a:lstStyle/>
            <a:p>
              <a:endParaRPr/>
            </a:p>
          </p:txBody>
        </p:sp>
      </p:grpSp>
      <p:sp>
        <p:nvSpPr>
          <p:cNvPr id="98" name="object 98"/>
          <p:cNvSpPr txBox="1"/>
          <p:nvPr/>
        </p:nvSpPr>
        <p:spPr>
          <a:xfrm>
            <a:off x="377064" y="2956947"/>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0.20</a:t>
            </a:r>
            <a:endParaRPr sz="350">
              <a:latin typeface="Lucida Sans Unicode"/>
              <a:cs typeface="Lucida Sans Unicode"/>
            </a:endParaRPr>
          </a:p>
        </p:txBody>
      </p:sp>
      <p:sp>
        <p:nvSpPr>
          <p:cNvPr id="106" name="object 106"/>
          <p:cNvSpPr txBox="1"/>
          <p:nvPr/>
        </p:nvSpPr>
        <p:spPr>
          <a:xfrm>
            <a:off x="718220" y="3046251"/>
            <a:ext cx="54610" cy="69215"/>
          </a:xfrm>
          <a:prstGeom prst="rect">
            <a:avLst/>
          </a:prstGeom>
        </p:spPr>
        <p:txBody>
          <a:bodyPr vert="horz" wrap="square" lIns="0" tIns="2540" rIns="0" bIns="0" rtlCol="0">
            <a:spAutoFit/>
          </a:bodyPr>
          <a:lstStyle/>
          <a:p>
            <a:pPr marL="12700">
              <a:lnSpc>
                <a:spcPct val="100000"/>
              </a:lnSpc>
              <a:spcBef>
                <a:spcPts val="20"/>
              </a:spcBef>
            </a:pPr>
            <a:r>
              <a:rPr sz="350" spc="5" dirty="0">
                <a:latin typeface="Lucida Sans Unicode"/>
                <a:cs typeface="Lucida Sans Unicode"/>
              </a:rPr>
              <a:t>0</a:t>
            </a:r>
            <a:endParaRPr sz="350">
              <a:latin typeface="Lucida Sans Unicode"/>
              <a:cs typeface="Lucida Sans Unicode"/>
            </a:endParaRPr>
          </a:p>
        </p:txBody>
      </p:sp>
      <p:sp>
        <p:nvSpPr>
          <p:cNvPr id="107" name="object 107"/>
          <p:cNvSpPr txBox="1"/>
          <p:nvPr/>
        </p:nvSpPr>
        <p:spPr>
          <a:xfrm>
            <a:off x="1605974"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20</a:t>
            </a:r>
            <a:endParaRPr sz="350">
              <a:latin typeface="Lucida Sans Unicode"/>
              <a:cs typeface="Lucida Sans Unicode"/>
            </a:endParaRPr>
          </a:p>
        </p:txBody>
      </p:sp>
      <p:sp>
        <p:nvSpPr>
          <p:cNvPr id="108" name="object 108"/>
          <p:cNvSpPr txBox="1"/>
          <p:nvPr/>
        </p:nvSpPr>
        <p:spPr>
          <a:xfrm>
            <a:off x="2508097"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40</a:t>
            </a:r>
            <a:endParaRPr sz="350">
              <a:latin typeface="Lucida Sans Unicode"/>
              <a:cs typeface="Lucida Sans Unicode"/>
            </a:endParaRPr>
          </a:p>
        </p:txBody>
      </p:sp>
      <p:sp>
        <p:nvSpPr>
          <p:cNvPr id="109" name="object 109"/>
          <p:cNvSpPr txBox="1"/>
          <p:nvPr/>
        </p:nvSpPr>
        <p:spPr>
          <a:xfrm>
            <a:off x="3410220"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60</a:t>
            </a:r>
            <a:endParaRPr sz="350">
              <a:latin typeface="Lucida Sans Unicode"/>
              <a:cs typeface="Lucida Sans Unicode"/>
            </a:endParaRPr>
          </a:p>
        </p:txBody>
      </p:sp>
      <p:sp>
        <p:nvSpPr>
          <p:cNvPr id="110" name="object 110"/>
          <p:cNvSpPr txBox="1"/>
          <p:nvPr/>
        </p:nvSpPr>
        <p:spPr>
          <a:xfrm>
            <a:off x="4312343" y="3046251"/>
            <a:ext cx="83185"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80</a:t>
            </a:r>
            <a:endParaRPr sz="350">
              <a:latin typeface="Lucida Sans Unicode"/>
              <a:cs typeface="Lucida Sans Unicode"/>
            </a:endParaRPr>
          </a:p>
        </p:txBody>
      </p:sp>
      <p:sp>
        <p:nvSpPr>
          <p:cNvPr id="111" name="object 111"/>
          <p:cNvSpPr txBox="1"/>
          <p:nvPr/>
        </p:nvSpPr>
        <p:spPr>
          <a:xfrm>
            <a:off x="5200097" y="3046251"/>
            <a:ext cx="111760" cy="69215"/>
          </a:xfrm>
          <a:prstGeom prst="rect">
            <a:avLst/>
          </a:prstGeom>
        </p:spPr>
        <p:txBody>
          <a:bodyPr vert="horz" wrap="square" lIns="0" tIns="2540" rIns="0" bIns="0" rtlCol="0">
            <a:spAutoFit/>
          </a:bodyPr>
          <a:lstStyle/>
          <a:p>
            <a:pPr marL="12700">
              <a:lnSpc>
                <a:spcPct val="100000"/>
              </a:lnSpc>
              <a:spcBef>
                <a:spcPts val="20"/>
              </a:spcBef>
            </a:pPr>
            <a:r>
              <a:rPr sz="350" spc="-25" dirty="0">
                <a:latin typeface="Lucida Sans Unicode"/>
                <a:cs typeface="Lucida Sans Unicode"/>
              </a:rPr>
              <a:t>100</a:t>
            </a:r>
            <a:endParaRPr sz="350">
              <a:latin typeface="Lucida Sans Unicode"/>
              <a:cs typeface="Lucida Sans Unicode"/>
            </a:endParaRPr>
          </a:p>
        </p:txBody>
      </p:sp>
      <p:sp>
        <p:nvSpPr>
          <p:cNvPr id="112" name="object 112"/>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t>48</a:t>
            </a:fld>
            <a:r>
              <a:rPr spc="-235" dirty="0"/>
              <a:t> </a:t>
            </a:r>
            <a:r>
              <a:rPr dirty="0"/>
              <a:t>/</a:t>
            </a:r>
            <a:r>
              <a:rPr spc="-240" dirty="0"/>
              <a:t> </a:t>
            </a:r>
            <a:r>
              <a:rPr spc="-25" dirty="0"/>
              <a:t>57</a:t>
            </a:r>
          </a:p>
        </p:txBody>
      </p:sp>
      <p:sp>
        <p:nvSpPr>
          <p:cNvPr id="113" name="object 113"/>
          <p:cNvSpPr txBox="1"/>
          <p:nvPr/>
        </p:nvSpPr>
        <p:spPr>
          <a:xfrm>
            <a:off x="2884709" y="3108033"/>
            <a:ext cx="186690" cy="69215"/>
          </a:xfrm>
          <a:prstGeom prst="rect">
            <a:avLst/>
          </a:prstGeom>
        </p:spPr>
        <p:txBody>
          <a:bodyPr vert="horz" wrap="square" lIns="0" tIns="2540" rIns="0" bIns="0" rtlCol="0">
            <a:spAutoFit/>
          </a:bodyPr>
          <a:lstStyle/>
          <a:p>
            <a:pPr marL="12700">
              <a:lnSpc>
                <a:spcPct val="100000"/>
              </a:lnSpc>
              <a:spcBef>
                <a:spcPts val="20"/>
              </a:spcBef>
            </a:pPr>
            <a:r>
              <a:rPr sz="350" spc="-10" dirty="0">
                <a:latin typeface="Lucida Sans Unicode"/>
                <a:cs typeface="Lucida Sans Unicode"/>
              </a:rPr>
              <a:t>epochs</a:t>
            </a:r>
            <a:endParaRPr sz="350">
              <a:latin typeface="Lucida Sans Unicode"/>
              <a:cs typeface="Lucida Sans Unicode"/>
            </a:endParaRPr>
          </a:p>
        </p:txBody>
      </p:sp>
      <p:sp>
        <p:nvSpPr>
          <p:cNvPr id="99" name="object 99"/>
          <p:cNvSpPr txBox="1"/>
          <p:nvPr/>
        </p:nvSpPr>
        <p:spPr>
          <a:xfrm>
            <a:off x="377064" y="2531511"/>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0.22</a:t>
            </a:r>
            <a:endParaRPr sz="350">
              <a:latin typeface="Lucida Sans Unicode"/>
              <a:cs typeface="Lucida Sans Unicode"/>
            </a:endParaRPr>
          </a:p>
        </p:txBody>
      </p:sp>
      <p:sp>
        <p:nvSpPr>
          <p:cNvPr id="100" name="object 100"/>
          <p:cNvSpPr txBox="1"/>
          <p:nvPr/>
        </p:nvSpPr>
        <p:spPr>
          <a:xfrm>
            <a:off x="377064" y="2106076"/>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0.24</a:t>
            </a:r>
            <a:endParaRPr sz="350">
              <a:latin typeface="Lucida Sans Unicode"/>
              <a:cs typeface="Lucida Sans Unicode"/>
            </a:endParaRPr>
          </a:p>
        </p:txBody>
      </p:sp>
      <p:sp>
        <p:nvSpPr>
          <p:cNvPr id="101" name="object 101"/>
          <p:cNvSpPr txBox="1"/>
          <p:nvPr/>
        </p:nvSpPr>
        <p:spPr>
          <a:xfrm>
            <a:off x="377064" y="1680640"/>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0.26</a:t>
            </a:r>
            <a:endParaRPr sz="350">
              <a:latin typeface="Lucida Sans Unicode"/>
              <a:cs typeface="Lucida Sans Unicode"/>
            </a:endParaRPr>
          </a:p>
        </p:txBody>
      </p:sp>
      <p:sp>
        <p:nvSpPr>
          <p:cNvPr id="102" name="object 102"/>
          <p:cNvSpPr txBox="1"/>
          <p:nvPr/>
        </p:nvSpPr>
        <p:spPr>
          <a:xfrm>
            <a:off x="377064" y="1255205"/>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0.28</a:t>
            </a:r>
            <a:endParaRPr sz="350">
              <a:latin typeface="Lucida Sans Unicode"/>
              <a:cs typeface="Lucida Sans Unicode"/>
            </a:endParaRPr>
          </a:p>
        </p:txBody>
      </p:sp>
      <p:sp>
        <p:nvSpPr>
          <p:cNvPr id="103" name="object 103"/>
          <p:cNvSpPr txBox="1"/>
          <p:nvPr/>
        </p:nvSpPr>
        <p:spPr>
          <a:xfrm>
            <a:off x="377064" y="829769"/>
            <a:ext cx="126364" cy="78105"/>
          </a:xfrm>
          <a:prstGeom prst="rect">
            <a:avLst/>
          </a:prstGeom>
        </p:spPr>
        <p:txBody>
          <a:bodyPr vert="horz" wrap="square" lIns="0" tIns="12065" rIns="0" bIns="0" rtlCol="0">
            <a:spAutoFit/>
          </a:bodyPr>
          <a:lstStyle/>
          <a:p>
            <a:pPr marL="12700">
              <a:lnSpc>
                <a:spcPct val="100000"/>
              </a:lnSpc>
              <a:spcBef>
                <a:spcPts val="95"/>
              </a:spcBef>
            </a:pPr>
            <a:r>
              <a:rPr sz="350" spc="-20" dirty="0">
                <a:latin typeface="Lucida Sans Unicode"/>
                <a:cs typeface="Lucida Sans Unicode"/>
              </a:rPr>
              <a:t>0.30</a:t>
            </a:r>
            <a:endParaRPr sz="350">
              <a:latin typeface="Lucida Sans Unicode"/>
              <a:cs typeface="Lucida Sans Unicode"/>
            </a:endParaRPr>
          </a:p>
        </p:txBody>
      </p:sp>
      <p:sp>
        <p:nvSpPr>
          <p:cNvPr id="104" name="object 104"/>
          <p:cNvSpPr txBox="1"/>
          <p:nvPr/>
        </p:nvSpPr>
        <p:spPr>
          <a:xfrm>
            <a:off x="315254" y="1765874"/>
            <a:ext cx="69215" cy="158750"/>
          </a:xfrm>
          <a:prstGeom prst="rect">
            <a:avLst/>
          </a:prstGeom>
        </p:spPr>
        <p:txBody>
          <a:bodyPr vert="vert270" wrap="square" lIns="0" tIns="2540" rIns="0" bIns="0" rtlCol="0">
            <a:spAutoFit/>
          </a:bodyPr>
          <a:lstStyle/>
          <a:p>
            <a:pPr marL="12700">
              <a:lnSpc>
                <a:spcPct val="100000"/>
              </a:lnSpc>
              <a:spcBef>
                <a:spcPts val="20"/>
              </a:spcBef>
            </a:pPr>
            <a:r>
              <a:rPr sz="350" spc="-10" dirty="0">
                <a:latin typeface="Lucida Sans Unicode"/>
                <a:cs typeface="Lucida Sans Unicode"/>
              </a:rPr>
              <a:t>policy</a:t>
            </a:r>
            <a:endParaRPr sz="350">
              <a:latin typeface="Lucida Sans Unicode"/>
              <a:cs typeface="Lucida Sans Unicode"/>
            </a:endParaRPr>
          </a:p>
        </p:txBody>
      </p:sp>
      <p:sp>
        <p:nvSpPr>
          <p:cNvPr id="105" name="object 105"/>
          <p:cNvSpPr txBox="1"/>
          <p:nvPr/>
        </p:nvSpPr>
        <p:spPr>
          <a:xfrm>
            <a:off x="5275496" y="667594"/>
            <a:ext cx="130810" cy="158115"/>
          </a:xfrm>
          <a:prstGeom prst="rect">
            <a:avLst/>
          </a:prstGeom>
        </p:spPr>
        <p:txBody>
          <a:bodyPr vert="horz" wrap="square" lIns="0" tIns="12700" rIns="0" bIns="0" rtlCol="0">
            <a:spAutoFit/>
          </a:bodyPr>
          <a:lstStyle/>
          <a:p>
            <a:pPr marL="12700" marR="5080">
              <a:lnSpc>
                <a:spcPct val="124300"/>
              </a:lnSpc>
              <a:spcBef>
                <a:spcPts val="100"/>
              </a:spcBef>
            </a:pPr>
            <a:r>
              <a:rPr sz="350" spc="-10" dirty="0">
                <a:latin typeface="Lucida Sans Unicode"/>
                <a:cs typeface="Lucida Sans Unicode"/>
              </a:rPr>
              <a:t>train</a:t>
            </a:r>
            <a:r>
              <a:rPr sz="350" spc="500" dirty="0">
                <a:latin typeface="Lucida Sans Unicode"/>
                <a:cs typeface="Lucida Sans Unicode"/>
              </a:rPr>
              <a:t> </a:t>
            </a:r>
            <a:r>
              <a:rPr sz="350" spc="-20" dirty="0">
                <a:latin typeface="Lucida Sans Unicode"/>
                <a:cs typeface="Lucida Sans Unicode"/>
              </a:rPr>
              <a:t>test</a:t>
            </a:r>
            <a:endParaRPr sz="350">
              <a:latin typeface="Lucida Sans Unicode"/>
              <a:cs typeface="Lucida Sans Unicode"/>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5261610" cy="2353945"/>
          </a:xfrm>
          <a:prstGeom prst="rect">
            <a:avLst/>
          </a:prstGeom>
        </p:spPr>
        <p:txBody>
          <a:bodyPr vert="horz" wrap="square" lIns="0" tIns="17145" rIns="0" bIns="0" rtlCol="0">
            <a:spAutoFit/>
          </a:bodyPr>
          <a:lstStyle/>
          <a:p>
            <a:pPr marL="25400">
              <a:lnSpc>
                <a:spcPct val="100000"/>
              </a:lnSpc>
              <a:spcBef>
                <a:spcPts val="135"/>
              </a:spcBef>
            </a:pPr>
            <a:r>
              <a:rPr sz="1400" spc="114" dirty="0">
                <a:latin typeface="Palatino Linotype"/>
                <a:cs typeface="Palatino Linotype"/>
              </a:rPr>
              <a:t>E</a:t>
            </a:r>
            <a:r>
              <a:rPr sz="1400" cap="small" spc="114" dirty="0">
                <a:latin typeface="Palatino Linotype"/>
                <a:cs typeface="Palatino Linotype"/>
              </a:rPr>
              <a:t>rror</a:t>
            </a:r>
            <a:r>
              <a:rPr sz="1400" spc="215" dirty="0">
                <a:latin typeface="Palatino Linotype"/>
                <a:cs typeface="Palatino Linotype"/>
              </a:rPr>
              <a:t> </a:t>
            </a:r>
            <a:r>
              <a:rPr sz="1400" dirty="0">
                <a:latin typeface="Palatino Linotype"/>
                <a:cs typeface="Palatino Linotype"/>
              </a:rPr>
              <a:t>O</a:t>
            </a:r>
            <a:r>
              <a:rPr sz="1400" cap="small" dirty="0">
                <a:latin typeface="Palatino Linotype"/>
                <a:cs typeface="Palatino Linotype"/>
              </a:rPr>
              <a:t>n</a:t>
            </a:r>
            <a:r>
              <a:rPr sz="1400" spc="220" dirty="0">
                <a:latin typeface="Palatino Linotype"/>
                <a:cs typeface="Palatino Linotype"/>
              </a:rPr>
              <a:t> </a:t>
            </a:r>
            <a:r>
              <a:rPr sz="1400" spc="80" dirty="0">
                <a:latin typeface="Palatino Linotype"/>
                <a:cs typeface="Palatino Linotype"/>
              </a:rPr>
              <a:t>O</a:t>
            </a:r>
            <a:r>
              <a:rPr sz="1400" cap="small" spc="80" dirty="0">
                <a:latin typeface="Palatino Linotype"/>
                <a:cs typeface="Palatino Linotype"/>
              </a:rPr>
              <a:t>utcomes</a:t>
            </a:r>
            <a:r>
              <a:rPr sz="1400" spc="215" dirty="0">
                <a:latin typeface="Palatino Linotype"/>
                <a:cs typeface="Palatino Linotype"/>
              </a:rPr>
              <a:t> </a:t>
            </a:r>
            <a:r>
              <a:rPr sz="1400" cap="small" spc="85" dirty="0">
                <a:latin typeface="Palatino Linotype"/>
                <a:cs typeface="Palatino Linotype"/>
              </a:rPr>
              <a:t>vs</a:t>
            </a:r>
            <a:r>
              <a:rPr sz="1400" spc="85" dirty="0">
                <a:latin typeface="Palatino Linotype"/>
                <a:cs typeface="Palatino Linotype"/>
              </a:rPr>
              <a:t>.</a:t>
            </a:r>
            <a:r>
              <a:rPr sz="1400" spc="220" dirty="0">
                <a:latin typeface="Palatino Linotype"/>
                <a:cs typeface="Palatino Linotype"/>
              </a:rPr>
              <a:t> </a:t>
            </a:r>
            <a:r>
              <a:rPr sz="1400" spc="120" dirty="0">
                <a:latin typeface="Palatino Linotype"/>
                <a:cs typeface="Palatino Linotype"/>
              </a:rPr>
              <a:t>E</a:t>
            </a:r>
            <a:r>
              <a:rPr sz="1400" cap="small" spc="120" dirty="0">
                <a:latin typeface="Palatino Linotype"/>
                <a:cs typeface="Palatino Linotype"/>
              </a:rPr>
              <a:t>ffects</a:t>
            </a:r>
            <a:endParaRPr sz="1400">
              <a:latin typeface="Palatino Linotype"/>
              <a:cs typeface="Palatino Linotype"/>
            </a:endParaRPr>
          </a:p>
          <a:p>
            <a:pPr>
              <a:lnSpc>
                <a:spcPct val="100000"/>
              </a:lnSpc>
              <a:spcBef>
                <a:spcPts val="60"/>
              </a:spcBef>
            </a:pPr>
            <a:endParaRPr sz="1800">
              <a:latin typeface="Palatino Linotype"/>
              <a:cs typeface="Palatino Linotype"/>
            </a:endParaRPr>
          </a:p>
          <a:p>
            <a:pPr marL="471170" indent="-177800">
              <a:lnSpc>
                <a:spcPct val="100000"/>
              </a:lnSpc>
              <a:buFont typeface="Arial"/>
              <a:buChar char="►"/>
              <a:tabLst>
                <a:tab pos="471805" algn="l"/>
              </a:tabLst>
            </a:pPr>
            <a:r>
              <a:rPr sz="1100" spc="-10" dirty="0">
                <a:latin typeface="Palatino Linotype"/>
                <a:cs typeface="Palatino Linotype"/>
              </a:rPr>
              <a:t>Predicting</a:t>
            </a:r>
            <a:r>
              <a:rPr sz="1100" spc="55" dirty="0">
                <a:latin typeface="Palatino Linotype"/>
                <a:cs typeface="Palatino Linotype"/>
              </a:rPr>
              <a:t> </a:t>
            </a:r>
            <a:r>
              <a:rPr sz="1100" dirty="0">
                <a:latin typeface="Palatino Linotype"/>
                <a:cs typeface="Palatino Linotype"/>
              </a:rPr>
              <a:t>accurate</a:t>
            </a:r>
            <a:r>
              <a:rPr sz="1100" spc="65" dirty="0">
                <a:latin typeface="Palatino Linotype"/>
                <a:cs typeface="Palatino Linotype"/>
              </a:rPr>
              <a:t> </a:t>
            </a:r>
            <a:r>
              <a:rPr sz="1100" i="1" dirty="0">
                <a:latin typeface="Palatino Linotype"/>
                <a:cs typeface="Palatino Linotype"/>
              </a:rPr>
              <a:t>outcomes</a:t>
            </a:r>
            <a:r>
              <a:rPr sz="1100" i="1" spc="60" dirty="0">
                <a:latin typeface="Palatino Linotype"/>
                <a:cs typeface="Palatino Linotype"/>
              </a:rPr>
              <a:t> </a:t>
            </a:r>
            <a:r>
              <a:rPr sz="1100" spc="80" dirty="0">
                <a:latin typeface="Palatino Linotype"/>
                <a:cs typeface="Palatino Linotype"/>
              </a:rPr>
              <a:t>Y</a:t>
            </a:r>
            <a:r>
              <a:rPr sz="1100" spc="60" dirty="0">
                <a:latin typeface="Palatino Linotype"/>
                <a:cs typeface="Palatino Linotype"/>
              </a:rPr>
              <a:t> </a:t>
            </a:r>
            <a:r>
              <a:rPr sz="1100" dirty="0">
                <a:latin typeface="Palatino Linotype"/>
                <a:cs typeface="Palatino Linotype"/>
              </a:rPr>
              <a:t>(MSE)</a:t>
            </a:r>
            <a:r>
              <a:rPr sz="1100" spc="60" dirty="0">
                <a:latin typeface="Palatino Linotype"/>
                <a:cs typeface="Palatino Linotype"/>
              </a:rPr>
              <a:t> </a:t>
            </a:r>
            <a:r>
              <a:rPr sz="1100" dirty="0">
                <a:latin typeface="Palatino Linotype"/>
                <a:cs typeface="Palatino Linotype"/>
              </a:rPr>
              <a:t>is</a:t>
            </a:r>
            <a:r>
              <a:rPr sz="1100" spc="60" dirty="0">
                <a:latin typeface="Palatino Linotype"/>
                <a:cs typeface="Palatino Linotype"/>
              </a:rPr>
              <a:t> </a:t>
            </a:r>
            <a:r>
              <a:rPr sz="1100" spc="-10" dirty="0">
                <a:latin typeface="Palatino Linotype"/>
                <a:cs typeface="Palatino Linotype"/>
              </a:rPr>
              <a:t>only</a:t>
            </a:r>
            <a:r>
              <a:rPr sz="1100" spc="60" dirty="0">
                <a:latin typeface="Palatino Linotype"/>
                <a:cs typeface="Palatino Linotype"/>
              </a:rPr>
              <a:t> </a:t>
            </a:r>
            <a:r>
              <a:rPr sz="1100" dirty="0">
                <a:latin typeface="Palatino Linotype"/>
                <a:cs typeface="Palatino Linotype"/>
              </a:rPr>
              <a:t>half</a:t>
            </a:r>
            <a:r>
              <a:rPr sz="1100" spc="60" dirty="0">
                <a:latin typeface="Palatino Linotype"/>
                <a:cs typeface="Palatino Linotype"/>
              </a:rPr>
              <a:t> </a:t>
            </a:r>
            <a:r>
              <a:rPr sz="1100" dirty="0">
                <a:latin typeface="Palatino Linotype"/>
                <a:cs typeface="Palatino Linotype"/>
              </a:rPr>
              <a:t>of</a:t>
            </a:r>
            <a:r>
              <a:rPr sz="1100" spc="55" dirty="0">
                <a:latin typeface="Palatino Linotype"/>
                <a:cs typeface="Palatino Linotype"/>
              </a:rPr>
              <a:t> </a:t>
            </a:r>
            <a:r>
              <a:rPr sz="1100" dirty="0">
                <a:latin typeface="Palatino Linotype"/>
                <a:cs typeface="Palatino Linotype"/>
              </a:rPr>
              <a:t>the</a:t>
            </a:r>
            <a:r>
              <a:rPr sz="1100" spc="60" dirty="0">
                <a:latin typeface="Palatino Linotype"/>
                <a:cs typeface="Palatino Linotype"/>
              </a:rPr>
              <a:t> </a:t>
            </a:r>
            <a:r>
              <a:rPr sz="1100" spc="-10" dirty="0">
                <a:latin typeface="Palatino Linotype"/>
                <a:cs typeface="Palatino Linotype"/>
              </a:rPr>
              <a:t>problem</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spc="-55" dirty="0">
                <a:latin typeface="Palatino Linotype"/>
                <a:cs typeface="Palatino Linotype"/>
              </a:rPr>
              <a:t>However,</a:t>
            </a:r>
            <a:r>
              <a:rPr sz="1100" spc="15"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10" dirty="0">
                <a:latin typeface="Palatino Linotype"/>
                <a:cs typeface="Palatino Linotype"/>
              </a:rPr>
              <a:t>priority</a:t>
            </a:r>
            <a:r>
              <a:rPr sz="1100" spc="20" dirty="0">
                <a:latin typeface="Palatino Linotype"/>
                <a:cs typeface="Palatino Linotype"/>
              </a:rPr>
              <a:t> </a:t>
            </a:r>
            <a:r>
              <a:rPr sz="1100" dirty="0">
                <a:latin typeface="Palatino Linotype"/>
                <a:cs typeface="Palatino Linotype"/>
              </a:rPr>
              <a:t>is</a:t>
            </a:r>
            <a:r>
              <a:rPr sz="1100" spc="20" dirty="0">
                <a:latin typeface="Palatino Linotype"/>
                <a:cs typeface="Palatino Linotype"/>
              </a:rPr>
              <a:t> </a:t>
            </a:r>
            <a:r>
              <a:rPr sz="1100" dirty="0">
                <a:latin typeface="Palatino Linotype"/>
                <a:cs typeface="Palatino Linotype"/>
              </a:rPr>
              <a:t>to</a:t>
            </a:r>
            <a:r>
              <a:rPr sz="1100" spc="20" dirty="0">
                <a:latin typeface="Palatino Linotype"/>
                <a:cs typeface="Palatino Linotype"/>
              </a:rPr>
              <a:t> </a:t>
            </a:r>
            <a:r>
              <a:rPr sz="1100" spc="-10" dirty="0">
                <a:latin typeface="Palatino Linotype"/>
                <a:cs typeface="Palatino Linotype"/>
              </a:rPr>
              <a:t>predict</a:t>
            </a:r>
            <a:r>
              <a:rPr sz="1100" spc="20" dirty="0">
                <a:latin typeface="Palatino Linotype"/>
                <a:cs typeface="Palatino Linotype"/>
              </a:rPr>
              <a:t> </a:t>
            </a:r>
            <a:r>
              <a:rPr sz="1100" dirty="0">
                <a:latin typeface="Palatino Linotype"/>
                <a:cs typeface="Palatino Linotype"/>
              </a:rPr>
              <a:t>accurate</a:t>
            </a:r>
            <a:r>
              <a:rPr sz="1100" spc="25" dirty="0">
                <a:latin typeface="Palatino Linotype"/>
                <a:cs typeface="Palatino Linotype"/>
              </a:rPr>
              <a:t> </a:t>
            </a:r>
            <a:r>
              <a:rPr sz="1100" b="1" spc="-10" dirty="0">
                <a:latin typeface="Palatino Linotype"/>
                <a:cs typeface="Palatino Linotype"/>
              </a:rPr>
              <a:t>effects</a:t>
            </a:r>
            <a:endParaRPr sz="1100">
              <a:latin typeface="Palatino Linotype"/>
              <a:cs typeface="Palatino Linotype"/>
            </a:endParaRPr>
          </a:p>
          <a:p>
            <a:pPr marL="471170" marR="43180" indent="-177165">
              <a:lnSpc>
                <a:spcPct val="102600"/>
              </a:lnSpc>
              <a:buFont typeface="Arial"/>
              <a:buChar char="►"/>
              <a:tabLst>
                <a:tab pos="471805" algn="l"/>
              </a:tabLst>
            </a:pPr>
            <a:r>
              <a:rPr sz="1100" dirty="0">
                <a:latin typeface="Palatino Linotype"/>
                <a:cs typeface="Palatino Linotype"/>
              </a:rPr>
              <a:t>Thus,</a:t>
            </a:r>
            <a:r>
              <a:rPr sz="1100" spc="30" dirty="0">
                <a:latin typeface="Palatino Linotype"/>
                <a:cs typeface="Palatino Linotype"/>
              </a:rPr>
              <a:t> </a:t>
            </a:r>
            <a:r>
              <a:rPr sz="1100" spc="-75" dirty="0">
                <a:latin typeface="Palatino Linotype"/>
                <a:cs typeface="Palatino Linotype"/>
              </a:rPr>
              <a:t>we</a:t>
            </a:r>
            <a:r>
              <a:rPr sz="1100" spc="30" dirty="0">
                <a:latin typeface="Palatino Linotype"/>
                <a:cs typeface="Palatino Linotype"/>
              </a:rPr>
              <a:t> </a:t>
            </a:r>
            <a:r>
              <a:rPr sz="1100" spc="-25" dirty="0">
                <a:latin typeface="Palatino Linotype"/>
                <a:cs typeface="Palatino Linotype"/>
              </a:rPr>
              <a:t>need</a:t>
            </a:r>
            <a:r>
              <a:rPr sz="1100" spc="35" dirty="0">
                <a:latin typeface="Palatino Linotype"/>
                <a:cs typeface="Palatino Linotype"/>
              </a:rPr>
              <a:t> </a:t>
            </a:r>
            <a:r>
              <a:rPr sz="1100" dirty="0">
                <a:latin typeface="Palatino Linotype"/>
                <a:cs typeface="Palatino Linotype"/>
              </a:rPr>
              <a:t>to</a:t>
            </a:r>
            <a:r>
              <a:rPr sz="1100" spc="30" dirty="0">
                <a:latin typeface="Palatino Linotype"/>
                <a:cs typeface="Palatino Linotype"/>
              </a:rPr>
              <a:t> </a:t>
            </a:r>
            <a:r>
              <a:rPr sz="1100" spc="-30" dirty="0">
                <a:latin typeface="Palatino Linotype"/>
                <a:cs typeface="Palatino Linotype"/>
              </a:rPr>
              <a:t>measure</a:t>
            </a:r>
            <a:r>
              <a:rPr sz="1100" spc="35" dirty="0">
                <a:latin typeface="Palatino Linotype"/>
                <a:cs typeface="Palatino Linotype"/>
              </a:rPr>
              <a:t> </a:t>
            </a:r>
            <a:r>
              <a:rPr sz="1100" dirty="0">
                <a:latin typeface="Palatino Linotype"/>
                <a:cs typeface="Palatino Linotype"/>
              </a:rPr>
              <a:t>the</a:t>
            </a:r>
            <a:r>
              <a:rPr sz="1100" spc="30" dirty="0">
                <a:latin typeface="Palatino Linotype"/>
                <a:cs typeface="Palatino Linotype"/>
              </a:rPr>
              <a:t> </a:t>
            </a:r>
            <a:r>
              <a:rPr sz="1100" spc="-20" dirty="0">
                <a:latin typeface="Palatino Linotype"/>
                <a:cs typeface="Palatino Linotype"/>
              </a:rPr>
              <a:t>amount</a:t>
            </a:r>
            <a:r>
              <a:rPr sz="1100" spc="35" dirty="0">
                <a:latin typeface="Palatino Linotype"/>
                <a:cs typeface="Palatino Linotype"/>
              </a:rPr>
              <a:t> </a:t>
            </a:r>
            <a:r>
              <a:rPr sz="1100" dirty="0">
                <a:latin typeface="Palatino Linotype"/>
                <a:cs typeface="Palatino Linotype"/>
              </a:rPr>
              <a:t>of</a:t>
            </a:r>
            <a:r>
              <a:rPr sz="1100" spc="30" dirty="0">
                <a:latin typeface="Palatino Linotype"/>
                <a:cs typeface="Palatino Linotype"/>
              </a:rPr>
              <a:t> </a:t>
            </a:r>
            <a:r>
              <a:rPr sz="1100" spc="-10" dirty="0">
                <a:latin typeface="Palatino Linotype"/>
                <a:cs typeface="Palatino Linotype"/>
              </a:rPr>
              <a:t>error</a:t>
            </a:r>
            <a:r>
              <a:rPr sz="1100" spc="35" dirty="0">
                <a:latin typeface="Palatino Linotype"/>
                <a:cs typeface="Palatino Linotype"/>
              </a:rPr>
              <a:t> </a:t>
            </a:r>
            <a:r>
              <a:rPr sz="1100" dirty="0">
                <a:latin typeface="Palatino Linotype"/>
                <a:cs typeface="Palatino Linotype"/>
              </a:rPr>
              <a:t>(</a:t>
            </a:r>
            <a:r>
              <a:rPr sz="1100" i="1" dirty="0">
                <a:latin typeface="Times New Roman"/>
                <a:cs typeface="Times New Roman"/>
              </a:rPr>
              <a:t>ϵ</a:t>
            </a:r>
            <a:r>
              <a:rPr sz="1100" dirty="0">
                <a:latin typeface="Palatino Linotype"/>
                <a:cs typeface="Palatino Linotype"/>
              </a:rPr>
              <a:t>)</a:t>
            </a:r>
            <a:r>
              <a:rPr sz="1100" spc="30" dirty="0">
                <a:latin typeface="Palatino Linotype"/>
                <a:cs typeface="Palatino Linotype"/>
              </a:rPr>
              <a:t> </a:t>
            </a:r>
            <a:r>
              <a:rPr sz="1100" dirty="0">
                <a:latin typeface="Palatino Linotype"/>
                <a:cs typeface="Palatino Linotype"/>
              </a:rPr>
              <a:t>or</a:t>
            </a:r>
            <a:r>
              <a:rPr sz="1100" spc="35" dirty="0">
                <a:latin typeface="Palatino Linotype"/>
                <a:cs typeface="Palatino Linotype"/>
              </a:rPr>
              <a:t> </a:t>
            </a:r>
            <a:r>
              <a:rPr sz="1100" dirty="0">
                <a:latin typeface="Palatino Linotype"/>
                <a:cs typeface="Palatino Linotype"/>
              </a:rPr>
              <a:t>risk</a:t>
            </a:r>
            <a:r>
              <a:rPr sz="1100" spc="30" dirty="0">
                <a:latin typeface="Palatino Linotype"/>
                <a:cs typeface="Palatino Linotype"/>
              </a:rPr>
              <a:t> </a:t>
            </a:r>
            <a:r>
              <a:rPr sz="1100" spc="110" dirty="0">
                <a:latin typeface="Palatino Linotype"/>
                <a:cs typeface="Palatino Linotype"/>
              </a:rPr>
              <a:t>(</a:t>
            </a:r>
            <a:r>
              <a:rPr sz="1100" spc="110" dirty="0">
                <a:latin typeface="Lucida Sans Unicode"/>
                <a:cs typeface="Lucida Sans Unicode"/>
              </a:rPr>
              <a:t>R</a:t>
            </a:r>
            <a:r>
              <a:rPr sz="1100" spc="110" dirty="0">
                <a:latin typeface="Palatino Linotype"/>
                <a:cs typeface="Palatino Linotype"/>
              </a:rPr>
              <a:t>)</a:t>
            </a:r>
            <a:r>
              <a:rPr sz="1100" spc="30" dirty="0">
                <a:latin typeface="Palatino Linotype"/>
                <a:cs typeface="Palatino Linotype"/>
              </a:rPr>
              <a:t> </a:t>
            </a:r>
            <a:r>
              <a:rPr sz="1100" spc="-30" dirty="0">
                <a:latin typeface="Palatino Linotype"/>
                <a:cs typeface="Palatino Linotype"/>
              </a:rPr>
              <a:t>introduced</a:t>
            </a:r>
            <a:r>
              <a:rPr sz="1100" spc="35" dirty="0">
                <a:latin typeface="Palatino Linotype"/>
                <a:cs typeface="Palatino Linotype"/>
              </a:rPr>
              <a:t> </a:t>
            </a:r>
            <a:r>
              <a:rPr sz="1100" dirty="0">
                <a:latin typeface="Palatino Linotype"/>
                <a:cs typeface="Palatino Linotype"/>
              </a:rPr>
              <a:t>by</a:t>
            </a:r>
            <a:r>
              <a:rPr sz="1100" spc="30" dirty="0">
                <a:latin typeface="Palatino Linotype"/>
                <a:cs typeface="Palatino Linotype"/>
              </a:rPr>
              <a:t> </a:t>
            </a:r>
            <a:r>
              <a:rPr sz="1100" spc="-50" dirty="0">
                <a:latin typeface="Palatino Linotype"/>
                <a:cs typeface="Palatino Linotype"/>
              </a:rPr>
              <a:t>a </a:t>
            </a:r>
            <a:r>
              <a:rPr sz="1100" spc="-30" dirty="0">
                <a:latin typeface="Palatino Linotype"/>
                <a:cs typeface="Palatino Linotype"/>
              </a:rPr>
              <a:t>model</a:t>
            </a:r>
            <a:r>
              <a:rPr sz="1100" spc="15" dirty="0">
                <a:latin typeface="Palatino Linotype"/>
                <a:cs typeface="Palatino Linotype"/>
              </a:rPr>
              <a:t> </a:t>
            </a:r>
            <a:r>
              <a:rPr sz="1100" spc="-10" dirty="0">
                <a:latin typeface="Palatino Linotype"/>
                <a:cs typeface="Palatino Linotype"/>
              </a:rPr>
              <a:t>with</a:t>
            </a:r>
            <a:r>
              <a:rPr sz="1100" spc="15" dirty="0">
                <a:latin typeface="Palatino Linotype"/>
                <a:cs typeface="Palatino Linotype"/>
              </a:rPr>
              <a:t> </a:t>
            </a:r>
            <a:r>
              <a:rPr sz="1100" dirty="0">
                <a:latin typeface="Palatino Linotype"/>
                <a:cs typeface="Palatino Linotype"/>
              </a:rPr>
              <a:t>respect</a:t>
            </a:r>
            <a:r>
              <a:rPr sz="1100" spc="15" dirty="0">
                <a:latin typeface="Palatino Linotype"/>
                <a:cs typeface="Palatino Linotype"/>
              </a:rPr>
              <a:t> </a:t>
            </a:r>
            <a:r>
              <a:rPr sz="1100" dirty="0">
                <a:latin typeface="Palatino Linotype"/>
                <a:cs typeface="Palatino Linotype"/>
              </a:rPr>
              <a:t>to</a:t>
            </a:r>
            <a:r>
              <a:rPr sz="1100" spc="15" dirty="0">
                <a:latin typeface="Palatino Linotype"/>
                <a:cs typeface="Palatino Linotype"/>
              </a:rPr>
              <a:t> </a:t>
            </a:r>
            <a:r>
              <a:rPr sz="1100" spc="-25" dirty="0">
                <a:latin typeface="Palatino Linotype"/>
                <a:cs typeface="Palatino Linotype"/>
              </a:rPr>
              <a:t>predicted</a:t>
            </a:r>
            <a:r>
              <a:rPr sz="1100" spc="15" dirty="0">
                <a:latin typeface="Palatino Linotype"/>
                <a:cs typeface="Palatino Linotype"/>
              </a:rPr>
              <a:t> </a:t>
            </a:r>
            <a:r>
              <a:rPr sz="1100" spc="-10" dirty="0">
                <a:latin typeface="Palatino Linotype"/>
                <a:cs typeface="Palatino Linotype"/>
              </a:rPr>
              <a:t>effects</a:t>
            </a:r>
            <a:endParaRPr sz="1100">
              <a:latin typeface="Palatino Linotype"/>
              <a:cs typeface="Palatino Linotype"/>
            </a:endParaRPr>
          </a:p>
          <a:p>
            <a:pPr marL="194310">
              <a:lnSpc>
                <a:spcPct val="100000"/>
              </a:lnSpc>
              <a:spcBef>
                <a:spcPts val="935"/>
              </a:spcBef>
            </a:pPr>
            <a:r>
              <a:rPr sz="1100" spc="-10" dirty="0">
                <a:latin typeface="Palatino Linotype"/>
                <a:cs typeface="Palatino Linotype"/>
              </a:rPr>
              <a:t>Examples:</a:t>
            </a:r>
            <a:endParaRPr sz="1100">
              <a:latin typeface="Palatino Linotype"/>
              <a:cs typeface="Palatino Linotype"/>
            </a:endParaRPr>
          </a:p>
          <a:p>
            <a:pPr marL="471170" indent="-177800">
              <a:lnSpc>
                <a:spcPct val="100000"/>
              </a:lnSpc>
              <a:spcBef>
                <a:spcPts val="1100"/>
              </a:spcBef>
              <a:buFont typeface="Arial"/>
              <a:buChar char="►"/>
              <a:tabLst>
                <a:tab pos="471805" algn="l"/>
              </a:tabLst>
            </a:pPr>
            <a:r>
              <a:rPr sz="1650" i="1" baseline="7575" dirty="0">
                <a:latin typeface="Times New Roman"/>
                <a:cs typeface="Times New Roman"/>
              </a:rPr>
              <a:t>ϵ</a:t>
            </a:r>
            <a:r>
              <a:rPr sz="800" i="1" dirty="0">
                <a:latin typeface="Georgia"/>
                <a:cs typeface="Georgia"/>
              </a:rPr>
              <a:t>AT</a:t>
            </a:r>
            <a:r>
              <a:rPr sz="800" i="1" spc="-5" dirty="0">
                <a:latin typeface="Georgia"/>
                <a:cs typeface="Georgia"/>
              </a:rPr>
              <a:t> </a:t>
            </a:r>
            <a:r>
              <a:rPr sz="800" i="1" spc="30" dirty="0">
                <a:latin typeface="Georgia"/>
                <a:cs typeface="Georgia"/>
              </a:rPr>
              <a:t>E</a:t>
            </a:r>
            <a:endParaRPr sz="800">
              <a:latin typeface="Georgia"/>
              <a:cs typeface="Georgia"/>
            </a:endParaRPr>
          </a:p>
          <a:p>
            <a:pPr marL="471170" indent="-177800">
              <a:lnSpc>
                <a:spcPct val="100000"/>
              </a:lnSpc>
              <a:spcBef>
                <a:spcPts val="35"/>
              </a:spcBef>
              <a:buFont typeface="Arial"/>
              <a:buChar char="►"/>
              <a:tabLst>
                <a:tab pos="471805" algn="l"/>
              </a:tabLst>
            </a:pPr>
            <a:r>
              <a:rPr sz="1650" i="1" spc="127" baseline="7575" dirty="0">
                <a:latin typeface="Times New Roman"/>
                <a:cs typeface="Times New Roman"/>
              </a:rPr>
              <a:t>ϵ</a:t>
            </a:r>
            <a:r>
              <a:rPr sz="800" i="1" spc="85" dirty="0">
                <a:latin typeface="Georgia"/>
                <a:cs typeface="Georgia"/>
              </a:rPr>
              <a:t>PEHE</a:t>
            </a:r>
            <a:endParaRPr sz="800">
              <a:latin typeface="Georgia"/>
              <a:cs typeface="Georgia"/>
            </a:endParaRPr>
          </a:p>
          <a:p>
            <a:pPr marL="471170" indent="-177800">
              <a:lnSpc>
                <a:spcPct val="100000"/>
              </a:lnSpc>
              <a:spcBef>
                <a:spcPts val="35"/>
              </a:spcBef>
              <a:buFont typeface="Arial"/>
              <a:buChar char="►"/>
              <a:tabLst>
                <a:tab pos="471805" algn="l"/>
              </a:tabLst>
            </a:pPr>
            <a:r>
              <a:rPr sz="1650" i="1" baseline="7575" dirty="0">
                <a:latin typeface="Times New Roman"/>
                <a:cs typeface="Times New Roman"/>
              </a:rPr>
              <a:t>ϵ</a:t>
            </a:r>
            <a:r>
              <a:rPr sz="800" i="1" dirty="0">
                <a:latin typeface="Georgia"/>
                <a:cs typeface="Georgia"/>
              </a:rPr>
              <a:t>AT</a:t>
            </a:r>
            <a:r>
              <a:rPr sz="800" i="1" spc="-5" dirty="0">
                <a:latin typeface="Georgia"/>
                <a:cs typeface="Georgia"/>
              </a:rPr>
              <a:t> </a:t>
            </a:r>
            <a:r>
              <a:rPr sz="800" i="1" spc="-50" dirty="0">
                <a:latin typeface="Georgia"/>
                <a:cs typeface="Georgia"/>
              </a:rPr>
              <a:t>T</a:t>
            </a:r>
            <a:endParaRPr sz="800">
              <a:latin typeface="Georgia"/>
              <a:cs typeface="Georgia"/>
            </a:endParaRPr>
          </a:p>
          <a:p>
            <a:pPr marL="471170" indent="-177800">
              <a:lnSpc>
                <a:spcPct val="100000"/>
              </a:lnSpc>
              <a:spcBef>
                <a:spcPts val="40"/>
              </a:spcBef>
              <a:buFont typeface="Arial"/>
              <a:buChar char="►"/>
              <a:tabLst>
                <a:tab pos="471805" algn="l"/>
              </a:tabLst>
            </a:pPr>
            <a:r>
              <a:rPr sz="1650" spc="-30" baseline="10101" dirty="0">
                <a:latin typeface="Lucida Sans Unicode"/>
                <a:cs typeface="Lucida Sans Unicode"/>
              </a:rPr>
              <a:t>R</a:t>
            </a:r>
            <a:r>
              <a:rPr sz="800" i="1" spc="-20" dirty="0">
                <a:latin typeface="Georgia"/>
                <a:cs typeface="Georgia"/>
              </a:rPr>
              <a:t>pol</a:t>
            </a:r>
            <a:endParaRPr sz="800">
              <a:latin typeface="Georgia"/>
              <a:cs typeface="Georgia"/>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49</a:t>
            </a:fld>
            <a:r>
              <a:rPr spc="-235" dirty="0"/>
              <a:t> </a:t>
            </a:r>
            <a:r>
              <a:rPr dirty="0"/>
              <a:t>/</a:t>
            </a:r>
            <a:r>
              <a:rPr spc="-240" dirty="0"/>
              <a:t> </a:t>
            </a:r>
            <a:r>
              <a:rPr spc="-25" dirty="0"/>
              <a:t>57</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4" name="object 4"/>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234111"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7" name="object 7"/>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2" action="ppaction://hlinksldjump"/>
              </a:rPr>
              <a:t>I</a:t>
            </a:r>
            <a:r>
              <a:rPr sz="600" cap="small" spc="-10" dirty="0">
                <a:latin typeface="Palatino Linotype"/>
                <a:cs typeface="Palatino Linotype"/>
                <a:hlinkClick r:id="rId2"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txBox="1"/>
          <p:nvPr/>
        </p:nvSpPr>
        <p:spPr>
          <a:xfrm>
            <a:off x="95300" y="331391"/>
            <a:ext cx="577850" cy="244475"/>
          </a:xfrm>
          <a:prstGeom prst="rect">
            <a:avLst/>
          </a:prstGeom>
        </p:spPr>
        <p:txBody>
          <a:bodyPr vert="horz" wrap="square" lIns="0" tIns="17145" rIns="0" bIns="0" rtlCol="0">
            <a:spAutoFit/>
          </a:bodyPr>
          <a:lstStyle/>
          <a:p>
            <a:pPr marL="12700">
              <a:lnSpc>
                <a:spcPct val="100000"/>
              </a:lnSpc>
              <a:spcBef>
                <a:spcPts val="135"/>
              </a:spcBef>
            </a:pPr>
            <a:r>
              <a:rPr sz="1400" spc="80" dirty="0">
                <a:latin typeface="Palatino Linotype"/>
                <a:cs typeface="Palatino Linotype"/>
              </a:rPr>
              <a:t>T</a:t>
            </a:r>
            <a:r>
              <a:rPr sz="1400" cap="small" spc="80" dirty="0">
                <a:latin typeface="Palatino Linotype"/>
                <a:cs typeface="Palatino Linotype"/>
              </a:rPr>
              <a:t>ools</a:t>
            </a:r>
            <a:endParaRPr sz="1400">
              <a:latin typeface="Palatino Linotype"/>
              <a:cs typeface="Palatino Linotype"/>
            </a:endParaRPr>
          </a:p>
        </p:txBody>
      </p:sp>
      <p:sp>
        <p:nvSpPr>
          <p:cNvPr id="73" name="object 73"/>
          <p:cNvSpPr txBox="1"/>
          <p:nvPr/>
        </p:nvSpPr>
        <p:spPr>
          <a:xfrm>
            <a:off x="231927" y="1063128"/>
            <a:ext cx="3355340" cy="1166495"/>
          </a:xfrm>
          <a:prstGeom prst="rect">
            <a:avLst/>
          </a:prstGeom>
        </p:spPr>
        <p:txBody>
          <a:bodyPr vert="horz" wrap="square" lIns="0" tIns="11430" rIns="0" bIns="0" rtlCol="0">
            <a:spAutoFit/>
          </a:bodyPr>
          <a:lstStyle/>
          <a:p>
            <a:pPr marL="38100">
              <a:lnSpc>
                <a:spcPct val="100000"/>
              </a:lnSpc>
              <a:spcBef>
                <a:spcPts val="90"/>
              </a:spcBef>
            </a:pPr>
            <a:r>
              <a:rPr sz="1100" spc="-10" dirty="0">
                <a:latin typeface="Palatino Linotype"/>
                <a:cs typeface="Palatino Linotype"/>
              </a:rPr>
              <a:t>We</a:t>
            </a:r>
            <a:r>
              <a:rPr sz="1100" spc="15" dirty="0">
                <a:latin typeface="Palatino Linotype"/>
                <a:cs typeface="Palatino Linotype"/>
              </a:rPr>
              <a:t> </a:t>
            </a:r>
            <a:r>
              <a:rPr sz="1100" dirty="0">
                <a:latin typeface="Palatino Linotype"/>
                <a:cs typeface="Palatino Linotype"/>
              </a:rPr>
              <a:t>are</a:t>
            </a:r>
            <a:r>
              <a:rPr sz="1100" spc="20" dirty="0">
                <a:latin typeface="Palatino Linotype"/>
                <a:cs typeface="Palatino Linotype"/>
              </a:rPr>
              <a:t> </a:t>
            </a:r>
            <a:r>
              <a:rPr sz="1100" spc="-30" dirty="0">
                <a:latin typeface="Palatino Linotype"/>
                <a:cs typeface="Palatino Linotype"/>
              </a:rPr>
              <a:t>going</a:t>
            </a:r>
            <a:r>
              <a:rPr sz="1100" spc="20" dirty="0">
                <a:latin typeface="Palatino Linotype"/>
                <a:cs typeface="Palatino Linotype"/>
              </a:rPr>
              <a:t> </a:t>
            </a:r>
            <a:r>
              <a:rPr sz="1100" dirty="0">
                <a:latin typeface="Palatino Linotype"/>
                <a:cs typeface="Palatino Linotype"/>
              </a:rPr>
              <a:t>to</a:t>
            </a:r>
            <a:r>
              <a:rPr sz="1100" spc="20" dirty="0">
                <a:latin typeface="Palatino Linotype"/>
                <a:cs typeface="Palatino Linotype"/>
              </a:rPr>
              <a:t> </a:t>
            </a:r>
            <a:r>
              <a:rPr sz="1100" spc="-20" dirty="0">
                <a:latin typeface="Palatino Linotype"/>
                <a:cs typeface="Palatino Linotype"/>
              </a:rPr>
              <a:t>use</a:t>
            </a:r>
            <a:r>
              <a:rPr sz="1100" spc="20" dirty="0">
                <a:latin typeface="Palatino Linotype"/>
                <a:cs typeface="Palatino Linotype"/>
              </a:rPr>
              <a:t> </a:t>
            </a:r>
            <a:r>
              <a:rPr sz="1100" dirty="0">
                <a:latin typeface="Palatino Linotype"/>
                <a:cs typeface="Palatino Linotype"/>
              </a:rPr>
              <a:t>the</a:t>
            </a:r>
            <a:r>
              <a:rPr sz="1100" spc="20" dirty="0">
                <a:latin typeface="Palatino Linotype"/>
                <a:cs typeface="Palatino Linotype"/>
              </a:rPr>
              <a:t> </a:t>
            </a:r>
            <a:r>
              <a:rPr sz="1100" spc="-10" dirty="0">
                <a:latin typeface="Palatino Linotype"/>
                <a:cs typeface="Palatino Linotype"/>
              </a:rPr>
              <a:t>following:</a:t>
            </a:r>
            <a:endParaRPr sz="1100">
              <a:latin typeface="Palatino Linotype"/>
              <a:cs typeface="Palatino Linotype"/>
            </a:endParaRPr>
          </a:p>
          <a:p>
            <a:pPr marL="321945" indent="-177800">
              <a:lnSpc>
                <a:spcPct val="100000"/>
              </a:lnSpc>
              <a:spcBef>
                <a:spcPts val="930"/>
              </a:spcBef>
              <a:buFont typeface="Arial"/>
              <a:buChar char="►"/>
              <a:tabLst>
                <a:tab pos="322580" algn="l"/>
              </a:tabLst>
            </a:pPr>
            <a:r>
              <a:rPr sz="1100" dirty="0">
                <a:latin typeface="Palatino Linotype"/>
                <a:cs typeface="Palatino Linotype"/>
              </a:rPr>
              <a:t>Python</a:t>
            </a:r>
            <a:r>
              <a:rPr sz="1100" spc="20" dirty="0">
                <a:latin typeface="Palatino Linotype"/>
                <a:cs typeface="Palatino Linotype"/>
              </a:rPr>
              <a:t> </a:t>
            </a:r>
            <a:r>
              <a:rPr sz="1100" spc="-50" dirty="0">
                <a:latin typeface="Palatino Linotype"/>
                <a:cs typeface="Palatino Linotype"/>
              </a:rPr>
              <a:t>3</a:t>
            </a:r>
            <a:endParaRPr sz="1100">
              <a:latin typeface="Palatino Linotype"/>
              <a:cs typeface="Palatino Linotype"/>
            </a:endParaRPr>
          </a:p>
          <a:p>
            <a:pPr marL="321945" indent="-177800">
              <a:lnSpc>
                <a:spcPct val="100000"/>
              </a:lnSpc>
              <a:spcBef>
                <a:spcPts val="35"/>
              </a:spcBef>
              <a:buFont typeface="Arial"/>
              <a:buChar char="►"/>
              <a:tabLst>
                <a:tab pos="322580" algn="l"/>
              </a:tabLst>
            </a:pPr>
            <a:r>
              <a:rPr sz="1100" spc="-20" dirty="0">
                <a:latin typeface="Palatino Linotype"/>
                <a:cs typeface="Palatino Linotype"/>
              </a:rPr>
              <a:t>scikit-</a:t>
            </a:r>
            <a:r>
              <a:rPr sz="1100" dirty="0">
                <a:latin typeface="Palatino Linotype"/>
                <a:cs typeface="Palatino Linotype"/>
              </a:rPr>
              <a:t>learn</a:t>
            </a:r>
            <a:r>
              <a:rPr sz="1100" spc="75" dirty="0">
                <a:latin typeface="Palatino Linotype"/>
                <a:cs typeface="Palatino Linotype"/>
              </a:rPr>
              <a:t> </a:t>
            </a:r>
            <a:r>
              <a:rPr sz="1100" dirty="0">
                <a:latin typeface="Palatino Linotype"/>
                <a:cs typeface="Palatino Linotype"/>
              </a:rPr>
              <a:t>(ML</a:t>
            </a:r>
            <a:r>
              <a:rPr sz="1100" spc="80" dirty="0">
                <a:latin typeface="Palatino Linotype"/>
                <a:cs typeface="Palatino Linotype"/>
              </a:rPr>
              <a:t> </a:t>
            </a:r>
            <a:r>
              <a:rPr sz="1100" spc="-10" dirty="0">
                <a:latin typeface="Palatino Linotype"/>
                <a:cs typeface="Palatino Linotype"/>
              </a:rPr>
              <a:t>methods)</a:t>
            </a:r>
            <a:endParaRPr sz="1100">
              <a:latin typeface="Palatino Linotype"/>
              <a:cs typeface="Palatino Linotype"/>
            </a:endParaRPr>
          </a:p>
          <a:p>
            <a:pPr marL="321945" indent="-177800">
              <a:lnSpc>
                <a:spcPct val="100000"/>
              </a:lnSpc>
              <a:spcBef>
                <a:spcPts val="35"/>
              </a:spcBef>
              <a:buFont typeface="Arial"/>
              <a:buChar char="►"/>
              <a:tabLst>
                <a:tab pos="322580" algn="l"/>
              </a:tabLst>
            </a:pPr>
            <a:r>
              <a:rPr sz="1100" dirty="0">
                <a:latin typeface="Palatino Linotype"/>
                <a:cs typeface="Palatino Linotype"/>
              </a:rPr>
              <a:t>EconML</a:t>
            </a:r>
            <a:r>
              <a:rPr sz="1200" baseline="27777" dirty="0">
                <a:latin typeface="Palatino Linotype"/>
                <a:cs typeface="Palatino Linotype"/>
              </a:rPr>
              <a:t>5</a:t>
            </a:r>
            <a:r>
              <a:rPr sz="1200" spc="292" baseline="27777" dirty="0">
                <a:latin typeface="Palatino Linotype"/>
                <a:cs typeface="Palatino Linotype"/>
              </a:rPr>
              <a:t> </a:t>
            </a:r>
            <a:r>
              <a:rPr sz="1100" dirty="0">
                <a:latin typeface="Palatino Linotype"/>
                <a:cs typeface="Palatino Linotype"/>
              </a:rPr>
              <a:t>(CI</a:t>
            </a:r>
            <a:r>
              <a:rPr sz="1100" spc="75" dirty="0">
                <a:latin typeface="Palatino Linotype"/>
                <a:cs typeface="Palatino Linotype"/>
              </a:rPr>
              <a:t> </a:t>
            </a:r>
            <a:r>
              <a:rPr sz="1100" spc="-10" dirty="0">
                <a:latin typeface="Palatino Linotype"/>
                <a:cs typeface="Palatino Linotype"/>
              </a:rPr>
              <a:t>estimators)</a:t>
            </a:r>
            <a:endParaRPr sz="1100">
              <a:latin typeface="Palatino Linotype"/>
              <a:cs typeface="Palatino Linotype"/>
            </a:endParaRPr>
          </a:p>
          <a:p>
            <a:pPr marL="321945" indent="-177800">
              <a:lnSpc>
                <a:spcPct val="100000"/>
              </a:lnSpc>
              <a:spcBef>
                <a:spcPts val="35"/>
              </a:spcBef>
              <a:buFont typeface="Arial"/>
              <a:buChar char="►"/>
              <a:tabLst>
                <a:tab pos="322580" algn="l"/>
              </a:tabLst>
            </a:pPr>
            <a:r>
              <a:rPr sz="1100" dirty="0">
                <a:latin typeface="Palatino Linotype"/>
                <a:cs typeface="Palatino Linotype"/>
              </a:rPr>
              <a:t>The</a:t>
            </a:r>
            <a:r>
              <a:rPr sz="1100" spc="30" dirty="0">
                <a:latin typeface="Palatino Linotype"/>
                <a:cs typeface="Palatino Linotype"/>
              </a:rPr>
              <a:t> </a:t>
            </a:r>
            <a:r>
              <a:rPr sz="1100" spc="-20" dirty="0">
                <a:latin typeface="Palatino Linotype"/>
                <a:cs typeface="Palatino Linotype"/>
              </a:rPr>
              <a:t>usual</a:t>
            </a:r>
            <a:r>
              <a:rPr sz="1100" spc="35" dirty="0">
                <a:latin typeface="Palatino Linotype"/>
                <a:cs typeface="Palatino Linotype"/>
              </a:rPr>
              <a:t> </a:t>
            </a:r>
            <a:r>
              <a:rPr sz="1100" dirty="0">
                <a:latin typeface="Palatino Linotype"/>
                <a:cs typeface="Palatino Linotype"/>
              </a:rPr>
              <a:t>ML</a:t>
            </a:r>
            <a:r>
              <a:rPr sz="1100" spc="35" dirty="0">
                <a:latin typeface="Palatino Linotype"/>
                <a:cs typeface="Palatino Linotype"/>
              </a:rPr>
              <a:t> </a:t>
            </a:r>
            <a:r>
              <a:rPr sz="1100" dirty="0">
                <a:latin typeface="Palatino Linotype"/>
                <a:cs typeface="Palatino Linotype"/>
              </a:rPr>
              <a:t>stack</a:t>
            </a:r>
            <a:r>
              <a:rPr sz="1100" spc="35" dirty="0">
                <a:latin typeface="Palatino Linotype"/>
                <a:cs typeface="Palatino Linotype"/>
              </a:rPr>
              <a:t> </a:t>
            </a:r>
            <a:r>
              <a:rPr sz="1100" spc="-40" dirty="0">
                <a:latin typeface="Palatino Linotype"/>
                <a:cs typeface="Palatino Linotype"/>
              </a:rPr>
              <a:t>(numpy,</a:t>
            </a:r>
            <a:r>
              <a:rPr sz="1100" spc="30" dirty="0">
                <a:latin typeface="Palatino Linotype"/>
                <a:cs typeface="Palatino Linotype"/>
              </a:rPr>
              <a:t> </a:t>
            </a:r>
            <a:r>
              <a:rPr sz="1100" spc="-20" dirty="0">
                <a:latin typeface="Palatino Linotype"/>
                <a:cs typeface="Palatino Linotype"/>
              </a:rPr>
              <a:t>pandas,</a:t>
            </a:r>
            <a:r>
              <a:rPr sz="1100" spc="35" dirty="0">
                <a:latin typeface="Palatino Linotype"/>
                <a:cs typeface="Palatino Linotype"/>
              </a:rPr>
              <a:t> </a:t>
            </a:r>
            <a:r>
              <a:rPr sz="1100" spc="-10" dirty="0">
                <a:latin typeface="Palatino Linotype"/>
                <a:cs typeface="Palatino Linotype"/>
              </a:rPr>
              <a:t>matplotlib)</a:t>
            </a:r>
            <a:endParaRPr sz="1100">
              <a:latin typeface="Palatino Linotype"/>
              <a:cs typeface="Palatino Linotype"/>
            </a:endParaRPr>
          </a:p>
          <a:p>
            <a:pPr marL="321945" indent="-177800">
              <a:lnSpc>
                <a:spcPct val="100000"/>
              </a:lnSpc>
              <a:spcBef>
                <a:spcPts val="35"/>
              </a:spcBef>
              <a:buFont typeface="Arial"/>
              <a:buChar char="►"/>
              <a:tabLst>
                <a:tab pos="322580" algn="l"/>
              </a:tabLst>
            </a:pPr>
            <a:r>
              <a:rPr sz="1100" spc="-20" dirty="0">
                <a:latin typeface="Palatino Linotype"/>
                <a:cs typeface="Palatino Linotype"/>
              </a:rPr>
              <a:t>Google</a:t>
            </a:r>
            <a:r>
              <a:rPr sz="1100" dirty="0">
                <a:latin typeface="Palatino Linotype"/>
                <a:cs typeface="Palatino Linotype"/>
              </a:rPr>
              <a:t> </a:t>
            </a:r>
            <a:r>
              <a:rPr sz="1100" spc="-10" dirty="0">
                <a:latin typeface="Palatino Linotype"/>
                <a:cs typeface="Palatino Linotype"/>
              </a:rPr>
              <a:t>Colab</a:t>
            </a:r>
            <a:endParaRPr sz="1100">
              <a:latin typeface="Palatino Linotype"/>
              <a:cs typeface="Palatino Linotype"/>
            </a:endParaRPr>
          </a:p>
        </p:txBody>
      </p:sp>
      <p:sp>
        <p:nvSpPr>
          <p:cNvPr id="74" name="object 74"/>
          <p:cNvSpPr/>
          <p:nvPr/>
        </p:nvSpPr>
        <p:spPr>
          <a:xfrm>
            <a:off x="277088" y="295531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75" name="object 75"/>
          <p:cNvSpPr txBox="1"/>
          <p:nvPr/>
        </p:nvSpPr>
        <p:spPr>
          <a:xfrm>
            <a:off x="396938" y="2961596"/>
            <a:ext cx="2194560" cy="162560"/>
          </a:xfrm>
          <a:prstGeom prst="rect">
            <a:avLst/>
          </a:prstGeom>
        </p:spPr>
        <p:txBody>
          <a:bodyPr vert="horz" wrap="square" lIns="0" tIns="12065" rIns="0" bIns="0" rtlCol="0">
            <a:spAutoFit/>
          </a:bodyPr>
          <a:lstStyle/>
          <a:p>
            <a:pPr marL="38100">
              <a:lnSpc>
                <a:spcPct val="100000"/>
              </a:lnSpc>
              <a:spcBef>
                <a:spcPts val="95"/>
              </a:spcBef>
            </a:pPr>
            <a:r>
              <a:rPr sz="900" spc="-15" baseline="37037" dirty="0">
                <a:latin typeface="Lucida Console"/>
                <a:cs typeface="Lucida Console"/>
              </a:rPr>
              <a:t>5</a:t>
            </a:r>
            <a:r>
              <a:rPr sz="900" spc="-10" dirty="0">
                <a:latin typeface="Palatino Linotype"/>
                <a:cs typeface="Palatino Linotype"/>
                <a:hlinkClick r:id="rId8"/>
              </a:rPr>
              <a:t>https://github</a:t>
            </a:r>
            <a:r>
              <a:rPr sz="900" i="1" spc="-10" dirty="0">
                <a:latin typeface="Calibri"/>
                <a:cs typeface="Calibri"/>
                <a:hlinkClick r:id="rId8"/>
              </a:rPr>
              <a:t>.</a:t>
            </a:r>
            <a:r>
              <a:rPr sz="900" spc="-10" dirty="0">
                <a:latin typeface="Palatino Linotype"/>
                <a:cs typeface="Palatino Linotype"/>
                <a:hlinkClick r:id="rId8"/>
              </a:rPr>
              <a:t>com/microsoft/EconML</a:t>
            </a:r>
            <a:endParaRPr sz="900">
              <a:latin typeface="Palatino Linotype"/>
              <a:cs typeface="Palatino Linotype"/>
            </a:endParaRPr>
          </a:p>
        </p:txBody>
      </p:sp>
      <p:sp>
        <p:nvSpPr>
          <p:cNvPr id="76" name="object 76"/>
          <p:cNvSpPr txBox="1">
            <a:spLocks noGrp="1"/>
          </p:cNvSpPr>
          <p:nvPr>
            <p:ph type="sldNum" sz="quarter" idx="7"/>
          </p:nvPr>
        </p:nvSpPr>
        <p:spPr>
          <a:prstGeom prst="rect">
            <a:avLst/>
          </a:prstGeom>
        </p:spPr>
        <p:txBody>
          <a:bodyPr vert="horz" wrap="square" lIns="0" tIns="21590" rIns="0" bIns="0" rtlCol="0">
            <a:spAutoFit/>
          </a:bodyPr>
          <a:lstStyle/>
          <a:p>
            <a:pPr marL="84455">
              <a:lnSpc>
                <a:spcPct val="100000"/>
              </a:lnSpc>
              <a:spcBef>
                <a:spcPts val="170"/>
              </a:spcBef>
            </a:pPr>
            <a:fld id="{81D60167-4931-47E6-BA6A-407CBD079E47}" type="slidenum">
              <a:rPr dirty="0"/>
              <a:t>5</a:t>
            </a:fld>
            <a:r>
              <a:rPr spc="-240" dirty="0"/>
              <a:t> </a:t>
            </a:r>
            <a:r>
              <a:rPr dirty="0"/>
              <a:t>/</a:t>
            </a:r>
            <a:r>
              <a:rPr spc="-240" dirty="0"/>
              <a:t> </a:t>
            </a:r>
            <a:r>
              <a:rPr spc="-25" dirty="0"/>
              <a:t>57</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122045" cy="244475"/>
          </a:xfrm>
          <a:prstGeom prst="rect">
            <a:avLst/>
          </a:prstGeom>
        </p:spPr>
        <p:txBody>
          <a:bodyPr vert="horz" wrap="square" lIns="0" tIns="17145" rIns="0" bIns="0" rtlCol="0">
            <a:spAutoFit/>
          </a:bodyPr>
          <a:lstStyle/>
          <a:p>
            <a:pPr marL="12700">
              <a:lnSpc>
                <a:spcPct val="100000"/>
              </a:lnSpc>
              <a:spcBef>
                <a:spcPts val="135"/>
              </a:spcBef>
            </a:pPr>
            <a:r>
              <a:rPr sz="1400" spc="60" dirty="0">
                <a:latin typeface="Palatino Linotype"/>
                <a:cs typeface="Palatino Linotype"/>
              </a:rPr>
              <a:t>P</a:t>
            </a:r>
            <a:r>
              <a:rPr sz="1400" cap="small" spc="60" dirty="0">
                <a:latin typeface="Palatino Linotype"/>
                <a:cs typeface="Palatino Linotype"/>
              </a:rPr>
              <a:t>redictions</a:t>
            </a:r>
            <a:endParaRPr sz="1400">
              <a:latin typeface="Palatino Linotype"/>
              <a:cs typeface="Palatino Linotype"/>
            </a:endParaRPr>
          </a:p>
        </p:txBody>
      </p:sp>
      <p:sp>
        <p:nvSpPr>
          <p:cNvPr id="87" name="object 8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50</a:t>
            </a:fld>
            <a:r>
              <a:rPr spc="-235" dirty="0"/>
              <a:t> </a:t>
            </a:r>
            <a:r>
              <a:rPr dirty="0"/>
              <a:t>/</a:t>
            </a:r>
            <a:r>
              <a:rPr spc="-240" dirty="0"/>
              <a:t> </a:t>
            </a:r>
            <a:r>
              <a:rPr spc="-25" dirty="0"/>
              <a:t>57</a:t>
            </a:r>
          </a:p>
        </p:txBody>
      </p:sp>
      <p:sp>
        <p:nvSpPr>
          <p:cNvPr id="66" name="object 66"/>
          <p:cNvSpPr txBox="1"/>
          <p:nvPr/>
        </p:nvSpPr>
        <p:spPr>
          <a:xfrm>
            <a:off x="1209738" y="912785"/>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67" name="object 67"/>
          <p:cNvSpPr txBox="1"/>
          <p:nvPr/>
        </p:nvSpPr>
        <p:spPr>
          <a:xfrm>
            <a:off x="1204772" y="1020596"/>
            <a:ext cx="64769" cy="147320"/>
          </a:xfrm>
          <a:prstGeom prst="rect">
            <a:avLst/>
          </a:prstGeom>
        </p:spPr>
        <p:txBody>
          <a:bodyPr vert="horz" wrap="square" lIns="0" tIns="12065" rIns="0" bIns="0" rtlCol="0">
            <a:spAutoFit/>
          </a:bodyPr>
          <a:lstStyle/>
          <a:p>
            <a:pPr marL="12700">
              <a:lnSpc>
                <a:spcPct val="100000"/>
              </a:lnSpc>
              <a:spcBef>
                <a:spcPts val="95"/>
              </a:spcBef>
            </a:pPr>
            <a:r>
              <a:rPr sz="800" i="1" spc="25" dirty="0">
                <a:latin typeface="Georgia"/>
                <a:cs typeface="Georgia"/>
              </a:rPr>
              <a:t>t</a:t>
            </a:r>
            <a:endParaRPr sz="800">
              <a:latin typeface="Georgia"/>
              <a:cs typeface="Georgia"/>
            </a:endParaRPr>
          </a:p>
        </p:txBody>
      </p:sp>
      <p:sp>
        <p:nvSpPr>
          <p:cNvPr id="68" name="object 68"/>
          <p:cNvSpPr txBox="1"/>
          <p:nvPr/>
        </p:nvSpPr>
        <p:spPr>
          <a:xfrm>
            <a:off x="264388" y="948485"/>
            <a:ext cx="3484879" cy="191770"/>
          </a:xfrm>
          <a:prstGeom prst="rect">
            <a:avLst/>
          </a:prstGeom>
        </p:spPr>
        <p:txBody>
          <a:bodyPr vert="horz" wrap="square" lIns="0" tIns="11430" rIns="0" bIns="0" rtlCol="0">
            <a:spAutoFit/>
          </a:bodyPr>
          <a:lstStyle/>
          <a:p>
            <a:pPr marL="12700">
              <a:lnSpc>
                <a:spcPct val="100000"/>
              </a:lnSpc>
              <a:spcBef>
                <a:spcPts val="90"/>
              </a:spcBef>
              <a:tabLst>
                <a:tab pos="1130300" algn="l"/>
              </a:tabLst>
            </a:pPr>
            <a:r>
              <a:rPr sz="1100" dirty="0">
                <a:latin typeface="Palatino Linotype"/>
                <a:cs typeface="Palatino Linotype"/>
              </a:rPr>
              <a:t>Let</a:t>
            </a:r>
            <a:r>
              <a:rPr sz="1100" spc="25" dirty="0">
                <a:latin typeface="Palatino Linotype"/>
                <a:cs typeface="Palatino Linotype"/>
              </a:rPr>
              <a:t> </a:t>
            </a:r>
            <a:r>
              <a:rPr sz="1100" dirty="0">
                <a:latin typeface="Palatino Linotype"/>
                <a:cs typeface="Palatino Linotype"/>
              </a:rPr>
              <a:t>us</a:t>
            </a:r>
            <a:r>
              <a:rPr sz="1100" spc="35" dirty="0">
                <a:latin typeface="Palatino Linotype"/>
                <a:cs typeface="Palatino Linotype"/>
              </a:rPr>
              <a:t> </a:t>
            </a:r>
            <a:r>
              <a:rPr sz="1100" spc="-25" dirty="0">
                <a:latin typeface="Palatino Linotype"/>
                <a:cs typeface="Palatino Linotype"/>
              </a:rPr>
              <a:t>denote</a:t>
            </a:r>
            <a:r>
              <a:rPr sz="1100" spc="40" dirty="0">
                <a:latin typeface="Palatino Linotype"/>
                <a:cs typeface="Palatino Linotype"/>
              </a:rPr>
              <a:t> </a:t>
            </a:r>
            <a:r>
              <a:rPr sz="1100" i="1" spc="-25" dirty="0">
                <a:latin typeface="Times New Roman"/>
                <a:cs typeface="Times New Roman"/>
              </a:rPr>
              <a:t>y</a:t>
            </a:r>
            <a:r>
              <a:rPr sz="1100" spc="-25" dirty="0">
                <a:latin typeface="Palatino Linotype"/>
                <a:cs typeface="Palatino Linotype"/>
              </a:rPr>
              <a:t>ˆ</a:t>
            </a:r>
            <a:r>
              <a:rPr sz="1100" dirty="0">
                <a:latin typeface="Palatino Linotype"/>
                <a:cs typeface="Palatino Linotype"/>
              </a:rPr>
              <a:t>	as</a:t>
            </a:r>
            <a:r>
              <a:rPr sz="1100" spc="95" dirty="0">
                <a:latin typeface="Palatino Linotype"/>
                <a:cs typeface="Palatino Linotype"/>
              </a:rPr>
              <a:t> </a:t>
            </a:r>
            <a:r>
              <a:rPr sz="1100" b="1" dirty="0">
                <a:latin typeface="Palatino Linotype"/>
                <a:cs typeface="Palatino Linotype"/>
              </a:rPr>
              <a:t>predicted</a:t>
            </a:r>
            <a:r>
              <a:rPr sz="1100" b="1" spc="95" dirty="0">
                <a:latin typeface="Palatino Linotype"/>
                <a:cs typeface="Palatino Linotype"/>
              </a:rPr>
              <a:t> </a:t>
            </a:r>
            <a:r>
              <a:rPr sz="1100" spc="-20" dirty="0">
                <a:latin typeface="Palatino Linotype"/>
                <a:cs typeface="Palatino Linotype"/>
              </a:rPr>
              <a:t>outcome</a:t>
            </a:r>
            <a:r>
              <a:rPr sz="1100" spc="100" dirty="0">
                <a:latin typeface="Palatino Linotype"/>
                <a:cs typeface="Palatino Linotype"/>
              </a:rPr>
              <a:t> </a:t>
            </a:r>
            <a:r>
              <a:rPr sz="1100" dirty="0">
                <a:latin typeface="Palatino Linotype"/>
                <a:cs typeface="Palatino Linotype"/>
              </a:rPr>
              <a:t>for</a:t>
            </a:r>
            <a:r>
              <a:rPr sz="1100" spc="95" dirty="0">
                <a:latin typeface="Palatino Linotype"/>
                <a:cs typeface="Palatino Linotype"/>
              </a:rPr>
              <a:t> </a:t>
            </a:r>
            <a:r>
              <a:rPr sz="1100" spc="-35" dirty="0">
                <a:latin typeface="Palatino Linotype"/>
                <a:cs typeface="Palatino Linotype"/>
              </a:rPr>
              <a:t>individual</a:t>
            </a:r>
            <a:r>
              <a:rPr sz="1100" spc="95" dirty="0">
                <a:latin typeface="Palatino Linotype"/>
                <a:cs typeface="Palatino Linotype"/>
              </a:rPr>
              <a:t> </a:t>
            </a:r>
            <a:r>
              <a:rPr sz="1100" dirty="0">
                <a:latin typeface="Palatino Linotype"/>
                <a:cs typeface="Palatino Linotype"/>
              </a:rPr>
              <a:t>(</a:t>
            </a:r>
            <a:endParaRPr sz="1100">
              <a:latin typeface="Palatino Linotype"/>
              <a:cs typeface="Palatino Linotype"/>
            </a:endParaRPr>
          </a:p>
        </p:txBody>
      </p:sp>
      <p:sp>
        <p:nvSpPr>
          <p:cNvPr id="69" name="object 69"/>
          <p:cNvSpPr txBox="1"/>
          <p:nvPr/>
        </p:nvSpPr>
        <p:spPr>
          <a:xfrm>
            <a:off x="3723551" y="948485"/>
            <a:ext cx="1736725" cy="191770"/>
          </a:xfrm>
          <a:prstGeom prst="rect">
            <a:avLst/>
          </a:prstGeom>
        </p:spPr>
        <p:txBody>
          <a:bodyPr vert="horz" wrap="square" lIns="0" tIns="11430" rIns="0" bIns="0" rtlCol="0">
            <a:spAutoFit/>
          </a:bodyPr>
          <a:lstStyle/>
          <a:p>
            <a:pPr marL="12700">
              <a:lnSpc>
                <a:spcPct val="100000"/>
              </a:lnSpc>
              <a:spcBef>
                <a:spcPts val="90"/>
              </a:spcBef>
            </a:pPr>
            <a:r>
              <a:rPr sz="1100" i="1" spc="60" dirty="0">
                <a:latin typeface="Times New Roman"/>
                <a:cs typeface="Times New Roman"/>
              </a:rPr>
              <a:t>i</a:t>
            </a:r>
            <a:r>
              <a:rPr sz="1100" spc="60" dirty="0">
                <a:latin typeface="Palatino Linotype"/>
                <a:cs typeface="Palatino Linotype"/>
              </a:rPr>
              <a:t>)</a:t>
            </a:r>
            <a:r>
              <a:rPr sz="1100" spc="55" dirty="0">
                <a:latin typeface="Palatino Linotype"/>
                <a:cs typeface="Palatino Linotype"/>
              </a:rPr>
              <a:t> </a:t>
            </a:r>
            <a:r>
              <a:rPr sz="1100" dirty="0">
                <a:latin typeface="Palatino Linotype"/>
                <a:cs typeface="Palatino Linotype"/>
              </a:rPr>
              <a:t>that</a:t>
            </a:r>
            <a:r>
              <a:rPr sz="1100" spc="60" dirty="0">
                <a:latin typeface="Palatino Linotype"/>
                <a:cs typeface="Palatino Linotype"/>
              </a:rPr>
              <a:t> </a:t>
            </a:r>
            <a:r>
              <a:rPr sz="1100" spc="-35" dirty="0">
                <a:latin typeface="Palatino Linotype"/>
                <a:cs typeface="Palatino Linotype"/>
              </a:rPr>
              <a:t>received</a:t>
            </a:r>
            <a:r>
              <a:rPr sz="1100" spc="60" dirty="0">
                <a:latin typeface="Palatino Linotype"/>
                <a:cs typeface="Palatino Linotype"/>
              </a:rPr>
              <a:t> </a:t>
            </a:r>
            <a:r>
              <a:rPr sz="1100" dirty="0">
                <a:latin typeface="Palatino Linotype"/>
                <a:cs typeface="Palatino Linotype"/>
              </a:rPr>
              <a:t>treatment</a:t>
            </a:r>
            <a:r>
              <a:rPr sz="1100" spc="60" dirty="0">
                <a:latin typeface="Palatino Linotype"/>
                <a:cs typeface="Palatino Linotype"/>
              </a:rPr>
              <a:t> </a:t>
            </a:r>
            <a:r>
              <a:rPr sz="1100" i="1" spc="30" dirty="0">
                <a:latin typeface="Times New Roman"/>
                <a:cs typeface="Times New Roman"/>
              </a:rPr>
              <a:t>t</a:t>
            </a:r>
            <a:r>
              <a:rPr sz="1100" spc="30" dirty="0">
                <a:latin typeface="Palatino Linotype"/>
                <a:cs typeface="Palatino Linotype"/>
              </a:rPr>
              <a:t>.</a:t>
            </a:r>
            <a:endParaRPr sz="1100">
              <a:latin typeface="Palatino Linotype"/>
              <a:cs typeface="Palatino Linotype"/>
            </a:endParaRPr>
          </a:p>
        </p:txBody>
      </p:sp>
      <p:sp>
        <p:nvSpPr>
          <p:cNvPr id="70" name="object 70"/>
          <p:cNvSpPr txBox="1"/>
          <p:nvPr/>
        </p:nvSpPr>
        <p:spPr>
          <a:xfrm>
            <a:off x="259397" y="1120557"/>
            <a:ext cx="3264535" cy="191770"/>
          </a:xfrm>
          <a:prstGeom prst="rect">
            <a:avLst/>
          </a:prstGeom>
        </p:spPr>
        <p:txBody>
          <a:bodyPr vert="horz" wrap="square" lIns="0" tIns="11430" rIns="0" bIns="0" rtlCol="0">
            <a:spAutoFit/>
          </a:bodyPr>
          <a:lstStyle/>
          <a:p>
            <a:pPr marL="12700">
              <a:lnSpc>
                <a:spcPct val="100000"/>
              </a:lnSpc>
              <a:spcBef>
                <a:spcPts val="90"/>
              </a:spcBef>
            </a:pPr>
            <a:r>
              <a:rPr sz="1100" dirty="0">
                <a:latin typeface="Palatino Linotype"/>
                <a:cs typeface="Palatino Linotype"/>
              </a:rPr>
              <a:t>Then,</a:t>
            </a:r>
            <a:r>
              <a:rPr sz="1100" spc="40" dirty="0">
                <a:latin typeface="Palatino Linotype"/>
                <a:cs typeface="Palatino Linotype"/>
              </a:rPr>
              <a:t> </a:t>
            </a:r>
            <a:r>
              <a:rPr sz="1100" dirty="0">
                <a:latin typeface="Palatino Linotype"/>
                <a:cs typeface="Palatino Linotype"/>
              </a:rPr>
              <a:t>our</a:t>
            </a:r>
            <a:r>
              <a:rPr sz="1100" spc="40" dirty="0">
                <a:latin typeface="Palatino Linotype"/>
                <a:cs typeface="Palatino Linotype"/>
              </a:rPr>
              <a:t> </a:t>
            </a:r>
            <a:r>
              <a:rPr sz="1100" spc="-25" dirty="0">
                <a:latin typeface="Palatino Linotype"/>
                <a:cs typeface="Palatino Linotype"/>
              </a:rPr>
              <a:t>predicted</a:t>
            </a:r>
            <a:r>
              <a:rPr sz="1100" spc="45" dirty="0">
                <a:latin typeface="Palatino Linotype"/>
                <a:cs typeface="Palatino Linotype"/>
              </a:rPr>
              <a:t> </a:t>
            </a:r>
            <a:r>
              <a:rPr sz="1100" spc="65" dirty="0">
                <a:latin typeface="Palatino Linotype"/>
                <a:cs typeface="Palatino Linotype"/>
              </a:rPr>
              <a:t>ITE</a:t>
            </a:r>
            <a:r>
              <a:rPr sz="1100" spc="40" dirty="0">
                <a:latin typeface="Palatino Linotype"/>
                <a:cs typeface="Palatino Linotype"/>
              </a:rPr>
              <a:t> </a:t>
            </a:r>
            <a:r>
              <a:rPr sz="1100" dirty="0">
                <a:latin typeface="Palatino Linotype"/>
                <a:cs typeface="Palatino Linotype"/>
              </a:rPr>
              <a:t>and</a:t>
            </a:r>
            <a:r>
              <a:rPr sz="1100" spc="45" dirty="0">
                <a:latin typeface="Palatino Linotype"/>
                <a:cs typeface="Palatino Linotype"/>
              </a:rPr>
              <a:t> </a:t>
            </a:r>
            <a:r>
              <a:rPr sz="1100" dirty="0">
                <a:latin typeface="Palatino Linotype"/>
                <a:cs typeface="Palatino Linotype"/>
              </a:rPr>
              <a:t>ATE</a:t>
            </a:r>
            <a:r>
              <a:rPr sz="1100" spc="40" dirty="0">
                <a:latin typeface="Palatino Linotype"/>
                <a:cs typeface="Palatino Linotype"/>
              </a:rPr>
              <a:t> </a:t>
            </a:r>
            <a:r>
              <a:rPr sz="1100" dirty="0">
                <a:latin typeface="Palatino Linotype"/>
                <a:cs typeface="Palatino Linotype"/>
              </a:rPr>
              <a:t>can</a:t>
            </a:r>
            <a:r>
              <a:rPr sz="1100" spc="45" dirty="0">
                <a:latin typeface="Palatino Linotype"/>
                <a:cs typeface="Palatino Linotype"/>
              </a:rPr>
              <a:t> </a:t>
            </a:r>
            <a:r>
              <a:rPr sz="1100" dirty="0">
                <a:latin typeface="Palatino Linotype"/>
                <a:cs typeface="Palatino Linotype"/>
              </a:rPr>
              <a:t>be</a:t>
            </a:r>
            <a:r>
              <a:rPr sz="1100" spc="40" dirty="0">
                <a:latin typeface="Palatino Linotype"/>
                <a:cs typeface="Palatino Linotype"/>
              </a:rPr>
              <a:t> </a:t>
            </a:r>
            <a:r>
              <a:rPr sz="1100" dirty="0">
                <a:latin typeface="Palatino Linotype"/>
                <a:cs typeface="Palatino Linotype"/>
              </a:rPr>
              <a:t>written</a:t>
            </a:r>
            <a:r>
              <a:rPr sz="1100" spc="45" dirty="0">
                <a:latin typeface="Palatino Linotype"/>
                <a:cs typeface="Palatino Linotype"/>
              </a:rPr>
              <a:t> </a:t>
            </a:r>
            <a:r>
              <a:rPr sz="1100" spc="-25" dirty="0">
                <a:latin typeface="Palatino Linotype"/>
                <a:cs typeface="Palatino Linotype"/>
              </a:rPr>
              <a:t>as:</a:t>
            </a:r>
            <a:endParaRPr sz="1100">
              <a:latin typeface="Palatino Linotype"/>
              <a:cs typeface="Palatino Linotype"/>
            </a:endParaRPr>
          </a:p>
        </p:txBody>
      </p:sp>
      <p:sp>
        <p:nvSpPr>
          <p:cNvPr id="71" name="object 71"/>
          <p:cNvSpPr txBox="1"/>
          <p:nvPr/>
        </p:nvSpPr>
        <p:spPr>
          <a:xfrm>
            <a:off x="2296629" y="1531351"/>
            <a:ext cx="274320" cy="191770"/>
          </a:xfrm>
          <a:prstGeom prst="rect">
            <a:avLst/>
          </a:prstGeom>
        </p:spPr>
        <p:txBody>
          <a:bodyPr vert="horz" wrap="square" lIns="0" tIns="11430" rIns="0" bIns="0" rtlCol="0">
            <a:spAutoFit/>
          </a:bodyPr>
          <a:lstStyle/>
          <a:p>
            <a:pPr marL="12700">
              <a:lnSpc>
                <a:spcPct val="100000"/>
              </a:lnSpc>
              <a:spcBef>
                <a:spcPts val="90"/>
              </a:spcBef>
            </a:pPr>
            <a:r>
              <a:rPr sz="1100" spc="-40" dirty="0">
                <a:latin typeface="Arial"/>
                <a:cs typeface="Arial"/>
              </a:rPr>
              <a:t>^</a:t>
            </a:r>
            <a:endParaRPr sz="1100">
              <a:latin typeface="Arial"/>
              <a:cs typeface="Arial"/>
            </a:endParaRPr>
          </a:p>
        </p:txBody>
      </p:sp>
      <p:sp>
        <p:nvSpPr>
          <p:cNvPr id="72" name="object 72"/>
          <p:cNvSpPr txBox="1"/>
          <p:nvPr/>
        </p:nvSpPr>
        <p:spPr>
          <a:xfrm>
            <a:off x="2568600" y="1494445"/>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3" name="object 73"/>
          <p:cNvSpPr txBox="1"/>
          <p:nvPr/>
        </p:nvSpPr>
        <p:spPr>
          <a:xfrm>
            <a:off x="2952813" y="1526183"/>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4" name="object 74"/>
          <p:cNvSpPr txBox="1"/>
          <p:nvPr/>
        </p:nvSpPr>
        <p:spPr>
          <a:xfrm>
            <a:off x="3258248" y="1561882"/>
            <a:ext cx="95250" cy="191770"/>
          </a:xfrm>
          <a:prstGeom prst="rect">
            <a:avLst/>
          </a:prstGeom>
        </p:spPr>
        <p:txBody>
          <a:bodyPr vert="horz" wrap="square" lIns="0" tIns="11430" rIns="0" bIns="0" rtlCol="0">
            <a:spAutoFit/>
          </a:bodyPr>
          <a:lstStyle/>
          <a:p>
            <a:pPr marL="12700">
              <a:lnSpc>
                <a:spcPct val="100000"/>
              </a:lnSpc>
              <a:spcBef>
                <a:spcPts val="90"/>
              </a:spcBef>
            </a:pPr>
            <a:r>
              <a:rPr sz="1100" spc="175" dirty="0">
                <a:latin typeface="Palatino Linotype"/>
                <a:cs typeface="Palatino Linotype"/>
              </a:rPr>
              <a:t>ˆ</a:t>
            </a:r>
            <a:endParaRPr sz="1100">
              <a:latin typeface="Palatino Linotype"/>
              <a:cs typeface="Palatino Linotype"/>
            </a:endParaRPr>
          </a:p>
        </p:txBody>
      </p:sp>
      <p:sp>
        <p:nvSpPr>
          <p:cNvPr id="75" name="object 75"/>
          <p:cNvSpPr txBox="1"/>
          <p:nvPr/>
        </p:nvSpPr>
        <p:spPr>
          <a:xfrm>
            <a:off x="2286368" y="1561882"/>
            <a:ext cx="1043305" cy="191770"/>
          </a:xfrm>
          <a:prstGeom prst="rect">
            <a:avLst/>
          </a:prstGeom>
        </p:spPr>
        <p:txBody>
          <a:bodyPr vert="horz" wrap="square" lIns="0" tIns="11430" rIns="0" bIns="0" rtlCol="0">
            <a:spAutoFit/>
          </a:bodyPr>
          <a:lstStyle/>
          <a:p>
            <a:pPr marL="12700">
              <a:lnSpc>
                <a:spcPct val="100000"/>
              </a:lnSpc>
              <a:spcBef>
                <a:spcPts val="90"/>
              </a:spcBef>
              <a:tabLst>
                <a:tab pos="459740" algn="l"/>
                <a:tab pos="836294" algn="l"/>
              </a:tabLst>
            </a:pPr>
            <a:r>
              <a:rPr sz="1100" i="1" spc="105" dirty="0">
                <a:latin typeface="Times New Roman"/>
                <a:cs typeface="Times New Roman"/>
              </a:rPr>
              <a:t>IT</a:t>
            </a:r>
            <a:r>
              <a:rPr sz="1100" i="1" spc="-120" dirty="0">
                <a:latin typeface="Times New Roman"/>
                <a:cs typeface="Times New Roman"/>
              </a:rPr>
              <a:t> </a:t>
            </a:r>
            <a:r>
              <a:rPr sz="1100" i="1" spc="75" dirty="0">
                <a:latin typeface="Times New Roman"/>
                <a:cs typeface="Times New Roman"/>
              </a:rPr>
              <a:t>E</a:t>
            </a:r>
            <a:r>
              <a:rPr sz="1100" i="1" dirty="0">
                <a:latin typeface="Times New Roman"/>
                <a:cs typeface="Times New Roman"/>
              </a:rPr>
              <a:t>	</a:t>
            </a:r>
            <a:r>
              <a:rPr sz="1100" spc="295" dirty="0">
                <a:latin typeface="Palatino Linotype"/>
                <a:cs typeface="Palatino Linotype"/>
              </a:rPr>
              <a:t>=</a:t>
            </a:r>
            <a:r>
              <a:rPr sz="1100" spc="25" dirty="0">
                <a:latin typeface="Palatino Linotype"/>
                <a:cs typeface="Palatino Linotype"/>
              </a:rPr>
              <a:t> </a:t>
            </a:r>
            <a:r>
              <a:rPr sz="1100" i="1" spc="-25" dirty="0">
                <a:latin typeface="Times New Roman"/>
                <a:cs typeface="Times New Roman"/>
              </a:rPr>
              <a:t>y</a:t>
            </a:r>
            <a:r>
              <a:rPr sz="1100" spc="-25" dirty="0">
                <a:latin typeface="Palatino Linotype"/>
                <a:cs typeface="Palatino Linotype"/>
              </a:rPr>
              <a:t>ˆ</a:t>
            </a:r>
            <a:r>
              <a:rPr sz="1100" dirty="0">
                <a:latin typeface="Palatino Linotype"/>
                <a:cs typeface="Palatino Linotype"/>
              </a:rPr>
              <a:t>	</a:t>
            </a:r>
            <a:r>
              <a:rPr sz="1100" spc="-35" dirty="0">
                <a:latin typeface="Lucida Sans Unicode"/>
                <a:cs typeface="Lucida Sans Unicode"/>
              </a:rPr>
              <a:t>−</a:t>
            </a:r>
            <a:r>
              <a:rPr sz="1100" spc="-105" dirty="0">
                <a:latin typeface="Lucida Sans Unicode"/>
                <a:cs typeface="Lucida Sans Unicode"/>
              </a:rPr>
              <a:t> </a:t>
            </a:r>
            <a:r>
              <a:rPr sz="1100" i="1" spc="-470" dirty="0">
                <a:latin typeface="Times New Roman"/>
                <a:cs typeface="Times New Roman"/>
              </a:rPr>
              <a:t>y</a:t>
            </a:r>
            <a:endParaRPr sz="1100">
              <a:latin typeface="Times New Roman"/>
              <a:cs typeface="Times New Roman"/>
            </a:endParaRPr>
          </a:p>
        </p:txBody>
      </p:sp>
      <p:sp>
        <p:nvSpPr>
          <p:cNvPr id="76" name="object 76"/>
          <p:cNvSpPr txBox="1"/>
          <p:nvPr/>
        </p:nvSpPr>
        <p:spPr>
          <a:xfrm>
            <a:off x="3321646" y="1526183"/>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7" name="object 77"/>
          <p:cNvSpPr txBox="1"/>
          <p:nvPr/>
        </p:nvSpPr>
        <p:spPr>
          <a:xfrm>
            <a:off x="2947847" y="1636965"/>
            <a:ext cx="448309" cy="147320"/>
          </a:xfrm>
          <a:prstGeom prst="rect">
            <a:avLst/>
          </a:prstGeom>
        </p:spPr>
        <p:txBody>
          <a:bodyPr vert="horz" wrap="square" lIns="0" tIns="12065" rIns="0" bIns="0" rtlCol="0">
            <a:spAutoFit/>
          </a:bodyPr>
          <a:lstStyle/>
          <a:p>
            <a:pPr marL="12700">
              <a:lnSpc>
                <a:spcPct val="100000"/>
              </a:lnSpc>
              <a:spcBef>
                <a:spcPts val="95"/>
              </a:spcBef>
              <a:tabLst>
                <a:tab pos="381000" algn="l"/>
              </a:tabLst>
            </a:pPr>
            <a:r>
              <a:rPr sz="800" spc="-50" dirty="0">
                <a:latin typeface="Palatino Linotype"/>
                <a:cs typeface="Palatino Linotype"/>
              </a:rPr>
              <a:t>1</a:t>
            </a:r>
            <a:r>
              <a:rPr sz="800" dirty="0">
                <a:latin typeface="Palatino Linotype"/>
                <a:cs typeface="Palatino Linotype"/>
              </a:rPr>
              <a:t>	</a:t>
            </a:r>
            <a:r>
              <a:rPr sz="800" spc="-50" dirty="0">
                <a:latin typeface="Palatino Linotype"/>
                <a:cs typeface="Palatino Linotype"/>
              </a:rPr>
              <a:t>0</a:t>
            </a:r>
            <a:endParaRPr sz="800">
              <a:latin typeface="Palatino Linotype"/>
              <a:cs typeface="Palatino Linotype"/>
            </a:endParaRPr>
          </a:p>
        </p:txBody>
      </p:sp>
      <p:sp>
        <p:nvSpPr>
          <p:cNvPr id="78" name="object 78"/>
          <p:cNvSpPr txBox="1"/>
          <p:nvPr/>
        </p:nvSpPr>
        <p:spPr>
          <a:xfrm>
            <a:off x="2268435" y="2091637"/>
            <a:ext cx="274320" cy="191770"/>
          </a:xfrm>
          <a:prstGeom prst="rect">
            <a:avLst/>
          </a:prstGeom>
        </p:spPr>
        <p:txBody>
          <a:bodyPr vert="horz" wrap="square" lIns="0" tIns="11430" rIns="0" bIns="0" rtlCol="0">
            <a:spAutoFit/>
          </a:bodyPr>
          <a:lstStyle/>
          <a:p>
            <a:pPr marL="12700">
              <a:lnSpc>
                <a:spcPct val="100000"/>
              </a:lnSpc>
              <a:spcBef>
                <a:spcPts val="90"/>
              </a:spcBef>
            </a:pPr>
            <a:r>
              <a:rPr sz="1100" spc="90" dirty="0">
                <a:latin typeface="Arial"/>
                <a:cs typeface="Arial"/>
              </a:rPr>
              <a:t>^</a:t>
            </a:r>
            <a:endParaRPr sz="1100">
              <a:latin typeface="Arial"/>
              <a:cs typeface="Arial"/>
            </a:endParaRPr>
          </a:p>
        </p:txBody>
      </p:sp>
      <p:sp>
        <p:nvSpPr>
          <p:cNvPr id="79" name="object 79"/>
          <p:cNvSpPr txBox="1"/>
          <p:nvPr/>
        </p:nvSpPr>
        <p:spPr>
          <a:xfrm>
            <a:off x="2242096" y="2122168"/>
            <a:ext cx="486409" cy="191770"/>
          </a:xfrm>
          <a:prstGeom prst="rect">
            <a:avLst/>
          </a:prstGeom>
        </p:spPr>
        <p:txBody>
          <a:bodyPr vert="horz" wrap="square" lIns="0" tIns="11430" rIns="0" bIns="0" rtlCol="0">
            <a:spAutoFit/>
          </a:bodyPr>
          <a:lstStyle/>
          <a:p>
            <a:pPr marL="12700">
              <a:lnSpc>
                <a:spcPct val="100000"/>
              </a:lnSpc>
              <a:spcBef>
                <a:spcPts val="90"/>
              </a:spcBef>
            </a:pPr>
            <a:r>
              <a:rPr sz="1100" i="1" spc="80" dirty="0">
                <a:latin typeface="Times New Roman"/>
                <a:cs typeface="Times New Roman"/>
              </a:rPr>
              <a:t>AT</a:t>
            </a:r>
            <a:r>
              <a:rPr sz="1100" i="1" spc="-125" dirty="0">
                <a:latin typeface="Times New Roman"/>
                <a:cs typeface="Times New Roman"/>
              </a:rPr>
              <a:t> </a:t>
            </a:r>
            <a:r>
              <a:rPr sz="1100" i="1" spc="125" dirty="0">
                <a:latin typeface="Times New Roman"/>
                <a:cs typeface="Times New Roman"/>
              </a:rPr>
              <a:t>E</a:t>
            </a:r>
            <a:r>
              <a:rPr sz="1100" i="1" spc="95" dirty="0">
                <a:latin typeface="Times New Roman"/>
                <a:cs typeface="Times New Roman"/>
              </a:rPr>
              <a:t> </a:t>
            </a:r>
            <a:r>
              <a:rPr sz="1100" spc="245" dirty="0">
                <a:latin typeface="Palatino Linotype"/>
                <a:cs typeface="Palatino Linotype"/>
              </a:rPr>
              <a:t>=</a:t>
            </a:r>
            <a:endParaRPr sz="1100">
              <a:latin typeface="Palatino Linotype"/>
              <a:cs typeface="Palatino Linotype"/>
            </a:endParaRPr>
          </a:p>
        </p:txBody>
      </p:sp>
      <p:sp>
        <p:nvSpPr>
          <p:cNvPr id="80" name="object 80"/>
          <p:cNvSpPr txBox="1"/>
          <p:nvPr/>
        </p:nvSpPr>
        <p:spPr>
          <a:xfrm>
            <a:off x="2763329" y="2028442"/>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 dirty="0">
                <a:uFill>
                  <a:solidFill>
                    <a:srgbClr val="000000"/>
                  </a:solidFill>
                </a:uFill>
                <a:latin typeface="Palatino Linotype"/>
                <a:cs typeface="Palatino Linotype"/>
              </a:rPr>
              <a:t>1</a:t>
            </a:r>
            <a:endParaRPr sz="1100">
              <a:latin typeface="Palatino Linotype"/>
              <a:cs typeface="Palatino Linotype"/>
            </a:endParaRPr>
          </a:p>
        </p:txBody>
      </p:sp>
      <p:sp>
        <p:nvSpPr>
          <p:cNvPr id="81" name="object 81"/>
          <p:cNvSpPr txBox="1"/>
          <p:nvPr/>
        </p:nvSpPr>
        <p:spPr>
          <a:xfrm>
            <a:off x="2936570" y="1998330"/>
            <a:ext cx="90805"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Georgia"/>
                <a:cs typeface="Georgia"/>
              </a:rPr>
              <a:t>n</a:t>
            </a:r>
            <a:endParaRPr sz="800">
              <a:latin typeface="Georgia"/>
              <a:cs typeface="Georgia"/>
            </a:endParaRPr>
          </a:p>
        </p:txBody>
      </p:sp>
      <p:sp>
        <p:nvSpPr>
          <p:cNvPr id="82" name="object 82"/>
          <p:cNvSpPr txBox="1"/>
          <p:nvPr/>
        </p:nvSpPr>
        <p:spPr>
          <a:xfrm>
            <a:off x="2877820" y="2010973"/>
            <a:ext cx="208279" cy="177800"/>
          </a:xfrm>
          <a:prstGeom prst="rect">
            <a:avLst/>
          </a:prstGeom>
        </p:spPr>
        <p:txBody>
          <a:bodyPr vert="horz" wrap="square" lIns="0" tIns="12065" rIns="0" bIns="0" rtlCol="0">
            <a:spAutoFit/>
          </a:bodyPr>
          <a:lstStyle/>
          <a:p>
            <a:pPr marL="12700">
              <a:lnSpc>
                <a:spcPct val="100000"/>
              </a:lnSpc>
              <a:spcBef>
                <a:spcPts val="95"/>
              </a:spcBef>
            </a:pPr>
            <a:r>
              <a:rPr sz="1000" spc="819" dirty="0">
                <a:latin typeface="Arial"/>
                <a:cs typeface="Arial"/>
              </a:rPr>
              <a:t>Σ</a:t>
            </a:r>
            <a:endParaRPr sz="1000">
              <a:latin typeface="Arial"/>
              <a:cs typeface="Arial"/>
            </a:endParaRPr>
          </a:p>
        </p:txBody>
      </p:sp>
      <p:sp>
        <p:nvSpPr>
          <p:cNvPr id="83" name="object 83"/>
          <p:cNvSpPr txBox="1"/>
          <p:nvPr/>
        </p:nvSpPr>
        <p:spPr>
          <a:xfrm>
            <a:off x="2730982" y="2276753"/>
            <a:ext cx="376555" cy="191770"/>
          </a:xfrm>
          <a:prstGeom prst="rect">
            <a:avLst/>
          </a:prstGeom>
        </p:spPr>
        <p:txBody>
          <a:bodyPr vert="horz" wrap="square" lIns="0" tIns="11430" rIns="0" bIns="0" rtlCol="0">
            <a:spAutoFit/>
          </a:bodyPr>
          <a:lstStyle/>
          <a:p>
            <a:pPr marL="38100">
              <a:lnSpc>
                <a:spcPct val="100000"/>
              </a:lnSpc>
              <a:spcBef>
                <a:spcPts val="90"/>
              </a:spcBef>
            </a:pPr>
            <a:r>
              <a:rPr sz="1650" i="1" spc="150" baseline="22727" dirty="0">
                <a:latin typeface="Times New Roman"/>
                <a:cs typeface="Times New Roman"/>
              </a:rPr>
              <a:t>n</a:t>
            </a:r>
            <a:r>
              <a:rPr sz="1650" i="1" spc="89" baseline="22727" dirty="0">
                <a:latin typeface="Times New Roman"/>
                <a:cs typeface="Times New Roman"/>
              </a:rPr>
              <a:t> </a:t>
            </a:r>
            <a:r>
              <a:rPr sz="800" i="1" spc="80" dirty="0">
                <a:latin typeface="Georgia"/>
                <a:cs typeface="Georgia"/>
              </a:rPr>
              <a:t>i</a:t>
            </a:r>
            <a:r>
              <a:rPr sz="800" spc="80" dirty="0">
                <a:latin typeface="Palatino Linotype"/>
                <a:cs typeface="Palatino Linotype"/>
              </a:rPr>
              <a:t>=1</a:t>
            </a:r>
            <a:endParaRPr sz="800">
              <a:latin typeface="Palatino Linotype"/>
              <a:cs typeface="Palatino Linotype"/>
            </a:endParaRPr>
          </a:p>
        </p:txBody>
      </p:sp>
      <p:sp>
        <p:nvSpPr>
          <p:cNvPr id="84" name="object 84"/>
          <p:cNvSpPr txBox="1"/>
          <p:nvPr/>
        </p:nvSpPr>
        <p:spPr>
          <a:xfrm>
            <a:off x="3093935" y="2091637"/>
            <a:ext cx="274320" cy="191770"/>
          </a:xfrm>
          <a:prstGeom prst="rect">
            <a:avLst/>
          </a:prstGeom>
        </p:spPr>
        <p:txBody>
          <a:bodyPr vert="horz" wrap="square" lIns="0" tIns="11430" rIns="0" bIns="0" rtlCol="0">
            <a:spAutoFit/>
          </a:bodyPr>
          <a:lstStyle/>
          <a:p>
            <a:pPr marL="12700">
              <a:lnSpc>
                <a:spcPct val="100000"/>
              </a:lnSpc>
              <a:spcBef>
                <a:spcPts val="90"/>
              </a:spcBef>
            </a:pPr>
            <a:r>
              <a:rPr sz="1100" spc="-40" dirty="0">
                <a:latin typeface="Arial"/>
                <a:cs typeface="Arial"/>
              </a:rPr>
              <a:t>^</a:t>
            </a:r>
            <a:endParaRPr sz="1100">
              <a:latin typeface="Arial"/>
              <a:cs typeface="Arial"/>
            </a:endParaRPr>
          </a:p>
        </p:txBody>
      </p:sp>
      <p:sp>
        <p:nvSpPr>
          <p:cNvPr id="85" name="object 85"/>
          <p:cNvSpPr txBox="1"/>
          <p:nvPr/>
        </p:nvSpPr>
        <p:spPr>
          <a:xfrm>
            <a:off x="3083661" y="2122168"/>
            <a:ext cx="299720" cy="191770"/>
          </a:xfrm>
          <a:prstGeom prst="rect">
            <a:avLst/>
          </a:prstGeom>
        </p:spPr>
        <p:txBody>
          <a:bodyPr vert="horz" wrap="square" lIns="0" tIns="11430" rIns="0" bIns="0" rtlCol="0">
            <a:spAutoFit/>
          </a:bodyPr>
          <a:lstStyle/>
          <a:p>
            <a:pPr marL="12700">
              <a:lnSpc>
                <a:spcPct val="100000"/>
              </a:lnSpc>
              <a:spcBef>
                <a:spcPts val="90"/>
              </a:spcBef>
            </a:pPr>
            <a:r>
              <a:rPr sz="1100" i="1" spc="105" dirty="0">
                <a:latin typeface="Times New Roman"/>
                <a:cs typeface="Times New Roman"/>
              </a:rPr>
              <a:t>IT</a:t>
            </a:r>
            <a:r>
              <a:rPr sz="1100" i="1" spc="-120" dirty="0">
                <a:latin typeface="Times New Roman"/>
                <a:cs typeface="Times New Roman"/>
              </a:rPr>
              <a:t> </a:t>
            </a:r>
            <a:r>
              <a:rPr sz="1100" i="1" spc="75" dirty="0">
                <a:latin typeface="Times New Roman"/>
                <a:cs typeface="Times New Roman"/>
              </a:rPr>
              <a:t>E</a:t>
            </a:r>
            <a:endParaRPr sz="1100">
              <a:latin typeface="Times New Roman"/>
              <a:cs typeface="Times New Roman"/>
            </a:endParaRPr>
          </a:p>
        </p:txBody>
      </p:sp>
      <p:sp>
        <p:nvSpPr>
          <p:cNvPr id="86" name="object 86"/>
          <p:cNvSpPr txBox="1"/>
          <p:nvPr/>
        </p:nvSpPr>
        <p:spPr>
          <a:xfrm>
            <a:off x="3365906" y="2054718"/>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1765642" y="1402281"/>
            <a:ext cx="81915" cy="191770"/>
          </a:xfrm>
          <a:prstGeom prst="rect">
            <a:avLst/>
          </a:prstGeom>
        </p:spPr>
        <p:txBody>
          <a:bodyPr vert="horz" wrap="square" lIns="0" tIns="11430" rIns="0" bIns="0" rtlCol="0">
            <a:spAutoFit/>
          </a:bodyPr>
          <a:lstStyle/>
          <a:p>
            <a:pPr marL="12700">
              <a:lnSpc>
                <a:spcPct val="100000"/>
              </a:lnSpc>
              <a:spcBef>
                <a:spcPts val="90"/>
              </a:spcBef>
            </a:pPr>
            <a:r>
              <a:rPr sz="1100" i="1" spc="-5" dirty="0">
                <a:latin typeface="Times New Roman"/>
                <a:cs typeface="Times New Roman"/>
              </a:rPr>
              <a:t>ϵ</a:t>
            </a:r>
            <a:endParaRPr sz="1100">
              <a:latin typeface="Times New Roman"/>
              <a:cs typeface="Times New Roman"/>
            </a:endParaRPr>
          </a:p>
        </p:txBody>
      </p:sp>
      <p:sp>
        <p:nvSpPr>
          <p:cNvPr id="66" name="object 66"/>
          <p:cNvSpPr txBox="1"/>
          <p:nvPr/>
        </p:nvSpPr>
        <p:spPr>
          <a:xfrm>
            <a:off x="1821878" y="1461057"/>
            <a:ext cx="368300"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Georgia"/>
                <a:cs typeface="Georgia"/>
              </a:rPr>
              <a:t>PEHE</a:t>
            </a:r>
            <a:endParaRPr sz="800">
              <a:latin typeface="Georgia"/>
              <a:cs typeface="Georgia"/>
            </a:endParaRPr>
          </a:p>
        </p:txBody>
      </p:sp>
      <p:sp>
        <p:nvSpPr>
          <p:cNvPr id="67" name="object 67"/>
          <p:cNvSpPr txBox="1"/>
          <p:nvPr/>
        </p:nvSpPr>
        <p:spPr>
          <a:xfrm>
            <a:off x="2214930" y="1402281"/>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Palatino Linotype"/>
                <a:cs typeface="Palatino Linotype"/>
              </a:rPr>
              <a:t>=</a:t>
            </a:r>
            <a:endParaRPr sz="1100">
              <a:latin typeface="Palatino Linotype"/>
              <a:cs typeface="Palatino Linotype"/>
            </a:endParaRPr>
          </a:p>
        </p:txBody>
      </p:sp>
      <p:sp>
        <p:nvSpPr>
          <p:cNvPr id="68" name="object 68"/>
          <p:cNvSpPr txBox="1"/>
          <p:nvPr/>
        </p:nvSpPr>
        <p:spPr>
          <a:xfrm>
            <a:off x="95300" y="331391"/>
            <a:ext cx="5073600" cy="1125308"/>
          </a:xfrm>
          <a:prstGeom prst="rect">
            <a:avLst/>
          </a:prstGeom>
        </p:spPr>
        <p:txBody>
          <a:bodyPr vert="horz" wrap="square" lIns="0" tIns="17145" rIns="0" bIns="0" rtlCol="0">
            <a:spAutoFit/>
          </a:bodyPr>
          <a:lstStyle/>
          <a:p>
            <a:pPr marL="12700">
              <a:lnSpc>
                <a:spcPct val="100000"/>
              </a:lnSpc>
              <a:spcBef>
                <a:spcPts val="135"/>
              </a:spcBef>
            </a:pPr>
            <a:r>
              <a:rPr sz="1400" spc="55" dirty="0">
                <a:latin typeface="Palatino Linotype"/>
                <a:cs typeface="Palatino Linotype"/>
              </a:rPr>
              <a:t>M</a:t>
            </a:r>
            <a:r>
              <a:rPr sz="1400" cap="small" spc="55" dirty="0">
                <a:latin typeface="Palatino Linotype"/>
                <a:cs typeface="Palatino Linotype"/>
              </a:rPr>
              <a:t>easuring</a:t>
            </a:r>
            <a:r>
              <a:rPr sz="1400" spc="210" dirty="0">
                <a:latin typeface="Palatino Linotype"/>
                <a:cs typeface="Palatino Linotype"/>
              </a:rPr>
              <a:t> </a:t>
            </a:r>
            <a:r>
              <a:rPr sz="1400" spc="95" dirty="0">
                <a:latin typeface="Palatino Linotype"/>
                <a:cs typeface="Palatino Linotype"/>
              </a:rPr>
              <a:t>E</a:t>
            </a:r>
            <a:r>
              <a:rPr sz="1400" cap="small" spc="95" dirty="0">
                <a:latin typeface="Palatino Linotype"/>
                <a:cs typeface="Palatino Linotype"/>
              </a:rPr>
              <a:t>rrors</a:t>
            </a:r>
            <a:endParaRPr sz="1400" dirty="0">
              <a:latin typeface="Palatino Linotype"/>
              <a:cs typeface="Palatino Linotype"/>
            </a:endParaRPr>
          </a:p>
          <a:p>
            <a:pPr>
              <a:lnSpc>
                <a:spcPct val="100000"/>
              </a:lnSpc>
              <a:spcBef>
                <a:spcPts val="30"/>
              </a:spcBef>
            </a:pPr>
            <a:endParaRPr sz="1850" dirty="0">
              <a:latin typeface="Palatino Linotype"/>
              <a:cs typeface="Palatino Linotype"/>
            </a:endParaRPr>
          </a:p>
          <a:p>
            <a:pPr marL="176530">
              <a:lnSpc>
                <a:spcPct val="100000"/>
              </a:lnSpc>
            </a:pPr>
            <a:r>
              <a:rPr sz="1100" dirty="0">
                <a:latin typeface="Palatino Linotype"/>
                <a:cs typeface="Palatino Linotype"/>
              </a:rPr>
              <a:t>This</a:t>
            </a:r>
            <a:r>
              <a:rPr sz="1100" spc="35" dirty="0">
                <a:latin typeface="Palatino Linotype"/>
                <a:cs typeface="Palatino Linotype"/>
              </a:rPr>
              <a:t> </a:t>
            </a:r>
            <a:r>
              <a:rPr sz="1100" spc="-40" dirty="0">
                <a:latin typeface="Palatino Linotype"/>
                <a:cs typeface="Palatino Linotype"/>
              </a:rPr>
              <a:t>allows</a:t>
            </a:r>
            <a:r>
              <a:rPr sz="1100" spc="40" dirty="0">
                <a:latin typeface="Palatino Linotype"/>
                <a:cs typeface="Palatino Linotype"/>
              </a:rPr>
              <a:t> </a:t>
            </a:r>
            <a:r>
              <a:rPr sz="1100" dirty="0">
                <a:latin typeface="Palatino Linotype"/>
                <a:cs typeface="Palatino Linotype"/>
              </a:rPr>
              <a:t>us</a:t>
            </a:r>
            <a:r>
              <a:rPr sz="1100" spc="40" dirty="0">
                <a:latin typeface="Palatino Linotype"/>
                <a:cs typeface="Palatino Linotype"/>
              </a:rPr>
              <a:t> </a:t>
            </a:r>
            <a:r>
              <a:rPr sz="1100" dirty="0">
                <a:latin typeface="Palatino Linotype"/>
                <a:cs typeface="Palatino Linotype"/>
              </a:rPr>
              <a:t>to</a:t>
            </a:r>
            <a:r>
              <a:rPr sz="1100" spc="40" dirty="0">
                <a:latin typeface="Palatino Linotype"/>
                <a:cs typeface="Palatino Linotype"/>
              </a:rPr>
              <a:t> </a:t>
            </a:r>
            <a:r>
              <a:rPr sz="1100" spc="-35" dirty="0">
                <a:latin typeface="Palatino Linotype"/>
                <a:cs typeface="Palatino Linotype"/>
              </a:rPr>
              <a:t>define</a:t>
            </a:r>
            <a:r>
              <a:rPr sz="1100" spc="40" dirty="0">
                <a:latin typeface="Palatino Linotype"/>
                <a:cs typeface="Palatino Linotype"/>
              </a:rPr>
              <a:t> </a:t>
            </a:r>
            <a:r>
              <a:rPr sz="1100" dirty="0">
                <a:latin typeface="Palatino Linotype"/>
                <a:cs typeface="Palatino Linotype"/>
              </a:rPr>
              <a:t>the</a:t>
            </a:r>
            <a:r>
              <a:rPr sz="1100" spc="40" dirty="0">
                <a:latin typeface="Palatino Linotype"/>
                <a:cs typeface="Palatino Linotype"/>
              </a:rPr>
              <a:t> </a:t>
            </a:r>
            <a:r>
              <a:rPr sz="1100" spc="-45" dirty="0">
                <a:latin typeface="Palatino Linotype"/>
                <a:cs typeface="Palatino Linotype"/>
              </a:rPr>
              <a:t>following</a:t>
            </a:r>
            <a:r>
              <a:rPr sz="1100" spc="40" dirty="0">
                <a:latin typeface="Palatino Linotype"/>
                <a:cs typeface="Palatino Linotype"/>
              </a:rPr>
              <a:t> </a:t>
            </a:r>
            <a:r>
              <a:rPr sz="1100" spc="-35" dirty="0">
                <a:latin typeface="Palatino Linotype"/>
                <a:cs typeface="Palatino Linotype"/>
              </a:rPr>
              <a:t>measurement</a:t>
            </a:r>
            <a:r>
              <a:rPr sz="1100" spc="40" dirty="0">
                <a:latin typeface="Palatino Linotype"/>
                <a:cs typeface="Palatino Linotype"/>
              </a:rPr>
              <a:t> </a:t>
            </a:r>
            <a:r>
              <a:rPr sz="1100" spc="-10" dirty="0">
                <a:latin typeface="Palatino Linotype"/>
                <a:cs typeface="Palatino Linotype"/>
              </a:rPr>
              <a:t>errors</a:t>
            </a:r>
            <a:r>
              <a:rPr lang="en-GB" sz="1100" spc="-10" dirty="0">
                <a:latin typeface="Palatino Linotype"/>
                <a:cs typeface="Palatino Linotype"/>
              </a:rPr>
              <a:t> (</a:t>
            </a:r>
            <a:r>
              <a:rPr lang="en-GB" sz="1100" i="1" spc="-10" dirty="0">
                <a:solidFill>
                  <a:srgbClr val="00B0F0"/>
                </a:solidFill>
                <a:latin typeface="Palatino Linotype"/>
                <a:cs typeface="Palatino Linotype"/>
              </a:rPr>
              <a:t>assuming you have access to the true effects, e.g., previous experiments, see next slide)</a:t>
            </a:r>
            <a:r>
              <a:rPr sz="1100" spc="-10" dirty="0">
                <a:latin typeface="Palatino Linotype"/>
                <a:cs typeface="Palatino Linotype"/>
              </a:rPr>
              <a:t>:</a:t>
            </a:r>
            <a:endParaRPr sz="1100" dirty="0">
              <a:latin typeface="Palatino Linotype"/>
              <a:cs typeface="Palatino Linotype"/>
            </a:endParaRPr>
          </a:p>
          <a:p>
            <a:pPr marL="836930" algn="ctr">
              <a:lnSpc>
                <a:spcPct val="100000"/>
              </a:lnSpc>
              <a:spcBef>
                <a:spcPts val="910"/>
              </a:spcBef>
            </a:pPr>
            <a:r>
              <a:rPr sz="1000" spc="-285" dirty="0">
                <a:latin typeface="Arial"/>
                <a:cs typeface="Arial"/>
              </a:rPr>
              <a:t>,</a:t>
            </a:r>
            <a:endParaRPr sz="1000" dirty="0">
              <a:latin typeface="Arial"/>
              <a:cs typeface="Arial"/>
            </a:endParaRPr>
          </a:p>
        </p:txBody>
      </p:sp>
      <p:sp>
        <p:nvSpPr>
          <p:cNvPr id="69" name="object 69"/>
          <p:cNvSpPr txBox="1"/>
          <p:nvPr/>
        </p:nvSpPr>
        <p:spPr>
          <a:xfrm>
            <a:off x="2361171" y="1300789"/>
            <a:ext cx="159385" cy="177800"/>
          </a:xfrm>
          <a:prstGeom prst="rect">
            <a:avLst/>
          </a:prstGeom>
        </p:spPr>
        <p:txBody>
          <a:bodyPr vert="horz" wrap="square" lIns="0" tIns="12065" rIns="0" bIns="0" rtlCol="0">
            <a:spAutoFit/>
          </a:bodyPr>
          <a:lstStyle/>
          <a:p>
            <a:pPr marL="12700">
              <a:lnSpc>
                <a:spcPct val="100000"/>
              </a:lnSpc>
              <a:spcBef>
                <a:spcPts val="95"/>
              </a:spcBef>
            </a:pPr>
            <a:r>
              <a:rPr sz="1000" spc="495" dirty="0">
                <a:latin typeface="Arial"/>
                <a:cs typeface="Arial"/>
              </a:rPr>
              <a:t>u</a:t>
            </a:r>
            <a:endParaRPr sz="1000">
              <a:latin typeface="Arial"/>
              <a:cs typeface="Arial"/>
            </a:endParaRPr>
          </a:p>
        </p:txBody>
      </p:sp>
      <p:sp>
        <p:nvSpPr>
          <p:cNvPr id="70" name="object 70"/>
          <p:cNvSpPr txBox="1"/>
          <p:nvPr/>
        </p:nvSpPr>
        <p:spPr>
          <a:xfrm>
            <a:off x="2361171" y="1376710"/>
            <a:ext cx="159385" cy="177800"/>
          </a:xfrm>
          <a:prstGeom prst="rect">
            <a:avLst/>
          </a:prstGeom>
        </p:spPr>
        <p:txBody>
          <a:bodyPr vert="horz" wrap="square" lIns="0" tIns="12065" rIns="0" bIns="0" rtlCol="0">
            <a:spAutoFit/>
          </a:bodyPr>
          <a:lstStyle/>
          <a:p>
            <a:pPr marL="12700">
              <a:lnSpc>
                <a:spcPct val="100000"/>
              </a:lnSpc>
              <a:spcBef>
                <a:spcPts val="95"/>
              </a:spcBef>
            </a:pPr>
            <a:r>
              <a:rPr sz="1000" spc="770" dirty="0">
                <a:latin typeface="Arial"/>
                <a:cs typeface="Arial"/>
              </a:rPr>
              <a:t>,</a:t>
            </a:r>
            <a:endParaRPr sz="1000">
              <a:latin typeface="Arial"/>
              <a:cs typeface="Arial"/>
            </a:endParaRPr>
          </a:p>
        </p:txBody>
      </p:sp>
      <p:sp>
        <p:nvSpPr>
          <p:cNvPr id="71" name="object 71"/>
          <p:cNvSpPr/>
          <p:nvPr/>
        </p:nvSpPr>
        <p:spPr>
          <a:xfrm>
            <a:off x="2507437" y="1290713"/>
            <a:ext cx="1474470" cy="0"/>
          </a:xfrm>
          <a:custGeom>
            <a:avLst/>
            <a:gdLst/>
            <a:ahLst/>
            <a:cxnLst/>
            <a:rect l="l" t="t" r="r" b="b"/>
            <a:pathLst>
              <a:path w="1474470">
                <a:moveTo>
                  <a:pt x="0" y="0"/>
                </a:moveTo>
                <a:lnTo>
                  <a:pt x="1474228" y="0"/>
                </a:lnTo>
              </a:path>
            </a:pathLst>
          </a:custGeom>
          <a:ln w="5054">
            <a:solidFill>
              <a:srgbClr val="000000"/>
            </a:solidFill>
          </a:ln>
        </p:spPr>
        <p:txBody>
          <a:bodyPr wrap="square" lIns="0" tIns="0" rIns="0" bIns="0" rtlCol="0"/>
          <a:lstStyle/>
          <a:p>
            <a:endParaRPr/>
          </a:p>
        </p:txBody>
      </p:sp>
      <p:sp>
        <p:nvSpPr>
          <p:cNvPr id="72" name="object 72"/>
          <p:cNvSpPr txBox="1"/>
          <p:nvPr/>
        </p:nvSpPr>
        <p:spPr>
          <a:xfrm>
            <a:off x="2516860" y="1308555"/>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 dirty="0">
                <a:uFill>
                  <a:solidFill>
                    <a:srgbClr val="000000"/>
                  </a:solidFill>
                </a:uFill>
                <a:latin typeface="Palatino Linotype"/>
                <a:cs typeface="Palatino Linotype"/>
              </a:rPr>
              <a:t>1</a:t>
            </a:r>
            <a:endParaRPr sz="1100">
              <a:latin typeface="Palatino Linotype"/>
              <a:cs typeface="Palatino Linotype"/>
            </a:endParaRPr>
          </a:p>
        </p:txBody>
      </p:sp>
      <p:sp>
        <p:nvSpPr>
          <p:cNvPr id="79" name="object 79"/>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51</a:t>
            </a:fld>
            <a:r>
              <a:rPr spc="-235" dirty="0"/>
              <a:t> </a:t>
            </a:r>
            <a:r>
              <a:rPr dirty="0"/>
              <a:t>/</a:t>
            </a:r>
            <a:r>
              <a:rPr spc="-240" dirty="0"/>
              <a:t> </a:t>
            </a:r>
            <a:r>
              <a:rPr spc="-25" dirty="0"/>
              <a:t>57</a:t>
            </a:r>
          </a:p>
        </p:txBody>
      </p:sp>
      <p:sp>
        <p:nvSpPr>
          <p:cNvPr id="73" name="object 73"/>
          <p:cNvSpPr txBox="1"/>
          <p:nvPr/>
        </p:nvSpPr>
        <p:spPr>
          <a:xfrm>
            <a:off x="2690101" y="1278444"/>
            <a:ext cx="90805"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Georgia"/>
                <a:cs typeface="Georgia"/>
              </a:rPr>
              <a:t>n</a:t>
            </a:r>
            <a:endParaRPr sz="800">
              <a:latin typeface="Georgia"/>
              <a:cs typeface="Georgia"/>
            </a:endParaRPr>
          </a:p>
        </p:txBody>
      </p:sp>
      <p:sp>
        <p:nvSpPr>
          <p:cNvPr id="74" name="object 74"/>
          <p:cNvSpPr txBox="1"/>
          <p:nvPr/>
        </p:nvSpPr>
        <p:spPr>
          <a:xfrm>
            <a:off x="2631351" y="1291099"/>
            <a:ext cx="195580" cy="177800"/>
          </a:xfrm>
          <a:prstGeom prst="rect">
            <a:avLst/>
          </a:prstGeom>
        </p:spPr>
        <p:txBody>
          <a:bodyPr vert="horz" wrap="square" lIns="0" tIns="12065" rIns="0" bIns="0" rtlCol="0">
            <a:spAutoFit/>
          </a:bodyPr>
          <a:lstStyle/>
          <a:p>
            <a:pPr marL="12700">
              <a:lnSpc>
                <a:spcPct val="100000"/>
              </a:lnSpc>
              <a:spcBef>
                <a:spcPts val="95"/>
              </a:spcBef>
            </a:pPr>
            <a:r>
              <a:rPr sz="1000" spc="-160" dirty="0">
                <a:latin typeface="Arial"/>
                <a:cs typeface="Arial"/>
              </a:rPr>
              <a:t>Σ</a:t>
            </a:r>
            <a:endParaRPr sz="1000">
              <a:latin typeface="Arial"/>
              <a:cs typeface="Arial"/>
            </a:endParaRPr>
          </a:p>
        </p:txBody>
      </p:sp>
      <p:sp>
        <p:nvSpPr>
          <p:cNvPr id="75" name="object 75"/>
          <p:cNvSpPr txBox="1"/>
          <p:nvPr/>
        </p:nvSpPr>
        <p:spPr>
          <a:xfrm>
            <a:off x="3150222" y="1334844"/>
            <a:ext cx="146050" cy="147320"/>
          </a:xfrm>
          <a:prstGeom prst="rect">
            <a:avLst/>
          </a:prstGeom>
        </p:spPr>
        <p:txBody>
          <a:bodyPr vert="horz" wrap="square" lIns="0" tIns="12065" rIns="0" bIns="0" rtlCol="0">
            <a:spAutoFit/>
          </a:bodyPr>
          <a:lstStyle/>
          <a:p>
            <a:pPr marL="12700">
              <a:lnSpc>
                <a:spcPct val="100000"/>
              </a:lnSpc>
              <a:spcBef>
                <a:spcPts val="95"/>
              </a:spcBef>
            </a:pPr>
            <a:r>
              <a:rPr sz="800" spc="30" dirty="0">
                <a:latin typeface="Palatino Linotype"/>
                <a:cs typeface="Palatino Linotype"/>
              </a:rPr>
              <a:t>(</a:t>
            </a:r>
            <a:r>
              <a:rPr sz="800" i="1" spc="30" dirty="0">
                <a:latin typeface="Georgia"/>
                <a:cs typeface="Georgia"/>
              </a:rPr>
              <a:t>i</a:t>
            </a:r>
            <a:r>
              <a:rPr sz="800" spc="30" dirty="0">
                <a:latin typeface="Palatino Linotype"/>
                <a:cs typeface="Palatino Linotype"/>
              </a:rPr>
              <a:t>)</a:t>
            </a:r>
            <a:endParaRPr sz="800">
              <a:latin typeface="Palatino Linotype"/>
              <a:cs typeface="Palatino Linotype"/>
            </a:endParaRPr>
          </a:p>
        </p:txBody>
      </p:sp>
      <p:sp>
        <p:nvSpPr>
          <p:cNvPr id="76" name="object 76"/>
          <p:cNvSpPr txBox="1"/>
          <p:nvPr/>
        </p:nvSpPr>
        <p:spPr>
          <a:xfrm>
            <a:off x="2788704" y="1402281"/>
            <a:ext cx="1082040" cy="191770"/>
          </a:xfrm>
          <a:prstGeom prst="rect">
            <a:avLst/>
          </a:prstGeom>
        </p:spPr>
        <p:txBody>
          <a:bodyPr vert="horz" wrap="square" lIns="0" tIns="11430" rIns="0" bIns="0" rtlCol="0">
            <a:spAutoFit/>
          </a:bodyPr>
          <a:lstStyle/>
          <a:p>
            <a:pPr marL="38100">
              <a:lnSpc>
                <a:spcPct val="100000"/>
              </a:lnSpc>
              <a:spcBef>
                <a:spcPts val="90"/>
              </a:spcBef>
              <a:tabLst>
                <a:tab pos="531495" algn="l"/>
              </a:tabLst>
            </a:pPr>
            <a:r>
              <a:rPr sz="1100" spc="-70" dirty="0">
                <a:latin typeface="Palatino Linotype"/>
                <a:cs typeface="Palatino Linotype"/>
              </a:rPr>
              <a:t>(</a:t>
            </a:r>
            <a:r>
              <a:rPr sz="1100" i="1" spc="-70" dirty="0">
                <a:latin typeface="Times New Roman"/>
                <a:cs typeface="Times New Roman"/>
              </a:rPr>
              <a:t>I</a:t>
            </a:r>
            <a:r>
              <a:rPr sz="1650" spc="-104" baseline="12626" dirty="0">
                <a:latin typeface="Arial"/>
                <a:cs typeface="Arial"/>
              </a:rPr>
              <a:t>^</a:t>
            </a:r>
            <a:r>
              <a:rPr sz="1100" i="1" spc="-70" dirty="0">
                <a:latin typeface="Times New Roman"/>
                <a:cs typeface="Times New Roman"/>
              </a:rPr>
              <a:t>T</a:t>
            </a:r>
            <a:r>
              <a:rPr sz="1100" i="1" spc="-95" dirty="0">
                <a:latin typeface="Times New Roman"/>
                <a:cs typeface="Times New Roman"/>
              </a:rPr>
              <a:t> </a:t>
            </a:r>
            <a:r>
              <a:rPr sz="1100" i="1" spc="75" dirty="0">
                <a:latin typeface="Times New Roman"/>
                <a:cs typeface="Times New Roman"/>
              </a:rPr>
              <a:t>E</a:t>
            </a:r>
            <a:r>
              <a:rPr sz="1100" i="1" dirty="0">
                <a:latin typeface="Times New Roman"/>
                <a:cs typeface="Times New Roman"/>
              </a:rPr>
              <a:t>	</a:t>
            </a:r>
            <a:r>
              <a:rPr sz="1100" spc="-35" dirty="0">
                <a:latin typeface="Lucida Sans Unicode"/>
                <a:cs typeface="Lucida Sans Unicode"/>
              </a:rPr>
              <a:t>−</a:t>
            </a:r>
            <a:r>
              <a:rPr sz="1100" spc="-110" dirty="0">
                <a:latin typeface="Lucida Sans Unicode"/>
                <a:cs typeface="Lucida Sans Unicode"/>
              </a:rPr>
              <a:t> </a:t>
            </a:r>
            <a:r>
              <a:rPr sz="1100" i="1" spc="165" dirty="0">
                <a:latin typeface="Times New Roman"/>
                <a:cs typeface="Times New Roman"/>
              </a:rPr>
              <a:t>ITE</a:t>
            </a:r>
            <a:r>
              <a:rPr sz="1100" i="1" spc="120" dirty="0">
                <a:latin typeface="Times New Roman"/>
                <a:cs typeface="Times New Roman"/>
              </a:rPr>
              <a:t> </a:t>
            </a:r>
            <a:r>
              <a:rPr sz="1200" i="1" baseline="20833" dirty="0">
                <a:latin typeface="Georgia"/>
                <a:cs typeface="Georgia"/>
              </a:rPr>
              <a:t>i</a:t>
            </a:r>
            <a:endParaRPr sz="1200" baseline="20833">
              <a:latin typeface="Georgia"/>
              <a:cs typeface="Georgia"/>
            </a:endParaRPr>
          </a:p>
        </p:txBody>
      </p:sp>
      <p:sp>
        <p:nvSpPr>
          <p:cNvPr id="77" name="object 77"/>
          <p:cNvSpPr txBox="1"/>
          <p:nvPr/>
        </p:nvSpPr>
        <p:spPr>
          <a:xfrm>
            <a:off x="3702989" y="1362264"/>
            <a:ext cx="310515" cy="191770"/>
          </a:xfrm>
          <a:prstGeom prst="rect">
            <a:avLst/>
          </a:prstGeom>
        </p:spPr>
        <p:txBody>
          <a:bodyPr vert="horz" wrap="square" lIns="0" tIns="11430" rIns="0" bIns="0" rtlCol="0">
            <a:spAutoFit/>
          </a:bodyPr>
          <a:lstStyle/>
          <a:p>
            <a:pPr marL="38100">
              <a:lnSpc>
                <a:spcPct val="100000"/>
              </a:lnSpc>
              <a:spcBef>
                <a:spcPts val="90"/>
              </a:spcBef>
            </a:pPr>
            <a:r>
              <a:rPr sz="800" spc="60" dirty="0">
                <a:latin typeface="Palatino Linotype"/>
                <a:cs typeface="Palatino Linotype"/>
              </a:rPr>
              <a:t>(</a:t>
            </a:r>
            <a:r>
              <a:rPr sz="800" spc="85" dirty="0">
                <a:latin typeface="Palatino Linotype"/>
                <a:cs typeface="Palatino Linotype"/>
              </a:rPr>
              <a:t> </a:t>
            </a:r>
            <a:r>
              <a:rPr sz="800" spc="35" dirty="0">
                <a:latin typeface="Palatino Linotype"/>
                <a:cs typeface="Palatino Linotype"/>
              </a:rPr>
              <a:t>)</a:t>
            </a:r>
            <a:r>
              <a:rPr sz="1650" spc="52" baseline="-15151" dirty="0">
                <a:latin typeface="Palatino Linotype"/>
                <a:cs typeface="Palatino Linotype"/>
              </a:rPr>
              <a:t>)</a:t>
            </a:r>
            <a:r>
              <a:rPr sz="800" spc="35" dirty="0">
                <a:latin typeface="Palatino Linotype"/>
                <a:cs typeface="Palatino Linotype"/>
              </a:rPr>
              <a:t>2</a:t>
            </a:r>
            <a:endParaRPr sz="800">
              <a:latin typeface="Palatino Linotype"/>
              <a:cs typeface="Palatino Linotype"/>
            </a:endParaRPr>
          </a:p>
        </p:txBody>
      </p:sp>
      <p:sp>
        <p:nvSpPr>
          <p:cNvPr id="78" name="object 78"/>
          <p:cNvSpPr txBox="1"/>
          <p:nvPr/>
        </p:nvSpPr>
        <p:spPr>
          <a:xfrm>
            <a:off x="219227" y="1556866"/>
            <a:ext cx="5292725" cy="1087755"/>
          </a:xfrm>
          <a:prstGeom prst="rect">
            <a:avLst/>
          </a:prstGeom>
        </p:spPr>
        <p:txBody>
          <a:bodyPr vert="horz" wrap="square" lIns="0" tIns="11430" rIns="0" bIns="0" rtlCol="0">
            <a:spAutoFit/>
          </a:bodyPr>
          <a:lstStyle/>
          <a:p>
            <a:pPr marR="377825" algn="ctr">
              <a:lnSpc>
                <a:spcPct val="100000"/>
              </a:lnSpc>
              <a:spcBef>
                <a:spcPts val="90"/>
              </a:spcBef>
            </a:pPr>
            <a:r>
              <a:rPr sz="1650" i="1" spc="150" baseline="22727" dirty="0">
                <a:latin typeface="Times New Roman"/>
                <a:cs typeface="Times New Roman"/>
              </a:rPr>
              <a:t>n</a:t>
            </a:r>
            <a:r>
              <a:rPr sz="1650" i="1" spc="89" baseline="22727" dirty="0">
                <a:latin typeface="Times New Roman"/>
                <a:cs typeface="Times New Roman"/>
              </a:rPr>
              <a:t> </a:t>
            </a:r>
            <a:r>
              <a:rPr sz="800" i="1" spc="80" dirty="0">
                <a:latin typeface="Georgia"/>
                <a:cs typeface="Georgia"/>
              </a:rPr>
              <a:t>i</a:t>
            </a:r>
            <a:r>
              <a:rPr sz="800" spc="80" dirty="0">
                <a:latin typeface="Palatino Linotype"/>
                <a:cs typeface="Palatino Linotype"/>
              </a:rPr>
              <a:t>=1</a:t>
            </a:r>
            <a:endParaRPr sz="800" dirty="0">
              <a:latin typeface="Palatino Linotype"/>
              <a:cs typeface="Palatino Linotype"/>
            </a:endParaRPr>
          </a:p>
          <a:p>
            <a:pPr>
              <a:lnSpc>
                <a:spcPct val="100000"/>
              </a:lnSpc>
            </a:pPr>
            <a:endParaRPr sz="1250" dirty="0">
              <a:latin typeface="Palatino Linotype"/>
              <a:cs typeface="Palatino Linotype"/>
            </a:endParaRPr>
          </a:p>
          <a:p>
            <a:pPr marL="28575" algn="ctr">
              <a:lnSpc>
                <a:spcPct val="100000"/>
              </a:lnSpc>
            </a:pPr>
            <a:r>
              <a:rPr sz="1650" i="1" baseline="2525" dirty="0">
                <a:latin typeface="Times New Roman"/>
                <a:cs typeface="Times New Roman"/>
              </a:rPr>
              <a:t>ϵ</a:t>
            </a:r>
            <a:r>
              <a:rPr sz="1200" i="1" baseline="-10416" dirty="0">
                <a:latin typeface="Georgia"/>
                <a:cs typeface="Georgia"/>
              </a:rPr>
              <a:t>AT</a:t>
            </a:r>
            <a:r>
              <a:rPr sz="1200" i="1" spc="-112" baseline="-10416" dirty="0">
                <a:latin typeface="Georgia"/>
                <a:cs typeface="Georgia"/>
              </a:rPr>
              <a:t> </a:t>
            </a:r>
            <a:r>
              <a:rPr sz="1200" i="1" spc="135" baseline="-10416" dirty="0">
                <a:latin typeface="Georgia"/>
                <a:cs typeface="Georgia"/>
              </a:rPr>
              <a:t>E</a:t>
            </a:r>
            <a:r>
              <a:rPr sz="1200" i="1" spc="337" baseline="-10416" dirty="0">
                <a:latin typeface="Georgia"/>
                <a:cs typeface="Georgia"/>
              </a:rPr>
              <a:t> </a:t>
            </a:r>
            <a:r>
              <a:rPr sz="1650" spc="442" baseline="2525" dirty="0">
                <a:latin typeface="Palatino Linotype"/>
                <a:cs typeface="Palatino Linotype"/>
              </a:rPr>
              <a:t>=</a:t>
            </a:r>
            <a:r>
              <a:rPr sz="1000" spc="395" dirty="0">
                <a:latin typeface="Arial"/>
                <a:cs typeface="Arial"/>
              </a:rPr>
              <a:t> </a:t>
            </a:r>
            <a:r>
              <a:rPr sz="1650" i="1" spc="-517" baseline="2525" dirty="0">
                <a:latin typeface="Times New Roman"/>
                <a:cs typeface="Times New Roman"/>
              </a:rPr>
              <a:t>A</a:t>
            </a:r>
            <a:r>
              <a:rPr sz="1650" spc="-300" baseline="12626" dirty="0">
                <a:latin typeface="Arial"/>
                <a:cs typeface="Arial"/>
              </a:rPr>
              <a:t>^</a:t>
            </a:r>
            <a:r>
              <a:rPr sz="1650" i="1" spc="247" baseline="2525" dirty="0">
                <a:latin typeface="Times New Roman"/>
                <a:cs typeface="Times New Roman"/>
              </a:rPr>
              <a:t>T</a:t>
            </a:r>
            <a:r>
              <a:rPr sz="1650" i="1" spc="-172" baseline="2525" dirty="0">
                <a:latin typeface="Times New Roman"/>
                <a:cs typeface="Times New Roman"/>
              </a:rPr>
              <a:t> </a:t>
            </a:r>
            <a:r>
              <a:rPr sz="1650" i="1" spc="187" baseline="2525" dirty="0">
                <a:latin typeface="Times New Roman"/>
                <a:cs typeface="Times New Roman"/>
              </a:rPr>
              <a:t>E</a:t>
            </a:r>
            <a:r>
              <a:rPr sz="1650" i="1" spc="75" baseline="2525" dirty="0">
                <a:latin typeface="Times New Roman"/>
                <a:cs typeface="Times New Roman"/>
              </a:rPr>
              <a:t> </a:t>
            </a:r>
            <a:r>
              <a:rPr sz="1650" spc="-52" baseline="2525" dirty="0">
                <a:latin typeface="Lucida Sans Unicode"/>
                <a:cs typeface="Lucida Sans Unicode"/>
              </a:rPr>
              <a:t>−</a:t>
            </a:r>
            <a:r>
              <a:rPr sz="1650" spc="-142" baseline="2525" dirty="0">
                <a:latin typeface="Lucida Sans Unicode"/>
                <a:cs typeface="Lucida Sans Unicode"/>
              </a:rPr>
              <a:t> </a:t>
            </a:r>
            <a:r>
              <a:rPr sz="1650" i="1" spc="209" baseline="2525" dirty="0">
                <a:latin typeface="Times New Roman"/>
                <a:cs typeface="Times New Roman"/>
              </a:rPr>
              <a:t>ATE</a:t>
            </a:r>
            <a:r>
              <a:rPr sz="1000" spc="140" dirty="0">
                <a:latin typeface="Arial"/>
                <a:cs typeface="Arial"/>
              </a:rPr>
              <a:t> </a:t>
            </a:r>
            <a:endParaRPr sz="1000" dirty="0">
              <a:latin typeface="Arial"/>
              <a:cs typeface="Arial"/>
            </a:endParaRPr>
          </a:p>
          <a:p>
            <a:pPr marL="50800" marR="43180" algn="ctr">
              <a:lnSpc>
                <a:spcPct val="102600"/>
              </a:lnSpc>
              <a:spcBef>
                <a:spcPts val="1340"/>
              </a:spcBef>
            </a:pPr>
            <a:r>
              <a:rPr sz="1100" spc="-10" dirty="0">
                <a:latin typeface="Palatino Linotype"/>
                <a:cs typeface="Palatino Linotype"/>
              </a:rPr>
              <a:t>Where</a:t>
            </a:r>
            <a:r>
              <a:rPr sz="1100" spc="15" dirty="0">
                <a:latin typeface="Palatino Linotype"/>
                <a:cs typeface="Palatino Linotype"/>
              </a:rPr>
              <a:t> </a:t>
            </a:r>
            <a:r>
              <a:rPr sz="1100" i="1" spc="170" dirty="0">
                <a:latin typeface="Times New Roman"/>
                <a:cs typeface="Times New Roman"/>
              </a:rPr>
              <a:t>PEHE</a:t>
            </a:r>
            <a:r>
              <a:rPr sz="1100" i="1" spc="70" dirty="0">
                <a:latin typeface="Times New Roman"/>
                <a:cs typeface="Times New Roman"/>
              </a:rPr>
              <a:t> </a:t>
            </a:r>
            <a:r>
              <a:rPr sz="1100" spc="-10" dirty="0">
                <a:latin typeface="Palatino Linotype"/>
                <a:cs typeface="Palatino Linotype"/>
              </a:rPr>
              <a:t>stands</a:t>
            </a:r>
            <a:r>
              <a:rPr sz="1100" spc="20" dirty="0">
                <a:latin typeface="Palatino Linotype"/>
                <a:cs typeface="Palatino Linotype"/>
              </a:rPr>
              <a:t> </a:t>
            </a:r>
            <a:r>
              <a:rPr sz="1100" dirty="0">
                <a:latin typeface="Palatino Linotype"/>
                <a:cs typeface="Palatino Linotype"/>
              </a:rPr>
              <a:t>for</a:t>
            </a:r>
            <a:r>
              <a:rPr sz="1100" spc="20" dirty="0">
                <a:latin typeface="Palatino Linotype"/>
                <a:cs typeface="Palatino Linotype"/>
              </a:rPr>
              <a:t> </a:t>
            </a:r>
            <a:r>
              <a:rPr sz="1100" spc="-10" dirty="0">
                <a:latin typeface="Palatino Linotype"/>
                <a:cs typeface="Palatino Linotype"/>
              </a:rPr>
              <a:t>Precision</a:t>
            </a:r>
            <a:r>
              <a:rPr sz="1100" spc="15" dirty="0">
                <a:latin typeface="Palatino Linotype"/>
                <a:cs typeface="Palatino Linotype"/>
              </a:rPr>
              <a:t> </a:t>
            </a:r>
            <a:r>
              <a:rPr sz="1100" dirty="0">
                <a:latin typeface="Palatino Linotype"/>
                <a:cs typeface="Palatino Linotype"/>
              </a:rPr>
              <a:t>in</a:t>
            </a:r>
            <a:r>
              <a:rPr sz="1100" spc="20" dirty="0">
                <a:latin typeface="Palatino Linotype"/>
                <a:cs typeface="Palatino Linotype"/>
              </a:rPr>
              <a:t> </a:t>
            </a:r>
            <a:r>
              <a:rPr sz="1100" dirty="0">
                <a:latin typeface="Palatino Linotype"/>
                <a:cs typeface="Palatino Linotype"/>
              </a:rPr>
              <a:t>Estimation</a:t>
            </a:r>
            <a:r>
              <a:rPr sz="1100" spc="20" dirty="0">
                <a:latin typeface="Palatino Linotype"/>
                <a:cs typeface="Palatino Linotype"/>
              </a:rPr>
              <a:t> </a:t>
            </a:r>
            <a:r>
              <a:rPr sz="1100" dirty="0">
                <a:latin typeface="Palatino Linotype"/>
                <a:cs typeface="Palatino Linotype"/>
              </a:rPr>
              <a:t>of</a:t>
            </a:r>
            <a:r>
              <a:rPr sz="1100" spc="15" dirty="0">
                <a:latin typeface="Palatino Linotype"/>
                <a:cs typeface="Palatino Linotype"/>
              </a:rPr>
              <a:t> </a:t>
            </a:r>
            <a:r>
              <a:rPr sz="1100" spc="-40" dirty="0">
                <a:latin typeface="Palatino Linotype"/>
                <a:cs typeface="Palatino Linotype"/>
              </a:rPr>
              <a:t>Heterogeneous</a:t>
            </a:r>
            <a:r>
              <a:rPr sz="1100" spc="20" dirty="0">
                <a:latin typeface="Palatino Linotype"/>
                <a:cs typeface="Palatino Linotype"/>
              </a:rPr>
              <a:t> </a:t>
            </a:r>
            <a:r>
              <a:rPr sz="1100" dirty="0">
                <a:latin typeface="Palatino Linotype"/>
                <a:cs typeface="Palatino Linotype"/>
              </a:rPr>
              <a:t>Effect,</a:t>
            </a:r>
            <a:r>
              <a:rPr sz="1100" spc="20" dirty="0">
                <a:latin typeface="Palatino Linotype"/>
                <a:cs typeface="Palatino Linotype"/>
              </a:rPr>
              <a:t> </a:t>
            </a:r>
            <a:r>
              <a:rPr sz="1100" dirty="0">
                <a:latin typeface="Palatino Linotype"/>
                <a:cs typeface="Palatino Linotype"/>
              </a:rPr>
              <a:t>and</a:t>
            </a:r>
            <a:r>
              <a:rPr sz="1100" spc="15" dirty="0">
                <a:latin typeface="Palatino Linotype"/>
                <a:cs typeface="Palatino Linotype"/>
              </a:rPr>
              <a:t> </a:t>
            </a:r>
            <a:r>
              <a:rPr sz="1100" spc="-10" dirty="0">
                <a:latin typeface="Palatino Linotype"/>
                <a:cs typeface="Palatino Linotype"/>
              </a:rPr>
              <a:t>which </a:t>
            </a:r>
            <a:r>
              <a:rPr sz="1100" spc="-25" dirty="0">
                <a:latin typeface="Palatino Linotype"/>
                <a:cs typeface="Palatino Linotype"/>
              </a:rPr>
              <a:t>essentially</a:t>
            </a:r>
            <a:r>
              <a:rPr sz="1100" spc="50" dirty="0">
                <a:latin typeface="Palatino Linotype"/>
                <a:cs typeface="Palatino Linotype"/>
              </a:rPr>
              <a:t> </a:t>
            </a:r>
            <a:r>
              <a:rPr sz="1100" dirty="0">
                <a:latin typeface="Palatino Linotype"/>
                <a:cs typeface="Palatino Linotype"/>
              </a:rPr>
              <a:t>is</a:t>
            </a:r>
            <a:r>
              <a:rPr sz="1100" spc="50" dirty="0">
                <a:latin typeface="Palatino Linotype"/>
                <a:cs typeface="Palatino Linotype"/>
              </a:rPr>
              <a:t> </a:t>
            </a:r>
            <a:r>
              <a:rPr sz="1100" dirty="0">
                <a:latin typeface="Palatino Linotype"/>
                <a:cs typeface="Palatino Linotype"/>
              </a:rPr>
              <a:t>a</a:t>
            </a:r>
            <a:r>
              <a:rPr sz="1100" spc="50" dirty="0">
                <a:latin typeface="Palatino Linotype"/>
                <a:cs typeface="Palatino Linotype"/>
              </a:rPr>
              <a:t> </a:t>
            </a:r>
            <a:r>
              <a:rPr sz="1100" dirty="0">
                <a:latin typeface="Palatino Linotype"/>
                <a:cs typeface="Palatino Linotype"/>
              </a:rPr>
              <a:t>Root</a:t>
            </a:r>
            <a:r>
              <a:rPr sz="1100" spc="55" dirty="0">
                <a:latin typeface="Palatino Linotype"/>
                <a:cs typeface="Palatino Linotype"/>
              </a:rPr>
              <a:t> </a:t>
            </a:r>
            <a:r>
              <a:rPr sz="1100" spc="-10" dirty="0">
                <a:latin typeface="Palatino Linotype"/>
                <a:cs typeface="Palatino Linotype"/>
              </a:rPr>
              <a:t>Mean</a:t>
            </a:r>
            <a:r>
              <a:rPr sz="1100" spc="50" dirty="0">
                <a:latin typeface="Palatino Linotype"/>
                <a:cs typeface="Palatino Linotype"/>
              </a:rPr>
              <a:t> </a:t>
            </a:r>
            <a:r>
              <a:rPr sz="1100" spc="-25" dirty="0">
                <a:latin typeface="Palatino Linotype"/>
                <a:cs typeface="Palatino Linotype"/>
              </a:rPr>
              <a:t>Squared</a:t>
            </a:r>
            <a:r>
              <a:rPr sz="1100" spc="50" dirty="0">
                <a:latin typeface="Palatino Linotype"/>
                <a:cs typeface="Palatino Linotype"/>
              </a:rPr>
              <a:t> </a:t>
            </a:r>
            <a:r>
              <a:rPr sz="1100" dirty="0">
                <a:latin typeface="Palatino Linotype"/>
                <a:cs typeface="Palatino Linotype"/>
              </a:rPr>
              <a:t>Error</a:t>
            </a:r>
            <a:r>
              <a:rPr sz="1100" spc="55" dirty="0">
                <a:latin typeface="Palatino Linotype"/>
                <a:cs typeface="Palatino Linotype"/>
              </a:rPr>
              <a:t> </a:t>
            </a:r>
            <a:r>
              <a:rPr sz="1100" dirty="0">
                <a:latin typeface="Palatino Linotype"/>
                <a:cs typeface="Palatino Linotype"/>
              </a:rPr>
              <a:t>(RMSE)</a:t>
            </a:r>
            <a:r>
              <a:rPr sz="1100" spc="50" dirty="0">
                <a:latin typeface="Palatino Linotype"/>
                <a:cs typeface="Palatino Linotype"/>
              </a:rPr>
              <a:t> </a:t>
            </a:r>
            <a:r>
              <a:rPr sz="1100" spc="-30" dirty="0">
                <a:latin typeface="Palatino Linotype"/>
                <a:cs typeface="Palatino Linotype"/>
              </a:rPr>
              <a:t>between</a:t>
            </a:r>
            <a:r>
              <a:rPr sz="1100" spc="50" dirty="0">
                <a:latin typeface="Palatino Linotype"/>
                <a:cs typeface="Palatino Linotype"/>
              </a:rPr>
              <a:t> </a:t>
            </a:r>
            <a:r>
              <a:rPr sz="1100" spc="-25" dirty="0">
                <a:latin typeface="Palatino Linotype"/>
                <a:cs typeface="Palatino Linotype"/>
              </a:rPr>
              <a:t>predicted</a:t>
            </a:r>
            <a:r>
              <a:rPr sz="1100" spc="55" dirty="0">
                <a:latin typeface="Palatino Linotype"/>
                <a:cs typeface="Palatino Linotype"/>
              </a:rPr>
              <a:t> </a:t>
            </a:r>
            <a:r>
              <a:rPr sz="1100" dirty="0">
                <a:latin typeface="Palatino Linotype"/>
                <a:cs typeface="Palatino Linotype"/>
              </a:rPr>
              <a:t>and</a:t>
            </a:r>
            <a:r>
              <a:rPr sz="1100" spc="50" dirty="0">
                <a:latin typeface="Palatino Linotype"/>
                <a:cs typeface="Palatino Linotype"/>
              </a:rPr>
              <a:t> </a:t>
            </a:r>
            <a:r>
              <a:rPr sz="1100" dirty="0">
                <a:latin typeface="Palatino Linotype"/>
                <a:cs typeface="Palatino Linotype"/>
              </a:rPr>
              <a:t>true</a:t>
            </a:r>
            <a:r>
              <a:rPr sz="1100" spc="50" dirty="0">
                <a:latin typeface="Palatino Linotype"/>
                <a:cs typeface="Palatino Linotype"/>
              </a:rPr>
              <a:t> </a:t>
            </a:r>
            <a:r>
              <a:rPr sz="1100" spc="-10" dirty="0">
                <a:latin typeface="Palatino Linotype"/>
                <a:cs typeface="Palatino Linotype"/>
              </a:rPr>
              <a:t>ITEs.</a:t>
            </a:r>
            <a:endParaRPr sz="1100" dirty="0">
              <a:latin typeface="Palatino Linotype"/>
              <a:cs typeface="Palatino Linotype"/>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331391"/>
            <a:ext cx="5472430" cy="2544445"/>
          </a:xfrm>
          <a:prstGeom prst="rect">
            <a:avLst/>
          </a:prstGeom>
        </p:spPr>
        <p:txBody>
          <a:bodyPr vert="horz" wrap="square" lIns="0" tIns="17145" rIns="0" bIns="0" rtlCol="0">
            <a:spAutoFit/>
          </a:bodyPr>
          <a:lstStyle/>
          <a:p>
            <a:pPr marL="38100">
              <a:lnSpc>
                <a:spcPct val="100000"/>
              </a:lnSpc>
              <a:spcBef>
                <a:spcPts val="135"/>
              </a:spcBef>
            </a:pPr>
            <a:r>
              <a:rPr sz="1400" spc="65" dirty="0">
                <a:latin typeface="Palatino Linotype"/>
                <a:cs typeface="Palatino Linotype"/>
              </a:rPr>
              <a:t>B</a:t>
            </a:r>
            <a:r>
              <a:rPr sz="1400" cap="small" spc="65" dirty="0">
                <a:latin typeface="Palatino Linotype"/>
                <a:cs typeface="Palatino Linotype"/>
              </a:rPr>
              <a:t>enchmark</a:t>
            </a:r>
            <a:r>
              <a:rPr sz="1400" spc="215" dirty="0">
                <a:latin typeface="Palatino Linotype"/>
                <a:cs typeface="Palatino Linotype"/>
              </a:rPr>
              <a:t> </a:t>
            </a:r>
            <a:r>
              <a:rPr sz="1400" spc="50" dirty="0">
                <a:latin typeface="Palatino Linotype"/>
                <a:cs typeface="Palatino Linotype"/>
              </a:rPr>
              <a:t>D</a:t>
            </a:r>
            <a:r>
              <a:rPr sz="1400" cap="small" spc="50" dirty="0">
                <a:latin typeface="Palatino Linotype"/>
                <a:cs typeface="Palatino Linotype"/>
              </a:rPr>
              <a:t>atasets</a:t>
            </a:r>
            <a:endParaRPr sz="1400">
              <a:latin typeface="Palatino Linotype"/>
              <a:cs typeface="Palatino Linotype"/>
            </a:endParaRPr>
          </a:p>
          <a:p>
            <a:pPr marL="207010" marR="130175">
              <a:lnSpc>
                <a:spcPct val="102600"/>
              </a:lnSpc>
              <a:spcBef>
                <a:spcPts val="1120"/>
              </a:spcBef>
            </a:pPr>
            <a:r>
              <a:rPr sz="1100" spc="-40" dirty="0">
                <a:latin typeface="Palatino Linotype"/>
                <a:cs typeface="Palatino Linotype"/>
              </a:rPr>
              <a:t>Semi-</a:t>
            </a:r>
            <a:r>
              <a:rPr sz="1100" spc="-25" dirty="0">
                <a:latin typeface="Palatino Linotype"/>
                <a:cs typeface="Palatino Linotype"/>
              </a:rPr>
              <a:t>simulated</a:t>
            </a:r>
            <a:r>
              <a:rPr sz="1100" spc="30" dirty="0">
                <a:latin typeface="Palatino Linotype"/>
                <a:cs typeface="Palatino Linotype"/>
              </a:rPr>
              <a:t> </a:t>
            </a:r>
            <a:r>
              <a:rPr sz="1100" dirty="0">
                <a:latin typeface="Palatino Linotype"/>
                <a:cs typeface="Palatino Linotype"/>
              </a:rPr>
              <a:t>data</a:t>
            </a:r>
            <a:r>
              <a:rPr sz="1100" spc="30" dirty="0">
                <a:latin typeface="Palatino Linotype"/>
                <a:cs typeface="Palatino Linotype"/>
              </a:rPr>
              <a:t> </a:t>
            </a:r>
            <a:r>
              <a:rPr sz="1100" dirty="0">
                <a:latin typeface="Palatino Linotype"/>
                <a:cs typeface="Palatino Linotype"/>
              </a:rPr>
              <a:t>or</a:t>
            </a:r>
            <a:r>
              <a:rPr sz="1100" spc="30" dirty="0">
                <a:latin typeface="Palatino Linotype"/>
                <a:cs typeface="Palatino Linotype"/>
              </a:rPr>
              <a:t> </a:t>
            </a:r>
            <a:r>
              <a:rPr sz="1100" spc="-25" dirty="0">
                <a:latin typeface="Palatino Linotype"/>
                <a:cs typeface="Palatino Linotype"/>
              </a:rPr>
              <a:t>combinations</a:t>
            </a:r>
            <a:r>
              <a:rPr sz="1100" spc="30" dirty="0">
                <a:latin typeface="Palatino Linotype"/>
                <a:cs typeface="Palatino Linotype"/>
              </a:rPr>
              <a:t> </a:t>
            </a:r>
            <a:r>
              <a:rPr sz="1100" dirty="0">
                <a:latin typeface="Palatino Linotype"/>
                <a:cs typeface="Palatino Linotype"/>
              </a:rPr>
              <a:t>of</a:t>
            </a:r>
            <a:r>
              <a:rPr sz="1100" spc="30" dirty="0">
                <a:latin typeface="Palatino Linotype"/>
                <a:cs typeface="Palatino Linotype"/>
              </a:rPr>
              <a:t> </a:t>
            </a:r>
            <a:r>
              <a:rPr sz="1100" spc="-20" dirty="0">
                <a:latin typeface="Palatino Linotype"/>
                <a:cs typeface="Palatino Linotype"/>
              </a:rPr>
              <a:t>experimental</a:t>
            </a:r>
            <a:r>
              <a:rPr sz="1100" spc="30" dirty="0">
                <a:latin typeface="Palatino Linotype"/>
                <a:cs typeface="Palatino Linotype"/>
              </a:rPr>
              <a:t> </a:t>
            </a:r>
            <a:r>
              <a:rPr sz="1100" dirty="0">
                <a:latin typeface="Palatino Linotype"/>
                <a:cs typeface="Palatino Linotype"/>
              </a:rPr>
              <a:t>and</a:t>
            </a:r>
            <a:r>
              <a:rPr sz="1100" spc="30" dirty="0">
                <a:latin typeface="Palatino Linotype"/>
                <a:cs typeface="Palatino Linotype"/>
              </a:rPr>
              <a:t> </a:t>
            </a:r>
            <a:r>
              <a:rPr sz="1100" spc="-30" dirty="0">
                <a:latin typeface="Palatino Linotype"/>
                <a:cs typeface="Palatino Linotype"/>
              </a:rPr>
              <a:t>observaional</a:t>
            </a:r>
            <a:r>
              <a:rPr sz="1100" spc="30" dirty="0">
                <a:latin typeface="Palatino Linotype"/>
                <a:cs typeface="Palatino Linotype"/>
              </a:rPr>
              <a:t> </a:t>
            </a:r>
            <a:r>
              <a:rPr sz="1100" dirty="0">
                <a:latin typeface="Palatino Linotype"/>
                <a:cs typeface="Palatino Linotype"/>
              </a:rPr>
              <a:t>datasets.</a:t>
            </a:r>
            <a:r>
              <a:rPr sz="1100" spc="130" dirty="0">
                <a:latin typeface="Palatino Linotype"/>
                <a:cs typeface="Palatino Linotype"/>
              </a:rPr>
              <a:t> </a:t>
            </a:r>
            <a:r>
              <a:rPr sz="1100" spc="-25" dirty="0">
                <a:latin typeface="Palatino Linotype"/>
                <a:cs typeface="Palatino Linotype"/>
              </a:rPr>
              <a:t>We </a:t>
            </a:r>
            <a:r>
              <a:rPr sz="1100" spc="-20" dirty="0">
                <a:latin typeface="Palatino Linotype"/>
                <a:cs typeface="Palatino Linotype"/>
              </a:rPr>
              <a:t>use</a:t>
            </a:r>
            <a:r>
              <a:rPr sz="1100" spc="-5" dirty="0">
                <a:latin typeface="Palatino Linotype"/>
                <a:cs typeface="Palatino Linotype"/>
              </a:rPr>
              <a:t> </a:t>
            </a:r>
            <a:r>
              <a:rPr sz="1100" dirty="0">
                <a:latin typeface="Palatino Linotype"/>
                <a:cs typeface="Palatino Linotype"/>
              </a:rPr>
              <a:t>metrics</a:t>
            </a:r>
            <a:r>
              <a:rPr sz="1100" spc="5" dirty="0">
                <a:latin typeface="Palatino Linotype"/>
                <a:cs typeface="Palatino Linotype"/>
              </a:rPr>
              <a:t> </a:t>
            </a:r>
            <a:r>
              <a:rPr sz="1100" spc="-40" dirty="0">
                <a:latin typeface="Palatino Linotype"/>
                <a:cs typeface="Palatino Linotype"/>
              </a:rPr>
              <a:t>depending</a:t>
            </a:r>
            <a:r>
              <a:rPr sz="1100" dirty="0">
                <a:latin typeface="Palatino Linotype"/>
                <a:cs typeface="Palatino Linotype"/>
              </a:rPr>
              <a:t> on</a:t>
            </a:r>
            <a:r>
              <a:rPr sz="1100" spc="5" dirty="0">
                <a:latin typeface="Palatino Linotype"/>
                <a:cs typeface="Palatino Linotype"/>
              </a:rPr>
              <a:t> </a:t>
            </a:r>
            <a:r>
              <a:rPr sz="1100" dirty="0">
                <a:latin typeface="Palatino Linotype"/>
                <a:cs typeface="Palatino Linotype"/>
              </a:rPr>
              <a:t>what </a:t>
            </a:r>
            <a:r>
              <a:rPr sz="1100" spc="-20" dirty="0">
                <a:latin typeface="Palatino Linotype"/>
                <a:cs typeface="Palatino Linotype"/>
              </a:rPr>
              <a:t>kind</a:t>
            </a:r>
            <a:r>
              <a:rPr sz="1100" spc="5" dirty="0">
                <a:latin typeface="Palatino Linotype"/>
                <a:cs typeface="Palatino Linotype"/>
              </a:rPr>
              <a:t> </a:t>
            </a:r>
            <a:r>
              <a:rPr sz="1100" dirty="0">
                <a:latin typeface="Palatino Linotype"/>
                <a:cs typeface="Palatino Linotype"/>
              </a:rPr>
              <a:t>of</a:t>
            </a:r>
            <a:r>
              <a:rPr sz="1100" spc="5" dirty="0">
                <a:latin typeface="Palatino Linotype"/>
                <a:cs typeface="Palatino Linotype"/>
              </a:rPr>
              <a:t> </a:t>
            </a:r>
            <a:r>
              <a:rPr sz="1100" spc="-25" dirty="0">
                <a:latin typeface="Palatino Linotype"/>
                <a:cs typeface="Palatino Linotype"/>
              </a:rPr>
              <a:t>information</a:t>
            </a:r>
            <a:r>
              <a:rPr sz="1100" dirty="0">
                <a:latin typeface="Palatino Linotype"/>
                <a:cs typeface="Palatino Linotype"/>
              </a:rPr>
              <a:t> </a:t>
            </a:r>
            <a:r>
              <a:rPr sz="1100" spc="-75" dirty="0">
                <a:latin typeface="Palatino Linotype"/>
                <a:cs typeface="Palatino Linotype"/>
              </a:rPr>
              <a:t>we</a:t>
            </a:r>
            <a:r>
              <a:rPr sz="1100" spc="5" dirty="0">
                <a:latin typeface="Palatino Linotype"/>
                <a:cs typeface="Palatino Linotype"/>
              </a:rPr>
              <a:t> </a:t>
            </a:r>
            <a:r>
              <a:rPr sz="1100" spc="-30" dirty="0">
                <a:latin typeface="Palatino Linotype"/>
                <a:cs typeface="Palatino Linotype"/>
              </a:rPr>
              <a:t>have</a:t>
            </a:r>
            <a:r>
              <a:rPr sz="1100" spc="5" dirty="0">
                <a:latin typeface="Palatino Linotype"/>
                <a:cs typeface="Palatino Linotype"/>
              </a:rPr>
              <a:t> </a:t>
            </a:r>
            <a:r>
              <a:rPr sz="1100" spc="-10" dirty="0">
                <a:latin typeface="Palatino Linotype"/>
                <a:cs typeface="Palatino Linotype"/>
              </a:rPr>
              <a:t>access</a:t>
            </a:r>
            <a:r>
              <a:rPr sz="1100" dirty="0">
                <a:latin typeface="Palatino Linotype"/>
                <a:cs typeface="Palatino Linotype"/>
              </a:rPr>
              <a:t> to</a:t>
            </a:r>
            <a:r>
              <a:rPr sz="1100" spc="5" dirty="0">
                <a:latin typeface="Palatino Linotype"/>
                <a:cs typeface="Palatino Linotype"/>
              </a:rPr>
              <a:t> </a:t>
            </a:r>
            <a:r>
              <a:rPr sz="1100" spc="-10" dirty="0">
                <a:latin typeface="Palatino Linotype"/>
                <a:cs typeface="Palatino Linotype"/>
              </a:rPr>
              <a:t>(true effects/counterfactuals).</a:t>
            </a:r>
            <a:endParaRPr sz="1100">
              <a:latin typeface="Palatino Linotype"/>
              <a:cs typeface="Palatino Linotype"/>
            </a:endParaRPr>
          </a:p>
          <a:p>
            <a:pPr marL="207010" marR="30480" indent="-5080">
              <a:lnSpc>
                <a:spcPct val="102600"/>
              </a:lnSpc>
              <a:spcBef>
                <a:spcPts val="600"/>
              </a:spcBef>
            </a:pPr>
            <a:r>
              <a:rPr sz="1100" dirty="0">
                <a:latin typeface="Palatino Linotype"/>
                <a:cs typeface="Palatino Linotype"/>
              </a:rPr>
              <a:t>The</a:t>
            </a:r>
            <a:r>
              <a:rPr sz="1100" spc="5" dirty="0">
                <a:latin typeface="Palatino Linotype"/>
                <a:cs typeface="Palatino Linotype"/>
              </a:rPr>
              <a:t> </a:t>
            </a:r>
            <a:r>
              <a:rPr sz="1100" spc="-20" dirty="0">
                <a:latin typeface="Palatino Linotype"/>
                <a:cs typeface="Palatino Linotype"/>
              </a:rPr>
              <a:t>main</a:t>
            </a:r>
            <a:r>
              <a:rPr sz="1100" spc="5" dirty="0">
                <a:latin typeface="Palatino Linotype"/>
                <a:cs typeface="Palatino Linotype"/>
              </a:rPr>
              <a:t> </a:t>
            </a:r>
            <a:r>
              <a:rPr sz="1100" spc="-50" dirty="0">
                <a:latin typeface="Palatino Linotype"/>
                <a:cs typeface="Palatino Linotype"/>
              </a:rPr>
              <a:t>purpose</a:t>
            </a:r>
            <a:r>
              <a:rPr sz="1100" spc="5" dirty="0">
                <a:latin typeface="Palatino Linotype"/>
                <a:cs typeface="Palatino Linotype"/>
              </a:rPr>
              <a:t> </a:t>
            </a:r>
            <a:r>
              <a:rPr sz="1100" dirty="0">
                <a:latin typeface="Palatino Linotype"/>
                <a:cs typeface="Palatino Linotype"/>
              </a:rPr>
              <a:t>is</a:t>
            </a:r>
            <a:r>
              <a:rPr sz="1100" spc="10" dirty="0">
                <a:latin typeface="Palatino Linotype"/>
                <a:cs typeface="Palatino Linotype"/>
              </a:rPr>
              <a:t> </a:t>
            </a:r>
            <a:r>
              <a:rPr sz="1100" dirty="0">
                <a:latin typeface="Palatino Linotype"/>
                <a:cs typeface="Palatino Linotype"/>
              </a:rPr>
              <a:t>to</a:t>
            </a:r>
            <a:r>
              <a:rPr sz="1100" spc="5" dirty="0">
                <a:latin typeface="Palatino Linotype"/>
                <a:cs typeface="Palatino Linotype"/>
              </a:rPr>
              <a:t> </a:t>
            </a:r>
            <a:r>
              <a:rPr sz="1100" dirty="0">
                <a:latin typeface="Palatino Linotype"/>
                <a:cs typeface="Palatino Linotype"/>
              </a:rPr>
              <a:t>test</a:t>
            </a:r>
            <a:r>
              <a:rPr sz="1100" spc="5" dirty="0">
                <a:latin typeface="Palatino Linotype"/>
                <a:cs typeface="Palatino Linotype"/>
              </a:rPr>
              <a:t> </a:t>
            </a:r>
            <a:r>
              <a:rPr sz="1100" spc="-40" dirty="0">
                <a:latin typeface="Palatino Linotype"/>
                <a:cs typeface="Palatino Linotype"/>
              </a:rPr>
              <a:t>performance</a:t>
            </a:r>
            <a:r>
              <a:rPr sz="1100" spc="10" dirty="0">
                <a:latin typeface="Palatino Linotype"/>
                <a:cs typeface="Palatino Linotype"/>
              </a:rPr>
              <a:t> </a:t>
            </a:r>
            <a:r>
              <a:rPr sz="1100" dirty="0">
                <a:latin typeface="Palatino Linotype"/>
                <a:cs typeface="Palatino Linotype"/>
              </a:rPr>
              <a:t>of</a:t>
            </a:r>
            <a:r>
              <a:rPr sz="1100" spc="10" dirty="0">
                <a:latin typeface="Palatino Linotype"/>
                <a:cs typeface="Palatino Linotype"/>
              </a:rPr>
              <a:t> </a:t>
            </a:r>
            <a:r>
              <a:rPr sz="1100" spc="-10" dirty="0">
                <a:latin typeface="Palatino Linotype"/>
                <a:cs typeface="Palatino Linotype"/>
              </a:rPr>
              <a:t>causal</a:t>
            </a:r>
            <a:r>
              <a:rPr sz="1100" spc="10" dirty="0">
                <a:latin typeface="Palatino Linotype"/>
                <a:cs typeface="Palatino Linotype"/>
              </a:rPr>
              <a:t> </a:t>
            </a:r>
            <a:r>
              <a:rPr sz="1100" spc="-10" dirty="0">
                <a:latin typeface="Palatino Linotype"/>
                <a:cs typeface="Palatino Linotype"/>
              </a:rPr>
              <a:t>estimators.</a:t>
            </a:r>
            <a:r>
              <a:rPr sz="1100" spc="110" dirty="0">
                <a:latin typeface="Palatino Linotype"/>
                <a:cs typeface="Palatino Linotype"/>
              </a:rPr>
              <a:t> </a:t>
            </a:r>
            <a:r>
              <a:rPr sz="1100" dirty="0">
                <a:latin typeface="Palatino Linotype"/>
                <a:cs typeface="Palatino Linotype"/>
              </a:rPr>
              <a:t>The</a:t>
            </a:r>
            <a:r>
              <a:rPr sz="1100" spc="5" dirty="0">
                <a:latin typeface="Palatino Linotype"/>
                <a:cs typeface="Palatino Linotype"/>
              </a:rPr>
              <a:t> </a:t>
            </a:r>
            <a:r>
              <a:rPr sz="1100" spc="-25" dirty="0">
                <a:latin typeface="Palatino Linotype"/>
                <a:cs typeface="Palatino Linotype"/>
              </a:rPr>
              <a:t>focus</a:t>
            </a:r>
            <a:r>
              <a:rPr sz="1100" spc="10" dirty="0">
                <a:latin typeface="Palatino Linotype"/>
                <a:cs typeface="Palatino Linotype"/>
              </a:rPr>
              <a:t> </a:t>
            </a:r>
            <a:r>
              <a:rPr sz="1100" dirty="0">
                <a:latin typeface="Palatino Linotype"/>
                <a:cs typeface="Palatino Linotype"/>
              </a:rPr>
              <a:t>is</a:t>
            </a:r>
            <a:r>
              <a:rPr sz="1100" spc="10" dirty="0">
                <a:latin typeface="Palatino Linotype"/>
                <a:cs typeface="Palatino Linotype"/>
              </a:rPr>
              <a:t> </a:t>
            </a:r>
            <a:r>
              <a:rPr sz="1100" spc="-10" dirty="0">
                <a:latin typeface="Palatino Linotype"/>
                <a:cs typeface="Palatino Linotype"/>
              </a:rPr>
              <a:t>on</a:t>
            </a:r>
            <a:r>
              <a:rPr sz="1100" spc="5" dirty="0">
                <a:latin typeface="Palatino Linotype"/>
                <a:cs typeface="Palatino Linotype"/>
              </a:rPr>
              <a:t> </a:t>
            </a:r>
            <a:r>
              <a:rPr sz="1100" spc="-10" dirty="0">
                <a:latin typeface="Palatino Linotype"/>
                <a:cs typeface="Palatino Linotype"/>
              </a:rPr>
              <a:t>methods, </a:t>
            </a:r>
            <a:r>
              <a:rPr sz="1100" dirty="0">
                <a:latin typeface="Palatino Linotype"/>
                <a:cs typeface="Palatino Linotype"/>
              </a:rPr>
              <a:t>not</a:t>
            </a:r>
            <a:r>
              <a:rPr sz="1100" spc="40" dirty="0">
                <a:latin typeface="Palatino Linotype"/>
                <a:cs typeface="Palatino Linotype"/>
              </a:rPr>
              <a:t> </a:t>
            </a:r>
            <a:r>
              <a:rPr sz="1100" spc="-10" dirty="0">
                <a:latin typeface="Palatino Linotype"/>
                <a:cs typeface="Palatino Linotype"/>
              </a:rPr>
              <a:t>data.</a:t>
            </a:r>
            <a:endParaRPr sz="1100">
              <a:latin typeface="Palatino Linotype"/>
              <a:cs typeface="Palatino Linotype"/>
            </a:endParaRPr>
          </a:p>
          <a:p>
            <a:pPr marL="207010">
              <a:lnSpc>
                <a:spcPct val="100000"/>
              </a:lnSpc>
              <a:spcBef>
                <a:spcPts val="630"/>
              </a:spcBef>
            </a:pPr>
            <a:r>
              <a:rPr sz="1100" spc="-10" dirty="0">
                <a:latin typeface="Palatino Linotype"/>
                <a:cs typeface="Palatino Linotype"/>
              </a:rPr>
              <a:t>Some</a:t>
            </a:r>
            <a:r>
              <a:rPr sz="1100" spc="20" dirty="0">
                <a:latin typeface="Palatino Linotype"/>
                <a:cs typeface="Palatino Linotype"/>
              </a:rPr>
              <a:t> </a:t>
            </a:r>
            <a:r>
              <a:rPr sz="1100" spc="-60" dirty="0">
                <a:latin typeface="Palatino Linotype"/>
                <a:cs typeface="Palatino Linotype"/>
              </a:rPr>
              <a:t>well-</a:t>
            </a:r>
            <a:r>
              <a:rPr sz="1100" spc="-25" dirty="0">
                <a:latin typeface="Palatino Linotype"/>
                <a:cs typeface="Palatino Linotype"/>
              </a:rPr>
              <a:t>established</a:t>
            </a:r>
            <a:r>
              <a:rPr sz="1100" spc="25" dirty="0">
                <a:latin typeface="Palatino Linotype"/>
                <a:cs typeface="Palatino Linotype"/>
              </a:rPr>
              <a:t> </a:t>
            </a:r>
            <a:r>
              <a:rPr sz="1100" spc="-10" dirty="0">
                <a:latin typeface="Palatino Linotype"/>
                <a:cs typeface="Palatino Linotype"/>
              </a:rPr>
              <a:t>causal</a:t>
            </a:r>
            <a:r>
              <a:rPr sz="1100" spc="25" dirty="0">
                <a:latin typeface="Palatino Linotype"/>
                <a:cs typeface="Palatino Linotype"/>
              </a:rPr>
              <a:t> </a:t>
            </a:r>
            <a:r>
              <a:rPr sz="1100" spc="-30" dirty="0">
                <a:latin typeface="Palatino Linotype"/>
                <a:cs typeface="Palatino Linotype"/>
              </a:rPr>
              <a:t>inference</a:t>
            </a:r>
            <a:r>
              <a:rPr sz="1100" spc="25" dirty="0">
                <a:latin typeface="Palatino Linotype"/>
                <a:cs typeface="Palatino Linotype"/>
              </a:rPr>
              <a:t> </a:t>
            </a:r>
            <a:r>
              <a:rPr sz="1100" spc="-10" dirty="0">
                <a:latin typeface="Palatino Linotype"/>
                <a:cs typeface="Palatino Linotype"/>
              </a:rPr>
              <a:t>datasets:</a:t>
            </a:r>
            <a:endParaRPr sz="1100">
              <a:latin typeface="Palatino Linotype"/>
              <a:cs typeface="Palatino Linotype"/>
            </a:endParaRPr>
          </a:p>
          <a:p>
            <a:pPr marL="483870" indent="-177800">
              <a:lnSpc>
                <a:spcPct val="100000"/>
              </a:lnSpc>
              <a:spcBef>
                <a:spcPts val="935"/>
              </a:spcBef>
              <a:buFont typeface="Arial"/>
              <a:buChar char="►"/>
              <a:tabLst>
                <a:tab pos="484505" algn="l"/>
              </a:tabLst>
            </a:pPr>
            <a:r>
              <a:rPr sz="1100" spc="-20" dirty="0">
                <a:latin typeface="Palatino Linotype"/>
                <a:cs typeface="Palatino Linotype"/>
              </a:rPr>
              <a:t>IHDP</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spc="-20" dirty="0">
                <a:latin typeface="Palatino Linotype"/>
                <a:cs typeface="Palatino Linotype"/>
              </a:rPr>
              <a:t>Jobs</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spc="-20" dirty="0">
                <a:latin typeface="Palatino Linotype"/>
                <a:cs typeface="Palatino Linotype"/>
              </a:rPr>
              <a:t>News</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spc="-10" dirty="0">
                <a:latin typeface="Palatino Linotype"/>
                <a:cs typeface="Palatino Linotype"/>
              </a:rPr>
              <a:t>Twins</a:t>
            </a:r>
            <a:endParaRPr sz="1100">
              <a:latin typeface="Palatino Linotype"/>
              <a:cs typeface="Palatino Linotype"/>
            </a:endParaRPr>
          </a:p>
          <a:p>
            <a:pPr marL="483870" indent="-177800">
              <a:lnSpc>
                <a:spcPct val="100000"/>
              </a:lnSpc>
              <a:spcBef>
                <a:spcPts val="35"/>
              </a:spcBef>
              <a:buFont typeface="Arial"/>
              <a:buChar char="►"/>
              <a:tabLst>
                <a:tab pos="484505" algn="l"/>
              </a:tabLst>
            </a:pPr>
            <a:r>
              <a:rPr sz="1100" dirty="0">
                <a:latin typeface="Palatino Linotype"/>
                <a:cs typeface="Palatino Linotype"/>
              </a:rPr>
              <a:t>ACIC</a:t>
            </a:r>
            <a:r>
              <a:rPr sz="1100" spc="45" dirty="0">
                <a:latin typeface="Palatino Linotype"/>
                <a:cs typeface="Palatino Linotype"/>
              </a:rPr>
              <a:t> </a:t>
            </a:r>
            <a:r>
              <a:rPr sz="1100" spc="-10" dirty="0">
                <a:latin typeface="Palatino Linotype"/>
                <a:cs typeface="Palatino Linotype"/>
              </a:rPr>
              <a:t>challenges</a:t>
            </a:r>
            <a:endParaRPr sz="110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52</a:t>
            </a:fld>
            <a:r>
              <a:rPr spc="-235" dirty="0"/>
              <a:t> </a:t>
            </a:r>
            <a:r>
              <a:rPr dirty="0"/>
              <a:t>/</a:t>
            </a:r>
            <a:r>
              <a:rPr spc="-240" dirty="0"/>
              <a:t> </a:t>
            </a:r>
            <a:r>
              <a:rPr spc="-25" dirty="0"/>
              <a:t>57</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6" action="ppaction://hlinksldjump"/>
              </a:rPr>
              <a:t>M</a:t>
            </a:r>
            <a:r>
              <a:rPr sz="600" cap="small" spc="-10" dirty="0">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701800" cy="244475"/>
          </a:xfrm>
          <a:prstGeom prst="rect">
            <a:avLst/>
          </a:prstGeom>
        </p:spPr>
        <p:txBody>
          <a:bodyPr vert="horz" wrap="square" lIns="0" tIns="17145" rIns="0" bIns="0" rtlCol="0">
            <a:spAutoFit/>
          </a:bodyPr>
          <a:lstStyle/>
          <a:p>
            <a:pPr marL="12700">
              <a:lnSpc>
                <a:spcPct val="100000"/>
              </a:lnSpc>
              <a:spcBef>
                <a:spcPts val="135"/>
              </a:spcBef>
            </a:pPr>
            <a:r>
              <a:rPr sz="1400" spc="145" dirty="0">
                <a:latin typeface="Palatino Linotype"/>
                <a:cs typeface="Palatino Linotype"/>
              </a:rPr>
              <a:t>T</a:t>
            </a:r>
            <a:r>
              <a:rPr sz="1400" cap="small" spc="145" dirty="0">
                <a:latin typeface="Palatino Linotype"/>
                <a:cs typeface="Palatino Linotype"/>
              </a:rPr>
              <a:t>ypes</a:t>
            </a:r>
            <a:r>
              <a:rPr sz="1400" spc="200" dirty="0">
                <a:latin typeface="Palatino Linotype"/>
                <a:cs typeface="Palatino Linotype"/>
              </a:rPr>
              <a:t> </a:t>
            </a:r>
            <a:r>
              <a:rPr sz="1400" spc="130" dirty="0">
                <a:latin typeface="Palatino Linotype"/>
                <a:cs typeface="Palatino Linotype"/>
              </a:rPr>
              <a:t>O</a:t>
            </a:r>
            <a:r>
              <a:rPr sz="1400" cap="small" spc="130" dirty="0">
                <a:latin typeface="Palatino Linotype"/>
                <a:cs typeface="Palatino Linotype"/>
              </a:rPr>
              <a:t>f</a:t>
            </a:r>
            <a:r>
              <a:rPr sz="1400" spc="200" dirty="0">
                <a:latin typeface="Palatino Linotype"/>
                <a:cs typeface="Palatino Linotype"/>
              </a:rPr>
              <a:t> </a:t>
            </a:r>
            <a:r>
              <a:rPr sz="1400" spc="50" dirty="0">
                <a:latin typeface="Palatino Linotype"/>
                <a:cs typeface="Palatino Linotype"/>
              </a:rPr>
              <a:t>M</a:t>
            </a:r>
            <a:r>
              <a:rPr sz="1400" cap="small" spc="50" dirty="0">
                <a:latin typeface="Palatino Linotype"/>
                <a:cs typeface="Palatino Linotype"/>
              </a:rPr>
              <a:t>etrics</a:t>
            </a:r>
            <a:endParaRPr sz="1400" dirty="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53</a:t>
            </a:fld>
            <a:r>
              <a:rPr spc="-235" dirty="0"/>
              <a:t> </a:t>
            </a:r>
            <a:r>
              <a:rPr dirty="0"/>
              <a:t>/</a:t>
            </a:r>
            <a:r>
              <a:rPr spc="-240" dirty="0"/>
              <a:t> </a:t>
            </a:r>
            <a:r>
              <a:rPr spc="-25" dirty="0"/>
              <a:t>57</a:t>
            </a:r>
          </a:p>
        </p:txBody>
      </p:sp>
      <p:sp>
        <p:nvSpPr>
          <p:cNvPr id="66" name="object 66"/>
          <p:cNvSpPr txBox="1"/>
          <p:nvPr/>
        </p:nvSpPr>
        <p:spPr>
          <a:xfrm>
            <a:off x="207772" y="1470025"/>
            <a:ext cx="2437130" cy="1155700"/>
          </a:xfrm>
          <a:prstGeom prst="rect">
            <a:avLst/>
          </a:prstGeom>
        </p:spPr>
        <p:txBody>
          <a:bodyPr vert="horz" wrap="square" lIns="0" tIns="76835" rIns="0" bIns="0" rtlCol="0">
            <a:spAutoFit/>
          </a:bodyPr>
          <a:lstStyle/>
          <a:p>
            <a:pPr marL="38100">
              <a:lnSpc>
                <a:spcPct val="100000"/>
              </a:lnSpc>
              <a:spcBef>
                <a:spcPts val="605"/>
              </a:spcBef>
            </a:pPr>
            <a:r>
              <a:rPr sz="1100" b="1" spc="70" dirty="0">
                <a:latin typeface="Palatino Linotype"/>
                <a:cs typeface="Palatino Linotype"/>
              </a:rPr>
              <a:t>With</a:t>
            </a:r>
            <a:r>
              <a:rPr sz="1100" b="1" spc="95" dirty="0">
                <a:latin typeface="Palatino Linotype"/>
                <a:cs typeface="Palatino Linotype"/>
              </a:rPr>
              <a:t> </a:t>
            </a:r>
            <a:r>
              <a:rPr sz="1100" spc="-10" dirty="0">
                <a:latin typeface="Palatino Linotype"/>
                <a:cs typeface="Palatino Linotype"/>
              </a:rPr>
              <a:t>effect/counterfactuals</a:t>
            </a:r>
            <a:endParaRPr sz="1100" dirty="0">
              <a:latin typeface="Palatino Linotype"/>
              <a:cs typeface="Palatino Linotype"/>
            </a:endParaRPr>
          </a:p>
          <a:p>
            <a:pPr marL="323215" indent="-177800">
              <a:lnSpc>
                <a:spcPct val="100000"/>
              </a:lnSpc>
              <a:spcBef>
                <a:spcPts val="500"/>
              </a:spcBef>
              <a:buFont typeface="Arial"/>
              <a:buChar char="►"/>
              <a:tabLst>
                <a:tab pos="323850" algn="l"/>
              </a:tabLst>
            </a:pPr>
            <a:r>
              <a:rPr sz="1650" i="1" baseline="7575" dirty="0">
                <a:latin typeface="Times New Roman"/>
                <a:cs typeface="Times New Roman"/>
              </a:rPr>
              <a:t>ϵ</a:t>
            </a:r>
            <a:r>
              <a:rPr sz="800" i="1" dirty="0">
                <a:latin typeface="Georgia"/>
                <a:cs typeface="Georgia"/>
              </a:rPr>
              <a:t>AT</a:t>
            </a:r>
            <a:r>
              <a:rPr sz="800" i="1" spc="-5" dirty="0">
                <a:latin typeface="Georgia"/>
                <a:cs typeface="Georgia"/>
              </a:rPr>
              <a:t> </a:t>
            </a:r>
            <a:r>
              <a:rPr sz="800" i="1" spc="30" dirty="0">
                <a:latin typeface="Georgia"/>
                <a:cs typeface="Georgia"/>
              </a:rPr>
              <a:t>E</a:t>
            </a:r>
            <a:endParaRPr sz="800" dirty="0">
              <a:latin typeface="Georgia"/>
              <a:cs typeface="Georgia"/>
            </a:endParaRPr>
          </a:p>
          <a:p>
            <a:pPr marL="323215" indent="-177800">
              <a:lnSpc>
                <a:spcPts val="1255"/>
              </a:lnSpc>
              <a:spcBef>
                <a:spcPts val="35"/>
              </a:spcBef>
              <a:buFont typeface="Arial"/>
              <a:buChar char="►"/>
              <a:tabLst>
                <a:tab pos="323850" algn="l"/>
              </a:tabLst>
            </a:pPr>
            <a:r>
              <a:rPr sz="1650" i="1" spc="127" baseline="7575" dirty="0">
                <a:latin typeface="Times New Roman"/>
                <a:cs typeface="Times New Roman"/>
              </a:rPr>
              <a:t>ϵ</a:t>
            </a:r>
            <a:r>
              <a:rPr sz="800" i="1" spc="85" dirty="0">
                <a:latin typeface="Georgia"/>
                <a:cs typeface="Georgia"/>
              </a:rPr>
              <a:t>PEHE</a:t>
            </a:r>
            <a:endParaRPr sz="800" dirty="0">
              <a:latin typeface="Georgia"/>
              <a:cs typeface="Georgia"/>
            </a:endParaRPr>
          </a:p>
          <a:p>
            <a:pPr marL="323215" indent="-177800">
              <a:lnSpc>
                <a:spcPts val="1255"/>
              </a:lnSpc>
              <a:buFont typeface="Arial"/>
              <a:buChar char="►"/>
              <a:tabLst>
                <a:tab pos="323850" algn="l"/>
              </a:tabLst>
            </a:pPr>
            <a:r>
              <a:rPr sz="1100" dirty="0">
                <a:latin typeface="Palatino Linotype"/>
                <a:cs typeface="Palatino Linotype"/>
              </a:rPr>
              <a:t>Datasets</a:t>
            </a:r>
            <a:r>
              <a:rPr sz="1100" spc="15" dirty="0">
                <a:latin typeface="Palatino Linotype"/>
                <a:cs typeface="Palatino Linotype"/>
              </a:rPr>
              <a:t> </a:t>
            </a:r>
            <a:r>
              <a:rPr sz="1100" spc="-10" dirty="0">
                <a:latin typeface="Palatino Linotype"/>
                <a:cs typeface="Palatino Linotype"/>
              </a:rPr>
              <a:t>with</a:t>
            </a:r>
            <a:r>
              <a:rPr sz="1100" spc="15" dirty="0">
                <a:latin typeface="Palatino Linotype"/>
                <a:cs typeface="Palatino Linotype"/>
              </a:rPr>
              <a:t> </a:t>
            </a:r>
            <a:r>
              <a:rPr sz="1100" spc="-30" dirty="0">
                <a:latin typeface="Palatino Linotype"/>
                <a:cs typeface="Palatino Linotype"/>
              </a:rPr>
              <a:t>simulated</a:t>
            </a:r>
            <a:r>
              <a:rPr sz="1100" spc="15" dirty="0">
                <a:latin typeface="Palatino Linotype"/>
                <a:cs typeface="Palatino Linotype"/>
              </a:rPr>
              <a:t> </a:t>
            </a:r>
            <a:r>
              <a:rPr sz="1100" spc="-10" dirty="0">
                <a:latin typeface="Palatino Linotype"/>
                <a:cs typeface="Palatino Linotype"/>
              </a:rPr>
              <a:t>outcomes</a:t>
            </a:r>
            <a:endParaRPr sz="1100" dirty="0">
              <a:latin typeface="Palatino Linotype"/>
              <a:cs typeface="Palatino Linotype"/>
            </a:endParaRPr>
          </a:p>
          <a:p>
            <a:pPr marL="323215" marR="236854" indent="-177165">
              <a:lnSpc>
                <a:spcPct val="102600"/>
              </a:lnSpc>
              <a:buFont typeface="Arial"/>
              <a:buChar char="►"/>
              <a:tabLst>
                <a:tab pos="323850" algn="l"/>
              </a:tabLst>
            </a:pPr>
            <a:r>
              <a:rPr sz="1100" dirty="0">
                <a:latin typeface="Palatino Linotype"/>
                <a:cs typeface="Palatino Linotype"/>
              </a:rPr>
              <a:t>(it’s</a:t>
            </a:r>
            <a:r>
              <a:rPr sz="1100" spc="45" dirty="0">
                <a:latin typeface="Palatino Linotype"/>
                <a:cs typeface="Palatino Linotype"/>
              </a:rPr>
              <a:t> </a:t>
            </a:r>
            <a:r>
              <a:rPr sz="1100" spc="-10" dirty="0">
                <a:latin typeface="Palatino Linotype"/>
                <a:cs typeface="Palatino Linotype"/>
              </a:rPr>
              <a:t>unnatural</a:t>
            </a:r>
            <a:r>
              <a:rPr sz="1100" spc="45" dirty="0">
                <a:latin typeface="Palatino Linotype"/>
                <a:cs typeface="Palatino Linotype"/>
              </a:rPr>
              <a:t> </a:t>
            </a:r>
            <a:r>
              <a:rPr sz="1100" dirty="0">
                <a:latin typeface="Palatino Linotype"/>
                <a:cs typeface="Palatino Linotype"/>
              </a:rPr>
              <a:t>to</a:t>
            </a:r>
            <a:r>
              <a:rPr sz="1100" spc="45" dirty="0">
                <a:latin typeface="Palatino Linotype"/>
                <a:cs typeface="Palatino Linotype"/>
              </a:rPr>
              <a:t> </a:t>
            </a:r>
            <a:r>
              <a:rPr sz="1100" spc="-30" dirty="0">
                <a:latin typeface="Palatino Linotype"/>
                <a:cs typeface="Palatino Linotype"/>
              </a:rPr>
              <a:t>observe</a:t>
            </a:r>
            <a:r>
              <a:rPr sz="1100" spc="50" dirty="0">
                <a:latin typeface="Palatino Linotype"/>
                <a:cs typeface="Palatino Linotype"/>
              </a:rPr>
              <a:t> </a:t>
            </a:r>
            <a:r>
              <a:rPr sz="1100" spc="-20" dirty="0">
                <a:latin typeface="Palatino Linotype"/>
                <a:cs typeface="Palatino Linotype"/>
              </a:rPr>
              <a:t>both </a:t>
            </a:r>
            <a:r>
              <a:rPr sz="1100" spc="-10" dirty="0">
                <a:latin typeface="Palatino Linotype"/>
                <a:cs typeface="Palatino Linotype"/>
              </a:rPr>
              <a:t>outcomes!)</a:t>
            </a:r>
            <a:endParaRPr sz="1100" dirty="0">
              <a:latin typeface="Palatino Linotype"/>
              <a:cs typeface="Palatino Linotype"/>
            </a:endParaRPr>
          </a:p>
        </p:txBody>
      </p:sp>
      <p:sp>
        <p:nvSpPr>
          <p:cNvPr id="67" name="object 67"/>
          <p:cNvSpPr txBox="1"/>
          <p:nvPr/>
        </p:nvSpPr>
        <p:spPr>
          <a:xfrm>
            <a:off x="2960687" y="1491463"/>
            <a:ext cx="2583180" cy="1134110"/>
          </a:xfrm>
          <a:prstGeom prst="rect">
            <a:avLst/>
          </a:prstGeom>
        </p:spPr>
        <p:txBody>
          <a:bodyPr vert="horz" wrap="square" lIns="0" tIns="55244" rIns="0" bIns="0" rtlCol="0">
            <a:spAutoFit/>
          </a:bodyPr>
          <a:lstStyle/>
          <a:p>
            <a:pPr marL="38100">
              <a:lnSpc>
                <a:spcPct val="100000"/>
              </a:lnSpc>
              <a:spcBef>
                <a:spcPts val="434"/>
              </a:spcBef>
            </a:pPr>
            <a:r>
              <a:rPr sz="1100" b="1" spc="60" dirty="0">
                <a:latin typeface="Palatino Linotype"/>
                <a:cs typeface="Palatino Linotype"/>
              </a:rPr>
              <a:t>Without</a:t>
            </a:r>
            <a:r>
              <a:rPr sz="1100" b="1" spc="90" dirty="0">
                <a:latin typeface="Palatino Linotype"/>
                <a:cs typeface="Palatino Linotype"/>
              </a:rPr>
              <a:t> </a:t>
            </a:r>
            <a:r>
              <a:rPr sz="1100" spc="-10" dirty="0">
                <a:latin typeface="Palatino Linotype"/>
                <a:cs typeface="Palatino Linotype"/>
              </a:rPr>
              <a:t>effect/counterfactuals</a:t>
            </a:r>
            <a:endParaRPr sz="1100" dirty="0">
              <a:latin typeface="Palatino Linotype"/>
              <a:cs typeface="Palatino Linotype"/>
            </a:endParaRPr>
          </a:p>
          <a:p>
            <a:pPr marL="323215" indent="-177800">
              <a:lnSpc>
                <a:spcPct val="100000"/>
              </a:lnSpc>
              <a:spcBef>
                <a:spcPts val="334"/>
              </a:spcBef>
              <a:buFont typeface="Arial"/>
              <a:buChar char="►"/>
              <a:tabLst>
                <a:tab pos="323850" algn="l"/>
              </a:tabLst>
            </a:pPr>
            <a:r>
              <a:rPr sz="1100" i="1" dirty="0">
                <a:latin typeface="Times New Roman"/>
                <a:cs typeface="Times New Roman"/>
              </a:rPr>
              <a:t>ϵ</a:t>
            </a:r>
            <a:r>
              <a:rPr sz="1200" i="1" baseline="-10416" dirty="0">
                <a:latin typeface="Georgia"/>
                <a:cs typeface="Georgia"/>
              </a:rPr>
              <a:t>AT</a:t>
            </a:r>
            <a:r>
              <a:rPr sz="1200" i="1" spc="-120" baseline="-10416" dirty="0">
                <a:latin typeface="Georgia"/>
                <a:cs typeface="Georgia"/>
              </a:rPr>
              <a:t> </a:t>
            </a:r>
            <a:r>
              <a:rPr sz="1200" i="1" baseline="-10416" dirty="0">
                <a:latin typeface="Georgia"/>
                <a:cs typeface="Georgia"/>
              </a:rPr>
              <a:t>T</a:t>
            </a:r>
            <a:r>
              <a:rPr sz="1200" i="1" spc="517" baseline="-10416" dirty="0">
                <a:latin typeface="Georgia"/>
                <a:cs typeface="Georgia"/>
              </a:rPr>
              <a:t> </a:t>
            </a:r>
            <a:r>
              <a:rPr sz="1100" dirty="0">
                <a:latin typeface="Palatino Linotype"/>
                <a:cs typeface="Palatino Linotype"/>
              </a:rPr>
              <a:t>(ATE</a:t>
            </a:r>
            <a:r>
              <a:rPr sz="1100" spc="95" dirty="0">
                <a:latin typeface="Palatino Linotype"/>
                <a:cs typeface="Palatino Linotype"/>
              </a:rPr>
              <a:t> </a:t>
            </a:r>
            <a:r>
              <a:rPr sz="1100" dirty="0">
                <a:latin typeface="Palatino Linotype"/>
                <a:cs typeface="Palatino Linotype"/>
              </a:rPr>
              <a:t>on</a:t>
            </a:r>
            <a:r>
              <a:rPr sz="1100" spc="90" dirty="0">
                <a:latin typeface="Palatino Linotype"/>
                <a:cs typeface="Palatino Linotype"/>
              </a:rPr>
              <a:t> </a:t>
            </a:r>
            <a:r>
              <a:rPr sz="1100" dirty="0">
                <a:latin typeface="Palatino Linotype"/>
                <a:cs typeface="Palatino Linotype"/>
              </a:rPr>
              <a:t>the</a:t>
            </a:r>
            <a:r>
              <a:rPr sz="1100" spc="95" dirty="0">
                <a:latin typeface="Palatino Linotype"/>
                <a:cs typeface="Palatino Linotype"/>
              </a:rPr>
              <a:t> </a:t>
            </a:r>
            <a:r>
              <a:rPr sz="1100" spc="-10" dirty="0">
                <a:latin typeface="Palatino Linotype"/>
                <a:cs typeface="Palatino Linotype"/>
              </a:rPr>
              <a:t>Treated)</a:t>
            </a:r>
            <a:endParaRPr sz="1100" dirty="0">
              <a:latin typeface="Palatino Linotype"/>
              <a:cs typeface="Palatino Linotype"/>
            </a:endParaRPr>
          </a:p>
          <a:p>
            <a:pPr marL="323215" indent="-177800">
              <a:lnSpc>
                <a:spcPct val="100000"/>
              </a:lnSpc>
              <a:spcBef>
                <a:spcPts val="35"/>
              </a:spcBef>
              <a:buFont typeface="Arial"/>
              <a:buChar char="►"/>
              <a:tabLst>
                <a:tab pos="323850" algn="l"/>
              </a:tabLst>
            </a:pPr>
            <a:r>
              <a:rPr sz="1100" dirty="0">
                <a:latin typeface="Lucida Sans Unicode"/>
                <a:cs typeface="Lucida Sans Unicode"/>
              </a:rPr>
              <a:t>R</a:t>
            </a:r>
            <a:r>
              <a:rPr sz="1200" i="1" baseline="-13888" dirty="0">
                <a:latin typeface="Georgia"/>
                <a:cs typeface="Georgia"/>
              </a:rPr>
              <a:t>pol</a:t>
            </a:r>
            <a:r>
              <a:rPr sz="1200" i="1" spc="442" baseline="-13888" dirty="0">
                <a:latin typeface="Georgia"/>
                <a:cs typeface="Georgia"/>
              </a:rPr>
              <a:t> </a:t>
            </a:r>
            <a:r>
              <a:rPr sz="1100" dirty="0">
                <a:latin typeface="Palatino Linotype"/>
                <a:cs typeface="Palatino Linotype"/>
              </a:rPr>
              <a:t>(Policy</a:t>
            </a:r>
            <a:r>
              <a:rPr sz="1100" spc="145" dirty="0">
                <a:latin typeface="Palatino Linotype"/>
                <a:cs typeface="Palatino Linotype"/>
              </a:rPr>
              <a:t> </a:t>
            </a:r>
            <a:r>
              <a:rPr sz="1100" spc="-10" dirty="0">
                <a:latin typeface="Palatino Linotype"/>
                <a:cs typeface="Palatino Linotype"/>
              </a:rPr>
              <a:t>Risk)</a:t>
            </a:r>
            <a:endParaRPr sz="1100" dirty="0">
              <a:latin typeface="Palatino Linotype"/>
              <a:cs typeface="Palatino Linotype"/>
            </a:endParaRPr>
          </a:p>
          <a:p>
            <a:pPr marL="323215" indent="-177800">
              <a:lnSpc>
                <a:spcPct val="100000"/>
              </a:lnSpc>
              <a:spcBef>
                <a:spcPts val="35"/>
              </a:spcBef>
              <a:buFont typeface="Arial"/>
              <a:buChar char="►"/>
              <a:tabLst>
                <a:tab pos="323850" algn="l"/>
              </a:tabLst>
            </a:pPr>
            <a:r>
              <a:rPr sz="1100" dirty="0">
                <a:latin typeface="Palatino Linotype"/>
                <a:cs typeface="Palatino Linotype"/>
              </a:rPr>
              <a:t>Datasets</a:t>
            </a:r>
            <a:r>
              <a:rPr sz="1100" spc="20" dirty="0">
                <a:latin typeface="Palatino Linotype"/>
                <a:cs typeface="Palatino Linotype"/>
              </a:rPr>
              <a:t> </a:t>
            </a:r>
            <a:r>
              <a:rPr sz="1100" spc="-10" dirty="0">
                <a:latin typeface="Palatino Linotype"/>
                <a:cs typeface="Palatino Linotype"/>
              </a:rPr>
              <a:t>closer</a:t>
            </a:r>
            <a:r>
              <a:rPr sz="1100" spc="25" dirty="0">
                <a:latin typeface="Palatino Linotype"/>
                <a:cs typeface="Palatino Linotype"/>
              </a:rPr>
              <a:t> </a:t>
            </a:r>
            <a:r>
              <a:rPr sz="1100" dirty="0">
                <a:latin typeface="Palatino Linotype"/>
                <a:cs typeface="Palatino Linotype"/>
              </a:rPr>
              <a:t>to</a:t>
            </a:r>
            <a:r>
              <a:rPr sz="1100" spc="25" dirty="0">
                <a:latin typeface="Palatino Linotype"/>
                <a:cs typeface="Palatino Linotype"/>
              </a:rPr>
              <a:t> </a:t>
            </a:r>
            <a:r>
              <a:rPr sz="1100" spc="-10" dirty="0">
                <a:latin typeface="Palatino Linotype"/>
                <a:cs typeface="Palatino Linotype"/>
              </a:rPr>
              <a:t>reality</a:t>
            </a:r>
            <a:endParaRPr sz="1100" dirty="0">
              <a:latin typeface="Palatino Linotype"/>
              <a:cs typeface="Palatino Linotype"/>
            </a:endParaRPr>
          </a:p>
          <a:p>
            <a:pPr marL="318135" marR="30480" indent="-172085">
              <a:lnSpc>
                <a:spcPct val="102600"/>
              </a:lnSpc>
              <a:buFont typeface="Arial"/>
              <a:buChar char="►"/>
              <a:tabLst>
                <a:tab pos="323850" algn="l"/>
              </a:tabLst>
            </a:pPr>
            <a:r>
              <a:rPr sz="1100" dirty="0">
                <a:latin typeface="Palatino Linotype"/>
                <a:cs typeface="Palatino Linotype"/>
              </a:rPr>
              <a:t>Either</a:t>
            </a:r>
            <a:r>
              <a:rPr sz="1100" spc="40" dirty="0">
                <a:latin typeface="Palatino Linotype"/>
                <a:cs typeface="Palatino Linotype"/>
              </a:rPr>
              <a:t> </a:t>
            </a:r>
            <a:r>
              <a:rPr sz="1100" spc="-35" dirty="0">
                <a:latin typeface="Palatino Linotype"/>
                <a:cs typeface="Palatino Linotype"/>
              </a:rPr>
              <a:t>purely</a:t>
            </a:r>
            <a:r>
              <a:rPr sz="1100" spc="40" dirty="0">
                <a:latin typeface="Palatino Linotype"/>
                <a:cs typeface="Palatino Linotype"/>
              </a:rPr>
              <a:t> </a:t>
            </a:r>
            <a:r>
              <a:rPr sz="1100" spc="-30" dirty="0">
                <a:latin typeface="Palatino Linotype"/>
                <a:cs typeface="Palatino Linotype"/>
              </a:rPr>
              <a:t>observational</a:t>
            </a:r>
            <a:r>
              <a:rPr sz="1100" spc="45" dirty="0">
                <a:latin typeface="Palatino Linotype"/>
                <a:cs typeface="Palatino Linotype"/>
              </a:rPr>
              <a:t> </a:t>
            </a:r>
            <a:r>
              <a:rPr sz="1100" dirty="0">
                <a:latin typeface="Palatino Linotype"/>
                <a:cs typeface="Palatino Linotype"/>
              </a:rPr>
              <a:t>or</a:t>
            </a:r>
            <a:r>
              <a:rPr sz="1100" spc="40" dirty="0">
                <a:latin typeface="Palatino Linotype"/>
                <a:cs typeface="Palatino Linotype"/>
              </a:rPr>
              <a:t> </a:t>
            </a:r>
            <a:r>
              <a:rPr sz="1100" spc="-10" dirty="0">
                <a:latin typeface="Palatino Linotype"/>
                <a:cs typeface="Palatino Linotype"/>
              </a:rPr>
              <a:t>mixed with </a:t>
            </a:r>
            <a:r>
              <a:rPr sz="1100" spc="-20" dirty="0">
                <a:latin typeface="Palatino Linotype"/>
                <a:cs typeface="Palatino Linotype"/>
              </a:rPr>
              <a:t>RCTs</a:t>
            </a:r>
            <a:endParaRPr sz="1100" dirty="0">
              <a:latin typeface="Palatino Linotype"/>
              <a:cs typeface="Palatino Linotype"/>
            </a:endParaRPr>
          </a:p>
        </p:txBody>
      </p:sp>
      <p:sp>
        <p:nvSpPr>
          <p:cNvPr id="69" name="TextBox 68">
            <a:extLst>
              <a:ext uri="{FF2B5EF4-FFF2-40B4-BE49-F238E27FC236}">
                <a16:creationId xmlns:a16="http://schemas.microsoft.com/office/drawing/2014/main" id="{C940E78E-E8C4-4F65-85B2-E9A4FA99D5FB}"/>
              </a:ext>
            </a:extLst>
          </p:cNvPr>
          <p:cNvSpPr txBox="1"/>
          <p:nvPr/>
        </p:nvSpPr>
        <p:spPr>
          <a:xfrm>
            <a:off x="207772" y="650781"/>
            <a:ext cx="5069890" cy="523220"/>
          </a:xfrm>
          <a:prstGeom prst="rect">
            <a:avLst/>
          </a:prstGeom>
          <a:noFill/>
        </p:spPr>
        <p:txBody>
          <a:bodyPr wrap="square" rtlCol="0">
            <a:spAutoFit/>
          </a:bodyPr>
          <a:lstStyle/>
          <a:p>
            <a:r>
              <a:rPr lang="en-GB" sz="1400" i="1" dirty="0">
                <a:solidFill>
                  <a:srgbClr val="00B0F0"/>
                </a:solidFill>
              </a:rPr>
              <a:t>If you can, calculate metrics on left. </a:t>
            </a:r>
          </a:p>
          <a:p>
            <a:r>
              <a:rPr lang="en-GB" sz="1400" i="1" dirty="0">
                <a:solidFill>
                  <a:srgbClr val="00B0F0"/>
                </a:solidFill>
              </a:rPr>
              <a:t>But if you don’t have that ‘ factual knowledge’ go with right</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Palatino Linotype"/>
                <a:cs typeface="Palatino Linotype"/>
                <a:hlinkClick r:id="rId7" action="ppaction://hlinksldjump"/>
              </a:rPr>
              <a:t>C</a:t>
            </a:r>
            <a:r>
              <a:rPr sz="600" cap="small" spc="-20" dirty="0">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4634230" cy="2270125"/>
          </a:xfrm>
          <a:prstGeom prst="rect">
            <a:avLst/>
          </a:prstGeom>
        </p:spPr>
        <p:txBody>
          <a:bodyPr vert="horz" wrap="square" lIns="0" tIns="17145" rIns="0" bIns="0" rtlCol="0">
            <a:spAutoFit/>
          </a:bodyPr>
          <a:lstStyle/>
          <a:p>
            <a:pPr marL="25400">
              <a:lnSpc>
                <a:spcPct val="100000"/>
              </a:lnSpc>
              <a:spcBef>
                <a:spcPts val="135"/>
              </a:spcBef>
            </a:pPr>
            <a:r>
              <a:rPr sz="1400" spc="114" dirty="0">
                <a:latin typeface="Palatino Linotype"/>
                <a:cs typeface="Palatino Linotype"/>
              </a:rPr>
              <a:t>T</a:t>
            </a:r>
            <a:r>
              <a:rPr sz="1400" cap="small" spc="114" dirty="0">
                <a:latin typeface="Palatino Linotype"/>
                <a:cs typeface="Palatino Linotype"/>
              </a:rPr>
              <a:t>here</a:t>
            </a:r>
            <a:r>
              <a:rPr sz="1400" spc="200" dirty="0">
                <a:latin typeface="Palatino Linotype"/>
                <a:cs typeface="Palatino Linotype"/>
              </a:rPr>
              <a:t> </a:t>
            </a:r>
            <a:r>
              <a:rPr sz="1400" spc="85" dirty="0">
                <a:latin typeface="Palatino Linotype"/>
                <a:cs typeface="Palatino Linotype"/>
              </a:rPr>
              <a:t>I</a:t>
            </a:r>
            <a:r>
              <a:rPr sz="1400" cap="small" spc="85" dirty="0">
                <a:latin typeface="Palatino Linotype"/>
                <a:cs typeface="Palatino Linotype"/>
              </a:rPr>
              <a:t>s</a:t>
            </a:r>
            <a:r>
              <a:rPr sz="1400" spc="204" dirty="0">
                <a:latin typeface="Palatino Linotype"/>
                <a:cs typeface="Palatino Linotype"/>
              </a:rPr>
              <a:t> </a:t>
            </a:r>
            <a:r>
              <a:rPr sz="1400" spc="70" dirty="0">
                <a:latin typeface="Palatino Linotype"/>
                <a:cs typeface="Palatino Linotype"/>
              </a:rPr>
              <a:t>M</a:t>
            </a:r>
            <a:r>
              <a:rPr sz="1400" cap="small" spc="70" dirty="0">
                <a:latin typeface="Palatino Linotype"/>
                <a:cs typeface="Palatino Linotype"/>
              </a:rPr>
              <a:t>ore</a:t>
            </a:r>
            <a:endParaRPr sz="1400">
              <a:latin typeface="Palatino Linotype"/>
              <a:cs typeface="Palatino Linotype"/>
            </a:endParaRPr>
          </a:p>
          <a:p>
            <a:pPr>
              <a:lnSpc>
                <a:spcPct val="100000"/>
              </a:lnSpc>
              <a:spcBef>
                <a:spcPts val="25"/>
              </a:spcBef>
            </a:pPr>
            <a:endParaRPr sz="1850">
              <a:latin typeface="Palatino Linotype"/>
              <a:cs typeface="Palatino Linotype"/>
            </a:endParaRPr>
          </a:p>
          <a:p>
            <a:pPr marL="471170" indent="-177800">
              <a:lnSpc>
                <a:spcPct val="100000"/>
              </a:lnSpc>
              <a:buFont typeface="Arial"/>
              <a:buChar char="►"/>
              <a:tabLst>
                <a:tab pos="471805" algn="l"/>
              </a:tabLst>
            </a:pPr>
            <a:r>
              <a:rPr sz="1100" spc="-10" dirty="0">
                <a:latin typeface="Palatino Linotype"/>
                <a:cs typeface="Palatino Linotype"/>
              </a:rPr>
              <a:t>We</a:t>
            </a:r>
            <a:r>
              <a:rPr sz="1100" spc="20" dirty="0">
                <a:latin typeface="Palatino Linotype"/>
                <a:cs typeface="Palatino Linotype"/>
              </a:rPr>
              <a:t> </a:t>
            </a:r>
            <a:r>
              <a:rPr sz="1100" dirty="0">
                <a:latin typeface="Palatino Linotype"/>
                <a:cs typeface="Palatino Linotype"/>
              </a:rPr>
              <a:t>just</a:t>
            </a:r>
            <a:r>
              <a:rPr sz="1100" spc="25" dirty="0">
                <a:latin typeface="Palatino Linotype"/>
                <a:cs typeface="Palatino Linotype"/>
              </a:rPr>
              <a:t> </a:t>
            </a:r>
            <a:r>
              <a:rPr sz="1100" spc="-10" dirty="0">
                <a:latin typeface="Palatino Linotype"/>
                <a:cs typeface="Palatino Linotype"/>
              </a:rPr>
              <a:t>scratched</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20" dirty="0">
                <a:latin typeface="Palatino Linotype"/>
                <a:cs typeface="Palatino Linotype"/>
              </a:rPr>
              <a:t>surface</a:t>
            </a:r>
            <a:r>
              <a:rPr sz="1100" spc="25" dirty="0">
                <a:latin typeface="Palatino Linotype"/>
                <a:cs typeface="Palatino Linotype"/>
              </a:rPr>
              <a:t> </a:t>
            </a:r>
            <a:r>
              <a:rPr sz="1100" spc="-20" dirty="0">
                <a:latin typeface="Palatino Linotype"/>
                <a:cs typeface="Palatino Linotype"/>
              </a:rPr>
              <a:t>here</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spc="-10" dirty="0">
                <a:latin typeface="Palatino Linotype"/>
                <a:cs typeface="Palatino Linotype"/>
              </a:rPr>
              <a:t>Causal</a:t>
            </a:r>
            <a:r>
              <a:rPr sz="1100" spc="25" dirty="0">
                <a:latin typeface="Palatino Linotype"/>
                <a:cs typeface="Palatino Linotype"/>
              </a:rPr>
              <a:t> </a:t>
            </a:r>
            <a:r>
              <a:rPr sz="1100" spc="-40" dirty="0">
                <a:latin typeface="Palatino Linotype"/>
                <a:cs typeface="Palatino Linotype"/>
              </a:rPr>
              <a:t>discovery</a:t>
            </a:r>
            <a:r>
              <a:rPr sz="1100" spc="25" dirty="0">
                <a:latin typeface="Palatino Linotype"/>
                <a:cs typeface="Palatino Linotype"/>
              </a:rPr>
              <a:t> </a:t>
            </a:r>
            <a:r>
              <a:rPr sz="1100" spc="-25" dirty="0">
                <a:latin typeface="Palatino Linotype"/>
                <a:cs typeface="Palatino Linotype"/>
              </a:rPr>
              <a:t>(inferring</a:t>
            </a:r>
            <a:r>
              <a:rPr sz="1100" spc="25" dirty="0">
                <a:latin typeface="Palatino Linotype"/>
                <a:cs typeface="Palatino Linotype"/>
              </a:rPr>
              <a:t> </a:t>
            </a:r>
            <a:r>
              <a:rPr sz="1100" spc="-20" dirty="0">
                <a:latin typeface="Palatino Linotype"/>
                <a:cs typeface="Palatino Linotype"/>
              </a:rPr>
              <a:t>graphs</a:t>
            </a:r>
            <a:r>
              <a:rPr sz="1100" spc="30" dirty="0">
                <a:latin typeface="Palatino Linotype"/>
                <a:cs typeface="Palatino Linotype"/>
              </a:rPr>
              <a:t> </a:t>
            </a:r>
            <a:r>
              <a:rPr sz="1100" spc="-20" dirty="0">
                <a:latin typeface="Palatino Linotype"/>
                <a:cs typeface="Palatino Linotype"/>
              </a:rPr>
              <a:t>from</a:t>
            </a:r>
            <a:r>
              <a:rPr sz="1100" spc="25" dirty="0">
                <a:latin typeface="Palatino Linotype"/>
                <a:cs typeface="Palatino Linotype"/>
              </a:rPr>
              <a:t> </a:t>
            </a:r>
            <a:r>
              <a:rPr sz="1100" dirty="0">
                <a:latin typeface="Palatino Linotype"/>
                <a:cs typeface="Palatino Linotype"/>
              </a:rPr>
              <a:t>data)</a:t>
            </a:r>
            <a:r>
              <a:rPr sz="1100" spc="25" dirty="0">
                <a:latin typeface="Palatino Linotype"/>
                <a:cs typeface="Palatino Linotype"/>
              </a:rPr>
              <a:t> </a:t>
            </a:r>
            <a:r>
              <a:rPr sz="1100" dirty="0">
                <a:latin typeface="Palatino Linotype"/>
                <a:cs typeface="Palatino Linotype"/>
              </a:rPr>
              <a:t>-</a:t>
            </a:r>
            <a:r>
              <a:rPr sz="1100" spc="25" dirty="0">
                <a:latin typeface="Palatino Linotype"/>
                <a:cs typeface="Palatino Linotype"/>
              </a:rPr>
              <a:t> </a:t>
            </a:r>
            <a:r>
              <a:rPr sz="1100" dirty="0">
                <a:latin typeface="Palatino Linotype"/>
                <a:cs typeface="Palatino Linotype"/>
              </a:rPr>
              <a:t>big</a:t>
            </a:r>
            <a:r>
              <a:rPr sz="1100" spc="30" dirty="0">
                <a:latin typeface="Palatino Linotype"/>
                <a:cs typeface="Palatino Linotype"/>
              </a:rPr>
              <a:t> </a:t>
            </a:r>
            <a:r>
              <a:rPr sz="1100" dirty="0">
                <a:latin typeface="Palatino Linotype"/>
                <a:cs typeface="Palatino Linotype"/>
              </a:rPr>
              <a:t>topic</a:t>
            </a:r>
            <a:r>
              <a:rPr sz="1100" spc="25" dirty="0">
                <a:latin typeface="Palatino Linotype"/>
                <a:cs typeface="Palatino Linotype"/>
              </a:rPr>
              <a:t> </a:t>
            </a:r>
            <a:r>
              <a:rPr sz="1100" dirty="0">
                <a:latin typeface="Palatino Linotype"/>
                <a:cs typeface="Palatino Linotype"/>
              </a:rPr>
              <a:t>on</a:t>
            </a:r>
            <a:r>
              <a:rPr sz="1100" spc="25" dirty="0">
                <a:latin typeface="Palatino Linotype"/>
                <a:cs typeface="Palatino Linotype"/>
              </a:rPr>
              <a:t> </a:t>
            </a:r>
            <a:r>
              <a:rPr sz="1100" dirty="0">
                <a:latin typeface="Palatino Linotype"/>
                <a:cs typeface="Palatino Linotype"/>
              </a:rPr>
              <a:t>its</a:t>
            </a:r>
            <a:r>
              <a:rPr sz="1100" spc="25" dirty="0">
                <a:latin typeface="Palatino Linotype"/>
                <a:cs typeface="Palatino Linotype"/>
              </a:rPr>
              <a:t> </a:t>
            </a:r>
            <a:r>
              <a:rPr sz="1100" spc="-25" dirty="0">
                <a:latin typeface="Palatino Linotype"/>
                <a:cs typeface="Palatino Linotype"/>
              </a:rPr>
              <a:t>own</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dirty="0">
                <a:latin typeface="Palatino Linotype"/>
                <a:cs typeface="Palatino Linotype"/>
              </a:rPr>
              <a:t>Estimating</a:t>
            </a:r>
            <a:r>
              <a:rPr sz="1100" spc="5" dirty="0">
                <a:latin typeface="Palatino Linotype"/>
                <a:cs typeface="Palatino Linotype"/>
              </a:rPr>
              <a:t> </a:t>
            </a:r>
            <a:r>
              <a:rPr sz="1100" spc="-10" dirty="0">
                <a:latin typeface="Palatino Linotype"/>
                <a:cs typeface="Palatino Linotype"/>
              </a:rPr>
              <a:t>causal</a:t>
            </a:r>
            <a:r>
              <a:rPr sz="1100" spc="10" dirty="0">
                <a:latin typeface="Palatino Linotype"/>
                <a:cs typeface="Palatino Linotype"/>
              </a:rPr>
              <a:t> </a:t>
            </a:r>
            <a:r>
              <a:rPr sz="1100" spc="-10" dirty="0">
                <a:latin typeface="Palatino Linotype"/>
                <a:cs typeface="Palatino Linotype"/>
              </a:rPr>
              <a:t>effects</a:t>
            </a:r>
            <a:r>
              <a:rPr sz="1100" spc="5" dirty="0">
                <a:latin typeface="Palatino Linotype"/>
                <a:cs typeface="Palatino Linotype"/>
              </a:rPr>
              <a:t> </a:t>
            </a:r>
            <a:r>
              <a:rPr sz="1100" dirty="0">
                <a:latin typeface="Palatino Linotype"/>
                <a:cs typeface="Palatino Linotype"/>
              </a:rPr>
              <a:t>vs.</a:t>
            </a:r>
            <a:r>
              <a:rPr sz="1100" spc="10" dirty="0">
                <a:latin typeface="Palatino Linotype"/>
                <a:cs typeface="Palatino Linotype"/>
              </a:rPr>
              <a:t> </a:t>
            </a:r>
            <a:r>
              <a:rPr sz="1100" spc="-45" dirty="0">
                <a:latin typeface="Palatino Linotype"/>
                <a:cs typeface="Palatino Linotype"/>
              </a:rPr>
              <a:t>recommending</a:t>
            </a:r>
            <a:r>
              <a:rPr sz="1100" spc="5" dirty="0">
                <a:latin typeface="Palatino Linotype"/>
                <a:cs typeface="Palatino Linotype"/>
              </a:rPr>
              <a:t> </a:t>
            </a:r>
            <a:r>
              <a:rPr sz="1100" spc="-10" dirty="0">
                <a:latin typeface="Palatino Linotype"/>
                <a:cs typeface="Palatino Linotype"/>
              </a:rPr>
              <a:t>treatments</a:t>
            </a:r>
            <a:r>
              <a:rPr sz="1200" spc="-15" baseline="27777" dirty="0">
                <a:latin typeface="Palatino Linotype"/>
                <a:cs typeface="Palatino Linotype"/>
              </a:rPr>
              <a:t>9</a:t>
            </a:r>
            <a:endParaRPr sz="1200" baseline="27777">
              <a:latin typeface="Palatino Linotype"/>
              <a:cs typeface="Palatino Linotype"/>
            </a:endParaRPr>
          </a:p>
          <a:p>
            <a:pPr marL="471170" indent="-177800">
              <a:lnSpc>
                <a:spcPct val="100000"/>
              </a:lnSpc>
              <a:spcBef>
                <a:spcPts val="35"/>
              </a:spcBef>
              <a:buFont typeface="Arial"/>
              <a:buChar char="►"/>
              <a:tabLst>
                <a:tab pos="471805" algn="l"/>
              </a:tabLst>
            </a:pPr>
            <a:r>
              <a:rPr sz="1100" dirty="0">
                <a:latin typeface="Palatino Linotype"/>
                <a:cs typeface="Palatino Linotype"/>
              </a:rPr>
              <a:t>Other</a:t>
            </a:r>
            <a:r>
              <a:rPr sz="1100" spc="5" dirty="0">
                <a:latin typeface="Palatino Linotype"/>
                <a:cs typeface="Palatino Linotype"/>
              </a:rPr>
              <a:t> </a:t>
            </a:r>
            <a:r>
              <a:rPr sz="1100" spc="-10" dirty="0">
                <a:latin typeface="Palatino Linotype"/>
                <a:cs typeface="Palatino Linotype"/>
              </a:rPr>
              <a:t>methods</a:t>
            </a:r>
            <a:endParaRPr sz="1100">
              <a:latin typeface="Palatino Linotype"/>
              <a:cs typeface="Palatino Linotype"/>
            </a:endParaRPr>
          </a:p>
          <a:p>
            <a:pPr marL="748665" lvl="1" indent="-168910">
              <a:lnSpc>
                <a:spcPts val="1200"/>
              </a:lnSpc>
              <a:spcBef>
                <a:spcPts val="175"/>
              </a:spcBef>
              <a:buFont typeface="Arial"/>
              <a:buChar char="►"/>
              <a:tabLst>
                <a:tab pos="749300" algn="l"/>
              </a:tabLst>
            </a:pPr>
            <a:r>
              <a:rPr sz="1000" spc="-10" dirty="0">
                <a:latin typeface="Palatino Linotype"/>
                <a:cs typeface="Palatino Linotype"/>
              </a:rPr>
              <a:t>Instrumental</a:t>
            </a:r>
            <a:r>
              <a:rPr sz="1000" spc="20" dirty="0">
                <a:latin typeface="Palatino Linotype"/>
                <a:cs typeface="Palatino Linotype"/>
              </a:rPr>
              <a:t> </a:t>
            </a:r>
            <a:r>
              <a:rPr sz="1000" spc="-10" dirty="0">
                <a:latin typeface="Palatino Linotype"/>
                <a:cs typeface="Palatino Linotype"/>
              </a:rPr>
              <a:t>variables</a:t>
            </a:r>
            <a:endParaRPr sz="1000">
              <a:latin typeface="Palatino Linotype"/>
              <a:cs typeface="Palatino Linotype"/>
            </a:endParaRPr>
          </a:p>
          <a:p>
            <a:pPr marL="748665" lvl="1" indent="-168910">
              <a:lnSpc>
                <a:spcPts val="1195"/>
              </a:lnSpc>
              <a:buFont typeface="Arial"/>
              <a:buChar char="►"/>
              <a:tabLst>
                <a:tab pos="749300" algn="l"/>
              </a:tabLst>
            </a:pPr>
            <a:r>
              <a:rPr sz="1000" dirty="0">
                <a:latin typeface="Palatino Linotype"/>
                <a:cs typeface="Palatino Linotype"/>
              </a:rPr>
              <a:t>Relaxing</a:t>
            </a:r>
            <a:r>
              <a:rPr sz="1000" spc="15" dirty="0">
                <a:latin typeface="Palatino Linotype"/>
                <a:cs typeface="Palatino Linotype"/>
              </a:rPr>
              <a:t> </a:t>
            </a:r>
            <a:r>
              <a:rPr sz="1000" dirty="0">
                <a:latin typeface="Palatino Linotype"/>
                <a:cs typeface="Palatino Linotype"/>
              </a:rPr>
              <a:t>the</a:t>
            </a:r>
            <a:r>
              <a:rPr sz="1000" spc="20" dirty="0">
                <a:latin typeface="Palatino Linotype"/>
                <a:cs typeface="Palatino Linotype"/>
              </a:rPr>
              <a:t> </a:t>
            </a:r>
            <a:r>
              <a:rPr sz="1000" spc="-25" dirty="0">
                <a:latin typeface="Palatino Linotype"/>
                <a:cs typeface="Palatino Linotype"/>
              </a:rPr>
              <a:t>common</a:t>
            </a:r>
            <a:r>
              <a:rPr sz="1000" spc="20" dirty="0">
                <a:latin typeface="Palatino Linotype"/>
                <a:cs typeface="Palatino Linotype"/>
              </a:rPr>
              <a:t> </a:t>
            </a:r>
            <a:r>
              <a:rPr sz="1000" spc="-10" dirty="0">
                <a:latin typeface="Palatino Linotype"/>
                <a:cs typeface="Palatino Linotype"/>
              </a:rPr>
              <a:t>assumptions</a:t>
            </a:r>
            <a:endParaRPr sz="1000">
              <a:latin typeface="Palatino Linotype"/>
              <a:cs typeface="Palatino Linotype"/>
            </a:endParaRPr>
          </a:p>
          <a:p>
            <a:pPr marL="748665" lvl="1" indent="-168910">
              <a:lnSpc>
                <a:spcPts val="1200"/>
              </a:lnSpc>
              <a:buFont typeface="Arial"/>
              <a:buChar char="►"/>
              <a:tabLst>
                <a:tab pos="749300" algn="l"/>
              </a:tabLst>
            </a:pPr>
            <a:r>
              <a:rPr sz="1000" dirty="0">
                <a:latin typeface="Palatino Linotype"/>
                <a:cs typeface="Palatino Linotype"/>
              </a:rPr>
              <a:t>Trees,</a:t>
            </a:r>
            <a:r>
              <a:rPr sz="1000" spc="-15" dirty="0">
                <a:latin typeface="Palatino Linotype"/>
                <a:cs typeface="Palatino Linotype"/>
              </a:rPr>
              <a:t> </a:t>
            </a:r>
            <a:r>
              <a:rPr sz="1000" spc="-10" dirty="0">
                <a:latin typeface="Palatino Linotype"/>
                <a:cs typeface="Palatino Linotype"/>
              </a:rPr>
              <a:t>neural </a:t>
            </a:r>
            <a:r>
              <a:rPr sz="1000" spc="-25" dirty="0">
                <a:latin typeface="Palatino Linotype"/>
                <a:cs typeface="Palatino Linotype"/>
              </a:rPr>
              <a:t>networks,</a:t>
            </a:r>
            <a:r>
              <a:rPr sz="1000" spc="-10" dirty="0">
                <a:latin typeface="Palatino Linotype"/>
                <a:cs typeface="Palatino Linotype"/>
              </a:rPr>
              <a:t> policy learners</a:t>
            </a:r>
            <a:endParaRPr sz="1000">
              <a:latin typeface="Palatino Linotype"/>
              <a:cs typeface="Palatino Linotype"/>
            </a:endParaRPr>
          </a:p>
          <a:p>
            <a:pPr marL="471170" indent="-177800">
              <a:lnSpc>
                <a:spcPct val="100000"/>
              </a:lnSpc>
              <a:spcBef>
                <a:spcPts val="254"/>
              </a:spcBef>
              <a:buFont typeface="Arial"/>
              <a:buChar char="►"/>
              <a:tabLst>
                <a:tab pos="471805" algn="l"/>
              </a:tabLst>
            </a:pPr>
            <a:r>
              <a:rPr sz="1100" spc="-35" dirty="0">
                <a:latin typeface="Palatino Linotype"/>
                <a:cs typeface="Palatino Linotype"/>
              </a:rPr>
              <a:t>Front-</a:t>
            </a:r>
            <a:r>
              <a:rPr sz="1100" dirty="0">
                <a:latin typeface="Palatino Linotype"/>
                <a:cs typeface="Palatino Linotype"/>
              </a:rPr>
              <a:t>door</a:t>
            </a:r>
            <a:r>
              <a:rPr sz="1100" spc="10" dirty="0">
                <a:latin typeface="Palatino Linotype"/>
                <a:cs typeface="Palatino Linotype"/>
              </a:rPr>
              <a:t> </a:t>
            </a:r>
            <a:r>
              <a:rPr sz="1100" dirty="0">
                <a:latin typeface="Palatino Linotype"/>
                <a:cs typeface="Palatino Linotype"/>
              </a:rPr>
              <a:t>and</a:t>
            </a:r>
            <a:r>
              <a:rPr sz="1100" spc="10" dirty="0">
                <a:latin typeface="Palatino Linotype"/>
                <a:cs typeface="Palatino Linotype"/>
              </a:rPr>
              <a:t> </a:t>
            </a:r>
            <a:r>
              <a:rPr sz="1100" spc="-35" dirty="0">
                <a:latin typeface="Palatino Linotype"/>
                <a:cs typeface="Palatino Linotype"/>
              </a:rPr>
              <a:t>back-</a:t>
            </a:r>
            <a:r>
              <a:rPr sz="1100" spc="-10" dirty="0">
                <a:latin typeface="Palatino Linotype"/>
                <a:cs typeface="Palatino Linotype"/>
              </a:rPr>
              <a:t>door</a:t>
            </a:r>
            <a:r>
              <a:rPr sz="1100" spc="10" dirty="0">
                <a:latin typeface="Palatino Linotype"/>
                <a:cs typeface="Palatino Linotype"/>
              </a:rPr>
              <a:t> </a:t>
            </a:r>
            <a:r>
              <a:rPr sz="1100" spc="-10" dirty="0">
                <a:latin typeface="Palatino Linotype"/>
                <a:cs typeface="Palatino Linotype"/>
              </a:rPr>
              <a:t>adjustments</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spc="-40" dirty="0">
                <a:latin typeface="Palatino Linotype"/>
                <a:cs typeface="Palatino Linotype"/>
              </a:rPr>
              <a:t>Handling</a:t>
            </a:r>
            <a:r>
              <a:rPr sz="1100" spc="20" dirty="0">
                <a:latin typeface="Palatino Linotype"/>
                <a:cs typeface="Palatino Linotype"/>
              </a:rPr>
              <a:t> </a:t>
            </a:r>
            <a:r>
              <a:rPr sz="1100" spc="-20" dirty="0">
                <a:latin typeface="Palatino Linotype"/>
                <a:cs typeface="Palatino Linotype"/>
              </a:rPr>
              <a:t>colliders,</a:t>
            </a:r>
            <a:r>
              <a:rPr sz="1100" spc="25" dirty="0">
                <a:latin typeface="Palatino Linotype"/>
                <a:cs typeface="Palatino Linotype"/>
              </a:rPr>
              <a:t> </a:t>
            </a:r>
            <a:r>
              <a:rPr sz="1100" spc="-35" dirty="0">
                <a:latin typeface="Palatino Linotype"/>
                <a:cs typeface="Palatino Linotype"/>
              </a:rPr>
              <a:t>confounders,</a:t>
            </a:r>
            <a:r>
              <a:rPr sz="1100" spc="25" dirty="0">
                <a:latin typeface="Palatino Linotype"/>
                <a:cs typeface="Palatino Linotype"/>
              </a:rPr>
              <a:t> </a:t>
            </a:r>
            <a:r>
              <a:rPr sz="1100" spc="-10" dirty="0">
                <a:latin typeface="Palatino Linotype"/>
                <a:cs typeface="Palatino Linotype"/>
              </a:rPr>
              <a:t>feature</a:t>
            </a:r>
            <a:r>
              <a:rPr sz="1100" spc="25" dirty="0">
                <a:latin typeface="Palatino Linotype"/>
                <a:cs typeface="Palatino Linotype"/>
              </a:rPr>
              <a:t> </a:t>
            </a:r>
            <a:r>
              <a:rPr sz="1100" spc="-10" dirty="0">
                <a:latin typeface="Palatino Linotype"/>
                <a:cs typeface="Palatino Linotype"/>
              </a:rPr>
              <a:t>selection</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dirty="0">
                <a:latin typeface="Palatino Linotype"/>
                <a:cs typeface="Palatino Linotype"/>
              </a:rPr>
              <a:t>.</a:t>
            </a:r>
            <a:r>
              <a:rPr sz="1100" spc="-70" dirty="0">
                <a:latin typeface="Palatino Linotype"/>
                <a:cs typeface="Palatino Linotype"/>
              </a:rPr>
              <a:t> </a:t>
            </a:r>
            <a:r>
              <a:rPr sz="1100" dirty="0">
                <a:latin typeface="Palatino Linotype"/>
                <a:cs typeface="Palatino Linotype"/>
              </a:rPr>
              <a:t>.</a:t>
            </a:r>
            <a:r>
              <a:rPr sz="1100" spc="-65" dirty="0">
                <a:latin typeface="Palatino Linotype"/>
                <a:cs typeface="Palatino Linotype"/>
              </a:rPr>
              <a:t> </a:t>
            </a:r>
            <a:r>
              <a:rPr sz="1100" spc="-50" dirty="0">
                <a:latin typeface="Palatino Linotype"/>
                <a:cs typeface="Palatino Linotype"/>
              </a:rPr>
              <a:t>.</a:t>
            </a:r>
            <a:endParaRPr sz="1100">
              <a:latin typeface="Palatino Linotype"/>
              <a:cs typeface="Palatino Linotype"/>
            </a:endParaRPr>
          </a:p>
        </p:txBody>
      </p:sp>
      <p:sp>
        <p:nvSpPr>
          <p:cNvPr id="66" name="object 66"/>
          <p:cNvSpPr/>
          <p:nvPr/>
        </p:nvSpPr>
        <p:spPr>
          <a:xfrm>
            <a:off x="277088" y="295531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67" name="object 67"/>
          <p:cNvSpPr txBox="1"/>
          <p:nvPr/>
        </p:nvSpPr>
        <p:spPr>
          <a:xfrm>
            <a:off x="396938" y="2961596"/>
            <a:ext cx="1927860" cy="162560"/>
          </a:xfrm>
          <a:prstGeom prst="rect">
            <a:avLst/>
          </a:prstGeom>
        </p:spPr>
        <p:txBody>
          <a:bodyPr vert="horz" wrap="square" lIns="0" tIns="12065" rIns="0" bIns="0" rtlCol="0">
            <a:spAutoFit/>
          </a:bodyPr>
          <a:lstStyle/>
          <a:p>
            <a:pPr marL="38100">
              <a:lnSpc>
                <a:spcPct val="100000"/>
              </a:lnSpc>
              <a:spcBef>
                <a:spcPts val="95"/>
              </a:spcBef>
            </a:pPr>
            <a:r>
              <a:rPr sz="900" spc="67" baseline="37037" dirty="0">
                <a:latin typeface="Lucida Console"/>
                <a:cs typeface="Lucida Console"/>
              </a:rPr>
              <a:t>9</a:t>
            </a:r>
            <a:r>
              <a:rPr sz="900" spc="45" dirty="0">
                <a:latin typeface="Palatino Linotype"/>
                <a:cs typeface="Palatino Linotype"/>
                <a:hlinkClick r:id="rId8"/>
              </a:rPr>
              <a:t>http://arxiv</a:t>
            </a:r>
            <a:r>
              <a:rPr sz="900" i="1" spc="45" dirty="0">
                <a:latin typeface="Calibri"/>
                <a:cs typeface="Calibri"/>
                <a:hlinkClick r:id="rId8"/>
              </a:rPr>
              <a:t>.</a:t>
            </a:r>
            <a:r>
              <a:rPr sz="900" spc="45" dirty="0">
                <a:latin typeface="Palatino Linotype"/>
                <a:cs typeface="Palatino Linotype"/>
                <a:hlinkClick r:id="rId8"/>
              </a:rPr>
              <a:t>org/abs/2104</a:t>
            </a:r>
            <a:r>
              <a:rPr sz="900" i="1" spc="45" dirty="0">
                <a:latin typeface="Calibri"/>
                <a:cs typeface="Calibri"/>
                <a:hlinkClick r:id="rId8"/>
              </a:rPr>
              <a:t>.</a:t>
            </a:r>
            <a:r>
              <a:rPr sz="900" spc="45" dirty="0">
                <a:latin typeface="Palatino Linotype"/>
                <a:cs typeface="Palatino Linotype"/>
                <a:hlinkClick r:id="rId8"/>
              </a:rPr>
              <a:t>04103</a:t>
            </a:r>
            <a:endParaRPr sz="9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54</a:t>
            </a:fld>
            <a:r>
              <a:rPr spc="-235" dirty="0"/>
              <a:t> </a:t>
            </a:r>
            <a:r>
              <a:rPr dirty="0"/>
              <a:t>/</a:t>
            </a:r>
            <a:r>
              <a:rPr spc="-240" dirty="0"/>
              <a:t> </a:t>
            </a:r>
            <a:r>
              <a:rPr spc="-25" dirty="0"/>
              <a:t>57</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8" name="object 58"/>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9" name="object 59"/>
            <p:cNvSpPr/>
            <p:nvPr/>
          </p:nvSpPr>
          <p:spPr>
            <a:xfrm>
              <a:off x="53280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Palatino Linotype"/>
                <a:cs typeface="Palatino Linotype"/>
                <a:hlinkClick r:id="rId7" action="ppaction://hlinksldjump"/>
              </a:rPr>
              <a:t>C</a:t>
            </a:r>
            <a:r>
              <a:rPr sz="600" cap="small" spc="-20" dirty="0">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835150" cy="244475"/>
          </a:xfrm>
          <a:prstGeom prst="rect">
            <a:avLst/>
          </a:prstGeom>
        </p:spPr>
        <p:txBody>
          <a:bodyPr vert="horz" wrap="square" lIns="0" tIns="17145" rIns="0" bIns="0" rtlCol="0">
            <a:spAutoFit/>
          </a:bodyPr>
          <a:lstStyle/>
          <a:p>
            <a:pPr marL="12700">
              <a:lnSpc>
                <a:spcPct val="100000"/>
              </a:lnSpc>
              <a:spcBef>
                <a:spcPts val="135"/>
              </a:spcBef>
            </a:pPr>
            <a:r>
              <a:rPr sz="1400" spc="40" dirty="0">
                <a:latin typeface="Palatino Linotype"/>
                <a:cs typeface="Palatino Linotype"/>
              </a:rPr>
              <a:t>A</a:t>
            </a:r>
            <a:r>
              <a:rPr sz="1400" cap="small" spc="40" dirty="0">
                <a:latin typeface="Palatino Linotype"/>
                <a:cs typeface="Palatino Linotype"/>
              </a:rPr>
              <a:t>cknowledgements</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55</a:t>
            </a:fld>
            <a:r>
              <a:rPr spc="-235" dirty="0"/>
              <a:t> </a:t>
            </a:r>
            <a:r>
              <a:rPr dirty="0"/>
              <a:t>/</a:t>
            </a:r>
            <a:r>
              <a:rPr spc="-240" dirty="0"/>
              <a:t> </a:t>
            </a:r>
            <a:r>
              <a:rPr spc="-25" dirty="0"/>
              <a:t>57</a:t>
            </a:r>
          </a:p>
        </p:txBody>
      </p:sp>
      <p:sp>
        <p:nvSpPr>
          <p:cNvPr id="66" name="object 66"/>
          <p:cNvSpPr txBox="1"/>
          <p:nvPr/>
        </p:nvSpPr>
        <p:spPr>
          <a:xfrm>
            <a:off x="247967" y="1369312"/>
            <a:ext cx="5260340" cy="535940"/>
          </a:xfrm>
          <a:prstGeom prst="rect">
            <a:avLst/>
          </a:prstGeom>
        </p:spPr>
        <p:txBody>
          <a:bodyPr vert="horz" wrap="square" lIns="0" tIns="6985" rIns="0" bIns="0" rtlCol="0">
            <a:spAutoFit/>
          </a:bodyPr>
          <a:lstStyle/>
          <a:p>
            <a:pPr marL="12700" marR="5080" indent="11430" algn="just">
              <a:lnSpc>
                <a:spcPct val="102600"/>
              </a:lnSpc>
              <a:spcBef>
                <a:spcPts val="55"/>
              </a:spcBef>
            </a:pPr>
            <a:r>
              <a:rPr sz="1100" dirty="0">
                <a:latin typeface="Palatino Linotype"/>
                <a:cs typeface="Palatino Linotype"/>
              </a:rPr>
              <a:t>This</a:t>
            </a:r>
            <a:r>
              <a:rPr sz="1100" spc="35" dirty="0">
                <a:latin typeface="Palatino Linotype"/>
                <a:cs typeface="Palatino Linotype"/>
              </a:rPr>
              <a:t> </a:t>
            </a:r>
            <a:r>
              <a:rPr sz="1100" spc="-10" dirty="0">
                <a:latin typeface="Palatino Linotype"/>
                <a:cs typeface="Palatino Linotype"/>
              </a:rPr>
              <a:t>lecture</a:t>
            </a:r>
            <a:r>
              <a:rPr sz="1100" spc="40" dirty="0">
                <a:latin typeface="Palatino Linotype"/>
                <a:cs typeface="Palatino Linotype"/>
              </a:rPr>
              <a:t> </a:t>
            </a:r>
            <a:r>
              <a:rPr sz="1100" spc="-25" dirty="0">
                <a:latin typeface="Palatino Linotype"/>
                <a:cs typeface="Palatino Linotype"/>
              </a:rPr>
              <a:t>builds</a:t>
            </a:r>
            <a:r>
              <a:rPr sz="1100" spc="40" dirty="0">
                <a:latin typeface="Palatino Linotype"/>
                <a:cs typeface="Palatino Linotype"/>
              </a:rPr>
              <a:t> </a:t>
            </a:r>
            <a:r>
              <a:rPr sz="1100" spc="-35" dirty="0">
                <a:latin typeface="Palatino Linotype"/>
                <a:cs typeface="Palatino Linotype"/>
              </a:rPr>
              <a:t>heavily</a:t>
            </a:r>
            <a:r>
              <a:rPr sz="1100" spc="40" dirty="0">
                <a:latin typeface="Palatino Linotype"/>
                <a:cs typeface="Palatino Linotype"/>
              </a:rPr>
              <a:t> </a:t>
            </a:r>
            <a:r>
              <a:rPr sz="1100" dirty="0">
                <a:latin typeface="Palatino Linotype"/>
                <a:cs typeface="Palatino Linotype"/>
              </a:rPr>
              <a:t>on</a:t>
            </a:r>
            <a:r>
              <a:rPr sz="1100" spc="40" dirty="0">
                <a:latin typeface="Palatino Linotype"/>
                <a:cs typeface="Palatino Linotype"/>
              </a:rPr>
              <a:t> </a:t>
            </a:r>
            <a:r>
              <a:rPr sz="1100" dirty="0">
                <a:latin typeface="Palatino Linotype"/>
                <a:cs typeface="Palatino Linotype"/>
              </a:rPr>
              <a:t>the</a:t>
            </a:r>
            <a:r>
              <a:rPr sz="1100" spc="35" dirty="0">
                <a:latin typeface="Palatino Linotype"/>
                <a:cs typeface="Palatino Linotype"/>
              </a:rPr>
              <a:t> </a:t>
            </a:r>
            <a:r>
              <a:rPr sz="1100" spc="-10" dirty="0">
                <a:latin typeface="Palatino Linotype"/>
                <a:cs typeface="Palatino Linotype"/>
              </a:rPr>
              <a:t>materials</a:t>
            </a:r>
            <a:r>
              <a:rPr sz="1100" spc="40" dirty="0">
                <a:latin typeface="Palatino Linotype"/>
                <a:cs typeface="Palatino Linotype"/>
              </a:rPr>
              <a:t> </a:t>
            </a:r>
            <a:r>
              <a:rPr sz="1100" spc="-25" dirty="0">
                <a:latin typeface="Palatino Linotype"/>
                <a:cs typeface="Palatino Linotype"/>
              </a:rPr>
              <a:t>from</a:t>
            </a:r>
            <a:r>
              <a:rPr sz="1100" spc="45" dirty="0">
                <a:latin typeface="Palatino Linotype"/>
                <a:cs typeface="Palatino Linotype"/>
              </a:rPr>
              <a:t> </a:t>
            </a:r>
            <a:r>
              <a:rPr sz="1100" i="1" dirty="0">
                <a:latin typeface="Palatino Linotype"/>
                <a:cs typeface="Palatino Linotype"/>
              </a:rPr>
              <a:t>Introduction</a:t>
            </a:r>
            <a:r>
              <a:rPr sz="1100" i="1" spc="65" dirty="0">
                <a:latin typeface="Palatino Linotype"/>
                <a:cs typeface="Palatino Linotype"/>
              </a:rPr>
              <a:t> </a:t>
            </a:r>
            <a:r>
              <a:rPr sz="1100" i="1" dirty="0">
                <a:latin typeface="Palatino Linotype"/>
                <a:cs typeface="Palatino Linotype"/>
              </a:rPr>
              <a:t>to</a:t>
            </a:r>
            <a:r>
              <a:rPr sz="1100" i="1" spc="65" dirty="0">
                <a:latin typeface="Palatino Linotype"/>
                <a:cs typeface="Palatino Linotype"/>
              </a:rPr>
              <a:t> </a:t>
            </a:r>
            <a:r>
              <a:rPr sz="1100" i="1" dirty="0">
                <a:latin typeface="Palatino Linotype"/>
                <a:cs typeface="Palatino Linotype"/>
              </a:rPr>
              <a:t>Machine</a:t>
            </a:r>
            <a:r>
              <a:rPr sz="1100" i="1" spc="65" dirty="0">
                <a:latin typeface="Palatino Linotype"/>
                <a:cs typeface="Palatino Linotype"/>
              </a:rPr>
              <a:t> </a:t>
            </a:r>
            <a:r>
              <a:rPr sz="1100" i="1" dirty="0">
                <a:latin typeface="Palatino Linotype"/>
                <a:cs typeface="Palatino Linotype"/>
              </a:rPr>
              <a:t>Learning</a:t>
            </a:r>
            <a:r>
              <a:rPr sz="1100" i="1" spc="65" dirty="0">
                <a:latin typeface="Palatino Linotype"/>
                <a:cs typeface="Palatino Linotype"/>
              </a:rPr>
              <a:t> </a:t>
            </a:r>
            <a:r>
              <a:rPr sz="1100" i="1" spc="-25" dirty="0">
                <a:latin typeface="Palatino Linotype"/>
                <a:cs typeface="Palatino Linotype"/>
              </a:rPr>
              <a:t>for </a:t>
            </a:r>
            <a:r>
              <a:rPr sz="1100" i="1" dirty="0">
                <a:latin typeface="Palatino Linotype"/>
                <a:cs typeface="Palatino Linotype"/>
              </a:rPr>
              <a:t>Causal</a:t>
            </a:r>
            <a:r>
              <a:rPr sz="1100" i="1" spc="95" dirty="0">
                <a:latin typeface="Palatino Linotype"/>
                <a:cs typeface="Palatino Linotype"/>
              </a:rPr>
              <a:t> </a:t>
            </a:r>
            <a:r>
              <a:rPr sz="1100" i="1" dirty="0">
                <a:latin typeface="Palatino Linotype"/>
                <a:cs typeface="Palatino Linotype"/>
              </a:rPr>
              <a:t>Analysis</a:t>
            </a:r>
            <a:r>
              <a:rPr sz="1100" i="1" spc="105" dirty="0">
                <a:latin typeface="Palatino Linotype"/>
                <a:cs typeface="Palatino Linotype"/>
              </a:rPr>
              <a:t> </a:t>
            </a:r>
            <a:r>
              <a:rPr sz="1100" i="1" dirty="0">
                <a:latin typeface="Palatino Linotype"/>
                <a:cs typeface="Palatino Linotype"/>
              </a:rPr>
              <a:t>Using</a:t>
            </a:r>
            <a:r>
              <a:rPr sz="1100" i="1" spc="105" dirty="0">
                <a:latin typeface="Palatino Linotype"/>
                <a:cs typeface="Palatino Linotype"/>
              </a:rPr>
              <a:t> </a:t>
            </a:r>
            <a:r>
              <a:rPr sz="1100" i="1" dirty="0">
                <a:latin typeface="Palatino Linotype"/>
                <a:cs typeface="Palatino Linotype"/>
              </a:rPr>
              <a:t>Observational</a:t>
            </a:r>
            <a:r>
              <a:rPr sz="1100" i="1" spc="95" dirty="0">
                <a:latin typeface="Palatino Linotype"/>
                <a:cs typeface="Palatino Linotype"/>
              </a:rPr>
              <a:t> </a:t>
            </a:r>
            <a:r>
              <a:rPr sz="1100" i="1" dirty="0">
                <a:latin typeface="Palatino Linotype"/>
                <a:cs typeface="Palatino Linotype"/>
              </a:rPr>
              <a:t>Data</a:t>
            </a:r>
            <a:r>
              <a:rPr sz="1100" i="1" spc="80" dirty="0">
                <a:latin typeface="Palatino Linotype"/>
                <a:cs typeface="Palatino Linotype"/>
              </a:rPr>
              <a:t> </a:t>
            </a:r>
            <a:r>
              <a:rPr sz="1100" spc="-20" dirty="0">
                <a:latin typeface="Palatino Linotype"/>
                <a:cs typeface="Palatino Linotype"/>
              </a:rPr>
              <a:t>online</a:t>
            </a:r>
            <a:r>
              <a:rPr sz="1100" spc="75" dirty="0">
                <a:latin typeface="Palatino Linotype"/>
                <a:cs typeface="Palatino Linotype"/>
              </a:rPr>
              <a:t> </a:t>
            </a:r>
            <a:r>
              <a:rPr sz="1100" spc="-10" dirty="0">
                <a:latin typeface="Palatino Linotype"/>
                <a:cs typeface="Palatino Linotype"/>
              </a:rPr>
              <a:t>course,</a:t>
            </a:r>
            <a:r>
              <a:rPr sz="1100" spc="75" dirty="0">
                <a:latin typeface="Palatino Linotype"/>
                <a:cs typeface="Palatino Linotype"/>
              </a:rPr>
              <a:t> </a:t>
            </a:r>
            <a:r>
              <a:rPr sz="1100" spc="-40" dirty="0">
                <a:latin typeface="Palatino Linotype"/>
                <a:cs typeface="Palatino Linotype"/>
              </a:rPr>
              <a:t>delivered</a:t>
            </a:r>
            <a:r>
              <a:rPr sz="1100" spc="75" dirty="0">
                <a:latin typeface="Palatino Linotype"/>
                <a:cs typeface="Palatino Linotype"/>
              </a:rPr>
              <a:t> </a:t>
            </a:r>
            <a:r>
              <a:rPr sz="1100" dirty="0">
                <a:latin typeface="Palatino Linotype"/>
                <a:cs typeface="Palatino Linotype"/>
              </a:rPr>
              <a:t>on</a:t>
            </a:r>
            <a:r>
              <a:rPr sz="1100" spc="75" dirty="0">
                <a:latin typeface="Palatino Linotype"/>
                <a:cs typeface="Palatino Linotype"/>
              </a:rPr>
              <a:t> </a:t>
            </a:r>
            <a:r>
              <a:rPr sz="1100" dirty="0">
                <a:latin typeface="Palatino Linotype"/>
                <a:cs typeface="Palatino Linotype"/>
              </a:rPr>
              <a:t>June</a:t>
            </a:r>
            <a:r>
              <a:rPr sz="1100" spc="70" dirty="0">
                <a:latin typeface="Palatino Linotype"/>
                <a:cs typeface="Palatino Linotype"/>
              </a:rPr>
              <a:t> </a:t>
            </a:r>
            <a:r>
              <a:rPr sz="1100" spc="-10" dirty="0">
                <a:latin typeface="Palatino Linotype"/>
                <a:cs typeface="Palatino Linotype"/>
              </a:rPr>
              <a:t>22-</a:t>
            </a:r>
            <a:r>
              <a:rPr sz="1100" dirty="0">
                <a:latin typeface="Palatino Linotype"/>
                <a:cs typeface="Palatino Linotype"/>
              </a:rPr>
              <a:t>23</a:t>
            </a:r>
            <a:r>
              <a:rPr sz="1100" spc="75" dirty="0">
                <a:latin typeface="Palatino Linotype"/>
                <a:cs typeface="Palatino Linotype"/>
              </a:rPr>
              <a:t> </a:t>
            </a:r>
            <a:r>
              <a:rPr sz="1100" spc="-20" dirty="0">
                <a:latin typeface="Palatino Linotype"/>
                <a:cs typeface="Palatino Linotype"/>
              </a:rPr>
              <a:t>2021 </a:t>
            </a:r>
            <a:r>
              <a:rPr sz="1100" dirty="0">
                <a:latin typeface="Palatino Linotype"/>
                <a:cs typeface="Palatino Linotype"/>
              </a:rPr>
              <a:t>by</a:t>
            </a:r>
            <a:r>
              <a:rPr sz="1100" spc="10" dirty="0">
                <a:latin typeface="Palatino Linotype"/>
                <a:cs typeface="Palatino Linotype"/>
              </a:rPr>
              <a:t> </a:t>
            </a:r>
            <a:r>
              <a:rPr sz="1100" spc="-10" dirty="0">
                <a:latin typeface="Palatino Linotype"/>
                <a:cs typeface="Palatino Linotype"/>
              </a:rPr>
              <a:t>Damian</a:t>
            </a:r>
            <a:r>
              <a:rPr sz="1100" spc="10" dirty="0">
                <a:latin typeface="Palatino Linotype"/>
                <a:cs typeface="Palatino Linotype"/>
              </a:rPr>
              <a:t> </a:t>
            </a:r>
            <a:r>
              <a:rPr sz="1100" spc="-25" dirty="0">
                <a:latin typeface="Palatino Linotype"/>
                <a:cs typeface="Palatino Linotype"/>
              </a:rPr>
              <a:t>Machlanski,</a:t>
            </a:r>
            <a:r>
              <a:rPr sz="1100" spc="10" dirty="0">
                <a:latin typeface="Palatino Linotype"/>
                <a:cs typeface="Palatino Linotype"/>
              </a:rPr>
              <a:t> </a:t>
            </a:r>
            <a:r>
              <a:rPr sz="1100" dirty="0">
                <a:latin typeface="Palatino Linotype"/>
                <a:cs typeface="Palatino Linotype"/>
              </a:rPr>
              <a:t>Dr</a:t>
            </a:r>
            <a:r>
              <a:rPr sz="1100" spc="10" dirty="0">
                <a:latin typeface="Palatino Linotype"/>
                <a:cs typeface="Palatino Linotype"/>
              </a:rPr>
              <a:t> </a:t>
            </a:r>
            <a:r>
              <a:rPr sz="1100" spc="-25" dirty="0">
                <a:latin typeface="Palatino Linotype"/>
                <a:cs typeface="Palatino Linotype"/>
              </a:rPr>
              <a:t>Spyros</a:t>
            </a:r>
            <a:r>
              <a:rPr sz="1100" spc="10" dirty="0">
                <a:latin typeface="Palatino Linotype"/>
                <a:cs typeface="Palatino Linotype"/>
              </a:rPr>
              <a:t> </a:t>
            </a:r>
            <a:r>
              <a:rPr sz="1100" spc="-10" dirty="0">
                <a:latin typeface="Palatino Linotype"/>
                <a:cs typeface="Palatino Linotype"/>
              </a:rPr>
              <a:t>Samothrakis</a:t>
            </a:r>
            <a:r>
              <a:rPr sz="1100" spc="10" dirty="0">
                <a:latin typeface="Palatino Linotype"/>
                <a:cs typeface="Palatino Linotype"/>
              </a:rPr>
              <a:t> </a:t>
            </a:r>
            <a:r>
              <a:rPr sz="1100" dirty="0">
                <a:latin typeface="Palatino Linotype"/>
                <a:cs typeface="Palatino Linotype"/>
              </a:rPr>
              <a:t>and</a:t>
            </a:r>
            <a:r>
              <a:rPr sz="1100" spc="10" dirty="0">
                <a:latin typeface="Palatino Linotype"/>
                <a:cs typeface="Palatino Linotype"/>
              </a:rPr>
              <a:t> </a:t>
            </a:r>
            <a:r>
              <a:rPr sz="1100" spc="-25" dirty="0">
                <a:latin typeface="Palatino Linotype"/>
                <a:cs typeface="Palatino Linotype"/>
              </a:rPr>
              <a:t>Professor</a:t>
            </a:r>
            <a:r>
              <a:rPr sz="1100" spc="10" dirty="0">
                <a:latin typeface="Palatino Linotype"/>
                <a:cs typeface="Palatino Linotype"/>
              </a:rPr>
              <a:t> </a:t>
            </a:r>
            <a:r>
              <a:rPr sz="1100" dirty="0">
                <a:latin typeface="Palatino Linotype"/>
                <a:cs typeface="Palatino Linotype"/>
              </a:rPr>
              <a:t>Paul</a:t>
            </a:r>
            <a:r>
              <a:rPr sz="1100" spc="10" dirty="0">
                <a:latin typeface="Palatino Linotype"/>
                <a:cs typeface="Palatino Linotype"/>
              </a:rPr>
              <a:t> </a:t>
            </a:r>
            <a:r>
              <a:rPr sz="1100" spc="-10" dirty="0">
                <a:latin typeface="Palatino Linotype"/>
                <a:cs typeface="Palatino Linotype"/>
              </a:rPr>
              <a:t>Clarke.</a:t>
            </a:r>
            <a:endParaRPr sz="1100">
              <a:latin typeface="Palatino Linotype"/>
              <a:cs typeface="Palatino Linotype"/>
            </a:endParaRP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8" name="object 58"/>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9" name="object 59"/>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0" name="object 60"/>
            <p:cNvSpPr/>
            <p:nvPr/>
          </p:nvSpPr>
          <p:spPr>
            <a:xfrm>
              <a:off x="53784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Palatino Linotype"/>
                <a:cs typeface="Palatino Linotype"/>
                <a:hlinkClick r:id="rId7" action="ppaction://hlinksldjump"/>
              </a:rPr>
              <a:t>C</a:t>
            </a:r>
            <a:r>
              <a:rPr sz="600" cap="small" spc="-20" dirty="0">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69900" y="269489"/>
            <a:ext cx="5474970" cy="2847340"/>
          </a:xfrm>
          <a:prstGeom prst="rect">
            <a:avLst/>
          </a:prstGeom>
        </p:spPr>
        <p:txBody>
          <a:bodyPr vert="horz" wrap="square" lIns="0" tIns="78740" rIns="0" bIns="0" rtlCol="0">
            <a:spAutoFit/>
          </a:bodyPr>
          <a:lstStyle/>
          <a:p>
            <a:pPr marL="38100">
              <a:lnSpc>
                <a:spcPct val="100000"/>
              </a:lnSpc>
              <a:spcBef>
                <a:spcPts val="620"/>
              </a:spcBef>
            </a:pPr>
            <a:r>
              <a:rPr sz="1400" spc="95" dirty="0">
                <a:latin typeface="Palatino Linotype"/>
                <a:cs typeface="Palatino Linotype"/>
              </a:rPr>
              <a:t>R</a:t>
            </a:r>
            <a:r>
              <a:rPr sz="1400" cap="small" spc="95" dirty="0">
                <a:latin typeface="Palatino Linotype"/>
                <a:cs typeface="Palatino Linotype"/>
              </a:rPr>
              <a:t>eferences</a:t>
            </a:r>
            <a:endParaRPr sz="1400">
              <a:latin typeface="Palatino Linotype"/>
              <a:cs typeface="Palatino Linotype"/>
            </a:endParaRPr>
          </a:p>
          <a:p>
            <a:pPr marL="480059" marR="30480" indent="-154305">
              <a:lnSpc>
                <a:spcPct val="101499"/>
              </a:lnSpc>
              <a:spcBef>
                <a:spcPts val="295"/>
              </a:spcBef>
              <a:buFont typeface="Arial"/>
              <a:buChar char="►"/>
              <a:tabLst>
                <a:tab pos="484505" algn="l"/>
              </a:tabLst>
            </a:pPr>
            <a:r>
              <a:rPr sz="900" spc="100" dirty="0">
                <a:latin typeface="Palatino Linotype"/>
                <a:cs typeface="Palatino Linotype"/>
              </a:rPr>
              <a:t>J.</a:t>
            </a:r>
            <a:r>
              <a:rPr sz="900" spc="75" dirty="0">
                <a:latin typeface="Palatino Linotype"/>
                <a:cs typeface="Palatino Linotype"/>
              </a:rPr>
              <a:t> </a:t>
            </a:r>
            <a:r>
              <a:rPr sz="900" dirty="0">
                <a:latin typeface="Palatino Linotype"/>
                <a:cs typeface="Palatino Linotype"/>
              </a:rPr>
              <a:t>M.</a:t>
            </a:r>
            <a:r>
              <a:rPr sz="900" spc="80" dirty="0">
                <a:latin typeface="Palatino Linotype"/>
                <a:cs typeface="Palatino Linotype"/>
              </a:rPr>
              <a:t> </a:t>
            </a:r>
            <a:r>
              <a:rPr sz="900" dirty="0">
                <a:latin typeface="Palatino Linotype"/>
                <a:cs typeface="Palatino Linotype"/>
              </a:rPr>
              <a:t>Robins,</a:t>
            </a:r>
            <a:r>
              <a:rPr sz="900" spc="75" dirty="0">
                <a:latin typeface="Palatino Linotype"/>
                <a:cs typeface="Palatino Linotype"/>
              </a:rPr>
              <a:t> </a:t>
            </a:r>
            <a:r>
              <a:rPr sz="900" dirty="0">
                <a:latin typeface="Palatino Linotype"/>
                <a:cs typeface="Palatino Linotype"/>
              </a:rPr>
              <a:t>A.</a:t>
            </a:r>
            <a:r>
              <a:rPr sz="900" spc="80" dirty="0">
                <a:latin typeface="Palatino Linotype"/>
                <a:cs typeface="Palatino Linotype"/>
              </a:rPr>
              <a:t> </a:t>
            </a:r>
            <a:r>
              <a:rPr sz="900" dirty="0">
                <a:latin typeface="Palatino Linotype"/>
                <a:cs typeface="Palatino Linotype"/>
              </a:rPr>
              <a:t>Rotnitzky,</a:t>
            </a:r>
            <a:r>
              <a:rPr sz="900" spc="80" dirty="0">
                <a:latin typeface="Palatino Linotype"/>
                <a:cs typeface="Palatino Linotype"/>
              </a:rPr>
              <a:t> </a:t>
            </a:r>
            <a:r>
              <a:rPr sz="900" dirty="0">
                <a:latin typeface="Palatino Linotype"/>
                <a:cs typeface="Palatino Linotype"/>
              </a:rPr>
              <a:t>and</a:t>
            </a:r>
            <a:r>
              <a:rPr sz="900" spc="75" dirty="0">
                <a:latin typeface="Palatino Linotype"/>
                <a:cs typeface="Palatino Linotype"/>
              </a:rPr>
              <a:t> </a:t>
            </a:r>
            <a:r>
              <a:rPr sz="900" dirty="0">
                <a:latin typeface="Palatino Linotype"/>
                <a:cs typeface="Palatino Linotype"/>
              </a:rPr>
              <a:t>L.</a:t>
            </a:r>
            <a:r>
              <a:rPr sz="900" spc="80" dirty="0">
                <a:latin typeface="Palatino Linotype"/>
                <a:cs typeface="Palatino Linotype"/>
              </a:rPr>
              <a:t> </a:t>
            </a:r>
            <a:r>
              <a:rPr sz="900" dirty="0">
                <a:latin typeface="Palatino Linotype"/>
                <a:cs typeface="Palatino Linotype"/>
              </a:rPr>
              <a:t>P.</a:t>
            </a:r>
            <a:r>
              <a:rPr sz="900" spc="75" dirty="0">
                <a:latin typeface="Palatino Linotype"/>
                <a:cs typeface="Palatino Linotype"/>
              </a:rPr>
              <a:t> </a:t>
            </a:r>
            <a:r>
              <a:rPr sz="900" dirty="0">
                <a:latin typeface="Palatino Linotype"/>
                <a:cs typeface="Palatino Linotype"/>
              </a:rPr>
              <a:t>Zhao,</a:t>
            </a:r>
            <a:r>
              <a:rPr sz="900" spc="80" dirty="0">
                <a:latin typeface="Palatino Linotype"/>
                <a:cs typeface="Palatino Linotype"/>
              </a:rPr>
              <a:t> </a:t>
            </a:r>
            <a:r>
              <a:rPr sz="900" dirty="0">
                <a:latin typeface="Palatino Linotype"/>
                <a:cs typeface="Palatino Linotype"/>
              </a:rPr>
              <a:t>‘Estimation</a:t>
            </a:r>
            <a:r>
              <a:rPr sz="900" spc="80" dirty="0">
                <a:latin typeface="Palatino Linotype"/>
                <a:cs typeface="Palatino Linotype"/>
              </a:rPr>
              <a:t> </a:t>
            </a:r>
            <a:r>
              <a:rPr sz="900" dirty="0">
                <a:latin typeface="Palatino Linotype"/>
                <a:cs typeface="Palatino Linotype"/>
              </a:rPr>
              <a:t>of</a:t>
            </a:r>
            <a:r>
              <a:rPr sz="900" spc="75" dirty="0">
                <a:latin typeface="Palatino Linotype"/>
                <a:cs typeface="Palatino Linotype"/>
              </a:rPr>
              <a:t> </a:t>
            </a:r>
            <a:r>
              <a:rPr sz="900" dirty="0">
                <a:latin typeface="Palatino Linotype"/>
                <a:cs typeface="Palatino Linotype"/>
              </a:rPr>
              <a:t>Regression</a:t>
            </a:r>
            <a:r>
              <a:rPr sz="900" spc="80" dirty="0">
                <a:latin typeface="Palatino Linotype"/>
                <a:cs typeface="Palatino Linotype"/>
              </a:rPr>
              <a:t> </a:t>
            </a:r>
            <a:r>
              <a:rPr sz="900" spc="-10" dirty="0">
                <a:latin typeface="Palatino Linotype"/>
                <a:cs typeface="Palatino Linotype"/>
              </a:rPr>
              <a:t>Coefficients</a:t>
            </a:r>
            <a:r>
              <a:rPr sz="900" spc="75" dirty="0">
                <a:latin typeface="Palatino Linotype"/>
                <a:cs typeface="Palatino Linotype"/>
              </a:rPr>
              <a:t> </a:t>
            </a:r>
            <a:r>
              <a:rPr sz="900" dirty="0">
                <a:latin typeface="Palatino Linotype"/>
                <a:cs typeface="Palatino Linotype"/>
              </a:rPr>
              <a:t>When</a:t>
            </a:r>
            <a:r>
              <a:rPr sz="900" spc="80" dirty="0">
                <a:latin typeface="Palatino Linotype"/>
                <a:cs typeface="Palatino Linotype"/>
              </a:rPr>
              <a:t> </a:t>
            </a:r>
            <a:r>
              <a:rPr sz="900" spc="-20" dirty="0">
                <a:latin typeface="Palatino Linotype"/>
                <a:cs typeface="Palatino Linotype"/>
              </a:rPr>
              <a:t>Some </a:t>
            </a:r>
            <a:r>
              <a:rPr sz="900" spc="-10" dirty="0">
                <a:latin typeface="Palatino Linotype"/>
                <a:cs typeface="Palatino Linotype"/>
              </a:rPr>
              <a:t>Regressors</a:t>
            </a:r>
            <a:r>
              <a:rPr sz="900" spc="55" dirty="0">
                <a:latin typeface="Palatino Linotype"/>
                <a:cs typeface="Palatino Linotype"/>
              </a:rPr>
              <a:t> </a:t>
            </a:r>
            <a:r>
              <a:rPr sz="900" dirty="0">
                <a:latin typeface="Palatino Linotype"/>
                <a:cs typeface="Palatino Linotype"/>
              </a:rPr>
              <a:t>are</a:t>
            </a:r>
            <a:r>
              <a:rPr sz="900" spc="55" dirty="0">
                <a:latin typeface="Palatino Linotype"/>
                <a:cs typeface="Palatino Linotype"/>
              </a:rPr>
              <a:t> </a:t>
            </a:r>
            <a:r>
              <a:rPr sz="900" dirty="0">
                <a:latin typeface="Palatino Linotype"/>
                <a:cs typeface="Palatino Linotype"/>
              </a:rPr>
              <a:t>not</a:t>
            </a:r>
            <a:r>
              <a:rPr sz="900" spc="60" dirty="0">
                <a:latin typeface="Palatino Linotype"/>
                <a:cs typeface="Palatino Linotype"/>
              </a:rPr>
              <a:t> </a:t>
            </a:r>
            <a:r>
              <a:rPr sz="900" spc="-35" dirty="0">
                <a:latin typeface="Palatino Linotype"/>
                <a:cs typeface="Palatino Linotype"/>
              </a:rPr>
              <a:t>Always</a:t>
            </a:r>
            <a:r>
              <a:rPr sz="900" spc="55" dirty="0">
                <a:latin typeface="Palatino Linotype"/>
                <a:cs typeface="Palatino Linotype"/>
              </a:rPr>
              <a:t> </a:t>
            </a:r>
            <a:r>
              <a:rPr sz="900" spc="-10" dirty="0">
                <a:latin typeface="Palatino Linotype"/>
                <a:cs typeface="Palatino Linotype"/>
              </a:rPr>
              <a:t>Observed’,</a:t>
            </a:r>
            <a:r>
              <a:rPr sz="900" spc="60" dirty="0">
                <a:latin typeface="Palatino Linotype"/>
                <a:cs typeface="Palatino Linotype"/>
              </a:rPr>
              <a:t> </a:t>
            </a:r>
            <a:r>
              <a:rPr sz="900" dirty="0">
                <a:latin typeface="Palatino Linotype"/>
                <a:cs typeface="Palatino Linotype"/>
              </a:rPr>
              <a:t>Journal</a:t>
            </a:r>
            <a:r>
              <a:rPr sz="900" spc="55" dirty="0">
                <a:latin typeface="Palatino Linotype"/>
                <a:cs typeface="Palatino Linotype"/>
              </a:rPr>
              <a:t> </a:t>
            </a:r>
            <a:r>
              <a:rPr sz="900" dirty="0">
                <a:latin typeface="Palatino Linotype"/>
                <a:cs typeface="Palatino Linotype"/>
              </a:rPr>
              <a:t>of</a:t>
            </a:r>
            <a:r>
              <a:rPr sz="900" spc="55" dirty="0">
                <a:latin typeface="Palatino Linotype"/>
                <a:cs typeface="Palatino Linotype"/>
              </a:rPr>
              <a:t> </a:t>
            </a:r>
            <a:r>
              <a:rPr sz="900" dirty="0">
                <a:latin typeface="Palatino Linotype"/>
                <a:cs typeface="Palatino Linotype"/>
              </a:rPr>
              <a:t>the</a:t>
            </a:r>
            <a:r>
              <a:rPr sz="900" spc="60" dirty="0">
                <a:latin typeface="Palatino Linotype"/>
                <a:cs typeface="Palatino Linotype"/>
              </a:rPr>
              <a:t> </a:t>
            </a:r>
            <a:r>
              <a:rPr sz="900" spc="-10" dirty="0">
                <a:latin typeface="Palatino Linotype"/>
                <a:cs typeface="Palatino Linotype"/>
              </a:rPr>
              <a:t>American</a:t>
            </a:r>
            <a:r>
              <a:rPr sz="900" spc="55" dirty="0">
                <a:latin typeface="Palatino Linotype"/>
                <a:cs typeface="Palatino Linotype"/>
              </a:rPr>
              <a:t> </a:t>
            </a:r>
            <a:r>
              <a:rPr sz="900" dirty="0">
                <a:latin typeface="Palatino Linotype"/>
                <a:cs typeface="Palatino Linotype"/>
              </a:rPr>
              <a:t>Statistical</a:t>
            </a:r>
            <a:r>
              <a:rPr sz="900" spc="60" dirty="0">
                <a:latin typeface="Palatino Linotype"/>
                <a:cs typeface="Palatino Linotype"/>
              </a:rPr>
              <a:t> </a:t>
            </a:r>
            <a:r>
              <a:rPr sz="900" spc="-10" dirty="0">
                <a:latin typeface="Palatino Linotype"/>
                <a:cs typeface="Palatino Linotype"/>
              </a:rPr>
              <a:t>Association,</a:t>
            </a:r>
            <a:r>
              <a:rPr sz="900" spc="55" dirty="0">
                <a:latin typeface="Palatino Linotype"/>
                <a:cs typeface="Palatino Linotype"/>
              </a:rPr>
              <a:t> </a:t>
            </a:r>
            <a:r>
              <a:rPr sz="900" dirty="0">
                <a:latin typeface="Palatino Linotype"/>
                <a:cs typeface="Palatino Linotype"/>
              </a:rPr>
              <a:t>vol.</a:t>
            </a:r>
            <a:r>
              <a:rPr sz="900" spc="55" dirty="0">
                <a:latin typeface="Palatino Linotype"/>
                <a:cs typeface="Palatino Linotype"/>
              </a:rPr>
              <a:t> </a:t>
            </a:r>
            <a:r>
              <a:rPr sz="900" dirty="0">
                <a:latin typeface="Palatino Linotype"/>
                <a:cs typeface="Palatino Linotype"/>
              </a:rPr>
              <a:t>89,</a:t>
            </a:r>
            <a:r>
              <a:rPr sz="900" spc="60" dirty="0">
                <a:latin typeface="Palatino Linotype"/>
                <a:cs typeface="Palatino Linotype"/>
              </a:rPr>
              <a:t> </a:t>
            </a:r>
            <a:r>
              <a:rPr sz="900" spc="-25" dirty="0">
                <a:latin typeface="Palatino Linotype"/>
                <a:cs typeface="Palatino Linotype"/>
              </a:rPr>
              <a:t>no.</a:t>
            </a:r>
            <a:r>
              <a:rPr sz="900" dirty="0">
                <a:latin typeface="Palatino Linotype"/>
                <a:cs typeface="Palatino Linotype"/>
              </a:rPr>
              <a:t> 427,</a:t>
            </a:r>
            <a:r>
              <a:rPr sz="900" spc="100" dirty="0">
                <a:latin typeface="Palatino Linotype"/>
                <a:cs typeface="Palatino Linotype"/>
              </a:rPr>
              <a:t> </a:t>
            </a:r>
            <a:r>
              <a:rPr sz="900" dirty="0">
                <a:latin typeface="Palatino Linotype"/>
                <a:cs typeface="Palatino Linotype"/>
              </a:rPr>
              <a:t>pp.</a:t>
            </a:r>
            <a:r>
              <a:rPr sz="900" spc="105" dirty="0">
                <a:latin typeface="Palatino Linotype"/>
                <a:cs typeface="Palatino Linotype"/>
              </a:rPr>
              <a:t> </a:t>
            </a:r>
            <a:r>
              <a:rPr sz="900" dirty="0">
                <a:latin typeface="Palatino Linotype"/>
                <a:cs typeface="Palatino Linotype"/>
              </a:rPr>
              <a:t>846–866,</a:t>
            </a:r>
            <a:r>
              <a:rPr sz="900" spc="100" dirty="0">
                <a:latin typeface="Palatino Linotype"/>
                <a:cs typeface="Palatino Linotype"/>
              </a:rPr>
              <a:t> </a:t>
            </a:r>
            <a:r>
              <a:rPr sz="900" dirty="0">
                <a:latin typeface="Palatino Linotype"/>
                <a:cs typeface="Palatino Linotype"/>
              </a:rPr>
              <a:t>Sep.</a:t>
            </a:r>
            <a:r>
              <a:rPr sz="900" spc="105" dirty="0">
                <a:latin typeface="Palatino Linotype"/>
                <a:cs typeface="Palatino Linotype"/>
              </a:rPr>
              <a:t> </a:t>
            </a:r>
            <a:r>
              <a:rPr sz="900" spc="-10" dirty="0">
                <a:latin typeface="Palatino Linotype"/>
                <a:cs typeface="Palatino Linotype"/>
              </a:rPr>
              <a:t>1994.</a:t>
            </a:r>
            <a:endParaRPr sz="900">
              <a:latin typeface="Palatino Linotype"/>
              <a:cs typeface="Palatino Linotype"/>
            </a:endParaRPr>
          </a:p>
          <a:p>
            <a:pPr marL="483870" marR="54610" indent="-158115">
              <a:lnSpc>
                <a:spcPct val="101499"/>
              </a:lnSpc>
              <a:buFont typeface="Arial"/>
              <a:buChar char="►"/>
              <a:tabLst>
                <a:tab pos="484505" algn="l"/>
              </a:tabLst>
            </a:pPr>
            <a:r>
              <a:rPr sz="900" dirty="0">
                <a:latin typeface="Palatino Linotype"/>
                <a:cs typeface="Palatino Linotype"/>
              </a:rPr>
              <a:t>U.</a:t>
            </a:r>
            <a:r>
              <a:rPr sz="900" spc="40" dirty="0">
                <a:latin typeface="Palatino Linotype"/>
                <a:cs typeface="Palatino Linotype"/>
              </a:rPr>
              <a:t> </a:t>
            </a:r>
            <a:r>
              <a:rPr sz="900" dirty="0">
                <a:latin typeface="Palatino Linotype"/>
                <a:cs typeface="Palatino Linotype"/>
              </a:rPr>
              <a:t>Shalit,</a:t>
            </a:r>
            <a:r>
              <a:rPr sz="900" spc="50" dirty="0">
                <a:latin typeface="Palatino Linotype"/>
                <a:cs typeface="Palatino Linotype"/>
              </a:rPr>
              <a:t> F.</a:t>
            </a:r>
            <a:r>
              <a:rPr sz="900" spc="40" dirty="0">
                <a:latin typeface="Palatino Linotype"/>
                <a:cs typeface="Palatino Linotype"/>
              </a:rPr>
              <a:t> </a:t>
            </a:r>
            <a:r>
              <a:rPr sz="900" dirty="0">
                <a:latin typeface="Palatino Linotype"/>
                <a:cs typeface="Palatino Linotype"/>
              </a:rPr>
              <a:t>D.</a:t>
            </a:r>
            <a:r>
              <a:rPr sz="900" spc="45" dirty="0">
                <a:latin typeface="Palatino Linotype"/>
                <a:cs typeface="Palatino Linotype"/>
              </a:rPr>
              <a:t> </a:t>
            </a:r>
            <a:r>
              <a:rPr sz="900" dirty="0">
                <a:latin typeface="Palatino Linotype"/>
                <a:cs typeface="Palatino Linotype"/>
              </a:rPr>
              <a:t>Johansson,</a:t>
            </a:r>
            <a:r>
              <a:rPr sz="900" spc="50" dirty="0">
                <a:latin typeface="Palatino Linotype"/>
                <a:cs typeface="Palatino Linotype"/>
              </a:rPr>
              <a:t> </a:t>
            </a:r>
            <a:r>
              <a:rPr sz="900" dirty="0">
                <a:latin typeface="Palatino Linotype"/>
                <a:cs typeface="Palatino Linotype"/>
              </a:rPr>
              <a:t>and</a:t>
            </a:r>
            <a:r>
              <a:rPr sz="900" spc="40" dirty="0">
                <a:latin typeface="Palatino Linotype"/>
                <a:cs typeface="Palatino Linotype"/>
              </a:rPr>
              <a:t> </a:t>
            </a:r>
            <a:r>
              <a:rPr sz="900" dirty="0">
                <a:latin typeface="Palatino Linotype"/>
                <a:cs typeface="Palatino Linotype"/>
              </a:rPr>
              <a:t>D.</a:t>
            </a:r>
            <a:r>
              <a:rPr sz="900" spc="45" dirty="0">
                <a:latin typeface="Palatino Linotype"/>
                <a:cs typeface="Palatino Linotype"/>
              </a:rPr>
              <a:t> </a:t>
            </a:r>
            <a:r>
              <a:rPr sz="900" dirty="0">
                <a:latin typeface="Palatino Linotype"/>
                <a:cs typeface="Palatino Linotype"/>
              </a:rPr>
              <a:t>Sontag,</a:t>
            </a:r>
            <a:r>
              <a:rPr sz="900" spc="50" dirty="0">
                <a:latin typeface="Palatino Linotype"/>
                <a:cs typeface="Palatino Linotype"/>
              </a:rPr>
              <a:t> </a:t>
            </a:r>
            <a:r>
              <a:rPr sz="900" dirty="0">
                <a:latin typeface="Palatino Linotype"/>
                <a:cs typeface="Palatino Linotype"/>
              </a:rPr>
              <a:t>‘Estimating</a:t>
            </a:r>
            <a:r>
              <a:rPr sz="900" spc="40" dirty="0">
                <a:latin typeface="Palatino Linotype"/>
                <a:cs typeface="Palatino Linotype"/>
              </a:rPr>
              <a:t> </a:t>
            </a:r>
            <a:r>
              <a:rPr sz="900" spc="-25" dirty="0">
                <a:latin typeface="Palatino Linotype"/>
                <a:cs typeface="Palatino Linotype"/>
              </a:rPr>
              <a:t>individual</a:t>
            </a:r>
            <a:r>
              <a:rPr sz="900" spc="45" dirty="0">
                <a:latin typeface="Palatino Linotype"/>
                <a:cs typeface="Palatino Linotype"/>
              </a:rPr>
              <a:t> </a:t>
            </a:r>
            <a:r>
              <a:rPr sz="900" dirty="0">
                <a:latin typeface="Palatino Linotype"/>
                <a:cs typeface="Palatino Linotype"/>
              </a:rPr>
              <a:t>treatment</a:t>
            </a:r>
            <a:r>
              <a:rPr sz="900" spc="45" dirty="0">
                <a:latin typeface="Palatino Linotype"/>
                <a:cs typeface="Palatino Linotype"/>
              </a:rPr>
              <a:t> </a:t>
            </a:r>
            <a:r>
              <a:rPr sz="900" dirty="0">
                <a:latin typeface="Palatino Linotype"/>
                <a:cs typeface="Palatino Linotype"/>
              </a:rPr>
              <a:t>effect:</a:t>
            </a:r>
            <a:r>
              <a:rPr sz="900" spc="140" dirty="0">
                <a:latin typeface="Palatino Linotype"/>
                <a:cs typeface="Palatino Linotype"/>
              </a:rPr>
              <a:t> </a:t>
            </a:r>
            <a:r>
              <a:rPr sz="900" spc="-10" dirty="0">
                <a:latin typeface="Palatino Linotype"/>
                <a:cs typeface="Palatino Linotype"/>
              </a:rPr>
              <a:t>generalization bounds</a:t>
            </a:r>
            <a:r>
              <a:rPr sz="900" spc="45" dirty="0">
                <a:latin typeface="Palatino Linotype"/>
                <a:cs typeface="Palatino Linotype"/>
              </a:rPr>
              <a:t> </a:t>
            </a:r>
            <a:r>
              <a:rPr sz="900" dirty="0">
                <a:latin typeface="Palatino Linotype"/>
                <a:cs typeface="Palatino Linotype"/>
              </a:rPr>
              <a:t>and</a:t>
            </a:r>
            <a:r>
              <a:rPr sz="900" spc="45" dirty="0">
                <a:latin typeface="Palatino Linotype"/>
                <a:cs typeface="Palatino Linotype"/>
              </a:rPr>
              <a:t> </a:t>
            </a:r>
            <a:r>
              <a:rPr sz="900" dirty="0">
                <a:latin typeface="Palatino Linotype"/>
                <a:cs typeface="Palatino Linotype"/>
              </a:rPr>
              <a:t>algorithms’,</a:t>
            </a:r>
            <a:r>
              <a:rPr sz="900" spc="45" dirty="0">
                <a:latin typeface="Palatino Linotype"/>
                <a:cs typeface="Palatino Linotype"/>
              </a:rPr>
              <a:t> </a:t>
            </a:r>
            <a:r>
              <a:rPr sz="900" dirty="0">
                <a:latin typeface="Palatino Linotype"/>
                <a:cs typeface="Palatino Linotype"/>
              </a:rPr>
              <a:t>in</a:t>
            </a:r>
            <a:r>
              <a:rPr sz="900" spc="50" dirty="0">
                <a:latin typeface="Palatino Linotype"/>
                <a:cs typeface="Palatino Linotype"/>
              </a:rPr>
              <a:t> </a:t>
            </a:r>
            <a:r>
              <a:rPr sz="900" dirty="0">
                <a:latin typeface="Palatino Linotype"/>
                <a:cs typeface="Palatino Linotype"/>
              </a:rPr>
              <a:t>International</a:t>
            </a:r>
            <a:r>
              <a:rPr sz="900" spc="45" dirty="0">
                <a:latin typeface="Palatino Linotype"/>
                <a:cs typeface="Palatino Linotype"/>
              </a:rPr>
              <a:t> </a:t>
            </a:r>
            <a:r>
              <a:rPr sz="900" spc="-10" dirty="0">
                <a:latin typeface="Palatino Linotype"/>
                <a:cs typeface="Palatino Linotype"/>
              </a:rPr>
              <a:t>Conference</a:t>
            </a:r>
            <a:r>
              <a:rPr sz="900" spc="45" dirty="0">
                <a:latin typeface="Palatino Linotype"/>
                <a:cs typeface="Palatino Linotype"/>
              </a:rPr>
              <a:t> </a:t>
            </a:r>
            <a:r>
              <a:rPr sz="900" dirty="0">
                <a:latin typeface="Palatino Linotype"/>
                <a:cs typeface="Palatino Linotype"/>
              </a:rPr>
              <a:t>on</a:t>
            </a:r>
            <a:r>
              <a:rPr sz="900" spc="50" dirty="0">
                <a:latin typeface="Palatino Linotype"/>
                <a:cs typeface="Palatino Linotype"/>
              </a:rPr>
              <a:t> </a:t>
            </a:r>
            <a:r>
              <a:rPr sz="900" dirty="0">
                <a:latin typeface="Palatino Linotype"/>
                <a:cs typeface="Palatino Linotype"/>
              </a:rPr>
              <a:t>Machine</a:t>
            </a:r>
            <a:r>
              <a:rPr sz="900" spc="45" dirty="0">
                <a:latin typeface="Palatino Linotype"/>
                <a:cs typeface="Palatino Linotype"/>
              </a:rPr>
              <a:t> </a:t>
            </a:r>
            <a:r>
              <a:rPr sz="900" dirty="0">
                <a:latin typeface="Palatino Linotype"/>
                <a:cs typeface="Palatino Linotype"/>
              </a:rPr>
              <a:t>Learning,</a:t>
            </a:r>
            <a:r>
              <a:rPr sz="900" spc="45" dirty="0">
                <a:latin typeface="Palatino Linotype"/>
                <a:cs typeface="Palatino Linotype"/>
              </a:rPr>
              <a:t> </a:t>
            </a:r>
            <a:r>
              <a:rPr sz="900" dirty="0">
                <a:latin typeface="Palatino Linotype"/>
                <a:cs typeface="Palatino Linotype"/>
              </a:rPr>
              <a:t>Jul.</a:t>
            </a:r>
            <a:r>
              <a:rPr sz="900" spc="50" dirty="0">
                <a:latin typeface="Palatino Linotype"/>
                <a:cs typeface="Palatino Linotype"/>
              </a:rPr>
              <a:t> </a:t>
            </a:r>
            <a:r>
              <a:rPr sz="900" spc="-10" dirty="0">
                <a:latin typeface="Palatino Linotype"/>
                <a:cs typeface="Palatino Linotype"/>
              </a:rPr>
              <a:t>2017,</a:t>
            </a:r>
            <a:endParaRPr sz="900">
              <a:latin typeface="Palatino Linotype"/>
              <a:cs typeface="Palatino Linotype"/>
            </a:endParaRPr>
          </a:p>
          <a:p>
            <a:pPr marL="483870">
              <a:lnSpc>
                <a:spcPct val="100000"/>
              </a:lnSpc>
              <a:spcBef>
                <a:spcPts val="15"/>
              </a:spcBef>
            </a:pPr>
            <a:r>
              <a:rPr sz="900" dirty="0">
                <a:latin typeface="Palatino Linotype"/>
                <a:cs typeface="Palatino Linotype"/>
              </a:rPr>
              <a:t>pp.</a:t>
            </a:r>
            <a:r>
              <a:rPr sz="900" spc="40" dirty="0">
                <a:latin typeface="Palatino Linotype"/>
                <a:cs typeface="Palatino Linotype"/>
              </a:rPr>
              <a:t> </a:t>
            </a:r>
            <a:r>
              <a:rPr sz="900" spc="-10" dirty="0">
                <a:latin typeface="Palatino Linotype"/>
                <a:cs typeface="Palatino Linotype"/>
              </a:rPr>
              <a:t>3076–3085.</a:t>
            </a:r>
            <a:endParaRPr sz="900">
              <a:latin typeface="Palatino Linotype"/>
              <a:cs typeface="Palatino Linotype"/>
            </a:endParaRPr>
          </a:p>
          <a:p>
            <a:pPr marL="483870" marR="439420" indent="-158115">
              <a:lnSpc>
                <a:spcPct val="101499"/>
              </a:lnSpc>
              <a:buFont typeface="Arial"/>
              <a:buChar char="►"/>
              <a:tabLst>
                <a:tab pos="484505" algn="l"/>
              </a:tabLst>
            </a:pPr>
            <a:r>
              <a:rPr sz="900" dirty="0">
                <a:latin typeface="Palatino Linotype"/>
                <a:cs typeface="Palatino Linotype"/>
              </a:rPr>
              <a:t>V.</a:t>
            </a:r>
            <a:r>
              <a:rPr sz="900" spc="75" dirty="0">
                <a:latin typeface="Palatino Linotype"/>
                <a:cs typeface="Palatino Linotype"/>
              </a:rPr>
              <a:t> </a:t>
            </a:r>
            <a:r>
              <a:rPr sz="900" spc="-25" dirty="0">
                <a:latin typeface="Palatino Linotype"/>
                <a:cs typeface="Palatino Linotype"/>
              </a:rPr>
              <a:t>Chernozhukov</a:t>
            </a:r>
            <a:r>
              <a:rPr sz="900" spc="75" dirty="0">
                <a:latin typeface="Palatino Linotype"/>
                <a:cs typeface="Palatino Linotype"/>
              </a:rPr>
              <a:t> </a:t>
            </a:r>
            <a:r>
              <a:rPr sz="900" dirty="0">
                <a:latin typeface="Palatino Linotype"/>
                <a:cs typeface="Palatino Linotype"/>
              </a:rPr>
              <a:t>et</a:t>
            </a:r>
            <a:r>
              <a:rPr sz="900" spc="75" dirty="0">
                <a:latin typeface="Palatino Linotype"/>
                <a:cs typeface="Palatino Linotype"/>
              </a:rPr>
              <a:t> </a:t>
            </a:r>
            <a:r>
              <a:rPr sz="900" dirty="0">
                <a:latin typeface="Palatino Linotype"/>
                <a:cs typeface="Palatino Linotype"/>
              </a:rPr>
              <a:t>al.,</a:t>
            </a:r>
            <a:r>
              <a:rPr sz="900" spc="75" dirty="0">
                <a:latin typeface="Palatino Linotype"/>
                <a:cs typeface="Palatino Linotype"/>
              </a:rPr>
              <a:t> </a:t>
            </a:r>
            <a:r>
              <a:rPr sz="900" spc="-10" dirty="0">
                <a:latin typeface="Palatino Linotype"/>
                <a:cs typeface="Palatino Linotype"/>
              </a:rPr>
              <a:t>‘Double/debiased</a:t>
            </a:r>
            <a:r>
              <a:rPr sz="900" spc="75" dirty="0">
                <a:latin typeface="Palatino Linotype"/>
                <a:cs typeface="Palatino Linotype"/>
              </a:rPr>
              <a:t> </a:t>
            </a:r>
            <a:r>
              <a:rPr sz="900" dirty="0">
                <a:latin typeface="Palatino Linotype"/>
                <a:cs typeface="Palatino Linotype"/>
              </a:rPr>
              <a:t>machine</a:t>
            </a:r>
            <a:r>
              <a:rPr sz="900" spc="75" dirty="0">
                <a:latin typeface="Palatino Linotype"/>
                <a:cs typeface="Palatino Linotype"/>
              </a:rPr>
              <a:t> </a:t>
            </a:r>
            <a:r>
              <a:rPr sz="900" spc="-10" dirty="0">
                <a:latin typeface="Palatino Linotype"/>
                <a:cs typeface="Palatino Linotype"/>
              </a:rPr>
              <a:t>learning</a:t>
            </a:r>
            <a:r>
              <a:rPr sz="900" spc="75" dirty="0">
                <a:latin typeface="Palatino Linotype"/>
                <a:cs typeface="Palatino Linotype"/>
              </a:rPr>
              <a:t> </a:t>
            </a:r>
            <a:r>
              <a:rPr sz="900" dirty="0">
                <a:latin typeface="Palatino Linotype"/>
                <a:cs typeface="Palatino Linotype"/>
              </a:rPr>
              <a:t>for</a:t>
            </a:r>
            <a:r>
              <a:rPr sz="900" spc="75" dirty="0">
                <a:latin typeface="Palatino Linotype"/>
                <a:cs typeface="Palatino Linotype"/>
              </a:rPr>
              <a:t> </a:t>
            </a:r>
            <a:r>
              <a:rPr sz="900" dirty="0">
                <a:latin typeface="Palatino Linotype"/>
                <a:cs typeface="Palatino Linotype"/>
              </a:rPr>
              <a:t>treatment</a:t>
            </a:r>
            <a:r>
              <a:rPr sz="900" spc="75" dirty="0">
                <a:latin typeface="Palatino Linotype"/>
                <a:cs typeface="Palatino Linotype"/>
              </a:rPr>
              <a:t> </a:t>
            </a:r>
            <a:r>
              <a:rPr sz="900" dirty="0">
                <a:latin typeface="Palatino Linotype"/>
                <a:cs typeface="Palatino Linotype"/>
              </a:rPr>
              <a:t>and</a:t>
            </a:r>
            <a:r>
              <a:rPr sz="900" spc="75" dirty="0">
                <a:latin typeface="Palatino Linotype"/>
                <a:cs typeface="Palatino Linotype"/>
              </a:rPr>
              <a:t> </a:t>
            </a:r>
            <a:r>
              <a:rPr sz="900" spc="-10" dirty="0">
                <a:latin typeface="Palatino Linotype"/>
                <a:cs typeface="Palatino Linotype"/>
              </a:rPr>
              <a:t>structural </a:t>
            </a:r>
            <a:r>
              <a:rPr sz="900" dirty="0">
                <a:latin typeface="Palatino Linotype"/>
                <a:cs typeface="Palatino Linotype"/>
              </a:rPr>
              <a:t>parameters’,</a:t>
            </a:r>
            <a:r>
              <a:rPr sz="900" spc="105" dirty="0">
                <a:latin typeface="Palatino Linotype"/>
                <a:cs typeface="Palatino Linotype"/>
              </a:rPr>
              <a:t> </a:t>
            </a:r>
            <a:r>
              <a:rPr sz="900" dirty="0">
                <a:latin typeface="Palatino Linotype"/>
                <a:cs typeface="Palatino Linotype"/>
              </a:rPr>
              <a:t>The</a:t>
            </a:r>
            <a:r>
              <a:rPr sz="900" spc="105" dirty="0">
                <a:latin typeface="Palatino Linotype"/>
                <a:cs typeface="Palatino Linotype"/>
              </a:rPr>
              <a:t> </a:t>
            </a:r>
            <a:r>
              <a:rPr sz="900" dirty="0">
                <a:latin typeface="Palatino Linotype"/>
                <a:cs typeface="Palatino Linotype"/>
              </a:rPr>
              <a:t>Econometrics</a:t>
            </a:r>
            <a:r>
              <a:rPr sz="900" spc="105" dirty="0">
                <a:latin typeface="Palatino Linotype"/>
                <a:cs typeface="Palatino Linotype"/>
              </a:rPr>
              <a:t> </a:t>
            </a:r>
            <a:r>
              <a:rPr sz="900" dirty="0">
                <a:latin typeface="Palatino Linotype"/>
                <a:cs typeface="Palatino Linotype"/>
              </a:rPr>
              <a:t>Journal,</a:t>
            </a:r>
            <a:r>
              <a:rPr sz="900" spc="105" dirty="0">
                <a:latin typeface="Palatino Linotype"/>
                <a:cs typeface="Palatino Linotype"/>
              </a:rPr>
              <a:t> </a:t>
            </a:r>
            <a:r>
              <a:rPr sz="900" dirty="0">
                <a:latin typeface="Palatino Linotype"/>
                <a:cs typeface="Palatino Linotype"/>
              </a:rPr>
              <a:t>vol.</a:t>
            </a:r>
            <a:r>
              <a:rPr sz="900" spc="105" dirty="0">
                <a:latin typeface="Palatino Linotype"/>
                <a:cs typeface="Palatino Linotype"/>
              </a:rPr>
              <a:t> </a:t>
            </a:r>
            <a:r>
              <a:rPr sz="900" dirty="0">
                <a:latin typeface="Palatino Linotype"/>
                <a:cs typeface="Palatino Linotype"/>
              </a:rPr>
              <a:t>21,</a:t>
            </a:r>
            <a:r>
              <a:rPr sz="900" spc="105" dirty="0">
                <a:latin typeface="Palatino Linotype"/>
                <a:cs typeface="Palatino Linotype"/>
              </a:rPr>
              <a:t> </a:t>
            </a:r>
            <a:r>
              <a:rPr sz="900" dirty="0">
                <a:latin typeface="Palatino Linotype"/>
                <a:cs typeface="Palatino Linotype"/>
              </a:rPr>
              <a:t>no.</a:t>
            </a:r>
            <a:r>
              <a:rPr sz="900" spc="215" dirty="0">
                <a:latin typeface="Palatino Linotype"/>
                <a:cs typeface="Palatino Linotype"/>
              </a:rPr>
              <a:t> </a:t>
            </a:r>
            <a:r>
              <a:rPr sz="900" dirty="0">
                <a:latin typeface="Palatino Linotype"/>
                <a:cs typeface="Palatino Linotype"/>
              </a:rPr>
              <a:t>1,</a:t>
            </a:r>
            <a:r>
              <a:rPr sz="900" spc="105" dirty="0">
                <a:latin typeface="Palatino Linotype"/>
                <a:cs typeface="Palatino Linotype"/>
              </a:rPr>
              <a:t> </a:t>
            </a:r>
            <a:r>
              <a:rPr sz="900" dirty="0">
                <a:latin typeface="Palatino Linotype"/>
                <a:cs typeface="Palatino Linotype"/>
              </a:rPr>
              <a:t>pp.</a:t>
            </a:r>
            <a:r>
              <a:rPr sz="900" spc="105" dirty="0">
                <a:latin typeface="Palatino Linotype"/>
                <a:cs typeface="Palatino Linotype"/>
              </a:rPr>
              <a:t> </a:t>
            </a:r>
            <a:r>
              <a:rPr sz="900" dirty="0">
                <a:latin typeface="Palatino Linotype"/>
                <a:cs typeface="Palatino Linotype"/>
              </a:rPr>
              <a:t>C1–C68,</a:t>
            </a:r>
            <a:r>
              <a:rPr sz="900" spc="105" dirty="0">
                <a:latin typeface="Palatino Linotype"/>
                <a:cs typeface="Palatino Linotype"/>
              </a:rPr>
              <a:t> </a:t>
            </a:r>
            <a:r>
              <a:rPr sz="900" dirty="0">
                <a:latin typeface="Palatino Linotype"/>
                <a:cs typeface="Palatino Linotype"/>
              </a:rPr>
              <a:t>Feb.</a:t>
            </a:r>
            <a:r>
              <a:rPr sz="900" spc="105" dirty="0">
                <a:latin typeface="Palatino Linotype"/>
                <a:cs typeface="Palatino Linotype"/>
              </a:rPr>
              <a:t> </a:t>
            </a:r>
            <a:r>
              <a:rPr sz="900" spc="-10" dirty="0">
                <a:latin typeface="Palatino Linotype"/>
                <a:cs typeface="Palatino Linotype"/>
              </a:rPr>
              <a:t>2018.</a:t>
            </a:r>
            <a:endParaRPr sz="900">
              <a:latin typeface="Palatino Linotype"/>
              <a:cs typeface="Palatino Linotype"/>
            </a:endParaRPr>
          </a:p>
          <a:p>
            <a:pPr marL="483870" marR="252095" indent="-158115">
              <a:lnSpc>
                <a:spcPct val="101499"/>
              </a:lnSpc>
              <a:buFont typeface="Arial"/>
              <a:buChar char="►"/>
              <a:tabLst>
                <a:tab pos="484505" algn="l"/>
              </a:tabLst>
            </a:pPr>
            <a:r>
              <a:rPr sz="900" dirty="0">
                <a:latin typeface="Palatino Linotype"/>
                <a:cs typeface="Palatino Linotype"/>
              </a:rPr>
              <a:t>S.</a:t>
            </a:r>
            <a:r>
              <a:rPr sz="900" spc="65" dirty="0">
                <a:latin typeface="Palatino Linotype"/>
                <a:cs typeface="Palatino Linotype"/>
              </a:rPr>
              <a:t> </a:t>
            </a:r>
            <a:r>
              <a:rPr sz="900" dirty="0">
                <a:latin typeface="Palatino Linotype"/>
                <a:cs typeface="Palatino Linotype"/>
              </a:rPr>
              <a:t>Wager</a:t>
            </a:r>
            <a:r>
              <a:rPr sz="900" spc="70" dirty="0">
                <a:latin typeface="Palatino Linotype"/>
                <a:cs typeface="Palatino Linotype"/>
              </a:rPr>
              <a:t> </a:t>
            </a:r>
            <a:r>
              <a:rPr sz="900" dirty="0">
                <a:latin typeface="Palatino Linotype"/>
                <a:cs typeface="Palatino Linotype"/>
              </a:rPr>
              <a:t>and</a:t>
            </a:r>
            <a:r>
              <a:rPr sz="900" spc="70" dirty="0">
                <a:latin typeface="Palatino Linotype"/>
                <a:cs typeface="Palatino Linotype"/>
              </a:rPr>
              <a:t> </a:t>
            </a:r>
            <a:r>
              <a:rPr sz="900" dirty="0">
                <a:latin typeface="Palatino Linotype"/>
                <a:cs typeface="Palatino Linotype"/>
              </a:rPr>
              <a:t>S.</a:t>
            </a:r>
            <a:r>
              <a:rPr sz="900" spc="65" dirty="0">
                <a:latin typeface="Palatino Linotype"/>
                <a:cs typeface="Palatino Linotype"/>
              </a:rPr>
              <a:t> </a:t>
            </a:r>
            <a:r>
              <a:rPr sz="900" spc="-10" dirty="0">
                <a:latin typeface="Palatino Linotype"/>
                <a:cs typeface="Palatino Linotype"/>
              </a:rPr>
              <a:t>Athey,</a:t>
            </a:r>
            <a:r>
              <a:rPr sz="900" spc="70" dirty="0">
                <a:latin typeface="Palatino Linotype"/>
                <a:cs typeface="Palatino Linotype"/>
              </a:rPr>
              <a:t> </a:t>
            </a:r>
            <a:r>
              <a:rPr sz="900" dirty="0">
                <a:latin typeface="Palatino Linotype"/>
                <a:cs typeface="Palatino Linotype"/>
              </a:rPr>
              <a:t>‘Estimation</a:t>
            </a:r>
            <a:r>
              <a:rPr sz="900" spc="70" dirty="0">
                <a:latin typeface="Palatino Linotype"/>
                <a:cs typeface="Palatino Linotype"/>
              </a:rPr>
              <a:t> </a:t>
            </a:r>
            <a:r>
              <a:rPr sz="900" dirty="0">
                <a:latin typeface="Palatino Linotype"/>
                <a:cs typeface="Palatino Linotype"/>
              </a:rPr>
              <a:t>and</a:t>
            </a:r>
            <a:r>
              <a:rPr sz="900" spc="70" dirty="0">
                <a:latin typeface="Palatino Linotype"/>
                <a:cs typeface="Palatino Linotype"/>
              </a:rPr>
              <a:t> </a:t>
            </a:r>
            <a:r>
              <a:rPr sz="900" dirty="0">
                <a:latin typeface="Palatino Linotype"/>
                <a:cs typeface="Palatino Linotype"/>
              </a:rPr>
              <a:t>Inference</a:t>
            </a:r>
            <a:r>
              <a:rPr sz="900" spc="65" dirty="0">
                <a:latin typeface="Palatino Linotype"/>
                <a:cs typeface="Palatino Linotype"/>
              </a:rPr>
              <a:t> </a:t>
            </a:r>
            <a:r>
              <a:rPr sz="900" dirty="0">
                <a:latin typeface="Palatino Linotype"/>
                <a:cs typeface="Palatino Linotype"/>
              </a:rPr>
              <a:t>of</a:t>
            </a:r>
            <a:r>
              <a:rPr sz="900" spc="70" dirty="0">
                <a:latin typeface="Palatino Linotype"/>
                <a:cs typeface="Palatino Linotype"/>
              </a:rPr>
              <a:t> </a:t>
            </a:r>
            <a:r>
              <a:rPr sz="900" spc="-25" dirty="0">
                <a:latin typeface="Palatino Linotype"/>
                <a:cs typeface="Palatino Linotype"/>
              </a:rPr>
              <a:t>Heterogeneous</a:t>
            </a:r>
            <a:r>
              <a:rPr sz="900" spc="70" dirty="0">
                <a:latin typeface="Palatino Linotype"/>
                <a:cs typeface="Palatino Linotype"/>
              </a:rPr>
              <a:t> </a:t>
            </a:r>
            <a:r>
              <a:rPr sz="900" dirty="0">
                <a:latin typeface="Palatino Linotype"/>
                <a:cs typeface="Palatino Linotype"/>
              </a:rPr>
              <a:t>Treatment</a:t>
            </a:r>
            <a:r>
              <a:rPr sz="900" spc="70" dirty="0">
                <a:latin typeface="Palatino Linotype"/>
                <a:cs typeface="Palatino Linotype"/>
              </a:rPr>
              <a:t> </a:t>
            </a:r>
            <a:r>
              <a:rPr sz="900" dirty="0">
                <a:latin typeface="Palatino Linotype"/>
                <a:cs typeface="Palatino Linotype"/>
              </a:rPr>
              <a:t>Effects</a:t>
            </a:r>
            <a:r>
              <a:rPr sz="900" spc="65" dirty="0">
                <a:latin typeface="Palatino Linotype"/>
                <a:cs typeface="Palatino Linotype"/>
              </a:rPr>
              <a:t> </a:t>
            </a:r>
            <a:r>
              <a:rPr sz="900" spc="-10" dirty="0">
                <a:latin typeface="Palatino Linotype"/>
                <a:cs typeface="Palatino Linotype"/>
              </a:rPr>
              <a:t>using </a:t>
            </a:r>
            <a:r>
              <a:rPr sz="900" dirty="0">
                <a:latin typeface="Palatino Linotype"/>
                <a:cs typeface="Palatino Linotype"/>
              </a:rPr>
              <a:t>Random</a:t>
            </a:r>
            <a:r>
              <a:rPr sz="900" spc="85" dirty="0">
                <a:latin typeface="Palatino Linotype"/>
                <a:cs typeface="Palatino Linotype"/>
              </a:rPr>
              <a:t> </a:t>
            </a:r>
            <a:r>
              <a:rPr sz="900" dirty="0">
                <a:latin typeface="Palatino Linotype"/>
                <a:cs typeface="Palatino Linotype"/>
              </a:rPr>
              <a:t>Forests’,</a:t>
            </a:r>
            <a:r>
              <a:rPr sz="900" spc="90" dirty="0">
                <a:latin typeface="Palatino Linotype"/>
                <a:cs typeface="Palatino Linotype"/>
              </a:rPr>
              <a:t> </a:t>
            </a:r>
            <a:r>
              <a:rPr sz="900" dirty="0">
                <a:latin typeface="Palatino Linotype"/>
                <a:cs typeface="Palatino Linotype"/>
              </a:rPr>
              <a:t>Journal</a:t>
            </a:r>
            <a:r>
              <a:rPr sz="900" spc="90" dirty="0">
                <a:latin typeface="Palatino Linotype"/>
                <a:cs typeface="Palatino Linotype"/>
              </a:rPr>
              <a:t> </a:t>
            </a:r>
            <a:r>
              <a:rPr sz="900" dirty="0">
                <a:latin typeface="Palatino Linotype"/>
                <a:cs typeface="Palatino Linotype"/>
              </a:rPr>
              <a:t>of</a:t>
            </a:r>
            <a:r>
              <a:rPr sz="900" spc="90" dirty="0">
                <a:latin typeface="Palatino Linotype"/>
                <a:cs typeface="Palatino Linotype"/>
              </a:rPr>
              <a:t> </a:t>
            </a:r>
            <a:r>
              <a:rPr sz="900" dirty="0">
                <a:latin typeface="Palatino Linotype"/>
                <a:cs typeface="Palatino Linotype"/>
              </a:rPr>
              <a:t>the</a:t>
            </a:r>
            <a:r>
              <a:rPr sz="900" spc="90" dirty="0">
                <a:latin typeface="Palatino Linotype"/>
                <a:cs typeface="Palatino Linotype"/>
              </a:rPr>
              <a:t> </a:t>
            </a:r>
            <a:r>
              <a:rPr sz="900" spc="-10" dirty="0">
                <a:latin typeface="Palatino Linotype"/>
                <a:cs typeface="Palatino Linotype"/>
              </a:rPr>
              <a:t>American</a:t>
            </a:r>
            <a:r>
              <a:rPr sz="900" spc="90" dirty="0">
                <a:latin typeface="Palatino Linotype"/>
                <a:cs typeface="Palatino Linotype"/>
              </a:rPr>
              <a:t> </a:t>
            </a:r>
            <a:r>
              <a:rPr sz="900" dirty="0">
                <a:latin typeface="Palatino Linotype"/>
                <a:cs typeface="Palatino Linotype"/>
              </a:rPr>
              <a:t>Statistical</a:t>
            </a:r>
            <a:r>
              <a:rPr sz="900" spc="90" dirty="0">
                <a:latin typeface="Palatino Linotype"/>
                <a:cs typeface="Palatino Linotype"/>
              </a:rPr>
              <a:t> </a:t>
            </a:r>
            <a:r>
              <a:rPr sz="900" dirty="0">
                <a:latin typeface="Palatino Linotype"/>
                <a:cs typeface="Palatino Linotype"/>
              </a:rPr>
              <a:t>Association,</a:t>
            </a:r>
            <a:r>
              <a:rPr sz="900" spc="90" dirty="0">
                <a:latin typeface="Palatino Linotype"/>
                <a:cs typeface="Palatino Linotype"/>
              </a:rPr>
              <a:t> </a:t>
            </a:r>
            <a:r>
              <a:rPr sz="900" dirty="0">
                <a:latin typeface="Palatino Linotype"/>
                <a:cs typeface="Palatino Linotype"/>
              </a:rPr>
              <a:t>vol.</a:t>
            </a:r>
            <a:r>
              <a:rPr sz="900" spc="90" dirty="0">
                <a:latin typeface="Palatino Linotype"/>
                <a:cs typeface="Palatino Linotype"/>
              </a:rPr>
              <a:t> </a:t>
            </a:r>
            <a:r>
              <a:rPr sz="900" dirty="0">
                <a:latin typeface="Palatino Linotype"/>
                <a:cs typeface="Palatino Linotype"/>
              </a:rPr>
              <a:t>113,</a:t>
            </a:r>
            <a:r>
              <a:rPr sz="900" spc="90" dirty="0">
                <a:latin typeface="Palatino Linotype"/>
                <a:cs typeface="Palatino Linotype"/>
              </a:rPr>
              <a:t> </a:t>
            </a:r>
            <a:r>
              <a:rPr sz="900" dirty="0">
                <a:latin typeface="Palatino Linotype"/>
                <a:cs typeface="Palatino Linotype"/>
              </a:rPr>
              <a:t>no.</a:t>
            </a:r>
            <a:r>
              <a:rPr sz="900" spc="190" dirty="0">
                <a:latin typeface="Palatino Linotype"/>
                <a:cs typeface="Palatino Linotype"/>
              </a:rPr>
              <a:t> </a:t>
            </a:r>
            <a:r>
              <a:rPr sz="900" spc="-20" dirty="0">
                <a:latin typeface="Palatino Linotype"/>
                <a:cs typeface="Palatino Linotype"/>
              </a:rPr>
              <a:t>523,</a:t>
            </a:r>
            <a:endParaRPr sz="900">
              <a:latin typeface="Palatino Linotype"/>
              <a:cs typeface="Palatino Linotype"/>
            </a:endParaRPr>
          </a:p>
          <a:p>
            <a:pPr marL="483870">
              <a:lnSpc>
                <a:spcPct val="100000"/>
              </a:lnSpc>
              <a:spcBef>
                <a:spcPts val="15"/>
              </a:spcBef>
            </a:pPr>
            <a:r>
              <a:rPr sz="900" dirty="0">
                <a:latin typeface="Palatino Linotype"/>
                <a:cs typeface="Palatino Linotype"/>
              </a:rPr>
              <a:t>pp.</a:t>
            </a:r>
            <a:r>
              <a:rPr sz="900" spc="145" dirty="0">
                <a:latin typeface="Palatino Linotype"/>
                <a:cs typeface="Palatino Linotype"/>
              </a:rPr>
              <a:t> </a:t>
            </a:r>
            <a:r>
              <a:rPr sz="900" dirty="0">
                <a:latin typeface="Palatino Linotype"/>
                <a:cs typeface="Palatino Linotype"/>
              </a:rPr>
              <a:t>1228–1242,</a:t>
            </a:r>
            <a:r>
              <a:rPr sz="900" spc="150" dirty="0">
                <a:latin typeface="Palatino Linotype"/>
                <a:cs typeface="Palatino Linotype"/>
              </a:rPr>
              <a:t> </a:t>
            </a:r>
            <a:r>
              <a:rPr sz="900" dirty="0">
                <a:latin typeface="Palatino Linotype"/>
                <a:cs typeface="Palatino Linotype"/>
              </a:rPr>
              <a:t>Jul.</a:t>
            </a:r>
            <a:r>
              <a:rPr sz="900" spc="145" dirty="0">
                <a:latin typeface="Palatino Linotype"/>
                <a:cs typeface="Palatino Linotype"/>
              </a:rPr>
              <a:t> </a:t>
            </a:r>
            <a:r>
              <a:rPr sz="900" spc="-10" dirty="0">
                <a:latin typeface="Palatino Linotype"/>
                <a:cs typeface="Palatino Linotype"/>
              </a:rPr>
              <a:t>2018.</a:t>
            </a:r>
            <a:endParaRPr sz="900">
              <a:latin typeface="Palatino Linotype"/>
              <a:cs typeface="Palatino Linotype"/>
            </a:endParaRPr>
          </a:p>
          <a:p>
            <a:pPr marL="480059" marR="53340" indent="-153670">
              <a:lnSpc>
                <a:spcPct val="101499"/>
              </a:lnSpc>
              <a:buFont typeface="Arial"/>
              <a:buChar char="►"/>
              <a:tabLst>
                <a:tab pos="484505" algn="l"/>
              </a:tabLst>
            </a:pPr>
            <a:r>
              <a:rPr sz="900" dirty="0">
                <a:latin typeface="Palatino Linotype"/>
                <a:cs typeface="Palatino Linotype"/>
              </a:rPr>
              <a:t>S.</a:t>
            </a:r>
            <a:r>
              <a:rPr sz="900" spc="75" dirty="0">
                <a:latin typeface="Palatino Linotype"/>
                <a:cs typeface="Palatino Linotype"/>
              </a:rPr>
              <a:t> </a:t>
            </a:r>
            <a:r>
              <a:rPr sz="900" dirty="0">
                <a:latin typeface="Palatino Linotype"/>
                <a:cs typeface="Palatino Linotype"/>
              </a:rPr>
              <a:t>R.</a:t>
            </a:r>
            <a:r>
              <a:rPr sz="900" spc="80" dirty="0">
                <a:latin typeface="Palatino Linotype"/>
                <a:cs typeface="Palatino Linotype"/>
              </a:rPr>
              <a:t> </a:t>
            </a:r>
            <a:r>
              <a:rPr sz="900" dirty="0">
                <a:latin typeface="Palatino Linotype"/>
                <a:cs typeface="Palatino Linotype"/>
              </a:rPr>
              <a:t>Künzel,</a:t>
            </a:r>
            <a:r>
              <a:rPr sz="900" spc="75" dirty="0">
                <a:latin typeface="Palatino Linotype"/>
                <a:cs typeface="Palatino Linotype"/>
              </a:rPr>
              <a:t> </a:t>
            </a:r>
            <a:r>
              <a:rPr sz="900" spc="95" dirty="0">
                <a:latin typeface="Palatino Linotype"/>
                <a:cs typeface="Palatino Linotype"/>
              </a:rPr>
              <a:t>J.</a:t>
            </a:r>
            <a:r>
              <a:rPr sz="900" spc="80" dirty="0">
                <a:latin typeface="Palatino Linotype"/>
                <a:cs typeface="Palatino Linotype"/>
              </a:rPr>
              <a:t> </a:t>
            </a:r>
            <a:r>
              <a:rPr sz="900" dirty="0">
                <a:latin typeface="Palatino Linotype"/>
                <a:cs typeface="Palatino Linotype"/>
              </a:rPr>
              <a:t>S.</a:t>
            </a:r>
            <a:r>
              <a:rPr sz="900" spc="80" dirty="0">
                <a:latin typeface="Palatino Linotype"/>
                <a:cs typeface="Palatino Linotype"/>
              </a:rPr>
              <a:t> </a:t>
            </a:r>
            <a:r>
              <a:rPr sz="900" dirty="0">
                <a:latin typeface="Palatino Linotype"/>
                <a:cs typeface="Palatino Linotype"/>
              </a:rPr>
              <a:t>Sekhon,</a:t>
            </a:r>
            <a:r>
              <a:rPr sz="900" spc="75" dirty="0">
                <a:latin typeface="Palatino Linotype"/>
                <a:cs typeface="Palatino Linotype"/>
              </a:rPr>
              <a:t> </a:t>
            </a:r>
            <a:r>
              <a:rPr sz="900" dirty="0">
                <a:latin typeface="Palatino Linotype"/>
                <a:cs typeface="Palatino Linotype"/>
              </a:rPr>
              <a:t>P.</a:t>
            </a:r>
            <a:r>
              <a:rPr sz="900" spc="80" dirty="0">
                <a:latin typeface="Palatino Linotype"/>
                <a:cs typeface="Palatino Linotype"/>
              </a:rPr>
              <a:t> </a:t>
            </a:r>
            <a:r>
              <a:rPr sz="900" spc="95" dirty="0">
                <a:latin typeface="Palatino Linotype"/>
                <a:cs typeface="Palatino Linotype"/>
              </a:rPr>
              <a:t>J.</a:t>
            </a:r>
            <a:r>
              <a:rPr sz="900" spc="80" dirty="0">
                <a:latin typeface="Palatino Linotype"/>
                <a:cs typeface="Palatino Linotype"/>
              </a:rPr>
              <a:t> </a:t>
            </a:r>
            <a:r>
              <a:rPr sz="900" dirty="0">
                <a:latin typeface="Palatino Linotype"/>
                <a:cs typeface="Palatino Linotype"/>
              </a:rPr>
              <a:t>Bickel,</a:t>
            </a:r>
            <a:r>
              <a:rPr sz="900" spc="75" dirty="0">
                <a:latin typeface="Palatino Linotype"/>
                <a:cs typeface="Palatino Linotype"/>
              </a:rPr>
              <a:t> </a:t>
            </a:r>
            <a:r>
              <a:rPr sz="900" dirty="0">
                <a:latin typeface="Palatino Linotype"/>
                <a:cs typeface="Palatino Linotype"/>
              </a:rPr>
              <a:t>and</a:t>
            </a:r>
            <a:r>
              <a:rPr sz="900" spc="80" dirty="0">
                <a:latin typeface="Palatino Linotype"/>
                <a:cs typeface="Palatino Linotype"/>
              </a:rPr>
              <a:t> </a:t>
            </a:r>
            <a:r>
              <a:rPr sz="900" spc="55" dirty="0">
                <a:latin typeface="Palatino Linotype"/>
                <a:cs typeface="Palatino Linotype"/>
              </a:rPr>
              <a:t>B.</a:t>
            </a:r>
            <a:r>
              <a:rPr sz="900" spc="80" dirty="0">
                <a:latin typeface="Palatino Linotype"/>
                <a:cs typeface="Palatino Linotype"/>
              </a:rPr>
              <a:t> </a:t>
            </a:r>
            <a:r>
              <a:rPr sz="900" dirty="0">
                <a:latin typeface="Palatino Linotype"/>
                <a:cs typeface="Palatino Linotype"/>
              </a:rPr>
              <a:t>Yu,</a:t>
            </a:r>
            <a:r>
              <a:rPr sz="900" spc="75" dirty="0">
                <a:latin typeface="Palatino Linotype"/>
                <a:cs typeface="Palatino Linotype"/>
              </a:rPr>
              <a:t> </a:t>
            </a:r>
            <a:r>
              <a:rPr sz="900" spc="-10" dirty="0">
                <a:latin typeface="Palatino Linotype"/>
                <a:cs typeface="Palatino Linotype"/>
              </a:rPr>
              <a:t>‘Meta-</a:t>
            </a:r>
            <a:r>
              <a:rPr sz="900" dirty="0">
                <a:latin typeface="Palatino Linotype"/>
                <a:cs typeface="Palatino Linotype"/>
              </a:rPr>
              <a:t>learners</a:t>
            </a:r>
            <a:r>
              <a:rPr sz="900" spc="80" dirty="0">
                <a:latin typeface="Palatino Linotype"/>
                <a:cs typeface="Palatino Linotype"/>
              </a:rPr>
              <a:t> </a:t>
            </a:r>
            <a:r>
              <a:rPr sz="900" dirty="0">
                <a:latin typeface="Palatino Linotype"/>
                <a:cs typeface="Palatino Linotype"/>
              </a:rPr>
              <a:t>for</a:t>
            </a:r>
            <a:r>
              <a:rPr sz="900" spc="75" dirty="0">
                <a:latin typeface="Palatino Linotype"/>
                <a:cs typeface="Palatino Linotype"/>
              </a:rPr>
              <a:t> </a:t>
            </a:r>
            <a:r>
              <a:rPr sz="900" dirty="0">
                <a:latin typeface="Palatino Linotype"/>
                <a:cs typeface="Palatino Linotype"/>
              </a:rPr>
              <a:t>Estimating</a:t>
            </a:r>
            <a:r>
              <a:rPr sz="900" spc="80" dirty="0">
                <a:latin typeface="Palatino Linotype"/>
                <a:cs typeface="Palatino Linotype"/>
              </a:rPr>
              <a:t> </a:t>
            </a:r>
            <a:r>
              <a:rPr sz="900" spc="-10" dirty="0">
                <a:latin typeface="Palatino Linotype"/>
                <a:cs typeface="Palatino Linotype"/>
              </a:rPr>
              <a:t>Heterogeneous </a:t>
            </a:r>
            <a:r>
              <a:rPr sz="900" dirty="0">
                <a:latin typeface="Palatino Linotype"/>
                <a:cs typeface="Palatino Linotype"/>
              </a:rPr>
              <a:t>Treatment</a:t>
            </a:r>
            <a:r>
              <a:rPr sz="900" spc="70" dirty="0">
                <a:latin typeface="Palatino Linotype"/>
                <a:cs typeface="Palatino Linotype"/>
              </a:rPr>
              <a:t> </a:t>
            </a:r>
            <a:r>
              <a:rPr sz="900" dirty="0">
                <a:latin typeface="Palatino Linotype"/>
                <a:cs typeface="Palatino Linotype"/>
              </a:rPr>
              <a:t>Effects</a:t>
            </a:r>
            <a:r>
              <a:rPr sz="900" spc="70" dirty="0">
                <a:latin typeface="Palatino Linotype"/>
                <a:cs typeface="Palatino Linotype"/>
              </a:rPr>
              <a:t> </a:t>
            </a:r>
            <a:r>
              <a:rPr sz="900" spc="-10" dirty="0">
                <a:latin typeface="Palatino Linotype"/>
                <a:cs typeface="Palatino Linotype"/>
              </a:rPr>
              <a:t>using</a:t>
            </a:r>
            <a:r>
              <a:rPr sz="900" spc="75" dirty="0">
                <a:latin typeface="Palatino Linotype"/>
                <a:cs typeface="Palatino Linotype"/>
              </a:rPr>
              <a:t> </a:t>
            </a:r>
            <a:r>
              <a:rPr sz="900" dirty="0">
                <a:latin typeface="Palatino Linotype"/>
                <a:cs typeface="Palatino Linotype"/>
              </a:rPr>
              <a:t>Machine</a:t>
            </a:r>
            <a:r>
              <a:rPr sz="900" spc="70" dirty="0">
                <a:latin typeface="Palatino Linotype"/>
                <a:cs typeface="Palatino Linotype"/>
              </a:rPr>
              <a:t> </a:t>
            </a:r>
            <a:r>
              <a:rPr sz="900" dirty="0">
                <a:latin typeface="Palatino Linotype"/>
                <a:cs typeface="Palatino Linotype"/>
              </a:rPr>
              <a:t>Learning’,</a:t>
            </a:r>
            <a:r>
              <a:rPr sz="900" spc="70" dirty="0">
                <a:latin typeface="Palatino Linotype"/>
                <a:cs typeface="Palatino Linotype"/>
              </a:rPr>
              <a:t> </a:t>
            </a:r>
            <a:r>
              <a:rPr sz="900" dirty="0">
                <a:latin typeface="Palatino Linotype"/>
                <a:cs typeface="Palatino Linotype"/>
              </a:rPr>
              <a:t>Proc</a:t>
            </a:r>
            <a:r>
              <a:rPr sz="900" spc="75" dirty="0">
                <a:latin typeface="Palatino Linotype"/>
                <a:cs typeface="Palatino Linotype"/>
              </a:rPr>
              <a:t> </a:t>
            </a:r>
            <a:r>
              <a:rPr sz="900" dirty="0">
                <a:latin typeface="Palatino Linotype"/>
                <a:cs typeface="Palatino Linotype"/>
              </a:rPr>
              <a:t>Natl</a:t>
            </a:r>
            <a:r>
              <a:rPr sz="900" spc="70" dirty="0">
                <a:latin typeface="Palatino Linotype"/>
                <a:cs typeface="Palatino Linotype"/>
              </a:rPr>
              <a:t> </a:t>
            </a:r>
            <a:r>
              <a:rPr sz="900" dirty="0">
                <a:latin typeface="Palatino Linotype"/>
                <a:cs typeface="Palatino Linotype"/>
              </a:rPr>
              <a:t>Acad</a:t>
            </a:r>
            <a:r>
              <a:rPr sz="900" spc="75" dirty="0">
                <a:latin typeface="Palatino Linotype"/>
                <a:cs typeface="Palatino Linotype"/>
              </a:rPr>
              <a:t> </a:t>
            </a:r>
            <a:r>
              <a:rPr sz="900" dirty="0">
                <a:latin typeface="Palatino Linotype"/>
                <a:cs typeface="Palatino Linotype"/>
              </a:rPr>
              <a:t>Sci</a:t>
            </a:r>
            <a:r>
              <a:rPr sz="900" spc="70" dirty="0">
                <a:latin typeface="Palatino Linotype"/>
                <a:cs typeface="Palatino Linotype"/>
              </a:rPr>
              <a:t> </a:t>
            </a:r>
            <a:r>
              <a:rPr sz="900" dirty="0">
                <a:latin typeface="Palatino Linotype"/>
                <a:cs typeface="Palatino Linotype"/>
              </a:rPr>
              <a:t>USA,</a:t>
            </a:r>
            <a:r>
              <a:rPr sz="900" spc="70" dirty="0">
                <a:latin typeface="Palatino Linotype"/>
                <a:cs typeface="Palatino Linotype"/>
              </a:rPr>
              <a:t> </a:t>
            </a:r>
            <a:r>
              <a:rPr sz="900" dirty="0">
                <a:latin typeface="Palatino Linotype"/>
                <a:cs typeface="Palatino Linotype"/>
              </a:rPr>
              <a:t>vol.</a:t>
            </a:r>
            <a:r>
              <a:rPr sz="900" spc="75" dirty="0">
                <a:latin typeface="Palatino Linotype"/>
                <a:cs typeface="Palatino Linotype"/>
              </a:rPr>
              <a:t> </a:t>
            </a:r>
            <a:r>
              <a:rPr sz="900" dirty="0">
                <a:latin typeface="Palatino Linotype"/>
                <a:cs typeface="Palatino Linotype"/>
              </a:rPr>
              <a:t>116,</a:t>
            </a:r>
            <a:r>
              <a:rPr sz="900" spc="70" dirty="0">
                <a:latin typeface="Palatino Linotype"/>
                <a:cs typeface="Palatino Linotype"/>
              </a:rPr>
              <a:t> </a:t>
            </a:r>
            <a:r>
              <a:rPr sz="900" dirty="0">
                <a:latin typeface="Palatino Linotype"/>
                <a:cs typeface="Palatino Linotype"/>
              </a:rPr>
              <a:t>no.</a:t>
            </a:r>
            <a:r>
              <a:rPr sz="900" spc="170" dirty="0">
                <a:latin typeface="Palatino Linotype"/>
                <a:cs typeface="Palatino Linotype"/>
              </a:rPr>
              <a:t> </a:t>
            </a:r>
            <a:r>
              <a:rPr sz="900" spc="-25" dirty="0">
                <a:latin typeface="Palatino Linotype"/>
                <a:cs typeface="Palatino Linotype"/>
              </a:rPr>
              <a:t>10,</a:t>
            </a:r>
            <a:endParaRPr sz="900">
              <a:latin typeface="Palatino Linotype"/>
              <a:cs typeface="Palatino Linotype"/>
            </a:endParaRPr>
          </a:p>
          <a:p>
            <a:pPr marL="483870">
              <a:lnSpc>
                <a:spcPct val="100000"/>
              </a:lnSpc>
              <a:spcBef>
                <a:spcPts val="15"/>
              </a:spcBef>
            </a:pPr>
            <a:r>
              <a:rPr sz="900" dirty="0">
                <a:latin typeface="Palatino Linotype"/>
                <a:cs typeface="Palatino Linotype"/>
              </a:rPr>
              <a:t>pp.</a:t>
            </a:r>
            <a:r>
              <a:rPr sz="900" spc="105" dirty="0">
                <a:latin typeface="Palatino Linotype"/>
                <a:cs typeface="Palatino Linotype"/>
              </a:rPr>
              <a:t> </a:t>
            </a:r>
            <a:r>
              <a:rPr sz="900" dirty="0">
                <a:latin typeface="Palatino Linotype"/>
                <a:cs typeface="Palatino Linotype"/>
              </a:rPr>
              <a:t>4156–4165,</a:t>
            </a:r>
            <a:r>
              <a:rPr sz="900" spc="105" dirty="0">
                <a:latin typeface="Palatino Linotype"/>
                <a:cs typeface="Palatino Linotype"/>
              </a:rPr>
              <a:t> </a:t>
            </a:r>
            <a:r>
              <a:rPr sz="900" dirty="0">
                <a:latin typeface="Palatino Linotype"/>
                <a:cs typeface="Palatino Linotype"/>
              </a:rPr>
              <a:t>Mar.</a:t>
            </a:r>
            <a:r>
              <a:rPr sz="900" spc="110" dirty="0">
                <a:latin typeface="Palatino Linotype"/>
                <a:cs typeface="Palatino Linotype"/>
              </a:rPr>
              <a:t> </a:t>
            </a:r>
            <a:r>
              <a:rPr sz="900" spc="-10" dirty="0">
                <a:latin typeface="Palatino Linotype"/>
                <a:cs typeface="Palatino Linotype"/>
              </a:rPr>
              <a:t>2019.</a:t>
            </a:r>
            <a:endParaRPr sz="900">
              <a:latin typeface="Palatino Linotype"/>
              <a:cs typeface="Palatino Linotype"/>
            </a:endParaRPr>
          </a:p>
          <a:p>
            <a:pPr marL="483870" marR="168910" indent="-158115">
              <a:lnSpc>
                <a:spcPct val="101499"/>
              </a:lnSpc>
              <a:buFont typeface="Arial"/>
              <a:buChar char="►"/>
              <a:tabLst>
                <a:tab pos="484505" algn="l"/>
              </a:tabLst>
            </a:pPr>
            <a:r>
              <a:rPr sz="900" spc="50" dirty="0">
                <a:latin typeface="Palatino Linotype"/>
                <a:cs typeface="Palatino Linotype"/>
              </a:rPr>
              <a:t>R.</a:t>
            </a:r>
            <a:r>
              <a:rPr sz="900" spc="60" dirty="0">
                <a:latin typeface="Palatino Linotype"/>
                <a:cs typeface="Palatino Linotype"/>
              </a:rPr>
              <a:t> </a:t>
            </a:r>
            <a:r>
              <a:rPr sz="900" dirty="0">
                <a:latin typeface="Palatino Linotype"/>
                <a:cs typeface="Palatino Linotype"/>
              </a:rPr>
              <a:t>Guo,</a:t>
            </a:r>
            <a:r>
              <a:rPr sz="900" spc="60" dirty="0">
                <a:latin typeface="Palatino Linotype"/>
                <a:cs typeface="Palatino Linotype"/>
              </a:rPr>
              <a:t> </a:t>
            </a:r>
            <a:r>
              <a:rPr sz="900" dirty="0">
                <a:latin typeface="Palatino Linotype"/>
                <a:cs typeface="Palatino Linotype"/>
              </a:rPr>
              <a:t>L.</a:t>
            </a:r>
            <a:r>
              <a:rPr sz="900" spc="60" dirty="0">
                <a:latin typeface="Palatino Linotype"/>
                <a:cs typeface="Palatino Linotype"/>
              </a:rPr>
              <a:t> </a:t>
            </a:r>
            <a:r>
              <a:rPr sz="900" dirty="0">
                <a:latin typeface="Palatino Linotype"/>
                <a:cs typeface="Palatino Linotype"/>
              </a:rPr>
              <a:t>Cheng,</a:t>
            </a:r>
            <a:r>
              <a:rPr sz="900" spc="65" dirty="0">
                <a:latin typeface="Palatino Linotype"/>
                <a:cs typeface="Palatino Linotype"/>
              </a:rPr>
              <a:t> </a:t>
            </a:r>
            <a:r>
              <a:rPr sz="900" spc="100" dirty="0">
                <a:latin typeface="Palatino Linotype"/>
                <a:cs typeface="Palatino Linotype"/>
              </a:rPr>
              <a:t>J.</a:t>
            </a:r>
            <a:r>
              <a:rPr sz="900" spc="60" dirty="0">
                <a:latin typeface="Palatino Linotype"/>
                <a:cs typeface="Palatino Linotype"/>
              </a:rPr>
              <a:t> </a:t>
            </a:r>
            <a:r>
              <a:rPr sz="900" dirty="0">
                <a:latin typeface="Palatino Linotype"/>
                <a:cs typeface="Palatino Linotype"/>
              </a:rPr>
              <a:t>Li,</a:t>
            </a:r>
            <a:r>
              <a:rPr sz="900" spc="60" dirty="0">
                <a:latin typeface="Palatino Linotype"/>
                <a:cs typeface="Palatino Linotype"/>
              </a:rPr>
              <a:t> </a:t>
            </a:r>
            <a:r>
              <a:rPr sz="900" dirty="0">
                <a:latin typeface="Palatino Linotype"/>
                <a:cs typeface="Palatino Linotype"/>
              </a:rPr>
              <a:t>P.</a:t>
            </a:r>
            <a:r>
              <a:rPr sz="900" spc="65" dirty="0">
                <a:latin typeface="Palatino Linotype"/>
                <a:cs typeface="Palatino Linotype"/>
              </a:rPr>
              <a:t> </a:t>
            </a:r>
            <a:r>
              <a:rPr sz="900" spc="50" dirty="0">
                <a:latin typeface="Palatino Linotype"/>
                <a:cs typeface="Palatino Linotype"/>
              </a:rPr>
              <a:t>R.</a:t>
            </a:r>
            <a:r>
              <a:rPr sz="900" spc="60" dirty="0">
                <a:latin typeface="Palatino Linotype"/>
                <a:cs typeface="Palatino Linotype"/>
              </a:rPr>
              <a:t> </a:t>
            </a:r>
            <a:r>
              <a:rPr sz="900" dirty="0">
                <a:latin typeface="Palatino Linotype"/>
                <a:cs typeface="Palatino Linotype"/>
              </a:rPr>
              <a:t>Hahn,</a:t>
            </a:r>
            <a:r>
              <a:rPr sz="900" spc="60" dirty="0">
                <a:latin typeface="Palatino Linotype"/>
                <a:cs typeface="Palatino Linotype"/>
              </a:rPr>
              <a:t> </a:t>
            </a:r>
            <a:r>
              <a:rPr sz="900" dirty="0">
                <a:latin typeface="Palatino Linotype"/>
                <a:cs typeface="Palatino Linotype"/>
              </a:rPr>
              <a:t>and</a:t>
            </a:r>
            <a:r>
              <a:rPr sz="900" spc="60" dirty="0">
                <a:latin typeface="Palatino Linotype"/>
                <a:cs typeface="Palatino Linotype"/>
              </a:rPr>
              <a:t> </a:t>
            </a:r>
            <a:r>
              <a:rPr sz="900" dirty="0">
                <a:latin typeface="Palatino Linotype"/>
                <a:cs typeface="Palatino Linotype"/>
              </a:rPr>
              <a:t>H.</a:t>
            </a:r>
            <a:r>
              <a:rPr sz="900" spc="65" dirty="0">
                <a:latin typeface="Palatino Linotype"/>
                <a:cs typeface="Palatino Linotype"/>
              </a:rPr>
              <a:t> </a:t>
            </a:r>
            <a:r>
              <a:rPr sz="900" dirty="0">
                <a:latin typeface="Palatino Linotype"/>
                <a:cs typeface="Palatino Linotype"/>
              </a:rPr>
              <a:t>Liu,</a:t>
            </a:r>
            <a:r>
              <a:rPr sz="900" spc="60" dirty="0">
                <a:latin typeface="Palatino Linotype"/>
                <a:cs typeface="Palatino Linotype"/>
              </a:rPr>
              <a:t> </a:t>
            </a:r>
            <a:r>
              <a:rPr sz="900" dirty="0">
                <a:latin typeface="Palatino Linotype"/>
                <a:cs typeface="Palatino Linotype"/>
              </a:rPr>
              <a:t>‘A</a:t>
            </a:r>
            <a:r>
              <a:rPr sz="900" spc="60" dirty="0">
                <a:latin typeface="Palatino Linotype"/>
                <a:cs typeface="Palatino Linotype"/>
              </a:rPr>
              <a:t> </a:t>
            </a:r>
            <a:r>
              <a:rPr sz="900" dirty="0">
                <a:latin typeface="Palatino Linotype"/>
                <a:cs typeface="Palatino Linotype"/>
              </a:rPr>
              <a:t>Survey</a:t>
            </a:r>
            <a:r>
              <a:rPr sz="900" spc="65" dirty="0">
                <a:latin typeface="Palatino Linotype"/>
                <a:cs typeface="Palatino Linotype"/>
              </a:rPr>
              <a:t> </a:t>
            </a:r>
            <a:r>
              <a:rPr sz="900" dirty="0">
                <a:latin typeface="Palatino Linotype"/>
                <a:cs typeface="Palatino Linotype"/>
              </a:rPr>
              <a:t>of</a:t>
            </a:r>
            <a:r>
              <a:rPr sz="900" spc="60" dirty="0">
                <a:latin typeface="Palatino Linotype"/>
                <a:cs typeface="Palatino Linotype"/>
              </a:rPr>
              <a:t> </a:t>
            </a:r>
            <a:r>
              <a:rPr sz="900" dirty="0">
                <a:latin typeface="Palatino Linotype"/>
                <a:cs typeface="Palatino Linotype"/>
              </a:rPr>
              <a:t>Learning</a:t>
            </a:r>
            <a:r>
              <a:rPr sz="900" spc="60" dirty="0">
                <a:latin typeface="Palatino Linotype"/>
                <a:cs typeface="Palatino Linotype"/>
              </a:rPr>
              <a:t> </a:t>
            </a:r>
            <a:r>
              <a:rPr sz="900" dirty="0">
                <a:latin typeface="Palatino Linotype"/>
                <a:cs typeface="Palatino Linotype"/>
              </a:rPr>
              <a:t>Causality</a:t>
            </a:r>
            <a:r>
              <a:rPr sz="900" spc="65" dirty="0">
                <a:latin typeface="Palatino Linotype"/>
                <a:cs typeface="Palatino Linotype"/>
              </a:rPr>
              <a:t> </a:t>
            </a:r>
            <a:r>
              <a:rPr sz="900" dirty="0">
                <a:latin typeface="Palatino Linotype"/>
                <a:cs typeface="Palatino Linotype"/>
              </a:rPr>
              <a:t>with</a:t>
            </a:r>
            <a:r>
              <a:rPr sz="900" spc="60" dirty="0">
                <a:latin typeface="Palatino Linotype"/>
                <a:cs typeface="Palatino Linotype"/>
              </a:rPr>
              <a:t> </a:t>
            </a:r>
            <a:r>
              <a:rPr sz="900" spc="-10" dirty="0">
                <a:latin typeface="Palatino Linotype"/>
                <a:cs typeface="Palatino Linotype"/>
              </a:rPr>
              <a:t>Data: </a:t>
            </a:r>
            <a:r>
              <a:rPr sz="900" dirty="0">
                <a:latin typeface="Palatino Linotype"/>
                <a:cs typeface="Palatino Linotype"/>
              </a:rPr>
              <a:t>Problems</a:t>
            </a:r>
            <a:r>
              <a:rPr sz="900" spc="90" dirty="0">
                <a:latin typeface="Palatino Linotype"/>
                <a:cs typeface="Palatino Linotype"/>
              </a:rPr>
              <a:t> </a:t>
            </a:r>
            <a:r>
              <a:rPr sz="900" dirty="0">
                <a:latin typeface="Palatino Linotype"/>
                <a:cs typeface="Palatino Linotype"/>
              </a:rPr>
              <a:t>and</a:t>
            </a:r>
            <a:r>
              <a:rPr sz="900" spc="90" dirty="0">
                <a:latin typeface="Palatino Linotype"/>
                <a:cs typeface="Palatino Linotype"/>
              </a:rPr>
              <a:t> </a:t>
            </a:r>
            <a:r>
              <a:rPr sz="900" dirty="0">
                <a:latin typeface="Palatino Linotype"/>
                <a:cs typeface="Palatino Linotype"/>
              </a:rPr>
              <a:t>Methods’,</a:t>
            </a:r>
            <a:r>
              <a:rPr sz="900" spc="90" dirty="0">
                <a:latin typeface="Palatino Linotype"/>
                <a:cs typeface="Palatino Linotype"/>
              </a:rPr>
              <a:t> </a:t>
            </a:r>
            <a:r>
              <a:rPr sz="900" dirty="0">
                <a:latin typeface="Palatino Linotype"/>
                <a:cs typeface="Palatino Linotype"/>
              </a:rPr>
              <a:t>ACM</a:t>
            </a:r>
            <a:r>
              <a:rPr sz="900" spc="90" dirty="0">
                <a:latin typeface="Palatino Linotype"/>
                <a:cs typeface="Palatino Linotype"/>
              </a:rPr>
              <a:t> </a:t>
            </a:r>
            <a:r>
              <a:rPr sz="900" dirty="0">
                <a:latin typeface="Palatino Linotype"/>
                <a:cs typeface="Palatino Linotype"/>
              </a:rPr>
              <a:t>Comput.</a:t>
            </a:r>
            <a:r>
              <a:rPr sz="900" spc="200" dirty="0">
                <a:latin typeface="Palatino Linotype"/>
                <a:cs typeface="Palatino Linotype"/>
              </a:rPr>
              <a:t> </a:t>
            </a:r>
            <a:r>
              <a:rPr sz="900" dirty="0">
                <a:latin typeface="Palatino Linotype"/>
                <a:cs typeface="Palatino Linotype"/>
              </a:rPr>
              <a:t>Surv.,</a:t>
            </a:r>
            <a:r>
              <a:rPr sz="900" spc="95" dirty="0">
                <a:latin typeface="Palatino Linotype"/>
                <a:cs typeface="Palatino Linotype"/>
              </a:rPr>
              <a:t> </a:t>
            </a:r>
            <a:r>
              <a:rPr sz="900" dirty="0">
                <a:latin typeface="Palatino Linotype"/>
                <a:cs typeface="Palatino Linotype"/>
              </a:rPr>
              <a:t>vol.</a:t>
            </a:r>
            <a:r>
              <a:rPr sz="900" spc="90" dirty="0">
                <a:latin typeface="Palatino Linotype"/>
                <a:cs typeface="Palatino Linotype"/>
              </a:rPr>
              <a:t> </a:t>
            </a:r>
            <a:r>
              <a:rPr sz="900" dirty="0">
                <a:latin typeface="Palatino Linotype"/>
                <a:cs typeface="Palatino Linotype"/>
              </a:rPr>
              <a:t>53,</a:t>
            </a:r>
            <a:r>
              <a:rPr sz="900" spc="90" dirty="0">
                <a:latin typeface="Palatino Linotype"/>
                <a:cs typeface="Palatino Linotype"/>
              </a:rPr>
              <a:t> </a:t>
            </a:r>
            <a:r>
              <a:rPr sz="900" dirty="0">
                <a:latin typeface="Palatino Linotype"/>
                <a:cs typeface="Palatino Linotype"/>
              </a:rPr>
              <a:t>no.</a:t>
            </a:r>
            <a:r>
              <a:rPr sz="900" spc="195" dirty="0">
                <a:latin typeface="Palatino Linotype"/>
                <a:cs typeface="Palatino Linotype"/>
              </a:rPr>
              <a:t> </a:t>
            </a:r>
            <a:r>
              <a:rPr sz="900" dirty="0">
                <a:latin typeface="Palatino Linotype"/>
                <a:cs typeface="Palatino Linotype"/>
              </a:rPr>
              <a:t>4,</a:t>
            </a:r>
            <a:r>
              <a:rPr sz="900" spc="90" dirty="0">
                <a:latin typeface="Palatino Linotype"/>
                <a:cs typeface="Palatino Linotype"/>
              </a:rPr>
              <a:t> </a:t>
            </a:r>
            <a:r>
              <a:rPr sz="900" dirty="0">
                <a:latin typeface="Palatino Linotype"/>
                <a:cs typeface="Palatino Linotype"/>
              </a:rPr>
              <a:t>p.</a:t>
            </a:r>
            <a:r>
              <a:rPr sz="900" spc="95" dirty="0">
                <a:latin typeface="Palatino Linotype"/>
                <a:cs typeface="Palatino Linotype"/>
              </a:rPr>
              <a:t> </a:t>
            </a:r>
            <a:r>
              <a:rPr sz="900" dirty="0">
                <a:latin typeface="Palatino Linotype"/>
                <a:cs typeface="Palatino Linotype"/>
              </a:rPr>
              <a:t>75:1-75:37,</a:t>
            </a:r>
            <a:r>
              <a:rPr sz="900" spc="90" dirty="0">
                <a:latin typeface="Palatino Linotype"/>
                <a:cs typeface="Palatino Linotype"/>
              </a:rPr>
              <a:t> </a:t>
            </a:r>
            <a:r>
              <a:rPr sz="900" dirty="0">
                <a:latin typeface="Palatino Linotype"/>
                <a:cs typeface="Palatino Linotype"/>
              </a:rPr>
              <a:t>Jul.</a:t>
            </a:r>
            <a:r>
              <a:rPr sz="900" spc="90" dirty="0">
                <a:latin typeface="Palatino Linotype"/>
                <a:cs typeface="Palatino Linotype"/>
              </a:rPr>
              <a:t> </a:t>
            </a:r>
            <a:r>
              <a:rPr sz="900" spc="-10" dirty="0">
                <a:latin typeface="Palatino Linotype"/>
                <a:cs typeface="Palatino Linotype"/>
              </a:rPr>
              <a:t>2020.</a:t>
            </a:r>
            <a:endParaRPr sz="900">
              <a:latin typeface="Palatino Linotype"/>
              <a:cs typeface="Palatino Linotype"/>
            </a:endParaRPr>
          </a:p>
          <a:p>
            <a:pPr marL="483870" marR="684530" indent="-158115">
              <a:lnSpc>
                <a:spcPct val="101499"/>
              </a:lnSpc>
              <a:buFont typeface="Arial"/>
              <a:buChar char="►"/>
              <a:tabLst>
                <a:tab pos="484505" algn="l"/>
              </a:tabLst>
            </a:pPr>
            <a:r>
              <a:rPr sz="900" dirty="0">
                <a:latin typeface="Palatino Linotype"/>
                <a:cs typeface="Palatino Linotype"/>
              </a:rPr>
              <a:t>L.</a:t>
            </a:r>
            <a:r>
              <a:rPr sz="900" spc="75" dirty="0">
                <a:latin typeface="Palatino Linotype"/>
                <a:cs typeface="Palatino Linotype"/>
              </a:rPr>
              <a:t> </a:t>
            </a:r>
            <a:r>
              <a:rPr sz="900" dirty="0">
                <a:latin typeface="Palatino Linotype"/>
                <a:cs typeface="Palatino Linotype"/>
              </a:rPr>
              <a:t>Yao,</a:t>
            </a:r>
            <a:r>
              <a:rPr sz="900" spc="75" dirty="0">
                <a:latin typeface="Palatino Linotype"/>
                <a:cs typeface="Palatino Linotype"/>
              </a:rPr>
              <a:t> </a:t>
            </a:r>
            <a:r>
              <a:rPr sz="900" dirty="0">
                <a:latin typeface="Palatino Linotype"/>
                <a:cs typeface="Palatino Linotype"/>
              </a:rPr>
              <a:t>Z.</a:t>
            </a:r>
            <a:r>
              <a:rPr sz="900" spc="75" dirty="0">
                <a:latin typeface="Palatino Linotype"/>
                <a:cs typeface="Palatino Linotype"/>
              </a:rPr>
              <a:t> </a:t>
            </a:r>
            <a:r>
              <a:rPr sz="900" dirty="0">
                <a:latin typeface="Palatino Linotype"/>
                <a:cs typeface="Palatino Linotype"/>
              </a:rPr>
              <a:t>Chu,</a:t>
            </a:r>
            <a:r>
              <a:rPr sz="900" spc="80" dirty="0">
                <a:latin typeface="Palatino Linotype"/>
                <a:cs typeface="Palatino Linotype"/>
              </a:rPr>
              <a:t> </a:t>
            </a:r>
            <a:r>
              <a:rPr sz="900" dirty="0">
                <a:latin typeface="Palatino Linotype"/>
                <a:cs typeface="Palatino Linotype"/>
              </a:rPr>
              <a:t>S.</a:t>
            </a:r>
            <a:r>
              <a:rPr sz="900" spc="75" dirty="0">
                <a:latin typeface="Palatino Linotype"/>
                <a:cs typeface="Palatino Linotype"/>
              </a:rPr>
              <a:t> </a:t>
            </a:r>
            <a:r>
              <a:rPr sz="900" dirty="0">
                <a:latin typeface="Palatino Linotype"/>
                <a:cs typeface="Palatino Linotype"/>
              </a:rPr>
              <a:t>Li,</a:t>
            </a:r>
            <a:r>
              <a:rPr sz="900" spc="75" dirty="0">
                <a:latin typeface="Palatino Linotype"/>
                <a:cs typeface="Palatino Linotype"/>
              </a:rPr>
              <a:t> </a:t>
            </a:r>
            <a:r>
              <a:rPr sz="900" spc="55" dirty="0">
                <a:latin typeface="Palatino Linotype"/>
                <a:cs typeface="Palatino Linotype"/>
              </a:rPr>
              <a:t>Y.</a:t>
            </a:r>
            <a:r>
              <a:rPr sz="900" spc="80" dirty="0">
                <a:latin typeface="Palatino Linotype"/>
                <a:cs typeface="Palatino Linotype"/>
              </a:rPr>
              <a:t> </a:t>
            </a:r>
            <a:r>
              <a:rPr sz="900" dirty="0">
                <a:latin typeface="Palatino Linotype"/>
                <a:cs typeface="Palatino Linotype"/>
              </a:rPr>
              <a:t>Li,</a:t>
            </a:r>
            <a:r>
              <a:rPr sz="900" spc="75" dirty="0">
                <a:latin typeface="Palatino Linotype"/>
                <a:cs typeface="Palatino Linotype"/>
              </a:rPr>
              <a:t> </a:t>
            </a:r>
            <a:r>
              <a:rPr sz="900" spc="100" dirty="0">
                <a:latin typeface="Palatino Linotype"/>
                <a:cs typeface="Palatino Linotype"/>
              </a:rPr>
              <a:t>J.</a:t>
            </a:r>
            <a:r>
              <a:rPr sz="900" spc="75" dirty="0">
                <a:latin typeface="Palatino Linotype"/>
                <a:cs typeface="Palatino Linotype"/>
              </a:rPr>
              <a:t> </a:t>
            </a:r>
            <a:r>
              <a:rPr sz="900" dirty="0">
                <a:latin typeface="Palatino Linotype"/>
                <a:cs typeface="Palatino Linotype"/>
              </a:rPr>
              <a:t>Gao,</a:t>
            </a:r>
            <a:r>
              <a:rPr sz="900" spc="80" dirty="0">
                <a:latin typeface="Palatino Linotype"/>
                <a:cs typeface="Palatino Linotype"/>
              </a:rPr>
              <a:t> </a:t>
            </a:r>
            <a:r>
              <a:rPr sz="900" dirty="0">
                <a:latin typeface="Palatino Linotype"/>
                <a:cs typeface="Palatino Linotype"/>
              </a:rPr>
              <a:t>and</a:t>
            </a:r>
            <a:r>
              <a:rPr sz="900" spc="75" dirty="0">
                <a:latin typeface="Palatino Linotype"/>
                <a:cs typeface="Palatino Linotype"/>
              </a:rPr>
              <a:t> </a:t>
            </a:r>
            <a:r>
              <a:rPr sz="900" dirty="0">
                <a:latin typeface="Palatino Linotype"/>
                <a:cs typeface="Palatino Linotype"/>
              </a:rPr>
              <a:t>A.</a:t>
            </a:r>
            <a:r>
              <a:rPr sz="900" spc="75" dirty="0">
                <a:latin typeface="Palatino Linotype"/>
                <a:cs typeface="Palatino Linotype"/>
              </a:rPr>
              <a:t> </a:t>
            </a:r>
            <a:r>
              <a:rPr sz="900" dirty="0">
                <a:latin typeface="Palatino Linotype"/>
                <a:cs typeface="Palatino Linotype"/>
              </a:rPr>
              <a:t>Zhang,</a:t>
            </a:r>
            <a:r>
              <a:rPr sz="900" spc="75" dirty="0">
                <a:latin typeface="Palatino Linotype"/>
                <a:cs typeface="Palatino Linotype"/>
              </a:rPr>
              <a:t> </a:t>
            </a:r>
            <a:r>
              <a:rPr sz="900" dirty="0">
                <a:latin typeface="Palatino Linotype"/>
                <a:cs typeface="Palatino Linotype"/>
              </a:rPr>
              <a:t>‘A</a:t>
            </a:r>
            <a:r>
              <a:rPr sz="900" spc="80" dirty="0">
                <a:latin typeface="Palatino Linotype"/>
                <a:cs typeface="Palatino Linotype"/>
              </a:rPr>
              <a:t> </a:t>
            </a:r>
            <a:r>
              <a:rPr sz="900" dirty="0">
                <a:latin typeface="Palatino Linotype"/>
                <a:cs typeface="Palatino Linotype"/>
              </a:rPr>
              <a:t>Survey</a:t>
            </a:r>
            <a:r>
              <a:rPr sz="900" spc="75" dirty="0">
                <a:latin typeface="Palatino Linotype"/>
                <a:cs typeface="Palatino Linotype"/>
              </a:rPr>
              <a:t> </a:t>
            </a:r>
            <a:r>
              <a:rPr sz="900" dirty="0">
                <a:latin typeface="Palatino Linotype"/>
                <a:cs typeface="Palatino Linotype"/>
              </a:rPr>
              <a:t>on</a:t>
            </a:r>
            <a:r>
              <a:rPr sz="900" spc="75" dirty="0">
                <a:latin typeface="Palatino Linotype"/>
                <a:cs typeface="Palatino Linotype"/>
              </a:rPr>
              <a:t> </a:t>
            </a:r>
            <a:r>
              <a:rPr sz="900" dirty="0">
                <a:latin typeface="Palatino Linotype"/>
                <a:cs typeface="Palatino Linotype"/>
              </a:rPr>
              <a:t>Causal</a:t>
            </a:r>
            <a:r>
              <a:rPr sz="900" spc="80" dirty="0">
                <a:latin typeface="Palatino Linotype"/>
                <a:cs typeface="Palatino Linotype"/>
              </a:rPr>
              <a:t> </a:t>
            </a:r>
            <a:r>
              <a:rPr sz="900" spc="-10" dirty="0">
                <a:latin typeface="Palatino Linotype"/>
                <a:cs typeface="Palatino Linotype"/>
              </a:rPr>
              <a:t>Inference’, </a:t>
            </a:r>
            <a:r>
              <a:rPr sz="900" dirty="0">
                <a:latin typeface="Palatino Linotype"/>
                <a:cs typeface="Palatino Linotype"/>
              </a:rPr>
              <a:t>arXiv:2002.02770</a:t>
            </a:r>
            <a:r>
              <a:rPr sz="900" spc="135" dirty="0">
                <a:latin typeface="Palatino Linotype"/>
                <a:cs typeface="Palatino Linotype"/>
              </a:rPr>
              <a:t> </a:t>
            </a:r>
            <a:r>
              <a:rPr sz="900" dirty="0">
                <a:latin typeface="Palatino Linotype"/>
                <a:cs typeface="Palatino Linotype"/>
              </a:rPr>
              <a:t>[cs,</a:t>
            </a:r>
            <a:r>
              <a:rPr sz="900" spc="140" dirty="0">
                <a:latin typeface="Palatino Linotype"/>
                <a:cs typeface="Palatino Linotype"/>
              </a:rPr>
              <a:t> </a:t>
            </a:r>
            <a:r>
              <a:rPr sz="900" dirty="0">
                <a:latin typeface="Palatino Linotype"/>
                <a:cs typeface="Palatino Linotype"/>
              </a:rPr>
              <a:t>stat],</a:t>
            </a:r>
            <a:r>
              <a:rPr sz="900" spc="135" dirty="0">
                <a:latin typeface="Palatino Linotype"/>
                <a:cs typeface="Palatino Linotype"/>
              </a:rPr>
              <a:t> </a:t>
            </a:r>
            <a:r>
              <a:rPr sz="900" dirty="0">
                <a:latin typeface="Palatino Linotype"/>
                <a:cs typeface="Palatino Linotype"/>
              </a:rPr>
              <a:t>Feb.</a:t>
            </a:r>
            <a:r>
              <a:rPr sz="900" spc="140" dirty="0">
                <a:latin typeface="Palatino Linotype"/>
                <a:cs typeface="Palatino Linotype"/>
              </a:rPr>
              <a:t> </a:t>
            </a:r>
            <a:r>
              <a:rPr sz="900" spc="-10" dirty="0">
                <a:latin typeface="Palatino Linotype"/>
                <a:cs typeface="Palatino Linotype"/>
              </a:rPr>
              <a:t>2020.</a:t>
            </a:r>
            <a:endParaRPr sz="90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56</a:t>
            </a:fld>
            <a:r>
              <a:rPr spc="-235" dirty="0"/>
              <a:t> </a:t>
            </a:r>
            <a:r>
              <a:rPr dirty="0"/>
              <a:t>/</a:t>
            </a:r>
            <a:r>
              <a:rPr spc="-240" dirty="0"/>
              <a:t> </a:t>
            </a:r>
            <a:r>
              <a:rPr spc="-25" dirty="0"/>
              <a:t>57</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8" name="object 58"/>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9" name="object 59"/>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0" name="object 60"/>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1" name="object 61"/>
            <p:cNvSpPr/>
            <p:nvPr/>
          </p:nvSpPr>
          <p:spPr>
            <a:xfrm>
              <a:off x="5428856"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Palatino Linotype"/>
                <a:cs typeface="Palatino Linotype"/>
                <a:hlinkClick r:id="rId7" action="ppaction://hlinksldjump"/>
              </a:rPr>
              <a:t>C</a:t>
            </a:r>
            <a:r>
              <a:rPr sz="600" cap="small" spc="-20" dirty="0">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1284605" cy="244475"/>
          </a:xfrm>
          <a:prstGeom prst="rect">
            <a:avLst/>
          </a:prstGeom>
        </p:spPr>
        <p:txBody>
          <a:bodyPr vert="horz" wrap="square" lIns="0" tIns="17145" rIns="0" bIns="0" rtlCol="0">
            <a:spAutoFit/>
          </a:bodyPr>
          <a:lstStyle/>
          <a:p>
            <a:pPr marL="12700">
              <a:lnSpc>
                <a:spcPct val="100000"/>
              </a:lnSpc>
              <a:spcBef>
                <a:spcPts val="135"/>
              </a:spcBef>
            </a:pPr>
            <a:r>
              <a:rPr sz="1400" spc="60" dirty="0">
                <a:latin typeface="Palatino Linotype"/>
                <a:cs typeface="Palatino Linotype"/>
              </a:rPr>
              <a:t>W</a:t>
            </a:r>
            <a:r>
              <a:rPr sz="1400" cap="small" spc="60" dirty="0">
                <a:latin typeface="Palatino Linotype"/>
                <a:cs typeface="Palatino Linotype"/>
              </a:rPr>
              <a:t>hat</a:t>
            </a:r>
            <a:r>
              <a:rPr sz="1400" spc="60" dirty="0">
                <a:latin typeface="Palatino Linotype"/>
                <a:cs typeface="Palatino Linotype"/>
              </a:rPr>
              <a:t>’</a:t>
            </a:r>
            <a:r>
              <a:rPr sz="1400" cap="small" spc="60" dirty="0">
                <a:latin typeface="Palatino Linotype"/>
                <a:cs typeface="Palatino Linotype"/>
              </a:rPr>
              <a:t>s</a:t>
            </a:r>
            <a:r>
              <a:rPr sz="1400" spc="190" dirty="0">
                <a:latin typeface="Palatino Linotype"/>
                <a:cs typeface="Palatino Linotype"/>
              </a:rPr>
              <a:t> </a:t>
            </a:r>
            <a:r>
              <a:rPr sz="1400" cap="small" spc="60" dirty="0">
                <a:latin typeface="Palatino Linotype"/>
                <a:cs typeface="Palatino Linotype"/>
              </a:rPr>
              <a:t>next</a:t>
            </a:r>
            <a:r>
              <a:rPr sz="1400" spc="60" dirty="0">
                <a:latin typeface="Palatino Linotype"/>
                <a:cs typeface="Palatino Linotype"/>
              </a:rPr>
              <a:t>?</a:t>
            </a:r>
            <a:endParaRPr sz="1400">
              <a:latin typeface="Palatino Linotype"/>
              <a:cs typeface="Palatino Linotype"/>
            </a:endParaRPr>
          </a:p>
        </p:txBody>
      </p:sp>
      <p:sp>
        <p:nvSpPr>
          <p:cNvPr id="67" name="object 67"/>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57</a:t>
            </a:fld>
            <a:r>
              <a:rPr spc="-235" dirty="0"/>
              <a:t> </a:t>
            </a:r>
            <a:r>
              <a:rPr dirty="0"/>
              <a:t>/</a:t>
            </a:r>
            <a:r>
              <a:rPr spc="-240" dirty="0"/>
              <a:t> </a:t>
            </a:r>
            <a:r>
              <a:rPr spc="-25" dirty="0"/>
              <a:t>57</a:t>
            </a:r>
          </a:p>
        </p:txBody>
      </p:sp>
      <p:sp>
        <p:nvSpPr>
          <p:cNvPr id="66" name="object 66"/>
          <p:cNvSpPr txBox="1"/>
          <p:nvPr/>
        </p:nvSpPr>
        <p:spPr>
          <a:xfrm>
            <a:off x="339051" y="788682"/>
            <a:ext cx="3275965" cy="1995805"/>
          </a:xfrm>
          <a:prstGeom prst="rect">
            <a:avLst/>
          </a:prstGeom>
        </p:spPr>
        <p:txBody>
          <a:bodyPr vert="horz" wrap="square" lIns="0" tIns="36195" rIns="0" bIns="0" rtlCol="0">
            <a:spAutoFit/>
          </a:bodyPr>
          <a:lstStyle/>
          <a:p>
            <a:pPr marL="214629" indent="-177165">
              <a:lnSpc>
                <a:spcPct val="100000"/>
              </a:lnSpc>
              <a:spcBef>
                <a:spcPts val="285"/>
              </a:spcBef>
              <a:buFont typeface="Arial"/>
              <a:buChar char="►"/>
              <a:tabLst>
                <a:tab pos="215265" algn="l"/>
              </a:tabLst>
            </a:pPr>
            <a:r>
              <a:rPr sz="1100" dirty="0">
                <a:latin typeface="Palatino Linotype"/>
                <a:cs typeface="Palatino Linotype"/>
              </a:rPr>
              <a:t>Onto the</a:t>
            </a:r>
            <a:r>
              <a:rPr sz="1100" spc="5" dirty="0">
                <a:latin typeface="Palatino Linotype"/>
                <a:cs typeface="Palatino Linotype"/>
              </a:rPr>
              <a:t> </a:t>
            </a:r>
            <a:r>
              <a:rPr sz="1100" dirty="0">
                <a:latin typeface="Palatino Linotype"/>
                <a:cs typeface="Palatino Linotype"/>
              </a:rPr>
              <a:t>practical</a:t>
            </a:r>
            <a:r>
              <a:rPr sz="1100" spc="5" dirty="0">
                <a:latin typeface="Palatino Linotype"/>
                <a:cs typeface="Palatino Linotype"/>
              </a:rPr>
              <a:t> </a:t>
            </a:r>
            <a:r>
              <a:rPr sz="1100" spc="-10" dirty="0">
                <a:latin typeface="Palatino Linotype"/>
                <a:cs typeface="Palatino Linotype"/>
              </a:rPr>
              <a:t>parts</a:t>
            </a:r>
            <a:endParaRPr sz="1100">
              <a:latin typeface="Palatino Linotype"/>
              <a:cs typeface="Palatino Linotype"/>
            </a:endParaRPr>
          </a:p>
          <a:p>
            <a:pPr marL="492125" lvl="1" indent="-168275">
              <a:lnSpc>
                <a:spcPct val="100000"/>
              </a:lnSpc>
              <a:spcBef>
                <a:spcPts val="175"/>
              </a:spcBef>
              <a:buFont typeface="Arial"/>
              <a:buChar char="►"/>
              <a:tabLst>
                <a:tab pos="492759" algn="l"/>
              </a:tabLst>
            </a:pPr>
            <a:r>
              <a:rPr sz="1000" spc="-10" dirty="0">
                <a:latin typeface="Palatino Linotype"/>
                <a:cs typeface="Palatino Linotype"/>
              </a:rPr>
              <a:t>Tutorial</a:t>
            </a:r>
            <a:endParaRPr sz="1000">
              <a:latin typeface="Palatino Linotype"/>
              <a:cs typeface="Palatino Linotype"/>
            </a:endParaRPr>
          </a:p>
          <a:p>
            <a:pPr marL="768985" lvl="2" indent="-158750">
              <a:lnSpc>
                <a:spcPts val="1040"/>
              </a:lnSpc>
              <a:spcBef>
                <a:spcPts val="295"/>
              </a:spcBef>
              <a:buFont typeface="Arial"/>
              <a:buChar char="►"/>
              <a:tabLst>
                <a:tab pos="769620" algn="l"/>
              </a:tabLst>
            </a:pPr>
            <a:r>
              <a:rPr sz="1350" baseline="6172" dirty="0">
                <a:latin typeface="Palatino Linotype"/>
                <a:cs typeface="Palatino Linotype"/>
              </a:rPr>
              <a:t>Predict</a:t>
            </a:r>
            <a:r>
              <a:rPr sz="1350" spc="135" baseline="6172" dirty="0">
                <a:latin typeface="Palatino Linotype"/>
                <a:cs typeface="Palatino Linotype"/>
              </a:rPr>
              <a:t> </a:t>
            </a:r>
            <a:r>
              <a:rPr sz="1350" baseline="6172" dirty="0">
                <a:latin typeface="Palatino Linotype"/>
                <a:cs typeface="Palatino Linotype"/>
              </a:rPr>
              <a:t>ATE</a:t>
            </a:r>
            <a:r>
              <a:rPr sz="1350" spc="142" baseline="6172" dirty="0">
                <a:latin typeface="Palatino Linotype"/>
                <a:cs typeface="Palatino Linotype"/>
              </a:rPr>
              <a:t> </a:t>
            </a:r>
            <a:r>
              <a:rPr sz="1350" baseline="6172" dirty="0">
                <a:latin typeface="Palatino Linotype"/>
                <a:cs typeface="Palatino Linotype"/>
              </a:rPr>
              <a:t>and</a:t>
            </a:r>
            <a:r>
              <a:rPr sz="1350" spc="142" baseline="6172" dirty="0">
                <a:latin typeface="Palatino Linotype"/>
                <a:cs typeface="Palatino Linotype"/>
              </a:rPr>
              <a:t> </a:t>
            </a:r>
            <a:r>
              <a:rPr sz="1350" spc="-15" baseline="6172" dirty="0">
                <a:latin typeface="Palatino Linotype"/>
                <a:cs typeface="Palatino Linotype"/>
              </a:rPr>
              <a:t>measure</a:t>
            </a:r>
            <a:r>
              <a:rPr sz="1350" spc="135" baseline="6172" dirty="0">
                <a:latin typeface="Palatino Linotype"/>
                <a:cs typeface="Palatino Linotype"/>
              </a:rPr>
              <a:t> </a:t>
            </a:r>
            <a:r>
              <a:rPr sz="1350" i="1" spc="97" baseline="6172" dirty="0">
                <a:latin typeface="Calibri"/>
                <a:cs typeface="Calibri"/>
              </a:rPr>
              <a:t>g</a:t>
            </a:r>
            <a:r>
              <a:rPr sz="600" i="1" spc="65" dirty="0">
                <a:latin typeface="Georgia"/>
                <a:cs typeface="Georgia"/>
              </a:rPr>
              <a:t>ATE</a:t>
            </a:r>
            <a:endParaRPr sz="600">
              <a:latin typeface="Georgia"/>
              <a:cs typeface="Georgia"/>
            </a:endParaRPr>
          </a:p>
          <a:p>
            <a:pPr marL="768985" lvl="2" indent="-158750">
              <a:lnSpc>
                <a:spcPts val="1040"/>
              </a:lnSpc>
              <a:buFont typeface="Arial"/>
              <a:buChar char="►"/>
              <a:tabLst>
                <a:tab pos="769620" algn="l"/>
              </a:tabLst>
            </a:pPr>
            <a:r>
              <a:rPr sz="900" dirty="0">
                <a:latin typeface="Palatino Linotype"/>
                <a:cs typeface="Palatino Linotype"/>
              </a:rPr>
              <a:t>S-Learner,</a:t>
            </a:r>
            <a:r>
              <a:rPr sz="900" spc="80" dirty="0">
                <a:latin typeface="Palatino Linotype"/>
                <a:cs typeface="Palatino Linotype"/>
              </a:rPr>
              <a:t> </a:t>
            </a:r>
            <a:r>
              <a:rPr sz="900" spc="50" dirty="0">
                <a:latin typeface="Palatino Linotype"/>
                <a:cs typeface="Palatino Linotype"/>
              </a:rPr>
              <a:t>IPW</a:t>
            </a:r>
            <a:r>
              <a:rPr sz="900" spc="80" dirty="0">
                <a:latin typeface="Palatino Linotype"/>
                <a:cs typeface="Palatino Linotype"/>
              </a:rPr>
              <a:t> </a:t>
            </a:r>
            <a:r>
              <a:rPr sz="900" dirty="0">
                <a:latin typeface="Palatino Linotype"/>
                <a:cs typeface="Palatino Linotype"/>
              </a:rPr>
              <a:t>and</a:t>
            </a:r>
            <a:r>
              <a:rPr sz="900" spc="80" dirty="0">
                <a:latin typeface="Palatino Linotype"/>
                <a:cs typeface="Palatino Linotype"/>
              </a:rPr>
              <a:t> </a:t>
            </a:r>
            <a:r>
              <a:rPr sz="900" dirty="0">
                <a:latin typeface="Palatino Linotype"/>
                <a:cs typeface="Palatino Linotype"/>
              </a:rPr>
              <a:t>X-</a:t>
            </a:r>
            <a:r>
              <a:rPr sz="900" spc="-10" dirty="0">
                <a:latin typeface="Palatino Linotype"/>
                <a:cs typeface="Palatino Linotype"/>
              </a:rPr>
              <a:t>Learner</a:t>
            </a:r>
            <a:endParaRPr sz="900">
              <a:latin typeface="Palatino Linotype"/>
              <a:cs typeface="Palatino Linotype"/>
            </a:endParaRPr>
          </a:p>
          <a:p>
            <a:pPr marL="768985" lvl="2" indent="-158750">
              <a:lnSpc>
                <a:spcPct val="100000"/>
              </a:lnSpc>
              <a:spcBef>
                <a:spcPts val="15"/>
              </a:spcBef>
              <a:buFont typeface="Arial"/>
              <a:buChar char="►"/>
              <a:tabLst>
                <a:tab pos="769620" algn="l"/>
              </a:tabLst>
            </a:pPr>
            <a:r>
              <a:rPr sz="900" dirty="0">
                <a:latin typeface="Palatino Linotype"/>
                <a:cs typeface="Palatino Linotype"/>
              </a:rPr>
              <a:t>Random</a:t>
            </a:r>
            <a:r>
              <a:rPr sz="900" spc="35" dirty="0">
                <a:latin typeface="Palatino Linotype"/>
                <a:cs typeface="Palatino Linotype"/>
              </a:rPr>
              <a:t> </a:t>
            </a:r>
            <a:r>
              <a:rPr sz="900" dirty="0">
                <a:latin typeface="Palatino Linotype"/>
                <a:cs typeface="Palatino Linotype"/>
              </a:rPr>
              <a:t>Forest</a:t>
            </a:r>
            <a:r>
              <a:rPr sz="900" spc="40" dirty="0">
                <a:latin typeface="Palatino Linotype"/>
                <a:cs typeface="Palatino Linotype"/>
              </a:rPr>
              <a:t> </a:t>
            </a:r>
            <a:r>
              <a:rPr sz="900" dirty="0">
                <a:latin typeface="Palatino Linotype"/>
                <a:cs typeface="Palatino Linotype"/>
              </a:rPr>
              <a:t>as</a:t>
            </a:r>
            <a:r>
              <a:rPr sz="900" spc="50" dirty="0">
                <a:latin typeface="Palatino Linotype"/>
                <a:cs typeface="Palatino Linotype"/>
              </a:rPr>
              <a:t> </a:t>
            </a:r>
            <a:r>
              <a:rPr sz="900" dirty="0">
                <a:latin typeface="Palatino Linotype"/>
                <a:cs typeface="Palatino Linotype"/>
              </a:rPr>
              <a:t>base</a:t>
            </a:r>
            <a:r>
              <a:rPr sz="900" spc="45" dirty="0">
                <a:latin typeface="Palatino Linotype"/>
                <a:cs typeface="Palatino Linotype"/>
              </a:rPr>
              <a:t> </a:t>
            </a:r>
            <a:r>
              <a:rPr sz="900" spc="-10" dirty="0">
                <a:latin typeface="Palatino Linotype"/>
                <a:cs typeface="Palatino Linotype"/>
              </a:rPr>
              <a:t>regressors</a:t>
            </a:r>
            <a:r>
              <a:rPr sz="900" spc="45" dirty="0">
                <a:latin typeface="Palatino Linotype"/>
                <a:cs typeface="Palatino Linotype"/>
              </a:rPr>
              <a:t> </a:t>
            </a:r>
            <a:r>
              <a:rPr sz="900" dirty="0">
                <a:latin typeface="Palatino Linotype"/>
                <a:cs typeface="Palatino Linotype"/>
              </a:rPr>
              <a:t>and</a:t>
            </a:r>
            <a:r>
              <a:rPr sz="900" spc="50" dirty="0">
                <a:latin typeface="Palatino Linotype"/>
                <a:cs typeface="Palatino Linotype"/>
              </a:rPr>
              <a:t> </a:t>
            </a:r>
            <a:r>
              <a:rPr sz="900" spc="-10" dirty="0">
                <a:latin typeface="Palatino Linotype"/>
                <a:cs typeface="Palatino Linotype"/>
              </a:rPr>
              <a:t>classifiers</a:t>
            </a:r>
            <a:endParaRPr sz="900">
              <a:latin typeface="Palatino Linotype"/>
              <a:cs typeface="Palatino Linotype"/>
            </a:endParaRPr>
          </a:p>
          <a:p>
            <a:pPr marL="492125" lvl="1" indent="-168275">
              <a:lnSpc>
                <a:spcPct val="100000"/>
              </a:lnSpc>
              <a:spcBef>
                <a:spcPts val="215"/>
              </a:spcBef>
              <a:buFont typeface="Arial"/>
              <a:buChar char="►"/>
              <a:tabLst>
                <a:tab pos="492759" algn="l"/>
              </a:tabLst>
            </a:pPr>
            <a:r>
              <a:rPr sz="1000" dirty="0">
                <a:latin typeface="Palatino Linotype"/>
                <a:cs typeface="Palatino Linotype"/>
              </a:rPr>
              <a:t>Exercise</a:t>
            </a:r>
            <a:r>
              <a:rPr sz="1000" spc="20" dirty="0">
                <a:latin typeface="Palatino Linotype"/>
                <a:cs typeface="Palatino Linotype"/>
              </a:rPr>
              <a:t> </a:t>
            </a:r>
            <a:r>
              <a:rPr sz="1000" dirty="0">
                <a:latin typeface="Palatino Linotype"/>
                <a:cs typeface="Palatino Linotype"/>
              </a:rPr>
              <a:t>-</a:t>
            </a:r>
            <a:r>
              <a:rPr sz="1000" spc="25" dirty="0">
                <a:latin typeface="Palatino Linotype"/>
                <a:cs typeface="Palatino Linotype"/>
              </a:rPr>
              <a:t> </a:t>
            </a:r>
            <a:r>
              <a:rPr sz="1000" spc="-20" dirty="0">
                <a:latin typeface="Palatino Linotype"/>
                <a:cs typeface="Palatino Linotype"/>
              </a:rPr>
              <a:t>IHDP</a:t>
            </a:r>
            <a:endParaRPr sz="1000">
              <a:latin typeface="Palatino Linotype"/>
              <a:cs typeface="Palatino Linotype"/>
            </a:endParaRPr>
          </a:p>
          <a:p>
            <a:pPr marL="768985" lvl="2" indent="-158750">
              <a:lnSpc>
                <a:spcPct val="100000"/>
              </a:lnSpc>
              <a:spcBef>
                <a:spcPts val="195"/>
              </a:spcBef>
              <a:buFont typeface="Arial"/>
              <a:buChar char="►"/>
              <a:tabLst>
                <a:tab pos="769620" algn="l"/>
              </a:tabLst>
            </a:pPr>
            <a:r>
              <a:rPr sz="900" dirty="0">
                <a:latin typeface="Palatino Linotype"/>
                <a:cs typeface="Palatino Linotype"/>
              </a:rPr>
              <a:t>Predict</a:t>
            </a:r>
            <a:r>
              <a:rPr sz="900" spc="90" dirty="0">
                <a:latin typeface="Palatino Linotype"/>
                <a:cs typeface="Palatino Linotype"/>
              </a:rPr>
              <a:t> </a:t>
            </a:r>
            <a:r>
              <a:rPr sz="900" spc="70" dirty="0">
                <a:latin typeface="Palatino Linotype"/>
                <a:cs typeface="Palatino Linotype"/>
              </a:rPr>
              <a:t>ITE</a:t>
            </a:r>
            <a:r>
              <a:rPr sz="900" spc="90" dirty="0">
                <a:latin typeface="Palatino Linotype"/>
                <a:cs typeface="Palatino Linotype"/>
              </a:rPr>
              <a:t> </a:t>
            </a:r>
            <a:r>
              <a:rPr sz="900" dirty="0">
                <a:latin typeface="Palatino Linotype"/>
                <a:cs typeface="Palatino Linotype"/>
              </a:rPr>
              <a:t>and</a:t>
            </a:r>
            <a:r>
              <a:rPr sz="900" spc="90" dirty="0">
                <a:latin typeface="Palatino Linotype"/>
                <a:cs typeface="Palatino Linotype"/>
              </a:rPr>
              <a:t> </a:t>
            </a:r>
            <a:r>
              <a:rPr sz="900" spc="-25" dirty="0">
                <a:latin typeface="Palatino Linotype"/>
                <a:cs typeface="Palatino Linotype"/>
              </a:rPr>
              <a:t>ATE</a:t>
            </a:r>
            <a:endParaRPr sz="900">
              <a:latin typeface="Palatino Linotype"/>
              <a:cs typeface="Palatino Linotype"/>
            </a:endParaRPr>
          </a:p>
          <a:p>
            <a:pPr marL="768985" lvl="2" indent="-158750">
              <a:lnSpc>
                <a:spcPct val="100000"/>
              </a:lnSpc>
              <a:spcBef>
                <a:spcPts val="120"/>
              </a:spcBef>
              <a:buFont typeface="Arial"/>
              <a:buChar char="►"/>
              <a:tabLst>
                <a:tab pos="769620" algn="l"/>
              </a:tabLst>
            </a:pPr>
            <a:r>
              <a:rPr sz="1350" baseline="6172" dirty="0">
                <a:latin typeface="Palatino Linotype"/>
                <a:cs typeface="Palatino Linotype"/>
              </a:rPr>
              <a:t>Measure</a:t>
            </a:r>
            <a:r>
              <a:rPr sz="1350" spc="52" baseline="6172" dirty="0">
                <a:latin typeface="Palatino Linotype"/>
                <a:cs typeface="Palatino Linotype"/>
              </a:rPr>
              <a:t> </a:t>
            </a:r>
            <a:r>
              <a:rPr sz="1350" i="1" spc="165" baseline="6172" dirty="0">
                <a:latin typeface="Calibri"/>
                <a:cs typeface="Calibri"/>
              </a:rPr>
              <a:t>g</a:t>
            </a:r>
            <a:r>
              <a:rPr sz="600" i="1" spc="110" dirty="0">
                <a:latin typeface="Georgia"/>
                <a:cs typeface="Georgia"/>
              </a:rPr>
              <a:t>PEHE</a:t>
            </a:r>
            <a:r>
              <a:rPr sz="600" i="1" spc="185" dirty="0">
                <a:latin typeface="Georgia"/>
                <a:cs typeface="Georgia"/>
              </a:rPr>
              <a:t> </a:t>
            </a:r>
            <a:r>
              <a:rPr sz="1350" baseline="6172" dirty="0">
                <a:latin typeface="Palatino Linotype"/>
                <a:cs typeface="Palatino Linotype"/>
              </a:rPr>
              <a:t>and</a:t>
            </a:r>
            <a:r>
              <a:rPr sz="1350" spc="52" baseline="6172" dirty="0">
                <a:latin typeface="Palatino Linotype"/>
                <a:cs typeface="Palatino Linotype"/>
              </a:rPr>
              <a:t> </a:t>
            </a:r>
            <a:r>
              <a:rPr sz="1350" i="1" spc="97" baseline="6172" dirty="0">
                <a:latin typeface="Calibri"/>
                <a:cs typeface="Calibri"/>
              </a:rPr>
              <a:t>g</a:t>
            </a:r>
            <a:r>
              <a:rPr sz="600" i="1" spc="65" dirty="0">
                <a:latin typeface="Georgia"/>
                <a:cs typeface="Georgia"/>
              </a:rPr>
              <a:t>ATE</a:t>
            </a:r>
            <a:endParaRPr sz="600">
              <a:latin typeface="Georgia"/>
              <a:cs typeface="Georgia"/>
            </a:endParaRPr>
          </a:p>
          <a:p>
            <a:pPr marL="167640" marR="1279525" lvl="1" indent="-168275" algn="r">
              <a:lnSpc>
                <a:spcPct val="100000"/>
              </a:lnSpc>
              <a:spcBef>
                <a:spcPts val="115"/>
              </a:spcBef>
              <a:buFont typeface="Arial"/>
              <a:buChar char="►"/>
              <a:tabLst>
                <a:tab pos="168275" algn="l"/>
              </a:tabLst>
            </a:pPr>
            <a:r>
              <a:rPr sz="1000" dirty="0">
                <a:latin typeface="Palatino Linotype"/>
                <a:cs typeface="Palatino Linotype"/>
              </a:rPr>
              <a:t>Exercise</a:t>
            </a:r>
            <a:r>
              <a:rPr sz="1000" spc="45" dirty="0">
                <a:latin typeface="Palatino Linotype"/>
                <a:cs typeface="Palatino Linotype"/>
              </a:rPr>
              <a:t> </a:t>
            </a:r>
            <a:r>
              <a:rPr sz="1000" dirty="0">
                <a:latin typeface="Palatino Linotype"/>
                <a:cs typeface="Palatino Linotype"/>
              </a:rPr>
              <a:t>-</a:t>
            </a:r>
            <a:r>
              <a:rPr sz="1000" spc="50" dirty="0">
                <a:latin typeface="Palatino Linotype"/>
                <a:cs typeface="Palatino Linotype"/>
              </a:rPr>
              <a:t> </a:t>
            </a:r>
            <a:r>
              <a:rPr sz="1000" spc="60" dirty="0">
                <a:latin typeface="Palatino Linotype"/>
                <a:cs typeface="Palatino Linotype"/>
              </a:rPr>
              <a:t>JOBS</a:t>
            </a:r>
            <a:r>
              <a:rPr sz="1000" spc="45" dirty="0">
                <a:latin typeface="Palatino Linotype"/>
                <a:cs typeface="Palatino Linotype"/>
              </a:rPr>
              <a:t> </a:t>
            </a:r>
            <a:r>
              <a:rPr sz="1000" spc="-10" dirty="0">
                <a:latin typeface="Palatino Linotype"/>
                <a:cs typeface="Palatino Linotype"/>
              </a:rPr>
              <a:t>(optional)</a:t>
            </a:r>
            <a:endParaRPr sz="1000">
              <a:latin typeface="Palatino Linotype"/>
              <a:cs typeface="Palatino Linotype"/>
            </a:endParaRPr>
          </a:p>
          <a:p>
            <a:pPr marL="157480" marR="1259205" lvl="2" indent="-158115" algn="r">
              <a:lnSpc>
                <a:spcPct val="100000"/>
              </a:lnSpc>
              <a:spcBef>
                <a:spcPts val="195"/>
              </a:spcBef>
              <a:buFont typeface="Arial"/>
              <a:buChar char="►"/>
              <a:tabLst>
                <a:tab pos="158115" algn="l"/>
              </a:tabLst>
            </a:pPr>
            <a:r>
              <a:rPr sz="900" dirty="0">
                <a:latin typeface="Palatino Linotype"/>
                <a:cs typeface="Palatino Linotype"/>
              </a:rPr>
              <a:t>Predict</a:t>
            </a:r>
            <a:r>
              <a:rPr sz="900" spc="130" dirty="0">
                <a:latin typeface="Palatino Linotype"/>
                <a:cs typeface="Palatino Linotype"/>
              </a:rPr>
              <a:t> </a:t>
            </a:r>
            <a:r>
              <a:rPr sz="900" dirty="0">
                <a:latin typeface="Palatino Linotype"/>
                <a:cs typeface="Palatino Linotype"/>
              </a:rPr>
              <a:t>ATT</a:t>
            </a:r>
            <a:r>
              <a:rPr sz="900" spc="130" dirty="0">
                <a:latin typeface="Palatino Linotype"/>
                <a:cs typeface="Palatino Linotype"/>
              </a:rPr>
              <a:t> </a:t>
            </a:r>
            <a:r>
              <a:rPr sz="900" dirty="0">
                <a:latin typeface="Palatino Linotype"/>
                <a:cs typeface="Palatino Linotype"/>
              </a:rPr>
              <a:t>and</a:t>
            </a:r>
            <a:r>
              <a:rPr sz="900" spc="135" dirty="0">
                <a:latin typeface="Palatino Linotype"/>
                <a:cs typeface="Palatino Linotype"/>
              </a:rPr>
              <a:t> </a:t>
            </a:r>
            <a:r>
              <a:rPr sz="900" spc="-10" dirty="0">
                <a:latin typeface="Palatino Linotype"/>
                <a:cs typeface="Palatino Linotype"/>
              </a:rPr>
              <a:t>Policy</a:t>
            </a:r>
            <a:endParaRPr sz="900">
              <a:latin typeface="Palatino Linotype"/>
              <a:cs typeface="Palatino Linotype"/>
            </a:endParaRPr>
          </a:p>
          <a:p>
            <a:pPr marL="157480" marR="1280795" lvl="2" indent="-158115" algn="r">
              <a:lnSpc>
                <a:spcPct val="100000"/>
              </a:lnSpc>
              <a:spcBef>
                <a:spcPts val="15"/>
              </a:spcBef>
              <a:buFont typeface="Arial"/>
              <a:buChar char="►"/>
              <a:tabLst>
                <a:tab pos="158115" algn="l"/>
              </a:tabLst>
            </a:pPr>
            <a:r>
              <a:rPr sz="900" dirty="0">
                <a:latin typeface="Palatino Linotype"/>
                <a:cs typeface="Palatino Linotype"/>
              </a:rPr>
              <a:t>Measure</a:t>
            </a:r>
            <a:r>
              <a:rPr sz="900" spc="35" dirty="0">
                <a:latin typeface="Palatino Linotype"/>
                <a:cs typeface="Palatino Linotype"/>
              </a:rPr>
              <a:t> </a:t>
            </a:r>
            <a:r>
              <a:rPr sz="900" i="1" spc="65" dirty="0">
                <a:latin typeface="Calibri"/>
                <a:cs typeface="Calibri"/>
              </a:rPr>
              <a:t>g</a:t>
            </a:r>
            <a:r>
              <a:rPr sz="900" i="1" spc="97" baseline="-9259" dirty="0">
                <a:latin typeface="Georgia"/>
                <a:cs typeface="Georgia"/>
              </a:rPr>
              <a:t>ATT</a:t>
            </a:r>
            <a:r>
              <a:rPr sz="900" i="1" spc="359" baseline="-9259" dirty="0">
                <a:latin typeface="Georgia"/>
                <a:cs typeface="Georgia"/>
              </a:rPr>
              <a:t> </a:t>
            </a:r>
            <a:r>
              <a:rPr sz="900" dirty="0">
                <a:latin typeface="Palatino Linotype"/>
                <a:cs typeface="Palatino Linotype"/>
              </a:rPr>
              <a:t>and</a:t>
            </a:r>
            <a:r>
              <a:rPr sz="900" spc="40" dirty="0">
                <a:latin typeface="Palatino Linotype"/>
                <a:cs typeface="Palatino Linotype"/>
              </a:rPr>
              <a:t> </a:t>
            </a:r>
            <a:r>
              <a:rPr sz="900" i="1" spc="50" dirty="0">
                <a:latin typeface="Georgia"/>
                <a:cs typeface="Georgia"/>
              </a:rPr>
              <a:t>R</a:t>
            </a:r>
            <a:r>
              <a:rPr sz="900" i="1" spc="75" baseline="-9259" dirty="0">
                <a:latin typeface="Georgia"/>
                <a:cs typeface="Georgia"/>
              </a:rPr>
              <a:t>pol</a:t>
            </a:r>
            <a:endParaRPr sz="900" baseline="-9259">
              <a:latin typeface="Georgia"/>
              <a:cs typeface="Georgia"/>
            </a:endParaRPr>
          </a:p>
          <a:p>
            <a:pPr marL="214629" indent="-177165">
              <a:lnSpc>
                <a:spcPct val="100000"/>
              </a:lnSpc>
              <a:spcBef>
                <a:spcPts val="275"/>
              </a:spcBef>
              <a:buFont typeface="Arial"/>
              <a:buChar char="►"/>
              <a:tabLst>
                <a:tab pos="215265" algn="l"/>
              </a:tabLst>
            </a:pPr>
            <a:r>
              <a:rPr sz="1100" dirty="0">
                <a:latin typeface="Palatino Linotype"/>
                <a:cs typeface="Palatino Linotype"/>
              </a:rPr>
              <a:t>Short</a:t>
            </a:r>
            <a:r>
              <a:rPr sz="1100" spc="35" dirty="0">
                <a:latin typeface="Palatino Linotype"/>
                <a:cs typeface="Palatino Linotype"/>
              </a:rPr>
              <a:t> </a:t>
            </a:r>
            <a:r>
              <a:rPr sz="1100" spc="-10" dirty="0">
                <a:latin typeface="Palatino Linotype"/>
                <a:cs typeface="Palatino Linotype"/>
              </a:rPr>
              <a:t>break?</a:t>
            </a:r>
            <a:endParaRPr sz="1100">
              <a:latin typeface="Palatino Linotype"/>
              <a:cs typeface="Palatino Linotype"/>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4" name="object 4"/>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284505"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8" name="object 8"/>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2" action="ppaction://hlinksldjump"/>
              </a:rPr>
              <a:t>I</a:t>
            </a:r>
            <a:r>
              <a:rPr sz="600" cap="small" spc="-10" dirty="0">
                <a:latin typeface="Palatino Linotype"/>
                <a:cs typeface="Palatino Linotype"/>
                <a:hlinkClick r:id="rId2"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txBox="1"/>
          <p:nvPr/>
        </p:nvSpPr>
        <p:spPr>
          <a:xfrm>
            <a:off x="82600" y="331391"/>
            <a:ext cx="4253230" cy="2336165"/>
          </a:xfrm>
          <a:prstGeom prst="rect">
            <a:avLst/>
          </a:prstGeom>
        </p:spPr>
        <p:txBody>
          <a:bodyPr vert="horz" wrap="square" lIns="0" tIns="17145" rIns="0" bIns="0" rtlCol="0">
            <a:spAutoFit/>
          </a:bodyPr>
          <a:lstStyle/>
          <a:p>
            <a:pPr marL="25400">
              <a:lnSpc>
                <a:spcPct val="100000"/>
              </a:lnSpc>
              <a:spcBef>
                <a:spcPts val="135"/>
              </a:spcBef>
            </a:pPr>
            <a:r>
              <a:rPr sz="1400" spc="75" dirty="0">
                <a:latin typeface="Palatino Linotype"/>
                <a:cs typeface="Palatino Linotype"/>
              </a:rPr>
              <a:t>A</a:t>
            </a:r>
            <a:r>
              <a:rPr sz="1400" spc="285" dirty="0">
                <a:latin typeface="Palatino Linotype"/>
                <a:cs typeface="Palatino Linotype"/>
              </a:rPr>
              <a:t> </a:t>
            </a:r>
            <a:r>
              <a:rPr sz="1400" dirty="0">
                <a:latin typeface="Palatino Linotype"/>
                <a:cs typeface="Palatino Linotype"/>
              </a:rPr>
              <a:t>M</a:t>
            </a:r>
            <a:r>
              <a:rPr sz="1400" cap="small" dirty="0">
                <a:latin typeface="Palatino Linotype"/>
                <a:cs typeface="Palatino Linotype"/>
              </a:rPr>
              <a:t>achine</a:t>
            </a:r>
            <a:r>
              <a:rPr sz="1400" spc="285" dirty="0">
                <a:latin typeface="Palatino Linotype"/>
                <a:cs typeface="Palatino Linotype"/>
              </a:rPr>
              <a:t> </a:t>
            </a:r>
            <a:r>
              <a:rPr sz="1400" spc="50" dirty="0">
                <a:latin typeface="Palatino Linotype"/>
                <a:cs typeface="Palatino Linotype"/>
              </a:rPr>
              <a:t>L</a:t>
            </a:r>
            <a:r>
              <a:rPr sz="1400" cap="small" spc="50" dirty="0">
                <a:latin typeface="Palatino Linotype"/>
                <a:cs typeface="Palatino Linotype"/>
              </a:rPr>
              <a:t>earning</a:t>
            </a:r>
            <a:r>
              <a:rPr sz="1400" spc="290" dirty="0">
                <a:latin typeface="Palatino Linotype"/>
                <a:cs typeface="Palatino Linotype"/>
              </a:rPr>
              <a:t> </a:t>
            </a:r>
            <a:r>
              <a:rPr sz="1400" spc="100" dirty="0">
                <a:latin typeface="Palatino Linotype"/>
                <a:cs typeface="Palatino Linotype"/>
              </a:rPr>
              <a:t>P</a:t>
            </a:r>
            <a:r>
              <a:rPr sz="1400" cap="small" spc="100" dirty="0">
                <a:latin typeface="Palatino Linotype"/>
                <a:cs typeface="Palatino Linotype"/>
              </a:rPr>
              <a:t>erspective</a:t>
            </a:r>
            <a:endParaRPr sz="1400">
              <a:latin typeface="Palatino Linotype"/>
              <a:cs typeface="Palatino Linotype"/>
            </a:endParaRPr>
          </a:p>
          <a:p>
            <a:pPr>
              <a:lnSpc>
                <a:spcPct val="100000"/>
              </a:lnSpc>
              <a:spcBef>
                <a:spcPts val="15"/>
              </a:spcBef>
            </a:pPr>
            <a:endParaRPr sz="1800">
              <a:latin typeface="Palatino Linotype"/>
              <a:cs typeface="Palatino Linotype"/>
            </a:endParaRPr>
          </a:p>
          <a:p>
            <a:pPr marL="187325">
              <a:lnSpc>
                <a:spcPct val="100000"/>
              </a:lnSpc>
              <a:spcBef>
                <a:spcPts val="5"/>
              </a:spcBef>
            </a:pPr>
            <a:r>
              <a:rPr sz="1100" spc="-10" dirty="0">
                <a:latin typeface="Palatino Linotype"/>
                <a:cs typeface="Palatino Linotype"/>
              </a:rPr>
              <a:t>We</a:t>
            </a:r>
            <a:r>
              <a:rPr sz="1100" dirty="0">
                <a:latin typeface="Palatino Linotype"/>
                <a:cs typeface="Palatino Linotype"/>
              </a:rPr>
              <a:t> </a:t>
            </a:r>
            <a:r>
              <a:rPr sz="1100" spc="-25" dirty="0">
                <a:latin typeface="Palatino Linotype"/>
                <a:cs typeface="Palatino Linotype"/>
              </a:rPr>
              <a:t>will</a:t>
            </a:r>
            <a:r>
              <a:rPr sz="1100" spc="5" dirty="0">
                <a:latin typeface="Palatino Linotype"/>
                <a:cs typeface="Palatino Linotype"/>
              </a:rPr>
              <a:t> </a:t>
            </a:r>
            <a:r>
              <a:rPr sz="1100" spc="-25" dirty="0">
                <a:latin typeface="Palatino Linotype"/>
                <a:cs typeface="Palatino Linotype"/>
              </a:rPr>
              <a:t>need</a:t>
            </a:r>
            <a:r>
              <a:rPr sz="1100" dirty="0">
                <a:latin typeface="Palatino Linotype"/>
                <a:cs typeface="Palatino Linotype"/>
              </a:rPr>
              <a:t> the</a:t>
            </a:r>
            <a:r>
              <a:rPr sz="1100" spc="5" dirty="0">
                <a:latin typeface="Palatino Linotype"/>
                <a:cs typeface="Palatino Linotype"/>
              </a:rPr>
              <a:t> </a:t>
            </a:r>
            <a:r>
              <a:rPr sz="1100" spc="-10" dirty="0">
                <a:latin typeface="Palatino Linotype"/>
                <a:cs typeface="Palatino Linotype"/>
              </a:rPr>
              <a:t>following:</a:t>
            </a:r>
            <a:endParaRPr sz="1100">
              <a:latin typeface="Palatino Linotype"/>
              <a:cs typeface="Palatino Linotype"/>
            </a:endParaRPr>
          </a:p>
          <a:p>
            <a:pPr marL="471170" indent="-177800">
              <a:lnSpc>
                <a:spcPct val="100000"/>
              </a:lnSpc>
              <a:spcBef>
                <a:spcPts val="930"/>
              </a:spcBef>
              <a:buFont typeface="Arial"/>
              <a:buChar char="►"/>
              <a:tabLst>
                <a:tab pos="471805" algn="l"/>
              </a:tabLst>
            </a:pPr>
            <a:r>
              <a:rPr sz="1100" spc="-30" dirty="0">
                <a:latin typeface="Palatino Linotype"/>
                <a:cs typeface="Palatino Linotype"/>
              </a:rPr>
              <a:t>Supervised</a:t>
            </a:r>
            <a:r>
              <a:rPr sz="1100" spc="30" dirty="0">
                <a:latin typeface="Palatino Linotype"/>
                <a:cs typeface="Palatino Linotype"/>
              </a:rPr>
              <a:t> </a:t>
            </a:r>
            <a:r>
              <a:rPr sz="1100" spc="-25" dirty="0">
                <a:latin typeface="Palatino Linotype"/>
                <a:cs typeface="Palatino Linotype"/>
              </a:rPr>
              <a:t>learning</a:t>
            </a:r>
            <a:r>
              <a:rPr sz="1100" spc="50" dirty="0">
                <a:latin typeface="Palatino Linotype"/>
                <a:cs typeface="Palatino Linotype"/>
              </a:rPr>
              <a:t> </a:t>
            </a:r>
            <a:r>
              <a:rPr sz="1100" dirty="0">
                <a:latin typeface="Palatino Linotype"/>
                <a:cs typeface="Palatino Linotype"/>
              </a:rPr>
              <a:t>-</a:t>
            </a:r>
            <a:r>
              <a:rPr sz="1100" spc="45" dirty="0">
                <a:latin typeface="Palatino Linotype"/>
                <a:cs typeface="Palatino Linotype"/>
              </a:rPr>
              <a:t> </a:t>
            </a:r>
            <a:r>
              <a:rPr sz="1100" spc="-10" dirty="0">
                <a:latin typeface="Palatino Linotype"/>
                <a:cs typeface="Palatino Linotype"/>
              </a:rPr>
              <a:t>predict</a:t>
            </a:r>
            <a:r>
              <a:rPr sz="1100" spc="50" dirty="0">
                <a:latin typeface="Palatino Linotype"/>
                <a:cs typeface="Palatino Linotype"/>
              </a:rPr>
              <a:t> </a:t>
            </a:r>
            <a:r>
              <a:rPr sz="1100" i="1" dirty="0">
                <a:latin typeface="Times New Roman"/>
                <a:cs typeface="Times New Roman"/>
              </a:rPr>
              <a:t>y</a:t>
            </a:r>
            <a:r>
              <a:rPr sz="1100" i="1" spc="85" dirty="0">
                <a:latin typeface="Times New Roman"/>
                <a:cs typeface="Times New Roman"/>
              </a:rPr>
              <a:t> </a:t>
            </a:r>
            <a:r>
              <a:rPr sz="1100" spc="-35" dirty="0">
                <a:latin typeface="Palatino Linotype"/>
                <a:cs typeface="Palatino Linotype"/>
              </a:rPr>
              <a:t>given</a:t>
            </a:r>
            <a:r>
              <a:rPr sz="1100" spc="50" dirty="0">
                <a:latin typeface="Palatino Linotype"/>
                <a:cs typeface="Palatino Linotype"/>
              </a:rPr>
              <a:t> </a:t>
            </a:r>
            <a:r>
              <a:rPr sz="1100" spc="110" dirty="0">
                <a:latin typeface="Palatino Linotype"/>
                <a:cs typeface="Palatino Linotype"/>
              </a:rPr>
              <a:t>(</a:t>
            </a:r>
            <a:r>
              <a:rPr sz="1100" i="1" spc="110" dirty="0">
                <a:latin typeface="Times New Roman"/>
                <a:cs typeface="Times New Roman"/>
              </a:rPr>
              <a:t>X,</a:t>
            </a:r>
            <a:r>
              <a:rPr sz="1100" i="1" spc="-95" dirty="0">
                <a:latin typeface="Times New Roman"/>
                <a:cs typeface="Times New Roman"/>
              </a:rPr>
              <a:t> </a:t>
            </a:r>
            <a:r>
              <a:rPr sz="1100" i="1" spc="65" dirty="0">
                <a:latin typeface="Times New Roman"/>
                <a:cs typeface="Times New Roman"/>
              </a:rPr>
              <a:t>y</a:t>
            </a:r>
            <a:r>
              <a:rPr sz="1100" spc="65" dirty="0">
                <a:latin typeface="Palatino Linotype"/>
                <a:cs typeface="Palatino Linotype"/>
              </a:rPr>
              <a:t>)</a:t>
            </a:r>
            <a:r>
              <a:rPr sz="1100" spc="50" dirty="0">
                <a:latin typeface="Palatino Linotype"/>
                <a:cs typeface="Palatino Linotype"/>
              </a:rPr>
              <a:t> </a:t>
            </a:r>
            <a:r>
              <a:rPr sz="1100" spc="-10" dirty="0">
                <a:latin typeface="Palatino Linotype"/>
                <a:cs typeface="Palatino Linotype"/>
              </a:rPr>
              <a:t>samples</a:t>
            </a:r>
            <a:endParaRPr sz="1100">
              <a:latin typeface="Palatino Linotype"/>
              <a:cs typeface="Palatino Linotype"/>
            </a:endParaRPr>
          </a:p>
          <a:p>
            <a:pPr marL="748665" lvl="1" indent="-168910">
              <a:lnSpc>
                <a:spcPts val="1200"/>
              </a:lnSpc>
              <a:spcBef>
                <a:spcPts val="175"/>
              </a:spcBef>
              <a:buFont typeface="Arial"/>
              <a:buChar char="►"/>
              <a:tabLst>
                <a:tab pos="749300" algn="l"/>
              </a:tabLst>
            </a:pPr>
            <a:r>
              <a:rPr sz="1000" spc="-20" dirty="0">
                <a:latin typeface="Palatino Linotype"/>
                <a:cs typeface="Palatino Linotype"/>
              </a:rPr>
              <a:t>Regression</a:t>
            </a:r>
            <a:r>
              <a:rPr sz="1000" spc="35" dirty="0">
                <a:latin typeface="Palatino Linotype"/>
                <a:cs typeface="Palatino Linotype"/>
              </a:rPr>
              <a:t> </a:t>
            </a:r>
            <a:r>
              <a:rPr sz="1000" spc="-25" dirty="0">
                <a:latin typeface="Palatino Linotype"/>
                <a:cs typeface="Palatino Linotype"/>
              </a:rPr>
              <a:t>(continuous</a:t>
            </a:r>
            <a:r>
              <a:rPr sz="1000" spc="35" dirty="0">
                <a:latin typeface="Palatino Linotype"/>
                <a:cs typeface="Palatino Linotype"/>
              </a:rPr>
              <a:t> </a:t>
            </a:r>
            <a:r>
              <a:rPr sz="1000" spc="-10" dirty="0">
                <a:latin typeface="Palatino Linotype"/>
                <a:cs typeface="Palatino Linotype"/>
              </a:rPr>
              <a:t>outcome)</a:t>
            </a:r>
            <a:endParaRPr sz="1000">
              <a:latin typeface="Palatino Linotype"/>
              <a:cs typeface="Palatino Linotype"/>
            </a:endParaRPr>
          </a:p>
          <a:p>
            <a:pPr marL="748665" lvl="1" indent="-168910">
              <a:lnSpc>
                <a:spcPts val="1200"/>
              </a:lnSpc>
              <a:buFont typeface="Arial"/>
              <a:buChar char="►"/>
              <a:tabLst>
                <a:tab pos="749300" algn="l"/>
              </a:tabLst>
            </a:pPr>
            <a:r>
              <a:rPr sz="1000" spc="-10" dirty="0">
                <a:latin typeface="Palatino Linotype"/>
                <a:cs typeface="Palatino Linotype"/>
              </a:rPr>
              <a:t>Classification</a:t>
            </a:r>
            <a:r>
              <a:rPr sz="1000" spc="-5" dirty="0">
                <a:latin typeface="Palatino Linotype"/>
                <a:cs typeface="Palatino Linotype"/>
              </a:rPr>
              <a:t> </a:t>
            </a:r>
            <a:r>
              <a:rPr sz="1000" dirty="0">
                <a:latin typeface="Palatino Linotype"/>
                <a:cs typeface="Palatino Linotype"/>
              </a:rPr>
              <a:t>(binary </a:t>
            </a:r>
            <a:r>
              <a:rPr sz="1000" spc="-10" dirty="0">
                <a:latin typeface="Palatino Linotype"/>
                <a:cs typeface="Palatino Linotype"/>
              </a:rPr>
              <a:t>outcome)</a:t>
            </a:r>
            <a:endParaRPr sz="1000">
              <a:latin typeface="Palatino Linotype"/>
              <a:cs typeface="Palatino Linotype"/>
            </a:endParaRPr>
          </a:p>
          <a:p>
            <a:pPr marL="471170" indent="-177800">
              <a:lnSpc>
                <a:spcPct val="100000"/>
              </a:lnSpc>
              <a:spcBef>
                <a:spcPts val="254"/>
              </a:spcBef>
              <a:buFont typeface="Arial"/>
              <a:buChar char="►"/>
              <a:tabLst>
                <a:tab pos="471805" algn="l"/>
              </a:tabLst>
            </a:pPr>
            <a:r>
              <a:rPr sz="1100" dirty="0">
                <a:latin typeface="Palatino Linotype"/>
                <a:cs typeface="Palatino Linotype"/>
              </a:rPr>
              <a:t>Basic</a:t>
            </a:r>
            <a:r>
              <a:rPr sz="1100" spc="75" dirty="0">
                <a:latin typeface="Palatino Linotype"/>
                <a:cs typeface="Palatino Linotype"/>
              </a:rPr>
              <a:t> </a:t>
            </a:r>
            <a:r>
              <a:rPr sz="1100" dirty="0">
                <a:latin typeface="Palatino Linotype"/>
                <a:cs typeface="Palatino Linotype"/>
              </a:rPr>
              <a:t>data</a:t>
            </a:r>
            <a:r>
              <a:rPr sz="1100" spc="80" dirty="0">
                <a:latin typeface="Palatino Linotype"/>
                <a:cs typeface="Palatino Linotype"/>
              </a:rPr>
              <a:t> </a:t>
            </a:r>
            <a:r>
              <a:rPr sz="1100" spc="-10" dirty="0">
                <a:latin typeface="Palatino Linotype"/>
                <a:cs typeface="Palatino Linotype"/>
              </a:rPr>
              <a:t>exploration</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dirty="0">
                <a:latin typeface="Palatino Linotype"/>
                <a:cs typeface="Palatino Linotype"/>
              </a:rPr>
              <a:t>Data</a:t>
            </a:r>
            <a:r>
              <a:rPr sz="1100" spc="110" dirty="0">
                <a:latin typeface="Palatino Linotype"/>
                <a:cs typeface="Palatino Linotype"/>
              </a:rPr>
              <a:t> </a:t>
            </a:r>
            <a:r>
              <a:rPr sz="1100" spc="-45" dirty="0">
                <a:latin typeface="Palatino Linotype"/>
                <a:cs typeface="Palatino Linotype"/>
              </a:rPr>
              <a:t>pre-</a:t>
            </a:r>
            <a:r>
              <a:rPr sz="1100" spc="-10" dirty="0">
                <a:latin typeface="Palatino Linotype"/>
                <a:cs typeface="Palatino Linotype"/>
              </a:rPr>
              <a:t>processing</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spc="-20" dirty="0">
                <a:latin typeface="Palatino Linotype"/>
                <a:cs typeface="Palatino Linotype"/>
              </a:rPr>
              <a:t>Training</a:t>
            </a:r>
            <a:r>
              <a:rPr sz="1100" spc="-5" dirty="0">
                <a:latin typeface="Palatino Linotype"/>
                <a:cs typeface="Palatino Linotype"/>
              </a:rPr>
              <a:t> </a:t>
            </a:r>
            <a:r>
              <a:rPr sz="1100" dirty="0">
                <a:latin typeface="Palatino Linotype"/>
                <a:cs typeface="Palatino Linotype"/>
              </a:rPr>
              <a:t>and</a:t>
            </a:r>
            <a:r>
              <a:rPr sz="1100" spc="-5" dirty="0">
                <a:latin typeface="Palatino Linotype"/>
                <a:cs typeface="Palatino Linotype"/>
              </a:rPr>
              <a:t> </a:t>
            </a:r>
            <a:r>
              <a:rPr sz="1100" spc="-10" dirty="0">
                <a:latin typeface="Palatino Linotype"/>
                <a:cs typeface="Palatino Linotype"/>
              </a:rPr>
              <a:t>testing</a:t>
            </a:r>
            <a:endParaRPr sz="1100">
              <a:latin typeface="Palatino Linotype"/>
              <a:cs typeface="Palatino Linotype"/>
            </a:endParaRPr>
          </a:p>
          <a:p>
            <a:pPr marL="471170" indent="-177800">
              <a:lnSpc>
                <a:spcPct val="100000"/>
              </a:lnSpc>
              <a:spcBef>
                <a:spcPts val="35"/>
              </a:spcBef>
              <a:buFont typeface="Arial"/>
              <a:buChar char="►"/>
              <a:tabLst>
                <a:tab pos="471805" algn="l"/>
              </a:tabLst>
            </a:pPr>
            <a:r>
              <a:rPr sz="1100" spc="-25" dirty="0">
                <a:latin typeface="Palatino Linotype"/>
                <a:cs typeface="Palatino Linotype"/>
              </a:rPr>
              <a:t>Using</a:t>
            </a:r>
            <a:r>
              <a:rPr sz="1100" spc="5" dirty="0">
                <a:latin typeface="Palatino Linotype"/>
                <a:cs typeface="Palatino Linotype"/>
              </a:rPr>
              <a:t> </a:t>
            </a:r>
            <a:r>
              <a:rPr sz="1100" spc="-10" dirty="0">
                <a:latin typeface="Palatino Linotype"/>
                <a:cs typeface="Palatino Linotype"/>
              </a:rPr>
              <a:t>metrics</a:t>
            </a:r>
            <a:endParaRPr sz="1100">
              <a:latin typeface="Palatino Linotype"/>
              <a:cs typeface="Palatino Linotype"/>
            </a:endParaRPr>
          </a:p>
          <a:p>
            <a:pPr marL="189230">
              <a:lnSpc>
                <a:spcPct val="100000"/>
              </a:lnSpc>
              <a:spcBef>
                <a:spcPts val="930"/>
              </a:spcBef>
            </a:pPr>
            <a:r>
              <a:rPr sz="1100" spc="-10" dirty="0">
                <a:latin typeface="Palatino Linotype"/>
                <a:cs typeface="Palatino Linotype"/>
              </a:rPr>
              <a:t>You</a:t>
            </a:r>
            <a:r>
              <a:rPr sz="1100" spc="15" dirty="0">
                <a:latin typeface="Palatino Linotype"/>
                <a:cs typeface="Palatino Linotype"/>
              </a:rPr>
              <a:t> </a:t>
            </a:r>
            <a:r>
              <a:rPr sz="1100" spc="-25" dirty="0">
                <a:latin typeface="Palatino Linotype"/>
                <a:cs typeface="Palatino Linotype"/>
              </a:rPr>
              <a:t>probably</a:t>
            </a:r>
            <a:r>
              <a:rPr sz="1100" spc="20" dirty="0">
                <a:latin typeface="Palatino Linotype"/>
                <a:cs typeface="Palatino Linotype"/>
              </a:rPr>
              <a:t> </a:t>
            </a:r>
            <a:r>
              <a:rPr sz="1100" spc="-55" dirty="0">
                <a:latin typeface="Palatino Linotype"/>
                <a:cs typeface="Palatino Linotype"/>
              </a:rPr>
              <a:t>know</a:t>
            </a:r>
            <a:r>
              <a:rPr sz="1100" spc="20" dirty="0">
                <a:latin typeface="Palatino Linotype"/>
                <a:cs typeface="Palatino Linotype"/>
              </a:rPr>
              <a:t> </a:t>
            </a:r>
            <a:r>
              <a:rPr sz="1100" dirty="0">
                <a:latin typeface="Palatino Linotype"/>
                <a:cs typeface="Palatino Linotype"/>
              </a:rPr>
              <a:t>all</a:t>
            </a:r>
            <a:r>
              <a:rPr sz="1100" spc="15" dirty="0">
                <a:latin typeface="Palatino Linotype"/>
                <a:cs typeface="Palatino Linotype"/>
              </a:rPr>
              <a:t> </a:t>
            </a:r>
            <a:r>
              <a:rPr sz="1100" dirty="0">
                <a:latin typeface="Palatino Linotype"/>
                <a:cs typeface="Palatino Linotype"/>
              </a:rPr>
              <a:t>this</a:t>
            </a:r>
            <a:r>
              <a:rPr sz="1100" spc="20" dirty="0">
                <a:latin typeface="Palatino Linotype"/>
                <a:cs typeface="Palatino Linotype"/>
              </a:rPr>
              <a:t> </a:t>
            </a:r>
            <a:r>
              <a:rPr sz="1100" dirty="0">
                <a:latin typeface="Palatino Linotype"/>
                <a:cs typeface="Palatino Linotype"/>
              </a:rPr>
              <a:t>by</a:t>
            </a:r>
            <a:r>
              <a:rPr sz="1100" spc="20" dirty="0">
                <a:latin typeface="Palatino Linotype"/>
                <a:cs typeface="Palatino Linotype"/>
              </a:rPr>
              <a:t> </a:t>
            </a:r>
            <a:r>
              <a:rPr sz="1100" spc="-65" dirty="0">
                <a:latin typeface="Palatino Linotype"/>
                <a:cs typeface="Palatino Linotype"/>
              </a:rPr>
              <a:t>now</a:t>
            </a:r>
            <a:r>
              <a:rPr sz="1100" spc="20" dirty="0">
                <a:latin typeface="Palatino Linotype"/>
                <a:cs typeface="Palatino Linotype"/>
              </a:rPr>
              <a:t> </a:t>
            </a:r>
            <a:r>
              <a:rPr sz="1100" spc="114" dirty="0">
                <a:latin typeface="Palatino Linotype"/>
                <a:cs typeface="Palatino Linotype"/>
              </a:rPr>
              <a:t>-</a:t>
            </a:r>
            <a:r>
              <a:rPr sz="1100" spc="175" dirty="0">
                <a:latin typeface="Palatino Linotype"/>
                <a:cs typeface="Palatino Linotype"/>
              </a:rPr>
              <a:t>&gt;</a:t>
            </a:r>
            <a:r>
              <a:rPr sz="1100" spc="15" dirty="0">
                <a:latin typeface="Palatino Linotype"/>
                <a:cs typeface="Palatino Linotype"/>
              </a:rPr>
              <a:t> </a:t>
            </a:r>
            <a:r>
              <a:rPr sz="1100" spc="-75" dirty="0">
                <a:latin typeface="Palatino Linotype"/>
                <a:cs typeface="Palatino Linotype"/>
              </a:rPr>
              <a:t>we</a:t>
            </a:r>
            <a:r>
              <a:rPr sz="1100" spc="20" dirty="0">
                <a:latin typeface="Palatino Linotype"/>
                <a:cs typeface="Palatino Linotype"/>
              </a:rPr>
              <a:t> </a:t>
            </a:r>
            <a:r>
              <a:rPr sz="1100" dirty="0">
                <a:latin typeface="Palatino Linotype"/>
                <a:cs typeface="Palatino Linotype"/>
              </a:rPr>
              <a:t>can</a:t>
            </a:r>
            <a:r>
              <a:rPr sz="1100" spc="20" dirty="0">
                <a:latin typeface="Palatino Linotype"/>
                <a:cs typeface="Palatino Linotype"/>
              </a:rPr>
              <a:t> </a:t>
            </a:r>
            <a:r>
              <a:rPr sz="1100" spc="-10" dirty="0">
                <a:latin typeface="Palatino Linotype"/>
                <a:cs typeface="Palatino Linotype"/>
              </a:rPr>
              <a:t>do</a:t>
            </a:r>
            <a:r>
              <a:rPr sz="1100" spc="15" dirty="0">
                <a:latin typeface="Palatino Linotype"/>
                <a:cs typeface="Palatino Linotype"/>
              </a:rPr>
              <a:t> </a:t>
            </a:r>
            <a:r>
              <a:rPr sz="1100" spc="-10" dirty="0">
                <a:latin typeface="Palatino Linotype"/>
                <a:cs typeface="Palatino Linotype"/>
              </a:rPr>
              <a:t>causal</a:t>
            </a:r>
            <a:r>
              <a:rPr sz="1100" spc="20" dirty="0">
                <a:latin typeface="Palatino Linotype"/>
                <a:cs typeface="Palatino Linotype"/>
              </a:rPr>
              <a:t> </a:t>
            </a:r>
            <a:r>
              <a:rPr sz="1100" spc="-10" dirty="0">
                <a:latin typeface="Palatino Linotype"/>
                <a:cs typeface="Palatino Linotype"/>
              </a:rPr>
              <a:t>inference!</a:t>
            </a:r>
            <a:endParaRPr sz="1100">
              <a:latin typeface="Palatino Linotype"/>
              <a:cs typeface="Palatino Linotype"/>
            </a:endParaRPr>
          </a:p>
        </p:txBody>
      </p:sp>
      <p:sp>
        <p:nvSpPr>
          <p:cNvPr id="73" name="object 73"/>
          <p:cNvSpPr txBox="1">
            <a:spLocks noGrp="1"/>
          </p:cNvSpPr>
          <p:nvPr>
            <p:ph type="sldNum" sz="quarter" idx="7"/>
          </p:nvPr>
        </p:nvSpPr>
        <p:spPr>
          <a:prstGeom prst="rect">
            <a:avLst/>
          </a:prstGeom>
        </p:spPr>
        <p:txBody>
          <a:bodyPr vert="horz" wrap="square" lIns="0" tIns="21590" rIns="0" bIns="0" rtlCol="0">
            <a:spAutoFit/>
          </a:bodyPr>
          <a:lstStyle/>
          <a:p>
            <a:pPr marL="84455">
              <a:lnSpc>
                <a:spcPct val="100000"/>
              </a:lnSpc>
              <a:spcBef>
                <a:spcPts val="170"/>
              </a:spcBef>
            </a:pPr>
            <a:fld id="{81D60167-4931-47E6-BA6A-407CBD079E47}" type="slidenum">
              <a:rPr dirty="0"/>
              <a:t>6</a:t>
            </a:fld>
            <a:r>
              <a:rPr spc="-240" dirty="0"/>
              <a:t> </a:t>
            </a:r>
            <a:r>
              <a:rPr dirty="0"/>
              <a:t>/</a:t>
            </a:r>
            <a:r>
              <a:rPr spc="-240" dirty="0"/>
              <a:t> </a:t>
            </a:r>
            <a:r>
              <a:rPr spc="-25" dirty="0"/>
              <a:t>57</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 name="object 5"/>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 name="object 6"/>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7" name="object 7"/>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8" name="object 8"/>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9" name="object 9"/>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0" name="object 10"/>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1" name="object 11"/>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2" name="object 12"/>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16" name="object 16"/>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17" name="object 17"/>
          <p:cNvGrpSpPr/>
          <p:nvPr/>
        </p:nvGrpSpPr>
        <p:grpSpPr>
          <a:xfrm>
            <a:off x="2198166" y="154535"/>
            <a:ext cx="545465" cy="41275"/>
            <a:chOff x="2198166" y="154535"/>
            <a:chExt cx="545465" cy="41275"/>
          </a:xfrm>
        </p:grpSpPr>
        <p:sp>
          <p:nvSpPr>
            <p:cNvPr id="18" name="object 18"/>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9" name="object 29"/>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0" name="object 30"/>
          <p:cNvGrpSpPr/>
          <p:nvPr/>
        </p:nvGrpSpPr>
        <p:grpSpPr>
          <a:xfrm>
            <a:off x="3207016" y="154535"/>
            <a:ext cx="696595" cy="41275"/>
            <a:chOff x="3207016" y="154535"/>
            <a:chExt cx="696595" cy="41275"/>
          </a:xfrm>
        </p:grpSpPr>
        <p:sp>
          <p:nvSpPr>
            <p:cNvPr id="31" name="object 31"/>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5" name="object 45"/>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6" name="object 46"/>
          <p:cNvGrpSpPr/>
          <p:nvPr/>
        </p:nvGrpSpPr>
        <p:grpSpPr>
          <a:xfrm>
            <a:off x="4367072" y="154535"/>
            <a:ext cx="394335" cy="41275"/>
            <a:chOff x="4367072" y="154535"/>
            <a:chExt cx="394335" cy="41275"/>
          </a:xfrm>
        </p:grpSpPr>
        <p:sp>
          <p:nvSpPr>
            <p:cNvPr id="47" name="object 47"/>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5" name="object 55"/>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6" name="object 56"/>
          <p:cNvGrpSpPr/>
          <p:nvPr/>
        </p:nvGrpSpPr>
        <p:grpSpPr>
          <a:xfrm>
            <a:off x="5224716" y="154535"/>
            <a:ext cx="243204" cy="41275"/>
            <a:chOff x="5224716" y="154535"/>
            <a:chExt cx="243204" cy="41275"/>
          </a:xfrm>
        </p:grpSpPr>
        <p:sp>
          <p:nvSpPr>
            <p:cNvPr id="57" name="object 57"/>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8" name="object 58"/>
            <p:cNvSpPr/>
            <p:nvPr/>
          </p:nvSpPr>
          <p:spPr>
            <a:xfrm>
              <a:off x="5277662"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Palatino Linotype"/>
                <a:cs typeface="Palatino Linotype"/>
                <a:hlinkClick r:id="rId7" action="ppaction://hlinksldjump"/>
              </a:rPr>
              <a:t>C</a:t>
            </a:r>
            <a:r>
              <a:rPr sz="600" cap="small" spc="-20" dirty="0">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82600" y="331391"/>
            <a:ext cx="5314315" cy="2225675"/>
          </a:xfrm>
          <a:prstGeom prst="rect">
            <a:avLst/>
          </a:prstGeom>
        </p:spPr>
        <p:txBody>
          <a:bodyPr vert="horz" wrap="square" lIns="0" tIns="17145" rIns="0" bIns="0" rtlCol="0">
            <a:spAutoFit/>
          </a:bodyPr>
          <a:lstStyle/>
          <a:p>
            <a:pPr marL="25400">
              <a:lnSpc>
                <a:spcPct val="100000"/>
              </a:lnSpc>
              <a:spcBef>
                <a:spcPts val="135"/>
              </a:spcBef>
            </a:pPr>
            <a:r>
              <a:rPr sz="1400" spc="45" dirty="0">
                <a:latin typeface="Palatino Linotype"/>
                <a:cs typeface="Palatino Linotype"/>
              </a:rPr>
              <a:t>S</a:t>
            </a:r>
            <a:r>
              <a:rPr sz="1400" cap="small" spc="45" dirty="0">
                <a:latin typeface="Palatino Linotype"/>
                <a:cs typeface="Palatino Linotype"/>
              </a:rPr>
              <a:t>ummary</a:t>
            </a:r>
            <a:endParaRPr sz="1400" dirty="0">
              <a:latin typeface="Palatino Linotype"/>
              <a:cs typeface="Palatino Linotype"/>
            </a:endParaRPr>
          </a:p>
          <a:p>
            <a:pPr>
              <a:lnSpc>
                <a:spcPct val="100000"/>
              </a:lnSpc>
              <a:spcBef>
                <a:spcPts val="25"/>
              </a:spcBef>
            </a:pPr>
            <a:endParaRPr sz="2300" dirty="0">
              <a:latin typeface="Palatino Linotype"/>
              <a:cs typeface="Palatino Linotype"/>
            </a:endParaRPr>
          </a:p>
          <a:p>
            <a:pPr marL="471170" indent="-177800">
              <a:lnSpc>
                <a:spcPct val="100000"/>
              </a:lnSpc>
              <a:buFont typeface="Arial"/>
              <a:buChar char="►"/>
              <a:tabLst>
                <a:tab pos="471805" algn="l"/>
              </a:tabLst>
            </a:pPr>
            <a:r>
              <a:rPr sz="1100" spc="-10" dirty="0">
                <a:latin typeface="Palatino Linotype"/>
                <a:cs typeface="Palatino Linotype"/>
              </a:rPr>
              <a:t>Causal</a:t>
            </a:r>
            <a:r>
              <a:rPr sz="1100" spc="25" dirty="0">
                <a:latin typeface="Palatino Linotype"/>
                <a:cs typeface="Palatino Linotype"/>
              </a:rPr>
              <a:t> </a:t>
            </a:r>
            <a:r>
              <a:rPr sz="1100" spc="-30" dirty="0">
                <a:latin typeface="Palatino Linotype"/>
                <a:cs typeface="Palatino Linotype"/>
              </a:rPr>
              <a:t>inference</a:t>
            </a:r>
            <a:r>
              <a:rPr sz="1100" spc="25" dirty="0">
                <a:latin typeface="Palatino Linotype"/>
                <a:cs typeface="Palatino Linotype"/>
              </a:rPr>
              <a:t> </a:t>
            </a:r>
            <a:r>
              <a:rPr sz="1100" dirty="0">
                <a:latin typeface="Palatino Linotype"/>
                <a:cs typeface="Palatino Linotype"/>
              </a:rPr>
              <a:t>is</a:t>
            </a:r>
            <a:r>
              <a:rPr sz="1100" spc="30" dirty="0">
                <a:latin typeface="Palatino Linotype"/>
                <a:cs typeface="Palatino Linotype"/>
              </a:rPr>
              <a:t> </a:t>
            </a:r>
            <a:r>
              <a:rPr sz="1100" dirty="0">
                <a:latin typeface="Palatino Linotype"/>
                <a:cs typeface="Palatino Linotype"/>
              </a:rPr>
              <a:t>about</a:t>
            </a:r>
            <a:r>
              <a:rPr sz="1100" spc="25" dirty="0">
                <a:latin typeface="Palatino Linotype"/>
                <a:cs typeface="Palatino Linotype"/>
              </a:rPr>
              <a:t> </a:t>
            </a:r>
            <a:r>
              <a:rPr sz="1100" b="1" spc="-10" dirty="0">
                <a:latin typeface="Palatino Linotype"/>
                <a:cs typeface="Palatino Linotype"/>
              </a:rPr>
              <a:t>estimating</a:t>
            </a:r>
            <a:r>
              <a:rPr sz="1100" b="1" spc="30" dirty="0">
                <a:latin typeface="Palatino Linotype"/>
                <a:cs typeface="Palatino Linotype"/>
              </a:rPr>
              <a:t> </a:t>
            </a:r>
            <a:r>
              <a:rPr sz="1100" b="1" spc="-10" dirty="0">
                <a:latin typeface="Palatino Linotype"/>
                <a:cs typeface="Palatino Linotype"/>
              </a:rPr>
              <a:t>causal</a:t>
            </a:r>
            <a:r>
              <a:rPr sz="1100" b="1" spc="25" dirty="0">
                <a:latin typeface="Palatino Linotype"/>
                <a:cs typeface="Palatino Linotype"/>
              </a:rPr>
              <a:t> </a:t>
            </a:r>
            <a:r>
              <a:rPr sz="1100" b="1" spc="-10" dirty="0">
                <a:latin typeface="Palatino Linotype"/>
                <a:cs typeface="Palatino Linotype"/>
              </a:rPr>
              <a:t>effects</a:t>
            </a:r>
            <a:endParaRPr sz="1100" b="1" dirty="0">
              <a:latin typeface="Palatino Linotype"/>
              <a:cs typeface="Palatino Linotype"/>
            </a:endParaRPr>
          </a:p>
          <a:p>
            <a:pPr marL="748665" lvl="1" indent="-168910">
              <a:lnSpc>
                <a:spcPct val="100000"/>
              </a:lnSpc>
              <a:spcBef>
                <a:spcPts val="175"/>
              </a:spcBef>
              <a:buFont typeface="Arial"/>
              <a:buChar char="►"/>
              <a:tabLst>
                <a:tab pos="749300" algn="l"/>
              </a:tabLst>
            </a:pPr>
            <a:r>
              <a:rPr sz="1000" dirty="0">
                <a:latin typeface="Palatino Linotype"/>
                <a:cs typeface="Palatino Linotype"/>
              </a:rPr>
              <a:t>For</a:t>
            </a:r>
            <a:r>
              <a:rPr sz="1000" spc="40" dirty="0">
                <a:latin typeface="Palatino Linotype"/>
                <a:cs typeface="Palatino Linotype"/>
              </a:rPr>
              <a:t> </a:t>
            </a:r>
            <a:r>
              <a:rPr sz="1000" spc="-10" dirty="0">
                <a:latin typeface="Palatino Linotype"/>
                <a:cs typeface="Palatino Linotype"/>
              </a:rPr>
              <a:t>instance,</a:t>
            </a:r>
            <a:r>
              <a:rPr sz="1000" spc="40" dirty="0">
                <a:latin typeface="Palatino Linotype"/>
                <a:cs typeface="Palatino Linotype"/>
              </a:rPr>
              <a:t> </a:t>
            </a:r>
            <a:r>
              <a:rPr sz="1000" spc="-25" dirty="0">
                <a:latin typeface="Palatino Linotype"/>
                <a:cs typeface="Palatino Linotype"/>
              </a:rPr>
              <a:t>measure</a:t>
            </a:r>
            <a:r>
              <a:rPr sz="1000" spc="40" dirty="0">
                <a:latin typeface="Palatino Linotype"/>
                <a:cs typeface="Palatino Linotype"/>
              </a:rPr>
              <a:t> </a:t>
            </a:r>
            <a:r>
              <a:rPr sz="1000" dirty="0">
                <a:latin typeface="Palatino Linotype"/>
                <a:cs typeface="Palatino Linotype"/>
              </a:rPr>
              <a:t>the</a:t>
            </a:r>
            <a:r>
              <a:rPr sz="1000" spc="40" dirty="0">
                <a:latin typeface="Palatino Linotype"/>
                <a:cs typeface="Palatino Linotype"/>
              </a:rPr>
              <a:t> </a:t>
            </a:r>
            <a:r>
              <a:rPr sz="1000" spc="-25" dirty="0">
                <a:latin typeface="Palatino Linotype"/>
                <a:cs typeface="Palatino Linotype"/>
              </a:rPr>
              <a:t>effectiveness</a:t>
            </a:r>
            <a:r>
              <a:rPr sz="1000" spc="40" dirty="0">
                <a:latin typeface="Palatino Linotype"/>
                <a:cs typeface="Palatino Linotype"/>
              </a:rPr>
              <a:t> </a:t>
            </a:r>
            <a:r>
              <a:rPr sz="1000" dirty="0">
                <a:latin typeface="Palatino Linotype"/>
                <a:cs typeface="Palatino Linotype"/>
              </a:rPr>
              <a:t>of</a:t>
            </a:r>
            <a:r>
              <a:rPr sz="1000" spc="45" dirty="0">
                <a:latin typeface="Palatino Linotype"/>
                <a:cs typeface="Palatino Linotype"/>
              </a:rPr>
              <a:t> </a:t>
            </a:r>
            <a:r>
              <a:rPr sz="1000" dirty="0">
                <a:latin typeface="Palatino Linotype"/>
                <a:cs typeface="Palatino Linotype"/>
              </a:rPr>
              <a:t>a</a:t>
            </a:r>
            <a:r>
              <a:rPr sz="1000" spc="40" dirty="0">
                <a:latin typeface="Palatino Linotype"/>
                <a:cs typeface="Palatino Linotype"/>
              </a:rPr>
              <a:t> </a:t>
            </a:r>
            <a:r>
              <a:rPr sz="1000" spc="-10" dirty="0">
                <a:latin typeface="Palatino Linotype"/>
                <a:cs typeface="Palatino Linotype"/>
              </a:rPr>
              <a:t>treatment</a:t>
            </a:r>
            <a:endParaRPr sz="1000" dirty="0">
              <a:latin typeface="Palatino Linotype"/>
              <a:cs typeface="Palatino Linotype"/>
            </a:endParaRPr>
          </a:p>
          <a:p>
            <a:pPr marL="471170" indent="-177800">
              <a:lnSpc>
                <a:spcPct val="100000"/>
              </a:lnSpc>
              <a:spcBef>
                <a:spcPts val="254"/>
              </a:spcBef>
              <a:buFont typeface="Arial"/>
              <a:buChar char="►"/>
              <a:tabLst>
                <a:tab pos="471805" algn="l"/>
              </a:tabLst>
            </a:pPr>
            <a:r>
              <a:rPr sz="1100" dirty="0">
                <a:latin typeface="Palatino Linotype"/>
                <a:cs typeface="Palatino Linotype"/>
              </a:rPr>
              <a:t>RCTs</a:t>
            </a:r>
            <a:r>
              <a:rPr sz="1100" spc="40" dirty="0">
                <a:latin typeface="Palatino Linotype"/>
                <a:cs typeface="Palatino Linotype"/>
              </a:rPr>
              <a:t> </a:t>
            </a:r>
            <a:r>
              <a:rPr sz="1100" dirty="0">
                <a:latin typeface="Palatino Linotype"/>
                <a:cs typeface="Palatino Linotype"/>
              </a:rPr>
              <a:t>are</a:t>
            </a:r>
            <a:r>
              <a:rPr sz="1100" spc="40" dirty="0">
                <a:latin typeface="Palatino Linotype"/>
                <a:cs typeface="Palatino Linotype"/>
              </a:rPr>
              <a:t> </a:t>
            </a:r>
            <a:r>
              <a:rPr sz="1100" dirty="0">
                <a:latin typeface="Palatino Linotype"/>
                <a:cs typeface="Palatino Linotype"/>
              </a:rPr>
              <a:t>the</a:t>
            </a:r>
            <a:r>
              <a:rPr sz="1100" spc="45" dirty="0">
                <a:latin typeface="Palatino Linotype"/>
                <a:cs typeface="Palatino Linotype"/>
              </a:rPr>
              <a:t> </a:t>
            </a:r>
            <a:r>
              <a:rPr sz="1100" dirty="0">
                <a:latin typeface="Palatino Linotype"/>
                <a:cs typeface="Palatino Linotype"/>
              </a:rPr>
              <a:t>most</a:t>
            </a:r>
            <a:r>
              <a:rPr sz="1100" spc="40" dirty="0">
                <a:latin typeface="Palatino Linotype"/>
                <a:cs typeface="Palatino Linotype"/>
              </a:rPr>
              <a:t> </a:t>
            </a:r>
            <a:r>
              <a:rPr sz="1100" spc="-20" dirty="0">
                <a:latin typeface="Palatino Linotype"/>
                <a:cs typeface="Palatino Linotype"/>
              </a:rPr>
              <a:t>reliable</a:t>
            </a:r>
            <a:r>
              <a:rPr sz="1100" spc="45" dirty="0">
                <a:latin typeface="Palatino Linotype"/>
                <a:cs typeface="Palatino Linotype"/>
              </a:rPr>
              <a:t> </a:t>
            </a:r>
            <a:r>
              <a:rPr sz="1100" spc="-25" dirty="0">
                <a:latin typeface="Palatino Linotype"/>
                <a:cs typeface="Palatino Linotype"/>
              </a:rPr>
              <a:t>source</a:t>
            </a:r>
            <a:r>
              <a:rPr sz="1100" spc="40" dirty="0">
                <a:latin typeface="Palatino Linotype"/>
                <a:cs typeface="Palatino Linotype"/>
              </a:rPr>
              <a:t> </a:t>
            </a:r>
            <a:r>
              <a:rPr sz="1100" dirty="0">
                <a:latin typeface="Palatino Linotype"/>
                <a:cs typeface="Palatino Linotype"/>
              </a:rPr>
              <a:t>of</a:t>
            </a:r>
            <a:r>
              <a:rPr sz="1100" spc="45" dirty="0">
                <a:latin typeface="Palatino Linotype"/>
                <a:cs typeface="Palatino Linotype"/>
              </a:rPr>
              <a:t> </a:t>
            </a:r>
            <a:r>
              <a:rPr sz="1100" dirty="0">
                <a:latin typeface="Palatino Linotype"/>
                <a:cs typeface="Palatino Linotype"/>
              </a:rPr>
              <a:t>data,</a:t>
            </a:r>
            <a:r>
              <a:rPr sz="1100" spc="40" dirty="0">
                <a:latin typeface="Palatino Linotype"/>
                <a:cs typeface="Palatino Linotype"/>
              </a:rPr>
              <a:t> </a:t>
            </a:r>
            <a:r>
              <a:rPr sz="1100" dirty="0">
                <a:latin typeface="Palatino Linotype"/>
                <a:cs typeface="Palatino Linotype"/>
              </a:rPr>
              <a:t>but</a:t>
            </a:r>
            <a:r>
              <a:rPr sz="1100" spc="45" dirty="0">
                <a:latin typeface="Palatino Linotype"/>
                <a:cs typeface="Palatino Linotype"/>
              </a:rPr>
              <a:t> </a:t>
            </a:r>
            <a:r>
              <a:rPr sz="1100" dirty="0">
                <a:latin typeface="Palatino Linotype"/>
                <a:cs typeface="Palatino Linotype"/>
              </a:rPr>
              <a:t>can</a:t>
            </a:r>
            <a:r>
              <a:rPr sz="1100" spc="40" dirty="0">
                <a:latin typeface="Palatino Linotype"/>
                <a:cs typeface="Palatino Linotype"/>
              </a:rPr>
              <a:t> </a:t>
            </a:r>
            <a:r>
              <a:rPr sz="1100" dirty="0">
                <a:latin typeface="Palatino Linotype"/>
                <a:cs typeface="Palatino Linotype"/>
              </a:rPr>
              <a:t>be</a:t>
            </a:r>
            <a:r>
              <a:rPr sz="1100" spc="40" dirty="0">
                <a:latin typeface="Palatino Linotype"/>
                <a:cs typeface="Palatino Linotype"/>
              </a:rPr>
              <a:t> </a:t>
            </a:r>
            <a:r>
              <a:rPr sz="1100" spc="-30" dirty="0">
                <a:latin typeface="Palatino Linotype"/>
                <a:cs typeface="Palatino Linotype"/>
              </a:rPr>
              <a:t>unfeasible</a:t>
            </a:r>
            <a:r>
              <a:rPr sz="1100" spc="45" dirty="0">
                <a:latin typeface="Palatino Linotype"/>
                <a:cs typeface="Palatino Linotype"/>
              </a:rPr>
              <a:t> </a:t>
            </a:r>
            <a:r>
              <a:rPr sz="1100" dirty="0">
                <a:latin typeface="Palatino Linotype"/>
                <a:cs typeface="Palatino Linotype"/>
              </a:rPr>
              <a:t>to</a:t>
            </a:r>
            <a:r>
              <a:rPr sz="1100" spc="40" dirty="0">
                <a:latin typeface="Palatino Linotype"/>
                <a:cs typeface="Palatino Linotype"/>
              </a:rPr>
              <a:t> </a:t>
            </a:r>
            <a:r>
              <a:rPr sz="1100" spc="-10" dirty="0">
                <a:latin typeface="Palatino Linotype"/>
                <a:cs typeface="Palatino Linotype"/>
              </a:rPr>
              <a:t>obtain</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spc="-50" dirty="0">
                <a:latin typeface="Palatino Linotype"/>
                <a:cs typeface="Palatino Linotype"/>
              </a:rPr>
              <a:t>Non-</a:t>
            </a:r>
            <a:r>
              <a:rPr sz="1100" spc="-20" dirty="0">
                <a:latin typeface="Palatino Linotype"/>
                <a:cs typeface="Palatino Linotype"/>
              </a:rPr>
              <a:t>experimental</a:t>
            </a:r>
            <a:r>
              <a:rPr sz="1100" spc="50" dirty="0">
                <a:latin typeface="Palatino Linotype"/>
                <a:cs typeface="Palatino Linotype"/>
              </a:rPr>
              <a:t> </a:t>
            </a:r>
            <a:r>
              <a:rPr sz="1100" dirty="0">
                <a:latin typeface="Palatino Linotype"/>
                <a:cs typeface="Palatino Linotype"/>
              </a:rPr>
              <a:t>data</a:t>
            </a:r>
            <a:r>
              <a:rPr sz="1100" spc="50" dirty="0">
                <a:latin typeface="Palatino Linotype"/>
                <a:cs typeface="Palatino Linotype"/>
              </a:rPr>
              <a:t> </a:t>
            </a:r>
            <a:r>
              <a:rPr sz="1100" dirty="0">
                <a:latin typeface="Palatino Linotype"/>
                <a:cs typeface="Palatino Linotype"/>
              </a:rPr>
              <a:t>are</a:t>
            </a:r>
            <a:r>
              <a:rPr sz="1100" spc="50" dirty="0">
                <a:latin typeface="Palatino Linotype"/>
                <a:cs typeface="Palatino Linotype"/>
              </a:rPr>
              <a:t> </a:t>
            </a:r>
            <a:r>
              <a:rPr sz="1100" dirty="0">
                <a:latin typeface="Palatino Linotype"/>
                <a:cs typeface="Palatino Linotype"/>
              </a:rPr>
              <a:t>a</a:t>
            </a:r>
            <a:r>
              <a:rPr sz="1100" spc="50" dirty="0">
                <a:latin typeface="Palatino Linotype"/>
                <a:cs typeface="Palatino Linotype"/>
              </a:rPr>
              <a:t> </a:t>
            </a:r>
            <a:r>
              <a:rPr sz="1100" dirty="0">
                <a:latin typeface="Palatino Linotype"/>
                <a:cs typeface="Palatino Linotype"/>
              </a:rPr>
              <a:t>great</a:t>
            </a:r>
            <a:r>
              <a:rPr sz="1100" spc="50" dirty="0">
                <a:latin typeface="Palatino Linotype"/>
                <a:cs typeface="Palatino Linotype"/>
              </a:rPr>
              <a:t> </a:t>
            </a:r>
            <a:r>
              <a:rPr sz="1100" spc="-10" dirty="0">
                <a:latin typeface="Palatino Linotype"/>
                <a:cs typeface="Palatino Linotype"/>
              </a:rPr>
              <a:t>alternative,</a:t>
            </a:r>
            <a:r>
              <a:rPr sz="1100" spc="50" dirty="0">
                <a:latin typeface="Palatino Linotype"/>
                <a:cs typeface="Palatino Linotype"/>
              </a:rPr>
              <a:t> </a:t>
            </a:r>
            <a:r>
              <a:rPr sz="1100" dirty="0">
                <a:latin typeface="Palatino Linotype"/>
                <a:cs typeface="Palatino Linotype"/>
              </a:rPr>
              <a:t>but</a:t>
            </a:r>
            <a:r>
              <a:rPr sz="1100" spc="50" dirty="0">
                <a:latin typeface="Palatino Linotype"/>
                <a:cs typeface="Palatino Linotype"/>
              </a:rPr>
              <a:t> </a:t>
            </a:r>
            <a:r>
              <a:rPr sz="1100" dirty="0">
                <a:latin typeface="Palatino Linotype"/>
                <a:cs typeface="Palatino Linotype"/>
              </a:rPr>
              <a:t>can</a:t>
            </a:r>
            <a:r>
              <a:rPr sz="1100" spc="50" dirty="0">
                <a:latin typeface="Palatino Linotype"/>
                <a:cs typeface="Palatino Linotype"/>
              </a:rPr>
              <a:t> </a:t>
            </a:r>
            <a:r>
              <a:rPr sz="1100" dirty="0">
                <a:latin typeface="Palatino Linotype"/>
                <a:cs typeface="Palatino Linotype"/>
              </a:rPr>
              <a:t>be</a:t>
            </a:r>
            <a:r>
              <a:rPr sz="1100" spc="50" dirty="0">
                <a:latin typeface="Palatino Linotype"/>
                <a:cs typeface="Palatino Linotype"/>
              </a:rPr>
              <a:t> </a:t>
            </a:r>
            <a:r>
              <a:rPr sz="1100" i="1" spc="-10" dirty="0">
                <a:latin typeface="Palatino Linotype"/>
                <a:cs typeface="Palatino Linotype"/>
              </a:rPr>
              <a:t>biased</a:t>
            </a:r>
            <a:endParaRPr sz="1100" dirty="0">
              <a:latin typeface="Palatino Linotype"/>
              <a:cs typeface="Palatino Linotype"/>
            </a:endParaRPr>
          </a:p>
          <a:p>
            <a:pPr marL="471170" indent="-177800">
              <a:lnSpc>
                <a:spcPct val="100000"/>
              </a:lnSpc>
              <a:spcBef>
                <a:spcPts val="35"/>
              </a:spcBef>
              <a:buFont typeface="Arial"/>
              <a:buChar char="►"/>
              <a:tabLst>
                <a:tab pos="471805" algn="l"/>
              </a:tabLst>
            </a:pPr>
            <a:r>
              <a:rPr sz="1100" b="1" dirty="0">
                <a:latin typeface="Palatino Linotype"/>
                <a:cs typeface="Palatino Linotype"/>
              </a:rPr>
              <a:t>Most</a:t>
            </a:r>
            <a:r>
              <a:rPr sz="1100" b="1" spc="40" dirty="0">
                <a:latin typeface="Palatino Linotype"/>
                <a:cs typeface="Palatino Linotype"/>
              </a:rPr>
              <a:t> </a:t>
            </a:r>
            <a:r>
              <a:rPr sz="1100" b="1" spc="-25" dirty="0">
                <a:latin typeface="Palatino Linotype"/>
                <a:cs typeface="Palatino Linotype"/>
              </a:rPr>
              <a:t>methods</a:t>
            </a:r>
            <a:r>
              <a:rPr sz="1100" b="1" spc="40" dirty="0">
                <a:latin typeface="Palatino Linotype"/>
                <a:cs typeface="Palatino Linotype"/>
              </a:rPr>
              <a:t> </a:t>
            </a:r>
            <a:r>
              <a:rPr sz="1100" b="1" dirty="0">
                <a:latin typeface="Palatino Linotype"/>
                <a:cs typeface="Palatino Linotype"/>
              </a:rPr>
              <a:t>are</a:t>
            </a:r>
            <a:r>
              <a:rPr sz="1100" b="1" spc="45" dirty="0">
                <a:latin typeface="Palatino Linotype"/>
                <a:cs typeface="Palatino Linotype"/>
              </a:rPr>
              <a:t> </a:t>
            </a:r>
            <a:r>
              <a:rPr sz="1100" b="1" dirty="0">
                <a:latin typeface="Palatino Linotype"/>
                <a:cs typeface="Palatino Linotype"/>
              </a:rPr>
              <a:t>about</a:t>
            </a:r>
            <a:r>
              <a:rPr sz="1100" b="1" spc="40" dirty="0">
                <a:latin typeface="Palatino Linotype"/>
                <a:cs typeface="Palatino Linotype"/>
              </a:rPr>
              <a:t> </a:t>
            </a:r>
            <a:r>
              <a:rPr sz="1100" b="1" spc="-40" dirty="0">
                <a:latin typeface="Palatino Linotype"/>
                <a:cs typeface="Palatino Linotype"/>
              </a:rPr>
              <a:t>finding</a:t>
            </a:r>
            <a:r>
              <a:rPr sz="1100" b="1" spc="45" dirty="0">
                <a:latin typeface="Palatino Linotype"/>
                <a:cs typeface="Palatino Linotype"/>
              </a:rPr>
              <a:t> </a:t>
            </a:r>
            <a:r>
              <a:rPr sz="1100" b="1" i="1" dirty="0">
                <a:latin typeface="Palatino Linotype"/>
                <a:cs typeface="Palatino Linotype"/>
              </a:rPr>
              <a:t>unbiased</a:t>
            </a:r>
            <a:r>
              <a:rPr sz="1100" b="1" i="1" spc="45" dirty="0">
                <a:latin typeface="Palatino Linotype"/>
                <a:cs typeface="Palatino Linotype"/>
              </a:rPr>
              <a:t> </a:t>
            </a:r>
            <a:r>
              <a:rPr sz="1100" b="1" spc="-10" dirty="0">
                <a:latin typeface="Palatino Linotype"/>
                <a:cs typeface="Palatino Linotype"/>
              </a:rPr>
              <a:t>estimators</a:t>
            </a:r>
            <a:endParaRPr sz="1100" b="1" dirty="0">
              <a:latin typeface="Palatino Linotype"/>
              <a:cs typeface="Palatino Linotype"/>
            </a:endParaRPr>
          </a:p>
          <a:p>
            <a:pPr marL="471170" indent="-177800">
              <a:lnSpc>
                <a:spcPct val="100000"/>
              </a:lnSpc>
              <a:spcBef>
                <a:spcPts val="35"/>
              </a:spcBef>
              <a:buFont typeface="Arial"/>
              <a:buChar char="►"/>
              <a:tabLst>
                <a:tab pos="471805" algn="l"/>
              </a:tabLst>
            </a:pPr>
            <a:r>
              <a:rPr sz="1100" spc="-25" dirty="0">
                <a:latin typeface="Palatino Linotype"/>
                <a:cs typeface="Palatino Linotype"/>
              </a:rPr>
              <a:t>Machine</a:t>
            </a:r>
            <a:r>
              <a:rPr sz="1100" spc="20" dirty="0">
                <a:latin typeface="Palatino Linotype"/>
                <a:cs typeface="Palatino Linotype"/>
              </a:rPr>
              <a:t> </a:t>
            </a:r>
            <a:r>
              <a:rPr sz="1100" spc="-20" dirty="0">
                <a:latin typeface="Palatino Linotype"/>
                <a:cs typeface="Palatino Linotype"/>
              </a:rPr>
              <a:t>Learning</a:t>
            </a:r>
            <a:r>
              <a:rPr sz="1100" spc="25" dirty="0">
                <a:latin typeface="Palatino Linotype"/>
                <a:cs typeface="Palatino Linotype"/>
              </a:rPr>
              <a:t> </a:t>
            </a:r>
            <a:r>
              <a:rPr sz="1100" dirty="0">
                <a:latin typeface="Palatino Linotype"/>
                <a:cs typeface="Palatino Linotype"/>
              </a:rPr>
              <a:t>and</a:t>
            </a:r>
            <a:r>
              <a:rPr sz="1100" spc="25" dirty="0">
                <a:latin typeface="Palatino Linotype"/>
                <a:cs typeface="Palatino Linotype"/>
              </a:rPr>
              <a:t> </a:t>
            </a:r>
            <a:r>
              <a:rPr sz="1100" spc="-10" dirty="0">
                <a:latin typeface="Palatino Linotype"/>
                <a:cs typeface="Palatino Linotype"/>
              </a:rPr>
              <a:t>Causal</a:t>
            </a:r>
            <a:r>
              <a:rPr sz="1100" spc="25" dirty="0">
                <a:latin typeface="Palatino Linotype"/>
                <a:cs typeface="Palatino Linotype"/>
              </a:rPr>
              <a:t> </a:t>
            </a:r>
            <a:r>
              <a:rPr sz="1100" spc="-20" dirty="0">
                <a:latin typeface="Palatino Linotype"/>
                <a:cs typeface="Palatino Linotype"/>
              </a:rPr>
              <a:t>Inference</a:t>
            </a:r>
            <a:r>
              <a:rPr sz="1100" spc="25" dirty="0">
                <a:latin typeface="Palatino Linotype"/>
                <a:cs typeface="Palatino Linotype"/>
              </a:rPr>
              <a:t> </a:t>
            </a:r>
            <a:r>
              <a:rPr sz="1100" dirty="0">
                <a:latin typeface="Palatino Linotype"/>
                <a:cs typeface="Palatino Linotype"/>
              </a:rPr>
              <a:t>can</a:t>
            </a:r>
            <a:r>
              <a:rPr sz="1100" spc="25" dirty="0">
                <a:latin typeface="Palatino Linotype"/>
                <a:cs typeface="Palatino Linotype"/>
              </a:rPr>
              <a:t> </a:t>
            </a:r>
            <a:r>
              <a:rPr sz="1100" dirty="0">
                <a:latin typeface="Palatino Linotype"/>
                <a:cs typeface="Palatino Linotype"/>
              </a:rPr>
              <a:t>be</a:t>
            </a:r>
            <a:r>
              <a:rPr sz="1100" spc="25" dirty="0">
                <a:latin typeface="Palatino Linotype"/>
                <a:cs typeface="Palatino Linotype"/>
              </a:rPr>
              <a:t> </a:t>
            </a:r>
            <a:r>
              <a:rPr sz="1100" dirty="0">
                <a:latin typeface="Palatino Linotype"/>
                <a:cs typeface="Palatino Linotype"/>
              </a:rPr>
              <a:t>both</a:t>
            </a:r>
            <a:r>
              <a:rPr sz="1100" spc="25" dirty="0">
                <a:latin typeface="Palatino Linotype"/>
                <a:cs typeface="Palatino Linotype"/>
              </a:rPr>
              <a:t> </a:t>
            </a:r>
            <a:r>
              <a:rPr sz="1100" spc="-25" dirty="0">
                <a:latin typeface="Palatino Linotype"/>
                <a:cs typeface="Palatino Linotype"/>
              </a:rPr>
              <a:t>mutually</a:t>
            </a:r>
            <a:r>
              <a:rPr sz="1100" spc="20" dirty="0">
                <a:latin typeface="Palatino Linotype"/>
                <a:cs typeface="Palatino Linotype"/>
              </a:rPr>
              <a:t> </a:t>
            </a:r>
            <a:r>
              <a:rPr sz="1100" spc="-10" dirty="0">
                <a:latin typeface="Palatino Linotype"/>
                <a:cs typeface="Palatino Linotype"/>
              </a:rPr>
              <a:t>beneficial</a:t>
            </a:r>
            <a:endParaRPr sz="1100" dirty="0">
              <a:latin typeface="Palatino Linotype"/>
              <a:cs typeface="Palatino Linotype"/>
            </a:endParaRPr>
          </a:p>
          <a:p>
            <a:pPr marL="748665" lvl="1" indent="-168910">
              <a:lnSpc>
                <a:spcPts val="1200"/>
              </a:lnSpc>
              <a:spcBef>
                <a:spcPts val="175"/>
              </a:spcBef>
              <a:buFont typeface="Arial"/>
              <a:buChar char="►"/>
              <a:tabLst>
                <a:tab pos="749300" algn="l"/>
              </a:tabLst>
            </a:pPr>
            <a:r>
              <a:rPr sz="1000" dirty="0">
                <a:latin typeface="Palatino Linotype"/>
                <a:cs typeface="Palatino Linotype"/>
              </a:rPr>
              <a:t>ML</a:t>
            </a:r>
            <a:r>
              <a:rPr sz="1000" spc="75" dirty="0">
                <a:latin typeface="Palatino Linotype"/>
                <a:cs typeface="Palatino Linotype"/>
              </a:rPr>
              <a:t> </a:t>
            </a:r>
            <a:r>
              <a:rPr sz="1000" spc="-30" dirty="0">
                <a:latin typeface="Palatino Linotype"/>
                <a:cs typeface="Palatino Linotype"/>
              </a:rPr>
              <a:t>delivers</a:t>
            </a:r>
            <a:r>
              <a:rPr sz="1000" spc="80" dirty="0">
                <a:latin typeface="Palatino Linotype"/>
                <a:cs typeface="Palatino Linotype"/>
              </a:rPr>
              <a:t> </a:t>
            </a:r>
            <a:r>
              <a:rPr sz="1000" dirty="0">
                <a:latin typeface="Palatino Linotype"/>
                <a:cs typeface="Palatino Linotype"/>
              </a:rPr>
              <a:t>better</a:t>
            </a:r>
            <a:r>
              <a:rPr sz="1000" spc="80" dirty="0">
                <a:latin typeface="Palatino Linotype"/>
                <a:cs typeface="Palatino Linotype"/>
              </a:rPr>
              <a:t> </a:t>
            </a:r>
            <a:r>
              <a:rPr sz="1000" dirty="0">
                <a:latin typeface="Palatino Linotype"/>
                <a:cs typeface="Palatino Linotype"/>
              </a:rPr>
              <a:t>CI</a:t>
            </a:r>
            <a:r>
              <a:rPr sz="1000" spc="75" dirty="0">
                <a:latin typeface="Palatino Linotype"/>
                <a:cs typeface="Palatino Linotype"/>
              </a:rPr>
              <a:t> </a:t>
            </a:r>
            <a:r>
              <a:rPr sz="1000" spc="-10" dirty="0">
                <a:latin typeface="Palatino Linotype"/>
                <a:cs typeface="Palatino Linotype"/>
              </a:rPr>
              <a:t>estimators</a:t>
            </a:r>
            <a:endParaRPr sz="1000" dirty="0">
              <a:latin typeface="Palatino Linotype"/>
              <a:cs typeface="Palatino Linotype"/>
            </a:endParaRPr>
          </a:p>
          <a:p>
            <a:pPr marL="748665" lvl="1" indent="-168910">
              <a:lnSpc>
                <a:spcPts val="1200"/>
              </a:lnSpc>
              <a:buFont typeface="Arial"/>
              <a:buChar char="►"/>
              <a:tabLst>
                <a:tab pos="749300" algn="l"/>
              </a:tabLst>
            </a:pPr>
            <a:r>
              <a:rPr sz="1000" dirty="0">
                <a:latin typeface="Palatino Linotype"/>
                <a:cs typeface="Palatino Linotype"/>
              </a:rPr>
              <a:t>CI</a:t>
            </a:r>
            <a:r>
              <a:rPr sz="1000" spc="30" dirty="0">
                <a:latin typeface="Palatino Linotype"/>
                <a:cs typeface="Palatino Linotype"/>
              </a:rPr>
              <a:t> </a:t>
            </a:r>
            <a:r>
              <a:rPr sz="1000" spc="-20" dirty="0">
                <a:latin typeface="Palatino Linotype"/>
                <a:cs typeface="Palatino Linotype"/>
              </a:rPr>
              <a:t>helps</a:t>
            </a:r>
            <a:r>
              <a:rPr sz="1000" spc="30" dirty="0">
                <a:latin typeface="Palatino Linotype"/>
                <a:cs typeface="Palatino Linotype"/>
              </a:rPr>
              <a:t> </a:t>
            </a:r>
            <a:r>
              <a:rPr sz="1000" dirty="0">
                <a:latin typeface="Palatino Linotype"/>
                <a:cs typeface="Palatino Linotype"/>
              </a:rPr>
              <a:t>ML</a:t>
            </a:r>
            <a:r>
              <a:rPr sz="1000" spc="30" dirty="0">
                <a:latin typeface="Palatino Linotype"/>
                <a:cs typeface="Palatino Linotype"/>
              </a:rPr>
              <a:t> </a:t>
            </a:r>
            <a:r>
              <a:rPr sz="1000" dirty="0">
                <a:latin typeface="Palatino Linotype"/>
                <a:cs typeface="Palatino Linotype"/>
              </a:rPr>
              <a:t>with</a:t>
            </a:r>
            <a:r>
              <a:rPr sz="1000" spc="30" dirty="0">
                <a:latin typeface="Palatino Linotype"/>
                <a:cs typeface="Palatino Linotype"/>
              </a:rPr>
              <a:t> </a:t>
            </a:r>
            <a:r>
              <a:rPr sz="1000" dirty="0">
                <a:latin typeface="Palatino Linotype"/>
                <a:cs typeface="Palatino Linotype"/>
              </a:rPr>
              <a:t>OOD</a:t>
            </a:r>
            <a:r>
              <a:rPr sz="1000" spc="30" dirty="0">
                <a:latin typeface="Palatino Linotype"/>
                <a:cs typeface="Palatino Linotype"/>
              </a:rPr>
              <a:t> </a:t>
            </a:r>
            <a:r>
              <a:rPr sz="1000" spc="-10" dirty="0">
                <a:latin typeface="Palatino Linotype"/>
                <a:cs typeface="Palatino Linotype"/>
              </a:rPr>
              <a:t>generalisation</a:t>
            </a:r>
            <a:endParaRPr sz="1000" dirty="0">
              <a:latin typeface="Palatino Linotype"/>
              <a:cs typeface="Palatino Linotype"/>
            </a:endParaRPr>
          </a:p>
          <a:p>
            <a:pPr marL="471170" indent="-177800">
              <a:lnSpc>
                <a:spcPct val="100000"/>
              </a:lnSpc>
              <a:spcBef>
                <a:spcPts val="250"/>
              </a:spcBef>
              <a:buFont typeface="Arial"/>
              <a:buChar char="►"/>
              <a:tabLst>
                <a:tab pos="471805" algn="l"/>
              </a:tabLst>
            </a:pPr>
            <a:r>
              <a:rPr sz="1100" spc="-30" dirty="0">
                <a:latin typeface="Palatino Linotype"/>
                <a:cs typeface="Palatino Linotype"/>
              </a:rPr>
              <a:t>Assumptions</a:t>
            </a:r>
            <a:r>
              <a:rPr sz="1100" spc="5" dirty="0">
                <a:latin typeface="Palatino Linotype"/>
                <a:cs typeface="Palatino Linotype"/>
              </a:rPr>
              <a:t> </a:t>
            </a:r>
            <a:r>
              <a:rPr sz="1100" dirty="0">
                <a:latin typeface="Palatino Linotype"/>
                <a:cs typeface="Palatino Linotype"/>
              </a:rPr>
              <a:t>and</a:t>
            </a:r>
            <a:r>
              <a:rPr sz="1100" spc="10" dirty="0">
                <a:latin typeface="Palatino Linotype"/>
                <a:cs typeface="Palatino Linotype"/>
              </a:rPr>
              <a:t> </a:t>
            </a:r>
            <a:r>
              <a:rPr sz="1100" spc="-25" dirty="0">
                <a:latin typeface="Palatino Linotype"/>
                <a:cs typeface="Palatino Linotype"/>
              </a:rPr>
              <a:t>graphs</a:t>
            </a:r>
            <a:r>
              <a:rPr sz="1100" spc="10" dirty="0">
                <a:latin typeface="Palatino Linotype"/>
                <a:cs typeface="Palatino Linotype"/>
              </a:rPr>
              <a:t> </a:t>
            </a:r>
            <a:r>
              <a:rPr sz="1100" dirty="0">
                <a:latin typeface="Palatino Linotype"/>
                <a:cs typeface="Palatino Linotype"/>
              </a:rPr>
              <a:t>are</a:t>
            </a:r>
            <a:r>
              <a:rPr sz="1100" spc="10" dirty="0">
                <a:latin typeface="Palatino Linotype"/>
                <a:cs typeface="Palatino Linotype"/>
              </a:rPr>
              <a:t> </a:t>
            </a:r>
            <a:r>
              <a:rPr sz="1100" spc="-10" dirty="0">
                <a:latin typeface="Palatino Linotype"/>
                <a:cs typeface="Palatino Linotype"/>
              </a:rPr>
              <a:t>important</a:t>
            </a:r>
            <a:r>
              <a:rPr sz="1100" spc="10" dirty="0">
                <a:latin typeface="Palatino Linotype"/>
                <a:cs typeface="Palatino Linotype"/>
              </a:rPr>
              <a:t> </a:t>
            </a:r>
            <a:r>
              <a:rPr sz="1100" dirty="0">
                <a:latin typeface="Palatino Linotype"/>
                <a:cs typeface="Palatino Linotype"/>
              </a:rPr>
              <a:t>and</a:t>
            </a:r>
            <a:r>
              <a:rPr sz="1100" spc="10" dirty="0">
                <a:latin typeface="Palatino Linotype"/>
                <a:cs typeface="Palatino Linotype"/>
              </a:rPr>
              <a:t> </a:t>
            </a:r>
            <a:r>
              <a:rPr sz="1100" spc="-10" dirty="0">
                <a:latin typeface="Palatino Linotype"/>
                <a:cs typeface="Palatino Linotype"/>
              </a:rPr>
              <a:t>must</a:t>
            </a:r>
            <a:r>
              <a:rPr sz="1100" spc="10" dirty="0">
                <a:latin typeface="Palatino Linotype"/>
                <a:cs typeface="Palatino Linotype"/>
              </a:rPr>
              <a:t> </a:t>
            </a:r>
            <a:r>
              <a:rPr sz="1100" dirty="0">
                <a:latin typeface="Palatino Linotype"/>
                <a:cs typeface="Palatino Linotype"/>
              </a:rPr>
              <a:t>be</a:t>
            </a:r>
            <a:r>
              <a:rPr sz="1100" spc="10" dirty="0">
                <a:latin typeface="Palatino Linotype"/>
                <a:cs typeface="Palatino Linotype"/>
              </a:rPr>
              <a:t> </a:t>
            </a:r>
            <a:r>
              <a:rPr sz="1100" spc="-30" dirty="0">
                <a:latin typeface="Palatino Linotype"/>
                <a:cs typeface="Palatino Linotype"/>
              </a:rPr>
              <a:t>considered</a:t>
            </a:r>
            <a:r>
              <a:rPr sz="1100" spc="10" dirty="0">
                <a:latin typeface="Palatino Linotype"/>
                <a:cs typeface="Palatino Linotype"/>
              </a:rPr>
              <a:t> </a:t>
            </a:r>
            <a:r>
              <a:rPr sz="1100" dirty="0">
                <a:latin typeface="Palatino Linotype"/>
                <a:cs typeface="Palatino Linotype"/>
              </a:rPr>
              <a:t>in</a:t>
            </a:r>
            <a:r>
              <a:rPr sz="1100" spc="10" dirty="0">
                <a:latin typeface="Palatino Linotype"/>
                <a:cs typeface="Palatino Linotype"/>
              </a:rPr>
              <a:t> </a:t>
            </a:r>
            <a:r>
              <a:rPr sz="1100" spc="-10" dirty="0">
                <a:latin typeface="Palatino Linotype"/>
                <a:cs typeface="Palatino Linotype"/>
              </a:rPr>
              <a:t>applications</a:t>
            </a:r>
            <a:endParaRPr sz="1100" dirty="0">
              <a:latin typeface="Palatino Linotype"/>
              <a:cs typeface="Palatino Linotype"/>
            </a:endParaRPr>
          </a:p>
        </p:txBody>
      </p:sp>
      <p:sp>
        <p:nvSpPr>
          <p:cNvPr id="66" name="object 66"/>
          <p:cNvSpPr txBox="1">
            <a:spLocks noGrp="1"/>
          </p:cNvSpPr>
          <p:nvPr>
            <p:ph type="sldNum" sz="quarter" idx="7"/>
          </p:nvPr>
        </p:nvSpPr>
        <p:spPr>
          <a:prstGeom prst="rect">
            <a:avLst/>
          </a:prstGeom>
        </p:spPr>
        <p:txBody>
          <a:bodyPr vert="horz" wrap="square" lIns="0" tIns="21590" rIns="0" bIns="0" rtlCol="0">
            <a:spAutoFit/>
          </a:bodyPr>
          <a:lstStyle/>
          <a:p>
            <a:pPr marL="37465">
              <a:lnSpc>
                <a:spcPct val="100000"/>
              </a:lnSpc>
              <a:spcBef>
                <a:spcPts val="170"/>
              </a:spcBef>
            </a:pPr>
            <a:fld id="{81D60167-4931-47E6-BA6A-407CBD079E47}" type="slidenum">
              <a:rPr dirty="0"/>
              <a:t>7</a:t>
            </a:fld>
            <a:r>
              <a:rPr spc="-235" dirty="0"/>
              <a:t> </a:t>
            </a:r>
            <a:r>
              <a:rPr dirty="0"/>
              <a:t>/</a:t>
            </a:r>
            <a:r>
              <a:rPr spc="-240" dirty="0"/>
              <a:t> </a:t>
            </a:r>
            <a:r>
              <a:rPr spc="-25" dirty="0"/>
              <a:t>57</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760085" cy="218440"/>
            <a:chOff x="0" y="0"/>
            <a:chExt cx="5760085" cy="218440"/>
          </a:xfrm>
        </p:grpSpPr>
        <p:sp>
          <p:nvSpPr>
            <p:cNvPr id="3" name="object 3"/>
            <p:cNvSpPr/>
            <p:nvPr/>
          </p:nvSpPr>
          <p:spPr>
            <a:xfrm>
              <a:off x="0" y="0"/>
              <a:ext cx="5760085" cy="218440"/>
            </a:xfrm>
            <a:custGeom>
              <a:avLst/>
              <a:gdLst/>
              <a:ahLst/>
              <a:cxnLst/>
              <a:rect l="l" t="t" r="r" b="b"/>
              <a:pathLst>
                <a:path w="5760085" h="218440">
                  <a:moveTo>
                    <a:pt x="5759996" y="0"/>
                  </a:moveTo>
                  <a:lnTo>
                    <a:pt x="0" y="0"/>
                  </a:lnTo>
                  <a:lnTo>
                    <a:pt x="0" y="218376"/>
                  </a:lnTo>
                  <a:lnTo>
                    <a:pt x="5759996" y="218376"/>
                  </a:lnTo>
                  <a:lnTo>
                    <a:pt x="5759996" y="0"/>
                  </a:lnTo>
                  <a:close/>
                </a:path>
              </a:pathLst>
            </a:custGeom>
            <a:solidFill>
              <a:srgbClr val="E5E5E5"/>
            </a:solidFill>
          </p:spPr>
          <p:txBody>
            <a:bodyPr wrap="square" lIns="0" tIns="0" rIns="0" bIns="0" rtlCol="0"/>
            <a:lstStyle/>
            <a:p>
              <a:endParaRPr/>
            </a:p>
          </p:txBody>
        </p:sp>
        <p:sp>
          <p:nvSpPr>
            <p:cNvPr id="4" name="object 4"/>
            <p:cNvSpPr/>
            <p:nvPr/>
          </p:nvSpPr>
          <p:spPr>
            <a:xfrm>
              <a:off x="133311"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5" name="object 5"/>
            <p:cNvSpPr/>
            <p:nvPr/>
          </p:nvSpPr>
          <p:spPr>
            <a:xfrm>
              <a:off x="1837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234111"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284505"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334899" y="157075"/>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9" name="object 9"/>
            <p:cNvSpPr/>
            <p:nvPr/>
          </p:nvSpPr>
          <p:spPr>
            <a:xfrm>
              <a:off x="334899"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0" name="object 10"/>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2" action="ppaction://hlinksldjump"/>
              </a:rPr>
              <a:t>I</a:t>
            </a:r>
            <a:r>
              <a:rPr sz="600" cap="small" spc="-10" dirty="0">
                <a:latin typeface="Palatino Linotype"/>
                <a:cs typeface="Palatino Linotype"/>
                <a:hlinkClick r:id="rId2" action="ppaction://hlinksldjump"/>
              </a:rPr>
              <a:t>ntroduction</a:t>
            </a:r>
            <a:endParaRPr sz="600">
              <a:latin typeface="Palatino Linotype"/>
              <a:cs typeface="Palatino Linotype"/>
            </a:endParaRPr>
          </a:p>
        </p:txBody>
      </p:sp>
      <p:grpSp>
        <p:nvGrpSpPr>
          <p:cNvPr id="11" name="object 11"/>
          <p:cNvGrpSpPr/>
          <p:nvPr/>
        </p:nvGrpSpPr>
        <p:grpSpPr>
          <a:xfrm>
            <a:off x="1138923" y="154535"/>
            <a:ext cx="595630" cy="41275"/>
            <a:chOff x="1138923" y="154535"/>
            <a:chExt cx="595630" cy="41275"/>
          </a:xfrm>
        </p:grpSpPr>
        <p:sp>
          <p:nvSpPr>
            <p:cNvPr id="12" name="object 12"/>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3" name="object 13"/>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4" name="object 14"/>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5" name="object 15"/>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6" name="object 16"/>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7" name="object 17"/>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8" name="object 18"/>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19" name="object 19"/>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24" name="object 24"/>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3" action="ppaction://hlinksldjump"/>
              </a:rPr>
              <a:t>M</a:t>
            </a:r>
            <a:r>
              <a:rPr sz="600" cap="small" spc="-10" dirty="0">
                <a:solidFill>
                  <a:srgbClr val="727272"/>
                </a:solidFill>
                <a:latin typeface="Palatino Linotype"/>
                <a:cs typeface="Palatino Linotype"/>
                <a:hlinkClick r:id="rId3" action="ppaction://hlinksldjump"/>
              </a:rPr>
              <a:t>otivation</a:t>
            </a:r>
            <a:endParaRPr sz="600">
              <a:latin typeface="Palatino Linotype"/>
              <a:cs typeface="Palatino Linotype"/>
            </a:endParaRPr>
          </a:p>
        </p:txBody>
      </p:sp>
      <p:grpSp>
        <p:nvGrpSpPr>
          <p:cNvPr id="25" name="object 25"/>
          <p:cNvGrpSpPr/>
          <p:nvPr/>
        </p:nvGrpSpPr>
        <p:grpSpPr>
          <a:xfrm>
            <a:off x="2198166" y="154535"/>
            <a:ext cx="545465" cy="41275"/>
            <a:chOff x="2198166" y="154535"/>
            <a:chExt cx="545465" cy="41275"/>
          </a:xfrm>
        </p:grpSpPr>
        <p:sp>
          <p:nvSpPr>
            <p:cNvPr id="26" name="object 26"/>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0" name="object 30"/>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1" name="object 31"/>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2" name="object 32"/>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7" name="object 37"/>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8" name="object 38"/>
          <p:cNvGrpSpPr/>
          <p:nvPr/>
        </p:nvGrpSpPr>
        <p:grpSpPr>
          <a:xfrm>
            <a:off x="3207016" y="154535"/>
            <a:ext cx="696595" cy="41275"/>
            <a:chOff x="3207016" y="154535"/>
            <a:chExt cx="696595" cy="41275"/>
          </a:xfrm>
        </p:grpSpPr>
        <p:sp>
          <p:nvSpPr>
            <p:cNvPr id="39" name="object 39"/>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6" name="object 46"/>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7" name="object 47"/>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8" name="object 48"/>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3" name="object 53"/>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54" name="object 54"/>
          <p:cNvGrpSpPr/>
          <p:nvPr/>
        </p:nvGrpSpPr>
        <p:grpSpPr>
          <a:xfrm>
            <a:off x="4367072" y="154535"/>
            <a:ext cx="394335" cy="41275"/>
            <a:chOff x="4367072" y="154535"/>
            <a:chExt cx="394335" cy="41275"/>
          </a:xfrm>
        </p:grpSpPr>
        <p:sp>
          <p:nvSpPr>
            <p:cNvPr id="55" name="object 55"/>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6" name="object 56"/>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7" name="object 57"/>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8" name="object 58"/>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64" name="object 64"/>
          <p:cNvGrpSpPr/>
          <p:nvPr/>
        </p:nvGrpSpPr>
        <p:grpSpPr>
          <a:xfrm>
            <a:off x="5224716" y="154535"/>
            <a:ext cx="243204" cy="41275"/>
            <a:chOff x="5224716" y="154535"/>
            <a:chExt cx="243204" cy="41275"/>
          </a:xfrm>
        </p:grpSpPr>
        <p:sp>
          <p:nvSpPr>
            <p:cNvPr id="65" name="object 65"/>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6" name="object 66"/>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7" name="object 67"/>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8" name="object 68"/>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9" name="object 69"/>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70" name="object 70"/>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71" name="object 71"/>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72" name="object 72"/>
          <p:cNvSpPr txBox="1"/>
          <p:nvPr/>
        </p:nvSpPr>
        <p:spPr>
          <a:xfrm>
            <a:off x="95300" y="331391"/>
            <a:ext cx="2020570" cy="244475"/>
          </a:xfrm>
          <a:prstGeom prst="rect">
            <a:avLst/>
          </a:prstGeom>
        </p:spPr>
        <p:txBody>
          <a:bodyPr vert="horz" wrap="square" lIns="0" tIns="17145" rIns="0" bIns="0" rtlCol="0">
            <a:spAutoFit/>
          </a:bodyPr>
          <a:lstStyle/>
          <a:p>
            <a:pPr marL="12700">
              <a:lnSpc>
                <a:spcPct val="100000"/>
              </a:lnSpc>
              <a:spcBef>
                <a:spcPts val="135"/>
              </a:spcBef>
            </a:pPr>
            <a:r>
              <a:rPr sz="1400" spc="90" dirty="0">
                <a:latin typeface="Palatino Linotype"/>
                <a:cs typeface="Palatino Linotype"/>
              </a:rPr>
              <a:t>W</a:t>
            </a:r>
            <a:r>
              <a:rPr sz="1400" cap="small" spc="90" dirty="0">
                <a:latin typeface="Palatino Linotype"/>
                <a:cs typeface="Palatino Linotype"/>
              </a:rPr>
              <a:t>hy</a:t>
            </a:r>
            <a:r>
              <a:rPr sz="1400" spc="190" dirty="0">
                <a:latin typeface="Palatino Linotype"/>
                <a:cs typeface="Palatino Linotype"/>
              </a:rPr>
              <a:t> </a:t>
            </a:r>
            <a:r>
              <a:rPr sz="1400" spc="70" dirty="0">
                <a:latin typeface="Palatino Linotype"/>
                <a:cs typeface="Palatino Linotype"/>
              </a:rPr>
              <a:t>D</a:t>
            </a:r>
            <a:r>
              <a:rPr sz="1400" cap="small" spc="70" dirty="0">
                <a:latin typeface="Palatino Linotype"/>
                <a:cs typeface="Palatino Linotype"/>
              </a:rPr>
              <a:t>o</a:t>
            </a:r>
            <a:r>
              <a:rPr sz="1400" spc="195" dirty="0">
                <a:latin typeface="Palatino Linotype"/>
                <a:cs typeface="Palatino Linotype"/>
              </a:rPr>
              <a:t> </a:t>
            </a:r>
            <a:r>
              <a:rPr sz="1400" spc="105" dirty="0">
                <a:latin typeface="Palatino Linotype"/>
                <a:cs typeface="Palatino Linotype"/>
              </a:rPr>
              <a:t>I</a:t>
            </a:r>
            <a:r>
              <a:rPr sz="1400" spc="195" dirty="0">
                <a:latin typeface="Palatino Linotype"/>
                <a:cs typeface="Palatino Linotype"/>
              </a:rPr>
              <a:t> </a:t>
            </a:r>
            <a:r>
              <a:rPr sz="1400" spc="65" dirty="0">
                <a:latin typeface="Palatino Linotype"/>
                <a:cs typeface="Palatino Linotype"/>
              </a:rPr>
              <a:t>N</a:t>
            </a:r>
            <a:r>
              <a:rPr sz="1400" cap="small" spc="65" dirty="0">
                <a:latin typeface="Palatino Linotype"/>
                <a:cs typeface="Palatino Linotype"/>
              </a:rPr>
              <a:t>eed</a:t>
            </a:r>
            <a:r>
              <a:rPr sz="1400" spc="195" dirty="0">
                <a:latin typeface="Palatino Linotype"/>
                <a:cs typeface="Palatino Linotype"/>
              </a:rPr>
              <a:t> </a:t>
            </a:r>
            <a:r>
              <a:rPr sz="1400" spc="25" dirty="0">
                <a:latin typeface="Palatino Linotype"/>
                <a:cs typeface="Palatino Linotype"/>
              </a:rPr>
              <a:t>T</a:t>
            </a:r>
            <a:r>
              <a:rPr sz="1400" cap="small" spc="25" dirty="0">
                <a:latin typeface="Palatino Linotype"/>
                <a:cs typeface="Palatino Linotype"/>
              </a:rPr>
              <a:t>his</a:t>
            </a:r>
            <a:r>
              <a:rPr sz="1400" spc="25" dirty="0">
                <a:latin typeface="Palatino Linotype"/>
                <a:cs typeface="Palatino Linotype"/>
              </a:rPr>
              <a:t>?</a:t>
            </a:r>
            <a:endParaRPr sz="1400">
              <a:latin typeface="Palatino Linotype"/>
              <a:cs typeface="Palatino Linotype"/>
            </a:endParaRPr>
          </a:p>
        </p:txBody>
      </p:sp>
      <p:sp>
        <p:nvSpPr>
          <p:cNvPr id="74" name="object 74"/>
          <p:cNvSpPr txBox="1">
            <a:spLocks noGrp="1"/>
          </p:cNvSpPr>
          <p:nvPr>
            <p:ph type="sldNum" sz="quarter" idx="7"/>
          </p:nvPr>
        </p:nvSpPr>
        <p:spPr>
          <a:prstGeom prst="rect">
            <a:avLst/>
          </a:prstGeom>
        </p:spPr>
        <p:txBody>
          <a:bodyPr vert="horz" wrap="square" lIns="0" tIns="21590" rIns="0" bIns="0" rtlCol="0">
            <a:spAutoFit/>
          </a:bodyPr>
          <a:lstStyle/>
          <a:p>
            <a:pPr marL="84455">
              <a:lnSpc>
                <a:spcPct val="100000"/>
              </a:lnSpc>
              <a:spcBef>
                <a:spcPts val="170"/>
              </a:spcBef>
            </a:pPr>
            <a:fld id="{81D60167-4931-47E6-BA6A-407CBD079E47}" type="slidenum">
              <a:rPr dirty="0"/>
              <a:t>8</a:t>
            </a:fld>
            <a:r>
              <a:rPr spc="-240" dirty="0"/>
              <a:t> </a:t>
            </a:r>
            <a:r>
              <a:rPr dirty="0"/>
              <a:t>/</a:t>
            </a:r>
            <a:r>
              <a:rPr spc="-240" dirty="0"/>
              <a:t> </a:t>
            </a:r>
            <a:r>
              <a:rPr spc="-25" dirty="0"/>
              <a:t>57</a:t>
            </a:r>
          </a:p>
        </p:txBody>
      </p:sp>
      <p:sp>
        <p:nvSpPr>
          <p:cNvPr id="73" name="object 73"/>
          <p:cNvSpPr txBox="1"/>
          <p:nvPr/>
        </p:nvSpPr>
        <p:spPr>
          <a:xfrm>
            <a:off x="339051" y="968119"/>
            <a:ext cx="5126000" cy="1868460"/>
          </a:xfrm>
          <a:prstGeom prst="rect">
            <a:avLst/>
          </a:prstGeom>
        </p:spPr>
        <p:txBody>
          <a:bodyPr vert="horz" wrap="square" lIns="0" tIns="11430" rIns="0" bIns="0" rtlCol="0">
            <a:spAutoFit/>
          </a:bodyPr>
          <a:lstStyle/>
          <a:p>
            <a:pPr marL="214629" indent="-177165">
              <a:lnSpc>
                <a:spcPct val="100000"/>
              </a:lnSpc>
              <a:spcBef>
                <a:spcPts val="90"/>
              </a:spcBef>
              <a:buFont typeface="Arial"/>
              <a:buChar char="►"/>
              <a:tabLst>
                <a:tab pos="215265" algn="l"/>
              </a:tabLst>
            </a:pPr>
            <a:r>
              <a:rPr sz="1100" dirty="0">
                <a:latin typeface="Palatino Linotype"/>
                <a:cs typeface="Palatino Linotype"/>
              </a:rPr>
              <a:t>Data</a:t>
            </a:r>
            <a:r>
              <a:rPr sz="1100" spc="45" dirty="0">
                <a:latin typeface="Palatino Linotype"/>
                <a:cs typeface="Palatino Linotype"/>
              </a:rPr>
              <a:t> </a:t>
            </a:r>
            <a:r>
              <a:rPr sz="1100" spc="-20" dirty="0">
                <a:latin typeface="Palatino Linotype"/>
                <a:cs typeface="Palatino Linotype"/>
              </a:rPr>
              <a:t>science</a:t>
            </a:r>
            <a:r>
              <a:rPr sz="1100" spc="45" dirty="0">
                <a:latin typeface="Palatino Linotype"/>
                <a:cs typeface="Palatino Linotype"/>
              </a:rPr>
              <a:t> </a:t>
            </a:r>
            <a:r>
              <a:rPr sz="1100" dirty="0">
                <a:latin typeface="Palatino Linotype"/>
                <a:cs typeface="Palatino Linotype"/>
              </a:rPr>
              <a:t>is</a:t>
            </a:r>
            <a:r>
              <a:rPr sz="1100" spc="45" dirty="0">
                <a:latin typeface="Palatino Linotype"/>
                <a:cs typeface="Palatino Linotype"/>
              </a:rPr>
              <a:t> </a:t>
            </a:r>
            <a:r>
              <a:rPr sz="1100" spc="-20" dirty="0">
                <a:latin typeface="Palatino Linotype"/>
                <a:cs typeface="Palatino Linotype"/>
              </a:rPr>
              <a:t>more</a:t>
            </a:r>
            <a:r>
              <a:rPr sz="1100" spc="45" dirty="0">
                <a:latin typeface="Palatino Linotype"/>
                <a:cs typeface="Palatino Linotype"/>
              </a:rPr>
              <a:t> </a:t>
            </a:r>
            <a:r>
              <a:rPr sz="1100" dirty="0">
                <a:latin typeface="Palatino Linotype"/>
                <a:cs typeface="Palatino Linotype"/>
              </a:rPr>
              <a:t>than</a:t>
            </a:r>
            <a:r>
              <a:rPr sz="1100" spc="50" dirty="0">
                <a:latin typeface="Palatino Linotype"/>
                <a:cs typeface="Palatino Linotype"/>
              </a:rPr>
              <a:t> </a:t>
            </a:r>
            <a:r>
              <a:rPr sz="1100" dirty="0">
                <a:latin typeface="Palatino Linotype"/>
                <a:cs typeface="Palatino Linotype"/>
              </a:rPr>
              <a:t>just</a:t>
            </a:r>
            <a:r>
              <a:rPr sz="1100" spc="45" dirty="0">
                <a:latin typeface="Palatino Linotype"/>
                <a:cs typeface="Palatino Linotype"/>
              </a:rPr>
              <a:t> </a:t>
            </a:r>
            <a:r>
              <a:rPr sz="1100" spc="-25" dirty="0">
                <a:latin typeface="Palatino Linotype"/>
                <a:cs typeface="Palatino Linotype"/>
              </a:rPr>
              <a:t>ML</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It’s</a:t>
            </a:r>
            <a:r>
              <a:rPr sz="1100" spc="114" dirty="0">
                <a:latin typeface="Palatino Linotype"/>
                <a:cs typeface="Palatino Linotype"/>
              </a:rPr>
              <a:t> </a:t>
            </a:r>
            <a:r>
              <a:rPr sz="1100" dirty="0">
                <a:latin typeface="Palatino Linotype"/>
                <a:cs typeface="Palatino Linotype"/>
              </a:rPr>
              <a:t>about</a:t>
            </a:r>
            <a:r>
              <a:rPr sz="1100" spc="120" dirty="0">
                <a:latin typeface="Palatino Linotype"/>
                <a:cs typeface="Palatino Linotype"/>
              </a:rPr>
              <a:t> </a:t>
            </a:r>
            <a:r>
              <a:rPr sz="1100" b="1" dirty="0">
                <a:latin typeface="Palatino Linotype"/>
                <a:cs typeface="Palatino Linotype"/>
              </a:rPr>
              <a:t>decision</a:t>
            </a:r>
            <a:r>
              <a:rPr sz="1100" b="1" spc="180" dirty="0">
                <a:latin typeface="Palatino Linotype"/>
                <a:cs typeface="Palatino Linotype"/>
              </a:rPr>
              <a:t> </a:t>
            </a:r>
            <a:r>
              <a:rPr sz="1100" b="1" spc="-10" dirty="0">
                <a:latin typeface="Palatino Linotype"/>
                <a:cs typeface="Palatino Linotype"/>
              </a:rPr>
              <a:t>making</a:t>
            </a:r>
            <a:r>
              <a:rPr lang="en-GB" sz="1100" b="1" spc="-10" dirty="0">
                <a:latin typeface="Palatino Linotype"/>
                <a:cs typeface="Palatino Linotype"/>
              </a:rPr>
              <a:t> </a:t>
            </a:r>
            <a:r>
              <a:rPr lang="en-GB" sz="1100" i="1" spc="-10" dirty="0">
                <a:solidFill>
                  <a:srgbClr val="00B0F0"/>
                </a:solidFill>
                <a:latin typeface="Palatino Linotype"/>
                <a:cs typeface="Palatino Linotype"/>
              </a:rPr>
              <a:t>-&gt; most all methods = to advice us in making decisions</a:t>
            </a:r>
            <a:br>
              <a:rPr lang="en-GB" sz="1100" i="1" spc="-10" dirty="0">
                <a:solidFill>
                  <a:srgbClr val="00B0F0"/>
                </a:solidFill>
                <a:latin typeface="Palatino Linotype"/>
                <a:cs typeface="Palatino Linotype"/>
              </a:rPr>
            </a:br>
            <a:r>
              <a:rPr lang="en-GB" sz="1100" i="1" spc="-10" dirty="0">
                <a:solidFill>
                  <a:srgbClr val="00B0F0"/>
                </a:solidFill>
                <a:latin typeface="Palatino Linotype"/>
                <a:cs typeface="Palatino Linotype"/>
              </a:rPr>
              <a:t>			        especially making them informed and with 	</a:t>
            </a:r>
          </a:p>
          <a:p>
            <a:pPr marL="37464">
              <a:lnSpc>
                <a:spcPct val="100000"/>
              </a:lnSpc>
              <a:spcBef>
                <a:spcPts val="35"/>
              </a:spcBef>
              <a:tabLst>
                <a:tab pos="215265" algn="l"/>
              </a:tabLst>
            </a:pPr>
            <a:r>
              <a:rPr lang="en-GB" sz="1100" i="1" spc="-10" dirty="0">
                <a:solidFill>
                  <a:srgbClr val="00B0F0"/>
                </a:solidFill>
                <a:latin typeface="Palatino Linotype"/>
                <a:cs typeface="Palatino Linotype"/>
              </a:rPr>
              <a:t>			        certainty/confidence</a:t>
            </a:r>
            <a:endParaRPr sz="1100" dirty="0">
              <a:solidFill>
                <a:srgbClr val="00B0F0"/>
              </a:solidFill>
              <a:latin typeface="Palatino Linotype"/>
              <a:cs typeface="Palatino Linotype"/>
            </a:endParaRPr>
          </a:p>
          <a:p>
            <a:pPr marL="214629" indent="-177165">
              <a:lnSpc>
                <a:spcPct val="100000"/>
              </a:lnSpc>
              <a:spcBef>
                <a:spcPts val="35"/>
              </a:spcBef>
              <a:buFont typeface="Arial"/>
              <a:buChar char="►"/>
              <a:tabLst>
                <a:tab pos="215265" algn="l"/>
              </a:tabLst>
            </a:pPr>
            <a:r>
              <a:rPr sz="1100" spc="-20" dirty="0">
                <a:latin typeface="Palatino Linotype"/>
                <a:cs typeface="Palatino Linotype"/>
              </a:rPr>
              <a:t>Associations</a:t>
            </a:r>
            <a:r>
              <a:rPr sz="1100" spc="25" dirty="0">
                <a:latin typeface="Palatino Linotype"/>
                <a:cs typeface="Palatino Linotype"/>
              </a:rPr>
              <a:t> </a:t>
            </a:r>
            <a:r>
              <a:rPr sz="1100" dirty="0">
                <a:latin typeface="Palatino Linotype"/>
                <a:cs typeface="Palatino Linotype"/>
              </a:rPr>
              <a:t>vs.</a:t>
            </a:r>
            <a:r>
              <a:rPr sz="1100" spc="30" dirty="0">
                <a:latin typeface="Palatino Linotype"/>
                <a:cs typeface="Palatino Linotype"/>
              </a:rPr>
              <a:t> </a:t>
            </a:r>
            <a:r>
              <a:rPr sz="1100" spc="-10" dirty="0">
                <a:latin typeface="Palatino Linotype"/>
                <a:cs typeface="Palatino Linotype"/>
              </a:rPr>
              <a:t>causal</a:t>
            </a:r>
            <a:r>
              <a:rPr sz="1100" spc="30" dirty="0">
                <a:latin typeface="Palatino Linotype"/>
                <a:cs typeface="Palatino Linotype"/>
              </a:rPr>
              <a:t> </a:t>
            </a:r>
            <a:r>
              <a:rPr sz="1100" spc="-10" dirty="0">
                <a:latin typeface="Palatino Linotype"/>
                <a:cs typeface="Palatino Linotype"/>
              </a:rPr>
              <a:t>relations</a:t>
            </a:r>
            <a:r>
              <a:rPr lang="en-GB" sz="1100" spc="-10" dirty="0">
                <a:latin typeface="Palatino Linotype"/>
                <a:cs typeface="Palatino Linotype"/>
              </a:rPr>
              <a:t> </a:t>
            </a:r>
            <a:r>
              <a:rPr lang="en-GB" sz="1100" i="1" spc="-10" dirty="0">
                <a:solidFill>
                  <a:srgbClr val="00B0F0"/>
                </a:solidFill>
                <a:latin typeface="Palatino Linotype"/>
                <a:cs typeface="Palatino Linotype"/>
              </a:rPr>
              <a:t>-&gt; relate to that certainty of making decisions</a:t>
            </a:r>
            <a:endParaRPr sz="1100" dirty="0">
              <a:solidFill>
                <a:srgbClr val="00B0F0"/>
              </a:solidFill>
              <a:latin typeface="Palatino Linotype"/>
              <a:cs typeface="Palatino Linotype"/>
            </a:endParaRPr>
          </a:p>
          <a:p>
            <a:pPr marL="214629" indent="-177165">
              <a:lnSpc>
                <a:spcPct val="100000"/>
              </a:lnSpc>
              <a:spcBef>
                <a:spcPts val="35"/>
              </a:spcBef>
              <a:buFont typeface="Arial"/>
              <a:buChar char="►"/>
              <a:tabLst>
                <a:tab pos="215265" algn="l"/>
              </a:tabLst>
            </a:pPr>
            <a:r>
              <a:rPr sz="1100" i="1" dirty="0">
                <a:latin typeface="Palatino Linotype"/>
                <a:cs typeface="Palatino Linotype"/>
              </a:rPr>
              <a:t>Correlation</a:t>
            </a:r>
            <a:r>
              <a:rPr sz="1100" i="1" spc="229" dirty="0">
                <a:latin typeface="Palatino Linotype"/>
                <a:cs typeface="Palatino Linotype"/>
              </a:rPr>
              <a:t> </a:t>
            </a:r>
            <a:r>
              <a:rPr sz="1100" i="1" dirty="0">
                <a:latin typeface="Palatino Linotype"/>
                <a:cs typeface="Palatino Linotype"/>
              </a:rPr>
              <a:t>does</a:t>
            </a:r>
            <a:r>
              <a:rPr sz="1100" i="1" spc="225" dirty="0">
                <a:latin typeface="Palatino Linotype"/>
                <a:cs typeface="Palatino Linotype"/>
              </a:rPr>
              <a:t> </a:t>
            </a:r>
            <a:r>
              <a:rPr sz="1100" i="1" dirty="0">
                <a:latin typeface="Palatino Linotype"/>
                <a:cs typeface="Palatino Linotype"/>
              </a:rPr>
              <a:t>not</a:t>
            </a:r>
            <a:r>
              <a:rPr sz="1100" i="1" spc="229" dirty="0">
                <a:latin typeface="Palatino Linotype"/>
                <a:cs typeface="Palatino Linotype"/>
              </a:rPr>
              <a:t> </a:t>
            </a:r>
            <a:r>
              <a:rPr sz="1100" i="1" dirty="0">
                <a:latin typeface="Palatino Linotype"/>
                <a:cs typeface="Palatino Linotype"/>
              </a:rPr>
              <a:t>imply</a:t>
            </a:r>
            <a:r>
              <a:rPr sz="1100" i="1" spc="229" dirty="0">
                <a:latin typeface="Palatino Linotype"/>
                <a:cs typeface="Palatino Linotype"/>
              </a:rPr>
              <a:t> </a:t>
            </a:r>
            <a:r>
              <a:rPr sz="1100" i="1" spc="-10" dirty="0">
                <a:latin typeface="Palatino Linotype"/>
                <a:cs typeface="Palatino Linotype"/>
              </a:rPr>
              <a:t>causation</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dirty="0">
                <a:latin typeface="Palatino Linotype"/>
                <a:cs typeface="Palatino Linotype"/>
              </a:rPr>
              <a:t>Also:</a:t>
            </a:r>
            <a:r>
              <a:rPr sz="1100" spc="120" dirty="0">
                <a:latin typeface="Palatino Linotype"/>
                <a:cs typeface="Palatino Linotype"/>
              </a:rPr>
              <a:t> </a:t>
            </a:r>
            <a:r>
              <a:rPr sz="1100" spc="-10" dirty="0">
                <a:latin typeface="Palatino Linotype"/>
                <a:cs typeface="Palatino Linotype"/>
              </a:rPr>
              <a:t>biases</a:t>
            </a:r>
            <a:r>
              <a:rPr sz="1100" spc="20" dirty="0">
                <a:latin typeface="Palatino Linotype"/>
                <a:cs typeface="Palatino Linotype"/>
              </a:rPr>
              <a:t> </a:t>
            </a:r>
            <a:r>
              <a:rPr sz="1100" dirty="0">
                <a:latin typeface="Palatino Linotype"/>
                <a:cs typeface="Palatino Linotype"/>
              </a:rPr>
              <a:t>and</a:t>
            </a:r>
            <a:r>
              <a:rPr sz="1100" spc="25" dirty="0">
                <a:latin typeface="Palatino Linotype"/>
                <a:cs typeface="Palatino Linotype"/>
              </a:rPr>
              <a:t> </a:t>
            </a:r>
            <a:r>
              <a:rPr sz="1100" dirty="0">
                <a:latin typeface="Palatino Linotype"/>
                <a:cs typeface="Palatino Linotype"/>
              </a:rPr>
              <a:t>shifts</a:t>
            </a:r>
            <a:r>
              <a:rPr sz="1100" spc="20" dirty="0">
                <a:latin typeface="Palatino Linotype"/>
                <a:cs typeface="Palatino Linotype"/>
              </a:rPr>
              <a:t> </a:t>
            </a:r>
            <a:r>
              <a:rPr sz="1100" spc="-20" dirty="0">
                <a:latin typeface="Palatino Linotype"/>
                <a:cs typeface="Palatino Linotype"/>
              </a:rPr>
              <a:t>within</a:t>
            </a:r>
            <a:r>
              <a:rPr sz="1100" spc="25"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dirty="0">
                <a:latin typeface="Palatino Linotype"/>
                <a:cs typeface="Palatino Linotype"/>
              </a:rPr>
              <a:t>data</a:t>
            </a:r>
            <a:r>
              <a:rPr sz="1100" spc="20" dirty="0">
                <a:latin typeface="Palatino Linotype"/>
                <a:cs typeface="Palatino Linotype"/>
              </a:rPr>
              <a:t> </a:t>
            </a:r>
            <a:r>
              <a:rPr sz="1100" dirty="0">
                <a:latin typeface="Palatino Linotype"/>
                <a:cs typeface="Palatino Linotype"/>
              </a:rPr>
              <a:t>that</a:t>
            </a:r>
            <a:r>
              <a:rPr sz="1100" spc="25" dirty="0">
                <a:latin typeface="Palatino Linotype"/>
                <a:cs typeface="Palatino Linotype"/>
              </a:rPr>
              <a:t> </a:t>
            </a:r>
            <a:r>
              <a:rPr sz="1100" spc="-45" dirty="0">
                <a:latin typeface="Palatino Linotype"/>
                <a:cs typeface="Palatino Linotype"/>
              </a:rPr>
              <a:t>skew</a:t>
            </a:r>
            <a:r>
              <a:rPr sz="1100" spc="20" dirty="0">
                <a:latin typeface="Palatino Linotype"/>
                <a:cs typeface="Palatino Linotype"/>
              </a:rPr>
              <a:t> </a:t>
            </a:r>
            <a:r>
              <a:rPr sz="1100" dirty="0">
                <a:latin typeface="Palatino Linotype"/>
                <a:cs typeface="Palatino Linotype"/>
              </a:rPr>
              <a:t>the</a:t>
            </a:r>
            <a:r>
              <a:rPr sz="1100" spc="25" dirty="0">
                <a:latin typeface="Palatino Linotype"/>
                <a:cs typeface="Palatino Linotype"/>
              </a:rPr>
              <a:t> </a:t>
            </a:r>
            <a:r>
              <a:rPr sz="1100" spc="-10" dirty="0">
                <a:latin typeface="Palatino Linotype"/>
                <a:cs typeface="Palatino Linotype"/>
              </a:rPr>
              <a:t>results</a:t>
            </a:r>
            <a:endParaRPr sz="1100" dirty="0">
              <a:latin typeface="Palatino Linotype"/>
              <a:cs typeface="Palatino Linotype"/>
            </a:endParaRPr>
          </a:p>
          <a:p>
            <a:pPr marL="214629" indent="-177165">
              <a:lnSpc>
                <a:spcPct val="100000"/>
              </a:lnSpc>
              <a:spcBef>
                <a:spcPts val="35"/>
              </a:spcBef>
              <a:buFont typeface="Arial"/>
              <a:buChar char="►"/>
              <a:tabLst>
                <a:tab pos="215265" algn="l"/>
              </a:tabLst>
            </a:pPr>
            <a:r>
              <a:rPr sz="1100" b="1" spc="-40" dirty="0">
                <a:latin typeface="Palatino Linotype"/>
                <a:cs typeface="Palatino Linotype"/>
              </a:rPr>
              <a:t>Wrong</a:t>
            </a:r>
            <a:r>
              <a:rPr sz="1100" b="1" spc="25" dirty="0">
                <a:latin typeface="Palatino Linotype"/>
                <a:cs typeface="Palatino Linotype"/>
              </a:rPr>
              <a:t> </a:t>
            </a:r>
            <a:r>
              <a:rPr sz="1100" b="1" spc="-30" dirty="0">
                <a:latin typeface="Palatino Linotype"/>
                <a:cs typeface="Palatino Linotype"/>
              </a:rPr>
              <a:t>conclusions</a:t>
            </a:r>
            <a:r>
              <a:rPr sz="1100" b="1" spc="30" dirty="0">
                <a:latin typeface="Palatino Linotype"/>
                <a:cs typeface="Palatino Linotype"/>
              </a:rPr>
              <a:t> </a:t>
            </a:r>
            <a:r>
              <a:rPr sz="1100" b="1" spc="-10" dirty="0">
                <a:latin typeface="Palatino Linotype"/>
                <a:cs typeface="Palatino Linotype"/>
              </a:rPr>
              <a:t>-</a:t>
            </a:r>
            <a:r>
              <a:rPr sz="1100" b="1" spc="295" dirty="0">
                <a:latin typeface="Palatino Linotype"/>
                <a:cs typeface="Palatino Linotype"/>
              </a:rPr>
              <a:t>&gt;</a:t>
            </a:r>
            <a:r>
              <a:rPr sz="1100" b="1" spc="30" dirty="0">
                <a:latin typeface="Palatino Linotype"/>
                <a:cs typeface="Palatino Linotype"/>
              </a:rPr>
              <a:t> </a:t>
            </a:r>
            <a:r>
              <a:rPr sz="1100" b="1" dirty="0">
                <a:latin typeface="Palatino Linotype"/>
                <a:cs typeface="Palatino Linotype"/>
              </a:rPr>
              <a:t>bad</a:t>
            </a:r>
            <a:r>
              <a:rPr sz="1100" b="1" spc="25" dirty="0">
                <a:latin typeface="Palatino Linotype"/>
                <a:cs typeface="Palatino Linotype"/>
              </a:rPr>
              <a:t> </a:t>
            </a:r>
            <a:r>
              <a:rPr sz="1100" b="1" spc="-10" dirty="0">
                <a:latin typeface="Palatino Linotype"/>
                <a:cs typeface="Palatino Linotype"/>
              </a:rPr>
              <a:t>decisions</a:t>
            </a:r>
            <a:endParaRPr sz="1100" b="1" dirty="0">
              <a:latin typeface="Palatino Linotype"/>
              <a:cs typeface="Palatino Linotype"/>
            </a:endParaRPr>
          </a:p>
          <a:p>
            <a:pPr marL="214629" indent="-177165">
              <a:lnSpc>
                <a:spcPct val="100000"/>
              </a:lnSpc>
              <a:spcBef>
                <a:spcPts val="35"/>
              </a:spcBef>
              <a:buFont typeface="Arial"/>
              <a:buChar char="►"/>
              <a:tabLst>
                <a:tab pos="215265" algn="l"/>
              </a:tabLst>
            </a:pPr>
            <a:r>
              <a:rPr sz="1100" spc="-30" dirty="0">
                <a:latin typeface="Palatino Linotype"/>
                <a:cs typeface="Palatino Linotype"/>
              </a:rPr>
              <a:t>Complimentary</a:t>
            </a:r>
            <a:r>
              <a:rPr sz="1100" spc="65" dirty="0">
                <a:latin typeface="Palatino Linotype"/>
                <a:cs typeface="Palatino Linotype"/>
              </a:rPr>
              <a:t> </a:t>
            </a:r>
            <a:r>
              <a:rPr sz="1100" dirty="0">
                <a:latin typeface="Palatino Linotype"/>
                <a:cs typeface="Palatino Linotype"/>
              </a:rPr>
              <a:t>to</a:t>
            </a:r>
            <a:r>
              <a:rPr sz="1100" spc="65" dirty="0">
                <a:latin typeface="Palatino Linotype"/>
                <a:cs typeface="Palatino Linotype"/>
              </a:rPr>
              <a:t> </a:t>
            </a:r>
            <a:r>
              <a:rPr sz="1100" spc="-20" dirty="0">
                <a:latin typeface="Palatino Linotype"/>
                <a:cs typeface="Palatino Linotype"/>
              </a:rPr>
              <a:t>permutation</a:t>
            </a:r>
            <a:r>
              <a:rPr sz="1100" spc="65" dirty="0">
                <a:latin typeface="Palatino Linotype"/>
                <a:cs typeface="Palatino Linotype"/>
              </a:rPr>
              <a:t> </a:t>
            </a:r>
            <a:r>
              <a:rPr sz="1100" spc="-10" dirty="0">
                <a:latin typeface="Palatino Linotype"/>
                <a:cs typeface="Palatino Linotype"/>
              </a:rPr>
              <a:t>tests:</a:t>
            </a:r>
            <a:r>
              <a:rPr lang="en-GB" sz="1100" spc="-10" dirty="0">
                <a:latin typeface="Palatino Linotype"/>
                <a:cs typeface="Palatino Linotype"/>
              </a:rPr>
              <a:t> </a:t>
            </a:r>
            <a:endParaRPr sz="1100" dirty="0">
              <a:latin typeface="Palatino Linotype"/>
              <a:cs typeface="Palatino Linotype"/>
            </a:endParaRPr>
          </a:p>
          <a:p>
            <a:pPr marL="492125" lvl="1" indent="-168275">
              <a:lnSpc>
                <a:spcPts val="1200"/>
              </a:lnSpc>
              <a:spcBef>
                <a:spcPts val="175"/>
              </a:spcBef>
              <a:buFont typeface="Arial"/>
              <a:buChar char="►"/>
              <a:tabLst>
                <a:tab pos="492759" algn="l"/>
              </a:tabLst>
            </a:pPr>
            <a:r>
              <a:rPr sz="1000" spc="65" dirty="0">
                <a:latin typeface="Palatino Linotype"/>
                <a:cs typeface="Palatino Linotype"/>
              </a:rPr>
              <a:t>PT:</a:t>
            </a:r>
            <a:r>
              <a:rPr sz="1000" spc="50" dirty="0">
                <a:latin typeface="Palatino Linotype"/>
                <a:cs typeface="Palatino Linotype"/>
              </a:rPr>
              <a:t> </a:t>
            </a:r>
            <a:r>
              <a:rPr sz="1000" dirty="0">
                <a:latin typeface="Palatino Linotype"/>
                <a:cs typeface="Palatino Linotype"/>
              </a:rPr>
              <a:t>Is</a:t>
            </a:r>
            <a:r>
              <a:rPr sz="1000" spc="50" dirty="0">
                <a:latin typeface="Palatino Linotype"/>
                <a:cs typeface="Palatino Linotype"/>
              </a:rPr>
              <a:t> </a:t>
            </a:r>
            <a:r>
              <a:rPr sz="1000" dirty="0">
                <a:latin typeface="Palatino Linotype"/>
                <a:cs typeface="Palatino Linotype"/>
              </a:rPr>
              <a:t>the</a:t>
            </a:r>
            <a:r>
              <a:rPr sz="1000" spc="50" dirty="0">
                <a:latin typeface="Palatino Linotype"/>
                <a:cs typeface="Palatino Linotype"/>
              </a:rPr>
              <a:t> </a:t>
            </a:r>
            <a:r>
              <a:rPr sz="1000" spc="-10" dirty="0">
                <a:latin typeface="Palatino Linotype"/>
                <a:cs typeface="Palatino Linotype"/>
              </a:rPr>
              <a:t>effect</a:t>
            </a:r>
            <a:r>
              <a:rPr sz="1000" spc="50" dirty="0">
                <a:latin typeface="Palatino Linotype"/>
                <a:cs typeface="Palatino Linotype"/>
              </a:rPr>
              <a:t> </a:t>
            </a:r>
            <a:r>
              <a:rPr sz="1000" dirty="0">
                <a:latin typeface="Palatino Linotype"/>
                <a:cs typeface="Palatino Linotype"/>
              </a:rPr>
              <a:t>statistically</a:t>
            </a:r>
            <a:r>
              <a:rPr sz="1000" spc="55" dirty="0">
                <a:latin typeface="Palatino Linotype"/>
                <a:cs typeface="Palatino Linotype"/>
              </a:rPr>
              <a:t> </a:t>
            </a:r>
            <a:r>
              <a:rPr sz="1000" spc="-10" dirty="0">
                <a:latin typeface="Palatino Linotype"/>
                <a:cs typeface="Palatino Linotype"/>
              </a:rPr>
              <a:t>significant?</a:t>
            </a:r>
            <a:r>
              <a:rPr sz="1000" spc="150" dirty="0">
                <a:latin typeface="Palatino Linotype"/>
                <a:cs typeface="Palatino Linotype"/>
              </a:rPr>
              <a:t> </a:t>
            </a:r>
            <a:r>
              <a:rPr sz="1000" spc="-10" dirty="0">
                <a:latin typeface="Palatino Linotype"/>
                <a:cs typeface="Palatino Linotype"/>
              </a:rPr>
              <a:t>(yes/no)</a:t>
            </a:r>
            <a:endParaRPr sz="1000" dirty="0">
              <a:latin typeface="Palatino Linotype"/>
              <a:cs typeface="Palatino Linotype"/>
            </a:endParaRPr>
          </a:p>
          <a:p>
            <a:pPr marL="492125" lvl="1" indent="-168275">
              <a:lnSpc>
                <a:spcPts val="1200"/>
              </a:lnSpc>
              <a:buFont typeface="Arial"/>
              <a:buChar char="►"/>
              <a:tabLst>
                <a:tab pos="492759" algn="l"/>
              </a:tabLst>
            </a:pPr>
            <a:r>
              <a:rPr sz="1000" dirty="0">
                <a:latin typeface="Palatino Linotype"/>
                <a:cs typeface="Palatino Linotype"/>
              </a:rPr>
              <a:t>CI:</a:t>
            </a:r>
            <a:r>
              <a:rPr sz="1000" spc="40" dirty="0">
                <a:latin typeface="Palatino Linotype"/>
                <a:cs typeface="Palatino Linotype"/>
              </a:rPr>
              <a:t> </a:t>
            </a:r>
            <a:r>
              <a:rPr sz="1000" spc="-75" dirty="0">
                <a:latin typeface="Palatino Linotype"/>
                <a:cs typeface="Palatino Linotype"/>
              </a:rPr>
              <a:t>How</a:t>
            </a:r>
            <a:r>
              <a:rPr sz="1000" spc="45" dirty="0">
                <a:latin typeface="Palatino Linotype"/>
                <a:cs typeface="Palatino Linotype"/>
              </a:rPr>
              <a:t> </a:t>
            </a:r>
            <a:r>
              <a:rPr sz="1000" dirty="0">
                <a:latin typeface="Palatino Linotype"/>
                <a:cs typeface="Palatino Linotype"/>
              </a:rPr>
              <a:t>big</a:t>
            </a:r>
            <a:r>
              <a:rPr sz="1000" spc="45" dirty="0">
                <a:latin typeface="Palatino Linotype"/>
                <a:cs typeface="Palatino Linotype"/>
              </a:rPr>
              <a:t> </a:t>
            </a:r>
            <a:r>
              <a:rPr sz="1000" dirty="0">
                <a:latin typeface="Palatino Linotype"/>
                <a:cs typeface="Palatino Linotype"/>
              </a:rPr>
              <a:t>the</a:t>
            </a:r>
            <a:r>
              <a:rPr sz="1000" spc="45" dirty="0">
                <a:latin typeface="Palatino Linotype"/>
                <a:cs typeface="Palatino Linotype"/>
              </a:rPr>
              <a:t> </a:t>
            </a:r>
            <a:r>
              <a:rPr sz="1000" spc="-10" dirty="0">
                <a:latin typeface="Palatino Linotype"/>
                <a:cs typeface="Palatino Linotype"/>
              </a:rPr>
              <a:t>effect</a:t>
            </a:r>
            <a:r>
              <a:rPr sz="1000" spc="45" dirty="0">
                <a:latin typeface="Palatino Linotype"/>
                <a:cs typeface="Palatino Linotype"/>
              </a:rPr>
              <a:t> </a:t>
            </a:r>
            <a:r>
              <a:rPr sz="1000" dirty="0">
                <a:latin typeface="Palatino Linotype"/>
                <a:cs typeface="Palatino Linotype"/>
              </a:rPr>
              <a:t>is?</a:t>
            </a:r>
            <a:r>
              <a:rPr sz="1000" spc="145" dirty="0">
                <a:latin typeface="Palatino Linotype"/>
                <a:cs typeface="Palatino Linotype"/>
              </a:rPr>
              <a:t> </a:t>
            </a:r>
            <a:r>
              <a:rPr sz="1000" spc="-10" dirty="0">
                <a:latin typeface="Palatino Linotype"/>
                <a:cs typeface="Palatino Linotype"/>
              </a:rPr>
              <a:t>(number)</a:t>
            </a:r>
            <a:r>
              <a:rPr lang="en-GB" sz="1000" spc="-10" dirty="0">
                <a:latin typeface="Palatino Linotype"/>
                <a:cs typeface="Palatino Linotype"/>
              </a:rPr>
              <a:t> </a:t>
            </a:r>
            <a:r>
              <a:rPr lang="en-GB" sz="1000" i="1" spc="-10" dirty="0">
                <a:solidFill>
                  <a:srgbClr val="00B0F0"/>
                </a:solidFill>
                <a:latin typeface="Palatino Linotype"/>
                <a:cs typeface="Palatino Linotype"/>
              </a:rPr>
              <a:t>(= Causal inference not confidence interval)</a:t>
            </a:r>
            <a:endParaRPr sz="1000" i="1" dirty="0">
              <a:solidFill>
                <a:srgbClr val="00B0F0"/>
              </a:solidFill>
              <a:latin typeface="Palatino Linotype"/>
              <a:cs typeface="Palatino Linotype"/>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950" y="25252"/>
            <a:ext cx="5410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2" action="ppaction://hlinksldjump"/>
              </a:rPr>
              <a:t>I</a:t>
            </a:r>
            <a:r>
              <a:rPr sz="600" cap="small" spc="-10" dirty="0">
                <a:solidFill>
                  <a:srgbClr val="727272"/>
                </a:solidFill>
                <a:latin typeface="Palatino Linotype"/>
                <a:cs typeface="Palatino Linotype"/>
                <a:hlinkClick r:id="rId2" action="ppaction://hlinksldjump"/>
              </a:rPr>
              <a:t>ntroduction</a:t>
            </a:r>
            <a:endParaRPr sz="600">
              <a:latin typeface="Palatino Linotype"/>
              <a:cs typeface="Palatino Linotype"/>
            </a:endParaRPr>
          </a:p>
        </p:txBody>
      </p:sp>
      <p:grpSp>
        <p:nvGrpSpPr>
          <p:cNvPr id="3" name="object 3"/>
          <p:cNvGrpSpPr/>
          <p:nvPr/>
        </p:nvGrpSpPr>
        <p:grpSpPr>
          <a:xfrm>
            <a:off x="1138923" y="154535"/>
            <a:ext cx="595630" cy="41275"/>
            <a:chOff x="1138923" y="154535"/>
            <a:chExt cx="595630" cy="41275"/>
          </a:xfrm>
        </p:grpSpPr>
        <p:sp>
          <p:nvSpPr>
            <p:cNvPr id="4" name="object 4"/>
            <p:cNvSpPr/>
            <p:nvPr/>
          </p:nvSpPr>
          <p:spPr>
            <a:xfrm>
              <a:off x="1141463" y="157075"/>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a:p>
          </p:txBody>
        </p:sp>
        <p:sp>
          <p:nvSpPr>
            <p:cNvPr id="5" name="object 5"/>
            <p:cNvSpPr/>
            <p:nvPr/>
          </p:nvSpPr>
          <p:spPr>
            <a:xfrm>
              <a:off x="11414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6" name="object 6"/>
            <p:cNvSpPr/>
            <p:nvPr/>
          </p:nvSpPr>
          <p:spPr>
            <a:xfrm>
              <a:off x="1191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7" name="object 7"/>
            <p:cNvSpPr/>
            <p:nvPr/>
          </p:nvSpPr>
          <p:spPr>
            <a:xfrm>
              <a:off x="12422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8" name="object 8"/>
            <p:cNvSpPr/>
            <p:nvPr/>
          </p:nvSpPr>
          <p:spPr>
            <a:xfrm>
              <a:off x="12926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9" name="object 9"/>
            <p:cNvSpPr/>
            <p:nvPr/>
          </p:nvSpPr>
          <p:spPr>
            <a:xfrm>
              <a:off x="13430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0" name="object 10"/>
            <p:cNvSpPr/>
            <p:nvPr/>
          </p:nvSpPr>
          <p:spPr>
            <a:xfrm>
              <a:off x="13934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1" name="object 11"/>
            <p:cNvSpPr/>
            <p:nvPr/>
          </p:nvSpPr>
          <p:spPr>
            <a:xfrm>
              <a:off x="144386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2" name="object 12"/>
            <p:cNvSpPr/>
            <p:nvPr/>
          </p:nvSpPr>
          <p:spPr>
            <a:xfrm>
              <a:off x="14942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3" name="object 13"/>
            <p:cNvSpPr/>
            <p:nvPr/>
          </p:nvSpPr>
          <p:spPr>
            <a:xfrm>
              <a:off x="15446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4" name="object 14"/>
            <p:cNvSpPr/>
            <p:nvPr/>
          </p:nvSpPr>
          <p:spPr>
            <a:xfrm>
              <a:off x="15950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5" name="object 15"/>
            <p:cNvSpPr/>
            <p:nvPr/>
          </p:nvSpPr>
          <p:spPr>
            <a:xfrm>
              <a:off x="164546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sp>
          <p:nvSpPr>
            <p:cNvPr id="16" name="object 16"/>
            <p:cNvSpPr/>
            <p:nvPr/>
          </p:nvSpPr>
          <p:spPr>
            <a:xfrm>
              <a:off x="16958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a:p>
          </p:txBody>
        </p:sp>
      </p:grpSp>
      <p:sp>
        <p:nvSpPr>
          <p:cNvPr id="17" name="object 17"/>
          <p:cNvSpPr txBox="1"/>
          <p:nvPr/>
        </p:nvSpPr>
        <p:spPr>
          <a:xfrm>
            <a:off x="1116114" y="25252"/>
            <a:ext cx="461009" cy="116839"/>
          </a:xfrm>
          <a:prstGeom prst="rect">
            <a:avLst/>
          </a:prstGeom>
        </p:spPr>
        <p:txBody>
          <a:bodyPr vert="horz" wrap="square" lIns="0" tIns="12065" rIns="0" bIns="0" rtlCol="0">
            <a:spAutoFit/>
          </a:bodyPr>
          <a:lstStyle/>
          <a:p>
            <a:pPr marL="12700">
              <a:lnSpc>
                <a:spcPct val="100000"/>
              </a:lnSpc>
              <a:spcBef>
                <a:spcPts val="95"/>
              </a:spcBef>
            </a:pPr>
            <a:r>
              <a:rPr sz="600" spc="-10" dirty="0">
                <a:latin typeface="Palatino Linotype"/>
                <a:cs typeface="Palatino Linotype"/>
                <a:hlinkClick r:id="rId3" action="ppaction://hlinksldjump"/>
              </a:rPr>
              <a:t>M</a:t>
            </a:r>
            <a:r>
              <a:rPr sz="600" cap="small" spc="-10" dirty="0">
                <a:latin typeface="Palatino Linotype"/>
                <a:cs typeface="Palatino Linotype"/>
                <a:hlinkClick r:id="rId3" action="ppaction://hlinksldjump"/>
              </a:rPr>
              <a:t>otivation</a:t>
            </a:r>
            <a:endParaRPr sz="600">
              <a:latin typeface="Palatino Linotype"/>
              <a:cs typeface="Palatino Linotype"/>
            </a:endParaRPr>
          </a:p>
        </p:txBody>
      </p:sp>
      <p:grpSp>
        <p:nvGrpSpPr>
          <p:cNvPr id="18" name="object 18"/>
          <p:cNvGrpSpPr/>
          <p:nvPr/>
        </p:nvGrpSpPr>
        <p:grpSpPr>
          <a:xfrm>
            <a:off x="2198166" y="154535"/>
            <a:ext cx="545465" cy="41275"/>
            <a:chOff x="2198166" y="154535"/>
            <a:chExt cx="545465" cy="41275"/>
          </a:xfrm>
        </p:grpSpPr>
        <p:sp>
          <p:nvSpPr>
            <p:cNvPr id="19" name="object 19"/>
            <p:cNvSpPr/>
            <p:nvPr/>
          </p:nvSpPr>
          <p:spPr>
            <a:xfrm>
              <a:off x="2200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0" name="object 20"/>
            <p:cNvSpPr/>
            <p:nvPr/>
          </p:nvSpPr>
          <p:spPr>
            <a:xfrm>
              <a:off x="2251113"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1" name="object 21"/>
            <p:cNvSpPr/>
            <p:nvPr/>
          </p:nvSpPr>
          <p:spPr>
            <a:xfrm>
              <a:off x="23015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2" name="object 22"/>
            <p:cNvSpPr/>
            <p:nvPr/>
          </p:nvSpPr>
          <p:spPr>
            <a:xfrm>
              <a:off x="23519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3" name="object 23"/>
            <p:cNvSpPr/>
            <p:nvPr/>
          </p:nvSpPr>
          <p:spPr>
            <a:xfrm>
              <a:off x="24023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4" name="object 24"/>
            <p:cNvSpPr/>
            <p:nvPr/>
          </p:nvSpPr>
          <p:spPr>
            <a:xfrm>
              <a:off x="24527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5" name="object 25"/>
            <p:cNvSpPr/>
            <p:nvPr/>
          </p:nvSpPr>
          <p:spPr>
            <a:xfrm>
              <a:off x="25031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6" name="object 26"/>
            <p:cNvSpPr/>
            <p:nvPr/>
          </p:nvSpPr>
          <p:spPr>
            <a:xfrm>
              <a:off x="25535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7" name="object 27"/>
            <p:cNvSpPr/>
            <p:nvPr/>
          </p:nvSpPr>
          <p:spPr>
            <a:xfrm>
              <a:off x="26039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8" name="object 28"/>
            <p:cNvSpPr/>
            <p:nvPr/>
          </p:nvSpPr>
          <p:spPr>
            <a:xfrm>
              <a:off x="2654312"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29" name="object 29"/>
            <p:cNvSpPr/>
            <p:nvPr/>
          </p:nvSpPr>
          <p:spPr>
            <a:xfrm>
              <a:off x="270470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30" name="object 30"/>
          <p:cNvSpPr txBox="1"/>
          <p:nvPr/>
        </p:nvSpPr>
        <p:spPr>
          <a:xfrm>
            <a:off x="2175357" y="25252"/>
            <a:ext cx="41148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4" action="ppaction://hlinksldjump"/>
              </a:rPr>
              <a:t>C</a:t>
            </a:r>
            <a:r>
              <a:rPr sz="600" cap="small" spc="-10" dirty="0">
                <a:solidFill>
                  <a:srgbClr val="727272"/>
                </a:solidFill>
                <a:latin typeface="Palatino Linotype"/>
                <a:cs typeface="Palatino Linotype"/>
                <a:hlinkClick r:id="rId4" action="ppaction://hlinksldjump"/>
              </a:rPr>
              <a:t>ausality</a:t>
            </a:r>
            <a:endParaRPr sz="600">
              <a:latin typeface="Palatino Linotype"/>
              <a:cs typeface="Palatino Linotype"/>
            </a:endParaRPr>
          </a:p>
        </p:txBody>
      </p:sp>
      <p:grpSp>
        <p:nvGrpSpPr>
          <p:cNvPr id="31" name="object 31"/>
          <p:cNvGrpSpPr/>
          <p:nvPr/>
        </p:nvGrpSpPr>
        <p:grpSpPr>
          <a:xfrm>
            <a:off x="3207016" y="154535"/>
            <a:ext cx="696595" cy="41275"/>
            <a:chOff x="3207016" y="154535"/>
            <a:chExt cx="696595" cy="41275"/>
          </a:xfrm>
        </p:grpSpPr>
        <p:sp>
          <p:nvSpPr>
            <p:cNvPr id="32" name="object 32"/>
            <p:cNvSpPr/>
            <p:nvPr/>
          </p:nvSpPr>
          <p:spPr>
            <a:xfrm>
              <a:off x="3209556" y="157075"/>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3" name="object 33"/>
            <p:cNvSpPr/>
            <p:nvPr/>
          </p:nvSpPr>
          <p:spPr>
            <a:xfrm>
              <a:off x="3259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4" name="object 34"/>
            <p:cNvSpPr/>
            <p:nvPr/>
          </p:nvSpPr>
          <p:spPr>
            <a:xfrm>
              <a:off x="3310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5" name="object 35"/>
            <p:cNvSpPr/>
            <p:nvPr/>
          </p:nvSpPr>
          <p:spPr>
            <a:xfrm>
              <a:off x="3360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6" name="object 36"/>
            <p:cNvSpPr/>
            <p:nvPr/>
          </p:nvSpPr>
          <p:spPr>
            <a:xfrm>
              <a:off x="34111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7" name="object 37"/>
            <p:cNvSpPr/>
            <p:nvPr/>
          </p:nvSpPr>
          <p:spPr>
            <a:xfrm>
              <a:off x="34615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8" name="object 38"/>
            <p:cNvSpPr/>
            <p:nvPr/>
          </p:nvSpPr>
          <p:spPr>
            <a:xfrm>
              <a:off x="35119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39" name="object 39"/>
            <p:cNvSpPr/>
            <p:nvPr/>
          </p:nvSpPr>
          <p:spPr>
            <a:xfrm>
              <a:off x="35623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0" name="object 40"/>
            <p:cNvSpPr/>
            <p:nvPr/>
          </p:nvSpPr>
          <p:spPr>
            <a:xfrm>
              <a:off x="36127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1" name="object 41"/>
            <p:cNvSpPr/>
            <p:nvPr/>
          </p:nvSpPr>
          <p:spPr>
            <a:xfrm>
              <a:off x="36631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2" name="object 42"/>
            <p:cNvSpPr/>
            <p:nvPr/>
          </p:nvSpPr>
          <p:spPr>
            <a:xfrm>
              <a:off x="37135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3" name="object 43"/>
            <p:cNvSpPr/>
            <p:nvPr/>
          </p:nvSpPr>
          <p:spPr>
            <a:xfrm>
              <a:off x="37639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4" name="object 44"/>
            <p:cNvSpPr/>
            <p:nvPr/>
          </p:nvSpPr>
          <p:spPr>
            <a:xfrm>
              <a:off x="38143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5" name="object 45"/>
            <p:cNvSpPr/>
            <p:nvPr/>
          </p:nvSpPr>
          <p:spPr>
            <a:xfrm>
              <a:off x="38647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46" name="object 46"/>
          <p:cNvSpPr txBox="1"/>
          <p:nvPr/>
        </p:nvSpPr>
        <p:spPr>
          <a:xfrm>
            <a:off x="3184207" y="25252"/>
            <a:ext cx="3651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5" action="ppaction://hlinksldjump"/>
              </a:rPr>
              <a:t>M</a:t>
            </a:r>
            <a:r>
              <a:rPr sz="600" cap="small" spc="-10" dirty="0">
                <a:solidFill>
                  <a:srgbClr val="727272"/>
                </a:solidFill>
                <a:latin typeface="Palatino Linotype"/>
                <a:cs typeface="Palatino Linotype"/>
                <a:hlinkClick r:id="rId5" action="ppaction://hlinksldjump"/>
              </a:rPr>
              <a:t>ethods</a:t>
            </a:r>
            <a:endParaRPr sz="600">
              <a:latin typeface="Palatino Linotype"/>
              <a:cs typeface="Palatino Linotype"/>
            </a:endParaRPr>
          </a:p>
        </p:txBody>
      </p:sp>
      <p:grpSp>
        <p:nvGrpSpPr>
          <p:cNvPr id="47" name="object 47"/>
          <p:cNvGrpSpPr/>
          <p:nvPr/>
        </p:nvGrpSpPr>
        <p:grpSpPr>
          <a:xfrm>
            <a:off x="4367072" y="154535"/>
            <a:ext cx="394335" cy="41275"/>
            <a:chOff x="4367072" y="154535"/>
            <a:chExt cx="394335" cy="41275"/>
          </a:xfrm>
        </p:grpSpPr>
        <p:sp>
          <p:nvSpPr>
            <p:cNvPr id="48" name="object 48"/>
            <p:cNvSpPr/>
            <p:nvPr/>
          </p:nvSpPr>
          <p:spPr>
            <a:xfrm>
              <a:off x="43696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49" name="object 49"/>
            <p:cNvSpPr/>
            <p:nvPr/>
          </p:nvSpPr>
          <p:spPr>
            <a:xfrm>
              <a:off x="44200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0" name="object 50"/>
            <p:cNvSpPr/>
            <p:nvPr/>
          </p:nvSpPr>
          <p:spPr>
            <a:xfrm>
              <a:off x="44704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1" name="object 51"/>
            <p:cNvSpPr/>
            <p:nvPr/>
          </p:nvSpPr>
          <p:spPr>
            <a:xfrm>
              <a:off x="45208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2" name="object 52"/>
            <p:cNvSpPr/>
            <p:nvPr/>
          </p:nvSpPr>
          <p:spPr>
            <a:xfrm>
              <a:off x="45712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3" name="object 53"/>
            <p:cNvSpPr/>
            <p:nvPr/>
          </p:nvSpPr>
          <p:spPr>
            <a:xfrm>
              <a:off x="46216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4" name="object 54"/>
            <p:cNvSpPr/>
            <p:nvPr/>
          </p:nvSpPr>
          <p:spPr>
            <a:xfrm>
              <a:off x="467201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5" name="object 55"/>
            <p:cNvSpPr/>
            <p:nvPr/>
          </p:nvSpPr>
          <p:spPr>
            <a:xfrm>
              <a:off x="472240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56" name="object 56"/>
          <p:cNvSpPr txBox="1"/>
          <p:nvPr/>
        </p:nvSpPr>
        <p:spPr>
          <a:xfrm>
            <a:off x="4344263" y="25252"/>
            <a:ext cx="33591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727272"/>
                </a:solidFill>
                <a:latin typeface="Palatino Linotype"/>
                <a:cs typeface="Palatino Linotype"/>
                <a:hlinkClick r:id="rId6" action="ppaction://hlinksldjump"/>
              </a:rPr>
              <a:t>M</a:t>
            </a:r>
            <a:r>
              <a:rPr sz="600" cap="small" spc="-10" dirty="0">
                <a:solidFill>
                  <a:srgbClr val="727272"/>
                </a:solidFill>
                <a:latin typeface="Palatino Linotype"/>
                <a:cs typeface="Palatino Linotype"/>
                <a:hlinkClick r:id="rId6" action="ppaction://hlinksldjump"/>
              </a:rPr>
              <a:t>etrics</a:t>
            </a:r>
            <a:endParaRPr sz="600">
              <a:latin typeface="Palatino Linotype"/>
              <a:cs typeface="Palatino Linotype"/>
            </a:endParaRPr>
          </a:p>
        </p:txBody>
      </p:sp>
      <p:grpSp>
        <p:nvGrpSpPr>
          <p:cNvPr id="57" name="object 57"/>
          <p:cNvGrpSpPr/>
          <p:nvPr/>
        </p:nvGrpSpPr>
        <p:grpSpPr>
          <a:xfrm>
            <a:off x="5224716" y="154535"/>
            <a:ext cx="243204" cy="41275"/>
            <a:chOff x="5224716" y="154535"/>
            <a:chExt cx="243204" cy="41275"/>
          </a:xfrm>
        </p:grpSpPr>
        <p:sp>
          <p:nvSpPr>
            <p:cNvPr id="58" name="object 58"/>
            <p:cNvSpPr/>
            <p:nvPr/>
          </p:nvSpPr>
          <p:spPr>
            <a:xfrm>
              <a:off x="52272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59" name="object 59"/>
            <p:cNvSpPr/>
            <p:nvPr/>
          </p:nvSpPr>
          <p:spPr>
            <a:xfrm>
              <a:off x="52776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0" name="object 60"/>
            <p:cNvSpPr/>
            <p:nvPr/>
          </p:nvSpPr>
          <p:spPr>
            <a:xfrm>
              <a:off x="53280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1" name="object 61"/>
            <p:cNvSpPr/>
            <p:nvPr/>
          </p:nvSpPr>
          <p:spPr>
            <a:xfrm>
              <a:off x="5378462"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sp>
          <p:nvSpPr>
            <p:cNvPr id="62" name="object 62"/>
            <p:cNvSpPr/>
            <p:nvPr/>
          </p:nvSpPr>
          <p:spPr>
            <a:xfrm>
              <a:off x="5428856" y="157075"/>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27272"/>
              </a:solidFill>
            </a:ln>
          </p:spPr>
          <p:txBody>
            <a:bodyPr wrap="square" lIns="0" tIns="0" rIns="0" bIns="0" rtlCol="0"/>
            <a:lstStyle/>
            <a:p>
              <a:endParaRPr/>
            </a:p>
          </p:txBody>
        </p:sp>
      </p:grpSp>
      <p:sp>
        <p:nvSpPr>
          <p:cNvPr id="63" name="object 63"/>
          <p:cNvSpPr txBox="1"/>
          <p:nvPr/>
        </p:nvSpPr>
        <p:spPr>
          <a:xfrm>
            <a:off x="5201907" y="25252"/>
            <a:ext cx="46291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27272"/>
                </a:solidFill>
                <a:latin typeface="Palatino Linotype"/>
                <a:cs typeface="Palatino Linotype"/>
                <a:hlinkClick r:id="rId7" action="ppaction://hlinksldjump"/>
              </a:rPr>
              <a:t>C</a:t>
            </a:r>
            <a:r>
              <a:rPr sz="600" cap="small" spc="-20" dirty="0">
                <a:solidFill>
                  <a:srgbClr val="727272"/>
                </a:solidFill>
                <a:latin typeface="Palatino Linotype"/>
                <a:cs typeface="Palatino Linotype"/>
                <a:hlinkClick r:id="rId7" action="ppaction://hlinksldjump"/>
              </a:rPr>
              <a:t>onclusion</a:t>
            </a:r>
            <a:endParaRPr sz="600">
              <a:latin typeface="Palatino Linotype"/>
              <a:cs typeface="Palatino Linotype"/>
            </a:endParaRPr>
          </a:p>
        </p:txBody>
      </p:sp>
      <p:sp>
        <p:nvSpPr>
          <p:cNvPr id="64" name="object 64"/>
          <p:cNvSpPr/>
          <p:nvPr/>
        </p:nvSpPr>
        <p:spPr>
          <a:xfrm>
            <a:off x="0" y="218376"/>
            <a:ext cx="5760085" cy="38100"/>
          </a:xfrm>
          <a:custGeom>
            <a:avLst/>
            <a:gdLst/>
            <a:ahLst/>
            <a:cxnLst/>
            <a:rect l="l" t="t" r="r" b="b"/>
            <a:pathLst>
              <a:path w="5760085" h="38100">
                <a:moveTo>
                  <a:pt x="5759996" y="0"/>
                </a:moveTo>
                <a:lnTo>
                  <a:pt x="0" y="0"/>
                </a:lnTo>
                <a:lnTo>
                  <a:pt x="0" y="37960"/>
                </a:lnTo>
                <a:lnTo>
                  <a:pt x="5759996" y="37960"/>
                </a:lnTo>
                <a:lnTo>
                  <a:pt x="5759996" y="0"/>
                </a:lnTo>
                <a:close/>
              </a:path>
            </a:pathLst>
          </a:custGeom>
          <a:solidFill>
            <a:srgbClr val="77C4D2"/>
          </a:solidFill>
        </p:spPr>
        <p:txBody>
          <a:bodyPr wrap="square" lIns="0" tIns="0" rIns="0" bIns="0" rtlCol="0"/>
          <a:lstStyle/>
          <a:p>
            <a:endParaRPr/>
          </a:p>
        </p:txBody>
      </p:sp>
      <p:sp>
        <p:nvSpPr>
          <p:cNvPr id="65" name="object 65"/>
          <p:cNvSpPr txBox="1"/>
          <p:nvPr/>
        </p:nvSpPr>
        <p:spPr>
          <a:xfrm>
            <a:off x="95300" y="331391"/>
            <a:ext cx="2141855" cy="244475"/>
          </a:xfrm>
          <a:prstGeom prst="rect">
            <a:avLst/>
          </a:prstGeom>
        </p:spPr>
        <p:txBody>
          <a:bodyPr vert="horz" wrap="square" lIns="0" tIns="17145" rIns="0" bIns="0" rtlCol="0">
            <a:spAutoFit/>
          </a:bodyPr>
          <a:lstStyle/>
          <a:p>
            <a:pPr marL="12700">
              <a:lnSpc>
                <a:spcPct val="100000"/>
              </a:lnSpc>
              <a:spcBef>
                <a:spcPts val="135"/>
              </a:spcBef>
            </a:pPr>
            <a:r>
              <a:rPr sz="1400" spc="75" dirty="0">
                <a:latin typeface="Palatino Linotype"/>
                <a:cs typeface="Palatino Linotype"/>
              </a:rPr>
              <a:t>S</a:t>
            </a:r>
            <a:r>
              <a:rPr sz="1400" cap="small" spc="75" dirty="0">
                <a:latin typeface="Palatino Linotype"/>
                <a:cs typeface="Palatino Linotype"/>
              </a:rPr>
              <a:t>purious</a:t>
            </a:r>
            <a:r>
              <a:rPr sz="1400" spc="220" dirty="0">
                <a:latin typeface="Palatino Linotype"/>
                <a:cs typeface="Palatino Linotype"/>
              </a:rPr>
              <a:t> </a:t>
            </a:r>
            <a:r>
              <a:rPr sz="1400" spc="30" dirty="0">
                <a:latin typeface="Palatino Linotype"/>
                <a:cs typeface="Palatino Linotype"/>
              </a:rPr>
              <a:t>C</a:t>
            </a:r>
            <a:r>
              <a:rPr sz="1400" cap="small" spc="30" dirty="0">
                <a:latin typeface="Palatino Linotype"/>
                <a:cs typeface="Palatino Linotype"/>
              </a:rPr>
              <a:t>orrelations</a:t>
            </a:r>
            <a:endParaRPr sz="1400">
              <a:latin typeface="Palatino Linotype"/>
              <a:cs typeface="Palatino Linotype"/>
            </a:endParaRPr>
          </a:p>
        </p:txBody>
      </p:sp>
      <p:pic>
        <p:nvPicPr>
          <p:cNvPr id="66" name="object 66"/>
          <p:cNvPicPr/>
          <p:nvPr/>
        </p:nvPicPr>
        <p:blipFill>
          <a:blip r:embed="rId8" cstate="print"/>
          <a:stretch>
            <a:fillRect/>
          </a:stretch>
        </p:blipFill>
        <p:spPr>
          <a:xfrm>
            <a:off x="342160" y="687600"/>
            <a:ext cx="5088157" cy="2009734"/>
          </a:xfrm>
          <a:prstGeom prst="rect">
            <a:avLst/>
          </a:prstGeom>
        </p:spPr>
      </p:pic>
      <p:sp>
        <p:nvSpPr>
          <p:cNvPr id="67" name="object 67"/>
          <p:cNvSpPr txBox="1"/>
          <p:nvPr/>
        </p:nvSpPr>
        <p:spPr>
          <a:xfrm>
            <a:off x="264388" y="2884696"/>
            <a:ext cx="3540125" cy="222250"/>
          </a:xfrm>
          <a:prstGeom prst="rect">
            <a:avLst/>
          </a:prstGeom>
        </p:spPr>
        <p:txBody>
          <a:bodyPr vert="horz" wrap="square" lIns="0" tIns="29209" rIns="0" bIns="0" rtlCol="0">
            <a:spAutoFit/>
          </a:bodyPr>
          <a:lstStyle/>
          <a:p>
            <a:pPr marL="12700">
              <a:lnSpc>
                <a:spcPct val="100000"/>
              </a:lnSpc>
              <a:spcBef>
                <a:spcPts val="229"/>
              </a:spcBef>
            </a:pPr>
            <a:r>
              <a:rPr sz="1100" dirty="0">
                <a:latin typeface="Palatino Linotype"/>
                <a:cs typeface="Palatino Linotype"/>
              </a:rPr>
              <a:t>Credit:</a:t>
            </a:r>
            <a:r>
              <a:rPr sz="1100" spc="105" dirty="0">
                <a:latin typeface="Palatino Linotype"/>
                <a:cs typeface="Palatino Linotype"/>
              </a:rPr>
              <a:t>  </a:t>
            </a:r>
            <a:r>
              <a:rPr sz="1100" spc="-30" dirty="0">
                <a:latin typeface="Palatino Linotype"/>
                <a:cs typeface="Palatino Linotype"/>
              </a:rPr>
              <a:t>h</a:t>
            </a:r>
            <a:r>
              <a:rPr sz="1100" spc="-30" dirty="0">
                <a:latin typeface="Palatino Linotype"/>
                <a:cs typeface="Palatino Linotype"/>
                <a:hlinkClick r:id="rId9"/>
              </a:rPr>
              <a:t>ttps://www.tylervigen.com/spurious-</a:t>
            </a:r>
            <a:r>
              <a:rPr sz="1100" spc="-10" dirty="0">
                <a:latin typeface="Palatino Linotype"/>
                <a:cs typeface="Palatino Linotype"/>
                <a:hlinkClick r:id="rId9"/>
              </a:rPr>
              <a:t>correlations</a:t>
            </a:r>
            <a:endParaRPr sz="1100">
              <a:latin typeface="Palatino Linotype"/>
              <a:cs typeface="Palatino Linotype"/>
            </a:endParaRPr>
          </a:p>
        </p:txBody>
      </p:sp>
      <p:sp>
        <p:nvSpPr>
          <p:cNvPr id="68" name="object 68"/>
          <p:cNvSpPr txBox="1">
            <a:spLocks noGrp="1"/>
          </p:cNvSpPr>
          <p:nvPr>
            <p:ph type="sldNum" sz="quarter" idx="7"/>
          </p:nvPr>
        </p:nvSpPr>
        <p:spPr>
          <a:prstGeom prst="rect">
            <a:avLst/>
          </a:prstGeom>
        </p:spPr>
        <p:txBody>
          <a:bodyPr vert="horz" wrap="square" lIns="0" tIns="21590" rIns="0" bIns="0" rtlCol="0">
            <a:spAutoFit/>
          </a:bodyPr>
          <a:lstStyle/>
          <a:p>
            <a:pPr marL="84455">
              <a:lnSpc>
                <a:spcPct val="100000"/>
              </a:lnSpc>
              <a:spcBef>
                <a:spcPts val="170"/>
              </a:spcBef>
            </a:pPr>
            <a:fld id="{81D60167-4931-47E6-BA6A-407CBD079E47}" type="slidenum">
              <a:rPr dirty="0"/>
              <a:t>9</a:t>
            </a:fld>
            <a:r>
              <a:rPr spc="-240" dirty="0"/>
              <a:t> </a:t>
            </a:r>
            <a:r>
              <a:rPr dirty="0"/>
              <a:t>/</a:t>
            </a:r>
            <a:r>
              <a:rPr spc="-240" dirty="0"/>
              <a:t> </a:t>
            </a:r>
            <a:r>
              <a:rPr spc="-25" dirty="0"/>
              <a:t>57</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5247</Words>
  <Application>Microsoft Office PowerPoint</Application>
  <PresentationFormat>Custom</PresentationFormat>
  <Paragraphs>930</Paragraphs>
  <Slides>57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-apple-system</vt:lpstr>
      <vt:lpstr>Arial</vt:lpstr>
      <vt:lpstr>Calibri</vt:lpstr>
      <vt:lpstr>Georgia</vt:lpstr>
      <vt:lpstr>Georgia Pro</vt:lpstr>
      <vt:lpstr>inherit</vt:lpstr>
      <vt:lpstr>Lucida Console</vt:lpstr>
      <vt:lpstr>Lucida Sans Unicode</vt:lpstr>
      <vt:lpstr>Palatino Linotype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Modern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Causal Inference from Observational Data</dc:title>
  <dc:creator>Damian Machlanski d.machlanski@essex.ac.uk</dc:creator>
  <cp:lastModifiedBy>Marreel, Lena</cp:lastModifiedBy>
  <cp:revision>43</cp:revision>
  <dcterms:created xsi:type="dcterms:W3CDTF">2022-07-28T08:50:39Z</dcterms:created>
  <dcterms:modified xsi:type="dcterms:W3CDTF">2022-07-28T11:21:18Z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2022-07-15T00:00:00Z</vt:filetime>
  </property>
  <property fmtid="{D5CDD505-2E9C-101B-9397-08002B2CF9AE}" pid="3" name="Creator">
    <vt:lpwstr>LaTeX with Beamer class</vt:lpwstr>
  </property>
  <property fmtid="{D5CDD505-2E9C-101B-9397-08002B2CF9AE}" pid="4" name="LastSaved">
    <vt:filetime>2022-07-28T00:00:00Z</vt:filetime>
  </property>
  <property fmtid="{D5CDD505-2E9C-101B-9397-08002B2CF9AE}" pid="5" name="PTEX.Fullbanner">
    <vt:lpwstr>This is pdfTeX, Version 3.14159265-2.6-1.40.21 (TeX Live 2020/W32TeX) kpathsea version 6.3.2</vt:lpwstr>
  </property>
  <property fmtid="{D5CDD505-2E9C-101B-9397-08002B2CF9AE}" pid="6" name="Producer">
    <vt:lpwstr>pdfTeX-1.40.21</vt:lpwstr>
  </property>
</Properties>
</file>