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Default Extension="jpg" ContentType="image/jpg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762" y="121015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510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34791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3479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7289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6527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3877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34791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2303995" y="0"/>
                </a:moveTo>
                <a:lnTo>
                  <a:pt x="0" y="0"/>
                </a:lnTo>
                <a:lnTo>
                  <a:pt x="0" y="126123"/>
                </a:lnTo>
                <a:lnTo>
                  <a:pt x="2303995" y="126123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80" y="1173144"/>
            <a:ext cx="3390138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424" y="615249"/>
            <a:ext cx="3913251" cy="239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33614" y="3344944"/>
            <a:ext cx="97536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" Target="slide83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slide" Target="slide8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Relationship Id="rId9" Type="http://schemas.openxmlformats.org/officeDocument/2006/relationships/slide" Target="slide8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8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Relationship Id="rId9" Type="http://schemas.openxmlformats.org/officeDocument/2006/relationships/image" Target="../media/image10.png"/><Relationship Id="rId10" Type="http://schemas.openxmlformats.org/officeDocument/2006/relationships/slide" Target="slide8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slide" Target="slide83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image" Target="../media/image14.png"/><Relationship Id="rId10" Type="http://schemas.openxmlformats.org/officeDocument/2006/relationships/slide" Target="slide8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2.png"/><Relationship Id="rId9" Type="http://schemas.openxmlformats.org/officeDocument/2006/relationships/slide" Target="slide8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slide" Target="slide8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slide" Target="slide8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" Target="slide47.xml"/><Relationship Id="rId9" Type="http://schemas.openxmlformats.org/officeDocument/2006/relationships/slide" Target="slide67.xml"/><Relationship Id="rId10" Type="http://schemas.openxmlformats.org/officeDocument/2006/relationships/image" Target="../media/image7.png"/><Relationship Id="rId11" Type="http://schemas.openxmlformats.org/officeDocument/2006/relationships/slide" Target="slide77.xml"/><Relationship Id="rId12" Type="http://schemas.openxmlformats.org/officeDocument/2006/relationships/slide" Target="slide8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slide" Target="slide83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slide" Target="slide83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slide" Target="slide8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slide" Target="slide83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83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slide" Target="slide83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slide" Target="slide83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slide" Target="slide8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" Target="slide83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Relationship Id="rId9" Type="http://schemas.openxmlformats.org/officeDocument/2006/relationships/slide" Target="slide83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slide" Target="slide83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slide" Target="slide83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" Target="slide83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" Target="slide83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slide" Target="slide83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Relationship Id="rId9" Type="http://schemas.openxmlformats.org/officeDocument/2006/relationships/slide" Target="slide83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slide" Target="slide83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slide" Target="slide83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9.png"/><Relationship Id="rId9" Type="http://schemas.openxmlformats.org/officeDocument/2006/relationships/slide" Target="slide83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9.png"/><Relationship Id="rId10" Type="http://schemas.openxmlformats.org/officeDocument/2006/relationships/slide" Target="slide83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Relationship Id="rId9" Type="http://schemas.openxmlformats.org/officeDocument/2006/relationships/slide" Target="slide83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83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Relationship Id="rId9" Type="http://schemas.openxmlformats.org/officeDocument/2006/relationships/image" Target="../media/image10.png"/><Relationship Id="rId10" Type="http://schemas.openxmlformats.org/officeDocument/2006/relationships/slide" Target="slide83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slide" Target="slide83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slide" Target="slide83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83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slide" Target="slide8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8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Relationship Id="rId9" Type="http://schemas.openxmlformats.org/officeDocument/2006/relationships/slide" Target="slide83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2.png"/><Relationship Id="rId9" Type="http://schemas.openxmlformats.org/officeDocument/2006/relationships/slide" Target="slide83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slide" Target="slide83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11.png"/><Relationship Id="rId10" Type="http://schemas.openxmlformats.org/officeDocument/2006/relationships/image" Target="../media/image16.png"/><Relationship Id="rId11" Type="http://schemas.openxmlformats.org/officeDocument/2006/relationships/slide" Target="slide83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Relationship Id="rId9" Type="http://schemas.openxmlformats.org/officeDocument/2006/relationships/slide" Target="slide83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slide" Target="slide83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83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" Target="slide83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83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image" Target="../media/image14.png"/><Relationship Id="rId10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" Target="slide83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slide" Target="slide1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1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slide" Target="slide1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image" Target="../media/image14.png"/><Relationship Id="rId11" Type="http://schemas.openxmlformats.org/officeDocument/2006/relationships/slide" Target="slide1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0" Type="http://schemas.openxmlformats.org/officeDocument/2006/relationships/slide" Target="slide1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slide" Target="slide1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1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slide" Target="slide1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7.jp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9" Type="http://schemas.openxmlformats.org/officeDocument/2006/relationships/slide" Target="slide1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slide" Target="slide83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slide" Target="slide1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slide" Target="slide1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3.png"/><Relationship Id="rId9" Type="http://schemas.openxmlformats.org/officeDocument/2006/relationships/image" Target="../media/image12.png"/><Relationship Id="rId10" Type="http://schemas.openxmlformats.org/officeDocument/2006/relationships/slide" Target="slide1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Relationship Id="rId9" Type="http://schemas.openxmlformats.org/officeDocument/2006/relationships/slide" Target="slide1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8.jpg"/><Relationship Id="rId7" Type="http://schemas.openxmlformats.org/officeDocument/2006/relationships/image" Target="../media/image12.png"/><Relationship Id="rId8" Type="http://schemas.openxmlformats.org/officeDocument/2006/relationships/image" Target="../media/image9.png"/><Relationship Id="rId9" Type="http://schemas.openxmlformats.org/officeDocument/2006/relationships/image" Target="../media/image19.png"/><Relationship Id="rId10" Type="http://schemas.openxmlformats.org/officeDocument/2006/relationships/slide" Target="slide1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1.png"/><Relationship Id="rId12" Type="http://schemas.openxmlformats.org/officeDocument/2006/relationships/slide" Target="slide1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slide" Target="slide1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1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" Target="slide1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slide" Target="slide83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Relationship Id="rId9" Type="http://schemas.openxmlformats.org/officeDocument/2006/relationships/image" Target="../media/image26.png"/><Relationship Id="rId10" Type="http://schemas.openxmlformats.org/officeDocument/2006/relationships/slide" Target="slide1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Relationship Id="rId9" Type="http://schemas.openxmlformats.org/officeDocument/2006/relationships/image" Target="../media/image26.png"/><Relationship Id="rId10" Type="http://schemas.openxmlformats.org/officeDocument/2006/relationships/slide" Target="slide1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slide" Target="slide1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1.png"/><Relationship Id="rId6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31.xml"/><Relationship Id="rId5" Type="http://schemas.openxmlformats.org/officeDocument/2006/relationships/image" Target="../media/image8.png"/><Relationship Id="rId6" Type="http://schemas.openxmlformats.org/officeDocument/2006/relationships/slide" Target="slide8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4510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465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7268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60445" y="3232260"/>
            <a:ext cx="203200" cy="55880"/>
            <a:chOff x="3260445" y="3232260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34791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0445" y="3241141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30995"/>
            <a:ext cx="203200" cy="58419"/>
            <a:chOff x="3531425" y="323099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47491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31425" y="3241141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07626" y="32347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30995"/>
            <a:ext cx="203200" cy="58419"/>
            <a:chOff x="3802393" y="323099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3479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02393" y="3241141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8593" y="327289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4149573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326582" y="3232260"/>
            <a:ext cx="238760" cy="57150"/>
            <a:chOff x="4326582" y="3232260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527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23969" y="323877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9112" y="3234791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2304415" cy="123825"/>
          </a:xfrm>
          <a:custGeom>
            <a:avLst/>
            <a:gdLst/>
            <a:ahLst/>
            <a:cxnLst/>
            <a:rect l="l" t="t" r="r" b="b"/>
            <a:pathLst>
              <a:path w="2304415" h="123825">
                <a:moveTo>
                  <a:pt x="0" y="123596"/>
                </a:moveTo>
                <a:lnTo>
                  <a:pt x="2303995" y="123596"/>
                </a:lnTo>
                <a:lnTo>
                  <a:pt x="2303995" y="0"/>
                </a:lnTo>
                <a:lnTo>
                  <a:pt x="0" y="0"/>
                </a:lnTo>
                <a:lnTo>
                  <a:pt x="0" y="123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25" name="object 2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09193" y="791273"/>
            <a:ext cx="4040504" cy="767715"/>
            <a:chOff x="309193" y="791273"/>
            <a:chExt cx="4040504" cy="767715"/>
          </a:xfrm>
        </p:grpSpPr>
        <p:sp>
          <p:nvSpPr>
            <p:cNvPr id="28" name="object 28"/>
            <p:cNvSpPr/>
            <p:nvPr/>
          </p:nvSpPr>
          <p:spPr>
            <a:xfrm>
              <a:off x="309193" y="791273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94" y="1456893"/>
              <a:ext cx="101600" cy="101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794" y="1444193"/>
              <a:ext cx="3938802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8846" y="841832"/>
              <a:ext cx="50751" cy="6150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09193" y="835692"/>
              <a:ext cx="3989704" cy="672465"/>
            </a:xfrm>
            <a:custGeom>
              <a:avLst/>
              <a:gdLst/>
              <a:ahLst/>
              <a:cxnLst/>
              <a:rect l="l" t="t" r="r" b="b"/>
              <a:pathLst>
                <a:path w="3989704" h="672465">
                  <a:moveTo>
                    <a:pt x="3989652" y="0"/>
                  </a:moveTo>
                  <a:lnTo>
                    <a:pt x="0" y="0"/>
                  </a:lnTo>
                  <a:lnTo>
                    <a:pt x="0" y="621200"/>
                  </a:lnTo>
                  <a:lnTo>
                    <a:pt x="4008" y="640925"/>
                  </a:lnTo>
                  <a:lnTo>
                    <a:pt x="14922" y="657078"/>
                  </a:lnTo>
                  <a:lnTo>
                    <a:pt x="31075" y="667992"/>
                  </a:lnTo>
                  <a:lnTo>
                    <a:pt x="50800" y="672001"/>
                  </a:lnTo>
                  <a:lnTo>
                    <a:pt x="3938852" y="672001"/>
                  </a:lnTo>
                  <a:lnTo>
                    <a:pt x="3958576" y="667992"/>
                  </a:lnTo>
                  <a:lnTo>
                    <a:pt x="3974729" y="657078"/>
                  </a:lnTo>
                  <a:lnTo>
                    <a:pt x="3985644" y="640925"/>
                  </a:lnTo>
                  <a:lnTo>
                    <a:pt x="3989652" y="62120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98846" y="879929"/>
              <a:ext cx="0" cy="596265"/>
            </a:xfrm>
            <a:custGeom>
              <a:avLst/>
              <a:gdLst/>
              <a:ahLst/>
              <a:cxnLst/>
              <a:rect l="l" t="t" r="r" b="b"/>
              <a:pathLst>
                <a:path w="0" h="596265">
                  <a:moveTo>
                    <a:pt x="0" y="5960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98846" y="8672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98846" y="8545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98846" y="841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43204" y="893849"/>
            <a:ext cx="312102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530860" marR="5080" indent="-518795">
              <a:lnSpc>
                <a:spcPct val="106700"/>
              </a:lnSpc>
              <a:spcBef>
                <a:spcPts val="20"/>
              </a:spcBef>
            </a:pPr>
            <a:r>
              <a:rPr dirty="0" sz="1400" spc="-40">
                <a:solidFill>
                  <a:srgbClr val="FFFFFF"/>
                </a:solidFill>
              </a:rPr>
              <a:t>Introduction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15">
                <a:solidFill>
                  <a:srgbClr val="FFFFFF"/>
                </a:solidFill>
              </a:rPr>
              <a:t>to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35">
                <a:solidFill>
                  <a:srgbClr val="FFFFFF"/>
                </a:solidFill>
              </a:rPr>
              <a:t>Analysis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using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35">
                <a:solidFill>
                  <a:srgbClr val="FFFFFF"/>
                </a:solidFill>
              </a:rPr>
              <a:t>R </a:t>
            </a:r>
            <a:r>
              <a:rPr dirty="0" sz="1400" spc="-42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(probabilistic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programming)</a:t>
            </a:r>
            <a:endParaRPr sz="1400"/>
          </a:p>
        </p:txBody>
      </p:sp>
      <p:sp>
        <p:nvSpPr>
          <p:cNvPr id="38" name="object 38"/>
          <p:cNvSpPr txBox="1"/>
          <p:nvPr/>
        </p:nvSpPr>
        <p:spPr>
          <a:xfrm>
            <a:off x="640969" y="1725471"/>
            <a:ext cx="3326129" cy="840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Microsoft Sans Serif"/>
                <a:cs typeface="Microsoft Sans Serif"/>
              </a:rPr>
              <a:t>Dr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Jackie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Wong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Siaw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Tze*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algn="ctr" marL="34925">
              <a:lnSpc>
                <a:spcPct val="100000"/>
              </a:lnSpc>
            </a:pPr>
            <a:r>
              <a:rPr dirty="0" sz="800" spc="-15">
                <a:latin typeface="Tahoma"/>
                <a:cs typeface="Tahoma"/>
              </a:rPr>
              <a:t>*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Department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of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 spc="10">
                <a:latin typeface="Tahoma"/>
                <a:cs typeface="Tahoma"/>
              </a:rPr>
              <a:t>Mathematical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Sciences,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University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of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Essex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100" spc="-40">
                <a:latin typeface="Microsoft Sans Serif"/>
                <a:cs typeface="Microsoft Sans Serif"/>
              </a:rPr>
              <a:t>IADS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Summer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School,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29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July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2022,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University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Essex.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0" name="object 40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1664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</a:rPr>
              <a:t>Bayes</a:t>
            </a:r>
            <a:r>
              <a:rPr dirty="0" sz="1400" spc="-40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0785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624419"/>
            <a:ext cx="3122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simplest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form,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 b="1">
                <a:latin typeface="Arial"/>
                <a:cs typeface="Arial"/>
              </a:rPr>
              <a:t>Bayes’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Theorem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stipulates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537" y="1000822"/>
            <a:ext cx="614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Arial"/>
                <a:cs typeface="Arial"/>
              </a:rPr>
              <a:t>P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Arial"/>
                <a:cs typeface="Arial"/>
              </a:rPr>
              <a:t>A</a:t>
            </a:r>
            <a:r>
              <a:rPr dirty="0" sz="1100" spc="20">
                <a:latin typeface="Lucida Sans Unicode"/>
                <a:cs typeface="Lucida Sans Unicode"/>
              </a:rPr>
              <a:t>|</a:t>
            </a:r>
            <a:r>
              <a:rPr dirty="0" sz="1100" spc="20" i="1">
                <a:latin typeface="Arial"/>
                <a:cs typeface="Arial"/>
              </a:rPr>
              <a:t>B</a:t>
            </a:r>
            <a:r>
              <a:rPr dirty="0" sz="1100" spc="20">
                <a:latin typeface="Microsoft Sans Serif"/>
                <a:cs typeface="Microsoft Sans Serif"/>
              </a:rPr>
              <a:t>)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2903" y="884590"/>
            <a:ext cx="768350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 marR="5080" indent="-215900">
              <a:lnSpc>
                <a:spcPct val="112599"/>
              </a:lnSpc>
              <a:spcBef>
                <a:spcPts val="100"/>
              </a:spcBef>
            </a:pPr>
            <a:r>
              <a:rPr dirty="0" u="sng" sz="1100" spc="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8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 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60" i="1">
                <a:latin typeface="Arial"/>
                <a:cs typeface="Arial"/>
              </a:rPr>
              <a:t>P</a:t>
            </a:r>
            <a:r>
              <a:rPr dirty="0" sz="1100" spc="60">
                <a:latin typeface="Microsoft Sans Serif"/>
                <a:cs typeface="Microsoft Sans Serif"/>
              </a:rPr>
              <a:t>(</a:t>
            </a:r>
            <a:r>
              <a:rPr dirty="0" sz="1100" spc="60" i="1">
                <a:latin typeface="Arial"/>
                <a:cs typeface="Arial"/>
              </a:rPr>
              <a:t>B</a:t>
            </a:r>
            <a:r>
              <a:rPr dirty="0" sz="1100" spc="6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0674" y="100082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61985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4395" y="1378532"/>
            <a:ext cx="3295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Alternatively,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write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terms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random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variables: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8503" y="1849969"/>
            <a:ext cx="622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20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80" i="1">
                <a:latin typeface="Arial"/>
                <a:cs typeface="Arial"/>
              </a:rPr>
              <a:t>B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582" y="1661209"/>
            <a:ext cx="287591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8419">
              <a:lnSpc>
                <a:spcPts val="1030"/>
              </a:lnSpc>
              <a:spcBef>
                <a:spcPts val="90"/>
              </a:spcBef>
            </a:pPr>
            <a:r>
              <a:rPr dirty="0" u="sng" sz="1100" spc="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8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100" spc="1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100" spc="1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algn="r" marR="5080">
              <a:lnSpc>
                <a:spcPts val="1030"/>
              </a:lnSpc>
              <a:tabLst>
                <a:tab pos="2811780" algn="l"/>
              </a:tabLst>
            </a:pPr>
            <a:r>
              <a:rPr dirty="0" sz="1100" spc="5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" i="1">
                <a:latin typeface="Arial"/>
                <a:cs typeface="Arial"/>
              </a:rPr>
              <a:t>X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20" i="1">
                <a:latin typeface="Arial"/>
                <a:cs typeface="Arial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∈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80" i="1">
                <a:latin typeface="Arial"/>
                <a:cs typeface="Arial"/>
              </a:rPr>
              <a:t>B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216099"/>
            <a:ext cx="65265" cy="6526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4395" y="2132658"/>
            <a:ext cx="1786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Microsoft Sans Serif"/>
                <a:cs typeface="Microsoft Sans Serif"/>
              </a:rPr>
              <a:t>Then,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form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densities: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0555" y="2499435"/>
            <a:ext cx="546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4595" y="2405708"/>
            <a:ext cx="656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dirty="0" u="sng" sz="1100" spc="-19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100" spc="-2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100" spc="-2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0497" y="2594469"/>
            <a:ext cx="284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20656" y="2499435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960598"/>
            <a:ext cx="65265" cy="6526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4395" y="2877158"/>
            <a:ext cx="2633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Microsoft Sans Serif"/>
                <a:cs typeface="Microsoft Sans Serif"/>
              </a:rPr>
              <a:t>How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did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become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inference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paradigm?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6" name="object 2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0561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of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Bayes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2407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31386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503667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807337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4540" rIns="0" bIns="0" rtlCol="0" vert="horz">
            <a:spAutoFit/>
          </a:bodyPr>
          <a:lstStyle/>
          <a:p>
            <a:pPr marL="288290" marR="1423035">
              <a:lnSpc>
                <a:spcPct val="113199"/>
              </a:lnSpc>
              <a:spcBef>
                <a:spcPts val="100"/>
              </a:spcBef>
            </a:pPr>
            <a:r>
              <a:rPr dirty="0" spc="-10"/>
              <a:t>A</a:t>
            </a:r>
            <a:r>
              <a:rPr dirty="0" spc="65"/>
              <a:t> </a:t>
            </a:r>
            <a:r>
              <a:rPr dirty="0" spc="-60"/>
              <a:t>rare</a:t>
            </a:r>
            <a:r>
              <a:rPr dirty="0" spc="65"/>
              <a:t> </a:t>
            </a:r>
            <a:r>
              <a:rPr dirty="0" spc="-95"/>
              <a:t>disease</a:t>
            </a:r>
            <a:r>
              <a:rPr dirty="0" spc="65"/>
              <a:t> </a:t>
            </a:r>
            <a:r>
              <a:rPr dirty="0" spc="-30"/>
              <a:t>affect</a:t>
            </a:r>
            <a:r>
              <a:rPr dirty="0" spc="65"/>
              <a:t> </a:t>
            </a:r>
            <a:r>
              <a:rPr dirty="0" spc="-70"/>
              <a:t>1</a:t>
            </a:r>
            <a:r>
              <a:rPr dirty="0" spc="70"/>
              <a:t> </a:t>
            </a:r>
            <a:r>
              <a:rPr dirty="0" spc="-20"/>
              <a:t>in</a:t>
            </a:r>
            <a:r>
              <a:rPr dirty="0" spc="65"/>
              <a:t> </a:t>
            </a:r>
            <a:r>
              <a:rPr dirty="0" spc="-70"/>
              <a:t>1000</a:t>
            </a:r>
            <a:r>
              <a:rPr dirty="0" spc="65"/>
              <a:t> </a:t>
            </a:r>
            <a:r>
              <a:rPr dirty="0" spc="-35"/>
              <a:t>adults. </a:t>
            </a:r>
            <a:r>
              <a:rPr dirty="0" spc="-275"/>
              <a:t> </a:t>
            </a:r>
            <a:r>
              <a:rPr dirty="0" spc="-10"/>
              <a:t>A</a:t>
            </a:r>
            <a:r>
              <a:rPr dirty="0" spc="70"/>
              <a:t> </a:t>
            </a:r>
            <a:r>
              <a:rPr dirty="0" spc="-45"/>
              <a:t>diagnostic</a:t>
            </a:r>
            <a:r>
              <a:rPr dirty="0" spc="75"/>
              <a:t> </a:t>
            </a:r>
            <a:r>
              <a:rPr dirty="0" spc="-25"/>
              <a:t>test</a:t>
            </a:r>
            <a:r>
              <a:rPr dirty="0" spc="75"/>
              <a:t> </a:t>
            </a:r>
            <a:r>
              <a:rPr dirty="0" spc="-90"/>
              <a:t>has</a:t>
            </a:r>
            <a:r>
              <a:rPr dirty="0" spc="75"/>
              <a:t> </a:t>
            </a:r>
            <a:r>
              <a:rPr dirty="0" spc="-85"/>
              <a:t>been</a:t>
            </a:r>
            <a:r>
              <a:rPr dirty="0" spc="70"/>
              <a:t> </a:t>
            </a:r>
            <a:r>
              <a:rPr dirty="0" spc="-65"/>
              <a:t>developed:</a:t>
            </a:r>
          </a:p>
          <a:p>
            <a:pPr marL="565150" marR="140970">
              <a:lnSpc>
                <a:spcPct val="100000"/>
              </a:lnSpc>
              <a:spcBef>
                <a:spcPts val="175"/>
              </a:spcBef>
            </a:pPr>
            <a:r>
              <a:rPr dirty="0" sz="1000" spc="-55"/>
              <a:t>For</a:t>
            </a:r>
            <a:r>
              <a:rPr dirty="0" sz="1000" spc="70"/>
              <a:t> </a:t>
            </a:r>
            <a:r>
              <a:rPr dirty="0" sz="1000" spc="-80"/>
              <a:t>a</a:t>
            </a:r>
            <a:r>
              <a:rPr dirty="0" sz="1000" spc="70"/>
              <a:t> </a:t>
            </a:r>
            <a:r>
              <a:rPr dirty="0" sz="1000" spc="-80"/>
              <a:t>diseased</a:t>
            </a:r>
            <a:r>
              <a:rPr dirty="0" sz="1000" spc="70"/>
              <a:t> </a:t>
            </a:r>
            <a:r>
              <a:rPr dirty="0" sz="1000" spc="-30"/>
              <a:t>individual</a:t>
            </a:r>
            <a:r>
              <a:rPr dirty="0" sz="1000" spc="70"/>
              <a:t> </a:t>
            </a:r>
            <a:r>
              <a:rPr dirty="0" sz="1000" spc="-25"/>
              <a:t>the</a:t>
            </a:r>
            <a:r>
              <a:rPr dirty="0" sz="1000" spc="70"/>
              <a:t> </a:t>
            </a:r>
            <a:r>
              <a:rPr dirty="0" sz="1000" spc="-20"/>
              <a:t>test</a:t>
            </a:r>
            <a:r>
              <a:rPr dirty="0" sz="1000" spc="70"/>
              <a:t> </a:t>
            </a:r>
            <a:r>
              <a:rPr dirty="0" sz="1000" spc="-5"/>
              <a:t>will</a:t>
            </a:r>
            <a:r>
              <a:rPr dirty="0" sz="1000" spc="70"/>
              <a:t> </a:t>
            </a:r>
            <a:r>
              <a:rPr dirty="0" sz="1000" spc="-70"/>
              <a:t>be</a:t>
            </a:r>
            <a:r>
              <a:rPr dirty="0" sz="1000" spc="70"/>
              <a:t> </a:t>
            </a:r>
            <a:r>
              <a:rPr dirty="0" sz="1000" spc="-35"/>
              <a:t>positive</a:t>
            </a:r>
            <a:r>
              <a:rPr dirty="0" sz="1000" spc="70"/>
              <a:t> </a:t>
            </a:r>
            <a:r>
              <a:rPr dirty="0" sz="1000" spc="-60"/>
              <a:t>99%</a:t>
            </a:r>
            <a:r>
              <a:rPr dirty="0" sz="1000" spc="70"/>
              <a:t> </a:t>
            </a:r>
            <a:r>
              <a:rPr dirty="0" sz="1000" spc="-20"/>
              <a:t>of</a:t>
            </a:r>
            <a:r>
              <a:rPr dirty="0" sz="1000" spc="70"/>
              <a:t> </a:t>
            </a:r>
            <a:r>
              <a:rPr dirty="0" sz="1000" spc="-25"/>
              <a:t>the </a:t>
            </a:r>
            <a:r>
              <a:rPr dirty="0" sz="1000" spc="-254"/>
              <a:t> </a:t>
            </a:r>
            <a:r>
              <a:rPr dirty="0" sz="1000" spc="-15"/>
              <a:t>time.</a:t>
            </a:r>
            <a:endParaRPr sz="1000"/>
          </a:p>
          <a:p>
            <a:pPr marL="565150" marR="5080">
              <a:lnSpc>
                <a:spcPts val="1200"/>
              </a:lnSpc>
              <a:spcBef>
                <a:spcPts val="30"/>
              </a:spcBef>
            </a:pPr>
            <a:r>
              <a:rPr dirty="0" sz="1000" spc="-55"/>
              <a:t>For</a:t>
            </a:r>
            <a:r>
              <a:rPr dirty="0" sz="1000" spc="60"/>
              <a:t> </a:t>
            </a:r>
            <a:r>
              <a:rPr dirty="0" sz="1000" spc="-80"/>
              <a:t>a</a:t>
            </a:r>
            <a:r>
              <a:rPr dirty="0" sz="1000" spc="60"/>
              <a:t> </a:t>
            </a:r>
            <a:r>
              <a:rPr dirty="0" sz="1000" spc="-35"/>
              <a:t>healthy</a:t>
            </a:r>
            <a:r>
              <a:rPr dirty="0" sz="1000" spc="65"/>
              <a:t> </a:t>
            </a:r>
            <a:r>
              <a:rPr dirty="0" sz="1000" spc="-30"/>
              <a:t>individual</a:t>
            </a:r>
            <a:r>
              <a:rPr dirty="0" sz="1000" spc="65"/>
              <a:t> </a:t>
            </a:r>
            <a:r>
              <a:rPr dirty="0" sz="1000" spc="-25"/>
              <a:t>the</a:t>
            </a:r>
            <a:r>
              <a:rPr dirty="0" sz="1000" spc="65"/>
              <a:t> </a:t>
            </a:r>
            <a:r>
              <a:rPr dirty="0" sz="1000" spc="-25"/>
              <a:t>the</a:t>
            </a:r>
            <a:r>
              <a:rPr dirty="0" sz="1000" spc="60"/>
              <a:t> </a:t>
            </a:r>
            <a:r>
              <a:rPr dirty="0" sz="1000" spc="-20"/>
              <a:t>test</a:t>
            </a:r>
            <a:r>
              <a:rPr dirty="0" sz="1000" spc="60"/>
              <a:t> </a:t>
            </a:r>
            <a:r>
              <a:rPr dirty="0" sz="1000" spc="-5"/>
              <a:t>will</a:t>
            </a:r>
            <a:r>
              <a:rPr dirty="0" sz="1000" spc="65"/>
              <a:t> </a:t>
            </a:r>
            <a:r>
              <a:rPr dirty="0" sz="1000" spc="-70"/>
              <a:t>be</a:t>
            </a:r>
            <a:r>
              <a:rPr dirty="0" sz="1000" spc="65"/>
              <a:t> </a:t>
            </a:r>
            <a:r>
              <a:rPr dirty="0" sz="1000" spc="-35"/>
              <a:t>positive</a:t>
            </a:r>
            <a:r>
              <a:rPr dirty="0" sz="1000" spc="60"/>
              <a:t> </a:t>
            </a:r>
            <a:r>
              <a:rPr dirty="0" sz="1000" spc="-35"/>
              <a:t>only</a:t>
            </a:r>
            <a:r>
              <a:rPr dirty="0" sz="1000" spc="65"/>
              <a:t> </a:t>
            </a:r>
            <a:r>
              <a:rPr dirty="0" sz="1000" spc="-60"/>
              <a:t>2%</a:t>
            </a:r>
            <a:r>
              <a:rPr dirty="0" sz="1000" spc="60"/>
              <a:t> </a:t>
            </a:r>
            <a:r>
              <a:rPr dirty="0" sz="1000" spc="-20"/>
              <a:t>of </a:t>
            </a:r>
            <a:r>
              <a:rPr dirty="0" sz="1000" spc="-250"/>
              <a:t> </a:t>
            </a:r>
            <a:r>
              <a:rPr dirty="0" sz="1000" spc="-25"/>
              <a:t>the</a:t>
            </a:r>
            <a:r>
              <a:rPr dirty="0" sz="1000" spc="60"/>
              <a:t> </a:t>
            </a:r>
            <a:r>
              <a:rPr dirty="0" sz="1000" spc="-15"/>
              <a:t>time.</a:t>
            </a:r>
            <a:endParaRPr sz="1000"/>
          </a:p>
          <a:p>
            <a:pPr marL="288290" marR="223520">
              <a:lnSpc>
                <a:spcPct val="102600"/>
              </a:lnSpc>
              <a:spcBef>
                <a:spcPts val="275"/>
              </a:spcBef>
            </a:pPr>
            <a:r>
              <a:rPr dirty="0" spc="10"/>
              <a:t>If </a:t>
            </a:r>
            <a:r>
              <a:rPr dirty="0" spc="-90"/>
              <a:t>a</a:t>
            </a:r>
            <a:r>
              <a:rPr dirty="0" spc="-85"/>
              <a:t> </a:t>
            </a:r>
            <a:r>
              <a:rPr dirty="0" spc="-80"/>
              <a:t>new</a:t>
            </a:r>
            <a:r>
              <a:rPr dirty="0" spc="-75"/>
              <a:t> </a:t>
            </a:r>
            <a:r>
              <a:rPr dirty="0" spc="-30"/>
              <a:t>individual </a:t>
            </a:r>
            <a:r>
              <a:rPr dirty="0" spc="10"/>
              <a:t>(with </a:t>
            </a:r>
            <a:r>
              <a:rPr dirty="0" spc="-55"/>
              <a:t>unknown</a:t>
            </a:r>
            <a:r>
              <a:rPr dirty="0" spc="-50"/>
              <a:t> </a:t>
            </a:r>
            <a:r>
              <a:rPr dirty="0" spc="-95"/>
              <a:t>disease</a:t>
            </a:r>
            <a:r>
              <a:rPr dirty="0" spc="-90"/>
              <a:t> </a:t>
            </a:r>
            <a:r>
              <a:rPr dirty="0" spc="-25"/>
              <a:t>status) </a:t>
            </a:r>
            <a:r>
              <a:rPr dirty="0" spc="-65"/>
              <a:t>is</a:t>
            </a:r>
            <a:r>
              <a:rPr dirty="0" spc="-60"/>
              <a:t> </a:t>
            </a:r>
            <a:r>
              <a:rPr dirty="0" spc="-45"/>
              <a:t>tested </a:t>
            </a:r>
            <a:r>
              <a:rPr dirty="0" spc="-280"/>
              <a:t> </a:t>
            </a:r>
            <a:r>
              <a:rPr dirty="0" spc="-35"/>
              <a:t>positive,</a:t>
            </a:r>
            <a:r>
              <a:rPr dirty="0" spc="70"/>
              <a:t> </a:t>
            </a:r>
            <a:r>
              <a:rPr dirty="0" spc="-25"/>
              <a:t>what</a:t>
            </a:r>
            <a:r>
              <a:rPr dirty="0" spc="70"/>
              <a:t> </a:t>
            </a:r>
            <a:r>
              <a:rPr dirty="0" spc="-65"/>
              <a:t>is</a:t>
            </a:r>
            <a:r>
              <a:rPr dirty="0" spc="70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30"/>
              <a:t>probability</a:t>
            </a:r>
            <a:r>
              <a:rPr dirty="0" spc="70"/>
              <a:t> </a:t>
            </a:r>
            <a:r>
              <a:rPr dirty="0" spc="-20"/>
              <a:t>s/he</a:t>
            </a:r>
            <a:r>
              <a:rPr dirty="0" spc="70"/>
              <a:t> </a:t>
            </a:r>
            <a:r>
              <a:rPr dirty="0" spc="-90"/>
              <a:t>has</a:t>
            </a:r>
            <a:r>
              <a:rPr dirty="0" spc="70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95"/>
              <a:t>disease?</a:t>
            </a: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56523"/>
            <a:ext cx="65265" cy="6526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0561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of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Bayes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00316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616875"/>
            <a:ext cx="3562985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Let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D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event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individual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has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disease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0">
                <a:latin typeface="Microsoft Sans Serif"/>
                <a:cs typeface="Microsoft Sans Serif"/>
              </a:rPr>
              <a:t>+,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4">
                <a:latin typeface="Lucida Sans Unicode"/>
                <a:cs typeface="Lucida Sans Unicode"/>
              </a:rPr>
              <a:t>—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events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corresponding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positive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negative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test.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know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82433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2" name="object 1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0561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of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Bayes</a:t>
            </a:r>
            <a:r>
              <a:rPr dirty="0" sz="1400" spc="15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6641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939188"/>
            <a:ext cx="3427729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interpret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above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analysis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following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way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 b="1">
                <a:latin typeface="Arial"/>
                <a:cs typeface="Arial"/>
              </a:rPr>
              <a:t>prior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knowledge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about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disease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(i.e.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probability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known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priori)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collected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experiment</a:t>
            </a:r>
            <a:endParaRPr sz="1100">
              <a:latin typeface="Microsoft Sans Serif"/>
              <a:cs typeface="Microsoft Sans Serif"/>
            </a:endParaRPr>
          </a:p>
          <a:p>
            <a:pPr marL="12700" marR="57785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 b="1">
                <a:latin typeface="Arial"/>
                <a:cs typeface="Arial"/>
              </a:rPr>
              <a:t>update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our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knowledge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about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80" b="1">
                <a:latin typeface="Arial"/>
                <a:cs typeface="Arial"/>
              </a:rPr>
              <a:t>disease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given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45" b="1">
                <a:latin typeface="Arial"/>
                <a:cs typeface="Arial"/>
              </a:rPr>
              <a:t>result</a:t>
            </a:r>
            <a:r>
              <a:rPr dirty="0" sz="1100" spc="-40" b="1">
                <a:latin typeface="Arial"/>
                <a:cs typeface="Arial"/>
              </a:rPr>
              <a:t> of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 </a:t>
            </a:r>
            <a:r>
              <a:rPr dirty="0" sz="1100" spc="-35" b="1">
                <a:latin typeface="Arial"/>
                <a:cs typeface="Arial"/>
              </a:rPr>
              <a:t>experiment </a:t>
            </a:r>
            <a:r>
              <a:rPr dirty="0" sz="1100" spc="-15">
                <a:latin typeface="Microsoft Sans Serif"/>
                <a:cs typeface="Microsoft Sans Serif"/>
              </a:rPr>
              <a:t>(i.e.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obtain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 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probability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posteriori)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 b="1">
                <a:latin typeface="Arial"/>
                <a:cs typeface="Arial"/>
              </a:rPr>
              <a:t>Bayesian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way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of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thinking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276451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658556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868589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422779"/>
            <a:ext cx="65265" cy="6526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3906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45248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14488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429422"/>
            <a:ext cx="3730625" cy="7937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65">
                <a:latin typeface="Microsoft Sans Serif"/>
                <a:cs typeface="Microsoft Sans Serif"/>
              </a:rPr>
              <a:t>Generally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speaking,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statistical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inference: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215"/>
              </a:spcBef>
            </a:pPr>
            <a:r>
              <a:rPr dirty="0" sz="1100" spc="-25">
                <a:latin typeface="Microsoft Sans Serif"/>
                <a:cs typeface="Microsoft Sans Serif"/>
              </a:rPr>
              <a:t>Let </a:t>
            </a:r>
            <a:r>
              <a:rPr dirty="0" sz="700" spc="195">
                <a:latin typeface="Times New Roman"/>
                <a:cs typeface="Times New Roman"/>
              </a:rPr>
              <a:t>y </a:t>
            </a:r>
            <a:r>
              <a:rPr dirty="0" sz="1100" spc="-60">
                <a:latin typeface="Microsoft Sans Serif"/>
                <a:cs typeface="Microsoft Sans Serif"/>
              </a:rPr>
              <a:t>denote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observed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replace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X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95" b="1" i="1">
                <a:latin typeface="Georgia"/>
                <a:cs typeface="Georgia"/>
              </a:rPr>
              <a:t>θ</a:t>
            </a:r>
            <a:r>
              <a:rPr dirty="0" sz="1100" spc="85" b="1" i="1">
                <a:latin typeface="Georgia"/>
                <a:cs typeface="Georgia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denoting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(unobserved)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parameters.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29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8690" y="1241334"/>
            <a:ext cx="575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60" b="1" i="1">
                <a:latin typeface="Georgia"/>
                <a:cs typeface="Georgia"/>
              </a:rPr>
              <a:t>θ</a:t>
            </a:r>
            <a:r>
              <a:rPr dirty="0" sz="1100" spc="5" b="1" i="1">
                <a:latin typeface="Cambria"/>
                <a:cs typeface="Cambria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1750" y="1147608"/>
            <a:ext cx="690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700" spc="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7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" b="1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dirty="0" u="sng" sz="1100" spc="-60" b="1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θ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60" b="1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θ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1991" y="1336369"/>
            <a:ext cx="290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2508" y="1241334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813941"/>
            <a:ext cx="52590" cy="525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965769"/>
            <a:ext cx="52590" cy="5259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24395" y="1533551"/>
            <a:ext cx="1939289" cy="5257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70">
                <a:latin typeface="Microsoft Sans Serif"/>
                <a:cs typeface="Microsoft Sans Serif"/>
              </a:rPr>
              <a:t>where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ts val="1200"/>
              </a:lnSpc>
              <a:spcBef>
                <a:spcPts val="105"/>
              </a:spcBef>
            </a:pPr>
            <a:r>
              <a:rPr dirty="0" sz="1000" spc="35" i="1">
                <a:latin typeface="Calibri"/>
                <a:cs typeface="Calibri"/>
              </a:rPr>
              <a:t>π</a:t>
            </a:r>
            <a:r>
              <a:rPr dirty="0" sz="1000" spc="35">
                <a:latin typeface="Microsoft Sans Serif"/>
                <a:cs typeface="Microsoft Sans Serif"/>
              </a:rPr>
              <a:t>(</a:t>
            </a:r>
            <a:r>
              <a:rPr dirty="0" sz="1000" spc="35" b="1" i="1">
                <a:latin typeface="Georgia"/>
                <a:cs typeface="Georgia"/>
              </a:rPr>
              <a:t>θ</a:t>
            </a:r>
            <a:r>
              <a:rPr dirty="0" sz="1000" spc="35" b="1" i="1">
                <a:latin typeface="Cambria"/>
                <a:cs typeface="Cambria"/>
              </a:rPr>
              <a:t>|</a:t>
            </a:r>
            <a:r>
              <a:rPr dirty="0" sz="900" spc="35">
                <a:latin typeface="Georgia"/>
                <a:cs typeface="Georgia"/>
              </a:rPr>
              <a:t>y</a:t>
            </a:r>
            <a:r>
              <a:rPr dirty="0" sz="1000" spc="35">
                <a:latin typeface="Microsoft Sans Serif"/>
                <a:cs typeface="Microsoft Sans Serif"/>
              </a:rPr>
              <a:t>):</a:t>
            </a:r>
            <a:r>
              <a:rPr dirty="0" sz="1000" spc="1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posterior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distribution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;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ts val="1200"/>
              </a:lnSpc>
            </a:pP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900" spc="55">
                <a:latin typeface="Georgia"/>
                <a:cs typeface="Georgia"/>
              </a:rPr>
              <a:t>y</a:t>
            </a:r>
            <a:r>
              <a:rPr dirty="0" sz="900" spc="-105">
                <a:latin typeface="Georgia"/>
                <a:cs typeface="Georgia"/>
              </a:rPr>
              <a:t> </a:t>
            </a:r>
            <a:r>
              <a:rPr dirty="0" sz="1000" spc="5" b="1" i="1">
                <a:latin typeface="Cambria"/>
                <a:cs typeface="Cambria"/>
              </a:rPr>
              <a:t>|</a:t>
            </a:r>
            <a:r>
              <a:rPr dirty="0" sz="1000" spc="-55" b="1" i="1">
                <a:latin typeface="Georgia"/>
                <a:cs typeface="Georgia"/>
              </a:rPr>
              <a:t>θ</a:t>
            </a:r>
            <a:r>
              <a:rPr dirty="0" sz="1000" spc="25">
                <a:latin typeface="Microsoft Sans Serif"/>
                <a:cs typeface="Microsoft Sans Serif"/>
              </a:rPr>
              <a:t>):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li</a:t>
            </a:r>
            <a:r>
              <a:rPr dirty="0" sz="1000" spc="-30">
                <a:latin typeface="Microsoft Sans Serif"/>
                <a:cs typeface="Microsoft Sans Serif"/>
              </a:rPr>
              <a:t>k</a:t>
            </a:r>
            <a:r>
              <a:rPr dirty="0" sz="1000" spc="-40">
                <a:latin typeface="Microsoft Sans Serif"/>
                <a:cs typeface="Microsoft Sans Serif"/>
              </a:rPr>
              <a:t>elih</a:t>
            </a:r>
            <a:r>
              <a:rPr dirty="0" sz="1000" spc="-30">
                <a:latin typeface="Microsoft Sans Serif"/>
                <a:cs typeface="Microsoft Sans Serif"/>
              </a:rPr>
              <a:t>o</a:t>
            </a:r>
            <a:r>
              <a:rPr dirty="0" sz="1000" spc="-35">
                <a:latin typeface="Microsoft Sans Serif"/>
                <a:cs typeface="Microsoft Sans Serif"/>
              </a:rPr>
              <a:t>o</a:t>
            </a:r>
            <a:r>
              <a:rPr dirty="0" sz="1000" spc="-25">
                <a:latin typeface="Microsoft Sans Serif"/>
                <a:cs typeface="Microsoft Sans Serif"/>
              </a:rPr>
              <a:t>d;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117598"/>
            <a:ext cx="52590" cy="5259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01484" y="2033491"/>
            <a:ext cx="12814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 i="1">
                <a:latin typeface="Calibri"/>
                <a:cs typeface="Calibri"/>
              </a:rPr>
              <a:t>π</a:t>
            </a:r>
            <a:r>
              <a:rPr dirty="0" sz="1000" spc="20">
                <a:latin typeface="Microsoft Sans Serif"/>
                <a:cs typeface="Microsoft Sans Serif"/>
              </a:rPr>
              <a:t>(</a:t>
            </a:r>
            <a:r>
              <a:rPr dirty="0" sz="1000" spc="20" b="1" i="1">
                <a:latin typeface="Georgia"/>
                <a:cs typeface="Georgia"/>
              </a:rPr>
              <a:t>θ</a:t>
            </a:r>
            <a:r>
              <a:rPr dirty="0" sz="1000" spc="20">
                <a:latin typeface="Microsoft Sans Serif"/>
                <a:cs typeface="Microsoft Sans Serif"/>
              </a:rPr>
              <a:t>):</a:t>
            </a:r>
            <a:r>
              <a:rPr dirty="0" sz="1000" spc="15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prior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distribution;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269426"/>
            <a:ext cx="52590" cy="5259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12278" y="2083402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latin typeface="Lucida Sans Unicode"/>
                <a:cs typeface="Lucida Sans Unicode"/>
              </a:rPr>
              <a:t>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484" y="2185332"/>
            <a:ext cx="33013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8320" algn="l"/>
              </a:tabLst>
            </a:pP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90">
                <a:latin typeface="Microsoft Sans Serif"/>
                <a:cs typeface="Microsoft Sans Serif"/>
              </a:rPr>
              <a:t>(</a:t>
            </a:r>
            <a:r>
              <a:rPr dirty="0" sz="900" spc="90">
                <a:latin typeface="Georgia"/>
                <a:cs typeface="Georgia"/>
              </a:rPr>
              <a:t>y</a:t>
            </a:r>
            <a:r>
              <a:rPr dirty="0" sz="1000" spc="90">
                <a:latin typeface="Microsoft Sans Serif"/>
                <a:cs typeface="Microsoft Sans Serif"/>
              </a:rPr>
              <a:t>)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	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900" spc="50">
                <a:latin typeface="Georgia"/>
                <a:cs typeface="Georgia"/>
              </a:rPr>
              <a:t>y</a:t>
            </a:r>
            <a:r>
              <a:rPr dirty="0" sz="900" spc="-105">
                <a:latin typeface="Georgia"/>
                <a:cs typeface="Georgia"/>
              </a:rPr>
              <a:t> </a:t>
            </a:r>
            <a:r>
              <a:rPr dirty="0" sz="1000" spc="5" b="1" i="1">
                <a:latin typeface="Cambria"/>
                <a:cs typeface="Cambria"/>
              </a:rPr>
              <a:t>|</a:t>
            </a:r>
            <a:r>
              <a:rPr dirty="0" sz="1000" spc="5" b="1" i="1">
                <a:latin typeface="Georgia"/>
                <a:cs typeface="Georgia"/>
              </a:rPr>
              <a:t>θ</a:t>
            </a:r>
            <a:r>
              <a:rPr dirty="0" sz="1000" spc="5">
                <a:latin typeface="Microsoft Sans Serif"/>
                <a:cs typeface="Microsoft Sans Serif"/>
              </a:rPr>
              <a:t>)</a:t>
            </a:r>
            <a:r>
              <a:rPr dirty="0" sz="1000" spc="5" i="1">
                <a:latin typeface="Calibri"/>
                <a:cs typeface="Calibri"/>
              </a:rPr>
              <a:t>π</a:t>
            </a:r>
            <a:r>
              <a:rPr dirty="0" sz="1000" spc="5">
                <a:latin typeface="Microsoft Sans Serif"/>
                <a:cs typeface="Microsoft Sans Serif"/>
              </a:rPr>
              <a:t>(</a:t>
            </a:r>
            <a:r>
              <a:rPr dirty="0" sz="1000" spc="5" b="1" i="1">
                <a:latin typeface="Georgia"/>
                <a:cs typeface="Georgia"/>
              </a:rPr>
              <a:t>θ</a:t>
            </a:r>
            <a:r>
              <a:rPr dirty="0" sz="1000" spc="5">
                <a:latin typeface="Microsoft Sans Serif"/>
                <a:cs typeface="Microsoft Sans Serif"/>
              </a:rPr>
              <a:t>)</a:t>
            </a:r>
            <a:r>
              <a:rPr dirty="0" sz="1000" spc="5" i="1">
                <a:latin typeface="Arial"/>
                <a:cs typeface="Arial"/>
              </a:rPr>
              <a:t>d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 spc="-30" b="1" i="1">
                <a:latin typeface="Georgia"/>
                <a:cs typeface="Georgia"/>
              </a:rPr>
              <a:t>θ</a:t>
            </a:r>
            <a:r>
              <a:rPr dirty="0" sz="1000" spc="-30">
                <a:latin typeface="Microsoft Sans Serif"/>
                <a:cs typeface="Microsoft Sans Serif"/>
              </a:rPr>
              <a:t>:</a:t>
            </a:r>
            <a:r>
              <a:rPr dirty="0" sz="1000" spc="18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marginal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likelihood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(key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Bayesian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2306734"/>
            <a:ext cx="3096260" cy="86486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000" spc="-45">
                <a:latin typeface="Microsoft Sans Serif"/>
                <a:cs typeface="Microsoft Sans Serif"/>
              </a:rPr>
              <a:t>model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selection).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219"/>
              </a:spcBef>
            </a:pPr>
            <a:r>
              <a:rPr dirty="0" sz="1100" spc="-35">
                <a:latin typeface="Microsoft Sans Serif"/>
                <a:cs typeface="Microsoft Sans Serif"/>
              </a:rPr>
              <a:t>Notice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denominator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does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 </a:t>
            </a:r>
            <a:r>
              <a:rPr dirty="0" sz="1100" spc="-70">
                <a:latin typeface="Microsoft Sans Serif"/>
                <a:cs typeface="Microsoft Sans Serif"/>
              </a:rPr>
              <a:t>depend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interest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 b="1" i="1">
                <a:latin typeface="Georgia"/>
                <a:cs typeface="Georgia"/>
              </a:rPr>
              <a:t>θ</a:t>
            </a:r>
            <a:r>
              <a:rPr dirty="0" sz="1100" spc="-3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commonly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write</a:t>
            </a:r>
            <a:endParaRPr sz="1100">
              <a:latin typeface="Microsoft Sans Serif"/>
              <a:cs typeface="Microsoft Sans Serif"/>
            </a:endParaRPr>
          </a:p>
          <a:p>
            <a:pPr marL="1171575">
              <a:lnSpc>
                <a:spcPct val="100000"/>
              </a:lnSpc>
              <a:spcBef>
                <a:spcPts val="925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60" b="1" i="1">
                <a:latin typeface="Georgia"/>
                <a:cs typeface="Georgia"/>
              </a:rPr>
              <a:t>θ</a:t>
            </a:r>
            <a:r>
              <a:rPr dirty="0" sz="1100" spc="5" b="1" i="1">
                <a:latin typeface="Cambria"/>
                <a:cs typeface="Cambria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" b="1" i="1">
                <a:latin typeface="Cambria"/>
                <a:cs typeface="Cambria"/>
              </a:rPr>
              <a:t>|</a:t>
            </a:r>
            <a:r>
              <a:rPr dirty="0" sz="1100" spc="-60" b="1" i="1">
                <a:latin typeface="Georgia"/>
                <a:cs typeface="Georgia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60" b="1" i="1">
                <a:latin typeface="Georgia"/>
                <a:cs typeface="Georgia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05760"/>
            <a:ext cx="65265" cy="6526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6" name="object 2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3906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67854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8290" marR="69850">
              <a:lnSpc>
                <a:spcPct val="102699"/>
              </a:lnSpc>
              <a:spcBef>
                <a:spcPts val="55"/>
              </a:spcBef>
            </a:pPr>
            <a:r>
              <a:rPr dirty="0" spc="-35"/>
              <a:t>Again,</a:t>
            </a:r>
            <a:r>
              <a:rPr dirty="0" spc="70"/>
              <a:t> </a:t>
            </a:r>
            <a:r>
              <a:rPr dirty="0" spc="-110"/>
              <a:t>we</a:t>
            </a:r>
            <a:r>
              <a:rPr dirty="0" spc="-105"/>
              <a:t> </a:t>
            </a:r>
            <a:r>
              <a:rPr dirty="0" spc="-80"/>
              <a:t>have</a:t>
            </a:r>
            <a:r>
              <a:rPr dirty="0" spc="75"/>
              <a:t> </a:t>
            </a:r>
            <a:r>
              <a:rPr dirty="0" spc="-90"/>
              <a:t>a</a:t>
            </a:r>
            <a:r>
              <a:rPr dirty="0" spc="75"/>
              <a:t> </a:t>
            </a:r>
            <a:r>
              <a:rPr dirty="0" spc="-25"/>
              <a:t>natural</a:t>
            </a:r>
            <a:r>
              <a:rPr dirty="0" spc="75"/>
              <a:t> </a:t>
            </a:r>
            <a:r>
              <a:rPr dirty="0" spc="-60"/>
              <a:t>inference</a:t>
            </a:r>
            <a:r>
              <a:rPr dirty="0" spc="70"/>
              <a:t> </a:t>
            </a:r>
            <a:r>
              <a:rPr dirty="0" spc="-55"/>
              <a:t>paradigm</a:t>
            </a:r>
            <a:r>
              <a:rPr dirty="0" spc="75"/>
              <a:t> </a:t>
            </a:r>
            <a:r>
              <a:rPr dirty="0" spc="-65"/>
              <a:t>here.</a:t>
            </a:r>
            <a:r>
              <a:rPr dirty="0" spc="-30"/>
              <a:t> </a:t>
            </a:r>
            <a:r>
              <a:rPr dirty="0" spc="-60" b="1">
                <a:latin typeface="Arial"/>
                <a:cs typeface="Arial"/>
              </a:rPr>
              <a:t>You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infer </a:t>
            </a:r>
            <a:r>
              <a:rPr dirty="0" spc="-29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about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what</a:t>
            </a:r>
            <a:r>
              <a:rPr dirty="0" spc="100" b="1">
                <a:latin typeface="Arial"/>
                <a:cs typeface="Arial"/>
              </a:rPr>
              <a:t> </a:t>
            </a:r>
            <a:r>
              <a:rPr dirty="0" spc="-80" b="1">
                <a:latin typeface="Arial"/>
                <a:cs typeface="Arial"/>
              </a:rPr>
              <a:t>you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don’t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spc="-65" b="1">
                <a:latin typeface="Arial"/>
                <a:cs typeface="Arial"/>
              </a:rPr>
              <a:t>know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spc="-60" b="1">
                <a:latin typeface="Arial"/>
                <a:cs typeface="Arial"/>
              </a:rPr>
              <a:t>given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what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spc="-80" b="1">
                <a:latin typeface="Arial"/>
                <a:cs typeface="Arial"/>
              </a:rPr>
              <a:t>you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spc="-55" b="1">
                <a:latin typeface="Arial"/>
                <a:cs typeface="Arial"/>
              </a:rPr>
              <a:t>have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70" b="1">
                <a:latin typeface="Arial"/>
                <a:cs typeface="Arial"/>
              </a:rPr>
              <a:t>seen</a:t>
            </a:r>
            <a:r>
              <a:rPr dirty="0" spc="-70"/>
              <a:t>.</a:t>
            </a:r>
          </a:p>
          <a:p>
            <a:pPr marL="288290" marR="5080">
              <a:lnSpc>
                <a:spcPct val="102600"/>
              </a:lnSpc>
              <a:spcBef>
                <a:spcPts val="300"/>
              </a:spcBef>
            </a:pPr>
            <a:r>
              <a:rPr dirty="0" spc="-30"/>
              <a:t>By</a:t>
            </a:r>
            <a:r>
              <a:rPr dirty="0" spc="229"/>
              <a:t> </a:t>
            </a:r>
            <a:r>
              <a:rPr dirty="0" spc="-25"/>
              <a:t>contrast,</a:t>
            </a:r>
            <a:r>
              <a:rPr dirty="0" spc="240"/>
              <a:t> </a:t>
            </a:r>
            <a:r>
              <a:rPr dirty="0" spc="-65"/>
              <a:t>classical</a:t>
            </a:r>
            <a:r>
              <a:rPr dirty="0" spc="390"/>
              <a:t> </a:t>
            </a:r>
            <a:r>
              <a:rPr dirty="0" spc="-60"/>
              <a:t>inference</a:t>
            </a:r>
            <a:r>
              <a:rPr dirty="0" spc="405"/>
              <a:t> </a:t>
            </a:r>
            <a:r>
              <a:rPr dirty="0" spc="-114"/>
              <a:t>uses</a:t>
            </a:r>
            <a:r>
              <a:rPr dirty="0" spc="240"/>
              <a:t> </a:t>
            </a:r>
            <a:r>
              <a:rPr dirty="0" spc="-55"/>
              <a:t>sampling</a:t>
            </a:r>
            <a:r>
              <a:rPr dirty="0" spc="180"/>
              <a:t> </a:t>
            </a:r>
            <a:r>
              <a:rPr dirty="0" spc="-25"/>
              <a:t>distributions, </a:t>
            </a:r>
            <a:r>
              <a:rPr dirty="0" spc="-20"/>
              <a:t> </a:t>
            </a:r>
            <a:r>
              <a:rPr dirty="0" spc="65" i="1">
                <a:latin typeface="Arial"/>
                <a:cs typeface="Arial"/>
              </a:rPr>
              <a:t>T</a:t>
            </a:r>
            <a:r>
              <a:rPr dirty="0" spc="-160" i="1">
                <a:latin typeface="Arial"/>
                <a:cs typeface="Arial"/>
              </a:rPr>
              <a:t> </a:t>
            </a:r>
            <a:r>
              <a:rPr dirty="0" spc="125"/>
              <a:t>(</a:t>
            </a:r>
            <a:r>
              <a:rPr dirty="0" sz="700" spc="12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pc="-35" b="1">
                <a:latin typeface="Arial"/>
                <a:cs typeface="Arial"/>
              </a:rPr>
              <a:t>;</a:t>
            </a:r>
            <a:r>
              <a:rPr dirty="0" spc="-95" b="1">
                <a:latin typeface="Arial"/>
                <a:cs typeface="Arial"/>
              </a:rPr>
              <a:t> </a:t>
            </a:r>
            <a:r>
              <a:rPr dirty="0" spc="-5" b="1" i="1">
                <a:latin typeface="Georgia"/>
                <a:cs typeface="Georgia"/>
              </a:rPr>
              <a:t>θ</a:t>
            </a:r>
            <a:r>
              <a:rPr dirty="0" spc="-5"/>
              <a:t>),</a:t>
            </a:r>
            <a:r>
              <a:rPr dirty="0" spc="70"/>
              <a:t> </a:t>
            </a:r>
            <a:r>
              <a:rPr dirty="0" spc="-90"/>
              <a:t>a</a:t>
            </a:r>
            <a:r>
              <a:rPr dirty="0" spc="65"/>
              <a:t> </a:t>
            </a:r>
            <a:r>
              <a:rPr dirty="0" spc="-20"/>
              <a:t>statistic</a:t>
            </a:r>
            <a:r>
              <a:rPr dirty="0" spc="65"/>
              <a:t> </a:t>
            </a:r>
            <a:r>
              <a:rPr dirty="0" spc="-60"/>
              <a:t>given</a:t>
            </a:r>
            <a:r>
              <a:rPr dirty="0" spc="70"/>
              <a:t> </a:t>
            </a:r>
            <a:r>
              <a:rPr dirty="0" spc="-35" b="1" i="1">
                <a:latin typeface="Georgia"/>
                <a:cs typeface="Georgia"/>
              </a:rPr>
              <a:t>θ</a:t>
            </a:r>
            <a:r>
              <a:rPr dirty="0" spc="-35"/>
              <a:t>:</a:t>
            </a:r>
            <a:r>
              <a:rPr dirty="0" spc="195"/>
              <a:t> </a:t>
            </a:r>
            <a:r>
              <a:rPr dirty="0" spc="-45" b="1">
                <a:latin typeface="Arial"/>
                <a:cs typeface="Arial"/>
              </a:rPr>
              <a:t>imagine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what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80" b="1">
                <a:latin typeface="Arial"/>
                <a:cs typeface="Arial"/>
              </a:rPr>
              <a:t>you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“might”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90" b="1">
                <a:latin typeface="Arial"/>
                <a:cs typeface="Arial"/>
              </a:rPr>
              <a:t>see </a:t>
            </a:r>
            <a:r>
              <a:rPr dirty="0" spc="-290" b="1">
                <a:latin typeface="Arial"/>
                <a:cs typeface="Arial"/>
              </a:rPr>
              <a:t> </a:t>
            </a:r>
            <a:r>
              <a:rPr dirty="0" spc="-60" b="1">
                <a:latin typeface="Arial"/>
                <a:cs typeface="Arial"/>
              </a:rPr>
              <a:t>given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what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80" b="1">
                <a:latin typeface="Arial"/>
                <a:cs typeface="Arial"/>
              </a:rPr>
              <a:t>you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don’t</a:t>
            </a:r>
            <a:r>
              <a:rPr dirty="0" spc="90" b="1">
                <a:latin typeface="Arial"/>
                <a:cs typeface="Arial"/>
              </a:rPr>
              <a:t> </a:t>
            </a:r>
            <a:r>
              <a:rPr dirty="0" spc="-50" b="1">
                <a:latin typeface="Arial"/>
                <a:cs typeface="Arial"/>
              </a:rPr>
              <a:t>know</a:t>
            </a:r>
            <a:r>
              <a:rPr dirty="0" spc="-50"/>
              <a:t>.</a:t>
            </a:r>
            <a:endParaRPr sz="700">
              <a:latin typeface="Arial"/>
              <a:cs typeface="Arial"/>
            </a:endParaRPr>
          </a:p>
          <a:p>
            <a:pPr marL="288290" marR="268605">
              <a:lnSpc>
                <a:spcPts val="1200"/>
              </a:lnSpc>
              <a:spcBef>
                <a:spcPts val="315"/>
              </a:spcBef>
            </a:pPr>
            <a:r>
              <a:rPr dirty="0" spc="-45"/>
              <a:t>Posterior</a:t>
            </a:r>
            <a:r>
              <a:rPr dirty="0" spc="-40"/>
              <a:t> </a:t>
            </a:r>
            <a:r>
              <a:rPr dirty="0" spc="-60"/>
              <a:t>inference</a:t>
            </a:r>
            <a:r>
              <a:rPr dirty="0" spc="-55"/>
              <a:t> </a:t>
            </a:r>
            <a:r>
              <a:rPr dirty="0" spc="-5"/>
              <a:t>- </a:t>
            </a:r>
            <a:r>
              <a:rPr dirty="0" spc="-45"/>
              <a:t>benefits</a:t>
            </a:r>
            <a:r>
              <a:rPr dirty="0" spc="-40"/>
              <a:t> </a:t>
            </a:r>
            <a:r>
              <a:rPr dirty="0" spc="-20"/>
              <a:t>of </a:t>
            </a:r>
            <a:r>
              <a:rPr dirty="0" spc="-70"/>
              <a:t>an</a:t>
            </a:r>
            <a:r>
              <a:rPr dirty="0" spc="-65"/>
              <a:t> </a:t>
            </a:r>
            <a:r>
              <a:rPr dirty="0" spc="-35"/>
              <a:t>entire </a:t>
            </a:r>
            <a:r>
              <a:rPr dirty="0" spc="-20"/>
              <a:t>distribution </a:t>
            </a:r>
            <a:r>
              <a:rPr dirty="0" spc="-85"/>
              <a:t>(see </a:t>
            </a:r>
            <a:r>
              <a:rPr dirty="0" spc="-280"/>
              <a:t> </a:t>
            </a:r>
            <a:r>
              <a:rPr dirty="0" spc="-10"/>
              <a:t>later).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49959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583906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1925548"/>
            <a:ext cx="52590" cy="5259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1484" y="1841441"/>
            <a:ext cx="1275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Microsoft Sans Serif"/>
                <a:cs typeface="Microsoft Sans Serif"/>
              </a:rPr>
              <a:t>For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parameters:</a:t>
            </a:r>
            <a:r>
              <a:rPr dirty="0" sz="1000" spc="150">
                <a:latin typeface="Microsoft Sans Serif"/>
                <a:cs typeface="Microsoft Sans Serif"/>
              </a:rPr>
              <a:t> </a:t>
            </a:r>
            <a:r>
              <a:rPr dirty="0" sz="1000" spc="45" i="1">
                <a:latin typeface="Calibri"/>
                <a:cs typeface="Calibri"/>
              </a:rPr>
              <a:t>π</a:t>
            </a:r>
            <a:r>
              <a:rPr dirty="0" sz="1000" spc="45">
                <a:latin typeface="Microsoft Sans Serif"/>
                <a:cs typeface="Microsoft Sans Serif"/>
              </a:rPr>
              <a:t>(</a:t>
            </a:r>
            <a:r>
              <a:rPr dirty="0" sz="1000" spc="45" b="1" i="1">
                <a:latin typeface="Georgia"/>
                <a:cs typeface="Georgia"/>
              </a:rPr>
              <a:t>θ</a:t>
            </a:r>
            <a:r>
              <a:rPr dirty="0" sz="1000" spc="45" b="1" i="1">
                <a:latin typeface="Cambria"/>
                <a:cs typeface="Cambria"/>
              </a:rPr>
              <a:t>|</a:t>
            </a:r>
            <a:r>
              <a:rPr dirty="0" sz="900" spc="45">
                <a:latin typeface="Georgia"/>
                <a:cs typeface="Georgia"/>
              </a:rPr>
              <a:t>y</a:t>
            </a:r>
            <a:r>
              <a:rPr dirty="0" sz="1000" spc="45"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077377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18461" y="1891352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latin typeface="Lucida Sans Unicode"/>
                <a:cs typeface="Lucida Sans Unicode"/>
              </a:rPr>
              <a:t>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084" y="1993270"/>
            <a:ext cx="2670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60195" algn="l"/>
              </a:tabLst>
            </a:pPr>
            <a:r>
              <a:rPr dirty="0" sz="1000" spc="-75">
                <a:latin typeface="Microsoft Sans Serif"/>
                <a:cs typeface="Microsoft Sans Serif"/>
              </a:rPr>
              <a:t>F</a:t>
            </a:r>
            <a:r>
              <a:rPr dirty="0" sz="1000" spc="-90">
                <a:latin typeface="Microsoft Sans Serif"/>
                <a:cs typeface="Microsoft Sans Serif"/>
              </a:rPr>
              <a:t>o</a:t>
            </a:r>
            <a:r>
              <a:rPr dirty="0" sz="1000" spc="5">
                <a:latin typeface="Microsoft Sans Serif"/>
                <a:cs typeface="Microsoft Sans Serif"/>
              </a:rPr>
              <a:t>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</a:t>
            </a:r>
            <a:r>
              <a:rPr dirty="0" sz="1000" spc="-25">
                <a:latin typeface="Microsoft Sans Serif"/>
                <a:cs typeface="Microsoft Sans Serif"/>
              </a:rPr>
              <a:t>rediction: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50" i="1">
                <a:latin typeface="Calibri"/>
                <a:cs typeface="Calibri"/>
              </a:rPr>
              <a:t>π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5" i="1">
                <a:latin typeface="Arial"/>
                <a:cs typeface="Arial"/>
              </a:rPr>
              <a:t>Y</a:t>
            </a:r>
            <a:r>
              <a:rPr dirty="0" baseline="-11904" sz="1050" spc="52">
                <a:latin typeface="Tahoma"/>
                <a:cs typeface="Tahoma"/>
              </a:rPr>
              <a:t>0</a:t>
            </a:r>
            <a:r>
              <a:rPr dirty="0" sz="1000" spc="-100">
                <a:latin typeface="Lucida Sans Unicode"/>
                <a:cs typeface="Lucida Sans Unicode"/>
              </a:rPr>
              <a:t>|</a:t>
            </a:r>
            <a:r>
              <a:rPr dirty="0" sz="900" spc="165">
                <a:latin typeface="Georgia"/>
                <a:cs typeface="Georgia"/>
              </a:rPr>
              <a:t>y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>
                <a:latin typeface="Microsoft Sans Serif"/>
                <a:cs typeface="Microsoft Sans Serif"/>
              </a:rPr>
              <a:t>	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5" i="1">
                <a:latin typeface="Arial"/>
                <a:cs typeface="Arial"/>
              </a:rPr>
              <a:t>Y</a:t>
            </a:r>
            <a:r>
              <a:rPr dirty="0" baseline="-11904" sz="1050" spc="52">
                <a:latin typeface="Tahoma"/>
                <a:cs typeface="Tahoma"/>
              </a:rPr>
              <a:t>0</a:t>
            </a:r>
            <a:r>
              <a:rPr dirty="0" sz="1000" spc="-100">
                <a:latin typeface="Lucida Sans Unicode"/>
                <a:cs typeface="Lucida Sans Unicode"/>
              </a:rPr>
              <a:t>|</a:t>
            </a:r>
            <a:r>
              <a:rPr dirty="0" sz="900" spc="55">
                <a:latin typeface="Georgia"/>
                <a:cs typeface="Georgia"/>
              </a:rPr>
              <a:t>y</a:t>
            </a:r>
            <a:r>
              <a:rPr dirty="0" sz="900" spc="-105">
                <a:latin typeface="Georgia"/>
                <a:cs typeface="Georgia"/>
              </a:rPr>
              <a:t> </a:t>
            </a:r>
            <a:r>
              <a:rPr dirty="0" sz="1000" spc="-15" b="1" i="1">
                <a:latin typeface="Georgia"/>
                <a:cs typeface="Georgia"/>
              </a:rPr>
              <a:t>,</a:t>
            </a:r>
            <a:r>
              <a:rPr dirty="0" sz="1000" spc="-65" b="1" i="1">
                <a:latin typeface="Georgia"/>
                <a:cs typeface="Georgia"/>
              </a:rPr>
              <a:t> </a:t>
            </a:r>
            <a:r>
              <a:rPr dirty="0" sz="1000" spc="-55" b="1" i="1">
                <a:latin typeface="Georgia"/>
                <a:cs typeface="Georgia"/>
              </a:rPr>
              <a:t>θ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50" i="1">
                <a:latin typeface="Calibri"/>
                <a:cs typeface="Calibri"/>
              </a:rPr>
              <a:t>π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55" b="1" i="1">
                <a:latin typeface="Georgia"/>
                <a:cs typeface="Georgia"/>
              </a:rPr>
              <a:t>θ</a:t>
            </a:r>
            <a:r>
              <a:rPr dirty="0" sz="1000" spc="5" b="1" i="1">
                <a:latin typeface="Cambria"/>
                <a:cs typeface="Cambria"/>
              </a:rPr>
              <a:t>|</a:t>
            </a:r>
            <a:r>
              <a:rPr dirty="0" sz="900" spc="165">
                <a:latin typeface="Georgia"/>
                <a:cs typeface="Georgia"/>
              </a:rPr>
              <a:t>y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-45" i="1">
                <a:latin typeface="Arial"/>
                <a:cs typeface="Arial"/>
              </a:rPr>
              <a:t>d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 spc="-85" b="1" i="1">
                <a:latin typeface="Georgia"/>
                <a:cs typeface="Georgia"/>
              </a:rPr>
              <a:t>θ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229205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1484" y="2145098"/>
            <a:ext cx="10877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Microsoft Sans Serif"/>
                <a:cs typeface="Microsoft Sans Serif"/>
              </a:rPr>
              <a:t>For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model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selection: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6535" y="2379172"/>
            <a:ext cx="2254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2169" algn="l"/>
                <a:tab pos="1712595" algn="l"/>
              </a:tabLst>
            </a:pPr>
            <a:r>
              <a:rPr dirty="0" u="sng" sz="1000" spc="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000" spc="4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000" spc="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dirty="0" u="sng" sz="1000" spc="8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9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=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000" spc="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dirty="0" u="sng" sz="1000" spc="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900" spc="1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y</a:t>
            </a:r>
            <a:r>
              <a:rPr dirty="0" u="sng" sz="1000" spc="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sz="1000" spc="10">
                <a:latin typeface="Microsoft Sans Serif"/>
                <a:cs typeface="Microsoft Sans Serif"/>
              </a:rPr>
              <a:t>	</a:t>
            </a:r>
            <a:r>
              <a:rPr dirty="0" u="sng" sz="10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dirty="0" u="sng" sz="1000" spc="-6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900" spc="5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y</a:t>
            </a:r>
            <a:r>
              <a:rPr dirty="0" u="sng" sz="900" spc="-10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70" b="1" i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dirty="0" u="sng" sz="900" spc="7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</a:t>
            </a:r>
            <a:r>
              <a:rPr dirty="0" u="sng" sz="900" spc="19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1000" spc="2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</a:t>
            </a:r>
            <a:r>
              <a:rPr dirty="0" u="sng" sz="1000" spc="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sng" sz="1000" spc="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sz="1000" spc="20">
                <a:latin typeface="Microsoft Sans Serif"/>
                <a:cs typeface="Microsoft Sans Serif"/>
              </a:rPr>
              <a:t>	</a:t>
            </a:r>
            <a:r>
              <a:rPr dirty="0" u="sng" sz="1000" spc="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000" spc="4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000" spc="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dirty="0" u="sng" sz="1000" spc="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9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=</a:t>
            </a:r>
            <a:r>
              <a:rPr dirty="0" u="sng" sz="1000" spc="-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535" y="2551562"/>
            <a:ext cx="2254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2169" algn="l"/>
                <a:tab pos="1712595" algn="l"/>
              </a:tabLst>
            </a:pPr>
            <a:r>
              <a:rPr dirty="0" sz="1000" spc="45" i="1">
                <a:latin typeface="Calibri"/>
                <a:cs typeface="Calibri"/>
              </a:rPr>
              <a:t>π</a:t>
            </a:r>
            <a:r>
              <a:rPr dirty="0" sz="1000" spc="45">
                <a:latin typeface="Microsoft Sans Serif"/>
                <a:cs typeface="Microsoft Sans Serif"/>
              </a:rPr>
              <a:t>(</a:t>
            </a:r>
            <a:r>
              <a:rPr dirty="0" sz="1000" spc="45" i="1">
                <a:latin typeface="Arial"/>
                <a:cs typeface="Arial"/>
              </a:rPr>
              <a:t>M</a:t>
            </a:r>
            <a:r>
              <a:rPr dirty="0" sz="1000" spc="80" i="1">
                <a:latin typeface="Arial"/>
                <a:cs typeface="Arial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 spc="1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1</a:t>
            </a:r>
            <a:r>
              <a:rPr dirty="0" sz="1000" spc="10">
                <a:latin typeface="Lucida Sans Unicode"/>
                <a:cs typeface="Lucida Sans Unicode"/>
              </a:rPr>
              <a:t>|</a:t>
            </a:r>
            <a:r>
              <a:rPr dirty="0" sz="900" spc="10">
                <a:latin typeface="Georgia"/>
                <a:cs typeface="Georgia"/>
              </a:rPr>
              <a:t>y</a:t>
            </a:r>
            <a:r>
              <a:rPr dirty="0" sz="1000" spc="10">
                <a:latin typeface="Microsoft Sans Serif"/>
                <a:cs typeface="Microsoft Sans Serif"/>
              </a:rPr>
              <a:t>)	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900" spc="50">
                <a:latin typeface="Georgia"/>
                <a:cs typeface="Georgia"/>
              </a:rPr>
              <a:t>y</a:t>
            </a:r>
            <a:r>
              <a:rPr dirty="0" sz="900" spc="-100">
                <a:latin typeface="Georgia"/>
                <a:cs typeface="Georgia"/>
              </a:rPr>
              <a:t> </a:t>
            </a:r>
            <a:r>
              <a:rPr dirty="0" sz="1000" spc="70" b="1" i="1">
                <a:latin typeface="Cambria"/>
                <a:cs typeface="Cambria"/>
              </a:rPr>
              <a:t>|</a:t>
            </a:r>
            <a:r>
              <a:rPr dirty="0" sz="900" spc="70">
                <a:latin typeface="Georgia"/>
                <a:cs typeface="Georgia"/>
              </a:rPr>
              <a:t>M</a:t>
            </a:r>
            <a:r>
              <a:rPr dirty="0" sz="900" spc="190">
                <a:latin typeface="Georgia"/>
                <a:cs typeface="Georgia"/>
              </a:rPr>
              <a:t> </a:t>
            </a:r>
            <a:r>
              <a:rPr dirty="0" sz="1000" spc="265" b="1">
                <a:latin typeface="Arial"/>
                <a:cs typeface="Arial"/>
              </a:rPr>
              <a:t>=</a:t>
            </a:r>
            <a:r>
              <a:rPr dirty="0" sz="1000" spc="45" b="1">
                <a:latin typeface="Arial"/>
                <a:cs typeface="Arial"/>
              </a:rPr>
              <a:t> </a:t>
            </a:r>
            <a:r>
              <a:rPr dirty="0" sz="1000" spc="20" b="1">
                <a:latin typeface="Arial"/>
                <a:cs typeface="Arial"/>
              </a:rPr>
              <a:t>1</a:t>
            </a:r>
            <a:r>
              <a:rPr dirty="0" sz="1000" spc="20">
                <a:latin typeface="Microsoft Sans Serif"/>
                <a:cs typeface="Microsoft Sans Serif"/>
              </a:rPr>
              <a:t>)	</a:t>
            </a:r>
            <a:r>
              <a:rPr dirty="0" sz="1000" spc="45" i="1">
                <a:latin typeface="Calibri"/>
                <a:cs typeface="Calibri"/>
              </a:rPr>
              <a:t>π</a:t>
            </a:r>
            <a:r>
              <a:rPr dirty="0" sz="1000" spc="45">
                <a:latin typeface="Microsoft Sans Serif"/>
                <a:cs typeface="Microsoft Sans Serif"/>
              </a:rPr>
              <a:t>(</a:t>
            </a:r>
            <a:r>
              <a:rPr dirty="0" sz="1000" spc="45" i="1">
                <a:latin typeface="Arial"/>
                <a:cs typeface="Arial"/>
              </a:rPr>
              <a:t>M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1)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7554" y="2464770"/>
            <a:ext cx="1613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0110" algn="l"/>
                <a:tab pos="1565275" algn="l"/>
              </a:tabLst>
            </a:pP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 spc="190">
                <a:latin typeface="Microsoft Sans Serif"/>
                <a:cs typeface="Microsoft Sans Serif"/>
              </a:rPr>
              <a:t>	</a:t>
            </a:r>
            <a:r>
              <a:rPr dirty="0" sz="1000" spc="-25">
                <a:latin typeface="Lucida Sans Unicode"/>
                <a:cs typeface="Lucida Sans Unicode"/>
              </a:rPr>
              <a:t>×</a:t>
            </a:r>
            <a:r>
              <a:rPr dirty="0" sz="1000" spc="-25">
                <a:latin typeface="Lucida Sans Unicode"/>
                <a:cs typeface="Lucida Sans Unicode"/>
              </a:rPr>
              <a:t>	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7016" y="2722364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latin typeface="Lucida Sans Unicode"/>
                <a:cs typeface="Lucida Sans Unicode"/>
              </a:rPr>
              <a:t>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614" y="2881226"/>
            <a:ext cx="7505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  <a:tab pos="655320" algn="l"/>
              </a:tabLst>
            </a:pPr>
            <a:r>
              <a:rPr dirty="0" sz="700" spc="60" i="1">
                <a:latin typeface="Arial"/>
                <a:cs typeface="Arial"/>
              </a:rPr>
              <a:t>M</a:t>
            </a:r>
            <a:r>
              <a:rPr dirty="0" sz="700" spc="60" i="1">
                <a:latin typeface="Arial"/>
                <a:cs typeface="Arial"/>
              </a:rPr>
              <a:t>	</a:t>
            </a:r>
            <a:r>
              <a:rPr dirty="0" sz="700" spc="60" i="1">
                <a:latin typeface="Arial"/>
                <a:cs typeface="Arial"/>
              </a:rPr>
              <a:t>M</a:t>
            </a:r>
            <a:r>
              <a:rPr dirty="0" sz="700" spc="60" i="1">
                <a:latin typeface="Arial"/>
                <a:cs typeface="Arial"/>
              </a:rPr>
              <a:t>	</a:t>
            </a:r>
            <a:r>
              <a:rPr dirty="0" sz="700" spc="60" i="1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484" y="2824294"/>
            <a:ext cx="2931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65" algn="l"/>
                <a:tab pos="2136775" algn="l"/>
              </a:tabLst>
            </a:pPr>
            <a:r>
              <a:rPr dirty="0" sz="1000" spc="-65">
                <a:latin typeface="Microsoft Sans Serif"/>
                <a:cs typeface="Microsoft Sans Serif"/>
              </a:rPr>
              <a:t>where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900" spc="50">
                <a:latin typeface="Georgia"/>
                <a:cs typeface="Georgia"/>
              </a:rPr>
              <a:t>y</a:t>
            </a:r>
            <a:r>
              <a:rPr dirty="0" sz="900" spc="-105">
                <a:latin typeface="Georgia"/>
                <a:cs typeface="Georgia"/>
              </a:rPr>
              <a:t> </a:t>
            </a:r>
            <a:r>
              <a:rPr dirty="0" sz="1000" spc="95" b="1" i="1">
                <a:latin typeface="Cambria"/>
                <a:cs typeface="Cambria"/>
              </a:rPr>
              <a:t>|</a:t>
            </a:r>
            <a:r>
              <a:rPr dirty="0" sz="900" spc="95">
                <a:latin typeface="Georgia"/>
                <a:cs typeface="Georgia"/>
              </a:rPr>
              <a:t>M</a:t>
            </a:r>
            <a:r>
              <a:rPr dirty="0" sz="1000" spc="95">
                <a:latin typeface="Microsoft Sans Serif"/>
                <a:cs typeface="Microsoft Sans Serif"/>
              </a:rPr>
              <a:t>)</a:t>
            </a:r>
            <a:r>
              <a:rPr dirty="0" sz="1000" spc="15">
                <a:latin typeface="Microsoft Sans Serif"/>
                <a:cs typeface="Microsoft Sans Serif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	</a:t>
            </a:r>
            <a:r>
              <a:rPr dirty="0" sz="1000" spc="25" i="1">
                <a:latin typeface="Arial"/>
                <a:cs typeface="Arial"/>
              </a:rPr>
              <a:t>f</a:t>
            </a:r>
            <a:r>
              <a:rPr dirty="0" sz="1000" spc="-65" i="1">
                <a:latin typeface="Arial"/>
                <a:cs typeface="Arial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(</a:t>
            </a:r>
            <a:r>
              <a:rPr dirty="0" sz="900" spc="10">
                <a:latin typeface="Georgia"/>
                <a:cs typeface="Georgia"/>
              </a:rPr>
              <a:t>y</a:t>
            </a:r>
            <a:r>
              <a:rPr dirty="0" sz="1000" spc="10">
                <a:latin typeface="Lucida Sans Unicode"/>
                <a:cs typeface="Lucida Sans Unicode"/>
              </a:rPr>
              <a:t>|</a:t>
            </a:r>
            <a:r>
              <a:rPr dirty="0" sz="1000" spc="10" b="1" i="1">
                <a:latin typeface="Georgia"/>
                <a:cs typeface="Georgia"/>
              </a:rPr>
              <a:t>θ   </a:t>
            </a:r>
            <a:r>
              <a:rPr dirty="0" sz="1000" spc="15">
                <a:latin typeface="Microsoft Sans Serif"/>
                <a:cs typeface="Microsoft Sans Serif"/>
              </a:rPr>
              <a:t>)</a:t>
            </a:r>
            <a:r>
              <a:rPr dirty="0" sz="1000" spc="15" i="1">
                <a:latin typeface="Calibri"/>
                <a:cs typeface="Calibri"/>
              </a:rPr>
              <a:t>π</a:t>
            </a:r>
            <a:r>
              <a:rPr dirty="0" sz="1000" spc="15">
                <a:latin typeface="Microsoft Sans Serif"/>
                <a:cs typeface="Microsoft Sans Serif"/>
              </a:rPr>
              <a:t>(</a:t>
            </a:r>
            <a:r>
              <a:rPr dirty="0" sz="1000" spc="15" b="1" i="1">
                <a:latin typeface="Georgia"/>
                <a:cs typeface="Georgia"/>
              </a:rPr>
              <a:t>θ </a:t>
            </a:r>
            <a:r>
              <a:rPr dirty="0" sz="1000" spc="265" b="1" i="1">
                <a:latin typeface="Georgia"/>
                <a:cs typeface="Georgia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)</a:t>
            </a:r>
            <a:r>
              <a:rPr dirty="0" sz="1000" spc="5" i="1">
                <a:latin typeface="Arial"/>
                <a:cs typeface="Arial"/>
              </a:rPr>
              <a:t>d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 spc="-85" b="1" i="1">
                <a:latin typeface="Georgia"/>
                <a:cs typeface="Georgia"/>
              </a:rPr>
              <a:t>θ	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marginal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1484" y="2976123"/>
            <a:ext cx="560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Microsoft Sans Serif"/>
                <a:cs typeface="Microsoft Sans Serif"/>
              </a:rPr>
              <a:t>li</a:t>
            </a:r>
            <a:r>
              <a:rPr dirty="0" sz="1000" spc="-30">
                <a:latin typeface="Microsoft Sans Serif"/>
                <a:cs typeface="Microsoft Sans Serif"/>
              </a:rPr>
              <a:t>k</a:t>
            </a:r>
            <a:r>
              <a:rPr dirty="0" sz="1000" spc="-40">
                <a:latin typeface="Microsoft Sans Serif"/>
                <a:cs typeface="Microsoft Sans Serif"/>
              </a:rPr>
              <a:t>elih</a:t>
            </a:r>
            <a:r>
              <a:rPr dirty="0" sz="1000" spc="-30">
                <a:latin typeface="Microsoft Sans Serif"/>
                <a:cs typeface="Microsoft Sans Serif"/>
              </a:rPr>
              <a:t>o</a:t>
            </a:r>
            <a:r>
              <a:rPr dirty="0" sz="1000" spc="-35">
                <a:latin typeface="Microsoft Sans Serif"/>
                <a:cs typeface="Microsoft Sans Serif"/>
              </a:rPr>
              <a:t>o</a:t>
            </a:r>
            <a:r>
              <a:rPr dirty="0" sz="1000" spc="-25">
                <a:latin typeface="Microsoft Sans Serif"/>
                <a:cs typeface="Microsoft Sans Serif"/>
              </a:rPr>
              <a:t>d.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7" name="object 2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3906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35202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1051761"/>
            <a:ext cx="3391535" cy="12674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Microsoft Sans Serif"/>
                <a:cs typeface="Microsoft Sans Serif"/>
              </a:rPr>
              <a:t>More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generally,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would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Calibri"/>
                <a:cs typeface="Calibri"/>
              </a:rPr>
              <a:t>π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sz="1100" spc="15">
                <a:latin typeface="Lucida Sans Unicode"/>
                <a:cs typeface="Lucida Sans Unicode"/>
              </a:rPr>
              <a:t>|</a:t>
            </a:r>
            <a:r>
              <a:rPr dirty="0" sz="1100" spc="15" b="1" i="1">
                <a:latin typeface="Georgia"/>
                <a:cs typeface="Georgia"/>
              </a:rPr>
              <a:t>λ</a:t>
            </a:r>
            <a:r>
              <a:rPr dirty="0" sz="1100" spc="15">
                <a:latin typeface="Microsoft Sans Serif"/>
                <a:cs typeface="Microsoft Sans Serif"/>
              </a:rPr>
              <a:t>),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85" b="1" i="1">
                <a:latin typeface="Georgia"/>
                <a:cs typeface="Georgi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vector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hyperparameters.</a:t>
            </a:r>
            <a:endParaRPr sz="1100">
              <a:latin typeface="Microsoft Sans Serif"/>
              <a:cs typeface="Microsoft Sans Serif"/>
            </a:endParaRPr>
          </a:p>
          <a:p>
            <a:pPr marL="12700" marR="72390">
              <a:lnSpc>
                <a:spcPct val="102600"/>
              </a:lnSpc>
              <a:spcBef>
                <a:spcPts val="300"/>
              </a:spcBef>
            </a:pPr>
            <a:r>
              <a:rPr dirty="0" sz="1100" spc="-85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think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process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interest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parts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known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parts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unknown.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35">
                <a:latin typeface="Microsoft Sans Serif"/>
                <a:cs typeface="Microsoft Sans Serif"/>
              </a:rPr>
              <a:t>Then,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hierarchical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specification,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624205">
              <a:lnSpc>
                <a:spcPct val="100000"/>
              </a:lnSpc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80">
                <a:latin typeface="Microsoft Sans Serif"/>
                <a:cs typeface="Microsoft Sans Serif"/>
              </a:rPr>
              <a:t>p</a:t>
            </a:r>
            <a:r>
              <a:rPr dirty="0" sz="1100" spc="-25">
                <a:latin typeface="Microsoft Sans Serif"/>
                <a:cs typeface="Microsoft Sans Serif"/>
              </a:rPr>
              <a:t>r</a:t>
            </a:r>
            <a:r>
              <a:rPr dirty="0" sz="1100" spc="-10">
                <a:latin typeface="Microsoft Sans Serif"/>
                <a:cs typeface="Microsoft Sans Serif"/>
              </a:rPr>
              <a:t>o</a:t>
            </a:r>
            <a:r>
              <a:rPr dirty="0" sz="1100" spc="-120">
                <a:latin typeface="Microsoft Sans Serif"/>
                <a:cs typeface="Microsoft Sans Serif"/>
              </a:rPr>
              <a:t>ces</a:t>
            </a:r>
            <a:r>
              <a:rPr dirty="0" sz="1100" spc="-120">
                <a:latin typeface="Microsoft Sans Serif"/>
                <a:cs typeface="Microsoft Sans Serif"/>
              </a:rPr>
              <a:t>s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(</a:t>
            </a:r>
            <a:r>
              <a:rPr dirty="0" sz="1100" spc="-25">
                <a:latin typeface="Microsoft Sans Serif"/>
                <a:cs typeface="Microsoft Sans Serif"/>
              </a:rPr>
              <a:t>p</a:t>
            </a:r>
            <a:r>
              <a:rPr dirty="0" sz="1100" spc="-25">
                <a:latin typeface="Microsoft Sans Serif"/>
                <a:cs typeface="Microsoft Sans Serif"/>
              </a:rPr>
              <a:t>r</a:t>
            </a:r>
            <a:r>
              <a:rPr dirty="0" sz="1100" spc="-10">
                <a:latin typeface="Microsoft Sans Serif"/>
                <a:cs typeface="Microsoft Sans Serif"/>
              </a:rPr>
              <a:t>o</a:t>
            </a:r>
            <a:r>
              <a:rPr dirty="0" sz="1100" spc="-120">
                <a:latin typeface="Microsoft Sans Serif"/>
                <a:cs typeface="Microsoft Sans Serif"/>
              </a:rPr>
              <a:t>ces</a:t>
            </a:r>
            <a:r>
              <a:rPr dirty="0" sz="1100" spc="-120">
                <a:latin typeface="Microsoft Sans Serif"/>
                <a:cs typeface="Microsoft Sans Serif"/>
              </a:rPr>
              <a:t>s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517319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99424"/>
            <a:ext cx="65265" cy="652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3" name="object 13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3906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85462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771168"/>
            <a:ext cx="200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Microsoft Sans Serif"/>
                <a:cs typeface="Microsoft Sans Serif"/>
              </a:rPr>
              <a:t>If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125" i="1">
                <a:latin typeface="Calibri"/>
                <a:cs typeface="Calibri"/>
              </a:rPr>
              <a:t>λ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known,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140" i="1">
                <a:latin typeface="Calibri"/>
                <a:cs typeface="Calibri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1658" y="1147583"/>
            <a:ext cx="719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5" b="1" i="1">
                <a:latin typeface="Georgia"/>
                <a:cs typeface="Georgia"/>
              </a:rPr>
              <a:t>,</a:t>
            </a:r>
            <a:r>
              <a:rPr dirty="0" sz="1100" spc="-70" b="1" i="1">
                <a:latin typeface="Georgia"/>
                <a:cs typeface="Georgia"/>
              </a:rPr>
              <a:t> 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9319" y="1053857"/>
            <a:ext cx="1059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5844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700" spc="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7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150" b="1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λ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9319" y="1132343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775" y="1243951"/>
            <a:ext cx="939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50" i="1">
                <a:latin typeface="Arial"/>
                <a:cs typeface="Arial"/>
              </a:rPr>
              <a:t>d</a:t>
            </a:r>
            <a:r>
              <a:rPr dirty="0" sz="1100" spc="-105" i="1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25472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4395" y="1542020"/>
            <a:ext cx="36125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0">
                <a:latin typeface="Microsoft Sans Serif"/>
                <a:cs typeface="Microsoft Sans Serif"/>
              </a:rPr>
              <a:t>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25" i="1">
                <a:latin typeface="Calibri"/>
                <a:cs typeface="Calibri"/>
              </a:rPr>
              <a:t>λ</a:t>
            </a:r>
            <a:r>
              <a:rPr dirty="0" sz="1100" spc="120" i="1">
                <a:latin typeface="Calibri"/>
                <a:cs typeface="Calibri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known,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second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stage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hyperprior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75" i="1">
                <a:latin typeface="Calibri"/>
                <a:cs typeface="Calibri"/>
              </a:rPr>
              <a:t>π</a:t>
            </a:r>
            <a:r>
              <a:rPr dirty="0" sz="1100" spc="75">
                <a:latin typeface="Microsoft Sans Serif"/>
                <a:cs typeface="Microsoft Sans Serif"/>
              </a:rPr>
              <a:t>(</a:t>
            </a:r>
            <a:r>
              <a:rPr dirty="0" sz="1100" spc="75" b="1" i="1">
                <a:latin typeface="Georgia"/>
                <a:cs typeface="Georgia"/>
              </a:rPr>
              <a:t>λ</a:t>
            </a:r>
            <a:r>
              <a:rPr dirty="0" sz="1100" spc="75">
                <a:latin typeface="Microsoft Sans Serif"/>
                <a:cs typeface="Microsoft Sans Serif"/>
              </a:rPr>
              <a:t>)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required,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5875" y="2090495"/>
            <a:ext cx="710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4303" y="1996769"/>
            <a:ext cx="1521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5585" algn="l"/>
                <a:tab pos="150812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700" spc="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7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1100" spc="150" b="1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λ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 spc="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150" b="1" i="1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λ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4303" y="2075255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9759" y="2186862"/>
            <a:ext cx="140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50" i="1">
                <a:latin typeface="Arial"/>
                <a:cs typeface="Arial"/>
              </a:rPr>
              <a:t>d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50" i="1">
                <a:latin typeface="Arial"/>
                <a:cs typeface="Arial"/>
              </a:rPr>
              <a:t>d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5336" y="2090495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68384"/>
            <a:ext cx="65265" cy="6526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86295" y="2484944"/>
            <a:ext cx="36766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Alternatively,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might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replace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50" b="1" i="1">
                <a:latin typeface="Georgia"/>
                <a:cs typeface="Georgia"/>
              </a:rPr>
              <a:t>λ</a:t>
            </a:r>
            <a:r>
              <a:rPr dirty="0" sz="1100" spc="90" b="1" i="1">
                <a:latin typeface="Georgia"/>
                <a:cs typeface="Georgia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Lucida Sans Unicode"/>
                <a:cs typeface="Lucida Sans Unicode"/>
              </a:rPr>
              <a:t>|</a:t>
            </a:r>
            <a:r>
              <a:rPr dirty="0" sz="700" spc="20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5" b="1" i="1">
                <a:latin typeface="Georgia"/>
                <a:cs typeface="Georgia"/>
              </a:rPr>
              <a:t>,</a:t>
            </a:r>
            <a:r>
              <a:rPr dirty="0" sz="1100" spc="-70" b="1" i="1">
                <a:latin typeface="Georgia"/>
                <a:cs typeface="Georgia"/>
              </a:rPr>
              <a:t> </a:t>
            </a:r>
            <a:r>
              <a:rPr dirty="0" sz="1100" spc="100" b="1" i="1">
                <a:latin typeface="Georgia"/>
                <a:cs typeface="Georgia"/>
              </a:rPr>
              <a:t>λ</a:t>
            </a:r>
            <a:r>
              <a:rPr dirty="0" sz="1100" spc="100">
                <a:latin typeface="Microsoft Sans Serif"/>
                <a:cs typeface="Microsoft Sans Serif"/>
              </a:rPr>
              <a:t>)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estimate,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75" b="1" i="1">
                <a:latin typeface="Georgia"/>
                <a:cs typeface="Georgia"/>
              </a:rPr>
              <a:t>λ</a:t>
            </a:r>
            <a:r>
              <a:rPr dirty="0" baseline="12626" sz="1650" spc="-112" b="1">
                <a:latin typeface="Arial"/>
                <a:cs typeface="Arial"/>
              </a:rPr>
              <a:t>ˆ</a:t>
            </a:r>
            <a:r>
              <a:rPr dirty="0" sz="1100" spc="-7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 b="1">
                <a:latin typeface="Arial"/>
                <a:cs typeface="Arial"/>
              </a:rPr>
              <a:t>empirical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80" b="1">
                <a:latin typeface="Arial"/>
                <a:cs typeface="Arial"/>
              </a:rPr>
              <a:t>Bayes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analysis</a:t>
            </a:r>
            <a:r>
              <a:rPr dirty="0" sz="1100" spc="-6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4" name="object 2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294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80">
                <a:solidFill>
                  <a:srgbClr val="FFFFFF"/>
                </a:solidFill>
              </a:rPr>
              <a:t>Inference: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1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1842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28458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1894" y="681174"/>
            <a:ext cx="3398520" cy="9461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random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variables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Arial"/>
                <a:cs typeface="Arial"/>
              </a:rPr>
              <a:t>Y</a:t>
            </a:r>
            <a:r>
              <a:rPr dirty="0" baseline="-10416" sz="1200" spc="22">
                <a:latin typeface="Tahoma"/>
                <a:cs typeface="Tahoma"/>
              </a:rPr>
              <a:t>1</a:t>
            </a:r>
            <a:r>
              <a:rPr dirty="0" sz="1100" spc="1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baseline="-10416" sz="1200" spc="-15" i="1">
                <a:latin typeface="Arial"/>
                <a:cs typeface="Arial"/>
              </a:rPr>
              <a:t>n</a:t>
            </a:r>
            <a:r>
              <a:rPr dirty="0" baseline="-10416" sz="1200" spc="217" i="1">
                <a:latin typeface="Arial"/>
                <a:cs typeface="Arial"/>
              </a:rPr>
              <a:t> </a:t>
            </a:r>
            <a:r>
              <a:rPr dirty="0" baseline="41666" sz="1200" spc="-315" i="1">
                <a:latin typeface="Arial"/>
                <a:cs typeface="Arial"/>
              </a:rPr>
              <a:t>i</a:t>
            </a:r>
            <a:r>
              <a:rPr dirty="0" sz="1100" spc="-210">
                <a:latin typeface="Lucida Sans Unicode"/>
                <a:cs typeface="Lucida Sans Unicode"/>
              </a:rPr>
              <a:t>∼</a:t>
            </a:r>
            <a:r>
              <a:rPr dirty="0" baseline="41666" sz="1200" spc="-315" i="1">
                <a:latin typeface="Arial"/>
                <a:cs typeface="Arial"/>
              </a:rPr>
              <a:t>id</a:t>
            </a:r>
            <a:r>
              <a:rPr dirty="0" baseline="41666" sz="1200" spc="-52" i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Bernoulli(</a:t>
            </a:r>
            <a:r>
              <a:rPr dirty="0" sz="1100" spc="-20" i="1">
                <a:latin typeface="Calibri"/>
                <a:cs typeface="Calibri"/>
              </a:rPr>
              <a:t>θ</a:t>
            </a:r>
            <a:r>
              <a:rPr dirty="0" sz="1100" spc="-20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latin typeface="Microsoft Sans Serif"/>
                <a:cs typeface="Microsoft Sans Serif"/>
              </a:rPr>
              <a:t>W</a:t>
            </a:r>
            <a:r>
              <a:rPr dirty="0" sz="1100" spc="-130">
                <a:latin typeface="Microsoft Sans Serif"/>
                <a:cs typeface="Microsoft Sans Serif"/>
              </a:rPr>
              <a:t>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observed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75">
                <a:latin typeface="Times New Roman"/>
                <a:cs typeface="Times New Roman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75" i="1">
                <a:latin typeface="Arial"/>
                <a:cs typeface="Arial"/>
              </a:rPr>
              <a:t>n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dirty="0" sz="1100" spc="-70">
                <a:latin typeface="Microsoft Sans Serif"/>
                <a:cs typeface="Microsoft Sans Serif"/>
              </a:rPr>
              <a:t>Consider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50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5" i="1">
                <a:latin typeface="Arial"/>
                <a:cs typeface="Arial"/>
              </a:rPr>
              <a:t>Beta</a:t>
            </a:r>
            <a:r>
              <a:rPr dirty="0" sz="1100" spc="5">
                <a:latin typeface="Microsoft Sans Serif"/>
                <a:cs typeface="Microsoft Sans Serif"/>
              </a:rPr>
              <a:t>(</a:t>
            </a:r>
            <a:r>
              <a:rPr dirty="0" sz="1100" spc="5" i="1">
                <a:latin typeface="Calibri"/>
                <a:cs typeface="Calibri"/>
              </a:rPr>
              <a:t>α,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45" i="1">
                <a:latin typeface="Calibri"/>
                <a:cs typeface="Calibri"/>
              </a:rPr>
              <a:t>β</a:t>
            </a:r>
            <a:r>
              <a:rPr dirty="0" sz="1100" spc="45">
                <a:latin typeface="Microsoft Sans Serif"/>
                <a:cs typeface="Microsoft Sans Serif"/>
              </a:rPr>
              <a:t>),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i.e.</a:t>
            </a:r>
            <a:endParaRPr sz="1100">
              <a:latin typeface="Microsoft Sans Serif"/>
              <a:cs typeface="Microsoft Sans Serif"/>
            </a:endParaRPr>
          </a:p>
          <a:p>
            <a:pPr algn="ctr" marR="518159">
              <a:lnSpc>
                <a:spcPct val="100000"/>
              </a:lnSpc>
              <a:spcBef>
                <a:spcPts val="97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Γ(</a:t>
            </a:r>
            <a:r>
              <a:rPr dirty="0" u="sng" sz="1100" spc="7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</a:t>
            </a:r>
            <a:r>
              <a:rPr dirty="0" u="sng" sz="1100" spc="-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04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9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β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5232" y="1624151"/>
            <a:ext cx="565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Microsoft Sans Serif"/>
                <a:cs typeface="Microsoft Sans Serif"/>
              </a:rPr>
              <a:t>Γ(</a:t>
            </a: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20">
                <a:latin typeface="Microsoft Sans Serif"/>
                <a:cs typeface="Microsoft Sans Serif"/>
              </a:rPr>
              <a:t>)Γ(</a:t>
            </a:r>
            <a:r>
              <a:rPr dirty="0" sz="1100" spc="90" i="1">
                <a:latin typeface="Calibri"/>
                <a:cs typeface="Calibri"/>
              </a:rPr>
              <a:t>β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9729" y="1509241"/>
            <a:ext cx="856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715" algn="l"/>
              </a:tabLst>
            </a:pPr>
            <a:r>
              <a:rPr dirty="0" sz="800" spc="105" i="1">
                <a:latin typeface="Trebuchet MS"/>
                <a:cs typeface="Trebuchet MS"/>
              </a:rPr>
              <a:t>α</a:t>
            </a:r>
            <a:r>
              <a:rPr dirty="0" sz="800" spc="215">
                <a:latin typeface="Cambria"/>
                <a:cs typeface="Cambria"/>
              </a:rPr>
              <a:t>−</a:t>
            </a:r>
            <a:r>
              <a:rPr dirty="0" sz="800" spc="-15">
                <a:latin typeface="Tahoma"/>
                <a:cs typeface="Tahoma"/>
              </a:rPr>
              <a:t>1</a:t>
            </a:r>
            <a:r>
              <a:rPr dirty="0" sz="800" spc="-15">
                <a:latin typeface="Tahoma"/>
                <a:cs typeface="Tahoma"/>
              </a:rPr>
              <a:t>	</a:t>
            </a:r>
            <a:r>
              <a:rPr dirty="0" sz="800" spc="60" i="1">
                <a:latin typeface="Trebuchet MS"/>
                <a:cs typeface="Trebuchet MS"/>
              </a:rPr>
              <a:t>β</a:t>
            </a:r>
            <a:r>
              <a:rPr dirty="0" sz="800" spc="215">
                <a:latin typeface="Cambria"/>
                <a:cs typeface="Cambria"/>
              </a:rPr>
              <a:t>−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4730" y="1529116"/>
            <a:ext cx="1986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8700" algn="l"/>
                <a:tab pos="1310005" algn="l"/>
                <a:tab pos="1934845" algn="l"/>
              </a:tabLst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">
                <a:latin typeface="Microsoft Sans Serif"/>
                <a:cs typeface="Microsoft Sans Serif"/>
              </a:rPr>
              <a:t>(1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9584" y="1529116"/>
            <a:ext cx="640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95" i="1">
                <a:latin typeface="Calibri"/>
                <a:cs typeface="Calibri"/>
              </a:rPr>
              <a:t>&lt;</a:t>
            </a:r>
            <a:r>
              <a:rPr dirty="0" sz="1100" spc="55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80" i="1">
                <a:latin typeface="Calibri"/>
                <a:cs typeface="Calibri"/>
              </a:rPr>
              <a:t> </a:t>
            </a:r>
            <a:r>
              <a:rPr dirty="0" sz="1100" spc="295" i="1">
                <a:latin typeface="Calibri"/>
                <a:cs typeface="Calibri"/>
              </a:rPr>
              <a:t>&lt;</a:t>
            </a:r>
            <a:r>
              <a:rPr dirty="0" sz="1100" spc="55" i="1">
                <a:latin typeface="Calibri"/>
                <a:cs typeface="Calibri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1906827"/>
            <a:ext cx="362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where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2402" y="2154871"/>
            <a:ext cx="11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Calibri"/>
                <a:cs typeface="Calibri"/>
              </a:rPr>
              <a:t>α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7594" y="236520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 h="0">
                <a:moveTo>
                  <a:pt x="0" y="0"/>
                </a:moveTo>
                <a:lnTo>
                  <a:pt x="3441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88999" y="2248597"/>
            <a:ext cx="89916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5"/>
              </a:lnSpc>
              <a:spcBef>
                <a:spcPts val="90"/>
              </a:spcBef>
              <a:tabLst>
                <a:tab pos="847725" algn="l"/>
              </a:tabLst>
            </a:pP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488315">
              <a:lnSpc>
                <a:spcPts val="1035"/>
              </a:lnSpc>
            </a:pP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-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8352" y="2154871"/>
            <a:ext cx="193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Calibri"/>
                <a:cs typeface="Calibri"/>
              </a:rPr>
              <a:t>α</a:t>
            </a:r>
            <a:r>
              <a:rPr dirty="0" sz="1100" spc="35" i="1">
                <a:latin typeface="Calibri"/>
                <a:cs typeface="Calibri"/>
              </a:rPr>
              <a:t>β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7198" y="2365209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89" h="0">
                <a:moveTo>
                  <a:pt x="0" y="0"/>
                </a:moveTo>
                <a:lnTo>
                  <a:pt x="120252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98954" y="2248597"/>
            <a:ext cx="192278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1035"/>
              </a:lnSpc>
              <a:spcBef>
                <a:spcPts val="90"/>
              </a:spcBef>
              <a:tabLst>
                <a:tab pos="1845310" algn="l"/>
              </a:tabLst>
            </a:pPr>
            <a:r>
              <a:rPr dirty="0" sz="1100" spc="-50" i="1">
                <a:latin typeface="Arial"/>
                <a:cs typeface="Arial"/>
              </a:rPr>
              <a:t>Var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(</a:t>
            </a:r>
            <a:r>
              <a:rPr dirty="0" sz="1100" spc="10" i="1">
                <a:latin typeface="Calibri"/>
                <a:cs typeface="Calibri"/>
              </a:rPr>
              <a:t>θ</a:t>
            </a:r>
            <a:r>
              <a:rPr dirty="0" sz="1100" spc="10">
                <a:latin typeface="Microsoft Sans Serif"/>
                <a:cs typeface="Microsoft Sans Serif"/>
              </a:rPr>
              <a:t>) </a:t>
            </a:r>
            <a:r>
              <a:rPr dirty="0" sz="1100" spc="204">
                <a:latin typeface="Microsoft Sans Serif"/>
                <a:cs typeface="Microsoft Sans Serif"/>
              </a:rPr>
              <a:t>=	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628015">
              <a:lnSpc>
                <a:spcPts val="1035"/>
              </a:lnSpc>
            </a:pPr>
            <a:r>
              <a:rPr dirty="0" sz="1100" spc="65">
                <a:latin typeface="Microsoft Sans Serif"/>
                <a:cs typeface="Microsoft Sans Serif"/>
              </a:rPr>
              <a:t>(</a:t>
            </a:r>
            <a:r>
              <a:rPr dirty="0" sz="1100" spc="65" i="1">
                <a:latin typeface="Calibri"/>
                <a:cs typeface="Calibri"/>
              </a:rPr>
              <a:t>α</a:t>
            </a:r>
            <a:r>
              <a:rPr dirty="0" sz="1100" spc="-20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60" i="1">
                <a:latin typeface="Calibri"/>
                <a:cs typeface="Calibri"/>
              </a:rPr>
              <a:t>β</a:t>
            </a:r>
            <a:r>
              <a:rPr dirty="0" sz="1100" spc="60">
                <a:latin typeface="Microsoft Sans Serif"/>
                <a:cs typeface="Microsoft Sans Serif"/>
              </a:rPr>
              <a:t>)</a:t>
            </a:r>
            <a:r>
              <a:rPr dirty="0" baseline="20833" sz="1200" spc="89">
                <a:latin typeface="Tahoma"/>
                <a:cs typeface="Tahoma"/>
              </a:rPr>
              <a:t>2</a:t>
            </a:r>
            <a:r>
              <a:rPr dirty="0" sz="1100" spc="60">
                <a:latin typeface="Microsoft Sans Serif"/>
                <a:cs typeface="Microsoft Sans Serif"/>
              </a:rPr>
              <a:t>(</a:t>
            </a:r>
            <a:r>
              <a:rPr dirty="0" sz="1100" spc="60" i="1">
                <a:latin typeface="Calibri"/>
                <a:cs typeface="Calibri"/>
              </a:rPr>
              <a:t>α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sz="1100" spc="40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717457"/>
            <a:ext cx="65265" cy="6526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24395" y="2634016"/>
            <a:ext cx="2763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What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is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the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posterior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distribution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,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7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7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</a:t>
            </a:r>
            <a:r>
              <a:rPr dirty="0" sz="1100" spc="-2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5" name="object 2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762" y="121015"/>
            <a:ext cx="2294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Bayesian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Inference:</a:t>
            </a:r>
            <a:r>
              <a:rPr dirty="0" sz="1400" spc="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743" y="560095"/>
            <a:ext cx="160096" cy="160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743" y="893203"/>
            <a:ext cx="160096" cy="1600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743" y="1453134"/>
            <a:ext cx="160096" cy="160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0253" y="532001"/>
            <a:ext cx="3258820" cy="1085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9070" indent="-16700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Arial"/>
              <a:buAutoNum type="arabicPlain"/>
              <a:tabLst>
                <a:tab pos="179705" algn="l"/>
              </a:tabLst>
            </a:pPr>
            <a:r>
              <a:rPr dirty="0" sz="1100" spc="-15">
                <a:solidFill>
                  <a:srgbClr val="3333B2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AEAF7"/>
              </a:buClr>
              <a:buFont typeface="Arial"/>
              <a:buAutoNum type="arabicPlain"/>
            </a:pPr>
            <a:endParaRPr sz="1150">
              <a:latin typeface="Microsoft Sans Serif"/>
              <a:cs typeface="Microsoft Sans Serif"/>
            </a:endParaRPr>
          </a:p>
          <a:p>
            <a:pPr marL="179070" indent="-167005">
              <a:lnSpc>
                <a:spcPct val="100000"/>
              </a:lnSpc>
              <a:buClr>
                <a:srgbClr val="EAEAF7"/>
              </a:buClr>
              <a:buSzPct val="72727"/>
              <a:buFont typeface="Arial"/>
              <a:buAutoNum type="arabicPlain"/>
              <a:tabLst>
                <a:tab pos="179705" algn="l"/>
              </a:tabLst>
            </a:pP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Section</a:t>
            </a:r>
            <a:r>
              <a:rPr dirty="0" sz="1100" spc="6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1:</a:t>
            </a:r>
            <a:r>
              <a:rPr dirty="0" sz="1100" spc="18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Basic</a:t>
            </a:r>
            <a:r>
              <a:rPr dirty="0" sz="1100" spc="6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7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Bayesian</a:t>
            </a:r>
            <a:r>
              <a:rPr dirty="0" sz="1100" spc="6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Concept</a:t>
            </a:r>
            <a:r>
              <a:rPr dirty="0" sz="1100" spc="6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dirty="0" sz="1100" spc="6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Computation</a:t>
            </a:r>
            <a:endParaRPr sz="1100">
              <a:latin typeface="Microsoft Sans Serif"/>
              <a:cs typeface="Microsoft Sans Serif"/>
            </a:endParaRPr>
          </a:p>
          <a:p>
            <a:pPr marL="179070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1100" spc="45" b="1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25" b="1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179070" indent="-167005">
              <a:lnSpc>
                <a:spcPct val="100000"/>
              </a:lnSpc>
              <a:buClr>
                <a:srgbClr val="EAEAF7"/>
              </a:buClr>
              <a:buSzPct val="72727"/>
              <a:buFont typeface="Arial"/>
              <a:buAutoNum type="arabicPlain" startAt="3"/>
              <a:tabLst>
                <a:tab pos="179705" algn="l"/>
              </a:tabLst>
            </a:pP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Section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2:</a:t>
            </a:r>
            <a:r>
              <a:rPr dirty="0" sz="1100" spc="195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Posterior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Inferences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1100" spc="95" b="1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30" b="1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pm]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743" y="1840979"/>
            <a:ext cx="160096" cy="1600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0253" y="1842248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12885"/>
            <a:ext cx="2420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Section</a:t>
            </a:r>
            <a:r>
              <a:rPr dirty="0" sz="1100" spc="6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3:</a:t>
            </a:r>
            <a:r>
              <a:rPr dirty="0" sz="1100" spc="18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MCMC</a:t>
            </a:r>
            <a:r>
              <a:rPr dirty="0" sz="1100" spc="6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Methods</a:t>
            </a:r>
            <a:r>
              <a:rPr dirty="0" sz="1100" spc="65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b="1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[1.30-3</a:t>
            </a:r>
            <a:r>
              <a:rPr dirty="0" sz="1100" spc="80" b="1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30" b="1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pm]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743" y="2228824"/>
            <a:ext cx="160096" cy="1600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50253" y="2230106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636" y="2200730"/>
            <a:ext cx="2550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Section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4:</a:t>
            </a:r>
            <a:r>
              <a:rPr dirty="0" sz="1100" spc="19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Practical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75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Examples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b="1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[3.30-5</a:t>
            </a:r>
            <a:r>
              <a:rPr dirty="0" sz="1100" spc="90" b="1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30" b="1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pm]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743" y="2616669"/>
            <a:ext cx="160096" cy="16009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50253" y="2617951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636" y="2588576"/>
            <a:ext cx="647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Conclusion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1" name="object 2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762" y="121015"/>
            <a:ext cx="2294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Bayesian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Inference:</a:t>
            </a:r>
            <a:r>
              <a:rPr dirty="0" sz="1400" spc="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294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80">
                <a:solidFill>
                  <a:srgbClr val="FFFFFF"/>
                </a:solidFill>
              </a:rPr>
              <a:t>Inference: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1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39584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656144"/>
            <a:ext cx="2166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Microsoft Sans Serif"/>
                <a:cs typeface="Microsoft Sans Serif"/>
              </a:rPr>
              <a:t>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</a:t>
            </a:r>
            <a:r>
              <a:rPr dirty="0" sz="1100" spc="-130">
                <a:latin typeface="Microsoft Sans Serif"/>
                <a:cs typeface="Microsoft Sans Serif"/>
              </a:rPr>
              <a:t>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observed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75">
                <a:latin typeface="Times New Roman"/>
                <a:cs typeface="Times New Roman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(</a:t>
            </a:r>
            <a:r>
              <a:rPr dirty="0" sz="1100" spc="-15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0)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so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1741" y="552233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9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7995" y="629626"/>
            <a:ext cx="198755" cy="2520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dirty="0" sz="800" spc="-10" i="1">
                <a:latin typeface="Arial"/>
                <a:cs typeface="Arial"/>
              </a:rPr>
              <a:t>n </a:t>
            </a:r>
            <a:r>
              <a:rPr dirty="0" sz="800" spc="52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3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5083" y="656144"/>
            <a:ext cx="1104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5" i="1">
                <a:latin typeface="Arial"/>
                <a:cs typeface="Arial"/>
              </a:rPr>
              <a:t>x</a:t>
            </a:r>
            <a:r>
              <a:rPr dirty="0" baseline="-10416" sz="1200" spc="-22" i="1">
                <a:latin typeface="Arial"/>
                <a:cs typeface="Arial"/>
              </a:rPr>
              <a:t>i</a:t>
            </a:r>
            <a:r>
              <a:rPr dirty="0" baseline="-10416" sz="1200" spc="-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5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6.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49617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4395" y="866176"/>
            <a:ext cx="2863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assume,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s</a:t>
            </a:r>
            <a:r>
              <a:rPr dirty="0" sz="1100" spc="-155">
                <a:latin typeface="Microsoft Sans Serif"/>
                <a:cs typeface="Microsoft Sans Serif"/>
              </a:rPr>
              <a:t>a</a:t>
            </a:r>
            <a:r>
              <a:rPr dirty="0" sz="1100" spc="-145">
                <a:latin typeface="Microsoft Sans Serif"/>
                <a:cs typeface="Microsoft Sans Serif"/>
              </a:rPr>
              <a:t>y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5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i.e.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85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35" i="1">
                <a:latin typeface="Arial"/>
                <a:cs typeface="Arial"/>
              </a:rPr>
              <a:t>Bet</a:t>
            </a:r>
            <a:r>
              <a:rPr dirty="0" sz="1100" spc="-30" i="1">
                <a:latin typeface="Arial"/>
                <a:cs typeface="Arial"/>
              </a:rPr>
              <a:t>a</a:t>
            </a:r>
            <a:r>
              <a:rPr dirty="0" sz="1100" spc="-5">
                <a:latin typeface="Microsoft Sans Serif"/>
                <a:cs typeface="Microsoft Sans Serif"/>
              </a:rPr>
              <a:t>(1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1).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6" name="object 1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762" y="121015"/>
            <a:ext cx="2294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Bayesian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Inference:</a:t>
            </a:r>
            <a:r>
              <a:rPr dirty="0" sz="1400" spc="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3176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548308"/>
            <a:ext cx="343662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show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tends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∞</a:t>
            </a:r>
            <a:r>
              <a:rPr dirty="0" sz="1100" spc="2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1" name="object 1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294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80">
                <a:solidFill>
                  <a:srgbClr val="FFFFFF"/>
                </a:solidFill>
              </a:rPr>
              <a:t>Inference: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1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80923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597470"/>
            <a:ext cx="865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illustrations: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1" name="object 1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294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80">
                <a:solidFill>
                  <a:srgbClr val="FFFFFF"/>
                </a:solidFill>
              </a:rPr>
              <a:t>Inference: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2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84161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366266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94" y="518603"/>
            <a:ext cx="3989704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175895">
              <a:lnSpc>
                <a:spcPct val="102600"/>
              </a:lnSpc>
              <a:spcBef>
                <a:spcPts val="55"/>
              </a:spcBef>
            </a:pP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random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variables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Arial"/>
                <a:cs typeface="Arial"/>
              </a:rPr>
              <a:t>Y</a:t>
            </a:r>
            <a:r>
              <a:rPr dirty="0" baseline="-10416" sz="1200" spc="22">
                <a:latin typeface="Tahoma"/>
                <a:cs typeface="Tahoma"/>
              </a:rPr>
              <a:t>1</a:t>
            </a:r>
            <a:r>
              <a:rPr dirty="0" sz="1100" spc="1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baseline="-10416" sz="1200" spc="-15" i="1">
                <a:latin typeface="Arial"/>
                <a:cs typeface="Arial"/>
              </a:rPr>
              <a:t>n</a:t>
            </a:r>
            <a:r>
              <a:rPr dirty="0" baseline="-10416" sz="1200" spc="217" i="1">
                <a:latin typeface="Arial"/>
                <a:cs typeface="Arial"/>
              </a:rPr>
              <a:t> </a:t>
            </a:r>
            <a:r>
              <a:rPr dirty="0" baseline="41666" sz="1200" spc="-315" i="1">
                <a:latin typeface="Arial"/>
                <a:cs typeface="Arial"/>
              </a:rPr>
              <a:t>i</a:t>
            </a:r>
            <a:r>
              <a:rPr dirty="0" sz="1100" spc="-210">
                <a:latin typeface="Lucida Sans Unicode"/>
                <a:cs typeface="Lucida Sans Unicode"/>
              </a:rPr>
              <a:t>∼</a:t>
            </a:r>
            <a:r>
              <a:rPr dirty="0" baseline="41666" sz="1200" spc="-315" i="1">
                <a:latin typeface="Arial"/>
                <a:cs typeface="Arial"/>
              </a:rPr>
              <a:t>id</a:t>
            </a:r>
            <a:r>
              <a:rPr dirty="0" baseline="41666" sz="1200" spc="-300" i="1">
                <a:latin typeface="Arial"/>
                <a:cs typeface="Arial"/>
              </a:rPr>
              <a:t>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θ,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40" i="1">
                <a:latin typeface="Calibri"/>
                <a:cs typeface="Calibri"/>
              </a:rPr>
              <a:t>σ</a:t>
            </a:r>
            <a:r>
              <a:rPr dirty="0" baseline="27777" sz="1200" spc="60">
                <a:latin typeface="Tahoma"/>
                <a:cs typeface="Tahoma"/>
              </a:rPr>
              <a:t>2</a:t>
            </a:r>
            <a:r>
              <a:rPr dirty="0" sz="1100" spc="40">
                <a:latin typeface="Microsoft Sans Serif"/>
                <a:cs typeface="Microsoft Sans Serif"/>
              </a:rPr>
              <a:t>),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 b="1">
                <a:latin typeface="Arial"/>
                <a:cs typeface="Arial"/>
              </a:rPr>
              <a:t>unknown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</a:t>
            </a:r>
            <a:r>
              <a:rPr dirty="0" baseline="27777" sz="1200" spc="240">
                <a:latin typeface="Tahoma"/>
                <a:cs typeface="Tahom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 b="1">
                <a:latin typeface="Arial"/>
                <a:cs typeface="Arial"/>
              </a:rPr>
              <a:t>known</a:t>
            </a:r>
            <a:r>
              <a:rPr dirty="0" sz="1100" spc="-5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dirty="0" sz="1100" spc="-85">
                <a:latin typeface="Microsoft Sans Serif"/>
                <a:cs typeface="Microsoft Sans Serif"/>
              </a:rPr>
              <a:t>Assume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observed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75">
                <a:latin typeface="Times New Roman"/>
                <a:cs typeface="Times New Roman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75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</a:t>
            </a:r>
            <a:r>
              <a:rPr dirty="0" sz="1100" spc="-15">
                <a:latin typeface="Microsoft Sans Serif"/>
                <a:cs typeface="Microsoft Sans Serif"/>
              </a:rPr>
              <a:t>ri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r</a:t>
            </a:r>
            <a:endParaRPr sz="110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85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45" i="1">
                <a:latin typeface="Calibri"/>
                <a:cs typeface="Calibri"/>
              </a:rPr>
              <a:t>µ,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50" i="1">
                <a:latin typeface="Calibri"/>
                <a:cs typeface="Calibri"/>
              </a:rPr>
              <a:t>τ</a:t>
            </a:r>
            <a:r>
              <a:rPr dirty="0" sz="1100" spc="-125" i="1">
                <a:latin typeface="Calibri"/>
                <a:cs typeface="Calibri"/>
              </a:rPr>
              <a:t> </a:t>
            </a:r>
            <a:r>
              <a:rPr dirty="0" baseline="27777" sz="1200" spc="52">
                <a:latin typeface="Tahoma"/>
                <a:cs typeface="Tahoma"/>
              </a:rPr>
              <a:t>2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327660" marR="43180">
              <a:lnSpc>
                <a:spcPct val="102600"/>
              </a:lnSpc>
              <a:spcBef>
                <a:spcPts val="300"/>
              </a:spcBef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easy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show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(using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before)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is: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817152"/>
            <a:ext cx="717550" cy="571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100" spc="-35">
                <a:latin typeface="Microsoft Sans Serif"/>
                <a:cs typeface="Microsoft Sans Serif"/>
              </a:rPr>
              <a:t>Note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0350" y="1933765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 h="0">
                <a:moveTo>
                  <a:pt x="0" y="0"/>
                </a:moveTo>
                <a:lnTo>
                  <a:pt x="59324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47111" y="1673147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75" i="1">
                <a:latin typeface="Calibri"/>
                <a:cs typeface="Calibri"/>
              </a:rPr>
              <a:t>τ</a:t>
            </a:r>
            <a:r>
              <a:rPr dirty="0" baseline="-20202" sz="1650" spc="-187" i="1">
                <a:latin typeface="Calibri"/>
                <a:cs typeface="Calibri"/>
              </a:rPr>
              <a:t> </a:t>
            </a: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6777" y="1933765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 h="0">
                <a:moveTo>
                  <a:pt x="0" y="0"/>
                </a:moveTo>
                <a:lnTo>
                  <a:pt x="59324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82394" y="1723426"/>
            <a:ext cx="2308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537970" algn="l"/>
                <a:tab pos="1869439" algn="l"/>
                <a:tab pos="2270125" algn="l"/>
              </a:tabLst>
            </a:pPr>
            <a:r>
              <a:rPr dirty="0" sz="1100" spc="40" i="1">
                <a:latin typeface="Calibri"/>
                <a:cs typeface="Calibri"/>
              </a:rPr>
              <a:t>σ</a:t>
            </a:r>
            <a:r>
              <a:rPr dirty="0" baseline="27777" sz="1200" spc="60">
                <a:latin typeface="Tahoma"/>
                <a:cs typeface="Tahoma"/>
              </a:rPr>
              <a:t>2</a:t>
            </a:r>
            <a:r>
              <a:rPr dirty="0" sz="1100" spc="40" i="1">
                <a:latin typeface="Calibri"/>
                <a:cs typeface="Calibri"/>
              </a:rPr>
              <a:t>/</a:t>
            </a:r>
            <a:r>
              <a:rPr dirty="0" sz="1100" spc="40" i="1">
                <a:latin typeface="Arial"/>
                <a:cs typeface="Arial"/>
              </a:rPr>
              <a:t>n	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	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2250" y="1912186"/>
            <a:ext cx="2442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0" i="1">
                <a:latin typeface="Calibri"/>
                <a:cs typeface="Calibri"/>
              </a:rPr>
              <a:t>σ</a:t>
            </a:r>
            <a:r>
              <a:rPr dirty="0" baseline="20833" sz="1200" spc="52">
                <a:latin typeface="Tahoma"/>
                <a:cs typeface="Tahoma"/>
              </a:rPr>
              <a:t>2</a:t>
            </a:r>
            <a:r>
              <a:rPr dirty="0" sz="1100" spc="110" i="1">
                <a:latin typeface="Calibri"/>
                <a:cs typeface="Calibri"/>
              </a:rPr>
              <a:t>/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0" i="1">
                <a:latin typeface="Calibri"/>
                <a:cs typeface="Calibri"/>
              </a:rPr>
              <a:t>τ</a:t>
            </a:r>
            <a:r>
              <a:rPr dirty="0" sz="1100" spc="-125" i="1">
                <a:latin typeface="Calibri"/>
                <a:cs typeface="Calibri"/>
              </a:rPr>
              <a:t> </a:t>
            </a:r>
            <a:r>
              <a:rPr dirty="0" baseline="20833" sz="1200" spc="-22">
                <a:latin typeface="Tahoma"/>
                <a:cs typeface="Tahoma"/>
              </a:rPr>
              <a:t>2</a:t>
            </a:r>
            <a:r>
              <a:rPr dirty="0" baseline="20833" sz="1200" spc="-127">
                <a:latin typeface="Tahoma"/>
                <a:cs typeface="Tahoma"/>
              </a:rPr>
              <a:t> </a:t>
            </a:r>
            <a:r>
              <a:rPr dirty="0" baseline="37878" sz="1650" spc="89" i="1">
                <a:latin typeface="Calibri"/>
                <a:cs typeface="Calibri"/>
              </a:rPr>
              <a:t>µ</a:t>
            </a:r>
            <a:r>
              <a:rPr dirty="0" baseline="37878" sz="1650" spc="-15" i="1">
                <a:latin typeface="Calibri"/>
                <a:cs typeface="Calibri"/>
              </a:rPr>
              <a:t> </a:t>
            </a:r>
            <a:r>
              <a:rPr dirty="0" baseline="37878" sz="1650" spc="307">
                <a:latin typeface="Microsoft Sans Serif"/>
                <a:cs typeface="Microsoft Sans Serif"/>
              </a:rPr>
              <a:t>+</a:t>
            </a:r>
            <a:r>
              <a:rPr dirty="0" baseline="37878" sz="1650" spc="104">
                <a:latin typeface="Microsoft Sans Serif"/>
                <a:cs typeface="Microsoft Sans Serif"/>
              </a:rPr>
              <a:t> </a:t>
            </a:r>
            <a:r>
              <a:rPr dirty="0" sz="1100" spc="70" i="1">
                <a:latin typeface="Calibri"/>
                <a:cs typeface="Calibri"/>
              </a:rPr>
              <a:t>σ</a:t>
            </a:r>
            <a:r>
              <a:rPr dirty="0" baseline="20833" sz="1200" spc="52">
                <a:latin typeface="Tahoma"/>
                <a:cs typeface="Tahoma"/>
              </a:rPr>
              <a:t>2</a:t>
            </a:r>
            <a:r>
              <a:rPr dirty="0" sz="1100" spc="110" i="1">
                <a:latin typeface="Calibri"/>
                <a:cs typeface="Calibri"/>
              </a:rPr>
              <a:t>/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0" i="1">
                <a:latin typeface="Calibri"/>
                <a:cs typeface="Calibri"/>
              </a:rPr>
              <a:t>τ</a:t>
            </a:r>
            <a:r>
              <a:rPr dirty="0" sz="1100" spc="-125" i="1">
                <a:latin typeface="Calibri"/>
                <a:cs typeface="Calibri"/>
              </a:rPr>
              <a:t> </a:t>
            </a:r>
            <a:r>
              <a:rPr dirty="0" baseline="20833" sz="1200" spc="-22">
                <a:latin typeface="Tahoma"/>
                <a:cs typeface="Tahoma"/>
              </a:rPr>
              <a:t>2</a:t>
            </a:r>
            <a:r>
              <a:rPr dirty="0" baseline="20833" sz="1200" spc="-127">
                <a:latin typeface="Tahoma"/>
                <a:cs typeface="Tahoma"/>
              </a:rPr>
              <a:t> </a:t>
            </a:r>
            <a:r>
              <a:rPr dirty="0" baseline="37878" sz="1650" spc="-712" i="1">
                <a:latin typeface="Arial"/>
                <a:cs typeface="Arial"/>
              </a:rPr>
              <a:t>y</a:t>
            </a:r>
            <a:r>
              <a:rPr dirty="0" baseline="37878" sz="1650" spc="-22">
                <a:latin typeface="Microsoft Sans Serif"/>
                <a:cs typeface="Microsoft Sans Serif"/>
              </a:rPr>
              <a:t>¯</a:t>
            </a:r>
            <a:r>
              <a:rPr dirty="0" baseline="37878" sz="1650" spc="37" i="1">
                <a:latin typeface="Calibri"/>
                <a:cs typeface="Calibri"/>
              </a:rPr>
              <a:t>,</a:t>
            </a:r>
            <a:r>
              <a:rPr dirty="0" baseline="37878" sz="1650" spc="75" i="1">
                <a:latin typeface="Calibri"/>
                <a:cs typeface="Calibri"/>
              </a:rPr>
              <a:t> </a:t>
            </a: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65" i="1">
                <a:latin typeface="Calibri"/>
                <a:cs typeface="Calibri"/>
              </a:rPr>
              <a:t>/</a:t>
            </a:r>
            <a:r>
              <a:rPr dirty="0" sz="1100" spc="125" i="1">
                <a:latin typeface="Calibri"/>
                <a:cs typeface="Calibri"/>
              </a:rPr>
              <a:t>σ</a:t>
            </a:r>
            <a:r>
              <a:rPr dirty="0" baseline="20833" sz="1200" spc="-22">
                <a:latin typeface="Tahoma"/>
                <a:cs typeface="Tahoma"/>
              </a:rPr>
              <a:t>2</a:t>
            </a:r>
            <a:r>
              <a:rPr dirty="0" baseline="20833" sz="1200" spc="6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80" i="1">
                <a:latin typeface="Calibri"/>
                <a:cs typeface="Calibri"/>
              </a:rPr>
              <a:t>/τ</a:t>
            </a:r>
            <a:r>
              <a:rPr dirty="0" sz="1100" spc="-130" i="1">
                <a:latin typeface="Calibri"/>
                <a:cs typeface="Calibri"/>
              </a:rPr>
              <a:t> </a:t>
            </a:r>
            <a:r>
              <a:rPr dirty="0" baseline="20833" sz="1200" spc="-22">
                <a:latin typeface="Tahoma"/>
                <a:cs typeface="Tahoma"/>
              </a:rPr>
              <a:t>2</a:t>
            </a:r>
            <a:endParaRPr baseline="20833"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0492" y="1621801"/>
            <a:ext cx="263207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517140" algn="l"/>
              </a:tabLst>
            </a:pPr>
            <a:r>
              <a:rPr dirty="0" sz="1100" spc="450">
                <a:latin typeface="Lucida Sans Unicode"/>
                <a:cs typeface="Lucida Sans Unicode"/>
              </a:rPr>
              <a:t> </a:t>
            </a:r>
            <a:r>
              <a:rPr dirty="0" sz="1100" spc="450">
                <a:latin typeface="Lucida Sans Unicode"/>
                <a:cs typeface="Lucida Sans Unicode"/>
              </a:rPr>
              <a:t>	</a:t>
            </a:r>
            <a:r>
              <a:rPr dirty="0" sz="1100" spc="4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0192" y="181715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80259"/>
            <a:ext cx="65265" cy="652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470073"/>
            <a:ext cx="52590" cy="5259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0684" y="2385966"/>
            <a:ext cx="3456304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63500" marR="12827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p</a:t>
            </a:r>
            <a:r>
              <a:rPr dirty="0" sz="1000" spc="-35">
                <a:latin typeface="Microsoft Sans Serif"/>
                <a:cs typeface="Microsoft Sans Serif"/>
              </a:rPr>
              <a:t>osteri</a:t>
            </a:r>
            <a:r>
              <a:rPr dirty="0" sz="1000" spc="-80">
                <a:latin typeface="Microsoft Sans Serif"/>
                <a:cs typeface="Microsoft Sans Serif"/>
              </a:rPr>
              <a:t>o</a:t>
            </a:r>
            <a:r>
              <a:rPr dirty="0" sz="1000" spc="5">
                <a:latin typeface="Microsoft Sans Serif"/>
                <a:cs typeface="Microsoft Sans Serif"/>
              </a:rPr>
              <a:t>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mean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 i="1">
                <a:latin typeface="Arial"/>
                <a:cs typeface="Arial"/>
              </a:rPr>
              <a:t>E</a:t>
            </a:r>
            <a:r>
              <a:rPr dirty="0" sz="1000" spc="-160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70" i="1">
                <a:latin typeface="Calibri"/>
                <a:cs typeface="Calibri"/>
              </a:rPr>
              <a:t>θ</a:t>
            </a:r>
            <a:r>
              <a:rPr dirty="0" sz="1000" spc="-100">
                <a:latin typeface="Lucida Sans Unicode"/>
                <a:cs typeface="Lucida Sans Unicode"/>
              </a:rPr>
              <a:t>|</a:t>
            </a:r>
            <a:r>
              <a:rPr dirty="0" sz="1000" spc="-430" i="1">
                <a:latin typeface="Arial"/>
                <a:cs typeface="Arial"/>
              </a:rPr>
              <a:t>y</a:t>
            </a:r>
            <a:r>
              <a:rPr dirty="0" sz="1000" spc="-15">
                <a:latin typeface="Microsoft Sans Serif"/>
                <a:cs typeface="Microsoft Sans Serif"/>
              </a:rPr>
              <a:t>¯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w</a:t>
            </a:r>
            <a:r>
              <a:rPr dirty="0" sz="1000" spc="-40">
                <a:latin typeface="Microsoft Sans Serif"/>
                <a:cs typeface="Microsoft Sans Serif"/>
              </a:rPr>
              <a:t>eighted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average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</a:t>
            </a:r>
            <a:r>
              <a:rPr dirty="0" sz="1000" spc="-15">
                <a:latin typeface="Microsoft Sans Serif"/>
                <a:cs typeface="Microsoft Sans Serif"/>
              </a:rPr>
              <a:t>ri</a:t>
            </a:r>
            <a:r>
              <a:rPr dirty="0" sz="1000" spc="-55">
                <a:latin typeface="Microsoft Sans Serif"/>
                <a:cs typeface="Microsoft Sans Serif"/>
              </a:rPr>
              <a:t>o</a:t>
            </a:r>
            <a:r>
              <a:rPr dirty="0" sz="1000" spc="5">
                <a:latin typeface="Microsoft Sans Serif"/>
                <a:cs typeface="Microsoft Sans Serif"/>
              </a:rPr>
              <a:t>r  </a:t>
            </a:r>
            <a:r>
              <a:rPr dirty="0" sz="1000" spc="-70">
                <a:latin typeface="Microsoft Sans Serif"/>
                <a:cs typeface="Microsoft Sans Serif"/>
              </a:rPr>
              <a:t>mean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60" i="1">
                <a:latin typeface="Calibri"/>
                <a:cs typeface="Calibri"/>
              </a:rPr>
              <a:t>µ</a:t>
            </a:r>
            <a:r>
              <a:rPr dirty="0" sz="1000" spc="105" i="1">
                <a:latin typeface="Calibri"/>
                <a:cs typeface="Calibri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data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mean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34" i="1">
                <a:latin typeface="Arial"/>
                <a:cs typeface="Arial"/>
              </a:rPr>
              <a:t>y</a:t>
            </a:r>
            <a:r>
              <a:rPr dirty="0" sz="1000" spc="-10">
                <a:latin typeface="Microsoft Sans Serif"/>
                <a:cs typeface="Microsoft Sans Serif"/>
              </a:rPr>
              <a:t>¯</a:t>
            </a:r>
            <a:r>
              <a:rPr dirty="0" sz="1000" spc="-5">
                <a:latin typeface="Microsoft Sans Serif"/>
                <a:cs typeface="Microsoft Sans Serif"/>
              </a:rPr>
              <a:t>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with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w</a:t>
            </a:r>
            <a:r>
              <a:rPr dirty="0" sz="1000" spc="-45">
                <a:latin typeface="Microsoft Sans Serif"/>
                <a:cs typeface="Microsoft Sans Serif"/>
              </a:rPr>
              <a:t>eights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de</a:t>
            </a:r>
            <a:r>
              <a:rPr dirty="0" sz="1000" spc="-45">
                <a:latin typeface="Microsoft Sans Serif"/>
                <a:cs typeface="Microsoft Sans Serif"/>
              </a:rPr>
              <a:t>p</a:t>
            </a:r>
            <a:r>
              <a:rPr dirty="0" sz="1000" spc="-50">
                <a:latin typeface="Microsoft Sans Serif"/>
                <a:cs typeface="Microsoft Sans Serif"/>
              </a:rPr>
              <a:t>ending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 </a:t>
            </a:r>
            <a:r>
              <a:rPr dirty="0" sz="1000" spc="-25" b="1">
                <a:latin typeface="Arial"/>
                <a:cs typeface="Arial"/>
              </a:rPr>
              <a:t>relative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30" b="1">
                <a:latin typeface="Arial"/>
                <a:cs typeface="Arial"/>
              </a:rPr>
              <a:t>uncertainty</a:t>
            </a:r>
            <a:r>
              <a:rPr dirty="0" sz="1000" spc="-3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algn="just" marL="62865" marR="55880">
              <a:lnSpc>
                <a:spcPts val="1200"/>
              </a:lnSpc>
              <a:spcBef>
                <a:spcPts val="25"/>
              </a:spcBef>
            </a:pPr>
            <a:r>
              <a:rPr dirty="0" sz="1000" spc="-30">
                <a:latin typeface="Microsoft Sans Serif"/>
                <a:cs typeface="Microsoft Sans Serif"/>
              </a:rPr>
              <a:t>The </a:t>
            </a:r>
            <a:r>
              <a:rPr dirty="0" sz="1000" spc="-35">
                <a:latin typeface="Microsoft Sans Serif"/>
                <a:cs typeface="Microsoft Sans Serif"/>
              </a:rPr>
              <a:t>posterior </a:t>
            </a:r>
            <a:r>
              <a:rPr dirty="0" sz="1000" spc="-50">
                <a:latin typeface="Microsoft Sans Serif"/>
                <a:cs typeface="Microsoft Sans Serif"/>
              </a:rPr>
              <a:t>precision </a:t>
            </a:r>
            <a:r>
              <a:rPr dirty="0" sz="1000" spc="-30">
                <a:latin typeface="Microsoft Sans Serif"/>
                <a:cs typeface="Microsoft Sans Serif"/>
              </a:rPr>
              <a:t>(reciprocal </a:t>
            </a:r>
            <a:r>
              <a:rPr dirty="0" sz="1000" spc="-20">
                <a:latin typeface="Microsoft Sans Serif"/>
                <a:cs typeface="Microsoft Sans Serif"/>
              </a:rPr>
              <a:t>of </a:t>
            </a:r>
            <a:r>
              <a:rPr dirty="0" sz="1000" spc="-45">
                <a:latin typeface="Microsoft Sans Serif"/>
                <a:cs typeface="Microsoft Sans Serif"/>
              </a:rPr>
              <a:t>variance) </a:t>
            </a:r>
            <a:r>
              <a:rPr dirty="0" sz="1000" spc="-55">
                <a:latin typeface="Microsoft Sans Serif"/>
                <a:cs typeface="Microsoft Sans Serif"/>
              </a:rPr>
              <a:t>is </a:t>
            </a:r>
            <a:r>
              <a:rPr dirty="0" sz="1000" spc="35" i="1">
                <a:latin typeface="Arial"/>
                <a:cs typeface="Arial"/>
              </a:rPr>
              <a:t>n</a:t>
            </a:r>
            <a:r>
              <a:rPr dirty="0" sz="1000" spc="35" i="1">
                <a:latin typeface="Calibri"/>
                <a:cs typeface="Calibri"/>
              </a:rPr>
              <a:t>/σ</a:t>
            </a:r>
            <a:r>
              <a:rPr dirty="0" baseline="27777" sz="1050" spc="52">
                <a:latin typeface="Tahoma"/>
                <a:cs typeface="Tahoma"/>
              </a:rPr>
              <a:t>2 </a:t>
            </a:r>
            <a:r>
              <a:rPr dirty="0" sz="1000" spc="190">
                <a:latin typeface="Microsoft Sans Serif"/>
                <a:cs typeface="Microsoft Sans Serif"/>
              </a:rPr>
              <a:t>+ </a:t>
            </a:r>
            <a:r>
              <a:rPr dirty="0" sz="1000" spc="30">
                <a:latin typeface="Microsoft Sans Serif"/>
                <a:cs typeface="Microsoft Sans Serif"/>
              </a:rPr>
              <a:t>1</a:t>
            </a:r>
            <a:r>
              <a:rPr dirty="0" sz="1000" spc="30" i="1">
                <a:latin typeface="Calibri"/>
                <a:cs typeface="Calibri"/>
              </a:rPr>
              <a:t>/τ </a:t>
            </a:r>
            <a:r>
              <a:rPr dirty="0" baseline="27777" sz="1050" spc="22">
                <a:latin typeface="Tahoma"/>
                <a:cs typeface="Tahoma"/>
              </a:rPr>
              <a:t>2</a:t>
            </a:r>
            <a:r>
              <a:rPr dirty="0" sz="1000" spc="15">
                <a:latin typeface="Microsoft Sans Serif"/>
                <a:cs typeface="Microsoft Sans Serif"/>
              </a:rPr>
              <a:t>, </a:t>
            </a:r>
            <a:r>
              <a:rPr dirty="0" sz="1000" spc="2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which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sum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precisions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likelihood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prior.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925572"/>
            <a:ext cx="52590" cy="5259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4" name="object 2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294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80">
                <a:solidFill>
                  <a:srgbClr val="FFFFFF"/>
                </a:solidFill>
              </a:rPr>
              <a:t>Inference: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Example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2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75346"/>
            <a:ext cx="65265" cy="6526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24847" y="158948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41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8537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95411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9194" y="1138083"/>
            <a:ext cx="353187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dirty="0" sz="1100" spc="-70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illustration,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let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60" i="1">
                <a:latin typeface="Calibri"/>
                <a:cs typeface="Calibri"/>
              </a:rPr>
              <a:t>µ</a:t>
            </a:r>
            <a:r>
              <a:rPr dirty="0" sz="1100" spc="5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2,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0" i="1">
                <a:latin typeface="Calibri"/>
                <a:cs typeface="Calibri"/>
              </a:rPr>
              <a:t>τ</a:t>
            </a:r>
            <a:r>
              <a:rPr dirty="0" sz="1100" spc="-125" i="1">
                <a:latin typeface="Calibri"/>
                <a:cs typeface="Calibri"/>
              </a:rPr>
              <a:t> </a:t>
            </a:r>
            <a:r>
              <a:rPr dirty="0" baseline="27777" sz="1200" spc="-22">
                <a:latin typeface="Tahoma"/>
                <a:cs typeface="Tahoma"/>
              </a:rPr>
              <a:t>2</a:t>
            </a:r>
            <a:r>
              <a:rPr dirty="0" baseline="27777" sz="1200" spc="15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75" i="1">
                <a:latin typeface="Arial"/>
                <a:cs typeface="Arial"/>
              </a:rPr>
              <a:t>y</a:t>
            </a:r>
            <a:r>
              <a:rPr dirty="0" sz="1100" spc="-5">
                <a:latin typeface="Microsoft Sans Serif"/>
                <a:cs typeface="Microsoft Sans Serif"/>
              </a:rPr>
              <a:t>¯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6,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70" i="1">
                <a:latin typeface="Calibri"/>
                <a:cs typeface="Calibri"/>
              </a:rPr>
              <a:t>σ</a:t>
            </a:r>
            <a:r>
              <a:rPr dirty="0" baseline="27777" sz="1200" spc="-22">
                <a:latin typeface="Tahoma"/>
                <a:cs typeface="Tahoma"/>
              </a:rPr>
              <a:t>2</a:t>
            </a:r>
            <a:r>
              <a:rPr dirty="0" baseline="27777" sz="1200" spc="15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1.</a:t>
            </a:r>
            <a:endParaRPr sz="1100">
              <a:latin typeface="Microsoft Sans Serif"/>
              <a:cs typeface="Microsoft Sans Serif"/>
            </a:endParaRPr>
          </a:p>
          <a:p>
            <a:pPr marL="327660" marR="43180">
              <a:lnSpc>
                <a:spcPct val="125299"/>
              </a:lnSpc>
            </a:pPr>
            <a:r>
              <a:rPr dirty="0" sz="1100" spc="-60">
                <a:latin typeface="Microsoft Sans Serif"/>
                <a:cs typeface="Microsoft Sans Serif"/>
              </a:rPr>
              <a:t>When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likelihood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receive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equal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weight.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When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10,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begin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dominate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prior.</a:t>
            </a:r>
            <a:endParaRPr sz="110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dirty="0" sz="1100" spc="-60">
                <a:latin typeface="Microsoft Sans Serif"/>
                <a:cs typeface="Microsoft Sans Serif"/>
              </a:rPr>
              <a:t>When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∞</a:t>
            </a:r>
            <a:r>
              <a:rPr dirty="0" sz="1100" spc="20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goes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zero.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latin typeface="Microsoft Sans Serif"/>
                <a:cs typeface="Microsoft Sans Serif"/>
              </a:rPr>
              <a:t>See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figures.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4" name="object 1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773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</a:rPr>
              <a:t>Some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remarks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on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priors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94944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3595" y="611491"/>
            <a:ext cx="3639820" cy="11588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386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Setting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0" i="1">
                <a:latin typeface="Calibri"/>
                <a:cs typeface="Calibri"/>
              </a:rPr>
              <a:t>τ</a:t>
            </a:r>
            <a:r>
              <a:rPr dirty="0" sz="1100" spc="-125" i="1">
                <a:latin typeface="Calibri"/>
                <a:cs typeface="Calibri"/>
              </a:rPr>
              <a:t> </a:t>
            </a:r>
            <a:r>
              <a:rPr dirty="0" baseline="27777" sz="1200" spc="-22">
                <a:latin typeface="Tahoma"/>
                <a:cs typeface="Tahoma"/>
              </a:rPr>
              <a:t>2</a:t>
            </a:r>
            <a:r>
              <a:rPr dirty="0" baseline="27777" sz="1200" spc="157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∞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corresponds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arbitrarily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vague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(or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“non-informative”)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prior.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algn="ctr" marL="98425">
              <a:lnSpc>
                <a:spcPct val="100000"/>
              </a:lnSpc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475" i="1">
                <a:latin typeface="Arial"/>
                <a:cs typeface="Arial"/>
              </a:rPr>
              <a:t>y</a:t>
            </a:r>
            <a:r>
              <a:rPr dirty="0" sz="1100" spc="-15">
                <a:latin typeface="Microsoft Sans Serif"/>
                <a:cs typeface="Microsoft Sans Serif"/>
              </a:rPr>
              <a:t>¯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70" i="1">
                <a:latin typeface="Calibri"/>
                <a:cs typeface="Calibri"/>
              </a:rPr>
              <a:t>σ</a:t>
            </a:r>
            <a:r>
              <a:rPr dirty="0" baseline="31250" sz="1200" spc="52">
                <a:latin typeface="Tahoma"/>
                <a:cs typeface="Tahoma"/>
              </a:rPr>
              <a:t>2</a:t>
            </a:r>
            <a:r>
              <a:rPr dirty="0" sz="1100" spc="110" i="1">
                <a:latin typeface="Calibri"/>
                <a:cs typeface="Calibri"/>
              </a:rPr>
              <a:t>/</a:t>
            </a: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63500" marR="17780">
              <a:lnSpc>
                <a:spcPct val="102600"/>
              </a:lnSpc>
              <a:spcBef>
                <a:spcPts val="1095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same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likelihood!</a:t>
            </a:r>
            <a:r>
              <a:rPr dirty="0" sz="1100" spc="24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21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limit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2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(normal) </a:t>
            </a:r>
            <a:r>
              <a:rPr dirty="0" sz="1100" spc="-35">
                <a:latin typeface="Microsoft Sans Serif"/>
                <a:cs typeface="Microsoft Sans Serif"/>
              </a:rPr>
              <a:t>prior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here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uniform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flat)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prior,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thus,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750223"/>
            <a:ext cx="1278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Microsoft Sans Serif"/>
                <a:cs typeface="Microsoft Sans Serif"/>
              </a:rPr>
              <a:t>normalized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likelihood.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043696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71888" y="1848648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95" y="1960256"/>
            <a:ext cx="34721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5560" algn="l"/>
              </a:tabLst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flat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Microsoft Sans Serif"/>
                <a:cs typeface="Microsoft Sans Serif"/>
              </a:rPr>
              <a:t>)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5" b="1">
                <a:latin typeface="Arial"/>
                <a:cs typeface="Arial"/>
              </a:rPr>
              <a:t>improper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since	</a:t>
            </a:r>
            <a:r>
              <a:rPr dirty="0" sz="1100" spc="5" i="1">
                <a:latin typeface="Calibri"/>
                <a:cs typeface="Calibri"/>
              </a:rPr>
              <a:t>π</a:t>
            </a:r>
            <a:r>
              <a:rPr dirty="0" sz="1100" spc="5">
                <a:latin typeface="Microsoft Sans Serif"/>
                <a:cs typeface="Microsoft Sans Serif"/>
              </a:rPr>
              <a:t>(</a:t>
            </a:r>
            <a:r>
              <a:rPr dirty="0" sz="1100" spc="5" i="1">
                <a:latin typeface="Calibri"/>
                <a:cs typeface="Calibri"/>
              </a:rPr>
              <a:t>θ</a:t>
            </a:r>
            <a:r>
              <a:rPr dirty="0" sz="1100" spc="5">
                <a:latin typeface="Microsoft Sans Serif"/>
                <a:cs typeface="Microsoft Sans Serif"/>
              </a:rPr>
              <a:t>)</a:t>
            </a:r>
            <a:r>
              <a:rPr dirty="0" sz="1100" spc="5" i="1">
                <a:latin typeface="Arial"/>
                <a:cs typeface="Arial"/>
              </a:rPr>
              <a:t>d</a:t>
            </a:r>
            <a:r>
              <a:rPr dirty="0" sz="1100" spc="5" i="1">
                <a:latin typeface="Calibri"/>
                <a:cs typeface="Calibri"/>
              </a:rPr>
              <a:t>θ</a:t>
            </a:r>
            <a:r>
              <a:rPr dirty="0" sz="1100" spc="4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85">
                <a:latin typeface="Microsoft Sans Serif"/>
                <a:cs typeface="Microsoft Sans Serif"/>
              </a:rPr>
              <a:t>+</a:t>
            </a:r>
            <a:r>
              <a:rPr dirty="0" sz="1100" spc="85">
                <a:latin typeface="Lucida Sans Unicode"/>
                <a:cs typeface="Lucida Sans Unicode"/>
              </a:rPr>
              <a:t>∞</a:t>
            </a:r>
            <a:r>
              <a:rPr dirty="0" sz="1100" spc="8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253729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4395" y="2170289"/>
            <a:ext cx="296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Microsoft Sans Serif"/>
                <a:cs typeface="Microsoft Sans Serif"/>
              </a:rPr>
              <a:t>However,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long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integrable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(i.e.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2230753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851" y="2342361"/>
            <a:ext cx="3433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125">
                <a:latin typeface="Microsoft Sans Serif"/>
                <a:cs typeface="Microsoft Sans Serif"/>
              </a:rPr>
              <a:t>(</a:t>
            </a:r>
            <a:r>
              <a:rPr dirty="0" sz="700" spc="12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|</a:t>
            </a:r>
            <a:r>
              <a:rPr dirty="0" sz="1100" spc="-10" i="1">
                <a:latin typeface="Calibri"/>
                <a:cs typeface="Calibri"/>
              </a:rPr>
              <a:t>θ</a:t>
            </a:r>
            <a:r>
              <a:rPr dirty="0" sz="1100" spc="-10">
                <a:latin typeface="Microsoft Sans Serif"/>
                <a:cs typeface="Microsoft Sans Serif"/>
              </a:rPr>
              <a:t>)</a:t>
            </a:r>
            <a:r>
              <a:rPr dirty="0" sz="1100" spc="-10" i="1">
                <a:latin typeface="Calibri"/>
                <a:cs typeface="Calibri"/>
              </a:rPr>
              <a:t>π</a:t>
            </a:r>
            <a:r>
              <a:rPr dirty="0" sz="1100" spc="-10">
                <a:latin typeface="Microsoft Sans Serif"/>
                <a:cs typeface="Microsoft Sans Serif"/>
              </a:rPr>
              <a:t>(</a:t>
            </a:r>
            <a:r>
              <a:rPr dirty="0" sz="1100" spc="-10" i="1">
                <a:latin typeface="Calibri"/>
                <a:cs typeface="Calibri"/>
              </a:rPr>
              <a:t>θ</a:t>
            </a:r>
            <a:r>
              <a:rPr dirty="0" sz="1100" spc="-10">
                <a:latin typeface="Microsoft Sans Serif"/>
                <a:cs typeface="Microsoft Sans Serif"/>
              </a:rPr>
              <a:t>)</a:t>
            </a:r>
            <a:r>
              <a:rPr dirty="0" sz="1100" spc="-10" i="1">
                <a:latin typeface="Arial"/>
                <a:cs typeface="Arial"/>
              </a:rPr>
              <a:t>d</a:t>
            </a:r>
            <a:r>
              <a:rPr dirty="0" sz="1100" spc="-10" i="1">
                <a:latin typeface="Calibri"/>
                <a:cs typeface="Calibri"/>
              </a:rPr>
              <a:t>θ</a:t>
            </a:r>
            <a:r>
              <a:rPr dirty="0" sz="1100" spc="85" i="1">
                <a:latin typeface="Calibri"/>
                <a:cs typeface="Calibri"/>
              </a:rPr>
              <a:t> </a:t>
            </a:r>
            <a:r>
              <a:rPr dirty="0" sz="1100" spc="295" i="1">
                <a:latin typeface="Calibri"/>
                <a:cs typeface="Calibri"/>
              </a:rPr>
              <a:t>&lt;</a:t>
            </a:r>
            <a:r>
              <a:rPr dirty="0" sz="1100" spc="50" i="1">
                <a:latin typeface="Calibri"/>
                <a:cs typeface="Calibri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∞</a:t>
            </a:r>
            <a:r>
              <a:rPr dirty="0" sz="1100" spc="35">
                <a:latin typeface="Microsoft Sans Serif"/>
                <a:cs typeface="Microsoft Sans Serif"/>
              </a:rPr>
              <a:t>),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case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here,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improper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2470655"/>
            <a:ext cx="328739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used!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Caution:</a:t>
            </a:r>
            <a:r>
              <a:rPr dirty="0" sz="1100" spc="175" b="1">
                <a:latin typeface="Arial"/>
                <a:cs typeface="Arial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Improper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priors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should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avoided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 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perform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comparison!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807919"/>
            <a:ext cx="65265" cy="6526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1" name="object 2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773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</a:rPr>
              <a:t>Some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remarks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on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priors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9694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859686"/>
            <a:ext cx="3888740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More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about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non-informative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priors...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40">
                <a:latin typeface="Microsoft Sans Serif"/>
                <a:cs typeface="Microsoft Sans Serif"/>
              </a:rPr>
              <a:t>Similar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could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observed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may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5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i.e.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55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20" i="1">
                <a:latin typeface="Arial"/>
                <a:cs typeface="Arial"/>
              </a:rPr>
              <a:t>Beta</a:t>
            </a:r>
            <a:r>
              <a:rPr dirty="0" sz="1100" spc="-20">
                <a:latin typeface="Microsoft Sans Serif"/>
                <a:cs typeface="Microsoft Sans Serif"/>
              </a:rPr>
              <a:t>(1</a:t>
            </a:r>
            <a:r>
              <a:rPr dirty="0" sz="1100" spc="-20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distribution,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which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Unif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-15">
                <a:latin typeface="Microsoft Sans Serif"/>
                <a:cs typeface="Microsoft Sans Serif"/>
              </a:rPr>
              <a:t>rm(</a:t>
            </a:r>
            <a:r>
              <a:rPr dirty="0" sz="1100" spc="-20">
                <a:latin typeface="Microsoft Sans Serif"/>
                <a:cs typeface="Microsoft Sans Serif"/>
              </a:rPr>
              <a:t>0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(</a:t>
            </a:r>
            <a:r>
              <a:rPr dirty="0" sz="1100" spc="-25">
                <a:latin typeface="Microsoft Sans Serif"/>
                <a:cs typeface="Microsoft Sans Serif"/>
              </a:rPr>
              <a:t>p</a:t>
            </a:r>
            <a:r>
              <a:rPr dirty="0" sz="1100" spc="-35">
                <a:latin typeface="Microsoft Sans Serif"/>
                <a:cs typeface="Microsoft Sans Serif"/>
              </a:rPr>
              <a:t>ro</a:t>
            </a:r>
            <a:r>
              <a:rPr dirty="0" sz="1100" spc="-15">
                <a:latin typeface="Microsoft Sans Serif"/>
                <a:cs typeface="Microsoft Sans Serif"/>
              </a:rPr>
              <a:t>p</a:t>
            </a:r>
            <a:r>
              <a:rPr dirty="0" sz="1100" spc="-20">
                <a:latin typeface="Microsoft Sans Serif"/>
                <a:cs typeface="Microsoft Sans Serif"/>
              </a:rPr>
              <a:t>er).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751126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395" y="1667686"/>
            <a:ext cx="2680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result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839759"/>
            <a:ext cx="728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35" i="1">
                <a:latin typeface="Arial"/>
                <a:cs typeface="Arial"/>
              </a:rPr>
              <a:t>Bet</a:t>
            </a:r>
            <a:r>
              <a:rPr dirty="0" sz="1100" spc="-30" i="1">
                <a:latin typeface="Arial"/>
                <a:cs typeface="Arial"/>
              </a:rPr>
              <a:t>a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3453" y="1813241"/>
            <a:ext cx="198755" cy="2520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dirty="0" sz="800" spc="-10" i="1">
                <a:latin typeface="Arial"/>
                <a:cs typeface="Arial"/>
              </a:rPr>
              <a:t>n </a:t>
            </a:r>
            <a:r>
              <a:rPr dirty="0" sz="800" spc="52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3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9823" y="1898724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5942" y="1839759"/>
            <a:ext cx="405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7200" y="1735847"/>
            <a:ext cx="9315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2160" algn="l"/>
              </a:tabLst>
            </a:pPr>
            <a:r>
              <a:rPr dirty="0" sz="1100" spc="495">
                <a:latin typeface="Lucida Sans Unicode"/>
                <a:cs typeface="Lucida Sans Unicode"/>
              </a:rPr>
              <a:t>Σ</a:t>
            </a:r>
            <a:r>
              <a:rPr dirty="0" sz="1100" spc="495">
                <a:latin typeface="Lucida Sans Unicode"/>
                <a:cs typeface="Lucida Sans Unicode"/>
              </a:rPr>
              <a:t>	</a:t>
            </a:r>
            <a:r>
              <a:rPr dirty="0" sz="1100" spc="49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3002" y="1813241"/>
            <a:ext cx="198755" cy="2520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dirty="0" sz="800" spc="-10" i="1">
                <a:latin typeface="Arial"/>
                <a:cs typeface="Arial"/>
              </a:rPr>
              <a:t>n </a:t>
            </a:r>
            <a:r>
              <a:rPr dirty="0" sz="800" spc="52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3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104" y="1839759"/>
            <a:ext cx="274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-142" i="1">
                <a:latin typeface="Arial"/>
                <a:cs typeface="Arial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33244"/>
            <a:ext cx="65265" cy="6526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4395" y="2049791"/>
            <a:ext cx="338899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non-informative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priors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typically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leads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similar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inference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65">
                <a:latin typeface="Microsoft Sans Serif"/>
                <a:cs typeface="Microsoft Sans Serif"/>
              </a:rPr>
              <a:t>classical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approach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(</a:t>
            </a:r>
            <a:r>
              <a:rPr dirty="0" sz="1100" spc="-65">
                <a:solidFill>
                  <a:srgbClr val="FF0000"/>
                </a:solidFill>
                <a:latin typeface="Microsoft Sans Serif"/>
                <a:cs typeface="Microsoft Sans Serif"/>
              </a:rPr>
              <a:t>correspondence</a:t>
            </a:r>
            <a:r>
              <a:rPr dirty="0" sz="11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FF0000"/>
                </a:solidFill>
                <a:latin typeface="Microsoft Sans Serif"/>
                <a:cs typeface="Microsoft Sans Serif"/>
              </a:rPr>
              <a:t>to </a:t>
            </a:r>
            <a:r>
              <a:rPr dirty="0" sz="1100" spc="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FF0000"/>
                </a:solidFill>
                <a:latin typeface="Microsoft Sans Serif"/>
                <a:cs typeface="Microsoft Sans Serif"/>
              </a:rPr>
              <a:t>classical</a:t>
            </a:r>
            <a:r>
              <a:rPr dirty="0" sz="11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Microsoft Sans Serif"/>
                <a:cs typeface="Microsoft Sans Serif"/>
              </a:rPr>
              <a:t>inference</a:t>
            </a:r>
            <a:r>
              <a:rPr dirty="0" sz="1100" spc="-4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2" name="object 2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773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</a:rPr>
              <a:t>Some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remarks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on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priors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40040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802777"/>
            <a:ext cx="3767454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0">
                <a:latin typeface="Microsoft Sans Serif"/>
                <a:cs typeface="Microsoft Sans Serif"/>
              </a:rPr>
              <a:t>More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about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non-informative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priors...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60">
                <a:latin typeface="Microsoft Sans Serif"/>
                <a:cs typeface="Microsoft Sans Serif"/>
              </a:rPr>
              <a:t>Sometimes,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 b="1">
                <a:latin typeface="Arial"/>
                <a:cs typeface="Arial"/>
              </a:rPr>
              <a:t>Jeffrey’s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rule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non-informative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priors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610" y="120862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9310" y="131331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47923" y="1189049"/>
            <a:ext cx="181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200" spc="-15" i="1">
                <a:latin typeface="Arial"/>
                <a:cs typeface="Arial"/>
              </a:rPr>
              <a:t>d</a:t>
            </a:r>
            <a:r>
              <a:rPr dirty="0" baseline="-20833" sz="1200" spc="-225" i="1">
                <a:latin typeface="Arial"/>
                <a:cs typeface="Arial"/>
              </a:rPr>
              <a:t> </a:t>
            </a:r>
            <a:r>
              <a:rPr dirty="0" sz="600" spc="-15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9442" y="13585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84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8995" y="1241995"/>
            <a:ext cx="3495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used: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|</a:t>
            </a:r>
            <a:r>
              <a:rPr dirty="0" sz="1100" spc="-60" i="1">
                <a:latin typeface="Arial"/>
                <a:cs typeface="Arial"/>
              </a:rPr>
              <a:t>I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(</a:t>
            </a:r>
            <a:r>
              <a:rPr dirty="0" sz="1100" spc="-20" i="1">
                <a:latin typeface="Calibri"/>
                <a:cs typeface="Calibri"/>
              </a:rPr>
              <a:t>θ</a:t>
            </a:r>
            <a:r>
              <a:rPr dirty="0" sz="1100" spc="-20">
                <a:latin typeface="Microsoft Sans Serif"/>
                <a:cs typeface="Microsoft Sans Serif"/>
              </a:rPr>
              <a:t>)</a:t>
            </a:r>
            <a:r>
              <a:rPr dirty="0" sz="1100" spc="-20">
                <a:latin typeface="Lucida Sans Unicode"/>
                <a:cs typeface="Lucida Sans Unicode"/>
              </a:rPr>
              <a:t>|</a:t>
            </a:r>
            <a:r>
              <a:rPr dirty="0" sz="1100" spc="-229">
                <a:latin typeface="Lucida Sans Unicode"/>
                <a:cs typeface="Lucida Sans Unicode"/>
              </a:rPr>
              <a:t> </a:t>
            </a:r>
            <a:r>
              <a:rPr dirty="0" baseline="9259" sz="900" spc="-22">
                <a:latin typeface="Tahoma"/>
                <a:cs typeface="Tahoma"/>
              </a:rPr>
              <a:t>2</a:t>
            </a:r>
            <a:r>
              <a:rPr dirty="0" baseline="9259" sz="900" spc="-30">
                <a:latin typeface="Tahoma"/>
                <a:cs typeface="Tahoma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 i="1">
                <a:latin typeface="Arial"/>
                <a:cs typeface="Arial"/>
              </a:rPr>
              <a:t>I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(</a:t>
            </a:r>
            <a:r>
              <a:rPr dirty="0" sz="1100" spc="10" i="1">
                <a:latin typeface="Calibri"/>
                <a:cs typeface="Calibri"/>
              </a:rPr>
              <a:t>θ</a:t>
            </a:r>
            <a:r>
              <a:rPr dirty="0" sz="1100" spc="10">
                <a:latin typeface="Microsoft Sans Serif"/>
                <a:cs typeface="Microsoft Sans Serif"/>
              </a:rPr>
              <a:t>)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[</a:t>
            </a:r>
            <a:r>
              <a:rPr dirty="0" sz="1100" spc="-100">
                <a:latin typeface="Lucida Sans Unicode"/>
                <a:cs typeface="Lucida Sans Unicode"/>
              </a:rPr>
              <a:t>−</a:t>
            </a:r>
            <a:r>
              <a:rPr dirty="0" sz="1100" spc="-229">
                <a:latin typeface="Lucida Sans Unicode"/>
                <a:cs typeface="Lucida Sans Unicode"/>
              </a:rPr>
              <a:t> </a:t>
            </a:r>
            <a:r>
              <a:rPr dirty="0" baseline="-27777" sz="1200" spc="7" i="1">
                <a:latin typeface="Arial"/>
                <a:cs typeface="Arial"/>
              </a:rPr>
              <a:t>d</a:t>
            </a:r>
            <a:r>
              <a:rPr dirty="0" baseline="-27777" sz="1200" spc="7" i="1">
                <a:latin typeface="Trebuchet MS"/>
                <a:cs typeface="Trebuchet MS"/>
              </a:rPr>
              <a:t>θ</a:t>
            </a:r>
            <a:r>
              <a:rPr dirty="0" baseline="-18518" sz="900" spc="7">
                <a:latin typeface="Tahoma"/>
                <a:cs typeface="Tahoma"/>
              </a:rPr>
              <a:t>2</a:t>
            </a:r>
            <a:r>
              <a:rPr dirty="0" baseline="-18518" sz="900" spc="-3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logf</a:t>
            </a:r>
            <a:r>
              <a:rPr dirty="0" sz="1100" spc="-75" i="1">
                <a:latin typeface="Arial"/>
                <a:cs typeface="Arial"/>
              </a:rPr>
              <a:t> </a:t>
            </a:r>
            <a:r>
              <a:rPr dirty="0" sz="1100" spc="125">
                <a:latin typeface="Microsoft Sans Serif"/>
                <a:cs typeface="Microsoft Sans Serif"/>
              </a:rPr>
              <a:t>(</a:t>
            </a:r>
            <a:r>
              <a:rPr dirty="0" sz="700" spc="12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|</a:t>
            </a:r>
            <a:r>
              <a:rPr dirty="0" sz="1100" spc="-30" i="1">
                <a:latin typeface="Calibri"/>
                <a:cs typeface="Calibri"/>
              </a:rPr>
              <a:t>θ</a:t>
            </a:r>
            <a:r>
              <a:rPr dirty="0" sz="1100" spc="-30">
                <a:latin typeface="Microsoft Sans Serif"/>
                <a:cs typeface="Microsoft Sans Serif"/>
              </a:rPr>
              <a:t>)]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1390533"/>
            <a:ext cx="1346200" cy="40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Fisher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information.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Jeffrey’s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rule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for: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87309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877110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102370" y="190060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89670" y="1781152"/>
            <a:ext cx="206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5">
                <a:latin typeface="Tahoma"/>
                <a:cs typeface="Tahoma"/>
              </a:rPr>
              <a:t>1</a:t>
            </a:r>
            <a:r>
              <a:rPr dirty="0" sz="700" spc="380">
                <a:latin typeface="Tahoma"/>
                <a:cs typeface="Tahoma"/>
              </a:rPr>
              <a:t> </a:t>
            </a:r>
            <a:r>
              <a:rPr dirty="0" sz="700" spc="-15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36025" y="190060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89670" y="1874598"/>
            <a:ext cx="2063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5">
                <a:latin typeface="Tahoma"/>
                <a:cs typeface="Tahoma"/>
              </a:rPr>
              <a:t>2</a:t>
            </a:r>
            <a:r>
              <a:rPr dirty="0" sz="700" spc="380">
                <a:latin typeface="Tahoma"/>
                <a:cs typeface="Tahoma"/>
              </a:rPr>
              <a:t> </a:t>
            </a:r>
            <a:r>
              <a:rPr dirty="0" sz="700" spc="-15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484" y="1793016"/>
            <a:ext cx="19710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Microsoft Sans Serif"/>
                <a:cs typeface="Microsoft Sans Serif"/>
              </a:rPr>
              <a:t>Example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1:</a:t>
            </a:r>
            <a:r>
              <a:rPr dirty="0" sz="1000" spc="170">
                <a:latin typeface="Microsoft Sans Serif"/>
                <a:cs typeface="Microsoft Sans Serif"/>
              </a:rPr>
              <a:t> 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sz="1000" spc="75" i="1">
                <a:latin typeface="Calibri"/>
                <a:cs typeface="Calibri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∼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15" i="1">
                <a:latin typeface="Arial"/>
                <a:cs typeface="Arial"/>
              </a:rPr>
              <a:t>Beta</a:t>
            </a:r>
            <a:r>
              <a:rPr dirty="0" sz="1000" spc="-15">
                <a:latin typeface="Microsoft Sans Serif"/>
                <a:cs typeface="Microsoft Sans Serif"/>
              </a:rPr>
              <a:t>(</a:t>
            </a:r>
            <a:r>
              <a:rPr dirty="0" sz="1000" spc="335">
                <a:latin typeface="Microsoft Sans Serif"/>
                <a:cs typeface="Microsoft Sans Serif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  </a:t>
            </a:r>
            <a:r>
              <a:rPr dirty="0" sz="1000" spc="40" i="1">
                <a:latin typeface="Calibri"/>
                <a:cs typeface="Calibri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(proper).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028939"/>
            <a:ext cx="52590" cy="5259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4395" y="1902669"/>
            <a:ext cx="3307715" cy="43243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dirty="0" sz="1000" spc="-55">
                <a:latin typeface="Microsoft Sans Serif"/>
                <a:cs typeface="Microsoft Sans Serif"/>
              </a:rPr>
              <a:t>Example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2:</a:t>
            </a:r>
            <a:r>
              <a:rPr dirty="0" sz="1000" spc="50" i="1">
                <a:latin typeface="Calibri"/>
                <a:cs typeface="Calibri"/>
              </a:rPr>
              <a:t>π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70" i="1">
                <a:latin typeface="Calibri"/>
                <a:cs typeface="Calibri"/>
              </a:rPr>
              <a:t>θ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-170">
                <a:latin typeface="Lucida Sans Unicode"/>
                <a:cs typeface="Lucida Sans Unicode"/>
              </a:rPr>
              <a:t>∝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1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(im</a:t>
            </a:r>
            <a:r>
              <a:rPr dirty="0" sz="1000" spc="-40">
                <a:latin typeface="Microsoft Sans Serif"/>
                <a:cs typeface="Microsoft Sans Serif"/>
              </a:rPr>
              <a:t>p</a:t>
            </a:r>
            <a:r>
              <a:rPr dirty="0" sz="1000" spc="-30">
                <a:latin typeface="Microsoft Sans Serif"/>
                <a:cs typeface="Microsoft Sans Serif"/>
              </a:rPr>
              <a:t>ro</a:t>
            </a:r>
            <a:r>
              <a:rPr dirty="0" sz="1000" spc="-15">
                <a:latin typeface="Microsoft Sans Serif"/>
                <a:cs typeface="Microsoft Sans Serif"/>
              </a:rPr>
              <a:t>p</a:t>
            </a:r>
            <a:r>
              <a:rPr dirty="0" sz="1000" spc="-15">
                <a:latin typeface="Microsoft Sans Serif"/>
                <a:cs typeface="Microsoft Sans Serif"/>
              </a:rPr>
              <a:t>er).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80">
                <a:latin typeface="Microsoft Sans Serif"/>
                <a:cs typeface="Microsoft Sans Serif"/>
              </a:rPr>
              <a:t>Regardless,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generally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true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∞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(data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26297"/>
            <a:ext cx="65265" cy="6526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4395" y="2314929"/>
            <a:ext cx="359346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Microsoft Sans Serif"/>
                <a:cs typeface="Microsoft Sans Serif"/>
              </a:rPr>
              <a:t>accrues),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influence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diminishes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Arial"/>
                <a:cs typeface="Arial"/>
              </a:rPr>
              <a:t>dominated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likelihood.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8" name="object 28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773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</a:rPr>
              <a:t>Some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remarks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on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priors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4246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52500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4228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483931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939429"/>
            <a:ext cx="52590" cy="525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434"/>
              </a:spcBef>
            </a:pPr>
            <a:r>
              <a:rPr dirty="0" spc="-100"/>
              <a:t>So</a:t>
            </a:r>
            <a:r>
              <a:rPr dirty="0" spc="45"/>
              <a:t> </a:t>
            </a:r>
            <a:r>
              <a:rPr dirty="0" spc="-65"/>
              <a:t>how</a:t>
            </a:r>
            <a:r>
              <a:rPr dirty="0" spc="45"/>
              <a:t> </a:t>
            </a:r>
            <a:r>
              <a:rPr dirty="0" spc="-60"/>
              <a:t>do</a:t>
            </a:r>
            <a:r>
              <a:rPr dirty="0" spc="50"/>
              <a:t> </a:t>
            </a:r>
            <a:r>
              <a:rPr dirty="0" spc="-110"/>
              <a:t>we</a:t>
            </a:r>
            <a:r>
              <a:rPr dirty="0" spc="45"/>
              <a:t> </a:t>
            </a:r>
            <a:r>
              <a:rPr dirty="0" spc="-80"/>
              <a:t>choose</a:t>
            </a:r>
            <a:r>
              <a:rPr dirty="0" spc="45"/>
              <a:t> </a:t>
            </a:r>
            <a:r>
              <a:rPr dirty="0" spc="-55"/>
              <a:t>priors?</a:t>
            </a:r>
            <a:r>
              <a:rPr dirty="0" spc="180"/>
              <a:t> </a:t>
            </a:r>
            <a:r>
              <a:rPr dirty="0" spc="-25"/>
              <a:t>Prior</a:t>
            </a:r>
            <a:r>
              <a:rPr dirty="0" spc="45"/>
              <a:t> </a:t>
            </a:r>
            <a:r>
              <a:rPr dirty="0" spc="-65"/>
              <a:t>robustness</a:t>
            </a:r>
            <a:r>
              <a:rPr dirty="0" spc="50"/>
              <a:t> </a:t>
            </a:r>
            <a:r>
              <a:rPr dirty="0" spc="-65"/>
              <a:t>and</a:t>
            </a:r>
            <a:r>
              <a:rPr dirty="0" spc="45"/>
              <a:t> </a:t>
            </a:r>
            <a:r>
              <a:rPr dirty="0" spc="-35"/>
              <a:t>sensitivity...</a:t>
            </a:r>
          </a:p>
          <a:p>
            <a:pPr marL="288290">
              <a:lnSpc>
                <a:spcPct val="100000"/>
              </a:lnSpc>
              <a:spcBef>
                <a:spcPts val="334"/>
              </a:spcBef>
            </a:pPr>
            <a:r>
              <a:rPr dirty="0" spc="-30" b="1">
                <a:latin typeface="Arial"/>
                <a:cs typeface="Arial"/>
              </a:rPr>
              <a:t>Informative</a:t>
            </a:r>
            <a:r>
              <a:rPr dirty="0" spc="50" b="1">
                <a:latin typeface="Arial"/>
                <a:cs typeface="Arial"/>
              </a:rPr>
              <a:t> </a:t>
            </a:r>
            <a:r>
              <a:rPr dirty="0" spc="-70"/>
              <a:t>VS</a:t>
            </a:r>
            <a:r>
              <a:rPr dirty="0" spc="65"/>
              <a:t> </a:t>
            </a:r>
            <a:r>
              <a:rPr dirty="0" spc="-35" b="1">
                <a:latin typeface="Arial"/>
                <a:cs typeface="Arial"/>
              </a:rPr>
              <a:t>non-informative</a:t>
            </a:r>
            <a:r>
              <a:rPr dirty="0" spc="-35"/>
              <a:t>.</a:t>
            </a:r>
          </a:p>
          <a:p>
            <a:pPr marL="288290" marR="326390">
              <a:lnSpc>
                <a:spcPts val="1200"/>
              </a:lnSpc>
              <a:spcBef>
                <a:spcPts val="310"/>
              </a:spcBef>
            </a:pPr>
            <a:r>
              <a:rPr dirty="0" spc="-30"/>
              <a:t>This</a:t>
            </a:r>
            <a:r>
              <a:rPr dirty="0" spc="65"/>
              <a:t> </a:t>
            </a:r>
            <a:r>
              <a:rPr dirty="0" spc="-65"/>
              <a:t>is</a:t>
            </a:r>
            <a:r>
              <a:rPr dirty="0" spc="65"/>
              <a:t> </a:t>
            </a:r>
            <a:r>
              <a:rPr dirty="0" spc="-60"/>
              <a:t>somewhat</a:t>
            </a:r>
            <a:r>
              <a:rPr dirty="0" spc="70"/>
              <a:t> </a:t>
            </a:r>
            <a:r>
              <a:rPr dirty="0" spc="-45"/>
              <a:t>related</a:t>
            </a:r>
            <a:r>
              <a:rPr dirty="0" spc="65"/>
              <a:t> </a:t>
            </a:r>
            <a:r>
              <a:rPr dirty="0" spc="10"/>
              <a:t>to</a:t>
            </a:r>
            <a:r>
              <a:rPr dirty="0" spc="65"/>
              <a:t> </a:t>
            </a:r>
            <a:r>
              <a:rPr dirty="0" spc="-70"/>
              <a:t>2</a:t>
            </a:r>
            <a:r>
              <a:rPr dirty="0" spc="70"/>
              <a:t> </a:t>
            </a:r>
            <a:r>
              <a:rPr dirty="0" spc="-45"/>
              <a:t>broadly</a:t>
            </a:r>
            <a:r>
              <a:rPr dirty="0" spc="65"/>
              <a:t> </a:t>
            </a:r>
            <a:r>
              <a:rPr dirty="0" spc="-55"/>
              <a:t>opposing</a:t>
            </a:r>
            <a:r>
              <a:rPr dirty="0" spc="65"/>
              <a:t> </a:t>
            </a:r>
            <a:r>
              <a:rPr dirty="0" spc="-70"/>
              <a:t>views</a:t>
            </a:r>
            <a:r>
              <a:rPr dirty="0" spc="70"/>
              <a:t> </a:t>
            </a:r>
            <a:r>
              <a:rPr dirty="0" spc="-60"/>
              <a:t>on </a:t>
            </a:r>
            <a:r>
              <a:rPr dirty="0" spc="-280"/>
              <a:t> </a:t>
            </a:r>
            <a:r>
              <a:rPr dirty="0" spc="-75"/>
              <a:t>Bayesian</a:t>
            </a:r>
            <a:r>
              <a:rPr dirty="0" spc="65"/>
              <a:t> </a:t>
            </a:r>
            <a:r>
              <a:rPr dirty="0" spc="-35"/>
              <a:t>probability.</a:t>
            </a:r>
          </a:p>
          <a:p>
            <a:pPr marL="565150" marR="95885">
              <a:lnSpc>
                <a:spcPct val="100000"/>
              </a:lnSpc>
              <a:spcBef>
                <a:spcPts val="155"/>
              </a:spcBef>
            </a:pPr>
            <a:r>
              <a:rPr dirty="0" sz="1000" spc="-25" b="1">
                <a:latin typeface="Arial"/>
                <a:cs typeface="Arial"/>
              </a:rPr>
              <a:t>Objective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65"/>
              <a:t>Bayesians:</a:t>
            </a:r>
            <a:r>
              <a:rPr dirty="0" sz="1000" spc="-15"/>
              <a:t> </a:t>
            </a:r>
            <a:r>
              <a:rPr dirty="0" sz="1000" spc="-120"/>
              <a:t>see</a:t>
            </a:r>
            <a:r>
              <a:rPr dirty="0" sz="1000" spc="-75"/>
              <a:t> </a:t>
            </a:r>
            <a:r>
              <a:rPr dirty="0" sz="1000" spc="-25"/>
              <a:t>probability</a:t>
            </a:r>
            <a:r>
              <a:rPr dirty="0" sz="1000" spc="65"/>
              <a:t> </a:t>
            </a:r>
            <a:r>
              <a:rPr dirty="0" sz="1000" spc="-100"/>
              <a:t>as</a:t>
            </a:r>
            <a:r>
              <a:rPr dirty="0" sz="1000" spc="-95"/>
              <a:t> </a:t>
            </a:r>
            <a:r>
              <a:rPr dirty="0" sz="1000" spc="-60"/>
              <a:t>an</a:t>
            </a:r>
            <a:r>
              <a:rPr dirty="0" sz="1000" spc="65"/>
              <a:t> </a:t>
            </a:r>
            <a:r>
              <a:rPr dirty="0" sz="1000" spc="-35"/>
              <a:t>objective</a:t>
            </a:r>
            <a:r>
              <a:rPr dirty="0" sz="1000" spc="65"/>
              <a:t> </a:t>
            </a:r>
            <a:r>
              <a:rPr dirty="0" sz="1000" spc="-75"/>
              <a:t>measure </a:t>
            </a:r>
            <a:r>
              <a:rPr dirty="0" sz="1000" spc="-254"/>
              <a:t> </a:t>
            </a:r>
            <a:r>
              <a:rPr dirty="0" sz="1000" spc="-20"/>
              <a:t>of </a:t>
            </a:r>
            <a:r>
              <a:rPr dirty="0" sz="1000" spc="-25"/>
              <a:t>the</a:t>
            </a:r>
            <a:r>
              <a:rPr dirty="0" sz="1000" spc="-20"/>
              <a:t> </a:t>
            </a:r>
            <a:r>
              <a:rPr dirty="0" sz="1000" spc="-30"/>
              <a:t>plausibility,</a:t>
            </a:r>
            <a:r>
              <a:rPr dirty="0" sz="1000" spc="-25"/>
              <a:t> </a:t>
            </a:r>
            <a:r>
              <a:rPr dirty="0" sz="1000" spc="-40"/>
              <a:t>irrespective</a:t>
            </a:r>
            <a:r>
              <a:rPr dirty="0" sz="1000" spc="-35"/>
              <a:t> </a:t>
            </a:r>
            <a:r>
              <a:rPr dirty="0" sz="1000" spc="-20"/>
              <a:t>of </a:t>
            </a:r>
            <a:r>
              <a:rPr dirty="0" sz="1000" spc="-25"/>
              <a:t>the</a:t>
            </a:r>
            <a:r>
              <a:rPr dirty="0" sz="1000" spc="-20"/>
              <a:t> </a:t>
            </a:r>
            <a:r>
              <a:rPr dirty="0" sz="1000" spc="-30"/>
              <a:t>individual</a:t>
            </a:r>
            <a:r>
              <a:rPr dirty="0" sz="1000" spc="-25"/>
              <a:t> </a:t>
            </a:r>
            <a:r>
              <a:rPr dirty="0" sz="1000" spc="-40"/>
              <a:t>making</a:t>
            </a:r>
            <a:r>
              <a:rPr dirty="0" sz="1000" spc="-35"/>
              <a:t> </a:t>
            </a:r>
            <a:r>
              <a:rPr dirty="0" sz="1000" spc="-25"/>
              <a:t>the </a:t>
            </a:r>
            <a:r>
              <a:rPr dirty="0" sz="1000" spc="-20"/>
              <a:t> </a:t>
            </a:r>
            <a:r>
              <a:rPr dirty="0" sz="1000" spc="-75"/>
              <a:t>assessment.</a:t>
            </a:r>
            <a:endParaRPr sz="1000">
              <a:latin typeface="Arial"/>
              <a:cs typeface="Arial"/>
            </a:endParaRPr>
          </a:p>
          <a:p>
            <a:pPr marL="565150">
              <a:lnSpc>
                <a:spcPts val="1185"/>
              </a:lnSpc>
            </a:pPr>
            <a:r>
              <a:rPr dirty="0" sz="1000" spc="-35" b="1">
                <a:latin typeface="Arial"/>
                <a:cs typeface="Arial"/>
              </a:rPr>
              <a:t>Subjective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65"/>
              <a:t>Bayesians:</a:t>
            </a:r>
            <a:r>
              <a:rPr dirty="0" sz="1000" spc="-15"/>
              <a:t> </a:t>
            </a:r>
            <a:r>
              <a:rPr dirty="0" sz="1000" spc="-120"/>
              <a:t>see</a:t>
            </a:r>
            <a:r>
              <a:rPr dirty="0" sz="1000" spc="70"/>
              <a:t> </a:t>
            </a:r>
            <a:r>
              <a:rPr dirty="0" sz="1000" spc="-25"/>
              <a:t>probability</a:t>
            </a:r>
            <a:r>
              <a:rPr dirty="0" sz="1000" spc="65"/>
              <a:t> </a:t>
            </a:r>
            <a:r>
              <a:rPr dirty="0" sz="1000" spc="-100"/>
              <a:t>as</a:t>
            </a:r>
            <a:r>
              <a:rPr dirty="0" sz="1000" spc="70"/>
              <a:t> </a:t>
            </a:r>
            <a:r>
              <a:rPr dirty="0" sz="1000" spc="-80"/>
              <a:t>a</a:t>
            </a:r>
            <a:r>
              <a:rPr dirty="0" sz="1000" spc="70"/>
              <a:t> </a:t>
            </a:r>
            <a:r>
              <a:rPr dirty="0" sz="1000" spc="-30"/>
              <a:t>“personal</a:t>
            </a:r>
            <a:r>
              <a:rPr dirty="0" sz="1000" spc="65"/>
              <a:t> </a:t>
            </a:r>
            <a:r>
              <a:rPr dirty="0" sz="1000"/>
              <a:t>belief”.</a:t>
            </a:r>
            <a:endParaRPr sz="1000">
              <a:latin typeface="Arial"/>
              <a:cs typeface="Arial"/>
            </a:endParaRPr>
          </a:p>
          <a:p>
            <a:pPr marL="288290" marR="62865">
              <a:lnSpc>
                <a:spcPct val="102600"/>
              </a:lnSpc>
              <a:spcBef>
                <a:spcPts val="315"/>
              </a:spcBef>
            </a:pPr>
            <a:r>
              <a:rPr dirty="0" spc="-45"/>
              <a:t>Improper </a:t>
            </a:r>
            <a:r>
              <a:rPr dirty="0" spc="-50"/>
              <a:t>priors </a:t>
            </a:r>
            <a:r>
              <a:rPr dirty="0" spc="-80"/>
              <a:t>are</a:t>
            </a:r>
            <a:r>
              <a:rPr dirty="0" spc="-75"/>
              <a:t> </a:t>
            </a:r>
            <a:r>
              <a:rPr dirty="0" spc="-55"/>
              <a:t>appealing</a:t>
            </a:r>
            <a:r>
              <a:rPr dirty="0" spc="-50"/>
              <a:t> </a:t>
            </a:r>
            <a:r>
              <a:rPr dirty="0" spc="-5"/>
              <a:t>but </a:t>
            </a:r>
            <a:r>
              <a:rPr dirty="0" spc="-70"/>
              <a:t>dangerous</a:t>
            </a:r>
            <a:r>
              <a:rPr dirty="0" spc="-65"/>
              <a:t> </a:t>
            </a:r>
            <a:r>
              <a:rPr dirty="0" spc="-5"/>
              <a:t>...</a:t>
            </a:r>
            <a:r>
              <a:rPr dirty="0"/>
              <a:t> </a:t>
            </a:r>
            <a:r>
              <a:rPr dirty="0" spc="-75"/>
              <a:t>may</a:t>
            </a:r>
            <a:r>
              <a:rPr dirty="0" spc="-70"/>
              <a:t> </a:t>
            </a:r>
            <a:r>
              <a:rPr dirty="0" spc="-65"/>
              <a:t>lead</a:t>
            </a:r>
            <a:r>
              <a:rPr dirty="0" spc="-60"/>
              <a:t> </a:t>
            </a:r>
            <a:r>
              <a:rPr dirty="0" spc="10"/>
              <a:t>to </a:t>
            </a:r>
            <a:r>
              <a:rPr dirty="0" spc="15"/>
              <a:t> </a:t>
            </a:r>
            <a:r>
              <a:rPr dirty="0" spc="-45"/>
              <a:t>improper</a:t>
            </a:r>
            <a:r>
              <a:rPr dirty="0" spc="75"/>
              <a:t> </a:t>
            </a:r>
            <a:r>
              <a:rPr dirty="0" spc="-40"/>
              <a:t>posterior</a:t>
            </a:r>
            <a:r>
              <a:rPr dirty="0" spc="75"/>
              <a:t> </a:t>
            </a:r>
            <a:r>
              <a:rPr dirty="0" spc="-45"/>
              <a:t>which</a:t>
            </a:r>
            <a:r>
              <a:rPr dirty="0" spc="75"/>
              <a:t> </a:t>
            </a:r>
            <a:r>
              <a:rPr dirty="0" spc="-45"/>
              <a:t>violates</a:t>
            </a:r>
            <a:r>
              <a:rPr dirty="0" spc="75"/>
              <a:t> </a:t>
            </a:r>
            <a:r>
              <a:rPr dirty="0" spc="-30"/>
              <a:t>the</a:t>
            </a:r>
            <a:r>
              <a:rPr dirty="0" spc="75"/>
              <a:t> </a:t>
            </a:r>
            <a:r>
              <a:rPr dirty="0" spc="-45"/>
              <a:t>rule</a:t>
            </a:r>
            <a:r>
              <a:rPr dirty="0" spc="75"/>
              <a:t> </a:t>
            </a:r>
            <a:r>
              <a:rPr dirty="0" spc="-20"/>
              <a:t>of</a:t>
            </a:r>
            <a:r>
              <a:rPr dirty="0" spc="80"/>
              <a:t> </a:t>
            </a:r>
            <a:r>
              <a:rPr dirty="0" spc="5"/>
              <a:t>total</a:t>
            </a:r>
            <a:r>
              <a:rPr dirty="0" spc="75"/>
              <a:t> </a:t>
            </a:r>
            <a:r>
              <a:rPr dirty="0" spc="-35"/>
              <a:t>probability.</a:t>
            </a:r>
          </a:p>
          <a:p>
            <a:pPr marL="288290">
              <a:lnSpc>
                <a:spcPct val="100000"/>
              </a:lnSpc>
              <a:spcBef>
                <a:spcPts val="335"/>
              </a:spcBef>
            </a:pPr>
            <a:r>
              <a:rPr dirty="0" spc="-65"/>
              <a:t>Always</a:t>
            </a:r>
            <a:r>
              <a:rPr dirty="0" spc="65"/>
              <a:t> </a:t>
            </a:r>
            <a:r>
              <a:rPr dirty="0" spc="-45"/>
              <a:t>there</a:t>
            </a:r>
            <a:r>
              <a:rPr dirty="0" spc="70"/>
              <a:t> </a:t>
            </a:r>
            <a:r>
              <a:rPr dirty="0" spc="-65"/>
              <a:t>is</a:t>
            </a:r>
            <a:r>
              <a:rPr dirty="0" spc="70"/>
              <a:t> </a:t>
            </a:r>
            <a:r>
              <a:rPr dirty="0" spc="-95" i="1">
                <a:latin typeface="Arial"/>
                <a:cs typeface="Arial"/>
              </a:rPr>
              <a:t>some</a:t>
            </a:r>
            <a:r>
              <a:rPr dirty="0" spc="-75" i="1">
                <a:latin typeface="Arial"/>
                <a:cs typeface="Arial"/>
              </a:rPr>
              <a:t> </a:t>
            </a:r>
            <a:r>
              <a:rPr dirty="0" spc="-35"/>
              <a:t>prior</a:t>
            </a:r>
            <a:r>
              <a:rPr dirty="0" spc="70"/>
              <a:t> </a:t>
            </a:r>
            <a:r>
              <a:rPr dirty="0" spc="-25"/>
              <a:t>information.</a:t>
            </a:r>
          </a:p>
          <a:p>
            <a:pPr marL="288290" marR="186690">
              <a:lnSpc>
                <a:spcPct val="102600"/>
              </a:lnSpc>
              <a:spcBef>
                <a:spcPts val="300"/>
              </a:spcBef>
            </a:pPr>
            <a:r>
              <a:rPr dirty="0" spc="-25"/>
              <a:t>Prior</a:t>
            </a:r>
            <a:r>
              <a:rPr dirty="0" spc="70"/>
              <a:t> </a:t>
            </a:r>
            <a:r>
              <a:rPr dirty="0" spc="-25"/>
              <a:t>elicitation?</a:t>
            </a:r>
            <a:r>
              <a:rPr dirty="0" spc="190"/>
              <a:t> </a:t>
            </a:r>
            <a:r>
              <a:rPr dirty="0" spc="-40"/>
              <a:t>E.g.</a:t>
            </a:r>
            <a:r>
              <a:rPr dirty="0" spc="195"/>
              <a:t> </a:t>
            </a:r>
            <a:r>
              <a:rPr dirty="0" spc="-50"/>
              <a:t>priors</a:t>
            </a:r>
            <a:r>
              <a:rPr dirty="0" spc="70"/>
              <a:t> </a:t>
            </a:r>
            <a:r>
              <a:rPr dirty="0" spc="-90"/>
              <a:t>based</a:t>
            </a:r>
            <a:r>
              <a:rPr dirty="0" spc="75"/>
              <a:t> </a:t>
            </a:r>
            <a:r>
              <a:rPr dirty="0" spc="-60"/>
              <a:t>on</a:t>
            </a:r>
            <a:r>
              <a:rPr dirty="0" spc="70"/>
              <a:t> </a:t>
            </a:r>
            <a:r>
              <a:rPr dirty="0" spc="-65"/>
              <a:t>previous</a:t>
            </a:r>
            <a:r>
              <a:rPr dirty="0" spc="70"/>
              <a:t> </a:t>
            </a:r>
            <a:r>
              <a:rPr dirty="0" spc="-55"/>
              <a:t>experiments </a:t>
            </a:r>
            <a:r>
              <a:rPr dirty="0" spc="-275"/>
              <a:t> </a:t>
            </a:r>
            <a:r>
              <a:rPr dirty="0" spc="-50"/>
              <a:t>(previous</a:t>
            </a:r>
            <a:r>
              <a:rPr dirty="0" spc="65"/>
              <a:t> </a:t>
            </a:r>
            <a:r>
              <a:rPr dirty="0" spc="-50"/>
              <a:t>posteriors</a:t>
            </a:r>
            <a:r>
              <a:rPr dirty="0" spc="70"/>
              <a:t> </a:t>
            </a:r>
            <a:r>
              <a:rPr dirty="0" spc="-114"/>
              <a:t>as</a:t>
            </a:r>
            <a:r>
              <a:rPr dirty="0" spc="-100"/>
              <a:t> </a:t>
            </a:r>
            <a:r>
              <a:rPr dirty="0" spc="-30"/>
              <a:t>current</a:t>
            </a:r>
            <a:r>
              <a:rPr dirty="0" spc="70"/>
              <a:t> </a:t>
            </a:r>
            <a:r>
              <a:rPr dirty="0" spc="-30"/>
              <a:t>priors).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136787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18892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728925"/>
            <a:ext cx="65265" cy="6526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8" name="object 18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801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</a:rPr>
              <a:t>Learning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Objectives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4233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24444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83447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044509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254542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7294" y="905076"/>
            <a:ext cx="3803650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Microsoft Sans Serif"/>
                <a:cs typeface="Microsoft Sans Serif"/>
              </a:rPr>
              <a:t>By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today,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should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to:</a:t>
            </a:r>
            <a:endParaRPr sz="1100">
              <a:latin typeface="Microsoft Sans Serif"/>
              <a:cs typeface="Microsoft Sans Serif"/>
            </a:endParaRPr>
          </a:p>
          <a:p>
            <a:pPr marL="289560" marR="118745">
              <a:lnSpc>
                <a:spcPct val="102699"/>
              </a:lnSpc>
              <a:spcBef>
                <a:spcPts val="295"/>
              </a:spcBef>
            </a:pPr>
            <a:r>
              <a:rPr dirty="0" sz="1100" spc="-35">
                <a:latin typeface="Microsoft Sans Serif"/>
                <a:cs typeface="Microsoft Sans Serif"/>
              </a:rPr>
              <a:t>State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b="1">
                <a:latin typeface="Arial"/>
                <a:cs typeface="Arial"/>
              </a:rPr>
              <a:t>conceptual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difference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Frequentist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latin typeface="Microsoft Sans Serif"/>
                <a:cs typeface="Microsoft Sans Serif"/>
              </a:rPr>
              <a:t>Understand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apply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 b="1">
                <a:latin typeface="Arial"/>
                <a:cs typeface="Arial"/>
              </a:rPr>
              <a:t>Bayes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Theorem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latin typeface="Microsoft Sans Serif"/>
                <a:cs typeface="Microsoft Sans Serif"/>
              </a:rPr>
              <a:t>Define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terms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 b="1">
                <a:latin typeface="Arial"/>
                <a:cs typeface="Arial"/>
              </a:rPr>
              <a:t>prior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b="1">
                <a:latin typeface="Arial"/>
                <a:cs typeface="Arial"/>
              </a:rPr>
              <a:t>posterior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0" b="1">
                <a:latin typeface="Arial"/>
                <a:cs typeface="Arial"/>
              </a:rPr>
              <a:t>Derive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posterior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given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likelihood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endParaRPr sz="1100">
              <a:latin typeface="Microsoft Sans Serif"/>
              <a:cs typeface="Microsoft Sans Serif"/>
            </a:endParaRPr>
          </a:p>
          <a:p>
            <a:pPr marL="289560" marR="16319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Perform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inferences</a:t>
            </a:r>
            <a:r>
              <a:rPr dirty="0" sz="1100" spc="-60">
                <a:latin typeface="Microsoft Sans Serif"/>
                <a:cs typeface="Microsoft Sans Serif"/>
              </a:rPr>
              <a:t> using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posterior: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25" b="1">
                <a:latin typeface="Arial"/>
                <a:cs typeface="Arial"/>
              </a:rPr>
              <a:t>point 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estimation</a:t>
            </a:r>
            <a:r>
              <a:rPr dirty="0" sz="1100" spc="-30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b="1">
                <a:latin typeface="Arial"/>
                <a:cs typeface="Arial"/>
              </a:rPr>
              <a:t>credible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intervals</a:t>
            </a:r>
            <a:r>
              <a:rPr dirty="0" sz="1100" spc="-40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 b="1">
                <a:latin typeface="Arial"/>
                <a:cs typeface="Arial"/>
              </a:rPr>
              <a:t>Monte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Carlo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methods...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773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</a:rPr>
              <a:t>Some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remarks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on</a:t>
            </a:r>
            <a:r>
              <a:rPr dirty="0" sz="1400" spc="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priors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2227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27645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3062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84818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938995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8195" y="638821"/>
            <a:ext cx="3785870" cy="24085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900" marR="812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priors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seen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both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examples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conjugate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leads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0" i="1">
                <a:latin typeface="Calibri"/>
                <a:cs typeface="Calibri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member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same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family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prior.</a:t>
            </a:r>
            <a:endParaRPr sz="1100">
              <a:latin typeface="Microsoft Sans Serif"/>
              <a:cs typeface="Microsoft Sans Serif"/>
            </a:endParaRPr>
          </a:p>
          <a:p>
            <a:pPr marL="88900" marR="220979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To </a:t>
            </a:r>
            <a:r>
              <a:rPr dirty="0" sz="1100" spc="-35">
                <a:latin typeface="Microsoft Sans Serif"/>
                <a:cs typeface="Microsoft Sans Serif"/>
              </a:rPr>
              <a:t>reiterate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0">
                <a:latin typeface="Microsoft Sans Serif"/>
                <a:cs typeface="Microsoft Sans Serif"/>
              </a:rPr>
              <a:t>conjugacy: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Y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10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 spc="15" i="1">
                <a:latin typeface="Arial"/>
                <a:cs typeface="Arial"/>
              </a:rPr>
              <a:t>N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θ, </a:t>
            </a:r>
            <a:r>
              <a:rPr dirty="0" sz="1100" spc="40" i="1">
                <a:latin typeface="Calibri"/>
                <a:cs typeface="Calibri"/>
              </a:rPr>
              <a:t>σ</a:t>
            </a:r>
            <a:r>
              <a:rPr dirty="0" baseline="27777" sz="1200" spc="60">
                <a:latin typeface="Tahoma"/>
                <a:cs typeface="Tahoma"/>
              </a:rPr>
              <a:t>2</a:t>
            </a:r>
            <a:r>
              <a:rPr dirty="0" sz="1100" spc="40">
                <a:latin typeface="Microsoft Sans Serif"/>
                <a:cs typeface="Microsoft Sans Serif"/>
              </a:rPr>
              <a:t>),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0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 spc="50" i="1">
                <a:latin typeface="Arial"/>
                <a:cs typeface="Arial"/>
              </a:rPr>
              <a:t>N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50" i="1">
                <a:latin typeface="Calibri"/>
                <a:cs typeface="Calibri"/>
              </a:rPr>
              <a:t>µ, τ </a:t>
            </a:r>
            <a:r>
              <a:rPr dirty="0" baseline="27777" sz="1200" spc="44">
                <a:latin typeface="Tahoma"/>
                <a:cs typeface="Tahoma"/>
              </a:rPr>
              <a:t>2</a:t>
            </a:r>
            <a:r>
              <a:rPr dirty="0" sz="1100" spc="30">
                <a:latin typeface="Microsoft Sans Serif"/>
                <a:cs typeface="Microsoft Sans Serif"/>
              </a:rPr>
              <a:t>), 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marginally,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spc="18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Normal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posterior,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80" i="1">
                <a:latin typeface="Calibri"/>
                <a:cs typeface="Calibri"/>
              </a:rPr>
              <a:t>θ</a:t>
            </a:r>
            <a:r>
              <a:rPr dirty="0" sz="1100" spc="-80">
                <a:latin typeface="Lucida Sans Unicode"/>
                <a:cs typeface="Lucida Sans Unicode"/>
              </a:rPr>
              <a:t>|</a:t>
            </a:r>
            <a:r>
              <a:rPr dirty="0" sz="1100" spc="-80" i="1">
                <a:latin typeface="Arial"/>
                <a:cs typeface="Arial"/>
              </a:rPr>
              <a:t>y</a:t>
            </a:r>
            <a:r>
              <a:rPr dirty="0" sz="1100" spc="110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Normal.</a:t>
            </a:r>
            <a:endParaRPr sz="1100">
              <a:latin typeface="Microsoft Sans Serif"/>
              <a:cs typeface="Microsoft Sans Serif"/>
            </a:endParaRPr>
          </a:p>
          <a:p>
            <a:pPr marL="88900" marR="87630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Microsoft Sans Serif"/>
                <a:cs typeface="Microsoft Sans Serif"/>
              </a:rPr>
              <a:t>For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parameters,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10" i="1">
                <a:latin typeface="Arial"/>
                <a:cs typeface="Arial"/>
              </a:rPr>
              <a:t>Y </a:t>
            </a:r>
            <a:r>
              <a:rPr dirty="0" sz="1100" spc="-20">
                <a:latin typeface="Lucida Sans Unicode"/>
                <a:cs typeface="Lucida Sans Unicode"/>
              </a:rPr>
              <a:t>|</a:t>
            </a:r>
            <a:r>
              <a:rPr dirty="0" sz="1100" spc="-20" i="1">
                <a:latin typeface="Calibri"/>
                <a:cs typeface="Calibri"/>
              </a:rPr>
              <a:t>σ</a:t>
            </a:r>
            <a:r>
              <a:rPr dirty="0" baseline="27777" sz="1200" spc="-30">
                <a:latin typeface="Tahoma"/>
                <a:cs typeface="Tahoma"/>
              </a:rPr>
              <a:t>2 </a:t>
            </a:r>
            <a:r>
              <a:rPr dirty="0" sz="1100" spc="-30">
                <a:latin typeface="Lucida Sans Unicode"/>
                <a:cs typeface="Lucida Sans Unicode"/>
              </a:rPr>
              <a:t>∼ </a:t>
            </a:r>
            <a:r>
              <a:rPr dirty="0" sz="1100" spc="50" i="1">
                <a:latin typeface="Arial"/>
                <a:cs typeface="Arial"/>
              </a:rPr>
              <a:t>N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50" i="1">
                <a:latin typeface="Calibri"/>
                <a:cs typeface="Calibri"/>
              </a:rPr>
              <a:t>µ, </a:t>
            </a:r>
            <a:r>
              <a:rPr dirty="0" sz="1100" spc="55" i="1">
                <a:latin typeface="Calibri"/>
                <a:cs typeface="Calibri"/>
              </a:rPr>
              <a:t>σ</a:t>
            </a:r>
            <a:r>
              <a:rPr dirty="0" baseline="27777" sz="1200" spc="82">
                <a:latin typeface="Tahoma"/>
                <a:cs typeface="Tahoma"/>
              </a:rPr>
              <a:t>2</a:t>
            </a:r>
            <a:r>
              <a:rPr dirty="0" sz="1100" spc="55">
                <a:latin typeface="Microsoft Sans Serif"/>
                <a:cs typeface="Microsoft Sans Serif"/>
              </a:rPr>
              <a:t>)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60" i="1">
                <a:latin typeface="Calibri"/>
                <a:cs typeface="Calibri"/>
              </a:rPr>
              <a:t>µ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known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</a:t>
            </a:r>
            <a:r>
              <a:rPr dirty="0" baseline="27777" sz="1200" spc="44">
                <a:latin typeface="Tahoma"/>
                <a:cs typeface="Tahom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unknown.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If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Microsoft Sans Serif"/>
                <a:cs typeface="Microsoft Sans Serif"/>
              </a:rPr>
              <a:t>prior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 </a:t>
            </a:r>
            <a:r>
              <a:rPr dirty="0" sz="1100" spc="-65">
                <a:latin typeface="Lucida Sans Unicode"/>
                <a:cs typeface="Lucida Sans Unicode"/>
              </a:rPr>
              <a:t>∼</a:t>
            </a:r>
            <a:r>
              <a:rPr dirty="0" sz="1100" spc="-65">
                <a:latin typeface="Microsoft Sans Serif"/>
                <a:cs typeface="Microsoft Sans Serif"/>
              </a:rPr>
              <a:t>Inverse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Gamma</a:t>
            </a:r>
            <a:r>
              <a:rPr dirty="0" sz="1100" spc="-30">
                <a:latin typeface="Microsoft Sans Serif"/>
                <a:cs typeface="Microsoft Sans Serif"/>
              </a:rPr>
              <a:t>(</a:t>
            </a:r>
            <a:r>
              <a:rPr dirty="0" sz="1100" spc="-70" i="1">
                <a:latin typeface="Arial"/>
                <a:cs typeface="Arial"/>
              </a:rPr>
              <a:t>IG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),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</a:t>
            </a:r>
            <a:r>
              <a:rPr dirty="0" sz="1100" spc="-40">
                <a:latin typeface="Microsoft Sans Serif"/>
                <a:cs typeface="Microsoft Sans Serif"/>
              </a:rPr>
              <a:t>osteri</a:t>
            </a:r>
            <a:r>
              <a:rPr dirty="0" sz="1100" spc="-9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70" i="1">
                <a:latin typeface="Calibri"/>
                <a:cs typeface="Calibri"/>
              </a:rPr>
              <a:t>σ</a:t>
            </a:r>
            <a:r>
              <a:rPr dirty="0" baseline="27777" sz="1200" spc="52">
                <a:latin typeface="Tahoma"/>
                <a:cs typeface="Tahoma"/>
              </a:rPr>
              <a:t>2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114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70">
                <a:latin typeface="Microsoft Sans Serif"/>
                <a:cs typeface="Microsoft Sans Serif"/>
              </a:rPr>
              <a:t>Inverse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Gamma.</a:t>
            </a:r>
            <a:endParaRPr sz="1100">
              <a:latin typeface="Microsoft Sans Serif"/>
              <a:cs typeface="Microsoft Sans Serif"/>
            </a:endParaRPr>
          </a:p>
          <a:p>
            <a:pPr marL="88900" marR="12827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Microsoft Sans Serif"/>
                <a:cs typeface="Microsoft Sans Serif"/>
              </a:rPr>
              <a:t>Avoid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70" i="1">
                <a:latin typeface="Arial"/>
                <a:cs typeface="Arial"/>
              </a:rPr>
              <a:t>IG 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ϵ, </a:t>
            </a:r>
            <a:r>
              <a:rPr dirty="0" sz="1100" spc="10" i="1">
                <a:latin typeface="Calibri"/>
                <a:cs typeface="Calibri"/>
              </a:rPr>
              <a:t>ϵ</a:t>
            </a:r>
            <a:r>
              <a:rPr dirty="0" sz="1100" spc="10">
                <a:latin typeface="Microsoft Sans Serif"/>
                <a:cs typeface="Microsoft Sans Serif"/>
              </a:rPr>
              <a:t>)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55">
                <a:latin typeface="Microsoft Sans Serif"/>
                <a:cs typeface="Microsoft Sans Serif"/>
              </a:rPr>
              <a:t>small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ϵ</a:t>
            </a:r>
            <a:r>
              <a:rPr dirty="0" sz="1100" spc="-20">
                <a:latin typeface="Microsoft Sans Serif"/>
                <a:cs typeface="Microsoft Sans Serif"/>
              </a:rPr>
              <a:t>.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Almost </a:t>
            </a:r>
            <a:r>
              <a:rPr dirty="0" sz="1100" spc="-45">
                <a:latin typeface="Microsoft Sans Serif"/>
                <a:cs typeface="Microsoft Sans Serif"/>
              </a:rPr>
              <a:t>improper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 </a:t>
            </a:r>
            <a:r>
              <a:rPr dirty="0" sz="1100" spc="-65">
                <a:latin typeface="Microsoft Sans Serif"/>
                <a:cs typeface="Microsoft Sans Serif"/>
              </a:rPr>
              <a:t> lead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almost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improper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posteriors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various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computational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issues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(see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Gelman,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2006).</a:t>
            </a:r>
            <a:endParaRPr sz="11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conjugacies: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Poisson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Gamma;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Binomial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Beta.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95"/>
              </a:lnSpc>
              <a:spcBef>
                <a:spcPts val="120"/>
              </a:spcBef>
            </a:pPr>
            <a:r>
              <a:rPr dirty="0" spc="-75"/>
              <a:t>Section</a:t>
            </a:r>
            <a:r>
              <a:rPr dirty="0" spc="-5"/>
              <a:t> </a:t>
            </a:r>
            <a:r>
              <a:rPr dirty="0" spc="-140"/>
              <a:t>2:</a:t>
            </a:r>
            <a:r>
              <a:rPr dirty="0" spc="175"/>
              <a:t> </a:t>
            </a:r>
            <a:r>
              <a:rPr dirty="0" spc="-75"/>
              <a:t>Posterior</a:t>
            </a:r>
            <a:r>
              <a:rPr dirty="0" spc="-5"/>
              <a:t> </a:t>
            </a:r>
            <a:r>
              <a:rPr dirty="0" spc="-130"/>
              <a:t>Inferences</a:t>
            </a:r>
          </a:p>
          <a:p>
            <a:pPr algn="ctr">
              <a:lnSpc>
                <a:spcPts val="1275"/>
              </a:lnSpc>
            </a:pPr>
            <a:r>
              <a:rPr dirty="0" sz="1100" spc="-5" b="1">
                <a:latin typeface="Arial"/>
                <a:cs typeface="Arial"/>
              </a:rPr>
              <a:t>[11-12.30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pm]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6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20063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992833"/>
            <a:ext cx="351853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Point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estimation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-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estimates,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Monte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Carlo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estimates</a:t>
            </a:r>
            <a:endParaRPr sz="1100">
              <a:latin typeface="Microsoft Sans Serif"/>
              <a:cs typeface="Microsoft Sans Serif"/>
            </a:endParaRPr>
          </a:p>
          <a:p>
            <a:pPr marL="12700" marR="1033780">
              <a:lnSpc>
                <a:spcPct val="125299"/>
              </a:lnSpc>
            </a:pPr>
            <a:r>
              <a:rPr dirty="0" sz="1100" spc="-20" b="1">
                <a:latin typeface="Arial"/>
                <a:cs typeface="Arial"/>
              </a:rPr>
              <a:t>Interval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estimation </a:t>
            </a:r>
            <a:r>
              <a:rPr dirty="0" sz="1100" spc="-5">
                <a:latin typeface="Microsoft Sans Serif"/>
                <a:cs typeface="Microsoft Sans Serif"/>
              </a:rPr>
              <a:t>- </a:t>
            </a:r>
            <a:r>
              <a:rPr dirty="0" sz="1100" spc="-60">
                <a:latin typeface="Microsoft Sans Serif"/>
                <a:cs typeface="Microsoft Sans Serif"/>
              </a:rPr>
              <a:t>Credible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intervals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Density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estimation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-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Kernel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density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plots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 b="1">
                <a:latin typeface="Arial"/>
                <a:cs typeface="Arial"/>
              </a:rPr>
              <a:t>Probability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65" b="1">
                <a:latin typeface="Arial"/>
                <a:cs typeface="Arial"/>
              </a:rPr>
              <a:t>Bayesian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hypothesis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testing</a:t>
            </a:r>
            <a:endParaRPr sz="1100">
              <a:latin typeface="Arial"/>
              <a:cs typeface="Arial"/>
            </a:endParaRPr>
          </a:p>
          <a:p>
            <a:pPr marL="12700" marR="353060">
              <a:lnSpc>
                <a:spcPct val="102699"/>
              </a:lnSpc>
              <a:spcBef>
                <a:spcPts val="295"/>
              </a:spcBef>
            </a:pPr>
            <a:r>
              <a:rPr dirty="0" sz="1100" spc="-65" b="1">
                <a:latin typeface="Arial"/>
                <a:cs typeface="Arial"/>
              </a:rPr>
              <a:t>Bayesian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model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comparison/selection/averaging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-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Marginal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likelihoods,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factors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33009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40129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750161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960194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70226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6" name="object 1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807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Point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09434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3595" y="782216"/>
            <a:ext cx="3591560" cy="19767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latin typeface="Microsoft Sans Serif"/>
                <a:cs typeface="Microsoft Sans Serif"/>
              </a:rPr>
              <a:t>To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provide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 b="1">
                <a:latin typeface="Arial"/>
                <a:cs typeface="Arial"/>
              </a:rPr>
              <a:t>point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summary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distribution.</a:t>
            </a:r>
            <a:endParaRPr sz="1100">
              <a:latin typeface="Microsoft Sans Serif"/>
              <a:cs typeface="Microsoft Sans Serif"/>
            </a:endParaRPr>
          </a:p>
          <a:p>
            <a:pPr marL="63500" marR="304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Microsoft Sans Serif"/>
                <a:cs typeface="Microsoft Sans Serif"/>
              </a:rPr>
              <a:t>Typically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appropriate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measure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centrality,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e.g.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mean,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median,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mode.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dirty="0" sz="1100" spc="-50">
                <a:latin typeface="Microsoft Sans Serif"/>
                <a:cs typeface="Microsoft Sans Serif"/>
              </a:rPr>
              <a:t>More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formally,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estimator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defined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endParaRPr sz="1100">
              <a:latin typeface="Microsoft Sans Serif"/>
              <a:cs typeface="Microsoft Sans Serif"/>
            </a:endParaRPr>
          </a:p>
          <a:p>
            <a:pPr algn="ctr" marR="18415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  <a:p>
            <a:pPr marL="873760">
              <a:lnSpc>
                <a:spcPct val="100000"/>
              </a:lnSpc>
              <a:spcBef>
                <a:spcPts val="165"/>
              </a:spcBef>
              <a:tabLst>
                <a:tab pos="1905000" algn="l"/>
              </a:tabLst>
            </a:pP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[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120">
                <a:latin typeface="Microsoft Sans Serif"/>
                <a:cs typeface="Microsoft Sans Serif"/>
              </a:rPr>
              <a:t>˜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]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120">
                <a:latin typeface="Microsoft Sans Serif"/>
                <a:cs typeface="Microsoft Sans Serif"/>
              </a:rPr>
              <a:t>˜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50" i="1">
                <a:latin typeface="Arial"/>
                <a:cs typeface="Arial"/>
              </a:rPr>
              <a:t>d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825"/>
              </a:spcBef>
            </a:pP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120">
                <a:latin typeface="Microsoft Sans Serif"/>
                <a:cs typeface="Microsoft Sans Serif"/>
              </a:rPr>
              <a:t>˜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 b="1">
                <a:latin typeface="Arial"/>
                <a:cs typeface="Arial"/>
              </a:rPr>
              <a:t>loss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function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62865" marR="75565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Usuall</a:t>
            </a:r>
            <a:r>
              <a:rPr dirty="0" sz="1100" spc="-145">
                <a:latin typeface="Microsoft Sans Serif"/>
                <a:cs typeface="Microsoft Sans Serif"/>
              </a:rPr>
              <a:t>y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120">
                <a:latin typeface="Microsoft Sans Serif"/>
                <a:cs typeface="Microsoft Sans Serif"/>
              </a:rPr>
              <a:t>˜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85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262">
                <a:latin typeface="Microsoft Sans Serif"/>
                <a:cs typeface="Microsoft Sans Serif"/>
              </a:rPr>
              <a:t>˜</a:t>
            </a:r>
            <a:r>
              <a:rPr dirty="0" baseline="12626" sz="1650" spc="-37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(“getting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right”)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120">
                <a:latin typeface="Microsoft Sans Serif"/>
                <a:cs typeface="Microsoft Sans Serif"/>
              </a:rPr>
              <a:t>˜</a:t>
            </a:r>
            <a:r>
              <a:rPr dirty="0" sz="1100" spc="45">
                <a:latin typeface="Microsoft Sans Serif"/>
                <a:cs typeface="Microsoft Sans Serif"/>
              </a:rPr>
              <a:t>)  </a:t>
            </a:r>
            <a:r>
              <a:rPr dirty="0" sz="1100" spc="-80">
                <a:latin typeface="Microsoft Sans Serif"/>
                <a:cs typeface="Microsoft Sans Serif"/>
              </a:rPr>
              <a:t>increases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20" i="1">
                <a:latin typeface="Calibri"/>
                <a:cs typeface="Calibri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530" i="1">
                <a:latin typeface="Calibri"/>
                <a:cs typeface="Calibri"/>
              </a:rPr>
              <a:t>θ</a:t>
            </a:r>
            <a:r>
              <a:rPr dirty="0" baseline="12626" sz="1650" spc="120">
                <a:latin typeface="Microsoft Sans Serif"/>
                <a:cs typeface="Microsoft Sans Serif"/>
              </a:rPr>
              <a:t>˜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increases.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11946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501584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478468"/>
            <a:ext cx="65265" cy="6526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4" name="object 1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807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Point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7323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546009"/>
            <a:ext cx="329501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25">
                <a:latin typeface="Microsoft Sans Serif"/>
                <a:cs typeface="Microsoft Sans Serif"/>
              </a:rPr>
              <a:t>Different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loss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functions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lead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different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point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estimates.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Here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common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choices: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883272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65318" y="1173738"/>
            <a:ext cx="3832225" cy="19050"/>
            <a:chOff x="665318" y="1173738"/>
            <a:chExt cx="3832225" cy="19050"/>
          </a:xfrm>
        </p:grpSpPr>
        <p:sp>
          <p:nvSpPr>
            <p:cNvPr id="12" name="object 12"/>
            <p:cNvSpPr/>
            <p:nvPr/>
          </p:nvSpPr>
          <p:spPr>
            <a:xfrm>
              <a:off x="665318" y="1175283"/>
              <a:ext cx="3832225" cy="0"/>
            </a:xfrm>
            <a:custGeom>
              <a:avLst/>
              <a:gdLst/>
              <a:ahLst/>
              <a:cxnLst/>
              <a:rect l="l" t="t" r="r" b="b"/>
              <a:pathLst>
                <a:path w="3832225" h="0">
                  <a:moveTo>
                    <a:pt x="0" y="0"/>
                  </a:moveTo>
                  <a:lnTo>
                    <a:pt x="38316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5318" y="1190752"/>
              <a:ext cx="3832225" cy="0"/>
            </a:xfrm>
            <a:custGeom>
              <a:avLst/>
              <a:gdLst/>
              <a:ahLst/>
              <a:cxnLst/>
              <a:rect l="l" t="t" r="r" b="b"/>
              <a:pathLst>
                <a:path w="3832225" h="0">
                  <a:moveTo>
                    <a:pt x="0" y="0"/>
                  </a:moveTo>
                  <a:lnTo>
                    <a:pt x="38316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468483" y="1173379"/>
            <a:ext cx="76009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25">
                <a:latin typeface="Microsoft Sans Serif"/>
                <a:cs typeface="Microsoft Sans Serif"/>
              </a:rPr>
              <a:t>Graphical</a:t>
            </a:r>
            <a:r>
              <a:rPr dirty="0" sz="650" spc="25">
                <a:latin typeface="Microsoft Sans Serif"/>
                <a:cs typeface="Microsoft Sans Serif"/>
              </a:rPr>
              <a:t> </a:t>
            </a:r>
            <a:r>
              <a:rPr dirty="0" sz="650" spc="-5">
                <a:latin typeface="Microsoft Sans Serif"/>
                <a:cs typeface="Microsoft Sans Serif"/>
              </a:rPr>
              <a:t>illustration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9589" y="1173379"/>
            <a:ext cx="539750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5">
                <a:latin typeface="Microsoft Sans Serif"/>
                <a:cs typeface="Microsoft Sans Serif"/>
              </a:rPr>
              <a:t>Point</a:t>
            </a:r>
            <a:r>
              <a:rPr dirty="0" sz="650" spc="20">
                <a:latin typeface="Microsoft Sans Serif"/>
                <a:cs typeface="Microsoft Sans Serif"/>
              </a:rPr>
              <a:t> </a:t>
            </a:r>
            <a:r>
              <a:rPr dirty="0" sz="650" spc="-20">
                <a:latin typeface="Microsoft Sans Serif"/>
                <a:cs typeface="Microsoft Sans Serif"/>
              </a:rPr>
              <a:t>estimate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318" y="1303852"/>
            <a:ext cx="3832225" cy="0"/>
          </a:xfrm>
          <a:custGeom>
            <a:avLst/>
            <a:gdLst/>
            <a:ahLst/>
            <a:cxnLst/>
            <a:rect l="l" t="t" r="r" b="b"/>
            <a:pathLst>
              <a:path w="3832225" h="0">
                <a:moveTo>
                  <a:pt x="0" y="0"/>
                </a:moveTo>
                <a:lnTo>
                  <a:pt x="3831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93586" y="1161883"/>
            <a:ext cx="709295" cy="2520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04"/>
              </a:spcBef>
            </a:pPr>
            <a:r>
              <a:rPr dirty="0" sz="650" spc="-5" i="1">
                <a:latin typeface="Arial"/>
                <a:cs typeface="Arial"/>
              </a:rPr>
              <a:t>L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spc="-40" i="1">
                <a:latin typeface="Calibri"/>
                <a:cs typeface="Calibri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endParaRPr sz="6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650" spc="-5" i="1">
                <a:latin typeface="Arial"/>
                <a:cs typeface="Arial"/>
              </a:rPr>
              <a:t>L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spc="-40" i="1">
                <a:latin typeface="Calibri"/>
                <a:cs typeface="Calibri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r>
              <a:rPr dirty="0" sz="650" spc="10">
                <a:latin typeface="Microsoft Sans Serif"/>
                <a:cs typeface="Microsoft Sans Serif"/>
              </a:rPr>
              <a:t> </a:t>
            </a:r>
            <a:r>
              <a:rPr dirty="0" sz="650" spc="135">
                <a:latin typeface="Microsoft Sans Serif"/>
                <a:cs typeface="Microsoft Sans Serif"/>
              </a:rPr>
              <a:t>=</a:t>
            </a:r>
            <a:r>
              <a:rPr dirty="0" sz="650" spc="10">
                <a:latin typeface="Microsoft Sans Serif"/>
                <a:cs typeface="Microsoft Sans Serif"/>
              </a:rPr>
              <a:t> 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-105">
                <a:latin typeface="Lucida Sans Unicode"/>
                <a:cs typeface="Lucida Sans Unicode"/>
              </a:rPr>
              <a:t>−</a:t>
            </a:r>
            <a:r>
              <a:rPr dirty="0" sz="650" spc="-60">
                <a:latin typeface="Lucida Sans Unicode"/>
                <a:cs typeface="Lucida Sans Unicode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r>
              <a:rPr dirty="0" baseline="30864" sz="675" spc="15">
                <a:latin typeface="Tahoma"/>
                <a:cs typeface="Tahoma"/>
              </a:rPr>
              <a:t>2</a:t>
            </a:r>
            <a:endParaRPr baseline="30864" sz="67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2232" y="1286486"/>
            <a:ext cx="83502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30">
                <a:latin typeface="Microsoft Sans Serif"/>
                <a:cs typeface="Microsoft Sans Serif"/>
              </a:rPr>
              <a:t>P</a:t>
            </a:r>
            <a:r>
              <a:rPr dirty="0" sz="650" spc="-15">
                <a:latin typeface="Microsoft Sans Serif"/>
                <a:cs typeface="Microsoft Sans Serif"/>
              </a:rPr>
              <a:t>osteri</a:t>
            </a:r>
            <a:r>
              <a:rPr dirty="0" sz="650" spc="-45">
                <a:latin typeface="Microsoft Sans Serif"/>
                <a:cs typeface="Microsoft Sans Serif"/>
              </a:rPr>
              <a:t>o</a:t>
            </a:r>
            <a:r>
              <a:rPr dirty="0" sz="650" spc="10">
                <a:latin typeface="Microsoft Sans Serif"/>
                <a:cs typeface="Microsoft Sans Serif"/>
              </a:rPr>
              <a:t>r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30">
                <a:latin typeface="Microsoft Sans Serif"/>
                <a:cs typeface="Microsoft Sans Serif"/>
              </a:rPr>
              <a:t>mean,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40" i="1">
                <a:latin typeface="Arial"/>
                <a:cs typeface="Arial"/>
              </a:rPr>
              <a:t>E</a:t>
            </a:r>
            <a:r>
              <a:rPr dirty="0" sz="650" spc="-105" i="1">
                <a:latin typeface="Arial"/>
                <a:cs typeface="Arial"/>
              </a:rPr>
              <a:t> </a:t>
            </a:r>
            <a:r>
              <a:rPr dirty="0" sz="650" spc="10">
                <a:latin typeface="Microsoft Sans Serif"/>
                <a:cs typeface="Microsoft Sans Serif"/>
              </a:rPr>
              <a:t>[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450" spc="105">
                <a:latin typeface="Times New Roman"/>
                <a:cs typeface="Times New Roman"/>
              </a:rPr>
              <a:t>y</a:t>
            </a:r>
            <a:r>
              <a:rPr dirty="0" sz="450" spc="-40">
                <a:latin typeface="Times New Roman"/>
                <a:cs typeface="Times New Roman"/>
              </a:rPr>
              <a:t> </a:t>
            </a:r>
            <a:r>
              <a:rPr dirty="0" sz="650" spc="10">
                <a:latin typeface="Microsoft Sans Serif"/>
                <a:cs typeface="Microsoft Sans Serif"/>
              </a:rPr>
              <a:t>]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318" y="1837636"/>
            <a:ext cx="3832225" cy="0"/>
          </a:xfrm>
          <a:custGeom>
            <a:avLst/>
            <a:gdLst/>
            <a:ahLst/>
            <a:cxnLst/>
            <a:rect l="l" t="t" r="r" b="b"/>
            <a:pathLst>
              <a:path w="3832225" h="0">
                <a:moveTo>
                  <a:pt x="0" y="0"/>
                </a:moveTo>
                <a:lnTo>
                  <a:pt x="3831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3619" y="1872982"/>
            <a:ext cx="39941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650" spc="-5" i="1">
                <a:latin typeface="Arial"/>
                <a:cs typeface="Arial"/>
              </a:rPr>
              <a:t>L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spc="-40" i="1">
                <a:latin typeface="Calibri"/>
                <a:cs typeface="Calibri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r>
              <a:rPr dirty="0" sz="650" spc="10">
                <a:latin typeface="Microsoft Sans Serif"/>
                <a:cs typeface="Microsoft Sans Serif"/>
              </a:rPr>
              <a:t> </a:t>
            </a:r>
            <a:r>
              <a:rPr dirty="0" sz="650" spc="135">
                <a:latin typeface="Microsoft Sans Serif"/>
                <a:cs typeface="Microsoft Sans Serif"/>
              </a:rPr>
              <a:t>=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5483" y="1753587"/>
            <a:ext cx="8953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290">
                <a:latin typeface="Lucida Sans Unicode"/>
                <a:cs typeface="Lucida Sans Unicode"/>
              </a:rPr>
              <a:t> 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2254" y="1820263"/>
            <a:ext cx="64452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650" spc="-30">
                <a:latin typeface="Microsoft Sans Serif"/>
                <a:cs typeface="Microsoft Sans Serif"/>
              </a:rPr>
              <a:t>0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35" i="1">
                <a:latin typeface="Calibri"/>
                <a:cs typeface="Calibri"/>
              </a:rPr>
              <a:t> </a:t>
            </a:r>
            <a:r>
              <a:rPr dirty="0" sz="650" spc="15">
                <a:latin typeface="Microsoft Sans Serif"/>
                <a:cs typeface="Microsoft Sans Serif"/>
              </a:rPr>
              <a:t>if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-105">
                <a:latin typeface="Lucida Sans Unicode"/>
                <a:cs typeface="Lucida Sans Unicode"/>
              </a:rPr>
              <a:t>−</a:t>
            </a:r>
            <a:r>
              <a:rPr dirty="0" sz="650" spc="-60">
                <a:latin typeface="Lucida Sans Unicode"/>
                <a:cs typeface="Lucida Sans Unicode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650" spc="-20">
                <a:latin typeface="Lucida Sans Unicode"/>
                <a:cs typeface="Lucida Sans Unicode"/>
              </a:rPr>
              <a:t> </a:t>
            </a:r>
            <a:r>
              <a:rPr dirty="0" sz="650">
                <a:latin typeface="Lucida Sans Unicode"/>
                <a:cs typeface="Lucida Sans Unicode"/>
              </a:rPr>
              <a:t>≤</a:t>
            </a:r>
            <a:r>
              <a:rPr dirty="0" sz="650" spc="-25">
                <a:latin typeface="Lucida Sans Unicode"/>
                <a:cs typeface="Lucida Sans Unicode"/>
              </a:rPr>
              <a:t> </a:t>
            </a:r>
            <a:r>
              <a:rPr dirty="0" sz="650" spc="-45" i="1">
                <a:latin typeface="Calibri"/>
                <a:cs typeface="Calibri"/>
              </a:rPr>
              <a:t>δ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2254" y="1930273"/>
            <a:ext cx="1253490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650" spc="-30">
                <a:latin typeface="Microsoft Sans Serif"/>
                <a:cs typeface="Microsoft Sans Serif"/>
              </a:rPr>
              <a:t>1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35" i="1">
                <a:latin typeface="Calibri"/>
                <a:cs typeface="Calibri"/>
              </a:rPr>
              <a:t> </a:t>
            </a:r>
            <a:r>
              <a:rPr dirty="0" sz="650" spc="15">
                <a:latin typeface="Microsoft Sans Serif"/>
                <a:cs typeface="Microsoft Sans Serif"/>
              </a:rPr>
              <a:t>if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-105">
                <a:latin typeface="Lucida Sans Unicode"/>
                <a:cs typeface="Lucida Sans Unicode"/>
              </a:rPr>
              <a:t>−</a:t>
            </a:r>
            <a:r>
              <a:rPr dirty="0" sz="650" spc="-60">
                <a:latin typeface="Lucida Sans Unicode"/>
                <a:cs typeface="Lucida Sans Unicode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650" spc="-20">
                <a:latin typeface="Lucida Sans Unicode"/>
                <a:cs typeface="Lucida Sans Unicode"/>
              </a:rPr>
              <a:t> </a:t>
            </a:r>
            <a:r>
              <a:rPr dirty="0" sz="650" spc="190" i="1">
                <a:latin typeface="Calibri"/>
                <a:cs typeface="Calibri"/>
              </a:rPr>
              <a:t>&gt;</a:t>
            </a:r>
            <a:r>
              <a:rPr dirty="0" sz="650" spc="35" i="1">
                <a:latin typeface="Calibri"/>
                <a:cs typeface="Calibri"/>
              </a:rPr>
              <a:t> </a:t>
            </a:r>
            <a:r>
              <a:rPr dirty="0" sz="650" spc="-45" i="1">
                <a:latin typeface="Calibri"/>
                <a:cs typeface="Calibri"/>
              </a:rPr>
              <a:t>δ</a:t>
            </a:r>
            <a:r>
              <a:rPr dirty="0" sz="650" i="1">
                <a:latin typeface="Calibri"/>
                <a:cs typeface="Calibri"/>
              </a:rPr>
              <a:t> </a:t>
            </a:r>
            <a:r>
              <a:rPr dirty="0" sz="650" spc="-50" i="1">
                <a:latin typeface="Calibri"/>
                <a:cs typeface="Calibri"/>
              </a:rPr>
              <a:t> </a:t>
            </a:r>
            <a:r>
              <a:rPr dirty="0" sz="650" spc="-5">
                <a:latin typeface="Microsoft Sans Serif"/>
                <a:cs typeface="Microsoft Sans Serif"/>
              </a:rPr>
              <a:t>f</a:t>
            </a:r>
            <a:r>
              <a:rPr dirty="0" sz="650" spc="-25">
                <a:latin typeface="Microsoft Sans Serif"/>
                <a:cs typeface="Microsoft Sans Serif"/>
              </a:rPr>
              <a:t>o</a:t>
            </a:r>
            <a:r>
              <a:rPr dirty="0" sz="650" spc="10">
                <a:latin typeface="Microsoft Sans Serif"/>
                <a:cs typeface="Microsoft Sans Serif"/>
              </a:rPr>
              <a:t>r</a:t>
            </a:r>
            <a:r>
              <a:rPr dirty="0" sz="650" spc="45">
                <a:latin typeface="Microsoft Sans Serif"/>
                <a:cs typeface="Microsoft Sans Serif"/>
              </a:rPr>
              <a:t> </a:t>
            </a:r>
            <a:r>
              <a:rPr dirty="0" sz="650" spc="-40">
                <a:latin typeface="Microsoft Sans Serif"/>
                <a:cs typeface="Microsoft Sans Serif"/>
              </a:rPr>
              <a:t>som</a:t>
            </a:r>
            <a:r>
              <a:rPr dirty="0" sz="650" spc="-70">
                <a:latin typeface="Microsoft Sans Serif"/>
                <a:cs typeface="Microsoft Sans Serif"/>
              </a:rPr>
              <a:t>e</a:t>
            </a:r>
            <a:r>
              <a:rPr dirty="0" sz="650" spc="45">
                <a:latin typeface="Microsoft Sans Serif"/>
                <a:cs typeface="Microsoft Sans Serif"/>
              </a:rPr>
              <a:t> </a:t>
            </a:r>
            <a:r>
              <a:rPr dirty="0" sz="650" spc="-25">
                <a:latin typeface="Microsoft Sans Serif"/>
                <a:cs typeface="Microsoft Sans Serif"/>
              </a:rPr>
              <a:t>small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45" i="1">
                <a:latin typeface="Calibri"/>
                <a:cs typeface="Calibri"/>
              </a:rPr>
              <a:t>δ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6865" y="1916131"/>
            <a:ext cx="56515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-15" i="1">
                <a:latin typeface="Trebuchet MS"/>
                <a:cs typeface="Trebuchet MS"/>
              </a:rPr>
              <a:t>θ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5869" y="1872982"/>
            <a:ext cx="116776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30">
                <a:latin typeface="Microsoft Sans Serif"/>
                <a:cs typeface="Microsoft Sans Serif"/>
              </a:rPr>
              <a:t>P</a:t>
            </a:r>
            <a:r>
              <a:rPr dirty="0" sz="650" spc="-15">
                <a:latin typeface="Microsoft Sans Serif"/>
                <a:cs typeface="Microsoft Sans Serif"/>
              </a:rPr>
              <a:t>osteri</a:t>
            </a:r>
            <a:r>
              <a:rPr dirty="0" sz="650" spc="-45">
                <a:latin typeface="Microsoft Sans Serif"/>
                <a:cs typeface="Microsoft Sans Serif"/>
              </a:rPr>
              <a:t>o</a:t>
            </a:r>
            <a:r>
              <a:rPr dirty="0" sz="650" spc="10">
                <a:latin typeface="Microsoft Sans Serif"/>
                <a:cs typeface="Microsoft Sans Serif"/>
              </a:rPr>
              <a:t>r</a:t>
            </a:r>
            <a:r>
              <a:rPr dirty="0" sz="650" spc="45">
                <a:latin typeface="Microsoft Sans Serif"/>
                <a:cs typeface="Microsoft Sans Serif"/>
              </a:rPr>
              <a:t> </a:t>
            </a:r>
            <a:r>
              <a:rPr dirty="0" sz="650" spc="-25">
                <a:latin typeface="Microsoft Sans Serif"/>
                <a:cs typeface="Microsoft Sans Serif"/>
              </a:rPr>
              <a:t>m</a:t>
            </a:r>
            <a:r>
              <a:rPr dirty="0" sz="650" spc="-5">
                <a:latin typeface="Microsoft Sans Serif"/>
                <a:cs typeface="Microsoft Sans Serif"/>
              </a:rPr>
              <a:t>o</a:t>
            </a:r>
            <a:r>
              <a:rPr dirty="0" sz="650" spc="-30">
                <a:latin typeface="Microsoft Sans Serif"/>
                <a:cs typeface="Microsoft Sans Serif"/>
              </a:rPr>
              <a:t>de,</a:t>
            </a:r>
            <a:r>
              <a:rPr dirty="0" sz="650" spc="45">
                <a:latin typeface="Microsoft Sans Serif"/>
                <a:cs typeface="Microsoft Sans Serif"/>
              </a:rPr>
              <a:t> </a:t>
            </a:r>
            <a:r>
              <a:rPr dirty="0" sz="650" spc="-65">
                <a:latin typeface="Microsoft Sans Serif"/>
                <a:cs typeface="Microsoft Sans Serif"/>
              </a:rPr>
              <a:t>a</a:t>
            </a:r>
            <a:r>
              <a:rPr dirty="0" sz="650" spc="-10">
                <a:latin typeface="Microsoft Sans Serif"/>
                <a:cs typeface="Microsoft Sans Serif"/>
              </a:rPr>
              <a:t>rg</a:t>
            </a:r>
            <a:r>
              <a:rPr dirty="0" sz="650" spc="45">
                <a:latin typeface="Microsoft Sans Serif"/>
                <a:cs typeface="Microsoft Sans Serif"/>
              </a:rPr>
              <a:t> </a:t>
            </a:r>
            <a:r>
              <a:rPr dirty="0" sz="650" spc="-25">
                <a:latin typeface="Microsoft Sans Serif"/>
                <a:cs typeface="Microsoft Sans Serif"/>
              </a:rPr>
              <a:t>max</a:t>
            </a:r>
            <a:r>
              <a:rPr dirty="0" sz="650">
                <a:latin typeface="Microsoft Sans Serif"/>
                <a:cs typeface="Microsoft Sans Serif"/>
              </a:rPr>
              <a:t> </a:t>
            </a:r>
            <a:r>
              <a:rPr dirty="0" sz="650" spc="-60">
                <a:latin typeface="Microsoft Sans Serif"/>
                <a:cs typeface="Microsoft Sans Serif"/>
              </a:rPr>
              <a:t> </a:t>
            </a:r>
            <a:r>
              <a:rPr dirty="0" sz="650" spc="40" i="1">
                <a:latin typeface="Calibri"/>
                <a:cs typeface="Calibri"/>
              </a:rPr>
              <a:t>π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450" spc="105">
                <a:latin typeface="Times New Roman"/>
                <a:cs typeface="Times New Roman"/>
              </a:rPr>
              <a:t>y</a:t>
            </a:r>
            <a:r>
              <a:rPr dirty="0" sz="450" spc="-40">
                <a:latin typeface="Times New Roman"/>
                <a:cs typeface="Times New Roman"/>
              </a:rPr>
              <a:t> 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5318" y="2376256"/>
            <a:ext cx="3832225" cy="0"/>
          </a:xfrm>
          <a:custGeom>
            <a:avLst/>
            <a:gdLst/>
            <a:ahLst/>
            <a:cxnLst/>
            <a:rect l="l" t="t" r="r" b="b"/>
            <a:pathLst>
              <a:path w="3832225" h="0">
                <a:moveTo>
                  <a:pt x="0" y="0"/>
                </a:moveTo>
                <a:lnTo>
                  <a:pt x="3831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27360" y="2411602"/>
            <a:ext cx="746760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650" spc="-5" i="1">
                <a:latin typeface="Arial"/>
                <a:cs typeface="Arial"/>
              </a:rPr>
              <a:t>L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spc="-40" i="1">
                <a:latin typeface="Calibri"/>
                <a:cs typeface="Calibri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r>
              <a:rPr dirty="0" sz="650" spc="10">
                <a:latin typeface="Microsoft Sans Serif"/>
                <a:cs typeface="Microsoft Sans Serif"/>
              </a:rPr>
              <a:t> </a:t>
            </a:r>
            <a:r>
              <a:rPr dirty="0" sz="650" spc="135">
                <a:latin typeface="Microsoft Sans Serif"/>
                <a:cs typeface="Microsoft Sans Serif"/>
              </a:rPr>
              <a:t>=</a:t>
            </a:r>
            <a:r>
              <a:rPr dirty="0" sz="650" spc="10">
                <a:latin typeface="Microsoft Sans Serif"/>
                <a:cs typeface="Microsoft Sans Serif"/>
              </a:rPr>
              <a:t> 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-105">
                <a:latin typeface="Lucida Sans Unicode"/>
                <a:cs typeface="Lucida Sans Unicode"/>
              </a:rPr>
              <a:t>−</a:t>
            </a:r>
            <a:r>
              <a:rPr dirty="0" sz="650" spc="-60">
                <a:latin typeface="Lucida Sans Unicode"/>
                <a:cs typeface="Lucida Sans Unicode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650" spc="-20">
                <a:latin typeface="Lucida Sans Unicode"/>
                <a:cs typeface="Lucida Sans Unicode"/>
              </a:rPr>
              <a:t> </a:t>
            </a:r>
            <a:r>
              <a:rPr dirty="0" sz="650" spc="135">
                <a:latin typeface="Microsoft Sans Serif"/>
                <a:cs typeface="Microsoft Sans Serif"/>
              </a:rPr>
              <a:t>=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6868" y="2292207"/>
            <a:ext cx="8953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290">
                <a:latin typeface="Lucida Sans Unicode"/>
                <a:cs typeface="Lucida Sans Unicode"/>
              </a:rPr>
              <a:t> 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3639" y="2358882"/>
            <a:ext cx="60896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 </a:t>
            </a:r>
            <a:r>
              <a:rPr dirty="0" sz="650" spc="-105">
                <a:latin typeface="Lucida Sans Unicode"/>
                <a:cs typeface="Lucida Sans Unicode"/>
              </a:rPr>
              <a:t>−</a:t>
            </a:r>
            <a:r>
              <a:rPr dirty="0" sz="650" spc="-60">
                <a:latin typeface="Lucida Sans Unicode"/>
                <a:cs typeface="Lucida Sans Unicode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82">
                <a:latin typeface="Microsoft Sans Serif"/>
                <a:cs typeface="Microsoft Sans Serif"/>
              </a:rPr>
              <a:t>˜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i="1">
                <a:latin typeface="Calibri"/>
                <a:cs typeface="Calibri"/>
              </a:rPr>
              <a:t> </a:t>
            </a:r>
            <a:r>
              <a:rPr dirty="0" sz="650" spc="35" i="1">
                <a:latin typeface="Calibri"/>
                <a:cs typeface="Calibri"/>
              </a:rPr>
              <a:t> </a:t>
            </a:r>
            <a:r>
              <a:rPr dirty="0" sz="650" spc="15">
                <a:latin typeface="Microsoft Sans Serif"/>
                <a:cs typeface="Microsoft Sans Serif"/>
              </a:rPr>
              <a:t>if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55" i="1">
                <a:latin typeface="Calibri"/>
                <a:cs typeface="Calibri"/>
              </a:rPr>
              <a:t> </a:t>
            </a:r>
            <a:r>
              <a:rPr dirty="0" sz="650" spc="190" i="1">
                <a:latin typeface="Calibri"/>
                <a:cs typeface="Calibri"/>
              </a:rPr>
              <a:t>&gt;</a:t>
            </a:r>
            <a:r>
              <a:rPr dirty="0" sz="650" spc="35" i="1">
                <a:latin typeface="Calibri"/>
                <a:cs typeface="Calibri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172">
                <a:latin typeface="Microsoft Sans Serif"/>
                <a:cs typeface="Microsoft Sans Serif"/>
              </a:rPr>
              <a:t>˜</a:t>
            </a:r>
            <a:endParaRPr baseline="12820" sz="975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3639" y="2468893"/>
            <a:ext cx="60896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307">
                <a:latin typeface="Microsoft Sans Serif"/>
                <a:cs typeface="Microsoft Sans Serif"/>
              </a:rPr>
              <a:t>˜</a:t>
            </a:r>
            <a:r>
              <a:rPr dirty="0" sz="650" spc="-105">
                <a:latin typeface="Lucida Sans Unicode"/>
                <a:cs typeface="Lucida Sans Unicode"/>
              </a:rPr>
              <a:t>−</a:t>
            </a:r>
            <a:r>
              <a:rPr dirty="0" sz="650" spc="-60">
                <a:latin typeface="Lucida Sans Unicode"/>
                <a:cs typeface="Lucida Sans Unicode"/>
              </a:rPr>
              <a:t> 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20" i="1">
                <a:latin typeface="Calibri"/>
                <a:cs typeface="Calibri"/>
              </a:rPr>
              <a:t>,</a:t>
            </a:r>
            <a:r>
              <a:rPr dirty="0" sz="650" i="1">
                <a:latin typeface="Calibri"/>
                <a:cs typeface="Calibri"/>
              </a:rPr>
              <a:t> </a:t>
            </a:r>
            <a:r>
              <a:rPr dirty="0" sz="650" spc="35" i="1">
                <a:latin typeface="Calibri"/>
                <a:cs typeface="Calibri"/>
              </a:rPr>
              <a:t> </a:t>
            </a:r>
            <a:r>
              <a:rPr dirty="0" sz="650" spc="15">
                <a:latin typeface="Microsoft Sans Serif"/>
                <a:cs typeface="Microsoft Sans Serif"/>
              </a:rPr>
              <a:t>if</a:t>
            </a:r>
            <a:r>
              <a:rPr dirty="0" sz="650" spc="50">
                <a:latin typeface="Microsoft Sans Serif"/>
                <a:cs typeface="Microsoft Sans Serif"/>
              </a:rPr>
              <a:t> </a:t>
            </a: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55" i="1">
                <a:latin typeface="Calibri"/>
                <a:cs typeface="Calibri"/>
              </a:rPr>
              <a:t> </a:t>
            </a:r>
            <a:r>
              <a:rPr dirty="0" sz="650">
                <a:latin typeface="Lucida Sans Unicode"/>
                <a:cs typeface="Lucida Sans Unicode"/>
              </a:rPr>
              <a:t>≤</a:t>
            </a:r>
            <a:r>
              <a:rPr dirty="0" sz="650" spc="-20">
                <a:latin typeface="Lucida Sans Unicode"/>
                <a:cs typeface="Lucida Sans Unicode"/>
              </a:rPr>
              <a:t> </a:t>
            </a:r>
            <a:r>
              <a:rPr dirty="0" sz="650" spc="-315" i="1">
                <a:latin typeface="Calibri"/>
                <a:cs typeface="Calibri"/>
              </a:rPr>
              <a:t>θ</a:t>
            </a:r>
            <a:r>
              <a:rPr dirty="0" baseline="12820" sz="975" spc="172">
                <a:latin typeface="Microsoft Sans Serif"/>
                <a:cs typeface="Microsoft Sans Serif"/>
              </a:rPr>
              <a:t>˜</a:t>
            </a:r>
            <a:endParaRPr baseline="12820" sz="975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57944" y="2411602"/>
            <a:ext cx="64325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20">
                <a:latin typeface="Microsoft Sans Serif"/>
                <a:cs typeface="Microsoft Sans Serif"/>
              </a:rPr>
              <a:t>Posterior</a:t>
            </a:r>
            <a:r>
              <a:rPr dirty="0" sz="650" spc="5">
                <a:latin typeface="Microsoft Sans Serif"/>
                <a:cs typeface="Microsoft Sans Serif"/>
              </a:rPr>
              <a:t> </a:t>
            </a:r>
            <a:r>
              <a:rPr dirty="0" sz="650" spc="-20">
                <a:latin typeface="Microsoft Sans Serif"/>
                <a:cs typeface="Microsoft Sans Serif"/>
              </a:rPr>
              <a:t>median,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0117" y="2580541"/>
            <a:ext cx="6794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114">
                <a:latin typeface="Microsoft Sans Serif"/>
                <a:cs typeface="Microsoft Sans Serif"/>
              </a:rPr>
              <a:t>˜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7745" y="2542515"/>
            <a:ext cx="17081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4273" sz="975" spc="-97">
                <a:latin typeface="Lucida Sans Unicode"/>
                <a:cs typeface="Lucida Sans Unicode"/>
              </a:rPr>
              <a:t>∫</a:t>
            </a:r>
            <a:r>
              <a:rPr dirty="0" baseline="4273" sz="975" spc="-52">
                <a:latin typeface="Lucida Sans Unicode"/>
                <a:cs typeface="Lucida Sans Unicode"/>
              </a:rPr>
              <a:t> </a:t>
            </a:r>
            <a:r>
              <a:rPr dirty="0" sz="450" spc="10">
                <a:latin typeface="Tahoma"/>
                <a:cs typeface="Tahoma"/>
              </a:rPr>
              <a:t>˜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99598" y="2580798"/>
            <a:ext cx="43815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-215" i="1">
                <a:latin typeface="Trebuchet MS"/>
                <a:cs typeface="Trebuchet MS"/>
              </a:rPr>
              <a:t>θ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3135" y="2654257"/>
            <a:ext cx="142875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140">
                <a:latin typeface="Cambria"/>
                <a:cs typeface="Cambria"/>
              </a:rPr>
              <a:t>−∞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3178" y="2601708"/>
            <a:ext cx="113347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17220" algn="l"/>
              </a:tabLst>
            </a:pPr>
            <a:r>
              <a:rPr dirty="0" sz="650" spc="-55" i="1">
                <a:latin typeface="Calibri"/>
                <a:cs typeface="Calibri"/>
              </a:rPr>
              <a:t>θ</a:t>
            </a:r>
            <a:r>
              <a:rPr dirty="0" sz="650" spc="-55" i="1">
                <a:latin typeface="Calibri"/>
                <a:cs typeface="Calibri"/>
              </a:rPr>
              <a:t> </a:t>
            </a:r>
            <a:r>
              <a:rPr dirty="0" sz="650" spc="-55" i="1">
                <a:latin typeface="Calibri"/>
                <a:cs typeface="Calibri"/>
              </a:rPr>
              <a:t> </a:t>
            </a:r>
            <a:r>
              <a:rPr dirty="0" sz="650" spc="-35">
                <a:latin typeface="Microsoft Sans Serif"/>
                <a:cs typeface="Microsoft Sans Serif"/>
              </a:rPr>
              <a:t>such</a:t>
            </a:r>
            <a:r>
              <a:rPr dirty="0" sz="650" spc="45">
                <a:latin typeface="Microsoft Sans Serif"/>
                <a:cs typeface="Microsoft Sans Serif"/>
              </a:rPr>
              <a:t> </a:t>
            </a:r>
            <a:r>
              <a:rPr dirty="0" sz="650" spc="15">
                <a:latin typeface="Microsoft Sans Serif"/>
                <a:cs typeface="Microsoft Sans Serif"/>
              </a:rPr>
              <a:t>that</a:t>
            </a:r>
            <a:r>
              <a:rPr dirty="0" sz="650">
                <a:latin typeface="Microsoft Sans Serif"/>
                <a:cs typeface="Microsoft Sans Serif"/>
              </a:rPr>
              <a:t>	</a:t>
            </a:r>
            <a:r>
              <a:rPr dirty="0" sz="650" spc="40" i="1">
                <a:latin typeface="Calibri"/>
                <a:cs typeface="Calibri"/>
              </a:rPr>
              <a:t>π</a:t>
            </a:r>
            <a:r>
              <a:rPr dirty="0" sz="650" spc="40">
                <a:latin typeface="Microsoft Sans Serif"/>
                <a:cs typeface="Microsoft Sans Serif"/>
              </a:rPr>
              <a:t>(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-60">
                <a:latin typeface="Lucida Sans Unicode"/>
                <a:cs typeface="Lucida Sans Unicode"/>
              </a:rPr>
              <a:t>|</a:t>
            </a:r>
            <a:r>
              <a:rPr dirty="0" sz="450" spc="105">
                <a:latin typeface="Times New Roman"/>
                <a:cs typeface="Times New Roman"/>
              </a:rPr>
              <a:t>y</a:t>
            </a:r>
            <a:r>
              <a:rPr dirty="0" sz="450" spc="-40">
                <a:latin typeface="Times New Roman"/>
                <a:cs typeface="Times New Roman"/>
              </a:rPr>
              <a:t> </a:t>
            </a:r>
            <a:r>
              <a:rPr dirty="0" sz="650" spc="40">
                <a:latin typeface="Microsoft Sans Serif"/>
                <a:cs typeface="Microsoft Sans Serif"/>
              </a:rPr>
              <a:t>)</a:t>
            </a:r>
            <a:r>
              <a:rPr dirty="0" sz="650" spc="40" i="1">
                <a:latin typeface="Arial"/>
                <a:cs typeface="Arial"/>
              </a:rPr>
              <a:t>d</a:t>
            </a:r>
            <a:r>
              <a:rPr dirty="0" sz="650" spc="-40" i="1">
                <a:latin typeface="Calibri"/>
                <a:cs typeface="Calibri"/>
              </a:rPr>
              <a:t>θ</a:t>
            </a:r>
            <a:r>
              <a:rPr dirty="0" sz="650" spc="20">
                <a:latin typeface="Microsoft Sans Serif"/>
                <a:cs typeface="Microsoft Sans Serif"/>
              </a:rPr>
              <a:t>=0.5</a:t>
            </a:r>
            <a:endParaRPr sz="65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65318" y="3050772"/>
            <a:ext cx="3832225" cy="19050"/>
            <a:chOff x="665318" y="3050772"/>
            <a:chExt cx="3832225" cy="19050"/>
          </a:xfrm>
        </p:grpSpPr>
        <p:sp>
          <p:nvSpPr>
            <p:cNvPr id="38" name="object 38"/>
            <p:cNvSpPr/>
            <p:nvPr/>
          </p:nvSpPr>
          <p:spPr>
            <a:xfrm>
              <a:off x="665318" y="3052317"/>
              <a:ext cx="3832225" cy="0"/>
            </a:xfrm>
            <a:custGeom>
              <a:avLst/>
              <a:gdLst/>
              <a:ahLst/>
              <a:cxnLst/>
              <a:rect l="l" t="t" r="r" b="b"/>
              <a:pathLst>
                <a:path w="3832225" h="0">
                  <a:moveTo>
                    <a:pt x="0" y="0"/>
                  </a:moveTo>
                  <a:lnTo>
                    <a:pt x="38316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5318" y="3067787"/>
              <a:ext cx="3832225" cy="0"/>
            </a:xfrm>
            <a:custGeom>
              <a:avLst/>
              <a:gdLst/>
              <a:ahLst/>
              <a:cxnLst/>
              <a:rect l="l" t="t" r="r" b="b"/>
              <a:pathLst>
                <a:path w="3832225" h="0">
                  <a:moveTo>
                    <a:pt x="0" y="0"/>
                  </a:moveTo>
                  <a:lnTo>
                    <a:pt x="38316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1" name="object 4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807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Point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347294" y="638923"/>
            <a:ext cx="2863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Microsoft Sans Serif"/>
                <a:cs typeface="Microsoft Sans Serif"/>
              </a:rPr>
              <a:t>Recall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what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estimates?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32408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1" name="object 1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807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Point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88416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604976"/>
            <a:ext cx="315023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instead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interested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45">
                <a:latin typeface="Microsoft Sans Serif"/>
                <a:cs typeface="Microsoft Sans Serif"/>
              </a:rPr>
              <a:t>evaluating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expectation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general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Arial"/>
                <a:cs typeface="Arial"/>
              </a:rPr>
              <a:t>h</a:t>
            </a:r>
            <a:r>
              <a:rPr dirty="0" sz="1100">
                <a:latin typeface="Microsoft Sans Serif"/>
                <a:cs typeface="Microsoft Sans Serif"/>
              </a:rPr>
              <a:t>(</a:t>
            </a:r>
            <a:r>
              <a:rPr dirty="0" sz="1100" i="1">
                <a:latin typeface="Calibri"/>
                <a:cs typeface="Calibri"/>
              </a:rPr>
              <a:t>θ</a:t>
            </a:r>
            <a:r>
              <a:rPr dirty="0" sz="1100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respect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posterior,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745" y="988706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177288"/>
            <a:ext cx="2694305" cy="712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54405">
              <a:lnSpc>
                <a:spcPct val="100000"/>
              </a:lnSpc>
              <a:spcBef>
                <a:spcPts val="90"/>
              </a:spcBef>
              <a:tabLst>
                <a:tab pos="1854200" algn="l"/>
              </a:tabLst>
            </a:pP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[</a:t>
            </a: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]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50" i="1">
                <a:latin typeface="Arial"/>
                <a:cs typeface="Arial"/>
              </a:rPr>
              <a:t>d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951865">
              <a:lnSpc>
                <a:spcPct val="125299"/>
              </a:lnSpc>
              <a:spcBef>
                <a:spcPts val="790"/>
              </a:spcBef>
            </a:pPr>
            <a:r>
              <a:rPr dirty="0" sz="1100" spc="-85">
                <a:latin typeface="Microsoft Sans Serif"/>
                <a:cs typeface="Microsoft Sans Serif"/>
              </a:rPr>
              <a:t>Can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45" b="1">
                <a:latin typeface="Arial"/>
                <a:cs typeface="Arial"/>
              </a:rPr>
              <a:t>numerical </a:t>
            </a:r>
            <a:r>
              <a:rPr dirty="0" sz="1100" spc="-45">
                <a:latin typeface="Microsoft Sans Serif"/>
                <a:cs typeface="Microsoft Sans Serif"/>
              </a:rPr>
              <a:t>methods.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difficult,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71155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81187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03615" y="242573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Microsoft Sans Serif"/>
                <a:cs typeface="Microsoft Sans Serif"/>
              </a:rPr>
              <a:t>¯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8459" y="2460369"/>
            <a:ext cx="245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h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2411" y="2366643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2411" y="2555403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995" y="1869807"/>
            <a:ext cx="2990850" cy="6019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u="sng" sz="1100" spc="1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if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we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can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draw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posterior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samples</a:t>
            </a:r>
            <a:r>
              <a:rPr dirty="0" sz="1100" spc="-7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{</a:t>
            </a:r>
            <a:r>
              <a:rPr dirty="0" sz="1100" spc="35" i="1">
                <a:latin typeface="Calibri"/>
                <a:cs typeface="Calibri"/>
              </a:rPr>
              <a:t>θ</a:t>
            </a:r>
            <a:r>
              <a:rPr dirty="0" baseline="27777" sz="1200" spc="52">
                <a:latin typeface="Tahoma"/>
                <a:cs typeface="Tahoma"/>
              </a:rPr>
              <a:t>(1)</a:t>
            </a:r>
            <a:r>
              <a:rPr dirty="0" sz="1100" spc="35" i="1">
                <a:latin typeface="Calibri"/>
                <a:cs typeface="Calibri"/>
              </a:rPr>
              <a:t>,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θ</a:t>
            </a:r>
            <a:r>
              <a:rPr dirty="0" baseline="27777" sz="1200" spc="52">
                <a:latin typeface="Tahoma"/>
                <a:cs typeface="Tahoma"/>
              </a:rPr>
              <a:t>(</a:t>
            </a:r>
            <a:r>
              <a:rPr dirty="0" baseline="27777" sz="1200" spc="52" i="1">
                <a:latin typeface="Arial"/>
                <a:cs typeface="Arial"/>
              </a:rPr>
              <a:t>m</a:t>
            </a:r>
            <a:r>
              <a:rPr dirty="0" baseline="27777" sz="1200" spc="52">
                <a:latin typeface="Tahoma"/>
                <a:cs typeface="Tahoma"/>
              </a:rPr>
              <a:t>)</a:t>
            </a:r>
            <a:r>
              <a:rPr dirty="0" sz="1100" spc="35">
                <a:latin typeface="Lucida Sans Unicode"/>
                <a:cs typeface="Lucida Sans Unicode"/>
              </a:rPr>
              <a:t>}</a:t>
            </a:r>
            <a:r>
              <a:rPr dirty="0" sz="1100" spc="35">
                <a:latin typeface="Microsoft Sans Serif"/>
                <a:cs typeface="Microsoft Sans Serif"/>
              </a:rPr>
              <a:t>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</a:t>
            </a:r>
            <a:r>
              <a:rPr dirty="0" sz="1100" spc="-130">
                <a:latin typeface="Microsoft Sans Serif"/>
                <a:cs typeface="Microsoft Sans Serif"/>
              </a:rPr>
              <a:t>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estimate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[</a:t>
            </a: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]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b</a:t>
            </a:r>
            <a:r>
              <a:rPr dirty="0" sz="1100" spc="-50">
                <a:latin typeface="Microsoft Sans Serif"/>
                <a:cs typeface="Microsoft Sans Serif"/>
              </a:rPr>
              <a:t>y</a:t>
            </a:r>
            <a:endParaRPr sz="1100">
              <a:latin typeface="Microsoft Sans Serif"/>
              <a:cs typeface="Microsoft Sans Serif"/>
            </a:endParaRPr>
          </a:p>
          <a:p>
            <a:pPr algn="ctr" marL="681355">
              <a:lnSpc>
                <a:spcPct val="100000"/>
              </a:lnSpc>
              <a:spcBef>
                <a:spcPts val="910"/>
              </a:spcBef>
            </a:pPr>
            <a:r>
              <a:rPr dirty="0" sz="800" spc="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3210" y="2328759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19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6736" y="2666351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3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3238" y="2440494"/>
            <a:ext cx="1447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6426" y="2460369"/>
            <a:ext cx="440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982074"/>
            <a:ext cx="65265" cy="6526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4395" y="2898621"/>
            <a:ext cx="309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known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5" b="1">
                <a:latin typeface="Arial"/>
                <a:cs typeface="Arial"/>
              </a:rPr>
              <a:t>Monte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Carlo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80" b="1">
                <a:latin typeface="Arial"/>
                <a:cs typeface="Arial"/>
              </a:rPr>
              <a:t>(MC)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estimate</a:t>
            </a:r>
            <a:r>
              <a:rPr dirty="0" sz="1100" spc="-2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6" name="object 2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807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Point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6387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3595" y="580426"/>
            <a:ext cx="2856865" cy="956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Microsoft Sans Serif"/>
                <a:cs typeface="Microsoft Sans Serif"/>
              </a:rPr>
              <a:t>Basic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idea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statistics: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solidFill>
                  <a:srgbClr val="FF0000"/>
                </a:solidFill>
                <a:latin typeface="Microsoft Sans Serif"/>
                <a:cs typeface="Microsoft Sans Serif"/>
              </a:rPr>
              <a:t>estimates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FF0000"/>
                </a:solidFill>
                <a:latin typeface="Microsoft Sans Serif"/>
                <a:cs typeface="Microsoft Sans Serif"/>
              </a:rPr>
              <a:t>unknowns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FF0000"/>
                </a:solidFill>
                <a:latin typeface="Microsoft Sans Serif"/>
                <a:cs typeface="Microsoft Sans Serif"/>
              </a:rPr>
              <a:t>by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Microsoft Sans Serif"/>
                <a:cs typeface="Microsoft Sans Serif"/>
              </a:rPr>
              <a:t>drawing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FF0000"/>
                </a:solidFill>
                <a:latin typeface="Microsoft Sans Serif"/>
                <a:cs typeface="Microsoft Sans Serif"/>
              </a:rPr>
              <a:t>samples</a:t>
            </a:r>
            <a:r>
              <a:rPr dirty="0" sz="1100" spc="-7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34"/>
              </a:spcBef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shown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 i="1">
                <a:latin typeface="Arial"/>
                <a:cs typeface="Arial"/>
              </a:rPr>
              <a:t>Law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of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70" i="1">
                <a:latin typeface="Arial"/>
                <a:cs typeface="Arial"/>
              </a:rPr>
              <a:t>Large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Numbers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575" i="1">
                <a:latin typeface="Arial"/>
                <a:cs typeface="Arial"/>
              </a:rPr>
              <a:t>h</a:t>
            </a:r>
            <a:r>
              <a:rPr dirty="0" baseline="12626" sz="1650" spc="-7">
                <a:latin typeface="Microsoft Sans Serif"/>
                <a:cs typeface="Microsoft Sans Serif"/>
              </a:rPr>
              <a:t>¯</a:t>
            </a:r>
            <a:r>
              <a:rPr dirty="0" baseline="12626" sz="1650" spc="7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85" i="1">
                <a:latin typeface="Arial"/>
                <a:cs typeface="Arial"/>
              </a:rPr>
              <a:t>E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[</a:t>
            </a: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]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 i="1">
                <a:latin typeface="Arial"/>
                <a:cs typeface="Arial"/>
              </a:rPr>
              <a:t>m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∞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numerical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stand</a:t>
            </a:r>
            <a:r>
              <a:rPr dirty="0" sz="1100" spc="-95">
                <a:latin typeface="Microsoft Sans Serif"/>
                <a:cs typeface="Microsoft Sans Serif"/>
              </a:rPr>
              <a:t>a</a:t>
            </a:r>
            <a:r>
              <a:rPr dirty="0" sz="1100" spc="-25">
                <a:latin typeface="Microsoft Sans Serif"/>
                <a:cs typeface="Microsoft Sans Serif"/>
              </a:rPr>
              <a:t>rd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err</a:t>
            </a:r>
            <a:r>
              <a:rPr dirty="0" sz="1100" spc="-95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(nse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75" i="1">
                <a:latin typeface="Arial"/>
                <a:cs typeface="Arial"/>
              </a:rPr>
              <a:t>h</a:t>
            </a:r>
            <a:r>
              <a:rPr dirty="0" baseline="12626" sz="1650" spc="-7">
                <a:latin typeface="Microsoft Sans Serif"/>
                <a:cs typeface="Microsoft Sans Serif"/>
              </a:rPr>
              <a:t>¯</a:t>
            </a:r>
            <a:r>
              <a:rPr dirty="0" baseline="12626" sz="1650" spc="97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45984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428089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6689" y="1792743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Microsoft Sans Serif"/>
                <a:cs typeface="Microsoft Sans Serif"/>
              </a:rPr>
              <a:t>¯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1376" y="1827376"/>
            <a:ext cx="539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Microsoft Sans Serif"/>
                <a:cs typeface="Microsoft Sans Serif"/>
              </a:rPr>
              <a:t>nse(</a:t>
            </a: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≈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4182" y="1542185"/>
            <a:ext cx="159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5">
                <a:latin typeface="Lucida Sans Unicode"/>
                <a:cs typeface="Lucida Sans Unicode"/>
              </a:rPr>
              <a:t>‚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4182" y="1702903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4182" y="1869159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8782" y="1952293"/>
            <a:ext cx="222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5">
                <a:latin typeface="Lucida Sans Unicode"/>
                <a:cs typeface="Lucida Sans Unicode"/>
              </a:rPr>
              <a:t>.</a:t>
            </a:r>
            <a:r>
              <a:rPr dirty="0" baseline="-32828" sz="1650" spc="337">
                <a:latin typeface="Lucida Sans Unicode"/>
                <a:cs typeface="Lucida Sans Unicode"/>
              </a:rPr>
              <a:t>,</a:t>
            </a:r>
            <a:endParaRPr baseline="-32828" sz="16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3122" y="1690662"/>
            <a:ext cx="1699895" cy="0"/>
          </a:xfrm>
          <a:custGeom>
            <a:avLst/>
            <a:gdLst/>
            <a:ahLst/>
            <a:cxnLst/>
            <a:rect l="l" t="t" r="r" b="b"/>
            <a:pathLst>
              <a:path w="1699895" h="0">
                <a:moveTo>
                  <a:pt x="0" y="0"/>
                </a:moveTo>
                <a:lnTo>
                  <a:pt x="169941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925599" y="1728608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 i="1">
                <a:latin typeface="Calibri"/>
                <a:cs typeface="Calibri"/>
              </a:rPr>
              <a:t>σ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4771" y="1718207"/>
            <a:ext cx="84455" cy="23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ts val="844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844"/>
              </a:lnSpc>
            </a:pPr>
            <a:r>
              <a:rPr dirty="0" sz="800" spc="-10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8299" y="194398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2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941461" y="1922410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3602" y="1590457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>
                <a:latin typeface="Lucida Sans Unicode"/>
                <a:cs typeface="Lucida Sans Unicode"/>
              </a:rPr>
              <a:t>"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5399" y="1691524"/>
            <a:ext cx="213360" cy="19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ts val="495"/>
              </a:lnSpc>
              <a:spcBef>
                <a:spcPts val="95"/>
              </a:spcBef>
            </a:pPr>
            <a:r>
              <a:rPr dirty="0" sz="800" spc="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1100" spc="-21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9024" y="1827376"/>
            <a:ext cx="9251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91820" algn="l"/>
              </a:tabLst>
            </a:pP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i="1">
                <a:latin typeface="Calibri"/>
                <a:cs typeface="Calibri"/>
              </a:rPr>
              <a:t>ρ</a:t>
            </a:r>
            <a:r>
              <a:rPr dirty="0" baseline="-13888" sz="1200" spc="30" i="1">
                <a:latin typeface="Arial"/>
                <a:cs typeface="Arial"/>
              </a:rPr>
              <a:t>l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30" i="1">
                <a:latin typeface="Arial"/>
                <a:cs typeface="Arial"/>
              </a:rPr>
              <a:t>h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8912" y="2033357"/>
            <a:ext cx="186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75">
                <a:latin typeface="Tahoma"/>
                <a:cs typeface="Tahoma"/>
              </a:rPr>
              <a:t>=</a:t>
            </a:r>
            <a:r>
              <a:rPr dirty="0" sz="800" spc="-26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83521" y="1590457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#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3602" y="2064472"/>
            <a:ext cx="88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85">
                <a:latin typeface="Lucida Sans Unicode"/>
                <a:cs typeface="Lucida Sans Unicode"/>
              </a:rPr>
              <a:t>`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28659" y="2199094"/>
            <a:ext cx="381000" cy="17145"/>
          </a:xfrm>
          <a:custGeom>
            <a:avLst/>
            <a:gdLst/>
            <a:ahLst/>
            <a:cxnLst/>
            <a:rect l="l" t="t" r="r" b="b"/>
            <a:pathLst>
              <a:path w="381000" h="17144">
                <a:moveTo>
                  <a:pt x="380669" y="0"/>
                </a:moveTo>
                <a:lnTo>
                  <a:pt x="0" y="0"/>
                </a:lnTo>
                <a:lnTo>
                  <a:pt x="0" y="16624"/>
                </a:lnTo>
                <a:lnTo>
                  <a:pt x="380669" y="16624"/>
                </a:lnTo>
                <a:lnTo>
                  <a:pt x="380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96628" y="2064472"/>
            <a:ext cx="593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2230">
              <a:lnSpc>
                <a:spcPts val="660"/>
              </a:lnSpc>
              <a:spcBef>
                <a:spcPts val="90"/>
              </a:spcBef>
              <a:tabLst>
                <a:tab pos="442595" algn="l"/>
              </a:tabLst>
            </a:pPr>
            <a:r>
              <a:rPr dirty="0" u="heavy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660"/>
              </a:lnSpc>
              <a:tabLst>
                <a:tab pos="504825" algn="l"/>
              </a:tabLst>
            </a:pPr>
            <a:r>
              <a:rPr dirty="0" sz="1100" spc="-185">
                <a:latin typeface="Lucida Sans Unicode"/>
                <a:cs typeface="Lucida Sans Unicode"/>
              </a:rPr>
              <a:t>˛¸	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8111" y="2221724"/>
            <a:ext cx="1527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0">
                <a:latin typeface="Tahoma"/>
                <a:cs typeface="Tahoma"/>
              </a:rPr>
              <a:t>=1</a:t>
            </a:r>
            <a:r>
              <a:rPr dirty="0" sz="800" spc="90">
                <a:latin typeface="Tahoma"/>
                <a:cs typeface="Tahoma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if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independent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09822" y="1827376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995" y="2553333"/>
            <a:ext cx="34251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</a:t>
            </a:r>
            <a:r>
              <a:rPr dirty="0" baseline="27777" sz="1200" spc="247">
                <a:latin typeface="Tahoma"/>
                <a:cs typeface="Tahom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 i="1">
                <a:latin typeface="Calibri"/>
                <a:cs typeface="Calibri"/>
              </a:rPr>
              <a:t>ρ</a:t>
            </a:r>
            <a:r>
              <a:rPr dirty="0" baseline="-13888" sz="1200" spc="15" i="1">
                <a:latin typeface="Arial"/>
                <a:cs typeface="Arial"/>
              </a:rPr>
              <a:t>l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(</a:t>
            </a:r>
            <a:r>
              <a:rPr dirty="0" sz="1100" spc="25" i="1">
                <a:latin typeface="Arial"/>
                <a:cs typeface="Arial"/>
              </a:rPr>
              <a:t>h</a:t>
            </a:r>
            <a:r>
              <a:rPr dirty="0" sz="1100" spc="2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respectively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lag-</a:t>
            </a:r>
            <a:r>
              <a:rPr dirty="0" sz="1100" spc="-30" i="1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8995" y="2632835"/>
            <a:ext cx="2505710" cy="494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9745">
              <a:lnSpc>
                <a:spcPts val="84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1200"/>
              </a:lnSpc>
            </a:pPr>
            <a:r>
              <a:rPr dirty="0" sz="1100" spc="-35">
                <a:latin typeface="Microsoft Sans Serif"/>
                <a:cs typeface="Microsoft Sans Serif"/>
              </a:rPr>
              <a:t>auto-correlation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estimated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{</a:t>
            </a:r>
            <a:r>
              <a:rPr dirty="0" sz="1100" spc="30" i="1">
                <a:latin typeface="Arial"/>
                <a:cs typeface="Arial"/>
              </a:rPr>
              <a:t>h</a:t>
            </a:r>
            <a:r>
              <a:rPr dirty="0" sz="1100" spc="30">
                <a:latin typeface="Microsoft Sans Serif"/>
                <a:cs typeface="Microsoft Sans Serif"/>
              </a:rPr>
              <a:t>(</a:t>
            </a:r>
            <a:r>
              <a:rPr dirty="0" sz="1100" spc="30" i="1">
                <a:latin typeface="Calibri"/>
                <a:cs typeface="Calibri"/>
              </a:rPr>
              <a:t>θ</a:t>
            </a:r>
            <a:r>
              <a:rPr dirty="0" baseline="27777" sz="1200" spc="44">
                <a:latin typeface="Tahoma"/>
                <a:cs typeface="Tahoma"/>
              </a:rPr>
              <a:t>(</a:t>
            </a:r>
            <a:r>
              <a:rPr dirty="0" baseline="27777" sz="1200" spc="44" i="1">
                <a:latin typeface="Arial"/>
                <a:cs typeface="Arial"/>
              </a:rPr>
              <a:t>i</a:t>
            </a:r>
            <a:r>
              <a:rPr dirty="0" baseline="27777" sz="1200" spc="-217" i="1">
                <a:latin typeface="Arial"/>
                <a:cs typeface="Arial"/>
              </a:rPr>
              <a:t> </a:t>
            </a:r>
            <a:r>
              <a:rPr dirty="0" baseline="27777" sz="1200" spc="112">
                <a:latin typeface="Tahoma"/>
                <a:cs typeface="Tahoma"/>
              </a:rPr>
              <a:t>)</a:t>
            </a:r>
            <a:r>
              <a:rPr dirty="0" sz="1100" spc="75">
                <a:latin typeface="Microsoft Sans Serif"/>
                <a:cs typeface="Microsoft Sans Serif"/>
              </a:rPr>
              <a:t>)</a:t>
            </a:r>
            <a:r>
              <a:rPr dirty="0" sz="1100" spc="75">
                <a:latin typeface="Lucida Sans Unicode"/>
                <a:cs typeface="Lucida Sans Unicode"/>
              </a:rPr>
              <a:t>}</a:t>
            </a:r>
            <a:r>
              <a:rPr dirty="0" sz="1100" spc="7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114">
                <a:latin typeface="Microsoft Sans Serif"/>
                <a:cs typeface="Microsoft Sans Serif"/>
              </a:rPr>
              <a:t>nse(</a:t>
            </a:r>
            <a:r>
              <a:rPr dirty="0" sz="1100" spc="-114" i="1">
                <a:latin typeface="Arial"/>
                <a:cs typeface="Arial"/>
              </a:rPr>
              <a:t>h</a:t>
            </a:r>
            <a:r>
              <a:rPr dirty="0" baseline="12626" sz="1650" spc="-172">
                <a:latin typeface="Microsoft Sans Serif"/>
                <a:cs typeface="Microsoft Sans Serif"/>
              </a:rPr>
              <a:t>¯</a:t>
            </a:r>
            <a:r>
              <a:rPr dirty="0" sz="1100" spc="-114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55" i="1">
                <a:latin typeface="Arial"/>
                <a:cs typeface="Arial"/>
              </a:rPr>
              <a:t>m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∞</a:t>
            </a:r>
            <a:r>
              <a:rPr dirty="0" sz="1100" spc="20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 b="1">
                <a:latin typeface="Arial"/>
                <a:cs typeface="Arial"/>
              </a:rPr>
              <a:t>consistency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:)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3018891"/>
            <a:ext cx="65265" cy="6526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37" name="object 3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964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Interval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55225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68476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39239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556893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8995" y="468806"/>
            <a:ext cx="3566160" cy="1181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In </a:t>
            </a:r>
            <a:r>
              <a:rPr dirty="0" sz="1100" spc="-75">
                <a:latin typeface="Microsoft Sans Serif"/>
                <a:cs typeface="Microsoft Sans Serif"/>
              </a:rPr>
              <a:t>Bayesian </a:t>
            </a:r>
            <a:r>
              <a:rPr dirty="0" sz="1100" spc="-25">
                <a:latin typeface="Microsoft Sans Serif"/>
                <a:cs typeface="Microsoft Sans Serif"/>
              </a:rPr>
              <a:t>statistics, </a:t>
            </a:r>
            <a:r>
              <a:rPr dirty="0" sz="1100" spc="-50" b="1">
                <a:latin typeface="Arial"/>
                <a:cs typeface="Arial"/>
              </a:rPr>
              <a:t>credible </a:t>
            </a:r>
            <a:r>
              <a:rPr dirty="0" sz="1100" spc="-30" b="1">
                <a:latin typeface="Arial"/>
                <a:cs typeface="Arial"/>
              </a:rPr>
              <a:t>interval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70">
                <a:latin typeface="Microsoft Sans Serif"/>
                <a:cs typeface="Microsoft Sans Serif"/>
              </a:rPr>
              <a:t>an </a:t>
            </a:r>
            <a:r>
              <a:rPr dirty="0" sz="1100" spc="-25">
                <a:latin typeface="Microsoft Sans Serif"/>
                <a:cs typeface="Microsoft Sans Serif"/>
              </a:rPr>
              <a:t>interval </a:t>
            </a:r>
            <a:r>
              <a:rPr dirty="0" sz="1100" spc="-10">
                <a:latin typeface="Microsoft Sans Serif"/>
                <a:cs typeface="Microsoft Sans Serif"/>
              </a:rPr>
              <a:t>within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which </a:t>
            </a:r>
            <a:r>
              <a:rPr dirty="0" sz="1100" spc="-70">
                <a:latin typeface="Microsoft Sans Serif"/>
                <a:cs typeface="Microsoft Sans Serif"/>
              </a:rPr>
              <a:t>an </a:t>
            </a:r>
            <a:r>
              <a:rPr dirty="0" sz="1100" spc="-55">
                <a:latin typeface="Microsoft Sans Serif"/>
                <a:cs typeface="Microsoft Sans Serif"/>
              </a:rPr>
              <a:t>unknown parameter </a:t>
            </a:r>
            <a:r>
              <a:rPr dirty="0" sz="1100" spc="-65">
                <a:latin typeface="Microsoft Sans Serif"/>
                <a:cs typeface="Microsoft Sans Serif"/>
              </a:rPr>
              <a:t>value </a:t>
            </a:r>
            <a:r>
              <a:rPr dirty="0" sz="1100" spc="-40">
                <a:latin typeface="Microsoft Sans Serif"/>
                <a:cs typeface="Microsoft Sans Serif"/>
              </a:rPr>
              <a:t>falls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55">
                <a:latin typeface="Microsoft Sans Serif"/>
                <a:cs typeface="Microsoft Sans Serif"/>
              </a:rPr>
              <a:t>pre-specified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probability.</a:t>
            </a:r>
            <a:endParaRPr sz="1100">
              <a:latin typeface="Microsoft Sans Serif"/>
              <a:cs typeface="Microsoft Sans Serif"/>
            </a:endParaRPr>
          </a:p>
          <a:p>
            <a:pPr algn="just" marL="38100" marR="90170">
              <a:lnSpc>
                <a:spcPct val="102600"/>
              </a:lnSpc>
            </a:pPr>
            <a:r>
              <a:rPr dirty="0" sz="1100" spc="-60">
                <a:latin typeface="Microsoft Sans Serif"/>
                <a:cs typeface="Microsoft Sans Serif"/>
              </a:rPr>
              <a:t>Analogous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35">
                <a:latin typeface="Microsoft Sans Serif"/>
                <a:cs typeface="Microsoft Sans Serif"/>
              </a:rPr>
              <a:t>confident </a:t>
            </a:r>
            <a:r>
              <a:rPr dirty="0" sz="1100" spc="-25">
                <a:latin typeface="Microsoft Sans Serif"/>
                <a:cs typeface="Microsoft Sans Serif"/>
              </a:rPr>
              <a:t>interval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65">
                <a:latin typeface="Microsoft Sans Serif"/>
                <a:cs typeface="Microsoft Sans Serif"/>
              </a:rPr>
              <a:t>classical </a:t>
            </a:r>
            <a:r>
              <a:rPr dirty="0" sz="1100" spc="-25">
                <a:latin typeface="Microsoft Sans Serif"/>
                <a:cs typeface="Microsoft Sans Serif"/>
              </a:rPr>
              <a:t>statistics, </a:t>
            </a:r>
            <a:r>
              <a:rPr dirty="0" sz="1100" spc="-5">
                <a:latin typeface="Microsoft Sans Serif"/>
                <a:cs typeface="Microsoft Sans Serif"/>
              </a:rPr>
              <a:t>but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different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philosophically.</a:t>
            </a:r>
            <a:endParaRPr sz="1100">
              <a:latin typeface="Microsoft Sans Serif"/>
              <a:cs typeface="Microsoft Sans Serif"/>
            </a:endParaRPr>
          </a:p>
          <a:p>
            <a:pPr algn="just" marL="38100">
              <a:lnSpc>
                <a:spcPts val="1185"/>
              </a:lnSpc>
            </a:pPr>
            <a:r>
              <a:rPr dirty="0" sz="1100" spc="-70">
                <a:latin typeface="Microsoft Sans Serif"/>
                <a:cs typeface="Microsoft Sans Serif"/>
              </a:rPr>
              <a:t>Common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types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credible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intervals: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ts val="1190"/>
              </a:lnSpc>
            </a:pPr>
            <a:r>
              <a:rPr dirty="0" sz="1000" spc="-25" b="1">
                <a:latin typeface="Arial"/>
                <a:cs typeface="Arial"/>
              </a:rPr>
              <a:t>Equal-tailed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40" b="1">
                <a:latin typeface="Arial"/>
                <a:cs typeface="Arial"/>
              </a:rPr>
              <a:t>intervals</a:t>
            </a:r>
            <a:r>
              <a:rPr dirty="0" sz="1000" spc="50" b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-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seek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 i="1">
                <a:latin typeface="Arial"/>
                <a:cs typeface="Arial"/>
              </a:rPr>
              <a:t>q</a:t>
            </a:r>
            <a:r>
              <a:rPr dirty="0" baseline="-11904" sz="1050" spc="-30" i="1">
                <a:latin typeface="Arial"/>
                <a:cs typeface="Arial"/>
              </a:rPr>
              <a:t>U</a:t>
            </a:r>
            <a:r>
              <a:rPr dirty="0" baseline="-11904" sz="1050" spc="104" i="1">
                <a:latin typeface="Arial"/>
                <a:cs typeface="Arial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5" i="1">
                <a:latin typeface="Arial"/>
                <a:cs typeface="Arial"/>
              </a:rPr>
              <a:t>q</a:t>
            </a:r>
            <a:r>
              <a:rPr dirty="0" baseline="-11904" sz="1050" spc="-22" i="1">
                <a:latin typeface="Arial"/>
                <a:cs typeface="Arial"/>
              </a:rPr>
              <a:t>L</a:t>
            </a:r>
            <a:r>
              <a:rPr dirty="0" baseline="-11904" sz="1050" spc="270" i="1">
                <a:latin typeface="Arial"/>
                <a:cs typeface="Arial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such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that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9773" y="1689363"/>
            <a:ext cx="622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5" i="1">
                <a:latin typeface="Arial"/>
                <a:cs typeface="Arial"/>
              </a:rPr>
              <a:t>L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6913" y="1753608"/>
            <a:ext cx="1081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5" i="1">
                <a:latin typeface="Calibri"/>
                <a:cs typeface="Calibri"/>
              </a:rPr>
              <a:t>π</a:t>
            </a:r>
            <a:r>
              <a:rPr dirty="0" sz="1000" spc="15">
                <a:latin typeface="Microsoft Sans Serif"/>
                <a:cs typeface="Microsoft Sans Serif"/>
              </a:rPr>
              <a:t>(</a:t>
            </a:r>
            <a:r>
              <a:rPr dirty="0" sz="1000" spc="15" i="1">
                <a:latin typeface="Calibri"/>
                <a:cs typeface="Calibri"/>
              </a:rPr>
              <a:t>θ</a:t>
            </a:r>
            <a:r>
              <a:rPr dirty="0" sz="1000" spc="15">
                <a:latin typeface="Lucida Sans Unicode"/>
                <a:cs typeface="Lucida Sans Unicode"/>
              </a:rPr>
              <a:t>|</a:t>
            </a:r>
            <a:r>
              <a:rPr dirty="0" sz="900" spc="15">
                <a:latin typeface="Georgia"/>
                <a:cs typeface="Georgia"/>
              </a:rPr>
              <a:t>y</a:t>
            </a:r>
            <a:r>
              <a:rPr dirty="0" sz="1000" spc="15">
                <a:latin typeface="Microsoft Sans Serif"/>
                <a:cs typeface="Microsoft Sans Serif"/>
              </a:rPr>
              <a:t>)</a:t>
            </a:r>
            <a:r>
              <a:rPr dirty="0" sz="1000" spc="15" i="1">
                <a:latin typeface="Arial"/>
                <a:cs typeface="Arial"/>
              </a:rPr>
              <a:t>d</a:t>
            </a:r>
            <a:r>
              <a:rPr dirty="0" sz="1000" spc="15" i="1">
                <a:latin typeface="Calibri"/>
                <a:cs typeface="Calibri"/>
              </a:rPr>
              <a:t>θ</a:t>
            </a:r>
            <a:r>
              <a:rPr dirty="0" sz="1000" spc="55" i="1">
                <a:latin typeface="Calibri"/>
                <a:cs typeface="Calibri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baseline="-38888" sz="1500" spc="-89">
                <a:latin typeface="Microsoft Sans Serif"/>
                <a:cs typeface="Microsoft Sans Serif"/>
              </a:rPr>
              <a:t>2</a:t>
            </a:r>
            <a:r>
              <a:rPr dirty="0" baseline="-38888" sz="1500" spc="3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653" y="1581383"/>
            <a:ext cx="1442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8265" algn="l"/>
              </a:tabLst>
            </a:pPr>
            <a:r>
              <a:rPr dirty="0" sz="1000" spc="-30">
                <a:latin typeface="Lucida Sans Unicode"/>
                <a:cs typeface="Lucida Sans Unicode"/>
              </a:rPr>
              <a:t>∫</a:t>
            </a:r>
            <a:r>
              <a:rPr dirty="0" sz="1000" spc="-30">
                <a:latin typeface="Lucida Sans Unicode"/>
                <a:cs typeface="Lucida Sans Unicode"/>
              </a:rPr>
              <a:t>	</a:t>
            </a:r>
            <a:r>
              <a:rPr dirty="0" sz="1000" spc="-30">
                <a:latin typeface="Lucida Sans Unicode"/>
                <a:cs typeface="Lucida Sans Unicode"/>
              </a:rPr>
              <a:t>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1183" y="1650621"/>
            <a:ext cx="1472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8265" algn="l"/>
              </a:tabLst>
            </a:pPr>
            <a:r>
              <a:rPr dirty="0" sz="700" spc="-10" i="1">
                <a:latin typeface="Arial"/>
                <a:cs typeface="Arial"/>
              </a:rPr>
              <a:t>q</a:t>
            </a:r>
            <a:r>
              <a:rPr dirty="0" sz="700" spc="-10" i="1">
                <a:latin typeface="Arial"/>
                <a:cs typeface="Arial"/>
              </a:rPr>
              <a:t>	</a:t>
            </a:r>
            <a:r>
              <a:rPr dirty="0" sz="700" spc="135">
                <a:latin typeface="Lucida Sans Unicode"/>
                <a:cs typeface="Lucida Sans Unicode"/>
              </a:rPr>
              <a:t>∞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9547" y="1906844"/>
            <a:ext cx="15297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83665" algn="l"/>
              </a:tabLst>
            </a:pPr>
            <a:r>
              <a:rPr dirty="0" sz="700" spc="100">
                <a:latin typeface="Lucida Sans Unicode"/>
                <a:cs typeface="Lucida Sans Unicode"/>
              </a:rPr>
              <a:t>−∞	</a:t>
            </a:r>
            <a:r>
              <a:rPr dirty="0" sz="700" spc="-5" i="1">
                <a:latin typeface="Arial"/>
                <a:cs typeface="Arial"/>
              </a:rPr>
              <a:t>q</a:t>
            </a:r>
            <a:r>
              <a:rPr dirty="0" baseline="-11111" sz="750" spc="-7" i="1">
                <a:latin typeface="Arial"/>
                <a:cs typeface="Arial"/>
              </a:rPr>
              <a:t>U</a:t>
            </a:r>
            <a:endParaRPr baseline="-11111"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7165" y="1668010"/>
            <a:ext cx="1430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5405" algn="l"/>
              </a:tabLst>
            </a:pPr>
            <a:r>
              <a:rPr dirty="0" u="sng" sz="1000" spc="7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</a:t>
            </a:r>
            <a:r>
              <a:rPr dirty="0" sz="1000" spc="70" i="1">
                <a:latin typeface="Calibri"/>
                <a:cs typeface="Calibri"/>
              </a:rPr>
              <a:t>	</a:t>
            </a:r>
            <a:r>
              <a:rPr dirty="0" u="sng" sz="1000" spc="7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α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0138" y="1753608"/>
            <a:ext cx="883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0" i="1">
                <a:latin typeface="Calibri"/>
                <a:cs typeface="Calibri"/>
              </a:rPr>
              <a:t>π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70" i="1">
                <a:latin typeface="Calibri"/>
                <a:cs typeface="Calibri"/>
              </a:rPr>
              <a:t>θ</a:t>
            </a:r>
            <a:r>
              <a:rPr dirty="0" sz="1000" spc="-100">
                <a:latin typeface="Lucida Sans Unicode"/>
                <a:cs typeface="Lucida Sans Unicode"/>
              </a:rPr>
              <a:t>|</a:t>
            </a:r>
            <a:r>
              <a:rPr dirty="0" sz="900" spc="165">
                <a:latin typeface="Georgia"/>
                <a:cs typeface="Georgia"/>
              </a:rPr>
              <a:t>y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50" i="1">
                <a:latin typeface="Arial"/>
                <a:cs typeface="Arial"/>
              </a:rPr>
              <a:t>d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sz="1000" spc="75" i="1">
                <a:latin typeface="Calibri"/>
                <a:cs typeface="Calibri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baseline="-38888" sz="1500" spc="-89">
                <a:latin typeface="Microsoft Sans Serif"/>
                <a:cs typeface="Microsoft Sans Serif"/>
              </a:rPr>
              <a:t>2</a:t>
            </a:r>
            <a:r>
              <a:rPr dirty="0" baseline="-38888" sz="1500" spc="-112">
                <a:latin typeface="Microsoft Sans Serif"/>
                <a:cs typeface="Microsoft Sans Serif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684" y="2056922"/>
            <a:ext cx="327406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Microsoft Sans Serif"/>
                <a:cs typeface="Microsoft Sans Serif"/>
              </a:rPr>
              <a:t>Then </a:t>
            </a:r>
            <a:r>
              <a:rPr dirty="0" sz="1000" spc="15" i="1">
                <a:latin typeface="Arial"/>
                <a:cs typeface="Arial"/>
              </a:rPr>
              <a:t>P</a:t>
            </a:r>
            <a:r>
              <a:rPr dirty="0" sz="1000" spc="15">
                <a:latin typeface="Microsoft Sans Serif"/>
                <a:cs typeface="Microsoft Sans Serif"/>
              </a:rPr>
              <a:t>(</a:t>
            </a:r>
            <a:r>
              <a:rPr dirty="0" sz="1000" spc="15" i="1">
                <a:latin typeface="Arial"/>
                <a:cs typeface="Arial"/>
              </a:rPr>
              <a:t>q</a:t>
            </a:r>
            <a:r>
              <a:rPr dirty="0" baseline="-11904" sz="1050" spc="22" i="1">
                <a:latin typeface="Arial"/>
                <a:cs typeface="Arial"/>
              </a:rPr>
              <a:t>L </a:t>
            </a:r>
            <a:r>
              <a:rPr dirty="0" sz="1000" spc="275" i="1">
                <a:latin typeface="Calibri"/>
                <a:cs typeface="Calibri"/>
              </a:rPr>
              <a:t>&lt; 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275" i="1">
                <a:latin typeface="Calibri"/>
                <a:cs typeface="Calibri"/>
              </a:rPr>
              <a:t>&lt; </a:t>
            </a:r>
            <a:r>
              <a:rPr dirty="0" sz="1000" spc="-20" i="1">
                <a:latin typeface="Arial"/>
                <a:cs typeface="Arial"/>
              </a:rPr>
              <a:t>q</a:t>
            </a:r>
            <a:r>
              <a:rPr dirty="0" baseline="-11904" sz="1050" spc="-30" i="1">
                <a:latin typeface="Arial"/>
                <a:cs typeface="Arial"/>
              </a:rPr>
              <a:t>U </a:t>
            </a:r>
            <a:r>
              <a:rPr dirty="0" sz="1000" spc="40">
                <a:latin typeface="Lucida Sans Unicode"/>
                <a:cs typeface="Lucida Sans Unicode"/>
              </a:rPr>
              <a:t>|</a:t>
            </a:r>
            <a:r>
              <a:rPr dirty="0" sz="900" spc="40">
                <a:latin typeface="Georgia"/>
                <a:cs typeface="Georgia"/>
              </a:rPr>
              <a:t>y</a:t>
            </a:r>
            <a:r>
              <a:rPr dirty="0" sz="1000" spc="40">
                <a:latin typeface="Microsoft Sans Serif"/>
                <a:cs typeface="Microsoft Sans Serif"/>
              </a:rPr>
              <a:t>) </a:t>
            </a:r>
            <a:r>
              <a:rPr dirty="0" sz="1000" spc="190">
                <a:latin typeface="Microsoft Sans Serif"/>
                <a:cs typeface="Microsoft Sans Serif"/>
              </a:rPr>
              <a:t>= </a:t>
            </a:r>
            <a:r>
              <a:rPr dirty="0" sz="1000" spc="-60">
                <a:latin typeface="Microsoft Sans Serif"/>
                <a:cs typeface="Microsoft Sans Serif"/>
              </a:rPr>
              <a:t>1 </a:t>
            </a:r>
            <a:r>
              <a:rPr dirty="0" sz="1000" spc="-180">
                <a:latin typeface="Lucida Sans Unicode"/>
                <a:cs typeface="Lucida Sans Unicode"/>
              </a:rPr>
              <a:t>− </a:t>
            </a:r>
            <a:r>
              <a:rPr dirty="0" sz="1000" spc="30" i="1">
                <a:latin typeface="Calibri"/>
                <a:cs typeface="Calibri"/>
              </a:rPr>
              <a:t>α</a:t>
            </a:r>
            <a:r>
              <a:rPr dirty="0" sz="1000" spc="30">
                <a:latin typeface="Microsoft Sans Serif"/>
                <a:cs typeface="Microsoft Sans Serif"/>
              </a:rPr>
              <a:t>, </a:t>
            </a:r>
            <a:r>
              <a:rPr dirty="0" sz="1000" spc="-55">
                <a:latin typeface="Microsoft Sans Serif"/>
                <a:cs typeface="Microsoft Sans Serif"/>
              </a:rPr>
              <a:t>and </a:t>
            </a:r>
            <a:r>
              <a:rPr dirty="0" sz="1000" spc="-95">
                <a:latin typeface="Microsoft Sans Serif"/>
                <a:cs typeface="Microsoft Sans Serif"/>
              </a:rPr>
              <a:t>we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refer </a:t>
            </a:r>
            <a:r>
              <a:rPr dirty="0" sz="1000" spc="-20">
                <a:latin typeface="Microsoft Sans Serif"/>
                <a:cs typeface="Microsoft Sans Serif"/>
              </a:rPr>
              <a:t>this </a:t>
            </a:r>
            <a:r>
              <a:rPr dirty="0" sz="1000" spc="-25">
                <a:latin typeface="Microsoft Sans Serif"/>
                <a:cs typeface="Microsoft Sans Serif"/>
              </a:rPr>
              <a:t>interval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45" i="1">
                <a:latin typeface="Arial"/>
                <a:cs typeface="Arial"/>
              </a:rPr>
              <a:t>q</a:t>
            </a:r>
            <a:r>
              <a:rPr dirty="0" baseline="-11904" sz="1050" spc="82" i="1">
                <a:latin typeface="Arial"/>
                <a:cs typeface="Arial"/>
              </a:rPr>
              <a:t>L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45" i="1">
                <a:latin typeface="Arial"/>
                <a:cs typeface="Arial"/>
              </a:rPr>
              <a:t>q</a:t>
            </a:r>
            <a:r>
              <a:rPr dirty="0" baseline="-11904" sz="1050" i="1">
                <a:latin typeface="Arial"/>
                <a:cs typeface="Arial"/>
              </a:rPr>
              <a:t>U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as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1</a:t>
            </a:r>
            <a:r>
              <a:rPr dirty="0" sz="1000" spc="-45">
                <a:latin typeface="Microsoft Sans Serif"/>
                <a:cs typeface="Microsoft Sans Serif"/>
              </a:rPr>
              <a:t> </a:t>
            </a:r>
            <a:r>
              <a:rPr dirty="0" sz="1000" spc="-18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70" i="1">
                <a:latin typeface="Calibri"/>
                <a:cs typeface="Calibri"/>
              </a:rPr>
              <a:t>α</a:t>
            </a:r>
            <a:r>
              <a:rPr dirty="0" sz="1000" spc="110" i="1">
                <a:latin typeface="Calibri"/>
                <a:cs typeface="Calibri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credible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set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f</a:t>
            </a:r>
            <a:r>
              <a:rPr dirty="0" sz="1000" spc="-55">
                <a:latin typeface="Microsoft Sans Serif"/>
                <a:cs typeface="Microsoft Sans Serif"/>
              </a:rPr>
              <a:t>o</a:t>
            </a:r>
            <a:r>
              <a:rPr dirty="0" sz="1000" spc="5">
                <a:latin typeface="Microsoft Sans Serif"/>
                <a:cs typeface="Microsoft Sans Serif"/>
              </a:rPr>
              <a:t>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 i="1">
                <a:latin typeface="Calibri"/>
                <a:cs typeface="Calibri"/>
              </a:rPr>
              <a:t>θ</a:t>
            </a:r>
            <a:r>
              <a:rPr dirty="0" sz="1000" spc="-5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62865">
              <a:lnSpc>
                <a:spcPts val="1190"/>
              </a:lnSpc>
            </a:pPr>
            <a:r>
              <a:rPr dirty="0" sz="1000" spc="-20" b="1">
                <a:latin typeface="Arial"/>
                <a:cs typeface="Arial"/>
              </a:rPr>
              <a:t>High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40" b="1">
                <a:latin typeface="Arial"/>
                <a:cs typeface="Arial"/>
              </a:rPr>
              <a:t>Posterior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35" b="1">
                <a:latin typeface="Arial"/>
                <a:cs typeface="Arial"/>
              </a:rPr>
              <a:t>Density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70" b="1">
                <a:latin typeface="Arial"/>
                <a:cs typeface="Arial"/>
              </a:rPr>
              <a:t>(HPD)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40" b="1">
                <a:latin typeface="Arial"/>
                <a:cs typeface="Arial"/>
              </a:rPr>
              <a:t>intervals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444686"/>
            <a:ext cx="52590" cy="5259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3" name="object 23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964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Interval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04316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4679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28900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294" y="667052"/>
            <a:ext cx="3714750" cy="22421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60">
                <a:latin typeface="Microsoft Sans Serif"/>
                <a:cs typeface="Microsoft Sans Serif"/>
              </a:rPr>
              <a:t>How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construct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these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intervals?</a:t>
            </a:r>
            <a:endParaRPr sz="1100">
              <a:latin typeface="Microsoft Sans Serif"/>
              <a:cs typeface="Microsoft Sans Serif"/>
            </a:endParaRPr>
          </a:p>
          <a:p>
            <a:pPr marL="289560" marR="90805">
              <a:lnSpc>
                <a:spcPct val="102600"/>
              </a:lnSpc>
              <a:spcBef>
                <a:spcPts val="300"/>
              </a:spcBef>
            </a:pPr>
            <a:r>
              <a:rPr dirty="0" sz="1100" spc="10">
                <a:latin typeface="Microsoft Sans Serif"/>
                <a:cs typeface="Microsoft Sans Serif"/>
              </a:rPr>
              <a:t>If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tractable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belongs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50">
                <a:latin typeface="Microsoft Sans Serif"/>
                <a:cs typeface="Microsoft Sans Serif"/>
              </a:rPr>
              <a:t>standard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 </a:t>
            </a:r>
            <a:r>
              <a:rPr dirty="0" sz="1100" spc="-30">
                <a:latin typeface="Microsoft Sans Serif"/>
                <a:cs typeface="Microsoft Sans Serif"/>
              </a:rPr>
              <a:t>(normal, beta, </a:t>
            </a:r>
            <a:r>
              <a:rPr dirty="0" sz="1100" spc="-60">
                <a:latin typeface="Microsoft Sans Serif"/>
                <a:cs typeface="Microsoft Sans Serif"/>
              </a:rPr>
              <a:t>gamma,</a:t>
            </a:r>
            <a:r>
              <a:rPr dirty="0" sz="1100" spc="-55">
                <a:latin typeface="Microsoft Sans Serif"/>
                <a:cs typeface="Microsoft Sans Serif"/>
              </a:rPr>
              <a:t> Laplace,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Student’s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85">
                <a:latin typeface="Microsoft Sans Serif"/>
                <a:cs typeface="Microsoft Sans Serif"/>
              </a:rPr>
              <a:t>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etc.),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standard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tables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quantiles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routines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statistical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software.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E.g.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R,</a:t>
            </a:r>
            <a:endParaRPr sz="1100">
              <a:latin typeface="Microsoft Sans Serif"/>
              <a:cs typeface="Microsoft Sans Serif"/>
            </a:endParaRPr>
          </a:p>
          <a:p>
            <a:pPr marL="289560" marR="2305050">
              <a:lnSpc>
                <a:spcPct val="102600"/>
              </a:lnSpc>
            </a:pPr>
            <a:r>
              <a:rPr dirty="0" sz="1100" spc="-45">
                <a:solidFill>
                  <a:srgbClr val="FF0000"/>
                </a:solidFill>
                <a:latin typeface="Microsoft Sans Serif"/>
                <a:cs typeface="Microsoft Sans Serif"/>
              </a:rPr>
              <a:t>qnorm,</a:t>
            </a:r>
            <a:r>
              <a:rPr dirty="0" sz="11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Microsoft Sans Serif"/>
                <a:cs typeface="Microsoft Sans Serif"/>
              </a:rPr>
              <a:t>pnorm </a:t>
            </a:r>
            <a:r>
              <a:rPr dirty="0" sz="11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Microsoft Sans Serif"/>
                <a:cs typeface="Microsoft Sans Serif"/>
              </a:rPr>
              <a:t>qbeta,</a:t>
            </a:r>
            <a:r>
              <a:rPr dirty="0" sz="11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Microsoft Sans Serif"/>
                <a:cs typeface="Microsoft Sans Serif"/>
              </a:rPr>
              <a:t>pbeta </a:t>
            </a:r>
            <a:r>
              <a:rPr dirty="0" sz="11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Microsoft Sans Serif"/>
                <a:cs typeface="Microsoft Sans Serif"/>
              </a:rPr>
              <a:t>qgamma,</a:t>
            </a:r>
            <a:r>
              <a:rPr dirty="0" sz="11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Microsoft Sans Serif"/>
                <a:cs typeface="Microsoft Sans Serif"/>
              </a:rPr>
              <a:t>pgamma.</a:t>
            </a:r>
            <a:endParaRPr sz="1100">
              <a:latin typeface="Microsoft Sans Serif"/>
              <a:cs typeface="Microsoft Sans Serif"/>
            </a:endParaRPr>
          </a:p>
          <a:p>
            <a:pPr marL="289560" marR="275590">
              <a:lnSpc>
                <a:spcPct val="102699"/>
              </a:lnSpc>
              <a:spcBef>
                <a:spcPts val="295"/>
              </a:spcBef>
            </a:pPr>
            <a:r>
              <a:rPr dirty="0" sz="1100" spc="-45">
                <a:latin typeface="Microsoft Sans Serif"/>
                <a:cs typeface="Microsoft Sans Serif"/>
              </a:rPr>
              <a:t>Otherwise,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derive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generated.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Microsoft Sans Serif"/>
                <a:cs typeface="Microsoft Sans Serif"/>
              </a:rPr>
              <a:t>Note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credible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intervals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unique,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there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few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variants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discussed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here.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3" name="object 13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801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</a:rPr>
              <a:t>Learning</a:t>
            </a:r>
            <a:r>
              <a:rPr dirty="0" sz="1400" spc="-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Objectives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30732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1735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899462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109495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19528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7294" y="970062"/>
            <a:ext cx="3359785" cy="1457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60071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By the </a:t>
            </a:r>
            <a:r>
              <a:rPr dirty="0" sz="1100" spc="-75">
                <a:latin typeface="Microsoft Sans Serif"/>
                <a:cs typeface="Microsoft Sans Serif"/>
              </a:rPr>
              <a:t>end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45">
                <a:latin typeface="Microsoft Sans Serif"/>
                <a:cs typeface="Microsoft Sans Serif"/>
              </a:rPr>
              <a:t>today,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should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to: 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Understand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role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of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prior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14">
                <a:latin typeface="Microsoft Sans Serif"/>
                <a:cs typeface="Microsoft Sans Serif"/>
              </a:rPr>
              <a:t>Assess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0">
                <a:latin typeface="Microsoft Sans Serif"/>
                <a:cs typeface="Microsoft Sans Serif"/>
              </a:rPr>
              <a:t>behavioral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change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40">
                <a:latin typeface="Microsoft Sans Serif"/>
                <a:cs typeface="Microsoft Sans Serif"/>
              </a:rPr>
              <a:t>posterior </a:t>
            </a:r>
            <a:r>
              <a:rPr dirty="0" sz="1100" spc="5">
                <a:latin typeface="Microsoft Sans Serif"/>
                <a:cs typeface="Microsoft Sans Serif"/>
              </a:rPr>
              <a:t>w.r.t.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parameters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</a:t>
            </a:r>
            <a:r>
              <a:rPr dirty="0" sz="1100" spc="-40" b="1">
                <a:latin typeface="Arial"/>
                <a:cs typeface="Arial"/>
              </a:rPr>
              <a:t>sensitivity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analysis</a:t>
            </a:r>
            <a:r>
              <a:rPr dirty="0" sz="1100" spc="-6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30" b="1">
                <a:latin typeface="Arial"/>
                <a:cs typeface="Arial"/>
              </a:rPr>
              <a:t>Objective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VS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Subjective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endParaRPr sz="1100">
              <a:latin typeface="Microsoft Sans Serif"/>
              <a:cs typeface="Microsoft Sans Serif"/>
            </a:endParaRPr>
          </a:p>
          <a:p>
            <a:pPr marL="289560" marR="114935">
              <a:lnSpc>
                <a:spcPct val="125299"/>
              </a:lnSpc>
            </a:pPr>
            <a:r>
              <a:rPr dirty="0" sz="1100" spc="-50">
                <a:latin typeface="Microsoft Sans Serif"/>
                <a:cs typeface="Microsoft Sans Serif"/>
              </a:rPr>
              <a:t>Understand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concept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135">
                <a:latin typeface="Microsoft Sans Serif"/>
                <a:cs typeface="Microsoft Sans Serif"/>
              </a:rPr>
              <a:t> </a:t>
            </a:r>
            <a:r>
              <a:rPr dirty="0" sz="1100" spc="-35" b="1">
                <a:latin typeface="Arial"/>
                <a:cs typeface="Arial"/>
              </a:rPr>
              <a:t>non-informative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priors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Define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 b="1">
                <a:latin typeface="Arial"/>
                <a:cs typeface="Arial"/>
              </a:rPr>
              <a:t>conjugacy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964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Interval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347294" y="565504"/>
            <a:ext cx="139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Microsoft Sans Serif"/>
                <a:cs typeface="Microsoft Sans Serif"/>
              </a:rPr>
              <a:t>Again,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recall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858977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1" name="object 1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961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Posterior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Inference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-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Density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estimation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6699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8995" y="583551"/>
            <a:ext cx="363283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Microsoft Sans Serif"/>
                <a:cs typeface="Microsoft Sans Serif"/>
              </a:rPr>
              <a:t>Density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estimation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particularly </a:t>
            </a:r>
            <a:r>
              <a:rPr dirty="0" sz="1100" spc="-55">
                <a:latin typeface="Microsoft Sans Serif"/>
                <a:cs typeface="Microsoft Sans Serif"/>
              </a:rPr>
              <a:t>useful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if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construct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density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generated.</a:t>
            </a:r>
            <a:endParaRPr sz="1100">
              <a:latin typeface="Microsoft Sans Serif"/>
              <a:cs typeface="Microsoft Sans Serif"/>
            </a:endParaRPr>
          </a:p>
          <a:p>
            <a:pPr marL="38100" marR="41148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Kernel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density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estimation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popular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option.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Suppose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(</a:t>
            </a:r>
            <a:r>
              <a:rPr dirty="0" sz="1100" spc="10" i="1">
                <a:latin typeface="Calibri"/>
                <a:cs typeface="Calibri"/>
              </a:rPr>
              <a:t>θ</a:t>
            </a:r>
            <a:r>
              <a:rPr dirty="0" baseline="27777" sz="1200" spc="15">
                <a:latin typeface="Tahoma"/>
                <a:cs typeface="Tahoma"/>
              </a:rPr>
              <a:t>(1)</a:t>
            </a:r>
            <a:r>
              <a:rPr dirty="0" sz="1100" spc="10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0" i="1">
                <a:latin typeface="Calibri"/>
                <a:cs typeface="Calibri"/>
              </a:rPr>
              <a:t>θ</a:t>
            </a:r>
            <a:r>
              <a:rPr dirty="0" baseline="27777" sz="1200" spc="15">
                <a:latin typeface="Tahoma"/>
                <a:cs typeface="Tahoma"/>
              </a:rPr>
              <a:t>(</a:t>
            </a:r>
            <a:r>
              <a:rPr dirty="0" baseline="27777" sz="1200" spc="15" i="1">
                <a:latin typeface="Arial"/>
                <a:cs typeface="Arial"/>
              </a:rPr>
              <a:t>m</a:t>
            </a:r>
            <a:r>
              <a:rPr dirty="0" baseline="27777" sz="1200" spc="15">
                <a:latin typeface="Tahoma"/>
                <a:cs typeface="Tahoma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),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construct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49109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64333" y="1420366"/>
            <a:ext cx="1111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7818" y="1424595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1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209" y="1556218"/>
            <a:ext cx="1151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017269" algn="l"/>
              </a:tabLst>
            </a:pPr>
            <a:r>
              <a:rPr dirty="0" sz="1100" spc="-35" i="1">
                <a:latin typeface="Calibri"/>
                <a:cs typeface="Calibri"/>
              </a:rPr>
              <a:t>π</a:t>
            </a:r>
            <a:r>
              <a:rPr dirty="0" sz="1100" spc="-35">
                <a:latin typeface="Microsoft Sans Serif"/>
                <a:cs typeface="Microsoft Sans Serif"/>
              </a:rPr>
              <a:t>ˆ</a:t>
            </a:r>
            <a:r>
              <a:rPr dirty="0" baseline="-13888" sz="1200" spc="-52" i="1">
                <a:latin typeface="Trebuchet MS"/>
                <a:cs typeface="Trebuchet MS"/>
              </a:rPr>
              <a:t>λ</a:t>
            </a:r>
            <a:r>
              <a:rPr dirty="0" sz="1100" spc="-35">
                <a:latin typeface="Microsoft Sans Serif"/>
                <a:cs typeface="Microsoft Sans Serif"/>
              </a:rPr>
              <a:t>(</a:t>
            </a:r>
            <a:r>
              <a:rPr dirty="0" sz="1100" spc="-35" i="1">
                <a:latin typeface="Calibri"/>
                <a:cs typeface="Calibri"/>
              </a:rPr>
              <a:t>θ</a:t>
            </a:r>
            <a:r>
              <a:rPr dirty="0" sz="1100" spc="-3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35">
                <a:latin typeface="Microsoft Sans Serif"/>
                <a:cs typeface="Microsoft Sans Serif"/>
              </a:rPr>
              <a:t> </a:t>
            </a:r>
            <a:r>
              <a:rPr dirty="0" baseline="-37878" sz="1650" spc="67" i="1">
                <a:latin typeface="Arial"/>
                <a:cs typeface="Arial"/>
              </a:rPr>
              <a:t>m</a:t>
            </a:r>
            <a:r>
              <a:rPr dirty="0" baseline="-37878" sz="1650" spc="67" i="1">
                <a:latin typeface="Calibri"/>
                <a:cs typeface="Calibri"/>
              </a:rPr>
              <a:t>λ	</a:t>
            </a:r>
            <a:r>
              <a:rPr dirty="0" sz="1100" spc="2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6195" y="1462492"/>
            <a:ext cx="1036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09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1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u="sng" sz="1100" spc="-10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204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-10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1344" y="1762199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3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7357" y="1521458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6313" y="1651252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25" i="1">
                <a:latin typeface="Calibri"/>
                <a:cs typeface="Calibri"/>
              </a:rPr>
              <a:t>λ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6936" y="1360867"/>
            <a:ext cx="60515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90220" algn="l"/>
              </a:tabLst>
            </a:pPr>
            <a:r>
              <a:rPr dirty="0" sz="1100" spc="450">
                <a:latin typeface="Lucida Sans Unicode"/>
                <a:cs typeface="Lucida Sans Unicode"/>
              </a:rPr>
              <a:t> </a:t>
            </a:r>
            <a:r>
              <a:rPr dirty="0" sz="1100" spc="450">
                <a:latin typeface="Lucida Sans Unicode"/>
                <a:cs typeface="Lucida Sans Unicode"/>
              </a:rPr>
              <a:t>	</a:t>
            </a:r>
            <a:r>
              <a:rPr dirty="0" sz="1100" spc="45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9602" y="1556218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995" y="1994470"/>
            <a:ext cx="368744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Arial"/>
                <a:cs typeface="Arial"/>
              </a:rPr>
              <a:t>K</a:t>
            </a:r>
            <a:r>
              <a:rPr dirty="0" sz="1100" spc="-175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non-negative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k</a:t>
            </a:r>
            <a:r>
              <a:rPr dirty="0" sz="1100" spc="-50">
                <a:latin typeface="Microsoft Sans Serif"/>
                <a:cs typeface="Microsoft Sans Serif"/>
              </a:rPr>
              <a:t>ernel,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25" i="1">
                <a:latin typeface="Calibri"/>
                <a:cs typeface="Calibri"/>
              </a:rPr>
              <a:t>λ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  </a:t>
            </a:r>
            <a:r>
              <a:rPr dirty="0" sz="1100" spc="-40">
                <a:latin typeface="Microsoft Sans Serif"/>
                <a:cs typeface="Microsoft Sans Serif"/>
              </a:rPr>
              <a:t>smoothing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bandwidth.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say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 i="1">
                <a:latin typeface="Calibri"/>
                <a:cs typeface="Calibri"/>
              </a:rPr>
              <a:t>π</a:t>
            </a:r>
            <a:r>
              <a:rPr dirty="0" sz="1100" spc="-35">
                <a:latin typeface="Microsoft Sans Serif"/>
                <a:cs typeface="Microsoft Sans Serif"/>
              </a:rPr>
              <a:t>ˆ</a:t>
            </a:r>
            <a:r>
              <a:rPr dirty="0" baseline="-13888" sz="1200" spc="-52" i="1">
                <a:latin typeface="Trebuchet MS"/>
                <a:cs typeface="Trebuchet MS"/>
              </a:rPr>
              <a:t>λ</a:t>
            </a:r>
            <a:r>
              <a:rPr dirty="0" sz="1100" spc="-35">
                <a:latin typeface="Microsoft Sans Serif"/>
                <a:cs typeface="Microsoft Sans Serif"/>
              </a:rPr>
              <a:t>(</a:t>
            </a:r>
            <a:r>
              <a:rPr dirty="0" sz="1100" spc="-35" i="1">
                <a:latin typeface="Calibri"/>
                <a:cs typeface="Calibri"/>
              </a:rPr>
              <a:t>θ</a:t>
            </a:r>
            <a:r>
              <a:rPr dirty="0" sz="1100" spc="-35">
                <a:latin typeface="Microsoft Sans Serif"/>
                <a:cs typeface="Microsoft Sans Serif"/>
              </a:rPr>
              <a:t>)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 b="1">
                <a:latin typeface="Arial"/>
                <a:cs typeface="Arial"/>
              </a:rPr>
              <a:t>Kernel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density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estimate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38100" marR="345440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look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how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implement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these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packages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(e.g.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“coda”)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later.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460028"/>
            <a:ext cx="65265" cy="6526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842133"/>
            <a:ext cx="65265" cy="6526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4" name="object 2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1342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Hypothesis</a:t>
            </a:r>
            <a:r>
              <a:rPr dirty="0" sz="1400" spc="1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Testing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57297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9188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672971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976628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432126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16390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985401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22795" y="489532"/>
            <a:ext cx="3801110" cy="2776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14300" marR="42672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classical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statistics,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hypothesis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testing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relies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heavily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p-value,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endParaRPr sz="1100">
              <a:latin typeface="Microsoft Sans Serif"/>
              <a:cs typeface="Microsoft Sans Serif"/>
            </a:endParaRPr>
          </a:p>
          <a:p>
            <a:pPr marL="333375">
              <a:lnSpc>
                <a:spcPct val="100000"/>
              </a:lnSpc>
              <a:spcBef>
                <a:spcPts val="925"/>
              </a:spcBef>
            </a:pPr>
            <a:r>
              <a:rPr dirty="0" sz="1100" spc="-55">
                <a:latin typeface="Microsoft Sans Serif"/>
                <a:cs typeface="Microsoft Sans Serif"/>
              </a:rPr>
              <a:t>p-value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P</a:t>
            </a:r>
            <a:r>
              <a:rPr dirty="0" sz="1100" spc="-50">
                <a:latin typeface="Microsoft Sans Serif"/>
                <a:cs typeface="Microsoft Sans Serif"/>
              </a:rPr>
              <a:t>(Observed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extreme</a:t>
            </a:r>
            <a:r>
              <a:rPr dirty="0" sz="1100" spc="-55">
                <a:latin typeface="Lucida Sans Unicode"/>
                <a:cs typeface="Lucida Sans Unicode"/>
              </a:rPr>
              <a:t>|</a:t>
            </a:r>
            <a:r>
              <a:rPr dirty="0" sz="1100" spc="-55" i="1">
                <a:latin typeface="Arial"/>
                <a:cs typeface="Arial"/>
              </a:rPr>
              <a:t>H</a:t>
            </a:r>
            <a:r>
              <a:rPr dirty="0" baseline="-10416" sz="1200" spc="-82">
                <a:latin typeface="Tahoma"/>
                <a:cs typeface="Tahoma"/>
              </a:rPr>
              <a:t>0</a:t>
            </a:r>
            <a:r>
              <a:rPr dirty="0" baseline="-10416" sz="1200" spc="-44">
                <a:latin typeface="Tahoma"/>
                <a:cs typeface="Tahoma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true)</a:t>
            </a:r>
            <a:r>
              <a:rPr dirty="0" sz="1100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114300" marR="1991995">
              <a:lnSpc>
                <a:spcPct val="105400"/>
              </a:lnSpc>
              <a:spcBef>
                <a:spcPts val="855"/>
              </a:spcBef>
            </a:pPr>
            <a:r>
              <a:rPr dirty="0" sz="1100" spc="-20" i="1">
                <a:latin typeface="Arial"/>
                <a:cs typeface="Arial"/>
              </a:rPr>
              <a:t>H</a:t>
            </a:r>
            <a:r>
              <a:rPr dirty="0" baseline="-10416" sz="1200" spc="-30">
                <a:latin typeface="Tahoma"/>
                <a:cs typeface="Tahoma"/>
              </a:rPr>
              <a:t>0</a:t>
            </a:r>
            <a:r>
              <a:rPr dirty="0" baseline="-10416" sz="1200" spc="217">
                <a:latin typeface="Tahoma"/>
                <a:cs typeface="Tahoma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being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null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hypothesis.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Criticisms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p-value:</a:t>
            </a:r>
            <a:endParaRPr sz="1100">
              <a:latin typeface="Microsoft Sans Serif"/>
              <a:cs typeface="Microsoft Sans Serif"/>
            </a:endParaRPr>
          </a:p>
          <a:p>
            <a:pPr marL="391160" marR="134620">
              <a:lnSpc>
                <a:spcPct val="100000"/>
              </a:lnSpc>
              <a:spcBef>
                <a:spcPts val="105"/>
              </a:spcBef>
            </a:pPr>
            <a:r>
              <a:rPr dirty="0" sz="1000" spc="-60">
                <a:latin typeface="Microsoft Sans Serif"/>
                <a:cs typeface="Microsoft Sans Serif"/>
              </a:rPr>
              <a:t>Conclusions </a:t>
            </a:r>
            <a:r>
              <a:rPr dirty="0" sz="1000" spc="-75">
                <a:latin typeface="Microsoft Sans Serif"/>
                <a:cs typeface="Microsoft Sans Serif"/>
              </a:rPr>
              <a:t>are</a:t>
            </a:r>
            <a:r>
              <a:rPr dirty="0" sz="1000" spc="-70">
                <a:latin typeface="Microsoft Sans Serif"/>
                <a:cs typeface="Microsoft Sans Serif"/>
              </a:rPr>
              <a:t> made</a:t>
            </a:r>
            <a:r>
              <a:rPr dirty="0" sz="1000" spc="-65">
                <a:latin typeface="Microsoft Sans Serif"/>
                <a:cs typeface="Microsoft Sans Serif"/>
              </a:rPr>
              <a:t> </a:t>
            </a:r>
            <a:r>
              <a:rPr dirty="0" sz="1000" spc="-65" b="1">
                <a:latin typeface="Arial"/>
                <a:cs typeface="Arial"/>
              </a:rPr>
              <a:t>based</a:t>
            </a:r>
            <a:r>
              <a:rPr dirty="0" sz="1000" spc="-60" b="1">
                <a:latin typeface="Arial"/>
                <a:cs typeface="Arial"/>
              </a:rPr>
              <a:t> on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what </a:t>
            </a:r>
            <a:r>
              <a:rPr dirty="0" sz="1000" spc="-70" b="1">
                <a:latin typeface="Arial"/>
                <a:cs typeface="Arial"/>
              </a:rPr>
              <a:t>you</a:t>
            </a:r>
            <a:r>
              <a:rPr dirty="0" sz="1000" spc="-65" b="1">
                <a:latin typeface="Arial"/>
                <a:cs typeface="Arial"/>
              </a:rPr>
              <a:t> </a:t>
            </a:r>
            <a:r>
              <a:rPr dirty="0" sz="1000" spc="55" b="1">
                <a:latin typeface="Arial"/>
                <a:cs typeface="Arial"/>
              </a:rPr>
              <a:t>DON’T </a:t>
            </a:r>
            <a:r>
              <a:rPr dirty="0" sz="1000" spc="-55" b="1">
                <a:latin typeface="Arial"/>
                <a:cs typeface="Arial"/>
              </a:rPr>
              <a:t>observe</a:t>
            </a:r>
            <a:r>
              <a:rPr dirty="0" sz="1000" spc="-55">
                <a:latin typeface="Microsoft Sans Serif"/>
                <a:cs typeface="Microsoft Sans Serif"/>
              </a:rPr>
              <a:t>.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But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why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should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unobserved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region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criticize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r>
              <a:rPr dirty="0" sz="1000" spc="-25">
                <a:latin typeface="Microsoft Sans Serif"/>
                <a:cs typeface="Microsoft Sans Serif"/>
              </a:rPr>
              <a:t>?</a:t>
            </a:r>
            <a:endParaRPr sz="1000">
              <a:latin typeface="Microsoft Sans Serif"/>
              <a:cs typeface="Microsoft Sans Serif"/>
            </a:endParaRPr>
          </a:p>
          <a:p>
            <a:pPr marL="391160" marR="156845">
              <a:lnSpc>
                <a:spcPts val="1200"/>
              </a:lnSpc>
              <a:spcBef>
                <a:spcPts val="30"/>
              </a:spcBef>
            </a:pPr>
            <a:r>
              <a:rPr dirty="0" sz="1000" spc="-75">
                <a:latin typeface="Microsoft Sans Serif"/>
                <a:cs typeface="Microsoft Sans Serif"/>
              </a:rPr>
              <a:t>We</a:t>
            </a:r>
            <a:r>
              <a:rPr dirty="0" sz="1000" spc="-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are</a:t>
            </a:r>
            <a:r>
              <a:rPr dirty="0" sz="1000" spc="-70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not </a:t>
            </a:r>
            <a:r>
              <a:rPr dirty="0" sz="1000" spc="-55">
                <a:latin typeface="Microsoft Sans Serif"/>
                <a:cs typeface="Microsoft Sans Serif"/>
              </a:rPr>
              <a:t>allowed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15">
                <a:latin typeface="Microsoft Sans Serif"/>
                <a:cs typeface="Microsoft Sans Serif"/>
              </a:rPr>
              <a:t>write </a:t>
            </a:r>
            <a:r>
              <a:rPr dirty="0" sz="1000" spc="15" i="1">
                <a:latin typeface="Arial"/>
                <a:cs typeface="Arial"/>
              </a:rPr>
              <a:t>P</a:t>
            </a:r>
            <a:r>
              <a:rPr dirty="0" sz="1000" spc="15">
                <a:latin typeface="Microsoft Sans Serif"/>
                <a:cs typeface="Microsoft Sans Serif"/>
              </a:rPr>
              <a:t>(</a:t>
            </a:r>
            <a:r>
              <a:rPr dirty="0" sz="1000" spc="15" i="1">
                <a:latin typeface="Arial"/>
                <a:cs typeface="Arial"/>
              </a:rPr>
              <a:t>H</a:t>
            </a:r>
            <a:r>
              <a:rPr dirty="0" baseline="-11904" sz="1050" spc="22">
                <a:latin typeface="Tahoma"/>
                <a:cs typeface="Tahoma"/>
              </a:rPr>
              <a:t>0  </a:t>
            </a:r>
            <a:r>
              <a:rPr dirty="0" sz="1000" spc="-55">
                <a:latin typeface="Microsoft Sans Serif"/>
                <a:cs typeface="Microsoft Sans Serif"/>
              </a:rPr>
              <a:t>true</a:t>
            </a:r>
            <a:r>
              <a:rPr dirty="0" sz="1000" spc="-55">
                <a:latin typeface="Lucida Sans Unicode"/>
                <a:cs typeface="Lucida Sans Unicode"/>
              </a:rPr>
              <a:t>|</a:t>
            </a:r>
            <a:r>
              <a:rPr dirty="0" sz="1000" spc="-55">
                <a:latin typeface="Microsoft Sans Serif"/>
                <a:cs typeface="Microsoft Sans Serif"/>
              </a:rPr>
              <a:t>Observed</a:t>
            </a:r>
            <a:r>
              <a:rPr dirty="0" sz="1000" spc="15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Data) 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because</a:t>
            </a:r>
            <a:r>
              <a:rPr dirty="0" sz="1000" spc="-75">
                <a:latin typeface="Microsoft Sans Serif"/>
                <a:cs typeface="Microsoft Sans Serif"/>
              </a:rPr>
              <a:t> 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sz="1000" spc="-90" i="1">
                <a:latin typeface="Calibri"/>
                <a:cs typeface="Calibri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(and </a:t>
            </a:r>
            <a:r>
              <a:rPr dirty="0" sz="1000" spc="-75">
                <a:latin typeface="Microsoft Sans Serif"/>
                <a:cs typeface="Microsoft Sans Serif"/>
              </a:rPr>
              <a:t>hence</a:t>
            </a:r>
            <a:r>
              <a:rPr dirty="0" sz="1000" spc="114">
                <a:latin typeface="Microsoft Sans Serif"/>
                <a:cs typeface="Microsoft Sans Serif"/>
              </a:rPr>
              <a:t> </a:t>
            </a:r>
            <a:r>
              <a:rPr dirty="0" sz="1000" spc="25" i="1">
                <a:latin typeface="Arial"/>
                <a:cs typeface="Arial"/>
              </a:rPr>
              <a:t>H</a:t>
            </a:r>
            <a:r>
              <a:rPr dirty="0" baseline="-11904" sz="1050" spc="37">
                <a:latin typeface="Tahoma"/>
                <a:cs typeface="Tahoma"/>
              </a:rPr>
              <a:t>0</a:t>
            </a:r>
            <a:r>
              <a:rPr dirty="0" sz="1000" spc="25">
                <a:latin typeface="Microsoft Sans Serif"/>
                <a:cs typeface="Microsoft Sans Serif"/>
              </a:rPr>
              <a:t>)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15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not </a:t>
            </a:r>
            <a:r>
              <a:rPr dirty="0" sz="1000" spc="-65">
                <a:latin typeface="Microsoft Sans Serif"/>
                <a:cs typeface="Microsoft Sans Serif"/>
              </a:rPr>
              <a:t>viewed</a:t>
            </a:r>
            <a:r>
              <a:rPr dirty="0" sz="1000" spc="135">
                <a:latin typeface="Microsoft Sans Serif"/>
                <a:cs typeface="Microsoft Sans Serif"/>
              </a:rPr>
              <a:t> </a:t>
            </a:r>
            <a:r>
              <a:rPr dirty="0" sz="1000" spc="-100">
                <a:latin typeface="Microsoft Sans Serif"/>
                <a:cs typeface="Microsoft Sans Serif"/>
              </a:rPr>
              <a:t>as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10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random variable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classical.</a:t>
            </a:r>
            <a:endParaRPr sz="1000">
              <a:latin typeface="Microsoft Sans Serif"/>
              <a:cs typeface="Microsoft Sans Serif"/>
            </a:endParaRPr>
          </a:p>
          <a:p>
            <a:pPr marL="391160">
              <a:lnSpc>
                <a:spcPts val="1145"/>
              </a:lnSpc>
            </a:pPr>
            <a:r>
              <a:rPr dirty="0" sz="1000" spc="-20">
                <a:latin typeface="Microsoft Sans Serif"/>
                <a:cs typeface="Microsoft Sans Serif"/>
              </a:rPr>
              <a:t>Different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conclusion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can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reached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exact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same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data.</a:t>
            </a:r>
            <a:endParaRPr sz="1000">
              <a:latin typeface="Microsoft Sans Serif"/>
              <a:cs typeface="Microsoft Sans Serif"/>
            </a:endParaRPr>
          </a:p>
          <a:p>
            <a:pPr marL="114300" marR="161925">
              <a:lnSpc>
                <a:spcPct val="102600"/>
              </a:lnSpc>
              <a:spcBef>
                <a:spcPts val="215"/>
              </a:spcBef>
            </a:pPr>
            <a:r>
              <a:rPr dirty="0" sz="1100" spc="-50">
                <a:latin typeface="Microsoft Sans Serif"/>
                <a:cs typeface="Microsoft Sans Serif"/>
              </a:rPr>
              <a:t>Hypothesis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testing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much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natural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framework.</a:t>
            </a:r>
            <a:endParaRPr sz="1100">
              <a:latin typeface="Microsoft Sans Serif"/>
              <a:cs typeface="Microsoft Sans Serif"/>
            </a:endParaRPr>
          </a:p>
          <a:p>
            <a:pPr marL="114300" marR="111760">
              <a:lnSpc>
                <a:spcPct val="102699"/>
              </a:lnSpc>
              <a:spcBef>
                <a:spcPts val="195"/>
              </a:spcBef>
            </a:pPr>
            <a:r>
              <a:rPr dirty="0" sz="1100" spc="-45">
                <a:latin typeface="Microsoft Sans Serif"/>
                <a:cs typeface="Microsoft Sans Serif"/>
              </a:rPr>
              <a:t>Simply </a:t>
            </a:r>
            <a:r>
              <a:rPr dirty="0" sz="1100" spc="-50">
                <a:latin typeface="Microsoft Sans Serif"/>
                <a:cs typeface="Microsoft Sans Serif"/>
              </a:rPr>
              <a:t>compute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Arial"/>
                <a:cs typeface="Arial"/>
              </a:rPr>
              <a:t>P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Arial"/>
                <a:cs typeface="Arial"/>
              </a:rPr>
              <a:t>H</a:t>
            </a:r>
            <a:r>
              <a:rPr dirty="0" baseline="-10416" sz="1200" spc="22">
                <a:latin typeface="Tahoma"/>
                <a:cs typeface="Tahoma"/>
              </a:rPr>
              <a:t>0</a:t>
            </a:r>
            <a:r>
              <a:rPr dirty="0" baseline="-10416" sz="1200" spc="30">
                <a:latin typeface="Tahoma"/>
                <a:cs typeface="Tahoma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true</a:t>
            </a:r>
            <a:r>
              <a:rPr dirty="0" sz="1100">
                <a:latin typeface="Lucida Sans Unicode"/>
                <a:cs typeface="Lucida Sans Unicode"/>
              </a:rPr>
              <a:t>|</a:t>
            </a:r>
            <a:r>
              <a:rPr dirty="0" sz="700">
                <a:latin typeface="Times New Roman"/>
                <a:cs typeface="Times New Roman"/>
              </a:rPr>
              <a:t>y </a:t>
            </a:r>
            <a:r>
              <a:rPr dirty="0" sz="1100" spc="55">
                <a:latin typeface="Microsoft Sans Serif"/>
                <a:cs typeface="Microsoft Sans Serif"/>
              </a:rPr>
              <a:t>)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0">
                <a:latin typeface="Microsoft Sans Serif"/>
                <a:cs typeface="Microsoft Sans Serif"/>
              </a:rPr>
              <a:t>posterior </a:t>
            </a:r>
            <a:r>
              <a:rPr dirty="0" sz="1100" spc="-20">
                <a:latin typeface="Microsoft Sans Serif"/>
                <a:cs typeface="Microsoft Sans Serif"/>
              </a:rPr>
              <a:t>distribution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samples.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7" name="object 1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665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Hierarchical</a:t>
            </a:r>
            <a:r>
              <a:rPr dirty="0" sz="1400" spc="-1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modelling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3825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554810"/>
            <a:ext cx="3597275" cy="26187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23825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An </a:t>
            </a:r>
            <a:r>
              <a:rPr dirty="0" sz="1100" spc="-50">
                <a:latin typeface="Microsoft Sans Serif"/>
                <a:cs typeface="Microsoft Sans Serif"/>
              </a:rPr>
              <a:t>extremely </a:t>
            </a:r>
            <a:r>
              <a:rPr dirty="0" sz="1100" spc="-45">
                <a:latin typeface="Microsoft Sans Serif"/>
                <a:cs typeface="Microsoft Sans Serif"/>
              </a:rPr>
              <a:t>powerful </a:t>
            </a:r>
            <a:r>
              <a:rPr dirty="0" sz="1100" spc="-40">
                <a:latin typeface="Microsoft Sans Serif"/>
                <a:cs typeface="Microsoft Sans Serif"/>
              </a:rPr>
              <a:t>modelling </a:t>
            </a:r>
            <a:r>
              <a:rPr dirty="0" sz="1100" spc="-5">
                <a:latin typeface="Microsoft Sans Serif"/>
                <a:cs typeface="Microsoft Sans Serif"/>
              </a:rPr>
              <a:t>tool </a:t>
            </a:r>
            <a:r>
              <a:rPr dirty="0" sz="1100" spc="-65">
                <a:latin typeface="Microsoft Sans Serif"/>
                <a:cs typeface="Microsoft Sans Serif"/>
              </a:rPr>
              <a:t>and closely </a:t>
            </a:r>
            <a:r>
              <a:rPr dirty="0" sz="1100" spc="-45">
                <a:latin typeface="Microsoft Sans Serif"/>
                <a:cs typeface="Microsoft Sans Serif"/>
              </a:rPr>
              <a:t>related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statistics.</a:t>
            </a:r>
            <a:endParaRPr sz="11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Microsoft Sans Serif"/>
                <a:cs typeface="Microsoft Sans Serif"/>
              </a:rPr>
              <a:t>Traditionally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inaccessible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classical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framework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endParaRPr sz="11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latin typeface="Arial"/>
                <a:cs typeface="Arial"/>
              </a:rPr>
              <a:t>naturally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handled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framework.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117475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Microsoft Sans Serif"/>
                <a:cs typeface="Microsoft Sans Serif"/>
              </a:rPr>
              <a:t>Involves developing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30" b="1">
                <a:latin typeface="Arial"/>
                <a:cs typeface="Arial"/>
              </a:rPr>
              <a:t>statistical </a:t>
            </a:r>
            <a:r>
              <a:rPr dirty="0" sz="1100" spc="-45" b="1">
                <a:latin typeface="Arial"/>
                <a:cs typeface="Arial"/>
              </a:rPr>
              <a:t>model in </a:t>
            </a:r>
            <a:r>
              <a:rPr dirty="0" sz="1100" spc="-30" b="1">
                <a:latin typeface="Arial"/>
                <a:cs typeface="Arial"/>
              </a:rPr>
              <a:t>multiple </a:t>
            </a:r>
            <a:r>
              <a:rPr dirty="0" sz="1100" spc="-60" b="1">
                <a:latin typeface="Arial"/>
                <a:cs typeface="Arial"/>
              </a:rPr>
              <a:t>levels</a:t>
            </a:r>
            <a:r>
              <a:rPr dirty="0" sz="1100" spc="-60">
                <a:latin typeface="Microsoft Sans Serif"/>
                <a:cs typeface="Microsoft Sans Serif"/>
              </a:rPr>
              <a:t>,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typically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involving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multi-dimensional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parameters.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61594">
              <a:lnSpc>
                <a:spcPct val="102600"/>
              </a:lnSpc>
              <a:spcBef>
                <a:spcPts val="300"/>
              </a:spcBef>
            </a:pPr>
            <a:r>
              <a:rPr dirty="0" sz="1100" spc="-75" b="1">
                <a:latin typeface="Arial"/>
                <a:cs typeface="Arial"/>
              </a:rPr>
              <a:t>Easy </a:t>
            </a:r>
            <a:r>
              <a:rPr dirty="0" sz="1100" b="1">
                <a:latin typeface="Arial"/>
                <a:cs typeface="Arial"/>
              </a:rPr>
              <a:t>to </a:t>
            </a:r>
            <a:r>
              <a:rPr dirty="0" sz="1100" spc="-20" b="1">
                <a:latin typeface="Arial"/>
                <a:cs typeface="Arial"/>
              </a:rPr>
              <a:t>integrate </a:t>
            </a:r>
            <a:r>
              <a:rPr dirty="0" sz="1100" spc="-60">
                <a:latin typeface="Microsoft Sans Serif"/>
                <a:cs typeface="Microsoft Sans Serif"/>
              </a:rPr>
              <a:t>over </a:t>
            </a:r>
            <a:r>
              <a:rPr dirty="0" sz="1100" spc="-25">
                <a:latin typeface="Microsoft Sans Serif"/>
                <a:cs typeface="Microsoft Sans Serif"/>
              </a:rPr>
              <a:t>multiple </a:t>
            </a:r>
            <a:r>
              <a:rPr dirty="0" sz="1100" spc="-70">
                <a:latin typeface="Microsoft Sans Serif"/>
                <a:cs typeface="Microsoft Sans Serif"/>
              </a:rPr>
              <a:t>levels </a:t>
            </a:r>
            <a:r>
              <a:rPr dirty="0" sz="1100" spc="-60">
                <a:latin typeface="Microsoft Sans Serif"/>
                <a:cs typeface="Microsoft Sans Serif"/>
              </a:rPr>
              <a:t>using </a:t>
            </a:r>
            <a:r>
              <a:rPr dirty="0" sz="1100" spc="-95">
                <a:latin typeface="Microsoft Sans Serif"/>
                <a:cs typeface="Microsoft Sans Serif"/>
              </a:rPr>
              <a:t>Bayes </a:t>
            </a:r>
            <a:r>
              <a:rPr dirty="0" sz="1100" spc="-50">
                <a:latin typeface="Microsoft Sans Serif"/>
                <a:cs typeface="Microsoft Sans Serif"/>
              </a:rPr>
              <a:t>theorem,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incorporating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sources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uncertainty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coherently.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78105">
              <a:lnSpc>
                <a:spcPct val="102699"/>
              </a:lnSpc>
              <a:spcBef>
                <a:spcPts val="295"/>
              </a:spcBef>
            </a:pPr>
            <a:r>
              <a:rPr dirty="0" sz="1100" spc="-55">
                <a:latin typeface="Microsoft Sans Serif"/>
                <a:cs typeface="Microsoft Sans Serif"/>
              </a:rPr>
              <a:t>Very </a:t>
            </a:r>
            <a:r>
              <a:rPr dirty="0" sz="1100" spc="-60">
                <a:latin typeface="Microsoft Sans Serif"/>
                <a:cs typeface="Microsoft Sans Serif"/>
              </a:rPr>
              <a:t>useful </a:t>
            </a:r>
            <a:r>
              <a:rPr dirty="0" sz="1100" spc="-70">
                <a:latin typeface="Microsoft Sans Serif"/>
                <a:cs typeface="Microsoft Sans Serif"/>
              </a:rPr>
              <a:t>when </a:t>
            </a:r>
            <a:r>
              <a:rPr dirty="0" sz="1100" spc="-25">
                <a:latin typeface="Microsoft Sans Serif"/>
                <a:cs typeface="Microsoft Sans Serif"/>
              </a:rPr>
              <a:t>information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55">
                <a:latin typeface="Microsoft Sans Serif"/>
                <a:cs typeface="Microsoft Sans Serif"/>
              </a:rPr>
              <a:t>available </a:t>
            </a:r>
            <a:r>
              <a:rPr dirty="0" sz="1100" spc="-60">
                <a:latin typeface="Microsoft Sans Serif"/>
                <a:cs typeface="Microsoft Sans Serif"/>
              </a:rPr>
              <a:t>on </a:t>
            </a:r>
            <a:r>
              <a:rPr dirty="0" sz="1100" spc="-75">
                <a:latin typeface="Microsoft Sans Serif"/>
                <a:cs typeface="Microsoft Sans Serif"/>
              </a:rPr>
              <a:t>several </a:t>
            </a:r>
            <a:r>
              <a:rPr dirty="0" sz="1100" spc="-70">
                <a:latin typeface="Microsoft Sans Serif"/>
                <a:cs typeface="Microsoft Sans Serif"/>
              </a:rPr>
              <a:t>levels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observational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units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(including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those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latent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variables).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Hierarchical </a:t>
            </a:r>
            <a:r>
              <a:rPr dirty="0" sz="1100" spc="-70">
                <a:latin typeface="Microsoft Sans Serif"/>
                <a:cs typeface="Microsoft Sans Serif"/>
              </a:rPr>
              <a:t>models also </a:t>
            </a:r>
            <a:r>
              <a:rPr dirty="0" sz="1100" spc="-45">
                <a:latin typeface="Microsoft Sans Serif"/>
                <a:cs typeface="Microsoft Sans Serif"/>
              </a:rPr>
              <a:t>aid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30">
                <a:latin typeface="Microsoft Sans Serif"/>
                <a:cs typeface="Microsoft Sans Serif"/>
              </a:rPr>
              <a:t>interpretations </a:t>
            </a:r>
            <a:r>
              <a:rPr dirty="0" sz="1100" spc="-70">
                <a:latin typeface="Microsoft Sans Serif"/>
                <a:cs typeface="Microsoft Sans Serif"/>
              </a:rPr>
              <a:t>when </a:t>
            </a:r>
            <a:r>
              <a:rPr dirty="0" sz="1100" spc="-65">
                <a:latin typeface="Microsoft Sans Serif"/>
                <a:cs typeface="Microsoft Sans Serif"/>
              </a:rPr>
              <a:t>problems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 </a:t>
            </a:r>
            <a:r>
              <a:rPr dirty="0" sz="1100" spc="-75">
                <a:latin typeface="Microsoft Sans Serif"/>
                <a:cs typeface="Microsoft Sans Serif"/>
              </a:rPr>
              <a:t>be </a:t>
            </a:r>
            <a:r>
              <a:rPr dirty="0" sz="1100" spc="-65">
                <a:latin typeface="Microsoft Sans Serif"/>
                <a:cs typeface="Microsoft Sans Serif"/>
              </a:rPr>
              <a:t>broken down </a:t>
            </a:r>
            <a:r>
              <a:rPr dirty="0" sz="1100" spc="-5">
                <a:latin typeface="Microsoft Sans Serif"/>
                <a:cs typeface="Microsoft Sans Serif"/>
              </a:rPr>
              <a:t>into </a:t>
            </a:r>
            <a:r>
              <a:rPr dirty="0" sz="1100" spc="-30">
                <a:latin typeface="Microsoft Sans Serif"/>
                <a:cs typeface="Microsoft Sans Serif"/>
              </a:rPr>
              <a:t>individual </a:t>
            </a:r>
            <a:r>
              <a:rPr dirty="0" sz="1100" spc="-70">
                <a:latin typeface="Microsoft Sans Serif"/>
                <a:cs typeface="Microsoft Sans Serif"/>
              </a:rPr>
              <a:t>levels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5">
                <a:latin typeface="Microsoft Sans Serif"/>
                <a:cs typeface="Microsoft Sans Serif"/>
              </a:rPr>
              <a:t>allow </a:t>
            </a:r>
            <a:r>
              <a:rPr dirty="0" sz="1100" spc="-65">
                <a:latin typeface="Microsoft Sans Serif"/>
                <a:cs typeface="Microsoft Sans Serif"/>
              </a:rPr>
              <a:t>analysis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conditional </a:t>
            </a:r>
            <a:r>
              <a:rPr dirty="0" sz="1100" spc="-45">
                <a:latin typeface="Microsoft Sans Serif"/>
                <a:cs typeface="Microsoft Sans Serif"/>
              </a:rPr>
              <a:t>relationships </a:t>
            </a:r>
            <a:r>
              <a:rPr dirty="0" sz="1100" spc="-70">
                <a:latin typeface="Microsoft Sans Serif"/>
                <a:cs typeface="Microsoft Sans Serif"/>
              </a:rPr>
              <a:t>between </a:t>
            </a:r>
            <a:r>
              <a:rPr dirty="0" sz="1100" spc="-35">
                <a:latin typeface="Microsoft Sans Serif"/>
                <a:cs typeface="Microsoft Sans Serif"/>
              </a:rPr>
              <a:t>data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55">
                <a:latin typeface="Microsoft Sans Serif"/>
                <a:cs typeface="Microsoft Sans Serif"/>
              </a:rPr>
              <a:t>parameters, </a:t>
            </a:r>
            <a:r>
              <a:rPr dirty="0" sz="1100" spc="-30">
                <a:latin typeface="Microsoft Sans Serif"/>
                <a:cs typeface="Microsoft Sans Serif"/>
              </a:rPr>
              <a:t>rather </a:t>
            </a:r>
            <a:r>
              <a:rPr dirty="0" sz="1100" spc="-25">
                <a:latin typeface="Microsoft Sans Serif"/>
                <a:cs typeface="Microsoft Sans Serif"/>
              </a:rPr>
              <a:t> than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analysing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complex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marginal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2036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02473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784578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166683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548788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6" name="object 1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90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-10">
                <a:solidFill>
                  <a:srgbClr val="FFFFFF"/>
                </a:solidFill>
              </a:rPr>
              <a:t> </a:t>
            </a:r>
            <a:r>
              <a:rPr dirty="0" sz="1400" spc="-25">
                <a:solidFill>
                  <a:srgbClr val="FFFFFF"/>
                </a:solidFill>
              </a:rPr>
              <a:t>Updating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6718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6295" y="883728"/>
            <a:ext cx="3681095" cy="17887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26416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Microsoft Sans Serif"/>
                <a:cs typeface="Microsoft Sans Serif"/>
              </a:rPr>
              <a:t>Simplest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version: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Arial"/>
                <a:cs typeface="Arial"/>
              </a:rPr>
              <a:t>Y</a:t>
            </a:r>
            <a:r>
              <a:rPr dirty="0" baseline="-10416" sz="1200" spc="22">
                <a:latin typeface="Tahoma"/>
                <a:cs typeface="Tahoma"/>
              </a:rPr>
              <a:t>1</a:t>
            </a:r>
            <a:r>
              <a:rPr dirty="0" sz="1100" spc="1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5" i="1">
                <a:latin typeface="Arial"/>
                <a:cs typeface="Arial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r>
              <a:rPr dirty="0" baseline="-10416" sz="1200" spc="247">
                <a:latin typeface="Tahoma"/>
                <a:cs typeface="Tahoma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independent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given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 i="1">
                <a:latin typeface="Calibri"/>
                <a:cs typeface="Calibri"/>
              </a:rPr>
              <a:t>θ</a:t>
            </a:r>
            <a:r>
              <a:rPr dirty="0" sz="1100" spc="-40">
                <a:latin typeface="Microsoft Sans Serif"/>
                <a:cs typeface="Microsoft Sans Serif"/>
              </a:rPr>
              <a:t>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joint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marL="785495">
              <a:lnSpc>
                <a:spcPct val="100000"/>
              </a:lnSpc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52">
                <a:latin typeface="Tahoma"/>
                <a:cs typeface="Tahoma"/>
              </a:rPr>
              <a:t>2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52">
                <a:latin typeface="Tahoma"/>
                <a:cs typeface="Tahoma"/>
              </a:rPr>
              <a:t>2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50800" marR="979805">
              <a:lnSpc>
                <a:spcPct val="125299"/>
              </a:lnSpc>
              <a:spcBef>
                <a:spcPts val="795"/>
              </a:spcBef>
            </a:pPr>
            <a:r>
              <a:rPr dirty="0" sz="1100" spc="-15" i="1">
                <a:latin typeface="Arial"/>
                <a:cs typeface="Arial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r>
              <a:rPr dirty="0" baseline="-10416" sz="1200" spc="232">
                <a:latin typeface="Tahoma"/>
                <a:cs typeface="Tahoma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 i="1">
                <a:latin typeface="Calibri"/>
                <a:cs typeface="Calibri"/>
              </a:rPr>
              <a:t>π</a:t>
            </a:r>
            <a:r>
              <a:rPr dirty="0" sz="1100" spc="-5">
                <a:latin typeface="Microsoft Sans Serif"/>
                <a:cs typeface="Microsoft Sans Serif"/>
              </a:rPr>
              <a:t>(</a:t>
            </a:r>
            <a:r>
              <a:rPr dirty="0" sz="1100" spc="-5" i="1">
                <a:latin typeface="Calibri"/>
                <a:cs typeface="Calibri"/>
              </a:rPr>
              <a:t>θ</a:t>
            </a:r>
            <a:r>
              <a:rPr dirty="0" sz="1100" spc="-5">
                <a:latin typeface="Lucida Sans Unicode"/>
                <a:cs typeface="Lucida Sans Unicode"/>
              </a:rPr>
              <a:t>|</a:t>
            </a:r>
            <a:r>
              <a:rPr dirty="0" sz="1100" spc="-5" i="1">
                <a:latin typeface="Arial"/>
                <a:cs typeface="Arial"/>
              </a:rPr>
              <a:t>y</a:t>
            </a:r>
            <a:r>
              <a:rPr dirty="0" baseline="-10416" sz="1200" spc="-7">
                <a:latin typeface="Tahoma"/>
                <a:cs typeface="Tahoma"/>
              </a:rPr>
              <a:t>1</a:t>
            </a:r>
            <a:r>
              <a:rPr dirty="0" sz="1100" spc="-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before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 i="1">
                <a:latin typeface="Arial"/>
                <a:cs typeface="Arial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r>
              <a:rPr dirty="0" baseline="-10416" sz="1200" spc="232">
                <a:latin typeface="Tahoma"/>
                <a:cs typeface="Tahoma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arrives.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Yesterday’s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becomes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today’s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prior!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Sequential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collection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analysis...</a:t>
            </a:r>
            <a:endParaRPr sz="1100">
              <a:latin typeface="Microsoft Sans Serif"/>
              <a:cs typeface="Microsoft Sans Serif"/>
            </a:endParaRPr>
          </a:p>
          <a:p>
            <a:pPr marL="50800" marR="43180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Microsoft Sans Serif"/>
                <a:cs typeface="Microsoft Sans Serif"/>
              </a:rPr>
              <a:t>Easy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generalize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two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updates,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block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updating,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dependent/independent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6175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971789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181822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391854"/>
            <a:ext cx="65265" cy="6526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602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</a:rPr>
              <a:t>Sampling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based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0401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620558"/>
            <a:ext cx="3597910" cy="24466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83895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examples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seen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far,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tractable.</a:t>
            </a:r>
            <a:endParaRPr sz="1100">
              <a:latin typeface="Microsoft Sans Serif"/>
              <a:cs typeface="Microsoft Sans Serif"/>
            </a:endParaRPr>
          </a:p>
          <a:p>
            <a:pPr marL="12700" marR="485775">
              <a:lnSpc>
                <a:spcPct val="102600"/>
              </a:lnSpc>
              <a:spcBef>
                <a:spcPts val="300"/>
              </a:spcBef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challenging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analytically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intractable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(more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common!).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0">
                <a:latin typeface="Microsoft Sans Serif"/>
                <a:cs typeface="Microsoft Sans Serif"/>
              </a:rPr>
              <a:t>So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what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do?</a:t>
            </a:r>
            <a:endParaRPr sz="1100">
              <a:latin typeface="Microsoft Sans Serif"/>
              <a:cs typeface="Microsoft Sans Serif"/>
            </a:endParaRPr>
          </a:p>
          <a:p>
            <a:pPr marL="12700" marR="248285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Microsoft Sans Serif"/>
                <a:cs typeface="Microsoft Sans Serif"/>
              </a:rPr>
              <a:t>One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way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may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5">
                <a:latin typeface="Microsoft Sans Serif"/>
                <a:cs typeface="Microsoft Sans Serif"/>
              </a:rPr>
              <a:t>formulate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approximation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posterior, </a:t>
            </a:r>
            <a:r>
              <a:rPr dirty="0" sz="1100" spc="-55">
                <a:latin typeface="Microsoft Sans Serif"/>
                <a:cs typeface="Microsoft Sans Serif"/>
              </a:rPr>
              <a:t>e.g.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Laplace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approximations,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Variational </a:t>
            </a:r>
            <a:r>
              <a:rPr dirty="0" sz="1100" spc="-80">
                <a:latin typeface="Microsoft Sans Serif"/>
                <a:cs typeface="Microsoft Sans Serif"/>
              </a:rPr>
              <a:t>Bayes,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INLA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30">
                <a:latin typeface="Microsoft Sans Serif"/>
                <a:cs typeface="Microsoft Sans Serif"/>
              </a:rPr>
              <a:t>Alternatively,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if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5" b="1">
                <a:latin typeface="Arial"/>
                <a:cs typeface="Arial"/>
              </a:rPr>
              <a:t>draw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samples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learn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about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posterior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(arbitrarily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well).</a:t>
            </a:r>
            <a:endParaRPr sz="1100">
              <a:latin typeface="Microsoft Sans Serif"/>
              <a:cs typeface="Microsoft Sans Serif"/>
            </a:endParaRPr>
          </a:p>
          <a:p>
            <a:pPr marL="12700" marR="939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first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principles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statistics,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solidFill>
                  <a:srgbClr val="FF0000"/>
                </a:solidFill>
                <a:latin typeface="Microsoft Sans Serif"/>
                <a:cs typeface="Microsoft Sans Serif"/>
              </a:rPr>
              <a:t>use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FF0000"/>
                </a:solidFill>
                <a:latin typeface="Microsoft Sans Serif"/>
                <a:cs typeface="Microsoft Sans Serif"/>
              </a:rPr>
              <a:t>samples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Microsoft Sans Serif"/>
                <a:cs typeface="Microsoft Sans Serif"/>
              </a:rPr>
              <a:t>from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Microsoft Sans Serif"/>
                <a:cs typeface="Microsoft Sans Serif"/>
              </a:rPr>
              <a:t>the </a:t>
            </a:r>
            <a:r>
              <a:rPr dirty="0" sz="1100" spc="-2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Microsoft Sans Serif"/>
                <a:cs typeface="Microsoft Sans Serif"/>
              </a:rPr>
              <a:t>population/distribution</a:t>
            </a:r>
            <a:r>
              <a:rPr dirty="0" sz="11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Microsoft Sans Serif"/>
                <a:cs typeface="Microsoft Sans Serif"/>
              </a:rPr>
              <a:t>draw</a:t>
            </a:r>
            <a:r>
              <a:rPr dirty="0" sz="11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Microsoft Sans Serif"/>
                <a:cs typeface="Microsoft Sans Serif"/>
              </a:rPr>
              <a:t>inference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Microsoft Sans Serif"/>
                <a:cs typeface="Microsoft Sans Serif"/>
              </a:rPr>
              <a:t>from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45">
                <a:solidFill>
                  <a:srgbClr val="FF0000"/>
                </a:solidFill>
                <a:latin typeface="Microsoft Sans Serif"/>
                <a:cs typeface="Microsoft Sans Serif"/>
              </a:rPr>
              <a:t>it!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08611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468221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678254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32431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786621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6" name="object 1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2275840" algn="l"/>
              </a:tabLst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n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6022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</a:rPr>
              <a:t>Sampling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based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Bayesian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inference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3003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4006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65009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860131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102814"/>
            <a:ext cx="3752215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latin typeface="Microsoft Sans Serif"/>
                <a:cs typeface="Microsoft Sans Serif"/>
              </a:rPr>
              <a:t>Importance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sampling</a:t>
            </a:r>
            <a:endParaRPr sz="1100">
              <a:latin typeface="Microsoft Sans Serif"/>
              <a:cs typeface="Microsoft Sans Serif"/>
            </a:endParaRPr>
          </a:p>
          <a:p>
            <a:pPr marL="289560" marR="1162685">
              <a:lnSpc>
                <a:spcPct val="125299"/>
              </a:lnSpc>
            </a:pPr>
            <a:r>
              <a:rPr dirty="0" sz="1100" spc="-50">
                <a:latin typeface="Microsoft Sans Serif"/>
                <a:cs typeface="Microsoft Sans Serif"/>
              </a:rPr>
              <a:t>Sampling-Importance-Resampling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(SIR)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Rejection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sampling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40">
                <a:solidFill>
                  <a:srgbClr val="FF0000"/>
                </a:solidFill>
                <a:latin typeface="Microsoft Sans Serif"/>
                <a:cs typeface="Microsoft Sans Serif"/>
              </a:rPr>
              <a:t>Markov</a:t>
            </a:r>
            <a:r>
              <a:rPr dirty="0" sz="11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Microsoft Sans Serif"/>
                <a:cs typeface="Microsoft Sans Serif"/>
              </a:rPr>
              <a:t>chain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Microsoft Sans Serif"/>
                <a:cs typeface="Microsoft Sans Serif"/>
              </a:rPr>
              <a:t>Monte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Microsoft Sans Serif"/>
                <a:cs typeface="Microsoft Sans Serif"/>
              </a:rPr>
              <a:t>Carlo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Microsoft Sans Serif"/>
                <a:cs typeface="Microsoft Sans Serif"/>
              </a:rPr>
              <a:t>(MCMC)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Microsoft Sans Serif"/>
                <a:cs typeface="Microsoft Sans Serif"/>
              </a:rPr>
              <a:t>methods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35">
                <a:latin typeface="Microsoft Sans Serif"/>
                <a:cs typeface="Microsoft Sans Serif"/>
              </a:rPr>
              <a:t>Note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55">
                <a:latin typeface="Microsoft Sans Serif"/>
                <a:cs typeface="Microsoft Sans Serif"/>
              </a:rPr>
              <a:t>independent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sampling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Lucida Sans Unicode"/>
                <a:cs typeface="Lucida Sans Unicode"/>
              </a:rPr>
              <a:t>|</a:t>
            </a:r>
            <a:r>
              <a:rPr dirty="0" sz="700" spc="20">
                <a:latin typeface="Times New Roman"/>
                <a:cs typeface="Times New Roman"/>
              </a:rPr>
              <a:t>y </a:t>
            </a:r>
            <a:r>
              <a:rPr dirty="0" sz="1100" spc="55">
                <a:latin typeface="Microsoft Sans Serif"/>
                <a:cs typeface="Microsoft Sans Serif"/>
              </a:rPr>
              <a:t>)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difficult, </a:t>
            </a:r>
            <a:r>
              <a:rPr dirty="0" sz="1100" spc="-100">
                <a:latin typeface="Microsoft Sans Serif"/>
                <a:cs typeface="Microsoft Sans Serif"/>
              </a:rPr>
              <a:t>so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consider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MCMC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methods.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4" name="object 1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0391" y="1190264"/>
            <a:ext cx="2407920" cy="443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95"/>
              </a:lnSpc>
              <a:spcBef>
                <a:spcPts val="120"/>
              </a:spcBef>
            </a:pPr>
            <a:r>
              <a:rPr dirty="0" sz="1700" spc="-75">
                <a:latin typeface="Tahoma"/>
                <a:cs typeface="Tahoma"/>
              </a:rPr>
              <a:t>Section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 spc="-140">
                <a:latin typeface="Tahoma"/>
                <a:cs typeface="Tahoma"/>
              </a:rPr>
              <a:t>3:</a:t>
            </a:r>
            <a:r>
              <a:rPr dirty="0" sz="1700" spc="170">
                <a:latin typeface="Tahoma"/>
                <a:cs typeface="Tahoma"/>
              </a:rPr>
              <a:t> </a:t>
            </a:r>
            <a:r>
              <a:rPr dirty="0" sz="1700" spc="55">
                <a:latin typeface="Tahoma"/>
                <a:cs typeface="Tahoma"/>
              </a:rPr>
              <a:t>MCMC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 spc="-75">
                <a:latin typeface="Tahoma"/>
                <a:cs typeface="Tahoma"/>
              </a:rPr>
              <a:t>Methods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ts val="1275"/>
              </a:lnSpc>
            </a:pPr>
            <a:r>
              <a:rPr dirty="0" sz="1100" b="1">
                <a:latin typeface="Arial"/>
                <a:cs typeface="Arial"/>
              </a:rPr>
              <a:t>[1.30-3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pm]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253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methods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836600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6914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463723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845828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6494" y="499348"/>
            <a:ext cx="3939540" cy="26269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basics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Markov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chain:</a:t>
            </a:r>
            <a:endParaRPr sz="1100">
              <a:latin typeface="Microsoft Sans Serif"/>
              <a:cs typeface="Microsoft Sans Serif"/>
            </a:endParaRPr>
          </a:p>
          <a:p>
            <a:pPr marL="3403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Markov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generated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sampling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38250">
              <a:lnSpc>
                <a:spcPct val="100000"/>
              </a:lnSpc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37">
                <a:latin typeface="Tahoma"/>
                <a:cs typeface="Tahoma"/>
              </a:rPr>
              <a:t>+1)</a:t>
            </a:r>
            <a:r>
              <a:rPr dirty="0" baseline="31250" sz="1200" spc="150">
                <a:latin typeface="Tahoma"/>
                <a:cs typeface="Tahoma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97">
                <a:latin typeface="Tahoma"/>
                <a:cs typeface="Tahoma"/>
              </a:rPr>
              <a:t>)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85" i="1">
                <a:latin typeface="Arial"/>
                <a:cs typeface="Arial"/>
              </a:rPr>
              <a:t>t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0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1130"/>
              </a:spcBef>
            </a:pP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p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transition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kernel.</a:t>
            </a:r>
            <a:endParaRPr sz="1100">
              <a:latin typeface="Microsoft Sans Serif"/>
              <a:cs typeface="Microsoft Sans Serif"/>
            </a:endParaRPr>
          </a:p>
          <a:p>
            <a:pPr marL="340360" marR="179705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Key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property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given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current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past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next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depends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only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current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not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past,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42695">
              <a:lnSpc>
                <a:spcPct val="100000"/>
              </a:lnSpc>
            </a:pP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97">
                <a:latin typeface="Tahoma"/>
                <a:cs typeface="Tahoma"/>
              </a:rPr>
              <a:t>)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322">
                <a:latin typeface="Cambria"/>
                <a:cs typeface="Cambria"/>
              </a:rPr>
              <a:t>−</a:t>
            </a:r>
            <a:r>
              <a:rPr dirty="0" baseline="31250" sz="1200" spc="7">
                <a:latin typeface="Tahoma"/>
                <a:cs typeface="Tahoma"/>
              </a:rPr>
              <a:t>1</a:t>
            </a:r>
            <a:r>
              <a:rPr dirty="0" baseline="31250" sz="1200" spc="75">
                <a:latin typeface="Tahoma"/>
                <a:cs typeface="Tahoma"/>
              </a:rPr>
              <a:t>)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104">
                <a:latin typeface="Tahoma"/>
                <a:cs typeface="Tahoma"/>
              </a:rPr>
              <a:t>)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340360" marR="270510">
              <a:lnSpc>
                <a:spcPct val="102699"/>
              </a:lnSpc>
              <a:spcBef>
                <a:spcPts val="1095"/>
              </a:spcBef>
            </a:pPr>
            <a:r>
              <a:rPr dirty="0" sz="1100" spc="-70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85" i="1">
                <a:latin typeface="Arial"/>
                <a:cs typeface="Arial"/>
              </a:rPr>
              <a:t>t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∞</a:t>
            </a:r>
            <a:r>
              <a:rPr dirty="0" sz="1100" spc="20">
                <a:latin typeface="Microsoft Sans Serif"/>
                <a:cs typeface="Microsoft Sans Serif"/>
              </a:rPr>
              <a:t>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Markov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converges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stationary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distribution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(if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exists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unique).</a:t>
            </a:r>
            <a:endParaRPr sz="1100">
              <a:latin typeface="Microsoft Sans Serif"/>
              <a:cs typeface="Microsoft Sans Serif"/>
            </a:endParaRPr>
          </a:p>
          <a:p>
            <a:pPr marL="340360" marR="17780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Irreducibility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any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states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(values)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reached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(value)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finite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number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moves.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4" name="object 1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253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methods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1080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764982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47100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294" y="873542"/>
            <a:ext cx="3838575" cy="17259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basics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Markov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chain: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Aperiodicity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greatest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common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divisor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return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times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</a:t>
            </a:r>
            <a:r>
              <a:rPr dirty="0" sz="1100" spc="-100">
                <a:latin typeface="Microsoft Sans Serif"/>
                <a:cs typeface="Microsoft Sans Serif"/>
              </a:rPr>
              <a:t>a</a:t>
            </a:r>
            <a:r>
              <a:rPr dirty="0" sz="1100" spc="-15">
                <a:latin typeface="Microsoft Sans Serif"/>
                <a:cs typeface="Microsoft Sans Serif"/>
              </a:rPr>
              <a:t>rticul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s</a:t>
            </a:r>
            <a:r>
              <a:rPr dirty="0" sz="1100" spc="-150">
                <a:latin typeface="Microsoft Sans Serif"/>
                <a:cs typeface="Microsoft Sans Serif"/>
              </a:rPr>
              <a:t>a</a:t>
            </a:r>
            <a:r>
              <a:rPr dirty="0" sz="1100" spc="-145">
                <a:latin typeface="Microsoft Sans Serif"/>
                <a:cs typeface="Microsoft Sans Serif"/>
              </a:rPr>
              <a:t>y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</a:t>
            </a:r>
            <a:r>
              <a:rPr dirty="0" sz="1100" spc="20">
                <a:latin typeface="Microsoft Sans Serif"/>
                <a:cs typeface="Microsoft Sans Serif"/>
              </a:rPr>
              <a:t>h</a:t>
            </a:r>
            <a:r>
              <a:rPr dirty="0" sz="1100" spc="-130">
                <a:latin typeface="Microsoft Sans Serif"/>
                <a:cs typeface="Microsoft Sans Serif"/>
              </a:rPr>
              <a:t>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</a:t>
            </a:r>
            <a:r>
              <a:rPr dirty="0" sz="1100" spc="-55">
                <a:latin typeface="Microsoft Sans Serif"/>
                <a:cs typeface="Microsoft Sans Serif"/>
              </a:rPr>
              <a:t>a</a:t>
            </a:r>
            <a:r>
              <a:rPr dirty="0" sz="1100" spc="-5">
                <a:latin typeface="Microsoft Sans Serif"/>
                <a:cs typeface="Microsoft Sans Serif"/>
              </a:rPr>
              <a:t>r</a:t>
            </a:r>
            <a:r>
              <a:rPr dirty="0" sz="1100" spc="-40">
                <a:latin typeface="Microsoft Sans Serif"/>
                <a:cs typeface="Microsoft Sans Serif"/>
              </a:rPr>
              <a:t>k</a:t>
            </a:r>
            <a:r>
              <a:rPr dirty="0" sz="1100" spc="-60">
                <a:latin typeface="Microsoft Sans Serif"/>
                <a:cs typeface="Microsoft Sans Serif"/>
              </a:rPr>
              <a:t>ov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is  </a:t>
            </a:r>
            <a:r>
              <a:rPr dirty="0" sz="1100" spc="-40">
                <a:latin typeface="Microsoft Sans Serif"/>
                <a:cs typeface="Microsoft Sans Serif"/>
              </a:rPr>
              <a:t>aperiodic.</a:t>
            </a:r>
            <a:endParaRPr sz="1100">
              <a:latin typeface="Microsoft Sans Serif"/>
              <a:cs typeface="Microsoft Sans Serif"/>
            </a:endParaRPr>
          </a:p>
          <a:p>
            <a:pPr marL="289560" marR="149225">
              <a:lnSpc>
                <a:spcPct val="102600"/>
              </a:lnSpc>
              <a:spcBef>
                <a:spcPts val="300"/>
              </a:spcBef>
            </a:pPr>
            <a:r>
              <a:rPr dirty="0" sz="1100" spc="-40" b="1">
                <a:latin typeface="Arial"/>
                <a:cs typeface="Arial"/>
              </a:rPr>
              <a:t>Ergodicity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If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Markov </a:t>
            </a:r>
            <a:r>
              <a:rPr dirty="0" sz="1100" spc="-50">
                <a:latin typeface="Microsoft Sans Serif"/>
                <a:cs typeface="Microsoft Sans Serif"/>
              </a:rPr>
              <a:t>chain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aperiodic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irreducible,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said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ergodic.</a:t>
            </a:r>
            <a:endParaRPr sz="1100">
              <a:latin typeface="Microsoft Sans Serif"/>
              <a:cs typeface="Microsoft Sans Serif"/>
            </a:endParaRPr>
          </a:p>
          <a:p>
            <a:pPr marL="289560" marR="4953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Microsoft Sans Serif"/>
                <a:cs typeface="Microsoft Sans Serif"/>
              </a:rPr>
              <a:t>What </a:t>
            </a:r>
            <a:r>
              <a:rPr dirty="0" sz="1100" spc="-90">
                <a:latin typeface="Microsoft Sans Serif"/>
                <a:cs typeface="Microsoft Sans Serif"/>
              </a:rPr>
              <a:t>does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 all </a:t>
            </a:r>
            <a:r>
              <a:rPr dirty="0" sz="1100" spc="-45">
                <a:latin typeface="Microsoft Sans Serif"/>
                <a:cs typeface="Microsoft Sans Serif"/>
              </a:rPr>
              <a:t>take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us?</a:t>
            </a:r>
            <a:r>
              <a:rPr dirty="0" sz="1100" spc="-90"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Microsoft Sans Serif"/>
                <a:cs typeface="Microsoft Sans Serif"/>
              </a:rPr>
              <a:t>An </a:t>
            </a:r>
            <a:r>
              <a:rPr dirty="0" sz="1100" spc="-50">
                <a:solidFill>
                  <a:srgbClr val="FF0000"/>
                </a:solidFill>
                <a:latin typeface="Microsoft Sans Serif"/>
                <a:cs typeface="Microsoft Sans Serif"/>
              </a:rPr>
              <a:t>ergodic</a:t>
            </a:r>
            <a:r>
              <a:rPr dirty="0" sz="11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Microsoft Sans Serif"/>
                <a:cs typeface="Microsoft Sans Serif"/>
              </a:rPr>
              <a:t>Markov </a:t>
            </a:r>
            <a:r>
              <a:rPr dirty="0" sz="1100" spc="-50">
                <a:solidFill>
                  <a:srgbClr val="FF0000"/>
                </a:solidFill>
                <a:latin typeface="Microsoft Sans Serif"/>
                <a:cs typeface="Microsoft Sans Serif"/>
              </a:rPr>
              <a:t>chain</a:t>
            </a:r>
            <a:r>
              <a:rPr dirty="0" sz="11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Microsoft Sans Serif"/>
                <a:cs typeface="Microsoft Sans Serif"/>
              </a:rPr>
              <a:t>will </a:t>
            </a:r>
            <a:r>
              <a:rPr dirty="0" sz="11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Microsoft Sans Serif"/>
                <a:cs typeface="Microsoft Sans Serif"/>
              </a:rPr>
              <a:t>eventually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FF0000"/>
                </a:solidFill>
                <a:latin typeface="Microsoft Sans Serif"/>
                <a:cs typeface="Microsoft Sans Serif"/>
              </a:rPr>
              <a:t>reach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Microsoft Sans Serif"/>
                <a:cs typeface="Microsoft Sans Serif"/>
              </a:rPr>
              <a:t>unique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Microsoft Sans Serif"/>
                <a:cs typeface="Microsoft Sans Serif"/>
              </a:rPr>
              <a:t>stationary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5">
                <a:solidFill>
                  <a:srgbClr val="FF0000"/>
                </a:solidFill>
                <a:latin typeface="Microsoft Sans Serif"/>
                <a:cs typeface="Microsoft Sans Serif"/>
              </a:rPr>
              <a:t>distribution,</a:t>
            </a:r>
            <a:r>
              <a:rPr dirty="0" sz="1100" spc="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 b="1">
                <a:solidFill>
                  <a:srgbClr val="FF0000"/>
                </a:solidFill>
                <a:latin typeface="Arial"/>
                <a:cs typeface="Arial"/>
              </a:rPr>
              <a:t>regardless </a:t>
            </a:r>
            <a:r>
              <a:rPr dirty="0" sz="1100" spc="-2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100" spc="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FF0000"/>
                </a:solidFill>
                <a:latin typeface="Arial"/>
                <a:cs typeface="Arial"/>
              </a:rPr>
              <a:t>initial</a:t>
            </a:r>
            <a:r>
              <a:rPr dirty="0" sz="1100" spc="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dirty="0" sz="1100" spc="-2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3" name="object 13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801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</a:rPr>
              <a:t>Learning</a:t>
            </a:r>
            <a:r>
              <a:rPr dirty="0" sz="1400" spc="-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Objectives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00836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482940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65045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47150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29268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7294" y="763572"/>
            <a:ext cx="3829685" cy="19742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Microsoft Sans Serif"/>
                <a:cs typeface="Microsoft Sans Serif"/>
              </a:rPr>
              <a:t>By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today,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should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to: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65">
                <a:latin typeface="Microsoft Sans Serif"/>
                <a:cs typeface="Microsoft Sans Serif"/>
              </a:rPr>
              <a:t>Summarize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 b="1">
                <a:latin typeface="Arial"/>
                <a:cs typeface="Arial"/>
              </a:rPr>
              <a:t>sample-based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Microsoft Sans Serif"/>
                <a:cs typeface="Microsoft Sans Serif"/>
              </a:rPr>
              <a:t>methods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0">
                <a:latin typeface="Microsoft Sans Serif"/>
                <a:cs typeface="Microsoft Sans Serif"/>
              </a:rPr>
              <a:t>Understand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apply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60" b="1">
                <a:latin typeface="Arial"/>
                <a:cs typeface="Arial"/>
              </a:rPr>
              <a:t>MCMC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methods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such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latin typeface="Arial"/>
                <a:cs typeface="Arial"/>
              </a:rPr>
              <a:t>Metropolis-Hastings,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Gibbs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algorithms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Perform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convergence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checks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graphical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diagnostics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(e.g.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25" b="1">
                <a:latin typeface="Arial"/>
                <a:cs typeface="Arial"/>
              </a:rPr>
              <a:t>trace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plots,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auto-correlations</a:t>
            </a:r>
            <a:r>
              <a:rPr dirty="0" sz="1100" spc="-40">
                <a:latin typeface="Microsoft Sans Serif"/>
                <a:cs typeface="Microsoft Sans Serif"/>
              </a:rPr>
              <a:t>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etc.)</a:t>
            </a:r>
            <a:endParaRPr sz="1100">
              <a:latin typeface="Microsoft Sans Serif"/>
              <a:cs typeface="Microsoft Sans Serif"/>
            </a:endParaRPr>
          </a:p>
          <a:p>
            <a:pPr marL="289560" marR="278765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Implement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55" b="1">
                <a:latin typeface="Arial"/>
                <a:cs typeface="Arial"/>
              </a:rPr>
              <a:t>MCMC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methods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basic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statistical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Microsoft Sans Serif"/>
                <a:cs typeface="Microsoft Sans Serif"/>
              </a:rPr>
              <a:t>Apply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analysis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several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practical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examples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253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methods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84846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6695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94905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31173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847582"/>
            <a:ext cx="3838575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latin typeface="Microsoft Sans Serif"/>
                <a:cs typeface="Microsoft Sans Serif"/>
              </a:rPr>
              <a:t>Markov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chain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Monte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Carlo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(MCMC)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methods:</a:t>
            </a:r>
            <a:endParaRPr sz="1100">
              <a:latin typeface="Microsoft Sans Serif"/>
              <a:cs typeface="Microsoft Sans Serif"/>
            </a:endParaRPr>
          </a:p>
          <a:p>
            <a:pPr marL="289560" marR="134620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Microsoft Sans Serif"/>
                <a:cs typeface="Microsoft Sans Serif"/>
              </a:rPr>
              <a:t>One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ingredients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popularizes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inference,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along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high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computational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speed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power.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main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idea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construct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ergodic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Markov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 b="1">
                <a:latin typeface="Arial"/>
                <a:cs typeface="Arial"/>
              </a:rPr>
              <a:t>station</a:t>
            </a:r>
            <a:r>
              <a:rPr dirty="0" sz="1100" spc="-70" b="1">
                <a:latin typeface="Arial"/>
                <a:cs typeface="Arial"/>
              </a:rPr>
              <a:t>a</a:t>
            </a:r>
            <a:r>
              <a:rPr dirty="0" sz="1100" spc="-45" b="1">
                <a:latin typeface="Arial"/>
                <a:cs typeface="Arial"/>
              </a:rPr>
              <a:t>ry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distributio</a:t>
            </a:r>
            <a:r>
              <a:rPr dirty="0" sz="1100" spc="-55" b="1">
                <a:latin typeface="Arial"/>
                <a:cs typeface="Arial"/>
              </a:rPr>
              <a:t>n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 marR="459740">
              <a:lnSpc>
                <a:spcPct val="102600"/>
              </a:lnSpc>
              <a:spcBef>
                <a:spcPts val="300"/>
              </a:spcBef>
            </a:pPr>
            <a:r>
              <a:rPr dirty="0" sz="1100" spc="10">
                <a:latin typeface="Microsoft Sans Serif"/>
                <a:cs typeface="Microsoft Sans Serif"/>
              </a:rPr>
              <a:t>But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how?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Metropolis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(1953)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showed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us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how,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generalized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Hastings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(1970).</a:t>
            </a:r>
            <a:endParaRPr sz="1100">
              <a:latin typeface="Microsoft Sans Serif"/>
              <a:cs typeface="Microsoft Sans Serif"/>
            </a:endParaRPr>
          </a:p>
          <a:p>
            <a:pPr marL="289560" marR="34036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Briefly,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achieved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ensuring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 i="1">
                <a:latin typeface="Arial"/>
                <a:cs typeface="Arial"/>
              </a:rPr>
              <a:t>detailed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65" i="1">
                <a:latin typeface="Arial"/>
                <a:cs typeface="Arial"/>
              </a:rPr>
              <a:t>balanced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equation</a:t>
            </a:r>
            <a:r>
              <a:rPr dirty="0" sz="1100" spc="70" i="1"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satisfied.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4" name="object 1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80145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1149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393596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03705" y="1711501"/>
            <a:ext cx="3460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765" algn="l"/>
              </a:tabLst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806" y="1731377"/>
            <a:ext cx="10172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045" algn="l"/>
              </a:tabLst>
            </a:pP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min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7033" y="1847989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4" h="0">
                <a:moveTo>
                  <a:pt x="0" y="0"/>
                </a:moveTo>
                <a:lnTo>
                  <a:pt x="5199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83762" y="1624697"/>
            <a:ext cx="322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>
                <a:latin typeface="Tahoma"/>
                <a:cs typeface="Tahoma"/>
              </a:rPr>
              <a:t>(</a:t>
            </a:r>
            <a:r>
              <a:rPr dirty="0" sz="800" spc="60" i="1">
                <a:latin typeface="Arial"/>
                <a:cs typeface="Arial"/>
              </a:rPr>
              <a:t>t</a:t>
            </a:r>
            <a:r>
              <a:rPr dirty="0" sz="800" spc="60">
                <a:latin typeface="Tahoma"/>
                <a:cs typeface="Tahoma"/>
              </a:rPr>
              <a:t>) </a:t>
            </a:r>
            <a:r>
              <a:rPr dirty="0" sz="800" spc="250">
                <a:latin typeface="Tahoma"/>
                <a:cs typeface="Tahoma"/>
              </a:rPr>
              <a:t> </a:t>
            </a: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4181" y="1637651"/>
            <a:ext cx="1327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2155" algn="l"/>
                <a:tab pos="1068070" algn="l"/>
              </a:tabLst>
            </a:pPr>
            <a:r>
              <a:rPr dirty="0" sz="1100" spc="30" i="1">
                <a:latin typeface="Calibri"/>
                <a:cs typeface="Calibri"/>
              </a:rPr>
              <a:t>π</a:t>
            </a:r>
            <a:r>
              <a:rPr dirty="0" sz="1100" spc="30">
                <a:latin typeface="Microsoft Sans Serif"/>
                <a:cs typeface="Microsoft Sans Serif"/>
              </a:rPr>
              <a:t>(</a:t>
            </a:r>
            <a:r>
              <a:rPr dirty="0" sz="1100" spc="30" i="1">
                <a:latin typeface="Calibri"/>
                <a:cs typeface="Calibri"/>
              </a:rPr>
              <a:t>θ</a:t>
            </a:r>
            <a:r>
              <a:rPr dirty="0" baseline="27777" sz="1200" spc="44">
                <a:latin typeface="Cambria"/>
                <a:cs typeface="Cambria"/>
              </a:rPr>
              <a:t>∗</a:t>
            </a:r>
            <a:r>
              <a:rPr dirty="0" sz="1100" spc="30">
                <a:latin typeface="Lucida Sans Unicode"/>
                <a:cs typeface="Lucida Sans Unicode"/>
              </a:rPr>
              <a:t>|</a:t>
            </a:r>
            <a:r>
              <a:rPr dirty="0" sz="700" spc="30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	</a:t>
            </a:r>
            <a:r>
              <a:rPr dirty="0" sz="1100" spc="-20" i="1">
                <a:latin typeface="Arial"/>
                <a:cs typeface="Arial"/>
              </a:rPr>
              <a:t>p</a:t>
            </a:r>
            <a:r>
              <a:rPr dirty="0" sz="1100" spc="-20">
                <a:latin typeface="Microsoft Sans Serif"/>
                <a:cs typeface="Microsoft Sans Serif"/>
              </a:rPr>
              <a:t>(</a:t>
            </a:r>
            <a:r>
              <a:rPr dirty="0" sz="1100" spc="-20" i="1">
                <a:latin typeface="Calibri"/>
                <a:cs typeface="Calibri"/>
              </a:rPr>
              <a:t>θ	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10" i="1">
                <a:latin typeface="Calibri"/>
                <a:cs typeface="Calibri"/>
              </a:rPr>
              <a:t>θ</a:t>
            </a:r>
            <a:r>
              <a:rPr dirty="0" sz="1100" spc="65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6729" y="1847989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 h="0">
                <a:moveTo>
                  <a:pt x="0" y="0"/>
                </a:moveTo>
                <a:lnTo>
                  <a:pt x="55707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83762" y="1829573"/>
            <a:ext cx="322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>
                <a:latin typeface="Cambria"/>
                <a:cs typeface="Cambria"/>
              </a:rPr>
              <a:t>∗</a:t>
            </a:r>
            <a:r>
              <a:rPr dirty="0" sz="800" spc="35">
                <a:latin typeface="Cambria"/>
                <a:cs typeface="Cambria"/>
              </a:rPr>
              <a:t>    </a:t>
            </a:r>
            <a:r>
              <a:rPr dirty="0" sz="800" spc="10">
                <a:latin typeface="Cambria"/>
                <a:cs typeface="Cambria"/>
              </a:rPr>
              <a:t> 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7508" y="1731377"/>
            <a:ext cx="1537335" cy="292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ts val="1055"/>
              </a:lnSpc>
              <a:spcBef>
                <a:spcPts val="90"/>
              </a:spcBef>
              <a:tabLst>
                <a:tab pos="775335" algn="l"/>
              </a:tabLst>
            </a:pPr>
            <a:r>
              <a:rPr dirty="0" sz="1100" spc="-25">
                <a:latin typeface="Microsoft Sans Serif"/>
                <a:cs typeface="Microsoft Sans Serif"/>
              </a:rPr>
              <a:t>1</a:t>
            </a:r>
            <a:r>
              <a:rPr dirty="0" sz="1100" spc="-25" i="1">
                <a:latin typeface="Calibri"/>
                <a:cs typeface="Calibri"/>
              </a:rPr>
              <a:t>,	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endParaRPr sz="1100">
              <a:latin typeface="Lucida Sans Unicode"/>
              <a:cs typeface="Lucida Sans Unicode"/>
            </a:endParaRPr>
          </a:p>
          <a:p>
            <a:pPr marL="208915">
              <a:lnSpc>
                <a:spcPts val="1055"/>
              </a:lnSpc>
              <a:tabLst>
                <a:tab pos="929005" algn="l"/>
                <a:tab pos="1431925" algn="l"/>
              </a:tabLst>
            </a:pPr>
            <a:r>
              <a:rPr dirty="0" sz="1100" spc="40" i="1">
                <a:latin typeface="Calibri"/>
                <a:cs typeface="Calibri"/>
              </a:rPr>
              <a:t>π</a:t>
            </a:r>
            <a:r>
              <a:rPr dirty="0" sz="1100" spc="40">
                <a:latin typeface="Microsoft Sans Serif"/>
                <a:cs typeface="Microsoft Sans Serif"/>
              </a:rPr>
              <a:t>(</a:t>
            </a:r>
            <a:r>
              <a:rPr dirty="0" sz="1100" spc="40" i="1">
                <a:latin typeface="Calibri"/>
                <a:cs typeface="Calibri"/>
              </a:rPr>
              <a:t>θ</a:t>
            </a:r>
            <a:r>
              <a:rPr dirty="0" baseline="20833" sz="1200" spc="60">
                <a:latin typeface="Tahoma"/>
                <a:cs typeface="Tahoma"/>
              </a:rPr>
              <a:t>(</a:t>
            </a:r>
            <a:r>
              <a:rPr dirty="0" baseline="20833" sz="1200" spc="60" i="1">
                <a:latin typeface="Arial"/>
                <a:cs typeface="Arial"/>
              </a:rPr>
              <a:t>t</a:t>
            </a:r>
            <a:r>
              <a:rPr dirty="0" baseline="20833" sz="1200" spc="60">
                <a:latin typeface="Tahoma"/>
                <a:cs typeface="Tahoma"/>
              </a:rPr>
              <a:t>)</a:t>
            </a:r>
            <a:r>
              <a:rPr dirty="0" sz="1100" spc="40">
                <a:latin typeface="Lucida Sans Unicode"/>
                <a:cs typeface="Lucida Sans Unicode"/>
              </a:rPr>
              <a:t>|</a:t>
            </a:r>
            <a:r>
              <a:rPr dirty="0" sz="700" spc="40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	</a:t>
            </a:r>
            <a:r>
              <a:rPr dirty="0" sz="1100" spc="-20" i="1">
                <a:latin typeface="Arial"/>
                <a:cs typeface="Arial"/>
              </a:rPr>
              <a:t>p</a:t>
            </a:r>
            <a:r>
              <a:rPr dirty="0" sz="1100" spc="-20">
                <a:latin typeface="Microsoft Sans Serif"/>
                <a:cs typeface="Microsoft Sans Serif"/>
              </a:rPr>
              <a:t>(</a:t>
            </a:r>
            <a:r>
              <a:rPr dirty="0" sz="1100" spc="-20" i="1">
                <a:latin typeface="Calibri"/>
                <a:cs typeface="Calibri"/>
              </a:rPr>
              <a:t>θ</a:t>
            </a:r>
            <a:r>
              <a:rPr dirty="0" sz="1100" spc="260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10" i="1">
                <a:latin typeface="Calibri"/>
                <a:cs typeface="Calibri"/>
              </a:rPr>
              <a:t>θ	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595" y="674228"/>
            <a:ext cx="3653790" cy="10121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30" b="1">
                <a:latin typeface="Arial"/>
                <a:cs typeface="Arial"/>
              </a:rPr>
              <a:t>Step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25" b="1">
                <a:latin typeface="Arial"/>
                <a:cs typeface="Arial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Start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arbitrary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initial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θ</a:t>
            </a:r>
            <a:r>
              <a:rPr dirty="0" baseline="27777" sz="1200" spc="-22">
                <a:latin typeface="Tahoma"/>
                <a:cs typeface="Tahoma"/>
              </a:rPr>
              <a:t>(0)</a:t>
            </a:r>
            <a:r>
              <a:rPr dirty="0" baseline="27777" sz="1200" spc="247">
                <a:latin typeface="Tahoma"/>
                <a:cs typeface="Tahom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85" i="1">
                <a:latin typeface="Arial"/>
                <a:cs typeface="Arial"/>
              </a:rPr>
              <a:t>t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0.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34"/>
              </a:spcBef>
            </a:pPr>
            <a:r>
              <a:rPr dirty="0" sz="1100" spc="-30" b="1">
                <a:latin typeface="Arial"/>
                <a:cs typeface="Arial"/>
              </a:rPr>
              <a:t>Step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2: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Generate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θ</a:t>
            </a:r>
            <a:r>
              <a:rPr dirty="0" baseline="27777" sz="1200" spc="-30">
                <a:latin typeface="Cambria"/>
                <a:cs typeface="Cambria"/>
              </a:rPr>
              <a:t>∗</a:t>
            </a:r>
            <a:r>
              <a:rPr dirty="0" baseline="27777" sz="1200" spc="120">
                <a:latin typeface="Cambria"/>
                <a:cs typeface="Cambria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proposal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distribution,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27777" sz="1200" spc="52">
                <a:latin typeface="Cambria"/>
                <a:cs typeface="Cambria"/>
              </a:rPr>
              <a:t>∗</a:t>
            </a:r>
            <a:r>
              <a:rPr dirty="0" baseline="27777" sz="1200">
                <a:latin typeface="Cambria"/>
                <a:cs typeface="Cambria"/>
              </a:rPr>
              <a:t> 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27777" sz="1200" spc="30">
                <a:latin typeface="Tahoma"/>
                <a:cs typeface="Tahoma"/>
              </a:rPr>
              <a:t>(</a:t>
            </a:r>
            <a:r>
              <a:rPr dirty="0" baseline="27777" sz="1200" spc="202" i="1">
                <a:latin typeface="Arial"/>
                <a:cs typeface="Arial"/>
              </a:rPr>
              <a:t>t</a:t>
            </a:r>
            <a:r>
              <a:rPr dirty="0" baseline="27777" sz="1200" spc="97">
                <a:latin typeface="Tahoma"/>
                <a:cs typeface="Tahoma"/>
              </a:rPr>
              <a:t>)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dirty="0" sz="1100" spc="-30" b="1">
                <a:latin typeface="Arial"/>
                <a:cs typeface="Arial"/>
              </a:rPr>
              <a:t>Step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3:</a:t>
            </a:r>
            <a:r>
              <a:rPr dirty="0" sz="1100" spc="220" b="1">
                <a:latin typeface="Arial"/>
                <a:cs typeface="Arial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probability</a:t>
            </a:r>
            <a:endParaRPr sz="1100">
              <a:latin typeface="Microsoft Sans Serif"/>
              <a:cs typeface="Microsoft Sans Serif"/>
            </a:endParaRPr>
          </a:p>
          <a:p>
            <a:pPr marL="1545590">
              <a:lnSpc>
                <a:spcPct val="100000"/>
              </a:lnSpc>
              <a:spcBef>
                <a:spcPts val="135"/>
              </a:spcBef>
              <a:tabLst>
                <a:tab pos="3094990" algn="l"/>
              </a:tabLst>
            </a:pPr>
            <a:r>
              <a:rPr dirty="0" sz="1100" spc="520">
                <a:latin typeface="Lucida Sans Unicode"/>
                <a:cs typeface="Lucida Sans Unicode"/>
              </a:rPr>
              <a:t>(	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995" y="2182582"/>
            <a:ext cx="328231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948055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Microsoft Sans Serif"/>
                <a:cs typeface="Microsoft Sans Serif"/>
              </a:rPr>
              <a:t>set </a:t>
            </a:r>
            <a:r>
              <a:rPr dirty="0" sz="1100" spc="25" i="1">
                <a:latin typeface="Calibri"/>
                <a:cs typeface="Calibri"/>
              </a:rPr>
              <a:t>θ</a:t>
            </a:r>
            <a:r>
              <a:rPr dirty="0" baseline="27777" sz="1200" spc="37">
                <a:latin typeface="Tahoma"/>
                <a:cs typeface="Tahoma"/>
              </a:rPr>
              <a:t>(</a:t>
            </a:r>
            <a:r>
              <a:rPr dirty="0" baseline="27777" sz="1200" spc="37" i="1">
                <a:latin typeface="Arial"/>
                <a:cs typeface="Arial"/>
              </a:rPr>
              <a:t>t</a:t>
            </a:r>
            <a:r>
              <a:rPr dirty="0" baseline="27777" sz="1200" spc="37">
                <a:latin typeface="Tahoma"/>
                <a:cs typeface="Tahoma"/>
              </a:rPr>
              <a:t>+1) </a:t>
            </a:r>
            <a:r>
              <a:rPr dirty="0" sz="1100" spc="204">
                <a:latin typeface="Microsoft Sans Serif"/>
                <a:cs typeface="Microsoft Sans Serif"/>
              </a:rPr>
              <a:t>= </a:t>
            </a:r>
            <a:r>
              <a:rPr dirty="0" sz="1100" spc="-20" i="1">
                <a:latin typeface="Calibri"/>
                <a:cs typeface="Calibri"/>
              </a:rPr>
              <a:t>θ</a:t>
            </a:r>
            <a:r>
              <a:rPr dirty="0" baseline="27777" sz="1200" spc="-30">
                <a:latin typeface="Cambria"/>
                <a:cs typeface="Cambria"/>
              </a:rPr>
              <a:t>∗</a:t>
            </a:r>
            <a:r>
              <a:rPr dirty="0" baseline="27777" sz="1200" spc="434">
                <a:latin typeface="Cambria"/>
                <a:cs typeface="Cambria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(acceptance).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Otherwise,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θ</a:t>
            </a:r>
            <a:r>
              <a:rPr dirty="0" baseline="27777" sz="1200" spc="37">
                <a:latin typeface="Tahoma"/>
                <a:cs typeface="Tahoma"/>
              </a:rPr>
              <a:t>(</a:t>
            </a:r>
            <a:r>
              <a:rPr dirty="0" baseline="27777" sz="1200" spc="37" i="1">
                <a:latin typeface="Arial"/>
                <a:cs typeface="Arial"/>
              </a:rPr>
              <a:t>t</a:t>
            </a:r>
            <a:r>
              <a:rPr dirty="0" baseline="27777" sz="1200" spc="37">
                <a:latin typeface="Tahoma"/>
                <a:cs typeface="Tahoma"/>
              </a:rPr>
              <a:t>+1)</a:t>
            </a:r>
            <a:r>
              <a:rPr dirty="0" baseline="27777" sz="1200" spc="157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θ</a:t>
            </a:r>
            <a:r>
              <a:rPr dirty="0" baseline="27777" sz="1200" spc="37">
                <a:latin typeface="Tahoma"/>
                <a:cs typeface="Tahoma"/>
              </a:rPr>
              <a:t>(</a:t>
            </a:r>
            <a:r>
              <a:rPr dirty="0" baseline="27777" sz="1200" spc="37" i="1">
                <a:latin typeface="Arial"/>
                <a:cs typeface="Arial"/>
              </a:rPr>
              <a:t>t</a:t>
            </a:r>
            <a:r>
              <a:rPr dirty="0" baseline="27777" sz="1200" spc="37">
                <a:latin typeface="Tahoma"/>
                <a:cs typeface="Tahoma"/>
              </a:rPr>
              <a:t>)</a:t>
            </a:r>
            <a:r>
              <a:rPr dirty="0" baseline="27777" sz="1200" spc="247">
                <a:latin typeface="Tahoma"/>
                <a:cs typeface="Tahoma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(rejection).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Step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4:</a:t>
            </a:r>
            <a:r>
              <a:rPr dirty="0" sz="1100" spc="225" b="1">
                <a:latin typeface="Arial"/>
                <a:cs typeface="Arial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85" i="1">
                <a:latin typeface="Arial"/>
                <a:cs typeface="Arial"/>
              </a:rPr>
              <a:t>t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85" i="1">
                <a:latin typeface="Arial"/>
                <a:cs typeface="Arial"/>
              </a:rPr>
              <a:t>t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go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 b="1">
                <a:latin typeface="Arial"/>
                <a:cs typeface="Arial"/>
              </a:rPr>
              <a:t>Step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2</a:t>
            </a:r>
            <a:r>
              <a:rPr dirty="0" sz="1100" spc="-15">
                <a:latin typeface="Microsoft Sans Serif"/>
                <a:cs typeface="Microsoft Sans Serif"/>
              </a:rPr>
              <a:t>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stop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sufficient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obtained.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648140"/>
            <a:ext cx="65265" cy="6526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3" name="object 23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5059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632699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01481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24849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981365" y="2338971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60" h="0">
                <a:moveTo>
                  <a:pt x="0" y="0"/>
                </a:moveTo>
                <a:lnTo>
                  <a:pt x="110182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913356"/>
            <a:ext cx="388937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remarks:</a:t>
            </a:r>
            <a:endParaRPr sz="1100">
              <a:latin typeface="Microsoft Sans Serif"/>
              <a:cs typeface="Microsoft Sans Serif"/>
            </a:endParaRPr>
          </a:p>
          <a:p>
            <a:pPr marL="289560" marR="15240">
              <a:lnSpc>
                <a:spcPct val="102699"/>
              </a:lnSpc>
              <a:spcBef>
                <a:spcPts val="29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normalising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constant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Lucida Sans Unicode"/>
                <a:cs typeface="Lucida Sans Unicode"/>
              </a:rPr>
              <a:t>|</a:t>
            </a:r>
            <a:r>
              <a:rPr dirty="0" sz="700" spc="20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required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(it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cancels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ratio!).</a:t>
            </a:r>
            <a:endParaRPr sz="1100">
              <a:latin typeface="Microsoft Sans Serif"/>
              <a:cs typeface="Microsoft Sans Serif"/>
            </a:endParaRPr>
          </a:p>
          <a:p>
            <a:pPr marL="289560" marR="14160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choice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proposal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30" i="1">
                <a:latin typeface="Arial"/>
                <a:cs typeface="Arial"/>
              </a:rPr>
              <a:t>p</a:t>
            </a:r>
            <a:r>
              <a:rPr dirty="0" sz="1100" spc="30">
                <a:latin typeface="Microsoft Sans Serif"/>
                <a:cs typeface="Microsoft Sans Serif"/>
              </a:rPr>
              <a:t>(</a:t>
            </a:r>
            <a:r>
              <a:rPr dirty="0" sz="1100" spc="30" i="1">
                <a:latin typeface="Calibri"/>
                <a:cs typeface="Calibri"/>
              </a:rPr>
              <a:t>.</a:t>
            </a:r>
            <a:r>
              <a:rPr dirty="0" sz="1100" spc="30">
                <a:latin typeface="Microsoft Sans Serif"/>
                <a:cs typeface="Microsoft Sans Serif"/>
              </a:rPr>
              <a:t>)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arbitrary,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defines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resulting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algorithm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efficiency.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5">
                <a:latin typeface="Microsoft Sans Serif"/>
                <a:cs typeface="Microsoft Sans Serif"/>
              </a:rPr>
              <a:t>Typically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choose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30" i="1">
                <a:latin typeface="Arial"/>
                <a:cs typeface="Arial"/>
              </a:rPr>
              <a:t>p</a:t>
            </a:r>
            <a:r>
              <a:rPr dirty="0" sz="1100" spc="30">
                <a:latin typeface="Microsoft Sans Serif"/>
                <a:cs typeface="Microsoft Sans Serif"/>
              </a:rPr>
              <a:t>(</a:t>
            </a:r>
            <a:r>
              <a:rPr dirty="0" sz="1100" spc="30" i="1">
                <a:latin typeface="Calibri"/>
                <a:cs typeface="Calibri"/>
              </a:rPr>
              <a:t>.</a:t>
            </a:r>
            <a:r>
              <a:rPr dirty="0" sz="1100" spc="30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such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easy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sample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from.</a:t>
            </a:r>
            <a:endParaRPr sz="1100">
              <a:latin typeface="Microsoft Sans Serif"/>
              <a:cs typeface="Microsoft Sans Serif"/>
            </a:endParaRPr>
          </a:p>
          <a:p>
            <a:pPr marL="289560" marR="175260">
              <a:lnSpc>
                <a:spcPct val="102600"/>
              </a:lnSpc>
              <a:spcBef>
                <a:spcPts val="300"/>
              </a:spcBef>
            </a:pPr>
            <a:r>
              <a:rPr dirty="0" sz="1100" spc="-85">
                <a:latin typeface="Microsoft Sans Serif"/>
                <a:cs typeface="Microsoft Sans Serif"/>
              </a:rPr>
              <a:t>Samples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generated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60" i="1">
                <a:latin typeface="Arial"/>
                <a:cs typeface="Arial"/>
              </a:rPr>
              <a:t>dependent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5" b="1">
                <a:latin typeface="Arial"/>
                <a:cs typeface="Arial"/>
              </a:rPr>
              <a:t>target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distribution</a:t>
            </a:r>
            <a:r>
              <a:rPr dirty="0" sz="1100" spc="-35">
                <a:latin typeface="Microsoft Sans Serif"/>
                <a:cs typeface="Microsoft Sans Serif"/>
              </a:rPr>
              <a:t>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here,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0" i="1">
                <a:latin typeface="Calibri"/>
                <a:cs typeface="Calibri"/>
              </a:rPr>
              <a:t>π</a:t>
            </a:r>
            <a:r>
              <a:rPr dirty="0" sz="1100" spc="20">
                <a:latin typeface="Microsoft Sans Serif"/>
                <a:cs typeface="Microsoft Sans Serif"/>
              </a:rPr>
              <a:t>(</a:t>
            </a:r>
            <a:r>
              <a:rPr dirty="0" sz="1100" spc="20" i="1">
                <a:latin typeface="Calibri"/>
                <a:cs typeface="Calibri"/>
              </a:rPr>
              <a:t>θ</a:t>
            </a:r>
            <a:r>
              <a:rPr dirty="0" sz="1100" spc="20">
                <a:latin typeface="Lucida Sans Unicode"/>
                <a:cs typeface="Lucida Sans Unicode"/>
              </a:rPr>
              <a:t>|</a:t>
            </a:r>
            <a:r>
              <a:rPr dirty="0" sz="700" spc="20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5" name="object 1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28611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9957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367510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519339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835708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184997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21894" y="446060"/>
            <a:ext cx="3711575" cy="184721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 sz="1100" spc="-35">
                <a:latin typeface="Microsoft Sans Serif"/>
                <a:cs typeface="Microsoft Sans Serif"/>
              </a:rPr>
              <a:t>1.</a:t>
            </a:r>
            <a:r>
              <a:rPr dirty="0" sz="1100" spc="175">
                <a:latin typeface="Microsoft Sans Serif"/>
                <a:cs typeface="Microsoft Sans Serif"/>
              </a:rPr>
              <a:t> </a:t>
            </a:r>
            <a:r>
              <a:rPr dirty="0" sz="1100" spc="-50" b="1">
                <a:latin typeface="Arial"/>
                <a:cs typeface="Arial"/>
              </a:rPr>
              <a:t>Independence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sampler</a:t>
            </a:r>
            <a:endParaRPr sz="11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114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proposal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does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depend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current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value,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30" i="1">
                <a:latin typeface="Calibri"/>
                <a:cs typeface="Calibri"/>
              </a:rPr>
              <a:t>θ</a:t>
            </a:r>
            <a:r>
              <a:rPr dirty="0" baseline="27777" sz="1200" spc="44">
                <a:latin typeface="Tahoma"/>
                <a:cs typeface="Tahoma"/>
              </a:rPr>
              <a:t>(</a:t>
            </a:r>
            <a:r>
              <a:rPr dirty="0" baseline="27777" sz="1200" spc="44" i="1">
                <a:latin typeface="Arial"/>
                <a:cs typeface="Arial"/>
              </a:rPr>
              <a:t>t</a:t>
            </a:r>
            <a:r>
              <a:rPr dirty="0" baseline="27777" sz="1200" spc="44">
                <a:latin typeface="Tahoma"/>
                <a:cs typeface="Tahoma"/>
              </a:rPr>
              <a:t>)</a:t>
            </a:r>
            <a:r>
              <a:rPr dirty="0" sz="1100" spc="3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algn="ctr" marL="299720">
              <a:lnSpc>
                <a:spcPts val="555"/>
              </a:lnSpc>
              <a:spcBef>
                <a:spcPts val="465"/>
              </a:spcBef>
            </a:pPr>
            <a:r>
              <a:rPr dirty="0" sz="800" spc="60">
                <a:latin typeface="Tahoma"/>
                <a:cs typeface="Tahoma"/>
              </a:rPr>
              <a:t>(</a:t>
            </a:r>
            <a:r>
              <a:rPr dirty="0" sz="800" spc="60" i="1">
                <a:latin typeface="Arial"/>
                <a:cs typeface="Arial"/>
              </a:rPr>
              <a:t>t</a:t>
            </a:r>
            <a:r>
              <a:rPr dirty="0" sz="800" spc="6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  <a:p>
            <a:pPr marL="1633220">
              <a:lnSpc>
                <a:spcPts val="915"/>
              </a:lnSpc>
              <a:tabLst>
                <a:tab pos="2076450" algn="l"/>
              </a:tabLst>
            </a:pPr>
            <a:r>
              <a:rPr dirty="0" sz="1100" spc="-50" i="1">
                <a:latin typeface="Arial"/>
                <a:cs typeface="Arial"/>
              </a:rPr>
              <a:t>p</a:t>
            </a:r>
            <a:r>
              <a:rPr dirty="0" sz="1100" spc="-50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Calibri"/>
                <a:cs typeface="Calibri"/>
              </a:rPr>
              <a:t>θ</a:t>
            </a:r>
            <a:r>
              <a:rPr dirty="0" sz="1100" spc="-50">
                <a:latin typeface="Lucida Sans Unicode"/>
                <a:cs typeface="Lucida Sans Unicode"/>
              </a:rPr>
              <a:t>|</a:t>
            </a:r>
            <a:r>
              <a:rPr dirty="0" sz="1100" spc="-50" i="1">
                <a:latin typeface="Calibri"/>
                <a:cs typeface="Calibri"/>
              </a:rPr>
              <a:t>θ	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10" i="1">
                <a:latin typeface="Arial"/>
                <a:cs typeface="Arial"/>
              </a:rPr>
              <a:t>p</a:t>
            </a:r>
            <a:r>
              <a:rPr dirty="0" sz="1100" spc="10">
                <a:latin typeface="Microsoft Sans Serif"/>
                <a:cs typeface="Microsoft Sans Serif"/>
              </a:rPr>
              <a:t>(</a:t>
            </a:r>
            <a:r>
              <a:rPr dirty="0" sz="1100" spc="10" i="1">
                <a:latin typeface="Calibri"/>
                <a:cs typeface="Calibri"/>
              </a:rPr>
              <a:t>θ</a:t>
            </a:r>
            <a:r>
              <a:rPr dirty="0" sz="1100" spc="10">
                <a:latin typeface="Microsoft Sans Serif"/>
                <a:cs typeface="Microsoft Sans Serif"/>
              </a:rPr>
              <a:t>)</a:t>
            </a:r>
            <a:r>
              <a:rPr dirty="0" sz="1100" spc="1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455"/>
              </a:spcBef>
            </a:pPr>
            <a:r>
              <a:rPr dirty="0" sz="1100" spc="-35">
                <a:latin typeface="Microsoft Sans Serif"/>
                <a:cs typeface="Microsoft Sans Serif"/>
              </a:rPr>
              <a:t>Only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useful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if:</a:t>
            </a:r>
            <a:endParaRPr sz="1100">
              <a:latin typeface="Microsoft Sans Serif"/>
              <a:cs typeface="Microsoft Sans Serif"/>
            </a:endParaRPr>
          </a:p>
          <a:p>
            <a:pPr marL="591820">
              <a:lnSpc>
                <a:spcPts val="1200"/>
              </a:lnSpc>
              <a:spcBef>
                <a:spcPts val="5"/>
              </a:spcBef>
            </a:pPr>
            <a:r>
              <a:rPr dirty="0" sz="1000" spc="-45" i="1">
                <a:latin typeface="Arial"/>
                <a:cs typeface="Arial"/>
              </a:rPr>
              <a:t>p</a:t>
            </a:r>
            <a:r>
              <a:rPr dirty="0" sz="1000" spc="85" i="1">
                <a:latin typeface="Arial"/>
                <a:cs typeface="Arial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good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approximation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posterior;</a:t>
            </a:r>
            <a:endParaRPr sz="1000">
              <a:latin typeface="Microsoft Sans Serif"/>
              <a:cs typeface="Microsoft Sans Serif"/>
            </a:endParaRPr>
          </a:p>
          <a:p>
            <a:pPr marL="591820" marR="30480">
              <a:lnSpc>
                <a:spcPts val="1200"/>
              </a:lnSpc>
              <a:spcBef>
                <a:spcPts val="35"/>
              </a:spcBef>
            </a:pPr>
            <a:r>
              <a:rPr dirty="0" sz="1000" spc="-20">
                <a:latin typeface="Microsoft Sans Serif"/>
                <a:cs typeface="Microsoft Sans Serif"/>
              </a:rPr>
              <a:t>Or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tail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 i="1">
                <a:latin typeface="Arial"/>
                <a:cs typeface="Arial"/>
              </a:rPr>
              <a:t>p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heavier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tail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posterior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rapid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convergence.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50"/>
              </a:spcBef>
            </a:pPr>
            <a:r>
              <a:rPr dirty="0" sz="1100" spc="-80">
                <a:latin typeface="Microsoft Sans Serif"/>
                <a:cs typeface="Microsoft Sans Serif"/>
              </a:rPr>
              <a:t>One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special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case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choose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proposal,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dirty="0" sz="1100" spc="5" i="1">
                <a:latin typeface="Arial"/>
                <a:cs typeface="Arial"/>
              </a:rPr>
              <a:t>p</a:t>
            </a:r>
            <a:r>
              <a:rPr dirty="0" sz="1100" spc="5">
                <a:latin typeface="Microsoft Sans Serif"/>
                <a:cs typeface="Microsoft Sans Serif"/>
              </a:rPr>
              <a:t>(</a:t>
            </a:r>
            <a:r>
              <a:rPr dirty="0" sz="1100" spc="5" i="1">
                <a:latin typeface="Calibri"/>
                <a:cs typeface="Calibri"/>
              </a:rPr>
              <a:t>θ</a:t>
            </a:r>
            <a:r>
              <a:rPr dirty="0" sz="1100" spc="5">
                <a:latin typeface="Microsoft Sans Serif"/>
                <a:cs typeface="Microsoft Sans Serif"/>
              </a:rPr>
              <a:t>)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Calibri"/>
                <a:cs typeface="Calibri"/>
              </a:rPr>
              <a:t>π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sz="1100" spc="1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7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acceptance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probability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reduces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ratio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likelihoods,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4779" y="2395688"/>
            <a:ext cx="3460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765" algn="l"/>
              </a:tabLst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2867" y="2415564"/>
            <a:ext cx="1252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045" algn="l"/>
                <a:tab pos="1130935" algn="l"/>
              </a:tabLst>
            </a:pP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min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4238" y="230888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5645" y="2321838"/>
            <a:ext cx="458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7762" y="2220212"/>
            <a:ext cx="902969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786130" algn="l"/>
              </a:tabLst>
            </a:pPr>
            <a:r>
              <a:rPr dirty="0" sz="1100" spc="470">
                <a:latin typeface="Lucida Sans Unicode"/>
                <a:cs typeface="Lucida Sans Unicode"/>
              </a:rPr>
              <a:t> </a:t>
            </a:r>
            <a:r>
              <a:rPr dirty="0" sz="1100" spc="470">
                <a:latin typeface="Lucida Sans Unicode"/>
                <a:cs typeface="Lucida Sans Unicode"/>
              </a:rPr>
              <a:t>	</a:t>
            </a:r>
            <a:r>
              <a:rPr dirty="0" sz="1100" spc="47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30411" y="2532176"/>
            <a:ext cx="508634" cy="0"/>
          </a:xfrm>
          <a:custGeom>
            <a:avLst/>
            <a:gdLst/>
            <a:ahLst/>
            <a:cxnLst/>
            <a:rect l="l" t="t" r="r" b="b"/>
            <a:pathLst>
              <a:path w="508635" h="0">
                <a:moveTo>
                  <a:pt x="0" y="0"/>
                </a:moveTo>
                <a:lnTo>
                  <a:pt x="5084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92311" y="2516452"/>
            <a:ext cx="584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Arial"/>
                <a:cs typeface="Arial"/>
              </a:rPr>
              <a:t>f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20833" sz="1200" spc="30">
                <a:latin typeface="Tahoma"/>
                <a:cs typeface="Tahoma"/>
              </a:rPr>
              <a:t>(</a:t>
            </a:r>
            <a:r>
              <a:rPr dirty="0" baseline="20833" sz="1200" spc="202" i="1">
                <a:latin typeface="Arial"/>
                <a:cs typeface="Arial"/>
              </a:rPr>
              <a:t>t</a:t>
            </a:r>
            <a:r>
              <a:rPr dirty="0" baseline="20833" sz="1200" spc="104">
                <a:latin typeface="Tahoma"/>
                <a:cs typeface="Tahoma"/>
              </a:rPr>
              <a:t>)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8331" y="2415564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816936"/>
            <a:ext cx="65265" cy="6526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4395" y="2722522"/>
            <a:ext cx="3123565" cy="552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20"/>
              </a:spcBef>
            </a:pPr>
            <a:r>
              <a:rPr dirty="0" sz="1100" spc="-45" b="1">
                <a:latin typeface="Arial"/>
                <a:cs typeface="Arial"/>
              </a:rPr>
              <a:t>Beware: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This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either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-50">
                <a:latin typeface="Microsoft Sans Serif"/>
                <a:cs typeface="Microsoft Sans Serif"/>
              </a:rPr>
              <a:t> good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bad!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Also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check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acceptance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larger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better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Independence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sampler).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994152"/>
            <a:ext cx="65265" cy="6526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7" name="object 2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52716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65808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771942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4594" y="421942"/>
            <a:ext cx="3691890" cy="180276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dirty="0" sz="1100" spc="-35">
                <a:latin typeface="Microsoft Sans Serif"/>
                <a:cs typeface="Microsoft Sans Serif"/>
              </a:rPr>
              <a:t>2.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25" b="1">
                <a:latin typeface="Arial"/>
                <a:cs typeface="Arial"/>
              </a:rPr>
              <a:t>Metropolis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algorithm</a:t>
            </a:r>
            <a:endParaRPr sz="11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305"/>
              </a:spcBef>
            </a:pPr>
            <a:r>
              <a:rPr dirty="0" sz="1100" spc="10">
                <a:latin typeface="Microsoft Sans Serif"/>
                <a:cs typeface="Microsoft Sans Serif"/>
              </a:rPr>
              <a:t>If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proposal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symmetric:</a:t>
            </a:r>
            <a:endParaRPr sz="1100">
              <a:latin typeface="Microsoft Sans Serif"/>
              <a:cs typeface="Microsoft Sans Serif"/>
            </a:endParaRPr>
          </a:p>
          <a:p>
            <a:pPr marL="302260" marR="926465" indent="1155700">
              <a:lnSpc>
                <a:spcPct val="181000"/>
              </a:lnSpc>
            </a:pPr>
            <a:r>
              <a:rPr dirty="0" sz="1100" spc="15" i="1">
                <a:latin typeface="Arial"/>
                <a:cs typeface="Arial"/>
              </a:rPr>
              <a:t>p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31250" sz="1200" spc="22">
                <a:latin typeface="Tahoma"/>
                <a:cs typeface="Tahoma"/>
              </a:rPr>
              <a:t>(</a:t>
            </a:r>
            <a:r>
              <a:rPr dirty="0" baseline="31250" sz="1200" spc="22" i="1">
                <a:latin typeface="Arial"/>
                <a:cs typeface="Arial"/>
              </a:rPr>
              <a:t>t</a:t>
            </a:r>
            <a:r>
              <a:rPr dirty="0" baseline="31250" sz="1200" spc="22">
                <a:latin typeface="Tahoma"/>
                <a:cs typeface="Tahoma"/>
              </a:rPr>
              <a:t>)</a:t>
            </a:r>
            <a:r>
              <a:rPr dirty="0" sz="1100" spc="15">
                <a:latin typeface="Lucida Sans Unicode"/>
                <a:cs typeface="Lucida Sans Unicode"/>
              </a:rPr>
              <a:t>|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31250" sz="1200" spc="22">
                <a:latin typeface="Cambria"/>
                <a:cs typeface="Cambria"/>
              </a:rPr>
              <a:t>∗</a:t>
            </a:r>
            <a:r>
              <a:rPr dirty="0" sz="1100" spc="15">
                <a:latin typeface="Microsoft Sans Serif"/>
                <a:cs typeface="Microsoft Sans Serif"/>
              </a:rPr>
              <a:t>)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15" i="1">
                <a:latin typeface="Arial"/>
                <a:cs typeface="Arial"/>
              </a:rPr>
              <a:t>p</a:t>
            </a:r>
            <a:r>
              <a:rPr dirty="0" sz="1100" spc="15">
                <a:latin typeface="Microsoft Sans Serif"/>
                <a:cs typeface="Microsoft Sans Serif"/>
              </a:rPr>
              <a:t>(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31250" sz="1200" spc="22">
                <a:latin typeface="Cambria"/>
                <a:cs typeface="Cambria"/>
              </a:rPr>
              <a:t>∗</a:t>
            </a:r>
            <a:r>
              <a:rPr dirty="0" sz="1100" spc="15">
                <a:latin typeface="Lucida Sans Unicode"/>
                <a:cs typeface="Lucida Sans Unicode"/>
              </a:rPr>
              <a:t>|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31250" sz="1200" spc="22">
                <a:latin typeface="Tahoma"/>
                <a:cs typeface="Tahoma"/>
              </a:rPr>
              <a:t>(</a:t>
            </a:r>
            <a:r>
              <a:rPr dirty="0" baseline="31250" sz="1200" spc="22" i="1">
                <a:latin typeface="Arial"/>
                <a:cs typeface="Arial"/>
              </a:rPr>
              <a:t>t</a:t>
            </a:r>
            <a:r>
              <a:rPr dirty="0" baseline="31250" sz="1200" spc="22">
                <a:latin typeface="Tahoma"/>
                <a:cs typeface="Tahoma"/>
              </a:rPr>
              <a:t>)</a:t>
            </a:r>
            <a:r>
              <a:rPr dirty="0" sz="1100" spc="15">
                <a:latin typeface="Microsoft Sans Serif"/>
                <a:cs typeface="Microsoft Sans Serif"/>
              </a:rPr>
              <a:t>)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forms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 b="1">
                <a:latin typeface="Arial"/>
                <a:cs typeface="Arial"/>
              </a:rPr>
              <a:t>Metropolis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algorithm</a:t>
            </a:r>
            <a:r>
              <a:rPr dirty="0" sz="1100" spc="-3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02260">
              <a:lnSpc>
                <a:spcPct val="100000"/>
              </a:lnSpc>
              <a:spcBef>
                <a:spcPts val="305"/>
              </a:spcBef>
            </a:pPr>
            <a:r>
              <a:rPr dirty="0" sz="1100" spc="-30">
                <a:latin typeface="Microsoft Sans Serif"/>
                <a:cs typeface="Microsoft Sans Serif"/>
              </a:rPr>
              <a:t>Originally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proposed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Metropolis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al.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(1953).</a:t>
            </a:r>
            <a:endParaRPr sz="1100">
              <a:latin typeface="Microsoft Sans Serif"/>
              <a:cs typeface="Microsoft Sans Serif"/>
            </a:endParaRPr>
          </a:p>
          <a:p>
            <a:pPr marL="302260" marR="43180">
              <a:lnSpc>
                <a:spcPct val="102699"/>
              </a:lnSpc>
              <a:spcBef>
                <a:spcPts val="27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special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case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known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random-walk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Metropolis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algorithm</a:t>
            </a:r>
            <a:r>
              <a:rPr dirty="0" sz="1100" spc="-35">
                <a:latin typeface="Microsoft Sans Serif"/>
                <a:cs typeface="Microsoft Sans Serif"/>
              </a:rPr>
              <a:t>,</a:t>
            </a:r>
            <a:endParaRPr sz="1100">
              <a:latin typeface="Microsoft Sans Serif"/>
              <a:cs typeface="Microsoft Sans Serif"/>
            </a:endParaRPr>
          </a:p>
          <a:p>
            <a:pPr algn="ctr" marL="52387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127">
                <a:latin typeface="Cambria"/>
                <a:cs typeface="Cambria"/>
              </a:rPr>
              <a:t>∗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97">
                <a:latin typeface="Tahoma"/>
                <a:cs typeface="Tahoma"/>
              </a:rPr>
              <a:t>)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52">
                <a:latin typeface="Cambria"/>
                <a:cs typeface="Cambria"/>
              </a:rPr>
              <a:t>∗</a:t>
            </a:r>
            <a:r>
              <a:rPr dirty="0" baseline="31250" sz="1200">
                <a:latin typeface="Cambria"/>
                <a:cs typeface="Cambria"/>
              </a:rPr>
              <a:t> </a:t>
            </a:r>
            <a:r>
              <a:rPr dirty="0" baseline="31250" sz="1200" spc="-89">
                <a:latin typeface="Cambria"/>
                <a:cs typeface="Cambria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31250" sz="1200" spc="30">
                <a:latin typeface="Tahoma"/>
                <a:cs typeface="Tahoma"/>
              </a:rPr>
              <a:t>(</a:t>
            </a:r>
            <a:r>
              <a:rPr dirty="0" baseline="31250" sz="1200" spc="202" i="1">
                <a:latin typeface="Arial"/>
                <a:cs typeface="Arial"/>
              </a:rPr>
              <a:t>t</a:t>
            </a:r>
            <a:r>
              <a:rPr dirty="0" baseline="31250" sz="1200" spc="97">
                <a:latin typeface="Tahoma"/>
                <a:cs typeface="Tahoma"/>
              </a:rPr>
              <a:t>)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66518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25447" y="2270123"/>
            <a:ext cx="1081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790" algn="l"/>
                <a:tab pos="1014094" algn="l"/>
              </a:tabLst>
            </a:pPr>
            <a:r>
              <a:rPr dirty="0" sz="800" spc="35">
                <a:latin typeface="Cambria"/>
                <a:cs typeface="Cambria"/>
              </a:rPr>
              <a:t>∗</a:t>
            </a:r>
            <a:r>
              <a:rPr dirty="0" sz="800" spc="35">
                <a:latin typeface="Cambria"/>
                <a:cs typeface="Cambria"/>
              </a:rPr>
              <a:t>    </a:t>
            </a:r>
            <a:r>
              <a:rPr dirty="0" sz="800" spc="10">
                <a:latin typeface="Cambria"/>
                <a:cs typeface="Cambria"/>
              </a:rPr>
              <a:t> 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2473" y="2354642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Arial"/>
                <a:cs typeface="Arial"/>
              </a:rPr>
              <a:t>p</a:t>
            </a:r>
            <a:r>
              <a:rPr dirty="0" sz="800" spc="-5" i="1">
                <a:latin typeface="Arial"/>
                <a:cs typeface="Arial"/>
              </a:rPr>
              <a:t>rop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95" y="2283065"/>
            <a:ext cx="2386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55420" algn="l"/>
                <a:tab pos="1969770" algn="l"/>
                <a:tab pos="2319655" algn="l"/>
              </a:tabLst>
            </a:pPr>
            <a:r>
              <a:rPr dirty="0" sz="1100" spc="-20">
                <a:latin typeface="Microsoft Sans Serif"/>
                <a:cs typeface="Microsoft Sans Serif"/>
              </a:rPr>
              <a:t>M</a:t>
            </a:r>
            <a:r>
              <a:rPr dirty="0" sz="1100" spc="-50">
                <a:latin typeface="Microsoft Sans Serif"/>
                <a:cs typeface="Microsoft Sans Serif"/>
              </a:rPr>
              <a:t>o</a:t>
            </a:r>
            <a:r>
              <a:rPr dirty="0" sz="1100" spc="-65">
                <a:latin typeface="Microsoft Sans Serif"/>
                <a:cs typeface="Microsoft Sans Serif"/>
              </a:rPr>
              <a:t>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s</a:t>
            </a:r>
            <a:r>
              <a:rPr dirty="0" sz="1100" spc="-75">
                <a:latin typeface="Microsoft Sans Serif"/>
                <a:cs typeface="Microsoft Sans Serif"/>
              </a:rPr>
              <a:t>p</a:t>
            </a:r>
            <a:r>
              <a:rPr dirty="0" sz="1100" spc="-35">
                <a:latin typeface="Microsoft Sans Serif"/>
                <a:cs typeface="Microsoft Sans Serif"/>
              </a:rPr>
              <a:t>ecificall</a:t>
            </a:r>
            <a:r>
              <a:rPr dirty="0" sz="1100" spc="-140">
                <a:latin typeface="Microsoft Sans Serif"/>
                <a:cs typeface="Microsoft Sans Serif"/>
              </a:rPr>
              <a:t>y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35" i="1">
                <a:latin typeface="Calibri"/>
                <a:cs typeface="Calibri"/>
              </a:rPr>
              <a:t>σ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572664"/>
            <a:ext cx="65265" cy="6526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24395" y="2489211"/>
            <a:ext cx="1884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acceptance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probability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9798" y="2841217"/>
            <a:ext cx="3460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765" algn="l"/>
              </a:tabLst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7886" y="2861092"/>
            <a:ext cx="1252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045" algn="l"/>
                <a:tab pos="1130935" algn="l"/>
              </a:tabLst>
            </a:pP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min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2781" y="266574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7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7382" y="275441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0664" y="2767366"/>
            <a:ext cx="469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55430" y="2977705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4" h="0">
                <a:moveTo>
                  <a:pt x="0" y="0"/>
                </a:moveTo>
                <a:lnTo>
                  <a:pt x="5199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17330" y="2961981"/>
            <a:ext cx="596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20833" sz="1200" spc="30">
                <a:latin typeface="Tahoma"/>
                <a:cs typeface="Tahoma"/>
              </a:rPr>
              <a:t>(</a:t>
            </a:r>
            <a:r>
              <a:rPr dirty="0" baseline="20833" sz="1200" spc="202" i="1">
                <a:latin typeface="Arial"/>
                <a:cs typeface="Arial"/>
              </a:rPr>
              <a:t>t</a:t>
            </a:r>
            <a:r>
              <a:rPr dirty="0" baseline="20833" sz="1200" spc="104">
                <a:latin typeface="Tahoma"/>
                <a:cs typeface="Tahoma"/>
              </a:rPr>
              <a:t>)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7895" y="266574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7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7" name="object 2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1373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23772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1894" y="676476"/>
            <a:ext cx="3907154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80">
                <a:latin typeface="Microsoft Sans Serif"/>
                <a:cs typeface="Microsoft Sans Serif"/>
              </a:rPr>
              <a:t>Remarks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 b="1">
                <a:latin typeface="Arial"/>
                <a:cs typeface="Arial"/>
              </a:rPr>
              <a:t>random-walk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Metropolis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algorithm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14960" marR="30480">
              <a:lnSpc>
                <a:spcPct val="125299"/>
              </a:lnSpc>
            </a:pPr>
            <a:r>
              <a:rPr dirty="0" sz="1100" spc="-50">
                <a:latin typeface="Microsoft Sans Serif"/>
                <a:cs typeface="Microsoft Sans Serif"/>
              </a:rPr>
              <a:t>Proposal </a:t>
            </a:r>
            <a:r>
              <a:rPr dirty="0" sz="1100" spc="-80">
                <a:latin typeface="Microsoft Sans Serif"/>
                <a:cs typeface="Microsoft Sans Serif"/>
              </a:rPr>
              <a:t>depends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where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-65">
                <a:latin typeface="Microsoft Sans Serif"/>
                <a:cs typeface="Microsoft Sans Serif"/>
              </a:rPr>
              <a:t> are,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current </a:t>
            </a:r>
            <a:r>
              <a:rPr dirty="0" sz="1100" spc="-55">
                <a:latin typeface="Microsoft Sans Serif"/>
                <a:cs typeface="Microsoft Sans Serif"/>
              </a:rPr>
              <a:t>value,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30" i="1">
                <a:latin typeface="Calibri"/>
                <a:cs typeface="Calibri"/>
              </a:rPr>
              <a:t>θ</a:t>
            </a:r>
            <a:r>
              <a:rPr dirty="0" baseline="27777" sz="1200" spc="44">
                <a:latin typeface="Tahoma"/>
                <a:cs typeface="Tahoma"/>
              </a:rPr>
              <a:t>(</a:t>
            </a:r>
            <a:r>
              <a:rPr dirty="0" baseline="27777" sz="1200" spc="44" i="1">
                <a:latin typeface="Arial"/>
                <a:cs typeface="Arial"/>
              </a:rPr>
              <a:t>t</a:t>
            </a:r>
            <a:r>
              <a:rPr dirty="0" baseline="27777" sz="1200" spc="44">
                <a:latin typeface="Tahoma"/>
                <a:cs typeface="Tahoma"/>
              </a:rPr>
              <a:t>)</a:t>
            </a:r>
            <a:r>
              <a:rPr dirty="0" sz="1100" spc="30">
                <a:latin typeface="Microsoft Sans Serif"/>
                <a:cs typeface="Microsoft Sans Serif"/>
              </a:rPr>
              <a:t>. 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Any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proposal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higher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density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current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Calibri"/>
                <a:cs typeface="Calibri"/>
              </a:rPr>
              <a:t>θ</a:t>
            </a:r>
            <a:r>
              <a:rPr dirty="0" baseline="27777" sz="1200" spc="37">
                <a:latin typeface="Tahoma"/>
                <a:cs typeface="Tahoma"/>
              </a:rPr>
              <a:t>(</a:t>
            </a:r>
            <a:r>
              <a:rPr dirty="0" baseline="27777" sz="1200" spc="37" i="1">
                <a:latin typeface="Arial"/>
                <a:cs typeface="Arial"/>
              </a:rPr>
              <a:t>t</a:t>
            </a:r>
            <a:r>
              <a:rPr dirty="0" baseline="27777" sz="1200" spc="37">
                <a:latin typeface="Tahoma"/>
                <a:cs typeface="Tahoma"/>
              </a:rPr>
              <a:t>)</a:t>
            </a:r>
            <a:r>
              <a:rPr dirty="0" baseline="27777" sz="1200" spc="225">
                <a:latin typeface="Tahoma"/>
                <a:cs typeface="Tahom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automatically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accepted.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85633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19744" y="1573757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Arial"/>
                <a:cs typeface="Arial"/>
              </a:rPr>
              <a:t>p</a:t>
            </a:r>
            <a:r>
              <a:rPr dirty="0" sz="800" spc="-5" i="1">
                <a:latin typeface="Arial"/>
                <a:cs typeface="Arial"/>
              </a:rPr>
              <a:t>rop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295" y="1502192"/>
            <a:ext cx="3574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701164" algn="l"/>
              </a:tabLst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proposal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	</a:t>
            </a:r>
            <a:r>
              <a:rPr dirty="0" sz="1100" spc="-60">
                <a:latin typeface="Microsoft Sans Serif"/>
                <a:cs typeface="Microsoft Sans Serif"/>
              </a:rPr>
              <a:t>determines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trajectory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1654021"/>
            <a:ext cx="1061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samples: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927275"/>
            <a:ext cx="52590" cy="525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76084" y="1797258"/>
            <a:ext cx="2006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444" sz="1500" spc="44" i="1">
                <a:latin typeface="Calibri"/>
                <a:cs typeface="Calibri"/>
              </a:rPr>
              <a:t>σ</a:t>
            </a:r>
            <a:r>
              <a:rPr dirty="0" sz="700" spc="3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3785" y="1912406"/>
            <a:ext cx="199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35" i="1">
                <a:latin typeface="Arial"/>
                <a:cs typeface="Arial"/>
              </a:rPr>
              <a:t>p</a:t>
            </a:r>
            <a:r>
              <a:rPr dirty="0" sz="700" spc="-5" i="1">
                <a:latin typeface="Arial"/>
                <a:cs typeface="Arial"/>
              </a:rPr>
              <a:t>rop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9616" y="1843168"/>
            <a:ext cx="304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icrosoft Sans Serif"/>
                <a:cs typeface="Microsoft Sans Serif"/>
              </a:rPr>
              <a:t>too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large:</a:t>
            </a:r>
            <a:r>
              <a:rPr dirty="0" sz="1000" spc="18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high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rejection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rates,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trajectory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stays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at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current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484" y="1995010"/>
            <a:ext cx="19424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Microsoft Sans Serif"/>
                <a:cs typeface="Microsoft Sans Serif"/>
              </a:rPr>
              <a:t>values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too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much</a:t>
            </a:r>
            <a:r>
              <a:rPr dirty="0" sz="1000" spc="-30">
                <a:latin typeface="Lucida Sans Unicode"/>
                <a:cs typeface="Lucida Sans Unicode"/>
              </a:rPr>
              <a:t>⇒</a:t>
            </a:r>
            <a:r>
              <a:rPr dirty="0" sz="1000">
                <a:latin typeface="Lucida Sans Unicode"/>
                <a:cs typeface="Lucida Sans Unicode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slow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exploration.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230945"/>
            <a:ext cx="52590" cy="5259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76084" y="2100915"/>
            <a:ext cx="2006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444" sz="1500" spc="44" i="1">
                <a:latin typeface="Calibri"/>
                <a:cs typeface="Calibri"/>
              </a:rPr>
              <a:t>σ</a:t>
            </a:r>
            <a:r>
              <a:rPr dirty="0" sz="700" spc="3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3785" y="2216076"/>
            <a:ext cx="199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35" i="1">
                <a:latin typeface="Arial"/>
                <a:cs typeface="Arial"/>
              </a:rPr>
              <a:t>p</a:t>
            </a:r>
            <a:r>
              <a:rPr dirty="0" sz="700" spc="-5" i="1">
                <a:latin typeface="Arial"/>
                <a:cs typeface="Arial"/>
              </a:rPr>
              <a:t>rop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9616" y="2146838"/>
            <a:ext cx="2654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icrosoft Sans Serif"/>
                <a:cs typeface="Microsoft Sans Serif"/>
              </a:rPr>
              <a:t>too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small:</a:t>
            </a:r>
            <a:r>
              <a:rPr dirty="0" sz="1000" spc="18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high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acceptance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rates,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jump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steps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very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484" y="2298667"/>
            <a:ext cx="32854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Microsoft Sans Serif"/>
                <a:cs typeface="Microsoft Sans Serif"/>
              </a:rPr>
              <a:t>small</a:t>
            </a:r>
            <a:r>
              <a:rPr dirty="0" sz="1000" spc="-30">
                <a:latin typeface="Lucida Sans Unicode"/>
                <a:cs typeface="Lucida Sans Unicode"/>
              </a:rPr>
              <a:t>⇒</a:t>
            </a:r>
            <a:r>
              <a:rPr dirty="0" sz="1000" spc="10">
                <a:latin typeface="Lucida Sans Unicode"/>
                <a:cs typeface="Lucida Sans Unicode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very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correlated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posterior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samples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⇒</a:t>
            </a:r>
            <a:r>
              <a:rPr dirty="0" sz="1000" spc="15">
                <a:latin typeface="Lucida Sans Unicode"/>
                <a:cs typeface="Lucida Sans Unicode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slow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exploration.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80132"/>
            <a:ext cx="65265" cy="6526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98995" y="2496679"/>
            <a:ext cx="3045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235200" algn="l"/>
              </a:tabLst>
            </a:pPr>
            <a:r>
              <a:rPr dirty="0" sz="1100" spc="-65">
                <a:latin typeface="Microsoft Sans Serif"/>
                <a:cs typeface="Microsoft Sans Serif"/>
              </a:rPr>
              <a:t>For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optimal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performances,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tune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	</a:t>
            </a:r>
            <a:r>
              <a:rPr dirty="0" sz="1100" spc="-75">
                <a:latin typeface="Microsoft Sans Serif"/>
                <a:cs typeface="Microsoft Sans Serif"/>
              </a:rPr>
              <a:t>such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395" y="2568256"/>
            <a:ext cx="3599179" cy="29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10540">
              <a:lnSpc>
                <a:spcPts val="875"/>
              </a:lnSpc>
              <a:spcBef>
                <a:spcPts val="95"/>
              </a:spcBef>
            </a:pPr>
            <a:r>
              <a:rPr dirty="0" sz="800" spc="-15" i="1">
                <a:latin typeface="Arial"/>
                <a:cs typeface="Arial"/>
              </a:rPr>
              <a:t>prop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100" spc="-65">
                <a:latin typeface="Microsoft Sans Serif"/>
                <a:cs typeface="Microsoft Sans Serif"/>
              </a:rPr>
              <a:t>acceptance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 b="1">
                <a:latin typeface="Arial"/>
                <a:cs typeface="Arial"/>
              </a:rPr>
              <a:t>15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345" b="1" i="1">
                <a:latin typeface="Cambria"/>
                <a:cs typeface="Cambria"/>
              </a:rPr>
              <a:t>−</a:t>
            </a:r>
            <a:r>
              <a:rPr dirty="0" sz="1100" spc="35" b="1" i="1">
                <a:latin typeface="Cambria"/>
                <a:cs typeface="Cambria"/>
              </a:rPr>
              <a:t> </a:t>
            </a:r>
            <a:r>
              <a:rPr dirty="0" sz="1100" spc="40" b="1">
                <a:latin typeface="Arial"/>
                <a:cs typeface="Arial"/>
              </a:rPr>
              <a:t>40%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(Gelman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al.,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1996).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9" name="object 2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347294" y="850314"/>
            <a:ext cx="1079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simple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174000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49591" y="1148662"/>
            <a:ext cx="5416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2440" algn="l"/>
              </a:tabLst>
            </a:pPr>
            <a:r>
              <a:rPr dirty="0" sz="800" spc="-15">
                <a:latin typeface="Tahoma"/>
                <a:cs typeface="Tahoma"/>
              </a:rPr>
              <a:t>1</a:t>
            </a:r>
            <a:r>
              <a:rPr dirty="0" sz="800" spc="-15">
                <a:latin typeface="Tahoma"/>
                <a:cs typeface="Tahoma"/>
              </a:rPr>
              <a:t>	</a:t>
            </a: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960" y="1049336"/>
            <a:ext cx="1327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5" i="1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090547"/>
            <a:ext cx="2193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Let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40" i="1">
                <a:latin typeface="Arial"/>
                <a:cs typeface="Arial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i="1">
                <a:latin typeface="Arial"/>
                <a:cs typeface="Arial"/>
              </a:rPr>
              <a:t>  </a:t>
            </a:r>
            <a:r>
              <a:rPr dirty="0" sz="1100" spc="-80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1)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8135" y="1073326"/>
            <a:ext cx="48831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900"/>
              </a:lnSpc>
              <a:spcBef>
                <a:spcPts val="95"/>
              </a:spcBef>
              <a:tabLst>
                <a:tab pos="216535" algn="l"/>
                <a:tab pos="436880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	</a:t>
            </a:r>
            <a:endParaRPr sz="800">
              <a:latin typeface="Tahoma"/>
              <a:cs typeface="Tahoma"/>
            </a:endParaRPr>
          </a:p>
          <a:p>
            <a:pPr marL="50800">
              <a:lnSpc>
                <a:spcPts val="900"/>
              </a:lnSpc>
            </a:pPr>
            <a:r>
              <a:rPr dirty="0" sz="800" spc="20" i="1">
                <a:latin typeface="Trebuchet MS"/>
                <a:cs typeface="Trebuchet MS"/>
              </a:rPr>
              <a:t>π</a:t>
            </a:r>
            <a:r>
              <a:rPr dirty="0" sz="800" spc="20">
                <a:latin typeface="Tahoma"/>
                <a:cs typeface="Tahoma"/>
              </a:rPr>
              <a:t>(1+</a:t>
            </a:r>
            <a:r>
              <a:rPr dirty="0" sz="800" spc="20" i="1">
                <a:latin typeface="Trebuchet MS"/>
                <a:cs typeface="Trebuchet MS"/>
              </a:rPr>
              <a:t>θ</a:t>
            </a:r>
            <a:r>
              <a:rPr dirty="0" baseline="23148" sz="900" spc="30">
                <a:latin typeface="Tahoma"/>
                <a:cs typeface="Tahoma"/>
              </a:rPr>
              <a:t>2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7694" y="1090547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406144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4395" y="1322691"/>
            <a:ext cx="1518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Microsoft Sans Serif"/>
                <a:cs typeface="Microsoft Sans Serif"/>
              </a:rPr>
              <a:t>Posterior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(target)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density: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0045" y="1719591"/>
            <a:ext cx="1026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exp</a:t>
            </a:r>
            <a:r>
              <a:rPr dirty="0" sz="1100">
                <a:latin typeface="Microsoft Sans Serif"/>
                <a:cs typeface="Microsoft Sans Serif"/>
              </a:rPr>
              <a:t>  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8906" y="1524240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7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5753" y="1625865"/>
            <a:ext cx="524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dirty="0" sz="1100" spc="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475" i="1">
                <a:latin typeface="Arial"/>
                <a:cs typeface="Arial"/>
              </a:rPr>
              <a:t>y</a:t>
            </a:r>
            <a:r>
              <a:rPr dirty="0" sz="1100" spc="-15">
                <a:latin typeface="Microsoft Sans Serif"/>
                <a:cs typeface="Microsoft Sans Serif"/>
              </a:rPr>
              <a:t>¯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4673" y="16129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08453" y="1836204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 h="0">
                <a:moveTo>
                  <a:pt x="0" y="0"/>
                </a:moveTo>
                <a:lnTo>
                  <a:pt x="55901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69958" y="1524240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7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8388" y="1625865"/>
            <a:ext cx="393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73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	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5235" y="1814625"/>
            <a:ext cx="1128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01650" algn="l"/>
              </a:tabLst>
            </a:pPr>
            <a:r>
              <a:rPr dirty="0" sz="1100" spc="-70">
                <a:latin typeface="Microsoft Sans Serif"/>
                <a:cs typeface="Microsoft Sans Serif"/>
              </a:rPr>
              <a:t>2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baseline="37878" sz="1650" spc="-44">
                <a:latin typeface="Lucida Sans Unicode"/>
                <a:cs typeface="Lucida Sans Unicode"/>
              </a:rPr>
              <a:t>×</a:t>
            </a:r>
            <a:r>
              <a:rPr dirty="0" baseline="37878" sz="1650" spc="1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5" i="1">
                <a:solidFill>
                  <a:srgbClr val="FF0000"/>
                </a:solidFill>
                <a:latin typeface="Calibri"/>
                <a:cs typeface="Calibri"/>
              </a:rPr>
              <a:t>θ</a:t>
            </a:r>
            <a:r>
              <a:rPr dirty="0" baseline="20833" sz="1200" spc="-22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baseline="20833" sz="1200" spc="-127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37878" sz="1650" spc="30" i="1">
                <a:latin typeface="Calibri"/>
                <a:cs typeface="Calibri"/>
              </a:rPr>
              <a:t>.</a:t>
            </a:r>
            <a:endParaRPr baseline="37878" sz="165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82698"/>
            <a:ext cx="65265" cy="6526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4395" y="2055480"/>
            <a:ext cx="317690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70">
                <a:latin typeface="Microsoft Sans Serif"/>
                <a:cs typeface="Microsoft Sans Serif"/>
              </a:rPr>
              <a:t>Sup</a:t>
            </a:r>
            <a:r>
              <a:rPr dirty="0" sz="1100" spc="-40">
                <a:latin typeface="Microsoft Sans Serif"/>
                <a:cs typeface="Microsoft Sans Serif"/>
              </a:rPr>
              <a:t>p</a:t>
            </a:r>
            <a:r>
              <a:rPr dirty="0" sz="1100" spc="-110">
                <a:latin typeface="Microsoft Sans Serif"/>
                <a:cs typeface="Microsoft Sans Serif"/>
              </a:rPr>
              <a:t>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n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25,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75" i="1">
                <a:latin typeface="Arial"/>
                <a:cs typeface="Arial"/>
              </a:rPr>
              <a:t>y</a:t>
            </a:r>
            <a:r>
              <a:rPr dirty="0" sz="1100" spc="-5">
                <a:latin typeface="Microsoft Sans Serif"/>
                <a:cs typeface="Microsoft Sans Serif"/>
              </a:rPr>
              <a:t>¯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0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50">
                <a:latin typeface="Microsoft Sans Serif"/>
                <a:cs typeface="Microsoft Sans Serif"/>
              </a:rPr>
              <a:t>05.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Let’s </a:t>
            </a:r>
            <a:r>
              <a:rPr dirty="0" sz="1100" spc="15">
                <a:latin typeface="Microsoft Sans Serif"/>
                <a:cs typeface="Microsoft Sans Serif"/>
              </a:rPr>
              <a:t>try </a:t>
            </a:r>
            <a:r>
              <a:rPr dirty="0" sz="1100" spc="-15">
                <a:latin typeface="Microsoft Sans Serif"/>
                <a:cs typeface="Microsoft Sans Serif"/>
              </a:rPr>
              <a:t>both </a:t>
            </a:r>
            <a:r>
              <a:rPr dirty="0" sz="1100" spc="-70">
                <a:latin typeface="Microsoft Sans Serif"/>
                <a:cs typeface="Microsoft Sans Serif"/>
              </a:rPr>
              <a:t>independence</a:t>
            </a:r>
            <a:r>
              <a:rPr dirty="0" sz="1100" spc="-65">
                <a:latin typeface="Microsoft Sans Serif"/>
                <a:cs typeface="Microsoft Sans Serif"/>
              </a:rPr>
              <a:t> sampler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random-walk </a:t>
            </a:r>
            <a:r>
              <a:rPr dirty="0" sz="1100" spc="-28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Metropolis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algorithms.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392730"/>
            <a:ext cx="65265" cy="6526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9" name="object 2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347294" y="1186877"/>
            <a:ext cx="2579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simple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example: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1.</a:t>
            </a:r>
            <a:r>
              <a:rPr dirty="0" sz="1100" spc="204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Independence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sampler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5676" y="1384465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 h="0">
                <a:moveTo>
                  <a:pt x="0" y="0"/>
                </a:moveTo>
                <a:lnTo>
                  <a:pt x="14385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80362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395" y="1353132"/>
            <a:ext cx="334772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sample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prior,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Cauchy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easily.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Cauchy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proposal,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i.e.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690395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333969" y="1895627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 h="0">
                <a:moveTo>
                  <a:pt x="0" y="0"/>
                </a:moveTo>
                <a:lnTo>
                  <a:pt x="3862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21269" y="1868664"/>
            <a:ext cx="4121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 i="1">
                <a:latin typeface="Trebuchet MS"/>
                <a:cs typeface="Trebuchet MS"/>
              </a:rPr>
              <a:t>π</a:t>
            </a:r>
            <a:r>
              <a:rPr dirty="0" sz="800" spc="10">
                <a:latin typeface="Tahoma"/>
                <a:cs typeface="Tahoma"/>
              </a:rPr>
              <a:t>(1+</a:t>
            </a:r>
            <a:r>
              <a:rPr dirty="0" sz="800" spc="10" i="1">
                <a:latin typeface="Trebuchet MS"/>
                <a:cs typeface="Trebuchet MS"/>
              </a:rPr>
              <a:t>θ</a:t>
            </a:r>
            <a:r>
              <a:rPr dirty="0" sz="800" spc="75" i="1">
                <a:latin typeface="Trebuchet MS"/>
                <a:cs typeface="Trebuchet MS"/>
              </a:rPr>
              <a:t> 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2125" y="1724468"/>
            <a:ext cx="349885" cy="257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215"/>
              </a:lnSpc>
              <a:spcBef>
                <a:spcPts val="90"/>
              </a:spcBef>
              <a:tabLst>
                <a:tab pos="234950" algn="l"/>
              </a:tabLst>
            </a:pPr>
            <a:r>
              <a:rPr dirty="0" sz="800" spc="-15">
                <a:latin typeface="Tahoma"/>
                <a:cs typeface="Tahoma"/>
              </a:rPr>
              <a:t>1	</a:t>
            </a:r>
            <a:r>
              <a:rPr dirty="0" baseline="-22727" sz="1650" spc="30" i="1">
                <a:latin typeface="Calibri"/>
                <a:cs typeface="Calibri"/>
              </a:rPr>
              <a:t>.</a:t>
            </a:r>
            <a:endParaRPr baseline="-22727" sz="1650">
              <a:latin typeface="Calibri"/>
              <a:cs typeface="Calibri"/>
            </a:endParaRPr>
          </a:p>
          <a:p>
            <a:pPr algn="ctr" marL="29209">
              <a:lnSpc>
                <a:spcPts val="615"/>
              </a:lnSpc>
            </a:pPr>
            <a:r>
              <a:rPr dirty="0" sz="600" spc="-15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995" y="1720822"/>
            <a:ext cx="719455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33900"/>
              </a:lnSpc>
              <a:spcBef>
                <a:spcPts val="100"/>
              </a:spcBef>
            </a:pPr>
            <a:r>
              <a:rPr dirty="0" sz="1100" spc="5" i="1">
                <a:latin typeface="Arial"/>
                <a:cs typeface="Arial"/>
              </a:rPr>
              <a:t>p</a:t>
            </a:r>
            <a:r>
              <a:rPr dirty="0" sz="1100" spc="5">
                <a:latin typeface="Microsoft Sans Serif"/>
                <a:cs typeface="Microsoft Sans Serif"/>
              </a:rPr>
              <a:t>(</a:t>
            </a:r>
            <a:r>
              <a:rPr dirty="0" sz="1100" spc="5" i="1">
                <a:latin typeface="Calibri"/>
                <a:cs typeface="Calibri"/>
              </a:rPr>
              <a:t>θ</a:t>
            </a:r>
            <a:r>
              <a:rPr dirty="0" sz="1100" spc="5">
                <a:latin typeface="Lucida Sans Unicode"/>
                <a:cs typeface="Lucida Sans Unicode"/>
              </a:rPr>
              <a:t>|</a:t>
            </a:r>
            <a:r>
              <a:rPr dirty="0" sz="1100" spc="5" i="1">
                <a:latin typeface="Calibri"/>
                <a:cs typeface="Calibri"/>
              </a:rPr>
              <a:t>θ</a:t>
            </a:r>
            <a:r>
              <a:rPr dirty="0" baseline="27777" sz="1200" spc="7">
                <a:latin typeface="Tahoma"/>
                <a:cs typeface="Tahoma"/>
              </a:rPr>
              <a:t>(</a:t>
            </a:r>
            <a:r>
              <a:rPr dirty="0" baseline="27777" sz="1200" spc="7" i="1">
                <a:latin typeface="Arial"/>
                <a:cs typeface="Arial"/>
              </a:rPr>
              <a:t>t</a:t>
            </a:r>
            <a:r>
              <a:rPr dirty="0" baseline="27777" sz="1200" spc="7">
                <a:latin typeface="Tahoma"/>
                <a:cs typeface="Tahoma"/>
              </a:rPr>
              <a:t>)</a:t>
            </a:r>
            <a:r>
              <a:rPr dirty="0" sz="1100" spc="5">
                <a:latin typeface="Microsoft Sans Serif"/>
                <a:cs typeface="Microsoft Sans Serif"/>
              </a:rPr>
              <a:t>)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30">
                <a:latin typeface="Microsoft Sans Serif"/>
                <a:cs typeface="Microsoft Sans Serif"/>
              </a:rPr>
              <a:t>See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86914"/>
            <a:ext cx="65265" cy="6526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9" name="object 1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62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Metropolis-Hastings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1475676" y="763384"/>
            <a:ext cx="1612265" cy="0"/>
          </a:xfrm>
          <a:custGeom>
            <a:avLst/>
            <a:gdLst/>
            <a:ahLst/>
            <a:cxnLst/>
            <a:rect l="l" t="t" r="r" b="b"/>
            <a:pathLst>
              <a:path w="1612264" h="0">
                <a:moveTo>
                  <a:pt x="0" y="0"/>
                </a:moveTo>
                <a:lnTo>
                  <a:pt x="161193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880706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4594" y="500619"/>
            <a:ext cx="3168015" cy="48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marR="43180" indent="-277495">
              <a:lnSpc>
                <a:spcPct val="138100"/>
              </a:lnSpc>
              <a:spcBef>
                <a:spcPts val="1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-60">
                <a:latin typeface="Microsoft Sans Serif"/>
                <a:cs typeface="Microsoft Sans Serif"/>
              </a:rPr>
              <a:t>simple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example: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2.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Random-walk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Metropolis </a:t>
            </a:r>
            <a:r>
              <a:rPr dirty="0" sz="1100" spc="-25">
                <a:latin typeface="Microsoft Sans Serif"/>
                <a:cs typeface="Microsoft Sans Serif"/>
              </a:rPr>
              <a:t> Starting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arbitrary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initial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value,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say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θ</a:t>
            </a:r>
            <a:r>
              <a:rPr dirty="0" baseline="27777" sz="1200" spc="-22">
                <a:latin typeface="Tahoma"/>
                <a:cs typeface="Tahoma"/>
              </a:rPr>
              <a:t>(0)</a:t>
            </a:r>
            <a:r>
              <a:rPr dirty="0" baseline="27777" sz="1200" spc="15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5.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90739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17955" y="994332"/>
            <a:ext cx="15119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0235" algn="l"/>
                <a:tab pos="1162685" algn="l"/>
                <a:tab pos="1444625" algn="l"/>
              </a:tabLst>
            </a:pPr>
            <a:r>
              <a:rPr dirty="0" sz="800" spc="35">
                <a:latin typeface="Cambria"/>
                <a:cs typeface="Cambria"/>
              </a:rPr>
              <a:t>∗</a:t>
            </a:r>
            <a:r>
              <a:rPr dirty="0" sz="800" spc="35">
                <a:latin typeface="Cambria"/>
                <a:cs typeface="Cambri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5231" y="1078863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Arial"/>
                <a:cs typeface="Arial"/>
              </a:rPr>
              <a:t>p</a:t>
            </a:r>
            <a:r>
              <a:rPr dirty="0" sz="800" i="1">
                <a:latin typeface="Arial"/>
                <a:cs typeface="Arial"/>
              </a:rPr>
              <a:t>r</a:t>
            </a:r>
            <a:r>
              <a:rPr dirty="0" sz="800" spc="-5" i="1">
                <a:latin typeface="Arial"/>
                <a:cs typeface="Arial"/>
              </a:rPr>
              <a:t>o</a:t>
            </a:r>
            <a:r>
              <a:rPr dirty="0" sz="800" spc="-10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1007286"/>
            <a:ext cx="2547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77975" algn="l"/>
                <a:tab pos="2092325" algn="l"/>
                <a:tab pos="2442210" algn="l"/>
              </a:tabLst>
            </a:pPr>
            <a:r>
              <a:rPr dirty="0" sz="1100" spc="-45">
                <a:latin typeface="Microsoft Sans Serif"/>
                <a:cs typeface="Microsoft Sans Serif"/>
              </a:rPr>
              <a:t>W</a:t>
            </a:r>
            <a:r>
              <a:rPr dirty="0" sz="1100" spc="-130">
                <a:latin typeface="Microsoft Sans Serif"/>
                <a:cs typeface="Microsoft Sans Serif"/>
              </a:rPr>
              <a:t>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</a:t>
            </a:r>
            <a:r>
              <a:rPr dirty="0" sz="1100" spc="-35">
                <a:latin typeface="Microsoft Sans Serif"/>
                <a:cs typeface="Microsoft Sans Serif"/>
              </a:rPr>
              <a:t>ro</a:t>
            </a:r>
            <a:r>
              <a:rPr dirty="0" sz="1100" spc="-15">
                <a:latin typeface="Microsoft Sans Serif"/>
                <a:cs typeface="Microsoft Sans Serif"/>
              </a:rPr>
              <a:t>p</a:t>
            </a:r>
            <a:r>
              <a:rPr dirty="0" sz="1100" spc="-110">
                <a:latin typeface="Microsoft Sans Serif"/>
                <a:cs typeface="Microsoft Sans Serif"/>
              </a:rPr>
              <a:t>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 </a:t>
            </a:r>
            <a:r>
              <a:rPr dirty="0" sz="1100" spc="120" i="1">
                <a:latin typeface="Calibri"/>
                <a:cs typeface="Calibri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35" i="1">
                <a:latin typeface="Calibri"/>
                <a:cs typeface="Calibri"/>
              </a:rPr>
              <a:t>σ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300772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4395" y="1217319"/>
            <a:ext cx="2279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Accept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acceptance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probability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294" y="1618664"/>
            <a:ext cx="3460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765" algn="l"/>
              </a:tabLst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1638552"/>
            <a:ext cx="1656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045" algn="l"/>
                <a:tab pos="1315085" algn="l"/>
              </a:tabLst>
            </a:pPr>
            <a:r>
              <a:rPr dirty="0" sz="1100" spc="75" i="1">
                <a:latin typeface="Calibri"/>
                <a:cs typeface="Calibri"/>
              </a:rPr>
              <a:t>α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5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>
                <a:latin typeface="Microsoft Sans Serif"/>
                <a:cs typeface="Microsoft Sans Serif"/>
              </a:rPr>
              <a:t>  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>
                <a:latin typeface="Microsoft Sans Serif"/>
                <a:cs typeface="Microsoft Sans Serif"/>
              </a:rPr>
              <a:t>  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min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75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exp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5376" y="1401634"/>
            <a:ext cx="5689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4980" algn="l"/>
              </a:tabLst>
            </a:pPr>
            <a:r>
              <a:rPr dirty="0" sz="1100" spc="520">
                <a:latin typeface="Lucida Sans Unicode"/>
                <a:cs typeface="Lucida Sans Unicode"/>
              </a:rPr>
              <a:t>(</a:t>
            </a:r>
            <a:r>
              <a:rPr dirty="0" sz="1100" spc="520">
                <a:latin typeface="Lucida Sans Unicode"/>
                <a:cs typeface="Lucida Sans Unicode"/>
              </a:rPr>
              <a:t>	</a:t>
            </a:r>
            <a:r>
              <a:rPr dirty="0" sz="1100" spc="225">
                <a:latin typeface="Lucida Sans Unicode"/>
                <a:cs typeface="Lucida Sans Unicode"/>
              </a:rPr>
              <a:t>"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5275" y="1531872"/>
            <a:ext cx="155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3960" y="1544814"/>
            <a:ext cx="892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690" algn="l"/>
              </a:tabLst>
            </a:pPr>
            <a:r>
              <a:rPr dirty="0" sz="1100" spc="-30">
                <a:latin typeface="Microsoft Sans Serif"/>
                <a:cs typeface="Microsoft Sans Serif"/>
              </a:rPr>
              <a:t>25(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	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30">
                <a:latin typeface="Microsoft Sans Serif"/>
                <a:cs typeface="Microsoft Sans Serif"/>
              </a:rPr>
              <a:t>05)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0773" y="153187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86660" y="1755152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 h="0">
                <a:moveTo>
                  <a:pt x="0" y="0"/>
                </a:moveTo>
                <a:lnTo>
                  <a:pt x="9269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02775" y="173358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6843" y="1638552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4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1879" y="153187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00564" y="1544814"/>
            <a:ext cx="816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25(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105" i="1">
                <a:latin typeface="Calibri"/>
                <a:cs typeface="Calibri"/>
              </a:rPr>
              <a:t>  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0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30">
                <a:latin typeface="Microsoft Sans Serif"/>
                <a:cs typeface="Microsoft Sans Serif"/>
              </a:rPr>
              <a:t>05)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1495" y="153187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13264" y="1755152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5" h="0">
                <a:moveTo>
                  <a:pt x="0" y="0"/>
                </a:moveTo>
                <a:lnTo>
                  <a:pt x="85102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91445" y="173358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6780" y="1401634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#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5655" y="2011069"/>
            <a:ext cx="576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9905" algn="l"/>
              </a:tabLst>
            </a:pP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77034" y="1998115"/>
            <a:ext cx="2692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>
                <a:latin typeface="Tahoma"/>
                <a:cs typeface="Tahoma"/>
              </a:rPr>
              <a:t>(</a:t>
            </a:r>
            <a:r>
              <a:rPr dirty="0" sz="800" spc="60" i="1">
                <a:latin typeface="Arial"/>
                <a:cs typeface="Arial"/>
              </a:rPr>
              <a:t>t</a:t>
            </a:r>
            <a:r>
              <a:rPr dirty="0" sz="800" spc="60">
                <a:latin typeface="Tahoma"/>
                <a:cs typeface="Tahoma"/>
              </a:rPr>
              <a:t>)</a:t>
            </a:r>
            <a:r>
              <a:rPr dirty="0" sz="800" spc="140">
                <a:latin typeface="Tahoma"/>
                <a:cs typeface="Tahoma"/>
              </a:rPr>
              <a:t> </a:t>
            </a: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28355" y="2221407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 h="0">
                <a:moveTo>
                  <a:pt x="0" y="0"/>
                </a:moveTo>
                <a:lnTo>
                  <a:pt x="6113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342172" y="1867876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2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1695" y="2199829"/>
            <a:ext cx="1734820" cy="5181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93140">
              <a:lnSpc>
                <a:spcPct val="100000"/>
              </a:lnSpc>
              <a:spcBef>
                <a:spcPts val="90"/>
              </a:spcBef>
            </a:pPr>
            <a:r>
              <a:rPr dirty="0" baseline="37878" sz="1650" spc="-44">
                <a:latin typeface="Lucida Sans Unicode"/>
                <a:cs typeface="Lucida Sans Unicode"/>
              </a:rPr>
              <a:t>×</a:t>
            </a:r>
            <a:r>
              <a:rPr dirty="0" baseline="37878" sz="1650" spc="104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baseline="20833" sz="1200" spc="127">
                <a:latin typeface="Cambria"/>
                <a:cs typeface="Cambria"/>
              </a:rPr>
              <a:t>∗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baseline="20833" sz="1200" spc="-22">
                <a:latin typeface="Tahoma"/>
                <a:cs typeface="Tahoma"/>
              </a:rPr>
              <a:t>2</a:t>
            </a:r>
            <a:endParaRPr baseline="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50"/>
              </a:spcBef>
            </a:pPr>
            <a:r>
              <a:rPr dirty="0" sz="1100" spc="-130">
                <a:latin typeface="Microsoft Sans Serif"/>
                <a:cs typeface="Microsoft Sans Serif"/>
              </a:rPr>
              <a:t>See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09469"/>
            <a:ext cx="65265" cy="6526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819501"/>
            <a:ext cx="65265" cy="6526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98995" y="2736061"/>
            <a:ext cx="2291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Experiment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different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values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25" i="1">
                <a:latin typeface="Calibri"/>
                <a:cs typeface="Calibri"/>
              </a:rPr>
              <a:t>σ</a:t>
            </a:r>
            <a:r>
              <a:rPr dirty="0" baseline="27777" sz="1200" spc="37">
                <a:latin typeface="Tahoma"/>
                <a:cs typeface="Tahoma"/>
              </a:rPr>
              <a:t>2</a:t>
            </a:r>
            <a:endParaRPr baseline="27777"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80207" y="2807638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Arial"/>
                <a:cs typeface="Arial"/>
              </a:rPr>
              <a:t>p</a:t>
            </a:r>
            <a:r>
              <a:rPr dirty="0" sz="800" spc="-5" i="1">
                <a:latin typeface="Arial"/>
                <a:cs typeface="Arial"/>
              </a:rPr>
              <a:t>rop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5388" y="2736061"/>
            <a:ext cx="957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monitor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908133"/>
            <a:ext cx="1960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Microsoft Sans Serif"/>
                <a:cs typeface="Microsoft Sans Serif"/>
              </a:rPr>
              <a:t>trajectories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acceptance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rates.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4" name="object 4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55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Gibbs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24331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896404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9194" y="450339"/>
            <a:ext cx="3505200" cy="11341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dirty="0" sz="1100" spc="-75">
                <a:latin typeface="Microsoft Sans Serif"/>
                <a:cs typeface="Microsoft Sans Serif"/>
              </a:rPr>
              <a:t>Gibbs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sampling:</a:t>
            </a:r>
            <a:endParaRPr sz="110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  <a:spcBef>
                <a:spcPts val="85"/>
              </a:spcBef>
            </a:pP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spc="-50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(</a:t>
            </a:r>
            <a:r>
              <a:rPr dirty="0" sz="1100" i="1">
                <a:latin typeface="Calibri"/>
                <a:cs typeface="Calibri"/>
              </a:rPr>
              <a:t>θ</a:t>
            </a:r>
            <a:r>
              <a:rPr dirty="0" baseline="-10416" sz="1200">
                <a:latin typeface="Tahoma"/>
                <a:cs typeface="Tahoma"/>
              </a:rPr>
              <a:t>1</a:t>
            </a:r>
            <a:r>
              <a:rPr dirty="0" sz="1100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45" i="1">
                <a:latin typeface="Calibri"/>
                <a:cs typeface="Calibri"/>
              </a:rPr>
              <a:t>θ</a:t>
            </a:r>
            <a:r>
              <a:rPr dirty="0" baseline="-13888" sz="1200" spc="-67" i="1">
                <a:latin typeface="Arial"/>
                <a:cs typeface="Arial"/>
              </a:rPr>
              <a:t>k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 i="1">
                <a:latin typeface="Arial"/>
                <a:cs typeface="Arial"/>
              </a:rPr>
              <a:t>k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dimensional.</a:t>
            </a:r>
            <a:endParaRPr sz="1100">
              <a:latin typeface="Microsoft Sans Serif"/>
              <a:cs typeface="Microsoft Sans Serif"/>
            </a:endParaRPr>
          </a:p>
          <a:p>
            <a:pPr marL="327660" marR="43180">
              <a:lnSpc>
                <a:spcPct val="102699"/>
              </a:lnSpc>
            </a:pPr>
            <a:r>
              <a:rPr dirty="0" sz="1100" spc="-75">
                <a:latin typeface="Microsoft Sans Serif"/>
                <a:cs typeface="Microsoft Sans Serif"/>
              </a:rPr>
              <a:t>Gibbs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sampler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(Gelfand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smith,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1990)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Microsoft Sans Serif"/>
                <a:cs typeface="Microsoft Sans Serif"/>
              </a:rPr>
              <a:t>full </a:t>
            </a:r>
            <a:r>
              <a:rPr dirty="0" sz="1100" spc="-2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Microsoft Sans Serif"/>
                <a:cs typeface="Microsoft Sans Serif"/>
              </a:rPr>
              <a:t>conditional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dirty="0" sz="1100" spc="-40">
                <a:solidFill>
                  <a:srgbClr val="FF0000"/>
                </a:solidFill>
                <a:latin typeface="Microsoft Sans Serif"/>
                <a:cs typeface="Microsoft Sans Serif"/>
              </a:rPr>
              <a:t>osteri</a:t>
            </a:r>
            <a:r>
              <a:rPr dirty="0" sz="1100" spc="-90">
                <a:solidFill>
                  <a:srgbClr val="FF0000"/>
                </a:solidFill>
                <a:latin typeface="Microsoft Sans Serif"/>
                <a:cs typeface="Microsoft Sans Serif"/>
              </a:rPr>
              <a:t>o</a:t>
            </a:r>
            <a:r>
              <a:rPr dirty="0" sz="1100" spc="5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dirty="0" sz="11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dirty="0" sz="1100" spc="-15">
                <a:solidFill>
                  <a:srgbClr val="FF0000"/>
                </a:solidFill>
                <a:latin typeface="Microsoft Sans Serif"/>
                <a:cs typeface="Microsoft Sans Serif"/>
              </a:rPr>
              <a:t>ist</a:t>
            </a:r>
            <a:r>
              <a:rPr dirty="0" sz="110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dirty="0" sz="1100" spc="-30">
                <a:solidFill>
                  <a:srgbClr val="FF0000"/>
                </a:solidFill>
                <a:latin typeface="Microsoft Sans Serif"/>
                <a:cs typeface="Microsoft Sans Serif"/>
              </a:rPr>
              <a:t>ibutions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</a:t>
            </a:r>
            <a:r>
              <a:rPr dirty="0" sz="1100" spc="-60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 i="1">
                <a:latin typeface="Arial"/>
                <a:cs typeface="Arial"/>
              </a:rPr>
              <a:t>j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70" i="1">
                <a:latin typeface="Arial"/>
                <a:cs typeface="Arial"/>
              </a:rPr>
              <a:t>k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00">
              <a:latin typeface="Microsoft Sans Serif"/>
              <a:cs typeface="Microsoft Sans Serif"/>
            </a:endParaRPr>
          </a:p>
          <a:p>
            <a:pPr marL="1186180">
              <a:lnSpc>
                <a:spcPct val="100000"/>
              </a:lnSpc>
              <a:spcBef>
                <a:spcPts val="640"/>
              </a:spcBef>
            </a:pPr>
            <a:r>
              <a:rPr dirty="0" sz="1100" spc="10" i="1">
                <a:latin typeface="Calibri"/>
                <a:cs typeface="Calibri"/>
              </a:rPr>
              <a:t>π</a:t>
            </a:r>
            <a:r>
              <a:rPr dirty="0" sz="1100" spc="10">
                <a:latin typeface="Microsoft Sans Serif"/>
                <a:cs typeface="Microsoft Sans Serif"/>
              </a:rPr>
              <a:t>(</a:t>
            </a:r>
            <a:r>
              <a:rPr dirty="0" sz="1100" spc="10" i="1">
                <a:latin typeface="Calibri"/>
                <a:cs typeface="Calibri"/>
              </a:rPr>
              <a:t>θ</a:t>
            </a:r>
            <a:r>
              <a:rPr dirty="0" baseline="-10416" sz="1200" spc="15" i="1">
                <a:latin typeface="Arial"/>
                <a:cs typeface="Arial"/>
              </a:rPr>
              <a:t>j</a:t>
            </a:r>
            <a:r>
              <a:rPr dirty="0" baseline="-10416" sz="1200" spc="-150" i="1">
                <a:latin typeface="Arial"/>
                <a:cs typeface="Arial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|</a:t>
            </a:r>
            <a:r>
              <a:rPr dirty="0" sz="1100" spc="-40" i="1">
                <a:latin typeface="Calibri"/>
                <a:cs typeface="Calibri"/>
              </a:rPr>
              <a:t>θ</a:t>
            </a:r>
            <a:r>
              <a:rPr dirty="0" baseline="-10416" sz="1200" spc="-60">
                <a:latin typeface="Tahoma"/>
                <a:cs typeface="Tahoma"/>
              </a:rPr>
              <a:t>1</a:t>
            </a:r>
            <a:r>
              <a:rPr dirty="0" sz="1100" spc="-40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55" i="1">
                <a:latin typeface="Calibri"/>
                <a:cs typeface="Calibri"/>
              </a:rPr>
              <a:t>θ</a:t>
            </a:r>
            <a:r>
              <a:rPr dirty="0" baseline="-10416" sz="1200" spc="82" i="1">
                <a:latin typeface="Arial"/>
                <a:cs typeface="Arial"/>
              </a:rPr>
              <a:t>j</a:t>
            </a:r>
            <a:r>
              <a:rPr dirty="0" baseline="-10416" sz="1200" spc="82">
                <a:latin typeface="Cambria"/>
                <a:cs typeface="Cambria"/>
              </a:rPr>
              <a:t>−</a:t>
            </a:r>
            <a:r>
              <a:rPr dirty="0" baseline="-10416" sz="1200" spc="82">
                <a:latin typeface="Tahoma"/>
                <a:cs typeface="Tahoma"/>
              </a:rPr>
              <a:t>1</a:t>
            </a:r>
            <a:r>
              <a:rPr dirty="0" sz="1100" spc="5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-10416" sz="1200" spc="22" i="1">
                <a:latin typeface="Arial"/>
                <a:cs typeface="Arial"/>
              </a:rPr>
              <a:t>j</a:t>
            </a:r>
            <a:r>
              <a:rPr dirty="0" baseline="-10416" sz="1200" spc="22">
                <a:latin typeface="Tahoma"/>
                <a:cs typeface="Tahoma"/>
              </a:rPr>
              <a:t>+1</a:t>
            </a:r>
            <a:r>
              <a:rPr dirty="0" baseline="-10416" sz="1200" spc="-30">
                <a:latin typeface="Tahoma"/>
                <a:cs typeface="Tahoma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-13888" sz="1200" spc="22" i="1">
                <a:latin typeface="Arial"/>
                <a:cs typeface="Arial"/>
              </a:rPr>
              <a:t>k</a:t>
            </a:r>
            <a:r>
              <a:rPr dirty="0" sz="1100" spc="1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8943" y="1683637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8409" y="1668397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8465" y="1780005"/>
            <a:ext cx="2101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baseline="-10416" sz="1200" spc="172" i="1">
                <a:latin typeface="Arial"/>
                <a:cs typeface="Arial"/>
              </a:rPr>
              <a:t>j</a:t>
            </a:r>
            <a:r>
              <a:rPr dirty="0" baseline="-10416" sz="1200" spc="322">
                <a:latin typeface="Cambria"/>
                <a:cs typeface="Cambria"/>
              </a:rPr>
              <a:t>−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baseline="-10416" sz="1200" spc="247" i="1">
                <a:latin typeface="Arial"/>
                <a:cs typeface="Arial"/>
              </a:rPr>
              <a:t>j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baseline="-10416" sz="1200" spc="172" i="1">
                <a:latin typeface="Arial"/>
                <a:cs typeface="Arial"/>
              </a:rPr>
              <a:t>j</a:t>
            </a:r>
            <a:r>
              <a:rPr dirty="0" baseline="-10416" sz="1200" spc="44">
                <a:latin typeface="Tahoma"/>
                <a:cs typeface="Tahoma"/>
              </a:rPr>
              <a:t>+1</a:t>
            </a:r>
            <a:r>
              <a:rPr dirty="0" baseline="-10416" sz="1200" spc="-30">
                <a:latin typeface="Tahoma"/>
                <a:cs typeface="Tahoma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baseline="-13888" sz="1200" spc="15" i="1">
                <a:latin typeface="Arial"/>
                <a:cs typeface="Arial"/>
              </a:rPr>
              <a:t>k</a:t>
            </a:r>
            <a:r>
              <a:rPr dirty="0" baseline="-13888" sz="1200" spc="-165" i="1">
                <a:latin typeface="Arial"/>
                <a:cs typeface="Arial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50" i="1">
                <a:latin typeface="Arial"/>
                <a:cs typeface="Arial"/>
              </a:rPr>
              <a:t>d</a:t>
            </a:r>
            <a:r>
              <a:rPr dirty="0" sz="1100" spc="-105" i="1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9337" y="1838971"/>
            <a:ext cx="539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3009" y="1588286"/>
            <a:ext cx="2315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22313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(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baseline="-10416" sz="12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baseline="-10416" sz="1200" spc="8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u="sng" baseline="-10416" sz="1200" spc="82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dirty="0" u="sng" baseline="-10416" sz="1200" spc="82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sz="1100" spc="5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3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baseline="-10416" sz="1200" spc="44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u="sng" sz="1100" spc="3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baseline="-10416" sz="1200" spc="2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u="sng" baseline="-10416" sz="1200" spc="22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+1</a:t>
            </a:r>
            <a:r>
              <a:rPr dirty="0" u="sng" baseline="-10416" sz="12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dirty="0" u="sng" sz="1100" spc="-7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θ</a:t>
            </a:r>
            <a:r>
              <a:rPr dirty="0" u="sng" baseline="-13888" sz="1200" spc="-6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u="sng" baseline="-13888" sz="1200" spc="-15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7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)	</a:t>
            </a:r>
            <a:r>
              <a:rPr dirty="0" baseline="-37878" sz="1650" spc="30" i="1">
                <a:latin typeface="Calibri"/>
                <a:cs typeface="Calibri"/>
              </a:rPr>
              <a:t>.</a:t>
            </a:r>
            <a:endParaRPr baseline="-37878" sz="16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077923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573896"/>
            <a:ext cx="65265" cy="6526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738412"/>
            <a:ext cx="52590" cy="525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3193897"/>
            <a:ext cx="52590" cy="5259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6295" y="1994470"/>
            <a:ext cx="3674110" cy="12928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226695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Microsoft Sans Serif"/>
                <a:cs typeface="Microsoft Sans Serif"/>
              </a:rPr>
              <a:t>Idea: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Explore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full </a:t>
            </a:r>
            <a:r>
              <a:rPr dirty="0" sz="1100" spc="-30">
                <a:latin typeface="Microsoft Sans Serif"/>
                <a:cs typeface="Microsoft Sans Serif"/>
              </a:rPr>
              <a:t>conditional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sequentially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one-by-one,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joining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form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intended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joint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samples.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ts val="1185"/>
              </a:lnSpc>
            </a:pPr>
            <a:r>
              <a:rPr dirty="0" sz="1100" spc="-35">
                <a:latin typeface="Microsoft Sans Serif"/>
                <a:cs typeface="Microsoft Sans Serif"/>
              </a:rPr>
              <a:t>Note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that:</a:t>
            </a:r>
            <a:endParaRPr sz="1100">
              <a:latin typeface="Microsoft Sans Serif"/>
              <a:cs typeface="Microsoft Sans Serif"/>
            </a:endParaRPr>
          </a:p>
          <a:p>
            <a:pPr marL="327660" marR="43180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-2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full </a:t>
            </a:r>
            <a:r>
              <a:rPr dirty="0" sz="1000" spc="-25">
                <a:latin typeface="Microsoft Sans Serif"/>
                <a:cs typeface="Microsoft Sans Serif"/>
              </a:rPr>
              <a:t>conditional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posterior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-5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proportional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joint </a:t>
            </a:r>
            <a:r>
              <a:rPr dirty="0" sz="1000" spc="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posterior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since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40">
                <a:latin typeface="Microsoft Sans Serif"/>
                <a:cs typeface="Microsoft Sans Serif"/>
              </a:rPr>
              <a:t>denominator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 </a:t>
            </a:r>
            <a:r>
              <a:rPr dirty="0" sz="1000" spc="-25">
                <a:latin typeface="Microsoft Sans Serif"/>
                <a:cs typeface="Microsoft Sans Serif"/>
              </a:rPr>
              <a:t>the integral </a:t>
            </a:r>
            <a:r>
              <a:rPr dirty="0" sz="1000" spc="-65">
                <a:latin typeface="Microsoft Sans Serif"/>
                <a:cs typeface="Microsoft Sans Serif"/>
              </a:rPr>
              <a:t>above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does</a:t>
            </a:r>
            <a:r>
              <a:rPr dirty="0" sz="1000" spc="-7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not </a:t>
            </a:r>
            <a:r>
              <a:rPr dirty="0" sz="1000" spc="-26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depend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 i="1">
                <a:latin typeface="Calibri"/>
                <a:cs typeface="Calibri"/>
              </a:rPr>
              <a:t>θ</a:t>
            </a:r>
            <a:r>
              <a:rPr dirty="0" baseline="-11904" sz="1050" spc="-44" i="1">
                <a:latin typeface="Arial"/>
                <a:cs typeface="Arial"/>
              </a:rPr>
              <a:t>j</a:t>
            </a:r>
            <a:r>
              <a:rPr dirty="0" baseline="-11904" sz="1050" spc="-120" i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327660">
              <a:lnSpc>
                <a:spcPts val="1145"/>
              </a:lnSpc>
            </a:pPr>
            <a:r>
              <a:rPr dirty="0" sz="1000" spc="-75">
                <a:latin typeface="Microsoft Sans Serif"/>
                <a:cs typeface="Microsoft Sans Serif"/>
              </a:rPr>
              <a:t>We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must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able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sample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2" name="object 2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14184" y="3302787"/>
            <a:ext cx="1379220" cy="21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9"/>
              </a:lnSpc>
            </a:pPr>
            <a:r>
              <a:rPr dirty="0" sz="1000" spc="50" i="1">
                <a:latin typeface="Calibri"/>
                <a:cs typeface="Calibri"/>
              </a:rPr>
              <a:t>π</a:t>
            </a: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baseline="-11904" sz="1050" spc="60" i="1">
                <a:latin typeface="Arial"/>
                <a:cs typeface="Arial"/>
              </a:rPr>
              <a:t>j</a:t>
            </a:r>
            <a:r>
              <a:rPr dirty="0" baseline="-11904" sz="1050" spc="-120" i="1">
                <a:latin typeface="Arial"/>
                <a:cs typeface="Arial"/>
              </a:rPr>
              <a:t> </a:t>
            </a:r>
            <a:r>
              <a:rPr dirty="0" sz="1000" spc="-100">
                <a:latin typeface="Lucida Sans Unicode"/>
                <a:cs typeface="Lucida Sans Unicode"/>
              </a:rPr>
              <a:t>|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baseline="-11904" sz="1050" spc="52">
                <a:latin typeface="Tahoma"/>
                <a:cs typeface="Tahoma"/>
              </a:rPr>
              <a:t>1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baseline="-11904" sz="1050" spc="150" i="1">
                <a:latin typeface="Arial"/>
                <a:cs typeface="Arial"/>
              </a:rPr>
              <a:t>j</a:t>
            </a:r>
            <a:r>
              <a:rPr dirty="0" baseline="-11904" sz="1050" spc="97">
                <a:latin typeface="Lucida Sans Unicode"/>
                <a:cs typeface="Lucida Sans Unicode"/>
              </a:rPr>
              <a:t>−</a:t>
            </a:r>
            <a:r>
              <a:rPr dirty="0" baseline="-11904" sz="1050" spc="52">
                <a:latin typeface="Tahoma"/>
                <a:cs typeface="Tahoma"/>
              </a:rPr>
              <a:t>1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95" i="1">
                <a:latin typeface="Calibri"/>
                <a:cs typeface="Calibri"/>
              </a:rPr>
              <a:t>θ</a:t>
            </a:r>
            <a:r>
              <a:rPr dirty="0" baseline="-11904" sz="1050" spc="150" i="1">
                <a:latin typeface="Arial"/>
                <a:cs typeface="Arial"/>
              </a:rPr>
              <a:t>j</a:t>
            </a:r>
            <a:r>
              <a:rPr dirty="0" baseline="-11904" sz="1050" spc="37">
                <a:latin typeface="Tahoma"/>
                <a:cs typeface="Tahoma"/>
              </a:rPr>
              <a:t>+1</a:t>
            </a:r>
            <a:r>
              <a:rPr dirty="0" baseline="-11904" sz="1050" spc="-7">
                <a:latin typeface="Tahoma"/>
                <a:cs typeface="Tahoma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4581" y="3304811"/>
            <a:ext cx="1783080" cy="137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 spc="-40" i="1">
                <a:latin typeface="Calibri"/>
                <a:cs typeface="Calibri"/>
              </a:rPr>
              <a:t>θ</a:t>
            </a:r>
            <a:r>
              <a:rPr dirty="0" baseline="-11904" sz="1050" spc="-60" i="1">
                <a:latin typeface="Arial"/>
                <a:cs typeface="Arial"/>
              </a:rPr>
              <a:t>k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50" i="1">
                <a:latin typeface="Calibri"/>
                <a:cs typeface="Calibri"/>
              </a:rPr>
              <a:t> </a:t>
            </a:r>
            <a:r>
              <a:rPr dirty="0" sz="900" spc="105">
                <a:latin typeface="Georgia"/>
                <a:cs typeface="Georgia"/>
              </a:rPr>
              <a:t>y</a:t>
            </a:r>
            <a:r>
              <a:rPr dirty="0" sz="1000" spc="105">
                <a:latin typeface="Microsoft Sans Serif"/>
                <a:cs typeface="Microsoft Sans Serif"/>
              </a:rPr>
              <a:t>)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perform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Gibbs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sampling.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9099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</a:rPr>
              <a:t>Background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579374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495921"/>
            <a:ext cx="3638550" cy="2763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8910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statistics </a:t>
            </a:r>
            <a:r>
              <a:rPr dirty="0" sz="1100" spc="-65">
                <a:latin typeface="Microsoft Sans Serif"/>
                <a:cs typeface="Microsoft Sans Serif"/>
              </a:rPr>
              <a:t>takes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 </a:t>
            </a:r>
            <a:r>
              <a:rPr dirty="0" sz="1100" spc="-80">
                <a:latin typeface="Microsoft Sans Serif"/>
                <a:cs typeface="Microsoft Sans Serif"/>
              </a:rPr>
              <a:t>name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 </a:t>
            </a:r>
            <a:r>
              <a:rPr dirty="0" sz="1100" spc="-70">
                <a:latin typeface="Microsoft Sans Serif"/>
                <a:cs typeface="Microsoft Sans Serif"/>
              </a:rPr>
              <a:t>Rev.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Thomas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(1702-1761)</a:t>
            </a:r>
            <a:endParaRPr sz="1100">
              <a:latin typeface="Microsoft Sans Serif"/>
              <a:cs typeface="Microsoft Sans Serif"/>
            </a:endParaRPr>
          </a:p>
          <a:p>
            <a:pPr marL="12700" marR="160020">
              <a:lnSpc>
                <a:spcPct val="102600"/>
              </a:lnSpc>
              <a:spcBef>
                <a:spcPts val="254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presbyterian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minister,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published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paper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posthumously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“An </a:t>
            </a:r>
            <a:r>
              <a:rPr dirty="0" sz="1100" spc="-114">
                <a:latin typeface="Microsoft Sans Serif"/>
                <a:cs typeface="Microsoft Sans Serif"/>
              </a:rPr>
              <a:t>essay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towards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solving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problem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30">
                <a:latin typeface="Microsoft Sans Serif"/>
                <a:cs typeface="Microsoft Sans Serif"/>
              </a:rPr>
              <a:t>the doctrine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chances”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(1763)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included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form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Theorem.</a:t>
            </a:r>
            <a:endParaRPr sz="1100">
              <a:latin typeface="Microsoft Sans Serif"/>
              <a:cs typeface="Microsoft Sans Serif"/>
            </a:endParaRPr>
          </a:p>
          <a:p>
            <a:pPr marL="12700" marR="175895">
              <a:lnSpc>
                <a:spcPct val="102600"/>
              </a:lnSpc>
              <a:spcBef>
                <a:spcPts val="254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approach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was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independently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developed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Laplace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approximately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50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years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later.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254"/>
              </a:spcBef>
            </a:pPr>
            <a:r>
              <a:rPr dirty="0" sz="1100" spc="-65">
                <a:latin typeface="Microsoft Sans Serif"/>
                <a:cs typeface="Microsoft Sans Serif"/>
              </a:rPr>
              <a:t>For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while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20th </a:t>
            </a:r>
            <a:r>
              <a:rPr dirty="0" sz="1100" spc="-35">
                <a:latin typeface="Microsoft Sans Serif"/>
                <a:cs typeface="Microsoft Sans Serif"/>
              </a:rPr>
              <a:t>century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statistics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was 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overshadowed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Frequentist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approach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likes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Fisher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(1890-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1962),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Neyman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(1894-1981),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Pearson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(1857-1936)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cs typeface="Microsoft Sans Serif"/>
            </a:endParaRPr>
          </a:p>
          <a:p>
            <a:pPr marL="12700" marR="121920">
              <a:lnSpc>
                <a:spcPct val="102600"/>
              </a:lnSpc>
              <a:spcBef>
                <a:spcPts val="259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key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paper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Gelfand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Smith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(1990)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changed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together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85">
                <a:latin typeface="Microsoft Sans Serif"/>
                <a:cs typeface="Microsoft Sans Serif"/>
              </a:rPr>
              <a:t>advances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40">
                <a:latin typeface="Microsoft Sans Serif"/>
                <a:cs typeface="Microsoft Sans Serif"/>
              </a:rPr>
              <a:t>high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computational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powers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approach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increasingly </a:t>
            </a:r>
            <a:r>
              <a:rPr dirty="0" sz="1100" spc="-55">
                <a:latin typeface="Microsoft Sans Serif"/>
                <a:cs typeface="Microsoft Sans Serif"/>
              </a:rPr>
              <a:t>appealing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60">
                <a:latin typeface="Microsoft Sans Serif"/>
                <a:cs typeface="Microsoft Sans Serif"/>
              </a:rPr>
              <a:t>various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disciplines.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956056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04810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09420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086102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634869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6" name="object 1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55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Gibbs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04557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567306"/>
            <a:ext cx="166433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75">
                <a:latin typeface="Microsoft Sans Serif"/>
                <a:cs typeface="Microsoft Sans Serif"/>
              </a:rPr>
              <a:t>Gibbs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sampling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algorithm: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Sample/update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turn: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302" y="1083499"/>
            <a:ext cx="412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0303" sz="1650" spc="37" i="1">
                <a:latin typeface="Calibri"/>
                <a:cs typeface="Calibri"/>
              </a:rPr>
              <a:t>θ</a:t>
            </a:r>
            <a:r>
              <a:rPr dirty="0" sz="800" spc="25">
                <a:latin typeface="Tahoma"/>
                <a:cs typeface="Tahoma"/>
              </a:rPr>
              <a:t>(</a:t>
            </a:r>
            <a:r>
              <a:rPr dirty="0" sz="800" spc="25" i="1">
                <a:latin typeface="Arial"/>
                <a:cs typeface="Arial"/>
              </a:rPr>
              <a:t>t</a:t>
            </a:r>
            <a:r>
              <a:rPr dirty="0" sz="800" spc="25">
                <a:latin typeface="Tahoma"/>
                <a:cs typeface="Tahoma"/>
              </a:rPr>
              <a:t>+1)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3739" y="12347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8542" y="121462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6017" y="1120824"/>
            <a:ext cx="4216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765" algn="l"/>
              </a:tabLst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5213" y="1120824"/>
            <a:ext cx="155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2169" y="1238578"/>
            <a:ext cx="8572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765" algn="l"/>
                <a:tab pos="791210" algn="l"/>
              </a:tabLst>
            </a:pPr>
            <a:r>
              <a:rPr dirty="0" baseline="3472" sz="1200" spc="-22">
                <a:latin typeface="Tahoma"/>
                <a:cs typeface="Tahoma"/>
              </a:rPr>
              <a:t>2</a:t>
            </a:r>
            <a:r>
              <a:rPr dirty="0" baseline="3472" sz="1200" spc="-22">
                <a:latin typeface="Tahoma"/>
                <a:cs typeface="Tahoma"/>
              </a:rPr>
              <a:t>	</a:t>
            </a:r>
            <a:r>
              <a:rPr dirty="0" baseline="3472" sz="1200" spc="-22">
                <a:latin typeface="Tahoma"/>
                <a:cs typeface="Tahoma"/>
              </a:rPr>
              <a:t>3</a:t>
            </a:r>
            <a:r>
              <a:rPr dirty="0" baseline="3472" sz="1200" spc="-22">
                <a:latin typeface="Tahoma"/>
                <a:cs typeface="Tahoma"/>
              </a:rPr>
              <a:t>	</a:t>
            </a:r>
            <a:r>
              <a:rPr dirty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7522" y="1078494"/>
            <a:ext cx="1799589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807085" algn="l"/>
                <a:tab pos="1073150" algn="l"/>
                <a:tab pos="158623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30">
                <a:latin typeface="Lucida Sans Unicode"/>
                <a:cs typeface="Lucida Sans Unicode"/>
              </a:rPr>
              <a:t> 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-30">
                <a:latin typeface="Lucida Sans Unicode"/>
                <a:cs typeface="Lucida Sans Unicode"/>
              </a:rPr>
              <a:t>∼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3302" y="1327783"/>
            <a:ext cx="412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0303" sz="1650" spc="37" i="1">
                <a:latin typeface="Calibri"/>
                <a:cs typeface="Calibri"/>
              </a:rPr>
              <a:t>θ</a:t>
            </a:r>
            <a:r>
              <a:rPr dirty="0" sz="800" spc="25">
                <a:latin typeface="Tahoma"/>
                <a:cs typeface="Tahoma"/>
              </a:rPr>
              <a:t>(</a:t>
            </a:r>
            <a:r>
              <a:rPr dirty="0" sz="800" spc="25" i="1">
                <a:latin typeface="Arial"/>
                <a:cs typeface="Arial"/>
              </a:rPr>
              <a:t>t</a:t>
            </a:r>
            <a:r>
              <a:rPr dirty="0" sz="800" spc="25">
                <a:latin typeface="Tahoma"/>
                <a:cs typeface="Tahoma"/>
              </a:rPr>
              <a:t>+1)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3739" y="147900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8542" y="145892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2169" y="147900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6017" y="1365109"/>
            <a:ext cx="1071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929005" algn="l"/>
              </a:tabLst>
            </a:pPr>
            <a:r>
              <a:rPr dirty="0" sz="800" spc="2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800" spc="13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25">
                <a:solidFill>
                  <a:srgbClr val="FF0000"/>
                </a:solidFill>
                <a:latin typeface="Tahoma"/>
                <a:cs typeface="Tahoma"/>
              </a:rPr>
              <a:t>+1)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r>
              <a:rPr dirty="0" sz="800">
                <a:latin typeface="Tahoma"/>
                <a:cs typeface="Tahom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6042" y="1482876"/>
            <a:ext cx="591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145" algn="l"/>
              </a:tabLst>
            </a:pPr>
            <a:r>
              <a:rPr dirty="0" baseline="3472" sz="1200" spc="-22">
                <a:latin typeface="Tahoma"/>
                <a:cs typeface="Tahoma"/>
              </a:rPr>
              <a:t>3</a:t>
            </a:r>
            <a:r>
              <a:rPr dirty="0" baseline="3472" sz="1200" spc="-22">
                <a:latin typeface="Tahoma"/>
                <a:cs typeface="Tahoma"/>
              </a:rPr>
              <a:t>	</a:t>
            </a:r>
            <a:r>
              <a:rPr dirty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799" y="1400808"/>
            <a:ext cx="1703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09930" algn="l"/>
                <a:tab pos="976630" algn="l"/>
                <a:tab pos="1489075" algn="l"/>
              </a:tabLst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3302" y="1572068"/>
            <a:ext cx="412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0303" sz="1650" spc="37" i="1">
                <a:latin typeface="Calibri"/>
                <a:cs typeface="Calibri"/>
              </a:rPr>
              <a:t>θ</a:t>
            </a:r>
            <a:r>
              <a:rPr dirty="0" sz="800" spc="25">
                <a:latin typeface="Tahoma"/>
                <a:cs typeface="Tahoma"/>
              </a:rPr>
              <a:t>(</a:t>
            </a:r>
            <a:r>
              <a:rPr dirty="0" sz="800" spc="25" i="1">
                <a:latin typeface="Arial"/>
                <a:cs typeface="Arial"/>
              </a:rPr>
              <a:t>t</a:t>
            </a:r>
            <a:r>
              <a:rPr dirty="0" sz="800" spc="25">
                <a:latin typeface="Tahoma"/>
                <a:cs typeface="Tahoma"/>
              </a:rPr>
              <a:t>+1)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3739" y="172330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8542" y="170320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2169" y="172330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6042" y="172330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6017" y="1609393"/>
            <a:ext cx="1209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1066165" algn="l"/>
              </a:tabLst>
            </a:pPr>
            <a:r>
              <a:rPr dirty="0" sz="800" spc="2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800" spc="13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25">
                <a:solidFill>
                  <a:srgbClr val="FF0000"/>
                </a:solidFill>
                <a:latin typeface="Tahoma"/>
                <a:cs typeface="Tahoma"/>
              </a:rPr>
              <a:t>+1)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2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800" spc="13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25">
                <a:solidFill>
                  <a:srgbClr val="FF0000"/>
                </a:solidFill>
                <a:latin typeface="Tahoma"/>
                <a:cs typeface="Tahoma"/>
              </a:rPr>
              <a:t>+1)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20">
                <a:latin typeface="Tahoma"/>
                <a:cs typeface="Tahoma"/>
              </a:rPr>
              <a:t>(</a:t>
            </a:r>
            <a:r>
              <a:rPr dirty="0" sz="800" spc="135" i="1">
                <a:latin typeface="Arial"/>
                <a:cs typeface="Arial"/>
              </a:rPr>
              <a:t>t</a:t>
            </a:r>
            <a:r>
              <a:rPr dirty="0" sz="800" spc="2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6206" y="1727160"/>
            <a:ext cx="781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7522" y="1645105"/>
            <a:ext cx="2074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4244" algn="l"/>
                <a:tab pos="1348105" algn="l"/>
                <a:tab pos="186055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30">
                <a:latin typeface="Lucida Sans Unicode"/>
                <a:cs typeface="Lucida Sans Unicode"/>
              </a:rPr>
              <a:t> 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2511" y="1878519"/>
            <a:ext cx="463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090" algn="l"/>
                <a:tab pos="41148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.</a:t>
            </a:r>
            <a:r>
              <a:rPr dirty="0" sz="1100" spc="-5">
                <a:latin typeface="Microsoft Sans Serif"/>
                <a:cs typeface="Microsoft Sans Serif"/>
              </a:rPr>
              <a:t>	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r>
              <a:rPr dirty="0" sz="1100" spc="-5">
                <a:latin typeface="Microsoft Sans Serif"/>
                <a:cs typeface="Microsoft Sans Serif"/>
              </a:rPr>
              <a:t>	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2511" y="1929128"/>
            <a:ext cx="463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090" algn="l"/>
                <a:tab pos="41148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.</a:t>
            </a:r>
            <a:r>
              <a:rPr dirty="0" sz="1100" spc="-5">
                <a:latin typeface="Microsoft Sans Serif"/>
                <a:cs typeface="Microsoft Sans Serif"/>
              </a:rPr>
              <a:t>	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r>
              <a:rPr dirty="0" sz="1100" spc="-5">
                <a:latin typeface="Microsoft Sans Serif"/>
                <a:cs typeface="Microsoft Sans Serif"/>
              </a:rPr>
              <a:t>	</a:t>
            </a:r>
            <a:r>
              <a:rPr dirty="0" sz="1100" spc="-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3302" y="2066136"/>
            <a:ext cx="412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0303" sz="1650" spc="37" i="1">
                <a:latin typeface="Calibri"/>
                <a:cs typeface="Calibri"/>
              </a:rPr>
              <a:t>θ</a:t>
            </a:r>
            <a:r>
              <a:rPr dirty="0" sz="800" spc="25">
                <a:latin typeface="Tahoma"/>
                <a:cs typeface="Tahoma"/>
              </a:rPr>
              <a:t>(</a:t>
            </a:r>
            <a:r>
              <a:rPr dirty="0" sz="800" spc="25" i="1">
                <a:latin typeface="Arial"/>
                <a:cs typeface="Arial"/>
              </a:rPr>
              <a:t>t</a:t>
            </a:r>
            <a:r>
              <a:rPr dirty="0" sz="800" spc="25">
                <a:latin typeface="Tahoma"/>
                <a:cs typeface="Tahoma"/>
              </a:rPr>
              <a:t>+1)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8542" y="2199054"/>
            <a:ext cx="781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33155" y="2103461"/>
            <a:ext cx="6965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</a:tabLst>
            </a:pPr>
            <a:r>
              <a:rPr dirty="0" sz="800" spc="2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800" spc="13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25">
                <a:solidFill>
                  <a:srgbClr val="FF0000"/>
                </a:solidFill>
                <a:latin typeface="Tahoma"/>
                <a:cs typeface="Tahoma"/>
              </a:rPr>
              <a:t>+1)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2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800" spc="13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25">
                <a:solidFill>
                  <a:srgbClr val="FF0000"/>
                </a:solidFill>
                <a:latin typeface="Tahoma"/>
                <a:cs typeface="Tahoma"/>
              </a:rPr>
              <a:t>+1)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87191" y="2103461"/>
            <a:ext cx="2927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800" spc="13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25">
                <a:solidFill>
                  <a:srgbClr val="FF0000"/>
                </a:solidFill>
                <a:latin typeface="Tahoma"/>
                <a:cs typeface="Tahoma"/>
              </a:rPr>
              <a:t>+1)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3739" y="2221228"/>
            <a:ext cx="2343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7595" algn="l"/>
                <a:tab pos="1481455" algn="l"/>
                <a:tab pos="2131695" algn="l"/>
              </a:tabLst>
            </a:pPr>
            <a:r>
              <a:rPr dirty="0" sz="800" spc="10" i="1">
                <a:latin typeface="Arial"/>
                <a:cs typeface="Arial"/>
              </a:rPr>
              <a:t>k</a:t>
            </a:r>
            <a:r>
              <a:rPr dirty="0" sz="800" spc="10" i="1">
                <a:latin typeface="Arial"/>
                <a:cs typeface="Arial"/>
              </a:rPr>
              <a:t>	</a:t>
            </a:r>
            <a:r>
              <a:rPr dirty="0" baseline="3472" sz="1200" spc="-22">
                <a:latin typeface="Tahoma"/>
                <a:cs typeface="Tahoma"/>
              </a:rPr>
              <a:t>1</a:t>
            </a:r>
            <a:r>
              <a:rPr dirty="0" baseline="3472" sz="1200" spc="-22">
                <a:latin typeface="Tahoma"/>
                <a:cs typeface="Tahoma"/>
              </a:rPr>
              <a:t>	</a:t>
            </a:r>
            <a:r>
              <a:rPr dirty="0" baseline="3472" sz="1200" spc="-22">
                <a:latin typeface="Tahoma"/>
                <a:cs typeface="Tahoma"/>
              </a:rPr>
              <a:t>2</a:t>
            </a:r>
            <a:r>
              <a:rPr dirty="0" baseline="3472" sz="1200" spc="-22">
                <a:latin typeface="Tahoma"/>
                <a:cs typeface="Tahoma"/>
              </a:rPr>
              <a:t>	</a:t>
            </a:r>
            <a:r>
              <a:rPr dirty="0" sz="800" spc="75" i="1">
                <a:latin typeface="Arial"/>
                <a:cs typeface="Arial"/>
              </a:rPr>
              <a:t>k</a:t>
            </a:r>
            <a:r>
              <a:rPr dirty="0" sz="800" spc="215">
                <a:latin typeface="Cambria"/>
                <a:cs typeface="Cambria"/>
              </a:rPr>
              <a:t>−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67522" y="2139161"/>
            <a:ext cx="2219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1230" algn="l"/>
                <a:tab pos="1355090" algn="l"/>
                <a:tab pos="200533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30">
                <a:latin typeface="Lucida Sans Unicode"/>
                <a:cs typeface="Lucida Sans Unicode"/>
              </a:rPr>
              <a:t> 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((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30" i="1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105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533866"/>
            <a:ext cx="65265" cy="6526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24395" y="2406635"/>
            <a:ext cx="3208020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65">
                <a:latin typeface="Microsoft Sans Serif"/>
                <a:cs typeface="Microsoft Sans Serif"/>
              </a:rPr>
              <a:t>Always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most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recent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values.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order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updating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matters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often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much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(Roberts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Sahu,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1997).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743898"/>
            <a:ext cx="65265" cy="65265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4" name="object 4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55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Gibbs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83920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446656"/>
            <a:ext cx="341947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5">
                <a:latin typeface="Microsoft Sans Serif"/>
                <a:cs typeface="Microsoft Sans Serif"/>
              </a:rPr>
              <a:t>Example: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following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joint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density: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653" y="1090941"/>
            <a:ext cx="1815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30" i="1">
                <a:latin typeface="Calibri"/>
                <a:cs typeface="Calibri"/>
              </a:rPr>
              <a:t>γ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130" i="1">
                <a:latin typeface="Calibri"/>
                <a:cs typeface="Calibri"/>
              </a:rPr>
              <a:t>γ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baseline="31250" sz="1200" i="1">
                <a:latin typeface="Arial"/>
                <a:cs typeface="Arial"/>
              </a:rPr>
              <a:t>n</a:t>
            </a:r>
            <a:r>
              <a:rPr dirty="0" baseline="31250" sz="1200" i="1">
                <a:latin typeface="Trebuchet MS"/>
                <a:cs typeface="Trebuchet MS"/>
              </a:rPr>
              <a:t>/</a:t>
            </a:r>
            <a:r>
              <a:rPr dirty="0" baseline="31250" sz="1200" spc="44">
                <a:latin typeface="Tahoma"/>
                <a:cs typeface="Tahoma"/>
              </a:rPr>
              <a:t>2+</a:t>
            </a:r>
            <a:r>
              <a:rPr dirty="0" baseline="31250" sz="1200" spc="-52" i="1">
                <a:latin typeface="Arial"/>
                <a:cs typeface="Arial"/>
              </a:rPr>
              <a:t>a</a:t>
            </a:r>
            <a:r>
              <a:rPr dirty="0" baseline="31250" sz="1200" spc="322">
                <a:latin typeface="Cambria"/>
                <a:cs typeface="Cambria"/>
              </a:rPr>
              <a:t>−</a:t>
            </a:r>
            <a:r>
              <a:rPr dirty="0" baseline="31250" sz="1200" spc="-22">
                <a:latin typeface="Tahoma"/>
                <a:cs typeface="Tahoma"/>
              </a:rPr>
              <a:t>1</a:t>
            </a:r>
            <a:r>
              <a:rPr dirty="0" baseline="31250" sz="1200" spc="-30">
                <a:latin typeface="Tahoma"/>
                <a:cs typeface="Tahoma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exp</a:t>
            </a:r>
            <a:r>
              <a:rPr dirty="0" sz="1100" spc="-30">
                <a:latin typeface="Lucida Sans Unicode"/>
                <a:cs typeface="Lucida Sans Unicode"/>
              </a:rPr>
              <a:t>{−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3012" y="995945"/>
            <a:ext cx="9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 i="1">
                <a:latin typeface="Calibri"/>
                <a:cs typeface="Calibri"/>
              </a:rPr>
              <a:t>γ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5539" y="892034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9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1779" y="969427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3012" y="1074240"/>
            <a:ext cx="9658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  <a:tab pos="952500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800" spc="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=1	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5780" y="995945"/>
            <a:ext cx="582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30" i="1">
                <a:latin typeface="Arial"/>
                <a:cs typeface="Arial"/>
              </a:rPr>
              <a:t> </a:t>
            </a:r>
            <a:r>
              <a:rPr dirty="0" baseline="-10416" sz="1200" spc="-112" i="1">
                <a:latin typeface="Arial"/>
                <a:cs typeface="Arial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baseline="27777" sz="1200" spc="-22">
                <a:latin typeface="Tahoma"/>
                <a:cs typeface="Tahoma"/>
              </a:rPr>
              <a:t>2</a:t>
            </a:r>
            <a:endParaRPr baseline="27777"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8431" y="1185975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9103" y="1090941"/>
            <a:ext cx="427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4">
                <a:latin typeface="Lucida Sans Unicode"/>
                <a:cs typeface="Lucida Sans Unicode"/>
              </a:rPr>
              <a:t>—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20" i="1">
                <a:latin typeface="Arial"/>
                <a:cs typeface="Arial"/>
              </a:rPr>
              <a:t>b</a:t>
            </a:r>
            <a:r>
              <a:rPr dirty="0" sz="1100" spc="130" i="1">
                <a:latin typeface="Calibri"/>
                <a:cs typeface="Calibri"/>
              </a:rPr>
              <a:t>γ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r>
              <a:rPr dirty="0" sz="1100" spc="20" i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542237"/>
            <a:ext cx="65265" cy="6526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98995" y="1458784"/>
            <a:ext cx="3333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similar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Example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2,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precision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70" i="1">
                <a:latin typeface="Calibri"/>
                <a:cs typeface="Calibri"/>
              </a:rPr>
              <a:t>γ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u="sng" baseline="22727" sz="1650" spc="532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baseline="31250" sz="1200" spc="-22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baseline="31250" sz="1200" spc="345">
                <a:latin typeface="Tahoma"/>
                <a:cs typeface="Tahom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995" y="1519604"/>
            <a:ext cx="3645535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96570">
              <a:lnSpc>
                <a:spcPts val="915"/>
              </a:lnSpc>
              <a:spcBef>
                <a:spcPts val="95"/>
              </a:spcBef>
            </a:pPr>
            <a:r>
              <a:rPr dirty="0" baseline="-17361" sz="1200" spc="22" i="1">
                <a:latin typeface="Trebuchet MS"/>
                <a:cs typeface="Trebuchet MS"/>
              </a:rPr>
              <a:t>σ</a:t>
            </a:r>
            <a:r>
              <a:rPr dirty="0" sz="600" spc="15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ts val="1275"/>
              </a:lnSpc>
            </a:pPr>
            <a:r>
              <a:rPr dirty="0" sz="1100" spc="-55">
                <a:latin typeface="Microsoft Sans Serif"/>
                <a:cs typeface="Microsoft Sans Serif"/>
              </a:rPr>
              <a:t>unknown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70" i="1">
                <a:latin typeface="Calibri"/>
                <a:cs typeface="Calibri"/>
              </a:rPr>
              <a:t>γ</a:t>
            </a:r>
            <a:r>
              <a:rPr dirty="0" sz="1100" spc="120" i="1">
                <a:latin typeface="Calibri"/>
                <a:cs typeface="Calibri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55" i="1">
                <a:latin typeface="Arial"/>
                <a:cs typeface="Arial"/>
              </a:rPr>
              <a:t>Gamma</a:t>
            </a:r>
            <a:r>
              <a:rPr dirty="0" sz="1100" spc="-55">
                <a:latin typeface="Microsoft Sans Serif"/>
                <a:cs typeface="Microsoft Sans Serif"/>
              </a:rPr>
              <a:t>(</a:t>
            </a:r>
            <a:r>
              <a:rPr dirty="0" sz="1100" spc="-55" i="1">
                <a:latin typeface="Arial"/>
                <a:cs typeface="Arial"/>
              </a:rPr>
              <a:t>a</a:t>
            </a:r>
            <a:r>
              <a:rPr dirty="0" sz="1100" spc="-55" i="1">
                <a:latin typeface="Calibri"/>
                <a:cs typeface="Calibri"/>
              </a:rPr>
              <a:t>,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10" i="1">
                <a:latin typeface="Arial"/>
                <a:cs typeface="Arial"/>
              </a:rPr>
              <a:t>b</a:t>
            </a:r>
            <a:r>
              <a:rPr dirty="0" sz="1100" spc="10">
                <a:latin typeface="Microsoft Sans Serif"/>
                <a:cs typeface="Microsoft Sans Serif"/>
              </a:rPr>
              <a:t>),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flat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45" i="1">
                <a:latin typeface="Calibri"/>
                <a:cs typeface="Calibri"/>
              </a:rPr>
              <a:t>π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∝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1.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shown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096414"/>
            <a:ext cx="65265" cy="6526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976486" y="2291001"/>
            <a:ext cx="9525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7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5480" y="2271393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4029" y="2275635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97555" y="2613227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45" i="1">
                <a:latin typeface="Arial"/>
                <a:cs typeface="Arial"/>
              </a:rPr>
              <a:t> </a:t>
            </a:r>
            <a:r>
              <a:rPr dirty="0" sz="800" spc="3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8756" y="2387370"/>
            <a:ext cx="582295" cy="212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0480">
              <a:lnSpc>
                <a:spcPts val="555"/>
              </a:lnSpc>
              <a:spcBef>
                <a:spcPts val="95"/>
              </a:spcBef>
            </a:pPr>
            <a:r>
              <a:rPr dirty="0" sz="800" spc="-1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  <a:p>
            <a:pPr marL="38100">
              <a:lnSpc>
                <a:spcPts val="915"/>
              </a:lnSpc>
            </a:pP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30" i="1">
                <a:latin typeface="Arial"/>
                <a:cs typeface="Arial"/>
              </a:rPr>
              <a:t> </a:t>
            </a:r>
            <a:r>
              <a:rPr dirty="0" baseline="-10416" sz="1200" spc="-112" i="1">
                <a:latin typeface="Arial"/>
                <a:cs typeface="Arial"/>
              </a:rPr>
              <a:t> </a:t>
            </a:r>
            <a:r>
              <a:rPr dirty="0" sz="1100" spc="-204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5030" y="2170340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3230" algn="l"/>
              </a:tabLst>
            </a:pPr>
            <a:r>
              <a:rPr dirty="0" sz="1100" spc="509">
                <a:latin typeface="Lucida Sans Unicode"/>
                <a:cs typeface="Lucida Sans Unicode"/>
              </a:rPr>
              <a:t> </a:t>
            </a:r>
            <a:r>
              <a:rPr dirty="0" sz="1100" spc="509">
                <a:latin typeface="Lucida Sans Unicode"/>
                <a:cs typeface="Lucida Sans Unicode"/>
              </a:rPr>
              <a:t>	</a:t>
            </a:r>
            <a:r>
              <a:rPr dirty="0" sz="1100" spc="509">
                <a:latin typeface="Lucida Sans Unicode"/>
                <a:cs typeface="Lucida Sans Unicode"/>
              </a:rPr>
              <a:t>!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5911" y="273119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56511" y="2941535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 h="0">
                <a:moveTo>
                  <a:pt x="0" y="0"/>
                </a:moveTo>
                <a:lnTo>
                  <a:pt x="15346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5421" y="2407245"/>
            <a:ext cx="2075814" cy="609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97840" algn="l"/>
                <a:tab pos="1311910" algn="l"/>
              </a:tabLst>
            </a:pPr>
            <a:r>
              <a:rPr dirty="0" sz="1100" spc="130" i="1">
                <a:latin typeface="Calibri"/>
                <a:cs typeface="Calibri"/>
              </a:rPr>
              <a:t>γ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>
                <a:latin typeface="Lucida Sans Unicode"/>
                <a:cs typeface="Lucida Sans Unicode"/>
              </a:rPr>
              <a:t> 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95" i="1">
                <a:latin typeface="Arial"/>
                <a:cs typeface="Arial"/>
              </a:rPr>
              <a:t>Gamm</a:t>
            </a:r>
            <a:r>
              <a:rPr dirty="0" sz="1100" spc="-65" i="1">
                <a:latin typeface="Arial"/>
                <a:cs typeface="Arial"/>
              </a:rPr>
              <a:t>a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30" i="1">
                <a:latin typeface="Arial"/>
                <a:cs typeface="Arial"/>
              </a:rPr>
              <a:t>n</a:t>
            </a:r>
            <a:r>
              <a:rPr dirty="0" sz="1100" spc="114" i="1">
                <a:latin typeface="Calibri"/>
                <a:cs typeface="Calibri"/>
              </a:rPr>
              <a:t>/</a:t>
            </a:r>
            <a:r>
              <a:rPr dirty="0" sz="1100" spc="-70">
                <a:latin typeface="Microsoft Sans Serif"/>
                <a:cs typeface="Microsoft Sans Serif"/>
              </a:rPr>
              <a:t>2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80" i="1">
                <a:latin typeface="Arial"/>
                <a:cs typeface="Arial"/>
              </a:rPr>
              <a:t>a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50" i="1">
                <a:latin typeface="Arial"/>
                <a:cs typeface="Arial"/>
              </a:rPr>
              <a:t>b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tabLst>
                <a:tab pos="497840" algn="l"/>
              </a:tabLst>
            </a:pPr>
            <a:r>
              <a:rPr dirty="0" sz="1100" spc="-75" i="1">
                <a:latin typeface="Calibri"/>
                <a:cs typeface="Calibri"/>
              </a:rPr>
              <a:t>θ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30" i="1">
                <a:latin typeface="Calibri"/>
                <a:cs typeface="Calibri"/>
              </a:rPr>
              <a:t>γ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700" spc="195">
                <a:latin typeface="Times New Roman"/>
                <a:cs typeface="Times New Roman"/>
              </a:rPr>
              <a:t>y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>
                <a:latin typeface="Lucida Sans Unicode"/>
                <a:cs typeface="Lucida Sans Unicode"/>
              </a:rPr>
              <a:t> 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60" i="1">
                <a:latin typeface="Arial"/>
                <a:cs typeface="Arial"/>
              </a:rPr>
              <a:t>N</a:t>
            </a:r>
            <a:r>
              <a:rPr dirty="0" sz="1100" spc="55">
                <a:latin typeface="Microsoft Sans Serif"/>
                <a:cs typeface="Microsoft Sans Serif"/>
              </a:rPr>
              <a:t>(</a:t>
            </a:r>
            <a:r>
              <a:rPr dirty="0" sz="1100" spc="-475" i="1">
                <a:latin typeface="Arial"/>
                <a:cs typeface="Arial"/>
              </a:rPr>
              <a:t>y</a:t>
            </a:r>
            <a:r>
              <a:rPr dirty="0" sz="1100" spc="-15">
                <a:latin typeface="Microsoft Sans Serif"/>
                <a:cs typeface="Microsoft Sans Serif"/>
              </a:rPr>
              <a:t>¯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50" i="1">
                <a:latin typeface="Calibri"/>
                <a:cs typeface="Calibri"/>
              </a:rPr>
              <a:t> </a:t>
            </a:r>
            <a:r>
              <a:rPr dirty="0" baseline="-37878" sz="1650" spc="-44" i="1">
                <a:latin typeface="Arial"/>
                <a:cs typeface="Arial"/>
              </a:rPr>
              <a:t>n</a:t>
            </a:r>
            <a:r>
              <a:rPr dirty="0" baseline="-37878" sz="1650" spc="104" i="1">
                <a:latin typeface="Calibri"/>
                <a:cs typeface="Calibri"/>
              </a:rPr>
              <a:t>γ</a:t>
            </a:r>
            <a:r>
              <a:rPr dirty="0" baseline="-37878" sz="1650" spc="-104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32" name="object 3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553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0">
                <a:solidFill>
                  <a:srgbClr val="FFFFFF"/>
                </a:solidFill>
              </a:rPr>
              <a:t> </a:t>
            </a:r>
            <a:r>
              <a:rPr dirty="0" sz="1400" spc="-45">
                <a:solidFill>
                  <a:srgbClr val="FFFFFF"/>
                </a:solidFill>
              </a:rPr>
              <a:t>Gibbs</a:t>
            </a:r>
            <a:r>
              <a:rPr dirty="0" sz="1400" spc="20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algorithm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21701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975878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6494" y="1084438"/>
            <a:ext cx="3803015" cy="11722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65">
                <a:latin typeface="Microsoft Sans Serif"/>
                <a:cs typeface="Microsoft Sans Serif"/>
              </a:rPr>
              <a:t>Example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(cont.):</a:t>
            </a:r>
            <a:endParaRPr sz="1100">
              <a:latin typeface="Microsoft Sans Serif"/>
              <a:cs typeface="Microsoft Sans Serif"/>
            </a:endParaRPr>
          </a:p>
          <a:p>
            <a:pPr marL="340360" marR="55880">
              <a:lnSpc>
                <a:spcPct val="102600"/>
              </a:lnSpc>
              <a:spcBef>
                <a:spcPts val="300"/>
              </a:spcBef>
            </a:pPr>
            <a:r>
              <a:rPr dirty="0" sz="1100" spc="-100">
                <a:latin typeface="Microsoft Sans Serif"/>
                <a:cs typeface="Microsoft Sans Serif"/>
              </a:rPr>
              <a:t>So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choose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arbitrary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starting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point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Calibri"/>
                <a:cs typeface="Calibri"/>
              </a:rPr>
              <a:t>θ</a:t>
            </a:r>
            <a:r>
              <a:rPr dirty="0" baseline="27777" sz="1200">
                <a:latin typeface="Tahoma"/>
                <a:cs typeface="Tahoma"/>
              </a:rPr>
              <a:t>(0)</a:t>
            </a:r>
            <a:r>
              <a:rPr dirty="0" sz="1100">
                <a:latin typeface="Microsoft Sans Serif"/>
                <a:cs typeface="Microsoft Sans Serif"/>
              </a:rPr>
              <a:t>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parameters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sequentially,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i.e.</a:t>
            </a:r>
            <a:endParaRPr sz="1100">
              <a:latin typeface="Microsoft Sans Serif"/>
              <a:cs typeface="Microsoft Sans Serif"/>
            </a:endParaRPr>
          </a:p>
          <a:p>
            <a:pPr marL="340360">
              <a:lnSpc>
                <a:spcPts val="960"/>
              </a:lnSpc>
            </a:pPr>
            <a:r>
              <a:rPr dirty="0" baseline="-20202" sz="1650" spc="-22" i="1">
                <a:latin typeface="Calibri"/>
                <a:cs typeface="Calibri"/>
              </a:rPr>
              <a:t>θ</a:t>
            </a:r>
            <a:r>
              <a:rPr dirty="0" sz="800" spc="-15">
                <a:latin typeface="Tahoma"/>
                <a:cs typeface="Tahoma"/>
              </a:rPr>
              <a:t>(0)</a:t>
            </a:r>
            <a:r>
              <a:rPr dirty="0" sz="800" spc="100">
                <a:latin typeface="Tahoma"/>
                <a:cs typeface="Tahoma"/>
              </a:rPr>
              <a:t> </a:t>
            </a:r>
            <a:r>
              <a:rPr dirty="0" baseline="-20202" sz="1650" spc="82">
                <a:latin typeface="Lucida Sans Unicode"/>
                <a:cs typeface="Lucida Sans Unicode"/>
              </a:rPr>
              <a:t>→</a:t>
            </a:r>
            <a:r>
              <a:rPr dirty="0" baseline="-20202" sz="1650" spc="-75">
                <a:latin typeface="Lucida Sans Unicode"/>
                <a:cs typeface="Lucida Sans Unicode"/>
              </a:rPr>
              <a:t> </a:t>
            </a:r>
            <a:r>
              <a:rPr dirty="0" baseline="-20202" sz="1650" spc="60" i="1">
                <a:latin typeface="Calibri"/>
                <a:cs typeface="Calibri"/>
              </a:rPr>
              <a:t>γ</a:t>
            </a:r>
            <a:r>
              <a:rPr dirty="0" sz="800" spc="40">
                <a:latin typeface="Tahoma"/>
                <a:cs typeface="Tahoma"/>
              </a:rPr>
              <a:t>(1)</a:t>
            </a:r>
            <a:r>
              <a:rPr dirty="0" sz="800" spc="100">
                <a:latin typeface="Tahoma"/>
                <a:cs typeface="Tahoma"/>
              </a:rPr>
              <a:t> </a:t>
            </a:r>
            <a:r>
              <a:rPr dirty="0" baseline="-20202" sz="1650" spc="82">
                <a:latin typeface="Lucida Sans Unicode"/>
                <a:cs typeface="Lucida Sans Unicode"/>
              </a:rPr>
              <a:t>→</a:t>
            </a:r>
            <a:r>
              <a:rPr dirty="0" baseline="-20202" sz="1650" spc="-67">
                <a:latin typeface="Lucida Sans Unicode"/>
                <a:cs typeface="Lucida Sans Unicode"/>
              </a:rPr>
              <a:t> </a:t>
            </a:r>
            <a:r>
              <a:rPr dirty="0" baseline="-20202" sz="1650" spc="-22" i="1">
                <a:latin typeface="Calibri"/>
                <a:cs typeface="Calibri"/>
              </a:rPr>
              <a:t>θ</a:t>
            </a:r>
            <a:r>
              <a:rPr dirty="0" sz="800" spc="-15">
                <a:latin typeface="Tahoma"/>
                <a:cs typeface="Tahoma"/>
              </a:rPr>
              <a:t>(1)</a:t>
            </a:r>
            <a:r>
              <a:rPr dirty="0" sz="800" spc="100">
                <a:latin typeface="Tahoma"/>
                <a:cs typeface="Tahoma"/>
              </a:rPr>
              <a:t> </a:t>
            </a:r>
            <a:r>
              <a:rPr dirty="0" baseline="-20202" sz="1650" spc="82">
                <a:latin typeface="Lucida Sans Unicode"/>
                <a:cs typeface="Lucida Sans Unicode"/>
              </a:rPr>
              <a:t>→</a:t>
            </a:r>
            <a:r>
              <a:rPr dirty="0" baseline="-20202" sz="1650" spc="-75">
                <a:latin typeface="Lucida Sans Unicode"/>
                <a:cs typeface="Lucida Sans Unicode"/>
              </a:rPr>
              <a:t> </a:t>
            </a:r>
            <a:r>
              <a:rPr dirty="0" baseline="-20202" sz="1650" spc="60" i="1">
                <a:latin typeface="Calibri"/>
                <a:cs typeface="Calibri"/>
              </a:rPr>
              <a:t>γ</a:t>
            </a:r>
            <a:r>
              <a:rPr dirty="0" sz="800" spc="40">
                <a:latin typeface="Tahoma"/>
                <a:cs typeface="Tahoma"/>
              </a:rPr>
              <a:t>(2)</a:t>
            </a:r>
            <a:r>
              <a:rPr dirty="0" sz="800" spc="100">
                <a:latin typeface="Tahoma"/>
                <a:cs typeface="Tahoma"/>
              </a:rPr>
              <a:t> </a:t>
            </a:r>
            <a:r>
              <a:rPr dirty="0" baseline="-20202" sz="1650" spc="82">
                <a:latin typeface="Lucida Sans Unicode"/>
                <a:cs typeface="Lucida Sans Unicode"/>
              </a:rPr>
              <a:t>→</a:t>
            </a:r>
            <a:r>
              <a:rPr dirty="0" baseline="-20202" sz="1650" spc="-75">
                <a:latin typeface="Lucida Sans Unicode"/>
                <a:cs typeface="Lucida Sans Unicode"/>
              </a:rPr>
              <a:t> </a:t>
            </a:r>
            <a:r>
              <a:rPr dirty="0" baseline="-20202" sz="1650" spc="-22" i="1">
                <a:latin typeface="Calibri"/>
                <a:cs typeface="Calibri"/>
              </a:rPr>
              <a:t>θ</a:t>
            </a:r>
            <a:r>
              <a:rPr dirty="0" sz="800" spc="-15">
                <a:latin typeface="Tahoma"/>
                <a:cs typeface="Tahoma"/>
              </a:rPr>
              <a:t>(2)</a:t>
            </a:r>
            <a:r>
              <a:rPr dirty="0" sz="800" spc="100">
                <a:latin typeface="Tahoma"/>
                <a:cs typeface="Tahoma"/>
              </a:rPr>
              <a:t> </a:t>
            </a:r>
            <a:r>
              <a:rPr dirty="0" baseline="-20202" sz="1650" spc="82">
                <a:latin typeface="Lucida Sans Unicode"/>
                <a:cs typeface="Lucida Sans Unicode"/>
              </a:rPr>
              <a:t>→</a:t>
            </a:r>
            <a:r>
              <a:rPr dirty="0" baseline="-20202" sz="1650" spc="-67">
                <a:latin typeface="Lucida Sans Unicode"/>
                <a:cs typeface="Lucida Sans Unicode"/>
              </a:rPr>
              <a:t> </a:t>
            </a:r>
            <a:r>
              <a:rPr dirty="0" baseline="-20202" sz="1650" spc="60" i="1">
                <a:latin typeface="Calibri"/>
                <a:cs typeface="Calibri"/>
              </a:rPr>
              <a:t>γ</a:t>
            </a:r>
            <a:r>
              <a:rPr dirty="0" sz="800" spc="40">
                <a:latin typeface="Tahoma"/>
                <a:cs typeface="Tahoma"/>
              </a:rPr>
              <a:t>(3)</a:t>
            </a:r>
            <a:r>
              <a:rPr dirty="0" sz="800" spc="100">
                <a:latin typeface="Tahoma"/>
                <a:cs typeface="Tahoma"/>
              </a:rPr>
              <a:t> </a:t>
            </a:r>
            <a:r>
              <a:rPr dirty="0" baseline="-20202" sz="1650" spc="82">
                <a:latin typeface="Lucida Sans Unicode"/>
                <a:cs typeface="Lucida Sans Unicode"/>
              </a:rPr>
              <a:t>→</a:t>
            </a:r>
            <a:r>
              <a:rPr dirty="0" baseline="-20202" sz="1650" spc="-75">
                <a:latin typeface="Lucida Sans Unicode"/>
                <a:cs typeface="Lucida Sans Unicode"/>
              </a:rPr>
              <a:t> </a:t>
            </a:r>
            <a:r>
              <a:rPr dirty="0" baseline="-20202" sz="1650" spc="30" i="1">
                <a:latin typeface="Calibri"/>
                <a:cs typeface="Calibri"/>
              </a:rPr>
              <a:t>.</a:t>
            </a:r>
            <a:r>
              <a:rPr dirty="0" baseline="-20202" sz="1650" spc="-104" i="1">
                <a:latin typeface="Calibri"/>
                <a:cs typeface="Calibri"/>
              </a:rPr>
              <a:t> </a:t>
            </a:r>
            <a:r>
              <a:rPr dirty="0" baseline="-20202" sz="1650" spc="30" i="1">
                <a:latin typeface="Calibri"/>
                <a:cs typeface="Calibri"/>
              </a:rPr>
              <a:t>.</a:t>
            </a:r>
            <a:r>
              <a:rPr dirty="0" baseline="-20202" sz="1650" spc="-104" i="1">
                <a:latin typeface="Calibri"/>
                <a:cs typeface="Calibri"/>
              </a:rPr>
              <a:t> </a:t>
            </a:r>
            <a:r>
              <a:rPr dirty="0" baseline="-20202" sz="1650" spc="30" i="1">
                <a:latin typeface="Calibri"/>
                <a:cs typeface="Calibri"/>
              </a:rPr>
              <a:t>.</a:t>
            </a:r>
            <a:endParaRPr baseline="-20202" sz="1650">
              <a:latin typeface="Calibri"/>
              <a:cs typeface="Calibri"/>
            </a:endParaRPr>
          </a:p>
          <a:p>
            <a:pPr marL="340360" marR="99060">
              <a:lnSpc>
                <a:spcPct val="102600"/>
              </a:lnSpc>
              <a:spcBef>
                <a:spcPts val="695"/>
              </a:spcBef>
            </a:pPr>
            <a:r>
              <a:rPr dirty="0" sz="1100" spc="65">
                <a:latin typeface="Lucida Sans Unicode"/>
                <a:cs typeface="Lucida Sans Unicode"/>
              </a:rPr>
              <a:t>{</a:t>
            </a:r>
            <a:r>
              <a:rPr dirty="0" sz="1100" spc="65">
                <a:latin typeface="Microsoft Sans Serif"/>
                <a:cs typeface="Microsoft Sans Serif"/>
              </a:rPr>
              <a:t>(</a:t>
            </a:r>
            <a:r>
              <a:rPr dirty="0" sz="1100" spc="65" i="1">
                <a:latin typeface="Calibri"/>
                <a:cs typeface="Calibri"/>
              </a:rPr>
              <a:t>γ</a:t>
            </a:r>
            <a:r>
              <a:rPr dirty="0" baseline="27777" sz="1200" spc="97">
                <a:latin typeface="Tahoma"/>
                <a:cs typeface="Tahoma"/>
              </a:rPr>
              <a:t>(1)</a:t>
            </a:r>
            <a:r>
              <a:rPr dirty="0" sz="1100" spc="6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27777" sz="1200" spc="22">
                <a:latin typeface="Tahoma"/>
                <a:cs typeface="Tahoma"/>
              </a:rPr>
              <a:t>(1)</a:t>
            </a:r>
            <a:r>
              <a:rPr dirty="0" sz="1100" spc="15">
                <a:latin typeface="Microsoft Sans Serif"/>
                <a:cs typeface="Microsoft Sans Serif"/>
              </a:rPr>
              <a:t>)</a:t>
            </a:r>
            <a:r>
              <a:rPr dirty="0" sz="1100" spc="1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50" i="1">
                <a:latin typeface="Calibri"/>
                <a:cs typeface="Calibri"/>
              </a:rPr>
              <a:t>γ</a:t>
            </a:r>
            <a:r>
              <a:rPr dirty="0" baseline="27777" sz="1200" spc="75">
                <a:latin typeface="Tahoma"/>
                <a:cs typeface="Tahoma"/>
              </a:rPr>
              <a:t>(2)</a:t>
            </a:r>
            <a:r>
              <a:rPr dirty="0" sz="1100" spc="50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15" i="1">
                <a:latin typeface="Calibri"/>
                <a:cs typeface="Calibri"/>
              </a:rPr>
              <a:t>θ</a:t>
            </a:r>
            <a:r>
              <a:rPr dirty="0" baseline="27777" sz="1200" spc="22">
                <a:latin typeface="Tahoma"/>
                <a:cs typeface="Tahoma"/>
              </a:rPr>
              <a:t>(2)</a:t>
            </a:r>
            <a:r>
              <a:rPr dirty="0" sz="1100" spc="15">
                <a:latin typeface="Microsoft Sans Serif"/>
                <a:cs typeface="Microsoft Sans Serif"/>
              </a:rPr>
              <a:t>)</a:t>
            </a:r>
            <a:r>
              <a:rPr dirty="0" sz="1100" spc="15" i="1">
                <a:latin typeface="Calibri"/>
                <a:cs typeface="Calibri"/>
              </a:rPr>
              <a:t>,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20" i="1">
                <a:latin typeface="Calibri"/>
                <a:cs typeface="Calibri"/>
              </a:rPr>
              <a:t>.</a:t>
            </a:r>
            <a:r>
              <a:rPr dirty="0" sz="1100" spc="-65" i="1">
                <a:latin typeface="Calibri"/>
                <a:cs typeface="Calibri"/>
              </a:rPr>
              <a:t> 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50" i="1">
                <a:latin typeface="Calibri"/>
                <a:cs typeface="Calibri"/>
              </a:rPr>
              <a:t>γ</a:t>
            </a:r>
            <a:r>
              <a:rPr dirty="0" baseline="27777" sz="1200" spc="75">
                <a:latin typeface="Tahoma"/>
                <a:cs typeface="Tahoma"/>
              </a:rPr>
              <a:t>(</a:t>
            </a:r>
            <a:r>
              <a:rPr dirty="0" baseline="27777" sz="1200" spc="75" i="1">
                <a:latin typeface="Arial"/>
                <a:cs typeface="Arial"/>
              </a:rPr>
              <a:t>m</a:t>
            </a:r>
            <a:r>
              <a:rPr dirty="0" baseline="27777" sz="1200" spc="75">
                <a:latin typeface="Tahoma"/>
                <a:cs typeface="Tahoma"/>
              </a:rPr>
              <a:t>)</a:t>
            </a:r>
            <a:r>
              <a:rPr dirty="0" sz="1100" spc="50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45" i="1">
                <a:latin typeface="Calibri"/>
                <a:cs typeface="Calibri"/>
              </a:rPr>
              <a:t>θ</a:t>
            </a:r>
            <a:r>
              <a:rPr dirty="0" baseline="27777" sz="1200" spc="67">
                <a:latin typeface="Tahoma"/>
                <a:cs typeface="Tahoma"/>
              </a:rPr>
              <a:t>(</a:t>
            </a:r>
            <a:r>
              <a:rPr dirty="0" baseline="27777" sz="1200" spc="67" i="1">
                <a:latin typeface="Arial"/>
                <a:cs typeface="Arial"/>
              </a:rPr>
              <a:t>m</a:t>
            </a:r>
            <a:r>
              <a:rPr dirty="0" baseline="27777" sz="1200" spc="67">
                <a:latin typeface="Tahoma"/>
                <a:cs typeface="Tahoma"/>
              </a:rPr>
              <a:t>)</a:t>
            </a:r>
            <a:r>
              <a:rPr dirty="0" sz="1100" spc="45">
                <a:latin typeface="Microsoft Sans Serif"/>
                <a:cs typeface="Microsoft Sans Serif"/>
              </a:rPr>
              <a:t>)</a:t>
            </a:r>
            <a:r>
              <a:rPr dirty="0" sz="1100" spc="45">
                <a:latin typeface="Lucida Sans Unicode"/>
                <a:cs typeface="Lucida Sans Unicode"/>
              </a:rPr>
              <a:t>}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form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 i="1">
                <a:latin typeface="Arial"/>
                <a:cs typeface="Arial"/>
              </a:rPr>
              <a:t>m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target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joint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distribution.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2" name="object 1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222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Convergence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35">
                <a:solidFill>
                  <a:srgbClr val="FFFFFF"/>
                </a:solidFill>
              </a:rPr>
              <a:t>Diagnostics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1573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205547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357376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661033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838147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027961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179790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331618"/>
            <a:ext cx="52590" cy="525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6295" y="907198"/>
            <a:ext cx="3581400" cy="16694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100" spc="-25" b="1">
                <a:latin typeface="Arial"/>
                <a:cs typeface="Arial"/>
              </a:rPr>
              <a:t>Burn-in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First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few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iterations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usually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discarded</a:t>
            </a:r>
            <a:endParaRPr sz="1100">
              <a:latin typeface="Microsoft Sans Serif"/>
              <a:cs typeface="Microsoft Sans Serif"/>
            </a:endParaRPr>
          </a:p>
          <a:p>
            <a:pPr marL="327660">
              <a:lnSpc>
                <a:spcPts val="1200"/>
              </a:lnSpc>
              <a:spcBef>
                <a:spcPts val="175"/>
              </a:spcBef>
            </a:pPr>
            <a:r>
              <a:rPr dirty="0" sz="1000" spc="-75">
                <a:latin typeface="Microsoft Sans Serif"/>
                <a:cs typeface="Microsoft Sans Serif"/>
              </a:rPr>
              <a:t>Remove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influence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initial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values</a:t>
            </a:r>
            <a:endParaRPr sz="1000">
              <a:latin typeface="Microsoft Sans Serif"/>
              <a:cs typeface="Microsoft Sans Serif"/>
            </a:endParaRPr>
          </a:p>
          <a:p>
            <a:pPr marL="327660">
              <a:lnSpc>
                <a:spcPts val="1195"/>
              </a:lnSpc>
            </a:pPr>
            <a:r>
              <a:rPr dirty="0" sz="1000" spc="-90">
                <a:latin typeface="Microsoft Sans Serif"/>
                <a:cs typeface="Microsoft Sans Serif"/>
              </a:rPr>
              <a:t>So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5">
                <a:latin typeface="Microsoft Sans Serif"/>
                <a:cs typeface="Microsoft Sans Serif"/>
              </a:rPr>
              <a:t>if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discard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 i="1">
                <a:latin typeface="Arial"/>
                <a:cs typeface="Arial"/>
              </a:rPr>
              <a:t>b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iterations,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40">
                <a:latin typeface="Lucida Sans Unicode"/>
                <a:cs typeface="Lucida Sans Unicode"/>
              </a:rPr>
              <a:t>{</a:t>
            </a:r>
            <a:r>
              <a:rPr dirty="0" sz="1000" spc="40" i="1">
                <a:latin typeface="Calibri"/>
                <a:cs typeface="Calibri"/>
              </a:rPr>
              <a:t>θ</a:t>
            </a:r>
            <a:r>
              <a:rPr dirty="0" baseline="27777" sz="1050" spc="60" i="1">
                <a:latin typeface="Arial"/>
                <a:cs typeface="Arial"/>
              </a:rPr>
              <a:t>b</a:t>
            </a:r>
            <a:r>
              <a:rPr dirty="0" baseline="27777" sz="1050" spc="60">
                <a:latin typeface="Tahoma"/>
                <a:cs typeface="Tahoma"/>
              </a:rPr>
              <a:t>+1</a:t>
            </a:r>
            <a:r>
              <a:rPr dirty="0" sz="1000" spc="40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20" i="1">
                <a:latin typeface="Calibri"/>
                <a:cs typeface="Calibri"/>
              </a:rPr>
              <a:t>.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55" i="1">
                <a:latin typeface="Calibri"/>
                <a:cs typeface="Calibri"/>
              </a:rPr>
              <a:t> </a:t>
            </a:r>
            <a:r>
              <a:rPr dirty="0" sz="1000" spc="-35" i="1">
                <a:latin typeface="Calibri"/>
                <a:cs typeface="Calibri"/>
              </a:rPr>
              <a:t>θ</a:t>
            </a:r>
            <a:r>
              <a:rPr dirty="0" baseline="27777" sz="1050" spc="-52" i="1">
                <a:latin typeface="Arial"/>
                <a:cs typeface="Arial"/>
              </a:rPr>
              <a:t>m</a:t>
            </a:r>
            <a:r>
              <a:rPr dirty="0" baseline="27777" sz="1050" spc="-202" i="1">
                <a:latin typeface="Arial"/>
                <a:cs typeface="Arial"/>
              </a:rPr>
              <a:t> </a:t>
            </a:r>
            <a:r>
              <a:rPr dirty="0" sz="1000" spc="170">
                <a:latin typeface="Lucida Sans Unicode"/>
                <a:cs typeface="Lucida Sans Unicode"/>
              </a:rPr>
              <a:t>}</a:t>
            </a:r>
            <a:r>
              <a:rPr dirty="0" sz="1000" spc="20">
                <a:latin typeface="Lucida Sans Unicode"/>
                <a:cs typeface="Lucida Sans Unicode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forms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size</a:t>
            </a:r>
            <a:endParaRPr sz="1000">
              <a:latin typeface="Microsoft Sans Serif"/>
              <a:cs typeface="Microsoft Sans Serif"/>
            </a:endParaRPr>
          </a:p>
          <a:p>
            <a:pPr marL="327660" marR="1649095">
              <a:lnSpc>
                <a:spcPts val="1200"/>
              </a:lnSpc>
              <a:spcBef>
                <a:spcPts val="40"/>
              </a:spcBef>
            </a:pPr>
            <a:r>
              <a:rPr dirty="0" sz="1000" spc="-30" i="1">
                <a:latin typeface="Arial"/>
                <a:cs typeface="Arial"/>
              </a:rPr>
              <a:t>m</a:t>
            </a:r>
            <a:r>
              <a:rPr dirty="0" baseline="27777" sz="1050" spc="-225">
                <a:latin typeface="Lucida Sans Unicode"/>
                <a:cs typeface="Lucida Sans Unicode"/>
              </a:rPr>
              <a:t>∗</a:t>
            </a:r>
            <a:r>
              <a:rPr dirty="0" baseline="27777" sz="1050" spc="157">
                <a:latin typeface="Lucida Sans Unicode"/>
                <a:cs typeface="Lucida Sans Unicode"/>
              </a:rPr>
              <a:t> </a:t>
            </a:r>
            <a:r>
              <a:rPr dirty="0" sz="1000" spc="190">
                <a:latin typeface="Microsoft Sans Serif"/>
                <a:cs typeface="Microsoft Sans Serif"/>
              </a:rPr>
              <a:t>=</a:t>
            </a:r>
            <a:r>
              <a:rPr dirty="0" sz="1000" spc="10">
                <a:latin typeface="Microsoft Sans Serif"/>
                <a:cs typeface="Microsoft Sans Serif"/>
              </a:rPr>
              <a:t> </a:t>
            </a:r>
            <a:r>
              <a:rPr dirty="0" sz="1000" spc="-45" i="1">
                <a:latin typeface="Arial"/>
                <a:cs typeface="Arial"/>
              </a:rPr>
              <a:t>m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spc="-18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45" i="1">
                <a:latin typeface="Arial"/>
                <a:cs typeface="Arial"/>
              </a:rPr>
              <a:t>b</a:t>
            </a:r>
            <a:r>
              <a:rPr dirty="0" sz="1000" spc="85" i="1">
                <a:latin typeface="Arial"/>
                <a:cs typeface="Arial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p</a:t>
            </a:r>
            <a:r>
              <a:rPr dirty="0" sz="1000" spc="-35">
                <a:latin typeface="Microsoft Sans Serif"/>
                <a:cs typeface="Microsoft Sans Serif"/>
              </a:rPr>
              <a:t>osteri</a:t>
            </a:r>
            <a:r>
              <a:rPr dirty="0" sz="1000" spc="-80">
                <a:latin typeface="Microsoft Sans Serif"/>
                <a:cs typeface="Microsoft Sans Serif"/>
              </a:rPr>
              <a:t>o</a:t>
            </a:r>
            <a:r>
              <a:rPr dirty="0" sz="1000" spc="5">
                <a:latin typeface="Microsoft Sans Serif"/>
                <a:cs typeface="Microsoft Sans Serif"/>
              </a:rPr>
              <a:t>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sample.  </a:t>
            </a:r>
            <a:r>
              <a:rPr dirty="0" sz="1000" spc="-30">
                <a:latin typeface="Microsoft Sans Serif"/>
                <a:cs typeface="Microsoft Sans Serif"/>
              </a:rPr>
              <a:t>The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optimal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value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 i="1">
                <a:latin typeface="Arial"/>
                <a:cs typeface="Arial"/>
              </a:rPr>
              <a:t>b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varies.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50"/>
              </a:spcBef>
            </a:pPr>
            <a:r>
              <a:rPr dirty="0" sz="1100" spc="-35" b="1">
                <a:latin typeface="Arial"/>
                <a:cs typeface="Arial"/>
              </a:rPr>
              <a:t>Trace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plots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Time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series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plot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samples</a:t>
            </a:r>
            <a:endParaRPr sz="1100">
              <a:latin typeface="Microsoft Sans Serif"/>
              <a:cs typeface="Microsoft Sans Serif"/>
            </a:endParaRPr>
          </a:p>
          <a:p>
            <a:pPr marL="327660" marR="1231265">
              <a:lnSpc>
                <a:spcPct val="100000"/>
              </a:lnSpc>
              <a:spcBef>
                <a:spcPts val="175"/>
              </a:spcBef>
            </a:pPr>
            <a:r>
              <a:rPr dirty="0" sz="1000" spc="-100">
                <a:latin typeface="Microsoft Sans Serif"/>
                <a:cs typeface="Microsoft Sans Serif"/>
              </a:rPr>
              <a:t>Assess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5">
                <a:latin typeface="Microsoft Sans Serif"/>
                <a:cs typeface="Microsoft Sans Serif"/>
              </a:rPr>
              <a:t>if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chain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mixing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properly?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What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should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value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 i="1">
                <a:latin typeface="Arial"/>
                <a:cs typeface="Arial"/>
              </a:rPr>
              <a:t>b</a:t>
            </a:r>
            <a:r>
              <a:rPr dirty="0" sz="1000" spc="-50">
                <a:latin typeface="Microsoft Sans Serif"/>
                <a:cs typeface="Microsoft Sans Serif"/>
              </a:rPr>
              <a:t>?</a:t>
            </a:r>
            <a:endParaRPr sz="1000">
              <a:latin typeface="Microsoft Sans Serif"/>
              <a:cs typeface="Microsoft Sans Serif"/>
            </a:endParaRPr>
          </a:p>
          <a:p>
            <a:pPr marL="327660" marR="17780">
              <a:lnSpc>
                <a:spcPts val="1200"/>
              </a:lnSpc>
              <a:spcBef>
                <a:spcPts val="30"/>
              </a:spcBef>
            </a:pPr>
            <a:r>
              <a:rPr dirty="0" sz="1000" spc="-75">
                <a:latin typeface="Microsoft Sans Serif"/>
                <a:cs typeface="Microsoft Sans Serif"/>
              </a:rPr>
              <a:t>Can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detect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convergence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issues,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e.g.</a:t>
            </a:r>
            <a:r>
              <a:rPr dirty="0" sz="1000" spc="-3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change-points,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algorithm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getting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20">
                <a:latin typeface="Microsoft Sans Serif"/>
                <a:cs typeface="Microsoft Sans Serif"/>
              </a:rPr>
              <a:t>“stuck”,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chain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30">
                <a:latin typeface="Microsoft Sans Serif"/>
                <a:cs typeface="Microsoft Sans Serif"/>
              </a:rPr>
              <a:t>“drifting”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5">
                <a:latin typeface="Microsoft Sans Serif"/>
                <a:cs typeface="Microsoft Sans Serif"/>
              </a:rPr>
              <a:t>away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etc.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8" name="object 18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222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Convergence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35">
                <a:solidFill>
                  <a:srgbClr val="FFFFFF"/>
                </a:solidFill>
              </a:rPr>
              <a:t>Diagnostics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86041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975842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127683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431340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583169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912112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101926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405583"/>
            <a:ext cx="52590" cy="525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4395" y="677506"/>
            <a:ext cx="3631565" cy="22440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89560" marR="330200" indent="-277495">
              <a:lnSpc>
                <a:spcPct val="104200"/>
              </a:lnSpc>
              <a:spcBef>
                <a:spcPts val="229"/>
              </a:spcBef>
            </a:pPr>
            <a:r>
              <a:rPr dirty="0" sz="1100" spc="-30" b="1">
                <a:latin typeface="Arial"/>
                <a:cs typeface="Arial"/>
              </a:rPr>
              <a:t>Auto-correlation</a:t>
            </a:r>
            <a:r>
              <a:rPr dirty="0" sz="1100" spc="24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plots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Plot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254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auto-correlations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MCMC </a:t>
            </a:r>
            <a:r>
              <a:rPr dirty="0" sz="1000" spc="-45">
                <a:latin typeface="Microsoft Sans Serif"/>
                <a:cs typeface="Microsoft Sans Serif"/>
              </a:rPr>
              <a:t>methods </a:t>
            </a:r>
            <a:r>
              <a:rPr dirty="0" sz="1000" spc="-55">
                <a:latin typeface="Microsoft Sans Serif"/>
                <a:cs typeface="Microsoft Sans Serif"/>
              </a:rPr>
              <a:t>generate</a:t>
            </a:r>
            <a:r>
              <a:rPr dirty="0" sz="1000" spc="15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dependent</a:t>
            </a:r>
            <a:r>
              <a:rPr dirty="0" sz="1000" spc="1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samples </a:t>
            </a:r>
            <a:r>
              <a:rPr dirty="0" sz="1000" spc="-7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Dependency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means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95">
                <a:latin typeface="Microsoft Sans Serif"/>
                <a:cs typeface="Microsoft Sans Serif"/>
              </a:rPr>
              <a:t>we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require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larger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samples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properly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explore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20" i="1">
                <a:latin typeface="Calibri"/>
                <a:cs typeface="Calibri"/>
              </a:rPr>
              <a:t>π</a:t>
            </a:r>
            <a:r>
              <a:rPr dirty="0" sz="1000" spc="20">
                <a:latin typeface="Microsoft Sans Serif"/>
                <a:cs typeface="Microsoft Sans Serif"/>
              </a:rPr>
              <a:t>(</a:t>
            </a:r>
            <a:r>
              <a:rPr dirty="0" sz="1000" spc="20" i="1">
                <a:latin typeface="Calibri"/>
                <a:cs typeface="Calibri"/>
              </a:rPr>
              <a:t>θ</a:t>
            </a:r>
            <a:r>
              <a:rPr dirty="0" sz="1000" spc="20">
                <a:latin typeface="Lucida Sans Unicode"/>
                <a:cs typeface="Lucida Sans Unicode"/>
              </a:rPr>
              <a:t>|</a:t>
            </a:r>
            <a:r>
              <a:rPr dirty="0" sz="900" spc="20">
                <a:latin typeface="Georgia"/>
                <a:cs typeface="Georgia"/>
              </a:rPr>
              <a:t>y</a:t>
            </a:r>
            <a:r>
              <a:rPr dirty="0" sz="1000" spc="20">
                <a:latin typeface="Microsoft Sans Serif"/>
                <a:cs typeface="Microsoft Sans Serif"/>
              </a:rPr>
              <a:t>),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i.e.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reduced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0" b="1">
                <a:latin typeface="Arial"/>
                <a:cs typeface="Arial"/>
              </a:rPr>
              <a:t>effective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55" b="1">
                <a:latin typeface="Arial"/>
                <a:cs typeface="Arial"/>
              </a:rPr>
              <a:t>sample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60" b="1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-20">
                <a:latin typeface="Microsoft Sans Serif"/>
                <a:cs typeface="Microsoft Sans Serif"/>
              </a:rPr>
              <a:t>Want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120">
                <a:latin typeface="Microsoft Sans Serif"/>
                <a:cs typeface="Microsoft Sans Serif"/>
              </a:rPr>
              <a:t>see</a:t>
            </a:r>
            <a:r>
              <a:rPr dirty="0" sz="1000" spc="-7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fast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(exponential)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decay</a:t>
            </a:r>
            <a:endParaRPr sz="1000">
              <a:latin typeface="Microsoft Sans Serif"/>
              <a:cs typeface="Microsoft Sans Serif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60">
                <a:latin typeface="Microsoft Sans Serif"/>
                <a:cs typeface="Microsoft Sans Serif"/>
              </a:rPr>
              <a:t>can</a:t>
            </a:r>
            <a:r>
              <a:rPr dirty="0" sz="1000" spc="8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consider</a:t>
            </a:r>
            <a:r>
              <a:rPr dirty="0" sz="1000" spc="95">
                <a:latin typeface="Microsoft Sans Serif"/>
                <a:cs typeface="Microsoft Sans Serif"/>
              </a:rPr>
              <a:t> </a:t>
            </a:r>
            <a:r>
              <a:rPr dirty="0" sz="1000" spc="-35" b="1">
                <a:latin typeface="Arial"/>
                <a:cs typeface="Arial"/>
              </a:rPr>
              <a:t>thinning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(collecting</a:t>
            </a:r>
            <a:r>
              <a:rPr dirty="0" sz="1000" spc="8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samples</a:t>
            </a:r>
            <a:r>
              <a:rPr dirty="0" sz="1000" spc="8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every</a:t>
            </a:r>
            <a:r>
              <a:rPr dirty="0" sz="1000" spc="8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few</a:t>
            </a:r>
            <a:r>
              <a:rPr dirty="0" sz="1000" spc="8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iterations)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15">
                <a:latin typeface="Microsoft Sans Serif"/>
                <a:cs typeface="Microsoft Sans Serif"/>
              </a:rPr>
              <a:t>if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too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correlated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40" b="1">
                <a:latin typeface="Arial"/>
                <a:cs typeface="Arial"/>
              </a:rPr>
              <a:t>Density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plots</a:t>
            </a:r>
            <a:endParaRPr sz="1100">
              <a:latin typeface="Arial"/>
              <a:cs typeface="Arial"/>
            </a:endParaRPr>
          </a:p>
          <a:p>
            <a:pPr marL="289560" marR="403225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Microsoft Sans Serif"/>
                <a:cs typeface="Microsoft Sans Serif"/>
              </a:rPr>
              <a:t>E.g.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Kernel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density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estimates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are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useful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visualize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posterior.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ts val="1190"/>
              </a:lnSpc>
            </a:pPr>
            <a:r>
              <a:rPr dirty="0" sz="1000" spc="-75">
                <a:latin typeface="Microsoft Sans Serif"/>
                <a:cs typeface="Microsoft Sans Serif"/>
              </a:rPr>
              <a:t>Can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indicate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5">
                <a:latin typeface="Microsoft Sans Serif"/>
                <a:cs typeface="Microsoft Sans Serif"/>
              </a:rPr>
              <a:t>if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95">
                <a:latin typeface="Microsoft Sans Serif"/>
                <a:cs typeface="Microsoft Sans Serif"/>
              </a:rPr>
              <a:t>we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have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sufficient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samples.</a:t>
            </a:r>
            <a:endParaRPr sz="1000">
              <a:latin typeface="Microsoft Sans Serif"/>
              <a:cs typeface="Microsoft Sans Serif"/>
            </a:endParaRPr>
          </a:p>
          <a:p>
            <a:pPr marL="12700" marR="400685">
              <a:lnSpc>
                <a:spcPct val="125299"/>
              </a:lnSpc>
              <a:spcBef>
                <a:spcPts val="20"/>
              </a:spcBef>
            </a:pPr>
            <a:r>
              <a:rPr dirty="0" sz="1100" spc="-45">
                <a:latin typeface="Microsoft Sans Serif"/>
                <a:cs typeface="Microsoft Sans Serif"/>
              </a:rPr>
              <a:t>Number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chains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many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parallel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runs/one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long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run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diagnostic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tools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package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“coda”.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02941"/>
            <a:ext cx="65265" cy="6526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812973"/>
            <a:ext cx="65265" cy="6526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0" name="object 20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222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60">
                <a:solidFill>
                  <a:srgbClr val="FFFFFF"/>
                </a:solidFill>
              </a:rPr>
              <a:t>methods:</a:t>
            </a:r>
            <a:r>
              <a:rPr dirty="0" sz="1400" spc="185">
                <a:solidFill>
                  <a:srgbClr val="FFFFFF"/>
                </a:solidFill>
              </a:rPr>
              <a:t> </a:t>
            </a:r>
            <a:r>
              <a:rPr dirty="0" sz="1400" spc="-65">
                <a:solidFill>
                  <a:srgbClr val="FFFFFF"/>
                </a:solidFill>
              </a:rPr>
              <a:t>Convergence</a:t>
            </a:r>
            <a:r>
              <a:rPr dirty="0" sz="1400" spc="30">
                <a:solidFill>
                  <a:srgbClr val="FFFFFF"/>
                </a:solidFill>
              </a:rPr>
              <a:t> </a:t>
            </a:r>
            <a:r>
              <a:rPr dirty="0" sz="1400" spc="-35">
                <a:solidFill>
                  <a:srgbClr val="FFFFFF"/>
                </a:solidFill>
              </a:rPr>
              <a:t>Diagnostics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8963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179449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331277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80464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70252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211895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515552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4395" y="881126"/>
            <a:ext cx="3521075" cy="17278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40">
                <a:latin typeface="Microsoft Sans Serif"/>
                <a:cs typeface="Microsoft Sans Serif"/>
              </a:rPr>
              <a:t>Length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chains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number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chains.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70">
                <a:latin typeface="Microsoft Sans Serif"/>
                <a:cs typeface="Microsoft Sans Serif"/>
              </a:rPr>
              <a:t>One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very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long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chain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(Geyer,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1992).</a:t>
            </a:r>
            <a:r>
              <a:rPr dirty="0" sz="1000" spc="185">
                <a:latin typeface="Microsoft Sans Serif"/>
                <a:cs typeface="Microsoft Sans Serif"/>
              </a:rPr>
              <a:t> </a:t>
            </a:r>
            <a:r>
              <a:rPr dirty="0" sz="1000" spc="10">
                <a:solidFill>
                  <a:srgbClr val="FF0000"/>
                </a:solidFill>
                <a:latin typeface="Microsoft Sans Serif"/>
                <a:cs typeface="Microsoft Sans Serif"/>
              </a:rPr>
              <a:t>But</a:t>
            </a:r>
            <a:r>
              <a:rPr dirty="0" sz="1000" spc="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FF0000"/>
                </a:solidFill>
                <a:latin typeface="Microsoft Sans Serif"/>
                <a:cs typeface="Microsoft Sans Serif"/>
              </a:rPr>
              <a:t>how</a:t>
            </a:r>
            <a:r>
              <a:rPr dirty="0" sz="1000" spc="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FF0000"/>
                </a:solidFill>
                <a:latin typeface="Microsoft Sans Serif"/>
                <a:cs typeface="Microsoft Sans Serif"/>
              </a:rPr>
              <a:t>long?</a:t>
            </a:r>
            <a:endParaRPr sz="1000">
              <a:latin typeface="Microsoft Sans Serif"/>
              <a:cs typeface="Microsoft Sans Serif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65">
                <a:latin typeface="Microsoft Sans Serif"/>
                <a:cs typeface="Microsoft Sans Serif"/>
              </a:rPr>
              <a:t>Several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parallel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chains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(Gelman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Rubin,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1992)-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a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105">
                <a:latin typeface="Microsoft Sans Serif"/>
                <a:cs typeface="Microsoft Sans Serif"/>
              </a:rPr>
              <a:t>sense</a:t>
            </a:r>
            <a:r>
              <a:rPr dirty="0" sz="1000" spc="-9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statistical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security.</a:t>
            </a:r>
            <a:endParaRPr sz="1000">
              <a:latin typeface="Microsoft Sans Serif"/>
              <a:cs typeface="Microsoft Sans Serif"/>
            </a:endParaRPr>
          </a:p>
          <a:p>
            <a:pPr marL="12700" marR="73025">
              <a:lnSpc>
                <a:spcPct val="113199"/>
              </a:lnSpc>
              <a:spcBef>
                <a:spcPts val="135"/>
              </a:spcBef>
            </a:pPr>
            <a:r>
              <a:rPr dirty="0" sz="1100" spc="-55">
                <a:latin typeface="Microsoft Sans Serif"/>
                <a:cs typeface="Microsoft Sans Serif"/>
              </a:rPr>
              <a:t>Graphical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diagnostics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mentioned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here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generally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enough.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diagnostic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tools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available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package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“coda”.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dirty="0" sz="1100" spc="-55">
                <a:latin typeface="Microsoft Sans Serif"/>
                <a:cs typeface="Microsoft Sans Serif"/>
              </a:rPr>
              <a:t>Example: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70">
                <a:latin typeface="Microsoft Sans Serif"/>
                <a:cs typeface="Microsoft Sans Serif"/>
              </a:rPr>
              <a:t>Gelman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and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Rubin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(1992)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convergence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diagnostic,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0" i="1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dirty="0" sz="1000" spc="50">
                <a:latin typeface="Microsoft Sans Serif"/>
                <a:cs typeface="Microsoft Sans Serif"/>
              </a:rPr>
              <a:t>(</a:t>
            </a:r>
            <a:r>
              <a:rPr dirty="0" sz="1000" spc="-45" i="1">
                <a:latin typeface="Arial"/>
                <a:cs typeface="Arial"/>
              </a:rPr>
              <a:t>gelman.diag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ts val="1200"/>
              </a:lnSpc>
            </a:pPr>
            <a:r>
              <a:rPr dirty="0" sz="1000" spc="-95">
                <a:latin typeface="Microsoft Sans Serif"/>
                <a:cs typeface="Microsoft Sans Serif"/>
              </a:rPr>
              <a:t>Ge</a:t>
            </a:r>
            <a:r>
              <a:rPr dirty="0" sz="1000" spc="-125">
                <a:latin typeface="Microsoft Sans Serif"/>
                <a:cs typeface="Microsoft Sans Serif"/>
              </a:rPr>
              <a:t>w</a:t>
            </a:r>
            <a:r>
              <a:rPr dirty="0" sz="1000" spc="-70">
                <a:latin typeface="Microsoft Sans Serif"/>
                <a:cs typeface="Microsoft Sans Serif"/>
              </a:rPr>
              <a:t>e</a:t>
            </a:r>
            <a:r>
              <a:rPr dirty="0" sz="1000" spc="-95">
                <a:latin typeface="Microsoft Sans Serif"/>
                <a:cs typeface="Microsoft Sans Serif"/>
              </a:rPr>
              <a:t>k</a:t>
            </a:r>
            <a:r>
              <a:rPr dirty="0" sz="1000" spc="-114">
                <a:latin typeface="Microsoft Sans Serif"/>
                <a:cs typeface="Microsoft Sans Serif"/>
              </a:rPr>
              <a:t>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(1992)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n</a:t>
            </a:r>
            <a:r>
              <a:rPr dirty="0" sz="1000" spc="-85">
                <a:latin typeface="Microsoft Sans Serif"/>
                <a:cs typeface="Microsoft Sans Serif"/>
              </a:rPr>
              <a:t>o</a:t>
            </a:r>
            <a:r>
              <a:rPr dirty="0" sz="1000" spc="-5">
                <a:latin typeface="Microsoft Sans Serif"/>
                <a:cs typeface="Microsoft Sans Serif"/>
              </a:rPr>
              <a:t>rmali</a:t>
            </a:r>
            <a:r>
              <a:rPr dirty="0" sz="1000" spc="-35">
                <a:latin typeface="Microsoft Sans Serif"/>
                <a:cs typeface="Microsoft Sans Serif"/>
              </a:rPr>
              <a:t>t</a:t>
            </a:r>
            <a:r>
              <a:rPr dirty="0" sz="1000" spc="-45">
                <a:latin typeface="Microsoft Sans Serif"/>
                <a:cs typeface="Microsoft Sans Serif"/>
              </a:rPr>
              <a:t>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test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45">
                <a:latin typeface="Microsoft Sans Serif"/>
                <a:cs typeface="Microsoft Sans Serif"/>
              </a:rPr>
              <a:t>(</a:t>
            </a:r>
            <a:r>
              <a:rPr dirty="0" sz="1000" spc="-65" i="1">
                <a:latin typeface="Arial"/>
                <a:cs typeface="Arial"/>
              </a:rPr>
              <a:t>ge</a:t>
            </a:r>
            <a:r>
              <a:rPr dirty="0" sz="1000" spc="-114" i="1">
                <a:latin typeface="Arial"/>
                <a:cs typeface="Arial"/>
              </a:rPr>
              <a:t>w</a:t>
            </a:r>
            <a:r>
              <a:rPr dirty="0" sz="1000" spc="-70" i="1">
                <a:latin typeface="Arial"/>
                <a:cs typeface="Arial"/>
              </a:rPr>
              <a:t>e</a:t>
            </a:r>
            <a:r>
              <a:rPr dirty="0" sz="1000" spc="-95" i="1">
                <a:latin typeface="Arial"/>
                <a:cs typeface="Arial"/>
              </a:rPr>
              <a:t>k</a:t>
            </a:r>
            <a:r>
              <a:rPr dirty="0" sz="1000" spc="-50" i="1">
                <a:latin typeface="Arial"/>
                <a:cs typeface="Arial"/>
              </a:rPr>
              <a:t>e.diag</a:t>
            </a:r>
            <a:r>
              <a:rPr dirty="0" sz="1000" spc="-170" i="1">
                <a:latin typeface="Arial"/>
                <a:cs typeface="Arial"/>
              </a:rPr>
              <a:t> </a:t>
            </a:r>
            <a:r>
              <a:rPr dirty="0" sz="1000" spc="50"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7" name="object 1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253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5">
                <a:solidFill>
                  <a:srgbClr val="FFFFFF"/>
                </a:solidFill>
              </a:rPr>
              <a:t>MCMC</a:t>
            </a:r>
            <a:r>
              <a:rPr dirty="0" sz="1400" spc="-2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methods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37018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4705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457083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67116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77148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297214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507246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717279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1894" y="699767"/>
            <a:ext cx="3369310" cy="212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960" marR="174053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40" b="1">
                <a:latin typeface="Arial"/>
                <a:cs typeface="Arial"/>
              </a:rPr>
              <a:t>Strengths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25">
                <a:latin typeface="Microsoft Sans Serif"/>
                <a:cs typeface="Microsoft Sans Serif"/>
              </a:rPr>
              <a:t>MCMC: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Flexibility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modelling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Flexibility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inference</a:t>
            </a:r>
            <a:endParaRPr sz="1100">
              <a:latin typeface="Microsoft Sans Serif"/>
              <a:cs typeface="Microsoft Sans Serif"/>
            </a:endParaRPr>
          </a:p>
          <a:p>
            <a:pPr marL="314960" marR="1008380">
              <a:lnSpc>
                <a:spcPct val="125299"/>
              </a:lnSpc>
            </a:pPr>
            <a:r>
              <a:rPr dirty="0" sz="1100" spc="-45">
                <a:latin typeface="Microsoft Sans Serif"/>
                <a:cs typeface="Microsoft Sans Serif"/>
              </a:rPr>
              <a:t>Allows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35">
                <a:latin typeface="Microsoft Sans Serif"/>
                <a:cs typeface="Microsoft Sans Serif"/>
              </a:rPr>
              <a:t>sensitivity</a:t>
            </a:r>
            <a:r>
              <a:rPr dirty="0" sz="1100" spc="22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analysis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Model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comparison/criticism/choice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Microsoft Sans Serif"/>
                <a:cs typeface="Microsoft Sans Serif"/>
              </a:rPr>
              <a:t>Opportunities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simultaneous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inference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-70" b="1">
                <a:latin typeface="Arial"/>
                <a:cs typeface="Arial"/>
              </a:rPr>
              <a:t>Weaknesses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MCMC:</a:t>
            </a:r>
            <a:endParaRPr sz="1100">
              <a:latin typeface="Microsoft Sans Serif"/>
              <a:cs typeface="Microsoft Sans Serif"/>
            </a:endParaRPr>
          </a:p>
          <a:p>
            <a:pPr marL="314960" marR="1275080">
              <a:lnSpc>
                <a:spcPct val="125299"/>
              </a:lnSpc>
            </a:pPr>
            <a:r>
              <a:rPr dirty="0" sz="1100" spc="-40">
                <a:latin typeface="Microsoft Sans Serif"/>
                <a:cs typeface="Microsoft Sans Serif"/>
              </a:rPr>
              <a:t>Possibility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slow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convergence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Order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50" i="1">
                <a:latin typeface="Arial"/>
                <a:cs typeface="Arial"/>
              </a:rPr>
              <a:t>N</a:t>
            </a:r>
            <a:r>
              <a:rPr dirty="0" baseline="27777" sz="1200" spc="75">
                <a:latin typeface="Cambria"/>
                <a:cs typeface="Cambria"/>
              </a:rPr>
              <a:t>−</a:t>
            </a:r>
            <a:r>
              <a:rPr dirty="0" baseline="27777" sz="1200" spc="75">
                <a:latin typeface="Tahoma"/>
                <a:cs typeface="Tahoma"/>
              </a:rPr>
              <a:t>1</a:t>
            </a:r>
            <a:r>
              <a:rPr dirty="0" baseline="27777" sz="1200" spc="75" i="1">
                <a:latin typeface="Trebuchet MS"/>
                <a:cs typeface="Trebuchet MS"/>
              </a:rPr>
              <a:t>/</a:t>
            </a:r>
            <a:r>
              <a:rPr dirty="0" baseline="27777" sz="1200" spc="75">
                <a:latin typeface="Tahoma"/>
                <a:cs typeface="Tahoma"/>
              </a:rPr>
              <a:t>2</a:t>
            </a:r>
            <a:r>
              <a:rPr dirty="0" baseline="27777" sz="1200" spc="232">
                <a:latin typeface="Tahoma"/>
                <a:cs typeface="Tahoma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precision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latin typeface="Microsoft Sans Serif"/>
                <a:cs typeface="Microsoft Sans Serif"/>
              </a:rPr>
              <a:t>May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require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tuning/adaptations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higher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efficiency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8" name="object 18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995"/>
              </a:lnSpc>
              <a:spcBef>
                <a:spcPts val="120"/>
              </a:spcBef>
            </a:pPr>
            <a:r>
              <a:rPr dirty="0" spc="-75"/>
              <a:t>Section</a:t>
            </a:r>
            <a:r>
              <a:rPr dirty="0" spc="-10"/>
              <a:t> </a:t>
            </a:r>
            <a:r>
              <a:rPr dirty="0" spc="-140"/>
              <a:t>4:</a:t>
            </a:r>
            <a:r>
              <a:rPr dirty="0" spc="175"/>
              <a:t> </a:t>
            </a:r>
            <a:r>
              <a:rPr dirty="0" spc="-40"/>
              <a:t>Practical</a:t>
            </a:r>
            <a:r>
              <a:rPr dirty="0"/>
              <a:t> </a:t>
            </a:r>
            <a:r>
              <a:rPr dirty="0" spc="-100"/>
              <a:t>Examples</a:t>
            </a:r>
          </a:p>
          <a:p>
            <a:pPr algn="ctr">
              <a:lnSpc>
                <a:spcPts val="1275"/>
              </a:lnSpc>
            </a:pPr>
            <a:r>
              <a:rPr dirty="0" sz="1100" b="1">
                <a:latin typeface="Arial"/>
                <a:cs typeface="Arial"/>
              </a:rPr>
              <a:t>[3.30-5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pm]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1149" y="566559"/>
            <a:ext cx="1296828" cy="7400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448879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03069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85174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98460" y="2506103"/>
            <a:ext cx="2288540" cy="0"/>
          </a:xfrm>
          <a:custGeom>
            <a:avLst/>
            <a:gdLst/>
            <a:ahLst/>
            <a:cxnLst/>
            <a:rect l="l" t="t" r="r" b="b"/>
            <a:pathLst>
              <a:path w="2288540" h="0">
                <a:moveTo>
                  <a:pt x="0" y="0"/>
                </a:moveTo>
                <a:lnTo>
                  <a:pt x="22881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111628"/>
            <a:ext cx="3839210" cy="15582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Budworm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 marR="316865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Microsoft Sans Serif"/>
                <a:cs typeface="Microsoft Sans Serif"/>
              </a:rPr>
              <a:t>Collett </a:t>
            </a:r>
            <a:r>
              <a:rPr dirty="0" sz="1100" spc="-40">
                <a:latin typeface="Microsoft Sans Serif"/>
                <a:cs typeface="Microsoft Sans Serif"/>
              </a:rPr>
              <a:t>(1991,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p.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75),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experiment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toxicity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tobacco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budworm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 i="1">
                <a:latin typeface="Arial"/>
                <a:cs typeface="Arial"/>
              </a:rPr>
              <a:t>Heliothis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75" i="1">
                <a:latin typeface="Arial"/>
                <a:cs typeface="Arial"/>
              </a:rPr>
              <a:t>virescens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doses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pyrethroid,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 i="1">
                <a:latin typeface="Arial"/>
                <a:cs typeface="Arial"/>
              </a:rPr>
              <a:t>trans-cypermethrin</a:t>
            </a:r>
            <a:r>
              <a:rPr dirty="0" sz="1100" spc="-3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5">
                <a:latin typeface="Microsoft Sans Serif"/>
                <a:cs typeface="Microsoft Sans Serif"/>
              </a:rPr>
              <a:t>Batches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moths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each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sex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were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exposed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three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days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pyrethroid.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result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were</a:t>
            </a:r>
            <a:endParaRPr sz="1100">
              <a:latin typeface="Microsoft Sans Serif"/>
              <a:cs typeface="Microsoft Sans Serif"/>
            </a:endParaRPr>
          </a:p>
          <a:p>
            <a:pPr marL="950594">
              <a:lnSpc>
                <a:spcPct val="100000"/>
              </a:lnSpc>
              <a:spcBef>
                <a:spcPts val="70"/>
              </a:spcBef>
              <a:tabLst>
                <a:tab pos="1780539" algn="l"/>
                <a:tab pos="2001520" algn="l"/>
                <a:tab pos="2222500" algn="l"/>
                <a:tab pos="2478405" algn="l"/>
                <a:tab pos="2734310" algn="l"/>
                <a:tab pos="302450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Sex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\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Dose	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	2	4	8	16	32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1681" y="2654984"/>
            <a:ext cx="4337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Microsoft Sans Serif"/>
                <a:cs typeface="Microsoft Sans Serif"/>
              </a:rPr>
              <a:t>Male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F</a:t>
            </a:r>
            <a:r>
              <a:rPr dirty="0" sz="1100" spc="-80">
                <a:latin typeface="Microsoft Sans Serif"/>
                <a:cs typeface="Microsoft Sans Serif"/>
              </a:rPr>
              <a:t>emale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5092" y="2654984"/>
            <a:ext cx="140843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3679" algn="l"/>
                <a:tab pos="454659" algn="l"/>
                <a:tab pos="675640" algn="l"/>
                <a:tab pos="965835" algn="l"/>
                <a:tab pos="1256665" algn="l"/>
              </a:tabLst>
            </a:pP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4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9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13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18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20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33679" algn="l"/>
                <a:tab pos="454659" algn="l"/>
                <a:tab pos="675640" algn="l"/>
                <a:tab pos="966469" algn="l"/>
                <a:tab pos="1256665" algn="l"/>
              </a:tabLst>
            </a:pP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2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6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10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12</a:t>
            </a:r>
            <a:r>
              <a:rPr dirty="0" sz="1100" spc="-70">
                <a:latin typeface="Microsoft Sans Serif"/>
                <a:cs typeface="Microsoft Sans Serif"/>
              </a:rPr>
              <a:t>	</a:t>
            </a:r>
            <a:r>
              <a:rPr dirty="0" sz="1100" spc="-70">
                <a:latin typeface="Microsoft Sans Serif"/>
                <a:cs typeface="Microsoft Sans Serif"/>
              </a:rPr>
              <a:t>16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8460" y="3032455"/>
            <a:ext cx="2288540" cy="0"/>
          </a:xfrm>
          <a:custGeom>
            <a:avLst/>
            <a:gdLst/>
            <a:ahLst/>
            <a:cxnLst/>
            <a:rect l="l" t="t" r="r" b="b"/>
            <a:pathLst>
              <a:path w="2288540" h="0">
                <a:moveTo>
                  <a:pt x="0" y="0"/>
                </a:moveTo>
                <a:lnTo>
                  <a:pt x="22881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8" name="object 18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sp>
        <p:nvSpPr>
          <p:cNvPr id="8" name="object 8"/>
          <p:cNvSpPr txBox="1"/>
          <p:nvPr/>
        </p:nvSpPr>
        <p:spPr>
          <a:xfrm>
            <a:off x="347294" y="462482"/>
            <a:ext cx="1749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1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Budworm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8522" y="1686534"/>
            <a:ext cx="9779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5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2876" y="1233590"/>
            <a:ext cx="9779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5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7302" y="1052470"/>
            <a:ext cx="9779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5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5263" y="1048376"/>
            <a:ext cx="3477895" cy="2009139"/>
          </a:xfrm>
          <a:custGeom>
            <a:avLst/>
            <a:gdLst/>
            <a:ahLst/>
            <a:cxnLst/>
            <a:rect l="l" t="t" r="r" b="b"/>
            <a:pathLst>
              <a:path w="3477895" h="2009139">
                <a:moveTo>
                  <a:pt x="179020" y="1956484"/>
                </a:moveTo>
                <a:lnTo>
                  <a:pt x="2920719" y="1956484"/>
                </a:lnTo>
              </a:path>
              <a:path w="3477895" h="2009139">
                <a:moveTo>
                  <a:pt x="179020" y="1956484"/>
                </a:moveTo>
                <a:lnTo>
                  <a:pt x="179020" y="2008605"/>
                </a:lnTo>
              </a:path>
              <a:path w="3477895" h="2009139">
                <a:moveTo>
                  <a:pt x="813374" y="1956484"/>
                </a:moveTo>
                <a:lnTo>
                  <a:pt x="813374" y="2008605"/>
                </a:lnTo>
              </a:path>
              <a:path w="3477895" h="2009139">
                <a:moveTo>
                  <a:pt x="1651939" y="1956484"/>
                </a:moveTo>
                <a:lnTo>
                  <a:pt x="1651939" y="2008605"/>
                </a:lnTo>
              </a:path>
              <a:path w="3477895" h="2009139">
                <a:moveTo>
                  <a:pt x="2286365" y="1956484"/>
                </a:moveTo>
                <a:lnTo>
                  <a:pt x="2286365" y="2008605"/>
                </a:lnTo>
              </a:path>
              <a:path w="3477895" h="2009139">
                <a:moveTo>
                  <a:pt x="2920719" y="1956484"/>
                </a:moveTo>
                <a:lnTo>
                  <a:pt x="2920719" y="2008605"/>
                </a:lnTo>
              </a:path>
              <a:path w="3477895" h="2009139">
                <a:moveTo>
                  <a:pt x="52120" y="1884022"/>
                </a:moveTo>
                <a:lnTo>
                  <a:pt x="52120" y="72462"/>
                </a:lnTo>
              </a:path>
              <a:path w="3477895" h="2009139">
                <a:moveTo>
                  <a:pt x="52120" y="1884022"/>
                </a:moveTo>
                <a:lnTo>
                  <a:pt x="0" y="1884022"/>
                </a:lnTo>
              </a:path>
              <a:path w="3477895" h="2009139">
                <a:moveTo>
                  <a:pt x="52120" y="1521710"/>
                </a:moveTo>
                <a:lnTo>
                  <a:pt x="0" y="1521710"/>
                </a:lnTo>
              </a:path>
              <a:path w="3477895" h="2009139">
                <a:moveTo>
                  <a:pt x="52120" y="1159398"/>
                </a:moveTo>
                <a:lnTo>
                  <a:pt x="0" y="1159398"/>
                </a:lnTo>
              </a:path>
              <a:path w="3477895" h="2009139">
                <a:moveTo>
                  <a:pt x="52120" y="797086"/>
                </a:moveTo>
                <a:lnTo>
                  <a:pt x="0" y="797086"/>
                </a:lnTo>
              </a:path>
              <a:path w="3477895" h="2009139">
                <a:moveTo>
                  <a:pt x="52120" y="434774"/>
                </a:moveTo>
                <a:lnTo>
                  <a:pt x="0" y="434774"/>
                </a:lnTo>
              </a:path>
              <a:path w="3477895" h="2009139">
                <a:moveTo>
                  <a:pt x="52120" y="72462"/>
                </a:moveTo>
                <a:lnTo>
                  <a:pt x="0" y="72462"/>
                </a:lnTo>
              </a:path>
              <a:path w="3477895" h="2009139">
                <a:moveTo>
                  <a:pt x="52120" y="1956484"/>
                </a:moveTo>
                <a:lnTo>
                  <a:pt x="3477760" y="1956484"/>
                </a:lnTo>
                <a:lnTo>
                  <a:pt x="3477760" y="0"/>
                </a:lnTo>
                <a:lnTo>
                  <a:pt x="52120" y="0"/>
                </a:lnTo>
                <a:lnTo>
                  <a:pt x="52120" y="1956484"/>
                </a:lnTo>
                <a:close/>
              </a:path>
            </a:pathLst>
          </a:custGeom>
          <a:ln w="5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5389" y="2773470"/>
            <a:ext cx="97790" cy="2203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2225" marR="5080" indent="-10160">
              <a:lnSpc>
                <a:spcPts val="710"/>
              </a:lnSpc>
              <a:spcBef>
                <a:spcPts val="215"/>
              </a:spcBef>
            </a:pPr>
            <a:r>
              <a:rPr dirty="0" sz="650" spc="15">
                <a:latin typeface="Arial MT"/>
                <a:cs typeface="Arial MT"/>
              </a:rPr>
              <a:t>M  F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9742" y="2501718"/>
            <a:ext cx="97790" cy="311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5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</a:pPr>
            <a:r>
              <a:rPr dirty="0" sz="650" spc="20">
                <a:latin typeface="Arial MT"/>
                <a:cs typeface="Arial MT"/>
              </a:rPr>
              <a:t>F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168" y="2048846"/>
            <a:ext cx="97790" cy="4013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5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550"/>
              </a:spcBef>
            </a:pPr>
            <a:r>
              <a:rPr dirty="0" sz="650" spc="20">
                <a:latin typeface="Arial MT"/>
                <a:cs typeface="Arial MT"/>
              </a:rPr>
              <a:t>F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406" y="3092927"/>
            <a:ext cx="7429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1759" y="3092927"/>
            <a:ext cx="7429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0397" y="3092927"/>
            <a:ext cx="7429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>
                <a:latin typeface="Arial MT"/>
                <a:cs typeface="Arial MT"/>
              </a:rPr>
              <a:t>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0645" y="3092927"/>
            <a:ext cx="12255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>
                <a:latin typeface="Arial MT"/>
                <a:cs typeface="Arial MT"/>
              </a:rPr>
              <a:t>10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4999" y="3092927"/>
            <a:ext cx="12255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>
                <a:latin typeface="Arial MT"/>
                <a:cs typeface="Arial MT"/>
              </a:rPr>
              <a:t>20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0955" y="2859313"/>
            <a:ext cx="122555" cy="14668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0.0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955" y="2497001"/>
            <a:ext cx="122555" cy="14668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0.2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955" y="2134689"/>
            <a:ext cx="122555" cy="14668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0.4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955" y="1772377"/>
            <a:ext cx="122555" cy="14668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0.6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955" y="1410065"/>
            <a:ext cx="122555" cy="14668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0.8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955" y="1047753"/>
            <a:ext cx="122555" cy="14668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1.0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472" y="1926959"/>
            <a:ext cx="122555" cy="199390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latin typeface="Arial MT"/>
                <a:cs typeface="Arial MT"/>
              </a:rPr>
              <a:t>prob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8150" y="1958214"/>
            <a:ext cx="7874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0">
                <a:latin typeface="Arial MT"/>
                <a:cs typeface="Arial MT"/>
              </a:rPr>
              <a:t>F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12504" y="1777094"/>
            <a:ext cx="7874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0">
                <a:latin typeface="Arial MT"/>
                <a:cs typeface="Arial MT"/>
              </a:rPr>
              <a:t>F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6930" y="1414782"/>
            <a:ext cx="7874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20">
                <a:latin typeface="Arial MT"/>
                <a:cs typeface="Arial MT"/>
              </a:rPr>
              <a:t>F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1569" y="1172488"/>
            <a:ext cx="3177540" cy="1676400"/>
            <a:chOff x="911569" y="1172488"/>
            <a:chExt cx="3177540" cy="1676400"/>
          </a:xfrm>
        </p:grpSpPr>
        <p:sp>
          <p:nvSpPr>
            <p:cNvPr id="32" name="object 32"/>
            <p:cNvSpPr/>
            <p:nvPr/>
          </p:nvSpPr>
          <p:spPr>
            <a:xfrm>
              <a:off x="914284" y="1175203"/>
              <a:ext cx="3172460" cy="1655445"/>
            </a:xfrm>
            <a:custGeom>
              <a:avLst/>
              <a:gdLst/>
              <a:ahLst/>
              <a:cxnLst/>
              <a:rect l="l" t="t" r="r" b="b"/>
              <a:pathLst>
                <a:path w="3172460" h="1655445">
                  <a:moveTo>
                    <a:pt x="0" y="1655124"/>
                  </a:moveTo>
                  <a:lnTo>
                    <a:pt x="634353" y="1442515"/>
                  </a:lnTo>
                  <a:lnTo>
                    <a:pt x="1268707" y="986530"/>
                  </a:lnTo>
                  <a:lnTo>
                    <a:pt x="1903133" y="447804"/>
                  </a:lnTo>
                  <a:lnTo>
                    <a:pt x="2537486" y="123569"/>
                  </a:lnTo>
                  <a:lnTo>
                    <a:pt x="3171840" y="0"/>
                  </a:lnTo>
                </a:path>
              </a:pathLst>
            </a:custGeom>
            <a:ln w="5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4284" y="1441526"/>
              <a:ext cx="3172460" cy="1404620"/>
            </a:xfrm>
            <a:custGeom>
              <a:avLst/>
              <a:gdLst/>
              <a:ahLst/>
              <a:cxnLst/>
              <a:rect l="l" t="t" r="r" b="b"/>
              <a:pathLst>
                <a:path w="3172460" h="1404620">
                  <a:moveTo>
                    <a:pt x="0" y="1404438"/>
                  </a:moveTo>
                  <a:lnTo>
                    <a:pt x="634353" y="1291003"/>
                  </a:lnTo>
                  <a:lnTo>
                    <a:pt x="1268707" y="1065508"/>
                  </a:lnTo>
                  <a:lnTo>
                    <a:pt x="1903133" y="709060"/>
                  </a:lnTo>
                  <a:lnTo>
                    <a:pt x="2537486" y="308598"/>
                  </a:lnTo>
                  <a:lnTo>
                    <a:pt x="3171840" y="0"/>
                  </a:lnTo>
                </a:path>
              </a:pathLst>
            </a:custGeom>
            <a:ln w="542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35" name="object 3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406025" y="3322339"/>
            <a:ext cx="188595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50"/>
              </a:lnSpc>
            </a:pPr>
            <a:r>
              <a:rPr dirty="0" sz="650" spc="15">
                <a:latin typeface="Arial MT"/>
                <a:cs typeface="Arial MT"/>
              </a:rPr>
              <a:t>dose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610235" marR="5080" indent="-598170">
              <a:lnSpc>
                <a:spcPct val="79900"/>
              </a:lnSpc>
              <a:spcBef>
                <a:spcPts val="530"/>
              </a:spcBef>
            </a:pPr>
            <a:r>
              <a:rPr dirty="0" spc="-75"/>
              <a:t>Section</a:t>
            </a:r>
            <a:r>
              <a:rPr dirty="0" spc="-5"/>
              <a:t> </a:t>
            </a:r>
            <a:r>
              <a:rPr dirty="0" spc="-140"/>
              <a:t>1:</a:t>
            </a:r>
            <a:r>
              <a:rPr dirty="0" spc="175"/>
              <a:t> </a:t>
            </a:r>
            <a:r>
              <a:rPr dirty="0" spc="-55"/>
              <a:t>Basic</a:t>
            </a:r>
            <a:r>
              <a:rPr dirty="0" spc="5"/>
              <a:t> </a:t>
            </a:r>
            <a:r>
              <a:rPr dirty="0" spc="-100"/>
              <a:t>Bayesian</a:t>
            </a:r>
            <a:r>
              <a:rPr dirty="0" spc="-5"/>
              <a:t> </a:t>
            </a:r>
            <a:r>
              <a:rPr dirty="0" spc="-85"/>
              <a:t>Concept</a:t>
            </a:r>
            <a:r>
              <a:rPr dirty="0"/>
              <a:t> </a:t>
            </a:r>
            <a:r>
              <a:rPr dirty="0" spc="-114"/>
              <a:t>and </a:t>
            </a:r>
            <a:r>
              <a:rPr dirty="0" spc="-515"/>
              <a:t> </a:t>
            </a:r>
            <a:r>
              <a:rPr dirty="0" spc="-80"/>
              <a:t>Computatio</a:t>
            </a:r>
            <a:r>
              <a:rPr dirty="0" spc="-80"/>
              <a:t>n</a:t>
            </a:r>
            <a:r>
              <a:rPr dirty="0" spc="-155"/>
              <a:t> </a:t>
            </a:r>
            <a:r>
              <a:rPr dirty="0" sz="1100" b="1">
                <a:latin typeface="Arial"/>
                <a:cs typeface="Arial"/>
              </a:rPr>
              <a:t>[9.30-10.30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am]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66508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429245"/>
            <a:ext cx="212915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Budworm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70">
                <a:latin typeface="Microsoft Sans Serif"/>
                <a:cs typeface="Microsoft Sans Serif"/>
              </a:rPr>
              <a:t>Consider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logistic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regression.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938" y="870279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20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172" y="1041246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347" y="1041246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805" y="982280"/>
            <a:ext cx="1078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Ber</a:t>
            </a:r>
            <a:r>
              <a:rPr dirty="0" sz="1100" spc="-50">
                <a:latin typeface="Microsoft Sans Serif"/>
                <a:cs typeface="Microsoft Sans Serif"/>
              </a:rPr>
              <a:t>n</a:t>
            </a:r>
            <a:r>
              <a:rPr dirty="0" sz="1100" spc="-10">
                <a:latin typeface="Microsoft Sans Serif"/>
                <a:cs typeface="Microsoft Sans Serif"/>
              </a:rPr>
              <a:t>oulli(</a:t>
            </a:r>
            <a:r>
              <a:rPr dirty="0" sz="1100" spc="-50" i="1">
                <a:latin typeface="Arial"/>
                <a:cs typeface="Arial"/>
              </a:rPr>
              <a:t>p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805" y="1193227"/>
            <a:ext cx="197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Microsoft Sans Serif"/>
                <a:cs typeface="Microsoft Sans Serif"/>
              </a:rPr>
              <a:t>log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1981" y="1167929"/>
            <a:ext cx="302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baseline="-13888" sz="9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baseline="-13888" sz="900" spc="-3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1981" y="1278330"/>
            <a:ext cx="2889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50">
                <a:latin typeface="Tahoma"/>
                <a:cs typeface="Tahoma"/>
              </a:rPr>
              <a:t>1</a:t>
            </a:r>
            <a:r>
              <a:rPr dirty="0" sz="800" spc="50">
                <a:latin typeface="Cambria"/>
                <a:cs typeface="Cambria"/>
              </a:rPr>
              <a:t>−</a:t>
            </a:r>
            <a:r>
              <a:rPr dirty="0" sz="800" spc="50" i="1">
                <a:latin typeface="Arial"/>
                <a:cs typeface="Arial"/>
              </a:rPr>
              <a:t>p</a:t>
            </a:r>
            <a:r>
              <a:rPr dirty="0" baseline="-13888" sz="900" spc="75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464" y="1039442"/>
            <a:ext cx="434975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1155" algn="l"/>
              </a:tabLst>
            </a:pPr>
            <a:r>
              <a:rPr dirty="0" sz="1100" spc="300">
                <a:latin typeface="Lucida Sans Unicode"/>
                <a:cs typeface="Lucida Sans Unicode"/>
              </a:rPr>
              <a:t> </a:t>
            </a:r>
            <a:r>
              <a:rPr dirty="0" sz="1100" spc="300">
                <a:latin typeface="Lucida Sans Unicode"/>
                <a:cs typeface="Lucida Sans Unicode"/>
              </a:rPr>
              <a:t>	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414" y="1193227"/>
            <a:ext cx="2506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0416" sz="1200" spc="-22">
                <a:latin typeface="Tahoma"/>
                <a:cs typeface="Tahoma"/>
              </a:rPr>
              <a:t>0</a:t>
            </a:r>
            <a:r>
              <a:rPr dirty="0" baseline="-10416" sz="1200" spc="6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104" i="1">
                <a:latin typeface="Arial"/>
                <a:cs typeface="Arial"/>
              </a:rPr>
              <a:t>M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3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35" i="1">
                <a:latin typeface="Arial"/>
                <a:cs typeface="Arial"/>
              </a:rPr>
              <a:t>M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44" i="1">
                <a:latin typeface="Arial"/>
                <a:cs typeface="Arial"/>
              </a:rPr>
              <a:t>D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D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15" i="1">
                <a:latin typeface="Arial"/>
                <a:cs typeface="Arial"/>
              </a:rPr>
              <a:t>I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7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35" i="1">
                <a:latin typeface="Arial"/>
                <a:cs typeface="Arial"/>
              </a:rPr>
              <a:t>M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14779"/>
            <a:ext cx="65265" cy="652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1804593"/>
            <a:ext cx="52590" cy="525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981708"/>
            <a:ext cx="65265" cy="6526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171509"/>
            <a:ext cx="52590" cy="525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323350"/>
            <a:ext cx="52590" cy="525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00465"/>
            <a:ext cx="65265" cy="6526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690266"/>
            <a:ext cx="52590" cy="5259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842094"/>
            <a:ext cx="52590" cy="525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993936"/>
            <a:ext cx="52590" cy="5259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3145764"/>
            <a:ext cx="52590" cy="5259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98995" y="1506245"/>
            <a:ext cx="2898140" cy="17329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z="1100" spc="-95" i="1">
                <a:latin typeface="Arial"/>
                <a:cs typeface="Arial"/>
              </a:rPr>
              <a:t>Response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variable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dirty="0" sz="1000" spc="5" i="1">
                <a:latin typeface="Arial"/>
                <a:cs typeface="Arial"/>
              </a:rPr>
              <a:t>Y</a:t>
            </a:r>
            <a:r>
              <a:rPr dirty="0" baseline="-11904" sz="1050" spc="7" i="1">
                <a:latin typeface="Arial"/>
                <a:cs typeface="Arial"/>
              </a:rPr>
              <a:t>i</a:t>
            </a:r>
            <a:r>
              <a:rPr dirty="0" baseline="-11904" sz="1050" spc="97" i="1">
                <a:latin typeface="Arial"/>
                <a:cs typeface="Arial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(1=Dead,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0=Alive):</a:t>
            </a:r>
            <a:r>
              <a:rPr dirty="0" sz="1000" spc="18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Dead/alive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indicator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sz="1100" spc="-45" i="1">
                <a:latin typeface="Arial"/>
                <a:cs typeface="Arial"/>
              </a:rPr>
              <a:t>Explanatory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variables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spc="35" i="1">
                <a:latin typeface="Arial"/>
                <a:cs typeface="Arial"/>
              </a:rPr>
              <a:t>M</a:t>
            </a:r>
            <a:r>
              <a:rPr dirty="0" sz="1000" spc="135" i="1">
                <a:latin typeface="Arial"/>
                <a:cs typeface="Arial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(Dummy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variable):</a:t>
            </a:r>
            <a:r>
              <a:rPr dirty="0" sz="1000" spc="185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Sex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[1=Male,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0=Female]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ts val="1200"/>
              </a:lnSpc>
            </a:pP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(Continuous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variable):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log</a:t>
            </a:r>
            <a:r>
              <a:rPr dirty="0" baseline="-19841" sz="1050" spc="-44">
                <a:latin typeface="Tahoma"/>
                <a:cs typeface="Tahoma"/>
              </a:rPr>
              <a:t>2</a:t>
            </a:r>
            <a:r>
              <a:rPr dirty="0" baseline="-19841" sz="1050" spc="-30">
                <a:latin typeface="Tahoma"/>
                <a:cs typeface="Tahoma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Dose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(in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5" i="1">
                <a:latin typeface="Calibri"/>
                <a:cs typeface="Calibri"/>
              </a:rPr>
              <a:t>µ</a:t>
            </a:r>
            <a:r>
              <a:rPr dirty="0" sz="1000" spc="15">
                <a:latin typeface="Microsoft Sans Serif"/>
                <a:cs typeface="Microsoft Sans Serif"/>
              </a:rPr>
              <a:t>g)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sz="1100" spc="-80" i="1">
                <a:latin typeface="Arial"/>
                <a:cs typeface="Arial"/>
              </a:rPr>
              <a:t>Regression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coefficients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spc="20" i="1">
                <a:latin typeface="Calibri"/>
                <a:cs typeface="Calibri"/>
              </a:rPr>
              <a:t>β</a:t>
            </a:r>
            <a:r>
              <a:rPr dirty="0" baseline="-11904" sz="1050" spc="30">
                <a:latin typeface="Tahoma"/>
                <a:cs typeface="Tahoma"/>
              </a:rPr>
              <a:t>0</a:t>
            </a:r>
            <a:r>
              <a:rPr dirty="0" sz="1000" spc="20">
                <a:latin typeface="Microsoft Sans Serif"/>
                <a:cs typeface="Microsoft Sans Serif"/>
              </a:rPr>
              <a:t>:</a:t>
            </a:r>
            <a:r>
              <a:rPr dirty="0" sz="1000" spc="150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Intercept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term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ts val="1195"/>
              </a:lnSpc>
            </a:pPr>
            <a:r>
              <a:rPr dirty="0" sz="1000" spc="35" i="1">
                <a:latin typeface="Calibri"/>
                <a:cs typeface="Calibri"/>
              </a:rPr>
              <a:t>β</a:t>
            </a:r>
            <a:r>
              <a:rPr dirty="0" baseline="-11904" sz="1050" spc="89" i="1">
                <a:latin typeface="Arial"/>
                <a:cs typeface="Arial"/>
              </a:rPr>
              <a:t>M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: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Individual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effect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due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95">
                <a:latin typeface="Microsoft Sans Serif"/>
                <a:cs typeface="Microsoft Sans Serif"/>
              </a:rPr>
              <a:t>sex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ts val="1195"/>
              </a:lnSpc>
            </a:pPr>
            <a:r>
              <a:rPr dirty="0" sz="1000" spc="35" i="1">
                <a:latin typeface="Calibri"/>
                <a:cs typeface="Calibri"/>
              </a:rPr>
              <a:t>β</a:t>
            </a:r>
            <a:r>
              <a:rPr dirty="0" baseline="-11904" sz="1050" spc="37" i="1">
                <a:latin typeface="Arial"/>
                <a:cs typeface="Arial"/>
              </a:rPr>
              <a:t>D</a:t>
            </a:r>
            <a:r>
              <a:rPr dirty="0" baseline="-11904" sz="1050" spc="-142" i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: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Individual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effect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due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85">
                <a:latin typeface="Microsoft Sans Serif"/>
                <a:cs typeface="Microsoft Sans Serif"/>
              </a:rPr>
              <a:t>dose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num</a:t>
            </a:r>
            <a:r>
              <a:rPr dirty="0" sz="1000" spc="-15">
                <a:latin typeface="Microsoft Sans Serif"/>
                <a:cs typeface="Microsoft Sans Serif"/>
              </a:rPr>
              <a:t>b</a:t>
            </a:r>
            <a:r>
              <a:rPr dirty="0" sz="1000" spc="-55">
                <a:latin typeface="Microsoft Sans Serif"/>
                <a:cs typeface="Microsoft Sans Serif"/>
              </a:rPr>
              <a:t>er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ts val="1200"/>
              </a:lnSpc>
            </a:pPr>
            <a:r>
              <a:rPr dirty="0" sz="1000" spc="35" i="1">
                <a:latin typeface="Calibri"/>
                <a:cs typeface="Calibri"/>
              </a:rPr>
              <a:t>β</a:t>
            </a:r>
            <a:r>
              <a:rPr dirty="0" baseline="-11904" sz="1050" spc="15" i="1">
                <a:latin typeface="Arial"/>
                <a:cs typeface="Arial"/>
              </a:rPr>
              <a:t>I</a:t>
            </a:r>
            <a:r>
              <a:rPr dirty="0" baseline="-11904" sz="1050" spc="-82" i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: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Interaction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effect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31" name="object 31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8564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46775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49869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31974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442006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52039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294" y="748395"/>
            <a:ext cx="3913504" cy="20123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Budworm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 marR="354965">
              <a:lnSpc>
                <a:spcPct val="102600"/>
              </a:lnSpc>
              <a:spcBef>
                <a:spcPts val="300"/>
              </a:spcBef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Method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package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 i="1">
                <a:latin typeface="Arial"/>
                <a:cs typeface="Arial"/>
              </a:rPr>
              <a:t>MCMCpack</a:t>
            </a:r>
            <a:r>
              <a:rPr dirty="0" sz="1100" spc="-40">
                <a:latin typeface="Microsoft Sans Serif"/>
                <a:cs typeface="Microsoft Sans Serif"/>
              </a:rPr>
              <a:t>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 i="1">
                <a:latin typeface="Arial"/>
                <a:cs typeface="Arial"/>
              </a:rPr>
              <a:t>MCMClogit</a:t>
            </a:r>
            <a:r>
              <a:rPr dirty="0" sz="1100" spc="-1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 marR="31242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works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Bernoulli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binomial,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disaggregate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 marL="289560" marR="13335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default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 b="1" i="1">
                <a:latin typeface="Georgia"/>
                <a:cs typeface="Georgia"/>
              </a:rPr>
              <a:t>β</a:t>
            </a:r>
            <a:r>
              <a:rPr dirty="0" sz="1100" spc="125" b="1" i="1">
                <a:latin typeface="Georgia"/>
                <a:cs typeface="Georgia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improper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uniform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prior,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try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others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-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30">
                <a:latin typeface="Microsoft Sans Serif"/>
                <a:cs typeface="Microsoft Sans Serif"/>
              </a:rPr>
              <a:t>see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25" i="1">
                <a:latin typeface="Arial"/>
                <a:cs typeface="Arial"/>
              </a:rPr>
              <a:t>?MCMClogit</a:t>
            </a:r>
            <a:r>
              <a:rPr dirty="0" sz="1100" spc="-2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Microsoft Sans Serif"/>
                <a:cs typeface="Microsoft Sans Serif"/>
              </a:rPr>
              <a:t>Quite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black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box...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 i="1">
                <a:latin typeface="Arial"/>
                <a:cs typeface="Arial"/>
              </a:rPr>
              <a:t>MCMClogit</a:t>
            </a:r>
            <a:r>
              <a:rPr dirty="0" sz="1100" spc="135" i="1">
                <a:latin typeface="Arial"/>
                <a:cs typeface="Arial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random-walk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Metropolis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MCMC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scheme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5">
                <a:latin typeface="Microsoft Sans Serif"/>
                <a:cs typeface="Microsoft Sans Serif"/>
              </a:rPr>
              <a:t>Try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playing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arguments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sensitivity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analysis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6" name="object 1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7835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360462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570494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780527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970316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311958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615615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812973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47294" y="641093"/>
            <a:ext cx="3913504" cy="22802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Budworm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Method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package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 i="1">
                <a:latin typeface="Arial"/>
                <a:cs typeface="Arial"/>
              </a:rPr>
              <a:t>LearnBayes</a:t>
            </a:r>
            <a:r>
              <a:rPr dirty="0" sz="1100" spc="-75">
                <a:latin typeface="Microsoft Sans Serif"/>
                <a:cs typeface="Microsoft Sans Serif"/>
              </a:rPr>
              <a:t>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Arial"/>
                <a:cs typeface="Arial"/>
              </a:rPr>
              <a:t>rwmetrop</a:t>
            </a:r>
            <a:r>
              <a:rPr dirty="0" sz="1100" spc="-3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 marR="661670">
              <a:lnSpc>
                <a:spcPct val="125299"/>
              </a:lnSpc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random-walk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Metropolis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MCMC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scheme.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Need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supply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log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density.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prior?</a:t>
            </a:r>
            <a:endParaRPr sz="1100">
              <a:latin typeface="Microsoft Sans Serif"/>
              <a:cs typeface="Microsoft Sans Serif"/>
            </a:endParaRPr>
          </a:p>
          <a:p>
            <a:pPr marL="289560" marR="103505">
              <a:lnSpc>
                <a:spcPts val="1200"/>
              </a:lnSpc>
              <a:spcBef>
                <a:spcPts val="31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argument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 i="1">
                <a:latin typeface="Arial"/>
                <a:cs typeface="Arial"/>
              </a:rPr>
              <a:t>proposal</a:t>
            </a:r>
            <a:r>
              <a:rPr dirty="0" sz="1100" spc="160" i="1">
                <a:latin typeface="Arial"/>
                <a:cs typeface="Arial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specified.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Two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things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tune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here:</a:t>
            </a:r>
            <a:endParaRPr sz="1100">
              <a:latin typeface="Microsoft Sans Serif"/>
              <a:cs typeface="Microsoft Sans Serif"/>
            </a:endParaRPr>
          </a:p>
          <a:p>
            <a:pPr marL="566420" marR="147320">
              <a:lnSpc>
                <a:spcPct val="100000"/>
              </a:lnSpc>
              <a:spcBef>
                <a:spcPts val="150"/>
              </a:spcBef>
            </a:pPr>
            <a:r>
              <a:rPr dirty="0" sz="1000" spc="-40">
                <a:latin typeface="Microsoft Sans Serif"/>
                <a:cs typeface="Microsoft Sans Serif"/>
              </a:rPr>
              <a:t>var:</a:t>
            </a:r>
            <a:r>
              <a:rPr dirty="0" sz="1000" spc="-3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variance-covariance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matrix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posterior.</a:t>
            </a:r>
            <a:r>
              <a:rPr dirty="0" sz="1000" spc="19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Usually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not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easy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compute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but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can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provide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estimate.</a:t>
            </a:r>
            <a:endParaRPr sz="1000">
              <a:latin typeface="Microsoft Sans Serif"/>
              <a:cs typeface="Microsoft Sans Serif"/>
            </a:endParaRPr>
          </a:p>
          <a:p>
            <a:pPr marL="566420">
              <a:lnSpc>
                <a:spcPts val="1190"/>
              </a:lnSpc>
            </a:pPr>
            <a:r>
              <a:rPr dirty="0" sz="1000" spc="-65">
                <a:latin typeface="Microsoft Sans Serif"/>
                <a:cs typeface="Microsoft Sans Serif"/>
              </a:rPr>
              <a:t>scale:</a:t>
            </a:r>
            <a:r>
              <a:rPr dirty="0" sz="1000" spc="-2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arbitrary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constant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adaptively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set.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dirty="0" sz="1100" spc="-25">
                <a:latin typeface="Microsoft Sans Serif"/>
                <a:cs typeface="Microsoft Sans Serif"/>
              </a:rPr>
              <a:t>Try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playing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arguments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sensitivity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analysis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8" name="object 18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16825"/>
            <a:ext cx="65265" cy="6526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37095" y="1138643"/>
            <a:ext cx="1183640" cy="0"/>
          </a:xfrm>
          <a:custGeom>
            <a:avLst/>
            <a:gdLst/>
            <a:ahLst/>
            <a:cxnLst/>
            <a:rect l="l" t="t" r="r" b="b"/>
            <a:pathLst>
              <a:path w="1183639" h="0">
                <a:moveTo>
                  <a:pt x="0" y="0"/>
                </a:moveTo>
                <a:lnTo>
                  <a:pt x="11830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22685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08963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991068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73172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755277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7294" y="679562"/>
            <a:ext cx="3913504" cy="21844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1: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Budworm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Microsoft Sans Serif"/>
                <a:cs typeface="Microsoft Sans Serif"/>
              </a:rPr>
              <a:t>Method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3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(optional):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package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 i="1">
                <a:latin typeface="Arial"/>
                <a:cs typeface="Arial"/>
              </a:rPr>
              <a:t>rjags</a:t>
            </a:r>
            <a:r>
              <a:rPr dirty="0" sz="1100" spc="-4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 marR="850900">
              <a:lnSpc>
                <a:spcPct val="102600"/>
              </a:lnSpc>
              <a:spcBef>
                <a:spcPts val="295"/>
              </a:spcBef>
            </a:pPr>
            <a:r>
              <a:rPr dirty="0" sz="1100" spc="-85">
                <a:latin typeface="Microsoft Sans Serif"/>
                <a:cs typeface="Microsoft Sans Serif"/>
              </a:rPr>
              <a:t>Need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5">
                <a:latin typeface="Microsoft Sans Serif"/>
                <a:cs typeface="Microsoft Sans Serif"/>
              </a:rPr>
              <a:t>install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JAGS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software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(https://sourceforge.net/projects/mcmc-jags/).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Also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need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write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separate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file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specify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model.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Syntax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similar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R.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call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file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5" i="1">
                <a:latin typeface="Arial"/>
                <a:cs typeface="Arial"/>
              </a:rPr>
              <a:t>budworm.jags</a:t>
            </a:r>
            <a:endParaRPr sz="1100">
              <a:latin typeface="Arial"/>
              <a:cs typeface="Arial"/>
            </a:endParaRPr>
          </a:p>
          <a:p>
            <a:pPr marL="289560" marR="10096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 i="1">
                <a:latin typeface="Arial"/>
                <a:cs typeface="Arial"/>
              </a:rPr>
              <a:t>jags.model</a:t>
            </a:r>
            <a:r>
              <a:rPr dirty="0" sz="1100" spc="150" i="1">
                <a:latin typeface="Arial"/>
                <a:cs typeface="Arial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compile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run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 i="1">
                <a:latin typeface="Arial"/>
                <a:cs typeface="Arial"/>
              </a:rPr>
              <a:t>coda.samples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generate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samples.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powerful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analysis,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referred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50" b="1">
                <a:latin typeface="Arial"/>
                <a:cs typeface="Arial"/>
              </a:rPr>
              <a:t>JAGS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(Just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Another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Gibbs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Sampling)</a:t>
            </a:r>
            <a:r>
              <a:rPr dirty="0" sz="1100" spc="-3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0">
                <a:latin typeface="Microsoft Sans Serif"/>
                <a:cs typeface="Microsoft Sans Serif"/>
              </a:rPr>
              <a:t>More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flexibility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specifications.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7" name="object 1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23031" y="458343"/>
            <a:ext cx="978789" cy="1006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60737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98948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51341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294" y="1270112"/>
            <a:ext cx="3911600" cy="11899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2: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Puffin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 marR="45847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-40">
                <a:latin typeface="Microsoft Sans Serif"/>
                <a:cs typeface="Microsoft Sans Serif"/>
              </a:rPr>
              <a:t>study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Albert </a:t>
            </a:r>
            <a:r>
              <a:rPr dirty="0" sz="1100" spc="-25">
                <a:latin typeface="Microsoft Sans Serif"/>
                <a:cs typeface="Microsoft Sans Serif"/>
              </a:rPr>
              <a:t>(2009),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https://cran.r- 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project.org/web/packages/LearnBayes/LearnBayes.pdf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65">
                <a:latin typeface="Microsoft Sans Serif"/>
                <a:cs typeface="Microsoft Sans Serif"/>
              </a:rPr>
              <a:t>Measurements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breedings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common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puffin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different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habits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Great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Island,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Newfoundland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frame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38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observations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5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variables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below: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1570" y="2502620"/>
            <a:ext cx="114300" cy="418465"/>
            <a:chOff x="731570" y="2502620"/>
            <a:chExt cx="114300" cy="41846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70" y="2502620"/>
              <a:ext cx="114214" cy="1142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70" y="2654449"/>
              <a:ext cx="114214" cy="1142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70" y="2806277"/>
              <a:ext cx="114214" cy="11421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5103" y="2491148"/>
            <a:ext cx="67310" cy="420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484" y="2457048"/>
            <a:ext cx="2918460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Microsoft Sans Serif"/>
                <a:cs typeface="Microsoft Sans Serif"/>
              </a:rPr>
              <a:t>Nest:</a:t>
            </a:r>
            <a:r>
              <a:rPr dirty="0" sz="1000" spc="18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nesting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frequency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(burrows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per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9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square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meters)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Grass: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grass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cover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(percentage)</a:t>
            </a:r>
            <a:endParaRPr sz="1000">
              <a:latin typeface="Microsoft Sans Serif"/>
              <a:cs typeface="Microsoft Sans Serif"/>
            </a:endParaRPr>
          </a:p>
          <a:p>
            <a:pPr marL="12700" marR="892175">
              <a:lnSpc>
                <a:spcPts val="1200"/>
              </a:lnSpc>
              <a:spcBef>
                <a:spcPts val="30"/>
              </a:spcBef>
            </a:pPr>
            <a:r>
              <a:rPr dirty="0" sz="1000" spc="-35">
                <a:latin typeface="Microsoft Sans Serif"/>
                <a:cs typeface="Microsoft Sans Serif"/>
              </a:rPr>
              <a:t>Soil: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mean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soil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depth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(in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centimeters)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Angle:</a:t>
            </a:r>
            <a:r>
              <a:rPr dirty="0" sz="1000" spc="1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angle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slope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(in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degrees)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dirty="0" sz="1000" spc="-40">
                <a:latin typeface="Microsoft Sans Serif"/>
                <a:cs typeface="Microsoft Sans Serif"/>
              </a:rPr>
              <a:t>Distance:</a:t>
            </a:r>
            <a:r>
              <a:rPr dirty="0" sz="1000" spc="18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distance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from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cliff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85">
                <a:latin typeface="Microsoft Sans Serif"/>
                <a:cs typeface="Microsoft Sans Serif"/>
              </a:rPr>
              <a:t>edge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5">
                <a:latin typeface="Microsoft Sans Serif"/>
                <a:cs typeface="Microsoft Sans Serif"/>
              </a:rPr>
              <a:t>(in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meters)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70" y="2958119"/>
            <a:ext cx="114214" cy="1142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55103" y="2946633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70" y="3109947"/>
            <a:ext cx="114214" cy="11421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55103" y="3098462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4" name="object 2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04008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48500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31490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498739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666887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850720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002561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154390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306218"/>
            <a:ext cx="52590" cy="525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474366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658198"/>
            <a:ext cx="52590" cy="525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978188"/>
            <a:ext cx="65265" cy="6526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3162020"/>
            <a:ext cx="52590" cy="5259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4594" y="426171"/>
            <a:ext cx="3749040" cy="28295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2: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Puffin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275"/>
              </a:spcBef>
            </a:pPr>
            <a:r>
              <a:rPr dirty="0" sz="1100" spc="-70">
                <a:latin typeface="Microsoft Sans Serif"/>
                <a:cs typeface="Microsoft Sans Serif"/>
              </a:rPr>
              <a:t>Consider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first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Gaussian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linear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regression.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30" i="1">
                <a:latin typeface="Arial"/>
                <a:cs typeface="Arial"/>
              </a:rPr>
              <a:t> </a:t>
            </a:r>
            <a:r>
              <a:rPr dirty="0" baseline="-10416" sz="1200" spc="-22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0416" sz="1200" spc="-22">
                <a:latin typeface="Tahoma"/>
                <a:cs typeface="Tahoma"/>
              </a:rPr>
              <a:t>0</a:t>
            </a:r>
            <a:r>
              <a:rPr dirty="0" baseline="-10416" sz="1200" spc="6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-89" i="1">
                <a:latin typeface="Arial"/>
                <a:cs typeface="Arial"/>
              </a:rPr>
              <a:t>G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89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G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27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44" i="1">
                <a:latin typeface="Arial"/>
                <a:cs typeface="Arial"/>
              </a:rPr>
              <a:t>A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44" i="1">
                <a:latin typeface="Arial"/>
                <a:cs typeface="Arial"/>
              </a:rPr>
              <a:t>D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D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5" i="1">
                <a:latin typeface="Calibri"/>
                <a:cs typeface="Calibri"/>
              </a:rPr>
              <a:t>ϵ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endParaRPr baseline="-10416"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830"/>
              </a:spcBef>
            </a:pPr>
            <a:r>
              <a:rPr dirty="0" sz="1100" spc="-95" i="1">
                <a:latin typeface="Arial"/>
                <a:cs typeface="Arial"/>
              </a:rPr>
              <a:t>Response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variable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579120">
              <a:lnSpc>
                <a:spcPct val="100000"/>
              </a:lnSpc>
              <a:spcBef>
                <a:spcPts val="125"/>
              </a:spcBef>
            </a:pPr>
            <a:r>
              <a:rPr dirty="0" sz="1000" spc="5" i="1">
                <a:latin typeface="Arial"/>
                <a:cs typeface="Arial"/>
              </a:rPr>
              <a:t>Y</a:t>
            </a:r>
            <a:r>
              <a:rPr dirty="0" baseline="-11904" sz="1050" spc="7" i="1">
                <a:latin typeface="Arial"/>
                <a:cs typeface="Arial"/>
              </a:rPr>
              <a:t>i</a:t>
            </a:r>
            <a:r>
              <a:rPr dirty="0" baseline="-11904" sz="1050" spc="52" i="1">
                <a:latin typeface="Arial"/>
                <a:cs typeface="Arial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(Nest):</a:t>
            </a:r>
            <a:r>
              <a:rPr dirty="0" sz="1000" spc="15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Continuous/discrete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</a:t>
            </a:r>
            <a:endParaRPr sz="1000">
              <a:latin typeface="Microsoft Sans Serif"/>
              <a:cs typeface="Microsoft Sans Serif"/>
            </a:endParaRPr>
          </a:p>
          <a:p>
            <a:pPr marL="302260">
              <a:lnSpc>
                <a:spcPct val="100000"/>
              </a:lnSpc>
              <a:spcBef>
                <a:spcPts val="125"/>
              </a:spcBef>
            </a:pPr>
            <a:r>
              <a:rPr dirty="0" sz="1100" spc="-45" i="1">
                <a:latin typeface="Arial"/>
                <a:cs typeface="Arial"/>
              </a:rPr>
              <a:t>Explanatory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variables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579120" marR="1507490">
              <a:lnSpc>
                <a:spcPct val="100000"/>
              </a:lnSpc>
              <a:spcBef>
                <a:spcPts val="125"/>
              </a:spcBef>
            </a:pPr>
            <a:r>
              <a:rPr dirty="0" sz="1000" spc="-114" i="1">
                <a:latin typeface="Arial"/>
                <a:cs typeface="Arial"/>
              </a:rPr>
              <a:t>G</a:t>
            </a:r>
            <a:r>
              <a:rPr dirty="0" sz="1000" spc="-110" i="1">
                <a:latin typeface="Arial"/>
                <a:cs typeface="Arial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(Grass):</a:t>
            </a:r>
            <a:r>
              <a:rPr dirty="0" sz="1000" spc="18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 variable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114" i="1">
                <a:latin typeface="Arial"/>
                <a:cs typeface="Arial"/>
              </a:rPr>
              <a:t>S</a:t>
            </a:r>
            <a:r>
              <a:rPr dirty="0" sz="1000" spc="245" i="1">
                <a:latin typeface="Arial"/>
                <a:cs typeface="Arial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(Soil):</a:t>
            </a:r>
            <a:r>
              <a:rPr dirty="0" sz="1000" spc="27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</a:t>
            </a:r>
            <a:r>
              <a:rPr dirty="0" sz="1000" spc="1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 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5" i="1">
                <a:latin typeface="Arial"/>
                <a:cs typeface="Arial"/>
              </a:rPr>
              <a:t>A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(Angle):</a:t>
            </a:r>
            <a:r>
              <a:rPr dirty="0" sz="1000" spc="1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</a:t>
            </a:r>
            <a:endParaRPr sz="1000">
              <a:latin typeface="Microsoft Sans Serif"/>
              <a:cs typeface="Microsoft Sans Serif"/>
            </a:endParaRPr>
          </a:p>
          <a:p>
            <a:pPr marL="579120">
              <a:lnSpc>
                <a:spcPts val="1185"/>
              </a:lnSpc>
            </a:pP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100" i="1">
                <a:latin typeface="Arial"/>
                <a:cs typeface="Arial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(Distance):</a:t>
            </a:r>
            <a:r>
              <a:rPr dirty="0" sz="1000" spc="1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</a:t>
            </a:r>
            <a:endParaRPr sz="1000">
              <a:latin typeface="Microsoft Sans Serif"/>
              <a:cs typeface="Microsoft Sans Serif"/>
            </a:endParaRPr>
          </a:p>
          <a:p>
            <a:pPr marL="302260">
              <a:lnSpc>
                <a:spcPct val="100000"/>
              </a:lnSpc>
              <a:spcBef>
                <a:spcPts val="125"/>
              </a:spcBef>
            </a:pPr>
            <a:r>
              <a:rPr dirty="0" sz="1100" spc="-80" i="1">
                <a:latin typeface="Arial"/>
                <a:cs typeface="Arial"/>
              </a:rPr>
              <a:t>Regression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coefficients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579120" marR="43180">
              <a:lnSpc>
                <a:spcPct val="100000"/>
              </a:lnSpc>
              <a:spcBef>
                <a:spcPts val="130"/>
              </a:spcBef>
            </a:pPr>
            <a:r>
              <a:rPr dirty="0" sz="1000" spc="-10" i="1">
                <a:latin typeface="Calibri"/>
                <a:cs typeface="Calibri"/>
              </a:rPr>
              <a:t>β</a:t>
            </a:r>
            <a:r>
              <a:rPr dirty="0" baseline="-11904" sz="1050" spc="-15" i="1">
                <a:latin typeface="Arial"/>
                <a:cs typeface="Arial"/>
              </a:rPr>
              <a:t>G</a:t>
            </a:r>
            <a:r>
              <a:rPr dirty="0" baseline="-11904" sz="1050" spc="-97" i="1">
                <a:latin typeface="Arial"/>
                <a:cs typeface="Arial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β</a:t>
            </a:r>
            <a:r>
              <a:rPr dirty="0" baseline="-11904" sz="1050" spc="-22" i="1">
                <a:latin typeface="Arial"/>
                <a:cs typeface="Arial"/>
              </a:rPr>
              <a:t>S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β</a:t>
            </a:r>
            <a:r>
              <a:rPr dirty="0" baseline="-11904" sz="1050" spc="67" i="1">
                <a:latin typeface="Arial"/>
                <a:cs typeface="Arial"/>
              </a:rPr>
              <a:t>A</a:t>
            </a:r>
            <a:r>
              <a:rPr dirty="0" sz="1000" spc="4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30" i="1">
                <a:latin typeface="Calibri"/>
                <a:cs typeface="Calibri"/>
              </a:rPr>
              <a:t>β</a:t>
            </a:r>
            <a:r>
              <a:rPr dirty="0" baseline="-11904" sz="1050" spc="44" i="1">
                <a:latin typeface="Arial"/>
                <a:cs typeface="Arial"/>
              </a:rPr>
              <a:t>D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: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Individual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effects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due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Grass,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Soil,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Angle,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Distance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respectively.</a:t>
            </a:r>
            <a:endParaRPr sz="1000">
              <a:latin typeface="Microsoft Sans Serif"/>
              <a:cs typeface="Microsoft Sans Serif"/>
            </a:endParaRPr>
          </a:p>
          <a:p>
            <a:pPr marL="302260">
              <a:lnSpc>
                <a:spcPct val="100000"/>
              </a:lnSpc>
              <a:spcBef>
                <a:spcPts val="120"/>
              </a:spcBef>
            </a:pPr>
            <a:r>
              <a:rPr dirty="0" sz="1100" spc="-35" i="1">
                <a:latin typeface="Arial"/>
                <a:cs typeface="Arial"/>
              </a:rPr>
              <a:t>Error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15" i="1">
                <a:latin typeface="Arial"/>
                <a:cs typeface="Arial"/>
              </a:rPr>
              <a:t>term</a:t>
            </a:r>
            <a:r>
              <a:rPr dirty="0" sz="1100" spc="-1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579120">
              <a:lnSpc>
                <a:spcPct val="100000"/>
              </a:lnSpc>
              <a:spcBef>
                <a:spcPts val="125"/>
              </a:spcBef>
            </a:pPr>
            <a:r>
              <a:rPr dirty="0" sz="1000" spc="-30" i="1">
                <a:latin typeface="Calibri"/>
                <a:cs typeface="Calibri"/>
              </a:rPr>
              <a:t>ϵ</a:t>
            </a:r>
            <a:r>
              <a:rPr dirty="0" baseline="-11904" sz="1050" spc="30" i="1">
                <a:latin typeface="Arial"/>
                <a:cs typeface="Arial"/>
              </a:rPr>
              <a:t>i</a:t>
            </a:r>
            <a:r>
              <a:rPr dirty="0" baseline="-11904" sz="1050" spc="30" i="1">
                <a:latin typeface="Arial"/>
                <a:cs typeface="Arial"/>
              </a:rPr>
              <a:t> </a:t>
            </a:r>
            <a:r>
              <a:rPr dirty="0" baseline="-11904" sz="1050" spc="7" i="1">
                <a:latin typeface="Arial"/>
                <a:cs typeface="Arial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∼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60" i="1">
                <a:latin typeface="Arial"/>
                <a:cs typeface="Arial"/>
              </a:rPr>
              <a:t>N</a:t>
            </a:r>
            <a:r>
              <a:rPr dirty="0" sz="1000" spc="-5">
                <a:latin typeface="Microsoft Sans Serif"/>
                <a:cs typeface="Microsoft Sans Serif"/>
              </a:rPr>
              <a:t>(0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70" i="1">
                <a:latin typeface="Calibri"/>
                <a:cs typeface="Calibri"/>
              </a:rPr>
              <a:t>σ</a:t>
            </a:r>
            <a:r>
              <a:rPr dirty="0" baseline="27777" sz="1050" spc="52">
                <a:latin typeface="Tahoma"/>
                <a:cs typeface="Tahoma"/>
              </a:rPr>
              <a:t>2</a:t>
            </a:r>
            <a:r>
              <a:rPr dirty="0" sz="1000" spc="25">
                <a:latin typeface="Microsoft Sans Serif"/>
                <a:cs typeface="Microsoft Sans Serif"/>
              </a:rPr>
              <a:t>):</a:t>
            </a:r>
            <a:r>
              <a:rPr dirty="0" sz="1000">
                <a:latin typeface="Microsoft Sans Serif"/>
                <a:cs typeface="Microsoft Sans Serif"/>
              </a:rPr>
              <a:t> </a:t>
            </a:r>
            <a:r>
              <a:rPr dirty="0" sz="1000" spc="-90">
                <a:latin typeface="Microsoft Sans Serif"/>
                <a:cs typeface="Microsoft Sans Serif"/>
              </a:rPr>
              <a:t> </a:t>
            </a:r>
            <a:r>
              <a:rPr dirty="0" sz="1000" spc="70" i="1">
                <a:latin typeface="Calibri"/>
                <a:cs typeface="Calibri"/>
              </a:rPr>
              <a:t>σ</a:t>
            </a:r>
            <a:r>
              <a:rPr dirty="0" baseline="27777" sz="1050" spc="-22">
                <a:latin typeface="Tahoma"/>
                <a:cs typeface="Tahoma"/>
              </a:rPr>
              <a:t>2</a:t>
            </a:r>
            <a:r>
              <a:rPr dirty="0" baseline="27777" sz="1050">
                <a:latin typeface="Tahoma"/>
                <a:cs typeface="Tahoma"/>
              </a:rPr>
              <a:t> </a:t>
            </a:r>
            <a:r>
              <a:rPr dirty="0" baseline="27777" sz="1050" spc="-89">
                <a:latin typeface="Tahoma"/>
                <a:cs typeface="Tahoma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is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v</a:t>
            </a:r>
            <a:r>
              <a:rPr dirty="0" sz="1000" spc="-95">
                <a:latin typeface="Microsoft Sans Serif"/>
                <a:cs typeface="Microsoft Sans Serif"/>
              </a:rPr>
              <a:t>a</a:t>
            </a:r>
            <a:r>
              <a:rPr dirty="0" sz="1000" spc="-40">
                <a:latin typeface="Microsoft Sans Serif"/>
                <a:cs typeface="Microsoft Sans Serif"/>
              </a:rPr>
              <a:t>riance.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2" name="object 2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14052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</a:rPr>
              <a:t>Practical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 spc="-70">
                <a:solidFill>
                  <a:srgbClr val="FFFFFF"/>
                </a:solidFill>
              </a:rPr>
              <a:t>examples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797433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460169"/>
            <a:ext cx="243776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Practical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2: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Puffin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60">
                <a:latin typeface="Microsoft Sans Serif"/>
                <a:cs typeface="Microsoft Sans Serif"/>
              </a:rPr>
              <a:t>Now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consider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Poisson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regression.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90411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7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932" y="1072170"/>
            <a:ext cx="8470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720" algn="l"/>
              </a:tabLst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20" i="1">
                <a:latin typeface="Arial"/>
                <a:cs typeface="Arial"/>
              </a:rPr>
              <a:t>	</a:t>
            </a: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565" y="1013204"/>
            <a:ext cx="1009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spc="300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∼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Poisson(</a:t>
            </a:r>
            <a:r>
              <a:rPr dirty="0" sz="1100" spc="-40" i="1">
                <a:latin typeface="Calibri"/>
                <a:cs typeface="Calibri"/>
              </a:rPr>
              <a:t>λ</a:t>
            </a:r>
            <a:r>
              <a:rPr dirty="0" sz="1100" spc="70" i="1">
                <a:latin typeface="Calibri"/>
                <a:cs typeface="Calibri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568399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1758200"/>
            <a:ext cx="52590" cy="52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935315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125129"/>
            <a:ext cx="52590" cy="525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276957"/>
            <a:ext cx="52590" cy="525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428786"/>
            <a:ext cx="52590" cy="525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580614"/>
            <a:ext cx="52590" cy="525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757728"/>
            <a:ext cx="65265" cy="652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947543"/>
            <a:ext cx="52590" cy="5259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86295" y="1185277"/>
            <a:ext cx="3497579" cy="2007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Microsoft Sans Serif"/>
                <a:cs typeface="Microsoft Sans Serif"/>
              </a:rPr>
              <a:t>log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(</a:t>
            </a:r>
            <a:r>
              <a:rPr dirty="0" sz="1100" spc="125" i="1">
                <a:latin typeface="Calibri"/>
                <a:cs typeface="Calibri"/>
              </a:rPr>
              <a:t>λ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-142" i="1">
                <a:latin typeface="Arial"/>
                <a:cs typeface="Arial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)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0416" sz="1200" spc="-22">
                <a:latin typeface="Tahoma"/>
                <a:cs typeface="Tahoma"/>
              </a:rPr>
              <a:t>0</a:t>
            </a:r>
            <a:r>
              <a:rPr dirty="0" baseline="-10416" sz="1200" spc="60">
                <a:latin typeface="Tahoma"/>
                <a:cs typeface="Tahoma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-89" i="1">
                <a:latin typeface="Arial"/>
                <a:cs typeface="Arial"/>
              </a:rPr>
              <a:t>G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89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G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-97" i="1">
                <a:latin typeface="Arial"/>
                <a:cs typeface="Arial"/>
              </a:rPr>
              <a:t>S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27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3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44" i="1">
                <a:latin typeface="Arial"/>
                <a:cs typeface="Arial"/>
              </a:rPr>
              <a:t>A</a:t>
            </a:r>
            <a:r>
              <a:rPr dirty="0" baseline="-13888" sz="1200" spc="104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+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35" i="1">
                <a:latin typeface="Calibri"/>
                <a:cs typeface="Calibri"/>
              </a:rPr>
              <a:t>β</a:t>
            </a:r>
            <a:r>
              <a:rPr dirty="0" baseline="-13888" sz="1200" spc="44" i="1">
                <a:latin typeface="Arial"/>
                <a:cs typeface="Arial"/>
              </a:rPr>
              <a:t>D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40"/>
              </a:spcBef>
            </a:pPr>
            <a:r>
              <a:rPr dirty="0" sz="1100" spc="-95" i="1">
                <a:latin typeface="Arial"/>
                <a:cs typeface="Arial"/>
              </a:rPr>
              <a:t>Response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variable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  <a:spcBef>
                <a:spcPts val="175"/>
              </a:spcBef>
            </a:pPr>
            <a:r>
              <a:rPr dirty="0" sz="1000" spc="5" i="1">
                <a:latin typeface="Arial"/>
                <a:cs typeface="Arial"/>
              </a:rPr>
              <a:t>Y</a:t>
            </a:r>
            <a:r>
              <a:rPr dirty="0" baseline="-11904" sz="1050" spc="7" i="1">
                <a:latin typeface="Arial"/>
                <a:cs typeface="Arial"/>
              </a:rPr>
              <a:t>i</a:t>
            </a:r>
            <a:r>
              <a:rPr dirty="0" baseline="-11904" sz="1050" spc="52" i="1">
                <a:latin typeface="Arial"/>
                <a:cs typeface="Arial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(Nest):</a:t>
            </a:r>
            <a:r>
              <a:rPr dirty="0" sz="1000" spc="15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Discrete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95"/>
              </a:spcBef>
            </a:pPr>
            <a:r>
              <a:rPr dirty="0" sz="1100" spc="-45" i="1">
                <a:latin typeface="Arial"/>
                <a:cs typeface="Arial"/>
              </a:rPr>
              <a:t>Explanatory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variables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27660" marR="1507490">
              <a:lnSpc>
                <a:spcPct val="100000"/>
              </a:lnSpc>
              <a:spcBef>
                <a:spcPts val="175"/>
              </a:spcBef>
            </a:pPr>
            <a:r>
              <a:rPr dirty="0" sz="1000" spc="-114" i="1">
                <a:latin typeface="Arial"/>
                <a:cs typeface="Arial"/>
              </a:rPr>
              <a:t>G</a:t>
            </a:r>
            <a:r>
              <a:rPr dirty="0" sz="1000" spc="-110" i="1">
                <a:latin typeface="Arial"/>
                <a:cs typeface="Arial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(Grass):</a:t>
            </a:r>
            <a:r>
              <a:rPr dirty="0" sz="1000" spc="18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 variable </a:t>
            </a:r>
            <a:r>
              <a:rPr dirty="0" sz="1000" spc="-254">
                <a:latin typeface="Microsoft Sans Serif"/>
                <a:cs typeface="Microsoft Sans Serif"/>
              </a:rPr>
              <a:t> </a:t>
            </a:r>
            <a:r>
              <a:rPr dirty="0" sz="1000" spc="-114" i="1">
                <a:latin typeface="Arial"/>
                <a:cs typeface="Arial"/>
              </a:rPr>
              <a:t>S</a:t>
            </a:r>
            <a:r>
              <a:rPr dirty="0" sz="1000" spc="245" i="1">
                <a:latin typeface="Arial"/>
                <a:cs typeface="Arial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(Soil):</a:t>
            </a:r>
            <a:r>
              <a:rPr dirty="0" sz="1000" spc="27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</a:t>
            </a:r>
            <a:r>
              <a:rPr dirty="0" sz="1000" spc="1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 </a:t>
            </a:r>
            <a:r>
              <a:rPr dirty="0" sz="1000" spc="-40">
                <a:latin typeface="Microsoft Sans Serif"/>
                <a:cs typeface="Microsoft Sans Serif"/>
              </a:rPr>
              <a:t> </a:t>
            </a:r>
            <a:r>
              <a:rPr dirty="0" sz="1000" spc="-5" i="1">
                <a:latin typeface="Arial"/>
                <a:cs typeface="Arial"/>
              </a:rPr>
              <a:t>A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-15">
                <a:latin typeface="Microsoft Sans Serif"/>
                <a:cs typeface="Microsoft Sans Serif"/>
              </a:rPr>
              <a:t>(Angle):</a:t>
            </a:r>
            <a:r>
              <a:rPr dirty="0" sz="1000" spc="1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</a:t>
            </a:r>
            <a:endParaRPr sz="1000">
              <a:latin typeface="Microsoft Sans Serif"/>
              <a:cs typeface="Microsoft Sans Serif"/>
            </a:endParaRPr>
          </a:p>
          <a:p>
            <a:pPr marL="327660">
              <a:lnSpc>
                <a:spcPts val="1185"/>
              </a:lnSpc>
            </a:pP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100" i="1">
                <a:latin typeface="Arial"/>
                <a:cs typeface="Arial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(Distance):</a:t>
            </a:r>
            <a:r>
              <a:rPr dirty="0" sz="1000" spc="1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Continuous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variable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dirty="0" sz="1100" spc="-80" i="1">
                <a:latin typeface="Arial"/>
                <a:cs typeface="Arial"/>
              </a:rPr>
              <a:t>Regression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coefficients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27660" marR="43180">
              <a:lnSpc>
                <a:spcPct val="100000"/>
              </a:lnSpc>
              <a:spcBef>
                <a:spcPts val="175"/>
              </a:spcBef>
            </a:pPr>
            <a:r>
              <a:rPr dirty="0" sz="1000" spc="-10" i="1">
                <a:latin typeface="Calibri"/>
                <a:cs typeface="Calibri"/>
              </a:rPr>
              <a:t>β</a:t>
            </a:r>
            <a:r>
              <a:rPr dirty="0" baseline="-11904" sz="1050" spc="-15" i="1">
                <a:latin typeface="Arial"/>
                <a:cs typeface="Arial"/>
              </a:rPr>
              <a:t>G</a:t>
            </a:r>
            <a:r>
              <a:rPr dirty="0" baseline="-11904" sz="1050" spc="-97" i="1">
                <a:latin typeface="Arial"/>
                <a:cs typeface="Arial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-15" i="1">
                <a:latin typeface="Calibri"/>
                <a:cs typeface="Calibri"/>
              </a:rPr>
              <a:t>β</a:t>
            </a:r>
            <a:r>
              <a:rPr dirty="0" baseline="-11904" sz="1050" spc="-22" i="1">
                <a:latin typeface="Arial"/>
                <a:cs typeface="Arial"/>
              </a:rPr>
              <a:t>S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2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45" i="1">
                <a:latin typeface="Calibri"/>
                <a:cs typeface="Calibri"/>
              </a:rPr>
              <a:t>β</a:t>
            </a:r>
            <a:r>
              <a:rPr dirty="0" baseline="-11904" sz="1050" spc="67" i="1">
                <a:latin typeface="Arial"/>
                <a:cs typeface="Arial"/>
              </a:rPr>
              <a:t>A</a:t>
            </a:r>
            <a:r>
              <a:rPr dirty="0" sz="1000" spc="45" i="1">
                <a:latin typeface="Calibri"/>
                <a:cs typeface="Calibri"/>
              </a:rPr>
              <a:t>,</a:t>
            </a:r>
            <a:r>
              <a:rPr dirty="0" sz="1000" spc="-60" i="1">
                <a:latin typeface="Calibri"/>
                <a:cs typeface="Calibri"/>
              </a:rPr>
              <a:t> </a:t>
            </a:r>
            <a:r>
              <a:rPr dirty="0" sz="1000" spc="30" i="1">
                <a:latin typeface="Calibri"/>
                <a:cs typeface="Calibri"/>
              </a:rPr>
              <a:t>β</a:t>
            </a:r>
            <a:r>
              <a:rPr dirty="0" baseline="-11904" sz="1050" spc="44" i="1">
                <a:latin typeface="Arial"/>
                <a:cs typeface="Arial"/>
              </a:rPr>
              <a:t>D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:</a:t>
            </a:r>
            <a:r>
              <a:rPr dirty="0" sz="1000" spc="17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Individual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effects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due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10">
                <a:latin typeface="Microsoft Sans Serif"/>
                <a:cs typeface="Microsoft Sans Serif"/>
              </a:rPr>
              <a:t>to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Grass,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Soil,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Angle, </a:t>
            </a:r>
            <a:r>
              <a:rPr dirty="0" sz="1000" spc="-25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Distance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respectively.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24" name="object 24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822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</a:rPr>
              <a:t>Conclusion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96721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883766"/>
            <a:ext cx="3602354" cy="17964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94005">
              <a:lnSpc>
                <a:spcPct val="102699"/>
              </a:lnSpc>
              <a:spcBef>
                <a:spcPts val="55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covered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basic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analysis,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estimation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computation.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Also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studied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how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derive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how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draw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inferences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them.</a:t>
            </a:r>
            <a:endParaRPr sz="1100">
              <a:latin typeface="Microsoft Sans Serif"/>
              <a:cs typeface="Microsoft Sans Serif"/>
            </a:endParaRPr>
          </a:p>
          <a:p>
            <a:pPr marL="12700" marR="1040765">
              <a:lnSpc>
                <a:spcPct val="125299"/>
              </a:lnSpc>
            </a:pPr>
            <a:r>
              <a:rPr dirty="0" sz="1100" spc="-105">
                <a:latin typeface="Microsoft Sans Serif"/>
                <a:cs typeface="Microsoft Sans Serif"/>
              </a:rPr>
              <a:t>Assessed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influence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distributions.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power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sampling-based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inferences!</a:t>
            </a:r>
            <a:endParaRPr sz="1100">
              <a:latin typeface="Microsoft Sans Serif"/>
              <a:cs typeface="Microsoft Sans Serif"/>
            </a:endParaRPr>
          </a:p>
          <a:p>
            <a:pPr marL="12700" marR="794385">
              <a:lnSpc>
                <a:spcPct val="125299"/>
              </a:lnSpc>
            </a:pPr>
            <a:r>
              <a:rPr dirty="0" sz="1100" spc="-60">
                <a:latin typeface="Microsoft Sans Serif"/>
                <a:cs typeface="Microsoft Sans Serif"/>
              </a:rPr>
              <a:t>How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MCMC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further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enabled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posterior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sampling.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Some</a:t>
            </a:r>
            <a:r>
              <a:rPr dirty="0" sz="1100" spc="-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simple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implementations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tools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R.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Two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practical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examples.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349324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31441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941474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151507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61539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71572"/>
            <a:ext cx="65265" cy="6526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7" name="object 1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26562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</a:rPr>
              <a:t>What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120">
                <a:solidFill>
                  <a:srgbClr val="FFFFFF"/>
                </a:solidFill>
              </a:rPr>
              <a:t>we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35">
                <a:solidFill>
                  <a:srgbClr val="FFFFFF"/>
                </a:solidFill>
              </a:rPr>
              <a:t>did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not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75">
                <a:solidFill>
                  <a:srgbClr val="FFFFFF"/>
                </a:solidFill>
              </a:rPr>
              <a:t>manage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15">
                <a:solidFill>
                  <a:srgbClr val="FFFFFF"/>
                </a:solidFill>
              </a:rPr>
              <a:t>to</a:t>
            </a:r>
            <a:r>
              <a:rPr dirty="0" sz="1400" spc="25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cover?</a:t>
            </a:r>
            <a:endParaRPr sz="14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081240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291272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1501305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883410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265527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475560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685592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7294" y="744001"/>
            <a:ext cx="3797300" cy="20504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lot!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35">
                <a:latin typeface="Microsoft Sans Serif"/>
                <a:cs typeface="Microsoft Sans Serif"/>
              </a:rPr>
              <a:t>Model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comparison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(marginal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likelihoods,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Bayes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factors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etc.).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Bayesian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hypothesis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testing.</a:t>
            </a:r>
            <a:endParaRPr sz="1100">
              <a:latin typeface="Microsoft Sans Serif"/>
              <a:cs typeface="Microsoft Sans Serif"/>
            </a:endParaRPr>
          </a:p>
          <a:p>
            <a:pPr marL="289560" marR="577850">
              <a:lnSpc>
                <a:spcPct val="102699"/>
              </a:lnSpc>
              <a:spcBef>
                <a:spcPts val="295"/>
              </a:spcBef>
            </a:pPr>
            <a:r>
              <a:rPr dirty="0" sz="1100" spc="-6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maximal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flexibility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implementation,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consider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WinBUGS/OpenBUGS,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JAGS,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STAN.</a:t>
            </a:r>
            <a:endParaRPr sz="1100">
              <a:latin typeface="Microsoft Sans Serif"/>
              <a:cs typeface="Microsoft Sans Serif"/>
            </a:endParaRPr>
          </a:p>
          <a:p>
            <a:pPr marL="289560" marR="160655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Microsoft Sans Serif"/>
                <a:cs typeface="Microsoft Sans Serif"/>
              </a:rPr>
              <a:t>BUGS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language: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Directed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Acyclic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Graphs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simplify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model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specification.</a:t>
            </a:r>
            <a:endParaRPr sz="1100">
              <a:latin typeface="Microsoft Sans Serif"/>
              <a:cs typeface="Microsoft Sans Serif"/>
            </a:endParaRPr>
          </a:p>
          <a:p>
            <a:pPr marL="289560" marR="2725420">
              <a:lnSpc>
                <a:spcPct val="125299"/>
              </a:lnSpc>
            </a:pPr>
            <a:r>
              <a:rPr dirty="0" sz="1100" spc="-50">
                <a:latin typeface="Microsoft Sans Serif"/>
                <a:cs typeface="Microsoft Sans Serif"/>
              </a:rPr>
              <a:t>Missing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data.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Big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5">
                <a:latin typeface="Microsoft Sans Serif"/>
                <a:cs typeface="Microsoft Sans Serif"/>
              </a:rPr>
              <a:t>And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...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7" name="object 1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</a:rPr>
              <a:t>References</a:t>
            </a:r>
            <a:endParaRPr sz="1400"/>
          </a:p>
        </p:txBody>
      </p:sp>
      <p:grpSp>
        <p:nvGrpSpPr>
          <p:cNvPr id="8" name="object 8"/>
          <p:cNvGrpSpPr/>
          <p:nvPr/>
        </p:nvGrpSpPr>
        <p:grpSpPr>
          <a:xfrm>
            <a:off x="395414" y="853026"/>
            <a:ext cx="106680" cy="144780"/>
            <a:chOff x="395414" y="853026"/>
            <a:chExt cx="106680" cy="1447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855565"/>
              <a:ext cx="101219" cy="139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7954" y="85556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0606" y="87454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3259" y="89352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0606" y="92515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921989"/>
              <a:ext cx="31635" cy="442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890" y="97576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3868" y="8555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93712" y="836541"/>
            <a:ext cx="3665854" cy="197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Collett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D.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(1991).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Modelling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Binary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Data.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 i="1">
                <a:solidFill>
                  <a:srgbClr val="3333B2"/>
                </a:solidFill>
                <a:latin typeface="Arial"/>
                <a:cs typeface="Arial"/>
              </a:rPr>
              <a:t>Springer.</a:t>
            </a:r>
            <a:endParaRPr sz="1000">
              <a:latin typeface="Arial"/>
              <a:cs typeface="Arial"/>
            </a:endParaRPr>
          </a:p>
          <a:p>
            <a:pPr marL="12700" marR="421005">
              <a:lnSpc>
                <a:spcPct val="112900"/>
              </a:lnSpc>
              <a:spcBef>
                <a:spcPts val="730"/>
              </a:spcBef>
            </a:pP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Gelfand,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E.,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Adrian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F.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5">
                <a:solidFill>
                  <a:srgbClr val="3333B2"/>
                </a:solidFill>
                <a:latin typeface="Microsoft Sans Serif"/>
                <a:cs typeface="Microsoft Sans Serif"/>
              </a:rPr>
              <a:t>M.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(1990).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Sampling-Based </a:t>
            </a:r>
            <a:r>
              <a:rPr dirty="0" sz="1000" spc="-2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Approaches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0">
                <a:solidFill>
                  <a:srgbClr val="3333B2"/>
                </a:solidFill>
                <a:latin typeface="Microsoft Sans Serif"/>
                <a:cs typeface="Microsoft Sans Serif"/>
              </a:rPr>
              <a:t>to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Calculating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Marginal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Densities.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Journal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20" i="1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25" i="1">
                <a:solidFill>
                  <a:srgbClr val="3333B2"/>
                </a:solidFill>
                <a:latin typeface="Arial"/>
                <a:cs typeface="Arial"/>
              </a:rPr>
              <a:t>the </a:t>
            </a:r>
            <a:r>
              <a:rPr dirty="0" sz="1000" spc="-26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40" i="1">
                <a:solidFill>
                  <a:srgbClr val="3333B2"/>
                </a:solidFill>
                <a:latin typeface="Arial"/>
                <a:cs typeface="Arial"/>
              </a:rPr>
              <a:t>American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3333B2"/>
                </a:solidFill>
                <a:latin typeface="Arial"/>
                <a:cs typeface="Arial"/>
              </a:rPr>
              <a:t>Statistical </a:t>
            </a:r>
            <a:r>
              <a:rPr dirty="0" sz="1000" spc="-40" i="1">
                <a:solidFill>
                  <a:srgbClr val="3333B2"/>
                </a:solidFill>
                <a:latin typeface="Arial"/>
                <a:cs typeface="Arial"/>
              </a:rPr>
              <a:t>Association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85,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 no.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410: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398–409.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https://doi.org/10.2307/2289776.</a:t>
            </a:r>
            <a:endParaRPr sz="1000">
              <a:latin typeface="Microsoft Sans Serif"/>
              <a:cs typeface="Microsoft Sans Serif"/>
            </a:endParaRPr>
          </a:p>
          <a:p>
            <a:pPr marL="12700" marR="102235">
              <a:lnSpc>
                <a:spcPct val="112900"/>
              </a:lnSpc>
              <a:spcBef>
                <a:spcPts val="630"/>
              </a:spcBef>
            </a:pP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Gelman,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Rubin,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dirty="0" sz="1000" spc="-10">
                <a:solidFill>
                  <a:srgbClr val="3333B2"/>
                </a:solidFill>
                <a:latin typeface="Microsoft Sans Serif"/>
                <a:cs typeface="Microsoft Sans Serif"/>
              </a:rPr>
              <a:t>B.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(1992).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Inference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from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Iterative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Simulation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Using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Microsoft Sans Serif"/>
                <a:cs typeface="Microsoft Sans Serif"/>
              </a:rPr>
              <a:t>Multiple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80">
                <a:solidFill>
                  <a:srgbClr val="3333B2"/>
                </a:solidFill>
                <a:latin typeface="Microsoft Sans Serif"/>
                <a:cs typeface="Microsoft Sans Serif"/>
              </a:rPr>
              <a:t>Sequences.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 i="1">
                <a:solidFill>
                  <a:srgbClr val="3333B2"/>
                </a:solidFill>
                <a:latin typeface="Arial"/>
                <a:cs typeface="Arial"/>
              </a:rPr>
              <a:t>Statist.</a:t>
            </a:r>
            <a:r>
              <a:rPr dirty="0" sz="1000" spc="5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40" i="1">
                <a:solidFill>
                  <a:srgbClr val="3333B2"/>
                </a:solidFill>
                <a:latin typeface="Arial"/>
                <a:cs typeface="Arial"/>
              </a:rPr>
              <a:t>Sci.</a:t>
            </a:r>
            <a:r>
              <a:rPr dirty="0" sz="1000" spc="5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7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5">
                <a:solidFill>
                  <a:srgbClr val="3333B2"/>
                </a:solidFill>
                <a:latin typeface="Microsoft Sans Serif"/>
                <a:cs typeface="Microsoft Sans Serif"/>
              </a:rPr>
              <a:t>(4)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457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-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472. </a:t>
            </a:r>
            <a:r>
              <a:rPr dirty="0" sz="1000" spc="-2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Microsoft Sans Serif"/>
                <a:cs typeface="Microsoft Sans Serif"/>
              </a:rPr>
              <a:t>https://doi.org/10.1214/ss/1177011136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Gelman,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Carlin,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J.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B.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Stern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Microsoft Sans Serif"/>
                <a:cs typeface="Microsoft Sans Serif"/>
              </a:rPr>
              <a:t>H.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Dunson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D.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B.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Vehtari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Rubin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D.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B.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(2013).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0">
                <a:solidFill>
                  <a:srgbClr val="3333B2"/>
                </a:solidFill>
                <a:latin typeface="Microsoft Sans Serif"/>
                <a:cs typeface="Microsoft Sans Serif"/>
              </a:rPr>
              <a:t>Bayesian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Data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Analysis.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 i="1">
                <a:solidFill>
                  <a:srgbClr val="3333B2"/>
                </a:solidFill>
                <a:latin typeface="Arial"/>
                <a:cs typeface="Arial"/>
              </a:rPr>
              <a:t>Chapman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3333B2"/>
                </a:solidFill>
                <a:latin typeface="Arial"/>
                <a:cs typeface="Arial"/>
              </a:rPr>
              <a:t>&amp;</a:t>
            </a:r>
            <a:r>
              <a:rPr dirty="0" sz="1000" spc="5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3333B2"/>
                </a:solidFill>
                <a:latin typeface="Arial"/>
                <a:cs typeface="Arial"/>
              </a:rPr>
              <a:t>Hall.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414" y="1117770"/>
            <a:ext cx="106680" cy="144780"/>
            <a:chOff x="395414" y="1117770"/>
            <a:chExt cx="106680" cy="14478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1120310"/>
              <a:ext cx="101219" cy="139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954" y="112031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0606" y="113928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3259" y="115826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0606" y="118989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1186733"/>
              <a:ext cx="31635" cy="442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890" y="124050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3868" y="1120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395414" y="1886107"/>
            <a:ext cx="106680" cy="144780"/>
            <a:chOff x="395414" y="1886107"/>
            <a:chExt cx="106680" cy="14478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1888647"/>
              <a:ext cx="101219" cy="1391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7954" y="188864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0606" y="190762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3259" y="19266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0606" y="195823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890" y="1955070"/>
              <a:ext cx="31635" cy="442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890" y="200884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3868" y="188864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395414" y="2482359"/>
            <a:ext cx="106680" cy="144780"/>
            <a:chOff x="395414" y="2482359"/>
            <a:chExt cx="106680" cy="14478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954" y="2484899"/>
              <a:ext cx="101219" cy="1391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7954" y="248489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0606" y="250387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3259" y="252285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0606" y="255448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890" y="2551323"/>
              <a:ext cx="31635" cy="4428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4890" y="26050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3868" y="248489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6" name="object 4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762" y="121015"/>
            <a:ext cx="19284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motivational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example...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62174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1695" y="494510"/>
            <a:ext cx="33934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25299"/>
              </a:lnSpc>
              <a:spcBef>
                <a:spcPts val="100"/>
              </a:spcBef>
            </a:pPr>
            <a:r>
              <a:rPr dirty="0" sz="1100" spc="-85">
                <a:latin typeface="Microsoft Sans Serif"/>
                <a:cs typeface="Microsoft Sans Serif"/>
              </a:rPr>
              <a:t>Suppose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interested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predicting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rainfall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tomorrow.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Observed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past: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marL="1057910">
              <a:lnSpc>
                <a:spcPct val="100000"/>
              </a:lnSpc>
            </a:pP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baseline="-10416" sz="1200" spc="30" i="1">
                <a:latin typeface="Arial"/>
                <a:cs typeface="Arial"/>
              </a:rPr>
              <a:t>i</a:t>
            </a:r>
            <a:r>
              <a:rPr dirty="0" baseline="-10416" sz="1200" spc="30" i="1">
                <a:latin typeface="Arial"/>
                <a:cs typeface="Arial"/>
              </a:rPr>
              <a:t> </a:t>
            </a:r>
            <a:r>
              <a:rPr dirty="0" baseline="-10416" sz="1200" spc="-22" i="1">
                <a:latin typeface="Arial"/>
                <a:cs typeface="Arial"/>
              </a:rPr>
              <a:t> </a:t>
            </a:r>
            <a:r>
              <a:rPr dirty="0" sz="1100" spc="204">
                <a:latin typeface="Microsoft Sans Serif"/>
                <a:cs typeface="Microsoft Sans Serif"/>
              </a:rPr>
              <a:t>=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r>
              <a:rPr dirty="0" sz="1100" spc="-75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0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0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0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25" i="1">
                <a:latin typeface="Calibri"/>
                <a:cs typeface="Calibri"/>
              </a:rPr>
              <a:t>,</a:t>
            </a:r>
            <a:r>
              <a:rPr dirty="0" sz="1100" spc="-70" i="1">
                <a:latin typeface="Calibri"/>
                <a:cs typeface="Calibri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831773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2" name="object 12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</a:rPr>
              <a:t>References</a:t>
            </a:r>
            <a:endParaRPr sz="1400"/>
          </a:p>
        </p:txBody>
      </p:sp>
      <p:grpSp>
        <p:nvGrpSpPr>
          <p:cNvPr id="8" name="object 8"/>
          <p:cNvGrpSpPr/>
          <p:nvPr/>
        </p:nvGrpSpPr>
        <p:grpSpPr>
          <a:xfrm>
            <a:off x="395414" y="583163"/>
            <a:ext cx="106680" cy="144780"/>
            <a:chOff x="395414" y="583163"/>
            <a:chExt cx="106680" cy="1447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585703"/>
              <a:ext cx="101219" cy="139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7954" y="58570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0606" y="60468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3259" y="62366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0606" y="65529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652126"/>
              <a:ext cx="31635" cy="442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890" y="70590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3868" y="5857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93712" y="546449"/>
            <a:ext cx="3628390" cy="2680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640">
              <a:lnSpc>
                <a:spcPct val="112900"/>
              </a:lnSpc>
              <a:spcBef>
                <a:spcPts val="100"/>
              </a:spcBef>
            </a:pP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Gelman,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(2006)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Prior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distributions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for</a:t>
            </a:r>
            <a:r>
              <a:rPr dirty="0" sz="10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variance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in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hierarchical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models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(comment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on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article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by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Browne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Draper). </a:t>
            </a:r>
            <a:r>
              <a:rPr dirty="0" sz="1000" spc="-2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0">
                <a:solidFill>
                  <a:srgbClr val="3333B2"/>
                </a:solidFill>
                <a:latin typeface="Microsoft Sans Serif"/>
                <a:cs typeface="Microsoft Sans Serif"/>
              </a:rPr>
              <a:t>Bayesian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Anal.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1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5">
                <a:solidFill>
                  <a:srgbClr val="3333B2"/>
                </a:solidFill>
                <a:latin typeface="Microsoft Sans Serif"/>
                <a:cs typeface="Microsoft Sans Serif"/>
              </a:rPr>
              <a:t>(3)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515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3333B2"/>
                </a:solidFill>
                <a:latin typeface="Microsoft Sans Serif"/>
                <a:cs typeface="Microsoft Sans Serif"/>
              </a:rPr>
              <a:t>-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534.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650"/>
              </a:spcBef>
            </a:pPr>
            <a:r>
              <a:rPr dirty="0" sz="1100" spc="-45">
                <a:solidFill>
                  <a:srgbClr val="3333B2"/>
                </a:solidFill>
                <a:latin typeface="Microsoft Sans Serif"/>
                <a:cs typeface="Microsoft Sans Serif"/>
              </a:rPr>
              <a:t>Hastings,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Microsoft Sans Serif"/>
                <a:cs typeface="Microsoft Sans Serif"/>
              </a:rPr>
              <a:t>W.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3333B2"/>
                </a:solidFill>
                <a:latin typeface="Microsoft Sans Serif"/>
                <a:cs typeface="Microsoft Sans Serif"/>
              </a:rPr>
              <a:t>K.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Microsoft Sans Serif"/>
                <a:cs typeface="Microsoft Sans Serif"/>
              </a:rPr>
              <a:t>(1970).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Microsoft Sans Serif"/>
                <a:cs typeface="Microsoft Sans Serif"/>
              </a:rPr>
              <a:t>Monte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</a:rPr>
              <a:t>Carlo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Microsoft Sans Serif"/>
                <a:cs typeface="Microsoft Sans Serif"/>
              </a:rPr>
              <a:t>sampling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Microsoft Sans Serif"/>
                <a:cs typeface="Microsoft Sans Serif"/>
              </a:rPr>
              <a:t>methods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</a:rPr>
              <a:t>using </a:t>
            </a:r>
            <a:r>
              <a:rPr dirty="0" sz="1100" spc="-2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Markov </a:t>
            </a:r>
            <a:r>
              <a:rPr dirty="0" sz="1100" spc="-65">
                <a:solidFill>
                  <a:srgbClr val="3333B2"/>
                </a:solidFill>
                <a:latin typeface="Microsoft Sans Serif"/>
                <a:cs typeface="Microsoft Sans Serif"/>
              </a:rPr>
              <a:t>chains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Microsoft Sans Serif"/>
                <a:cs typeface="Microsoft Sans Serif"/>
              </a:rPr>
              <a:t>their 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applications,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 i="1">
                <a:solidFill>
                  <a:srgbClr val="3333B2"/>
                </a:solidFill>
                <a:latin typeface="Arial"/>
                <a:cs typeface="Arial"/>
              </a:rPr>
              <a:t>Biometrika</a:t>
            </a:r>
            <a:r>
              <a:rPr dirty="0" sz="1100" spc="-25">
                <a:solidFill>
                  <a:srgbClr val="3333B2"/>
                </a:solidFill>
                <a:latin typeface="Microsoft Sans Serif"/>
                <a:cs typeface="Microsoft Sans Serif"/>
              </a:rPr>
              <a:t>, </a:t>
            </a:r>
            <a:r>
              <a:rPr dirty="0" sz="1100" spc="-55">
                <a:solidFill>
                  <a:srgbClr val="3333B2"/>
                </a:solidFill>
                <a:latin typeface="Microsoft Sans Serif"/>
                <a:cs typeface="Microsoft Sans Serif"/>
              </a:rPr>
              <a:t>Volume</a:t>
            </a: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</a:rPr>
              <a:t> 57, </a:t>
            </a:r>
            <a:r>
              <a:rPr dirty="0" sz="1100" spc="-28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3333B2"/>
                </a:solidFill>
                <a:latin typeface="Microsoft Sans Serif"/>
                <a:cs typeface="Microsoft Sans Serif"/>
              </a:rPr>
              <a:t>Issue</a:t>
            </a:r>
            <a:r>
              <a:rPr dirty="0" sz="1100" spc="-8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</a:rPr>
              <a:t>1,</a:t>
            </a:r>
            <a:r>
              <a:rPr dirty="0" sz="1100" spc="-3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0">
                <a:solidFill>
                  <a:srgbClr val="3333B2"/>
                </a:solidFill>
                <a:latin typeface="Microsoft Sans Serif"/>
                <a:cs typeface="Microsoft Sans Serif"/>
              </a:rPr>
              <a:t>Pages</a:t>
            </a:r>
            <a:r>
              <a:rPr dirty="0" sz="1100" spc="9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Microsoft Sans Serif"/>
                <a:cs typeface="Microsoft Sans Serif"/>
              </a:rPr>
              <a:t>97–109, </a:t>
            </a:r>
            <a:r>
              <a:rPr dirty="0" sz="11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Microsoft Sans Serif"/>
                <a:cs typeface="Microsoft Sans Serif"/>
              </a:rPr>
              <a:t>https://doi.org/10.1093/biomet/57.1.97</a:t>
            </a:r>
            <a:endParaRPr sz="1100">
              <a:latin typeface="Microsoft Sans Serif"/>
              <a:cs typeface="Microsoft Sans Serif"/>
            </a:endParaRPr>
          </a:p>
          <a:p>
            <a:pPr marL="12700" marR="83185">
              <a:lnSpc>
                <a:spcPct val="102600"/>
              </a:lnSpc>
              <a:spcBef>
                <a:spcPts val="655"/>
              </a:spcBef>
            </a:pPr>
            <a:r>
              <a:rPr dirty="0" sz="1100" spc="-25">
                <a:solidFill>
                  <a:srgbClr val="3333B2"/>
                </a:solidFill>
                <a:latin typeface="Microsoft Sans Serif"/>
                <a:cs typeface="Microsoft Sans Serif"/>
              </a:rPr>
              <a:t>Metropolis,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Microsoft Sans Serif"/>
                <a:cs typeface="Microsoft Sans Serif"/>
              </a:rPr>
              <a:t>N.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90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</a:rPr>
              <a:t>Rosenbluth,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Microsoft Sans Serif"/>
                <a:cs typeface="Microsoft Sans Serif"/>
              </a:rPr>
              <a:t>W.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90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</a:rPr>
              <a:t>Rosenbluth,</a:t>
            </a:r>
            <a:r>
              <a:rPr dirty="0" sz="11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5">
                <a:solidFill>
                  <a:srgbClr val="3333B2"/>
                </a:solidFill>
                <a:latin typeface="Microsoft Sans Serif"/>
                <a:cs typeface="Microsoft Sans Serif"/>
              </a:rPr>
              <a:t>M.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Microsoft Sans Serif"/>
                <a:cs typeface="Microsoft Sans Serif"/>
              </a:rPr>
              <a:t>N.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90">
                <a:solidFill>
                  <a:srgbClr val="3333B2"/>
                </a:solidFill>
                <a:latin typeface="Microsoft Sans Serif"/>
                <a:cs typeface="Microsoft Sans Serif"/>
              </a:rPr>
              <a:t>&amp; </a:t>
            </a:r>
            <a:r>
              <a:rPr dirty="0" sz="1100" spc="-2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Teller,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dirty="0" sz="1100" spc="-15">
                <a:solidFill>
                  <a:srgbClr val="3333B2"/>
                </a:solidFill>
                <a:latin typeface="Microsoft Sans Serif"/>
                <a:cs typeface="Microsoft Sans Serif"/>
              </a:rPr>
              <a:t>H. </a:t>
            </a:r>
            <a:r>
              <a:rPr dirty="0" sz="1100" spc="90">
                <a:solidFill>
                  <a:srgbClr val="3333B2"/>
                </a:solidFill>
                <a:latin typeface="Microsoft Sans Serif"/>
                <a:cs typeface="Microsoft Sans Serif"/>
              </a:rPr>
              <a:t>&amp; 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Teller,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Microsoft Sans Serif"/>
                <a:cs typeface="Microsoft Sans Serif"/>
              </a:rPr>
              <a:t>(1953). 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Equation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Microsoft Sans Serif"/>
                <a:cs typeface="Microsoft Sans Serif"/>
              </a:rPr>
              <a:t>of </a:t>
            </a:r>
            <a:r>
              <a:rPr dirty="0" sz="1100" spc="-35">
                <a:solidFill>
                  <a:srgbClr val="3333B2"/>
                </a:solidFill>
                <a:latin typeface="Microsoft Sans Serif"/>
                <a:cs typeface="Microsoft Sans Serif"/>
              </a:rPr>
              <a:t>State </a:t>
            </a:r>
            <a:r>
              <a:rPr dirty="0" sz="1100" spc="-3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</a:rPr>
              <a:t>Calculations</a:t>
            </a:r>
            <a:r>
              <a:rPr dirty="0" sz="1100" spc="-4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Microsoft Sans Serif"/>
                <a:cs typeface="Microsoft Sans Serif"/>
              </a:rPr>
              <a:t>by</a:t>
            </a:r>
            <a:r>
              <a:rPr dirty="0" sz="1100" spc="-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Microsoft Sans Serif"/>
                <a:cs typeface="Microsoft Sans Serif"/>
              </a:rPr>
              <a:t>Fast</a:t>
            </a: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Microsoft Sans Serif"/>
                <a:cs typeface="Microsoft Sans Serif"/>
              </a:rPr>
              <a:t>Computing</a:t>
            </a:r>
            <a:r>
              <a:rPr dirty="0" sz="1100" spc="-4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Microsoft Sans Serif"/>
                <a:cs typeface="Microsoft Sans Serif"/>
              </a:rPr>
              <a:t>Machines.</a:t>
            </a:r>
            <a:r>
              <a:rPr dirty="0" sz="1100" spc="-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 i="1">
                <a:solidFill>
                  <a:srgbClr val="3333B2"/>
                </a:solidFill>
                <a:latin typeface="Arial"/>
                <a:cs typeface="Arial"/>
              </a:rPr>
              <a:t>The Journal </a:t>
            </a:r>
            <a:r>
              <a:rPr dirty="0" sz="1100" spc="-20" i="1">
                <a:solidFill>
                  <a:srgbClr val="3333B2"/>
                </a:solidFill>
                <a:latin typeface="Arial"/>
                <a:cs typeface="Arial"/>
              </a:rPr>
              <a:t>of </a:t>
            </a:r>
            <a:r>
              <a:rPr dirty="0" sz="1100" spc="-1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65" i="1">
                <a:solidFill>
                  <a:srgbClr val="3333B2"/>
                </a:solidFill>
                <a:latin typeface="Arial"/>
                <a:cs typeface="Arial"/>
              </a:rPr>
              <a:t>Chemical</a:t>
            </a:r>
            <a:r>
              <a:rPr dirty="0" sz="11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60" i="1">
                <a:solidFill>
                  <a:srgbClr val="3333B2"/>
                </a:solidFill>
                <a:latin typeface="Arial"/>
                <a:cs typeface="Arial"/>
              </a:rPr>
              <a:t>Physics.</a:t>
            </a:r>
            <a:r>
              <a:rPr dirty="0" sz="1100" spc="6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Microsoft Sans Serif"/>
                <a:cs typeface="Microsoft Sans Serif"/>
              </a:rPr>
              <a:t>21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3333B2"/>
                </a:solidFill>
                <a:latin typeface="Microsoft Sans Serif"/>
                <a:cs typeface="Microsoft Sans Serif"/>
              </a:rPr>
              <a:t>(6),</a:t>
            </a:r>
            <a:r>
              <a:rPr dirty="0" sz="11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Microsoft Sans Serif"/>
                <a:cs typeface="Microsoft Sans Serif"/>
              </a:rPr>
              <a:t>1087-1092.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165100">
              <a:lnSpc>
                <a:spcPct val="112900"/>
              </a:lnSpc>
              <a:spcBef>
                <a:spcPts val="635"/>
              </a:spcBef>
            </a:pPr>
            <a:r>
              <a:rPr dirty="0" sz="1000" spc="-85">
                <a:solidFill>
                  <a:srgbClr val="3333B2"/>
                </a:solidFill>
                <a:latin typeface="Microsoft Sans Serif"/>
                <a:cs typeface="Microsoft Sans Serif"/>
              </a:rPr>
              <a:t>Geweke,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F.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(1991).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Evaluating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the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accuracy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of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sampling-based 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0">
                <a:solidFill>
                  <a:srgbClr val="3333B2"/>
                </a:solidFill>
                <a:latin typeface="Microsoft Sans Serif"/>
                <a:cs typeface="Microsoft Sans Serif"/>
              </a:rPr>
              <a:t>approaches </a:t>
            </a:r>
            <a:r>
              <a:rPr dirty="0" sz="1000" spc="10">
                <a:solidFill>
                  <a:srgbClr val="3333B2"/>
                </a:solidFill>
                <a:latin typeface="Microsoft Sans Serif"/>
                <a:cs typeface="Microsoft Sans Serif"/>
              </a:rPr>
              <a:t>to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the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calculation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of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posterior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moments. </a:t>
            </a:r>
            <a:r>
              <a:rPr dirty="0" sz="1000" spc="-20" i="1">
                <a:solidFill>
                  <a:srgbClr val="3333B2"/>
                </a:solidFill>
                <a:latin typeface="Arial"/>
                <a:cs typeface="Arial"/>
              </a:rPr>
              <a:t>Staff 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Report </a:t>
            </a:r>
            <a:r>
              <a:rPr dirty="0" sz="1000" spc="-3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45" i="1">
                <a:solidFill>
                  <a:srgbClr val="3333B2"/>
                </a:solidFill>
                <a:latin typeface="Arial"/>
                <a:cs typeface="Arial"/>
              </a:rPr>
              <a:t>148,</a:t>
            </a:r>
            <a:r>
              <a:rPr dirty="0" sz="1000" spc="4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60" i="1">
                <a:solidFill>
                  <a:srgbClr val="3333B2"/>
                </a:solidFill>
                <a:latin typeface="Arial"/>
                <a:cs typeface="Arial"/>
              </a:rPr>
              <a:t>Federal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85" i="1">
                <a:solidFill>
                  <a:srgbClr val="3333B2"/>
                </a:solidFill>
                <a:latin typeface="Arial"/>
                <a:cs typeface="Arial"/>
              </a:rPr>
              <a:t>Reserve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Bank</a:t>
            </a:r>
            <a:r>
              <a:rPr dirty="0" sz="1000" spc="5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20" i="1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Minneapolis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414" y="1179416"/>
            <a:ext cx="106680" cy="144780"/>
            <a:chOff x="395414" y="1179416"/>
            <a:chExt cx="106680" cy="1447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954" y="1181956"/>
              <a:ext cx="101219" cy="1391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954" y="118195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0606" y="120093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3259" y="121991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0606" y="125154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1248379"/>
              <a:ext cx="31635" cy="442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890" y="130215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3868" y="118195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395414" y="1950750"/>
            <a:ext cx="106680" cy="144780"/>
            <a:chOff x="395414" y="1950750"/>
            <a:chExt cx="106680" cy="14478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1953290"/>
              <a:ext cx="101219" cy="1391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7954" y="195329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0606" y="197226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3259" y="19912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0606" y="202287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90" y="2019713"/>
              <a:ext cx="31635" cy="442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890" y="207348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3868" y="195329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395414" y="2722085"/>
            <a:ext cx="106680" cy="144780"/>
            <a:chOff x="395414" y="2722085"/>
            <a:chExt cx="106680" cy="14478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724625"/>
              <a:ext cx="101219" cy="1391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7954" y="272462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0606" y="274360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3259" y="276258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0606" y="279421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90" y="2791048"/>
              <a:ext cx="31635" cy="4428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4890" y="284482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3868" y="272462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6" name="object 4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</a:rPr>
              <a:t>References</a:t>
            </a:r>
            <a:endParaRPr sz="1400"/>
          </a:p>
        </p:txBody>
      </p:sp>
      <p:grpSp>
        <p:nvGrpSpPr>
          <p:cNvPr id="8" name="object 8"/>
          <p:cNvGrpSpPr/>
          <p:nvPr/>
        </p:nvGrpSpPr>
        <p:grpSpPr>
          <a:xfrm>
            <a:off x="395414" y="657217"/>
            <a:ext cx="106680" cy="144780"/>
            <a:chOff x="395414" y="657217"/>
            <a:chExt cx="106680" cy="1447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659757"/>
              <a:ext cx="101219" cy="139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7954" y="65975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0606" y="67873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3259" y="6977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0606" y="72934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726180"/>
              <a:ext cx="31635" cy="442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890" y="77995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3868" y="65975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93712" y="620490"/>
            <a:ext cx="3667760" cy="2488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590">
              <a:lnSpc>
                <a:spcPct val="112900"/>
              </a:lnSpc>
              <a:spcBef>
                <a:spcPts val="100"/>
              </a:spcBef>
            </a:pP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Peck,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R.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Devore,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J.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85">
                <a:solidFill>
                  <a:srgbClr val="3333B2"/>
                </a:solidFill>
                <a:latin typeface="Microsoft Sans Serif"/>
                <a:cs typeface="Microsoft Sans Serif"/>
              </a:rPr>
              <a:t>&amp;</a:t>
            </a:r>
            <a:r>
              <a:rPr dirty="0" sz="10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Olsen,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(2005).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Introduction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0">
                <a:solidFill>
                  <a:srgbClr val="3333B2"/>
                </a:solidFill>
                <a:latin typeface="Microsoft Sans Serif"/>
                <a:cs typeface="Microsoft Sans Serif"/>
              </a:rPr>
              <a:t>to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Statistics </a:t>
            </a:r>
            <a:r>
              <a:rPr dirty="0" sz="1000" spc="-2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Data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Analysis,</a:t>
            </a:r>
            <a:r>
              <a:rPr dirty="0" sz="1000" spc="6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 i="1">
                <a:solidFill>
                  <a:srgbClr val="3333B2"/>
                </a:solidFill>
                <a:latin typeface="Arial"/>
                <a:cs typeface="Arial"/>
              </a:rPr>
              <a:t>Thomson</a:t>
            </a:r>
            <a:r>
              <a:rPr dirty="0" sz="1000" spc="5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45" i="1">
                <a:solidFill>
                  <a:srgbClr val="3333B2"/>
                </a:solidFill>
                <a:latin typeface="Arial"/>
                <a:cs typeface="Arial"/>
              </a:rPr>
              <a:t>Learning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 marR="47625">
              <a:lnSpc>
                <a:spcPct val="112900"/>
              </a:lnSpc>
              <a:spcBef>
                <a:spcPts val="575"/>
              </a:spcBef>
            </a:pPr>
            <a:r>
              <a:rPr dirty="0" sz="1000" spc="-10">
                <a:solidFill>
                  <a:srgbClr val="3333B2"/>
                </a:solidFill>
                <a:latin typeface="Microsoft Sans Serif"/>
                <a:cs typeface="Microsoft Sans Serif"/>
              </a:rPr>
              <a:t>Albert,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J.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(2018).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5">
                <a:solidFill>
                  <a:srgbClr val="3333B2"/>
                </a:solidFill>
                <a:latin typeface="Microsoft Sans Serif"/>
                <a:cs typeface="Microsoft Sans Serif"/>
              </a:rPr>
              <a:t>Package</a:t>
            </a:r>
            <a:r>
              <a:rPr dirty="0" sz="1000" spc="-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“LearnBayes”.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5">
                <a:solidFill>
                  <a:srgbClr val="3333B2"/>
                </a:solidFill>
                <a:latin typeface="Microsoft Sans Serif"/>
                <a:cs typeface="Microsoft Sans Serif"/>
              </a:rPr>
              <a:t>https://cran.r- </a:t>
            </a:r>
            <a:r>
              <a:rPr dirty="0" sz="1000" spc="2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project.org/web/packages/LearnBayes/LearnBayes.pdf.</a:t>
            </a:r>
            <a:r>
              <a:rPr dirty="0" sz="1000" spc="8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80">
                <a:solidFill>
                  <a:srgbClr val="3333B2"/>
                </a:solidFill>
                <a:latin typeface="Microsoft Sans Serif"/>
                <a:cs typeface="Microsoft Sans Serif"/>
              </a:rPr>
              <a:t>Accessed</a:t>
            </a:r>
            <a:r>
              <a:rPr dirty="0" sz="1000" spc="8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15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July.</a:t>
            </a:r>
            <a:r>
              <a:rPr dirty="0" sz="1000" spc="2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2022</a:t>
            </a:r>
            <a:endParaRPr sz="1000">
              <a:latin typeface="Microsoft Sans Serif"/>
              <a:cs typeface="Microsoft Sans Serif"/>
            </a:endParaRPr>
          </a:p>
          <a:p>
            <a:pPr marL="12700" marR="102235">
              <a:lnSpc>
                <a:spcPct val="112900"/>
              </a:lnSpc>
              <a:spcBef>
                <a:spcPts val="575"/>
              </a:spcBef>
            </a:pP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Roberts,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G.O.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Sahu,</a:t>
            </a:r>
            <a:r>
              <a:rPr dirty="0" sz="1000" spc="14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S.K.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(1997).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Updating </a:t>
            </a:r>
            <a:r>
              <a:rPr dirty="0" sz="1000" spc="-80">
                <a:solidFill>
                  <a:srgbClr val="3333B2"/>
                </a:solidFill>
                <a:latin typeface="Microsoft Sans Serif"/>
                <a:cs typeface="Microsoft Sans Serif"/>
              </a:rPr>
              <a:t>Schemes, </a:t>
            </a:r>
            <a:r>
              <a:rPr dirty="0" sz="1000" spc="-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Correlation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Structure,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Blocking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solidFill>
                  <a:srgbClr val="3333B2"/>
                </a:solidFill>
                <a:latin typeface="Microsoft Sans Serif"/>
                <a:cs typeface="Microsoft Sans Serif"/>
              </a:rPr>
              <a:t>and</a:t>
            </a:r>
            <a:r>
              <a:rPr dirty="0" sz="10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Parameterization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for</a:t>
            </a:r>
            <a:r>
              <a:rPr dirty="0" sz="1000" spc="7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the</a:t>
            </a:r>
            <a:r>
              <a:rPr dirty="0" sz="1000" spc="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0">
                <a:solidFill>
                  <a:srgbClr val="3333B2"/>
                </a:solidFill>
                <a:latin typeface="Microsoft Sans Serif"/>
                <a:cs typeface="Microsoft Sans Serif"/>
              </a:rPr>
              <a:t>Gibbs </a:t>
            </a:r>
            <a:r>
              <a:rPr dirty="0" sz="1000" spc="-2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solidFill>
                  <a:srgbClr val="3333B2"/>
                </a:solidFill>
                <a:latin typeface="Microsoft Sans Serif"/>
                <a:cs typeface="Microsoft Sans Serif"/>
              </a:rPr>
              <a:t>Sampler.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Journal</a:t>
            </a:r>
            <a:r>
              <a:rPr dirty="0" sz="1000" spc="-3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20" i="1">
                <a:solidFill>
                  <a:srgbClr val="3333B2"/>
                </a:solidFill>
                <a:latin typeface="Arial"/>
                <a:cs typeface="Arial"/>
              </a:rPr>
              <a:t>of </a:t>
            </a:r>
            <a:r>
              <a:rPr dirty="0" sz="1000" spc="-25" i="1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dirty="0" sz="1000" spc="-2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65" i="1">
                <a:solidFill>
                  <a:srgbClr val="3333B2"/>
                </a:solidFill>
                <a:latin typeface="Arial"/>
                <a:cs typeface="Arial"/>
              </a:rPr>
              <a:t>Royal</a:t>
            </a:r>
            <a:r>
              <a:rPr dirty="0" sz="1000" spc="-6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3333B2"/>
                </a:solidFill>
                <a:latin typeface="Arial"/>
                <a:cs typeface="Arial"/>
              </a:rPr>
              <a:t>Statistical </a:t>
            </a:r>
            <a:r>
              <a:rPr dirty="0" sz="1000" spc="-40" i="1">
                <a:solidFill>
                  <a:srgbClr val="3333B2"/>
                </a:solidFill>
                <a:latin typeface="Arial"/>
                <a:cs typeface="Arial"/>
              </a:rPr>
              <a:t>Society:</a:t>
            </a:r>
            <a:r>
              <a:rPr dirty="0" sz="1000" spc="-3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75" i="1">
                <a:solidFill>
                  <a:srgbClr val="3333B2"/>
                </a:solidFill>
                <a:latin typeface="Arial"/>
                <a:cs typeface="Arial"/>
              </a:rPr>
              <a:t>Series</a:t>
            </a:r>
            <a:r>
              <a:rPr dirty="0" sz="1000" spc="125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3333B2"/>
                </a:solidFill>
                <a:latin typeface="Arial"/>
                <a:cs typeface="Arial"/>
              </a:rPr>
              <a:t>B </a:t>
            </a:r>
            <a:r>
              <a:rPr dirty="0" sz="100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3333B2"/>
                </a:solidFill>
                <a:latin typeface="Arial"/>
                <a:cs typeface="Arial"/>
              </a:rPr>
              <a:t>(Statistical </a:t>
            </a:r>
            <a:r>
              <a:rPr dirty="0" sz="1000" spc="-25" i="1">
                <a:solidFill>
                  <a:srgbClr val="3333B2"/>
                </a:solidFill>
                <a:latin typeface="Arial"/>
                <a:cs typeface="Arial"/>
              </a:rPr>
              <a:t>Methodology)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,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59:</a:t>
            </a:r>
            <a:r>
              <a:rPr dirty="0" sz="1000" spc="-3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solidFill>
                  <a:srgbClr val="3333B2"/>
                </a:solidFill>
                <a:latin typeface="Microsoft Sans Serif"/>
                <a:cs typeface="Microsoft Sans Serif"/>
              </a:rPr>
              <a:t>291-317.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https://doi.org/10.1111/1467-9868.00070.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12900"/>
              </a:lnSpc>
              <a:spcBef>
                <a:spcPts val="630"/>
              </a:spcBef>
            </a:pPr>
            <a:r>
              <a:rPr dirty="0" sz="1000" spc="-60">
                <a:solidFill>
                  <a:srgbClr val="3333B2"/>
                </a:solidFill>
                <a:latin typeface="Microsoft Sans Serif"/>
                <a:cs typeface="Microsoft Sans Serif"/>
              </a:rPr>
              <a:t>Sahu,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S.K.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(2022).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70">
                <a:solidFill>
                  <a:srgbClr val="3333B2"/>
                </a:solidFill>
                <a:latin typeface="Microsoft Sans Serif"/>
                <a:cs typeface="Microsoft Sans Serif"/>
              </a:rPr>
              <a:t>Bayesian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3333B2"/>
                </a:solidFill>
                <a:latin typeface="Microsoft Sans Serif"/>
                <a:cs typeface="Microsoft Sans Serif"/>
              </a:rPr>
              <a:t>Modeling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of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Microsoft Sans Serif"/>
                <a:cs typeface="Microsoft Sans Serif"/>
              </a:rPr>
              <a:t>Spatio-Temporal</a:t>
            </a:r>
            <a:r>
              <a:rPr dirty="0" sz="1000" spc="6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Data</a:t>
            </a:r>
            <a:r>
              <a:rPr dirty="0" sz="1000" spc="5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3333B2"/>
                </a:solidFill>
                <a:latin typeface="Microsoft Sans Serif"/>
                <a:cs typeface="Microsoft Sans Serif"/>
              </a:rPr>
              <a:t>with </a:t>
            </a:r>
            <a:r>
              <a:rPr dirty="0" sz="1000" spc="-25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80">
                <a:solidFill>
                  <a:srgbClr val="3333B2"/>
                </a:solidFill>
                <a:latin typeface="Microsoft Sans Serif"/>
                <a:cs typeface="Microsoft Sans Serif"/>
              </a:rPr>
              <a:t>R</a:t>
            </a:r>
            <a:r>
              <a:rPr dirty="0" sz="1000" spc="-75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(1st </a:t>
            </a:r>
            <a:r>
              <a:rPr dirty="0" sz="1000" spc="-25">
                <a:solidFill>
                  <a:srgbClr val="3333B2"/>
                </a:solidFill>
                <a:latin typeface="Microsoft Sans Serif"/>
                <a:cs typeface="Microsoft Sans Serif"/>
              </a:rPr>
              <a:t>ed.).</a:t>
            </a:r>
            <a:r>
              <a:rPr dirty="0" sz="1000" spc="-2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 i="1">
                <a:solidFill>
                  <a:srgbClr val="3333B2"/>
                </a:solidFill>
                <a:latin typeface="Arial"/>
                <a:cs typeface="Arial"/>
              </a:rPr>
              <a:t>Chapman</a:t>
            </a:r>
            <a:r>
              <a:rPr dirty="0" sz="1000" spc="-60" i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85" i="1">
                <a:solidFill>
                  <a:srgbClr val="3333B2"/>
                </a:solidFill>
                <a:latin typeface="Arial"/>
                <a:cs typeface="Arial"/>
              </a:rPr>
              <a:t>&amp; </a:t>
            </a:r>
            <a:r>
              <a:rPr dirty="0" sz="1000" spc="-15" i="1">
                <a:solidFill>
                  <a:srgbClr val="3333B2"/>
                </a:solidFill>
                <a:latin typeface="Arial"/>
                <a:cs typeface="Arial"/>
              </a:rPr>
              <a:t>Hall/CRC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. </a:t>
            </a:r>
            <a:r>
              <a:rPr dirty="0" sz="1000" spc="-1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5">
                <a:solidFill>
                  <a:srgbClr val="3333B2"/>
                </a:solidFill>
                <a:latin typeface="Microsoft Sans Serif"/>
                <a:cs typeface="Microsoft Sans Serif"/>
              </a:rPr>
              <a:t>https://doi.org/10.1201/9780429318443.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414" y="1074361"/>
            <a:ext cx="106680" cy="144780"/>
            <a:chOff x="395414" y="1074361"/>
            <a:chExt cx="106680" cy="1447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954" y="1076901"/>
              <a:ext cx="101219" cy="139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954" y="107690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0606" y="109588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3259" y="111485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0606" y="114648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90" y="1143324"/>
              <a:ext cx="31635" cy="442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890" y="119709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3868" y="107690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395414" y="1663590"/>
            <a:ext cx="106680" cy="144780"/>
            <a:chOff x="395414" y="1663590"/>
            <a:chExt cx="106680" cy="14478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1666130"/>
              <a:ext cx="101219" cy="1391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7954" y="166613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0606" y="168510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3259" y="170408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0606" y="173571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1732554"/>
              <a:ext cx="31635" cy="442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890" y="178632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3868" y="166613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395414" y="2603987"/>
            <a:ext cx="106680" cy="144780"/>
            <a:chOff x="395414" y="2603987"/>
            <a:chExt cx="106680" cy="14478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606527"/>
              <a:ext cx="101219" cy="1391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7954" y="260652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0606" y="262550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3259" y="264448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0606" y="267611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90" y="2672951"/>
              <a:ext cx="31635" cy="4428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4890" y="272672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3868" y="260652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46" name="object 46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4500" y="1245216"/>
            <a:ext cx="157988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75"/>
              <a:t>Any</a:t>
            </a:r>
            <a:r>
              <a:rPr dirty="0" sz="2050" spc="-50"/>
              <a:t> </a:t>
            </a:r>
            <a:r>
              <a:rPr dirty="0" sz="2050" spc="-120"/>
              <a:t>questions?</a:t>
            </a:r>
            <a:endParaRPr sz="2050"/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600" spc="-2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[9.30-10.30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am]</a:t>
            </a:r>
            <a:r>
              <a:rPr dirty="0" sz="600" spc="3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4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3766" y="1265637"/>
            <a:ext cx="124015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80"/>
              <a:t>Thank</a:t>
            </a:r>
            <a:r>
              <a:rPr dirty="0" sz="2050" spc="-60"/>
              <a:t> </a:t>
            </a:r>
            <a:r>
              <a:rPr dirty="0" sz="2050" spc="-105"/>
              <a:t>You!</a:t>
            </a:r>
            <a:endParaRPr sz="2050"/>
          </a:p>
        </p:txBody>
      </p:sp>
      <p:grpSp>
        <p:nvGrpSpPr>
          <p:cNvPr id="8" name="object 8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9" name="object 9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21901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tion</a:t>
            </a:r>
            <a:r>
              <a:rPr dirty="0" sz="600" spc="3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Section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dirty="0" sz="600" spc="1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Basic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Bayesian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Concept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dirty="0" sz="600" spc="5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Comput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2496" y="27768"/>
            <a:ext cx="2319020" cy="7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  <a:tabLst>
                <a:tab pos="818515" algn="l"/>
              </a:tabLst>
            </a:pP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ation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Section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2:</a:t>
            </a:r>
            <a:r>
              <a:rPr dirty="0" sz="600" spc="1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Posterior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Inferences</a:t>
            </a:r>
            <a:r>
              <a:rPr dirty="0" sz="600" spc="6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[11-12.30</a:t>
            </a:r>
            <a:r>
              <a:rPr dirty="0" sz="600" spc="60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35" b="1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432434"/>
            <a:chOff x="0" y="0"/>
            <a:chExt cx="4608195" cy="432434"/>
          </a:xfrm>
        </p:grpSpPr>
        <p:sp>
          <p:nvSpPr>
            <p:cNvPr id="5" name="object 5"/>
            <p:cNvSpPr/>
            <p:nvPr/>
          </p:nvSpPr>
          <p:spPr>
            <a:xfrm>
              <a:off x="2303995" y="0"/>
              <a:ext cx="2304415" cy="123825"/>
            </a:xfrm>
            <a:custGeom>
              <a:avLst/>
              <a:gdLst/>
              <a:ahLst/>
              <a:cxnLst/>
              <a:rect l="l" t="t" r="r" b="b"/>
              <a:pathLst>
                <a:path w="2304415" h="123825">
                  <a:moveTo>
                    <a:pt x="0" y="123596"/>
                  </a:moveTo>
                  <a:lnTo>
                    <a:pt x="2303995" y="12359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2359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3591"/>
              <a:ext cx="4608004" cy="3087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762" y="121015"/>
            <a:ext cx="35921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</a:rPr>
              <a:t>Conceptual</a:t>
            </a:r>
            <a:r>
              <a:rPr dirty="0" sz="1400" spc="35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Difference:</a:t>
            </a:r>
            <a:r>
              <a:rPr dirty="0" sz="1400" spc="195">
                <a:solidFill>
                  <a:srgbClr val="FFFFFF"/>
                </a:solidFill>
              </a:rPr>
              <a:t> </a:t>
            </a:r>
            <a:r>
              <a:rPr dirty="0" sz="1400" spc="-40">
                <a:solidFill>
                  <a:srgbClr val="FFFFFF"/>
                </a:solidFill>
              </a:rPr>
              <a:t>Frequentist</a:t>
            </a:r>
            <a:r>
              <a:rPr dirty="0" sz="1400" spc="45">
                <a:solidFill>
                  <a:srgbClr val="FFFFFF"/>
                </a:solidFill>
              </a:rPr>
              <a:t> VS</a:t>
            </a:r>
            <a:r>
              <a:rPr dirty="0" sz="1400" spc="40">
                <a:solidFill>
                  <a:srgbClr val="FFFFFF"/>
                </a:solidFill>
              </a:rPr>
              <a:t> </a:t>
            </a:r>
            <a:r>
              <a:rPr dirty="0" sz="1400" spc="-55">
                <a:solidFill>
                  <a:srgbClr val="FFFFFF"/>
                </a:solidFill>
              </a:rPr>
              <a:t>Bayesian</a:t>
            </a:r>
            <a:endParaRPr sz="1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105" y="1134488"/>
          <a:ext cx="3814445" cy="170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/>
                <a:gridCol w="1262380"/>
                <a:gridCol w="1671320"/>
              </a:tblGrid>
              <a:tr h="152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25">
                          <a:latin typeface="Microsoft Sans Serif"/>
                          <a:cs typeface="Microsoft Sans Serif"/>
                        </a:rPr>
                        <a:t>Frequestist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3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45">
                          <a:latin typeface="Microsoft Sans Serif"/>
                          <a:cs typeface="Microsoft Sans Serif"/>
                        </a:rPr>
                        <a:t>Bayesian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3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57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Parameter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65" i="1">
                          <a:latin typeface="Calibri"/>
                          <a:cs typeface="Calibri"/>
                        </a:rPr>
                        <a:t>θ</a:t>
                      </a:r>
                      <a:r>
                        <a:rPr dirty="0" sz="850" spc="-1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85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 b="1">
                          <a:latin typeface="Arial"/>
                          <a:cs typeface="Arial"/>
                        </a:rPr>
                        <a:t>unknown</a:t>
                      </a:r>
                      <a:r>
                        <a:rPr dirty="0" sz="85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but</a:t>
                      </a:r>
                      <a:r>
                        <a:rPr dirty="0" sz="85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fixed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65" i="1">
                          <a:latin typeface="Calibri"/>
                          <a:cs typeface="Calibri"/>
                        </a:rPr>
                        <a:t>θ</a:t>
                      </a:r>
                      <a:r>
                        <a:rPr dirty="0" sz="850" spc="-1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25">
                          <a:latin typeface="Microsoft Sans Serif"/>
                          <a:cs typeface="Microsoft Sans Serif"/>
                        </a:rPr>
                        <a:t>unknown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65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should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be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spc="-10">
                          <a:latin typeface="Microsoft Sans Serif"/>
                          <a:cs typeface="Microsoft Sans Serif"/>
                        </a:rPr>
                        <a:t>treated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75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5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85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random</a:t>
                      </a:r>
                      <a:r>
                        <a:rPr dirty="0" sz="850" spc="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variable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56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5">
                          <a:latin typeface="Microsoft Sans Serif"/>
                          <a:cs typeface="Microsoft Sans Serif"/>
                        </a:rPr>
                        <a:t>Interpretation</a:t>
                      </a:r>
                      <a:r>
                        <a:rPr dirty="0" sz="8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5">
                          <a:latin typeface="Microsoft Sans Serif"/>
                          <a:cs typeface="Microsoft Sans Serif"/>
                        </a:rPr>
                        <a:t>of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spc="-10">
                          <a:latin typeface="Microsoft Sans Serif"/>
                          <a:cs typeface="Microsoft Sans Serif"/>
                        </a:rPr>
                        <a:t>probability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Relative</a:t>
                      </a:r>
                      <a:r>
                        <a:rPr dirty="0" sz="85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frequency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950"/>
                        </a:lnSpc>
                      </a:pPr>
                      <a:r>
                        <a:rPr dirty="0" sz="850" spc="-15" b="1">
                          <a:latin typeface="Arial"/>
                          <a:cs typeface="Arial"/>
                        </a:rPr>
                        <a:t>Subjective</a:t>
                      </a:r>
                      <a:r>
                        <a:rPr dirty="0" sz="8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>
                          <a:latin typeface="Microsoft Sans Serif"/>
                          <a:cs typeface="Microsoft Sans Serif"/>
                        </a:rPr>
                        <a:t>quantity</a:t>
                      </a:r>
                      <a:r>
                        <a:rPr dirty="0" sz="8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representing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spc="-15">
                          <a:latin typeface="Microsoft Sans Serif"/>
                          <a:cs typeface="Microsoft Sans Serif"/>
                        </a:rPr>
                        <a:t>individual’s</a:t>
                      </a:r>
                      <a:r>
                        <a:rPr dirty="0" sz="85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belief</a:t>
                      </a:r>
                      <a:r>
                        <a:rPr dirty="0" sz="85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850" spc="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15">
                          <a:latin typeface="Microsoft Sans Serif"/>
                          <a:cs typeface="Microsoft Sans Serif"/>
                        </a:rPr>
                        <a:t>“likelihood”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57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20">
                          <a:latin typeface="Microsoft Sans Serif"/>
                          <a:cs typeface="Microsoft Sans Serif"/>
                        </a:rPr>
                        <a:t>Intervals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950"/>
                        </a:lnSpc>
                      </a:pP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Confidence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20">
                          <a:latin typeface="Microsoft Sans Serif"/>
                          <a:cs typeface="Microsoft Sans Serif"/>
                        </a:rPr>
                        <a:t>intervals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spc="15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dirty="0" sz="850" spc="15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85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probabilistic</a:t>
                      </a:r>
                      <a:r>
                        <a:rPr dirty="0" sz="850" spc="-20">
                          <a:latin typeface="Microsoft Sans Serif"/>
                          <a:cs typeface="Microsoft Sans Serif"/>
                        </a:rPr>
                        <a:t>)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950"/>
                        </a:lnSpc>
                      </a:pPr>
                      <a:r>
                        <a:rPr dirty="0" sz="850" spc="-35">
                          <a:latin typeface="Microsoft Sans Serif"/>
                          <a:cs typeface="Microsoft Sans Serif"/>
                        </a:rPr>
                        <a:t>Credible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20">
                          <a:latin typeface="Microsoft Sans Serif"/>
                          <a:cs typeface="Microsoft Sans Serif"/>
                        </a:rPr>
                        <a:t>intervals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48958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spc="-15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probabilistic</a:t>
                      </a:r>
                      <a:r>
                        <a:rPr dirty="0" sz="850" spc="-15">
                          <a:latin typeface="Microsoft Sans Serif"/>
                          <a:cs typeface="Microsoft Sans Serif"/>
                        </a:rPr>
                        <a:t>)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57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15">
                          <a:latin typeface="Microsoft Sans Serif"/>
                          <a:cs typeface="Microsoft Sans Serif"/>
                        </a:rPr>
                        <a:t>Computation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950"/>
                        </a:lnSpc>
                      </a:pPr>
                      <a:r>
                        <a:rPr dirty="0" sz="850" spc="-50"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8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10">
                          <a:latin typeface="Microsoft Sans Serif"/>
                          <a:cs typeface="Microsoft Sans Serif"/>
                        </a:rPr>
                        <a:t>primarily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on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85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likelihood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50"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5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combination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50" spc="-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850" spc="114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850" spc="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likelihood</a:t>
                      </a:r>
                      <a:r>
                        <a:rPr dirty="0" sz="85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35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850" spc="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5" b="1">
                          <a:latin typeface="Arial"/>
                          <a:cs typeface="Arial"/>
                        </a:rPr>
                        <a:t>prior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988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Inferences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10">
                          <a:latin typeface="Microsoft Sans Serif"/>
                          <a:cs typeface="Microsoft Sans Serif"/>
                        </a:rPr>
                        <a:t>typically</a:t>
                      </a:r>
                      <a:r>
                        <a:rPr dirty="0" sz="85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5">
                          <a:latin typeface="Microsoft Sans Serif"/>
                          <a:cs typeface="Microsoft Sans Serif"/>
                        </a:rPr>
                        <a:t>focused</a:t>
                      </a:r>
                      <a:r>
                        <a:rPr dirty="0" sz="850" spc="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on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algn="ctr" marL="274955" marR="267970">
                        <a:lnSpc>
                          <a:spcPct val="106700"/>
                        </a:lnSpc>
                      </a:pPr>
                      <a:r>
                        <a:rPr dirty="0" sz="850" spc="5">
                          <a:latin typeface="Microsoft Sans Serif"/>
                          <a:cs typeface="Microsoft Sans Serif"/>
                        </a:rPr>
                        <a:t>point</a:t>
                      </a:r>
                      <a:r>
                        <a:rPr dirty="0" sz="8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estimates </a:t>
                      </a:r>
                      <a:r>
                        <a:rPr dirty="0" sz="850" spc="-2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15">
                          <a:latin typeface="Microsoft Sans Serif"/>
                          <a:cs typeface="Microsoft Sans Serif"/>
                        </a:rPr>
                        <a:t>(MLE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25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85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20">
                          <a:latin typeface="Microsoft Sans Serif"/>
                          <a:cs typeface="Microsoft Sans Serif"/>
                        </a:rPr>
                        <a:t>LSE)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850" spc="-20">
                          <a:latin typeface="Microsoft Sans Serif"/>
                          <a:cs typeface="Microsoft Sans Serif"/>
                        </a:rPr>
                        <a:t>Posterior</a:t>
                      </a:r>
                      <a:r>
                        <a:rPr dirty="0" sz="8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5">
                          <a:latin typeface="Microsoft Sans Serif"/>
                          <a:cs typeface="Microsoft Sans Serif"/>
                        </a:rPr>
                        <a:t>distributions,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algn="ctr" marL="371475" marR="363220" indent="-1270">
                        <a:lnSpc>
                          <a:spcPct val="106700"/>
                        </a:lnSpc>
                      </a:pP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where</a:t>
                      </a:r>
                      <a:r>
                        <a:rPr dirty="0" sz="850" spc="1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10">
                          <a:latin typeface="Microsoft Sans Serif"/>
                          <a:cs typeface="Microsoft Sans Serif"/>
                        </a:rPr>
                        <a:t>quantities </a:t>
                      </a:r>
                      <a:r>
                        <a:rPr dirty="0" sz="85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8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4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8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 spc="-30">
                          <a:latin typeface="Microsoft Sans Serif"/>
                          <a:cs typeface="Microsoft Sans Serif"/>
                        </a:rPr>
                        <a:t>derived</a:t>
                      </a:r>
                      <a:r>
                        <a:rPr dirty="0" sz="8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850">
                          <a:latin typeface="Microsoft Sans Serif"/>
                          <a:cs typeface="Microsoft Sans Serif"/>
                        </a:rPr>
                        <a:t>from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0" y="3329876"/>
            <a:ext cx="4608195" cy="126364"/>
            <a:chOff x="0" y="3329876"/>
            <a:chExt cx="4608195" cy="126364"/>
          </a:xfrm>
        </p:grpSpPr>
        <p:sp>
          <p:nvSpPr>
            <p:cNvPr id="10" name="object 10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399296" y="3256374"/>
            <a:ext cx="219773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to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Bayesian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Analysis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4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using</a:t>
            </a:r>
            <a:r>
              <a:rPr dirty="0" sz="600" spc="4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15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2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(probabilistic</a:t>
            </a:r>
            <a:r>
              <a:rPr dirty="0" sz="600" spc="5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progra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pc="15"/>
              <a:t>Dr</a:t>
            </a:r>
            <a:r>
              <a:rPr dirty="0" spc="30"/>
              <a:t> </a:t>
            </a:r>
            <a:r>
              <a:rPr dirty="0" spc="-25"/>
              <a:t>Jackie</a:t>
            </a:r>
            <a:r>
              <a:rPr dirty="0" spc="35"/>
              <a:t> </a:t>
            </a:r>
            <a:r>
              <a:rPr dirty="0" spc="-20"/>
              <a:t>Wong</a:t>
            </a:r>
            <a:r>
              <a:rPr dirty="0" spc="30"/>
              <a:t> </a:t>
            </a:r>
            <a:r>
              <a:rPr dirty="0" spc="-30"/>
              <a:t>Siaw</a:t>
            </a:r>
            <a:r>
              <a:rPr dirty="0" spc="35"/>
              <a:t> </a:t>
            </a:r>
            <a:r>
              <a:rPr dirty="0" spc="30"/>
              <a:t>Tze*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Jackie Wong Siaw Tze*</dc:creator>
  <dc:title>Introduction to Bayesian Analysis using R (probabilistic programming)</dc:title>
  <dcterms:created xsi:type="dcterms:W3CDTF">2022-07-29T08:44:29Z</dcterms:created>
  <dcterms:modified xsi:type="dcterms:W3CDTF">2022-07-29T08:44:29Z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2022-07-29T00:00:00Z</vt:filetime>
  </property>
</Properties>
</file>