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73" r:id="rId10"/>
    <p:sldId id="264" r:id="rId11"/>
    <p:sldId id="265" r:id="rId12"/>
    <p:sldId id="268" r:id="rId13"/>
    <p:sldId id="269" r:id="rId14"/>
    <p:sldId id="270" r:id="rId15"/>
    <p:sldId id="271" r:id="rId16"/>
    <p:sldId id="272" r:id="rId17"/>
  </p:sldIdLst>
  <p:sldSz cx="18288000" cy="10287000"/>
  <p:notesSz cx="18288000" cy="10287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585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46" d="100"/>
          <a:sy n="46" d="100"/>
        </p:scale>
        <p:origin x="852" y="48"/>
      </p:cViewPr>
      <p:guideLst>
        <p:guide orient="horz" pos="2880"/>
        <p:guide pos="5856"/>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0" y="0"/>
            <a:ext cx="18287999" cy="10287000"/>
          </a:xfrm>
          <a:prstGeom prst="rect">
            <a:avLst/>
          </a:prstGeom>
        </p:spPr>
      </p:pic>
      <p:pic>
        <p:nvPicPr>
          <p:cNvPr id="17" name="bg object 17"/>
          <p:cNvPicPr/>
          <p:nvPr/>
        </p:nvPicPr>
        <p:blipFill>
          <a:blip r:embed="rId3" cstate="print"/>
          <a:stretch>
            <a:fillRect/>
          </a:stretch>
        </p:blipFill>
        <p:spPr>
          <a:xfrm>
            <a:off x="0" y="0"/>
            <a:ext cx="18141694" cy="2852104"/>
          </a:xfrm>
          <a:prstGeom prst="rect">
            <a:avLst/>
          </a:prstGeom>
        </p:spPr>
      </p:pic>
      <p:pic>
        <p:nvPicPr>
          <p:cNvPr id="18" name="bg object 18"/>
          <p:cNvPicPr/>
          <p:nvPr/>
        </p:nvPicPr>
        <p:blipFill>
          <a:blip r:embed="rId4" cstate="print"/>
          <a:stretch>
            <a:fillRect/>
          </a:stretch>
        </p:blipFill>
        <p:spPr>
          <a:xfrm>
            <a:off x="14429371" y="1921105"/>
            <a:ext cx="1794362" cy="1801489"/>
          </a:xfrm>
          <a:prstGeom prst="rect">
            <a:avLst/>
          </a:prstGeom>
        </p:spPr>
      </p:pic>
      <p:sp>
        <p:nvSpPr>
          <p:cNvPr id="19" name="bg object 19"/>
          <p:cNvSpPr/>
          <p:nvPr/>
        </p:nvSpPr>
        <p:spPr>
          <a:xfrm>
            <a:off x="0" y="2869544"/>
            <a:ext cx="18288000" cy="7418070"/>
          </a:xfrm>
          <a:custGeom>
            <a:avLst/>
            <a:gdLst/>
            <a:ahLst/>
            <a:cxnLst/>
            <a:rect l="l" t="t" r="r" b="b"/>
            <a:pathLst>
              <a:path w="18288000" h="7418070">
                <a:moveTo>
                  <a:pt x="0" y="0"/>
                </a:moveTo>
                <a:lnTo>
                  <a:pt x="18287999" y="0"/>
                </a:lnTo>
                <a:lnTo>
                  <a:pt x="18287999" y="7417455"/>
                </a:lnTo>
                <a:lnTo>
                  <a:pt x="0" y="7417455"/>
                </a:lnTo>
                <a:lnTo>
                  <a:pt x="0" y="0"/>
                </a:lnTo>
                <a:close/>
              </a:path>
            </a:pathLst>
          </a:custGeom>
          <a:solidFill>
            <a:srgbClr val="FFFFFF"/>
          </a:solidFill>
        </p:spPr>
        <p:txBody>
          <a:bodyPr wrap="square" lIns="0" tIns="0" rIns="0" bIns="0" rtlCol="0"/>
          <a:lstStyle/>
          <a:p>
            <a:endParaRPr/>
          </a:p>
        </p:txBody>
      </p:sp>
      <p:sp>
        <p:nvSpPr>
          <p:cNvPr id="2" name="Holder 2"/>
          <p:cNvSpPr>
            <a:spLocks noGrp="1"/>
          </p:cNvSpPr>
          <p:nvPr>
            <p:ph type="ctrTitle"/>
          </p:nvPr>
        </p:nvSpPr>
        <p:spPr>
          <a:xfrm>
            <a:off x="688947" y="122952"/>
            <a:ext cx="16910105" cy="482600"/>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2743200" y="5760720"/>
            <a:ext cx="12801600" cy="257175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8/1/2022</a:t>
            </a:fld>
            <a:endParaRPr lang="en-US"/>
          </a:p>
        </p:txBody>
      </p:sp>
      <p:sp>
        <p:nvSpPr>
          <p:cNvPr id="6" name="Holder 6"/>
          <p:cNvSpPr>
            <a:spLocks noGrp="1"/>
          </p:cNvSpPr>
          <p:nvPr>
            <p:ph type="sldNum" sz="quarter" idx="7"/>
          </p:nvPr>
        </p:nvSpPr>
        <p:spPr/>
        <p:txBody>
          <a:bodyPr lIns="0" tIns="0" rIns="0" bIns="0"/>
          <a:lstStyle>
            <a:lvl1pPr>
              <a:defRPr sz="2400" b="0" i="0">
                <a:solidFill>
                  <a:schemeClr val="bg1"/>
                </a:solidFill>
                <a:latin typeface="Consolas"/>
                <a:cs typeface="Consolas"/>
              </a:defRPr>
            </a:lvl1pPr>
          </a:lstStyle>
          <a:p>
            <a:pPr marL="38100">
              <a:lnSpc>
                <a:spcPts val="2360"/>
              </a:lnSpc>
            </a:pPr>
            <a:fld id="{81D60167-4931-47E6-BA6A-407CBD079E47}" type="slidenum">
              <a:rPr spc="-5" dirty="0"/>
              <a:t>‹#›</a:t>
            </a:fld>
            <a:r>
              <a:rPr spc="-5" dirty="0"/>
              <a:t>/16</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7200" b="0" i="0">
                <a:solidFill>
                  <a:schemeClr val="bg1"/>
                </a:solidFill>
                <a:latin typeface="Microsoft Sans Serif"/>
                <a:cs typeface="Microsoft Sans Serif"/>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8/1/2022</a:t>
            </a:fld>
            <a:endParaRPr lang="en-US"/>
          </a:p>
        </p:txBody>
      </p:sp>
      <p:sp>
        <p:nvSpPr>
          <p:cNvPr id="6" name="Holder 6"/>
          <p:cNvSpPr>
            <a:spLocks noGrp="1"/>
          </p:cNvSpPr>
          <p:nvPr>
            <p:ph type="sldNum" sz="quarter" idx="7"/>
          </p:nvPr>
        </p:nvSpPr>
        <p:spPr/>
        <p:txBody>
          <a:bodyPr lIns="0" tIns="0" rIns="0" bIns="0"/>
          <a:lstStyle>
            <a:lvl1pPr>
              <a:defRPr sz="2400" b="0" i="0">
                <a:solidFill>
                  <a:schemeClr val="bg1"/>
                </a:solidFill>
                <a:latin typeface="Consolas"/>
                <a:cs typeface="Consolas"/>
              </a:defRPr>
            </a:lvl1pPr>
          </a:lstStyle>
          <a:p>
            <a:pPr marL="38100">
              <a:lnSpc>
                <a:spcPts val="2360"/>
              </a:lnSpc>
            </a:pPr>
            <a:fld id="{81D60167-4931-47E6-BA6A-407CBD079E47}" type="slidenum">
              <a:rPr spc="-5" dirty="0"/>
              <a:t>‹#›</a:t>
            </a:fld>
            <a:r>
              <a:rPr spc="-5" dirty="0"/>
              <a:t>/16</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7200" b="0" i="0">
                <a:solidFill>
                  <a:schemeClr val="bg1"/>
                </a:solidFill>
                <a:latin typeface="Microsoft Sans Serif"/>
                <a:cs typeface="Microsoft Sans Serif"/>
              </a:defRPr>
            </a:lvl1pPr>
          </a:lstStyle>
          <a:p>
            <a:endParaRPr/>
          </a:p>
        </p:txBody>
      </p:sp>
      <p:sp>
        <p:nvSpPr>
          <p:cNvPr id="3" name="Holder 3"/>
          <p:cNvSpPr>
            <a:spLocks noGrp="1"/>
          </p:cNvSpPr>
          <p:nvPr>
            <p:ph sz="half" idx="2"/>
          </p:nvPr>
        </p:nvSpPr>
        <p:spPr>
          <a:xfrm>
            <a:off x="914400" y="2366010"/>
            <a:ext cx="7955280" cy="678942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9418320" y="2366010"/>
            <a:ext cx="7955280" cy="678942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8/1/2022</a:t>
            </a:fld>
            <a:endParaRPr lang="en-US"/>
          </a:p>
        </p:txBody>
      </p:sp>
      <p:sp>
        <p:nvSpPr>
          <p:cNvPr id="7" name="Holder 7"/>
          <p:cNvSpPr>
            <a:spLocks noGrp="1"/>
          </p:cNvSpPr>
          <p:nvPr>
            <p:ph type="sldNum" sz="quarter" idx="7"/>
          </p:nvPr>
        </p:nvSpPr>
        <p:spPr/>
        <p:txBody>
          <a:bodyPr lIns="0" tIns="0" rIns="0" bIns="0"/>
          <a:lstStyle>
            <a:lvl1pPr>
              <a:defRPr sz="2400" b="0" i="0">
                <a:solidFill>
                  <a:schemeClr val="bg1"/>
                </a:solidFill>
                <a:latin typeface="Consolas"/>
                <a:cs typeface="Consolas"/>
              </a:defRPr>
            </a:lvl1pPr>
          </a:lstStyle>
          <a:p>
            <a:pPr marL="38100">
              <a:lnSpc>
                <a:spcPts val="2360"/>
              </a:lnSpc>
            </a:pPr>
            <a:fld id="{81D60167-4931-47E6-BA6A-407CBD079E47}" type="slidenum">
              <a:rPr spc="-5" dirty="0"/>
              <a:t>‹#›</a:t>
            </a:fld>
            <a:r>
              <a:rPr spc="-5" dirty="0"/>
              <a:t>/16</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7200" b="0" i="0">
                <a:solidFill>
                  <a:schemeClr val="bg1"/>
                </a:solidFill>
                <a:latin typeface="Microsoft Sans Serif"/>
                <a:cs typeface="Microsoft Sans Serif"/>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8/1/2022</a:t>
            </a:fld>
            <a:endParaRPr lang="en-US"/>
          </a:p>
        </p:txBody>
      </p:sp>
      <p:sp>
        <p:nvSpPr>
          <p:cNvPr id="5" name="Holder 5"/>
          <p:cNvSpPr>
            <a:spLocks noGrp="1"/>
          </p:cNvSpPr>
          <p:nvPr>
            <p:ph type="sldNum" sz="quarter" idx="7"/>
          </p:nvPr>
        </p:nvSpPr>
        <p:spPr/>
        <p:txBody>
          <a:bodyPr lIns="0" tIns="0" rIns="0" bIns="0"/>
          <a:lstStyle>
            <a:lvl1pPr>
              <a:defRPr sz="2400" b="0" i="0">
                <a:solidFill>
                  <a:schemeClr val="bg1"/>
                </a:solidFill>
                <a:latin typeface="Consolas"/>
                <a:cs typeface="Consolas"/>
              </a:defRPr>
            </a:lvl1pPr>
          </a:lstStyle>
          <a:p>
            <a:pPr marL="38100">
              <a:lnSpc>
                <a:spcPts val="2360"/>
              </a:lnSpc>
            </a:pPr>
            <a:fld id="{81D60167-4931-47E6-BA6A-407CBD079E47}" type="slidenum">
              <a:rPr spc="-5" dirty="0"/>
              <a:t>‹#›</a:t>
            </a:fld>
            <a:r>
              <a:rPr spc="-5" dirty="0"/>
              <a:t>/16</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8/1/2022</a:t>
            </a:fld>
            <a:endParaRPr lang="en-US"/>
          </a:p>
        </p:txBody>
      </p:sp>
      <p:sp>
        <p:nvSpPr>
          <p:cNvPr id="4" name="Holder 4"/>
          <p:cNvSpPr>
            <a:spLocks noGrp="1"/>
          </p:cNvSpPr>
          <p:nvPr>
            <p:ph type="sldNum" sz="quarter" idx="7"/>
          </p:nvPr>
        </p:nvSpPr>
        <p:spPr/>
        <p:txBody>
          <a:bodyPr lIns="0" tIns="0" rIns="0" bIns="0"/>
          <a:lstStyle>
            <a:lvl1pPr>
              <a:defRPr sz="2400" b="0" i="0">
                <a:solidFill>
                  <a:schemeClr val="bg1"/>
                </a:solidFill>
                <a:latin typeface="Consolas"/>
                <a:cs typeface="Consolas"/>
              </a:defRPr>
            </a:lvl1pPr>
          </a:lstStyle>
          <a:p>
            <a:pPr marL="38100">
              <a:lnSpc>
                <a:spcPts val="2360"/>
              </a:lnSpc>
            </a:pPr>
            <a:fld id="{81D60167-4931-47E6-BA6A-407CBD079E47}" type="slidenum">
              <a:rPr spc="-5" dirty="0"/>
              <a:t>‹#›</a:t>
            </a:fld>
            <a:r>
              <a:rPr spc="-5" dirty="0"/>
              <a:t>/16</a:t>
            </a: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0" y="0"/>
            <a:ext cx="18287999" cy="10287000"/>
          </a:xfrm>
          <a:prstGeom prst="rect">
            <a:avLst/>
          </a:prstGeom>
        </p:spPr>
      </p:pic>
      <p:sp>
        <p:nvSpPr>
          <p:cNvPr id="2" name="Holder 2"/>
          <p:cNvSpPr>
            <a:spLocks noGrp="1"/>
          </p:cNvSpPr>
          <p:nvPr>
            <p:ph type="title"/>
          </p:nvPr>
        </p:nvSpPr>
        <p:spPr>
          <a:xfrm>
            <a:off x="1599737" y="783467"/>
            <a:ext cx="15088524" cy="1122680"/>
          </a:xfrm>
          <a:prstGeom prst="rect">
            <a:avLst/>
          </a:prstGeom>
        </p:spPr>
        <p:txBody>
          <a:bodyPr wrap="square" lIns="0" tIns="0" rIns="0" bIns="0">
            <a:spAutoFit/>
          </a:bodyPr>
          <a:lstStyle>
            <a:lvl1pPr>
              <a:defRPr sz="7200" b="0" i="0">
                <a:solidFill>
                  <a:schemeClr val="bg1"/>
                </a:solidFill>
                <a:latin typeface="Microsoft Sans Serif"/>
                <a:cs typeface="Microsoft Sans Serif"/>
              </a:defRPr>
            </a:lvl1pPr>
          </a:lstStyle>
          <a:p>
            <a:endParaRPr/>
          </a:p>
        </p:txBody>
      </p:sp>
      <p:sp>
        <p:nvSpPr>
          <p:cNvPr id="3" name="Holder 3"/>
          <p:cNvSpPr>
            <a:spLocks noGrp="1"/>
          </p:cNvSpPr>
          <p:nvPr>
            <p:ph type="body" idx="1"/>
          </p:nvPr>
        </p:nvSpPr>
        <p:spPr>
          <a:xfrm>
            <a:off x="1599923" y="2548337"/>
            <a:ext cx="15088152" cy="273812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6217920" y="9566910"/>
            <a:ext cx="5852160" cy="51435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914400" y="9566910"/>
            <a:ext cx="4206240" cy="51435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8/1/2022</a:t>
            </a:fld>
            <a:endParaRPr lang="en-US"/>
          </a:p>
        </p:txBody>
      </p:sp>
      <p:sp>
        <p:nvSpPr>
          <p:cNvPr id="6" name="Holder 6"/>
          <p:cNvSpPr>
            <a:spLocks noGrp="1"/>
          </p:cNvSpPr>
          <p:nvPr>
            <p:ph type="sldNum" sz="quarter" idx="7"/>
          </p:nvPr>
        </p:nvSpPr>
        <p:spPr>
          <a:xfrm>
            <a:off x="17340622" y="9723963"/>
            <a:ext cx="758825" cy="330200"/>
          </a:xfrm>
          <a:prstGeom prst="rect">
            <a:avLst/>
          </a:prstGeom>
        </p:spPr>
        <p:txBody>
          <a:bodyPr wrap="square" lIns="0" tIns="0" rIns="0" bIns="0">
            <a:spAutoFit/>
          </a:bodyPr>
          <a:lstStyle>
            <a:lvl1pPr>
              <a:defRPr sz="2400" b="0" i="0">
                <a:solidFill>
                  <a:schemeClr val="bg1"/>
                </a:solidFill>
                <a:latin typeface="Consolas"/>
                <a:cs typeface="Consolas"/>
              </a:defRPr>
            </a:lvl1pPr>
          </a:lstStyle>
          <a:p>
            <a:pPr marL="38100">
              <a:lnSpc>
                <a:spcPts val="2360"/>
              </a:lnSpc>
            </a:pPr>
            <a:fld id="{81D60167-4931-47E6-BA6A-407CBD079E47}" type="slidenum">
              <a:rPr spc="-5" dirty="0"/>
              <a:t>‹#›</a:t>
            </a:fld>
            <a:r>
              <a:rPr spc="-5" dirty="0"/>
              <a:t>/16</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simoninithomas.github.io/deep-rl-course/" TargetMode="External"/><Relationship Id="rId7" Type="http://schemas.openxmlformats.org/officeDocument/2006/relationships/hyperlink" Target="https://arxiv.org/abs/1712.01815" TargetMode="External"/><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hyperlink" Target="https://www.nature.com/articles/nature24270" TargetMode="External"/><Relationship Id="rId5" Type="http://schemas.openxmlformats.org/officeDocument/2006/relationships/hyperlink" Target="https://www.nature.com/articles/nature16961" TargetMode="External"/><Relationship Id="rId4" Type="http://schemas.openxmlformats.org/officeDocument/2006/relationships/hyperlink" Target="http://incompleteideas.net/book/the-book-2nd.html" TargetMode="Externa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18.jpg"/><Relationship Id="rId3" Type="http://schemas.openxmlformats.org/officeDocument/2006/relationships/image" Target="../media/image13.jpg"/><Relationship Id="rId7" Type="http://schemas.openxmlformats.org/officeDocument/2006/relationships/image" Target="../media/image17.jpg"/><Relationship Id="rId2" Type="http://schemas.openxmlformats.org/officeDocument/2006/relationships/image" Target="../media/image9.png"/><Relationship Id="rId1" Type="http://schemas.openxmlformats.org/officeDocument/2006/relationships/slideLayout" Target="../slideLayouts/slideLayout1.xml"/><Relationship Id="rId6" Type="http://schemas.openxmlformats.org/officeDocument/2006/relationships/image" Target="../media/image16.jpg"/><Relationship Id="rId5" Type="http://schemas.openxmlformats.org/officeDocument/2006/relationships/image" Target="../media/image15.jpg"/><Relationship Id="rId10" Type="http://schemas.openxmlformats.org/officeDocument/2006/relationships/image" Target="../media/image20.jpg"/><Relationship Id="rId4" Type="http://schemas.openxmlformats.org/officeDocument/2006/relationships/image" Target="../media/image14.jpg"/><Relationship Id="rId9" Type="http://schemas.openxmlformats.org/officeDocument/2006/relationships/image" Target="../media/image19.jpg"/></Relationships>
</file>

<file path=ppt/slides/_rels/slide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18287999" cy="10287000"/>
          </a:xfrm>
          <a:prstGeom prst="rect">
            <a:avLst/>
          </a:prstGeom>
        </p:spPr>
      </p:pic>
      <p:pic>
        <p:nvPicPr>
          <p:cNvPr id="3" name="object 3"/>
          <p:cNvPicPr/>
          <p:nvPr/>
        </p:nvPicPr>
        <p:blipFill>
          <a:blip r:embed="rId3" cstate="print"/>
          <a:stretch>
            <a:fillRect/>
          </a:stretch>
        </p:blipFill>
        <p:spPr>
          <a:xfrm>
            <a:off x="6315863" y="0"/>
            <a:ext cx="2181230" cy="1829733"/>
          </a:xfrm>
          <a:prstGeom prst="rect">
            <a:avLst/>
          </a:prstGeom>
        </p:spPr>
      </p:pic>
      <p:sp>
        <p:nvSpPr>
          <p:cNvPr id="4" name="object 4"/>
          <p:cNvSpPr/>
          <p:nvPr/>
        </p:nvSpPr>
        <p:spPr>
          <a:xfrm>
            <a:off x="1515595" y="7921319"/>
            <a:ext cx="2349500" cy="63500"/>
          </a:xfrm>
          <a:custGeom>
            <a:avLst/>
            <a:gdLst/>
            <a:ahLst/>
            <a:cxnLst/>
            <a:rect l="l" t="t" r="r" b="b"/>
            <a:pathLst>
              <a:path w="2349500" h="63500">
                <a:moveTo>
                  <a:pt x="2349499" y="63497"/>
                </a:moveTo>
                <a:lnTo>
                  <a:pt x="0" y="63497"/>
                </a:lnTo>
                <a:lnTo>
                  <a:pt x="0" y="0"/>
                </a:lnTo>
                <a:lnTo>
                  <a:pt x="2349499" y="0"/>
                </a:lnTo>
                <a:lnTo>
                  <a:pt x="2349499" y="63497"/>
                </a:lnTo>
                <a:close/>
              </a:path>
            </a:pathLst>
          </a:custGeom>
          <a:solidFill>
            <a:srgbClr val="FFFFFF"/>
          </a:solidFill>
        </p:spPr>
        <p:txBody>
          <a:bodyPr wrap="square" lIns="0" tIns="0" rIns="0" bIns="0" rtlCol="0"/>
          <a:lstStyle/>
          <a:p>
            <a:endParaRPr/>
          </a:p>
        </p:txBody>
      </p:sp>
      <p:pic>
        <p:nvPicPr>
          <p:cNvPr id="5" name="object 5"/>
          <p:cNvPicPr/>
          <p:nvPr/>
        </p:nvPicPr>
        <p:blipFill>
          <a:blip r:embed="rId4" cstate="print"/>
          <a:stretch>
            <a:fillRect/>
          </a:stretch>
        </p:blipFill>
        <p:spPr>
          <a:xfrm>
            <a:off x="14727722" y="6078577"/>
            <a:ext cx="3560276" cy="3998477"/>
          </a:xfrm>
          <a:prstGeom prst="rect">
            <a:avLst/>
          </a:prstGeom>
        </p:spPr>
      </p:pic>
      <p:sp>
        <p:nvSpPr>
          <p:cNvPr id="6" name="object 6"/>
          <p:cNvSpPr txBox="1"/>
          <p:nvPr/>
        </p:nvSpPr>
        <p:spPr>
          <a:xfrm>
            <a:off x="11167328" y="1274229"/>
            <a:ext cx="234950" cy="482600"/>
          </a:xfrm>
          <a:prstGeom prst="rect">
            <a:avLst/>
          </a:prstGeom>
        </p:spPr>
        <p:txBody>
          <a:bodyPr vert="horz" wrap="square" lIns="0" tIns="12700" rIns="0" bIns="0" rtlCol="0">
            <a:spAutoFit/>
          </a:bodyPr>
          <a:lstStyle/>
          <a:p>
            <a:pPr marL="12700">
              <a:lnSpc>
                <a:spcPct val="100000"/>
              </a:lnSpc>
              <a:spcBef>
                <a:spcPts val="100"/>
              </a:spcBef>
            </a:pPr>
            <a:r>
              <a:rPr sz="3000" dirty="0">
                <a:solidFill>
                  <a:srgbClr val="FFFFFF"/>
                </a:solidFill>
                <a:latin typeface="Consolas"/>
                <a:cs typeface="Consolas"/>
              </a:rPr>
              <a:t>+</a:t>
            </a:r>
            <a:endParaRPr sz="3000">
              <a:latin typeface="Consolas"/>
              <a:cs typeface="Consolas"/>
            </a:endParaRPr>
          </a:p>
        </p:txBody>
      </p:sp>
      <p:sp>
        <p:nvSpPr>
          <p:cNvPr id="7" name="object 7"/>
          <p:cNvSpPr txBox="1">
            <a:spLocks noGrp="1"/>
          </p:cNvSpPr>
          <p:nvPr>
            <p:ph type="title"/>
          </p:nvPr>
        </p:nvSpPr>
        <p:spPr>
          <a:xfrm>
            <a:off x="1459000" y="3043585"/>
            <a:ext cx="14224635" cy="1625600"/>
          </a:xfrm>
          <a:prstGeom prst="rect">
            <a:avLst/>
          </a:prstGeom>
        </p:spPr>
        <p:txBody>
          <a:bodyPr vert="horz" wrap="square" lIns="0" tIns="12700" rIns="0" bIns="0" rtlCol="0">
            <a:spAutoFit/>
          </a:bodyPr>
          <a:lstStyle/>
          <a:p>
            <a:pPr marL="12700">
              <a:lnSpc>
                <a:spcPct val="100000"/>
              </a:lnSpc>
              <a:spcBef>
                <a:spcPts val="100"/>
              </a:spcBef>
            </a:pPr>
            <a:r>
              <a:rPr sz="10500" spc="-25" dirty="0"/>
              <a:t>Reinforcement</a:t>
            </a:r>
            <a:r>
              <a:rPr sz="10500" spc="80" dirty="0"/>
              <a:t> </a:t>
            </a:r>
            <a:r>
              <a:rPr sz="10500" spc="-15" dirty="0"/>
              <a:t>Learning</a:t>
            </a:r>
            <a:endParaRPr sz="10500"/>
          </a:p>
        </p:txBody>
      </p:sp>
      <p:sp>
        <p:nvSpPr>
          <p:cNvPr id="8" name="object 8"/>
          <p:cNvSpPr txBox="1"/>
          <p:nvPr/>
        </p:nvSpPr>
        <p:spPr>
          <a:xfrm>
            <a:off x="1501775" y="6387098"/>
            <a:ext cx="3020695" cy="545465"/>
          </a:xfrm>
          <a:prstGeom prst="rect">
            <a:avLst/>
          </a:prstGeom>
        </p:spPr>
        <p:txBody>
          <a:bodyPr vert="horz" wrap="square" lIns="0" tIns="13970" rIns="0" bIns="0" rtlCol="0">
            <a:spAutoFit/>
          </a:bodyPr>
          <a:lstStyle/>
          <a:p>
            <a:pPr marL="12700">
              <a:lnSpc>
                <a:spcPct val="100000"/>
              </a:lnSpc>
              <a:spcBef>
                <a:spcPts val="110"/>
              </a:spcBef>
            </a:pPr>
            <a:r>
              <a:rPr sz="3400" spc="-100" dirty="0">
                <a:solidFill>
                  <a:srgbClr val="FFFFFF"/>
                </a:solidFill>
                <a:latin typeface="Microsoft Sans Serif"/>
                <a:cs typeface="Microsoft Sans Serif"/>
              </a:rPr>
              <a:t>Tom</a:t>
            </a:r>
            <a:r>
              <a:rPr sz="3400" spc="-5" dirty="0">
                <a:solidFill>
                  <a:srgbClr val="FFFFFF"/>
                </a:solidFill>
                <a:latin typeface="Microsoft Sans Serif"/>
                <a:cs typeface="Microsoft Sans Serif"/>
              </a:rPr>
              <a:t> </a:t>
            </a:r>
            <a:r>
              <a:rPr sz="3400" spc="20" dirty="0">
                <a:solidFill>
                  <a:srgbClr val="FFFFFF"/>
                </a:solidFill>
                <a:latin typeface="Microsoft Sans Serif"/>
                <a:cs typeface="Microsoft Sans Serif"/>
              </a:rPr>
              <a:t>Vodopivec</a:t>
            </a:r>
            <a:endParaRPr sz="3400">
              <a:latin typeface="Microsoft Sans Serif"/>
              <a:cs typeface="Microsoft Sans Serif"/>
            </a:endParaRPr>
          </a:p>
        </p:txBody>
      </p:sp>
      <p:sp>
        <p:nvSpPr>
          <p:cNvPr id="9" name="object 9"/>
          <p:cNvSpPr txBox="1"/>
          <p:nvPr/>
        </p:nvSpPr>
        <p:spPr>
          <a:xfrm>
            <a:off x="1501774" y="8612203"/>
            <a:ext cx="13605510" cy="894080"/>
          </a:xfrm>
          <a:prstGeom prst="rect">
            <a:avLst/>
          </a:prstGeom>
        </p:spPr>
        <p:txBody>
          <a:bodyPr vert="horz" wrap="square" lIns="0" tIns="64135" rIns="0" bIns="0" rtlCol="0">
            <a:spAutoFit/>
          </a:bodyPr>
          <a:lstStyle/>
          <a:p>
            <a:pPr marL="12700" marR="5080">
              <a:lnSpc>
                <a:spcPts val="3240"/>
              </a:lnSpc>
              <a:spcBef>
                <a:spcPts val="505"/>
              </a:spcBef>
            </a:pPr>
            <a:r>
              <a:rPr sz="3000" spc="-5" dirty="0">
                <a:solidFill>
                  <a:srgbClr val="FFFFFF"/>
                </a:solidFill>
                <a:latin typeface="Consolas"/>
                <a:cs typeface="Consolas"/>
              </a:rPr>
              <a:t>IADS</a:t>
            </a:r>
            <a:r>
              <a:rPr sz="3000" spc="-20" dirty="0">
                <a:solidFill>
                  <a:srgbClr val="FFFFFF"/>
                </a:solidFill>
                <a:latin typeface="Consolas"/>
                <a:cs typeface="Consolas"/>
              </a:rPr>
              <a:t> </a:t>
            </a:r>
            <a:r>
              <a:rPr sz="3000" spc="-5" dirty="0">
                <a:solidFill>
                  <a:srgbClr val="FFFFFF"/>
                </a:solidFill>
                <a:latin typeface="Consolas"/>
                <a:cs typeface="Consolas"/>
              </a:rPr>
              <a:t>Analytics,</a:t>
            </a:r>
            <a:r>
              <a:rPr sz="3000" spc="-15" dirty="0">
                <a:solidFill>
                  <a:srgbClr val="FFFFFF"/>
                </a:solidFill>
                <a:latin typeface="Consolas"/>
                <a:cs typeface="Consolas"/>
              </a:rPr>
              <a:t> </a:t>
            </a:r>
            <a:r>
              <a:rPr sz="3000" spc="-5" dirty="0">
                <a:solidFill>
                  <a:srgbClr val="FFFFFF"/>
                </a:solidFill>
                <a:latin typeface="Consolas"/>
                <a:cs typeface="Consolas"/>
              </a:rPr>
              <a:t>Data</a:t>
            </a:r>
            <a:r>
              <a:rPr sz="3000" spc="-15" dirty="0">
                <a:solidFill>
                  <a:srgbClr val="FFFFFF"/>
                </a:solidFill>
                <a:latin typeface="Consolas"/>
                <a:cs typeface="Consolas"/>
              </a:rPr>
              <a:t> </a:t>
            </a:r>
            <a:r>
              <a:rPr sz="3000" spc="-5" dirty="0">
                <a:solidFill>
                  <a:srgbClr val="FFFFFF"/>
                </a:solidFill>
                <a:latin typeface="Consolas"/>
                <a:cs typeface="Consolas"/>
              </a:rPr>
              <a:t>Science</a:t>
            </a:r>
            <a:r>
              <a:rPr sz="3000" spc="-20" dirty="0">
                <a:solidFill>
                  <a:srgbClr val="FFFFFF"/>
                </a:solidFill>
                <a:latin typeface="Consolas"/>
                <a:cs typeface="Consolas"/>
              </a:rPr>
              <a:t> </a:t>
            </a:r>
            <a:r>
              <a:rPr sz="3000" dirty="0">
                <a:solidFill>
                  <a:srgbClr val="FFFFFF"/>
                </a:solidFill>
                <a:latin typeface="Consolas"/>
                <a:cs typeface="Consolas"/>
              </a:rPr>
              <a:t>&amp;</a:t>
            </a:r>
            <a:r>
              <a:rPr sz="3000" spc="-15" dirty="0">
                <a:solidFill>
                  <a:srgbClr val="FFFFFF"/>
                </a:solidFill>
                <a:latin typeface="Consolas"/>
                <a:cs typeface="Consolas"/>
              </a:rPr>
              <a:t> </a:t>
            </a:r>
            <a:r>
              <a:rPr sz="3000" spc="-5" dirty="0">
                <a:solidFill>
                  <a:srgbClr val="FFFFFF"/>
                </a:solidFill>
                <a:latin typeface="Consolas"/>
                <a:cs typeface="Consolas"/>
              </a:rPr>
              <a:t>Decision</a:t>
            </a:r>
            <a:r>
              <a:rPr sz="3000" spc="-15" dirty="0">
                <a:solidFill>
                  <a:srgbClr val="FFFFFF"/>
                </a:solidFill>
                <a:latin typeface="Consolas"/>
                <a:cs typeface="Consolas"/>
              </a:rPr>
              <a:t> </a:t>
            </a:r>
            <a:r>
              <a:rPr sz="3000" spc="-5" dirty="0">
                <a:solidFill>
                  <a:srgbClr val="FFFFFF"/>
                </a:solidFill>
                <a:latin typeface="Consolas"/>
                <a:cs typeface="Consolas"/>
              </a:rPr>
              <a:t>Making</a:t>
            </a:r>
            <a:r>
              <a:rPr sz="3000" spc="-20" dirty="0">
                <a:solidFill>
                  <a:srgbClr val="FFFFFF"/>
                </a:solidFill>
                <a:latin typeface="Consolas"/>
                <a:cs typeface="Consolas"/>
              </a:rPr>
              <a:t> </a:t>
            </a:r>
            <a:r>
              <a:rPr sz="3000" spc="-5" dirty="0">
                <a:solidFill>
                  <a:srgbClr val="FFFFFF"/>
                </a:solidFill>
                <a:latin typeface="Consolas"/>
                <a:cs typeface="Consolas"/>
              </a:rPr>
              <a:t>Summer</a:t>
            </a:r>
            <a:r>
              <a:rPr sz="3000" spc="-15" dirty="0">
                <a:solidFill>
                  <a:srgbClr val="FFFFFF"/>
                </a:solidFill>
                <a:latin typeface="Consolas"/>
                <a:cs typeface="Consolas"/>
              </a:rPr>
              <a:t> </a:t>
            </a:r>
            <a:r>
              <a:rPr sz="3000" spc="-5" dirty="0">
                <a:solidFill>
                  <a:srgbClr val="FFFFFF"/>
                </a:solidFill>
                <a:latin typeface="Consolas"/>
                <a:cs typeface="Consolas"/>
              </a:rPr>
              <a:t>School</a:t>
            </a:r>
            <a:r>
              <a:rPr sz="3000" spc="-15" dirty="0">
                <a:solidFill>
                  <a:srgbClr val="FFFFFF"/>
                </a:solidFill>
                <a:latin typeface="Consolas"/>
                <a:cs typeface="Consolas"/>
              </a:rPr>
              <a:t> </a:t>
            </a:r>
            <a:r>
              <a:rPr sz="3000" spc="-5" dirty="0">
                <a:solidFill>
                  <a:srgbClr val="FFFFFF"/>
                </a:solidFill>
                <a:latin typeface="Consolas"/>
                <a:cs typeface="Consolas"/>
              </a:rPr>
              <a:t>2022 </a:t>
            </a:r>
            <a:r>
              <a:rPr sz="3000" spc="-1635" dirty="0">
                <a:solidFill>
                  <a:srgbClr val="FFFFFF"/>
                </a:solidFill>
                <a:latin typeface="Consolas"/>
                <a:cs typeface="Consolas"/>
              </a:rPr>
              <a:t> </a:t>
            </a:r>
            <a:r>
              <a:rPr sz="3000" spc="-5" dirty="0">
                <a:solidFill>
                  <a:srgbClr val="FFFFFF"/>
                </a:solidFill>
                <a:latin typeface="Consolas"/>
                <a:cs typeface="Consolas"/>
              </a:rPr>
              <a:t>2022-08-01</a:t>
            </a:r>
            <a:endParaRPr sz="3000">
              <a:latin typeface="Consolas"/>
              <a:cs typeface="Consola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7561121" y="4766327"/>
            <a:ext cx="234950" cy="482600"/>
          </a:xfrm>
          <a:prstGeom prst="rect">
            <a:avLst/>
          </a:prstGeom>
        </p:spPr>
        <p:txBody>
          <a:bodyPr vert="horz" wrap="square" lIns="0" tIns="12700" rIns="0" bIns="0" rtlCol="0">
            <a:spAutoFit/>
          </a:bodyPr>
          <a:lstStyle/>
          <a:p>
            <a:pPr marL="12700">
              <a:lnSpc>
                <a:spcPct val="100000"/>
              </a:lnSpc>
              <a:spcBef>
                <a:spcPts val="100"/>
              </a:spcBef>
            </a:pPr>
            <a:r>
              <a:rPr sz="3000" dirty="0">
                <a:solidFill>
                  <a:srgbClr val="FFFFFF"/>
                </a:solidFill>
                <a:latin typeface="Consolas"/>
                <a:cs typeface="Consolas"/>
              </a:rPr>
              <a:t>+</a:t>
            </a:r>
            <a:endParaRPr sz="3000">
              <a:latin typeface="Consolas"/>
              <a:cs typeface="Consolas"/>
            </a:endParaRPr>
          </a:p>
        </p:txBody>
      </p:sp>
      <p:pic>
        <p:nvPicPr>
          <p:cNvPr id="3" name="object 3"/>
          <p:cNvPicPr/>
          <p:nvPr/>
        </p:nvPicPr>
        <p:blipFill>
          <a:blip r:embed="rId2" cstate="print"/>
          <a:stretch>
            <a:fillRect/>
          </a:stretch>
        </p:blipFill>
        <p:spPr>
          <a:xfrm>
            <a:off x="0" y="3621224"/>
            <a:ext cx="2659511" cy="2944704"/>
          </a:xfrm>
          <a:prstGeom prst="rect">
            <a:avLst/>
          </a:prstGeom>
        </p:spPr>
      </p:pic>
      <p:sp>
        <p:nvSpPr>
          <p:cNvPr id="4" name="object 4"/>
          <p:cNvSpPr txBox="1">
            <a:spLocks noGrp="1"/>
          </p:cNvSpPr>
          <p:nvPr>
            <p:ph type="title"/>
          </p:nvPr>
        </p:nvSpPr>
        <p:spPr>
          <a:xfrm>
            <a:off x="1599737" y="783467"/>
            <a:ext cx="13402310" cy="1122680"/>
          </a:xfrm>
          <a:prstGeom prst="rect">
            <a:avLst/>
          </a:prstGeom>
        </p:spPr>
        <p:txBody>
          <a:bodyPr vert="horz" wrap="square" lIns="0" tIns="12700" rIns="0" bIns="0" rtlCol="0">
            <a:spAutoFit/>
          </a:bodyPr>
          <a:lstStyle/>
          <a:p>
            <a:pPr marL="12700">
              <a:lnSpc>
                <a:spcPct val="100000"/>
              </a:lnSpc>
              <a:spcBef>
                <a:spcPts val="100"/>
              </a:spcBef>
            </a:pPr>
            <a:r>
              <a:rPr spc="140" dirty="0"/>
              <a:t>Updating</a:t>
            </a:r>
            <a:r>
              <a:rPr spc="60" dirty="0"/>
              <a:t> </a:t>
            </a:r>
            <a:r>
              <a:rPr spc="95" dirty="0"/>
              <a:t>Knowledge</a:t>
            </a:r>
            <a:r>
              <a:rPr spc="65" dirty="0"/>
              <a:t> </a:t>
            </a:r>
            <a:r>
              <a:rPr spc="590" dirty="0"/>
              <a:t>=</a:t>
            </a:r>
            <a:r>
              <a:rPr spc="60" dirty="0"/>
              <a:t> </a:t>
            </a:r>
            <a:r>
              <a:rPr spc="-10" dirty="0"/>
              <a:t>Learning</a:t>
            </a:r>
          </a:p>
        </p:txBody>
      </p:sp>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38100">
              <a:lnSpc>
                <a:spcPts val="2360"/>
              </a:lnSpc>
            </a:pPr>
            <a:fld id="{81D60167-4931-47E6-BA6A-407CBD079E47}" type="slidenum">
              <a:rPr spc="-5" dirty="0"/>
              <a:t>10</a:t>
            </a:fld>
            <a:r>
              <a:rPr spc="-5" dirty="0"/>
              <a:t>/16</a:t>
            </a:r>
          </a:p>
        </p:txBody>
      </p:sp>
      <p:sp>
        <p:nvSpPr>
          <p:cNvPr id="5" name="object 5"/>
          <p:cNvSpPr txBox="1"/>
          <p:nvPr/>
        </p:nvSpPr>
        <p:spPr>
          <a:xfrm>
            <a:off x="1570365" y="2010452"/>
            <a:ext cx="15240277" cy="1502976"/>
          </a:xfrm>
          <a:prstGeom prst="rect">
            <a:avLst/>
          </a:prstGeom>
        </p:spPr>
        <p:txBody>
          <a:bodyPr vert="horz" wrap="square" lIns="0" tIns="12700" rIns="0" bIns="0" rtlCol="0">
            <a:spAutoFit/>
          </a:bodyPr>
          <a:lstStyle/>
          <a:p>
            <a:pPr marL="12700">
              <a:lnSpc>
                <a:spcPct val="100000"/>
              </a:lnSpc>
              <a:spcBef>
                <a:spcPts val="100"/>
              </a:spcBef>
            </a:pPr>
            <a:r>
              <a:rPr sz="3200" spc="5" dirty="0">
                <a:solidFill>
                  <a:srgbClr val="00FFFF"/>
                </a:solidFill>
                <a:latin typeface="Microsoft Sans Serif"/>
                <a:cs typeface="Microsoft Sans Serif"/>
              </a:rPr>
              <a:t>Goal:</a:t>
            </a:r>
            <a:r>
              <a:rPr sz="3200" spc="35" dirty="0">
                <a:solidFill>
                  <a:srgbClr val="00FFFF"/>
                </a:solidFill>
                <a:latin typeface="Microsoft Sans Serif"/>
                <a:cs typeface="Microsoft Sans Serif"/>
              </a:rPr>
              <a:t> </a:t>
            </a:r>
            <a:r>
              <a:rPr sz="3200" spc="-10" dirty="0">
                <a:solidFill>
                  <a:srgbClr val="00FFFF"/>
                </a:solidFill>
                <a:latin typeface="Microsoft Sans Serif"/>
                <a:cs typeface="Microsoft Sans Serif"/>
              </a:rPr>
              <a:t>learn</a:t>
            </a:r>
            <a:r>
              <a:rPr sz="3200" spc="40" dirty="0">
                <a:solidFill>
                  <a:srgbClr val="00FFFF"/>
                </a:solidFill>
                <a:latin typeface="Microsoft Sans Serif"/>
                <a:cs typeface="Microsoft Sans Serif"/>
              </a:rPr>
              <a:t> </a:t>
            </a:r>
            <a:r>
              <a:rPr sz="3200" spc="65" dirty="0">
                <a:solidFill>
                  <a:srgbClr val="00FFFF"/>
                </a:solidFill>
                <a:latin typeface="Microsoft Sans Serif"/>
                <a:cs typeface="Microsoft Sans Serif"/>
              </a:rPr>
              <a:t>optimal</a:t>
            </a:r>
            <a:r>
              <a:rPr sz="3200" spc="40" dirty="0">
                <a:solidFill>
                  <a:srgbClr val="00FFFF"/>
                </a:solidFill>
                <a:latin typeface="Microsoft Sans Serif"/>
                <a:cs typeface="Microsoft Sans Serif"/>
              </a:rPr>
              <a:t> </a:t>
            </a:r>
            <a:r>
              <a:rPr lang="en-GB" sz="3200" spc="40" dirty="0">
                <a:solidFill>
                  <a:srgbClr val="00FFFF"/>
                </a:solidFill>
                <a:latin typeface="Microsoft Sans Serif"/>
                <a:cs typeface="Microsoft Sans Serif"/>
              </a:rPr>
              <a:t>(behavioural) </a:t>
            </a:r>
            <a:r>
              <a:rPr sz="3200" spc="40" dirty="0">
                <a:solidFill>
                  <a:srgbClr val="00FFFF"/>
                </a:solidFill>
                <a:latin typeface="Microsoft Sans Serif"/>
                <a:cs typeface="Microsoft Sans Serif"/>
              </a:rPr>
              <a:t>policy </a:t>
            </a:r>
            <a:r>
              <a:rPr sz="3200" spc="-45" dirty="0">
                <a:solidFill>
                  <a:srgbClr val="00FFFF"/>
                </a:solidFill>
                <a:latin typeface="Microsoft Sans Serif"/>
                <a:cs typeface="Microsoft Sans Serif"/>
              </a:rPr>
              <a:t>(and</a:t>
            </a:r>
            <a:r>
              <a:rPr sz="3200" spc="35" dirty="0">
                <a:solidFill>
                  <a:srgbClr val="00FFFF"/>
                </a:solidFill>
                <a:latin typeface="Microsoft Sans Serif"/>
                <a:cs typeface="Microsoft Sans Serif"/>
              </a:rPr>
              <a:t> </a:t>
            </a:r>
            <a:r>
              <a:rPr sz="3200" spc="65" dirty="0">
                <a:solidFill>
                  <a:srgbClr val="00FFFF"/>
                </a:solidFill>
                <a:latin typeface="Microsoft Sans Serif"/>
                <a:cs typeface="Microsoft Sans Serif"/>
              </a:rPr>
              <a:t>optimal</a:t>
            </a:r>
            <a:r>
              <a:rPr lang="en-GB" sz="3200" spc="65" dirty="0">
                <a:solidFill>
                  <a:srgbClr val="00FFFF"/>
                </a:solidFill>
                <a:latin typeface="Microsoft Sans Serif"/>
                <a:cs typeface="Microsoft Sans Serif"/>
              </a:rPr>
              <a:t> state - action</a:t>
            </a:r>
            <a:r>
              <a:rPr sz="3200" spc="40" dirty="0">
                <a:solidFill>
                  <a:srgbClr val="00FFFF"/>
                </a:solidFill>
                <a:latin typeface="Microsoft Sans Serif"/>
                <a:cs typeface="Microsoft Sans Serif"/>
              </a:rPr>
              <a:t> </a:t>
            </a:r>
            <a:r>
              <a:rPr sz="3200" spc="-30" dirty="0">
                <a:solidFill>
                  <a:srgbClr val="00FFFF"/>
                </a:solidFill>
                <a:latin typeface="Microsoft Sans Serif"/>
                <a:cs typeface="Microsoft Sans Serif"/>
              </a:rPr>
              <a:t>value</a:t>
            </a:r>
            <a:r>
              <a:rPr sz="3200" spc="40" dirty="0">
                <a:solidFill>
                  <a:srgbClr val="00FFFF"/>
                </a:solidFill>
                <a:latin typeface="Microsoft Sans Serif"/>
                <a:cs typeface="Microsoft Sans Serif"/>
              </a:rPr>
              <a:t> </a:t>
            </a:r>
            <a:r>
              <a:rPr sz="3200" spc="10" dirty="0">
                <a:solidFill>
                  <a:srgbClr val="00FFFF"/>
                </a:solidFill>
                <a:latin typeface="Microsoft Sans Serif"/>
                <a:cs typeface="Microsoft Sans Serif"/>
              </a:rPr>
              <a:t>function)</a:t>
            </a:r>
            <a:endParaRPr lang="en-GB" sz="3200" spc="10" dirty="0">
              <a:solidFill>
                <a:srgbClr val="00FFFF"/>
              </a:solidFill>
              <a:latin typeface="Microsoft Sans Serif"/>
              <a:cs typeface="Microsoft Sans Serif"/>
            </a:endParaRPr>
          </a:p>
          <a:p>
            <a:pPr marL="12700">
              <a:lnSpc>
                <a:spcPct val="100000"/>
              </a:lnSpc>
              <a:spcBef>
                <a:spcPts val="100"/>
              </a:spcBef>
            </a:pPr>
            <a:r>
              <a:rPr lang="en-GB" sz="3200" spc="10" dirty="0">
                <a:solidFill>
                  <a:srgbClr val="00FFFF"/>
                </a:solidFill>
                <a:latin typeface="Microsoft Sans Serif"/>
                <a:cs typeface="Microsoft Sans Serif"/>
              </a:rPr>
              <a:t>	Mathematically proven -&gt; will eventually get the optimal solution. How many 	steps it will take depends on size of space </a:t>
            </a:r>
            <a:endParaRPr sz="3200" dirty="0">
              <a:latin typeface="Microsoft Sans Serif"/>
              <a:cs typeface="Microsoft Sans Serif"/>
            </a:endParaRPr>
          </a:p>
        </p:txBody>
      </p:sp>
      <p:sp>
        <p:nvSpPr>
          <p:cNvPr id="6" name="object 6"/>
          <p:cNvSpPr txBox="1"/>
          <p:nvPr/>
        </p:nvSpPr>
        <p:spPr>
          <a:xfrm>
            <a:off x="1603898" y="3405631"/>
            <a:ext cx="12590084" cy="3352200"/>
          </a:xfrm>
          <a:prstGeom prst="rect">
            <a:avLst/>
          </a:prstGeom>
        </p:spPr>
        <p:txBody>
          <a:bodyPr vert="horz" wrap="square" lIns="0" tIns="203200" rIns="0" bIns="0" rtlCol="0">
            <a:spAutoFit/>
          </a:bodyPr>
          <a:lstStyle/>
          <a:p>
            <a:pPr marL="29209">
              <a:lnSpc>
                <a:spcPct val="100000"/>
              </a:lnSpc>
              <a:spcBef>
                <a:spcPts val="1600"/>
              </a:spcBef>
            </a:pPr>
            <a:r>
              <a:rPr sz="3200" spc="-10" dirty="0">
                <a:solidFill>
                  <a:srgbClr val="FFFFFF"/>
                </a:solidFill>
                <a:latin typeface="Microsoft Sans Serif"/>
                <a:cs typeface="Microsoft Sans Serif"/>
              </a:rPr>
              <a:t>Generalized</a:t>
            </a:r>
            <a:r>
              <a:rPr sz="3200" dirty="0">
                <a:solidFill>
                  <a:srgbClr val="FFFFFF"/>
                </a:solidFill>
                <a:latin typeface="Microsoft Sans Serif"/>
                <a:cs typeface="Microsoft Sans Serif"/>
              </a:rPr>
              <a:t> </a:t>
            </a:r>
            <a:r>
              <a:rPr sz="3200" spc="40" dirty="0">
                <a:solidFill>
                  <a:srgbClr val="FFFFFF"/>
                </a:solidFill>
                <a:latin typeface="Microsoft Sans Serif"/>
                <a:cs typeface="Microsoft Sans Serif"/>
              </a:rPr>
              <a:t>policy</a:t>
            </a:r>
            <a:r>
              <a:rPr sz="3200" dirty="0">
                <a:solidFill>
                  <a:srgbClr val="FFFFFF"/>
                </a:solidFill>
                <a:latin typeface="Microsoft Sans Serif"/>
                <a:cs typeface="Microsoft Sans Serif"/>
              </a:rPr>
              <a:t> </a:t>
            </a:r>
            <a:r>
              <a:rPr sz="3200" spc="45" dirty="0">
                <a:solidFill>
                  <a:srgbClr val="FFFFFF"/>
                </a:solidFill>
                <a:latin typeface="Microsoft Sans Serif"/>
                <a:cs typeface="Microsoft Sans Serif"/>
              </a:rPr>
              <a:t>iteration</a:t>
            </a:r>
            <a:endParaRPr sz="3200" dirty="0">
              <a:latin typeface="Microsoft Sans Serif"/>
              <a:cs typeface="Microsoft Sans Serif"/>
            </a:endParaRPr>
          </a:p>
          <a:p>
            <a:pPr marL="486409" indent="-474345">
              <a:lnSpc>
                <a:spcPct val="100000"/>
              </a:lnSpc>
              <a:spcBef>
                <a:spcPts val="1500"/>
              </a:spcBef>
              <a:buChar char="●"/>
              <a:tabLst>
                <a:tab pos="486409" algn="l"/>
                <a:tab pos="487045" algn="l"/>
              </a:tabLst>
            </a:pPr>
            <a:r>
              <a:rPr sz="3200" spc="-40" dirty="0">
                <a:solidFill>
                  <a:srgbClr val="FFFFFF"/>
                </a:solidFill>
                <a:latin typeface="Microsoft Sans Serif"/>
                <a:cs typeface="Microsoft Sans Serif"/>
              </a:rPr>
              <a:t>Policy</a:t>
            </a:r>
            <a:r>
              <a:rPr sz="3200" spc="5" dirty="0">
                <a:solidFill>
                  <a:srgbClr val="FFFFFF"/>
                </a:solidFill>
                <a:latin typeface="Microsoft Sans Serif"/>
                <a:cs typeface="Microsoft Sans Serif"/>
              </a:rPr>
              <a:t> evaluation</a:t>
            </a:r>
            <a:r>
              <a:rPr lang="en-GB" sz="3200" spc="5" dirty="0">
                <a:solidFill>
                  <a:srgbClr val="FFFFFF"/>
                </a:solidFill>
                <a:latin typeface="Microsoft Sans Serif"/>
                <a:cs typeface="Microsoft Sans Serif"/>
              </a:rPr>
              <a:t> </a:t>
            </a:r>
            <a:r>
              <a:rPr lang="en-GB" sz="3200" i="1" spc="5" dirty="0">
                <a:solidFill>
                  <a:srgbClr val="FFFFFF"/>
                </a:solidFill>
                <a:latin typeface="Microsoft Sans Serif"/>
                <a:cs typeface="Microsoft Sans Serif"/>
              </a:rPr>
              <a:t>-&gt; e.g., check state-action values = how you monitor how well you behave under the current set up of node/metric values</a:t>
            </a:r>
            <a:endParaRPr sz="3200" dirty="0">
              <a:latin typeface="Microsoft Sans Serif"/>
              <a:cs typeface="Microsoft Sans Serif"/>
            </a:endParaRPr>
          </a:p>
          <a:p>
            <a:pPr marL="486409" indent="-474345">
              <a:lnSpc>
                <a:spcPct val="100000"/>
              </a:lnSpc>
              <a:buChar char="●"/>
              <a:tabLst>
                <a:tab pos="486409" algn="l"/>
                <a:tab pos="487045" algn="l"/>
              </a:tabLst>
            </a:pPr>
            <a:r>
              <a:rPr sz="3200" spc="-40" dirty="0">
                <a:solidFill>
                  <a:srgbClr val="FFFFFF"/>
                </a:solidFill>
                <a:latin typeface="Microsoft Sans Serif"/>
                <a:cs typeface="Microsoft Sans Serif"/>
              </a:rPr>
              <a:t>Policy</a:t>
            </a:r>
            <a:r>
              <a:rPr sz="3200" dirty="0">
                <a:solidFill>
                  <a:srgbClr val="FFFFFF"/>
                </a:solidFill>
                <a:latin typeface="Microsoft Sans Serif"/>
                <a:cs typeface="Microsoft Sans Serif"/>
              </a:rPr>
              <a:t> </a:t>
            </a:r>
            <a:r>
              <a:rPr sz="3200" spc="45" dirty="0">
                <a:solidFill>
                  <a:srgbClr val="FFFFFF"/>
                </a:solidFill>
                <a:latin typeface="Microsoft Sans Serif"/>
                <a:cs typeface="Microsoft Sans Serif"/>
              </a:rPr>
              <a:t>improvement</a:t>
            </a:r>
            <a:r>
              <a:rPr lang="en-GB" sz="3200" i="1" spc="45" dirty="0">
                <a:solidFill>
                  <a:srgbClr val="FFFFFF"/>
                </a:solidFill>
                <a:latin typeface="Microsoft Sans Serif"/>
                <a:cs typeface="Microsoft Sans Serif"/>
              </a:rPr>
              <a:t>-&gt; if outcome not as good as you want it-&gt; can change values of e.g., probability. </a:t>
            </a:r>
            <a:endParaRPr sz="3200" dirty="0">
              <a:latin typeface="Microsoft Sans Serif"/>
              <a:cs typeface="Microsoft Sans Serif"/>
            </a:endParaRPr>
          </a:p>
        </p:txBody>
      </p:sp>
      <p:sp>
        <p:nvSpPr>
          <p:cNvPr id="7" name="object 7"/>
          <p:cNvSpPr txBox="1"/>
          <p:nvPr/>
        </p:nvSpPr>
        <p:spPr>
          <a:xfrm>
            <a:off x="1703646" y="7346285"/>
            <a:ext cx="2915920" cy="1869439"/>
          </a:xfrm>
          <a:prstGeom prst="rect">
            <a:avLst/>
          </a:prstGeom>
        </p:spPr>
        <p:txBody>
          <a:bodyPr vert="horz" wrap="square" lIns="0" tIns="203200" rIns="0" bIns="0" rtlCol="0">
            <a:spAutoFit/>
          </a:bodyPr>
          <a:lstStyle/>
          <a:p>
            <a:pPr marL="29209">
              <a:lnSpc>
                <a:spcPct val="100000"/>
              </a:lnSpc>
              <a:spcBef>
                <a:spcPts val="1600"/>
              </a:spcBef>
            </a:pPr>
            <a:r>
              <a:rPr sz="3200" spc="40" dirty="0">
                <a:solidFill>
                  <a:srgbClr val="FFFFFF"/>
                </a:solidFill>
                <a:latin typeface="Microsoft Sans Serif"/>
                <a:cs typeface="Microsoft Sans Serif"/>
              </a:rPr>
              <a:t>Algorithms</a:t>
            </a:r>
            <a:endParaRPr sz="3200">
              <a:latin typeface="Microsoft Sans Serif"/>
              <a:cs typeface="Microsoft Sans Serif"/>
            </a:endParaRPr>
          </a:p>
          <a:p>
            <a:pPr marL="486409" indent="-474345">
              <a:lnSpc>
                <a:spcPct val="100000"/>
              </a:lnSpc>
              <a:spcBef>
                <a:spcPts val="1500"/>
              </a:spcBef>
              <a:buChar char="●"/>
              <a:tabLst>
                <a:tab pos="486409" algn="l"/>
                <a:tab pos="487045" algn="l"/>
              </a:tabLst>
            </a:pPr>
            <a:r>
              <a:rPr sz="3200" spc="45" dirty="0">
                <a:solidFill>
                  <a:srgbClr val="FFFFFF"/>
                </a:solidFill>
                <a:latin typeface="Microsoft Sans Serif"/>
                <a:cs typeface="Microsoft Sans Serif"/>
              </a:rPr>
              <a:t>Model-based</a:t>
            </a:r>
            <a:endParaRPr sz="3200">
              <a:latin typeface="Microsoft Sans Serif"/>
              <a:cs typeface="Microsoft Sans Serif"/>
            </a:endParaRPr>
          </a:p>
          <a:p>
            <a:pPr marL="486409" indent="-474345">
              <a:lnSpc>
                <a:spcPct val="100000"/>
              </a:lnSpc>
              <a:buChar char="●"/>
              <a:tabLst>
                <a:tab pos="486409" algn="l"/>
                <a:tab pos="487045" algn="l"/>
              </a:tabLst>
            </a:pPr>
            <a:r>
              <a:rPr sz="3200" spc="50" dirty="0">
                <a:solidFill>
                  <a:srgbClr val="FFFFFF"/>
                </a:solidFill>
                <a:latin typeface="Microsoft Sans Serif"/>
                <a:cs typeface="Microsoft Sans Serif"/>
              </a:rPr>
              <a:t>Model-free</a:t>
            </a:r>
            <a:endParaRPr sz="3200">
              <a:latin typeface="Microsoft Sans Serif"/>
              <a:cs typeface="Microsoft Sans Serif"/>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7561121" y="4766327"/>
            <a:ext cx="234950" cy="482600"/>
          </a:xfrm>
          <a:prstGeom prst="rect">
            <a:avLst/>
          </a:prstGeom>
        </p:spPr>
        <p:txBody>
          <a:bodyPr vert="horz" wrap="square" lIns="0" tIns="12700" rIns="0" bIns="0" rtlCol="0">
            <a:spAutoFit/>
          </a:bodyPr>
          <a:lstStyle/>
          <a:p>
            <a:pPr marL="12700">
              <a:lnSpc>
                <a:spcPct val="100000"/>
              </a:lnSpc>
              <a:spcBef>
                <a:spcPts val="100"/>
              </a:spcBef>
            </a:pPr>
            <a:r>
              <a:rPr sz="3000" dirty="0">
                <a:solidFill>
                  <a:srgbClr val="FFFFFF"/>
                </a:solidFill>
                <a:latin typeface="Consolas"/>
                <a:cs typeface="Consolas"/>
              </a:rPr>
              <a:t>+</a:t>
            </a:r>
            <a:endParaRPr sz="3000">
              <a:latin typeface="Consolas"/>
              <a:cs typeface="Consolas"/>
            </a:endParaRPr>
          </a:p>
        </p:txBody>
      </p:sp>
      <p:pic>
        <p:nvPicPr>
          <p:cNvPr id="3" name="object 3"/>
          <p:cNvPicPr/>
          <p:nvPr/>
        </p:nvPicPr>
        <p:blipFill>
          <a:blip r:embed="rId2" cstate="print"/>
          <a:stretch>
            <a:fillRect/>
          </a:stretch>
        </p:blipFill>
        <p:spPr>
          <a:xfrm>
            <a:off x="0" y="3621224"/>
            <a:ext cx="2659511" cy="2944704"/>
          </a:xfrm>
          <a:prstGeom prst="rect">
            <a:avLst/>
          </a:prstGeom>
        </p:spPr>
      </p:pic>
      <p:sp>
        <p:nvSpPr>
          <p:cNvPr id="4" name="object 4"/>
          <p:cNvSpPr txBox="1">
            <a:spLocks noGrp="1"/>
          </p:cNvSpPr>
          <p:nvPr>
            <p:ph type="title"/>
          </p:nvPr>
        </p:nvSpPr>
        <p:spPr>
          <a:xfrm>
            <a:off x="1599737" y="783467"/>
            <a:ext cx="8123555" cy="1122680"/>
          </a:xfrm>
          <a:prstGeom prst="rect">
            <a:avLst/>
          </a:prstGeom>
        </p:spPr>
        <p:txBody>
          <a:bodyPr vert="horz" wrap="square" lIns="0" tIns="12700" rIns="0" bIns="0" rtlCol="0">
            <a:spAutoFit/>
          </a:bodyPr>
          <a:lstStyle/>
          <a:p>
            <a:pPr marL="12700">
              <a:lnSpc>
                <a:spcPct val="100000"/>
              </a:lnSpc>
              <a:spcBef>
                <a:spcPts val="100"/>
              </a:spcBef>
            </a:pPr>
            <a:r>
              <a:rPr spc="-335" dirty="0"/>
              <a:t>Race</a:t>
            </a:r>
            <a:r>
              <a:rPr spc="45" dirty="0"/>
              <a:t> </a:t>
            </a:r>
            <a:r>
              <a:rPr spc="-295" dirty="0"/>
              <a:t>Track</a:t>
            </a:r>
            <a:r>
              <a:rPr spc="50" dirty="0"/>
              <a:t> </a:t>
            </a:r>
            <a:r>
              <a:rPr spc="-45" dirty="0"/>
              <a:t>Example</a:t>
            </a:r>
          </a:p>
        </p:txBody>
      </p:sp>
      <p:pic>
        <p:nvPicPr>
          <p:cNvPr id="5" name="object 5"/>
          <p:cNvPicPr/>
          <p:nvPr/>
        </p:nvPicPr>
        <p:blipFill>
          <a:blip r:embed="rId3" cstate="print"/>
          <a:stretch>
            <a:fillRect/>
          </a:stretch>
        </p:blipFill>
        <p:spPr>
          <a:xfrm>
            <a:off x="6730231" y="2525587"/>
            <a:ext cx="4827535" cy="6827861"/>
          </a:xfrm>
          <a:prstGeom prst="rect">
            <a:avLst/>
          </a:prstGeom>
        </p:spPr>
      </p:pic>
      <p:sp>
        <p:nvSpPr>
          <p:cNvPr id="6" name="object 6"/>
          <p:cNvSpPr txBox="1"/>
          <p:nvPr/>
        </p:nvSpPr>
        <p:spPr>
          <a:xfrm>
            <a:off x="17173041" y="9723963"/>
            <a:ext cx="925830" cy="330200"/>
          </a:xfrm>
          <a:prstGeom prst="rect">
            <a:avLst/>
          </a:prstGeom>
        </p:spPr>
        <p:txBody>
          <a:bodyPr vert="horz" wrap="square" lIns="0" tIns="0" rIns="0" bIns="0" rtlCol="0">
            <a:spAutoFit/>
          </a:bodyPr>
          <a:lstStyle/>
          <a:p>
            <a:pPr marL="38100">
              <a:lnSpc>
                <a:spcPts val="2360"/>
              </a:lnSpc>
            </a:pPr>
            <a:fld id="{81D60167-4931-47E6-BA6A-407CBD079E47}" type="slidenum">
              <a:rPr sz="2400" spc="-5" dirty="0">
                <a:solidFill>
                  <a:srgbClr val="FFFFFF"/>
                </a:solidFill>
                <a:latin typeface="Consolas"/>
                <a:cs typeface="Consolas"/>
              </a:rPr>
              <a:t>11</a:t>
            </a:fld>
            <a:r>
              <a:rPr sz="2400" spc="-5" dirty="0">
                <a:solidFill>
                  <a:srgbClr val="FFFFFF"/>
                </a:solidFill>
                <a:latin typeface="Consolas"/>
                <a:cs typeface="Consolas"/>
              </a:rPr>
              <a:t>/16</a:t>
            </a:r>
            <a:endParaRPr sz="2400">
              <a:latin typeface="Consolas"/>
              <a:cs typeface="Consola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7561121" y="4766327"/>
            <a:ext cx="234950" cy="482600"/>
          </a:xfrm>
          <a:prstGeom prst="rect">
            <a:avLst/>
          </a:prstGeom>
        </p:spPr>
        <p:txBody>
          <a:bodyPr vert="horz" wrap="square" lIns="0" tIns="12700" rIns="0" bIns="0" rtlCol="0">
            <a:spAutoFit/>
          </a:bodyPr>
          <a:lstStyle/>
          <a:p>
            <a:pPr marL="12700">
              <a:lnSpc>
                <a:spcPct val="100000"/>
              </a:lnSpc>
              <a:spcBef>
                <a:spcPts val="100"/>
              </a:spcBef>
            </a:pPr>
            <a:r>
              <a:rPr sz="3000" dirty="0">
                <a:solidFill>
                  <a:srgbClr val="FFFFFF"/>
                </a:solidFill>
                <a:latin typeface="Consolas"/>
                <a:cs typeface="Consolas"/>
              </a:rPr>
              <a:t>+</a:t>
            </a:r>
            <a:endParaRPr sz="3000">
              <a:latin typeface="Consolas"/>
              <a:cs typeface="Consolas"/>
            </a:endParaRPr>
          </a:p>
        </p:txBody>
      </p:sp>
      <p:pic>
        <p:nvPicPr>
          <p:cNvPr id="3" name="object 3"/>
          <p:cNvPicPr/>
          <p:nvPr/>
        </p:nvPicPr>
        <p:blipFill>
          <a:blip r:embed="rId2" cstate="print"/>
          <a:stretch>
            <a:fillRect/>
          </a:stretch>
        </p:blipFill>
        <p:spPr>
          <a:xfrm>
            <a:off x="0" y="3621224"/>
            <a:ext cx="2659511" cy="2944704"/>
          </a:xfrm>
          <a:prstGeom prst="rect">
            <a:avLst/>
          </a:prstGeom>
        </p:spPr>
      </p:pic>
      <p:sp>
        <p:nvSpPr>
          <p:cNvPr id="4" name="object 4"/>
          <p:cNvSpPr txBox="1">
            <a:spLocks noGrp="1"/>
          </p:cNvSpPr>
          <p:nvPr>
            <p:ph type="title"/>
          </p:nvPr>
        </p:nvSpPr>
        <p:spPr>
          <a:xfrm>
            <a:off x="1599737" y="783467"/>
            <a:ext cx="4476750" cy="1122680"/>
          </a:xfrm>
          <a:prstGeom prst="rect">
            <a:avLst/>
          </a:prstGeom>
        </p:spPr>
        <p:txBody>
          <a:bodyPr vert="horz" wrap="square" lIns="0" tIns="12700" rIns="0" bIns="0" rtlCol="0">
            <a:spAutoFit/>
          </a:bodyPr>
          <a:lstStyle/>
          <a:p>
            <a:pPr marL="12700">
              <a:lnSpc>
                <a:spcPct val="100000"/>
              </a:lnSpc>
              <a:spcBef>
                <a:spcPts val="100"/>
              </a:spcBef>
            </a:pPr>
            <a:r>
              <a:rPr spc="95" dirty="0"/>
              <a:t>Algorithms</a:t>
            </a:r>
          </a:p>
        </p:txBody>
      </p:sp>
      <p:sp>
        <p:nvSpPr>
          <p:cNvPr id="7" name="object 7"/>
          <p:cNvSpPr txBox="1"/>
          <p:nvPr/>
        </p:nvSpPr>
        <p:spPr>
          <a:xfrm>
            <a:off x="17173041" y="9723963"/>
            <a:ext cx="925830" cy="330200"/>
          </a:xfrm>
          <a:prstGeom prst="rect">
            <a:avLst/>
          </a:prstGeom>
        </p:spPr>
        <p:txBody>
          <a:bodyPr vert="horz" wrap="square" lIns="0" tIns="0" rIns="0" bIns="0" rtlCol="0">
            <a:spAutoFit/>
          </a:bodyPr>
          <a:lstStyle/>
          <a:p>
            <a:pPr marL="38100">
              <a:lnSpc>
                <a:spcPts val="2360"/>
              </a:lnSpc>
            </a:pPr>
            <a:fld id="{81D60167-4931-47E6-BA6A-407CBD079E47}" type="slidenum">
              <a:rPr sz="2400" spc="-5" dirty="0">
                <a:solidFill>
                  <a:srgbClr val="FFFFFF"/>
                </a:solidFill>
                <a:latin typeface="Consolas"/>
                <a:cs typeface="Consolas"/>
              </a:rPr>
              <a:t>12</a:t>
            </a:fld>
            <a:r>
              <a:rPr sz="2400" spc="-5" dirty="0">
                <a:solidFill>
                  <a:srgbClr val="FFFFFF"/>
                </a:solidFill>
                <a:latin typeface="Consolas"/>
                <a:cs typeface="Consolas"/>
              </a:rPr>
              <a:t>/16</a:t>
            </a:r>
            <a:endParaRPr sz="2400">
              <a:latin typeface="Consolas"/>
              <a:cs typeface="Consolas"/>
            </a:endParaRPr>
          </a:p>
        </p:txBody>
      </p:sp>
      <p:sp>
        <p:nvSpPr>
          <p:cNvPr id="5" name="object 5"/>
          <p:cNvSpPr txBox="1"/>
          <p:nvPr/>
        </p:nvSpPr>
        <p:spPr>
          <a:xfrm>
            <a:off x="1599923" y="2738837"/>
            <a:ext cx="9904095" cy="1869439"/>
          </a:xfrm>
          <a:prstGeom prst="rect">
            <a:avLst/>
          </a:prstGeom>
        </p:spPr>
        <p:txBody>
          <a:bodyPr vert="horz" wrap="square" lIns="0" tIns="12700" rIns="0" bIns="0" rtlCol="0">
            <a:spAutoFit/>
          </a:bodyPr>
          <a:lstStyle/>
          <a:p>
            <a:pPr marL="12700">
              <a:lnSpc>
                <a:spcPct val="100000"/>
              </a:lnSpc>
              <a:spcBef>
                <a:spcPts val="100"/>
              </a:spcBef>
            </a:pPr>
            <a:r>
              <a:rPr sz="3200" spc="-15" dirty="0">
                <a:solidFill>
                  <a:srgbClr val="FFFFFF"/>
                </a:solidFill>
                <a:latin typeface="Microsoft Sans Serif"/>
                <a:cs typeface="Microsoft Sans Serif"/>
              </a:rPr>
              <a:t>Dynamic</a:t>
            </a:r>
            <a:r>
              <a:rPr sz="3200" spc="35" dirty="0">
                <a:solidFill>
                  <a:srgbClr val="FFFFFF"/>
                </a:solidFill>
                <a:latin typeface="Microsoft Sans Serif"/>
                <a:cs typeface="Microsoft Sans Serif"/>
              </a:rPr>
              <a:t> </a:t>
            </a:r>
            <a:r>
              <a:rPr sz="3200" spc="50" dirty="0">
                <a:solidFill>
                  <a:srgbClr val="FFFFFF"/>
                </a:solidFill>
                <a:latin typeface="Microsoft Sans Serif"/>
                <a:cs typeface="Microsoft Sans Serif"/>
              </a:rPr>
              <a:t>programming:</a:t>
            </a:r>
            <a:r>
              <a:rPr sz="3200" spc="30" dirty="0">
                <a:solidFill>
                  <a:srgbClr val="FFFFFF"/>
                </a:solidFill>
                <a:latin typeface="Microsoft Sans Serif"/>
                <a:cs typeface="Microsoft Sans Serif"/>
              </a:rPr>
              <a:t> </a:t>
            </a:r>
            <a:r>
              <a:rPr sz="3200" spc="40" dirty="0">
                <a:solidFill>
                  <a:srgbClr val="00FFFF"/>
                </a:solidFill>
                <a:latin typeface="Microsoft Sans Serif"/>
                <a:cs typeface="Microsoft Sans Serif"/>
              </a:rPr>
              <a:t>policy</a:t>
            </a:r>
            <a:r>
              <a:rPr sz="3200" spc="35" dirty="0">
                <a:solidFill>
                  <a:srgbClr val="00FFFF"/>
                </a:solidFill>
                <a:latin typeface="Microsoft Sans Serif"/>
                <a:cs typeface="Microsoft Sans Serif"/>
              </a:rPr>
              <a:t> </a:t>
            </a:r>
            <a:r>
              <a:rPr sz="3200" spc="40" dirty="0">
                <a:solidFill>
                  <a:srgbClr val="00FFFF"/>
                </a:solidFill>
                <a:latin typeface="Microsoft Sans Serif"/>
                <a:cs typeface="Microsoft Sans Serif"/>
              </a:rPr>
              <a:t>iteration, </a:t>
            </a:r>
            <a:r>
              <a:rPr sz="3200" spc="-30" dirty="0">
                <a:solidFill>
                  <a:srgbClr val="00FFFF"/>
                </a:solidFill>
                <a:latin typeface="Microsoft Sans Serif"/>
                <a:cs typeface="Microsoft Sans Serif"/>
              </a:rPr>
              <a:t>value</a:t>
            </a:r>
            <a:r>
              <a:rPr sz="3200" spc="35" dirty="0">
                <a:solidFill>
                  <a:srgbClr val="00FFFF"/>
                </a:solidFill>
                <a:latin typeface="Microsoft Sans Serif"/>
                <a:cs typeface="Microsoft Sans Serif"/>
              </a:rPr>
              <a:t> </a:t>
            </a:r>
            <a:r>
              <a:rPr sz="3200" spc="45" dirty="0">
                <a:solidFill>
                  <a:srgbClr val="00FFFF"/>
                </a:solidFill>
                <a:latin typeface="Microsoft Sans Serif"/>
                <a:cs typeface="Microsoft Sans Serif"/>
              </a:rPr>
              <a:t>iteration</a:t>
            </a:r>
            <a:endParaRPr sz="3200">
              <a:latin typeface="Microsoft Sans Serif"/>
              <a:cs typeface="Microsoft Sans Serif"/>
            </a:endParaRPr>
          </a:p>
          <a:p>
            <a:pPr>
              <a:lnSpc>
                <a:spcPct val="100000"/>
              </a:lnSpc>
            </a:pPr>
            <a:endParaRPr sz="3200">
              <a:latin typeface="Microsoft Sans Serif"/>
              <a:cs typeface="Microsoft Sans Serif"/>
            </a:endParaRPr>
          </a:p>
          <a:p>
            <a:pPr>
              <a:lnSpc>
                <a:spcPct val="100000"/>
              </a:lnSpc>
              <a:spcBef>
                <a:spcPts val="45"/>
              </a:spcBef>
            </a:pPr>
            <a:endParaRPr sz="2800">
              <a:latin typeface="Microsoft Sans Serif"/>
              <a:cs typeface="Microsoft Sans Serif"/>
            </a:endParaRPr>
          </a:p>
          <a:p>
            <a:pPr marL="12700">
              <a:lnSpc>
                <a:spcPct val="100000"/>
              </a:lnSpc>
            </a:pPr>
            <a:r>
              <a:rPr sz="3200" spc="90" dirty="0">
                <a:solidFill>
                  <a:srgbClr val="FFFFFF"/>
                </a:solidFill>
                <a:latin typeface="Microsoft Sans Serif"/>
                <a:cs typeface="Microsoft Sans Serif"/>
              </a:rPr>
              <a:t>Monte</a:t>
            </a:r>
            <a:r>
              <a:rPr sz="3200" dirty="0">
                <a:solidFill>
                  <a:srgbClr val="FFFFFF"/>
                </a:solidFill>
                <a:latin typeface="Microsoft Sans Serif"/>
                <a:cs typeface="Microsoft Sans Serif"/>
              </a:rPr>
              <a:t> </a:t>
            </a:r>
            <a:r>
              <a:rPr sz="3200" spc="-5" dirty="0">
                <a:solidFill>
                  <a:srgbClr val="FFFFFF"/>
                </a:solidFill>
                <a:latin typeface="Microsoft Sans Serif"/>
                <a:cs typeface="Microsoft Sans Serif"/>
              </a:rPr>
              <a:t>Carlo</a:t>
            </a:r>
            <a:endParaRPr sz="3200">
              <a:latin typeface="Microsoft Sans Serif"/>
              <a:cs typeface="Microsoft Sans Serif"/>
            </a:endParaRPr>
          </a:p>
        </p:txBody>
      </p:sp>
      <p:sp>
        <p:nvSpPr>
          <p:cNvPr id="6" name="object 6"/>
          <p:cNvSpPr txBox="1"/>
          <p:nvPr/>
        </p:nvSpPr>
        <p:spPr>
          <a:xfrm>
            <a:off x="1583116" y="5261057"/>
            <a:ext cx="13084175" cy="3225800"/>
          </a:xfrm>
          <a:prstGeom prst="rect">
            <a:avLst/>
          </a:prstGeom>
        </p:spPr>
        <p:txBody>
          <a:bodyPr vert="horz" wrap="square" lIns="0" tIns="203200" rIns="0" bIns="0" rtlCol="0">
            <a:spAutoFit/>
          </a:bodyPr>
          <a:lstStyle/>
          <a:p>
            <a:pPr marL="29209">
              <a:lnSpc>
                <a:spcPct val="100000"/>
              </a:lnSpc>
              <a:spcBef>
                <a:spcPts val="1600"/>
              </a:spcBef>
            </a:pPr>
            <a:r>
              <a:rPr sz="3200" spc="-5" dirty="0">
                <a:solidFill>
                  <a:srgbClr val="FFFFFF"/>
                </a:solidFill>
                <a:latin typeface="Microsoft Sans Serif"/>
                <a:cs typeface="Microsoft Sans Serif"/>
              </a:rPr>
              <a:t>Temporal-difference</a:t>
            </a:r>
            <a:r>
              <a:rPr sz="3200" spc="35" dirty="0">
                <a:solidFill>
                  <a:srgbClr val="FFFFFF"/>
                </a:solidFill>
                <a:latin typeface="Microsoft Sans Serif"/>
                <a:cs typeface="Microsoft Sans Serif"/>
              </a:rPr>
              <a:t> </a:t>
            </a:r>
            <a:r>
              <a:rPr sz="3200" spc="20" dirty="0">
                <a:solidFill>
                  <a:srgbClr val="FFFFFF"/>
                </a:solidFill>
                <a:latin typeface="Microsoft Sans Serif"/>
                <a:cs typeface="Microsoft Sans Serif"/>
              </a:rPr>
              <a:t>learning:</a:t>
            </a:r>
            <a:r>
              <a:rPr sz="3200" spc="30" dirty="0">
                <a:solidFill>
                  <a:srgbClr val="FFFFFF"/>
                </a:solidFill>
                <a:latin typeface="Microsoft Sans Serif"/>
                <a:cs typeface="Microsoft Sans Serif"/>
              </a:rPr>
              <a:t> </a:t>
            </a:r>
            <a:r>
              <a:rPr sz="3200" spc="-90" dirty="0">
                <a:solidFill>
                  <a:srgbClr val="00FFFF"/>
                </a:solidFill>
                <a:latin typeface="Microsoft Sans Serif"/>
                <a:cs typeface="Microsoft Sans Serif"/>
              </a:rPr>
              <a:t>TD(λ),</a:t>
            </a:r>
            <a:r>
              <a:rPr sz="3200" spc="35" dirty="0">
                <a:solidFill>
                  <a:srgbClr val="00FFFF"/>
                </a:solidFill>
                <a:latin typeface="Microsoft Sans Serif"/>
                <a:cs typeface="Microsoft Sans Serif"/>
              </a:rPr>
              <a:t> </a:t>
            </a:r>
            <a:r>
              <a:rPr sz="3200" spc="-140" dirty="0">
                <a:solidFill>
                  <a:srgbClr val="00FFFF"/>
                </a:solidFill>
                <a:latin typeface="Microsoft Sans Serif"/>
                <a:cs typeface="Microsoft Sans Serif"/>
              </a:rPr>
              <a:t>Sarsa,</a:t>
            </a:r>
            <a:r>
              <a:rPr sz="3200" spc="40" dirty="0">
                <a:solidFill>
                  <a:srgbClr val="00FFFF"/>
                </a:solidFill>
                <a:latin typeface="Microsoft Sans Serif"/>
                <a:cs typeface="Microsoft Sans Serif"/>
              </a:rPr>
              <a:t> </a:t>
            </a:r>
            <a:r>
              <a:rPr sz="3200" spc="30" dirty="0">
                <a:solidFill>
                  <a:srgbClr val="00FFFF"/>
                </a:solidFill>
                <a:latin typeface="Microsoft Sans Serif"/>
                <a:cs typeface="Microsoft Sans Serif"/>
              </a:rPr>
              <a:t>Q-learning,</a:t>
            </a:r>
            <a:r>
              <a:rPr sz="3200" spc="35" dirty="0">
                <a:solidFill>
                  <a:srgbClr val="00FFFF"/>
                </a:solidFill>
                <a:latin typeface="Microsoft Sans Serif"/>
                <a:cs typeface="Microsoft Sans Serif"/>
              </a:rPr>
              <a:t> </a:t>
            </a:r>
            <a:r>
              <a:rPr sz="3200" spc="55" dirty="0">
                <a:solidFill>
                  <a:srgbClr val="00FFFF"/>
                </a:solidFill>
                <a:latin typeface="Microsoft Sans Serif"/>
                <a:cs typeface="Microsoft Sans Serif"/>
              </a:rPr>
              <a:t>Deep</a:t>
            </a:r>
            <a:r>
              <a:rPr sz="3200" spc="40" dirty="0">
                <a:solidFill>
                  <a:srgbClr val="00FFFF"/>
                </a:solidFill>
                <a:latin typeface="Microsoft Sans Serif"/>
                <a:cs typeface="Microsoft Sans Serif"/>
              </a:rPr>
              <a:t> </a:t>
            </a:r>
            <a:r>
              <a:rPr sz="3200" spc="35" dirty="0">
                <a:solidFill>
                  <a:srgbClr val="00FFFF"/>
                </a:solidFill>
                <a:latin typeface="Microsoft Sans Serif"/>
                <a:cs typeface="Microsoft Sans Serif"/>
              </a:rPr>
              <a:t>Q-learning</a:t>
            </a:r>
            <a:endParaRPr sz="3200">
              <a:latin typeface="Microsoft Sans Serif"/>
              <a:cs typeface="Microsoft Sans Serif"/>
            </a:endParaRPr>
          </a:p>
          <a:p>
            <a:pPr marL="486409" indent="-474345">
              <a:lnSpc>
                <a:spcPct val="100000"/>
              </a:lnSpc>
              <a:spcBef>
                <a:spcPts val="1500"/>
              </a:spcBef>
              <a:buChar char="●"/>
              <a:tabLst>
                <a:tab pos="486409" algn="l"/>
                <a:tab pos="487045" algn="l"/>
              </a:tabLst>
            </a:pPr>
            <a:r>
              <a:rPr sz="3200" spc="50" dirty="0">
                <a:solidFill>
                  <a:srgbClr val="FFFFFF"/>
                </a:solidFill>
                <a:latin typeface="Microsoft Sans Serif"/>
                <a:cs typeface="Microsoft Sans Serif"/>
              </a:rPr>
              <a:t>Bootstrapping</a:t>
            </a:r>
            <a:endParaRPr sz="3200">
              <a:latin typeface="Microsoft Sans Serif"/>
              <a:cs typeface="Microsoft Sans Serif"/>
            </a:endParaRPr>
          </a:p>
          <a:p>
            <a:pPr marL="486409" indent="-474345">
              <a:lnSpc>
                <a:spcPct val="100000"/>
              </a:lnSpc>
              <a:buChar char="●"/>
              <a:tabLst>
                <a:tab pos="486409" algn="l"/>
                <a:tab pos="487045" algn="l"/>
              </a:tabLst>
            </a:pPr>
            <a:r>
              <a:rPr sz="3200" spc="40" dirty="0">
                <a:solidFill>
                  <a:srgbClr val="FFFFFF"/>
                </a:solidFill>
                <a:latin typeface="Microsoft Sans Serif"/>
                <a:cs typeface="Microsoft Sans Serif"/>
              </a:rPr>
              <a:t>Eligibility</a:t>
            </a:r>
            <a:r>
              <a:rPr sz="3200" spc="10" dirty="0">
                <a:solidFill>
                  <a:srgbClr val="FFFFFF"/>
                </a:solidFill>
                <a:latin typeface="Microsoft Sans Serif"/>
                <a:cs typeface="Microsoft Sans Serif"/>
              </a:rPr>
              <a:t> </a:t>
            </a:r>
            <a:r>
              <a:rPr sz="3200" spc="-45" dirty="0">
                <a:solidFill>
                  <a:srgbClr val="FFFFFF"/>
                </a:solidFill>
                <a:latin typeface="Microsoft Sans Serif"/>
                <a:cs typeface="Microsoft Sans Serif"/>
              </a:rPr>
              <a:t>traces</a:t>
            </a:r>
            <a:endParaRPr sz="3200">
              <a:latin typeface="Microsoft Sans Serif"/>
              <a:cs typeface="Microsoft Sans Serif"/>
            </a:endParaRPr>
          </a:p>
          <a:p>
            <a:pPr>
              <a:lnSpc>
                <a:spcPct val="100000"/>
              </a:lnSpc>
            </a:pPr>
            <a:endParaRPr sz="3700">
              <a:latin typeface="Microsoft Sans Serif"/>
              <a:cs typeface="Microsoft Sans Serif"/>
            </a:endParaRPr>
          </a:p>
          <a:p>
            <a:pPr marL="29209">
              <a:lnSpc>
                <a:spcPct val="100000"/>
              </a:lnSpc>
              <a:spcBef>
                <a:spcPts val="2650"/>
              </a:spcBef>
            </a:pPr>
            <a:r>
              <a:rPr sz="3200" spc="-40" dirty="0">
                <a:solidFill>
                  <a:srgbClr val="FFFFFF"/>
                </a:solidFill>
                <a:latin typeface="Microsoft Sans Serif"/>
                <a:cs typeface="Microsoft Sans Serif"/>
              </a:rPr>
              <a:t>Policy</a:t>
            </a:r>
            <a:r>
              <a:rPr sz="3200" spc="45" dirty="0">
                <a:solidFill>
                  <a:srgbClr val="FFFFFF"/>
                </a:solidFill>
                <a:latin typeface="Microsoft Sans Serif"/>
                <a:cs typeface="Microsoft Sans Serif"/>
              </a:rPr>
              <a:t> </a:t>
            </a:r>
            <a:r>
              <a:rPr sz="3200" spc="50" dirty="0">
                <a:solidFill>
                  <a:srgbClr val="FFFFFF"/>
                </a:solidFill>
                <a:latin typeface="Microsoft Sans Serif"/>
                <a:cs typeface="Microsoft Sans Serif"/>
              </a:rPr>
              <a:t>gradient</a:t>
            </a:r>
            <a:r>
              <a:rPr sz="3200" spc="45" dirty="0">
                <a:solidFill>
                  <a:srgbClr val="FFFFFF"/>
                </a:solidFill>
                <a:latin typeface="Microsoft Sans Serif"/>
                <a:cs typeface="Microsoft Sans Serif"/>
              </a:rPr>
              <a:t> </a:t>
            </a:r>
            <a:r>
              <a:rPr sz="3200" spc="15" dirty="0">
                <a:solidFill>
                  <a:srgbClr val="FFFFFF"/>
                </a:solidFill>
                <a:latin typeface="Microsoft Sans Serif"/>
                <a:cs typeface="Microsoft Sans Serif"/>
              </a:rPr>
              <a:t>and</a:t>
            </a:r>
            <a:r>
              <a:rPr sz="3200" spc="45" dirty="0">
                <a:solidFill>
                  <a:srgbClr val="FFFFFF"/>
                </a:solidFill>
                <a:latin typeface="Microsoft Sans Serif"/>
                <a:cs typeface="Microsoft Sans Serif"/>
              </a:rPr>
              <a:t> </a:t>
            </a:r>
            <a:r>
              <a:rPr sz="3200" spc="15" dirty="0">
                <a:solidFill>
                  <a:srgbClr val="FFFFFF"/>
                </a:solidFill>
                <a:latin typeface="Microsoft Sans Serif"/>
                <a:cs typeface="Microsoft Sans Serif"/>
              </a:rPr>
              <a:t>Actor-Critic:</a:t>
            </a:r>
            <a:r>
              <a:rPr sz="3200" spc="50" dirty="0">
                <a:solidFill>
                  <a:srgbClr val="FFFFFF"/>
                </a:solidFill>
                <a:latin typeface="Microsoft Sans Serif"/>
                <a:cs typeface="Microsoft Sans Serif"/>
              </a:rPr>
              <a:t> </a:t>
            </a:r>
            <a:r>
              <a:rPr sz="3200" spc="-140" dirty="0">
                <a:solidFill>
                  <a:srgbClr val="00FFFF"/>
                </a:solidFill>
                <a:latin typeface="Microsoft Sans Serif"/>
                <a:cs typeface="Microsoft Sans Serif"/>
              </a:rPr>
              <a:t>REINFORCE</a:t>
            </a:r>
            <a:endParaRPr sz="3200">
              <a:latin typeface="Microsoft Sans Serif"/>
              <a:cs typeface="Microsoft Sans Serif"/>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7561121" y="4766327"/>
            <a:ext cx="234950" cy="482600"/>
          </a:xfrm>
          <a:prstGeom prst="rect">
            <a:avLst/>
          </a:prstGeom>
        </p:spPr>
        <p:txBody>
          <a:bodyPr vert="horz" wrap="square" lIns="0" tIns="12700" rIns="0" bIns="0" rtlCol="0">
            <a:spAutoFit/>
          </a:bodyPr>
          <a:lstStyle/>
          <a:p>
            <a:pPr marL="12700">
              <a:lnSpc>
                <a:spcPct val="100000"/>
              </a:lnSpc>
              <a:spcBef>
                <a:spcPts val="100"/>
              </a:spcBef>
            </a:pPr>
            <a:r>
              <a:rPr sz="3000" dirty="0">
                <a:solidFill>
                  <a:srgbClr val="FFFFFF"/>
                </a:solidFill>
                <a:latin typeface="Consolas"/>
                <a:cs typeface="Consolas"/>
              </a:rPr>
              <a:t>+</a:t>
            </a:r>
            <a:endParaRPr sz="3000">
              <a:latin typeface="Consolas"/>
              <a:cs typeface="Consolas"/>
            </a:endParaRPr>
          </a:p>
        </p:txBody>
      </p:sp>
      <p:pic>
        <p:nvPicPr>
          <p:cNvPr id="3" name="object 3"/>
          <p:cNvPicPr/>
          <p:nvPr/>
        </p:nvPicPr>
        <p:blipFill>
          <a:blip r:embed="rId2" cstate="print"/>
          <a:stretch>
            <a:fillRect/>
          </a:stretch>
        </p:blipFill>
        <p:spPr>
          <a:xfrm>
            <a:off x="0" y="3621224"/>
            <a:ext cx="2659511" cy="2944704"/>
          </a:xfrm>
          <a:prstGeom prst="rect">
            <a:avLst/>
          </a:prstGeom>
        </p:spPr>
      </p:pic>
      <p:sp>
        <p:nvSpPr>
          <p:cNvPr id="4" name="object 4"/>
          <p:cNvSpPr txBox="1">
            <a:spLocks noGrp="1"/>
          </p:cNvSpPr>
          <p:nvPr>
            <p:ph type="title"/>
          </p:nvPr>
        </p:nvSpPr>
        <p:spPr>
          <a:xfrm>
            <a:off x="1599737" y="783467"/>
            <a:ext cx="5088890" cy="1122680"/>
          </a:xfrm>
          <a:prstGeom prst="rect">
            <a:avLst/>
          </a:prstGeom>
        </p:spPr>
        <p:txBody>
          <a:bodyPr vert="horz" wrap="square" lIns="0" tIns="12700" rIns="0" bIns="0" rtlCol="0">
            <a:spAutoFit/>
          </a:bodyPr>
          <a:lstStyle/>
          <a:p>
            <a:pPr marL="12700">
              <a:lnSpc>
                <a:spcPct val="100000"/>
              </a:lnSpc>
              <a:spcBef>
                <a:spcPts val="100"/>
              </a:spcBef>
            </a:pPr>
            <a:r>
              <a:rPr spc="140" dirty="0"/>
              <a:t>Applica</a:t>
            </a:r>
            <a:r>
              <a:rPr spc="90" dirty="0"/>
              <a:t>t</a:t>
            </a:r>
            <a:r>
              <a:rPr spc="-50" dirty="0"/>
              <a:t>ions</a:t>
            </a:r>
          </a:p>
        </p:txBody>
      </p:sp>
      <p:sp>
        <p:nvSpPr>
          <p:cNvPr id="6" name="object 6"/>
          <p:cNvSpPr txBox="1"/>
          <p:nvPr/>
        </p:nvSpPr>
        <p:spPr>
          <a:xfrm>
            <a:off x="17173041" y="9723963"/>
            <a:ext cx="925830" cy="330200"/>
          </a:xfrm>
          <a:prstGeom prst="rect">
            <a:avLst/>
          </a:prstGeom>
        </p:spPr>
        <p:txBody>
          <a:bodyPr vert="horz" wrap="square" lIns="0" tIns="0" rIns="0" bIns="0" rtlCol="0">
            <a:spAutoFit/>
          </a:bodyPr>
          <a:lstStyle/>
          <a:p>
            <a:pPr marL="38100">
              <a:lnSpc>
                <a:spcPts val="2360"/>
              </a:lnSpc>
            </a:pPr>
            <a:fld id="{81D60167-4931-47E6-BA6A-407CBD079E47}" type="slidenum">
              <a:rPr sz="2400" spc="-5" dirty="0">
                <a:solidFill>
                  <a:srgbClr val="FFFFFF"/>
                </a:solidFill>
                <a:latin typeface="Consolas"/>
                <a:cs typeface="Consolas"/>
              </a:rPr>
              <a:t>13</a:t>
            </a:fld>
            <a:r>
              <a:rPr sz="2400" spc="-5" dirty="0">
                <a:solidFill>
                  <a:srgbClr val="FFFFFF"/>
                </a:solidFill>
                <a:latin typeface="Consolas"/>
                <a:cs typeface="Consolas"/>
              </a:rPr>
              <a:t>/16</a:t>
            </a:r>
            <a:endParaRPr sz="2400">
              <a:latin typeface="Consolas"/>
              <a:cs typeface="Consolas"/>
            </a:endParaRPr>
          </a:p>
        </p:txBody>
      </p:sp>
      <p:sp>
        <p:nvSpPr>
          <p:cNvPr id="5" name="object 5"/>
          <p:cNvSpPr txBox="1"/>
          <p:nvPr/>
        </p:nvSpPr>
        <p:spPr>
          <a:xfrm>
            <a:off x="1599923" y="2548337"/>
            <a:ext cx="8973185" cy="2738120"/>
          </a:xfrm>
          <a:prstGeom prst="rect">
            <a:avLst/>
          </a:prstGeom>
        </p:spPr>
        <p:txBody>
          <a:bodyPr vert="horz" wrap="square" lIns="0" tIns="203200" rIns="0" bIns="0" rtlCol="0">
            <a:spAutoFit/>
          </a:bodyPr>
          <a:lstStyle/>
          <a:p>
            <a:pPr marL="12700">
              <a:lnSpc>
                <a:spcPct val="100000"/>
              </a:lnSpc>
              <a:spcBef>
                <a:spcPts val="1600"/>
              </a:spcBef>
            </a:pPr>
            <a:r>
              <a:rPr sz="3200" spc="-50" dirty="0">
                <a:solidFill>
                  <a:srgbClr val="FFFFFF"/>
                </a:solidFill>
                <a:latin typeface="Microsoft Sans Serif"/>
                <a:cs typeface="Microsoft Sans Serif"/>
              </a:rPr>
              <a:t>Games:</a:t>
            </a:r>
            <a:r>
              <a:rPr sz="3200" spc="25" dirty="0">
                <a:solidFill>
                  <a:srgbClr val="FFFFFF"/>
                </a:solidFill>
                <a:latin typeface="Microsoft Sans Serif"/>
                <a:cs typeface="Microsoft Sans Serif"/>
              </a:rPr>
              <a:t> </a:t>
            </a:r>
            <a:r>
              <a:rPr sz="3200" spc="30" dirty="0">
                <a:solidFill>
                  <a:srgbClr val="FFFFFF"/>
                </a:solidFill>
                <a:latin typeface="Microsoft Sans Serif"/>
                <a:cs typeface="Microsoft Sans Serif"/>
              </a:rPr>
              <a:t>AlphaGo,</a:t>
            </a:r>
            <a:r>
              <a:rPr sz="3200" spc="25" dirty="0">
                <a:solidFill>
                  <a:srgbClr val="FFFFFF"/>
                </a:solidFill>
                <a:latin typeface="Microsoft Sans Serif"/>
                <a:cs typeface="Microsoft Sans Serif"/>
              </a:rPr>
              <a:t> </a:t>
            </a:r>
            <a:r>
              <a:rPr sz="3200" dirty="0">
                <a:solidFill>
                  <a:srgbClr val="FFFFFF"/>
                </a:solidFill>
                <a:latin typeface="Microsoft Sans Serif"/>
                <a:cs typeface="Microsoft Sans Serif"/>
              </a:rPr>
              <a:t>AlphaZero</a:t>
            </a:r>
            <a:endParaRPr sz="3200">
              <a:latin typeface="Microsoft Sans Serif"/>
              <a:cs typeface="Microsoft Sans Serif"/>
            </a:endParaRPr>
          </a:p>
          <a:p>
            <a:pPr marL="12700" marR="5080">
              <a:lnSpc>
                <a:spcPts val="5340"/>
              </a:lnSpc>
              <a:spcBef>
                <a:spcPts val="425"/>
              </a:spcBef>
            </a:pPr>
            <a:r>
              <a:rPr sz="3200" dirty="0">
                <a:solidFill>
                  <a:srgbClr val="FFFFFF"/>
                </a:solidFill>
                <a:latin typeface="Microsoft Sans Serif"/>
                <a:cs typeface="Microsoft Sans Serif"/>
              </a:rPr>
              <a:t>Scheduling</a:t>
            </a:r>
            <a:r>
              <a:rPr sz="3200" spc="30" dirty="0">
                <a:solidFill>
                  <a:srgbClr val="FFFFFF"/>
                </a:solidFill>
                <a:latin typeface="Microsoft Sans Serif"/>
                <a:cs typeface="Microsoft Sans Serif"/>
              </a:rPr>
              <a:t> </a:t>
            </a:r>
            <a:r>
              <a:rPr sz="3200" spc="-80" dirty="0">
                <a:solidFill>
                  <a:srgbClr val="FFFFFF"/>
                </a:solidFill>
                <a:latin typeface="Microsoft Sans Serif"/>
                <a:cs typeface="Microsoft Sans Serif"/>
              </a:rPr>
              <a:t>tasks:</a:t>
            </a:r>
            <a:r>
              <a:rPr sz="3200" spc="35" dirty="0">
                <a:solidFill>
                  <a:srgbClr val="FFFFFF"/>
                </a:solidFill>
                <a:latin typeface="Microsoft Sans Serif"/>
                <a:cs typeface="Microsoft Sans Serif"/>
              </a:rPr>
              <a:t> </a:t>
            </a:r>
            <a:r>
              <a:rPr sz="3200" spc="45" dirty="0">
                <a:solidFill>
                  <a:srgbClr val="FFFFFF"/>
                </a:solidFill>
                <a:latin typeface="Microsoft Sans Serif"/>
                <a:cs typeface="Microsoft Sans Serif"/>
              </a:rPr>
              <a:t>optimization</a:t>
            </a:r>
            <a:r>
              <a:rPr sz="3200" spc="35" dirty="0">
                <a:solidFill>
                  <a:srgbClr val="FFFFFF"/>
                </a:solidFill>
                <a:latin typeface="Microsoft Sans Serif"/>
                <a:cs typeface="Microsoft Sans Serif"/>
              </a:rPr>
              <a:t> </a:t>
            </a:r>
            <a:r>
              <a:rPr sz="3200" spc="85" dirty="0">
                <a:solidFill>
                  <a:srgbClr val="FFFFFF"/>
                </a:solidFill>
                <a:latin typeface="Microsoft Sans Serif"/>
                <a:cs typeface="Microsoft Sans Serif"/>
              </a:rPr>
              <a:t>of</a:t>
            </a:r>
            <a:r>
              <a:rPr sz="3200" spc="35" dirty="0">
                <a:solidFill>
                  <a:srgbClr val="FFFFFF"/>
                </a:solidFill>
                <a:latin typeface="Microsoft Sans Serif"/>
                <a:cs typeface="Microsoft Sans Serif"/>
              </a:rPr>
              <a:t> </a:t>
            </a:r>
            <a:r>
              <a:rPr sz="3200" spc="25" dirty="0">
                <a:solidFill>
                  <a:srgbClr val="FFFFFF"/>
                </a:solidFill>
                <a:latin typeface="Microsoft Sans Serif"/>
                <a:cs typeface="Microsoft Sans Serif"/>
              </a:rPr>
              <a:t>memory</a:t>
            </a:r>
            <a:r>
              <a:rPr sz="3200" spc="35" dirty="0">
                <a:solidFill>
                  <a:srgbClr val="FFFFFF"/>
                </a:solidFill>
                <a:latin typeface="Microsoft Sans Serif"/>
                <a:cs typeface="Microsoft Sans Serif"/>
              </a:rPr>
              <a:t> </a:t>
            </a:r>
            <a:r>
              <a:rPr sz="3200" spc="45" dirty="0">
                <a:solidFill>
                  <a:srgbClr val="FFFFFF"/>
                </a:solidFill>
                <a:latin typeface="Microsoft Sans Serif"/>
                <a:cs typeface="Microsoft Sans Serif"/>
              </a:rPr>
              <a:t>control </a:t>
            </a:r>
            <a:r>
              <a:rPr sz="3200" spc="-835" dirty="0">
                <a:solidFill>
                  <a:srgbClr val="FFFFFF"/>
                </a:solidFill>
                <a:latin typeface="Microsoft Sans Serif"/>
                <a:cs typeface="Microsoft Sans Serif"/>
              </a:rPr>
              <a:t> </a:t>
            </a:r>
            <a:r>
              <a:rPr sz="3200" spc="85" dirty="0">
                <a:solidFill>
                  <a:srgbClr val="FFFFFF"/>
                </a:solidFill>
                <a:latin typeface="Microsoft Sans Serif"/>
                <a:cs typeface="Microsoft Sans Serif"/>
              </a:rPr>
              <a:t>Modelling</a:t>
            </a:r>
            <a:r>
              <a:rPr sz="3200" spc="30" dirty="0">
                <a:solidFill>
                  <a:srgbClr val="FFFFFF"/>
                </a:solidFill>
                <a:latin typeface="Microsoft Sans Serif"/>
                <a:cs typeface="Microsoft Sans Serif"/>
              </a:rPr>
              <a:t> </a:t>
            </a:r>
            <a:r>
              <a:rPr sz="3200" spc="80" dirty="0">
                <a:solidFill>
                  <a:srgbClr val="FFFFFF"/>
                </a:solidFill>
                <a:latin typeface="Microsoft Sans Serif"/>
                <a:cs typeface="Microsoft Sans Serif"/>
              </a:rPr>
              <a:t>bird</a:t>
            </a:r>
            <a:r>
              <a:rPr sz="3200" spc="35" dirty="0">
                <a:solidFill>
                  <a:srgbClr val="FFFFFF"/>
                </a:solidFill>
                <a:latin typeface="Microsoft Sans Serif"/>
                <a:cs typeface="Microsoft Sans Serif"/>
              </a:rPr>
              <a:t> </a:t>
            </a:r>
            <a:r>
              <a:rPr sz="3200" spc="40" dirty="0">
                <a:solidFill>
                  <a:srgbClr val="FFFFFF"/>
                </a:solidFill>
                <a:latin typeface="Microsoft Sans Serif"/>
                <a:cs typeface="Microsoft Sans Serif"/>
              </a:rPr>
              <a:t>movement</a:t>
            </a:r>
            <a:endParaRPr sz="3200">
              <a:latin typeface="Microsoft Sans Serif"/>
              <a:cs typeface="Microsoft Sans Serif"/>
            </a:endParaRPr>
          </a:p>
          <a:p>
            <a:pPr marL="12700">
              <a:lnSpc>
                <a:spcPct val="100000"/>
              </a:lnSpc>
              <a:spcBef>
                <a:spcPts val="1075"/>
              </a:spcBef>
            </a:pPr>
            <a:r>
              <a:rPr sz="3200" spc="35" dirty="0">
                <a:solidFill>
                  <a:srgbClr val="FFFFFF"/>
                </a:solidFill>
                <a:latin typeface="Microsoft Sans Serif"/>
                <a:cs typeface="Microsoft Sans Serif"/>
              </a:rPr>
              <a:t>Web</a:t>
            </a:r>
            <a:r>
              <a:rPr sz="3200" spc="25" dirty="0">
                <a:solidFill>
                  <a:srgbClr val="FFFFFF"/>
                </a:solidFill>
                <a:latin typeface="Microsoft Sans Serif"/>
                <a:cs typeface="Microsoft Sans Serif"/>
              </a:rPr>
              <a:t> </a:t>
            </a:r>
            <a:r>
              <a:rPr sz="3200" spc="-70" dirty="0">
                <a:solidFill>
                  <a:srgbClr val="FFFFFF"/>
                </a:solidFill>
                <a:latin typeface="Microsoft Sans Serif"/>
                <a:cs typeface="Microsoft Sans Serif"/>
              </a:rPr>
              <a:t>services</a:t>
            </a:r>
            <a:r>
              <a:rPr sz="3200" spc="25" dirty="0">
                <a:solidFill>
                  <a:srgbClr val="FFFFFF"/>
                </a:solidFill>
                <a:latin typeface="Microsoft Sans Serif"/>
                <a:cs typeface="Microsoft Sans Serif"/>
              </a:rPr>
              <a:t> </a:t>
            </a:r>
            <a:r>
              <a:rPr sz="3200" spc="290" dirty="0">
                <a:solidFill>
                  <a:srgbClr val="FFFFFF"/>
                </a:solidFill>
                <a:latin typeface="Microsoft Sans Serif"/>
                <a:cs typeface="Microsoft Sans Serif"/>
              </a:rPr>
              <a:t>/</a:t>
            </a:r>
            <a:r>
              <a:rPr sz="3200" spc="25" dirty="0">
                <a:solidFill>
                  <a:srgbClr val="FFFFFF"/>
                </a:solidFill>
                <a:latin typeface="Microsoft Sans Serif"/>
                <a:cs typeface="Microsoft Sans Serif"/>
              </a:rPr>
              <a:t> </a:t>
            </a:r>
            <a:r>
              <a:rPr sz="3200" spc="45" dirty="0">
                <a:solidFill>
                  <a:srgbClr val="FFFFFF"/>
                </a:solidFill>
                <a:latin typeface="Microsoft Sans Serif"/>
                <a:cs typeface="Microsoft Sans Serif"/>
              </a:rPr>
              <a:t>optimization</a:t>
            </a:r>
            <a:endParaRPr sz="3200">
              <a:latin typeface="Microsoft Sans Serif"/>
              <a:cs typeface="Microsoft Sans Serif"/>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7561121" y="4766327"/>
            <a:ext cx="234950" cy="482600"/>
          </a:xfrm>
          <a:prstGeom prst="rect">
            <a:avLst/>
          </a:prstGeom>
        </p:spPr>
        <p:txBody>
          <a:bodyPr vert="horz" wrap="square" lIns="0" tIns="12700" rIns="0" bIns="0" rtlCol="0">
            <a:spAutoFit/>
          </a:bodyPr>
          <a:lstStyle/>
          <a:p>
            <a:pPr marL="12700">
              <a:lnSpc>
                <a:spcPct val="100000"/>
              </a:lnSpc>
              <a:spcBef>
                <a:spcPts val="100"/>
              </a:spcBef>
            </a:pPr>
            <a:r>
              <a:rPr sz="3000" dirty="0">
                <a:solidFill>
                  <a:srgbClr val="FFFFFF"/>
                </a:solidFill>
                <a:latin typeface="Consolas"/>
                <a:cs typeface="Consolas"/>
              </a:rPr>
              <a:t>+</a:t>
            </a:r>
            <a:endParaRPr sz="3000">
              <a:latin typeface="Consolas"/>
              <a:cs typeface="Consolas"/>
            </a:endParaRPr>
          </a:p>
        </p:txBody>
      </p:sp>
      <p:pic>
        <p:nvPicPr>
          <p:cNvPr id="3" name="object 3"/>
          <p:cNvPicPr/>
          <p:nvPr/>
        </p:nvPicPr>
        <p:blipFill>
          <a:blip r:embed="rId2" cstate="print"/>
          <a:stretch>
            <a:fillRect/>
          </a:stretch>
        </p:blipFill>
        <p:spPr>
          <a:xfrm>
            <a:off x="0" y="3621224"/>
            <a:ext cx="2659511" cy="2944704"/>
          </a:xfrm>
          <a:prstGeom prst="rect">
            <a:avLst/>
          </a:prstGeom>
        </p:spPr>
      </p:pic>
      <p:sp>
        <p:nvSpPr>
          <p:cNvPr id="4" name="object 4"/>
          <p:cNvSpPr txBox="1">
            <a:spLocks noGrp="1"/>
          </p:cNvSpPr>
          <p:nvPr>
            <p:ph type="title"/>
          </p:nvPr>
        </p:nvSpPr>
        <p:spPr>
          <a:xfrm>
            <a:off x="1599737" y="783467"/>
            <a:ext cx="6967855" cy="1122680"/>
          </a:xfrm>
          <a:prstGeom prst="rect">
            <a:avLst/>
          </a:prstGeom>
        </p:spPr>
        <p:txBody>
          <a:bodyPr vert="horz" wrap="square" lIns="0" tIns="12700" rIns="0" bIns="0" rtlCol="0">
            <a:spAutoFit/>
          </a:bodyPr>
          <a:lstStyle/>
          <a:p>
            <a:pPr marL="12700">
              <a:lnSpc>
                <a:spcPct val="100000"/>
              </a:lnSpc>
              <a:spcBef>
                <a:spcPts val="100"/>
              </a:spcBef>
            </a:pPr>
            <a:r>
              <a:rPr spc="-50" dirty="0"/>
              <a:t>Reading</a:t>
            </a:r>
            <a:r>
              <a:rPr spc="40" dirty="0"/>
              <a:t> </a:t>
            </a:r>
            <a:r>
              <a:rPr spc="50" dirty="0"/>
              <a:t>Material</a:t>
            </a:r>
          </a:p>
        </p:txBody>
      </p:sp>
      <p:sp>
        <p:nvSpPr>
          <p:cNvPr id="8" name="object 8"/>
          <p:cNvSpPr txBox="1"/>
          <p:nvPr/>
        </p:nvSpPr>
        <p:spPr>
          <a:xfrm>
            <a:off x="17173041" y="9723963"/>
            <a:ext cx="925830" cy="330200"/>
          </a:xfrm>
          <a:prstGeom prst="rect">
            <a:avLst/>
          </a:prstGeom>
        </p:spPr>
        <p:txBody>
          <a:bodyPr vert="horz" wrap="square" lIns="0" tIns="0" rIns="0" bIns="0" rtlCol="0">
            <a:spAutoFit/>
          </a:bodyPr>
          <a:lstStyle/>
          <a:p>
            <a:pPr marL="38100">
              <a:lnSpc>
                <a:spcPts val="2360"/>
              </a:lnSpc>
            </a:pPr>
            <a:fld id="{81D60167-4931-47E6-BA6A-407CBD079E47}" type="slidenum">
              <a:rPr sz="2400" spc="-5" dirty="0">
                <a:solidFill>
                  <a:srgbClr val="FFFFFF"/>
                </a:solidFill>
                <a:latin typeface="Consolas"/>
                <a:cs typeface="Consolas"/>
              </a:rPr>
              <a:t>14</a:t>
            </a:fld>
            <a:r>
              <a:rPr sz="2400" spc="-5" dirty="0">
                <a:solidFill>
                  <a:srgbClr val="FFFFFF"/>
                </a:solidFill>
                <a:latin typeface="Consolas"/>
                <a:cs typeface="Consolas"/>
              </a:rPr>
              <a:t>/16</a:t>
            </a:r>
            <a:endParaRPr sz="2400">
              <a:latin typeface="Consolas"/>
              <a:cs typeface="Consolas"/>
            </a:endParaRPr>
          </a:p>
        </p:txBody>
      </p:sp>
      <p:sp>
        <p:nvSpPr>
          <p:cNvPr id="5" name="object 5"/>
          <p:cNvSpPr txBox="1"/>
          <p:nvPr/>
        </p:nvSpPr>
        <p:spPr>
          <a:xfrm>
            <a:off x="1599923" y="2548337"/>
            <a:ext cx="10104120" cy="1381760"/>
          </a:xfrm>
          <a:prstGeom prst="rect">
            <a:avLst/>
          </a:prstGeom>
        </p:spPr>
        <p:txBody>
          <a:bodyPr vert="horz" wrap="square" lIns="0" tIns="203200" rIns="0" bIns="0" rtlCol="0">
            <a:spAutoFit/>
          </a:bodyPr>
          <a:lstStyle/>
          <a:p>
            <a:pPr marL="12700">
              <a:lnSpc>
                <a:spcPct val="100000"/>
              </a:lnSpc>
              <a:spcBef>
                <a:spcPts val="1600"/>
              </a:spcBef>
            </a:pPr>
            <a:r>
              <a:rPr sz="3200" spc="20" dirty="0">
                <a:solidFill>
                  <a:srgbClr val="FFFFFF"/>
                </a:solidFill>
                <a:latin typeface="Microsoft Sans Serif"/>
                <a:cs typeface="Microsoft Sans Serif"/>
              </a:rPr>
              <a:t>Quick</a:t>
            </a:r>
            <a:r>
              <a:rPr sz="3200" spc="30" dirty="0">
                <a:solidFill>
                  <a:srgbClr val="FFFFFF"/>
                </a:solidFill>
                <a:latin typeface="Microsoft Sans Serif"/>
                <a:cs typeface="Microsoft Sans Serif"/>
              </a:rPr>
              <a:t> </a:t>
            </a:r>
            <a:r>
              <a:rPr sz="3200" spc="15" dirty="0">
                <a:solidFill>
                  <a:srgbClr val="FFFFFF"/>
                </a:solidFill>
                <a:latin typeface="Microsoft Sans Serif"/>
                <a:cs typeface="Microsoft Sans Serif"/>
              </a:rPr>
              <a:t>and</a:t>
            </a:r>
            <a:r>
              <a:rPr sz="3200" spc="30" dirty="0">
                <a:solidFill>
                  <a:srgbClr val="FFFFFF"/>
                </a:solidFill>
                <a:latin typeface="Microsoft Sans Serif"/>
                <a:cs typeface="Microsoft Sans Serif"/>
              </a:rPr>
              <a:t> </a:t>
            </a:r>
            <a:r>
              <a:rPr sz="3200" spc="5" dirty="0">
                <a:solidFill>
                  <a:srgbClr val="FFFFFF"/>
                </a:solidFill>
                <a:latin typeface="Microsoft Sans Serif"/>
                <a:cs typeface="Microsoft Sans Serif"/>
              </a:rPr>
              <a:t>practical</a:t>
            </a:r>
            <a:r>
              <a:rPr sz="3200" spc="35" dirty="0">
                <a:solidFill>
                  <a:srgbClr val="FFFFFF"/>
                </a:solidFill>
                <a:latin typeface="Microsoft Sans Serif"/>
                <a:cs typeface="Microsoft Sans Serif"/>
              </a:rPr>
              <a:t> </a:t>
            </a:r>
            <a:r>
              <a:rPr sz="3200" spc="20" dirty="0">
                <a:solidFill>
                  <a:srgbClr val="FFFFFF"/>
                </a:solidFill>
                <a:latin typeface="Microsoft Sans Serif"/>
                <a:cs typeface="Microsoft Sans Serif"/>
              </a:rPr>
              <a:t>state-of-the-art:</a:t>
            </a:r>
            <a:endParaRPr sz="3200">
              <a:latin typeface="Microsoft Sans Serif"/>
              <a:cs typeface="Microsoft Sans Serif"/>
            </a:endParaRPr>
          </a:p>
          <a:p>
            <a:pPr marL="12700">
              <a:lnSpc>
                <a:spcPct val="100000"/>
              </a:lnSpc>
              <a:spcBef>
                <a:spcPts val="1500"/>
              </a:spcBef>
            </a:pPr>
            <a:r>
              <a:rPr sz="3200" u="heavy" spc="-50" dirty="0">
                <a:solidFill>
                  <a:srgbClr val="00FFFF"/>
                </a:solidFill>
                <a:uFill>
                  <a:solidFill>
                    <a:srgbClr val="00FFFF"/>
                  </a:solidFill>
                </a:uFill>
                <a:latin typeface="Microsoft Sans Serif"/>
                <a:cs typeface="Microsoft Sans Serif"/>
                <a:hlinkClick r:id="rId3"/>
              </a:rPr>
              <a:t>Thomas</a:t>
            </a:r>
            <a:r>
              <a:rPr sz="3200" u="heavy" spc="35" dirty="0">
                <a:solidFill>
                  <a:srgbClr val="00FFFF"/>
                </a:solidFill>
                <a:uFill>
                  <a:solidFill>
                    <a:srgbClr val="00FFFF"/>
                  </a:solidFill>
                </a:uFill>
                <a:latin typeface="Microsoft Sans Serif"/>
                <a:cs typeface="Microsoft Sans Serif"/>
                <a:hlinkClick r:id="rId3"/>
              </a:rPr>
              <a:t> </a:t>
            </a:r>
            <a:r>
              <a:rPr sz="3200" u="heavy" spc="-10" dirty="0">
                <a:solidFill>
                  <a:srgbClr val="00FFFF"/>
                </a:solidFill>
                <a:uFill>
                  <a:solidFill>
                    <a:srgbClr val="00FFFF"/>
                  </a:solidFill>
                </a:uFill>
                <a:latin typeface="Microsoft Sans Serif"/>
                <a:cs typeface="Microsoft Sans Serif"/>
                <a:hlinkClick r:id="rId3"/>
              </a:rPr>
              <a:t>Simonini,</a:t>
            </a:r>
            <a:r>
              <a:rPr sz="3200" u="heavy" spc="40" dirty="0">
                <a:solidFill>
                  <a:srgbClr val="00FFFF"/>
                </a:solidFill>
                <a:uFill>
                  <a:solidFill>
                    <a:srgbClr val="00FFFF"/>
                  </a:solidFill>
                </a:uFill>
                <a:latin typeface="Microsoft Sans Serif"/>
                <a:cs typeface="Microsoft Sans Serif"/>
                <a:hlinkClick r:id="rId3"/>
              </a:rPr>
              <a:t> </a:t>
            </a:r>
            <a:r>
              <a:rPr sz="3200" u="heavy" spc="55" dirty="0">
                <a:solidFill>
                  <a:srgbClr val="00FFFF"/>
                </a:solidFill>
                <a:uFill>
                  <a:solidFill>
                    <a:srgbClr val="00FFFF"/>
                  </a:solidFill>
                </a:uFill>
                <a:latin typeface="Microsoft Sans Serif"/>
                <a:cs typeface="Microsoft Sans Serif"/>
                <a:hlinkClick r:id="rId3"/>
              </a:rPr>
              <a:t>Deep</a:t>
            </a:r>
            <a:r>
              <a:rPr sz="3200" u="heavy" spc="40" dirty="0">
                <a:solidFill>
                  <a:srgbClr val="00FFFF"/>
                </a:solidFill>
                <a:uFill>
                  <a:solidFill>
                    <a:srgbClr val="00FFFF"/>
                  </a:solidFill>
                </a:uFill>
                <a:latin typeface="Microsoft Sans Serif"/>
                <a:cs typeface="Microsoft Sans Serif"/>
                <a:hlinkClick r:id="rId3"/>
              </a:rPr>
              <a:t> </a:t>
            </a:r>
            <a:r>
              <a:rPr sz="3200" u="heavy" spc="-10" dirty="0">
                <a:solidFill>
                  <a:srgbClr val="00FFFF"/>
                </a:solidFill>
                <a:uFill>
                  <a:solidFill>
                    <a:srgbClr val="00FFFF"/>
                  </a:solidFill>
                </a:uFill>
                <a:latin typeface="Microsoft Sans Serif"/>
                <a:cs typeface="Microsoft Sans Serif"/>
                <a:hlinkClick r:id="rId3"/>
              </a:rPr>
              <a:t>Reinforcement</a:t>
            </a:r>
            <a:r>
              <a:rPr sz="3200" u="heavy" spc="40" dirty="0">
                <a:solidFill>
                  <a:srgbClr val="00FFFF"/>
                </a:solidFill>
                <a:uFill>
                  <a:solidFill>
                    <a:srgbClr val="00FFFF"/>
                  </a:solidFill>
                </a:uFill>
                <a:latin typeface="Microsoft Sans Serif"/>
                <a:cs typeface="Microsoft Sans Serif"/>
                <a:hlinkClick r:id="rId3"/>
              </a:rPr>
              <a:t> </a:t>
            </a:r>
            <a:r>
              <a:rPr sz="3200" u="heavy" spc="-5" dirty="0">
                <a:solidFill>
                  <a:srgbClr val="00FFFF"/>
                </a:solidFill>
                <a:uFill>
                  <a:solidFill>
                    <a:srgbClr val="00FFFF"/>
                  </a:solidFill>
                </a:uFill>
                <a:latin typeface="Microsoft Sans Serif"/>
                <a:cs typeface="Microsoft Sans Serif"/>
                <a:hlinkClick r:id="rId3"/>
              </a:rPr>
              <a:t>Learning</a:t>
            </a:r>
            <a:r>
              <a:rPr sz="3200" u="heavy" spc="40" dirty="0">
                <a:solidFill>
                  <a:srgbClr val="00FFFF"/>
                </a:solidFill>
                <a:uFill>
                  <a:solidFill>
                    <a:srgbClr val="00FFFF"/>
                  </a:solidFill>
                </a:uFill>
                <a:latin typeface="Microsoft Sans Serif"/>
                <a:cs typeface="Microsoft Sans Serif"/>
                <a:hlinkClick r:id="rId3"/>
              </a:rPr>
              <a:t> </a:t>
            </a:r>
            <a:r>
              <a:rPr sz="3200" u="heavy" spc="-35" dirty="0">
                <a:solidFill>
                  <a:srgbClr val="00FFFF"/>
                </a:solidFill>
                <a:uFill>
                  <a:solidFill>
                    <a:srgbClr val="00FFFF"/>
                  </a:solidFill>
                </a:uFill>
                <a:latin typeface="Microsoft Sans Serif"/>
                <a:cs typeface="Microsoft Sans Serif"/>
                <a:hlinkClick r:id="rId3"/>
              </a:rPr>
              <a:t>course</a:t>
            </a:r>
            <a:endParaRPr sz="3200">
              <a:latin typeface="Microsoft Sans Serif"/>
              <a:cs typeface="Microsoft Sans Serif"/>
            </a:endParaRPr>
          </a:p>
        </p:txBody>
      </p:sp>
      <p:sp>
        <p:nvSpPr>
          <p:cNvPr id="6" name="object 6"/>
          <p:cNvSpPr txBox="1"/>
          <p:nvPr/>
        </p:nvSpPr>
        <p:spPr>
          <a:xfrm>
            <a:off x="1599923" y="4582876"/>
            <a:ext cx="14777085" cy="1869439"/>
          </a:xfrm>
          <a:prstGeom prst="rect">
            <a:avLst/>
          </a:prstGeom>
        </p:spPr>
        <p:txBody>
          <a:bodyPr vert="horz" wrap="square" lIns="0" tIns="203200" rIns="0" bIns="0" rtlCol="0">
            <a:spAutoFit/>
          </a:bodyPr>
          <a:lstStyle/>
          <a:p>
            <a:pPr marL="12700">
              <a:lnSpc>
                <a:spcPct val="100000"/>
              </a:lnSpc>
              <a:spcBef>
                <a:spcPts val="1600"/>
              </a:spcBef>
            </a:pPr>
            <a:r>
              <a:rPr sz="3200" spc="55" dirty="0">
                <a:solidFill>
                  <a:srgbClr val="FFFFFF"/>
                </a:solidFill>
                <a:latin typeface="Microsoft Sans Serif"/>
                <a:cs typeface="Microsoft Sans Serif"/>
              </a:rPr>
              <a:t>Most</a:t>
            </a:r>
            <a:r>
              <a:rPr sz="3200" spc="35" dirty="0">
                <a:solidFill>
                  <a:srgbClr val="FFFFFF"/>
                </a:solidFill>
                <a:latin typeface="Microsoft Sans Serif"/>
                <a:cs typeface="Microsoft Sans Serif"/>
              </a:rPr>
              <a:t> </a:t>
            </a:r>
            <a:r>
              <a:rPr sz="3200" spc="-5" dirty="0">
                <a:solidFill>
                  <a:srgbClr val="FFFFFF"/>
                </a:solidFill>
                <a:latin typeface="Microsoft Sans Serif"/>
                <a:cs typeface="Microsoft Sans Serif"/>
              </a:rPr>
              <a:t>comprehensive</a:t>
            </a:r>
            <a:r>
              <a:rPr sz="3200" spc="35" dirty="0">
                <a:solidFill>
                  <a:srgbClr val="FFFFFF"/>
                </a:solidFill>
                <a:latin typeface="Microsoft Sans Serif"/>
                <a:cs typeface="Microsoft Sans Serif"/>
              </a:rPr>
              <a:t> </a:t>
            </a:r>
            <a:r>
              <a:rPr sz="3200" spc="15" dirty="0">
                <a:solidFill>
                  <a:srgbClr val="FFFFFF"/>
                </a:solidFill>
                <a:latin typeface="Microsoft Sans Serif"/>
                <a:cs typeface="Microsoft Sans Serif"/>
              </a:rPr>
              <a:t>and</a:t>
            </a:r>
            <a:r>
              <a:rPr sz="3200" spc="35" dirty="0">
                <a:solidFill>
                  <a:srgbClr val="FFFFFF"/>
                </a:solidFill>
                <a:latin typeface="Microsoft Sans Serif"/>
                <a:cs typeface="Microsoft Sans Serif"/>
              </a:rPr>
              <a:t> </a:t>
            </a:r>
            <a:r>
              <a:rPr sz="3200" spc="25" dirty="0">
                <a:solidFill>
                  <a:srgbClr val="FFFFFF"/>
                </a:solidFill>
                <a:latin typeface="Microsoft Sans Serif"/>
                <a:cs typeface="Microsoft Sans Serif"/>
              </a:rPr>
              <a:t>best</a:t>
            </a:r>
            <a:r>
              <a:rPr sz="3200" spc="35" dirty="0">
                <a:solidFill>
                  <a:srgbClr val="FFFFFF"/>
                </a:solidFill>
                <a:latin typeface="Microsoft Sans Serif"/>
                <a:cs typeface="Microsoft Sans Serif"/>
              </a:rPr>
              <a:t> </a:t>
            </a:r>
            <a:r>
              <a:rPr sz="3200" spc="25" dirty="0">
                <a:solidFill>
                  <a:srgbClr val="FFFFFF"/>
                </a:solidFill>
                <a:latin typeface="Microsoft Sans Serif"/>
                <a:cs typeface="Microsoft Sans Serif"/>
              </a:rPr>
              <a:t>foundations:</a:t>
            </a:r>
            <a:endParaRPr sz="3200">
              <a:latin typeface="Microsoft Sans Serif"/>
              <a:cs typeface="Microsoft Sans Serif"/>
            </a:endParaRPr>
          </a:p>
          <a:p>
            <a:pPr marL="12700" marR="5080">
              <a:lnSpc>
                <a:spcPct val="100000"/>
              </a:lnSpc>
              <a:spcBef>
                <a:spcPts val="1500"/>
              </a:spcBef>
              <a:tabLst>
                <a:tab pos="1111250" algn="l"/>
              </a:tabLst>
            </a:pPr>
            <a:r>
              <a:rPr sz="3200" u="heavy" dirty="0">
                <a:solidFill>
                  <a:srgbClr val="00FFFF"/>
                </a:solidFill>
                <a:uFill>
                  <a:solidFill>
                    <a:srgbClr val="00FFFF"/>
                  </a:solidFill>
                </a:uFill>
                <a:latin typeface="Times New Roman"/>
                <a:cs typeface="Times New Roman"/>
                <a:hlinkClick r:id="rId4"/>
              </a:rPr>
              <a:t> 	</a:t>
            </a:r>
            <a:r>
              <a:rPr sz="3200" u="heavy" spc="175" dirty="0">
                <a:solidFill>
                  <a:srgbClr val="00FFFF"/>
                </a:solidFill>
                <a:uFill>
                  <a:solidFill>
                    <a:srgbClr val="00FFFF"/>
                  </a:solidFill>
                </a:uFill>
                <a:latin typeface="Microsoft Sans Serif"/>
                <a:cs typeface="Microsoft Sans Serif"/>
                <a:hlinkClick r:id="rId4"/>
              </a:rPr>
              <a:t>d</a:t>
            </a:r>
            <a:r>
              <a:rPr sz="3200" u="heavy" spc="40" dirty="0">
                <a:solidFill>
                  <a:srgbClr val="00FFFF"/>
                </a:solidFill>
                <a:uFill>
                  <a:solidFill>
                    <a:srgbClr val="00FFFF"/>
                  </a:solidFill>
                </a:uFill>
                <a:latin typeface="Microsoft Sans Serif"/>
                <a:cs typeface="Microsoft Sans Serif"/>
                <a:hlinkClick r:id="rId4"/>
              </a:rPr>
              <a:t> </a:t>
            </a:r>
            <a:r>
              <a:rPr sz="3200" u="heavy" spc="-180" dirty="0">
                <a:solidFill>
                  <a:srgbClr val="00FFFF"/>
                </a:solidFill>
                <a:uFill>
                  <a:solidFill>
                    <a:srgbClr val="00FFFF"/>
                  </a:solidFill>
                </a:uFill>
                <a:latin typeface="Microsoft Sans Serif"/>
                <a:cs typeface="Microsoft Sans Serif"/>
                <a:hlinkClick r:id="rId4"/>
              </a:rPr>
              <a:t>S.</a:t>
            </a:r>
            <a:r>
              <a:rPr sz="3200" u="heavy" spc="45" dirty="0">
                <a:solidFill>
                  <a:srgbClr val="00FFFF"/>
                </a:solidFill>
                <a:uFill>
                  <a:solidFill>
                    <a:srgbClr val="00FFFF"/>
                  </a:solidFill>
                </a:uFill>
                <a:latin typeface="Microsoft Sans Serif"/>
                <a:cs typeface="Microsoft Sans Serif"/>
                <a:hlinkClick r:id="rId4"/>
              </a:rPr>
              <a:t> </a:t>
            </a:r>
            <a:r>
              <a:rPr sz="3200" u="heavy" spc="15" dirty="0">
                <a:solidFill>
                  <a:srgbClr val="00FFFF"/>
                </a:solidFill>
                <a:uFill>
                  <a:solidFill>
                    <a:srgbClr val="00FFFF"/>
                  </a:solidFill>
                </a:uFill>
                <a:latin typeface="Microsoft Sans Serif"/>
                <a:cs typeface="Microsoft Sans Serif"/>
                <a:hlinkClick r:id="rId4"/>
              </a:rPr>
              <a:t>Sutton</a:t>
            </a:r>
            <a:r>
              <a:rPr sz="3200" u="heavy" spc="45" dirty="0">
                <a:solidFill>
                  <a:srgbClr val="00FFFF"/>
                </a:solidFill>
                <a:uFill>
                  <a:solidFill>
                    <a:srgbClr val="00FFFF"/>
                  </a:solidFill>
                </a:uFill>
                <a:latin typeface="Microsoft Sans Serif"/>
                <a:cs typeface="Microsoft Sans Serif"/>
                <a:hlinkClick r:id="rId4"/>
              </a:rPr>
              <a:t> </a:t>
            </a:r>
            <a:r>
              <a:rPr sz="3200" u="heavy" spc="15" dirty="0">
                <a:solidFill>
                  <a:srgbClr val="00FFFF"/>
                </a:solidFill>
                <a:uFill>
                  <a:solidFill>
                    <a:srgbClr val="00FFFF"/>
                  </a:solidFill>
                </a:uFill>
                <a:latin typeface="Microsoft Sans Serif"/>
                <a:cs typeface="Microsoft Sans Serif"/>
                <a:hlinkClick r:id="rId4"/>
              </a:rPr>
              <a:t>and</a:t>
            </a:r>
            <a:r>
              <a:rPr sz="3200" u="heavy" spc="45" dirty="0">
                <a:solidFill>
                  <a:srgbClr val="00FFFF"/>
                </a:solidFill>
                <a:uFill>
                  <a:solidFill>
                    <a:srgbClr val="00FFFF"/>
                  </a:solidFill>
                </a:uFill>
                <a:latin typeface="Microsoft Sans Serif"/>
                <a:cs typeface="Microsoft Sans Serif"/>
                <a:hlinkClick r:id="rId4"/>
              </a:rPr>
              <a:t> </a:t>
            </a:r>
            <a:r>
              <a:rPr sz="3200" u="heavy" spc="25" dirty="0">
                <a:solidFill>
                  <a:srgbClr val="00FFFF"/>
                </a:solidFill>
                <a:uFill>
                  <a:solidFill>
                    <a:srgbClr val="00FFFF"/>
                  </a:solidFill>
                </a:uFill>
                <a:latin typeface="Microsoft Sans Serif"/>
                <a:cs typeface="Microsoft Sans Serif"/>
                <a:hlinkClick r:id="rId4"/>
              </a:rPr>
              <a:t>Andrew</a:t>
            </a:r>
            <a:r>
              <a:rPr sz="3200" u="heavy" spc="40" dirty="0">
                <a:solidFill>
                  <a:srgbClr val="00FFFF"/>
                </a:solidFill>
                <a:uFill>
                  <a:solidFill>
                    <a:srgbClr val="00FFFF"/>
                  </a:solidFill>
                </a:uFill>
                <a:latin typeface="Microsoft Sans Serif"/>
                <a:cs typeface="Microsoft Sans Serif"/>
                <a:hlinkClick r:id="rId4"/>
              </a:rPr>
              <a:t> </a:t>
            </a:r>
            <a:r>
              <a:rPr sz="3200" u="heavy" dirty="0">
                <a:solidFill>
                  <a:srgbClr val="00FFFF"/>
                </a:solidFill>
                <a:uFill>
                  <a:solidFill>
                    <a:srgbClr val="00FFFF"/>
                  </a:solidFill>
                </a:uFill>
                <a:latin typeface="Microsoft Sans Serif"/>
                <a:cs typeface="Microsoft Sans Serif"/>
                <a:hlinkClick r:id="rId4"/>
              </a:rPr>
              <a:t>G.</a:t>
            </a:r>
            <a:r>
              <a:rPr sz="3200" u="heavy" spc="45" dirty="0">
                <a:solidFill>
                  <a:srgbClr val="00FFFF"/>
                </a:solidFill>
                <a:uFill>
                  <a:solidFill>
                    <a:srgbClr val="00FFFF"/>
                  </a:solidFill>
                </a:uFill>
                <a:latin typeface="Microsoft Sans Serif"/>
                <a:cs typeface="Microsoft Sans Serif"/>
                <a:hlinkClick r:id="rId4"/>
              </a:rPr>
              <a:t> </a:t>
            </a:r>
            <a:r>
              <a:rPr sz="3200" u="heavy" spc="5" dirty="0">
                <a:solidFill>
                  <a:srgbClr val="00FFFF"/>
                </a:solidFill>
                <a:uFill>
                  <a:solidFill>
                    <a:srgbClr val="00FFFF"/>
                  </a:solidFill>
                </a:uFill>
                <a:latin typeface="Microsoft Sans Serif"/>
                <a:cs typeface="Microsoft Sans Serif"/>
                <a:hlinkClick r:id="rId4"/>
              </a:rPr>
              <a:t>Barto,</a:t>
            </a:r>
            <a:r>
              <a:rPr sz="3200" u="heavy" spc="45" dirty="0">
                <a:solidFill>
                  <a:srgbClr val="00FFFF"/>
                </a:solidFill>
                <a:uFill>
                  <a:solidFill>
                    <a:srgbClr val="00FFFF"/>
                  </a:solidFill>
                </a:uFill>
                <a:latin typeface="Microsoft Sans Serif"/>
                <a:cs typeface="Microsoft Sans Serif"/>
                <a:hlinkClick r:id="rId4"/>
              </a:rPr>
              <a:t> </a:t>
            </a:r>
            <a:r>
              <a:rPr sz="3200" u="heavy" spc="-10" dirty="0">
                <a:solidFill>
                  <a:srgbClr val="00FFFF"/>
                </a:solidFill>
                <a:uFill>
                  <a:solidFill>
                    <a:srgbClr val="00FFFF"/>
                  </a:solidFill>
                </a:uFill>
                <a:latin typeface="Microsoft Sans Serif"/>
                <a:cs typeface="Microsoft Sans Serif"/>
                <a:hlinkClick r:id="rId4"/>
              </a:rPr>
              <a:t>Reinforcement</a:t>
            </a:r>
            <a:r>
              <a:rPr sz="3200" u="heavy" spc="45" dirty="0">
                <a:solidFill>
                  <a:srgbClr val="00FFFF"/>
                </a:solidFill>
                <a:uFill>
                  <a:solidFill>
                    <a:srgbClr val="00FFFF"/>
                  </a:solidFill>
                </a:uFill>
                <a:latin typeface="Microsoft Sans Serif"/>
                <a:cs typeface="Microsoft Sans Serif"/>
                <a:hlinkClick r:id="rId4"/>
              </a:rPr>
              <a:t> </a:t>
            </a:r>
            <a:r>
              <a:rPr sz="3200" u="heavy" spc="-5" dirty="0">
                <a:solidFill>
                  <a:srgbClr val="00FFFF"/>
                </a:solidFill>
                <a:uFill>
                  <a:solidFill>
                    <a:srgbClr val="00FFFF"/>
                  </a:solidFill>
                </a:uFill>
                <a:latin typeface="Microsoft Sans Serif"/>
                <a:cs typeface="Microsoft Sans Serif"/>
                <a:hlinkClick r:id="rId4"/>
              </a:rPr>
              <a:t>Learning,</a:t>
            </a:r>
            <a:r>
              <a:rPr sz="3200" u="heavy" spc="45" dirty="0">
                <a:solidFill>
                  <a:srgbClr val="00FFFF"/>
                </a:solidFill>
                <a:uFill>
                  <a:solidFill>
                    <a:srgbClr val="00FFFF"/>
                  </a:solidFill>
                </a:uFill>
                <a:latin typeface="Microsoft Sans Serif"/>
                <a:cs typeface="Microsoft Sans Serif"/>
                <a:hlinkClick r:id="rId4"/>
              </a:rPr>
              <a:t> </a:t>
            </a:r>
            <a:r>
              <a:rPr sz="3200" u="heavy" spc="30" dirty="0">
                <a:solidFill>
                  <a:srgbClr val="00FFFF"/>
                </a:solidFill>
                <a:uFill>
                  <a:solidFill>
                    <a:srgbClr val="00FFFF"/>
                  </a:solidFill>
                </a:uFill>
                <a:latin typeface="Microsoft Sans Serif"/>
                <a:cs typeface="Microsoft Sans Serif"/>
                <a:hlinkClick r:id="rId4"/>
              </a:rPr>
              <a:t>An</a:t>
            </a:r>
            <a:r>
              <a:rPr sz="3200" u="heavy" spc="40" dirty="0">
                <a:solidFill>
                  <a:srgbClr val="00FFFF"/>
                </a:solidFill>
                <a:uFill>
                  <a:solidFill>
                    <a:srgbClr val="00FFFF"/>
                  </a:solidFill>
                </a:uFill>
                <a:latin typeface="Microsoft Sans Serif"/>
                <a:cs typeface="Microsoft Sans Serif"/>
                <a:hlinkClick r:id="rId4"/>
              </a:rPr>
              <a:t> </a:t>
            </a:r>
            <a:r>
              <a:rPr sz="3200" u="heavy" spc="50" dirty="0">
                <a:solidFill>
                  <a:srgbClr val="00FFFF"/>
                </a:solidFill>
                <a:uFill>
                  <a:solidFill>
                    <a:srgbClr val="00FFFF"/>
                  </a:solidFill>
                </a:uFill>
                <a:latin typeface="Microsoft Sans Serif"/>
                <a:cs typeface="Microsoft Sans Serif"/>
                <a:hlinkClick r:id="rId4"/>
              </a:rPr>
              <a:t>introduction, </a:t>
            </a:r>
            <a:r>
              <a:rPr sz="3200" spc="-835" dirty="0">
                <a:solidFill>
                  <a:srgbClr val="00FFFF"/>
                </a:solidFill>
                <a:latin typeface="Microsoft Sans Serif"/>
                <a:cs typeface="Microsoft Sans Serif"/>
              </a:rPr>
              <a:t> </a:t>
            </a:r>
            <a:r>
              <a:rPr sz="3200" u="heavy" spc="-5" dirty="0">
                <a:solidFill>
                  <a:srgbClr val="00FFFF"/>
                </a:solidFill>
                <a:uFill>
                  <a:solidFill>
                    <a:srgbClr val="00FFFF"/>
                  </a:solidFill>
                </a:uFill>
                <a:latin typeface="Microsoft Sans Serif"/>
                <a:cs typeface="Microsoft Sans Serif"/>
                <a:hlinkClick r:id="rId4"/>
              </a:rPr>
              <a:t>second</a:t>
            </a:r>
            <a:r>
              <a:rPr sz="3200" u="heavy" spc="30" dirty="0">
                <a:solidFill>
                  <a:srgbClr val="00FFFF"/>
                </a:solidFill>
                <a:uFill>
                  <a:solidFill>
                    <a:srgbClr val="00FFFF"/>
                  </a:solidFill>
                </a:uFill>
                <a:latin typeface="Microsoft Sans Serif"/>
                <a:cs typeface="Microsoft Sans Serif"/>
                <a:hlinkClick r:id="rId4"/>
              </a:rPr>
              <a:t> </a:t>
            </a:r>
            <a:r>
              <a:rPr sz="3200" u="heavy" spc="75" dirty="0">
                <a:solidFill>
                  <a:srgbClr val="00FFFF"/>
                </a:solidFill>
                <a:uFill>
                  <a:solidFill>
                    <a:srgbClr val="00FFFF"/>
                  </a:solidFill>
                </a:uFill>
                <a:latin typeface="Microsoft Sans Serif"/>
                <a:cs typeface="Microsoft Sans Serif"/>
                <a:hlinkClick r:id="rId4"/>
              </a:rPr>
              <a:t>edition</a:t>
            </a:r>
            <a:endParaRPr sz="3200">
              <a:latin typeface="Microsoft Sans Serif"/>
              <a:cs typeface="Microsoft Sans Serif"/>
            </a:endParaRPr>
          </a:p>
        </p:txBody>
      </p:sp>
      <p:sp>
        <p:nvSpPr>
          <p:cNvPr id="7" name="object 7"/>
          <p:cNvSpPr txBox="1"/>
          <p:nvPr/>
        </p:nvSpPr>
        <p:spPr>
          <a:xfrm>
            <a:off x="1599923" y="7105096"/>
            <a:ext cx="8740775" cy="1381760"/>
          </a:xfrm>
          <a:prstGeom prst="rect">
            <a:avLst/>
          </a:prstGeom>
        </p:spPr>
        <p:txBody>
          <a:bodyPr vert="horz" wrap="square" lIns="0" tIns="203200" rIns="0" bIns="0" rtlCol="0">
            <a:spAutoFit/>
          </a:bodyPr>
          <a:lstStyle/>
          <a:p>
            <a:pPr marL="12700">
              <a:lnSpc>
                <a:spcPct val="100000"/>
              </a:lnSpc>
              <a:spcBef>
                <a:spcPts val="1600"/>
              </a:spcBef>
            </a:pPr>
            <a:r>
              <a:rPr sz="3200" spc="50" dirty="0">
                <a:solidFill>
                  <a:srgbClr val="FFFFFF"/>
                </a:solidFill>
                <a:latin typeface="Microsoft Sans Serif"/>
                <a:cs typeface="Microsoft Sans Serif"/>
              </a:rPr>
              <a:t>Outstanding</a:t>
            </a:r>
            <a:r>
              <a:rPr sz="3200" spc="5" dirty="0">
                <a:solidFill>
                  <a:srgbClr val="FFFFFF"/>
                </a:solidFill>
                <a:latin typeface="Microsoft Sans Serif"/>
                <a:cs typeface="Microsoft Sans Serif"/>
              </a:rPr>
              <a:t> </a:t>
            </a:r>
            <a:r>
              <a:rPr sz="3200" spc="15" dirty="0">
                <a:solidFill>
                  <a:srgbClr val="FFFFFF"/>
                </a:solidFill>
                <a:latin typeface="Microsoft Sans Serif"/>
                <a:cs typeface="Microsoft Sans Serif"/>
              </a:rPr>
              <a:t>applications:</a:t>
            </a:r>
            <a:endParaRPr sz="3200">
              <a:latin typeface="Microsoft Sans Serif"/>
              <a:cs typeface="Microsoft Sans Serif"/>
            </a:endParaRPr>
          </a:p>
          <a:p>
            <a:pPr marL="12700">
              <a:lnSpc>
                <a:spcPct val="100000"/>
              </a:lnSpc>
              <a:spcBef>
                <a:spcPts val="1500"/>
              </a:spcBef>
            </a:pPr>
            <a:r>
              <a:rPr sz="3200" spc="-60" dirty="0">
                <a:solidFill>
                  <a:srgbClr val="FFFFFF"/>
                </a:solidFill>
                <a:latin typeface="Microsoft Sans Serif"/>
                <a:cs typeface="Microsoft Sans Serif"/>
              </a:rPr>
              <a:t>Silver</a:t>
            </a:r>
            <a:r>
              <a:rPr sz="3200" spc="40" dirty="0">
                <a:solidFill>
                  <a:srgbClr val="FFFFFF"/>
                </a:solidFill>
                <a:latin typeface="Microsoft Sans Serif"/>
                <a:cs typeface="Microsoft Sans Serif"/>
              </a:rPr>
              <a:t> </a:t>
            </a:r>
            <a:r>
              <a:rPr sz="3200" spc="85" dirty="0">
                <a:solidFill>
                  <a:srgbClr val="FFFFFF"/>
                </a:solidFill>
                <a:latin typeface="Microsoft Sans Serif"/>
                <a:cs typeface="Microsoft Sans Serif"/>
              </a:rPr>
              <a:t>et</a:t>
            </a:r>
            <a:r>
              <a:rPr sz="3200" spc="40" dirty="0">
                <a:solidFill>
                  <a:srgbClr val="FFFFFF"/>
                </a:solidFill>
                <a:latin typeface="Microsoft Sans Serif"/>
                <a:cs typeface="Microsoft Sans Serif"/>
              </a:rPr>
              <a:t> </a:t>
            </a:r>
            <a:r>
              <a:rPr sz="3200" spc="-20" dirty="0">
                <a:solidFill>
                  <a:srgbClr val="FFFFFF"/>
                </a:solidFill>
                <a:latin typeface="Microsoft Sans Serif"/>
                <a:cs typeface="Microsoft Sans Serif"/>
              </a:rPr>
              <a:t>al.,</a:t>
            </a:r>
            <a:r>
              <a:rPr sz="3200" spc="40" dirty="0">
                <a:solidFill>
                  <a:srgbClr val="FFFFFF"/>
                </a:solidFill>
                <a:latin typeface="Microsoft Sans Serif"/>
                <a:cs typeface="Microsoft Sans Serif"/>
              </a:rPr>
              <a:t> </a:t>
            </a:r>
            <a:r>
              <a:rPr sz="3200" u="heavy" spc="30" dirty="0">
                <a:solidFill>
                  <a:srgbClr val="00FFFF"/>
                </a:solidFill>
                <a:uFill>
                  <a:solidFill>
                    <a:srgbClr val="00FFFF"/>
                  </a:solidFill>
                </a:uFill>
                <a:latin typeface="Microsoft Sans Serif"/>
                <a:cs typeface="Microsoft Sans Serif"/>
                <a:hlinkClick r:id="rId5"/>
              </a:rPr>
              <a:t>AlphaGo</a:t>
            </a:r>
            <a:r>
              <a:rPr sz="3200" spc="30" dirty="0">
                <a:solidFill>
                  <a:srgbClr val="FFFFFF"/>
                </a:solidFill>
                <a:latin typeface="Microsoft Sans Serif"/>
                <a:cs typeface="Microsoft Sans Serif"/>
              </a:rPr>
              <a:t>,</a:t>
            </a:r>
            <a:r>
              <a:rPr sz="3200" spc="45" dirty="0">
                <a:solidFill>
                  <a:srgbClr val="FFFFFF"/>
                </a:solidFill>
                <a:latin typeface="Microsoft Sans Serif"/>
                <a:cs typeface="Microsoft Sans Serif"/>
              </a:rPr>
              <a:t> </a:t>
            </a:r>
            <a:r>
              <a:rPr sz="3200" u="heavy" spc="35" dirty="0">
                <a:solidFill>
                  <a:srgbClr val="00FFFF"/>
                </a:solidFill>
                <a:uFill>
                  <a:solidFill>
                    <a:srgbClr val="00FFFF"/>
                  </a:solidFill>
                </a:uFill>
                <a:latin typeface="Microsoft Sans Serif"/>
                <a:cs typeface="Microsoft Sans Serif"/>
                <a:hlinkClick r:id="rId6"/>
              </a:rPr>
              <a:t>AlphaGo</a:t>
            </a:r>
            <a:r>
              <a:rPr sz="3200" u="heavy" spc="40" dirty="0">
                <a:solidFill>
                  <a:srgbClr val="00FFFF"/>
                </a:solidFill>
                <a:uFill>
                  <a:solidFill>
                    <a:srgbClr val="00FFFF"/>
                  </a:solidFill>
                </a:uFill>
                <a:latin typeface="Microsoft Sans Serif"/>
                <a:cs typeface="Microsoft Sans Serif"/>
                <a:hlinkClick r:id="rId6"/>
              </a:rPr>
              <a:t> </a:t>
            </a:r>
            <a:r>
              <a:rPr sz="3200" u="heavy" spc="-30" dirty="0">
                <a:solidFill>
                  <a:srgbClr val="00FFFF"/>
                </a:solidFill>
                <a:uFill>
                  <a:solidFill>
                    <a:srgbClr val="00FFFF"/>
                  </a:solidFill>
                </a:uFill>
                <a:latin typeface="Microsoft Sans Serif"/>
                <a:cs typeface="Microsoft Sans Serif"/>
                <a:hlinkClick r:id="rId6"/>
              </a:rPr>
              <a:t>Zero</a:t>
            </a:r>
            <a:r>
              <a:rPr sz="3200" spc="-30" dirty="0">
                <a:solidFill>
                  <a:srgbClr val="FFFFFF"/>
                </a:solidFill>
                <a:latin typeface="Microsoft Sans Serif"/>
                <a:cs typeface="Microsoft Sans Serif"/>
              </a:rPr>
              <a:t>,</a:t>
            </a:r>
            <a:r>
              <a:rPr sz="3200" spc="40" dirty="0">
                <a:solidFill>
                  <a:srgbClr val="FFFFFF"/>
                </a:solidFill>
                <a:latin typeface="Microsoft Sans Serif"/>
                <a:cs typeface="Microsoft Sans Serif"/>
              </a:rPr>
              <a:t> </a:t>
            </a:r>
            <a:r>
              <a:rPr sz="3200" u="heavy" dirty="0">
                <a:solidFill>
                  <a:srgbClr val="00FFFF"/>
                </a:solidFill>
                <a:uFill>
                  <a:solidFill>
                    <a:srgbClr val="00FFFF"/>
                  </a:solidFill>
                </a:uFill>
                <a:latin typeface="Microsoft Sans Serif"/>
                <a:cs typeface="Microsoft Sans Serif"/>
                <a:hlinkClick r:id="rId7"/>
              </a:rPr>
              <a:t>AlphaZero</a:t>
            </a:r>
            <a:endParaRPr sz="3200">
              <a:latin typeface="Microsoft Sans Serif"/>
              <a:cs typeface="Microsoft Sans Serif"/>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7561121" y="4766327"/>
            <a:ext cx="234950" cy="482600"/>
          </a:xfrm>
          <a:prstGeom prst="rect">
            <a:avLst/>
          </a:prstGeom>
        </p:spPr>
        <p:txBody>
          <a:bodyPr vert="horz" wrap="square" lIns="0" tIns="12700" rIns="0" bIns="0" rtlCol="0">
            <a:spAutoFit/>
          </a:bodyPr>
          <a:lstStyle/>
          <a:p>
            <a:pPr marL="12700">
              <a:lnSpc>
                <a:spcPct val="100000"/>
              </a:lnSpc>
              <a:spcBef>
                <a:spcPts val="100"/>
              </a:spcBef>
            </a:pPr>
            <a:r>
              <a:rPr sz="3000" dirty="0">
                <a:solidFill>
                  <a:srgbClr val="FFFFFF"/>
                </a:solidFill>
                <a:latin typeface="Consolas"/>
                <a:cs typeface="Consolas"/>
              </a:rPr>
              <a:t>+</a:t>
            </a:r>
            <a:endParaRPr sz="3000">
              <a:latin typeface="Consolas"/>
              <a:cs typeface="Consolas"/>
            </a:endParaRPr>
          </a:p>
        </p:txBody>
      </p:sp>
      <p:pic>
        <p:nvPicPr>
          <p:cNvPr id="3" name="object 3"/>
          <p:cNvPicPr/>
          <p:nvPr/>
        </p:nvPicPr>
        <p:blipFill>
          <a:blip r:embed="rId2" cstate="print"/>
          <a:stretch>
            <a:fillRect/>
          </a:stretch>
        </p:blipFill>
        <p:spPr>
          <a:xfrm>
            <a:off x="0" y="3621224"/>
            <a:ext cx="2659511" cy="2944704"/>
          </a:xfrm>
          <a:prstGeom prst="rect">
            <a:avLst/>
          </a:prstGeom>
        </p:spPr>
      </p:pic>
      <p:sp>
        <p:nvSpPr>
          <p:cNvPr id="4" name="object 4"/>
          <p:cNvSpPr txBox="1">
            <a:spLocks noGrp="1"/>
          </p:cNvSpPr>
          <p:nvPr>
            <p:ph type="title"/>
          </p:nvPr>
        </p:nvSpPr>
        <p:spPr>
          <a:xfrm>
            <a:off x="1599737" y="783467"/>
            <a:ext cx="2550160" cy="1122680"/>
          </a:xfrm>
          <a:prstGeom prst="rect">
            <a:avLst/>
          </a:prstGeom>
        </p:spPr>
        <p:txBody>
          <a:bodyPr vert="horz" wrap="square" lIns="0" tIns="12700" rIns="0" bIns="0" rtlCol="0">
            <a:spAutoFit/>
          </a:bodyPr>
          <a:lstStyle/>
          <a:p>
            <a:pPr marL="12700">
              <a:lnSpc>
                <a:spcPct val="100000"/>
              </a:lnSpc>
              <a:spcBef>
                <a:spcPts val="100"/>
              </a:spcBef>
            </a:pPr>
            <a:r>
              <a:rPr spc="-190" dirty="0"/>
              <a:t>Recap</a:t>
            </a:r>
          </a:p>
        </p:txBody>
      </p:sp>
      <p:sp>
        <p:nvSpPr>
          <p:cNvPr id="7" name="object 7"/>
          <p:cNvSpPr txBox="1"/>
          <p:nvPr/>
        </p:nvSpPr>
        <p:spPr>
          <a:xfrm>
            <a:off x="17173041" y="9723963"/>
            <a:ext cx="925830" cy="330200"/>
          </a:xfrm>
          <a:prstGeom prst="rect">
            <a:avLst/>
          </a:prstGeom>
        </p:spPr>
        <p:txBody>
          <a:bodyPr vert="horz" wrap="square" lIns="0" tIns="0" rIns="0" bIns="0" rtlCol="0">
            <a:spAutoFit/>
          </a:bodyPr>
          <a:lstStyle/>
          <a:p>
            <a:pPr marL="38100">
              <a:lnSpc>
                <a:spcPts val="2360"/>
              </a:lnSpc>
            </a:pPr>
            <a:fld id="{81D60167-4931-47E6-BA6A-407CBD079E47}" type="slidenum">
              <a:rPr sz="2400" spc="-5" dirty="0">
                <a:solidFill>
                  <a:srgbClr val="FFFFFF"/>
                </a:solidFill>
                <a:latin typeface="Consolas"/>
                <a:cs typeface="Consolas"/>
              </a:rPr>
              <a:t>15</a:t>
            </a:fld>
            <a:r>
              <a:rPr sz="2400" spc="-5" dirty="0">
                <a:solidFill>
                  <a:srgbClr val="FFFFFF"/>
                </a:solidFill>
                <a:latin typeface="Consolas"/>
                <a:cs typeface="Consolas"/>
              </a:rPr>
              <a:t>/16</a:t>
            </a:r>
            <a:endParaRPr sz="2400">
              <a:latin typeface="Consolas"/>
              <a:cs typeface="Consolas"/>
            </a:endParaRPr>
          </a:p>
        </p:txBody>
      </p:sp>
      <p:sp>
        <p:nvSpPr>
          <p:cNvPr id="5" name="object 5"/>
          <p:cNvSpPr txBox="1"/>
          <p:nvPr/>
        </p:nvSpPr>
        <p:spPr>
          <a:xfrm>
            <a:off x="1599923" y="2738837"/>
            <a:ext cx="8334375" cy="513080"/>
          </a:xfrm>
          <a:prstGeom prst="rect">
            <a:avLst/>
          </a:prstGeom>
        </p:spPr>
        <p:txBody>
          <a:bodyPr vert="horz" wrap="square" lIns="0" tIns="12700" rIns="0" bIns="0" rtlCol="0">
            <a:spAutoFit/>
          </a:bodyPr>
          <a:lstStyle/>
          <a:p>
            <a:pPr marL="12700">
              <a:lnSpc>
                <a:spcPct val="100000"/>
              </a:lnSpc>
              <a:spcBef>
                <a:spcPts val="100"/>
              </a:spcBef>
            </a:pPr>
            <a:r>
              <a:rPr sz="3200" spc="65" dirty="0">
                <a:solidFill>
                  <a:srgbClr val="FFFFFF"/>
                </a:solidFill>
                <a:latin typeface="Microsoft Sans Serif"/>
                <a:cs typeface="Microsoft Sans Serif"/>
              </a:rPr>
              <a:t>Agent,</a:t>
            </a:r>
            <a:r>
              <a:rPr sz="3200" spc="40" dirty="0">
                <a:solidFill>
                  <a:srgbClr val="FFFFFF"/>
                </a:solidFill>
                <a:latin typeface="Microsoft Sans Serif"/>
                <a:cs typeface="Microsoft Sans Serif"/>
              </a:rPr>
              <a:t> </a:t>
            </a:r>
            <a:r>
              <a:rPr sz="3200" spc="-15" dirty="0">
                <a:solidFill>
                  <a:srgbClr val="FFFFFF"/>
                </a:solidFill>
                <a:latin typeface="Microsoft Sans Serif"/>
                <a:cs typeface="Microsoft Sans Serif"/>
              </a:rPr>
              <a:t>actions,</a:t>
            </a:r>
            <a:r>
              <a:rPr sz="3200" spc="45" dirty="0">
                <a:solidFill>
                  <a:srgbClr val="FFFFFF"/>
                </a:solidFill>
                <a:latin typeface="Microsoft Sans Serif"/>
                <a:cs typeface="Microsoft Sans Serif"/>
              </a:rPr>
              <a:t> </a:t>
            </a:r>
            <a:r>
              <a:rPr sz="3200" spc="15" dirty="0">
                <a:solidFill>
                  <a:srgbClr val="FFFFFF"/>
                </a:solidFill>
                <a:latin typeface="Microsoft Sans Serif"/>
                <a:cs typeface="Microsoft Sans Serif"/>
              </a:rPr>
              <a:t>environnement,</a:t>
            </a:r>
            <a:r>
              <a:rPr sz="3200" spc="45" dirty="0">
                <a:solidFill>
                  <a:srgbClr val="FFFFFF"/>
                </a:solidFill>
                <a:latin typeface="Microsoft Sans Serif"/>
                <a:cs typeface="Microsoft Sans Serif"/>
              </a:rPr>
              <a:t> </a:t>
            </a:r>
            <a:r>
              <a:rPr sz="3200" spc="-5" dirty="0">
                <a:solidFill>
                  <a:srgbClr val="FFFFFF"/>
                </a:solidFill>
                <a:latin typeface="Microsoft Sans Serif"/>
                <a:cs typeface="Microsoft Sans Serif"/>
              </a:rPr>
              <a:t>state,</a:t>
            </a:r>
            <a:r>
              <a:rPr sz="3200" spc="45" dirty="0">
                <a:solidFill>
                  <a:srgbClr val="FFFFFF"/>
                </a:solidFill>
                <a:latin typeface="Microsoft Sans Serif"/>
                <a:cs typeface="Microsoft Sans Serif"/>
              </a:rPr>
              <a:t> </a:t>
            </a:r>
            <a:r>
              <a:rPr sz="3200" spc="-45" dirty="0">
                <a:solidFill>
                  <a:srgbClr val="FFFFFF"/>
                </a:solidFill>
                <a:latin typeface="Microsoft Sans Serif"/>
                <a:cs typeface="Microsoft Sans Serif"/>
              </a:rPr>
              <a:t>rewards</a:t>
            </a:r>
            <a:endParaRPr sz="3200">
              <a:latin typeface="Microsoft Sans Serif"/>
              <a:cs typeface="Microsoft Sans Serif"/>
            </a:endParaRPr>
          </a:p>
        </p:txBody>
      </p:sp>
      <p:sp>
        <p:nvSpPr>
          <p:cNvPr id="6" name="object 6"/>
          <p:cNvSpPr txBox="1"/>
          <p:nvPr/>
        </p:nvSpPr>
        <p:spPr>
          <a:xfrm>
            <a:off x="1599923" y="3904696"/>
            <a:ext cx="5618480" cy="2738120"/>
          </a:xfrm>
          <a:prstGeom prst="rect">
            <a:avLst/>
          </a:prstGeom>
        </p:spPr>
        <p:txBody>
          <a:bodyPr vert="horz" wrap="square" lIns="0" tIns="12065" rIns="0" bIns="0" rtlCol="0">
            <a:spAutoFit/>
          </a:bodyPr>
          <a:lstStyle/>
          <a:p>
            <a:pPr marL="12700" marR="5080">
              <a:lnSpc>
                <a:spcPct val="139100"/>
              </a:lnSpc>
              <a:spcBef>
                <a:spcPts val="95"/>
              </a:spcBef>
            </a:pPr>
            <a:r>
              <a:rPr sz="3200" spc="-5" dirty="0">
                <a:solidFill>
                  <a:srgbClr val="FFFFFF"/>
                </a:solidFill>
                <a:latin typeface="Microsoft Sans Serif"/>
                <a:cs typeface="Microsoft Sans Serif"/>
              </a:rPr>
              <a:t>Explore</a:t>
            </a:r>
            <a:r>
              <a:rPr sz="3200" spc="25" dirty="0">
                <a:solidFill>
                  <a:srgbClr val="FFFFFF"/>
                </a:solidFill>
                <a:latin typeface="Microsoft Sans Serif"/>
                <a:cs typeface="Microsoft Sans Serif"/>
              </a:rPr>
              <a:t> </a:t>
            </a:r>
            <a:r>
              <a:rPr sz="3200" spc="15" dirty="0">
                <a:solidFill>
                  <a:srgbClr val="FFFFFF"/>
                </a:solidFill>
                <a:latin typeface="Microsoft Sans Serif"/>
                <a:cs typeface="Microsoft Sans Serif"/>
              </a:rPr>
              <a:t>and</a:t>
            </a:r>
            <a:r>
              <a:rPr sz="3200" spc="25" dirty="0">
                <a:solidFill>
                  <a:srgbClr val="FFFFFF"/>
                </a:solidFill>
                <a:latin typeface="Microsoft Sans Serif"/>
                <a:cs typeface="Microsoft Sans Serif"/>
              </a:rPr>
              <a:t> </a:t>
            </a:r>
            <a:r>
              <a:rPr sz="3200" spc="35" dirty="0">
                <a:solidFill>
                  <a:srgbClr val="FFFFFF"/>
                </a:solidFill>
                <a:latin typeface="Microsoft Sans Serif"/>
                <a:cs typeface="Microsoft Sans Serif"/>
              </a:rPr>
              <a:t>collect</a:t>
            </a:r>
            <a:r>
              <a:rPr sz="3200" spc="25" dirty="0">
                <a:solidFill>
                  <a:srgbClr val="FFFFFF"/>
                </a:solidFill>
                <a:latin typeface="Microsoft Sans Serif"/>
                <a:cs typeface="Microsoft Sans Serif"/>
              </a:rPr>
              <a:t> </a:t>
            </a:r>
            <a:r>
              <a:rPr sz="3200" spc="5" dirty="0">
                <a:solidFill>
                  <a:srgbClr val="FFFFFF"/>
                </a:solidFill>
                <a:latin typeface="Microsoft Sans Serif"/>
                <a:cs typeface="Microsoft Sans Serif"/>
              </a:rPr>
              <a:t>experience </a:t>
            </a:r>
            <a:r>
              <a:rPr sz="3200" spc="-835" dirty="0">
                <a:solidFill>
                  <a:srgbClr val="FFFFFF"/>
                </a:solidFill>
                <a:latin typeface="Microsoft Sans Serif"/>
                <a:cs typeface="Microsoft Sans Serif"/>
              </a:rPr>
              <a:t> </a:t>
            </a:r>
            <a:r>
              <a:rPr sz="3200" spc="-15" dirty="0">
                <a:solidFill>
                  <a:srgbClr val="FFFFFF"/>
                </a:solidFill>
                <a:latin typeface="Microsoft Sans Serif"/>
                <a:cs typeface="Microsoft Sans Serif"/>
              </a:rPr>
              <a:t>Representation</a:t>
            </a:r>
            <a:r>
              <a:rPr sz="3200" spc="35" dirty="0">
                <a:solidFill>
                  <a:srgbClr val="FFFFFF"/>
                </a:solidFill>
                <a:latin typeface="Microsoft Sans Serif"/>
                <a:cs typeface="Microsoft Sans Serif"/>
              </a:rPr>
              <a:t> </a:t>
            </a:r>
            <a:r>
              <a:rPr sz="3200" spc="85" dirty="0">
                <a:solidFill>
                  <a:srgbClr val="FFFFFF"/>
                </a:solidFill>
                <a:latin typeface="Microsoft Sans Serif"/>
                <a:cs typeface="Microsoft Sans Serif"/>
              </a:rPr>
              <a:t>of</a:t>
            </a:r>
            <a:r>
              <a:rPr sz="3200" spc="35" dirty="0">
                <a:solidFill>
                  <a:srgbClr val="FFFFFF"/>
                </a:solidFill>
                <a:latin typeface="Microsoft Sans Serif"/>
                <a:cs typeface="Microsoft Sans Serif"/>
              </a:rPr>
              <a:t> </a:t>
            </a:r>
            <a:r>
              <a:rPr sz="3200" spc="45" dirty="0">
                <a:solidFill>
                  <a:srgbClr val="FFFFFF"/>
                </a:solidFill>
                <a:latin typeface="Microsoft Sans Serif"/>
                <a:cs typeface="Microsoft Sans Serif"/>
              </a:rPr>
              <a:t>knowledge </a:t>
            </a:r>
            <a:r>
              <a:rPr sz="3200" spc="50" dirty="0">
                <a:solidFill>
                  <a:srgbClr val="FFFFFF"/>
                </a:solidFill>
                <a:latin typeface="Microsoft Sans Serif"/>
                <a:cs typeface="Microsoft Sans Serif"/>
              </a:rPr>
              <a:t> </a:t>
            </a:r>
            <a:r>
              <a:rPr sz="3200" spc="45" dirty="0">
                <a:solidFill>
                  <a:srgbClr val="FFFFFF"/>
                </a:solidFill>
                <a:latin typeface="Microsoft Sans Serif"/>
                <a:cs typeface="Microsoft Sans Serif"/>
              </a:rPr>
              <a:t>Update knowledge </a:t>
            </a:r>
            <a:r>
              <a:rPr sz="3200" spc="260" dirty="0">
                <a:solidFill>
                  <a:srgbClr val="FFFFFF"/>
                </a:solidFill>
                <a:latin typeface="Microsoft Sans Serif"/>
                <a:cs typeface="Microsoft Sans Serif"/>
              </a:rPr>
              <a:t>= </a:t>
            </a:r>
            <a:r>
              <a:rPr sz="3200" spc="-10" dirty="0">
                <a:solidFill>
                  <a:srgbClr val="FFFFFF"/>
                </a:solidFill>
                <a:latin typeface="Microsoft Sans Serif"/>
                <a:cs typeface="Microsoft Sans Serif"/>
              </a:rPr>
              <a:t>learn </a:t>
            </a:r>
            <a:r>
              <a:rPr sz="3200" spc="-5" dirty="0">
                <a:solidFill>
                  <a:srgbClr val="FFFFFF"/>
                </a:solidFill>
                <a:latin typeface="Microsoft Sans Serif"/>
                <a:cs typeface="Microsoft Sans Serif"/>
              </a:rPr>
              <a:t> </a:t>
            </a:r>
            <a:r>
              <a:rPr sz="3200" spc="25" dirty="0">
                <a:solidFill>
                  <a:srgbClr val="FFFFFF"/>
                </a:solidFill>
                <a:latin typeface="Microsoft Sans Serif"/>
                <a:cs typeface="Microsoft Sans Serif"/>
              </a:rPr>
              <a:t>Improve</a:t>
            </a:r>
            <a:r>
              <a:rPr sz="3200" spc="30" dirty="0">
                <a:solidFill>
                  <a:srgbClr val="FFFFFF"/>
                </a:solidFill>
                <a:latin typeface="Microsoft Sans Serif"/>
                <a:cs typeface="Microsoft Sans Serif"/>
              </a:rPr>
              <a:t> </a:t>
            </a:r>
            <a:r>
              <a:rPr sz="3200" spc="15" dirty="0">
                <a:solidFill>
                  <a:srgbClr val="FFFFFF"/>
                </a:solidFill>
                <a:latin typeface="Microsoft Sans Serif"/>
                <a:cs typeface="Microsoft Sans Serif"/>
              </a:rPr>
              <a:t>behaviour</a:t>
            </a:r>
            <a:endParaRPr sz="3200">
              <a:latin typeface="Microsoft Sans Serif"/>
              <a:cs typeface="Microsoft Sans Serif"/>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88947" y="122952"/>
            <a:ext cx="1280795" cy="482600"/>
          </a:xfrm>
          <a:prstGeom prst="rect">
            <a:avLst/>
          </a:prstGeom>
        </p:spPr>
        <p:txBody>
          <a:bodyPr vert="horz" wrap="square" lIns="0" tIns="12700" rIns="0" bIns="0" rtlCol="0">
            <a:spAutoFit/>
          </a:bodyPr>
          <a:lstStyle/>
          <a:p>
            <a:pPr marL="12700">
              <a:lnSpc>
                <a:spcPct val="100000"/>
              </a:lnSpc>
              <a:spcBef>
                <a:spcPts val="100"/>
              </a:spcBef>
            </a:pPr>
            <a:r>
              <a:rPr sz="3000" spc="-5" dirty="0">
                <a:solidFill>
                  <a:srgbClr val="FFFFFF"/>
                </a:solidFill>
                <a:latin typeface="Consolas"/>
                <a:cs typeface="Consolas"/>
              </a:rPr>
              <a:t>//////</a:t>
            </a:r>
            <a:endParaRPr sz="3000">
              <a:latin typeface="Consolas"/>
              <a:cs typeface="Consolas"/>
            </a:endParaRPr>
          </a:p>
        </p:txBody>
      </p:sp>
      <p:grpSp>
        <p:nvGrpSpPr>
          <p:cNvPr id="3" name="object 3"/>
          <p:cNvGrpSpPr/>
          <p:nvPr/>
        </p:nvGrpSpPr>
        <p:grpSpPr>
          <a:xfrm>
            <a:off x="0" y="0"/>
            <a:ext cx="18288000" cy="10050780"/>
            <a:chOff x="0" y="0"/>
            <a:chExt cx="18288000" cy="10050780"/>
          </a:xfrm>
        </p:grpSpPr>
        <p:pic>
          <p:nvPicPr>
            <p:cNvPr id="4" name="object 4"/>
            <p:cNvPicPr/>
            <p:nvPr/>
          </p:nvPicPr>
          <p:blipFill>
            <a:blip r:embed="rId2" cstate="print"/>
            <a:stretch>
              <a:fillRect/>
            </a:stretch>
          </p:blipFill>
          <p:spPr>
            <a:xfrm>
              <a:off x="11634096" y="0"/>
              <a:ext cx="2265597" cy="1306893"/>
            </a:xfrm>
            <a:prstGeom prst="rect">
              <a:avLst/>
            </a:prstGeom>
          </p:spPr>
        </p:pic>
        <p:pic>
          <p:nvPicPr>
            <p:cNvPr id="5" name="object 5"/>
            <p:cNvPicPr/>
            <p:nvPr/>
          </p:nvPicPr>
          <p:blipFill>
            <a:blip r:embed="rId3" cstate="print"/>
            <a:stretch>
              <a:fillRect/>
            </a:stretch>
          </p:blipFill>
          <p:spPr>
            <a:xfrm>
              <a:off x="426425" y="8659988"/>
              <a:ext cx="11134724" cy="1390649"/>
            </a:xfrm>
            <a:prstGeom prst="rect">
              <a:avLst/>
            </a:prstGeom>
          </p:spPr>
        </p:pic>
        <p:pic>
          <p:nvPicPr>
            <p:cNvPr id="6" name="object 6"/>
            <p:cNvPicPr/>
            <p:nvPr/>
          </p:nvPicPr>
          <p:blipFill>
            <a:blip r:embed="rId4" cstate="print"/>
            <a:stretch>
              <a:fillRect/>
            </a:stretch>
          </p:blipFill>
          <p:spPr>
            <a:xfrm>
              <a:off x="11698375" y="3586436"/>
              <a:ext cx="6589624" cy="5829248"/>
            </a:xfrm>
            <a:prstGeom prst="rect">
              <a:avLst/>
            </a:prstGeom>
          </p:spPr>
        </p:pic>
        <p:pic>
          <p:nvPicPr>
            <p:cNvPr id="7" name="object 7"/>
            <p:cNvPicPr/>
            <p:nvPr/>
          </p:nvPicPr>
          <p:blipFill>
            <a:blip r:embed="rId5" cstate="print"/>
            <a:stretch>
              <a:fillRect/>
            </a:stretch>
          </p:blipFill>
          <p:spPr>
            <a:xfrm>
              <a:off x="10864750" y="158006"/>
              <a:ext cx="6881048" cy="3257600"/>
            </a:xfrm>
            <a:prstGeom prst="rect">
              <a:avLst/>
            </a:prstGeom>
          </p:spPr>
        </p:pic>
        <p:pic>
          <p:nvPicPr>
            <p:cNvPr id="8" name="object 8"/>
            <p:cNvPicPr/>
            <p:nvPr/>
          </p:nvPicPr>
          <p:blipFill>
            <a:blip r:embed="rId6" cstate="print"/>
            <a:stretch>
              <a:fillRect/>
            </a:stretch>
          </p:blipFill>
          <p:spPr>
            <a:xfrm>
              <a:off x="426419" y="2854188"/>
              <a:ext cx="6903505" cy="1039836"/>
            </a:xfrm>
            <a:prstGeom prst="rect">
              <a:avLst/>
            </a:prstGeom>
          </p:spPr>
        </p:pic>
        <p:pic>
          <p:nvPicPr>
            <p:cNvPr id="9" name="object 9"/>
            <p:cNvPicPr/>
            <p:nvPr/>
          </p:nvPicPr>
          <p:blipFill>
            <a:blip r:embed="rId7" cstate="print"/>
            <a:stretch>
              <a:fillRect/>
            </a:stretch>
          </p:blipFill>
          <p:spPr>
            <a:xfrm>
              <a:off x="670250" y="3925800"/>
              <a:ext cx="8229601" cy="958624"/>
            </a:xfrm>
            <a:prstGeom prst="rect">
              <a:avLst/>
            </a:prstGeom>
          </p:spPr>
        </p:pic>
        <p:pic>
          <p:nvPicPr>
            <p:cNvPr id="10" name="object 10"/>
            <p:cNvPicPr/>
            <p:nvPr/>
          </p:nvPicPr>
          <p:blipFill>
            <a:blip r:embed="rId8" cstate="print"/>
            <a:stretch>
              <a:fillRect/>
            </a:stretch>
          </p:blipFill>
          <p:spPr>
            <a:xfrm>
              <a:off x="0" y="6836648"/>
              <a:ext cx="10528794" cy="1898515"/>
            </a:xfrm>
            <a:prstGeom prst="rect">
              <a:avLst/>
            </a:prstGeom>
          </p:spPr>
        </p:pic>
        <p:pic>
          <p:nvPicPr>
            <p:cNvPr id="11" name="object 11"/>
            <p:cNvPicPr/>
            <p:nvPr/>
          </p:nvPicPr>
          <p:blipFill>
            <a:blip r:embed="rId9" cstate="print"/>
            <a:stretch>
              <a:fillRect/>
            </a:stretch>
          </p:blipFill>
          <p:spPr>
            <a:xfrm>
              <a:off x="426425" y="6021750"/>
              <a:ext cx="7330335" cy="958624"/>
            </a:xfrm>
            <a:prstGeom prst="rect">
              <a:avLst/>
            </a:prstGeom>
          </p:spPr>
        </p:pic>
        <p:pic>
          <p:nvPicPr>
            <p:cNvPr id="12" name="object 12"/>
            <p:cNvPicPr/>
            <p:nvPr/>
          </p:nvPicPr>
          <p:blipFill>
            <a:blip r:embed="rId10" cstate="print"/>
            <a:stretch>
              <a:fillRect/>
            </a:stretch>
          </p:blipFill>
          <p:spPr>
            <a:xfrm>
              <a:off x="1055799" y="5050224"/>
              <a:ext cx="7124099" cy="805729"/>
            </a:xfrm>
            <a:prstGeom prst="rect">
              <a:avLst/>
            </a:prstGeom>
          </p:spPr>
        </p:pic>
      </p:grpSp>
      <p:sp>
        <p:nvSpPr>
          <p:cNvPr id="13" name="object 13"/>
          <p:cNvSpPr txBox="1"/>
          <p:nvPr/>
        </p:nvSpPr>
        <p:spPr>
          <a:xfrm>
            <a:off x="1599737" y="783467"/>
            <a:ext cx="4072890" cy="1122680"/>
          </a:xfrm>
          <a:prstGeom prst="rect">
            <a:avLst/>
          </a:prstGeom>
        </p:spPr>
        <p:txBody>
          <a:bodyPr vert="horz" wrap="square" lIns="0" tIns="12700" rIns="0" bIns="0" rtlCol="0">
            <a:spAutoFit/>
          </a:bodyPr>
          <a:lstStyle/>
          <a:p>
            <a:pPr marL="12700">
              <a:lnSpc>
                <a:spcPct val="100000"/>
              </a:lnSpc>
              <a:spcBef>
                <a:spcPts val="100"/>
              </a:spcBef>
            </a:pPr>
            <a:r>
              <a:rPr sz="7200" spc="-25" dirty="0">
                <a:solidFill>
                  <a:srgbClr val="FFFFFF"/>
                </a:solidFill>
                <a:latin typeface="Microsoft Sans Serif"/>
                <a:cs typeface="Microsoft Sans Serif"/>
              </a:rPr>
              <a:t>Equations</a:t>
            </a:r>
            <a:endParaRPr sz="7200">
              <a:latin typeface="Microsoft Sans Serif"/>
              <a:cs typeface="Microsoft Sans Serif"/>
            </a:endParaRPr>
          </a:p>
        </p:txBody>
      </p:sp>
      <p:sp>
        <p:nvSpPr>
          <p:cNvPr id="14" name="object 14"/>
          <p:cNvSpPr txBox="1"/>
          <p:nvPr/>
        </p:nvSpPr>
        <p:spPr>
          <a:xfrm>
            <a:off x="17701183" y="9723963"/>
            <a:ext cx="360680" cy="330200"/>
          </a:xfrm>
          <a:prstGeom prst="rect">
            <a:avLst/>
          </a:prstGeom>
        </p:spPr>
        <p:txBody>
          <a:bodyPr vert="horz" wrap="square" lIns="0" tIns="0" rIns="0" bIns="0" rtlCol="0">
            <a:spAutoFit/>
          </a:bodyPr>
          <a:lstStyle/>
          <a:p>
            <a:pPr marL="12700">
              <a:lnSpc>
                <a:spcPts val="2360"/>
              </a:lnSpc>
            </a:pPr>
            <a:r>
              <a:rPr sz="2400" spc="-5" dirty="0">
                <a:solidFill>
                  <a:srgbClr val="BEC1C9"/>
                </a:solidFill>
                <a:latin typeface="Consolas"/>
                <a:cs typeface="Consolas"/>
              </a:rPr>
              <a:t>17</a:t>
            </a:r>
            <a:endParaRPr sz="2400">
              <a:latin typeface="Consolas"/>
              <a:cs typeface="Consola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7561121" y="4766327"/>
            <a:ext cx="234950" cy="482600"/>
          </a:xfrm>
          <a:prstGeom prst="rect">
            <a:avLst/>
          </a:prstGeom>
        </p:spPr>
        <p:txBody>
          <a:bodyPr vert="horz" wrap="square" lIns="0" tIns="12700" rIns="0" bIns="0" rtlCol="0">
            <a:spAutoFit/>
          </a:bodyPr>
          <a:lstStyle/>
          <a:p>
            <a:pPr marL="12700">
              <a:lnSpc>
                <a:spcPct val="100000"/>
              </a:lnSpc>
              <a:spcBef>
                <a:spcPts val="100"/>
              </a:spcBef>
            </a:pPr>
            <a:r>
              <a:rPr sz="3000" dirty="0">
                <a:solidFill>
                  <a:srgbClr val="FFFFFF"/>
                </a:solidFill>
                <a:latin typeface="Consolas"/>
                <a:cs typeface="Consolas"/>
              </a:rPr>
              <a:t>+</a:t>
            </a:r>
            <a:endParaRPr sz="3000">
              <a:latin typeface="Consolas"/>
              <a:cs typeface="Consolas"/>
            </a:endParaRPr>
          </a:p>
        </p:txBody>
      </p:sp>
      <p:pic>
        <p:nvPicPr>
          <p:cNvPr id="3" name="object 3"/>
          <p:cNvPicPr/>
          <p:nvPr/>
        </p:nvPicPr>
        <p:blipFill>
          <a:blip r:embed="rId2" cstate="print"/>
          <a:stretch>
            <a:fillRect/>
          </a:stretch>
        </p:blipFill>
        <p:spPr>
          <a:xfrm>
            <a:off x="-6626" y="5451556"/>
            <a:ext cx="2659511" cy="2944704"/>
          </a:xfrm>
          <a:prstGeom prst="rect">
            <a:avLst/>
          </a:prstGeom>
        </p:spPr>
      </p:pic>
      <p:sp>
        <p:nvSpPr>
          <p:cNvPr id="4" name="object 4"/>
          <p:cNvSpPr txBox="1">
            <a:spLocks noGrp="1"/>
          </p:cNvSpPr>
          <p:nvPr>
            <p:ph type="title"/>
          </p:nvPr>
        </p:nvSpPr>
        <p:spPr>
          <a:xfrm>
            <a:off x="1599737" y="783467"/>
            <a:ext cx="3836035" cy="1122680"/>
          </a:xfrm>
          <a:prstGeom prst="rect">
            <a:avLst/>
          </a:prstGeom>
        </p:spPr>
        <p:txBody>
          <a:bodyPr vert="horz" wrap="square" lIns="0" tIns="12700" rIns="0" bIns="0" rtlCol="0">
            <a:spAutoFit/>
          </a:bodyPr>
          <a:lstStyle/>
          <a:p>
            <a:pPr marL="12700">
              <a:lnSpc>
                <a:spcPct val="100000"/>
              </a:lnSpc>
              <a:spcBef>
                <a:spcPts val="100"/>
              </a:spcBef>
            </a:pPr>
            <a:r>
              <a:rPr spc="-90" dirty="0"/>
              <a:t>The</a:t>
            </a:r>
            <a:r>
              <a:rPr spc="10" dirty="0"/>
              <a:t> </a:t>
            </a:r>
            <a:r>
              <a:rPr spc="30" dirty="0"/>
              <a:t>Field</a:t>
            </a:r>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38100">
              <a:lnSpc>
                <a:spcPts val="2360"/>
              </a:lnSpc>
            </a:pPr>
            <a:fld id="{81D60167-4931-47E6-BA6A-407CBD079E47}" type="slidenum">
              <a:rPr spc="-5" dirty="0"/>
              <a:t>2</a:t>
            </a:fld>
            <a:r>
              <a:rPr spc="-5" dirty="0"/>
              <a:t>/16</a:t>
            </a:r>
          </a:p>
        </p:txBody>
      </p:sp>
      <p:sp>
        <p:nvSpPr>
          <p:cNvPr id="5" name="object 5"/>
          <p:cNvSpPr txBox="1"/>
          <p:nvPr/>
        </p:nvSpPr>
        <p:spPr>
          <a:xfrm>
            <a:off x="1599923" y="2738837"/>
            <a:ext cx="7447280" cy="1869439"/>
          </a:xfrm>
          <a:prstGeom prst="rect">
            <a:avLst/>
          </a:prstGeom>
        </p:spPr>
        <p:txBody>
          <a:bodyPr vert="horz" wrap="square" lIns="0" tIns="12700" rIns="0" bIns="0" rtlCol="0">
            <a:spAutoFit/>
          </a:bodyPr>
          <a:lstStyle/>
          <a:p>
            <a:pPr marL="12700">
              <a:lnSpc>
                <a:spcPct val="100000"/>
              </a:lnSpc>
              <a:spcBef>
                <a:spcPts val="100"/>
              </a:spcBef>
            </a:pPr>
            <a:r>
              <a:rPr sz="3200" spc="30" dirty="0">
                <a:solidFill>
                  <a:srgbClr val="FFFFFF"/>
                </a:solidFill>
                <a:latin typeface="Microsoft Sans Serif"/>
                <a:cs typeface="Microsoft Sans Serif"/>
              </a:rPr>
              <a:t>Artiﬁcial</a:t>
            </a:r>
            <a:r>
              <a:rPr sz="3200" spc="15" dirty="0">
                <a:solidFill>
                  <a:srgbClr val="FFFFFF"/>
                </a:solidFill>
                <a:latin typeface="Microsoft Sans Serif"/>
                <a:cs typeface="Microsoft Sans Serif"/>
              </a:rPr>
              <a:t> </a:t>
            </a:r>
            <a:r>
              <a:rPr sz="3200" spc="30" dirty="0">
                <a:solidFill>
                  <a:srgbClr val="FFFFFF"/>
                </a:solidFill>
                <a:latin typeface="Microsoft Sans Serif"/>
                <a:cs typeface="Microsoft Sans Serif"/>
              </a:rPr>
              <a:t>Intelligence</a:t>
            </a:r>
            <a:r>
              <a:rPr sz="3200" spc="20" dirty="0">
                <a:solidFill>
                  <a:srgbClr val="FFFFFF"/>
                </a:solidFill>
                <a:latin typeface="Microsoft Sans Serif"/>
                <a:cs typeface="Microsoft Sans Serif"/>
              </a:rPr>
              <a:t> </a:t>
            </a:r>
            <a:r>
              <a:rPr sz="3200" spc="260" dirty="0">
                <a:solidFill>
                  <a:srgbClr val="FFFFFF"/>
                </a:solidFill>
                <a:latin typeface="Microsoft Sans Serif"/>
                <a:cs typeface="Microsoft Sans Serif"/>
              </a:rPr>
              <a:t>&gt;</a:t>
            </a:r>
            <a:r>
              <a:rPr sz="3200" spc="20" dirty="0">
                <a:solidFill>
                  <a:srgbClr val="FFFFFF"/>
                </a:solidFill>
                <a:latin typeface="Microsoft Sans Serif"/>
                <a:cs typeface="Microsoft Sans Serif"/>
              </a:rPr>
              <a:t> </a:t>
            </a:r>
            <a:r>
              <a:rPr sz="3200" spc="5" dirty="0">
                <a:solidFill>
                  <a:srgbClr val="FFFFFF"/>
                </a:solidFill>
                <a:latin typeface="Microsoft Sans Serif"/>
                <a:cs typeface="Microsoft Sans Serif"/>
              </a:rPr>
              <a:t>Machine</a:t>
            </a:r>
            <a:r>
              <a:rPr sz="3200" spc="20" dirty="0">
                <a:solidFill>
                  <a:srgbClr val="FFFFFF"/>
                </a:solidFill>
                <a:latin typeface="Microsoft Sans Serif"/>
                <a:cs typeface="Microsoft Sans Serif"/>
              </a:rPr>
              <a:t> </a:t>
            </a:r>
            <a:r>
              <a:rPr sz="3200" spc="-5" dirty="0">
                <a:solidFill>
                  <a:srgbClr val="FFFFFF"/>
                </a:solidFill>
                <a:latin typeface="Microsoft Sans Serif"/>
                <a:cs typeface="Microsoft Sans Serif"/>
              </a:rPr>
              <a:t>Learning</a:t>
            </a:r>
            <a:endParaRPr sz="3200">
              <a:latin typeface="Microsoft Sans Serif"/>
              <a:cs typeface="Microsoft Sans Serif"/>
            </a:endParaRPr>
          </a:p>
          <a:p>
            <a:pPr>
              <a:lnSpc>
                <a:spcPct val="100000"/>
              </a:lnSpc>
            </a:pPr>
            <a:endParaRPr sz="3200">
              <a:latin typeface="Microsoft Sans Serif"/>
              <a:cs typeface="Microsoft Sans Serif"/>
            </a:endParaRPr>
          </a:p>
          <a:p>
            <a:pPr>
              <a:lnSpc>
                <a:spcPct val="100000"/>
              </a:lnSpc>
              <a:spcBef>
                <a:spcPts val="45"/>
              </a:spcBef>
            </a:pPr>
            <a:endParaRPr sz="2800">
              <a:latin typeface="Microsoft Sans Serif"/>
              <a:cs typeface="Microsoft Sans Serif"/>
            </a:endParaRPr>
          </a:p>
          <a:p>
            <a:pPr marL="12700">
              <a:lnSpc>
                <a:spcPct val="100000"/>
              </a:lnSpc>
            </a:pPr>
            <a:r>
              <a:rPr sz="3200" spc="-90" dirty="0">
                <a:solidFill>
                  <a:srgbClr val="FFFFFF"/>
                </a:solidFill>
                <a:latin typeface="Microsoft Sans Serif"/>
                <a:cs typeface="Microsoft Sans Serif"/>
              </a:rPr>
              <a:t>(A</a:t>
            </a:r>
            <a:r>
              <a:rPr sz="3200" spc="25" dirty="0">
                <a:solidFill>
                  <a:srgbClr val="FFFFFF"/>
                </a:solidFill>
                <a:latin typeface="Microsoft Sans Serif"/>
                <a:cs typeface="Microsoft Sans Serif"/>
              </a:rPr>
              <a:t> </a:t>
            </a:r>
            <a:r>
              <a:rPr sz="3200" spc="-25" dirty="0">
                <a:solidFill>
                  <a:srgbClr val="FFFFFF"/>
                </a:solidFill>
                <a:latin typeface="Microsoft Sans Serif"/>
                <a:cs typeface="Microsoft Sans Serif"/>
              </a:rPr>
              <a:t>special</a:t>
            </a:r>
            <a:r>
              <a:rPr sz="3200" spc="30" dirty="0">
                <a:solidFill>
                  <a:srgbClr val="FFFFFF"/>
                </a:solidFill>
                <a:latin typeface="Microsoft Sans Serif"/>
                <a:cs typeface="Microsoft Sans Serif"/>
              </a:rPr>
              <a:t> </a:t>
            </a:r>
            <a:r>
              <a:rPr sz="3200" spc="-105" dirty="0">
                <a:solidFill>
                  <a:srgbClr val="FFFFFF"/>
                </a:solidFill>
                <a:latin typeface="Microsoft Sans Serif"/>
                <a:cs typeface="Microsoft Sans Serif"/>
              </a:rPr>
              <a:t>case</a:t>
            </a:r>
            <a:r>
              <a:rPr sz="3200" spc="25" dirty="0">
                <a:solidFill>
                  <a:srgbClr val="FFFFFF"/>
                </a:solidFill>
                <a:latin typeface="Microsoft Sans Serif"/>
                <a:cs typeface="Microsoft Sans Serif"/>
              </a:rPr>
              <a:t> </a:t>
            </a:r>
            <a:r>
              <a:rPr sz="3200" spc="-20" dirty="0">
                <a:solidFill>
                  <a:srgbClr val="FFFFFF"/>
                </a:solidFill>
                <a:latin typeface="Microsoft Sans Serif"/>
                <a:cs typeface="Microsoft Sans Serif"/>
              </a:rPr>
              <a:t>of)</a:t>
            </a:r>
            <a:r>
              <a:rPr sz="3200" spc="30" dirty="0">
                <a:solidFill>
                  <a:srgbClr val="FFFFFF"/>
                </a:solidFill>
                <a:latin typeface="Microsoft Sans Serif"/>
                <a:cs typeface="Microsoft Sans Serif"/>
              </a:rPr>
              <a:t> </a:t>
            </a:r>
            <a:r>
              <a:rPr sz="3200" spc="-15" dirty="0">
                <a:solidFill>
                  <a:srgbClr val="FFFFFF"/>
                </a:solidFill>
                <a:latin typeface="Microsoft Sans Serif"/>
                <a:cs typeface="Microsoft Sans Serif"/>
              </a:rPr>
              <a:t>supervised</a:t>
            </a:r>
            <a:r>
              <a:rPr sz="3200" spc="25" dirty="0">
                <a:solidFill>
                  <a:srgbClr val="FFFFFF"/>
                </a:solidFill>
                <a:latin typeface="Microsoft Sans Serif"/>
                <a:cs typeface="Microsoft Sans Serif"/>
              </a:rPr>
              <a:t> </a:t>
            </a:r>
            <a:r>
              <a:rPr sz="3200" spc="20" dirty="0">
                <a:solidFill>
                  <a:srgbClr val="FFFFFF"/>
                </a:solidFill>
                <a:latin typeface="Microsoft Sans Serif"/>
                <a:cs typeface="Microsoft Sans Serif"/>
              </a:rPr>
              <a:t>learning</a:t>
            </a:r>
            <a:endParaRPr sz="3200">
              <a:latin typeface="Microsoft Sans Serif"/>
              <a:cs typeface="Microsoft Sans Serif"/>
            </a:endParaRPr>
          </a:p>
        </p:txBody>
      </p:sp>
      <p:sp>
        <p:nvSpPr>
          <p:cNvPr id="6" name="object 6"/>
          <p:cNvSpPr txBox="1"/>
          <p:nvPr/>
        </p:nvSpPr>
        <p:spPr>
          <a:xfrm>
            <a:off x="1599923" y="5451556"/>
            <a:ext cx="8545195" cy="513080"/>
          </a:xfrm>
          <a:prstGeom prst="rect">
            <a:avLst/>
          </a:prstGeom>
        </p:spPr>
        <p:txBody>
          <a:bodyPr vert="horz" wrap="square" lIns="0" tIns="12700" rIns="0" bIns="0" rtlCol="0">
            <a:spAutoFit/>
          </a:bodyPr>
          <a:lstStyle/>
          <a:p>
            <a:pPr marL="12700">
              <a:lnSpc>
                <a:spcPct val="100000"/>
              </a:lnSpc>
              <a:spcBef>
                <a:spcPts val="100"/>
              </a:spcBef>
            </a:pPr>
            <a:r>
              <a:rPr sz="3200" spc="15" dirty="0">
                <a:solidFill>
                  <a:srgbClr val="FFFFFF"/>
                </a:solidFill>
                <a:latin typeface="Microsoft Sans Serif"/>
                <a:cs typeface="Microsoft Sans Serif"/>
              </a:rPr>
              <a:t>But</a:t>
            </a:r>
            <a:r>
              <a:rPr sz="3200" spc="35" dirty="0">
                <a:solidFill>
                  <a:srgbClr val="FFFFFF"/>
                </a:solidFill>
                <a:latin typeface="Microsoft Sans Serif"/>
                <a:cs typeface="Microsoft Sans Serif"/>
              </a:rPr>
              <a:t> </a:t>
            </a:r>
            <a:r>
              <a:rPr sz="3200" spc="-50" dirty="0">
                <a:solidFill>
                  <a:srgbClr val="FFFFFF"/>
                </a:solidFill>
                <a:latin typeface="Microsoft Sans Serif"/>
                <a:cs typeface="Microsoft Sans Serif"/>
              </a:rPr>
              <a:t>also</a:t>
            </a:r>
            <a:r>
              <a:rPr sz="3200" spc="35" dirty="0">
                <a:solidFill>
                  <a:srgbClr val="FFFFFF"/>
                </a:solidFill>
                <a:latin typeface="Microsoft Sans Serif"/>
                <a:cs typeface="Microsoft Sans Serif"/>
              </a:rPr>
              <a:t> </a:t>
            </a:r>
            <a:r>
              <a:rPr sz="3200" spc="-120" dirty="0">
                <a:solidFill>
                  <a:srgbClr val="FFFFFF"/>
                </a:solidFill>
                <a:latin typeface="Microsoft Sans Serif"/>
                <a:cs typeface="Microsoft Sans Serif"/>
              </a:rPr>
              <a:t>has</a:t>
            </a:r>
            <a:r>
              <a:rPr sz="3200" spc="35" dirty="0">
                <a:solidFill>
                  <a:srgbClr val="FFFFFF"/>
                </a:solidFill>
                <a:latin typeface="Microsoft Sans Serif"/>
                <a:cs typeface="Microsoft Sans Serif"/>
              </a:rPr>
              <a:t> </a:t>
            </a:r>
            <a:r>
              <a:rPr sz="3200" dirty="0">
                <a:solidFill>
                  <a:srgbClr val="FFFFFF"/>
                </a:solidFill>
                <a:latin typeface="Microsoft Sans Serif"/>
                <a:cs typeface="Microsoft Sans Serif"/>
              </a:rPr>
              <a:t>elements</a:t>
            </a:r>
            <a:r>
              <a:rPr sz="3200" spc="40" dirty="0">
                <a:solidFill>
                  <a:srgbClr val="FFFFFF"/>
                </a:solidFill>
                <a:latin typeface="Microsoft Sans Serif"/>
                <a:cs typeface="Microsoft Sans Serif"/>
              </a:rPr>
              <a:t> </a:t>
            </a:r>
            <a:r>
              <a:rPr sz="3200" spc="85" dirty="0">
                <a:solidFill>
                  <a:srgbClr val="FFFFFF"/>
                </a:solidFill>
                <a:latin typeface="Microsoft Sans Serif"/>
                <a:cs typeface="Microsoft Sans Serif"/>
              </a:rPr>
              <a:t>of</a:t>
            </a:r>
            <a:r>
              <a:rPr sz="3200" spc="35" dirty="0">
                <a:solidFill>
                  <a:srgbClr val="FFFFFF"/>
                </a:solidFill>
                <a:latin typeface="Microsoft Sans Serif"/>
                <a:cs typeface="Microsoft Sans Serif"/>
              </a:rPr>
              <a:t> </a:t>
            </a:r>
            <a:r>
              <a:rPr sz="3200" spc="-15" dirty="0">
                <a:solidFill>
                  <a:srgbClr val="FFFFFF"/>
                </a:solidFill>
                <a:latin typeface="Microsoft Sans Serif"/>
                <a:cs typeface="Microsoft Sans Serif"/>
              </a:rPr>
              <a:t>unsupervised</a:t>
            </a:r>
            <a:r>
              <a:rPr sz="3200" spc="35" dirty="0">
                <a:solidFill>
                  <a:srgbClr val="FFFFFF"/>
                </a:solidFill>
                <a:latin typeface="Microsoft Sans Serif"/>
                <a:cs typeface="Microsoft Sans Serif"/>
              </a:rPr>
              <a:t> </a:t>
            </a:r>
            <a:r>
              <a:rPr sz="3200" spc="20" dirty="0">
                <a:solidFill>
                  <a:srgbClr val="FFFFFF"/>
                </a:solidFill>
                <a:latin typeface="Microsoft Sans Serif"/>
                <a:cs typeface="Microsoft Sans Serif"/>
              </a:rPr>
              <a:t>learning</a:t>
            </a:r>
            <a:endParaRPr sz="3200">
              <a:latin typeface="Microsoft Sans Serif"/>
              <a:cs typeface="Microsoft Sans Serif"/>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88947" y="122952"/>
            <a:ext cx="1280795" cy="482600"/>
          </a:xfrm>
          <a:prstGeom prst="rect">
            <a:avLst/>
          </a:prstGeom>
        </p:spPr>
        <p:txBody>
          <a:bodyPr vert="horz" wrap="square" lIns="0" tIns="12700" rIns="0" bIns="0" rtlCol="0">
            <a:spAutoFit/>
          </a:bodyPr>
          <a:lstStyle/>
          <a:p>
            <a:pPr marL="12700">
              <a:lnSpc>
                <a:spcPct val="100000"/>
              </a:lnSpc>
              <a:spcBef>
                <a:spcPts val="100"/>
              </a:spcBef>
            </a:pPr>
            <a:r>
              <a:rPr sz="3000" spc="-5" dirty="0">
                <a:solidFill>
                  <a:srgbClr val="FFFFFF"/>
                </a:solidFill>
                <a:latin typeface="Consolas"/>
                <a:cs typeface="Consolas"/>
              </a:rPr>
              <a:t>//////</a:t>
            </a:r>
            <a:endParaRPr sz="3000" dirty="0">
              <a:latin typeface="Consolas"/>
              <a:cs typeface="Consolas"/>
            </a:endParaRPr>
          </a:p>
        </p:txBody>
      </p:sp>
      <p:pic>
        <p:nvPicPr>
          <p:cNvPr id="3" name="object 3"/>
          <p:cNvPicPr/>
          <p:nvPr/>
        </p:nvPicPr>
        <p:blipFill>
          <a:blip r:embed="rId2" cstate="print"/>
          <a:stretch>
            <a:fillRect/>
          </a:stretch>
        </p:blipFill>
        <p:spPr>
          <a:xfrm>
            <a:off x="11634096" y="0"/>
            <a:ext cx="2265597" cy="1306893"/>
          </a:xfrm>
          <a:prstGeom prst="rect">
            <a:avLst/>
          </a:prstGeom>
        </p:spPr>
      </p:pic>
      <p:sp>
        <p:nvSpPr>
          <p:cNvPr id="4" name="object 4"/>
          <p:cNvSpPr txBox="1"/>
          <p:nvPr/>
        </p:nvSpPr>
        <p:spPr>
          <a:xfrm>
            <a:off x="1599737" y="783467"/>
            <a:ext cx="14724380" cy="1122680"/>
          </a:xfrm>
          <a:prstGeom prst="rect">
            <a:avLst/>
          </a:prstGeom>
        </p:spPr>
        <p:txBody>
          <a:bodyPr vert="horz" wrap="square" lIns="0" tIns="12700" rIns="0" bIns="0" rtlCol="0">
            <a:spAutoFit/>
          </a:bodyPr>
          <a:lstStyle/>
          <a:p>
            <a:pPr marL="12700">
              <a:lnSpc>
                <a:spcPct val="100000"/>
              </a:lnSpc>
              <a:spcBef>
                <a:spcPts val="100"/>
              </a:spcBef>
            </a:pPr>
            <a:r>
              <a:rPr sz="7200" spc="-90" dirty="0">
                <a:solidFill>
                  <a:srgbClr val="FFFFFF"/>
                </a:solidFill>
                <a:latin typeface="Microsoft Sans Serif"/>
                <a:cs typeface="Microsoft Sans Serif"/>
              </a:rPr>
              <a:t>The</a:t>
            </a:r>
            <a:r>
              <a:rPr sz="7200" spc="55" dirty="0">
                <a:solidFill>
                  <a:srgbClr val="FFFFFF"/>
                </a:solidFill>
                <a:latin typeface="Microsoft Sans Serif"/>
                <a:cs typeface="Microsoft Sans Serif"/>
              </a:rPr>
              <a:t> </a:t>
            </a:r>
            <a:r>
              <a:rPr sz="7200" spc="-15" dirty="0">
                <a:solidFill>
                  <a:srgbClr val="FFFFFF"/>
                </a:solidFill>
                <a:latin typeface="Microsoft Sans Serif"/>
                <a:cs typeface="Microsoft Sans Serif"/>
              </a:rPr>
              <a:t>Reinforcement</a:t>
            </a:r>
            <a:r>
              <a:rPr sz="7200" spc="60" dirty="0">
                <a:solidFill>
                  <a:srgbClr val="FFFFFF"/>
                </a:solidFill>
                <a:latin typeface="Microsoft Sans Serif"/>
                <a:cs typeface="Microsoft Sans Serif"/>
              </a:rPr>
              <a:t> </a:t>
            </a:r>
            <a:r>
              <a:rPr sz="7200" spc="-10" dirty="0">
                <a:solidFill>
                  <a:srgbClr val="FFFFFF"/>
                </a:solidFill>
                <a:latin typeface="Microsoft Sans Serif"/>
                <a:cs typeface="Microsoft Sans Serif"/>
              </a:rPr>
              <a:t>Learning</a:t>
            </a:r>
            <a:r>
              <a:rPr sz="7200" spc="60" dirty="0">
                <a:solidFill>
                  <a:srgbClr val="FFFFFF"/>
                </a:solidFill>
                <a:latin typeface="Microsoft Sans Serif"/>
                <a:cs typeface="Microsoft Sans Serif"/>
              </a:rPr>
              <a:t> </a:t>
            </a:r>
            <a:r>
              <a:rPr sz="7200" spc="65" dirty="0">
                <a:solidFill>
                  <a:srgbClr val="FFFFFF"/>
                </a:solidFill>
                <a:latin typeface="Microsoft Sans Serif"/>
                <a:cs typeface="Microsoft Sans Serif"/>
              </a:rPr>
              <a:t>Setting</a:t>
            </a:r>
            <a:endParaRPr sz="7200">
              <a:latin typeface="Microsoft Sans Serif"/>
              <a:cs typeface="Microsoft Sans Serif"/>
            </a:endParaRPr>
          </a:p>
        </p:txBody>
      </p:sp>
      <p:pic>
        <p:nvPicPr>
          <p:cNvPr id="5" name="object 5"/>
          <p:cNvPicPr/>
          <p:nvPr/>
        </p:nvPicPr>
        <p:blipFill>
          <a:blip r:embed="rId3" cstate="print"/>
          <a:stretch>
            <a:fillRect/>
          </a:stretch>
        </p:blipFill>
        <p:spPr>
          <a:xfrm>
            <a:off x="4387725" y="3508098"/>
            <a:ext cx="9207749" cy="5992650"/>
          </a:xfrm>
          <a:prstGeom prst="rect">
            <a:avLst/>
          </a:prstGeom>
        </p:spPr>
      </p:pic>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2360"/>
              </a:lnSpc>
            </a:pPr>
            <a:fld id="{81D60167-4931-47E6-BA6A-407CBD079E47}" type="slidenum">
              <a:rPr spc="-5" dirty="0"/>
              <a:t>3</a:t>
            </a:fld>
            <a:r>
              <a:rPr spc="-5" dirty="0"/>
              <a:t>/16</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7561121" y="4766327"/>
            <a:ext cx="234950" cy="482600"/>
          </a:xfrm>
          <a:prstGeom prst="rect">
            <a:avLst/>
          </a:prstGeom>
        </p:spPr>
        <p:txBody>
          <a:bodyPr vert="horz" wrap="square" lIns="0" tIns="12700" rIns="0" bIns="0" rtlCol="0">
            <a:spAutoFit/>
          </a:bodyPr>
          <a:lstStyle/>
          <a:p>
            <a:pPr marL="12700">
              <a:lnSpc>
                <a:spcPct val="100000"/>
              </a:lnSpc>
              <a:spcBef>
                <a:spcPts val="100"/>
              </a:spcBef>
            </a:pPr>
            <a:r>
              <a:rPr sz="3000" dirty="0">
                <a:solidFill>
                  <a:srgbClr val="FFFFFF"/>
                </a:solidFill>
                <a:latin typeface="Consolas"/>
                <a:cs typeface="Consolas"/>
              </a:rPr>
              <a:t>+</a:t>
            </a:r>
            <a:endParaRPr sz="3000">
              <a:latin typeface="Consolas"/>
              <a:cs typeface="Consolas"/>
            </a:endParaRPr>
          </a:p>
        </p:txBody>
      </p:sp>
      <p:pic>
        <p:nvPicPr>
          <p:cNvPr id="3" name="object 3"/>
          <p:cNvPicPr/>
          <p:nvPr/>
        </p:nvPicPr>
        <p:blipFill>
          <a:blip r:embed="rId2" cstate="print"/>
          <a:stretch>
            <a:fillRect/>
          </a:stretch>
        </p:blipFill>
        <p:spPr>
          <a:xfrm>
            <a:off x="16565" y="6057900"/>
            <a:ext cx="2659511" cy="2944704"/>
          </a:xfrm>
          <a:prstGeom prst="rect">
            <a:avLst/>
          </a:prstGeom>
        </p:spPr>
      </p:pic>
      <p:sp>
        <p:nvSpPr>
          <p:cNvPr id="4" name="object 4"/>
          <p:cNvSpPr txBox="1">
            <a:spLocks noGrp="1"/>
          </p:cNvSpPr>
          <p:nvPr>
            <p:ph type="title"/>
          </p:nvPr>
        </p:nvSpPr>
        <p:spPr>
          <a:xfrm>
            <a:off x="1599737" y="783467"/>
            <a:ext cx="14724380" cy="1122680"/>
          </a:xfrm>
          <a:prstGeom prst="rect">
            <a:avLst/>
          </a:prstGeom>
        </p:spPr>
        <p:txBody>
          <a:bodyPr vert="horz" wrap="square" lIns="0" tIns="12700" rIns="0" bIns="0" rtlCol="0">
            <a:spAutoFit/>
          </a:bodyPr>
          <a:lstStyle/>
          <a:p>
            <a:pPr marL="12700">
              <a:lnSpc>
                <a:spcPct val="100000"/>
              </a:lnSpc>
              <a:spcBef>
                <a:spcPts val="100"/>
              </a:spcBef>
            </a:pPr>
            <a:r>
              <a:rPr spc="-90" dirty="0"/>
              <a:t>The</a:t>
            </a:r>
            <a:r>
              <a:rPr spc="55" dirty="0"/>
              <a:t> </a:t>
            </a:r>
            <a:r>
              <a:rPr spc="-15" dirty="0"/>
              <a:t>Reinforcement</a:t>
            </a:r>
            <a:r>
              <a:rPr spc="60" dirty="0"/>
              <a:t> </a:t>
            </a:r>
            <a:r>
              <a:rPr spc="-10" dirty="0"/>
              <a:t>Learning</a:t>
            </a:r>
            <a:r>
              <a:rPr spc="60" dirty="0"/>
              <a:t> </a:t>
            </a:r>
            <a:r>
              <a:rPr spc="65" dirty="0"/>
              <a:t>Setting</a:t>
            </a:r>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38100">
              <a:lnSpc>
                <a:spcPts val="2360"/>
              </a:lnSpc>
            </a:pPr>
            <a:fld id="{81D60167-4931-47E6-BA6A-407CBD079E47}" type="slidenum">
              <a:rPr spc="-5" dirty="0"/>
              <a:t>4</a:t>
            </a:fld>
            <a:r>
              <a:rPr spc="-5" dirty="0"/>
              <a:t>/16</a:t>
            </a:r>
          </a:p>
        </p:txBody>
      </p:sp>
      <p:sp>
        <p:nvSpPr>
          <p:cNvPr id="5" name="object 5"/>
          <p:cNvSpPr txBox="1"/>
          <p:nvPr/>
        </p:nvSpPr>
        <p:spPr>
          <a:xfrm>
            <a:off x="1599923" y="2548337"/>
            <a:ext cx="3683635" cy="1381760"/>
          </a:xfrm>
          <a:prstGeom prst="rect">
            <a:avLst/>
          </a:prstGeom>
        </p:spPr>
        <p:txBody>
          <a:bodyPr vert="horz" wrap="square" lIns="0" tIns="203200" rIns="0" bIns="0" rtlCol="0">
            <a:spAutoFit/>
          </a:bodyPr>
          <a:lstStyle/>
          <a:p>
            <a:pPr marL="12700">
              <a:lnSpc>
                <a:spcPct val="100000"/>
              </a:lnSpc>
              <a:spcBef>
                <a:spcPts val="1600"/>
              </a:spcBef>
            </a:pPr>
            <a:r>
              <a:rPr sz="3200" spc="80" dirty="0">
                <a:solidFill>
                  <a:srgbClr val="00FFFF"/>
                </a:solidFill>
                <a:latin typeface="Microsoft Sans Serif"/>
                <a:cs typeface="Microsoft Sans Serif"/>
              </a:rPr>
              <a:t>Agent</a:t>
            </a:r>
            <a:endParaRPr sz="3200">
              <a:latin typeface="Microsoft Sans Serif"/>
              <a:cs typeface="Microsoft Sans Serif"/>
            </a:endParaRPr>
          </a:p>
          <a:p>
            <a:pPr marL="12700">
              <a:lnSpc>
                <a:spcPct val="100000"/>
              </a:lnSpc>
              <a:spcBef>
                <a:spcPts val="1500"/>
              </a:spcBef>
            </a:pPr>
            <a:r>
              <a:rPr sz="3200" spc="-20" dirty="0">
                <a:solidFill>
                  <a:srgbClr val="FFFFFF"/>
                </a:solidFill>
                <a:latin typeface="Microsoft Sans Serif"/>
                <a:cs typeface="Microsoft Sans Serif"/>
              </a:rPr>
              <a:t>Behaviour</a:t>
            </a:r>
            <a:r>
              <a:rPr sz="3200" spc="15" dirty="0">
                <a:solidFill>
                  <a:srgbClr val="FFFFFF"/>
                </a:solidFill>
                <a:latin typeface="Microsoft Sans Serif"/>
                <a:cs typeface="Microsoft Sans Serif"/>
              </a:rPr>
              <a:t> </a:t>
            </a:r>
            <a:r>
              <a:rPr sz="3200" spc="260" dirty="0">
                <a:solidFill>
                  <a:srgbClr val="FFFFFF"/>
                </a:solidFill>
                <a:latin typeface="Microsoft Sans Serif"/>
                <a:cs typeface="Microsoft Sans Serif"/>
              </a:rPr>
              <a:t>&gt;</a:t>
            </a:r>
            <a:r>
              <a:rPr sz="3200" spc="20" dirty="0">
                <a:solidFill>
                  <a:srgbClr val="FFFFFF"/>
                </a:solidFill>
                <a:latin typeface="Microsoft Sans Serif"/>
                <a:cs typeface="Microsoft Sans Serif"/>
              </a:rPr>
              <a:t> </a:t>
            </a:r>
            <a:r>
              <a:rPr sz="3200" spc="10" dirty="0">
                <a:solidFill>
                  <a:srgbClr val="FFFFFF"/>
                </a:solidFill>
                <a:latin typeface="Microsoft Sans Serif"/>
                <a:cs typeface="Microsoft Sans Serif"/>
              </a:rPr>
              <a:t>Actions</a:t>
            </a:r>
            <a:endParaRPr sz="3200">
              <a:latin typeface="Microsoft Sans Serif"/>
              <a:cs typeface="Microsoft Sans Serif"/>
            </a:endParaRPr>
          </a:p>
        </p:txBody>
      </p:sp>
      <p:sp>
        <p:nvSpPr>
          <p:cNvPr id="6" name="object 6"/>
          <p:cNvSpPr txBox="1"/>
          <p:nvPr/>
        </p:nvSpPr>
        <p:spPr>
          <a:xfrm>
            <a:off x="699692" y="4567317"/>
            <a:ext cx="8239044" cy="2065950"/>
          </a:xfrm>
          <a:prstGeom prst="rect">
            <a:avLst/>
          </a:prstGeom>
        </p:spPr>
        <p:txBody>
          <a:bodyPr vert="horz" wrap="square" lIns="0" tIns="12065" rIns="0" bIns="0" rtlCol="0">
            <a:spAutoFit/>
          </a:bodyPr>
          <a:lstStyle/>
          <a:p>
            <a:pPr marL="12700" marR="4821555" indent="887730">
              <a:lnSpc>
                <a:spcPct val="139100"/>
              </a:lnSpc>
              <a:spcBef>
                <a:spcPts val="95"/>
              </a:spcBef>
            </a:pPr>
            <a:r>
              <a:rPr lang="en-GB" sz="3200" spc="50" dirty="0">
                <a:solidFill>
                  <a:srgbClr val="00FFFF"/>
                </a:solidFill>
                <a:latin typeface="Microsoft Sans Serif"/>
                <a:cs typeface="Microsoft Sans Serif"/>
              </a:rPr>
              <a:t>Environ</a:t>
            </a:r>
            <a:r>
              <a:rPr sz="3200" spc="50" dirty="0" err="1">
                <a:solidFill>
                  <a:srgbClr val="00FFFF"/>
                </a:solidFill>
                <a:latin typeface="Microsoft Sans Serif"/>
                <a:cs typeface="Microsoft Sans Serif"/>
              </a:rPr>
              <a:t>ment</a:t>
            </a:r>
            <a:r>
              <a:rPr sz="3200" spc="50" dirty="0">
                <a:solidFill>
                  <a:srgbClr val="00FFFF"/>
                </a:solidFill>
                <a:latin typeface="Microsoft Sans Serif"/>
                <a:cs typeface="Microsoft Sans Serif"/>
              </a:rPr>
              <a:t>  </a:t>
            </a:r>
            <a:r>
              <a:rPr lang="en-GB" sz="3200" spc="50" dirty="0">
                <a:solidFill>
                  <a:srgbClr val="00FFFF"/>
                </a:solidFill>
                <a:latin typeface="Microsoft Sans Serif"/>
                <a:cs typeface="Microsoft Sans Serif"/>
              </a:rPr>
              <a:t>	</a:t>
            </a:r>
            <a:r>
              <a:rPr sz="3200" spc="-65" dirty="0">
                <a:solidFill>
                  <a:srgbClr val="FFFFFF"/>
                </a:solidFill>
                <a:latin typeface="Microsoft Sans Serif"/>
                <a:cs typeface="Microsoft Sans Serif"/>
              </a:rPr>
              <a:t>States</a:t>
            </a:r>
            <a:endParaRPr sz="3200" dirty="0">
              <a:latin typeface="Microsoft Sans Serif"/>
              <a:cs typeface="Microsoft Sans Serif"/>
            </a:endParaRPr>
          </a:p>
          <a:p>
            <a:pPr marL="12700">
              <a:lnSpc>
                <a:spcPct val="100000"/>
              </a:lnSpc>
              <a:spcBef>
                <a:spcPts val="1500"/>
              </a:spcBef>
            </a:pPr>
            <a:r>
              <a:rPr lang="en-GB" sz="3200" spc="-95" dirty="0">
                <a:solidFill>
                  <a:srgbClr val="FFFFFF"/>
                </a:solidFill>
                <a:latin typeface="Microsoft Sans Serif"/>
                <a:cs typeface="Microsoft Sans Serif"/>
              </a:rPr>
              <a:t>	</a:t>
            </a:r>
            <a:r>
              <a:rPr sz="3200" spc="-95" dirty="0">
                <a:solidFill>
                  <a:srgbClr val="FFFFFF"/>
                </a:solidFill>
                <a:latin typeface="Microsoft Sans Serif"/>
                <a:cs typeface="Microsoft Sans Serif"/>
              </a:rPr>
              <a:t>Rewards</a:t>
            </a:r>
            <a:r>
              <a:rPr sz="3200" spc="30" dirty="0">
                <a:solidFill>
                  <a:srgbClr val="FFFFFF"/>
                </a:solidFill>
                <a:latin typeface="Microsoft Sans Serif"/>
                <a:cs typeface="Microsoft Sans Serif"/>
              </a:rPr>
              <a:t> </a:t>
            </a:r>
            <a:r>
              <a:rPr sz="3200" spc="260" dirty="0">
                <a:solidFill>
                  <a:srgbClr val="FFFFFF"/>
                </a:solidFill>
                <a:latin typeface="Microsoft Sans Serif"/>
                <a:cs typeface="Microsoft Sans Serif"/>
              </a:rPr>
              <a:t>&gt;</a:t>
            </a:r>
            <a:r>
              <a:rPr sz="3200" spc="30" dirty="0">
                <a:solidFill>
                  <a:srgbClr val="FFFFFF"/>
                </a:solidFill>
                <a:latin typeface="Microsoft Sans Serif"/>
                <a:cs typeface="Microsoft Sans Serif"/>
              </a:rPr>
              <a:t> </a:t>
            </a:r>
            <a:r>
              <a:rPr sz="3200" spc="55" dirty="0">
                <a:solidFill>
                  <a:srgbClr val="FFFFFF"/>
                </a:solidFill>
                <a:latin typeface="Microsoft Sans Serif"/>
                <a:cs typeface="Microsoft Sans Serif"/>
              </a:rPr>
              <a:t>deﬁne</a:t>
            </a:r>
            <a:r>
              <a:rPr sz="3200" spc="30" dirty="0">
                <a:solidFill>
                  <a:srgbClr val="FFFFFF"/>
                </a:solidFill>
                <a:latin typeface="Microsoft Sans Serif"/>
                <a:cs typeface="Microsoft Sans Serif"/>
              </a:rPr>
              <a:t> </a:t>
            </a:r>
            <a:r>
              <a:rPr sz="3200" spc="55" dirty="0">
                <a:solidFill>
                  <a:srgbClr val="FFFFFF"/>
                </a:solidFill>
                <a:latin typeface="Microsoft Sans Serif"/>
                <a:cs typeface="Microsoft Sans Serif"/>
              </a:rPr>
              <a:t>the</a:t>
            </a:r>
            <a:r>
              <a:rPr sz="3200" spc="30" dirty="0">
                <a:solidFill>
                  <a:srgbClr val="FFFFFF"/>
                </a:solidFill>
                <a:latin typeface="Microsoft Sans Serif"/>
                <a:cs typeface="Microsoft Sans Serif"/>
              </a:rPr>
              <a:t> </a:t>
            </a:r>
            <a:r>
              <a:rPr sz="3200" spc="50" dirty="0">
                <a:solidFill>
                  <a:srgbClr val="FFFFFF"/>
                </a:solidFill>
                <a:latin typeface="Microsoft Sans Serif"/>
                <a:cs typeface="Microsoft Sans Serif"/>
              </a:rPr>
              <a:t>goal</a:t>
            </a:r>
            <a:r>
              <a:rPr sz="3200" spc="30" dirty="0">
                <a:solidFill>
                  <a:srgbClr val="FFFFFF"/>
                </a:solidFill>
                <a:latin typeface="Microsoft Sans Serif"/>
                <a:cs typeface="Microsoft Sans Serif"/>
              </a:rPr>
              <a:t> </a:t>
            </a:r>
            <a:r>
              <a:rPr sz="3200" spc="85" dirty="0">
                <a:solidFill>
                  <a:srgbClr val="FFFFFF"/>
                </a:solidFill>
                <a:latin typeface="Microsoft Sans Serif"/>
                <a:cs typeface="Microsoft Sans Serif"/>
              </a:rPr>
              <a:t>of</a:t>
            </a:r>
            <a:r>
              <a:rPr sz="3200" spc="30" dirty="0">
                <a:solidFill>
                  <a:srgbClr val="FFFFFF"/>
                </a:solidFill>
                <a:latin typeface="Microsoft Sans Serif"/>
                <a:cs typeface="Microsoft Sans Serif"/>
              </a:rPr>
              <a:t> </a:t>
            </a:r>
            <a:r>
              <a:rPr sz="3200" spc="55" dirty="0">
                <a:solidFill>
                  <a:srgbClr val="FFFFFF"/>
                </a:solidFill>
                <a:latin typeface="Microsoft Sans Serif"/>
                <a:cs typeface="Microsoft Sans Serif"/>
              </a:rPr>
              <a:t>the</a:t>
            </a:r>
            <a:r>
              <a:rPr sz="3200" spc="30" dirty="0">
                <a:solidFill>
                  <a:srgbClr val="FFFFFF"/>
                </a:solidFill>
                <a:latin typeface="Microsoft Sans Serif"/>
                <a:cs typeface="Microsoft Sans Serif"/>
              </a:rPr>
              <a:t> </a:t>
            </a:r>
            <a:r>
              <a:rPr sz="3200" spc="45" dirty="0">
                <a:solidFill>
                  <a:srgbClr val="FFFFFF"/>
                </a:solidFill>
                <a:latin typeface="Microsoft Sans Serif"/>
                <a:cs typeface="Microsoft Sans Serif"/>
              </a:rPr>
              <a:t>agent</a:t>
            </a:r>
            <a:endParaRPr sz="3200" dirty="0">
              <a:latin typeface="Microsoft Sans Serif"/>
              <a:cs typeface="Microsoft Sans Serif"/>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object 3"/>
          <p:cNvPicPr/>
          <p:nvPr/>
        </p:nvPicPr>
        <p:blipFill>
          <a:blip r:embed="rId2" cstate="print"/>
          <a:stretch>
            <a:fillRect/>
          </a:stretch>
        </p:blipFill>
        <p:spPr>
          <a:xfrm>
            <a:off x="0" y="3621224"/>
            <a:ext cx="2659511" cy="2944704"/>
          </a:xfrm>
          <a:prstGeom prst="rect">
            <a:avLst/>
          </a:prstGeom>
        </p:spPr>
      </p:pic>
      <p:sp>
        <p:nvSpPr>
          <p:cNvPr id="2" name="object 2"/>
          <p:cNvSpPr txBox="1"/>
          <p:nvPr/>
        </p:nvSpPr>
        <p:spPr>
          <a:xfrm>
            <a:off x="17561121" y="4766327"/>
            <a:ext cx="234950" cy="482600"/>
          </a:xfrm>
          <a:prstGeom prst="rect">
            <a:avLst/>
          </a:prstGeom>
        </p:spPr>
        <p:txBody>
          <a:bodyPr vert="horz" wrap="square" lIns="0" tIns="12700" rIns="0" bIns="0" rtlCol="0">
            <a:spAutoFit/>
          </a:bodyPr>
          <a:lstStyle/>
          <a:p>
            <a:pPr marL="12700">
              <a:lnSpc>
                <a:spcPct val="100000"/>
              </a:lnSpc>
              <a:spcBef>
                <a:spcPts val="100"/>
              </a:spcBef>
            </a:pPr>
            <a:r>
              <a:rPr sz="3000" dirty="0">
                <a:solidFill>
                  <a:srgbClr val="FFFFFF"/>
                </a:solidFill>
                <a:latin typeface="Consolas"/>
                <a:cs typeface="Consolas"/>
              </a:rPr>
              <a:t>+</a:t>
            </a:r>
            <a:endParaRPr sz="3000">
              <a:latin typeface="Consolas"/>
              <a:cs typeface="Consolas"/>
            </a:endParaRPr>
          </a:p>
        </p:txBody>
      </p:sp>
      <p:grpSp>
        <p:nvGrpSpPr>
          <p:cNvPr id="4" name="object 4"/>
          <p:cNvGrpSpPr/>
          <p:nvPr/>
        </p:nvGrpSpPr>
        <p:grpSpPr>
          <a:xfrm>
            <a:off x="8381562" y="4922687"/>
            <a:ext cx="8561070" cy="3992879"/>
            <a:chOff x="8381562" y="4922687"/>
            <a:chExt cx="8561070" cy="3992879"/>
          </a:xfrm>
        </p:grpSpPr>
        <p:sp>
          <p:nvSpPr>
            <p:cNvPr id="5" name="object 5"/>
            <p:cNvSpPr/>
            <p:nvPr/>
          </p:nvSpPr>
          <p:spPr>
            <a:xfrm>
              <a:off x="8386325" y="4927450"/>
              <a:ext cx="8551545" cy="3983354"/>
            </a:xfrm>
            <a:custGeom>
              <a:avLst/>
              <a:gdLst/>
              <a:ahLst/>
              <a:cxnLst/>
              <a:rect l="l" t="t" r="r" b="b"/>
              <a:pathLst>
                <a:path w="8551544" h="3983354">
                  <a:moveTo>
                    <a:pt x="8551499" y="3982799"/>
                  </a:moveTo>
                  <a:lnTo>
                    <a:pt x="0" y="3982799"/>
                  </a:lnTo>
                  <a:lnTo>
                    <a:pt x="0" y="0"/>
                  </a:lnTo>
                  <a:lnTo>
                    <a:pt x="8551499" y="0"/>
                  </a:lnTo>
                  <a:lnTo>
                    <a:pt x="8551499" y="3982799"/>
                  </a:lnTo>
                  <a:close/>
                </a:path>
              </a:pathLst>
            </a:custGeom>
            <a:solidFill>
              <a:srgbClr val="FFFFFF"/>
            </a:solidFill>
          </p:spPr>
          <p:txBody>
            <a:bodyPr wrap="square" lIns="0" tIns="0" rIns="0" bIns="0" rtlCol="0"/>
            <a:lstStyle/>
            <a:p>
              <a:endParaRPr/>
            </a:p>
          </p:txBody>
        </p:sp>
        <p:sp>
          <p:nvSpPr>
            <p:cNvPr id="6" name="object 6"/>
            <p:cNvSpPr/>
            <p:nvPr/>
          </p:nvSpPr>
          <p:spPr>
            <a:xfrm>
              <a:off x="8386325" y="4927450"/>
              <a:ext cx="8551545" cy="3983354"/>
            </a:xfrm>
            <a:custGeom>
              <a:avLst/>
              <a:gdLst/>
              <a:ahLst/>
              <a:cxnLst/>
              <a:rect l="l" t="t" r="r" b="b"/>
              <a:pathLst>
                <a:path w="8551544" h="3983354">
                  <a:moveTo>
                    <a:pt x="0" y="0"/>
                  </a:moveTo>
                  <a:lnTo>
                    <a:pt x="8551499" y="0"/>
                  </a:lnTo>
                  <a:lnTo>
                    <a:pt x="8551499" y="3982799"/>
                  </a:lnTo>
                  <a:lnTo>
                    <a:pt x="0" y="3982799"/>
                  </a:lnTo>
                  <a:lnTo>
                    <a:pt x="0" y="0"/>
                  </a:lnTo>
                  <a:close/>
                </a:path>
              </a:pathLst>
            </a:custGeom>
            <a:ln w="9524">
              <a:solidFill>
                <a:srgbClr val="222235"/>
              </a:solidFill>
            </a:ln>
          </p:spPr>
          <p:txBody>
            <a:bodyPr wrap="square" lIns="0" tIns="0" rIns="0" bIns="0" rtlCol="0"/>
            <a:lstStyle/>
            <a:p>
              <a:endParaRPr/>
            </a:p>
          </p:txBody>
        </p:sp>
        <p:pic>
          <p:nvPicPr>
            <p:cNvPr id="7" name="object 7"/>
            <p:cNvPicPr/>
            <p:nvPr/>
          </p:nvPicPr>
          <p:blipFill>
            <a:blip r:embed="rId3" cstate="print"/>
            <a:stretch>
              <a:fillRect/>
            </a:stretch>
          </p:blipFill>
          <p:spPr>
            <a:xfrm>
              <a:off x="8638875" y="5550863"/>
              <a:ext cx="8105774" cy="3076574"/>
            </a:xfrm>
            <a:prstGeom prst="rect">
              <a:avLst/>
            </a:prstGeom>
          </p:spPr>
        </p:pic>
      </p:grpSp>
      <p:sp>
        <p:nvSpPr>
          <p:cNvPr id="8" name="object 8"/>
          <p:cNvSpPr txBox="1">
            <a:spLocks noGrp="1"/>
          </p:cNvSpPr>
          <p:nvPr>
            <p:ph type="title"/>
          </p:nvPr>
        </p:nvSpPr>
        <p:spPr>
          <a:xfrm>
            <a:off x="1599737" y="783467"/>
            <a:ext cx="11036935" cy="1122680"/>
          </a:xfrm>
          <a:prstGeom prst="rect">
            <a:avLst/>
          </a:prstGeom>
        </p:spPr>
        <p:txBody>
          <a:bodyPr vert="horz" wrap="square" lIns="0" tIns="12700" rIns="0" bIns="0" rtlCol="0">
            <a:spAutoFit/>
          </a:bodyPr>
          <a:lstStyle/>
          <a:p>
            <a:pPr marL="12700">
              <a:lnSpc>
                <a:spcPct val="100000"/>
              </a:lnSpc>
              <a:spcBef>
                <a:spcPts val="100"/>
              </a:spcBef>
            </a:pPr>
            <a:r>
              <a:rPr spc="20" dirty="0"/>
              <a:t>Markov</a:t>
            </a:r>
            <a:r>
              <a:rPr spc="70" dirty="0"/>
              <a:t> </a:t>
            </a:r>
            <a:r>
              <a:rPr spc="-15" dirty="0"/>
              <a:t>Decision</a:t>
            </a:r>
            <a:r>
              <a:rPr spc="75" dirty="0"/>
              <a:t> </a:t>
            </a:r>
            <a:r>
              <a:rPr spc="-254" dirty="0"/>
              <a:t>Processes</a:t>
            </a:r>
          </a:p>
        </p:txBody>
      </p:sp>
      <p:sp>
        <p:nvSpPr>
          <p:cNvPr id="10" name="object 10"/>
          <p:cNvSpPr txBox="1">
            <a:spLocks noGrp="1"/>
          </p:cNvSpPr>
          <p:nvPr>
            <p:ph type="sldNum" sz="quarter" idx="7"/>
          </p:nvPr>
        </p:nvSpPr>
        <p:spPr>
          <a:prstGeom prst="rect">
            <a:avLst/>
          </a:prstGeom>
        </p:spPr>
        <p:txBody>
          <a:bodyPr vert="horz" wrap="square" lIns="0" tIns="0" rIns="0" bIns="0" rtlCol="0">
            <a:spAutoFit/>
          </a:bodyPr>
          <a:lstStyle/>
          <a:p>
            <a:pPr marL="38100">
              <a:lnSpc>
                <a:spcPts val="2360"/>
              </a:lnSpc>
            </a:pPr>
            <a:fld id="{81D60167-4931-47E6-BA6A-407CBD079E47}" type="slidenum">
              <a:rPr spc="-5" dirty="0"/>
              <a:t>5</a:t>
            </a:fld>
            <a:r>
              <a:rPr spc="-5" dirty="0"/>
              <a:t>/16</a:t>
            </a:r>
          </a:p>
        </p:txBody>
      </p:sp>
      <p:sp>
        <p:nvSpPr>
          <p:cNvPr id="9" name="object 9"/>
          <p:cNvSpPr txBox="1"/>
          <p:nvPr/>
        </p:nvSpPr>
        <p:spPr>
          <a:xfrm>
            <a:off x="1599923" y="2548337"/>
            <a:ext cx="4124960" cy="2738120"/>
          </a:xfrm>
          <a:prstGeom prst="rect">
            <a:avLst/>
          </a:prstGeom>
        </p:spPr>
        <p:txBody>
          <a:bodyPr vert="horz" wrap="square" lIns="0" tIns="12065" rIns="0" bIns="0" rtlCol="0">
            <a:spAutoFit/>
          </a:bodyPr>
          <a:lstStyle/>
          <a:p>
            <a:pPr marL="12700" marR="2583815">
              <a:lnSpc>
                <a:spcPct val="139100"/>
              </a:lnSpc>
              <a:spcBef>
                <a:spcPts val="95"/>
              </a:spcBef>
            </a:pPr>
            <a:r>
              <a:rPr sz="3200" spc="-65" dirty="0">
                <a:solidFill>
                  <a:srgbClr val="FFFFFF"/>
                </a:solidFill>
                <a:latin typeface="Microsoft Sans Serif"/>
                <a:cs typeface="Microsoft Sans Serif"/>
              </a:rPr>
              <a:t>States </a:t>
            </a:r>
            <a:r>
              <a:rPr sz="3200" spc="-60" dirty="0">
                <a:solidFill>
                  <a:srgbClr val="FFFFFF"/>
                </a:solidFill>
                <a:latin typeface="Microsoft Sans Serif"/>
                <a:cs typeface="Microsoft Sans Serif"/>
              </a:rPr>
              <a:t> </a:t>
            </a:r>
            <a:r>
              <a:rPr sz="3200" spc="10" dirty="0">
                <a:solidFill>
                  <a:srgbClr val="FFFFFF"/>
                </a:solidFill>
                <a:latin typeface="Microsoft Sans Serif"/>
                <a:cs typeface="Microsoft Sans Serif"/>
              </a:rPr>
              <a:t>Actions </a:t>
            </a:r>
            <a:r>
              <a:rPr sz="3200" spc="15" dirty="0">
                <a:solidFill>
                  <a:srgbClr val="FFFFFF"/>
                </a:solidFill>
                <a:latin typeface="Microsoft Sans Serif"/>
                <a:cs typeface="Microsoft Sans Serif"/>
              </a:rPr>
              <a:t> </a:t>
            </a:r>
            <a:r>
              <a:rPr sz="3200" spc="-120" dirty="0">
                <a:solidFill>
                  <a:srgbClr val="FFFFFF"/>
                </a:solidFill>
                <a:latin typeface="Microsoft Sans Serif"/>
                <a:cs typeface="Microsoft Sans Serif"/>
              </a:rPr>
              <a:t>Rewa</a:t>
            </a:r>
            <a:r>
              <a:rPr sz="3200" spc="-125" dirty="0">
                <a:solidFill>
                  <a:srgbClr val="FFFFFF"/>
                </a:solidFill>
                <a:latin typeface="Microsoft Sans Serif"/>
                <a:cs typeface="Microsoft Sans Serif"/>
              </a:rPr>
              <a:t>r</a:t>
            </a:r>
            <a:r>
              <a:rPr sz="3200" spc="-35" dirty="0">
                <a:solidFill>
                  <a:srgbClr val="FFFFFF"/>
                </a:solidFill>
                <a:latin typeface="Microsoft Sans Serif"/>
                <a:cs typeface="Microsoft Sans Serif"/>
              </a:rPr>
              <a:t>ds</a:t>
            </a:r>
            <a:endParaRPr sz="3200" dirty="0">
              <a:latin typeface="Microsoft Sans Serif"/>
              <a:cs typeface="Microsoft Sans Serif"/>
            </a:endParaRPr>
          </a:p>
          <a:p>
            <a:pPr marL="12700">
              <a:lnSpc>
                <a:spcPct val="100000"/>
              </a:lnSpc>
              <a:spcBef>
                <a:spcPts val="1500"/>
              </a:spcBef>
            </a:pPr>
            <a:r>
              <a:rPr sz="3200" spc="-45" dirty="0">
                <a:solidFill>
                  <a:srgbClr val="FFFFFF"/>
                </a:solidFill>
                <a:latin typeface="Microsoft Sans Serif"/>
                <a:cs typeface="Microsoft Sans Serif"/>
              </a:rPr>
              <a:t>Transition</a:t>
            </a:r>
            <a:r>
              <a:rPr sz="3200" spc="10" dirty="0">
                <a:solidFill>
                  <a:srgbClr val="FFFFFF"/>
                </a:solidFill>
                <a:latin typeface="Microsoft Sans Serif"/>
                <a:cs typeface="Microsoft Sans Serif"/>
              </a:rPr>
              <a:t> </a:t>
            </a:r>
            <a:r>
              <a:rPr sz="3200" spc="40" dirty="0">
                <a:solidFill>
                  <a:srgbClr val="FFFFFF"/>
                </a:solidFill>
                <a:latin typeface="Microsoft Sans Serif"/>
                <a:cs typeface="Microsoft Sans Serif"/>
              </a:rPr>
              <a:t>probabilities</a:t>
            </a:r>
            <a:endParaRPr sz="3200" dirty="0">
              <a:latin typeface="Microsoft Sans Serif"/>
              <a:cs typeface="Microsoft Sans Serif"/>
            </a:endParaRPr>
          </a:p>
        </p:txBody>
      </p:sp>
      <p:sp>
        <p:nvSpPr>
          <p:cNvPr id="13" name="TextBox 12">
            <a:extLst>
              <a:ext uri="{FF2B5EF4-FFF2-40B4-BE49-F238E27FC236}">
                <a16:creationId xmlns:a16="http://schemas.microsoft.com/office/drawing/2014/main" id="{BBC69667-878F-4F7E-8E1C-303F3FD4CD90}"/>
              </a:ext>
            </a:extLst>
          </p:cNvPr>
          <p:cNvSpPr txBox="1"/>
          <p:nvPr/>
        </p:nvSpPr>
        <p:spPr>
          <a:xfrm>
            <a:off x="1295400" y="6972300"/>
            <a:ext cx="6172200" cy="2862322"/>
          </a:xfrm>
          <a:prstGeom prst="rect">
            <a:avLst/>
          </a:prstGeom>
          <a:noFill/>
        </p:spPr>
        <p:txBody>
          <a:bodyPr wrap="square" rtlCol="0">
            <a:spAutoFit/>
          </a:bodyPr>
          <a:lstStyle/>
          <a:p>
            <a:r>
              <a:rPr lang="en-GB" sz="3000" i="1" dirty="0">
                <a:solidFill>
                  <a:schemeClr val="bg1"/>
                </a:solidFill>
                <a:latin typeface="Microsoft GothicNeo" panose="020B0503020000020004" pitchFamily="34" charset="-127"/>
                <a:ea typeface="Microsoft GothicNeo" panose="020B0503020000020004" pitchFamily="34" charset="-127"/>
                <a:cs typeface="Microsoft GothicNeo" panose="020B0503020000020004" pitchFamily="34" charset="-127"/>
              </a:rPr>
              <a:t>Go form one node to another node = a </a:t>
            </a:r>
            <a:r>
              <a:rPr lang="en-GB" sz="3000" b="1" i="1" dirty="0">
                <a:solidFill>
                  <a:schemeClr val="bg1"/>
                </a:solidFill>
                <a:latin typeface="Microsoft GothicNeo" panose="020B0503020000020004" pitchFamily="34" charset="-127"/>
                <a:ea typeface="Microsoft GothicNeo" panose="020B0503020000020004" pitchFamily="34" charset="-127"/>
                <a:cs typeface="Microsoft GothicNeo" panose="020B0503020000020004" pitchFamily="34" charset="-127"/>
              </a:rPr>
              <a:t>time step</a:t>
            </a:r>
          </a:p>
          <a:p>
            <a:endParaRPr lang="en-GB" sz="3000" i="1" dirty="0">
              <a:solidFill>
                <a:schemeClr val="bg1"/>
              </a:solidFill>
              <a:latin typeface="Microsoft GothicNeo" panose="020B0503020000020004" pitchFamily="34" charset="-127"/>
              <a:ea typeface="Microsoft GothicNeo" panose="020B0503020000020004" pitchFamily="34" charset="-127"/>
              <a:cs typeface="Microsoft GothicNeo" panose="020B0503020000020004" pitchFamily="34" charset="-127"/>
            </a:endParaRPr>
          </a:p>
          <a:p>
            <a:r>
              <a:rPr lang="en-GB" sz="3000" i="1" dirty="0">
                <a:solidFill>
                  <a:schemeClr val="bg1"/>
                </a:solidFill>
                <a:latin typeface="Microsoft GothicNeo" panose="020B0503020000020004" pitchFamily="34" charset="-127"/>
                <a:ea typeface="Microsoft GothicNeo" panose="020B0503020000020004" pitchFamily="34" charset="-127"/>
                <a:cs typeface="Microsoft GothicNeo" panose="020B0503020000020004" pitchFamily="34" charset="-127"/>
              </a:rPr>
              <a:t>Going through the entire algorithm and ending in terminal state/node = once = </a:t>
            </a:r>
            <a:r>
              <a:rPr lang="en-GB" sz="3000" b="1" i="1" dirty="0">
                <a:solidFill>
                  <a:schemeClr val="bg1"/>
                </a:solidFill>
                <a:latin typeface="Microsoft GothicNeo" panose="020B0503020000020004" pitchFamily="34" charset="-127"/>
                <a:ea typeface="Microsoft GothicNeo" panose="020B0503020000020004" pitchFamily="34" charset="-127"/>
                <a:cs typeface="Microsoft GothicNeo" panose="020B0503020000020004" pitchFamily="34" charset="-127"/>
              </a:rPr>
              <a:t>an episode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7561121" y="4766327"/>
            <a:ext cx="234950" cy="482600"/>
          </a:xfrm>
          <a:prstGeom prst="rect">
            <a:avLst/>
          </a:prstGeom>
        </p:spPr>
        <p:txBody>
          <a:bodyPr vert="horz" wrap="square" lIns="0" tIns="12700" rIns="0" bIns="0" rtlCol="0">
            <a:spAutoFit/>
          </a:bodyPr>
          <a:lstStyle/>
          <a:p>
            <a:pPr marL="12700">
              <a:lnSpc>
                <a:spcPct val="100000"/>
              </a:lnSpc>
              <a:spcBef>
                <a:spcPts val="100"/>
              </a:spcBef>
            </a:pPr>
            <a:r>
              <a:rPr sz="3000" dirty="0">
                <a:solidFill>
                  <a:srgbClr val="FFFFFF"/>
                </a:solidFill>
                <a:latin typeface="Consolas"/>
                <a:cs typeface="Consolas"/>
              </a:rPr>
              <a:t>+</a:t>
            </a:r>
            <a:endParaRPr sz="3000">
              <a:latin typeface="Consolas"/>
              <a:cs typeface="Consolas"/>
            </a:endParaRPr>
          </a:p>
        </p:txBody>
      </p:sp>
      <p:pic>
        <p:nvPicPr>
          <p:cNvPr id="3" name="object 3"/>
          <p:cNvPicPr/>
          <p:nvPr/>
        </p:nvPicPr>
        <p:blipFill>
          <a:blip r:embed="rId2" cstate="print"/>
          <a:stretch>
            <a:fillRect/>
          </a:stretch>
        </p:blipFill>
        <p:spPr>
          <a:xfrm>
            <a:off x="0" y="3621224"/>
            <a:ext cx="2659511" cy="2944704"/>
          </a:xfrm>
          <a:prstGeom prst="rect">
            <a:avLst/>
          </a:prstGeom>
        </p:spPr>
      </p:pic>
      <p:sp>
        <p:nvSpPr>
          <p:cNvPr id="4" name="object 4"/>
          <p:cNvSpPr txBox="1">
            <a:spLocks noGrp="1"/>
          </p:cNvSpPr>
          <p:nvPr>
            <p:ph type="title"/>
          </p:nvPr>
        </p:nvSpPr>
        <p:spPr>
          <a:xfrm>
            <a:off x="1599737" y="783467"/>
            <a:ext cx="11036935" cy="1582484"/>
          </a:xfrm>
          <a:prstGeom prst="rect">
            <a:avLst/>
          </a:prstGeom>
        </p:spPr>
        <p:txBody>
          <a:bodyPr vert="horz" wrap="square" lIns="0" tIns="12700" rIns="0" bIns="0" rtlCol="0">
            <a:spAutoFit/>
          </a:bodyPr>
          <a:lstStyle/>
          <a:p>
            <a:pPr marL="12700">
              <a:lnSpc>
                <a:spcPct val="100000"/>
              </a:lnSpc>
              <a:spcBef>
                <a:spcPts val="100"/>
              </a:spcBef>
            </a:pPr>
            <a:r>
              <a:rPr spc="20" dirty="0"/>
              <a:t>Markov</a:t>
            </a:r>
            <a:r>
              <a:rPr spc="70" dirty="0"/>
              <a:t> </a:t>
            </a:r>
            <a:r>
              <a:rPr spc="-15" dirty="0"/>
              <a:t>Decision</a:t>
            </a:r>
            <a:r>
              <a:rPr spc="75" dirty="0"/>
              <a:t> </a:t>
            </a:r>
            <a:r>
              <a:rPr spc="-254" dirty="0"/>
              <a:t>Processes</a:t>
            </a:r>
            <a:br>
              <a:rPr lang="en-GB" spc="-254" dirty="0"/>
            </a:br>
            <a:r>
              <a:rPr lang="en-GB" sz="3000" b="1" spc="-254" dirty="0"/>
              <a:t>Key Concepts</a:t>
            </a:r>
            <a:endParaRPr sz="3000" b="1" spc="-254" dirty="0"/>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38100">
              <a:lnSpc>
                <a:spcPts val="2360"/>
              </a:lnSpc>
            </a:pPr>
            <a:fld id="{81D60167-4931-47E6-BA6A-407CBD079E47}" type="slidenum">
              <a:rPr spc="-5" dirty="0"/>
              <a:t>6</a:t>
            </a:fld>
            <a:r>
              <a:rPr spc="-5" dirty="0"/>
              <a:t>/16</a:t>
            </a:r>
          </a:p>
        </p:txBody>
      </p:sp>
      <p:sp>
        <p:nvSpPr>
          <p:cNvPr id="5" name="object 5"/>
          <p:cNvSpPr txBox="1"/>
          <p:nvPr/>
        </p:nvSpPr>
        <p:spPr>
          <a:xfrm>
            <a:off x="1599922" y="2548337"/>
            <a:ext cx="15545078" cy="2571217"/>
          </a:xfrm>
          <a:prstGeom prst="rect">
            <a:avLst/>
          </a:prstGeom>
        </p:spPr>
        <p:txBody>
          <a:bodyPr vert="horz" wrap="square" lIns="0" tIns="12065" rIns="0" bIns="0" rtlCol="0">
            <a:spAutoFit/>
          </a:bodyPr>
          <a:lstStyle/>
          <a:p>
            <a:pPr marL="12700" marR="5080">
              <a:lnSpc>
                <a:spcPct val="139100"/>
              </a:lnSpc>
              <a:spcBef>
                <a:spcPts val="95"/>
              </a:spcBef>
            </a:pPr>
            <a:r>
              <a:rPr sz="3200" spc="-35" dirty="0">
                <a:solidFill>
                  <a:srgbClr val="FFFFFF"/>
                </a:solidFill>
                <a:latin typeface="Microsoft Sans Serif"/>
                <a:cs typeface="Microsoft Sans Serif"/>
              </a:rPr>
              <a:t>Trajectory</a:t>
            </a:r>
            <a:r>
              <a:rPr sz="3200" spc="25" dirty="0">
                <a:solidFill>
                  <a:srgbClr val="FFFFFF"/>
                </a:solidFill>
                <a:latin typeface="Microsoft Sans Serif"/>
                <a:cs typeface="Microsoft Sans Serif"/>
              </a:rPr>
              <a:t> </a:t>
            </a:r>
            <a:r>
              <a:rPr sz="3200" spc="10" dirty="0">
                <a:solidFill>
                  <a:srgbClr val="FFFFFF"/>
                </a:solidFill>
                <a:latin typeface="Microsoft Sans Serif"/>
                <a:cs typeface="Microsoft Sans Serif"/>
              </a:rPr>
              <a:t>(</a:t>
            </a:r>
            <a:r>
              <a:rPr sz="3200" spc="10" dirty="0">
                <a:solidFill>
                  <a:srgbClr val="00FFFF"/>
                </a:solidFill>
                <a:latin typeface="Microsoft Sans Serif"/>
                <a:cs typeface="Microsoft Sans Serif"/>
              </a:rPr>
              <a:t>concept</a:t>
            </a:r>
            <a:r>
              <a:rPr sz="3200" spc="25" dirty="0">
                <a:solidFill>
                  <a:srgbClr val="00FFFF"/>
                </a:solidFill>
                <a:latin typeface="Microsoft Sans Serif"/>
                <a:cs typeface="Microsoft Sans Serif"/>
              </a:rPr>
              <a:t> </a:t>
            </a:r>
            <a:r>
              <a:rPr sz="3200" spc="85" dirty="0">
                <a:solidFill>
                  <a:srgbClr val="00FFFF"/>
                </a:solidFill>
                <a:latin typeface="Microsoft Sans Serif"/>
                <a:cs typeface="Microsoft Sans Serif"/>
              </a:rPr>
              <a:t>of</a:t>
            </a:r>
            <a:r>
              <a:rPr sz="3200" spc="25" dirty="0">
                <a:solidFill>
                  <a:srgbClr val="00FFFF"/>
                </a:solidFill>
                <a:latin typeface="Microsoft Sans Serif"/>
                <a:cs typeface="Microsoft Sans Serif"/>
              </a:rPr>
              <a:t> </a:t>
            </a:r>
            <a:r>
              <a:rPr sz="3200" spc="5" dirty="0">
                <a:solidFill>
                  <a:srgbClr val="00FFFF"/>
                </a:solidFill>
                <a:latin typeface="Microsoft Sans Serif"/>
                <a:cs typeface="Microsoft Sans Serif"/>
              </a:rPr>
              <a:t>time</a:t>
            </a:r>
            <a:r>
              <a:rPr sz="3200" spc="5" dirty="0">
                <a:solidFill>
                  <a:srgbClr val="FFFFFF"/>
                </a:solidFill>
                <a:latin typeface="Microsoft Sans Serif"/>
                <a:cs typeface="Microsoft Sans Serif"/>
              </a:rPr>
              <a:t>)</a:t>
            </a:r>
            <a:endParaRPr lang="en-GB" sz="3200" spc="5" dirty="0">
              <a:solidFill>
                <a:srgbClr val="FFFFFF"/>
              </a:solidFill>
              <a:latin typeface="Microsoft Sans Serif"/>
              <a:cs typeface="Microsoft Sans Serif"/>
            </a:endParaRPr>
          </a:p>
          <a:p>
            <a:pPr marL="12700" marR="5080">
              <a:lnSpc>
                <a:spcPct val="139100"/>
              </a:lnSpc>
              <a:spcBef>
                <a:spcPts val="95"/>
              </a:spcBef>
            </a:pPr>
            <a:r>
              <a:rPr sz="3200" spc="5" dirty="0">
                <a:solidFill>
                  <a:srgbClr val="FFFFFF"/>
                </a:solidFill>
                <a:latin typeface="Microsoft Sans Serif"/>
                <a:cs typeface="Microsoft Sans Serif"/>
              </a:rPr>
              <a:t> </a:t>
            </a:r>
            <a:r>
              <a:rPr sz="3200" spc="-835" dirty="0">
                <a:solidFill>
                  <a:srgbClr val="FFFFFF"/>
                </a:solidFill>
                <a:latin typeface="Microsoft Sans Serif"/>
                <a:cs typeface="Microsoft Sans Serif"/>
              </a:rPr>
              <a:t> </a:t>
            </a:r>
            <a:r>
              <a:rPr sz="3200" spc="-30" dirty="0">
                <a:solidFill>
                  <a:srgbClr val="FFFFFF"/>
                </a:solidFill>
                <a:latin typeface="Microsoft Sans Serif"/>
                <a:cs typeface="Microsoft Sans Serif"/>
              </a:rPr>
              <a:t>(Expected)</a:t>
            </a:r>
            <a:r>
              <a:rPr sz="3200" spc="30" dirty="0">
                <a:solidFill>
                  <a:srgbClr val="FFFFFF"/>
                </a:solidFill>
                <a:latin typeface="Microsoft Sans Serif"/>
                <a:cs typeface="Microsoft Sans Serif"/>
              </a:rPr>
              <a:t> </a:t>
            </a:r>
            <a:r>
              <a:rPr sz="3200" spc="25" dirty="0">
                <a:solidFill>
                  <a:srgbClr val="FFFFFF"/>
                </a:solidFill>
                <a:latin typeface="Microsoft Sans Serif"/>
                <a:cs typeface="Microsoft Sans Serif"/>
              </a:rPr>
              <a:t>return</a:t>
            </a:r>
            <a:r>
              <a:rPr lang="en-GB" sz="3200" spc="25" dirty="0">
                <a:solidFill>
                  <a:srgbClr val="FFFFFF"/>
                </a:solidFill>
                <a:latin typeface="Microsoft Sans Serif"/>
                <a:cs typeface="Microsoft Sans Serif"/>
              </a:rPr>
              <a:t> </a:t>
            </a:r>
            <a:r>
              <a:rPr lang="en-GB" sz="3200" i="1" spc="25" dirty="0">
                <a:solidFill>
                  <a:srgbClr val="FFFFFF"/>
                </a:solidFill>
                <a:latin typeface="Microsoft Sans Serif"/>
                <a:cs typeface="Microsoft Sans Serif"/>
              </a:rPr>
              <a:t>-&gt; exploration vs exploitation dilemma</a:t>
            </a:r>
            <a:endParaRPr sz="3200" dirty="0">
              <a:latin typeface="Microsoft Sans Serif"/>
              <a:cs typeface="Microsoft Sans Serif"/>
            </a:endParaRPr>
          </a:p>
          <a:p>
            <a:pPr marL="12700">
              <a:lnSpc>
                <a:spcPct val="100000"/>
              </a:lnSpc>
              <a:spcBef>
                <a:spcPts val="1500"/>
              </a:spcBef>
            </a:pPr>
            <a:r>
              <a:rPr sz="3200" spc="10" dirty="0">
                <a:solidFill>
                  <a:srgbClr val="FFFFFF"/>
                </a:solidFill>
                <a:latin typeface="Microsoft Sans Serif"/>
                <a:cs typeface="Microsoft Sans Serif"/>
              </a:rPr>
              <a:t>Discount</a:t>
            </a:r>
            <a:r>
              <a:rPr sz="3200" dirty="0">
                <a:solidFill>
                  <a:srgbClr val="FFFFFF"/>
                </a:solidFill>
                <a:latin typeface="Microsoft Sans Serif"/>
                <a:cs typeface="Microsoft Sans Serif"/>
              </a:rPr>
              <a:t> </a:t>
            </a:r>
            <a:r>
              <a:rPr sz="3200" spc="10" dirty="0">
                <a:solidFill>
                  <a:srgbClr val="FFFFFF"/>
                </a:solidFill>
                <a:latin typeface="Microsoft Sans Serif"/>
                <a:cs typeface="Microsoft Sans Serif"/>
              </a:rPr>
              <a:t>rate</a:t>
            </a:r>
            <a:r>
              <a:rPr lang="en-GB" sz="3200" spc="10" dirty="0">
                <a:solidFill>
                  <a:srgbClr val="FFFFFF"/>
                </a:solidFill>
                <a:latin typeface="Microsoft Sans Serif"/>
                <a:cs typeface="Microsoft Sans Serif"/>
              </a:rPr>
              <a:t> </a:t>
            </a:r>
            <a:r>
              <a:rPr lang="en-GB" sz="3200" i="1" spc="10" dirty="0">
                <a:solidFill>
                  <a:srgbClr val="FFFFFF"/>
                </a:solidFill>
                <a:latin typeface="Microsoft Sans Serif"/>
                <a:cs typeface="Microsoft Sans Serif"/>
              </a:rPr>
              <a:t>-&gt; contingency  -&gt; further in time a reward happens -&gt; less related to 				  what is happens now. </a:t>
            </a:r>
            <a:endParaRPr sz="3200" dirty="0">
              <a:latin typeface="Microsoft Sans Serif"/>
              <a:cs typeface="Microsoft Sans Serif"/>
            </a:endParaRPr>
          </a:p>
        </p:txBody>
      </p:sp>
      <p:sp>
        <p:nvSpPr>
          <p:cNvPr id="6" name="object 6"/>
          <p:cNvSpPr txBox="1"/>
          <p:nvPr/>
        </p:nvSpPr>
        <p:spPr>
          <a:xfrm>
            <a:off x="1636180" y="5600700"/>
            <a:ext cx="14518220" cy="4090992"/>
          </a:xfrm>
          <a:prstGeom prst="rect">
            <a:avLst/>
          </a:prstGeom>
        </p:spPr>
        <p:txBody>
          <a:bodyPr vert="horz" wrap="square" lIns="0" tIns="12065" rIns="0" bIns="0" rtlCol="0">
            <a:spAutoFit/>
          </a:bodyPr>
          <a:lstStyle/>
          <a:p>
            <a:pPr marL="12700" marR="5080">
              <a:lnSpc>
                <a:spcPct val="139100"/>
              </a:lnSpc>
              <a:spcBef>
                <a:spcPts val="95"/>
              </a:spcBef>
            </a:pPr>
            <a:r>
              <a:rPr sz="3200" spc="45" dirty="0">
                <a:solidFill>
                  <a:srgbClr val="FFFFFF"/>
                </a:solidFill>
                <a:latin typeface="Microsoft Sans Serif"/>
                <a:cs typeface="Microsoft Sans Serif"/>
              </a:rPr>
              <a:t>Continuing</a:t>
            </a:r>
            <a:r>
              <a:rPr sz="3200" spc="25" dirty="0">
                <a:solidFill>
                  <a:srgbClr val="FFFFFF"/>
                </a:solidFill>
                <a:latin typeface="Microsoft Sans Serif"/>
                <a:cs typeface="Microsoft Sans Serif"/>
              </a:rPr>
              <a:t> </a:t>
            </a:r>
            <a:r>
              <a:rPr sz="3200" spc="-100" dirty="0">
                <a:solidFill>
                  <a:srgbClr val="FFFFFF"/>
                </a:solidFill>
                <a:latin typeface="Microsoft Sans Serif"/>
                <a:cs typeface="Microsoft Sans Serif"/>
              </a:rPr>
              <a:t>vs.</a:t>
            </a:r>
            <a:r>
              <a:rPr sz="3200" spc="25" dirty="0">
                <a:solidFill>
                  <a:srgbClr val="FFFFFF"/>
                </a:solidFill>
                <a:latin typeface="Microsoft Sans Serif"/>
                <a:cs typeface="Microsoft Sans Serif"/>
              </a:rPr>
              <a:t> </a:t>
            </a:r>
            <a:r>
              <a:rPr sz="3200" spc="30" dirty="0">
                <a:solidFill>
                  <a:srgbClr val="FFFFFF"/>
                </a:solidFill>
                <a:latin typeface="Microsoft Sans Serif"/>
                <a:cs typeface="Microsoft Sans Serif"/>
              </a:rPr>
              <a:t>episodic</a:t>
            </a:r>
            <a:r>
              <a:rPr sz="3200" spc="25" dirty="0">
                <a:solidFill>
                  <a:srgbClr val="FFFFFF"/>
                </a:solidFill>
                <a:latin typeface="Microsoft Sans Serif"/>
                <a:cs typeface="Microsoft Sans Serif"/>
              </a:rPr>
              <a:t> </a:t>
            </a:r>
            <a:r>
              <a:rPr sz="3200" spc="-100" dirty="0">
                <a:solidFill>
                  <a:srgbClr val="FFFFFF"/>
                </a:solidFill>
                <a:latin typeface="Microsoft Sans Serif"/>
                <a:cs typeface="Microsoft Sans Serif"/>
              </a:rPr>
              <a:t>tasks </a:t>
            </a:r>
            <a:r>
              <a:rPr lang="en-GB" sz="3200" i="1" spc="-100" dirty="0">
                <a:solidFill>
                  <a:srgbClr val="FFFFFF"/>
                </a:solidFill>
                <a:latin typeface="Microsoft Sans Serif"/>
                <a:cs typeface="Microsoft Sans Serif"/>
              </a:rPr>
              <a:t>-&gt;  different types of nodes in network </a:t>
            </a:r>
          </a:p>
          <a:p>
            <a:pPr marL="12700" marR="5080">
              <a:lnSpc>
                <a:spcPct val="139100"/>
              </a:lnSpc>
              <a:spcBef>
                <a:spcPts val="95"/>
              </a:spcBef>
            </a:pPr>
            <a:r>
              <a:rPr lang="en-GB" sz="3200" i="1" spc="-100" dirty="0">
                <a:solidFill>
                  <a:srgbClr val="FFFFFF"/>
                </a:solidFill>
                <a:latin typeface="Microsoft Sans Serif"/>
                <a:cs typeface="Microsoft Sans Serif"/>
              </a:rPr>
              <a:t>T</a:t>
            </a:r>
            <a:r>
              <a:rPr lang="en-GB" sz="3200" spc="-835" dirty="0">
                <a:solidFill>
                  <a:srgbClr val="FFFFFF"/>
                </a:solidFill>
                <a:latin typeface="Microsoft Sans Serif"/>
                <a:cs typeface="Microsoft Sans Serif"/>
              </a:rPr>
              <a:t> </a:t>
            </a:r>
            <a:r>
              <a:rPr sz="3200" spc="-55" dirty="0" err="1">
                <a:solidFill>
                  <a:srgbClr val="FFFFFF"/>
                </a:solidFill>
                <a:latin typeface="Microsoft Sans Serif"/>
                <a:cs typeface="Microsoft Sans Serif"/>
              </a:rPr>
              <a:t>erminal</a:t>
            </a:r>
            <a:r>
              <a:rPr sz="3200" spc="30" dirty="0">
                <a:solidFill>
                  <a:srgbClr val="FFFFFF"/>
                </a:solidFill>
                <a:latin typeface="Microsoft Sans Serif"/>
                <a:cs typeface="Microsoft Sans Serif"/>
              </a:rPr>
              <a:t> </a:t>
            </a:r>
            <a:r>
              <a:rPr sz="3200" spc="-45" dirty="0">
                <a:solidFill>
                  <a:srgbClr val="FFFFFF"/>
                </a:solidFill>
                <a:latin typeface="Microsoft Sans Serif"/>
                <a:cs typeface="Microsoft Sans Serif"/>
              </a:rPr>
              <a:t>states</a:t>
            </a:r>
            <a:r>
              <a:rPr lang="en-GB" sz="3200" spc="-45" dirty="0">
                <a:solidFill>
                  <a:srgbClr val="FFFFFF"/>
                </a:solidFill>
                <a:latin typeface="Microsoft Sans Serif"/>
                <a:cs typeface="Microsoft Sans Serif"/>
              </a:rPr>
              <a:t> </a:t>
            </a:r>
            <a:r>
              <a:rPr lang="en-GB" sz="3200" i="1" spc="-45" dirty="0">
                <a:solidFill>
                  <a:srgbClr val="FFFFFF"/>
                </a:solidFill>
                <a:latin typeface="Microsoft Sans Serif"/>
                <a:cs typeface="Microsoft Sans Serif"/>
              </a:rPr>
              <a:t>-&gt; a node in the network where episode ends. = no stepping forward </a:t>
            </a:r>
            <a:endParaRPr sz="3200" dirty="0">
              <a:latin typeface="Microsoft Sans Serif"/>
              <a:cs typeface="Microsoft Sans Serif"/>
            </a:endParaRPr>
          </a:p>
          <a:p>
            <a:pPr>
              <a:lnSpc>
                <a:spcPct val="100000"/>
              </a:lnSpc>
              <a:spcBef>
                <a:spcPts val="20"/>
              </a:spcBef>
            </a:pPr>
            <a:endParaRPr sz="4700" dirty="0">
              <a:latin typeface="Microsoft Sans Serif"/>
              <a:cs typeface="Microsoft Sans Serif"/>
            </a:endParaRPr>
          </a:p>
          <a:p>
            <a:pPr marL="12700" marR="517525">
              <a:lnSpc>
                <a:spcPct val="139100"/>
              </a:lnSpc>
            </a:pPr>
            <a:r>
              <a:rPr sz="3200" spc="15" dirty="0">
                <a:solidFill>
                  <a:srgbClr val="FFFFFF"/>
                </a:solidFill>
                <a:latin typeface="Microsoft Sans Serif"/>
                <a:cs typeface="Microsoft Sans Serif"/>
              </a:rPr>
              <a:t>Non-stationary</a:t>
            </a:r>
            <a:r>
              <a:rPr sz="3200" spc="30" dirty="0">
                <a:solidFill>
                  <a:srgbClr val="FFFFFF"/>
                </a:solidFill>
                <a:latin typeface="Microsoft Sans Serif"/>
                <a:cs typeface="Microsoft Sans Serif"/>
              </a:rPr>
              <a:t> </a:t>
            </a:r>
            <a:r>
              <a:rPr sz="3200" spc="-75" dirty="0">
                <a:solidFill>
                  <a:srgbClr val="FFFFFF"/>
                </a:solidFill>
                <a:latin typeface="Microsoft Sans Serif"/>
                <a:cs typeface="Microsoft Sans Serif"/>
              </a:rPr>
              <a:t>MDPs </a:t>
            </a:r>
            <a:r>
              <a:rPr sz="3200" spc="-70" dirty="0">
                <a:solidFill>
                  <a:srgbClr val="FFFFFF"/>
                </a:solidFill>
                <a:latin typeface="Microsoft Sans Serif"/>
                <a:cs typeface="Microsoft Sans Serif"/>
              </a:rPr>
              <a:t> </a:t>
            </a:r>
            <a:r>
              <a:rPr lang="en-GB" sz="3200" spc="-70" dirty="0">
                <a:solidFill>
                  <a:srgbClr val="FFFFFF"/>
                </a:solidFill>
                <a:latin typeface="Microsoft Sans Serif"/>
                <a:cs typeface="Microsoft Sans Serif"/>
              </a:rPr>
              <a:t>            |   -&gt; </a:t>
            </a:r>
            <a:r>
              <a:rPr lang="en-GB" sz="3200" i="1" spc="-70" dirty="0">
                <a:solidFill>
                  <a:srgbClr val="FFFFFF"/>
                </a:solidFill>
                <a:latin typeface="Microsoft Sans Serif"/>
                <a:cs typeface="Microsoft Sans Serif"/>
              </a:rPr>
              <a:t>how the environment is designed</a:t>
            </a:r>
            <a:endParaRPr lang="en-GB" sz="3200" spc="-70" dirty="0">
              <a:solidFill>
                <a:srgbClr val="FFFFFF"/>
              </a:solidFill>
              <a:latin typeface="Microsoft Sans Serif"/>
              <a:cs typeface="Microsoft Sans Serif"/>
            </a:endParaRPr>
          </a:p>
          <a:p>
            <a:pPr marL="12700" marR="517525">
              <a:lnSpc>
                <a:spcPct val="139100"/>
              </a:lnSpc>
            </a:pPr>
            <a:r>
              <a:rPr sz="3200" spc="-15" dirty="0">
                <a:solidFill>
                  <a:srgbClr val="FFFFFF"/>
                </a:solidFill>
                <a:latin typeface="Microsoft Sans Serif"/>
                <a:cs typeface="Microsoft Sans Serif"/>
              </a:rPr>
              <a:t>Partially-observable</a:t>
            </a:r>
            <a:r>
              <a:rPr sz="3200" spc="25" dirty="0">
                <a:solidFill>
                  <a:srgbClr val="FFFFFF"/>
                </a:solidFill>
                <a:latin typeface="Microsoft Sans Serif"/>
                <a:cs typeface="Microsoft Sans Serif"/>
              </a:rPr>
              <a:t> </a:t>
            </a:r>
            <a:r>
              <a:rPr sz="3200" spc="-75" dirty="0">
                <a:solidFill>
                  <a:srgbClr val="FFFFFF"/>
                </a:solidFill>
                <a:latin typeface="Microsoft Sans Serif"/>
                <a:cs typeface="Microsoft Sans Serif"/>
              </a:rPr>
              <a:t>MDPs</a:t>
            </a:r>
            <a:r>
              <a:rPr lang="en-GB" sz="3200" spc="-75" dirty="0">
                <a:solidFill>
                  <a:srgbClr val="FFFFFF"/>
                </a:solidFill>
                <a:latin typeface="Microsoft Sans Serif"/>
                <a:cs typeface="Microsoft Sans Serif"/>
              </a:rPr>
              <a:t>     |</a:t>
            </a:r>
            <a:endParaRPr sz="3200" dirty="0">
              <a:latin typeface="Microsoft Sans Serif"/>
              <a:cs typeface="Microsoft Sans Serif"/>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7561121" y="4766327"/>
            <a:ext cx="234950" cy="482600"/>
          </a:xfrm>
          <a:prstGeom prst="rect">
            <a:avLst/>
          </a:prstGeom>
        </p:spPr>
        <p:txBody>
          <a:bodyPr vert="horz" wrap="square" lIns="0" tIns="12700" rIns="0" bIns="0" rtlCol="0">
            <a:spAutoFit/>
          </a:bodyPr>
          <a:lstStyle/>
          <a:p>
            <a:pPr marL="12700">
              <a:lnSpc>
                <a:spcPct val="100000"/>
              </a:lnSpc>
              <a:spcBef>
                <a:spcPts val="100"/>
              </a:spcBef>
            </a:pPr>
            <a:r>
              <a:rPr sz="3000" dirty="0">
                <a:solidFill>
                  <a:srgbClr val="FFFFFF"/>
                </a:solidFill>
                <a:latin typeface="Consolas"/>
                <a:cs typeface="Consolas"/>
              </a:rPr>
              <a:t>+</a:t>
            </a:r>
            <a:endParaRPr sz="3000">
              <a:latin typeface="Consolas"/>
              <a:cs typeface="Consolas"/>
            </a:endParaRPr>
          </a:p>
        </p:txBody>
      </p:sp>
      <p:pic>
        <p:nvPicPr>
          <p:cNvPr id="3" name="object 3"/>
          <p:cNvPicPr/>
          <p:nvPr/>
        </p:nvPicPr>
        <p:blipFill>
          <a:blip r:embed="rId2" cstate="print"/>
          <a:stretch>
            <a:fillRect/>
          </a:stretch>
        </p:blipFill>
        <p:spPr>
          <a:xfrm>
            <a:off x="0" y="5256161"/>
            <a:ext cx="2659511" cy="2944704"/>
          </a:xfrm>
          <a:prstGeom prst="rect">
            <a:avLst/>
          </a:prstGeom>
        </p:spPr>
      </p:pic>
      <p:sp>
        <p:nvSpPr>
          <p:cNvPr id="4" name="object 4"/>
          <p:cNvSpPr txBox="1">
            <a:spLocks noGrp="1"/>
          </p:cNvSpPr>
          <p:nvPr>
            <p:ph type="title"/>
          </p:nvPr>
        </p:nvSpPr>
        <p:spPr>
          <a:xfrm>
            <a:off x="1599737" y="783467"/>
            <a:ext cx="8611235" cy="1122680"/>
          </a:xfrm>
          <a:prstGeom prst="rect">
            <a:avLst/>
          </a:prstGeom>
        </p:spPr>
        <p:txBody>
          <a:bodyPr vert="horz" wrap="square" lIns="0" tIns="12700" rIns="0" bIns="0" rtlCol="0">
            <a:spAutoFit/>
          </a:bodyPr>
          <a:lstStyle/>
          <a:p>
            <a:pPr marL="12700">
              <a:lnSpc>
                <a:spcPct val="100000"/>
              </a:lnSpc>
              <a:spcBef>
                <a:spcPts val="100"/>
              </a:spcBef>
            </a:pPr>
            <a:r>
              <a:rPr spc="30" dirty="0"/>
              <a:t>What</a:t>
            </a:r>
            <a:r>
              <a:rPr spc="65" dirty="0"/>
              <a:t> </a:t>
            </a:r>
            <a:r>
              <a:rPr spc="325" dirty="0"/>
              <a:t>to</a:t>
            </a:r>
            <a:r>
              <a:rPr spc="65" dirty="0"/>
              <a:t> </a:t>
            </a:r>
            <a:r>
              <a:rPr spc="-114" dirty="0"/>
              <a:t>Learn</a:t>
            </a:r>
            <a:r>
              <a:rPr spc="65" dirty="0"/>
              <a:t> </a:t>
            </a:r>
            <a:r>
              <a:rPr spc="-135" dirty="0"/>
              <a:t>From?</a:t>
            </a:r>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38100">
              <a:lnSpc>
                <a:spcPts val="2360"/>
              </a:lnSpc>
            </a:pPr>
            <a:fld id="{81D60167-4931-47E6-BA6A-407CBD079E47}" type="slidenum">
              <a:rPr spc="-5" dirty="0"/>
              <a:t>7</a:t>
            </a:fld>
            <a:r>
              <a:rPr spc="-5" dirty="0"/>
              <a:t>/16</a:t>
            </a:r>
          </a:p>
        </p:txBody>
      </p:sp>
      <p:sp>
        <p:nvSpPr>
          <p:cNvPr id="5" name="object 5"/>
          <p:cNvSpPr txBox="1"/>
          <p:nvPr/>
        </p:nvSpPr>
        <p:spPr>
          <a:xfrm>
            <a:off x="1583116" y="2548337"/>
            <a:ext cx="17695484" cy="2572499"/>
          </a:xfrm>
          <a:prstGeom prst="rect">
            <a:avLst/>
          </a:prstGeom>
        </p:spPr>
        <p:txBody>
          <a:bodyPr vert="horz" wrap="square" lIns="0" tIns="203200" rIns="0" bIns="0" rtlCol="0">
            <a:spAutoFit/>
          </a:bodyPr>
          <a:lstStyle/>
          <a:p>
            <a:pPr marL="29209">
              <a:lnSpc>
                <a:spcPct val="100000"/>
              </a:lnSpc>
              <a:spcBef>
                <a:spcPts val="1600"/>
              </a:spcBef>
            </a:pPr>
            <a:r>
              <a:rPr sz="3200" spc="-15" dirty="0">
                <a:solidFill>
                  <a:srgbClr val="00FFFF"/>
                </a:solidFill>
                <a:latin typeface="Microsoft Sans Serif"/>
                <a:cs typeface="Microsoft Sans Serif"/>
              </a:rPr>
              <a:t>Experience</a:t>
            </a:r>
            <a:r>
              <a:rPr sz="3200" spc="35" dirty="0">
                <a:solidFill>
                  <a:srgbClr val="00FFFF"/>
                </a:solidFill>
                <a:latin typeface="Microsoft Sans Serif"/>
                <a:cs typeface="Microsoft Sans Serif"/>
              </a:rPr>
              <a:t> </a:t>
            </a:r>
            <a:r>
              <a:rPr sz="3200" spc="260" dirty="0">
                <a:solidFill>
                  <a:srgbClr val="FFFFFF"/>
                </a:solidFill>
                <a:latin typeface="Microsoft Sans Serif"/>
                <a:cs typeface="Microsoft Sans Serif"/>
              </a:rPr>
              <a:t>=</a:t>
            </a:r>
            <a:r>
              <a:rPr sz="3200" spc="40" dirty="0">
                <a:solidFill>
                  <a:srgbClr val="FFFFFF"/>
                </a:solidFill>
                <a:latin typeface="Microsoft Sans Serif"/>
                <a:cs typeface="Microsoft Sans Serif"/>
              </a:rPr>
              <a:t> </a:t>
            </a:r>
            <a:r>
              <a:rPr sz="3200" spc="-65" dirty="0">
                <a:solidFill>
                  <a:srgbClr val="FFFFFF"/>
                </a:solidFill>
                <a:latin typeface="Microsoft Sans Serif"/>
                <a:cs typeface="Microsoft Sans Serif"/>
              </a:rPr>
              <a:t>Samples</a:t>
            </a:r>
            <a:r>
              <a:rPr sz="3200" spc="40" dirty="0">
                <a:solidFill>
                  <a:srgbClr val="FFFFFF"/>
                </a:solidFill>
                <a:latin typeface="Microsoft Sans Serif"/>
                <a:cs typeface="Microsoft Sans Serif"/>
              </a:rPr>
              <a:t> </a:t>
            </a:r>
            <a:r>
              <a:rPr sz="3200" spc="85" dirty="0">
                <a:solidFill>
                  <a:srgbClr val="FFFFFF"/>
                </a:solidFill>
                <a:latin typeface="Microsoft Sans Serif"/>
                <a:cs typeface="Microsoft Sans Serif"/>
              </a:rPr>
              <a:t>of</a:t>
            </a:r>
            <a:r>
              <a:rPr sz="3200" spc="35" dirty="0">
                <a:solidFill>
                  <a:srgbClr val="FFFFFF"/>
                </a:solidFill>
                <a:latin typeface="Microsoft Sans Serif"/>
                <a:cs typeface="Microsoft Sans Serif"/>
              </a:rPr>
              <a:t> </a:t>
            </a:r>
            <a:r>
              <a:rPr sz="3200" spc="30" dirty="0">
                <a:solidFill>
                  <a:srgbClr val="FFFFFF"/>
                </a:solidFill>
                <a:latin typeface="Microsoft Sans Serif"/>
                <a:cs typeface="Microsoft Sans Serif"/>
              </a:rPr>
              <a:t>interaction</a:t>
            </a:r>
            <a:r>
              <a:rPr sz="3200" spc="40" dirty="0">
                <a:solidFill>
                  <a:srgbClr val="FFFFFF"/>
                </a:solidFill>
                <a:latin typeface="Microsoft Sans Serif"/>
                <a:cs typeface="Microsoft Sans Serif"/>
              </a:rPr>
              <a:t> </a:t>
            </a:r>
            <a:r>
              <a:rPr sz="3200" spc="50" dirty="0">
                <a:solidFill>
                  <a:srgbClr val="FFFFFF"/>
                </a:solidFill>
                <a:latin typeface="Microsoft Sans Serif"/>
                <a:cs typeface="Microsoft Sans Serif"/>
              </a:rPr>
              <a:t>with</a:t>
            </a:r>
            <a:r>
              <a:rPr sz="3200" spc="40" dirty="0">
                <a:solidFill>
                  <a:srgbClr val="FFFFFF"/>
                </a:solidFill>
                <a:latin typeface="Microsoft Sans Serif"/>
                <a:cs typeface="Microsoft Sans Serif"/>
              </a:rPr>
              <a:t> </a:t>
            </a:r>
            <a:r>
              <a:rPr sz="3200" spc="20" dirty="0">
                <a:solidFill>
                  <a:srgbClr val="FFFFFF"/>
                </a:solidFill>
                <a:latin typeface="Microsoft Sans Serif"/>
                <a:cs typeface="Microsoft Sans Serif"/>
              </a:rPr>
              <a:t>environment</a:t>
            </a:r>
            <a:endParaRPr lang="en-GB" sz="3200" spc="20" dirty="0">
              <a:solidFill>
                <a:srgbClr val="FFFFFF"/>
              </a:solidFill>
              <a:latin typeface="Microsoft Sans Serif"/>
              <a:cs typeface="Microsoft Sans Serif"/>
            </a:endParaRPr>
          </a:p>
          <a:p>
            <a:pPr marL="29209">
              <a:lnSpc>
                <a:spcPct val="100000"/>
              </a:lnSpc>
              <a:spcBef>
                <a:spcPts val="1600"/>
              </a:spcBef>
            </a:pPr>
            <a:r>
              <a:rPr lang="en-GB" sz="3200" spc="20" dirty="0">
                <a:solidFill>
                  <a:srgbClr val="FFFFFF"/>
                </a:solidFill>
                <a:latin typeface="Microsoft Sans Serif"/>
                <a:cs typeface="Microsoft Sans Serif"/>
              </a:rPr>
              <a:t>	</a:t>
            </a:r>
            <a:r>
              <a:rPr lang="en-GB" sz="3200" i="1" spc="20" dirty="0">
                <a:solidFill>
                  <a:srgbClr val="FFFFFF"/>
                </a:solidFill>
                <a:latin typeface="Microsoft Sans Serif"/>
                <a:cs typeface="Microsoft Sans Serif"/>
              </a:rPr>
              <a:t>i.e., nodes get metric information = info about their state = what you use to learn </a:t>
            </a:r>
            <a:endParaRPr sz="3200" dirty="0">
              <a:latin typeface="Microsoft Sans Serif"/>
              <a:cs typeface="Microsoft Sans Serif"/>
            </a:endParaRPr>
          </a:p>
          <a:p>
            <a:pPr marL="486409" indent="-474345">
              <a:lnSpc>
                <a:spcPct val="100000"/>
              </a:lnSpc>
              <a:spcBef>
                <a:spcPts val="1500"/>
              </a:spcBef>
              <a:buChar char="●"/>
              <a:tabLst>
                <a:tab pos="486409" algn="l"/>
                <a:tab pos="487045" algn="l"/>
              </a:tabLst>
            </a:pPr>
            <a:r>
              <a:rPr sz="3200" spc="-125" dirty="0">
                <a:solidFill>
                  <a:srgbClr val="FFFFFF"/>
                </a:solidFill>
                <a:latin typeface="Microsoft Sans Serif"/>
                <a:cs typeface="Microsoft Sans Serif"/>
              </a:rPr>
              <a:t>Real</a:t>
            </a:r>
            <a:r>
              <a:rPr sz="3200" spc="-5" dirty="0">
                <a:solidFill>
                  <a:srgbClr val="FFFFFF"/>
                </a:solidFill>
                <a:latin typeface="Microsoft Sans Serif"/>
                <a:cs typeface="Microsoft Sans Serif"/>
              </a:rPr>
              <a:t> </a:t>
            </a:r>
            <a:r>
              <a:rPr sz="3200" spc="-30" dirty="0">
                <a:solidFill>
                  <a:srgbClr val="FFFFFF"/>
                </a:solidFill>
                <a:latin typeface="Microsoft Sans Serif"/>
                <a:cs typeface="Microsoft Sans Serif"/>
              </a:rPr>
              <a:t>(learning)</a:t>
            </a:r>
            <a:endParaRPr sz="3200" dirty="0">
              <a:latin typeface="Microsoft Sans Serif"/>
              <a:cs typeface="Microsoft Sans Serif"/>
            </a:endParaRPr>
          </a:p>
          <a:p>
            <a:pPr marL="486409" indent="-474345">
              <a:lnSpc>
                <a:spcPct val="100000"/>
              </a:lnSpc>
              <a:buChar char="●"/>
              <a:tabLst>
                <a:tab pos="486409" algn="l"/>
                <a:tab pos="487045" algn="l"/>
              </a:tabLst>
            </a:pPr>
            <a:r>
              <a:rPr sz="3200" dirty="0">
                <a:solidFill>
                  <a:srgbClr val="FFFFFF"/>
                </a:solidFill>
                <a:latin typeface="Microsoft Sans Serif"/>
                <a:cs typeface="Microsoft Sans Serif"/>
              </a:rPr>
              <a:t>Simulated</a:t>
            </a:r>
            <a:r>
              <a:rPr sz="3200" spc="10" dirty="0">
                <a:solidFill>
                  <a:srgbClr val="FFFFFF"/>
                </a:solidFill>
                <a:latin typeface="Microsoft Sans Serif"/>
                <a:cs typeface="Microsoft Sans Serif"/>
              </a:rPr>
              <a:t> </a:t>
            </a:r>
            <a:r>
              <a:rPr sz="3200" spc="-20" dirty="0">
                <a:solidFill>
                  <a:srgbClr val="FFFFFF"/>
                </a:solidFill>
                <a:latin typeface="Microsoft Sans Serif"/>
                <a:cs typeface="Microsoft Sans Serif"/>
              </a:rPr>
              <a:t>(planning)</a:t>
            </a:r>
            <a:endParaRPr sz="3200" dirty="0">
              <a:latin typeface="Microsoft Sans Serif"/>
              <a:cs typeface="Microsoft Sans Serif"/>
            </a:endParaRPr>
          </a:p>
        </p:txBody>
      </p:sp>
      <p:sp>
        <p:nvSpPr>
          <p:cNvPr id="6" name="object 6"/>
          <p:cNvSpPr txBox="1"/>
          <p:nvPr/>
        </p:nvSpPr>
        <p:spPr>
          <a:xfrm>
            <a:off x="1599736" y="5346753"/>
            <a:ext cx="15740886" cy="2930033"/>
          </a:xfrm>
          <a:prstGeom prst="rect">
            <a:avLst/>
          </a:prstGeom>
        </p:spPr>
        <p:txBody>
          <a:bodyPr vert="horz" wrap="square" lIns="0" tIns="12065" rIns="0" bIns="0" rtlCol="0">
            <a:spAutoFit/>
          </a:bodyPr>
          <a:lstStyle/>
          <a:p>
            <a:pPr marL="12700" marR="5080">
              <a:lnSpc>
                <a:spcPct val="139100"/>
              </a:lnSpc>
              <a:spcBef>
                <a:spcPts val="95"/>
              </a:spcBef>
            </a:pPr>
            <a:r>
              <a:rPr sz="3200" spc="35" dirty="0">
                <a:solidFill>
                  <a:srgbClr val="00FFFF"/>
                </a:solidFill>
                <a:latin typeface="Microsoft Sans Serif"/>
                <a:cs typeface="Microsoft Sans Serif"/>
              </a:rPr>
              <a:t>Exploration-exploitation</a:t>
            </a:r>
            <a:r>
              <a:rPr sz="3200" spc="70" dirty="0">
                <a:solidFill>
                  <a:srgbClr val="00FFFF"/>
                </a:solidFill>
                <a:latin typeface="Microsoft Sans Serif"/>
                <a:cs typeface="Microsoft Sans Serif"/>
              </a:rPr>
              <a:t> </a:t>
            </a:r>
            <a:r>
              <a:rPr sz="3200" spc="40" dirty="0">
                <a:solidFill>
                  <a:srgbClr val="00FFFF"/>
                </a:solidFill>
                <a:latin typeface="Microsoft Sans Serif"/>
                <a:cs typeface="Microsoft Sans Serif"/>
              </a:rPr>
              <a:t>trade-off </a:t>
            </a:r>
            <a:r>
              <a:rPr sz="3200" spc="-835" dirty="0">
                <a:solidFill>
                  <a:srgbClr val="00FFFF"/>
                </a:solidFill>
                <a:latin typeface="Microsoft Sans Serif"/>
                <a:cs typeface="Microsoft Sans Serif"/>
              </a:rPr>
              <a:t> </a:t>
            </a:r>
            <a:endParaRPr lang="en-GB" sz="3200" spc="-835" dirty="0">
              <a:solidFill>
                <a:srgbClr val="00FFFF"/>
              </a:solidFill>
              <a:latin typeface="Microsoft Sans Serif"/>
              <a:cs typeface="Microsoft Sans Serif"/>
            </a:endParaRPr>
          </a:p>
          <a:p>
            <a:pPr marL="12700" marR="5080">
              <a:lnSpc>
                <a:spcPct val="139100"/>
              </a:lnSpc>
              <a:spcBef>
                <a:spcPts val="95"/>
              </a:spcBef>
            </a:pPr>
            <a:r>
              <a:rPr sz="3200" dirty="0">
                <a:solidFill>
                  <a:srgbClr val="FFFFFF"/>
                </a:solidFill>
                <a:latin typeface="Microsoft Sans Serif"/>
                <a:cs typeface="Microsoft Sans Serif"/>
              </a:rPr>
              <a:t>Uncertainty</a:t>
            </a:r>
            <a:r>
              <a:rPr lang="en-GB" sz="3200" dirty="0">
                <a:solidFill>
                  <a:srgbClr val="FFFFFF"/>
                </a:solidFill>
                <a:latin typeface="Microsoft Sans Serif"/>
                <a:cs typeface="Microsoft Sans Serif"/>
              </a:rPr>
              <a:t> </a:t>
            </a:r>
            <a:r>
              <a:rPr lang="en-GB" sz="3600" i="1" dirty="0">
                <a:solidFill>
                  <a:srgbClr val="FFFFFF"/>
                </a:solidFill>
                <a:latin typeface="Microsoft Sans Serif"/>
                <a:cs typeface="Microsoft Sans Serif"/>
              </a:rPr>
              <a:t>-&gt; of your chance to increase output, you work based on information you got from the past (i.e., what you have learned) and hope that this information still holds. However, could be the environment has changed. </a:t>
            </a:r>
            <a:endParaRPr sz="3200" dirty="0">
              <a:latin typeface="Microsoft Sans Serif"/>
              <a:cs typeface="Microsoft Sans Serif"/>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7561121" y="4766327"/>
            <a:ext cx="234950" cy="482600"/>
          </a:xfrm>
          <a:prstGeom prst="rect">
            <a:avLst/>
          </a:prstGeom>
        </p:spPr>
        <p:txBody>
          <a:bodyPr vert="horz" wrap="square" lIns="0" tIns="12700" rIns="0" bIns="0" rtlCol="0">
            <a:spAutoFit/>
          </a:bodyPr>
          <a:lstStyle/>
          <a:p>
            <a:pPr marL="12700">
              <a:lnSpc>
                <a:spcPct val="100000"/>
              </a:lnSpc>
              <a:spcBef>
                <a:spcPts val="100"/>
              </a:spcBef>
            </a:pPr>
            <a:r>
              <a:rPr sz="3000" dirty="0">
                <a:solidFill>
                  <a:srgbClr val="FFFFFF"/>
                </a:solidFill>
                <a:latin typeface="Consolas"/>
                <a:cs typeface="Consolas"/>
              </a:rPr>
              <a:t>+</a:t>
            </a:r>
            <a:endParaRPr sz="3000">
              <a:latin typeface="Consolas"/>
              <a:cs typeface="Consolas"/>
            </a:endParaRPr>
          </a:p>
        </p:txBody>
      </p:sp>
      <p:pic>
        <p:nvPicPr>
          <p:cNvPr id="3" name="object 3"/>
          <p:cNvPicPr/>
          <p:nvPr/>
        </p:nvPicPr>
        <p:blipFill>
          <a:blip r:embed="rId2" cstate="print"/>
          <a:stretch>
            <a:fillRect/>
          </a:stretch>
        </p:blipFill>
        <p:spPr>
          <a:xfrm>
            <a:off x="0" y="0"/>
            <a:ext cx="2659511" cy="2944704"/>
          </a:xfrm>
          <a:prstGeom prst="rect">
            <a:avLst/>
          </a:prstGeom>
        </p:spPr>
      </p:pic>
      <p:sp>
        <p:nvSpPr>
          <p:cNvPr id="4" name="object 4"/>
          <p:cNvSpPr txBox="1">
            <a:spLocks noGrp="1"/>
          </p:cNvSpPr>
          <p:nvPr>
            <p:ph type="title"/>
          </p:nvPr>
        </p:nvSpPr>
        <p:spPr>
          <a:xfrm>
            <a:off x="1599737" y="783467"/>
            <a:ext cx="10728960" cy="1122680"/>
          </a:xfrm>
          <a:prstGeom prst="rect">
            <a:avLst/>
          </a:prstGeom>
        </p:spPr>
        <p:txBody>
          <a:bodyPr vert="horz" wrap="square" lIns="0" tIns="12700" rIns="0" bIns="0" rtlCol="0">
            <a:spAutoFit/>
          </a:bodyPr>
          <a:lstStyle/>
          <a:p>
            <a:pPr marL="12700">
              <a:lnSpc>
                <a:spcPct val="100000"/>
              </a:lnSpc>
              <a:spcBef>
                <a:spcPts val="100"/>
              </a:spcBef>
            </a:pPr>
            <a:r>
              <a:rPr spc="85" dirty="0"/>
              <a:t>How</a:t>
            </a:r>
            <a:r>
              <a:rPr spc="75" dirty="0"/>
              <a:t> </a:t>
            </a:r>
            <a:r>
              <a:rPr spc="325" dirty="0"/>
              <a:t>to</a:t>
            </a:r>
            <a:r>
              <a:rPr spc="75" dirty="0"/>
              <a:t> </a:t>
            </a:r>
            <a:r>
              <a:rPr spc="-60" dirty="0"/>
              <a:t>Store</a:t>
            </a:r>
            <a:r>
              <a:rPr spc="75" dirty="0"/>
              <a:t> </a:t>
            </a:r>
            <a:r>
              <a:rPr spc="30" dirty="0"/>
              <a:t>Knowledge?</a:t>
            </a:r>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38100">
              <a:lnSpc>
                <a:spcPts val="2360"/>
              </a:lnSpc>
            </a:pPr>
            <a:fld id="{81D60167-4931-47E6-BA6A-407CBD079E47}" type="slidenum">
              <a:rPr spc="-5" dirty="0"/>
              <a:t>8</a:t>
            </a:fld>
            <a:r>
              <a:rPr spc="-5" dirty="0"/>
              <a:t>/16</a:t>
            </a:r>
          </a:p>
        </p:txBody>
      </p:sp>
      <p:sp>
        <p:nvSpPr>
          <p:cNvPr id="5" name="object 5"/>
          <p:cNvSpPr txBox="1"/>
          <p:nvPr/>
        </p:nvSpPr>
        <p:spPr>
          <a:xfrm>
            <a:off x="1599737" y="1936077"/>
            <a:ext cx="15961198" cy="7567456"/>
          </a:xfrm>
          <a:prstGeom prst="rect">
            <a:avLst/>
          </a:prstGeom>
        </p:spPr>
        <p:txBody>
          <a:bodyPr vert="horz" wrap="square" lIns="0" tIns="12065" rIns="0" bIns="0" rtlCol="0">
            <a:spAutoFit/>
          </a:bodyPr>
          <a:lstStyle/>
          <a:p>
            <a:pPr marL="12700" marR="1104265">
              <a:lnSpc>
                <a:spcPct val="139100"/>
              </a:lnSpc>
              <a:spcBef>
                <a:spcPts val="95"/>
              </a:spcBef>
            </a:pPr>
            <a:r>
              <a:rPr sz="3200" b="1" spc="-25" dirty="0">
                <a:solidFill>
                  <a:srgbClr val="FFFFFF"/>
                </a:solidFill>
                <a:latin typeface="Microsoft Sans Serif"/>
                <a:cs typeface="Microsoft Sans Serif"/>
              </a:rPr>
              <a:t>State-value</a:t>
            </a:r>
            <a:r>
              <a:rPr sz="3200" b="1" spc="5" dirty="0">
                <a:solidFill>
                  <a:srgbClr val="FFFFFF"/>
                </a:solidFill>
                <a:latin typeface="Microsoft Sans Serif"/>
                <a:cs typeface="Microsoft Sans Serif"/>
              </a:rPr>
              <a:t> </a:t>
            </a:r>
            <a:r>
              <a:rPr sz="3200" b="1" spc="40" dirty="0">
                <a:solidFill>
                  <a:srgbClr val="FFFFFF"/>
                </a:solidFill>
                <a:latin typeface="Microsoft Sans Serif"/>
                <a:cs typeface="Microsoft Sans Serif"/>
              </a:rPr>
              <a:t>function </a:t>
            </a:r>
            <a:r>
              <a:rPr sz="3200" b="1" spc="45" dirty="0">
                <a:solidFill>
                  <a:srgbClr val="FFFFFF"/>
                </a:solidFill>
                <a:latin typeface="Microsoft Sans Serif"/>
                <a:cs typeface="Microsoft Sans Serif"/>
              </a:rPr>
              <a:t> </a:t>
            </a:r>
            <a:r>
              <a:rPr lang="en-GB" sz="3200" i="1" spc="45" dirty="0">
                <a:solidFill>
                  <a:srgbClr val="FFFFFF"/>
                </a:solidFill>
                <a:latin typeface="Microsoft Sans Serif"/>
                <a:cs typeface="Microsoft Sans Serif"/>
              </a:rPr>
              <a:t>-&gt;  when you get to a node, see what the state situation is . What value does this state has = how beneficial would it be to my current behaviour (i.e., how you chose one path/node over another, e.g., random (always 50/50) or the best one based on a matrix X, in light of my goal (reward maximization) </a:t>
            </a:r>
            <a:endParaRPr lang="en-GB" sz="3200" spc="45" dirty="0">
              <a:solidFill>
                <a:srgbClr val="FFFFFF"/>
              </a:solidFill>
              <a:latin typeface="Microsoft Sans Serif"/>
              <a:cs typeface="Microsoft Sans Serif"/>
            </a:endParaRPr>
          </a:p>
          <a:p>
            <a:pPr marL="12700" marR="1104265">
              <a:lnSpc>
                <a:spcPct val="139100"/>
              </a:lnSpc>
              <a:spcBef>
                <a:spcPts val="95"/>
              </a:spcBef>
            </a:pPr>
            <a:r>
              <a:rPr sz="3200" b="1" spc="15" dirty="0">
                <a:solidFill>
                  <a:srgbClr val="FFFFFF"/>
                </a:solidFill>
                <a:latin typeface="Microsoft Sans Serif"/>
                <a:cs typeface="Microsoft Sans Serif"/>
              </a:rPr>
              <a:t>Action-value</a:t>
            </a:r>
            <a:r>
              <a:rPr sz="3200" b="1" spc="-45" dirty="0">
                <a:solidFill>
                  <a:srgbClr val="FFFFFF"/>
                </a:solidFill>
                <a:latin typeface="Microsoft Sans Serif"/>
                <a:cs typeface="Microsoft Sans Serif"/>
              </a:rPr>
              <a:t> </a:t>
            </a:r>
            <a:r>
              <a:rPr sz="3200" b="1" spc="40" dirty="0">
                <a:solidFill>
                  <a:srgbClr val="FFFFFF"/>
                </a:solidFill>
                <a:latin typeface="Microsoft Sans Serif"/>
                <a:cs typeface="Microsoft Sans Serif"/>
              </a:rPr>
              <a:t>function </a:t>
            </a:r>
            <a:r>
              <a:rPr sz="3200" b="1" spc="-835" dirty="0">
                <a:solidFill>
                  <a:srgbClr val="FFFFFF"/>
                </a:solidFill>
                <a:latin typeface="Microsoft Sans Serif"/>
                <a:cs typeface="Microsoft Sans Serif"/>
              </a:rPr>
              <a:t> </a:t>
            </a:r>
            <a:r>
              <a:rPr lang="en-GB" sz="3200" i="1" spc="-835" dirty="0">
                <a:solidFill>
                  <a:srgbClr val="FFFFFF"/>
                </a:solidFill>
                <a:latin typeface="Microsoft Sans Serif"/>
                <a:cs typeface="Microsoft Sans Serif"/>
              </a:rPr>
              <a:t>-&gt;    </a:t>
            </a:r>
            <a:endParaRPr lang="en-GB" sz="3200" b="1" i="1" spc="-835" dirty="0">
              <a:solidFill>
                <a:srgbClr val="FFFFFF"/>
              </a:solidFill>
              <a:latin typeface="Microsoft Sans Serif"/>
              <a:cs typeface="Microsoft Sans Serif"/>
              <a:sym typeface="Wingdings" panose="05000000000000000000" pitchFamily="2" charset="2"/>
            </a:endParaRPr>
          </a:p>
          <a:p>
            <a:pPr marL="12700" marR="1104265">
              <a:lnSpc>
                <a:spcPct val="139100"/>
              </a:lnSpc>
              <a:spcBef>
                <a:spcPts val="95"/>
              </a:spcBef>
            </a:pPr>
            <a:r>
              <a:rPr sz="3200" b="1" spc="-20" dirty="0">
                <a:solidFill>
                  <a:srgbClr val="FFFFFF"/>
                </a:solidFill>
                <a:latin typeface="Microsoft Sans Serif"/>
                <a:cs typeface="Microsoft Sans Serif"/>
              </a:rPr>
              <a:t>Behavior</a:t>
            </a:r>
            <a:r>
              <a:rPr sz="3200" b="1" spc="25" dirty="0">
                <a:solidFill>
                  <a:srgbClr val="FFFFFF"/>
                </a:solidFill>
                <a:latin typeface="Microsoft Sans Serif"/>
                <a:cs typeface="Microsoft Sans Serif"/>
              </a:rPr>
              <a:t> </a:t>
            </a:r>
            <a:r>
              <a:rPr sz="3200" b="1" spc="40" dirty="0">
                <a:solidFill>
                  <a:srgbClr val="FFFFFF"/>
                </a:solidFill>
                <a:latin typeface="Microsoft Sans Serif"/>
                <a:cs typeface="Microsoft Sans Serif"/>
              </a:rPr>
              <a:t>policy</a:t>
            </a:r>
            <a:r>
              <a:rPr lang="en-GB" sz="3200" b="1" spc="40" dirty="0">
                <a:solidFill>
                  <a:srgbClr val="FFFFFF"/>
                </a:solidFill>
                <a:latin typeface="Microsoft Sans Serif"/>
                <a:cs typeface="Microsoft Sans Serif"/>
              </a:rPr>
              <a:t> </a:t>
            </a:r>
            <a:r>
              <a:rPr lang="en-GB" sz="3200" spc="40" dirty="0">
                <a:solidFill>
                  <a:srgbClr val="FFFFFF"/>
                </a:solidFill>
                <a:latin typeface="Microsoft Sans Serif"/>
                <a:cs typeface="Microsoft Sans Serif"/>
              </a:rPr>
              <a:t>-&gt; </a:t>
            </a:r>
            <a:r>
              <a:rPr lang="en-GB" sz="3200" i="1" spc="40" dirty="0">
                <a:solidFill>
                  <a:srgbClr val="FFFFFF"/>
                </a:solidFill>
                <a:latin typeface="Microsoft Sans Serif"/>
                <a:cs typeface="Microsoft Sans Serif"/>
              </a:rPr>
              <a:t>change your actions based on what you learn, e.g., assign probability of chance to choose one path vs another. Either hard coded or relative to metric, so will change. E.g., start with going randomly 50/50 choosing. Then becomes 70/30  </a:t>
            </a:r>
            <a:endParaRPr sz="3200" b="1" dirty="0">
              <a:latin typeface="Microsoft Sans Serif"/>
              <a:cs typeface="Microsoft Sans Serif"/>
            </a:endParaRPr>
          </a:p>
          <a:p>
            <a:pPr marL="12700">
              <a:lnSpc>
                <a:spcPct val="100000"/>
              </a:lnSpc>
              <a:spcBef>
                <a:spcPts val="1500"/>
              </a:spcBef>
            </a:pPr>
            <a:r>
              <a:rPr sz="3200" b="1" spc="100" dirty="0">
                <a:solidFill>
                  <a:srgbClr val="FFFFFF"/>
                </a:solidFill>
                <a:latin typeface="Microsoft Sans Serif"/>
                <a:cs typeface="Microsoft Sans Serif"/>
              </a:rPr>
              <a:t>Model</a:t>
            </a:r>
            <a:r>
              <a:rPr sz="3200" b="1" spc="20" dirty="0">
                <a:solidFill>
                  <a:srgbClr val="FFFFFF"/>
                </a:solidFill>
                <a:latin typeface="Microsoft Sans Serif"/>
                <a:cs typeface="Microsoft Sans Serif"/>
              </a:rPr>
              <a:t> </a:t>
            </a:r>
            <a:r>
              <a:rPr sz="3200" b="1" spc="-20" dirty="0">
                <a:solidFill>
                  <a:srgbClr val="FFFFFF"/>
                </a:solidFill>
                <a:latin typeface="Microsoft Sans Serif"/>
                <a:cs typeface="Microsoft Sans Serif"/>
              </a:rPr>
              <a:t>(of</a:t>
            </a:r>
            <a:r>
              <a:rPr sz="3200" b="1" spc="20" dirty="0">
                <a:solidFill>
                  <a:srgbClr val="FFFFFF"/>
                </a:solidFill>
                <a:latin typeface="Microsoft Sans Serif"/>
                <a:cs typeface="Microsoft Sans Serif"/>
              </a:rPr>
              <a:t> </a:t>
            </a:r>
            <a:r>
              <a:rPr sz="3200" b="1" spc="55" dirty="0">
                <a:solidFill>
                  <a:srgbClr val="FFFFFF"/>
                </a:solidFill>
                <a:latin typeface="Microsoft Sans Serif"/>
                <a:cs typeface="Microsoft Sans Serif"/>
              </a:rPr>
              <a:t>the</a:t>
            </a:r>
            <a:r>
              <a:rPr sz="3200" b="1" spc="20" dirty="0">
                <a:solidFill>
                  <a:srgbClr val="FFFFFF"/>
                </a:solidFill>
                <a:latin typeface="Microsoft Sans Serif"/>
                <a:cs typeface="Microsoft Sans Serif"/>
              </a:rPr>
              <a:t> </a:t>
            </a:r>
            <a:r>
              <a:rPr sz="3200" b="1" dirty="0">
                <a:solidFill>
                  <a:srgbClr val="FFFFFF"/>
                </a:solidFill>
                <a:latin typeface="Microsoft Sans Serif"/>
                <a:cs typeface="Microsoft Sans Serif"/>
              </a:rPr>
              <a:t>environment)</a:t>
            </a:r>
            <a:r>
              <a:rPr lang="en-GB" sz="3200" b="1" dirty="0">
                <a:solidFill>
                  <a:srgbClr val="FFFFFF"/>
                </a:solidFill>
                <a:latin typeface="Microsoft Sans Serif"/>
                <a:cs typeface="Microsoft Sans Serif"/>
              </a:rPr>
              <a:t> -&gt; </a:t>
            </a:r>
            <a:r>
              <a:rPr lang="en-GB" sz="3200" i="1" dirty="0" err="1">
                <a:solidFill>
                  <a:srgbClr val="FFFFFF"/>
                </a:solidFill>
                <a:latin typeface="Microsoft Sans Serif"/>
                <a:cs typeface="Microsoft Sans Serif"/>
              </a:rPr>
              <a:t>hhh</a:t>
            </a:r>
            <a:endParaRPr sz="3200" b="1" dirty="0">
              <a:latin typeface="Microsoft Sans Serif"/>
              <a:cs typeface="Microsoft Sans Serif"/>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7561121" y="4766327"/>
            <a:ext cx="234950" cy="482600"/>
          </a:xfrm>
          <a:prstGeom prst="rect">
            <a:avLst/>
          </a:prstGeom>
        </p:spPr>
        <p:txBody>
          <a:bodyPr vert="horz" wrap="square" lIns="0" tIns="12700" rIns="0" bIns="0" rtlCol="0">
            <a:spAutoFit/>
          </a:bodyPr>
          <a:lstStyle/>
          <a:p>
            <a:pPr marL="12700">
              <a:lnSpc>
                <a:spcPct val="100000"/>
              </a:lnSpc>
              <a:spcBef>
                <a:spcPts val="100"/>
              </a:spcBef>
            </a:pPr>
            <a:r>
              <a:rPr sz="3000" dirty="0">
                <a:solidFill>
                  <a:srgbClr val="FFFFFF"/>
                </a:solidFill>
                <a:latin typeface="Consolas"/>
                <a:cs typeface="Consolas"/>
              </a:rPr>
              <a:t>+</a:t>
            </a:r>
            <a:endParaRPr sz="3000">
              <a:latin typeface="Consolas"/>
              <a:cs typeface="Consolas"/>
            </a:endParaRPr>
          </a:p>
        </p:txBody>
      </p:sp>
      <p:pic>
        <p:nvPicPr>
          <p:cNvPr id="3" name="object 3"/>
          <p:cNvPicPr/>
          <p:nvPr/>
        </p:nvPicPr>
        <p:blipFill>
          <a:blip r:embed="rId2" cstate="print"/>
          <a:stretch>
            <a:fillRect/>
          </a:stretch>
        </p:blipFill>
        <p:spPr>
          <a:xfrm>
            <a:off x="0" y="0"/>
            <a:ext cx="2659511" cy="2944704"/>
          </a:xfrm>
          <a:prstGeom prst="rect">
            <a:avLst/>
          </a:prstGeom>
        </p:spPr>
      </p:pic>
      <p:sp>
        <p:nvSpPr>
          <p:cNvPr id="4" name="object 4"/>
          <p:cNvSpPr txBox="1">
            <a:spLocks noGrp="1"/>
          </p:cNvSpPr>
          <p:nvPr>
            <p:ph type="title"/>
          </p:nvPr>
        </p:nvSpPr>
        <p:spPr>
          <a:xfrm>
            <a:off x="1599737" y="783467"/>
            <a:ext cx="10728960" cy="1122680"/>
          </a:xfrm>
          <a:prstGeom prst="rect">
            <a:avLst/>
          </a:prstGeom>
        </p:spPr>
        <p:txBody>
          <a:bodyPr vert="horz" wrap="square" lIns="0" tIns="12700" rIns="0" bIns="0" rtlCol="0">
            <a:spAutoFit/>
          </a:bodyPr>
          <a:lstStyle/>
          <a:p>
            <a:pPr marL="12700">
              <a:lnSpc>
                <a:spcPct val="100000"/>
              </a:lnSpc>
              <a:spcBef>
                <a:spcPts val="100"/>
              </a:spcBef>
            </a:pPr>
            <a:r>
              <a:rPr spc="85" dirty="0"/>
              <a:t>How</a:t>
            </a:r>
            <a:r>
              <a:rPr spc="75" dirty="0"/>
              <a:t> </a:t>
            </a:r>
            <a:r>
              <a:rPr spc="325" dirty="0"/>
              <a:t>to</a:t>
            </a:r>
            <a:r>
              <a:rPr spc="75" dirty="0"/>
              <a:t> </a:t>
            </a:r>
            <a:r>
              <a:rPr spc="-60" dirty="0"/>
              <a:t>Store</a:t>
            </a:r>
            <a:r>
              <a:rPr spc="75" dirty="0"/>
              <a:t> </a:t>
            </a:r>
            <a:r>
              <a:rPr spc="30" dirty="0"/>
              <a:t>Knowledge?</a:t>
            </a:r>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38100">
              <a:lnSpc>
                <a:spcPts val="2360"/>
              </a:lnSpc>
            </a:pPr>
            <a:fld id="{81D60167-4931-47E6-BA6A-407CBD079E47}" type="slidenum">
              <a:rPr spc="-5" dirty="0"/>
              <a:t>9</a:t>
            </a:fld>
            <a:r>
              <a:rPr spc="-5" dirty="0"/>
              <a:t>/16</a:t>
            </a:r>
          </a:p>
        </p:txBody>
      </p:sp>
      <p:sp>
        <p:nvSpPr>
          <p:cNvPr id="6" name="object 6"/>
          <p:cNvSpPr txBox="1"/>
          <p:nvPr/>
        </p:nvSpPr>
        <p:spPr>
          <a:xfrm>
            <a:off x="1343610" y="2944704"/>
            <a:ext cx="13439190" cy="3544560"/>
          </a:xfrm>
          <a:prstGeom prst="rect">
            <a:avLst/>
          </a:prstGeom>
        </p:spPr>
        <p:txBody>
          <a:bodyPr vert="horz" wrap="square" lIns="0" tIns="203200" rIns="0" bIns="0" rtlCol="0">
            <a:spAutoFit/>
          </a:bodyPr>
          <a:lstStyle/>
          <a:p>
            <a:pPr marL="29209">
              <a:lnSpc>
                <a:spcPct val="100000"/>
              </a:lnSpc>
              <a:spcBef>
                <a:spcPts val="1600"/>
              </a:spcBef>
            </a:pPr>
            <a:r>
              <a:rPr sz="3200" spc="-30" dirty="0">
                <a:solidFill>
                  <a:srgbClr val="FFFFFF"/>
                </a:solidFill>
                <a:latin typeface="Microsoft Sans Serif"/>
                <a:cs typeface="Microsoft Sans Serif"/>
              </a:rPr>
              <a:t>Representations</a:t>
            </a:r>
            <a:r>
              <a:rPr lang="en-GB" sz="3200" spc="-30" dirty="0">
                <a:solidFill>
                  <a:srgbClr val="FFFFFF"/>
                </a:solidFill>
                <a:latin typeface="Microsoft Sans Serif"/>
                <a:cs typeface="Microsoft Sans Serif"/>
              </a:rPr>
              <a:t> </a:t>
            </a:r>
            <a:r>
              <a:rPr lang="en-GB" sz="3200" i="1" spc="-30" dirty="0">
                <a:solidFill>
                  <a:srgbClr val="FFFFFF"/>
                </a:solidFill>
                <a:latin typeface="Microsoft Sans Serif"/>
                <a:cs typeface="Microsoft Sans Serif"/>
              </a:rPr>
              <a:t>-&gt; of the data/ metrics of nodes on a network</a:t>
            </a:r>
            <a:br>
              <a:rPr lang="en-GB" sz="3200" i="1" spc="-30" dirty="0">
                <a:solidFill>
                  <a:srgbClr val="FFFFFF"/>
                </a:solidFill>
                <a:latin typeface="Microsoft Sans Serif"/>
                <a:cs typeface="Microsoft Sans Serif"/>
              </a:rPr>
            </a:br>
            <a:endParaRPr sz="3200" dirty="0">
              <a:latin typeface="Microsoft Sans Serif"/>
              <a:cs typeface="Microsoft Sans Serif"/>
            </a:endParaRPr>
          </a:p>
          <a:p>
            <a:pPr marL="486409" indent="-474345">
              <a:lnSpc>
                <a:spcPct val="100000"/>
              </a:lnSpc>
              <a:spcBef>
                <a:spcPts val="1500"/>
              </a:spcBef>
              <a:buChar char="●"/>
              <a:tabLst>
                <a:tab pos="486409" algn="l"/>
                <a:tab pos="487045" algn="l"/>
              </a:tabLst>
            </a:pPr>
            <a:r>
              <a:rPr sz="3200" spc="-75" dirty="0">
                <a:solidFill>
                  <a:srgbClr val="FFFFFF"/>
                </a:solidFill>
                <a:latin typeface="Microsoft Sans Serif"/>
                <a:cs typeface="Microsoft Sans Serif"/>
              </a:rPr>
              <a:t>Tabular</a:t>
            </a:r>
            <a:r>
              <a:rPr sz="3200" spc="25" dirty="0">
                <a:solidFill>
                  <a:srgbClr val="FFFFFF"/>
                </a:solidFill>
                <a:latin typeface="Microsoft Sans Serif"/>
                <a:cs typeface="Microsoft Sans Serif"/>
              </a:rPr>
              <a:t> </a:t>
            </a:r>
            <a:r>
              <a:rPr sz="3200" spc="-100" dirty="0">
                <a:solidFill>
                  <a:srgbClr val="FFFFFF"/>
                </a:solidFill>
                <a:latin typeface="Microsoft Sans Serif"/>
                <a:cs typeface="Microsoft Sans Serif"/>
              </a:rPr>
              <a:t>vs.</a:t>
            </a:r>
            <a:r>
              <a:rPr sz="3200" spc="25" dirty="0">
                <a:solidFill>
                  <a:srgbClr val="FFFFFF"/>
                </a:solidFill>
                <a:latin typeface="Microsoft Sans Serif"/>
                <a:cs typeface="Microsoft Sans Serif"/>
              </a:rPr>
              <a:t> </a:t>
            </a:r>
            <a:r>
              <a:rPr sz="3200" spc="30" dirty="0">
                <a:solidFill>
                  <a:srgbClr val="FFFFFF"/>
                </a:solidFill>
                <a:latin typeface="Microsoft Sans Serif"/>
                <a:cs typeface="Microsoft Sans Serif"/>
              </a:rPr>
              <a:t>approximate</a:t>
            </a:r>
            <a:r>
              <a:rPr lang="en-GB" sz="3200" spc="30" dirty="0">
                <a:solidFill>
                  <a:srgbClr val="FFFFFF"/>
                </a:solidFill>
                <a:latin typeface="Microsoft Sans Serif"/>
                <a:cs typeface="Microsoft Sans Serif"/>
              </a:rPr>
              <a:t> </a:t>
            </a:r>
            <a:r>
              <a:rPr lang="en-GB" sz="3200" i="1" spc="30" dirty="0">
                <a:solidFill>
                  <a:srgbClr val="FFFFFF"/>
                </a:solidFill>
                <a:latin typeface="Microsoft Sans Serif"/>
                <a:cs typeface="Microsoft Sans Serif"/>
              </a:rPr>
              <a:t>-&gt; approximate neural network = what used most </a:t>
            </a:r>
            <a:r>
              <a:rPr lang="en-GB" sz="3200" i="1" spc="30" dirty="0" err="1">
                <a:solidFill>
                  <a:srgbClr val="FFFFFF"/>
                </a:solidFill>
                <a:latin typeface="Microsoft Sans Serif"/>
                <a:cs typeface="Microsoft Sans Serif"/>
              </a:rPr>
              <a:t>irl</a:t>
            </a:r>
            <a:r>
              <a:rPr lang="en-GB" sz="3200" i="1" spc="30" dirty="0">
                <a:solidFill>
                  <a:srgbClr val="FFFFFF"/>
                </a:solidFill>
                <a:latin typeface="Microsoft Sans Serif"/>
                <a:cs typeface="Microsoft Sans Serif"/>
              </a:rPr>
              <a:t> and in practice</a:t>
            </a:r>
          </a:p>
          <a:p>
            <a:pPr marL="12064">
              <a:lnSpc>
                <a:spcPct val="100000"/>
              </a:lnSpc>
              <a:spcBef>
                <a:spcPts val="1500"/>
              </a:spcBef>
              <a:tabLst>
                <a:tab pos="486409" algn="l"/>
                <a:tab pos="487045" algn="l"/>
              </a:tabLst>
            </a:pPr>
            <a:endParaRPr sz="3200" dirty="0">
              <a:latin typeface="Microsoft Sans Serif"/>
              <a:cs typeface="Microsoft Sans Serif"/>
            </a:endParaRPr>
          </a:p>
          <a:p>
            <a:pPr marL="486409" indent="-474345">
              <a:lnSpc>
                <a:spcPct val="100000"/>
              </a:lnSpc>
              <a:buChar char="●"/>
              <a:tabLst>
                <a:tab pos="486409" algn="l"/>
                <a:tab pos="487045" algn="l"/>
              </a:tabLst>
            </a:pPr>
            <a:r>
              <a:rPr sz="3200" spc="-5" dirty="0">
                <a:solidFill>
                  <a:srgbClr val="FFFFFF"/>
                </a:solidFill>
                <a:latin typeface="Microsoft Sans Serif"/>
                <a:cs typeface="Microsoft Sans Serif"/>
              </a:rPr>
              <a:t>Fixed</a:t>
            </a:r>
            <a:r>
              <a:rPr sz="3200" spc="15" dirty="0">
                <a:solidFill>
                  <a:srgbClr val="FFFFFF"/>
                </a:solidFill>
                <a:latin typeface="Microsoft Sans Serif"/>
                <a:cs typeface="Microsoft Sans Serif"/>
              </a:rPr>
              <a:t> </a:t>
            </a:r>
            <a:r>
              <a:rPr sz="3200" spc="-100" dirty="0">
                <a:solidFill>
                  <a:srgbClr val="FFFFFF"/>
                </a:solidFill>
                <a:latin typeface="Microsoft Sans Serif"/>
                <a:cs typeface="Microsoft Sans Serif"/>
              </a:rPr>
              <a:t>vs.</a:t>
            </a:r>
            <a:r>
              <a:rPr sz="3200" spc="15" dirty="0">
                <a:solidFill>
                  <a:srgbClr val="FFFFFF"/>
                </a:solidFill>
                <a:latin typeface="Microsoft Sans Serif"/>
                <a:cs typeface="Microsoft Sans Serif"/>
              </a:rPr>
              <a:t> </a:t>
            </a:r>
            <a:r>
              <a:rPr sz="3200" spc="30" dirty="0">
                <a:solidFill>
                  <a:srgbClr val="FFFFFF"/>
                </a:solidFill>
                <a:latin typeface="Microsoft Sans Serif"/>
                <a:cs typeface="Microsoft Sans Serif"/>
              </a:rPr>
              <a:t>adaptive</a:t>
            </a:r>
            <a:endParaRPr sz="3200" dirty="0">
              <a:latin typeface="Microsoft Sans Serif"/>
              <a:cs typeface="Microsoft Sans Serif"/>
            </a:endParaRPr>
          </a:p>
        </p:txBody>
      </p:sp>
    </p:spTree>
    <p:extLst>
      <p:ext uri="{BB962C8B-B14F-4D97-AF65-F5344CB8AC3E}">
        <p14:creationId xmlns:p14="http://schemas.microsoft.com/office/powerpoint/2010/main" val="41933218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FF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64</TotalTime>
  <Words>724</Words>
  <Application>Microsoft Office PowerPoint</Application>
  <PresentationFormat>Custom</PresentationFormat>
  <Paragraphs>113</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Microsoft GothicNeo</vt:lpstr>
      <vt:lpstr>Calibri</vt:lpstr>
      <vt:lpstr>Consolas</vt:lpstr>
      <vt:lpstr>Microsoft Sans Serif</vt:lpstr>
      <vt:lpstr>Times New Roman</vt:lpstr>
      <vt:lpstr>Office Theme</vt:lpstr>
      <vt:lpstr>Reinforcement Learning</vt:lpstr>
      <vt:lpstr>The Field</vt:lpstr>
      <vt:lpstr>PowerPoint Presentation</vt:lpstr>
      <vt:lpstr>The Reinforcement Learning Setting</vt:lpstr>
      <vt:lpstr>Markov Decision Processes</vt:lpstr>
      <vt:lpstr>Markov Decision Processes Key Concepts</vt:lpstr>
      <vt:lpstr>What to Learn From?</vt:lpstr>
      <vt:lpstr>How to Store Knowledge?</vt:lpstr>
      <vt:lpstr>How to Store Knowledge?</vt:lpstr>
      <vt:lpstr>Updating Knowledge = Learning</vt:lpstr>
      <vt:lpstr>Race Track Example</vt:lpstr>
      <vt:lpstr>Algorithms</vt:lpstr>
      <vt:lpstr>Applications</vt:lpstr>
      <vt:lpstr>Reading Material</vt:lpstr>
      <vt:lpstr>Recap</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Bandits, Learning, and Search - 21 - Reinforcement Learning.pptx</dc:title>
  <cp:lastModifiedBy>Marreel, Lena</cp:lastModifiedBy>
  <cp:revision>21</cp:revision>
  <dcterms:created xsi:type="dcterms:W3CDTF">2022-08-01T10:05:41Z</dcterms:created>
  <dcterms:modified xsi:type="dcterms:W3CDTF">2022-08-01T11:10:54Z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ies>
</file>