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60" y="10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-18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1DD53-FB27-4F35-BE9A-A1F170A6363B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13923-DF50-4E1C-A1A0-29256BF52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723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Neural network = a way of how to store data instead of a matrix dataset structure (i.e., uses weights) </a:t>
            </a:r>
          </a:p>
          <a:p>
            <a:r>
              <a:rPr lang="en-GB" dirty="0"/>
              <a:t>Deep learning = a lot of neural networks, mainly working with efficient storage and retaining of information, but has some overlap with reinforcement learning = which is a problem </a:t>
            </a:r>
            <a:r>
              <a:rPr lang="en-GB" dirty="0" err="1"/>
              <a:t>solivng</a:t>
            </a:r>
            <a:r>
              <a:rPr lang="en-GB"/>
              <a:t> methods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13923-DF50-4E1C-A1A0-29256BF5289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92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13923-DF50-4E1C-A1A0-29256BF5289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63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pPr marL="38100">
              <a:lnSpc>
                <a:spcPts val="2360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/24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pPr marL="38100">
              <a:lnSpc>
                <a:spcPts val="2360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/24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pPr marL="38100">
              <a:lnSpc>
                <a:spcPts val="2360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/24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pPr marL="38100">
              <a:lnSpc>
                <a:spcPts val="2360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/24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pPr marL="38100">
              <a:lnSpc>
                <a:spcPts val="2360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/24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7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8287999" cy="284258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1514877"/>
            <a:ext cx="937883" cy="123427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357305" y="2131484"/>
            <a:ext cx="1523849" cy="152385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0" y="2869543"/>
            <a:ext cx="18288000" cy="7418070"/>
          </a:xfrm>
          <a:custGeom>
            <a:avLst/>
            <a:gdLst/>
            <a:ahLst/>
            <a:cxnLst/>
            <a:rect l="l" t="t" r="r" b="b"/>
            <a:pathLst>
              <a:path w="18288000" h="7418070">
                <a:moveTo>
                  <a:pt x="0" y="0"/>
                </a:moveTo>
                <a:lnTo>
                  <a:pt x="18287999" y="0"/>
                </a:lnTo>
                <a:lnTo>
                  <a:pt x="18287999" y="7417456"/>
                </a:lnTo>
                <a:lnTo>
                  <a:pt x="0" y="74174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9000" y="2243486"/>
            <a:ext cx="15369999" cy="322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73125" y="2862107"/>
            <a:ext cx="12548235" cy="5317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7173178" y="9773210"/>
            <a:ext cx="92583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pPr marL="38100">
              <a:lnSpc>
                <a:spcPts val="2360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/24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.mcgill.ca/~vkules/bandits.pdf" TargetMode="External"/><Relationship Id="rId3" Type="http://schemas.openxmlformats.org/officeDocument/2006/relationships/image" Target="../media/image21.png"/><Relationship Id="rId7" Type="http://schemas.openxmlformats.org/officeDocument/2006/relationships/hyperlink" Target="http://papers.nips.cc/paper/5146-estimation-bias-in-multi-armed-bandit-algorithms-for-search-advertising.pdf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nlinelibrary.wiley.com/doi/10.1111/j.1538-4632.2003.tb01112.x/abstract" TargetMode="External"/><Relationship Id="rId5" Type="http://schemas.openxmlformats.org/officeDocument/2006/relationships/hyperlink" Target="https://www.jstor.org/stable/2984043" TargetMode="External"/><Relationship Id="rId10" Type="http://schemas.openxmlformats.org/officeDocument/2006/relationships/hyperlink" Target="https://www.aaai.org/ocs/index.php/AAAI/AAAI12/paper/viewFile/4865/5532" TargetMode="External"/><Relationship Id="rId4" Type="http://schemas.openxmlformats.org/officeDocument/2006/relationships/hyperlink" Target="http://library.ijs.si/Stacks/Proceedings/InformationSociety/2017/IS2017_Volume_A%20-%20SLAIS.pdf" TargetMode="External"/><Relationship Id="rId9" Type="http://schemas.openxmlformats.org/officeDocument/2006/relationships/hyperlink" Target="http://epia2009.web.ua.pt/onlineEdition/353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8287999" cy="10287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15799" y="0"/>
            <a:ext cx="2181294" cy="182973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515595" y="7921319"/>
            <a:ext cx="2350135" cy="64135"/>
          </a:xfrm>
          <a:custGeom>
            <a:avLst/>
            <a:gdLst/>
            <a:ahLst/>
            <a:cxnLst/>
            <a:rect l="l" t="t" r="r" b="b"/>
            <a:pathLst>
              <a:path w="2350135" h="64134">
                <a:moveTo>
                  <a:pt x="2349599" y="63599"/>
                </a:moveTo>
                <a:lnTo>
                  <a:pt x="0" y="63599"/>
                </a:lnTo>
                <a:lnTo>
                  <a:pt x="0" y="0"/>
                </a:lnTo>
                <a:lnTo>
                  <a:pt x="2349599" y="0"/>
                </a:lnTo>
                <a:lnTo>
                  <a:pt x="2349599" y="63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727600" y="6078728"/>
            <a:ext cx="3560399" cy="399843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67345" y="1274278"/>
            <a:ext cx="234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onsolas"/>
                <a:cs typeface="Consolas"/>
              </a:rPr>
              <a:t>+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500" spc="-80" dirty="0"/>
              <a:t>Real-time</a:t>
            </a:r>
            <a:r>
              <a:rPr sz="10500" spc="80" dirty="0"/>
              <a:t> </a:t>
            </a:r>
            <a:r>
              <a:rPr sz="10500" spc="175" dirty="0"/>
              <a:t>Optimization</a:t>
            </a:r>
            <a:r>
              <a:rPr sz="10500" spc="85" dirty="0"/>
              <a:t> </a:t>
            </a:r>
            <a:r>
              <a:rPr sz="10500" spc="285" dirty="0"/>
              <a:t>of </a:t>
            </a:r>
            <a:r>
              <a:rPr sz="10500" spc="-2775" dirty="0"/>
              <a:t> </a:t>
            </a:r>
            <a:r>
              <a:rPr sz="10500" spc="105" dirty="0"/>
              <a:t>Advertising</a:t>
            </a:r>
            <a:r>
              <a:rPr sz="10500" spc="120" dirty="0"/>
              <a:t> </a:t>
            </a:r>
            <a:r>
              <a:rPr sz="10500" spc="185" dirty="0"/>
              <a:t>Content</a:t>
            </a:r>
            <a:endParaRPr sz="10500"/>
          </a:p>
        </p:txBody>
      </p:sp>
      <p:sp>
        <p:nvSpPr>
          <p:cNvPr id="8" name="object 8"/>
          <p:cNvSpPr txBox="1"/>
          <p:nvPr/>
        </p:nvSpPr>
        <p:spPr>
          <a:xfrm>
            <a:off x="1501775" y="6387098"/>
            <a:ext cx="3020695" cy="545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Tom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Vodopivec</a:t>
            </a:r>
            <a:endParaRPr sz="3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01774" y="8612203"/>
            <a:ext cx="13605510" cy="8940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>
              <a:lnSpc>
                <a:spcPts val="3240"/>
              </a:lnSpc>
              <a:spcBef>
                <a:spcPts val="505"/>
              </a:spcBef>
            </a:pPr>
            <a:r>
              <a:rPr sz="3000" spc="-5" dirty="0">
                <a:solidFill>
                  <a:srgbClr val="FFFFFF"/>
                </a:solidFill>
                <a:latin typeface="Consolas"/>
                <a:cs typeface="Consolas"/>
              </a:rPr>
              <a:t>IADS</a:t>
            </a:r>
            <a:r>
              <a:rPr sz="3000" spc="-2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nsolas"/>
                <a:cs typeface="Consolas"/>
              </a:rPr>
              <a:t>Analytics,</a:t>
            </a:r>
            <a:r>
              <a:rPr sz="30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nsolas"/>
                <a:cs typeface="Consolas"/>
              </a:rPr>
              <a:t>Data</a:t>
            </a:r>
            <a:r>
              <a:rPr sz="30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nsolas"/>
                <a:cs typeface="Consolas"/>
              </a:rPr>
              <a:t>Science</a:t>
            </a:r>
            <a:r>
              <a:rPr sz="3000" spc="-2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FFFFFF"/>
                </a:solidFill>
                <a:latin typeface="Consolas"/>
                <a:cs typeface="Consolas"/>
              </a:rPr>
              <a:t>&amp;</a:t>
            </a:r>
            <a:r>
              <a:rPr sz="30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nsolas"/>
                <a:cs typeface="Consolas"/>
              </a:rPr>
              <a:t>Decision</a:t>
            </a:r>
            <a:r>
              <a:rPr sz="30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nsolas"/>
                <a:cs typeface="Consolas"/>
              </a:rPr>
              <a:t>Making</a:t>
            </a:r>
            <a:r>
              <a:rPr sz="3000" spc="-2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nsolas"/>
                <a:cs typeface="Consolas"/>
              </a:rPr>
              <a:t>Summer</a:t>
            </a:r>
            <a:r>
              <a:rPr sz="30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nsolas"/>
                <a:cs typeface="Consolas"/>
              </a:rPr>
              <a:t>School</a:t>
            </a:r>
            <a:r>
              <a:rPr sz="30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nsolas"/>
                <a:cs typeface="Consolas"/>
              </a:rPr>
              <a:t>2022 </a:t>
            </a:r>
            <a:r>
              <a:rPr sz="3000" spc="-163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nsolas"/>
                <a:cs typeface="Consolas"/>
              </a:rPr>
              <a:t>2022-08-01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9737" y="783466"/>
            <a:ext cx="10238105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7200" spc="-5" dirty="0">
                <a:latin typeface="Arial MT"/>
                <a:cs typeface="Arial MT"/>
              </a:rPr>
              <a:t>Additional </a:t>
            </a:r>
            <a:r>
              <a:rPr sz="7200" spc="-5" dirty="0">
                <a:latin typeface="Arial MT"/>
                <a:cs typeface="Arial MT"/>
              </a:rPr>
              <a:t>Challenges</a:t>
            </a:r>
            <a:r>
              <a:rPr sz="7200" spc="-55" dirty="0">
                <a:latin typeface="Arial MT"/>
                <a:cs typeface="Arial MT"/>
              </a:rPr>
              <a:t> </a:t>
            </a:r>
            <a:r>
              <a:rPr sz="7200" spc="-5" dirty="0">
                <a:latin typeface="Arial MT"/>
                <a:cs typeface="Arial MT"/>
              </a:rPr>
              <a:t>and</a:t>
            </a:r>
            <a:r>
              <a:rPr sz="7200" spc="-55" dirty="0">
                <a:latin typeface="Arial MT"/>
                <a:cs typeface="Arial MT"/>
              </a:rPr>
              <a:t> </a:t>
            </a:r>
            <a:r>
              <a:rPr sz="7200" dirty="0">
                <a:latin typeface="Arial MT"/>
                <a:cs typeface="Arial MT"/>
              </a:rPr>
              <a:t>solutions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60"/>
              </a:lnSpc>
            </a:pPr>
            <a:fld id="{81D60167-4931-47E6-BA6A-407CBD079E47}" type="slidenum">
              <a:rPr spc="-5" dirty="0"/>
              <a:t>10</a:t>
            </a:fld>
            <a:r>
              <a:rPr spc="-5" dirty="0"/>
              <a:t>/24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9737" y="3375142"/>
            <a:ext cx="13916025" cy="474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Obtaining</a:t>
            </a:r>
            <a:r>
              <a:rPr sz="30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samples</a:t>
            </a:r>
            <a:r>
              <a:rPr sz="30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</a:t>
            </a:r>
            <a:r>
              <a:rPr sz="30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expensive</a:t>
            </a:r>
            <a:endParaRPr sz="3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Arial MT"/>
                <a:cs typeface="Arial MT"/>
              </a:rPr>
              <a:t>Low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success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rates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- </a:t>
            </a:r>
            <a:r>
              <a:rPr sz="3000" b="1" spc="-5" dirty="0">
                <a:latin typeface="Arial"/>
                <a:cs typeface="Arial"/>
              </a:rPr>
              <a:t>noisy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data</a:t>
            </a:r>
            <a:r>
              <a:rPr sz="3000" dirty="0">
                <a:latin typeface="Arial MT"/>
                <a:cs typeface="Arial MT"/>
              </a:rPr>
              <a:t>,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few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samples</a:t>
            </a:r>
          </a:p>
          <a:p>
            <a:pPr marL="469900">
              <a:lnSpc>
                <a:spcPct val="100000"/>
              </a:lnSpc>
              <a:spcBef>
                <a:spcPts val="2000"/>
              </a:spcBef>
            </a:pPr>
            <a:r>
              <a:rPr sz="3000" spc="-10" dirty="0">
                <a:latin typeface="Arial MT"/>
                <a:cs typeface="Arial MT"/>
              </a:rPr>
              <a:t>Solution: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Estimation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of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confidence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bounds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(Fieller‘s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theorem)</a:t>
            </a:r>
            <a:endParaRPr sz="3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3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Arial MT"/>
                <a:cs typeface="Arial MT"/>
              </a:rPr>
              <a:t>How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to </a:t>
            </a:r>
            <a:r>
              <a:rPr sz="3000" b="1" spc="-5" dirty="0">
                <a:latin typeface="Arial"/>
                <a:cs typeface="Arial"/>
              </a:rPr>
              <a:t>compare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different</a:t>
            </a:r>
            <a:r>
              <a:rPr sz="3000" b="1" spc="30" dirty="0">
                <a:latin typeface="Arial"/>
                <a:cs typeface="Arial"/>
              </a:rPr>
              <a:t> </a:t>
            </a:r>
            <a:r>
              <a:rPr sz="3000" spc="-5" dirty="0">
                <a:latin typeface="Arial MT"/>
                <a:cs typeface="Arial MT"/>
              </a:rPr>
              <a:t>algorithms??</a:t>
            </a:r>
            <a:endParaRPr sz="3000" dirty="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000"/>
              </a:spcBef>
            </a:pPr>
            <a:r>
              <a:rPr sz="3000" spc="-10" dirty="0">
                <a:latin typeface="Arial MT"/>
                <a:cs typeface="Arial MT"/>
              </a:rPr>
              <a:t>Solution: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Creation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of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artificial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campaigns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as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an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approximation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of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real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campaigns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9737" y="783466"/>
            <a:ext cx="78835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5" dirty="0">
                <a:latin typeface="Arial MT"/>
                <a:cs typeface="Arial MT"/>
              </a:rPr>
              <a:t>Artificial</a:t>
            </a:r>
            <a:r>
              <a:rPr sz="7200" spc="-110" dirty="0">
                <a:latin typeface="Arial MT"/>
                <a:cs typeface="Arial MT"/>
              </a:rPr>
              <a:t> </a:t>
            </a:r>
            <a:r>
              <a:rPr sz="7200" dirty="0">
                <a:latin typeface="Arial MT"/>
                <a:cs typeface="Arial MT"/>
              </a:rPr>
              <a:t>campaigns</a:t>
            </a:r>
            <a:endParaRPr sz="7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60"/>
              </a:lnSpc>
            </a:pPr>
            <a:fld id="{81D60167-4931-47E6-BA6A-407CBD079E47}" type="slidenum">
              <a:rPr spc="-5" dirty="0"/>
              <a:t>11</a:t>
            </a:fld>
            <a:r>
              <a:rPr spc="-5" dirty="0"/>
              <a:t>/24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9737" y="3375142"/>
            <a:ext cx="4406265" cy="474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 MT"/>
                <a:cs typeface="Arial MT"/>
              </a:rPr>
              <a:t>Correction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coefficient</a:t>
            </a:r>
            <a:endParaRPr sz="3000">
              <a:latin typeface="Arial MT"/>
              <a:cs typeface="Arial MT"/>
            </a:endParaRPr>
          </a:p>
          <a:p>
            <a:pPr marL="12700" marR="758825">
              <a:lnSpc>
                <a:spcPct val="311100"/>
              </a:lnSpc>
            </a:pPr>
            <a:r>
              <a:rPr sz="3000" spc="-10" dirty="0">
                <a:latin typeface="Arial MT"/>
                <a:cs typeface="Arial MT"/>
              </a:rPr>
              <a:t>Smoothing</a:t>
            </a:r>
            <a:r>
              <a:rPr sz="3000" spc="-75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coefficient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Best-case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scenario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spc="-60" dirty="0">
                <a:latin typeface="Arial MT"/>
                <a:cs typeface="Arial MT"/>
              </a:rPr>
              <a:t>Two</a:t>
            </a:r>
            <a:r>
              <a:rPr sz="3000" spc="-5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worst-case</a:t>
            </a:r>
            <a:r>
              <a:rPr sz="3000" spc="-4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scenarios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7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735238" y="1423513"/>
            <a:ext cx="14817725" cy="7449820"/>
            <a:chOff x="1735238" y="1423513"/>
            <a:chExt cx="14817725" cy="74498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5238" y="1423513"/>
              <a:ext cx="14817524" cy="7449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323296" y="2439820"/>
              <a:ext cx="635635" cy="939800"/>
            </a:xfrm>
            <a:custGeom>
              <a:avLst/>
              <a:gdLst/>
              <a:ahLst/>
              <a:cxnLst/>
              <a:rect l="l" t="t" r="r" b="b"/>
              <a:pathLst>
                <a:path w="635634" h="939800">
                  <a:moveTo>
                    <a:pt x="635456" y="0"/>
                  </a:moveTo>
                  <a:lnTo>
                    <a:pt x="0" y="939315"/>
                  </a:lnTo>
                </a:path>
              </a:pathLst>
            </a:custGeom>
            <a:ln w="31749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26685" y="3333875"/>
              <a:ext cx="155921" cy="1804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046506" y="4542304"/>
              <a:ext cx="399415" cy="886460"/>
            </a:xfrm>
            <a:custGeom>
              <a:avLst/>
              <a:gdLst/>
              <a:ahLst/>
              <a:cxnLst/>
              <a:rect l="l" t="t" r="r" b="b"/>
              <a:pathLst>
                <a:path w="399414" h="886460">
                  <a:moveTo>
                    <a:pt x="398800" y="0"/>
                  </a:moveTo>
                  <a:lnTo>
                    <a:pt x="0" y="885889"/>
                  </a:lnTo>
                </a:path>
              </a:pathLst>
            </a:custGeom>
            <a:ln w="31749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71486" y="5390792"/>
              <a:ext cx="138716" cy="18466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279288" y="5743406"/>
              <a:ext cx="819150" cy="318770"/>
            </a:xfrm>
            <a:custGeom>
              <a:avLst/>
              <a:gdLst/>
              <a:ahLst/>
              <a:cxnLst/>
              <a:rect l="l" t="t" r="r" b="b"/>
              <a:pathLst>
                <a:path w="819150" h="318770">
                  <a:moveTo>
                    <a:pt x="0" y="318295"/>
                  </a:moveTo>
                  <a:lnTo>
                    <a:pt x="819036" y="0"/>
                  </a:lnTo>
                </a:path>
              </a:pathLst>
            </a:custGeom>
            <a:ln w="31749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63454" y="5675339"/>
              <a:ext cx="185045" cy="13282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535877" y="3506433"/>
            <a:ext cx="254952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300" spc="-50" dirty="0">
                <a:solidFill>
                  <a:srgbClr val="00B050"/>
                </a:solidFill>
                <a:latin typeface="Calibri"/>
                <a:cs typeface="Calibri"/>
              </a:rPr>
              <a:t>Worst</a:t>
            </a:r>
            <a:r>
              <a:rPr sz="3300" spc="-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00B050"/>
                </a:solidFill>
                <a:latin typeface="Calibri"/>
                <a:cs typeface="Calibri"/>
              </a:rPr>
              <a:t>case</a:t>
            </a:r>
            <a:r>
              <a:rPr sz="3300" spc="-2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300" dirty="0">
                <a:solidFill>
                  <a:srgbClr val="00B050"/>
                </a:solidFill>
                <a:latin typeface="Calibri"/>
                <a:cs typeface="Calibri"/>
              </a:rPr>
              <a:t>– </a:t>
            </a:r>
            <a:r>
              <a:rPr sz="3300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00B050"/>
                </a:solidFill>
                <a:latin typeface="Calibri"/>
                <a:cs typeface="Calibri"/>
              </a:rPr>
              <a:t>low</a:t>
            </a:r>
            <a:r>
              <a:rPr sz="3300" spc="-9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300" spc="-5" dirty="0">
                <a:solidFill>
                  <a:srgbClr val="00B050"/>
                </a:solidFill>
                <a:latin typeface="Calibri"/>
                <a:cs typeface="Calibri"/>
              </a:rPr>
              <a:t>smoothing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60"/>
              </a:lnSpc>
            </a:pPr>
            <a:fld id="{81D60167-4931-47E6-BA6A-407CBD079E47}" type="slidenum">
              <a:rPr spc="-5" dirty="0"/>
              <a:t>12</a:t>
            </a:fld>
            <a:r>
              <a:rPr spc="-5" dirty="0"/>
              <a:t>/24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1243138" y="1940647"/>
            <a:ext cx="16014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5" dirty="0">
                <a:solidFill>
                  <a:srgbClr val="00B050"/>
                </a:solidFill>
                <a:latin typeface="Calibri"/>
                <a:cs typeface="Calibri"/>
              </a:rPr>
              <a:t>Best</a:t>
            </a:r>
            <a:r>
              <a:rPr sz="3300" spc="-8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00B050"/>
                </a:solidFill>
                <a:latin typeface="Calibri"/>
                <a:cs typeface="Calibri"/>
              </a:rPr>
              <a:t>case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39650" y="5867499"/>
            <a:ext cx="492125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0" dirty="0">
                <a:solidFill>
                  <a:srgbClr val="00B050"/>
                </a:solidFill>
                <a:latin typeface="Calibri"/>
                <a:cs typeface="Calibri"/>
              </a:rPr>
              <a:t>Worst</a:t>
            </a:r>
            <a:r>
              <a:rPr sz="3300" spc="-3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00B050"/>
                </a:solidFill>
                <a:latin typeface="Calibri"/>
                <a:cs typeface="Calibri"/>
              </a:rPr>
              <a:t>case</a:t>
            </a:r>
            <a:r>
              <a:rPr sz="3300" spc="-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300" dirty="0">
                <a:solidFill>
                  <a:srgbClr val="00B050"/>
                </a:solidFill>
                <a:latin typeface="Calibri"/>
                <a:cs typeface="Calibri"/>
              </a:rPr>
              <a:t>–</a:t>
            </a:r>
            <a:r>
              <a:rPr sz="3300" spc="-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300" spc="-5" dirty="0">
                <a:solidFill>
                  <a:srgbClr val="00B050"/>
                </a:solidFill>
                <a:latin typeface="Calibri"/>
                <a:cs typeface="Calibri"/>
              </a:rPr>
              <a:t>high</a:t>
            </a:r>
            <a:r>
              <a:rPr sz="3300" spc="-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300" spc="-5" dirty="0">
                <a:solidFill>
                  <a:srgbClr val="00B050"/>
                </a:solidFill>
                <a:latin typeface="Calibri"/>
                <a:cs typeface="Calibri"/>
              </a:rPr>
              <a:t>smoothing</a:t>
            </a:r>
            <a:endParaRPr sz="3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9737" y="783466"/>
            <a:ext cx="89662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5" dirty="0">
                <a:latin typeface="Arial MT"/>
                <a:cs typeface="Arial MT"/>
              </a:rPr>
              <a:t>Data</a:t>
            </a:r>
            <a:r>
              <a:rPr sz="7200" spc="-55" dirty="0">
                <a:latin typeface="Arial MT"/>
                <a:cs typeface="Arial MT"/>
              </a:rPr>
              <a:t> </a:t>
            </a:r>
            <a:r>
              <a:rPr sz="7200" spc="-5" dirty="0">
                <a:latin typeface="Arial MT"/>
                <a:cs typeface="Arial MT"/>
              </a:rPr>
              <a:t>and</a:t>
            </a:r>
            <a:r>
              <a:rPr sz="7200" spc="-55" dirty="0">
                <a:latin typeface="Arial MT"/>
                <a:cs typeface="Arial MT"/>
              </a:rPr>
              <a:t> </a:t>
            </a:r>
            <a:r>
              <a:rPr sz="7200" spc="-5" dirty="0">
                <a:latin typeface="Arial MT"/>
                <a:cs typeface="Arial MT"/>
              </a:rPr>
              <a:t>experiments</a:t>
            </a:r>
            <a:endParaRPr sz="7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60"/>
              </a:lnSpc>
            </a:pPr>
            <a:fld id="{81D60167-4931-47E6-BA6A-407CBD079E47}" type="slidenum">
              <a:rPr spc="-5" dirty="0"/>
              <a:t>13</a:t>
            </a:fld>
            <a:r>
              <a:rPr spc="-5" dirty="0"/>
              <a:t>/24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9737" y="3121142"/>
            <a:ext cx="9084310" cy="500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4300220" indent="-457200">
              <a:lnSpc>
                <a:spcPct val="155600"/>
              </a:lnSpc>
              <a:spcBef>
                <a:spcPts val="95"/>
              </a:spcBef>
            </a:pPr>
            <a:r>
              <a:rPr sz="3000" spc="-5" dirty="0">
                <a:latin typeface="Arial MT"/>
                <a:cs typeface="Arial MT"/>
              </a:rPr>
              <a:t>Hundreds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of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real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campaigns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Up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to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10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variants</a:t>
            </a:r>
            <a:endParaRPr sz="3000">
              <a:latin typeface="Arial MT"/>
              <a:cs typeface="Arial MT"/>
            </a:endParaRPr>
          </a:p>
          <a:p>
            <a:pPr marL="469900" marR="4119879">
              <a:lnSpc>
                <a:spcPts val="5600"/>
              </a:lnSpc>
              <a:spcBef>
                <a:spcPts val="520"/>
              </a:spcBef>
            </a:pPr>
            <a:r>
              <a:rPr sz="3000" spc="-5" dirty="0">
                <a:latin typeface="Arial MT"/>
                <a:cs typeface="Arial MT"/>
              </a:rPr>
              <a:t>Up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to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10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million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exposures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Up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to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6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months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of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duration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400">
              <a:latin typeface="Arial MT"/>
              <a:cs typeface="Arial MT"/>
            </a:endParaRPr>
          </a:p>
          <a:p>
            <a:pPr marL="12700" marR="5080">
              <a:lnSpc>
                <a:spcPct val="155600"/>
              </a:lnSpc>
            </a:pPr>
            <a:r>
              <a:rPr sz="3000" spc="-10" dirty="0">
                <a:latin typeface="Arial MT"/>
                <a:cs typeface="Arial MT"/>
              </a:rPr>
              <a:t>Best-case </a:t>
            </a:r>
            <a:r>
              <a:rPr sz="3000" spc="-5" dirty="0">
                <a:latin typeface="Arial MT"/>
                <a:cs typeface="Arial MT"/>
              </a:rPr>
              <a:t>and worst-case </a:t>
            </a:r>
            <a:r>
              <a:rPr sz="3000" dirty="0">
                <a:latin typeface="Arial MT"/>
                <a:cs typeface="Arial MT"/>
              </a:rPr>
              <a:t>sets </a:t>
            </a:r>
            <a:r>
              <a:rPr sz="3000" spc="-5" dirty="0">
                <a:latin typeface="Arial MT"/>
                <a:cs typeface="Arial MT"/>
              </a:rPr>
              <a:t>of artificial </a:t>
            </a:r>
            <a:r>
              <a:rPr sz="3000" dirty="0">
                <a:latin typeface="Arial MT"/>
                <a:cs typeface="Arial MT"/>
              </a:rPr>
              <a:t>campaigns 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Multiple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repeats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on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each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campaign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for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each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algorithm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9737" y="783466"/>
            <a:ext cx="126739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5" dirty="0">
                <a:latin typeface="Arial MT"/>
                <a:cs typeface="Arial MT"/>
              </a:rPr>
              <a:t>Results:</a:t>
            </a:r>
            <a:r>
              <a:rPr sz="7200" spc="-40" dirty="0">
                <a:latin typeface="Arial MT"/>
                <a:cs typeface="Arial MT"/>
              </a:rPr>
              <a:t> </a:t>
            </a:r>
            <a:r>
              <a:rPr sz="7200" spc="-5" dirty="0">
                <a:latin typeface="Arial MT"/>
                <a:cs typeface="Arial MT"/>
              </a:rPr>
              <a:t>potential</a:t>
            </a:r>
            <a:r>
              <a:rPr sz="7200" spc="-40" dirty="0">
                <a:latin typeface="Arial MT"/>
                <a:cs typeface="Arial MT"/>
              </a:rPr>
              <a:t> </a:t>
            </a:r>
            <a:r>
              <a:rPr sz="7200" spc="-5" dirty="0">
                <a:latin typeface="Arial MT"/>
                <a:cs typeface="Arial MT"/>
              </a:rPr>
              <a:t>in</a:t>
            </a:r>
            <a:r>
              <a:rPr sz="7200" spc="-35" dirty="0">
                <a:latin typeface="Arial MT"/>
                <a:cs typeface="Arial MT"/>
              </a:rPr>
              <a:t> </a:t>
            </a:r>
            <a:r>
              <a:rPr sz="7200" dirty="0">
                <a:latin typeface="Arial MT"/>
                <a:cs typeface="Arial MT"/>
              </a:rPr>
              <a:t>campaigns</a:t>
            </a:r>
            <a:endParaRPr sz="7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60"/>
              </a:lnSpc>
            </a:pPr>
            <a:fld id="{81D60167-4931-47E6-BA6A-407CBD079E47}" type="slidenum">
              <a:rPr spc="-5" dirty="0"/>
              <a:t>14</a:t>
            </a:fld>
            <a:r>
              <a:rPr spc="-5" dirty="0"/>
              <a:t>/24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9737" y="3121142"/>
            <a:ext cx="9964420" cy="4292600"/>
          </a:xfrm>
          <a:prstGeom prst="rect">
            <a:avLst/>
          </a:prstGeom>
        </p:spPr>
        <p:txBody>
          <a:bodyPr vert="horz" wrap="square" lIns="0" tIns="266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sz="3000" spc="-5" dirty="0">
                <a:latin typeface="Arial MT"/>
                <a:cs typeface="Arial MT"/>
              </a:rPr>
              <a:t>How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much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potential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is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there?</a:t>
            </a:r>
            <a:endParaRPr sz="3000">
              <a:latin typeface="Arial MT"/>
              <a:cs typeface="Arial MT"/>
            </a:endParaRPr>
          </a:p>
          <a:p>
            <a:pPr marL="469900" marR="5080">
              <a:lnSpc>
                <a:spcPts val="5600"/>
              </a:lnSpc>
              <a:spcBef>
                <a:spcPts val="520"/>
              </a:spcBef>
            </a:pPr>
            <a:r>
              <a:rPr sz="3000" spc="-5" dirty="0">
                <a:solidFill>
                  <a:srgbClr val="2737AA"/>
                </a:solidFill>
                <a:latin typeface="Arial MT"/>
                <a:cs typeface="Arial MT"/>
              </a:rPr>
              <a:t>26% </a:t>
            </a:r>
            <a:r>
              <a:rPr sz="3000" dirty="0">
                <a:solidFill>
                  <a:srgbClr val="2737AA"/>
                </a:solidFill>
                <a:latin typeface="Arial MT"/>
                <a:cs typeface="Arial MT"/>
              </a:rPr>
              <a:t>– </a:t>
            </a:r>
            <a:r>
              <a:rPr sz="3000" spc="-5" dirty="0">
                <a:solidFill>
                  <a:srgbClr val="2737AA"/>
                </a:solidFill>
                <a:latin typeface="Arial MT"/>
                <a:cs typeface="Arial MT"/>
              </a:rPr>
              <a:t>55% of </a:t>
            </a:r>
            <a:r>
              <a:rPr sz="3000" dirty="0">
                <a:solidFill>
                  <a:srgbClr val="2737AA"/>
                </a:solidFill>
                <a:latin typeface="Arial MT"/>
                <a:cs typeface="Arial MT"/>
              </a:rPr>
              <a:t>campaigns </a:t>
            </a:r>
            <a:r>
              <a:rPr sz="3000" spc="-5" dirty="0">
                <a:solidFill>
                  <a:srgbClr val="2737AA"/>
                </a:solidFill>
                <a:latin typeface="Arial MT"/>
                <a:cs typeface="Arial MT"/>
              </a:rPr>
              <a:t>have at least 5% potential lift </a:t>
            </a:r>
            <a:r>
              <a:rPr sz="3000" dirty="0">
                <a:solidFill>
                  <a:srgbClr val="2737AA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2737AA"/>
                </a:solidFill>
                <a:latin typeface="Arial MT"/>
                <a:cs typeface="Arial MT"/>
              </a:rPr>
              <a:t>18% </a:t>
            </a:r>
            <a:r>
              <a:rPr sz="3000" dirty="0">
                <a:solidFill>
                  <a:srgbClr val="2737AA"/>
                </a:solidFill>
                <a:latin typeface="Arial MT"/>
                <a:cs typeface="Arial MT"/>
              </a:rPr>
              <a:t>– </a:t>
            </a:r>
            <a:r>
              <a:rPr sz="3000" spc="-5" dirty="0">
                <a:solidFill>
                  <a:srgbClr val="2737AA"/>
                </a:solidFill>
                <a:latin typeface="Arial MT"/>
                <a:cs typeface="Arial MT"/>
              </a:rPr>
              <a:t>53% of </a:t>
            </a:r>
            <a:r>
              <a:rPr sz="3000" dirty="0">
                <a:solidFill>
                  <a:srgbClr val="2737AA"/>
                </a:solidFill>
                <a:latin typeface="Arial MT"/>
                <a:cs typeface="Arial MT"/>
              </a:rPr>
              <a:t>campaigns </a:t>
            </a:r>
            <a:r>
              <a:rPr sz="3000" spc="-5" dirty="0">
                <a:solidFill>
                  <a:srgbClr val="2737AA"/>
                </a:solidFill>
                <a:latin typeface="Arial MT"/>
                <a:cs typeface="Arial MT"/>
              </a:rPr>
              <a:t>have at least 10% potential lift </a:t>
            </a:r>
            <a:r>
              <a:rPr sz="3000" spc="-819" dirty="0">
                <a:solidFill>
                  <a:srgbClr val="2737AA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2737AA"/>
                </a:solidFill>
                <a:latin typeface="Arial MT"/>
                <a:cs typeface="Arial MT"/>
              </a:rPr>
              <a:t>18%</a:t>
            </a:r>
            <a:r>
              <a:rPr sz="3000" spc="-15" dirty="0">
                <a:solidFill>
                  <a:srgbClr val="2737AA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2737AA"/>
                </a:solidFill>
                <a:latin typeface="Arial MT"/>
                <a:cs typeface="Arial MT"/>
              </a:rPr>
              <a:t>–</a:t>
            </a:r>
            <a:r>
              <a:rPr sz="3000" spc="-10" dirty="0">
                <a:solidFill>
                  <a:srgbClr val="2737AA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2737AA"/>
                </a:solidFill>
                <a:latin typeface="Arial MT"/>
                <a:cs typeface="Arial MT"/>
              </a:rPr>
              <a:t>34%</a:t>
            </a:r>
            <a:r>
              <a:rPr sz="3000" spc="-10" dirty="0">
                <a:solidFill>
                  <a:srgbClr val="2737AA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2737AA"/>
                </a:solidFill>
                <a:latin typeface="Arial MT"/>
                <a:cs typeface="Arial MT"/>
              </a:rPr>
              <a:t>of</a:t>
            </a:r>
            <a:r>
              <a:rPr sz="3000" spc="-10" dirty="0">
                <a:solidFill>
                  <a:srgbClr val="2737AA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2737AA"/>
                </a:solidFill>
                <a:latin typeface="Arial MT"/>
                <a:cs typeface="Arial MT"/>
              </a:rPr>
              <a:t>campaigns</a:t>
            </a:r>
            <a:r>
              <a:rPr sz="3000" spc="-10" dirty="0">
                <a:solidFill>
                  <a:srgbClr val="2737AA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2737AA"/>
                </a:solidFill>
                <a:latin typeface="Arial MT"/>
                <a:cs typeface="Arial MT"/>
              </a:rPr>
              <a:t>have</a:t>
            </a:r>
            <a:r>
              <a:rPr sz="3000" spc="-15" dirty="0">
                <a:solidFill>
                  <a:srgbClr val="2737AA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2737AA"/>
                </a:solidFill>
                <a:latin typeface="Arial MT"/>
                <a:cs typeface="Arial MT"/>
              </a:rPr>
              <a:t>at</a:t>
            </a:r>
            <a:r>
              <a:rPr sz="3000" spc="-10" dirty="0">
                <a:solidFill>
                  <a:srgbClr val="2737AA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2737AA"/>
                </a:solidFill>
                <a:latin typeface="Arial MT"/>
                <a:cs typeface="Arial MT"/>
              </a:rPr>
              <a:t>least</a:t>
            </a:r>
            <a:r>
              <a:rPr sz="3000" spc="-10" dirty="0">
                <a:solidFill>
                  <a:srgbClr val="2737AA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2737AA"/>
                </a:solidFill>
                <a:latin typeface="Arial MT"/>
                <a:cs typeface="Arial MT"/>
              </a:rPr>
              <a:t>20%</a:t>
            </a:r>
            <a:r>
              <a:rPr sz="3000" spc="-10" dirty="0">
                <a:solidFill>
                  <a:srgbClr val="2737AA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2737AA"/>
                </a:solidFill>
                <a:latin typeface="Arial MT"/>
                <a:cs typeface="Arial MT"/>
              </a:rPr>
              <a:t>potential</a:t>
            </a:r>
            <a:r>
              <a:rPr sz="3000" spc="-10" dirty="0">
                <a:solidFill>
                  <a:srgbClr val="2737AA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2737AA"/>
                </a:solidFill>
                <a:latin typeface="Arial MT"/>
                <a:cs typeface="Arial MT"/>
              </a:rPr>
              <a:t>lift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Arial MT"/>
                <a:cs typeface="Arial MT"/>
              </a:rPr>
              <a:t>Roughly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one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in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four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campaigns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has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meaningful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potential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9737" y="783466"/>
            <a:ext cx="135083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5" dirty="0">
                <a:latin typeface="Arial MT"/>
                <a:cs typeface="Arial MT"/>
              </a:rPr>
              <a:t>Results:</a:t>
            </a:r>
            <a:r>
              <a:rPr sz="7200" spc="-40" dirty="0">
                <a:latin typeface="Arial MT"/>
                <a:cs typeface="Arial MT"/>
              </a:rPr>
              <a:t> </a:t>
            </a:r>
            <a:r>
              <a:rPr sz="7200" spc="-25" dirty="0">
                <a:latin typeface="Arial MT"/>
                <a:cs typeface="Arial MT"/>
              </a:rPr>
              <a:t>efficiency</a:t>
            </a:r>
            <a:r>
              <a:rPr sz="7200" spc="-45" dirty="0">
                <a:latin typeface="Arial MT"/>
                <a:cs typeface="Arial MT"/>
              </a:rPr>
              <a:t> </a:t>
            </a:r>
            <a:r>
              <a:rPr sz="7200" spc="-5" dirty="0">
                <a:latin typeface="Arial MT"/>
                <a:cs typeface="Arial MT"/>
              </a:rPr>
              <a:t>of</a:t>
            </a:r>
            <a:r>
              <a:rPr sz="7200" spc="-40" dirty="0">
                <a:latin typeface="Arial MT"/>
                <a:cs typeface="Arial MT"/>
              </a:rPr>
              <a:t> </a:t>
            </a:r>
            <a:r>
              <a:rPr sz="7200" spc="-5" dirty="0">
                <a:latin typeface="Arial MT"/>
                <a:cs typeface="Arial MT"/>
              </a:rPr>
              <a:t>optimization</a:t>
            </a:r>
            <a:endParaRPr sz="7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60"/>
              </a:lnSpc>
            </a:pPr>
            <a:fld id="{81D60167-4931-47E6-BA6A-407CBD079E47}" type="slidenum">
              <a:rPr spc="-5" dirty="0"/>
              <a:t>15</a:t>
            </a:fld>
            <a:r>
              <a:rPr spc="-5" dirty="0"/>
              <a:t>/24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9737" y="3375142"/>
            <a:ext cx="133146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 MT"/>
                <a:cs typeface="Arial MT"/>
              </a:rPr>
              <a:t>In how </a:t>
            </a:r>
            <a:r>
              <a:rPr sz="3000" dirty="0">
                <a:latin typeface="Arial MT"/>
                <a:cs typeface="Arial MT"/>
              </a:rPr>
              <a:t>many campaigns </a:t>
            </a:r>
            <a:r>
              <a:rPr sz="3000" spc="-5" dirty="0">
                <a:latin typeface="Arial MT"/>
                <a:cs typeface="Arial MT"/>
              </a:rPr>
              <a:t>with </a:t>
            </a:r>
            <a:r>
              <a:rPr sz="3000" dirty="0">
                <a:latin typeface="Arial MT"/>
                <a:cs typeface="Arial MT"/>
              </a:rPr>
              <a:t>significant </a:t>
            </a:r>
            <a:r>
              <a:rPr sz="3000" spc="-5" dirty="0">
                <a:latin typeface="Arial MT"/>
                <a:cs typeface="Arial MT"/>
              </a:rPr>
              <a:t>potential </a:t>
            </a:r>
            <a:r>
              <a:rPr sz="3000" dirty="0">
                <a:latin typeface="Arial MT"/>
                <a:cs typeface="Arial MT"/>
              </a:rPr>
              <a:t>can </a:t>
            </a:r>
            <a:r>
              <a:rPr sz="3000" spc="-5" dirty="0">
                <a:latin typeface="Arial MT"/>
                <a:cs typeface="Arial MT"/>
              </a:rPr>
              <a:t>the algorithms achieve at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least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5% lift?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6937" y="4289542"/>
            <a:ext cx="5491480" cy="287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45335">
              <a:lnSpc>
                <a:spcPct val="155600"/>
              </a:lnSpc>
              <a:spcBef>
                <a:spcPts val="95"/>
              </a:spcBef>
            </a:pPr>
            <a:r>
              <a:rPr sz="3000" spc="-5" dirty="0">
                <a:solidFill>
                  <a:srgbClr val="FF0000"/>
                </a:solidFill>
                <a:latin typeface="Arial MT"/>
                <a:cs typeface="Arial MT"/>
              </a:rPr>
              <a:t>Thompson</a:t>
            </a:r>
            <a:r>
              <a:rPr sz="3000" spc="-10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FF0000"/>
                </a:solidFill>
                <a:latin typeface="Arial MT"/>
                <a:cs typeface="Arial MT"/>
              </a:rPr>
              <a:t>sampling </a:t>
            </a:r>
            <a:r>
              <a:rPr sz="3000" spc="-8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Arial MT"/>
                <a:cs typeface="Arial MT"/>
              </a:rPr>
              <a:t>UCB</a:t>
            </a:r>
            <a:endParaRPr sz="3000">
              <a:latin typeface="Arial MT"/>
              <a:cs typeface="Arial MT"/>
            </a:endParaRPr>
          </a:p>
          <a:p>
            <a:pPr marL="12700" marR="5080">
              <a:lnSpc>
                <a:spcPts val="5600"/>
              </a:lnSpc>
              <a:spcBef>
                <a:spcPts val="320"/>
              </a:spcBef>
            </a:pPr>
            <a:r>
              <a:rPr sz="3000" spc="-10" dirty="0">
                <a:solidFill>
                  <a:srgbClr val="2737AA"/>
                </a:solidFill>
                <a:latin typeface="Arial MT"/>
                <a:cs typeface="Arial MT"/>
              </a:rPr>
              <a:t>Augmented</a:t>
            </a:r>
            <a:r>
              <a:rPr sz="3000" spc="-105" dirty="0">
                <a:solidFill>
                  <a:srgbClr val="2737AA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2737AA"/>
                </a:solidFill>
                <a:latin typeface="Arial MT"/>
                <a:cs typeface="Arial MT"/>
              </a:rPr>
              <a:t>Thompson</a:t>
            </a:r>
            <a:r>
              <a:rPr sz="3000" spc="-55" dirty="0">
                <a:solidFill>
                  <a:srgbClr val="2737AA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2737AA"/>
                </a:solidFill>
                <a:latin typeface="Arial MT"/>
                <a:cs typeface="Arial MT"/>
              </a:rPr>
              <a:t>sampling </a:t>
            </a:r>
            <a:r>
              <a:rPr sz="3000" spc="-819" dirty="0">
                <a:solidFill>
                  <a:srgbClr val="2737AA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2737AA"/>
                </a:solidFill>
                <a:latin typeface="Arial MT"/>
                <a:cs typeface="Arial MT"/>
              </a:rPr>
              <a:t>Augmented</a:t>
            </a:r>
            <a:r>
              <a:rPr sz="3000" spc="-15" dirty="0">
                <a:solidFill>
                  <a:srgbClr val="2737AA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2737AA"/>
                </a:solidFill>
                <a:latin typeface="Arial MT"/>
                <a:cs typeface="Arial MT"/>
              </a:rPr>
              <a:t>UCB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0537" y="4289542"/>
            <a:ext cx="4745990" cy="2870200"/>
          </a:xfrm>
          <a:prstGeom prst="rect">
            <a:avLst/>
          </a:prstGeom>
        </p:spPr>
        <p:txBody>
          <a:bodyPr vert="horz" wrap="square" lIns="0" tIns="266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sz="3000" spc="-5" dirty="0">
                <a:solidFill>
                  <a:srgbClr val="FF0000"/>
                </a:solidFill>
                <a:latin typeface="Arial MT"/>
                <a:cs typeface="Arial MT"/>
              </a:rPr>
              <a:t>in</a:t>
            </a:r>
            <a:r>
              <a:rPr sz="30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Arial MT"/>
                <a:cs typeface="Arial MT"/>
              </a:rPr>
              <a:t>25%</a:t>
            </a:r>
            <a:r>
              <a:rPr sz="30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FF0000"/>
                </a:solidFill>
                <a:latin typeface="Arial MT"/>
                <a:cs typeface="Arial MT"/>
              </a:rPr>
              <a:t>–</a:t>
            </a:r>
            <a:r>
              <a:rPr sz="30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Arial MT"/>
                <a:cs typeface="Arial MT"/>
              </a:rPr>
              <a:t>39%</a:t>
            </a:r>
            <a:r>
              <a:rPr sz="30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30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FF0000"/>
                </a:solidFill>
                <a:latin typeface="Arial MT"/>
                <a:cs typeface="Arial MT"/>
              </a:rPr>
              <a:t>campaigns</a:t>
            </a: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3000" spc="-5" dirty="0">
                <a:solidFill>
                  <a:srgbClr val="FF0000"/>
                </a:solidFill>
                <a:latin typeface="Arial MT"/>
                <a:cs typeface="Arial MT"/>
              </a:rPr>
              <a:t>in</a:t>
            </a:r>
            <a:r>
              <a:rPr sz="30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Arial MT"/>
                <a:cs typeface="Arial MT"/>
              </a:rPr>
              <a:t>30%</a:t>
            </a:r>
            <a:r>
              <a:rPr sz="30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FF0000"/>
                </a:solidFill>
                <a:latin typeface="Arial MT"/>
                <a:cs typeface="Arial MT"/>
              </a:rPr>
              <a:t>–</a:t>
            </a:r>
            <a:r>
              <a:rPr sz="30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Arial MT"/>
                <a:cs typeface="Arial MT"/>
              </a:rPr>
              <a:t>44%</a:t>
            </a:r>
            <a:r>
              <a:rPr sz="30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30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FF0000"/>
                </a:solidFill>
                <a:latin typeface="Arial MT"/>
                <a:cs typeface="Arial MT"/>
              </a:rPr>
              <a:t>campaigns</a:t>
            </a: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3000" spc="-5" dirty="0">
                <a:solidFill>
                  <a:srgbClr val="2737AA"/>
                </a:solidFill>
                <a:latin typeface="Arial MT"/>
                <a:cs typeface="Arial MT"/>
              </a:rPr>
              <a:t>in</a:t>
            </a:r>
            <a:r>
              <a:rPr sz="3000" spc="-25" dirty="0">
                <a:solidFill>
                  <a:srgbClr val="2737AA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2737AA"/>
                </a:solidFill>
                <a:latin typeface="Arial MT"/>
                <a:cs typeface="Arial MT"/>
              </a:rPr>
              <a:t>36%</a:t>
            </a:r>
            <a:r>
              <a:rPr sz="3000" spc="-20" dirty="0">
                <a:solidFill>
                  <a:srgbClr val="2737AA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2737AA"/>
                </a:solidFill>
                <a:latin typeface="Arial MT"/>
                <a:cs typeface="Arial MT"/>
              </a:rPr>
              <a:t>–</a:t>
            </a:r>
            <a:r>
              <a:rPr sz="3000" spc="-20" dirty="0">
                <a:solidFill>
                  <a:srgbClr val="2737AA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2737AA"/>
                </a:solidFill>
                <a:latin typeface="Arial MT"/>
                <a:cs typeface="Arial MT"/>
              </a:rPr>
              <a:t>55%</a:t>
            </a:r>
            <a:r>
              <a:rPr sz="3000" spc="-20" dirty="0">
                <a:solidFill>
                  <a:srgbClr val="2737AA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2737AA"/>
                </a:solidFill>
                <a:latin typeface="Arial MT"/>
                <a:cs typeface="Arial MT"/>
              </a:rPr>
              <a:t>of</a:t>
            </a:r>
            <a:r>
              <a:rPr sz="3000" spc="-20" dirty="0">
                <a:solidFill>
                  <a:srgbClr val="2737AA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2737AA"/>
                </a:solidFill>
                <a:latin typeface="Arial MT"/>
                <a:cs typeface="Arial MT"/>
              </a:rPr>
              <a:t>campaigns</a:t>
            </a: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3000" spc="-5" dirty="0">
                <a:solidFill>
                  <a:srgbClr val="2737AA"/>
                </a:solidFill>
                <a:latin typeface="Arial MT"/>
                <a:cs typeface="Arial MT"/>
              </a:rPr>
              <a:t>in</a:t>
            </a:r>
            <a:r>
              <a:rPr sz="3000" spc="-25" dirty="0">
                <a:solidFill>
                  <a:srgbClr val="2737AA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2737AA"/>
                </a:solidFill>
                <a:latin typeface="Arial MT"/>
                <a:cs typeface="Arial MT"/>
              </a:rPr>
              <a:t>34%</a:t>
            </a:r>
            <a:r>
              <a:rPr sz="3000" spc="-20" dirty="0">
                <a:solidFill>
                  <a:srgbClr val="2737AA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2737AA"/>
                </a:solidFill>
                <a:latin typeface="Arial MT"/>
                <a:cs typeface="Arial MT"/>
              </a:rPr>
              <a:t>–</a:t>
            </a:r>
            <a:r>
              <a:rPr sz="3000" spc="-20" dirty="0">
                <a:solidFill>
                  <a:srgbClr val="2737AA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2737AA"/>
                </a:solidFill>
                <a:latin typeface="Arial MT"/>
                <a:cs typeface="Arial MT"/>
              </a:rPr>
              <a:t>59%</a:t>
            </a:r>
            <a:r>
              <a:rPr sz="3000" spc="-20" dirty="0">
                <a:solidFill>
                  <a:srgbClr val="2737AA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2737AA"/>
                </a:solidFill>
                <a:latin typeface="Arial MT"/>
                <a:cs typeface="Arial MT"/>
              </a:rPr>
              <a:t>of</a:t>
            </a:r>
            <a:r>
              <a:rPr sz="3000" spc="-20" dirty="0">
                <a:solidFill>
                  <a:srgbClr val="2737AA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2737AA"/>
                </a:solidFill>
                <a:latin typeface="Arial MT"/>
                <a:cs typeface="Arial MT"/>
              </a:rPr>
              <a:t>campaigns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9737" y="8099542"/>
            <a:ext cx="91440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 MT"/>
                <a:cs typeface="Arial MT"/>
              </a:rPr>
              <a:t>The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algorithms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can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exploit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roughly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half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of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the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potential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7000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73125" y="2862107"/>
          <a:ext cx="12529184" cy="60816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1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1744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5150">
                        <a:latin typeface="Times New Roman"/>
                        <a:cs typeface="Times New Roman"/>
                      </a:endParaRPr>
                    </a:p>
                    <a:p>
                      <a:pPr marL="133350">
                        <a:lnSpc>
                          <a:spcPct val="100000"/>
                        </a:lnSpc>
                      </a:pPr>
                      <a:r>
                        <a:rPr sz="4200" b="1" spc="-10" dirty="0">
                          <a:solidFill>
                            <a:srgbClr val="A038CE"/>
                          </a:solidFill>
                          <a:latin typeface="Calibri"/>
                          <a:cs typeface="Calibri"/>
                        </a:rPr>
                        <a:t>Algorithm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89865" marR="191135" indent="5727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4200" b="1" spc="-15" dirty="0">
                          <a:solidFill>
                            <a:srgbClr val="A038CE"/>
                          </a:solidFill>
                          <a:latin typeface="Calibri"/>
                          <a:cs typeface="Calibri"/>
                        </a:rPr>
                        <a:t>Ratio </a:t>
                      </a:r>
                      <a:r>
                        <a:rPr sz="4200" b="1" spc="-10" dirty="0">
                          <a:solidFill>
                            <a:srgbClr val="A038CE"/>
                          </a:solidFill>
                          <a:latin typeface="Calibri"/>
                          <a:cs typeface="Calibri"/>
                        </a:rPr>
                        <a:t>[%] </a:t>
                      </a:r>
                      <a:r>
                        <a:rPr sz="4200" b="1" spc="-5" dirty="0">
                          <a:solidFill>
                            <a:srgbClr val="A038CE"/>
                          </a:solidFill>
                          <a:latin typeface="Calibri"/>
                          <a:cs typeface="Calibri"/>
                        </a:rPr>
                        <a:t>of artificial </a:t>
                      </a:r>
                      <a:r>
                        <a:rPr sz="4200" b="1" dirty="0">
                          <a:solidFill>
                            <a:srgbClr val="A038C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4200" b="1" spc="-15" dirty="0">
                          <a:solidFill>
                            <a:srgbClr val="A038CE"/>
                          </a:solidFill>
                          <a:latin typeface="Calibri"/>
                          <a:cs typeface="Calibri"/>
                        </a:rPr>
                        <a:t>campaigns</a:t>
                      </a:r>
                      <a:r>
                        <a:rPr sz="4200" b="1" spc="-25" dirty="0">
                          <a:solidFill>
                            <a:srgbClr val="A038C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4200" b="1" spc="-5" dirty="0">
                          <a:solidFill>
                            <a:srgbClr val="A038CE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4200" b="1" spc="-15" dirty="0">
                          <a:solidFill>
                            <a:srgbClr val="A038C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4200" b="1" spc="-10" dirty="0">
                          <a:solidFill>
                            <a:srgbClr val="A038CE"/>
                          </a:solidFill>
                          <a:latin typeface="Calibri"/>
                          <a:cs typeface="Calibri"/>
                        </a:rPr>
                        <a:t>lift</a:t>
                      </a:r>
                      <a:r>
                        <a:rPr sz="4200" b="1" spc="-20" dirty="0">
                          <a:solidFill>
                            <a:srgbClr val="A038C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4200" b="1" spc="-15" dirty="0">
                          <a:solidFill>
                            <a:srgbClr val="A038CE"/>
                          </a:solidFill>
                          <a:latin typeface="Calibri"/>
                          <a:cs typeface="Calibri"/>
                        </a:rPr>
                        <a:t>above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3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4200" b="1" dirty="0">
                          <a:solidFill>
                            <a:srgbClr val="A038CE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4200" b="1" spc="-55" dirty="0">
                          <a:solidFill>
                            <a:srgbClr val="A038C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4200" b="1" dirty="0">
                          <a:solidFill>
                            <a:srgbClr val="A038CE"/>
                          </a:solidFill>
                          <a:latin typeface="Calibri"/>
                          <a:cs typeface="Calibri"/>
                        </a:rPr>
                        <a:t>%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4200" b="1" spc="-5" dirty="0">
                          <a:solidFill>
                            <a:srgbClr val="A038CE"/>
                          </a:solidFill>
                          <a:latin typeface="Calibri"/>
                          <a:cs typeface="Calibri"/>
                        </a:rPr>
                        <a:t>10</a:t>
                      </a:r>
                      <a:r>
                        <a:rPr sz="4200" b="1" spc="-55" dirty="0">
                          <a:solidFill>
                            <a:srgbClr val="A038C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4200" b="1" dirty="0">
                          <a:solidFill>
                            <a:srgbClr val="A038CE"/>
                          </a:solidFill>
                          <a:latin typeface="Calibri"/>
                          <a:cs typeface="Calibri"/>
                        </a:rPr>
                        <a:t>%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4200" b="1" spc="-5" dirty="0">
                          <a:solidFill>
                            <a:srgbClr val="A038CE"/>
                          </a:solidFill>
                          <a:latin typeface="Calibri"/>
                          <a:cs typeface="Calibri"/>
                        </a:rPr>
                        <a:t>20</a:t>
                      </a:r>
                      <a:r>
                        <a:rPr sz="4200" b="1" spc="-55" dirty="0">
                          <a:solidFill>
                            <a:srgbClr val="A038C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4200" b="1" dirty="0">
                          <a:solidFill>
                            <a:srgbClr val="A038CE"/>
                          </a:solidFill>
                          <a:latin typeface="Calibri"/>
                          <a:cs typeface="Calibri"/>
                        </a:rPr>
                        <a:t>%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374"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Original</a:t>
                      </a:r>
                      <a:r>
                        <a:rPr sz="4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4200" spc="-10" dirty="0">
                          <a:latin typeface="Calibri"/>
                          <a:cs typeface="Calibri"/>
                        </a:rPr>
                        <a:t>TS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39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27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16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374"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4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4200" spc="-5" dirty="0">
                          <a:latin typeface="Calibri"/>
                          <a:cs typeface="Calibri"/>
                        </a:rPr>
                        <a:t>periodic</a:t>
                      </a:r>
                      <a:r>
                        <a:rPr sz="4200" spc="-30" dirty="0">
                          <a:latin typeface="Calibri"/>
                          <a:cs typeface="Calibri"/>
                        </a:rPr>
                        <a:t> forgetting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48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32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23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374"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4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4200" spc="-10" dirty="0">
                          <a:latin typeface="Calibri"/>
                          <a:cs typeface="Calibri"/>
                        </a:rPr>
                        <a:t>two-memory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51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37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29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7374"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4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4200" spc="-15" dirty="0">
                          <a:latin typeface="Calibri"/>
                          <a:cs typeface="Calibri"/>
                        </a:rPr>
                        <a:t>prediction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55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36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30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7374"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4200" spc="-15" dirty="0">
                          <a:latin typeface="Calibri"/>
                          <a:cs typeface="Calibri"/>
                        </a:rPr>
                        <a:t> change-point detection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55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36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30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60"/>
              </a:lnSpc>
            </a:pPr>
            <a:fld id="{81D60167-4931-47E6-BA6A-407CBD079E47}" type="slidenum">
              <a:rPr spc="-5" dirty="0"/>
              <a:t>16</a:t>
            </a:fld>
            <a:r>
              <a:rPr spc="-5" dirty="0"/>
              <a:t>/24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9737" y="783466"/>
            <a:ext cx="39312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>
                <a:latin typeface="Arial MT"/>
                <a:cs typeface="Arial MT"/>
              </a:rPr>
              <a:t>Summary</a:t>
            </a:r>
            <a:endParaRPr sz="7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60"/>
              </a:lnSpc>
            </a:pPr>
            <a:fld id="{81D60167-4931-47E6-BA6A-407CBD079E47}" type="slidenum">
              <a:rPr spc="-5" dirty="0"/>
              <a:t>17</a:t>
            </a:fld>
            <a:r>
              <a:rPr spc="-5" dirty="0"/>
              <a:t>/24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9737" y="3375142"/>
            <a:ext cx="9655175" cy="424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 MT"/>
                <a:cs typeface="Arial MT"/>
              </a:rPr>
              <a:t>Metric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for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performance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of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content-optimization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algorithms</a:t>
            </a:r>
            <a:endParaRPr sz="3000">
              <a:latin typeface="Arial MT"/>
              <a:cs typeface="Arial MT"/>
            </a:endParaRPr>
          </a:p>
          <a:p>
            <a:pPr marL="12700" marR="1104265">
              <a:lnSpc>
                <a:spcPts val="7400"/>
              </a:lnSpc>
              <a:spcBef>
                <a:spcPts val="880"/>
              </a:spcBef>
            </a:pPr>
            <a:r>
              <a:rPr sz="3000" dirty="0">
                <a:latin typeface="Arial MT"/>
                <a:cs typeface="Arial MT"/>
              </a:rPr>
              <a:t>Metric </a:t>
            </a:r>
            <a:r>
              <a:rPr sz="3000" spc="-5" dirty="0">
                <a:latin typeface="Arial MT"/>
                <a:cs typeface="Arial MT"/>
              </a:rPr>
              <a:t>for potential in advertising </a:t>
            </a:r>
            <a:r>
              <a:rPr sz="3000" dirty="0">
                <a:latin typeface="Arial MT"/>
                <a:cs typeface="Arial MT"/>
              </a:rPr>
              <a:t>campaigns 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Methodology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for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measuring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algorithm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performance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Evaluation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of algorithms</a:t>
            </a: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20"/>
              </a:spcBef>
            </a:pPr>
            <a:r>
              <a:rPr sz="3000" spc="-5" dirty="0">
                <a:latin typeface="Arial MT"/>
                <a:cs typeface="Arial MT"/>
              </a:rPr>
              <a:t>Improvements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for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algorithms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9737" y="783466"/>
            <a:ext cx="92125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5" dirty="0">
                <a:latin typeface="Arial MT"/>
                <a:cs typeface="Arial MT"/>
              </a:rPr>
              <a:t>Future</a:t>
            </a:r>
            <a:r>
              <a:rPr sz="7200" spc="-60" dirty="0">
                <a:latin typeface="Arial MT"/>
                <a:cs typeface="Arial MT"/>
              </a:rPr>
              <a:t> </a:t>
            </a:r>
            <a:r>
              <a:rPr sz="7200" spc="-5" dirty="0">
                <a:latin typeface="Arial MT"/>
                <a:cs typeface="Arial MT"/>
              </a:rPr>
              <a:t>and</a:t>
            </a:r>
            <a:r>
              <a:rPr sz="7200" spc="-50" dirty="0">
                <a:latin typeface="Arial MT"/>
                <a:cs typeface="Arial MT"/>
              </a:rPr>
              <a:t> </a:t>
            </a:r>
            <a:r>
              <a:rPr sz="7200" spc="-5" dirty="0">
                <a:latin typeface="Arial MT"/>
                <a:cs typeface="Arial MT"/>
              </a:rPr>
              <a:t>Conclusion</a:t>
            </a:r>
            <a:endParaRPr sz="7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60"/>
              </a:lnSpc>
            </a:pPr>
            <a:fld id="{81D60167-4931-47E6-BA6A-407CBD079E47}" type="slidenum">
              <a:rPr spc="-5" dirty="0"/>
              <a:t>18</a:t>
            </a:fld>
            <a:r>
              <a:rPr spc="-5" dirty="0"/>
              <a:t>/24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9725" y="3179047"/>
            <a:ext cx="15023465" cy="6640279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600" b="1" spc="-10" dirty="0">
                <a:latin typeface="Arial"/>
                <a:cs typeface="Arial"/>
              </a:rPr>
              <a:t>Potential</a:t>
            </a:r>
            <a:r>
              <a:rPr sz="2600" b="1" spc="-3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improvement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to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algorithms'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performance</a:t>
            </a:r>
            <a:endParaRPr sz="2600" dirty="0">
              <a:latin typeface="Arial"/>
              <a:cs typeface="Arial"/>
            </a:endParaRPr>
          </a:p>
          <a:p>
            <a:pPr marL="469900" marR="11287760">
              <a:lnSpc>
                <a:spcPct val="150000"/>
              </a:lnSpc>
            </a:pPr>
            <a:r>
              <a:rPr sz="2600" spc="-5" dirty="0">
                <a:latin typeface="Arial MT"/>
                <a:cs typeface="Arial MT"/>
              </a:rPr>
              <a:t>Dual-layer UCB 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Budget-limited</a:t>
            </a:r>
            <a:r>
              <a:rPr sz="2600" spc="-9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bandits</a:t>
            </a:r>
            <a:endParaRPr sz="2600" dirty="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560"/>
              </a:spcBef>
            </a:pPr>
            <a:r>
              <a:rPr sz="2600" spc="-5" dirty="0">
                <a:latin typeface="Arial MT"/>
                <a:cs typeface="Arial MT"/>
              </a:rPr>
              <a:t>Optimal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ratio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three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sampling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sets</a:t>
            </a:r>
          </a:p>
          <a:p>
            <a:pPr marL="469900">
              <a:lnSpc>
                <a:spcPct val="100000"/>
              </a:lnSpc>
              <a:spcBef>
                <a:spcPts val="1560"/>
              </a:spcBef>
            </a:pPr>
            <a:r>
              <a:rPr sz="2600" spc="-10" dirty="0">
                <a:latin typeface="Arial MT"/>
                <a:cs typeface="Arial MT"/>
              </a:rPr>
              <a:t>Signal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processing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and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time-series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prediction</a:t>
            </a:r>
            <a:endParaRPr sz="2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9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b="1" spc="-5" dirty="0">
                <a:latin typeface="Arial"/>
                <a:cs typeface="Arial"/>
              </a:rPr>
              <a:t>Can't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optimise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if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there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is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nothing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to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optimize</a:t>
            </a:r>
            <a:endParaRPr sz="2600" dirty="0">
              <a:latin typeface="Arial"/>
              <a:cs typeface="Arial"/>
            </a:endParaRPr>
          </a:p>
          <a:p>
            <a:pPr marL="469900" marR="5080">
              <a:lnSpc>
                <a:spcPct val="150000"/>
              </a:lnSpc>
            </a:pPr>
            <a:r>
              <a:rPr sz="2600" spc="-5" dirty="0">
                <a:latin typeface="Arial MT"/>
                <a:cs typeface="Arial MT"/>
              </a:rPr>
              <a:t>Correlate </a:t>
            </a:r>
            <a:r>
              <a:rPr sz="2600" dirty="0">
                <a:latin typeface="Arial MT"/>
                <a:cs typeface="Arial MT"/>
              </a:rPr>
              <a:t>campaign </a:t>
            </a:r>
            <a:r>
              <a:rPr sz="2600" spc="-5" dirty="0">
                <a:latin typeface="Arial MT"/>
                <a:cs typeface="Arial MT"/>
              </a:rPr>
              <a:t>features with </a:t>
            </a:r>
            <a:r>
              <a:rPr sz="2600" dirty="0">
                <a:latin typeface="Arial MT"/>
                <a:cs typeface="Arial MT"/>
              </a:rPr>
              <a:t>campaign </a:t>
            </a:r>
            <a:r>
              <a:rPr sz="2600" spc="-5" dirty="0">
                <a:latin typeface="Arial MT"/>
                <a:cs typeface="Arial MT"/>
              </a:rPr>
              <a:t>potential </a:t>
            </a:r>
            <a:r>
              <a:rPr sz="2600" dirty="0">
                <a:latin typeface="Arial MT"/>
                <a:cs typeface="Arial MT"/>
              </a:rPr>
              <a:t>(learn </a:t>
            </a:r>
            <a:r>
              <a:rPr sz="2600" spc="-5" dirty="0">
                <a:latin typeface="Arial MT"/>
                <a:cs typeface="Arial MT"/>
              </a:rPr>
              <a:t>what to do to have exploitable potential)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Inform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and educate designers who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create</a:t>
            </a:r>
            <a:r>
              <a:rPr sz="2600" spc="-5" dirty="0">
                <a:latin typeface="Arial MT"/>
                <a:cs typeface="Arial MT"/>
              </a:rPr>
              <a:t> advertising </a:t>
            </a:r>
            <a:r>
              <a:rPr sz="2600" dirty="0">
                <a:latin typeface="Arial MT"/>
                <a:cs typeface="Arial MT"/>
              </a:rPr>
              <a:t>campaigns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b="1" spc="-5" dirty="0">
                <a:latin typeface="Arial"/>
                <a:cs typeface="Arial"/>
              </a:rPr>
              <a:t>Impact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on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economy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i="1" spc="-5" dirty="0">
                <a:latin typeface="Arial"/>
                <a:cs typeface="Arial"/>
              </a:rPr>
              <a:t>could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be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massive</a:t>
            </a:r>
            <a:r>
              <a:rPr lang="en-GB" sz="2600" b="1" spc="-5" dirty="0">
                <a:latin typeface="Arial"/>
                <a:cs typeface="Arial"/>
              </a:rPr>
              <a:t> -</a:t>
            </a:r>
            <a:r>
              <a:rPr lang="en-GB" sz="2600" i="1" spc="-5" dirty="0">
                <a:latin typeface="Arial"/>
                <a:cs typeface="Arial"/>
              </a:rPr>
              <a:t>&gt; but for that often also need a massive effort to convince people to turn algorithm into practice.  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7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3621218"/>
            <a:ext cx="2660015" cy="2945130"/>
            <a:chOff x="0" y="3621218"/>
            <a:chExt cx="2660015" cy="29451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621218"/>
              <a:ext cx="2659513" cy="294471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12623" y="4980768"/>
              <a:ext cx="734695" cy="29845"/>
            </a:xfrm>
            <a:custGeom>
              <a:avLst/>
              <a:gdLst/>
              <a:ahLst/>
              <a:cxnLst/>
              <a:rect l="l" t="t" r="r" b="b"/>
              <a:pathLst>
                <a:path w="734694" h="29845">
                  <a:moveTo>
                    <a:pt x="734144" y="29717"/>
                  </a:moveTo>
                  <a:lnTo>
                    <a:pt x="0" y="29717"/>
                  </a:lnTo>
                  <a:lnTo>
                    <a:pt x="0" y="0"/>
                  </a:lnTo>
                  <a:lnTo>
                    <a:pt x="734144" y="0"/>
                  </a:lnTo>
                  <a:lnTo>
                    <a:pt x="734144" y="29717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99737" y="783467"/>
            <a:ext cx="44989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204" dirty="0"/>
              <a:t>Refe</a:t>
            </a:r>
            <a:r>
              <a:rPr sz="7200" spc="-135" dirty="0"/>
              <a:t>rences</a:t>
            </a:r>
            <a:endParaRPr sz="7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60"/>
              </a:lnSpc>
            </a:pPr>
            <a:fld id="{81D60167-4931-47E6-BA6A-407CBD079E47}" type="slidenum">
              <a:rPr spc="-5" dirty="0"/>
              <a:t>19</a:t>
            </a:fld>
            <a:r>
              <a:rPr spc="-5" dirty="0"/>
              <a:t>/24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99923" y="2650445"/>
            <a:ext cx="16196310" cy="5527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44980">
              <a:lnSpc>
                <a:spcPct val="100000"/>
              </a:lnSpc>
              <a:spcBef>
                <a:spcPts val="100"/>
              </a:spcBef>
            </a:pPr>
            <a:r>
              <a:rPr sz="2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Our</a:t>
            </a:r>
            <a:r>
              <a:rPr sz="2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FFFFFF"/>
                </a:solidFill>
                <a:latin typeface="Microsoft Sans Serif"/>
                <a:cs typeface="Microsoft Sans Serif"/>
              </a:rPr>
              <a:t>conference</a:t>
            </a:r>
            <a:r>
              <a:rPr sz="2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paper: </a:t>
            </a:r>
            <a:r>
              <a:rPr sz="2600" u="heavy" spc="1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4"/>
              </a:rPr>
              <a:t>Vodopivec</a:t>
            </a:r>
            <a:r>
              <a:rPr sz="2600" u="heavy" spc="4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4"/>
              </a:rPr>
              <a:t> </a:t>
            </a:r>
            <a:r>
              <a:rPr sz="2600" u="heavy" spc="7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4"/>
              </a:rPr>
              <a:t>et</a:t>
            </a:r>
            <a:r>
              <a:rPr sz="2600" u="heavy" spc="4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4"/>
              </a:rPr>
              <a:t> </a:t>
            </a:r>
            <a:r>
              <a:rPr sz="2600" u="heavy" spc="-2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4"/>
              </a:rPr>
              <a:t>al.,</a:t>
            </a:r>
            <a:r>
              <a:rPr sz="2600" u="heavy" spc="4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4"/>
              </a:rPr>
              <a:t> </a:t>
            </a:r>
            <a:r>
              <a:rPr sz="2600" u="heavy" spc="-2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4"/>
              </a:rPr>
              <a:t>Real-time</a:t>
            </a:r>
            <a:r>
              <a:rPr sz="2600" u="heavy" spc="4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4"/>
              </a:rPr>
              <a:t> </a:t>
            </a:r>
            <a:r>
              <a:rPr sz="2600" u="heavy" spc="4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4"/>
              </a:rPr>
              <a:t>Content</a:t>
            </a:r>
            <a:r>
              <a:rPr sz="2600" u="heavy" spc="4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4"/>
              </a:rPr>
              <a:t> Optimization </a:t>
            </a:r>
            <a:r>
              <a:rPr sz="2600" u="heavy" spc="1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4"/>
              </a:rPr>
              <a:t>in</a:t>
            </a:r>
            <a:r>
              <a:rPr sz="2600" u="heavy" spc="4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4"/>
              </a:rPr>
              <a:t> </a:t>
            </a:r>
            <a:r>
              <a:rPr sz="2600" u="heavy" spc="4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4"/>
              </a:rPr>
              <a:t>Digital</a:t>
            </a:r>
            <a:r>
              <a:rPr sz="2600" u="heavy" spc="4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4"/>
              </a:rPr>
              <a:t> </a:t>
            </a:r>
            <a:r>
              <a:rPr sz="2600" u="heavy" spc="2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4"/>
              </a:rPr>
              <a:t>Advertisement, </a:t>
            </a:r>
            <a:r>
              <a:rPr sz="2600" spc="-675" dirty="0">
                <a:solidFill>
                  <a:srgbClr val="00FFFF"/>
                </a:solidFill>
                <a:latin typeface="Microsoft Sans Serif"/>
                <a:cs typeface="Microsoft Sans Serif"/>
              </a:rPr>
              <a:t> </a:t>
            </a:r>
            <a:r>
              <a:rPr sz="2600" u="heavy" spc="-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4"/>
              </a:rPr>
              <a:t>2017</a:t>
            </a:r>
            <a:r>
              <a:rPr sz="2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2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pages</a:t>
            </a:r>
            <a:r>
              <a:rPr sz="2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97-100</a:t>
            </a:r>
            <a:endParaRPr sz="2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6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Fieller’s</a:t>
            </a:r>
            <a:r>
              <a:rPr sz="2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theorem:</a:t>
            </a:r>
            <a:r>
              <a:rPr sz="2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00" u="heavy" spc="-4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5"/>
              </a:rPr>
              <a:t>Fieller,</a:t>
            </a:r>
            <a:r>
              <a:rPr sz="2600" u="heavy" spc="4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5"/>
              </a:rPr>
              <a:t> </a:t>
            </a:r>
            <a:r>
              <a:rPr sz="2600" u="heavy" spc="-4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5"/>
              </a:rPr>
              <a:t>Some</a:t>
            </a:r>
            <a:r>
              <a:rPr sz="2600" u="heavy" spc="4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5"/>
              </a:rPr>
              <a:t> </a:t>
            </a:r>
            <a:r>
              <a:rPr sz="2600" u="heavy" spc="-2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5"/>
              </a:rPr>
              <a:t>Problems</a:t>
            </a:r>
            <a:r>
              <a:rPr sz="2600" u="heavy" spc="4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5"/>
              </a:rPr>
              <a:t> </a:t>
            </a:r>
            <a:r>
              <a:rPr sz="2600" u="heavy" spc="1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5"/>
              </a:rPr>
              <a:t>in</a:t>
            </a:r>
            <a:r>
              <a:rPr sz="2600" u="heavy" spc="4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5"/>
              </a:rPr>
              <a:t> </a:t>
            </a:r>
            <a:r>
              <a:rPr sz="2600" u="heavy" spc="-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5"/>
              </a:rPr>
              <a:t>Interval</a:t>
            </a:r>
            <a:r>
              <a:rPr sz="2600" u="heavy" spc="4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5"/>
              </a:rPr>
              <a:t> </a:t>
            </a:r>
            <a:r>
              <a:rPr sz="2600" u="heavy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5"/>
              </a:rPr>
              <a:t>Estimation,</a:t>
            </a:r>
            <a:r>
              <a:rPr sz="2600" u="heavy" spc="4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5"/>
              </a:rPr>
              <a:t> </a:t>
            </a:r>
            <a:r>
              <a:rPr sz="2600" u="heavy" spc="-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5"/>
              </a:rPr>
              <a:t>1954</a:t>
            </a:r>
            <a:endParaRPr sz="2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6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Variance</a:t>
            </a:r>
            <a:r>
              <a:rPr sz="2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covariance</a:t>
            </a:r>
            <a:r>
              <a:rPr sz="2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estimation:</a:t>
            </a:r>
            <a:r>
              <a:rPr sz="2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00" u="heavy" spc="6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6"/>
              </a:rPr>
              <a:t>Moineddin</a:t>
            </a:r>
            <a:r>
              <a:rPr sz="2600" u="heavy" spc="4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6"/>
              </a:rPr>
              <a:t> </a:t>
            </a:r>
            <a:r>
              <a:rPr sz="2600" u="heavy" spc="7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6"/>
              </a:rPr>
              <a:t>et</a:t>
            </a:r>
            <a:r>
              <a:rPr sz="2600" u="heavy" spc="4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6"/>
              </a:rPr>
              <a:t> </a:t>
            </a:r>
            <a:r>
              <a:rPr sz="2600" u="heavy" spc="-2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6"/>
              </a:rPr>
              <a:t>al.,</a:t>
            </a:r>
            <a:r>
              <a:rPr sz="2600" u="heavy" spc="4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6"/>
              </a:rPr>
              <a:t> </a:t>
            </a:r>
            <a:r>
              <a:rPr sz="2600" u="heavy" spc="7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6"/>
              </a:rPr>
              <a:t>On</a:t>
            </a:r>
            <a:r>
              <a:rPr sz="2600" u="heavy" spc="4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6"/>
              </a:rPr>
              <a:t> </a:t>
            </a:r>
            <a:r>
              <a:rPr sz="2600" u="heavy" spc="4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6"/>
              </a:rPr>
              <a:t>the </a:t>
            </a:r>
            <a:r>
              <a:rPr sz="2600" u="heavy" spc="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6"/>
              </a:rPr>
              <a:t>Location</a:t>
            </a:r>
            <a:r>
              <a:rPr sz="2600" u="heavy" spc="4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6"/>
              </a:rPr>
              <a:t> </a:t>
            </a:r>
            <a:r>
              <a:rPr sz="2600" u="heavy" spc="6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6"/>
              </a:rPr>
              <a:t>Quotient</a:t>
            </a:r>
            <a:r>
              <a:rPr sz="2600" u="heavy" spc="4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6"/>
              </a:rPr>
              <a:t> </a:t>
            </a:r>
            <a:r>
              <a:rPr sz="2600" u="heavy" spc="2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6"/>
              </a:rPr>
              <a:t>Conﬁdence</a:t>
            </a:r>
            <a:r>
              <a:rPr sz="2600" u="heavy" spc="4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6"/>
              </a:rPr>
              <a:t> </a:t>
            </a:r>
            <a:r>
              <a:rPr sz="2600" u="heavy" spc="-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6"/>
              </a:rPr>
              <a:t>Interval,</a:t>
            </a:r>
            <a:endParaRPr sz="2600">
              <a:latin typeface="Microsoft Sans Serif"/>
              <a:cs typeface="Microsoft Sans Serif"/>
            </a:endParaRPr>
          </a:p>
          <a:p>
            <a:pPr marR="5080" algn="r">
              <a:lnSpc>
                <a:spcPts val="3520"/>
              </a:lnSpc>
              <a:spcBef>
                <a:spcPts val="1180"/>
              </a:spcBef>
            </a:pPr>
            <a:r>
              <a:rPr sz="3000" dirty="0">
                <a:solidFill>
                  <a:srgbClr val="FFFFFF"/>
                </a:solidFill>
                <a:latin typeface="Consolas"/>
                <a:cs typeface="Consolas"/>
              </a:rPr>
              <a:t>+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ts val="3040"/>
              </a:lnSpc>
            </a:pPr>
            <a:r>
              <a:rPr sz="26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Two-set</a:t>
            </a:r>
            <a:r>
              <a:rPr sz="2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sampling</a:t>
            </a:r>
            <a:r>
              <a:rPr sz="2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(un-biasing</a:t>
            </a:r>
            <a:r>
              <a:rPr sz="2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data):</a:t>
            </a:r>
            <a:r>
              <a:rPr sz="2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00" u="heavy" spc="-5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7"/>
              </a:rPr>
              <a:t>Xu</a:t>
            </a:r>
            <a:r>
              <a:rPr sz="2600" u="heavy" spc="3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7"/>
              </a:rPr>
              <a:t> </a:t>
            </a:r>
            <a:r>
              <a:rPr sz="2600" u="heavy" spc="7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7"/>
              </a:rPr>
              <a:t>et</a:t>
            </a:r>
            <a:r>
              <a:rPr sz="2600" u="heavy" spc="4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7"/>
              </a:rPr>
              <a:t> </a:t>
            </a:r>
            <a:r>
              <a:rPr sz="2600" u="heavy" spc="-2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7"/>
              </a:rPr>
              <a:t>al.,</a:t>
            </a:r>
            <a:r>
              <a:rPr sz="2600" u="heavy" spc="3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7"/>
              </a:rPr>
              <a:t> </a:t>
            </a:r>
            <a:r>
              <a:rPr sz="2600" u="heavy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7"/>
              </a:rPr>
              <a:t>Estimation</a:t>
            </a:r>
            <a:r>
              <a:rPr sz="2600" u="heavy" spc="3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7"/>
              </a:rPr>
              <a:t> </a:t>
            </a:r>
            <a:r>
              <a:rPr sz="2600" u="heavy" spc="-9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7"/>
              </a:rPr>
              <a:t>Bias</a:t>
            </a:r>
            <a:r>
              <a:rPr sz="2600" u="heavy" spc="4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7"/>
              </a:rPr>
              <a:t> </a:t>
            </a:r>
            <a:r>
              <a:rPr sz="2600" u="heavy" spc="1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7"/>
              </a:rPr>
              <a:t>in</a:t>
            </a:r>
            <a:r>
              <a:rPr sz="2600" u="heavy" spc="3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7"/>
              </a:rPr>
              <a:t> </a:t>
            </a:r>
            <a:r>
              <a:rPr sz="2600" u="heavy" spc="5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7"/>
              </a:rPr>
              <a:t>Multi-Armed</a:t>
            </a:r>
            <a:r>
              <a:rPr sz="2600" u="heavy" spc="4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7"/>
              </a:rPr>
              <a:t> </a:t>
            </a:r>
            <a:r>
              <a:rPr sz="2600" u="heavy" spc="2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7"/>
              </a:rPr>
              <a:t>Bandit</a:t>
            </a:r>
            <a:r>
              <a:rPr sz="2600" u="heavy" spc="3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7"/>
              </a:rPr>
              <a:t> </a:t>
            </a:r>
            <a:r>
              <a:rPr sz="2600" u="heavy" spc="3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7"/>
              </a:rPr>
              <a:t>Algorithms</a:t>
            </a:r>
            <a:endParaRPr sz="2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tabLst>
                <a:tab pos="507365" algn="l"/>
              </a:tabLst>
            </a:pPr>
            <a:r>
              <a:rPr sz="2600" u="heavy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Times New Roman"/>
                <a:cs typeface="Times New Roman"/>
                <a:hlinkClick r:id="rId7"/>
              </a:rPr>
              <a:t> 	</a:t>
            </a:r>
            <a:r>
              <a:rPr sz="2600" u="heavy" spc="-8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7"/>
              </a:rPr>
              <a:t>Search</a:t>
            </a:r>
            <a:r>
              <a:rPr sz="2600" u="heavy" spc="3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7"/>
              </a:rPr>
              <a:t> </a:t>
            </a:r>
            <a:r>
              <a:rPr sz="2600" u="heavy" spc="2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7"/>
              </a:rPr>
              <a:t>Advertising,</a:t>
            </a:r>
            <a:r>
              <a:rPr sz="2600" u="heavy" spc="3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7"/>
              </a:rPr>
              <a:t> </a:t>
            </a:r>
            <a:r>
              <a:rPr sz="2600" u="heavy" spc="-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7"/>
              </a:rPr>
              <a:t>2013</a:t>
            </a:r>
            <a:endParaRPr sz="2600">
              <a:latin typeface="Microsoft Sans Serif"/>
              <a:cs typeface="Microsoft Sans Serif"/>
            </a:endParaRPr>
          </a:p>
          <a:p>
            <a:pPr marL="12700" marR="1752600">
              <a:lnSpc>
                <a:spcPct val="148100"/>
              </a:lnSpc>
            </a:pPr>
            <a:r>
              <a:rPr sz="2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Bandit</a:t>
            </a:r>
            <a:r>
              <a:rPr sz="2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algorithms:</a:t>
            </a:r>
            <a:r>
              <a:rPr sz="2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00" u="heavy" spc="-3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8"/>
              </a:rPr>
              <a:t>Kuleshov</a:t>
            </a:r>
            <a:r>
              <a:rPr sz="2600" u="heavy" spc="4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8"/>
              </a:rPr>
              <a:t> </a:t>
            </a:r>
            <a:r>
              <a:rPr sz="2600" u="heavy" spc="1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8"/>
              </a:rPr>
              <a:t>and</a:t>
            </a:r>
            <a:r>
              <a:rPr sz="2600" u="heavy" spc="3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8"/>
              </a:rPr>
              <a:t> </a:t>
            </a:r>
            <a:r>
              <a:rPr sz="2600" u="heavy" spc="-3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8"/>
              </a:rPr>
              <a:t>Precup,</a:t>
            </a:r>
            <a:r>
              <a:rPr sz="2600" u="heavy" spc="4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8"/>
              </a:rPr>
              <a:t> </a:t>
            </a:r>
            <a:r>
              <a:rPr sz="2600" u="heavy" spc="3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8"/>
              </a:rPr>
              <a:t>Algorithms</a:t>
            </a:r>
            <a:r>
              <a:rPr sz="2600" u="heavy" spc="3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8"/>
              </a:rPr>
              <a:t> </a:t>
            </a:r>
            <a:r>
              <a:rPr sz="2600" u="heavy" spc="4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8"/>
              </a:rPr>
              <a:t>for</a:t>
            </a:r>
            <a:r>
              <a:rPr sz="2600" u="heavy" spc="4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8"/>
              </a:rPr>
              <a:t> </a:t>
            </a:r>
            <a:r>
              <a:rPr sz="2600" u="heavy" spc="3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8"/>
              </a:rPr>
              <a:t>multi-armed</a:t>
            </a:r>
            <a:r>
              <a:rPr sz="2600" u="heavy" spc="3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8"/>
              </a:rPr>
              <a:t> </a:t>
            </a:r>
            <a:r>
              <a:rPr sz="2600" u="heavy" spc="6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8"/>
              </a:rPr>
              <a:t>bandit</a:t>
            </a:r>
            <a:r>
              <a:rPr sz="2600" u="heavy" spc="4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8"/>
              </a:rPr>
              <a:t> </a:t>
            </a:r>
            <a:r>
              <a:rPr sz="2600" u="heavy" spc="2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8"/>
              </a:rPr>
              <a:t>problems,</a:t>
            </a:r>
            <a:r>
              <a:rPr sz="2600" u="heavy" spc="3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8"/>
              </a:rPr>
              <a:t> </a:t>
            </a:r>
            <a:r>
              <a:rPr sz="2600" u="heavy" spc="-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8"/>
              </a:rPr>
              <a:t>2014 </a:t>
            </a:r>
            <a:r>
              <a:rPr sz="2600" dirty="0">
                <a:solidFill>
                  <a:srgbClr val="00FFFF"/>
                </a:solidFill>
                <a:latin typeface="Microsoft Sans Serif"/>
                <a:cs typeface="Microsoft Sans Serif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Change</a:t>
            </a:r>
            <a:r>
              <a:rPr sz="2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detection</a:t>
            </a:r>
            <a:r>
              <a:rPr sz="2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methods: </a:t>
            </a:r>
            <a:r>
              <a:rPr sz="2600" u="heavy" spc="-3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9"/>
              </a:rPr>
              <a:t>Sebastiao</a:t>
            </a:r>
            <a:r>
              <a:rPr sz="2600" u="heavy" spc="4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9"/>
              </a:rPr>
              <a:t> </a:t>
            </a:r>
            <a:r>
              <a:rPr sz="2600" u="heavy" spc="1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9"/>
              </a:rPr>
              <a:t>and</a:t>
            </a:r>
            <a:r>
              <a:rPr sz="2600" u="heavy" spc="3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9"/>
              </a:rPr>
              <a:t> </a:t>
            </a:r>
            <a:r>
              <a:rPr sz="2600" u="heavy" spc="-3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9"/>
              </a:rPr>
              <a:t>Gama,</a:t>
            </a:r>
            <a:r>
              <a:rPr sz="2600" u="heavy" spc="3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9"/>
              </a:rPr>
              <a:t> </a:t>
            </a:r>
            <a:r>
              <a:rPr sz="2600" u="heavy" spc="4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9"/>
              </a:rPr>
              <a:t>A</a:t>
            </a:r>
            <a:r>
              <a:rPr sz="2600" u="heavy" spc="3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9"/>
              </a:rPr>
              <a:t> </a:t>
            </a:r>
            <a:r>
              <a:rPr sz="2600" u="heavy" spc="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9"/>
              </a:rPr>
              <a:t>study</a:t>
            </a:r>
            <a:r>
              <a:rPr sz="2600" u="heavy" spc="4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9"/>
              </a:rPr>
              <a:t> </a:t>
            </a:r>
            <a:r>
              <a:rPr sz="2600" u="heavy" spc="4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9"/>
              </a:rPr>
              <a:t>on</a:t>
            </a:r>
            <a:r>
              <a:rPr sz="2600" u="heavy" spc="3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9"/>
              </a:rPr>
              <a:t> </a:t>
            </a:r>
            <a:r>
              <a:rPr sz="2600" u="heavy" spc="-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9"/>
              </a:rPr>
              <a:t>change</a:t>
            </a:r>
            <a:r>
              <a:rPr sz="2600" u="heavy" spc="3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9"/>
              </a:rPr>
              <a:t> </a:t>
            </a:r>
            <a:r>
              <a:rPr sz="2600" u="heavy" spc="5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9"/>
              </a:rPr>
              <a:t>detection</a:t>
            </a:r>
            <a:r>
              <a:rPr sz="2600" u="heavy" spc="4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9"/>
              </a:rPr>
              <a:t> </a:t>
            </a:r>
            <a:r>
              <a:rPr sz="2600" u="heavy" spc="2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9"/>
              </a:rPr>
              <a:t>methods,</a:t>
            </a:r>
            <a:r>
              <a:rPr sz="2600" u="heavy" spc="3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9"/>
              </a:rPr>
              <a:t> </a:t>
            </a:r>
            <a:r>
              <a:rPr sz="2600" u="heavy" spc="-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9"/>
              </a:rPr>
              <a:t>2009</a:t>
            </a:r>
            <a:endParaRPr sz="2600">
              <a:latin typeface="Microsoft Sans Serif"/>
              <a:cs typeface="Microsoft Sans Serif"/>
            </a:endParaRPr>
          </a:p>
          <a:p>
            <a:pPr marL="12700" marR="1752600">
              <a:lnSpc>
                <a:spcPct val="100000"/>
              </a:lnSpc>
              <a:spcBef>
                <a:spcPts val="1500"/>
              </a:spcBef>
            </a:pPr>
            <a:r>
              <a:rPr sz="26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Budget-limited</a:t>
            </a:r>
            <a:r>
              <a:rPr sz="2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multi-armed</a:t>
            </a:r>
            <a:r>
              <a:rPr sz="2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bandit</a:t>
            </a:r>
            <a:r>
              <a:rPr sz="2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algorithms:</a:t>
            </a:r>
            <a:r>
              <a:rPr sz="2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00" u="heavy" spc="-6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10"/>
              </a:rPr>
              <a:t>Tran-Thanh</a:t>
            </a:r>
            <a:r>
              <a:rPr sz="2600" u="heavy" spc="4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10"/>
              </a:rPr>
              <a:t> </a:t>
            </a:r>
            <a:r>
              <a:rPr sz="2600" u="heavy" spc="7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10"/>
              </a:rPr>
              <a:t>et</a:t>
            </a:r>
            <a:r>
              <a:rPr sz="2600" u="heavy" spc="4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10"/>
              </a:rPr>
              <a:t> </a:t>
            </a:r>
            <a:r>
              <a:rPr sz="2600" u="heavy" spc="-2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10"/>
              </a:rPr>
              <a:t>al.,</a:t>
            </a:r>
            <a:r>
              <a:rPr sz="2600" u="heavy" spc="4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10"/>
              </a:rPr>
              <a:t> </a:t>
            </a:r>
            <a:r>
              <a:rPr sz="2600" u="heavy" spc="-5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10"/>
              </a:rPr>
              <a:t>Knapsack</a:t>
            </a:r>
            <a:r>
              <a:rPr sz="2600" u="heavy" spc="4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10"/>
              </a:rPr>
              <a:t> </a:t>
            </a:r>
            <a:r>
              <a:rPr sz="2600" u="heavy" spc="-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10"/>
              </a:rPr>
              <a:t>based</a:t>
            </a:r>
            <a:r>
              <a:rPr sz="2600" u="heavy" spc="4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10"/>
              </a:rPr>
              <a:t> </a:t>
            </a:r>
            <a:r>
              <a:rPr sz="2600" u="heavy" spc="5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10"/>
              </a:rPr>
              <a:t>optimal</a:t>
            </a:r>
            <a:r>
              <a:rPr sz="2600" u="heavy" spc="4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10"/>
              </a:rPr>
              <a:t> </a:t>
            </a:r>
            <a:r>
              <a:rPr sz="2600" u="heavy" spc="1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10"/>
              </a:rPr>
              <a:t>policies </a:t>
            </a:r>
            <a:r>
              <a:rPr sz="2600" spc="-675" dirty="0">
                <a:solidFill>
                  <a:srgbClr val="00FFFF"/>
                </a:solidFill>
                <a:latin typeface="Microsoft Sans Serif"/>
                <a:cs typeface="Microsoft Sans Serif"/>
              </a:rPr>
              <a:t> </a:t>
            </a:r>
            <a:r>
              <a:rPr sz="2600" u="heavy" spc="4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10"/>
              </a:rPr>
              <a:t>for</a:t>
            </a:r>
            <a:r>
              <a:rPr sz="2600" u="heavy" spc="3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10"/>
              </a:rPr>
              <a:t> </a:t>
            </a:r>
            <a:r>
              <a:rPr sz="2600" u="heavy" spc="7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10"/>
              </a:rPr>
              <a:t>budget-limited</a:t>
            </a:r>
            <a:r>
              <a:rPr sz="2600" u="heavy" spc="3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10"/>
              </a:rPr>
              <a:t> multi-armed </a:t>
            </a:r>
            <a:r>
              <a:rPr sz="2600" u="heavy" spc="2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10"/>
              </a:rPr>
              <a:t>bandits,</a:t>
            </a:r>
            <a:r>
              <a:rPr sz="2600" u="heavy" spc="3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10"/>
              </a:rPr>
              <a:t> </a:t>
            </a:r>
            <a:r>
              <a:rPr sz="2600" u="heavy" spc="-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Sans Serif"/>
                <a:cs typeface="Microsoft Sans Serif"/>
                <a:hlinkClick r:id="rId10"/>
              </a:rPr>
              <a:t>2012</a:t>
            </a:r>
            <a:endParaRPr sz="2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7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813" y="2430338"/>
            <a:ext cx="1386149" cy="138614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03454" y="0"/>
            <a:ext cx="15803880" cy="10287000"/>
            <a:chOff x="1203454" y="0"/>
            <a:chExt cx="15803880" cy="1028700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43994" y="6706161"/>
              <a:ext cx="2341199" cy="23320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18321" y="0"/>
              <a:ext cx="7588755" cy="102870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3454" y="0"/>
              <a:ext cx="7588755" cy="102870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4427" y="663278"/>
              <a:ext cx="5087136" cy="90252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9561" y="663278"/>
              <a:ext cx="5087138" cy="90252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7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561121" y="4766327"/>
            <a:ext cx="234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onsolas"/>
                <a:cs typeface="Consolas"/>
              </a:rPr>
              <a:t>+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21218"/>
            <a:ext cx="2659513" cy="294471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99737" y="783467"/>
            <a:ext cx="98704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/>
              <a:t>4.</a:t>
            </a:r>
            <a:r>
              <a:rPr sz="7200" spc="55" dirty="0"/>
              <a:t> </a:t>
            </a:r>
            <a:r>
              <a:rPr sz="7200" spc="60" dirty="0"/>
              <a:t>Improve </a:t>
            </a:r>
            <a:r>
              <a:rPr sz="7200" spc="55" dirty="0"/>
              <a:t>performance</a:t>
            </a:r>
            <a:endParaRPr sz="7200"/>
          </a:p>
        </p:txBody>
      </p:sp>
      <p:sp>
        <p:nvSpPr>
          <p:cNvPr id="9" name="object 9"/>
          <p:cNvSpPr txBox="1"/>
          <p:nvPr/>
        </p:nvSpPr>
        <p:spPr>
          <a:xfrm>
            <a:off x="17675783" y="9723963"/>
            <a:ext cx="4114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60"/>
              </a:lnSpc>
            </a:pPr>
            <a:fld id="{81D60167-4931-47E6-BA6A-407CBD079E47}" type="slidenum">
              <a:rPr sz="2400" dirty="0">
                <a:solidFill>
                  <a:srgbClr val="FFFFFF"/>
                </a:solidFill>
                <a:latin typeface="Consolas"/>
                <a:cs typeface="Consolas"/>
              </a:rPr>
              <a:t>20</a:t>
            </a:fld>
            <a:endParaRPr sz="2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9923" y="2738837"/>
            <a:ext cx="4546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List</a:t>
            </a:r>
            <a:r>
              <a:rPr sz="3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algorithms</a:t>
            </a:r>
            <a:r>
              <a:rPr sz="3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we</a:t>
            </a:r>
            <a:r>
              <a:rPr sz="3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tested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9923" y="4095196"/>
            <a:ext cx="14523719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Near-zero </a:t>
            </a:r>
            <a:r>
              <a:rPr sz="32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 </a:t>
            </a:r>
            <a:r>
              <a:rPr sz="32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rate </a:t>
            </a:r>
            <a:r>
              <a:rPr sz="32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(can’t </a:t>
            </a:r>
            <a:r>
              <a:rPr sz="32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do </a:t>
            </a:r>
            <a:r>
              <a:rPr sz="32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much) </a:t>
            </a:r>
            <a:r>
              <a:rPr sz="32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 </a:t>
            </a:r>
            <a:r>
              <a:rPr sz="32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tell </a:t>
            </a:r>
            <a:r>
              <a:rPr sz="3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client </a:t>
            </a:r>
            <a:r>
              <a:rPr sz="3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that 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campaigns 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need </a:t>
            </a:r>
            <a:r>
              <a:rPr sz="32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32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have </a:t>
            </a:r>
            <a:r>
              <a:rPr sz="3200" spc="-8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enough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samples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(we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estimate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how </a:t>
            </a:r>
            <a:r>
              <a:rPr sz="32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much)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9923" y="5939236"/>
            <a:ext cx="14314169" cy="2166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Batch</a:t>
            </a:r>
            <a:r>
              <a:rPr sz="3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updates,</a:t>
            </a:r>
            <a:r>
              <a:rPr sz="3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algorithm</a:t>
            </a:r>
            <a:r>
              <a:rPr sz="3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less</a:t>
            </a:r>
            <a:r>
              <a:rPr sz="3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optimal</a:t>
            </a:r>
            <a:r>
              <a:rPr sz="3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due</a:t>
            </a:r>
            <a:r>
              <a:rPr sz="3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32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ﬁxed</a:t>
            </a:r>
            <a:r>
              <a:rPr sz="3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action-selection</a:t>
            </a:r>
            <a:r>
              <a:rPr sz="3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distribution </a:t>
            </a:r>
            <a:r>
              <a:rPr sz="3200" spc="-8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3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whole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hour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(can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mitigate)</a:t>
            </a:r>
            <a:endParaRPr sz="3200">
              <a:latin typeface="Microsoft Sans Serif"/>
              <a:cs typeface="Microsoft Sans Serif"/>
            </a:endParaRPr>
          </a:p>
          <a:p>
            <a:pPr marL="469900" marR="636905" indent="-364490">
              <a:lnSpc>
                <a:spcPct val="100000"/>
              </a:lnSpc>
              <a:spcBef>
                <a:spcPts val="1500"/>
              </a:spcBef>
              <a:tabLst>
                <a:tab pos="469265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-	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simulate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reward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after</a:t>
            </a:r>
            <a:r>
              <a:rPr sz="3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each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selection</a:t>
            </a:r>
            <a:r>
              <a:rPr sz="3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(or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use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dedicated</a:t>
            </a:r>
            <a:r>
              <a:rPr sz="3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bandit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algorithms, </a:t>
            </a:r>
            <a:r>
              <a:rPr sz="3200" spc="-8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however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issue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also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“budget”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hour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unknown)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7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561121" y="4766327"/>
            <a:ext cx="234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onsolas"/>
                <a:cs typeface="Consolas"/>
              </a:rPr>
              <a:t>+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21218"/>
            <a:ext cx="2659513" cy="294471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8051" rIns="0" bIns="0" rtlCol="0">
            <a:spAutoFit/>
          </a:bodyPr>
          <a:lstStyle/>
          <a:p>
            <a:pPr marL="153035" marR="508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Near-zero </a:t>
            </a:r>
            <a:r>
              <a:rPr spc="-120" dirty="0"/>
              <a:t>success </a:t>
            </a:r>
            <a:r>
              <a:rPr spc="10" dirty="0"/>
              <a:t>rate </a:t>
            </a:r>
            <a:r>
              <a:rPr spc="-30" dirty="0"/>
              <a:t>(can’t </a:t>
            </a:r>
            <a:r>
              <a:rPr spc="145" dirty="0"/>
              <a:t>do </a:t>
            </a:r>
            <a:r>
              <a:rPr spc="-50" dirty="0"/>
              <a:t>much) </a:t>
            </a:r>
            <a:r>
              <a:rPr spc="260" dirty="0"/>
              <a:t>&gt; </a:t>
            </a:r>
            <a:r>
              <a:rPr spc="60" dirty="0"/>
              <a:t>tell </a:t>
            </a:r>
            <a:r>
              <a:rPr spc="30" dirty="0"/>
              <a:t>client </a:t>
            </a:r>
            <a:r>
              <a:rPr spc="55" dirty="0"/>
              <a:t>that </a:t>
            </a:r>
            <a:r>
              <a:rPr spc="-10" dirty="0"/>
              <a:t>campaigns </a:t>
            </a:r>
            <a:r>
              <a:rPr spc="40" dirty="0"/>
              <a:t>need </a:t>
            </a:r>
            <a:r>
              <a:rPr spc="145" dirty="0"/>
              <a:t>to </a:t>
            </a:r>
            <a:r>
              <a:rPr spc="-45" dirty="0"/>
              <a:t>have </a:t>
            </a:r>
            <a:r>
              <a:rPr spc="-835" dirty="0"/>
              <a:t> </a:t>
            </a:r>
            <a:r>
              <a:rPr spc="45" dirty="0"/>
              <a:t>enough</a:t>
            </a:r>
            <a:r>
              <a:rPr spc="35" dirty="0"/>
              <a:t> </a:t>
            </a:r>
            <a:r>
              <a:rPr spc="-50" dirty="0"/>
              <a:t>samples</a:t>
            </a:r>
            <a:r>
              <a:rPr spc="40" dirty="0"/>
              <a:t> </a:t>
            </a:r>
            <a:r>
              <a:rPr spc="-80" dirty="0"/>
              <a:t>(we</a:t>
            </a:r>
            <a:r>
              <a:rPr spc="40" dirty="0"/>
              <a:t> </a:t>
            </a:r>
            <a:r>
              <a:rPr spc="-60" dirty="0"/>
              <a:t>can</a:t>
            </a:r>
            <a:r>
              <a:rPr spc="40" dirty="0"/>
              <a:t> </a:t>
            </a:r>
            <a:r>
              <a:rPr spc="10" dirty="0"/>
              <a:t>estimate</a:t>
            </a:r>
            <a:r>
              <a:rPr spc="40" dirty="0"/>
              <a:t> </a:t>
            </a:r>
            <a:r>
              <a:rPr spc="35" dirty="0"/>
              <a:t>how</a:t>
            </a:r>
            <a:r>
              <a:rPr spc="40" dirty="0"/>
              <a:t> </a:t>
            </a:r>
            <a:r>
              <a:rPr spc="-50" dirty="0"/>
              <a:t>much)</a:t>
            </a:r>
            <a:r>
              <a:rPr spc="35" dirty="0"/>
              <a:t> </a:t>
            </a:r>
            <a:r>
              <a:rPr spc="130" dirty="0"/>
              <a:t>-&gt;</a:t>
            </a:r>
            <a:r>
              <a:rPr spc="40" dirty="0"/>
              <a:t> need </a:t>
            </a:r>
            <a:r>
              <a:rPr spc="-20" dirty="0"/>
              <a:t>10k</a:t>
            </a:r>
            <a:r>
              <a:rPr spc="40" dirty="0"/>
              <a:t> </a:t>
            </a:r>
            <a:r>
              <a:rPr spc="145" dirty="0"/>
              <a:t>to</a:t>
            </a:r>
            <a:r>
              <a:rPr spc="40" dirty="0"/>
              <a:t> </a:t>
            </a:r>
            <a:r>
              <a:rPr spc="60" dirty="0"/>
              <a:t>10M</a:t>
            </a:r>
            <a:r>
              <a:rPr spc="40" dirty="0"/>
              <a:t> </a:t>
            </a:r>
            <a:r>
              <a:rPr spc="-35" dirty="0"/>
              <a:t>impressions </a:t>
            </a:r>
            <a:r>
              <a:rPr spc="-30" dirty="0"/>
              <a:t> </a:t>
            </a:r>
            <a:r>
              <a:rPr spc="5" dirty="0"/>
              <a:t>(depends</a:t>
            </a:r>
            <a:r>
              <a:rPr spc="35" dirty="0"/>
              <a:t> </a:t>
            </a:r>
            <a:r>
              <a:rPr spc="55" dirty="0"/>
              <a:t>on</a:t>
            </a:r>
            <a:r>
              <a:rPr spc="40" dirty="0"/>
              <a:t> </a:t>
            </a:r>
            <a:r>
              <a:rPr spc="-120" dirty="0"/>
              <a:t>success</a:t>
            </a:r>
            <a:r>
              <a:rPr spc="35" dirty="0"/>
              <a:t> </a:t>
            </a:r>
            <a:r>
              <a:rPr spc="10" dirty="0"/>
              <a:t>rate</a:t>
            </a:r>
            <a:r>
              <a:rPr spc="40" dirty="0"/>
              <a:t> </a:t>
            </a:r>
            <a:r>
              <a:rPr spc="15" dirty="0"/>
              <a:t>and</a:t>
            </a:r>
            <a:r>
              <a:rPr spc="40" dirty="0"/>
              <a:t> </a:t>
            </a:r>
            <a:r>
              <a:rPr spc="-45" dirty="0"/>
              <a:t>vairant)</a:t>
            </a:r>
            <a:r>
              <a:rPr spc="35" dirty="0"/>
              <a:t> </a:t>
            </a:r>
            <a:r>
              <a:rPr spc="55" dirty="0"/>
              <a:t>for</a:t>
            </a:r>
            <a:r>
              <a:rPr spc="40" dirty="0"/>
              <a:t> </a:t>
            </a:r>
            <a:r>
              <a:rPr spc="-5" dirty="0"/>
              <a:t>oracle</a:t>
            </a:r>
            <a:r>
              <a:rPr spc="35" dirty="0"/>
              <a:t> </a:t>
            </a:r>
            <a:r>
              <a:rPr spc="75" dirty="0"/>
              <a:t>lift</a:t>
            </a:r>
            <a:r>
              <a:rPr spc="40" dirty="0"/>
              <a:t> </a:t>
            </a:r>
            <a:r>
              <a:rPr spc="30" dirty="0"/>
              <a:t>lower</a:t>
            </a:r>
            <a:r>
              <a:rPr spc="40" dirty="0"/>
              <a:t> </a:t>
            </a:r>
            <a:r>
              <a:rPr spc="90" dirty="0"/>
              <a:t>bound</a:t>
            </a:r>
            <a:r>
              <a:rPr spc="35" dirty="0"/>
              <a:t> </a:t>
            </a:r>
            <a:r>
              <a:rPr spc="20" dirty="0"/>
              <a:t>above</a:t>
            </a:r>
            <a:r>
              <a:rPr spc="40" dirty="0"/>
              <a:t> </a:t>
            </a:r>
            <a:r>
              <a:rPr spc="-95" dirty="0"/>
              <a:t>0%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675783" y="9723963"/>
            <a:ext cx="4114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60"/>
              </a:lnSpc>
            </a:pPr>
            <a:fld id="{81D60167-4931-47E6-BA6A-407CBD079E47}" type="slidenum">
              <a:rPr sz="2400" dirty="0">
                <a:solidFill>
                  <a:srgbClr val="FFFFFF"/>
                </a:solidFill>
                <a:latin typeface="Consolas"/>
                <a:cs typeface="Consolas"/>
              </a:rPr>
              <a:t>21</a:t>
            </a:fld>
            <a:endParaRPr sz="2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9923" y="5070556"/>
            <a:ext cx="14314169" cy="265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Batch</a:t>
            </a:r>
            <a:r>
              <a:rPr sz="3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updates,</a:t>
            </a:r>
            <a:r>
              <a:rPr sz="3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algorithm</a:t>
            </a:r>
            <a:r>
              <a:rPr sz="3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less</a:t>
            </a:r>
            <a:r>
              <a:rPr sz="3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optimal</a:t>
            </a:r>
            <a:r>
              <a:rPr sz="3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due</a:t>
            </a:r>
            <a:r>
              <a:rPr sz="3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32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ﬁxed</a:t>
            </a:r>
            <a:r>
              <a:rPr sz="3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action-selection</a:t>
            </a:r>
            <a:r>
              <a:rPr sz="3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distribution </a:t>
            </a:r>
            <a:r>
              <a:rPr sz="3200" spc="-8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3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whole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hour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(can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mitigate)</a:t>
            </a:r>
            <a:endParaRPr sz="3200">
              <a:latin typeface="Microsoft Sans Serif"/>
              <a:cs typeface="Microsoft Sans Serif"/>
            </a:endParaRPr>
          </a:p>
          <a:p>
            <a:pPr marL="469900" marR="636905" indent="-364490">
              <a:lnSpc>
                <a:spcPct val="100000"/>
              </a:lnSpc>
              <a:spcBef>
                <a:spcPts val="1500"/>
              </a:spcBef>
              <a:tabLst>
                <a:tab pos="469265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-	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simulate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reward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after</a:t>
            </a:r>
            <a:r>
              <a:rPr sz="3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each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selection</a:t>
            </a:r>
            <a:r>
              <a:rPr sz="3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(or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use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dedicated</a:t>
            </a:r>
            <a:r>
              <a:rPr sz="3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bandit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algorithms, </a:t>
            </a:r>
            <a:r>
              <a:rPr sz="3200" spc="-8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however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issue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also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“budget”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hour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unknown)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-&gt;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set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32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“simualted”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samples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gets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replaced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by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“real”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samples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at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each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hour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9923" y="8568136"/>
            <a:ext cx="136080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Delayed</a:t>
            </a:r>
            <a:r>
              <a:rPr sz="32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updates</a:t>
            </a:r>
            <a:r>
              <a:rPr sz="3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(can</a:t>
            </a:r>
            <a:r>
              <a:rPr sz="3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mitigate)</a:t>
            </a:r>
            <a:r>
              <a:rPr sz="32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3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time-series</a:t>
            </a:r>
            <a:r>
              <a:rPr sz="3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prediction</a:t>
            </a:r>
            <a:r>
              <a:rPr sz="32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(for</a:t>
            </a:r>
            <a:r>
              <a:rPr sz="3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generating</a:t>
            </a:r>
            <a:r>
              <a:rPr sz="3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the </a:t>
            </a:r>
            <a:r>
              <a:rPr sz="3200" spc="-8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simulated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samples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between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each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batch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update)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8287999" cy="10287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561121" y="4766327"/>
            <a:ext cx="234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onsolas"/>
                <a:cs typeface="Consolas"/>
              </a:rPr>
              <a:t>+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21218"/>
            <a:ext cx="2659513" cy="294471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8051" rIns="0" bIns="0" rtlCol="0">
            <a:spAutoFit/>
          </a:bodyPr>
          <a:lstStyle/>
          <a:p>
            <a:pPr marL="153035" marR="508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Non-stationarity</a:t>
            </a:r>
            <a:r>
              <a:rPr spc="40" dirty="0"/>
              <a:t> </a:t>
            </a:r>
            <a:r>
              <a:rPr dirty="0"/>
              <a:t>-</a:t>
            </a:r>
            <a:r>
              <a:rPr spc="45" dirty="0"/>
              <a:t> </a:t>
            </a:r>
            <a:r>
              <a:rPr spc="70" dirty="0"/>
              <a:t>overﬁtting</a:t>
            </a:r>
            <a:r>
              <a:rPr spc="45" dirty="0"/>
              <a:t> </a:t>
            </a:r>
            <a:r>
              <a:rPr spc="145" dirty="0"/>
              <a:t>to</a:t>
            </a:r>
            <a:r>
              <a:rPr spc="45" dirty="0"/>
              <a:t> </a:t>
            </a:r>
            <a:r>
              <a:rPr spc="-75" dirty="0"/>
              <a:t>same</a:t>
            </a:r>
            <a:r>
              <a:rPr spc="45" dirty="0"/>
              <a:t> </a:t>
            </a:r>
            <a:r>
              <a:rPr spc="-35" dirty="0"/>
              <a:t>scenario</a:t>
            </a:r>
            <a:r>
              <a:rPr spc="45" dirty="0"/>
              <a:t> </a:t>
            </a:r>
            <a:r>
              <a:rPr spc="-5" dirty="0"/>
              <a:t>(e-greedy</a:t>
            </a:r>
            <a:r>
              <a:rPr spc="45" dirty="0"/>
              <a:t> </a:t>
            </a:r>
            <a:r>
              <a:rPr spc="-30" dirty="0"/>
              <a:t>very</a:t>
            </a:r>
            <a:r>
              <a:rPr spc="45" dirty="0"/>
              <a:t> </a:t>
            </a:r>
            <a:r>
              <a:rPr spc="100" dirty="0"/>
              <a:t>poor</a:t>
            </a:r>
            <a:r>
              <a:rPr spc="40" dirty="0"/>
              <a:t> </a:t>
            </a:r>
            <a:r>
              <a:rPr spc="-60" dirty="0"/>
              <a:t>here)</a:t>
            </a:r>
            <a:r>
              <a:rPr spc="45" dirty="0"/>
              <a:t> </a:t>
            </a:r>
            <a:r>
              <a:rPr spc="-105" dirty="0"/>
              <a:t>(can </a:t>
            </a:r>
            <a:r>
              <a:rPr spc="-835" dirty="0"/>
              <a:t> </a:t>
            </a:r>
            <a:r>
              <a:rPr spc="30" dirty="0"/>
              <a:t>mitigate)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675783" y="9723963"/>
            <a:ext cx="4114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60"/>
              </a:lnSpc>
            </a:pPr>
            <a:fld id="{81D60167-4931-47E6-BA6A-407CBD079E47}" type="slidenum">
              <a:rPr sz="2400" dirty="0">
                <a:solidFill>
                  <a:srgbClr val="FFFFFF"/>
                </a:solidFill>
                <a:latin typeface="Consolas"/>
                <a:cs typeface="Consolas"/>
              </a:rPr>
              <a:t>22</a:t>
            </a:fld>
            <a:endParaRPr sz="2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3222" y="3904696"/>
            <a:ext cx="1425575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indent="-364490">
              <a:lnSpc>
                <a:spcPct val="100000"/>
              </a:lnSpc>
              <a:spcBef>
                <a:spcPts val="100"/>
              </a:spcBef>
              <a:buFont typeface="Arial MT"/>
              <a:buChar char="-"/>
              <a:tabLst>
                <a:tab pos="375920" algn="l"/>
                <a:tab pos="377190" algn="l"/>
              </a:tabLst>
            </a:pPr>
            <a:r>
              <a:rPr sz="32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forgetting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(params: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strength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frequency)</a:t>
            </a:r>
            <a:endParaRPr sz="3200">
              <a:latin typeface="Microsoft Sans Serif"/>
              <a:cs typeface="Microsoft Sans Serif"/>
            </a:endParaRPr>
          </a:p>
          <a:p>
            <a:pPr marL="367665">
              <a:lnSpc>
                <a:spcPct val="100000"/>
              </a:lnSpc>
              <a:tabLst>
                <a:tab pos="833119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+	</a:t>
            </a:r>
            <a:r>
              <a:rPr sz="32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periodic</a:t>
            </a:r>
            <a:r>
              <a:rPr sz="3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(on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time,</a:t>
            </a:r>
            <a:r>
              <a:rPr sz="3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exposures,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sz="3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successes)</a:t>
            </a:r>
            <a:endParaRPr sz="3200">
              <a:latin typeface="Microsoft Sans Serif"/>
              <a:cs typeface="Microsoft Sans Serif"/>
            </a:endParaRPr>
          </a:p>
          <a:p>
            <a:pPr marL="367665">
              <a:lnSpc>
                <a:spcPct val="100000"/>
              </a:lnSpc>
              <a:tabLst>
                <a:tab pos="833119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+	</a:t>
            </a:r>
            <a:r>
              <a:rPr sz="3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statistical</a:t>
            </a:r>
            <a:r>
              <a:rPr sz="3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change-point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detection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(Page-Hinkley</a:t>
            </a:r>
            <a:r>
              <a:rPr sz="3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test)</a:t>
            </a:r>
            <a:endParaRPr sz="3200">
              <a:latin typeface="Microsoft Sans Serif"/>
              <a:cs typeface="Microsoft Sans Serif"/>
            </a:endParaRPr>
          </a:p>
          <a:p>
            <a:pPr marL="376555" marR="5080" indent="-364490">
              <a:lnSpc>
                <a:spcPct val="100000"/>
              </a:lnSpc>
              <a:buFont typeface="Arial MT"/>
              <a:buChar char="-"/>
              <a:tabLst>
                <a:tab pos="375920" algn="l"/>
                <a:tab pos="377190" algn="l"/>
              </a:tabLst>
            </a:pPr>
            <a:r>
              <a:rPr sz="3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two-memory </a:t>
            </a:r>
            <a:r>
              <a:rPr sz="3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structure</a:t>
            </a:r>
            <a:r>
              <a:rPr sz="3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(long-term</a:t>
            </a:r>
            <a:r>
              <a:rPr sz="3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3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short-term</a:t>
            </a:r>
            <a:r>
              <a:rPr sz="3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90" dirty="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sz="3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permanent</a:t>
            </a:r>
            <a:r>
              <a:rPr sz="3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3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transient), </a:t>
            </a:r>
            <a:r>
              <a:rPr sz="3200" spc="-8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forgetting</a:t>
            </a:r>
            <a:r>
              <a:rPr sz="3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each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+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weight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each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9923" y="7211776"/>
            <a:ext cx="14302740" cy="1678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Need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control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set</a:t>
            </a:r>
            <a:r>
              <a:rPr sz="3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(trade-off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between </a:t>
            </a:r>
            <a:r>
              <a:rPr sz="32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“achieved”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lift</a:t>
            </a:r>
            <a:r>
              <a:rPr sz="3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“measurable”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lift) </a:t>
            </a:r>
            <a:r>
              <a:rPr sz="3200" spc="-8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(can</a:t>
            </a:r>
            <a:r>
              <a:rPr sz="3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mitigate)</a:t>
            </a:r>
            <a:endParaRPr sz="3200">
              <a:latin typeface="Microsoft Sans Serif"/>
              <a:cs typeface="Microsoft Sans Serif"/>
            </a:endParaRPr>
          </a:p>
          <a:p>
            <a:pPr marL="105410">
              <a:lnSpc>
                <a:spcPct val="100000"/>
              </a:lnSpc>
              <a:spcBef>
                <a:spcPts val="1500"/>
              </a:spcBef>
              <a:tabLst>
                <a:tab pos="469265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-	</a:t>
            </a:r>
            <a:r>
              <a:rPr sz="32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three-set</a:t>
            </a:r>
            <a:r>
              <a:rPr sz="3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sampling</a:t>
            </a:r>
            <a:r>
              <a:rPr sz="3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(evaluation,</a:t>
            </a:r>
            <a:r>
              <a:rPr sz="3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learning,</a:t>
            </a:r>
            <a:r>
              <a:rPr sz="3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random)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7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561121" y="4766327"/>
            <a:ext cx="234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onsolas"/>
                <a:cs typeface="Consolas"/>
              </a:rPr>
              <a:t>+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21218"/>
            <a:ext cx="2659513" cy="294471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99737" y="783467"/>
            <a:ext cx="100977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55" dirty="0"/>
              <a:t>Generating</a:t>
            </a:r>
            <a:r>
              <a:rPr sz="7200" spc="70" dirty="0"/>
              <a:t> </a:t>
            </a:r>
            <a:r>
              <a:rPr sz="7200" spc="25" dirty="0"/>
              <a:t>artiﬁcial</a:t>
            </a:r>
            <a:r>
              <a:rPr sz="7200" spc="75" dirty="0"/>
              <a:t> </a:t>
            </a:r>
            <a:r>
              <a:rPr sz="7200" spc="60" dirty="0"/>
              <a:t>data</a:t>
            </a:r>
            <a:endParaRPr sz="7200"/>
          </a:p>
        </p:txBody>
      </p:sp>
      <p:sp>
        <p:nvSpPr>
          <p:cNvPr id="6" name="object 6"/>
          <p:cNvSpPr txBox="1"/>
          <p:nvPr/>
        </p:nvSpPr>
        <p:spPr>
          <a:xfrm>
            <a:off x="1612623" y="2850698"/>
            <a:ext cx="697547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60"/>
              </a:lnSpc>
            </a:pPr>
            <a:r>
              <a:rPr sz="32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correction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smoothing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pictures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09300" y="2525601"/>
            <a:ext cx="13599060" cy="682786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675783" y="9723963"/>
            <a:ext cx="4114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60"/>
              </a:lnSpc>
            </a:pPr>
            <a:fld id="{81D60167-4931-47E6-BA6A-407CBD079E47}" type="slidenum">
              <a:rPr sz="2400" dirty="0">
                <a:solidFill>
                  <a:srgbClr val="FFFFFF"/>
                </a:solidFill>
                <a:latin typeface="Consolas"/>
                <a:cs typeface="Consolas"/>
              </a:rPr>
              <a:t>23</a:t>
            </a:fld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7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735238" y="1423513"/>
            <a:ext cx="14817725" cy="7449820"/>
            <a:chOff x="1735238" y="1423513"/>
            <a:chExt cx="14817725" cy="74498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5238" y="1423513"/>
              <a:ext cx="14817524" cy="7449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323296" y="2439820"/>
              <a:ext cx="635635" cy="939800"/>
            </a:xfrm>
            <a:custGeom>
              <a:avLst/>
              <a:gdLst/>
              <a:ahLst/>
              <a:cxnLst/>
              <a:rect l="l" t="t" r="r" b="b"/>
              <a:pathLst>
                <a:path w="635634" h="939800">
                  <a:moveTo>
                    <a:pt x="635456" y="0"/>
                  </a:moveTo>
                  <a:lnTo>
                    <a:pt x="0" y="939315"/>
                  </a:lnTo>
                </a:path>
              </a:pathLst>
            </a:custGeom>
            <a:ln w="31749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26685" y="3333875"/>
              <a:ext cx="155921" cy="1804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046506" y="4542304"/>
              <a:ext cx="399415" cy="886460"/>
            </a:xfrm>
            <a:custGeom>
              <a:avLst/>
              <a:gdLst/>
              <a:ahLst/>
              <a:cxnLst/>
              <a:rect l="l" t="t" r="r" b="b"/>
              <a:pathLst>
                <a:path w="399414" h="886460">
                  <a:moveTo>
                    <a:pt x="398800" y="0"/>
                  </a:moveTo>
                  <a:lnTo>
                    <a:pt x="0" y="885889"/>
                  </a:lnTo>
                </a:path>
              </a:pathLst>
            </a:custGeom>
            <a:ln w="31749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71486" y="5390792"/>
              <a:ext cx="138716" cy="18466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279288" y="5743406"/>
              <a:ext cx="819150" cy="318770"/>
            </a:xfrm>
            <a:custGeom>
              <a:avLst/>
              <a:gdLst/>
              <a:ahLst/>
              <a:cxnLst/>
              <a:rect l="l" t="t" r="r" b="b"/>
              <a:pathLst>
                <a:path w="819150" h="318770">
                  <a:moveTo>
                    <a:pt x="0" y="318295"/>
                  </a:moveTo>
                  <a:lnTo>
                    <a:pt x="819036" y="0"/>
                  </a:lnTo>
                </a:path>
              </a:pathLst>
            </a:custGeom>
            <a:ln w="31749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63454" y="5675339"/>
              <a:ext cx="185045" cy="13282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535877" y="3506433"/>
            <a:ext cx="254952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300" spc="-50" dirty="0">
                <a:solidFill>
                  <a:srgbClr val="00B050"/>
                </a:solidFill>
                <a:latin typeface="Calibri"/>
                <a:cs typeface="Calibri"/>
              </a:rPr>
              <a:t>Worst</a:t>
            </a:r>
            <a:r>
              <a:rPr sz="3300" spc="-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00B050"/>
                </a:solidFill>
                <a:latin typeface="Calibri"/>
                <a:cs typeface="Calibri"/>
              </a:rPr>
              <a:t>case</a:t>
            </a:r>
            <a:r>
              <a:rPr sz="3300" spc="-2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300" dirty="0">
                <a:solidFill>
                  <a:srgbClr val="00B050"/>
                </a:solidFill>
                <a:latin typeface="Calibri"/>
                <a:cs typeface="Calibri"/>
              </a:rPr>
              <a:t>– </a:t>
            </a:r>
            <a:r>
              <a:rPr sz="3300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00B050"/>
                </a:solidFill>
                <a:latin typeface="Calibri"/>
                <a:cs typeface="Calibri"/>
              </a:rPr>
              <a:t>low</a:t>
            </a:r>
            <a:r>
              <a:rPr sz="3300" spc="-9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300" spc="-5" dirty="0">
                <a:solidFill>
                  <a:srgbClr val="00B050"/>
                </a:solidFill>
                <a:latin typeface="Calibri"/>
                <a:cs typeface="Calibri"/>
              </a:rPr>
              <a:t>smoothing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627524" y="9715548"/>
            <a:ext cx="30797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800" dirty="0">
                <a:solidFill>
                  <a:srgbClr val="888888"/>
                </a:solidFill>
                <a:latin typeface="Calibri"/>
                <a:cs typeface="Calibri"/>
              </a:rPr>
              <a:t>24</a:t>
            </a:fld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1243138" y="1940647"/>
            <a:ext cx="16014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5" dirty="0">
                <a:solidFill>
                  <a:srgbClr val="00B050"/>
                </a:solidFill>
                <a:latin typeface="Calibri"/>
                <a:cs typeface="Calibri"/>
              </a:rPr>
              <a:t>Best</a:t>
            </a:r>
            <a:r>
              <a:rPr sz="3300" spc="-8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00B050"/>
                </a:solidFill>
                <a:latin typeface="Calibri"/>
                <a:cs typeface="Calibri"/>
              </a:rPr>
              <a:t>case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39650" y="5867499"/>
            <a:ext cx="492125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0" dirty="0">
                <a:solidFill>
                  <a:srgbClr val="00B050"/>
                </a:solidFill>
                <a:latin typeface="Calibri"/>
                <a:cs typeface="Calibri"/>
              </a:rPr>
              <a:t>Worst</a:t>
            </a:r>
            <a:r>
              <a:rPr sz="3300" spc="-3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00B050"/>
                </a:solidFill>
                <a:latin typeface="Calibri"/>
                <a:cs typeface="Calibri"/>
              </a:rPr>
              <a:t>case</a:t>
            </a:r>
            <a:r>
              <a:rPr sz="3300" spc="-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300" dirty="0">
                <a:solidFill>
                  <a:srgbClr val="00B050"/>
                </a:solidFill>
                <a:latin typeface="Calibri"/>
                <a:cs typeface="Calibri"/>
              </a:rPr>
              <a:t>–</a:t>
            </a:r>
            <a:r>
              <a:rPr sz="3300" spc="-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300" spc="-5" dirty="0">
                <a:solidFill>
                  <a:srgbClr val="00B050"/>
                </a:solidFill>
                <a:latin typeface="Calibri"/>
                <a:cs typeface="Calibri"/>
              </a:rPr>
              <a:t>high</a:t>
            </a:r>
            <a:r>
              <a:rPr sz="3300" spc="-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300" spc="-5" dirty="0">
                <a:solidFill>
                  <a:srgbClr val="00B050"/>
                </a:solidFill>
                <a:latin typeface="Calibri"/>
                <a:cs typeface="Calibri"/>
              </a:rPr>
              <a:t>smoothing</a:t>
            </a:r>
            <a:endParaRPr sz="3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7950" y="963972"/>
            <a:ext cx="589661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0" dirty="0">
                <a:solidFill>
                  <a:srgbClr val="C00000"/>
                </a:solidFill>
                <a:latin typeface="Calibri"/>
                <a:cs typeface="Calibri"/>
              </a:rPr>
              <a:t>Artificial</a:t>
            </a:r>
            <a:r>
              <a:rPr sz="660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6600" spc="-30" dirty="0">
                <a:solidFill>
                  <a:srgbClr val="C00000"/>
                </a:solidFill>
                <a:latin typeface="Calibri"/>
                <a:cs typeface="Calibri"/>
              </a:rPr>
              <a:t>datasets</a:t>
            </a:r>
            <a:endParaRPr sz="6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27524" y="9715548"/>
            <a:ext cx="30797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800" dirty="0">
                <a:solidFill>
                  <a:srgbClr val="888888"/>
                </a:solidFill>
                <a:latin typeface="Calibri"/>
                <a:cs typeface="Calibri"/>
              </a:rPr>
              <a:t>25</a:t>
            </a:fld>
            <a:endParaRPr sz="1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22550" y="2863705"/>
          <a:ext cx="13049250" cy="3762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4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6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17449"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2890"/>
                        </a:spcBef>
                      </a:pPr>
                      <a:r>
                        <a:rPr sz="4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Dataset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3670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893444" marR="270510" indent="-62738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4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Number </a:t>
                      </a:r>
                      <a:r>
                        <a:rPr sz="4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4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campaigns </a:t>
                      </a:r>
                      <a:r>
                        <a:rPr sz="4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with </a:t>
                      </a:r>
                      <a:r>
                        <a:rPr sz="4200" b="1" spc="-9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4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oracle</a:t>
                      </a:r>
                      <a:r>
                        <a:rPr sz="4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4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lift</a:t>
                      </a:r>
                      <a:r>
                        <a:rPr sz="4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above</a:t>
                      </a:r>
                      <a:r>
                        <a:rPr sz="4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4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r>
                        <a:rPr sz="4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4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%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374"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20" dirty="0">
                          <a:latin typeface="Calibri"/>
                          <a:cs typeface="Calibri"/>
                        </a:rPr>
                        <a:t>Best</a:t>
                      </a:r>
                      <a:r>
                        <a:rPr sz="4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4200" spc="-10" dirty="0">
                          <a:latin typeface="Calibri"/>
                          <a:cs typeface="Calibri"/>
                        </a:rPr>
                        <a:t>case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10" dirty="0">
                          <a:latin typeface="Calibri"/>
                          <a:cs typeface="Calibri"/>
                        </a:rPr>
                        <a:t>20/38</a:t>
                      </a:r>
                      <a:r>
                        <a:rPr sz="4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4200" spc="-5" dirty="0">
                          <a:latin typeface="Calibri"/>
                          <a:cs typeface="Calibri"/>
                        </a:rPr>
                        <a:t>(53</a:t>
                      </a:r>
                      <a:r>
                        <a:rPr sz="4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4200" spc="-5" dirty="0">
                          <a:latin typeface="Calibri"/>
                          <a:cs typeface="Calibri"/>
                        </a:rPr>
                        <a:t>%)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374"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10" dirty="0">
                          <a:latin typeface="Calibri"/>
                          <a:cs typeface="Calibri"/>
                        </a:rPr>
                        <a:t>Low</a:t>
                      </a:r>
                      <a:r>
                        <a:rPr sz="4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4200" spc="-5" dirty="0">
                          <a:latin typeface="Calibri"/>
                          <a:cs typeface="Calibri"/>
                        </a:rPr>
                        <a:t>smoothing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10" dirty="0">
                          <a:latin typeface="Calibri"/>
                          <a:cs typeface="Calibri"/>
                        </a:rPr>
                        <a:t>12/38</a:t>
                      </a:r>
                      <a:r>
                        <a:rPr sz="4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4200" spc="-5" dirty="0">
                          <a:latin typeface="Calibri"/>
                          <a:cs typeface="Calibri"/>
                        </a:rPr>
                        <a:t>(32</a:t>
                      </a:r>
                      <a:r>
                        <a:rPr sz="4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4200" spc="-5" dirty="0">
                          <a:latin typeface="Calibri"/>
                          <a:cs typeface="Calibri"/>
                        </a:rPr>
                        <a:t>%)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374"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High</a:t>
                      </a:r>
                      <a:r>
                        <a:rPr sz="4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4200" spc="-5" dirty="0">
                          <a:latin typeface="Calibri"/>
                          <a:cs typeface="Calibri"/>
                        </a:rPr>
                        <a:t>smoothing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10" dirty="0">
                          <a:latin typeface="Calibri"/>
                          <a:cs typeface="Calibri"/>
                        </a:rPr>
                        <a:t>7/38</a:t>
                      </a:r>
                      <a:r>
                        <a:rPr sz="4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4200" spc="-5" dirty="0">
                          <a:latin typeface="Calibri"/>
                          <a:cs typeface="Calibri"/>
                        </a:rPr>
                        <a:t>(18</a:t>
                      </a:r>
                      <a:r>
                        <a:rPr sz="4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4200" spc="-5" dirty="0">
                          <a:latin typeface="Calibri"/>
                          <a:cs typeface="Calibri"/>
                        </a:rPr>
                        <a:t>%)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7950" y="963965"/>
            <a:ext cx="1353502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25" dirty="0">
                <a:solidFill>
                  <a:srgbClr val="C00000"/>
                </a:solidFill>
                <a:latin typeface="Calibri"/>
                <a:cs typeface="Calibri"/>
              </a:rPr>
              <a:t>Results:</a:t>
            </a:r>
            <a:r>
              <a:rPr sz="6600" spc="-15" dirty="0">
                <a:solidFill>
                  <a:srgbClr val="C00000"/>
                </a:solidFill>
                <a:latin typeface="Calibri"/>
                <a:cs typeface="Calibri"/>
              </a:rPr>
              <a:t> TS</a:t>
            </a:r>
            <a:r>
              <a:rPr sz="66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6600" spc="-15" dirty="0">
                <a:solidFill>
                  <a:srgbClr val="C00000"/>
                </a:solidFill>
                <a:latin typeface="Calibri"/>
                <a:cs typeface="Calibri"/>
              </a:rPr>
              <a:t>vs.</a:t>
            </a:r>
            <a:r>
              <a:rPr sz="66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6600" spc="-10" dirty="0">
                <a:solidFill>
                  <a:srgbClr val="C00000"/>
                </a:solidFill>
                <a:latin typeface="Calibri"/>
                <a:cs typeface="Calibri"/>
              </a:rPr>
              <a:t>UCB </a:t>
            </a:r>
            <a:r>
              <a:rPr sz="6600" spc="-5" dirty="0">
                <a:solidFill>
                  <a:srgbClr val="C00000"/>
                </a:solidFill>
                <a:latin typeface="Calibri"/>
                <a:cs typeface="Calibri"/>
              </a:rPr>
              <a:t>on </a:t>
            </a:r>
            <a:r>
              <a:rPr sz="6600" spc="-45" dirty="0">
                <a:solidFill>
                  <a:srgbClr val="C00000"/>
                </a:solidFill>
                <a:latin typeface="Calibri"/>
                <a:cs typeface="Calibri"/>
              </a:rPr>
              <a:t>best-case</a:t>
            </a:r>
            <a:r>
              <a:rPr sz="66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6600" spc="-30" dirty="0">
                <a:solidFill>
                  <a:srgbClr val="C00000"/>
                </a:solidFill>
                <a:latin typeface="Calibri"/>
                <a:cs typeface="Calibri"/>
              </a:rPr>
              <a:t>dataset</a:t>
            </a:r>
            <a:endParaRPr sz="6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27524" y="9715548"/>
            <a:ext cx="30797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800" dirty="0">
                <a:solidFill>
                  <a:srgbClr val="888888"/>
                </a:solidFill>
                <a:latin typeface="Calibri"/>
                <a:cs typeface="Calibri"/>
              </a:rPr>
              <a:t>26</a:t>
            </a:fld>
            <a:endParaRPr sz="1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73125" y="2862107"/>
          <a:ext cx="12548235" cy="5317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1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1744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5150">
                        <a:latin typeface="Times New Roman"/>
                        <a:cs typeface="Times New Roman"/>
                      </a:endParaRPr>
                    </a:p>
                    <a:p>
                      <a:pPr marL="133350">
                        <a:lnSpc>
                          <a:spcPct val="100000"/>
                        </a:lnSpc>
                      </a:pPr>
                      <a:r>
                        <a:rPr sz="4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Algorithm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89865" marR="191135" indent="5727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4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Ratio </a:t>
                      </a:r>
                      <a:r>
                        <a:rPr sz="4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[%] </a:t>
                      </a:r>
                      <a:r>
                        <a:rPr sz="4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 artificial </a:t>
                      </a:r>
                      <a:r>
                        <a:rPr sz="4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4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campaigns</a:t>
                      </a:r>
                      <a:r>
                        <a:rPr sz="4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4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4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4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lift</a:t>
                      </a:r>
                      <a:r>
                        <a:rPr sz="4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4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above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3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4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42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4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%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4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r>
                        <a:rPr sz="42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4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%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4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</a:t>
                      </a:r>
                      <a:r>
                        <a:rPr sz="42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4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%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374"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Original</a:t>
                      </a:r>
                      <a:r>
                        <a:rPr sz="4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4200" spc="-10" dirty="0">
                          <a:latin typeface="Calibri"/>
                          <a:cs typeface="Calibri"/>
                        </a:rPr>
                        <a:t>TS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39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27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16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374"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Original</a:t>
                      </a:r>
                      <a:r>
                        <a:rPr sz="4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4200" spc="-35" dirty="0">
                          <a:latin typeface="Calibri"/>
                          <a:cs typeface="Calibri"/>
                        </a:rPr>
                        <a:t>UCB1-Tuned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44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35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19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374"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20" dirty="0">
                          <a:latin typeface="Calibri"/>
                          <a:cs typeface="Calibri"/>
                        </a:rPr>
                        <a:t>Improved</a:t>
                      </a:r>
                      <a:r>
                        <a:rPr sz="4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4200" spc="-10" dirty="0">
                          <a:latin typeface="Calibri"/>
                          <a:cs typeface="Calibri"/>
                        </a:rPr>
                        <a:t>TS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55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36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30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7374"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20" dirty="0">
                          <a:latin typeface="Calibri"/>
                          <a:cs typeface="Calibri"/>
                        </a:rPr>
                        <a:t>Improved</a:t>
                      </a:r>
                      <a:r>
                        <a:rPr sz="4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4200" spc="-35" dirty="0">
                          <a:latin typeface="Calibri"/>
                          <a:cs typeface="Calibri"/>
                        </a:rPr>
                        <a:t>UCB1-Tuned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59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34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30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7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915706" y="7886632"/>
            <a:ext cx="119773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5" dirty="0">
                <a:latin typeface="Calibri"/>
                <a:cs typeface="Calibri"/>
              </a:rPr>
              <a:t>(Results</a:t>
            </a:r>
            <a:r>
              <a:rPr sz="4200" spc="-10" dirty="0">
                <a:latin typeface="Calibri"/>
                <a:cs typeface="Calibri"/>
              </a:rPr>
              <a:t> </a:t>
            </a:r>
            <a:r>
              <a:rPr sz="4200" spc="-15" dirty="0">
                <a:latin typeface="Calibri"/>
                <a:cs typeface="Calibri"/>
              </a:rPr>
              <a:t>given</a:t>
            </a:r>
            <a:r>
              <a:rPr sz="4200" spc="-5" dirty="0">
                <a:latin typeface="Calibri"/>
                <a:cs typeface="Calibri"/>
              </a:rPr>
              <a:t> </a:t>
            </a:r>
            <a:r>
              <a:rPr sz="4200" spc="-30" dirty="0">
                <a:latin typeface="Calibri"/>
                <a:cs typeface="Calibri"/>
              </a:rPr>
              <a:t>for</a:t>
            </a:r>
            <a:r>
              <a:rPr sz="4200" spc="-5" dirty="0">
                <a:latin typeface="Calibri"/>
                <a:cs typeface="Calibri"/>
              </a:rPr>
              <a:t> </a:t>
            </a:r>
            <a:r>
              <a:rPr sz="4200" spc="-15" dirty="0">
                <a:latin typeface="Calibri"/>
                <a:cs typeface="Calibri"/>
              </a:rPr>
              <a:t>best</a:t>
            </a:r>
            <a:r>
              <a:rPr sz="4200" spc="-10" dirty="0">
                <a:latin typeface="Calibri"/>
                <a:cs typeface="Calibri"/>
              </a:rPr>
              <a:t> </a:t>
            </a:r>
            <a:r>
              <a:rPr sz="4200" spc="-20" dirty="0">
                <a:latin typeface="Calibri"/>
                <a:cs typeface="Calibri"/>
              </a:rPr>
              <a:t>configurations</a:t>
            </a:r>
            <a:r>
              <a:rPr sz="4200" spc="-10" dirty="0">
                <a:latin typeface="Calibri"/>
                <a:cs typeface="Calibri"/>
              </a:rPr>
              <a:t> </a:t>
            </a:r>
            <a:r>
              <a:rPr sz="4200" spc="-5" dirty="0">
                <a:latin typeface="Calibri"/>
                <a:cs typeface="Calibri"/>
              </a:rPr>
              <a:t>of </a:t>
            </a:r>
            <a:r>
              <a:rPr sz="4200" spc="-20" dirty="0">
                <a:latin typeface="Calibri"/>
                <a:cs typeface="Calibri"/>
              </a:rPr>
              <a:t>improvements)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27524" y="9715548"/>
            <a:ext cx="30797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800" dirty="0">
                <a:solidFill>
                  <a:srgbClr val="888888"/>
                </a:solidFill>
                <a:latin typeface="Calibri"/>
                <a:cs typeface="Calibri"/>
              </a:rPr>
              <a:t>27</a:t>
            </a:fld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7950" y="963965"/>
            <a:ext cx="1232344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25" dirty="0">
                <a:solidFill>
                  <a:srgbClr val="C00000"/>
                </a:solidFill>
                <a:latin typeface="Calibri"/>
                <a:cs typeface="Calibri"/>
              </a:rPr>
              <a:t>Results:</a:t>
            </a:r>
            <a:r>
              <a:rPr sz="66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6600" spc="-30" dirty="0">
                <a:solidFill>
                  <a:srgbClr val="C00000"/>
                </a:solidFill>
                <a:latin typeface="Calibri"/>
                <a:cs typeface="Calibri"/>
              </a:rPr>
              <a:t>Performance</a:t>
            </a:r>
            <a:r>
              <a:rPr sz="66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6600" spc="-5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66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6600" spc="-5" dirty="0">
                <a:solidFill>
                  <a:srgbClr val="C00000"/>
                </a:solidFill>
                <a:latin typeface="Calibri"/>
                <a:cs typeface="Calibri"/>
              </a:rPr>
              <a:t>all</a:t>
            </a:r>
            <a:r>
              <a:rPr sz="66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6600" spc="-30" dirty="0">
                <a:solidFill>
                  <a:srgbClr val="C00000"/>
                </a:solidFill>
                <a:latin typeface="Calibri"/>
                <a:cs typeface="Calibri"/>
              </a:rPr>
              <a:t>datasets</a:t>
            </a:r>
            <a:endParaRPr sz="66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873125" y="2862107"/>
          <a:ext cx="12548235" cy="5317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1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1744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5150">
                        <a:latin typeface="Times New Roman"/>
                        <a:cs typeface="Times New Roman"/>
                      </a:endParaRPr>
                    </a:p>
                    <a:p>
                      <a:pPr marL="133350">
                        <a:lnSpc>
                          <a:spcPct val="100000"/>
                        </a:lnSpc>
                      </a:pPr>
                      <a:r>
                        <a:rPr sz="4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Dataset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89865" marR="191135" indent="5727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4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Ratio </a:t>
                      </a:r>
                      <a:r>
                        <a:rPr sz="4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[%] </a:t>
                      </a:r>
                      <a:r>
                        <a:rPr sz="4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 artificial </a:t>
                      </a:r>
                      <a:r>
                        <a:rPr sz="4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4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campaigns</a:t>
                      </a:r>
                      <a:r>
                        <a:rPr sz="4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4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4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4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lift</a:t>
                      </a:r>
                      <a:r>
                        <a:rPr sz="4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4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above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3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4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42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4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%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4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r>
                        <a:rPr sz="42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4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%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4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</a:t>
                      </a:r>
                      <a:r>
                        <a:rPr sz="42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4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%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374"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20" dirty="0">
                          <a:latin typeface="Calibri"/>
                          <a:cs typeface="Calibri"/>
                        </a:rPr>
                        <a:t>Best</a:t>
                      </a:r>
                      <a:r>
                        <a:rPr sz="4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4200" spc="-10" dirty="0">
                          <a:latin typeface="Calibri"/>
                          <a:cs typeface="Calibri"/>
                        </a:rPr>
                        <a:t>case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59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36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30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374"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10" dirty="0">
                          <a:latin typeface="Calibri"/>
                          <a:cs typeface="Calibri"/>
                        </a:rPr>
                        <a:t>Low</a:t>
                      </a:r>
                      <a:r>
                        <a:rPr sz="4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4200" spc="-5" dirty="0">
                          <a:latin typeface="Calibri"/>
                          <a:cs typeface="Calibri"/>
                        </a:rPr>
                        <a:t>smoothing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44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30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12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374"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High</a:t>
                      </a:r>
                      <a:r>
                        <a:rPr sz="4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4200" spc="-5" dirty="0">
                          <a:latin typeface="Calibri"/>
                          <a:cs typeface="Calibri"/>
                        </a:rPr>
                        <a:t>smoothing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36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27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16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7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915706" y="7886632"/>
            <a:ext cx="119773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5" dirty="0">
                <a:latin typeface="Calibri"/>
                <a:cs typeface="Calibri"/>
              </a:rPr>
              <a:t>(Results</a:t>
            </a:r>
            <a:r>
              <a:rPr sz="4200" spc="-10" dirty="0">
                <a:latin typeface="Calibri"/>
                <a:cs typeface="Calibri"/>
              </a:rPr>
              <a:t> </a:t>
            </a:r>
            <a:r>
              <a:rPr sz="4200" spc="-15" dirty="0">
                <a:latin typeface="Calibri"/>
                <a:cs typeface="Calibri"/>
              </a:rPr>
              <a:t>given</a:t>
            </a:r>
            <a:r>
              <a:rPr sz="4200" spc="-5" dirty="0">
                <a:latin typeface="Calibri"/>
                <a:cs typeface="Calibri"/>
              </a:rPr>
              <a:t> </a:t>
            </a:r>
            <a:r>
              <a:rPr sz="4200" spc="-30" dirty="0">
                <a:latin typeface="Calibri"/>
                <a:cs typeface="Calibri"/>
              </a:rPr>
              <a:t>for</a:t>
            </a:r>
            <a:r>
              <a:rPr sz="4200" spc="-5" dirty="0">
                <a:latin typeface="Calibri"/>
                <a:cs typeface="Calibri"/>
              </a:rPr>
              <a:t> </a:t>
            </a:r>
            <a:r>
              <a:rPr sz="4200" spc="-15" dirty="0">
                <a:latin typeface="Calibri"/>
                <a:cs typeface="Calibri"/>
              </a:rPr>
              <a:t>best</a:t>
            </a:r>
            <a:r>
              <a:rPr sz="4200" spc="-10" dirty="0">
                <a:latin typeface="Calibri"/>
                <a:cs typeface="Calibri"/>
              </a:rPr>
              <a:t> </a:t>
            </a:r>
            <a:r>
              <a:rPr sz="4200" spc="-20" dirty="0">
                <a:latin typeface="Calibri"/>
                <a:cs typeface="Calibri"/>
              </a:rPr>
              <a:t>configurations</a:t>
            </a:r>
            <a:r>
              <a:rPr sz="4200" spc="-10" dirty="0">
                <a:latin typeface="Calibri"/>
                <a:cs typeface="Calibri"/>
              </a:rPr>
              <a:t> </a:t>
            </a:r>
            <a:r>
              <a:rPr sz="4200" spc="-5" dirty="0">
                <a:latin typeface="Calibri"/>
                <a:cs typeface="Calibri"/>
              </a:rPr>
              <a:t>of </a:t>
            </a:r>
            <a:r>
              <a:rPr sz="4200" spc="-20" dirty="0">
                <a:latin typeface="Calibri"/>
                <a:cs typeface="Calibri"/>
              </a:rPr>
              <a:t>improvements)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27524" y="9715548"/>
            <a:ext cx="30797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800" dirty="0">
                <a:solidFill>
                  <a:srgbClr val="888888"/>
                </a:solidFill>
                <a:latin typeface="Calibri"/>
                <a:cs typeface="Calibri"/>
              </a:rPr>
              <a:t>28</a:t>
            </a:fld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7950" y="963965"/>
            <a:ext cx="928052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25" dirty="0">
                <a:solidFill>
                  <a:srgbClr val="C00000"/>
                </a:solidFill>
                <a:latin typeface="Calibri"/>
                <a:cs typeface="Calibri"/>
              </a:rPr>
              <a:t>Results:</a:t>
            </a:r>
            <a:r>
              <a:rPr sz="66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6600" spc="-15" dirty="0">
                <a:solidFill>
                  <a:srgbClr val="C00000"/>
                </a:solidFill>
                <a:latin typeface="Calibri"/>
                <a:cs typeface="Calibri"/>
              </a:rPr>
              <a:t>Exploited</a:t>
            </a:r>
            <a:r>
              <a:rPr sz="66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6600" spc="-25" dirty="0">
                <a:solidFill>
                  <a:srgbClr val="C00000"/>
                </a:solidFill>
                <a:latin typeface="Calibri"/>
                <a:cs typeface="Calibri"/>
              </a:rPr>
              <a:t>potential</a:t>
            </a:r>
            <a:endParaRPr sz="66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873125" y="2862107"/>
          <a:ext cx="12548235" cy="5317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1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8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1744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5150">
                        <a:latin typeface="Times New Roman"/>
                        <a:cs typeface="Times New Roman"/>
                      </a:endParaRPr>
                    </a:p>
                    <a:p>
                      <a:pPr marL="133350">
                        <a:lnSpc>
                          <a:spcPct val="100000"/>
                        </a:lnSpc>
                      </a:pPr>
                      <a:r>
                        <a:rPr sz="4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Dataset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94410" marR="191135" indent="-80454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4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Algorithms‘ </a:t>
                      </a:r>
                      <a:r>
                        <a:rPr sz="4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lift </a:t>
                      </a:r>
                      <a:r>
                        <a:rPr sz="4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relative </a:t>
                      </a:r>
                      <a:r>
                        <a:rPr sz="4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4200" b="1" spc="-9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4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delayed</a:t>
                      </a:r>
                      <a:r>
                        <a:rPr sz="4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4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oracle</a:t>
                      </a:r>
                      <a:r>
                        <a:rPr sz="4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4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[%]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3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42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Average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4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Median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374"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20" dirty="0">
                          <a:latin typeface="Calibri"/>
                          <a:cs typeface="Calibri"/>
                        </a:rPr>
                        <a:t>Best</a:t>
                      </a:r>
                      <a:r>
                        <a:rPr sz="4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4200" spc="-10" dirty="0">
                          <a:latin typeface="Calibri"/>
                          <a:cs typeface="Calibri"/>
                        </a:rPr>
                        <a:t>case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25.3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20.0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374"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10" dirty="0">
                          <a:latin typeface="Calibri"/>
                          <a:cs typeface="Calibri"/>
                        </a:rPr>
                        <a:t>Low</a:t>
                      </a:r>
                      <a:r>
                        <a:rPr sz="4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4200" spc="-5" dirty="0">
                          <a:latin typeface="Calibri"/>
                          <a:cs typeface="Calibri"/>
                        </a:rPr>
                        <a:t>smoothing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52.3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16.0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374"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High</a:t>
                      </a:r>
                      <a:r>
                        <a:rPr sz="4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4200" spc="-5" dirty="0">
                          <a:latin typeface="Calibri"/>
                          <a:cs typeface="Calibri"/>
                        </a:rPr>
                        <a:t>smoothing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34.3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37.0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7950" y="963965"/>
            <a:ext cx="326453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>
                <a:solidFill>
                  <a:srgbClr val="C00000"/>
                </a:solidFill>
                <a:latin typeface="Calibri"/>
                <a:cs typeface="Calibri"/>
              </a:rPr>
              <a:t>Summary</a:t>
            </a:r>
            <a:endParaRPr sz="6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27524" y="9715548"/>
            <a:ext cx="30797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800" dirty="0">
                <a:solidFill>
                  <a:srgbClr val="888888"/>
                </a:solidFill>
                <a:latin typeface="Calibri"/>
                <a:cs typeface="Calibri"/>
              </a:rPr>
              <a:t>29</a:t>
            </a:fld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7950" y="8525187"/>
            <a:ext cx="95802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" dirty="0">
                <a:latin typeface="Calibri"/>
                <a:cs typeface="Calibri"/>
              </a:rPr>
              <a:t>Best</a:t>
            </a:r>
            <a:r>
              <a:rPr sz="4200" spc="-1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algorithms</a:t>
            </a:r>
            <a:r>
              <a:rPr sz="4200" spc="-5" dirty="0">
                <a:latin typeface="Calibri"/>
                <a:cs typeface="Calibri"/>
              </a:rPr>
              <a:t> </a:t>
            </a:r>
            <a:r>
              <a:rPr sz="4200" spc="-15" dirty="0">
                <a:latin typeface="Calibri"/>
                <a:cs typeface="Calibri"/>
              </a:rPr>
              <a:t>exploit</a:t>
            </a:r>
            <a:r>
              <a:rPr sz="4200" spc="-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25–50</a:t>
            </a:r>
            <a:r>
              <a:rPr sz="4200" spc="-1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%</a:t>
            </a:r>
            <a:r>
              <a:rPr sz="4200" spc="-10" dirty="0">
                <a:latin typeface="Calibri"/>
                <a:cs typeface="Calibri"/>
              </a:rPr>
              <a:t> </a:t>
            </a:r>
            <a:r>
              <a:rPr sz="4200" spc="-5" dirty="0">
                <a:latin typeface="Calibri"/>
                <a:cs typeface="Calibri"/>
              </a:rPr>
              <a:t>of </a:t>
            </a:r>
            <a:r>
              <a:rPr sz="4200" spc="-15" dirty="0">
                <a:latin typeface="Calibri"/>
                <a:cs typeface="Calibri"/>
              </a:rPr>
              <a:t>potential</a:t>
            </a:r>
            <a:endParaRPr sz="4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528128" y="2862107"/>
          <a:ext cx="13238480" cy="5317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6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7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7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7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1744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5150">
                        <a:latin typeface="Times New Roman"/>
                        <a:cs typeface="Times New Roman"/>
                      </a:endParaRPr>
                    </a:p>
                    <a:p>
                      <a:pPr marL="132715">
                        <a:lnSpc>
                          <a:spcPct val="100000"/>
                        </a:lnSpc>
                      </a:pPr>
                      <a:r>
                        <a:rPr sz="4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Selection</a:t>
                      </a:r>
                      <a:r>
                        <a:rPr sz="42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4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817244" marR="819150" indent="469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4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Ratio </a:t>
                      </a:r>
                      <a:r>
                        <a:rPr sz="4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[%] </a:t>
                      </a:r>
                      <a:r>
                        <a:rPr sz="4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4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valid real </a:t>
                      </a:r>
                      <a:r>
                        <a:rPr sz="4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campaigns</a:t>
                      </a:r>
                      <a:r>
                        <a:rPr sz="4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4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4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4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lift</a:t>
                      </a:r>
                      <a:r>
                        <a:rPr sz="4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4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above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3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4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42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4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%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4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r>
                        <a:rPr sz="42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4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%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4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</a:t>
                      </a:r>
                      <a:r>
                        <a:rPr sz="42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4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%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374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15" dirty="0">
                          <a:latin typeface="Calibri"/>
                          <a:cs typeface="Calibri"/>
                        </a:rPr>
                        <a:t>Oracle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26–55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18–53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8–34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374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20" dirty="0">
                          <a:latin typeface="Calibri"/>
                          <a:cs typeface="Calibri"/>
                        </a:rPr>
                        <a:t>Celtra </a:t>
                      </a:r>
                      <a:r>
                        <a:rPr sz="4200" spc="-10" dirty="0">
                          <a:latin typeface="Calibri"/>
                          <a:cs typeface="Calibri"/>
                        </a:rPr>
                        <a:t>various</a:t>
                      </a:r>
                      <a:r>
                        <a:rPr sz="4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4200" spc="-10" dirty="0">
                          <a:latin typeface="Calibri"/>
                          <a:cs typeface="Calibri"/>
                        </a:rPr>
                        <a:t>algorithms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7–12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6–9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3–8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374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10" dirty="0">
                          <a:latin typeface="Calibri"/>
                          <a:cs typeface="Calibri"/>
                        </a:rPr>
                        <a:t>Basic</a:t>
                      </a:r>
                      <a:r>
                        <a:rPr sz="4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4200" spc="-10" dirty="0">
                          <a:latin typeface="Calibri"/>
                          <a:cs typeface="Calibri"/>
                        </a:rPr>
                        <a:t>TS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13–20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9–14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6–8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7374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20" dirty="0">
                          <a:latin typeface="Calibri"/>
                          <a:cs typeface="Calibri"/>
                        </a:rPr>
                        <a:t>Improved</a:t>
                      </a:r>
                      <a:r>
                        <a:rPr sz="4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4200" spc="-10" dirty="0">
                          <a:latin typeface="Calibri"/>
                          <a:cs typeface="Calibri"/>
                        </a:rPr>
                        <a:t>TS/UCB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19–31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14–18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4200" spc="-5" dirty="0">
                          <a:latin typeface="Calibri"/>
                          <a:cs typeface="Calibri"/>
                        </a:rPr>
                        <a:t>8–16</a:t>
                      </a:r>
                      <a:endParaRPr sz="42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9737" y="783466"/>
            <a:ext cx="10384790" cy="1582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5" dirty="0">
                <a:latin typeface="Arial MT"/>
                <a:cs typeface="Arial MT"/>
              </a:rPr>
              <a:t>Choosing</a:t>
            </a:r>
            <a:r>
              <a:rPr sz="7200" spc="-40" dirty="0">
                <a:latin typeface="Arial MT"/>
                <a:cs typeface="Arial MT"/>
              </a:rPr>
              <a:t> </a:t>
            </a:r>
            <a:r>
              <a:rPr sz="7200" spc="-10" dirty="0">
                <a:latin typeface="Arial MT"/>
                <a:cs typeface="Arial MT"/>
              </a:rPr>
              <a:t>the</a:t>
            </a:r>
            <a:r>
              <a:rPr sz="7200" spc="-50" dirty="0">
                <a:latin typeface="Arial MT"/>
                <a:cs typeface="Arial MT"/>
              </a:rPr>
              <a:t> </a:t>
            </a:r>
            <a:r>
              <a:rPr sz="7200" spc="-5" dirty="0">
                <a:latin typeface="Arial MT"/>
                <a:cs typeface="Arial MT"/>
              </a:rPr>
              <a:t>best</a:t>
            </a:r>
            <a:r>
              <a:rPr sz="7200" spc="-40" dirty="0">
                <a:latin typeface="Arial MT"/>
                <a:cs typeface="Arial MT"/>
              </a:rPr>
              <a:t> </a:t>
            </a:r>
            <a:r>
              <a:rPr sz="7200" dirty="0">
                <a:latin typeface="Arial MT"/>
                <a:cs typeface="Arial MT"/>
              </a:rPr>
              <a:t>variant</a:t>
            </a:r>
            <a:br>
              <a:rPr lang="en-GB" sz="7200" dirty="0">
                <a:latin typeface="Arial MT"/>
                <a:cs typeface="Arial MT"/>
              </a:rPr>
            </a:br>
            <a:r>
              <a:rPr lang="en-GB" sz="3000" i="1" dirty="0">
                <a:latin typeface="Arial" panose="020B0604020202020204" pitchFamily="34" charset="0"/>
                <a:cs typeface="Arial" panose="020B0604020202020204" pitchFamily="34" charset="0"/>
              </a:rPr>
              <a:t>e.g., diff types of ads -&gt; which one will perform better?</a:t>
            </a:r>
            <a:endParaRPr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40758" y="9773210"/>
            <a:ext cx="75882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60"/>
              </a:lnSpc>
            </a:pPr>
            <a:fld id="{81D60167-4931-47E6-BA6A-407CBD079E47}" type="slidenum">
              <a:rPr sz="2400" spc="-5" dirty="0">
                <a:solidFill>
                  <a:srgbClr val="BEC1C9"/>
                </a:solidFill>
                <a:latin typeface="Consolas"/>
                <a:cs typeface="Consolas"/>
              </a:rPr>
              <a:t>3</a:t>
            </a:fld>
            <a:r>
              <a:rPr sz="2400" spc="-5" dirty="0">
                <a:solidFill>
                  <a:srgbClr val="BEC1C9"/>
                </a:solidFill>
                <a:latin typeface="Consolas"/>
                <a:cs typeface="Consolas"/>
              </a:rPr>
              <a:t>/24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9736" y="3121142"/>
            <a:ext cx="14249863" cy="57742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5600"/>
              </a:lnSpc>
              <a:spcBef>
                <a:spcPts val="95"/>
              </a:spcBef>
            </a:pPr>
            <a:r>
              <a:rPr sz="3000" spc="-10" dirty="0">
                <a:latin typeface="Arial MT"/>
                <a:cs typeface="Arial MT"/>
              </a:rPr>
              <a:t>Difficult </a:t>
            </a:r>
            <a:r>
              <a:rPr sz="3000" spc="-5" dirty="0">
                <a:latin typeface="Arial MT"/>
                <a:cs typeface="Arial MT"/>
              </a:rPr>
              <a:t>for </a:t>
            </a:r>
            <a:r>
              <a:rPr sz="3000" dirty="0">
                <a:latin typeface="Arial MT"/>
                <a:cs typeface="Arial MT"/>
              </a:rPr>
              <a:t>marketers </a:t>
            </a:r>
            <a:r>
              <a:rPr sz="3000" spc="-5" dirty="0">
                <a:latin typeface="Arial MT"/>
                <a:cs typeface="Arial MT"/>
              </a:rPr>
              <a:t>to predict which </a:t>
            </a:r>
            <a:r>
              <a:rPr sz="3000" dirty="0">
                <a:latin typeface="Arial MT"/>
                <a:cs typeface="Arial MT"/>
              </a:rPr>
              <a:t>variant </a:t>
            </a:r>
            <a:r>
              <a:rPr sz="3000" spc="-5" dirty="0">
                <a:latin typeface="Arial MT"/>
                <a:cs typeface="Arial MT"/>
              </a:rPr>
              <a:t>will perform better </a:t>
            </a:r>
            <a:r>
              <a:rPr sz="3000" spc="-819" dirty="0">
                <a:latin typeface="Arial MT"/>
                <a:cs typeface="Arial MT"/>
              </a:rPr>
              <a:t> </a:t>
            </a:r>
            <a:endParaRPr lang="en-GB" sz="3000" spc="-819" dirty="0">
              <a:latin typeface="Arial MT"/>
              <a:cs typeface="Arial MT"/>
            </a:endParaRPr>
          </a:p>
          <a:p>
            <a:pPr marL="12700" marR="5080">
              <a:lnSpc>
                <a:spcPct val="155600"/>
              </a:lnSpc>
              <a:spcBef>
                <a:spcPts val="95"/>
              </a:spcBef>
            </a:pPr>
            <a:r>
              <a:rPr sz="3000" spc="-5" dirty="0">
                <a:latin typeface="Arial MT"/>
                <a:cs typeface="Arial MT"/>
              </a:rPr>
              <a:t>Depends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on </a:t>
            </a:r>
            <a:r>
              <a:rPr sz="3000" dirty="0">
                <a:latin typeface="Arial MT"/>
                <a:cs typeface="Arial MT"/>
              </a:rPr>
              <a:t>specific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environment</a:t>
            </a:r>
            <a:r>
              <a:rPr lang="en-GB" sz="3000" spc="-5" dirty="0">
                <a:latin typeface="Arial MT"/>
                <a:cs typeface="Arial MT"/>
              </a:rPr>
              <a:t> </a:t>
            </a:r>
            <a:r>
              <a:rPr lang="en-GB" sz="3000" i="1" spc="-5" dirty="0">
                <a:latin typeface="Arial MT"/>
                <a:cs typeface="Arial MT"/>
              </a:rPr>
              <a:t>(rural vs city, young vs old audience… )</a:t>
            </a:r>
            <a:endParaRPr sz="3000" i="1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3000" dirty="0">
                <a:latin typeface="Arial MT"/>
                <a:cs typeface="Arial MT"/>
              </a:rPr>
              <a:t>Might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change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with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time</a:t>
            </a:r>
            <a:r>
              <a:rPr lang="en-GB" sz="3000" spc="-5" dirty="0">
                <a:latin typeface="Arial MT"/>
                <a:cs typeface="Arial MT"/>
              </a:rPr>
              <a:t> </a:t>
            </a:r>
            <a:r>
              <a:rPr lang="en-GB" sz="3000" i="1" spc="-5" dirty="0">
                <a:latin typeface="Arial MT"/>
                <a:cs typeface="Arial MT"/>
              </a:rPr>
              <a:t>(!!)</a:t>
            </a: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endParaRPr lang="en-GB" sz="3000" i="1" spc="-5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endParaRPr lang="en-GB" sz="3000" i="1" spc="-5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endParaRPr lang="en-GB" sz="3000" i="1" spc="-5" dirty="0">
              <a:latin typeface="Arial MT"/>
              <a:cs typeface="Arial MT"/>
            </a:endParaRPr>
          </a:p>
          <a:p>
            <a:pPr marL="12700">
              <a:spcBef>
                <a:spcPts val="2000"/>
              </a:spcBef>
            </a:pPr>
            <a:r>
              <a:rPr lang="en-GB" sz="3000" spc="-10" dirty="0">
                <a:latin typeface="Arial MT"/>
                <a:cs typeface="Arial MT"/>
              </a:rPr>
              <a:t>Possible</a:t>
            </a:r>
            <a:r>
              <a:rPr lang="en-GB" sz="3000" spc="-30" dirty="0">
                <a:latin typeface="Arial MT"/>
                <a:cs typeface="Arial MT"/>
              </a:rPr>
              <a:t> </a:t>
            </a:r>
            <a:r>
              <a:rPr lang="en-GB" sz="3000" dirty="0">
                <a:latin typeface="Arial MT"/>
                <a:cs typeface="Arial MT"/>
              </a:rPr>
              <a:t>solution:</a:t>
            </a:r>
            <a:r>
              <a:rPr lang="en-GB" sz="3000" spc="-20" dirty="0">
                <a:latin typeface="Arial MT"/>
                <a:cs typeface="Arial MT"/>
              </a:rPr>
              <a:t> </a:t>
            </a:r>
            <a:r>
              <a:rPr lang="en-GB" sz="3000" spc="-5" dirty="0">
                <a:latin typeface="Arial MT"/>
                <a:cs typeface="Arial MT"/>
              </a:rPr>
              <a:t>automated</a:t>
            </a:r>
            <a:r>
              <a:rPr lang="en-GB" sz="3000" spc="-20" dirty="0">
                <a:latin typeface="Arial MT"/>
                <a:cs typeface="Arial MT"/>
              </a:rPr>
              <a:t> </a:t>
            </a:r>
            <a:r>
              <a:rPr lang="en-GB" sz="3000" dirty="0">
                <a:latin typeface="Arial MT"/>
                <a:cs typeface="Arial MT"/>
              </a:rPr>
              <a:t>real-time</a:t>
            </a:r>
            <a:r>
              <a:rPr lang="en-GB" sz="3000" spc="-25" dirty="0">
                <a:latin typeface="Arial MT"/>
                <a:cs typeface="Arial MT"/>
              </a:rPr>
              <a:t> </a:t>
            </a:r>
            <a:r>
              <a:rPr lang="en-GB" sz="3000" spc="-5" dirty="0">
                <a:latin typeface="Arial MT"/>
                <a:cs typeface="Arial MT"/>
              </a:rPr>
              <a:t>optimization</a:t>
            </a:r>
            <a:endParaRPr lang="en-GB" sz="30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endParaRPr sz="3000" i="1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9737" y="783466"/>
            <a:ext cx="57029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5" dirty="0">
                <a:latin typeface="Arial MT"/>
                <a:cs typeface="Arial MT"/>
              </a:rPr>
              <a:t>Business</a:t>
            </a:r>
            <a:r>
              <a:rPr sz="7200" spc="-105" dirty="0">
                <a:latin typeface="Arial MT"/>
                <a:cs typeface="Arial MT"/>
              </a:rPr>
              <a:t> </a:t>
            </a:r>
            <a:r>
              <a:rPr sz="7200" spc="-5" dirty="0">
                <a:latin typeface="Arial MT"/>
                <a:cs typeface="Arial MT"/>
              </a:rPr>
              <a:t>goal</a:t>
            </a:r>
            <a:endParaRPr sz="7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40758" y="9773210"/>
            <a:ext cx="75882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60"/>
              </a:lnSpc>
            </a:pPr>
            <a:fld id="{81D60167-4931-47E6-BA6A-407CBD079E47}" type="slidenum">
              <a:rPr sz="2400" spc="-5" dirty="0">
                <a:solidFill>
                  <a:srgbClr val="BEC1C9"/>
                </a:solidFill>
                <a:latin typeface="Consolas"/>
                <a:cs typeface="Consolas"/>
              </a:rPr>
              <a:t>4</a:t>
            </a:fld>
            <a:r>
              <a:rPr sz="2400" spc="-5" dirty="0">
                <a:solidFill>
                  <a:srgbClr val="BEC1C9"/>
                </a:solidFill>
                <a:latin typeface="Consolas"/>
                <a:cs typeface="Consolas"/>
              </a:rPr>
              <a:t>/24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9737" y="4797542"/>
            <a:ext cx="15013305" cy="28084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 MT"/>
                <a:cs typeface="Arial MT"/>
              </a:rPr>
              <a:t>Develop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methodology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to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achieve as</a:t>
            </a:r>
            <a:r>
              <a:rPr sz="3000" spc="25" dirty="0">
                <a:latin typeface="Arial MT"/>
                <a:cs typeface="Arial MT"/>
              </a:rPr>
              <a:t> </a:t>
            </a:r>
            <a:r>
              <a:rPr sz="3000" b="1" spc="-5" dirty="0">
                <a:latin typeface="Arial"/>
                <a:cs typeface="Arial"/>
              </a:rPr>
              <a:t>high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performance</a:t>
            </a:r>
            <a:r>
              <a:rPr sz="3000" b="1" spc="40" dirty="0">
                <a:latin typeface="Arial"/>
                <a:cs typeface="Arial"/>
              </a:rPr>
              <a:t> </a:t>
            </a:r>
            <a:r>
              <a:rPr sz="3000" spc="-5" dirty="0">
                <a:latin typeface="Arial MT"/>
                <a:cs typeface="Arial MT"/>
              </a:rPr>
              <a:t>as possible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and</a:t>
            </a:r>
            <a:r>
              <a:rPr sz="3000" spc="10" dirty="0">
                <a:latin typeface="Arial MT"/>
                <a:cs typeface="Arial MT"/>
              </a:rPr>
              <a:t> </a:t>
            </a:r>
            <a:r>
              <a:rPr sz="3000" b="1" spc="-5" dirty="0">
                <a:latin typeface="Arial"/>
                <a:cs typeface="Arial"/>
              </a:rPr>
              <a:t>measure</a:t>
            </a:r>
            <a:r>
              <a:rPr sz="3000" b="1" spc="-1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it</a:t>
            </a:r>
            <a:r>
              <a:rPr sz="3000" b="1" spc="-1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with </a:t>
            </a:r>
            <a:r>
              <a:rPr sz="3000" b="1" spc="-819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confidence </a:t>
            </a:r>
            <a:r>
              <a:rPr sz="3000" spc="-5" dirty="0">
                <a:latin typeface="Arial MT"/>
                <a:cs typeface="Arial MT"/>
              </a:rPr>
              <a:t>to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show</a:t>
            </a:r>
            <a:r>
              <a:rPr sz="3000" spc="-5" dirty="0">
                <a:latin typeface="Arial MT"/>
                <a:cs typeface="Arial MT"/>
              </a:rPr>
              <a:t> it to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clients.</a:t>
            </a:r>
            <a:endParaRPr lang="en-GB" sz="3000" dirty="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GB" sz="3000" dirty="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GB" sz="3000" i="1" dirty="0">
                <a:latin typeface="Arial MT"/>
                <a:cs typeface="Arial MT"/>
              </a:rPr>
              <a:t>‘’measure with confidence’’ = have data and metrics that using your algorithm is working better than not using it. E.g., ‘’reached 10% more people of target audience..’’ = have an argument for your claims by having results. </a:t>
            </a:r>
            <a:endParaRPr sz="3000" i="1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9737" y="783466"/>
            <a:ext cx="52971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5" dirty="0">
                <a:latin typeface="Arial MT"/>
                <a:cs typeface="Arial MT"/>
              </a:rPr>
              <a:t>Project</a:t>
            </a:r>
            <a:r>
              <a:rPr sz="7200" spc="-105" dirty="0">
                <a:latin typeface="Arial MT"/>
                <a:cs typeface="Arial MT"/>
              </a:rPr>
              <a:t> </a:t>
            </a:r>
            <a:r>
              <a:rPr sz="7200" spc="-5" dirty="0">
                <a:latin typeface="Arial MT"/>
                <a:cs typeface="Arial MT"/>
              </a:rPr>
              <a:t>goals</a:t>
            </a:r>
            <a:endParaRPr sz="7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40758" y="9773210"/>
            <a:ext cx="75882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60"/>
              </a:lnSpc>
            </a:pPr>
            <a:fld id="{81D60167-4931-47E6-BA6A-407CBD079E47}" type="slidenum">
              <a:rPr sz="2400" spc="-5" dirty="0">
                <a:solidFill>
                  <a:srgbClr val="BEC1C9"/>
                </a:solidFill>
                <a:latin typeface="Consolas"/>
                <a:cs typeface="Consolas"/>
              </a:rPr>
              <a:t>5</a:t>
            </a:fld>
            <a:r>
              <a:rPr sz="2400" spc="-5" dirty="0">
                <a:solidFill>
                  <a:srgbClr val="BEC1C9"/>
                </a:solidFill>
                <a:latin typeface="Consolas"/>
                <a:cs typeface="Consolas"/>
              </a:rPr>
              <a:t>/24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9737" y="3375142"/>
            <a:ext cx="12389485" cy="4902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 MT"/>
                <a:cs typeface="Arial MT"/>
              </a:rPr>
              <a:t>Measure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the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performance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of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the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DCO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system</a:t>
            </a:r>
            <a:endParaRPr lang="en-GB" sz="30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000" dirty="0">
              <a:latin typeface="Arial MT"/>
              <a:cs typeface="Arial MT"/>
            </a:endParaRPr>
          </a:p>
          <a:p>
            <a:pPr marL="12700" marR="5080"/>
            <a:r>
              <a:rPr sz="3000" spc="-10" dirty="0">
                <a:latin typeface="Arial MT"/>
                <a:cs typeface="Arial MT"/>
              </a:rPr>
              <a:t>Estimate </a:t>
            </a:r>
            <a:r>
              <a:rPr sz="3000" spc="-5" dirty="0">
                <a:latin typeface="Arial MT"/>
                <a:cs typeface="Arial MT"/>
              </a:rPr>
              <a:t>theoretical potential of DCO optimization in Celtra </a:t>
            </a:r>
            <a:r>
              <a:rPr sz="3000" dirty="0">
                <a:latin typeface="Arial MT"/>
                <a:cs typeface="Arial MT"/>
              </a:rPr>
              <a:t>campaigns </a:t>
            </a:r>
            <a:br>
              <a:rPr lang="en-GB" sz="3000" dirty="0">
                <a:latin typeface="Arial MT"/>
                <a:cs typeface="Arial MT"/>
              </a:rPr>
            </a:br>
            <a:r>
              <a:rPr lang="en-GB" sz="3000" dirty="0">
                <a:latin typeface="Arial MT"/>
                <a:cs typeface="Arial MT"/>
              </a:rPr>
              <a:t>	</a:t>
            </a:r>
            <a:r>
              <a:rPr lang="en-GB" sz="3000" i="1" dirty="0">
                <a:latin typeface="Arial MT"/>
                <a:cs typeface="Arial MT"/>
              </a:rPr>
              <a:t>i.e., does it even make sense to optimize, do we have theoretical 	reasons to believe it will improve, before we invest time and 	resources. </a:t>
            </a:r>
            <a:endParaRPr lang="en-GB" sz="3000" dirty="0">
              <a:latin typeface="Arial MT"/>
              <a:cs typeface="Arial MT"/>
            </a:endParaRPr>
          </a:p>
          <a:p>
            <a:pPr marL="12700" marR="5080">
              <a:lnSpc>
                <a:spcPct val="250000"/>
              </a:lnSpc>
            </a:pP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Estimate </a:t>
            </a:r>
            <a:r>
              <a:rPr sz="3000" spc="-5" dirty="0">
                <a:latin typeface="Arial MT"/>
                <a:cs typeface="Arial MT"/>
              </a:rPr>
              <a:t>how </a:t>
            </a:r>
            <a:r>
              <a:rPr sz="3000" dirty="0">
                <a:latin typeface="Arial MT"/>
                <a:cs typeface="Arial MT"/>
              </a:rPr>
              <a:t>much </a:t>
            </a:r>
            <a:r>
              <a:rPr sz="3000" spc="-5" dirty="0">
                <a:latin typeface="Arial MT"/>
                <a:cs typeface="Arial MT"/>
              </a:rPr>
              <a:t>of the theoretical potential </a:t>
            </a:r>
            <a:r>
              <a:rPr sz="3000" dirty="0">
                <a:latin typeface="Arial MT"/>
                <a:cs typeface="Arial MT"/>
              </a:rPr>
              <a:t>can </a:t>
            </a:r>
            <a:r>
              <a:rPr sz="3000" spc="-5" dirty="0">
                <a:latin typeface="Arial MT"/>
                <a:cs typeface="Arial MT"/>
              </a:rPr>
              <a:t>algorithms achieve 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Improve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performance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of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the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algorithms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=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research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and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develop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new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ones</a:t>
            </a:r>
            <a:endParaRPr sz="3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9737" y="735841"/>
            <a:ext cx="100310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>
                <a:latin typeface="Arial MT"/>
                <a:cs typeface="Arial MT"/>
              </a:rPr>
              <a:t>An</a:t>
            </a:r>
            <a:r>
              <a:rPr sz="7200" spc="-70" dirty="0">
                <a:latin typeface="Arial MT"/>
                <a:cs typeface="Arial MT"/>
              </a:rPr>
              <a:t> </a:t>
            </a:r>
            <a:r>
              <a:rPr sz="7200" spc="-5" dirty="0">
                <a:latin typeface="Arial MT"/>
                <a:cs typeface="Arial MT"/>
              </a:rPr>
              <a:t>advertising</a:t>
            </a:r>
            <a:r>
              <a:rPr sz="7200" spc="-55" dirty="0">
                <a:latin typeface="Arial MT"/>
                <a:cs typeface="Arial MT"/>
              </a:rPr>
              <a:t> </a:t>
            </a:r>
            <a:r>
              <a:rPr sz="7200" dirty="0">
                <a:latin typeface="Arial MT"/>
                <a:cs typeface="Arial MT"/>
              </a:rPr>
              <a:t>campaign</a:t>
            </a:r>
            <a:endParaRPr sz="7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60116" y="3695700"/>
            <a:ext cx="16368394" cy="5695950"/>
            <a:chOff x="960116" y="3695700"/>
            <a:chExt cx="16368394" cy="56959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6" y="3695700"/>
              <a:ext cx="7603645" cy="56959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29749" y="3695700"/>
              <a:ext cx="8098674" cy="569594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7340758" y="9773210"/>
            <a:ext cx="75882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60"/>
              </a:lnSpc>
            </a:pPr>
            <a:fld id="{81D60167-4931-47E6-BA6A-407CBD079E47}" type="slidenum">
              <a:rPr sz="2400" spc="-5" dirty="0">
                <a:solidFill>
                  <a:srgbClr val="BEC1C9"/>
                </a:solidFill>
                <a:latin typeface="Consolas"/>
                <a:cs typeface="Consolas"/>
              </a:rPr>
              <a:t>6</a:t>
            </a:fld>
            <a:r>
              <a:rPr sz="2400" spc="-5" dirty="0">
                <a:solidFill>
                  <a:srgbClr val="BEC1C9"/>
                </a:solidFill>
                <a:latin typeface="Consolas"/>
                <a:cs typeface="Consolas"/>
              </a:rPr>
              <a:t>/24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9737" y="783466"/>
            <a:ext cx="111823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5" dirty="0">
                <a:latin typeface="Arial MT"/>
                <a:cs typeface="Arial MT"/>
              </a:rPr>
              <a:t>Evaluating</a:t>
            </a:r>
            <a:r>
              <a:rPr sz="7200" spc="-70" dirty="0">
                <a:latin typeface="Arial MT"/>
                <a:cs typeface="Arial MT"/>
              </a:rPr>
              <a:t> </a:t>
            </a:r>
            <a:r>
              <a:rPr sz="7200" spc="-10" dirty="0">
                <a:latin typeface="Arial MT"/>
                <a:cs typeface="Arial MT"/>
              </a:rPr>
              <a:t>the</a:t>
            </a:r>
            <a:r>
              <a:rPr sz="7200" spc="-60" dirty="0">
                <a:latin typeface="Arial MT"/>
                <a:cs typeface="Arial MT"/>
              </a:rPr>
              <a:t> </a:t>
            </a:r>
            <a:r>
              <a:rPr sz="7200" spc="-5" dirty="0">
                <a:latin typeface="Arial MT"/>
                <a:cs typeface="Arial MT"/>
              </a:rPr>
              <a:t>performance</a:t>
            </a:r>
            <a:endParaRPr sz="7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40758" y="9773210"/>
            <a:ext cx="75882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60"/>
              </a:lnSpc>
            </a:pPr>
            <a:fld id="{81D60167-4931-47E6-BA6A-407CBD079E47}" type="slidenum">
              <a:rPr sz="2400" spc="-5" dirty="0">
                <a:solidFill>
                  <a:srgbClr val="BEC1C9"/>
                </a:solidFill>
                <a:latin typeface="Consolas"/>
                <a:cs typeface="Consolas"/>
              </a:rPr>
              <a:t>7</a:t>
            </a:fld>
            <a:r>
              <a:rPr sz="2400" spc="-5" dirty="0">
                <a:solidFill>
                  <a:srgbClr val="BEC1C9"/>
                </a:solidFill>
                <a:latin typeface="Consolas"/>
                <a:cs typeface="Consolas"/>
              </a:rPr>
              <a:t>/24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9737" y="3832342"/>
            <a:ext cx="11680190" cy="374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 MT"/>
                <a:cs typeface="Arial MT"/>
              </a:rPr>
              <a:t>Measure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of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performance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– </a:t>
            </a:r>
            <a:r>
              <a:rPr sz="3000" i="1" spc="-5" dirty="0">
                <a:latin typeface="Arial"/>
                <a:cs typeface="Arial"/>
              </a:rPr>
              <a:t>lift</a:t>
            </a:r>
            <a:r>
              <a:rPr lang="en-GB" sz="3000" i="1" spc="-5" dirty="0">
                <a:latin typeface="Arial"/>
                <a:cs typeface="Arial"/>
              </a:rPr>
              <a:t> ( = metric -&gt; used to see how much your algorithm improves vs a baseline performance of a random algorithm).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000" i="1" spc="-5" dirty="0">
                <a:latin typeface="Arial"/>
                <a:cs typeface="Arial"/>
              </a:rPr>
              <a:t>=ratio metric</a:t>
            </a:r>
            <a:br>
              <a:rPr lang="en-GB" sz="3000" i="1" spc="-5" dirty="0">
                <a:latin typeface="Arial"/>
                <a:cs typeface="Arial"/>
              </a:rPr>
            </a:br>
            <a:br>
              <a:rPr lang="en-GB" sz="3000" i="1" dirty="0">
                <a:latin typeface="Arial"/>
                <a:cs typeface="Arial"/>
              </a:rPr>
            </a:br>
            <a:r>
              <a:rPr sz="3000" spc="-10" dirty="0">
                <a:latin typeface="Arial MT"/>
                <a:cs typeface="Arial MT"/>
              </a:rPr>
              <a:t>Successes </a:t>
            </a:r>
            <a:r>
              <a:rPr sz="3000" spc="-5" dirty="0">
                <a:latin typeface="Arial MT"/>
                <a:cs typeface="Arial MT"/>
              </a:rPr>
              <a:t>of optimization algorithm </a:t>
            </a:r>
            <a:r>
              <a:rPr sz="3000" dirty="0">
                <a:latin typeface="Arial MT"/>
                <a:cs typeface="Arial MT"/>
              </a:rPr>
              <a:t>/ successes </a:t>
            </a:r>
            <a:r>
              <a:rPr sz="3000" spc="-5" dirty="0">
                <a:latin typeface="Arial MT"/>
                <a:cs typeface="Arial MT"/>
              </a:rPr>
              <a:t>of </a:t>
            </a:r>
            <a:r>
              <a:rPr sz="3000" dirty="0">
                <a:latin typeface="Arial MT"/>
                <a:cs typeface="Arial MT"/>
              </a:rPr>
              <a:t>random </a:t>
            </a:r>
            <a:r>
              <a:rPr sz="3000" spc="-5" dirty="0">
                <a:latin typeface="Arial MT"/>
                <a:cs typeface="Arial MT"/>
              </a:rPr>
              <a:t>algorithm </a:t>
            </a:r>
            <a:r>
              <a:rPr sz="3000" spc="-819" dirty="0">
                <a:latin typeface="Arial MT"/>
                <a:cs typeface="Arial MT"/>
              </a:rPr>
              <a:t> </a:t>
            </a:r>
            <a:endParaRPr lang="en-GB" sz="3000" spc="-819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GB" sz="3000" spc="-819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 MT"/>
                <a:cs typeface="Arial MT"/>
              </a:rPr>
              <a:t>Measure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of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potential </a:t>
            </a:r>
            <a:r>
              <a:rPr sz="3000" dirty="0">
                <a:latin typeface="Arial MT"/>
                <a:cs typeface="Arial MT"/>
              </a:rPr>
              <a:t>–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lift of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an</a:t>
            </a:r>
            <a:r>
              <a:rPr sz="3000" spc="30" dirty="0">
                <a:latin typeface="Arial MT"/>
                <a:cs typeface="Arial MT"/>
              </a:rPr>
              <a:t> </a:t>
            </a:r>
            <a:r>
              <a:rPr sz="3000" i="1" spc="-5" dirty="0">
                <a:latin typeface="Arial"/>
                <a:cs typeface="Arial"/>
              </a:rPr>
              <a:t>oracle</a:t>
            </a:r>
            <a:r>
              <a:rPr sz="3000" i="1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 MT"/>
                <a:cs typeface="Arial MT"/>
              </a:rPr>
              <a:t>optimization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algorithm</a:t>
            </a:r>
            <a:endParaRPr sz="3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9737" y="783466"/>
            <a:ext cx="102381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5" dirty="0">
                <a:latin typeface="Arial MT"/>
                <a:cs typeface="Arial MT"/>
              </a:rPr>
              <a:t>Challenges</a:t>
            </a:r>
            <a:r>
              <a:rPr sz="7200" spc="-55" dirty="0">
                <a:latin typeface="Arial MT"/>
                <a:cs typeface="Arial MT"/>
              </a:rPr>
              <a:t> </a:t>
            </a:r>
            <a:r>
              <a:rPr sz="7200" spc="-5" dirty="0">
                <a:latin typeface="Arial MT"/>
                <a:cs typeface="Arial MT"/>
              </a:rPr>
              <a:t>and</a:t>
            </a:r>
            <a:r>
              <a:rPr sz="7200" spc="-55" dirty="0">
                <a:latin typeface="Arial MT"/>
                <a:cs typeface="Arial MT"/>
              </a:rPr>
              <a:t> </a:t>
            </a:r>
            <a:r>
              <a:rPr sz="7200" dirty="0">
                <a:latin typeface="Arial MT"/>
                <a:cs typeface="Arial MT"/>
              </a:rPr>
              <a:t>solutions</a:t>
            </a:r>
            <a:endParaRPr sz="7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60"/>
              </a:lnSpc>
            </a:pPr>
            <a:fld id="{81D60167-4931-47E6-BA6A-407CBD079E47}" type="slidenum">
              <a:rPr spc="-5" dirty="0"/>
              <a:t>8</a:t>
            </a:fld>
            <a:r>
              <a:rPr spc="-5" dirty="0"/>
              <a:t>/24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9737" y="3121142"/>
            <a:ext cx="13794740" cy="57424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2332355" indent="-457200">
              <a:lnSpc>
                <a:spcPct val="155600"/>
              </a:lnSpc>
              <a:spcBef>
                <a:spcPts val="95"/>
              </a:spcBef>
            </a:pPr>
            <a:r>
              <a:rPr sz="3000" spc="-10" dirty="0">
                <a:latin typeface="Arial MT"/>
                <a:cs typeface="Arial MT"/>
              </a:rPr>
              <a:t>Address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the</a:t>
            </a:r>
            <a:r>
              <a:rPr sz="3000" spc="40" dirty="0">
                <a:latin typeface="Arial MT"/>
                <a:cs typeface="Arial MT"/>
              </a:rPr>
              <a:t> </a:t>
            </a:r>
            <a:r>
              <a:rPr sz="3000" b="1" i="1" spc="-5" dirty="0">
                <a:latin typeface="Arial"/>
                <a:cs typeface="Arial"/>
              </a:rPr>
              <a:t>exploration-exploitation</a:t>
            </a:r>
            <a:r>
              <a:rPr sz="3000" b="1" i="1" spc="-15" dirty="0">
                <a:latin typeface="Arial"/>
                <a:cs typeface="Arial"/>
              </a:rPr>
              <a:t> </a:t>
            </a:r>
            <a:r>
              <a:rPr sz="3000" b="1" i="1" spc="-5" dirty="0">
                <a:latin typeface="Arial"/>
                <a:cs typeface="Arial"/>
              </a:rPr>
              <a:t>dilemma</a:t>
            </a:r>
            <a:r>
              <a:rPr sz="3000" b="1" i="1" spc="20" dirty="0">
                <a:latin typeface="Arial"/>
                <a:cs typeface="Arial"/>
              </a:rPr>
              <a:t> </a:t>
            </a:r>
            <a:r>
              <a:rPr sz="3000" dirty="0">
                <a:latin typeface="Arial MT"/>
                <a:cs typeface="Arial MT"/>
              </a:rPr>
              <a:t>&gt;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bandit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algorithms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b="1" spc="-10" dirty="0">
                <a:latin typeface="Arial MT"/>
                <a:cs typeface="Arial MT"/>
              </a:rPr>
              <a:t>Solution</a:t>
            </a:r>
            <a:r>
              <a:rPr sz="3000" dirty="0">
                <a:latin typeface="Arial MT"/>
                <a:cs typeface="Arial MT"/>
              </a:rPr>
              <a:t>: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245" dirty="0">
                <a:latin typeface="Arial MT"/>
                <a:cs typeface="Arial MT"/>
              </a:rPr>
              <a:t>ε-greed</a:t>
            </a:r>
            <a:r>
              <a:rPr sz="3000" spc="-225" dirty="0">
                <a:latin typeface="Arial MT"/>
                <a:cs typeface="Arial MT"/>
              </a:rPr>
              <a:t>y</a:t>
            </a:r>
            <a:r>
              <a:rPr sz="3000" dirty="0">
                <a:latin typeface="Arial MT"/>
                <a:cs typeface="Arial MT"/>
              </a:rPr>
              <a:t>,</a:t>
            </a:r>
            <a:r>
              <a:rPr sz="3000" spc="-6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Thompso</a:t>
            </a:r>
            <a:r>
              <a:rPr sz="3000" dirty="0">
                <a:latin typeface="Arial MT"/>
                <a:cs typeface="Arial MT"/>
              </a:rPr>
              <a:t>n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sampling,</a:t>
            </a:r>
            <a:r>
              <a:rPr sz="3000" spc="-5" dirty="0">
                <a:latin typeface="Arial MT"/>
                <a:cs typeface="Arial MT"/>
              </a:rPr>
              <a:t> UC</a:t>
            </a:r>
            <a:r>
              <a:rPr sz="3000" dirty="0">
                <a:latin typeface="Arial MT"/>
                <a:cs typeface="Arial MT"/>
              </a:rPr>
              <a:t>B</a:t>
            </a:r>
            <a:r>
              <a:rPr sz="3000" spc="-5" dirty="0">
                <a:latin typeface="Arial MT"/>
                <a:cs typeface="Arial MT"/>
              </a:rPr>
              <a:t> algorithms</a:t>
            </a:r>
            <a:endParaRPr sz="3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850" dirty="0">
              <a:latin typeface="Arial MT"/>
              <a:cs typeface="Arial MT"/>
            </a:endParaRPr>
          </a:p>
          <a:p>
            <a:pPr marL="469900" marR="5080" indent="-457200">
              <a:spcBef>
                <a:spcPts val="5"/>
              </a:spcBef>
            </a:pPr>
            <a:r>
              <a:rPr sz="3000" spc="-5" dirty="0">
                <a:latin typeface="Arial MT"/>
                <a:cs typeface="Arial MT"/>
              </a:rPr>
              <a:t>Real-time optimization </a:t>
            </a:r>
            <a:r>
              <a:rPr sz="3000" dirty="0">
                <a:latin typeface="Arial MT"/>
                <a:cs typeface="Arial MT"/>
              </a:rPr>
              <a:t>causes </a:t>
            </a:r>
            <a:r>
              <a:rPr sz="3000" b="1" i="1" spc="-5" dirty="0">
                <a:latin typeface="Arial"/>
                <a:cs typeface="Arial"/>
              </a:rPr>
              <a:t>selection bias </a:t>
            </a:r>
            <a:r>
              <a:rPr sz="3000" dirty="0">
                <a:latin typeface="Arial MT"/>
                <a:cs typeface="Arial MT"/>
              </a:rPr>
              <a:t>&gt; compute </a:t>
            </a:r>
            <a:r>
              <a:rPr sz="3000" spc="-5" dirty="0">
                <a:latin typeface="Arial MT"/>
                <a:cs typeface="Arial MT"/>
              </a:rPr>
              <a:t>only from unbiased data </a:t>
            </a:r>
            <a:br>
              <a:rPr lang="en-GB" sz="3000" spc="-5" dirty="0">
                <a:latin typeface="Arial MT"/>
                <a:cs typeface="Arial MT"/>
              </a:rPr>
            </a:br>
            <a:r>
              <a:rPr lang="en-GB" sz="3000" i="1" spc="-5" dirty="0">
                <a:latin typeface="Arial MT"/>
                <a:cs typeface="Arial MT"/>
              </a:rPr>
              <a:t>e.g., one run one note/branch gives a 0 = will lead your algorithm to never choose that one again, even though the 0 was an accidental one time outcome. </a:t>
            </a:r>
            <a:endParaRPr lang="en-GB" sz="3000" spc="-5" dirty="0">
              <a:latin typeface="Arial MT"/>
              <a:cs typeface="Arial MT"/>
            </a:endParaRPr>
          </a:p>
          <a:p>
            <a:pPr marL="469900" marR="5080" indent="-457200">
              <a:lnSpc>
                <a:spcPct val="155600"/>
              </a:lnSpc>
              <a:spcBef>
                <a:spcPts val="5"/>
              </a:spcBef>
            </a:pPr>
            <a:r>
              <a:rPr lang="en-GB" sz="3000" spc="-819" dirty="0">
                <a:latin typeface="Arial MT"/>
                <a:cs typeface="Arial MT"/>
              </a:rPr>
              <a:t>	</a:t>
            </a:r>
          </a:p>
          <a:p>
            <a:pPr marL="469900" marR="5080" indent="-457200">
              <a:lnSpc>
                <a:spcPct val="155600"/>
              </a:lnSpc>
              <a:spcBef>
                <a:spcPts val="5"/>
              </a:spcBef>
            </a:pPr>
            <a:r>
              <a:rPr lang="en-GB" sz="3000" spc="-819" dirty="0">
                <a:latin typeface="Arial MT"/>
                <a:cs typeface="Arial MT"/>
              </a:rPr>
              <a:t>	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Need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control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set</a:t>
            </a:r>
            <a:r>
              <a:rPr sz="3000" spc="-5" dirty="0">
                <a:latin typeface="Arial MT"/>
                <a:cs typeface="Arial MT"/>
              </a:rPr>
              <a:t> for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unbiased analysis</a:t>
            </a:r>
            <a:endParaRPr sz="3000" dirty="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000"/>
              </a:spcBef>
            </a:pPr>
            <a:r>
              <a:rPr sz="3000" b="1" spc="-10" dirty="0">
                <a:latin typeface="Arial MT"/>
                <a:cs typeface="Arial MT"/>
              </a:rPr>
              <a:t>Solution</a:t>
            </a:r>
            <a:r>
              <a:rPr sz="3000" spc="-10" dirty="0">
                <a:latin typeface="Arial MT"/>
                <a:cs typeface="Arial MT"/>
              </a:rPr>
              <a:t>:</a:t>
            </a:r>
            <a:r>
              <a:rPr sz="3000" spc="-9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Three-set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sampling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9737" y="783466"/>
            <a:ext cx="102381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5" dirty="0">
                <a:latin typeface="Arial MT"/>
                <a:cs typeface="Arial MT"/>
              </a:rPr>
              <a:t>Challenges</a:t>
            </a:r>
            <a:r>
              <a:rPr sz="7200" spc="-55" dirty="0">
                <a:latin typeface="Arial MT"/>
                <a:cs typeface="Arial MT"/>
              </a:rPr>
              <a:t> </a:t>
            </a:r>
            <a:r>
              <a:rPr sz="7200" spc="-5" dirty="0">
                <a:latin typeface="Arial MT"/>
                <a:cs typeface="Arial MT"/>
              </a:rPr>
              <a:t>and</a:t>
            </a:r>
            <a:r>
              <a:rPr sz="7200" spc="-55" dirty="0">
                <a:latin typeface="Arial MT"/>
                <a:cs typeface="Arial MT"/>
              </a:rPr>
              <a:t> </a:t>
            </a:r>
            <a:r>
              <a:rPr sz="7200" dirty="0">
                <a:latin typeface="Arial MT"/>
                <a:cs typeface="Arial MT"/>
              </a:rPr>
              <a:t>solutions</a:t>
            </a:r>
            <a:endParaRPr sz="7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60"/>
              </a:lnSpc>
            </a:pPr>
            <a:fld id="{81D60167-4931-47E6-BA6A-407CBD079E47}" type="slidenum">
              <a:rPr spc="-5" dirty="0"/>
              <a:t>9</a:t>
            </a:fld>
            <a:r>
              <a:rPr spc="-5" dirty="0"/>
              <a:t>/24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9736" y="3121142"/>
            <a:ext cx="13487863" cy="6260688"/>
          </a:xfrm>
          <a:prstGeom prst="rect">
            <a:avLst/>
          </a:prstGeom>
        </p:spPr>
        <p:txBody>
          <a:bodyPr vert="horz" wrap="square" lIns="0" tIns="266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sz="3000" spc="-45" dirty="0">
                <a:latin typeface="Arial MT"/>
                <a:cs typeface="Arial MT"/>
              </a:rPr>
              <a:t>Technical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limitations: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feedback</a:t>
            </a:r>
            <a:r>
              <a:rPr sz="3000" spc="50" dirty="0">
                <a:latin typeface="Arial MT"/>
                <a:cs typeface="Arial MT"/>
              </a:rPr>
              <a:t> </a:t>
            </a:r>
            <a:r>
              <a:rPr sz="3000" b="1" spc="-5" dirty="0">
                <a:latin typeface="Arial"/>
                <a:cs typeface="Arial"/>
              </a:rPr>
              <a:t>delayed</a:t>
            </a:r>
            <a:r>
              <a:rPr sz="3000" b="1" spc="20" dirty="0">
                <a:latin typeface="Arial"/>
                <a:cs typeface="Arial"/>
              </a:rPr>
              <a:t> </a:t>
            </a:r>
            <a:r>
              <a:rPr sz="3000" spc="-5" dirty="0">
                <a:latin typeface="Arial MT"/>
                <a:cs typeface="Arial MT"/>
              </a:rPr>
              <a:t>and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in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b="1" spc="-5" dirty="0">
                <a:latin typeface="Arial"/>
                <a:cs typeface="Arial"/>
              </a:rPr>
              <a:t>batches</a:t>
            </a:r>
            <a:r>
              <a:rPr lang="en-GB" sz="3000" b="1" spc="-5" dirty="0">
                <a:latin typeface="Arial"/>
                <a:cs typeface="Arial"/>
              </a:rPr>
              <a:t> </a:t>
            </a:r>
            <a:r>
              <a:rPr lang="en-GB" sz="3000" i="1" spc="-5" dirty="0">
                <a:latin typeface="Arial"/>
                <a:cs typeface="Arial"/>
              </a:rPr>
              <a:t>(e.g., every hour you get an aggregated info dump of everything that happened in the past hour, so can only update with new info = every hour) </a:t>
            </a:r>
            <a:endParaRPr sz="3000" i="1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00"/>
              </a:spcBef>
            </a:pPr>
            <a:r>
              <a:rPr sz="3000" spc="-5" dirty="0">
                <a:latin typeface="Arial MT"/>
                <a:cs typeface="Arial MT"/>
              </a:rPr>
              <a:t>Solutions: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prediction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+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simulated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feedback</a:t>
            </a:r>
            <a:endParaRPr sz="3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8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b="1" spc="-5" dirty="0">
                <a:latin typeface="Arial"/>
                <a:cs typeface="Arial"/>
              </a:rPr>
              <a:t>Non-stationarity</a:t>
            </a:r>
            <a:r>
              <a:rPr lang="en-GB" sz="3000" b="1" spc="-5" dirty="0">
                <a:latin typeface="Arial"/>
                <a:cs typeface="Arial"/>
              </a:rPr>
              <a:t> </a:t>
            </a:r>
            <a:r>
              <a:rPr lang="en-GB" sz="3000" i="1" spc="-5" dirty="0">
                <a:latin typeface="Arial"/>
                <a:cs typeface="Arial"/>
              </a:rPr>
              <a:t>= database constantly changing and updated, e.g., people in USA active different times than in Europe. </a:t>
            </a:r>
            <a:endParaRPr sz="3000" i="1" dirty="0">
              <a:latin typeface="Arial"/>
              <a:cs typeface="Arial"/>
            </a:endParaRPr>
          </a:p>
          <a:p>
            <a:pPr marL="469900" marR="999490">
              <a:lnSpc>
                <a:spcPts val="5600"/>
              </a:lnSpc>
              <a:spcBef>
                <a:spcPts val="520"/>
              </a:spcBef>
            </a:pPr>
            <a:r>
              <a:rPr sz="3000" spc="-10" dirty="0">
                <a:latin typeface="Arial MT"/>
                <a:cs typeface="Arial MT"/>
              </a:rPr>
              <a:t>Solution: </a:t>
            </a:r>
            <a:r>
              <a:rPr sz="3000" spc="-5" dirty="0">
                <a:latin typeface="Arial MT"/>
                <a:cs typeface="Arial MT"/>
              </a:rPr>
              <a:t>Detection of abrupt </a:t>
            </a:r>
            <a:r>
              <a:rPr sz="3000" dirty="0">
                <a:latin typeface="Arial MT"/>
                <a:cs typeface="Arial MT"/>
              </a:rPr>
              <a:t>changes </a:t>
            </a:r>
            <a:r>
              <a:rPr sz="3000" spc="-5" dirty="0">
                <a:latin typeface="Arial MT"/>
                <a:cs typeface="Arial MT"/>
              </a:rPr>
              <a:t>in trends </a:t>
            </a:r>
            <a:r>
              <a:rPr lang="en-GB" sz="3000" i="1" spc="-5" dirty="0">
                <a:latin typeface="Arial MT"/>
                <a:cs typeface="Arial MT"/>
              </a:rPr>
              <a:t>(e.g., activity users)</a:t>
            </a:r>
          </a:p>
          <a:p>
            <a:pPr marL="469900" marR="999490">
              <a:lnSpc>
                <a:spcPts val="5600"/>
              </a:lnSpc>
              <a:spcBef>
                <a:spcPts val="520"/>
              </a:spcBef>
            </a:pP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Solution: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Forgetting</a:t>
            </a:r>
            <a:endParaRPr sz="3000" dirty="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480"/>
              </a:spcBef>
            </a:pPr>
            <a:r>
              <a:rPr sz="3000" spc="-10" dirty="0">
                <a:latin typeface="Arial MT"/>
                <a:cs typeface="Arial MT"/>
              </a:rPr>
              <a:t>Solution:</a:t>
            </a:r>
            <a:r>
              <a:rPr sz="3000" spc="-80" dirty="0">
                <a:latin typeface="Arial MT"/>
                <a:cs typeface="Arial MT"/>
              </a:rPr>
              <a:t> </a:t>
            </a:r>
            <a:r>
              <a:rPr sz="3000" spc="-25" dirty="0">
                <a:latin typeface="Arial MT"/>
                <a:cs typeface="Arial MT"/>
              </a:rPr>
              <a:t>Two-memory </a:t>
            </a:r>
            <a:r>
              <a:rPr sz="3000" dirty="0">
                <a:latin typeface="Arial MT"/>
                <a:cs typeface="Arial MT"/>
              </a:rPr>
              <a:t>structure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1579</Words>
  <Application>Microsoft Office PowerPoint</Application>
  <PresentationFormat>Custom</PresentationFormat>
  <Paragraphs>279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 MT</vt:lpstr>
      <vt:lpstr>Calibri</vt:lpstr>
      <vt:lpstr>Consolas</vt:lpstr>
      <vt:lpstr>Microsoft Sans Serif</vt:lpstr>
      <vt:lpstr>Times New Roman</vt:lpstr>
      <vt:lpstr>Office Theme</vt:lpstr>
      <vt:lpstr>Real-time Optimization of  Advertising Content</vt:lpstr>
      <vt:lpstr>PowerPoint Presentation</vt:lpstr>
      <vt:lpstr>Choosing the best variant e.g., diff types of ads -&gt; which one will perform better?</vt:lpstr>
      <vt:lpstr>Business goal</vt:lpstr>
      <vt:lpstr>Project goals</vt:lpstr>
      <vt:lpstr>An advertising campaign</vt:lpstr>
      <vt:lpstr>Evaluating the performance</vt:lpstr>
      <vt:lpstr>Challenges and solutions</vt:lpstr>
      <vt:lpstr>Challenges and solutions</vt:lpstr>
      <vt:lpstr>Additional Challenges and solutions</vt:lpstr>
      <vt:lpstr>Artificial campaigns</vt:lpstr>
      <vt:lpstr>Best case</vt:lpstr>
      <vt:lpstr>Data and experiments</vt:lpstr>
      <vt:lpstr>Results: potential in campaigns</vt:lpstr>
      <vt:lpstr>Results: efficiency of optimization</vt:lpstr>
      <vt:lpstr>PowerPoint Presentation</vt:lpstr>
      <vt:lpstr>Summary</vt:lpstr>
      <vt:lpstr>Future and Conclusion</vt:lpstr>
      <vt:lpstr>References</vt:lpstr>
      <vt:lpstr>4. Improve performance</vt:lpstr>
      <vt:lpstr>Near-zero success rate (can’t do much) &gt; tell client that campaigns need to have  enough samples (we can estimate how much) -&gt; need 10k to 10M impressions  (depends on success rate and vairant) for oracle lift lower bound above 0%</vt:lpstr>
      <vt:lpstr>Non-stationarity - overﬁtting to same scenario (e-greedy very poor here) (can  mitigate)</vt:lpstr>
      <vt:lpstr>Generating artiﬁcial data</vt:lpstr>
      <vt:lpstr>Best case</vt:lpstr>
      <vt:lpstr>Artificial datasets</vt:lpstr>
      <vt:lpstr>Results: TS vs. UCB on best-case dataset</vt:lpstr>
      <vt:lpstr>Results: Performance on all datasets</vt:lpstr>
      <vt:lpstr>Results: Exploited potential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Bandits, Learning, and Search - 23 - Real-time Optimization of Advertising Content.pptx</dc:title>
  <cp:lastModifiedBy>Marreel, Lena</cp:lastModifiedBy>
  <cp:revision>19</cp:revision>
  <dcterms:created xsi:type="dcterms:W3CDTF">2022-08-01T12:37:54Z</dcterms:created>
  <dcterms:modified xsi:type="dcterms:W3CDTF">2022-08-01T13:16:38Z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