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85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8/1/2022</a:t>
            </a:fld>
            <a:endParaRPr lang="en-US"/>
          </a:p>
        </p:txBody>
      </p:sp>
      <p:sp>
        <p:nvSpPr>
          <p:cNvPr id="6" name="Holder 6"/>
          <p:cNvSpPr>
            <a:spLocks noGrp="1"/>
          </p:cNvSpPr>
          <p:nvPr>
            <p:ph type="sldNum" sz="quarter" idx="7"/>
          </p:nvPr>
        </p:nvSpPr>
        <p:spPr/>
        <p:txBody>
          <a:bodyPr lIns="0" tIns="0" rIns="0" bIns="0"/>
          <a:lstStyle>
            <a:lvl1pPr>
              <a:defRPr sz="2400" b="0" i="0">
                <a:solidFill>
                  <a:schemeClr val="bg1"/>
                </a:solidFill>
                <a:latin typeface="Consolas"/>
                <a:cs typeface="Consolas"/>
              </a:defRPr>
            </a:lvl1pPr>
          </a:lstStyle>
          <a:p>
            <a:pPr marL="38100">
              <a:lnSpc>
                <a:spcPts val="2360"/>
              </a:lnSpc>
            </a:pPr>
            <a:fld id="{81D60167-4931-47E6-BA6A-407CBD079E47}" type="slidenum">
              <a:rPr spc="-5" dirty="0"/>
              <a:t>‹#›</a:t>
            </a:fld>
            <a:r>
              <a:rPr spc="-5" dirty="0"/>
              <a:t>/8</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bg1"/>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8/1/2022</a:t>
            </a:fld>
            <a:endParaRPr lang="en-US"/>
          </a:p>
        </p:txBody>
      </p:sp>
      <p:sp>
        <p:nvSpPr>
          <p:cNvPr id="6" name="Holder 6"/>
          <p:cNvSpPr>
            <a:spLocks noGrp="1"/>
          </p:cNvSpPr>
          <p:nvPr>
            <p:ph type="sldNum" sz="quarter" idx="7"/>
          </p:nvPr>
        </p:nvSpPr>
        <p:spPr/>
        <p:txBody>
          <a:bodyPr lIns="0" tIns="0" rIns="0" bIns="0"/>
          <a:lstStyle>
            <a:lvl1pPr>
              <a:defRPr sz="2400" b="0" i="0">
                <a:solidFill>
                  <a:schemeClr val="bg1"/>
                </a:solidFill>
                <a:latin typeface="Consolas"/>
                <a:cs typeface="Consolas"/>
              </a:defRPr>
            </a:lvl1pPr>
          </a:lstStyle>
          <a:p>
            <a:pPr marL="38100">
              <a:lnSpc>
                <a:spcPts val="2360"/>
              </a:lnSpc>
            </a:pPr>
            <a:fld id="{81D60167-4931-47E6-BA6A-407CBD079E47}" type="slidenum">
              <a:rPr spc="-5" dirty="0"/>
              <a:t>‹#›</a:t>
            </a:fld>
            <a:r>
              <a:rPr spc="-5" dirty="0"/>
              <a:t>/8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bg1"/>
                </a:solidFill>
                <a:latin typeface="Microsoft Sans Serif"/>
                <a:cs typeface="Microsoft Sans Serif"/>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8/1/2022</a:t>
            </a:fld>
            <a:endParaRPr lang="en-US"/>
          </a:p>
        </p:txBody>
      </p:sp>
      <p:sp>
        <p:nvSpPr>
          <p:cNvPr id="7" name="Holder 7"/>
          <p:cNvSpPr>
            <a:spLocks noGrp="1"/>
          </p:cNvSpPr>
          <p:nvPr>
            <p:ph type="sldNum" sz="quarter" idx="7"/>
          </p:nvPr>
        </p:nvSpPr>
        <p:spPr/>
        <p:txBody>
          <a:bodyPr lIns="0" tIns="0" rIns="0" bIns="0"/>
          <a:lstStyle>
            <a:lvl1pPr>
              <a:defRPr sz="2400" b="0" i="0">
                <a:solidFill>
                  <a:schemeClr val="bg1"/>
                </a:solidFill>
                <a:latin typeface="Consolas"/>
                <a:cs typeface="Consolas"/>
              </a:defRPr>
            </a:lvl1pPr>
          </a:lstStyle>
          <a:p>
            <a:pPr marL="38100">
              <a:lnSpc>
                <a:spcPts val="2360"/>
              </a:lnSpc>
            </a:pPr>
            <a:fld id="{81D60167-4931-47E6-BA6A-407CBD079E47}" type="slidenum">
              <a:rPr spc="-5" dirty="0"/>
              <a:t>‹#›</a:t>
            </a:fld>
            <a:r>
              <a:rPr spc="-5" dirty="0"/>
              <a:t>/8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bg1"/>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8/1/2022</a:t>
            </a:fld>
            <a:endParaRPr lang="en-US"/>
          </a:p>
        </p:txBody>
      </p:sp>
      <p:sp>
        <p:nvSpPr>
          <p:cNvPr id="5" name="Holder 5"/>
          <p:cNvSpPr>
            <a:spLocks noGrp="1"/>
          </p:cNvSpPr>
          <p:nvPr>
            <p:ph type="sldNum" sz="quarter" idx="7"/>
          </p:nvPr>
        </p:nvSpPr>
        <p:spPr/>
        <p:txBody>
          <a:bodyPr lIns="0" tIns="0" rIns="0" bIns="0"/>
          <a:lstStyle>
            <a:lvl1pPr>
              <a:defRPr sz="2400" b="0" i="0">
                <a:solidFill>
                  <a:schemeClr val="bg1"/>
                </a:solidFill>
                <a:latin typeface="Consolas"/>
                <a:cs typeface="Consolas"/>
              </a:defRPr>
            </a:lvl1pPr>
          </a:lstStyle>
          <a:p>
            <a:pPr marL="38100">
              <a:lnSpc>
                <a:spcPts val="2360"/>
              </a:lnSpc>
            </a:pPr>
            <a:fld id="{81D60167-4931-47E6-BA6A-407CBD079E47}" type="slidenum">
              <a:rPr spc="-5" dirty="0"/>
              <a:t>‹#›</a:t>
            </a:fld>
            <a:r>
              <a:rPr spc="-5" dirty="0"/>
              <a:t>/8</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8/1/2022</a:t>
            </a:fld>
            <a:endParaRPr lang="en-US"/>
          </a:p>
        </p:txBody>
      </p:sp>
      <p:sp>
        <p:nvSpPr>
          <p:cNvPr id="4" name="Holder 4"/>
          <p:cNvSpPr>
            <a:spLocks noGrp="1"/>
          </p:cNvSpPr>
          <p:nvPr>
            <p:ph type="sldNum" sz="quarter" idx="7"/>
          </p:nvPr>
        </p:nvSpPr>
        <p:spPr/>
        <p:txBody>
          <a:bodyPr lIns="0" tIns="0" rIns="0" bIns="0"/>
          <a:lstStyle>
            <a:lvl1pPr>
              <a:defRPr sz="2400" b="0" i="0">
                <a:solidFill>
                  <a:schemeClr val="bg1"/>
                </a:solidFill>
                <a:latin typeface="Consolas"/>
                <a:cs typeface="Consolas"/>
              </a:defRPr>
            </a:lvl1pPr>
          </a:lstStyle>
          <a:p>
            <a:pPr marL="38100">
              <a:lnSpc>
                <a:spcPts val="2360"/>
              </a:lnSpc>
            </a:pPr>
            <a:fld id="{81D60167-4931-47E6-BA6A-407CBD079E47}" type="slidenum">
              <a:rPr spc="-5" dirty="0"/>
              <a:t>‹#›</a:t>
            </a:fld>
            <a:r>
              <a:rPr spc="-5" dirty="0"/>
              <a:t>/8</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9" cy="10287000"/>
          </a:xfrm>
          <a:prstGeom prst="rect">
            <a:avLst/>
          </a:prstGeom>
        </p:spPr>
      </p:pic>
      <p:sp>
        <p:nvSpPr>
          <p:cNvPr id="2" name="Holder 2"/>
          <p:cNvSpPr>
            <a:spLocks noGrp="1"/>
          </p:cNvSpPr>
          <p:nvPr>
            <p:ph type="title"/>
          </p:nvPr>
        </p:nvSpPr>
        <p:spPr>
          <a:xfrm>
            <a:off x="1599737" y="783467"/>
            <a:ext cx="15088524" cy="1122680"/>
          </a:xfrm>
          <a:prstGeom prst="rect">
            <a:avLst/>
          </a:prstGeom>
        </p:spPr>
        <p:txBody>
          <a:bodyPr wrap="square" lIns="0" tIns="0" rIns="0" bIns="0">
            <a:spAutoFit/>
          </a:bodyPr>
          <a:lstStyle>
            <a:lvl1pPr>
              <a:defRPr sz="7200" b="0" i="0">
                <a:solidFill>
                  <a:schemeClr val="bg1"/>
                </a:solidFill>
                <a:latin typeface="Microsoft Sans Serif"/>
                <a:cs typeface="Microsoft Sans Serif"/>
              </a:defRPr>
            </a:lvl1pPr>
          </a:lstStyle>
          <a:p>
            <a:endParaRPr/>
          </a:p>
        </p:txBody>
      </p:sp>
      <p:sp>
        <p:nvSpPr>
          <p:cNvPr id="3" name="Holder 3"/>
          <p:cNvSpPr>
            <a:spLocks noGrp="1"/>
          </p:cNvSpPr>
          <p:nvPr>
            <p:ph type="body" idx="1"/>
          </p:nvPr>
        </p:nvSpPr>
        <p:spPr>
          <a:xfrm>
            <a:off x="1583116" y="3904696"/>
            <a:ext cx="15121766" cy="23571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8/1/2022</a:t>
            </a:fld>
            <a:endParaRPr lang="en-US"/>
          </a:p>
        </p:txBody>
      </p:sp>
      <p:sp>
        <p:nvSpPr>
          <p:cNvPr id="6" name="Holder 6"/>
          <p:cNvSpPr>
            <a:spLocks noGrp="1"/>
          </p:cNvSpPr>
          <p:nvPr>
            <p:ph type="sldNum" sz="quarter" idx="7"/>
          </p:nvPr>
        </p:nvSpPr>
        <p:spPr>
          <a:xfrm>
            <a:off x="17508202" y="9723963"/>
            <a:ext cx="591184" cy="330200"/>
          </a:xfrm>
          <a:prstGeom prst="rect">
            <a:avLst/>
          </a:prstGeom>
        </p:spPr>
        <p:txBody>
          <a:bodyPr wrap="square" lIns="0" tIns="0" rIns="0" bIns="0">
            <a:spAutoFit/>
          </a:bodyPr>
          <a:lstStyle>
            <a:lvl1pPr>
              <a:defRPr sz="2400" b="0" i="0">
                <a:solidFill>
                  <a:schemeClr val="bg1"/>
                </a:solidFill>
                <a:latin typeface="Consolas"/>
                <a:cs typeface="Consolas"/>
              </a:defRPr>
            </a:lvl1pPr>
          </a:lstStyle>
          <a:p>
            <a:pPr marL="38100">
              <a:lnSpc>
                <a:spcPts val="2360"/>
              </a:lnSpc>
            </a:pPr>
            <a:fld id="{81D60167-4931-47E6-BA6A-407CBD079E47}" type="slidenum">
              <a:rPr spc="-5" dirty="0"/>
              <a:t>‹#›</a:t>
            </a:fld>
            <a:r>
              <a:rPr spc="-5" dirty="0"/>
              <a:t>/8</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www.cs.mcgill.ca/~vkules/bandits.pdf"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www.cs.nyu.edu/~mohri/pub/bandit.pdf" TargetMode="External"/><Relationship Id="rId4" Type="http://schemas.openxmlformats.org/officeDocument/2006/relationships/hyperlink" Target="http://homes.di.unimi.it/~cesabian/Pubblicazioni/ml-02.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Multi-armed_bandit#cite_note-BF-4" TargetMode="External"/><Relationship Id="rId13" Type="http://schemas.openxmlformats.org/officeDocument/2006/relationships/hyperlink" Target="https://en.wikipedia.org/wiki/Multi-armed_bandit#cite_note-weber-5" TargetMode="External"/><Relationship Id="rId3" Type="http://schemas.openxmlformats.org/officeDocument/2006/relationships/hyperlink" Target="https://en.wikipedia.org/wiki/Probability_theory" TargetMode="External"/><Relationship Id="rId7" Type="http://schemas.openxmlformats.org/officeDocument/2006/relationships/hyperlink" Target="https://en.wikipedia.org/wiki/Multi-armed_bandit#cite_note-Gittins89-3" TargetMode="External"/><Relationship Id="rId12" Type="http://schemas.openxmlformats.org/officeDocument/2006/relationships/hyperlink" Target="https://en.wiktionary.org/wiki/one-armed_bandit"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en.wikipedia.org/wiki/Multi-armed_bandit#cite_note-2" TargetMode="External"/><Relationship Id="rId11" Type="http://schemas.openxmlformats.org/officeDocument/2006/relationships/hyperlink" Target="https://en.wikipedia.org/wiki/Slot_machines" TargetMode="External"/><Relationship Id="rId5" Type="http://schemas.openxmlformats.org/officeDocument/2006/relationships/hyperlink" Target="https://en.wikipedia.org/wiki/Multi-armed_bandit#cite_note-doi10.1023/A:1013689704352-1" TargetMode="External"/><Relationship Id="rId10" Type="http://schemas.openxmlformats.org/officeDocument/2006/relationships/hyperlink" Target="https://en.wikipedia.org/wiki/Gambler" TargetMode="External"/><Relationship Id="rId4" Type="http://schemas.openxmlformats.org/officeDocument/2006/relationships/hyperlink" Target="https://en.wikipedia.org/wiki/Machine_learning" TargetMode="External"/><Relationship Id="rId9" Type="http://schemas.openxmlformats.org/officeDocument/2006/relationships/hyperlink" Target="https://en.wikipedia.org/wiki/Reinforcement_learning" TargetMode="External"/><Relationship Id="rId14" Type="http://schemas.openxmlformats.org/officeDocument/2006/relationships/hyperlink" Target="https://en.wikipedia.org/wiki/Stochastic_scheduli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7000"/>
          </a:xfrm>
          <a:prstGeom prst="rect">
            <a:avLst/>
          </a:prstGeom>
        </p:spPr>
      </p:pic>
      <p:pic>
        <p:nvPicPr>
          <p:cNvPr id="3" name="object 3"/>
          <p:cNvPicPr/>
          <p:nvPr/>
        </p:nvPicPr>
        <p:blipFill>
          <a:blip r:embed="rId3" cstate="print"/>
          <a:stretch>
            <a:fillRect/>
          </a:stretch>
        </p:blipFill>
        <p:spPr>
          <a:xfrm>
            <a:off x="6315863" y="0"/>
            <a:ext cx="2181230" cy="1829733"/>
          </a:xfrm>
          <a:prstGeom prst="rect">
            <a:avLst/>
          </a:prstGeom>
        </p:spPr>
      </p:pic>
      <p:sp>
        <p:nvSpPr>
          <p:cNvPr id="4" name="object 4"/>
          <p:cNvSpPr/>
          <p:nvPr/>
        </p:nvSpPr>
        <p:spPr>
          <a:xfrm>
            <a:off x="1515595" y="7921319"/>
            <a:ext cx="2349500" cy="63500"/>
          </a:xfrm>
          <a:custGeom>
            <a:avLst/>
            <a:gdLst/>
            <a:ahLst/>
            <a:cxnLst/>
            <a:rect l="l" t="t" r="r" b="b"/>
            <a:pathLst>
              <a:path w="2349500" h="63500">
                <a:moveTo>
                  <a:pt x="2349499" y="63497"/>
                </a:moveTo>
                <a:lnTo>
                  <a:pt x="0" y="63497"/>
                </a:lnTo>
                <a:lnTo>
                  <a:pt x="0" y="0"/>
                </a:lnTo>
                <a:lnTo>
                  <a:pt x="2349499" y="0"/>
                </a:lnTo>
                <a:lnTo>
                  <a:pt x="2349499" y="63497"/>
                </a:lnTo>
                <a:close/>
              </a:path>
            </a:pathLst>
          </a:custGeom>
          <a:solidFill>
            <a:srgbClr val="FFFFFF"/>
          </a:solidFill>
        </p:spPr>
        <p:txBody>
          <a:bodyPr wrap="square" lIns="0" tIns="0" rIns="0" bIns="0" rtlCol="0"/>
          <a:lstStyle/>
          <a:p>
            <a:endParaRPr/>
          </a:p>
        </p:txBody>
      </p:sp>
      <p:pic>
        <p:nvPicPr>
          <p:cNvPr id="5" name="object 5"/>
          <p:cNvPicPr/>
          <p:nvPr/>
        </p:nvPicPr>
        <p:blipFill>
          <a:blip r:embed="rId4" cstate="print"/>
          <a:stretch>
            <a:fillRect/>
          </a:stretch>
        </p:blipFill>
        <p:spPr>
          <a:xfrm>
            <a:off x="14727722" y="6078577"/>
            <a:ext cx="3560276" cy="3998477"/>
          </a:xfrm>
          <a:prstGeom prst="rect">
            <a:avLst/>
          </a:prstGeom>
        </p:spPr>
      </p:pic>
      <p:sp>
        <p:nvSpPr>
          <p:cNvPr id="6" name="object 6"/>
          <p:cNvSpPr txBox="1"/>
          <p:nvPr/>
        </p:nvSpPr>
        <p:spPr>
          <a:xfrm>
            <a:off x="11167328" y="1274229"/>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sp>
        <p:nvSpPr>
          <p:cNvPr id="7" name="object 7"/>
          <p:cNvSpPr txBox="1">
            <a:spLocks noGrp="1"/>
          </p:cNvSpPr>
          <p:nvPr>
            <p:ph type="title"/>
          </p:nvPr>
        </p:nvSpPr>
        <p:spPr>
          <a:xfrm>
            <a:off x="1459000" y="3043585"/>
            <a:ext cx="12124690" cy="1625600"/>
          </a:xfrm>
          <a:prstGeom prst="rect">
            <a:avLst/>
          </a:prstGeom>
        </p:spPr>
        <p:txBody>
          <a:bodyPr vert="horz" wrap="square" lIns="0" tIns="12700" rIns="0" bIns="0" rtlCol="0">
            <a:spAutoFit/>
          </a:bodyPr>
          <a:lstStyle/>
          <a:p>
            <a:pPr marL="12700">
              <a:lnSpc>
                <a:spcPct val="100000"/>
              </a:lnSpc>
              <a:spcBef>
                <a:spcPts val="100"/>
              </a:spcBef>
            </a:pPr>
            <a:r>
              <a:rPr sz="10500" spc="180" dirty="0"/>
              <a:t>Multi-armed</a:t>
            </a:r>
            <a:r>
              <a:rPr sz="10500" spc="35" dirty="0"/>
              <a:t> </a:t>
            </a:r>
            <a:r>
              <a:rPr sz="10500" spc="-40" dirty="0"/>
              <a:t>Bandits</a:t>
            </a:r>
            <a:endParaRPr sz="10500"/>
          </a:p>
        </p:txBody>
      </p:sp>
      <p:sp>
        <p:nvSpPr>
          <p:cNvPr id="8" name="object 8"/>
          <p:cNvSpPr txBox="1"/>
          <p:nvPr/>
        </p:nvSpPr>
        <p:spPr>
          <a:xfrm>
            <a:off x="1501775" y="6387098"/>
            <a:ext cx="3020695" cy="545465"/>
          </a:xfrm>
          <a:prstGeom prst="rect">
            <a:avLst/>
          </a:prstGeom>
        </p:spPr>
        <p:txBody>
          <a:bodyPr vert="horz" wrap="square" lIns="0" tIns="13970" rIns="0" bIns="0" rtlCol="0">
            <a:spAutoFit/>
          </a:bodyPr>
          <a:lstStyle/>
          <a:p>
            <a:pPr marL="12700">
              <a:lnSpc>
                <a:spcPct val="100000"/>
              </a:lnSpc>
              <a:spcBef>
                <a:spcPts val="110"/>
              </a:spcBef>
            </a:pPr>
            <a:r>
              <a:rPr sz="3400" spc="-100" dirty="0">
                <a:solidFill>
                  <a:srgbClr val="FFFFFF"/>
                </a:solidFill>
                <a:latin typeface="Microsoft Sans Serif"/>
                <a:cs typeface="Microsoft Sans Serif"/>
              </a:rPr>
              <a:t>Tom</a:t>
            </a:r>
            <a:r>
              <a:rPr sz="3400" spc="-5" dirty="0">
                <a:solidFill>
                  <a:srgbClr val="FFFFFF"/>
                </a:solidFill>
                <a:latin typeface="Microsoft Sans Serif"/>
                <a:cs typeface="Microsoft Sans Serif"/>
              </a:rPr>
              <a:t> </a:t>
            </a:r>
            <a:r>
              <a:rPr sz="3400" spc="20" dirty="0">
                <a:solidFill>
                  <a:srgbClr val="FFFFFF"/>
                </a:solidFill>
                <a:latin typeface="Microsoft Sans Serif"/>
                <a:cs typeface="Microsoft Sans Serif"/>
              </a:rPr>
              <a:t>Vodopivec</a:t>
            </a:r>
            <a:endParaRPr sz="3400">
              <a:latin typeface="Microsoft Sans Serif"/>
              <a:cs typeface="Microsoft Sans Serif"/>
            </a:endParaRPr>
          </a:p>
        </p:txBody>
      </p:sp>
      <p:sp>
        <p:nvSpPr>
          <p:cNvPr id="9" name="object 9"/>
          <p:cNvSpPr txBox="1"/>
          <p:nvPr/>
        </p:nvSpPr>
        <p:spPr>
          <a:xfrm>
            <a:off x="1501774" y="8612203"/>
            <a:ext cx="13605510" cy="894080"/>
          </a:xfrm>
          <a:prstGeom prst="rect">
            <a:avLst/>
          </a:prstGeom>
        </p:spPr>
        <p:txBody>
          <a:bodyPr vert="horz" wrap="square" lIns="0" tIns="64135" rIns="0" bIns="0" rtlCol="0">
            <a:spAutoFit/>
          </a:bodyPr>
          <a:lstStyle/>
          <a:p>
            <a:pPr marL="12700" marR="5080">
              <a:lnSpc>
                <a:spcPts val="3240"/>
              </a:lnSpc>
              <a:spcBef>
                <a:spcPts val="505"/>
              </a:spcBef>
            </a:pPr>
            <a:r>
              <a:rPr sz="3000" spc="-5" dirty="0">
                <a:solidFill>
                  <a:srgbClr val="FFFFFF"/>
                </a:solidFill>
                <a:latin typeface="Consolas"/>
                <a:cs typeface="Consolas"/>
              </a:rPr>
              <a:t>IADS</a:t>
            </a:r>
            <a:r>
              <a:rPr sz="3000" spc="-20" dirty="0">
                <a:solidFill>
                  <a:srgbClr val="FFFFFF"/>
                </a:solidFill>
                <a:latin typeface="Consolas"/>
                <a:cs typeface="Consolas"/>
              </a:rPr>
              <a:t> </a:t>
            </a:r>
            <a:r>
              <a:rPr sz="3000" spc="-5" dirty="0">
                <a:solidFill>
                  <a:srgbClr val="FFFFFF"/>
                </a:solidFill>
                <a:latin typeface="Consolas"/>
                <a:cs typeface="Consolas"/>
              </a:rPr>
              <a:t>Analytics,</a:t>
            </a:r>
            <a:r>
              <a:rPr sz="3000" spc="-15" dirty="0">
                <a:solidFill>
                  <a:srgbClr val="FFFFFF"/>
                </a:solidFill>
                <a:latin typeface="Consolas"/>
                <a:cs typeface="Consolas"/>
              </a:rPr>
              <a:t> </a:t>
            </a:r>
            <a:r>
              <a:rPr sz="3000" spc="-5" dirty="0">
                <a:solidFill>
                  <a:srgbClr val="FFFFFF"/>
                </a:solidFill>
                <a:latin typeface="Consolas"/>
                <a:cs typeface="Consolas"/>
              </a:rPr>
              <a:t>Data</a:t>
            </a:r>
            <a:r>
              <a:rPr sz="3000" spc="-15" dirty="0">
                <a:solidFill>
                  <a:srgbClr val="FFFFFF"/>
                </a:solidFill>
                <a:latin typeface="Consolas"/>
                <a:cs typeface="Consolas"/>
              </a:rPr>
              <a:t> </a:t>
            </a:r>
            <a:r>
              <a:rPr sz="3000" spc="-5" dirty="0">
                <a:solidFill>
                  <a:srgbClr val="FFFFFF"/>
                </a:solidFill>
                <a:latin typeface="Consolas"/>
                <a:cs typeface="Consolas"/>
              </a:rPr>
              <a:t>Science</a:t>
            </a:r>
            <a:r>
              <a:rPr sz="3000" spc="-20" dirty="0">
                <a:solidFill>
                  <a:srgbClr val="FFFFFF"/>
                </a:solidFill>
                <a:latin typeface="Consolas"/>
                <a:cs typeface="Consolas"/>
              </a:rPr>
              <a:t> </a:t>
            </a:r>
            <a:r>
              <a:rPr sz="3000" dirty="0">
                <a:solidFill>
                  <a:srgbClr val="FFFFFF"/>
                </a:solidFill>
                <a:latin typeface="Consolas"/>
                <a:cs typeface="Consolas"/>
              </a:rPr>
              <a:t>&amp;</a:t>
            </a:r>
            <a:r>
              <a:rPr sz="3000" spc="-15" dirty="0">
                <a:solidFill>
                  <a:srgbClr val="FFFFFF"/>
                </a:solidFill>
                <a:latin typeface="Consolas"/>
                <a:cs typeface="Consolas"/>
              </a:rPr>
              <a:t> </a:t>
            </a:r>
            <a:r>
              <a:rPr sz="3000" spc="-5" dirty="0">
                <a:solidFill>
                  <a:srgbClr val="FFFFFF"/>
                </a:solidFill>
                <a:latin typeface="Consolas"/>
                <a:cs typeface="Consolas"/>
              </a:rPr>
              <a:t>Decision</a:t>
            </a:r>
            <a:r>
              <a:rPr sz="3000" spc="-15" dirty="0">
                <a:solidFill>
                  <a:srgbClr val="FFFFFF"/>
                </a:solidFill>
                <a:latin typeface="Consolas"/>
                <a:cs typeface="Consolas"/>
              </a:rPr>
              <a:t> </a:t>
            </a:r>
            <a:r>
              <a:rPr sz="3000" spc="-5" dirty="0">
                <a:solidFill>
                  <a:srgbClr val="FFFFFF"/>
                </a:solidFill>
                <a:latin typeface="Consolas"/>
                <a:cs typeface="Consolas"/>
              </a:rPr>
              <a:t>Making</a:t>
            </a:r>
            <a:r>
              <a:rPr sz="3000" spc="-20" dirty="0">
                <a:solidFill>
                  <a:srgbClr val="FFFFFF"/>
                </a:solidFill>
                <a:latin typeface="Consolas"/>
                <a:cs typeface="Consolas"/>
              </a:rPr>
              <a:t> </a:t>
            </a:r>
            <a:r>
              <a:rPr sz="3000" spc="-5" dirty="0">
                <a:solidFill>
                  <a:srgbClr val="FFFFFF"/>
                </a:solidFill>
                <a:latin typeface="Consolas"/>
                <a:cs typeface="Consolas"/>
              </a:rPr>
              <a:t>Summer</a:t>
            </a:r>
            <a:r>
              <a:rPr sz="3000" spc="-15" dirty="0">
                <a:solidFill>
                  <a:srgbClr val="FFFFFF"/>
                </a:solidFill>
                <a:latin typeface="Consolas"/>
                <a:cs typeface="Consolas"/>
              </a:rPr>
              <a:t> </a:t>
            </a:r>
            <a:r>
              <a:rPr sz="3000" spc="-5" dirty="0">
                <a:solidFill>
                  <a:srgbClr val="FFFFFF"/>
                </a:solidFill>
                <a:latin typeface="Consolas"/>
                <a:cs typeface="Consolas"/>
              </a:rPr>
              <a:t>School</a:t>
            </a:r>
            <a:r>
              <a:rPr sz="3000" spc="-15" dirty="0">
                <a:solidFill>
                  <a:srgbClr val="FFFFFF"/>
                </a:solidFill>
                <a:latin typeface="Consolas"/>
                <a:cs typeface="Consolas"/>
              </a:rPr>
              <a:t> </a:t>
            </a:r>
            <a:r>
              <a:rPr sz="3000" spc="-5" dirty="0">
                <a:solidFill>
                  <a:srgbClr val="FFFFFF"/>
                </a:solidFill>
                <a:latin typeface="Consolas"/>
                <a:cs typeface="Consolas"/>
              </a:rPr>
              <a:t>2022 </a:t>
            </a:r>
            <a:r>
              <a:rPr sz="3000" spc="-1635" dirty="0">
                <a:solidFill>
                  <a:srgbClr val="FFFFFF"/>
                </a:solidFill>
                <a:latin typeface="Consolas"/>
                <a:cs typeface="Consolas"/>
              </a:rPr>
              <a:t> </a:t>
            </a:r>
            <a:r>
              <a:rPr sz="3000" spc="-5" dirty="0">
                <a:solidFill>
                  <a:srgbClr val="FFFFFF"/>
                </a:solidFill>
                <a:latin typeface="Consolas"/>
                <a:cs typeface="Consolas"/>
              </a:rPr>
              <a:t>2022-08-01</a:t>
            </a:r>
            <a:endParaRPr sz="3000">
              <a:latin typeface="Consolas"/>
              <a:cs typeface="Consola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21224"/>
            <a:ext cx="2659511" cy="2944704"/>
          </a:xfrm>
          <a:prstGeom prst="rect">
            <a:avLst/>
          </a:prstGeom>
        </p:spPr>
      </p:pic>
      <p:sp>
        <p:nvSpPr>
          <p:cNvPr id="3" name="object 3"/>
          <p:cNvSpPr txBox="1">
            <a:spLocks noGrp="1"/>
          </p:cNvSpPr>
          <p:nvPr>
            <p:ph type="title"/>
          </p:nvPr>
        </p:nvSpPr>
        <p:spPr>
          <a:xfrm>
            <a:off x="1599737" y="783467"/>
            <a:ext cx="6967855" cy="1122680"/>
          </a:xfrm>
          <a:prstGeom prst="rect">
            <a:avLst/>
          </a:prstGeom>
        </p:spPr>
        <p:txBody>
          <a:bodyPr vert="horz" wrap="square" lIns="0" tIns="12700" rIns="0" bIns="0" rtlCol="0">
            <a:spAutoFit/>
          </a:bodyPr>
          <a:lstStyle/>
          <a:p>
            <a:pPr marL="12700">
              <a:lnSpc>
                <a:spcPct val="100000"/>
              </a:lnSpc>
              <a:spcBef>
                <a:spcPts val="100"/>
              </a:spcBef>
            </a:pPr>
            <a:r>
              <a:rPr spc="-50" dirty="0"/>
              <a:t>Reading</a:t>
            </a:r>
            <a:r>
              <a:rPr spc="40" dirty="0"/>
              <a:t> </a:t>
            </a:r>
            <a:r>
              <a:rPr spc="50" dirty="0"/>
              <a:t>Material</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2360"/>
              </a:lnSpc>
            </a:pPr>
            <a:r>
              <a:rPr spc="-5" dirty="0"/>
              <a:t>8/8</a:t>
            </a:r>
          </a:p>
        </p:txBody>
      </p:sp>
      <p:sp>
        <p:nvSpPr>
          <p:cNvPr id="4" name="object 4"/>
          <p:cNvSpPr txBox="1"/>
          <p:nvPr/>
        </p:nvSpPr>
        <p:spPr>
          <a:xfrm>
            <a:off x="1599923" y="2738837"/>
            <a:ext cx="12607925" cy="1869439"/>
          </a:xfrm>
          <a:prstGeom prst="rect">
            <a:avLst/>
          </a:prstGeom>
        </p:spPr>
        <p:txBody>
          <a:bodyPr vert="horz" wrap="square" lIns="0" tIns="12700" rIns="0" bIns="0" rtlCol="0">
            <a:spAutoFit/>
          </a:bodyPr>
          <a:lstStyle/>
          <a:p>
            <a:pPr marL="12700">
              <a:lnSpc>
                <a:spcPct val="100000"/>
              </a:lnSpc>
              <a:spcBef>
                <a:spcPts val="100"/>
              </a:spcBef>
            </a:pPr>
            <a:r>
              <a:rPr sz="3200" u="heavy" spc="-35" dirty="0">
                <a:solidFill>
                  <a:srgbClr val="00FFFF"/>
                </a:solidFill>
                <a:uFill>
                  <a:solidFill>
                    <a:srgbClr val="00FFFF"/>
                  </a:solidFill>
                </a:uFill>
                <a:latin typeface="Microsoft Sans Serif"/>
                <a:cs typeface="Microsoft Sans Serif"/>
                <a:hlinkClick r:id="rId3"/>
              </a:rPr>
              <a:t>Kuleshov</a:t>
            </a:r>
            <a:r>
              <a:rPr sz="3200" u="heavy" spc="45" dirty="0">
                <a:solidFill>
                  <a:srgbClr val="00FFFF"/>
                </a:solidFill>
                <a:uFill>
                  <a:solidFill>
                    <a:srgbClr val="00FFFF"/>
                  </a:solidFill>
                </a:uFill>
                <a:latin typeface="Microsoft Sans Serif"/>
                <a:cs typeface="Microsoft Sans Serif"/>
                <a:hlinkClick r:id="rId3"/>
              </a:rPr>
              <a:t> </a:t>
            </a:r>
            <a:r>
              <a:rPr sz="3200" u="heavy" spc="15" dirty="0">
                <a:solidFill>
                  <a:srgbClr val="00FFFF"/>
                </a:solidFill>
                <a:uFill>
                  <a:solidFill>
                    <a:srgbClr val="00FFFF"/>
                  </a:solidFill>
                </a:uFill>
                <a:latin typeface="Microsoft Sans Serif"/>
                <a:cs typeface="Microsoft Sans Serif"/>
                <a:hlinkClick r:id="rId3"/>
              </a:rPr>
              <a:t>and</a:t>
            </a:r>
            <a:r>
              <a:rPr sz="3200" u="heavy" spc="45" dirty="0">
                <a:solidFill>
                  <a:srgbClr val="00FFFF"/>
                </a:solidFill>
                <a:uFill>
                  <a:solidFill>
                    <a:srgbClr val="00FFFF"/>
                  </a:solidFill>
                </a:uFill>
                <a:latin typeface="Microsoft Sans Serif"/>
                <a:cs typeface="Microsoft Sans Serif"/>
                <a:hlinkClick r:id="rId3"/>
              </a:rPr>
              <a:t> </a:t>
            </a:r>
            <a:r>
              <a:rPr sz="3200" u="heavy" spc="-35" dirty="0">
                <a:solidFill>
                  <a:srgbClr val="00FFFF"/>
                </a:solidFill>
                <a:uFill>
                  <a:solidFill>
                    <a:srgbClr val="00FFFF"/>
                  </a:solidFill>
                </a:uFill>
                <a:latin typeface="Microsoft Sans Serif"/>
                <a:cs typeface="Microsoft Sans Serif"/>
                <a:hlinkClick r:id="rId3"/>
              </a:rPr>
              <a:t>Precup,</a:t>
            </a:r>
            <a:r>
              <a:rPr sz="3200" u="heavy" spc="45" dirty="0">
                <a:solidFill>
                  <a:srgbClr val="00FFFF"/>
                </a:solidFill>
                <a:uFill>
                  <a:solidFill>
                    <a:srgbClr val="00FFFF"/>
                  </a:solidFill>
                </a:uFill>
                <a:latin typeface="Microsoft Sans Serif"/>
                <a:cs typeface="Microsoft Sans Serif"/>
                <a:hlinkClick r:id="rId3"/>
              </a:rPr>
              <a:t> </a:t>
            </a:r>
            <a:r>
              <a:rPr sz="3200" u="heavy" spc="40" dirty="0">
                <a:solidFill>
                  <a:srgbClr val="00FFFF"/>
                </a:solidFill>
                <a:uFill>
                  <a:solidFill>
                    <a:srgbClr val="00FFFF"/>
                  </a:solidFill>
                </a:uFill>
                <a:latin typeface="Microsoft Sans Serif"/>
                <a:cs typeface="Microsoft Sans Serif"/>
                <a:hlinkClick r:id="rId3"/>
              </a:rPr>
              <a:t>Algorithms</a:t>
            </a:r>
            <a:r>
              <a:rPr sz="3200" u="heavy" spc="45" dirty="0">
                <a:solidFill>
                  <a:srgbClr val="00FFFF"/>
                </a:solidFill>
                <a:uFill>
                  <a:solidFill>
                    <a:srgbClr val="00FFFF"/>
                  </a:solidFill>
                </a:uFill>
                <a:latin typeface="Microsoft Sans Serif"/>
                <a:cs typeface="Microsoft Sans Serif"/>
                <a:hlinkClick r:id="rId3"/>
              </a:rPr>
              <a:t> </a:t>
            </a:r>
            <a:r>
              <a:rPr sz="3200" u="heavy" spc="55" dirty="0">
                <a:solidFill>
                  <a:srgbClr val="00FFFF"/>
                </a:solidFill>
                <a:uFill>
                  <a:solidFill>
                    <a:srgbClr val="00FFFF"/>
                  </a:solidFill>
                </a:uFill>
                <a:latin typeface="Microsoft Sans Serif"/>
                <a:cs typeface="Microsoft Sans Serif"/>
                <a:hlinkClick r:id="rId3"/>
              </a:rPr>
              <a:t>for</a:t>
            </a:r>
            <a:r>
              <a:rPr sz="3200" u="heavy" spc="45" dirty="0">
                <a:solidFill>
                  <a:srgbClr val="00FFFF"/>
                </a:solidFill>
                <a:uFill>
                  <a:solidFill>
                    <a:srgbClr val="00FFFF"/>
                  </a:solidFill>
                </a:uFill>
                <a:latin typeface="Microsoft Sans Serif"/>
                <a:cs typeface="Microsoft Sans Serif"/>
                <a:hlinkClick r:id="rId3"/>
              </a:rPr>
              <a:t> </a:t>
            </a:r>
            <a:r>
              <a:rPr sz="3200" u="heavy" spc="55" dirty="0">
                <a:solidFill>
                  <a:srgbClr val="00FFFF"/>
                </a:solidFill>
                <a:uFill>
                  <a:solidFill>
                    <a:srgbClr val="00FFFF"/>
                  </a:solidFill>
                </a:uFill>
                <a:latin typeface="Microsoft Sans Serif"/>
                <a:cs typeface="Microsoft Sans Serif"/>
                <a:hlinkClick r:id="rId3"/>
              </a:rPr>
              <a:t>the</a:t>
            </a:r>
            <a:r>
              <a:rPr sz="3200" u="heavy" spc="45" dirty="0">
                <a:solidFill>
                  <a:srgbClr val="00FFFF"/>
                </a:solidFill>
                <a:uFill>
                  <a:solidFill>
                    <a:srgbClr val="00FFFF"/>
                  </a:solidFill>
                </a:uFill>
                <a:latin typeface="Microsoft Sans Serif"/>
                <a:cs typeface="Microsoft Sans Serif"/>
                <a:hlinkClick r:id="rId3"/>
              </a:rPr>
              <a:t> </a:t>
            </a:r>
            <a:r>
              <a:rPr sz="3200" u="heavy" spc="50" dirty="0">
                <a:solidFill>
                  <a:srgbClr val="00FFFF"/>
                </a:solidFill>
                <a:uFill>
                  <a:solidFill>
                    <a:srgbClr val="00FFFF"/>
                  </a:solidFill>
                </a:uFill>
                <a:latin typeface="Microsoft Sans Serif"/>
                <a:cs typeface="Microsoft Sans Serif"/>
                <a:hlinkClick r:id="rId3"/>
              </a:rPr>
              <a:t>Multi-armed</a:t>
            </a:r>
            <a:r>
              <a:rPr sz="3200" u="heavy" spc="45" dirty="0">
                <a:solidFill>
                  <a:srgbClr val="00FFFF"/>
                </a:solidFill>
                <a:uFill>
                  <a:solidFill>
                    <a:srgbClr val="00FFFF"/>
                  </a:solidFill>
                </a:uFill>
                <a:latin typeface="Microsoft Sans Serif"/>
                <a:cs typeface="Microsoft Sans Serif"/>
                <a:hlinkClick r:id="rId3"/>
              </a:rPr>
              <a:t> </a:t>
            </a:r>
            <a:r>
              <a:rPr sz="3200" u="heavy" spc="20" dirty="0">
                <a:solidFill>
                  <a:srgbClr val="00FFFF"/>
                </a:solidFill>
                <a:uFill>
                  <a:solidFill>
                    <a:srgbClr val="00FFFF"/>
                  </a:solidFill>
                </a:uFill>
                <a:latin typeface="Microsoft Sans Serif"/>
                <a:cs typeface="Microsoft Sans Serif"/>
                <a:hlinkClick r:id="rId3"/>
              </a:rPr>
              <a:t>Bandit</a:t>
            </a:r>
            <a:r>
              <a:rPr sz="3200" u="heavy" spc="45" dirty="0">
                <a:solidFill>
                  <a:srgbClr val="00FFFF"/>
                </a:solidFill>
                <a:uFill>
                  <a:solidFill>
                    <a:srgbClr val="00FFFF"/>
                  </a:solidFill>
                </a:uFill>
                <a:latin typeface="Microsoft Sans Serif"/>
                <a:cs typeface="Microsoft Sans Serif"/>
                <a:hlinkClick r:id="rId3"/>
              </a:rPr>
              <a:t> </a:t>
            </a:r>
            <a:r>
              <a:rPr sz="3200" u="heavy" dirty="0">
                <a:solidFill>
                  <a:srgbClr val="00FFFF"/>
                </a:solidFill>
                <a:uFill>
                  <a:solidFill>
                    <a:srgbClr val="00FFFF"/>
                  </a:solidFill>
                </a:uFill>
                <a:latin typeface="Microsoft Sans Serif"/>
                <a:cs typeface="Microsoft Sans Serif"/>
                <a:hlinkClick r:id="rId3"/>
              </a:rPr>
              <a:t>Problem</a:t>
            </a:r>
            <a:endParaRPr sz="3200">
              <a:latin typeface="Microsoft Sans Serif"/>
              <a:cs typeface="Microsoft Sans Serif"/>
            </a:endParaRPr>
          </a:p>
          <a:p>
            <a:pPr>
              <a:lnSpc>
                <a:spcPct val="100000"/>
              </a:lnSpc>
            </a:pPr>
            <a:endParaRPr sz="3200">
              <a:latin typeface="Microsoft Sans Serif"/>
              <a:cs typeface="Microsoft Sans Serif"/>
            </a:endParaRPr>
          </a:p>
          <a:p>
            <a:pPr>
              <a:lnSpc>
                <a:spcPct val="100000"/>
              </a:lnSpc>
              <a:spcBef>
                <a:spcPts val="45"/>
              </a:spcBef>
            </a:pPr>
            <a:endParaRPr sz="2800">
              <a:latin typeface="Microsoft Sans Serif"/>
              <a:cs typeface="Microsoft Sans Serif"/>
            </a:endParaRPr>
          </a:p>
          <a:p>
            <a:pPr marL="12700">
              <a:lnSpc>
                <a:spcPct val="100000"/>
              </a:lnSpc>
            </a:pPr>
            <a:r>
              <a:rPr sz="3200" u="heavy" spc="10" dirty="0">
                <a:solidFill>
                  <a:srgbClr val="00FFFF"/>
                </a:solidFill>
                <a:uFill>
                  <a:solidFill>
                    <a:srgbClr val="00FFFF"/>
                  </a:solidFill>
                </a:uFill>
                <a:latin typeface="Microsoft Sans Serif"/>
                <a:cs typeface="Microsoft Sans Serif"/>
                <a:hlinkClick r:id="rId4"/>
              </a:rPr>
              <a:t>Auer</a:t>
            </a:r>
            <a:r>
              <a:rPr sz="3200" u="heavy" spc="35" dirty="0">
                <a:solidFill>
                  <a:srgbClr val="00FFFF"/>
                </a:solidFill>
                <a:uFill>
                  <a:solidFill>
                    <a:srgbClr val="00FFFF"/>
                  </a:solidFill>
                </a:uFill>
                <a:latin typeface="Microsoft Sans Serif"/>
                <a:cs typeface="Microsoft Sans Serif"/>
                <a:hlinkClick r:id="rId4"/>
              </a:rPr>
              <a:t> </a:t>
            </a:r>
            <a:r>
              <a:rPr sz="3200" u="heavy" spc="85" dirty="0">
                <a:solidFill>
                  <a:srgbClr val="00FFFF"/>
                </a:solidFill>
                <a:uFill>
                  <a:solidFill>
                    <a:srgbClr val="00FFFF"/>
                  </a:solidFill>
                </a:uFill>
                <a:latin typeface="Microsoft Sans Serif"/>
                <a:cs typeface="Microsoft Sans Serif"/>
                <a:hlinkClick r:id="rId4"/>
              </a:rPr>
              <a:t>et</a:t>
            </a:r>
            <a:r>
              <a:rPr sz="3200" u="heavy" spc="35" dirty="0">
                <a:solidFill>
                  <a:srgbClr val="00FFFF"/>
                </a:solidFill>
                <a:uFill>
                  <a:solidFill>
                    <a:srgbClr val="00FFFF"/>
                  </a:solidFill>
                </a:uFill>
                <a:latin typeface="Microsoft Sans Serif"/>
                <a:cs typeface="Microsoft Sans Serif"/>
                <a:hlinkClick r:id="rId4"/>
              </a:rPr>
              <a:t> </a:t>
            </a:r>
            <a:r>
              <a:rPr sz="3200" u="heavy" spc="-20" dirty="0">
                <a:solidFill>
                  <a:srgbClr val="00FFFF"/>
                </a:solidFill>
                <a:uFill>
                  <a:solidFill>
                    <a:srgbClr val="00FFFF"/>
                  </a:solidFill>
                </a:uFill>
                <a:latin typeface="Microsoft Sans Serif"/>
                <a:cs typeface="Microsoft Sans Serif"/>
                <a:hlinkClick r:id="rId4"/>
              </a:rPr>
              <a:t>al.,</a:t>
            </a:r>
            <a:r>
              <a:rPr sz="3200" u="heavy" spc="35" dirty="0">
                <a:solidFill>
                  <a:srgbClr val="00FFFF"/>
                </a:solidFill>
                <a:uFill>
                  <a:solidFill>
                    <a:srgbClr val="00FFFF"/>
                  </a:solidFill>
                </a:uFill>
                <a:latin typeface="Microsoft Sans Serif"/>
                <a:cs typeface="Microsoft Sans Serif"/>
                <a:hlinkClick r:id="rId4"/>
              </a:rPr>
              <a:t> </a:t>
            </a:r>
            <a:r>
              <a:rPr sz="3200" u="heavy" spc="30" dirty="0">
                <a:solidFill>
                  <a:srgbClr val="00FFFF"/>
                </a:solidFill>
                <a:uFill>
                  <a:solidFill>
                    <a:srgbClr val="00FFFF"/>
                  </a:solidFill>
                </a:uFill>
                <a:latin typeface="Microsoft Sans Serif"/>
                <a:cs typeface="Microsoft Sans Serif"/>
                <a:hlinkClick r:id="rId4"/>
              </a:rPr>
              <a:t>Finite-time</a:t>
            </a:r>
            <a:r>
              <a:rPr sz="3200" u="heavy" spc="40" dirty="0">
                <a:solidFill>
                  <a:srgbClr val="00FFFF"/>
                </a:solidFill>
                <a:uFill>
                  <a:solidFill>
                    <a:srgbClr val="00FFFF"/>
                  </a:solidFill>
                </a:uFill>
                <a:latin typeface="Microsoft Sans Serif"/>
                <a:cs typeface="Microsoft Sans Serif"/>
                <a:hlinkClick r:id="rId4"/>
              </a:rPr>
              <a:t> </a:t>
            </a:r>
            <a:r>
              <a:rPr sz="3200" u="heavy" spc="-65" dirty="0">
                <a:solidFill>
                  <a:srgbClr val="00FFFF"/>
                </a:solidFill>
                <a:uFill>
                  <a:solidFill>
                    <a:srgbClr val="00FFFF"/>
                  </a:solidFill>
                </a:uFill>
                <a:latin typeface="Microsoft Sans Serif"/>
                <a:cs typeface="Microsoft Sans Serif"/>
                <a:hlinkClick r:id="rId4"/>
              </a:rPr>
              <a:t>Analysis</a:t>
            </a:r>
            <a:r>
              <a:rPr sz="3200" u="heavy" spc="35" dirty="0">
                <a:solidFill>
                  <a:srgbClr val="00FFFF"/>
                </a:solidFill>
                <a:uFill>
                  <a:solidFill>
                    <a:srgbClr val="00FFFF"/>
                  </a:solidFill>
                </a:uFill>
                <a:latin typeface="Microsoft Sans Serif"/>
                <a:cs typeface="Microsoft Sans Serif"/>
                <a:hlinkClick r:id="rId4"/>
              </a:rPr>
              <a:t> </a:t>
            </a:r>
            <a:r>
              <a:rPr sz="3200" u="heavy" spc="85" dirty="0">
                <a:solidFill>
                  <a:srgbClr val="00FFFF"/>
                </a:solidFill>
                <a:uFill>
                  <a:solidFill>
                    <a:srgbClr val="00FFFF"/>
                  </a:solidFill>
                </a:uFill>
                <a:latin typeface="Microsoft Sans Serif"/>
                <a:cs typeface="Microsoft Sans Serif"/>
                <a:hlinkClick r:id="rId4"/>
              </a:rPr>
              <a:t>of</a:t>
            </a:r>
            <a:r>
              <a:rPr sz="3200" u="heavy" spc="35" dirty="0">
                <a:solidFill>
                  <a:srgbClr val="00FFFF"/>
                </a:solidFill>
                <a:uFill>
                  <a:solidFill>
                    <a:srgbClr val="00FFFF"/>
                  </a:solidFill>
                </a:uFill>
                <a:latin typeface="Microsoft Sans Serif"/>
                <a:cs typeface="Microsoft Sans Serif"/>
                <a:hlinkClick r:id="rId4"/>
              </a:rPr>
              <a:t> </a:t>
            </a:r>
            <a:r>
              <a:rPr sz="3200" u="heavy" spc="55" dirty="0">
                <a:solidFill>
                  <a:srgbClr val="00FFFF"/>
                </a:solidFill>
                <a:uFill>
                  <a:solidFill>
                    <a:srgbClr val="00FFFF"/>
                  </a:solidFill>
                </a:uFill>
                <a:latin typeface="Microsoft Sans Serif"/>
                <a:cs typeface="Microsoft Sans Serif"/>
                <a:hlinkClick r:id="rId4"/>
              </a:rPr>
              <a:t>the</a:t>
            </a:r>
            <a:r>
              <a:rPr sz="3200" u="heavy" spc="40" dirty="0">
                <a:solidFill>
                  <a:srgbClr val="00FFFF"/>
                </a:solidFill>
                <a:uFill>
                  <a:solidFill>
                    <a:srgbClr val="00FFFF"/>
                  </a:solidFill>
                </a:uFill>
                <a:latin typeface="Microsoft Sans Serif"/>
                <a:cs typeface="Microsoft Sans Serif"/>
                <a:hlinkClick r:id="rId4"/>
              </a:rPr>
              <a:t> </a:t>
            </a:r>
            <a:r>
              <a:rPr sz="3200" u="heavy" spc="60" dirty="0">
                <a:solidFill>
                  <a:srgbClr val="00FFFF"/>
                </a:solidFill>
                <a:uFill>
                  <a:solidFill>
                    <a:srgbClr val="00FFFF"/>
                  </a:solidFill>
                </a:uFill>
                <a:latin typeface="Microsoft Sans Serif"/>
                <a:cs typeface="Microsoft Sans Serif"/>
                <a:hlinkClick r:id="rId4"/>
              </a:rPr>
              <a:t>Multiarmed</a:t>
            </a:r>
            <a:r>
              <a:rPr sz="3200" u="heavy" spc="35" dirty="0">
                <a:solidFill>
                  <a:srgbClr val="00FFFF"/>
                </a:solidFill>
                <a:uFill>
                  <a:solidFill>
                    <a:srgbClr val="00FFFF"/>
                  </a:solidFill>
                </a:uFill>
                <a:latin typeface="Microsoft Sans Serif"/>
                <a:cs typeface="Microsoft Sans Serif"/>
                <a:hlinkClick r:id="rId4"/>
              </a:rPr>
              <a:t> </a:t>
            </a:r>
            <a:r>
              <a:rPr sz="3200" u="heavy" spc="20" dirty="0">
                <a:solidFill>
                  <a:srgbClr val="00FFFF"/>
                </a:solidFill>
                <a:uFill>
                  <a:solidFill>
                    <a:srgbClr val="00FFFF"/>
                  </a:solidFill>
                </a:uFill>
                <a:latin typeface="Microsoft Sans Serif"/>
                <a:cs typeface="Microsoft Sans Serif"/>
                <a:hlinkClick r:id="rId4"/>
              </a:rPr>
              <a:t>Bandit</a:t>
            </a:r>
            <a:r>
              <a:rPr sz="3200" u="heavy" spc="35" dirty="0">
                <a:solidFill>
                  <a:srgbClr val="00FFFF"/>
                </a:solidFill>
                <a:uFill>
                  <a:solidFill>
                    <a:srgbClr val="00FFFF"/>
                  </a:solidFill>
                </a:uFill>
                <a:latin typeface="Microsoft Sans Serif"/>
                <a:cs typeface="Microsoft Sans Serif"/>
                <a:hlinkClick r:id="rId4"/>
              </a:rPr>
              <a:t> </a:t>
            </a:r>
            <a:r>
              <a:rPr sz="3200" u="heavy" dirty="0">
                <a:solidFill>
                  <a:srgbClr val="00FFFF"/>
                </a:solidFill>
                <a:uFill>
                  <a:solidFill>
                    <a:srgbClr val="00FFFF"/>
                  </a:solidFill>
                </a:uFill>
                <a:latin typeface="Microsoft Sans Serif"/>
                <a:cs typeface="Microsoft Sans Serif"/>
                <a:hlinkClick r:id="rId4"/>
              </a:rPr>
              <a:t>Problem</a:t>
            </a:r>
            <a:endParaRPr sz="3200">
              <a:latin typeface="Microsoft Sans Serif"/>
              <a:cs typeface="Microsoft Sans Serif"/>
            </a:endParaRPr>
          </a:p>
        </p:txBody>
      </p:sp>
      <p:sp>
        <p:nvSpPr>
          <p:cNvPr id="5" name="object 5"/>
          <p:cNvSpPr txBox="1"/>
          <p:nvPr/>
        </p:nvSpPr>
        <p:spPr>
          <a:xfrm>
            <a:off x="1599923" y="4552549"/>
            <a:ext cx="16196310" cy="1412240"/>
          </a:xfrm>
          <a:prstGeom prst="rect">
            <a:avLst/>
          </a:prstGeom>
        </p:spPr>
        <p:txBody>
          <a:bodyPr vert="horz" wrap="square" lIns="0" tIns="226060" rIns="0" bIns="0" rtlCol="0">
            <a:spAutoFit/>
          </a:bodyPr>
          <a:lstStyle/>
          <a:p>
            <a:pPr marR="5080" algn="r">
              <a:lnSpc>
                <a:spcPct val="100000"/>
              </a:lnSpc>
              <a:spcBef>
                <a:spcPts val="1780"/>
              </a:spcBef>
            </a:pPr>
            <a:r>
              <a:rPr sz="3000" dirty="0">
                <a:solidFill>
                  <a:srgbClr val="FFFFFF"/>
                </a:solidFill>
                <a:latin typeface="Consolas"/>
                <a:cs typeface="Consolas"/>
              </a:rPr>
              <a:t>+</a:t>
            </a:r>
            <a:endParaRPr sz="3000">
              <a:latin typeface="Consolas"/>
              <a:cs typeface="Consolas"/>
            </a:endParaRPr>
          </a:p>
          <a:p>
            <a:pPr marL="12700">
              <a:lnSpc>
                <a:spcPct val="100000"/>
              </a:lnSpc>
              <a:spcBef>
                <a:spcPts val="1795"/>
              </a:spcBef>
              <a:tabLst>
                <a:tab pos="607060" algn="l"/>
              </a:tabLst>
            </a:pPr>
            <a:r>
              <a:rPr sz="3200" u="heavy" dirty="0">
                <a:solidFill>
                  <a:srgbClr val="00FFFF"/>
                </a:solidFill>
                <a:uFill>
                  <a:solidFill>
                    <a:srgbClr val="00FFFF"/>
                  </a:solidFill>
                </a:uFill>
                <a:latin typeface="Times New Roman"/>
                <a:cs typeface="Times New Roman"/>
                <a:hlinkClick r:id="rId5"/>
              </a:rPr>
              <a:t> 	</a:t>
            </a:r>
            <a:r>
              <a:rPr sz="3200" u="heavy" spc="30" dirty="0">
                <a:solidFill>
                  <a:srgbClr val="00FFFF"/>
                </a:solidFill>
                <a:uFill>
                  <a:solidFill>
                    <a:srgbClr val="00FFFF"/>
                  </a:solidFill>
                </a:uFill>
                <a:latin typeface="Microsoft Sans Serif"/>
                <a:cs typeface="Microsoft Sans Serif"/>
                <a:hlinkClick r:id="rId5"/>
              </a:rPr>
              <a:t>morel</a:t>
            </a:r>
            <a:r>
              <a:rPr sz="3200" u="heavy" spc="40" dirty="0">
                <a:solidFill>
                  <a:srgbClr val="00FFFF"/>
                </a:solidFill>
                <a:uFill>
                  <a:solidFill>
                    <a:srgbClr val="00FFFF"/>
                  </a:solidFill>
                </a:uFill>
                <a:latin typeface="Microsoft Sans Serif"/>
                <a:cs typeface="Microsoft Sans Serif"/>
                <a:hlinkClick r:id="rId5"/>
              </a:rPr>
              <a:t> </a:t>
            </a:r>
            <a:r>
              <a:rPr sz="3200" u="heavy" spc="15" dirty="0">
                <a:solidFill>
                  <a:srgbClr val="00FFFF"/>
                </a:solidFill>
                <a:uFill>
                  <a:solidFill>
                    <a:srgbClr val="00FFFF"/>
                  </a:solidFill>
                </a:uFill>
                <a:latin typeface="Microsoft Sans Serif"/>
                <a:cs typeface="Microsoft Sans Serif"/>
                <a:hlinkClick r:id="rId5"/>
              </a:rPr>
              <a:t>and</a:t>
            </a:r>
            <a:r>
              <a:rPr sz="3200" u="heavy" spc="40" dirty="0">
                <a:solidFill>
                  <a:srgbClr val="00FFFF"/>
                </a:solidFill>
                <a:uFill>
                  <a:solidFill>
                    <a:srgbClr val="00FFFF"/>
                  </a:solidFill>
                </a:uFill>
                <a:latin typeface="Microsoft Sans Serif"/>
                <a:cs typeface="Microsoft Sans Serif"/>
                <a:hlinkClick r:id="rId5"/>
              </a:rPr>
              <a:t> </a:t>
            </a:r>
            <a:r>
              <a:rPr sz="3200" u="heavy" spc="55" dirty="0">
                <a:solidFill>
                  <a:srgbClr val="00FFFF"/>
                </a:solidFill>
                <a:uFill>
                  <a:solidFill>
                    <a:srgbClr val="00FFFF"/>
                  </a:solidFill>
                </a:uFill>
                <a:latin typeface="Microsoft Sans Serif"/>
                <a:cs typeface="Microsoft Sans Serif"/>
                <a:hlinkClick r:id="rId5"/>
              </a:rPr>
              <a:t>Mohri,</a:t>
            </a:r>
            <a:r>
              <a:rPr sz="3200" u="heavy" spc="40" dirty="0">
                <a:solidFill>
                  <a:srgbClr val="00FFFF"/>
                </a:solidFill>
                <a:uFill>
                  <a:solidFill>
                    <a:srgbClr val="00FFFF"/>
                  </a:solidFill>
                </a:uFill>
                <a:latin typeface="Microsoft Sans Serif"/>
                <a:cs typeface="Microsoft Sans Serif"/>
                <a:hlinkClick r:id="rId5"/>
              </a:rPr>
              <a:t> </a:t>
            </a:r>
            <a:r>
              <a:rPr sz="3200" u="heavy" spc="70" dirty="0">
                <a:solidFill>
                  <a:srgbClr val="00FFFF"/>
                </a:solidFill>
                <a:uFill>
                  <a:solidFill>
                    <a:srgbClr val="00FFFF"/>
                  </a:solidFill>
                </a:uFill>
                <a:latin typeface="Microsoft Sans Serif"/>
                <a:cs typeface="Microsoft Sans Serif"/>
                <a:hlinkClick r:id="rId5"/>
              </a:rPr>
              <a:t>Multi-Armed</a:t>
            </a:r>
            <a:r>
              <a:rPr sz="3200" u="heavy" spc="40" dirty="0">
                <a:solidFill>
                  <a:srgbClr val="00FFFF"/>
                </a:solidFill>
                <a:uFill>
                  <a:solidFill>
                    <a:srgbClr val="00FFFF"/>
                  </a:solidFill>
                </a:uFill>
                <a:latin typeface="Microsoft Sans Serif"/>
                <a:cs typeface="Microsoft Sans Serif"/>
                <a:hlinkClick r:id="rId5"/>
              </a:rPr>
              <a:t> </a:t>
            </a:r>
            <a:r>
              <a:rPr sz="3200" u="heavy" spc="20" dirty="0">
                <a:solidFill>
                  <a:srgbClr val="00FFFF"/>
                </a:solidFill>
                <a:uFill>
                  <a:solidFill>
                    <a:srgbClr val="00FFFF"/>
                  </a:solidFill>
                </a:uFill>
                <a:latin typeface="Microsoft Sans Serif"/>
                <a:cs typeface="Microsoft Sans Serif"/>
                <a:hlinkClick r:id="rId5"/>
              </a:rPr>
              <a:t>Bandit</a:t>
            </a:r>
            <a:r>
              <a:rPr sz="3200" u="heavy" spc="40" dirty="0">
                <a:solidFill>
                  <a:srgbClr val="00FFFF"/>
                </a:solidFill>
                <a:uFill>
                  <a:solidFill>
                    <a:srgbClr val="00FFFF"/>
                  </a:solidFill>
                </a:uFill>
                <a:latin typeface="Microsoft Sans Serif"/>
                <a:cs typeface="Microsoft Sans Serif"/>
                <a:hlinkClick r:id="rId5"/>
              </a:rPr>
              <a:t> Algorithms</a:t>
            </a:r>
            <a:r>
              <a:rPr sz="3200" u="heavy" spc="45" dirty="0">
                <a:solidFill>
                  <a:srgbClr val="00FFFF"/>
                </a:solidFill>
                <a:uFill>
                  <a:solidFill>
                    <a:srgbClr val="00FFFF"/>
                  </a:solidFill>
                </a:uFill>
                <a:latin typeface="Microsoft Sans Serif"/>
                <a:cs typeface="Microsoft Sans Serif"/>
                <a:hlinkClick r:id="rId5"/>
              </a:rPr>
              <a:t> </a:t>
            </a:r>
            <a:r>
              <a:rPr sz="3200" u="heavy" spc="15" dirty="0">
                <a:solidFill>
                  <a:srgbClr val="00FFFF"/>
                </a:solidFill>
                <a:uFill>
                  <a:solidFill>
                    <a:srgbClr val="00FFFF"/>
                  </a:solidFill>
                </a:uFill>
                <a:latin typeface="Microsoft Sans Serif"/>
                <a:cs typeface="Microsoft Sans Serif"/>
                <a:hlinkClick r:id="rId5"/>
              </a:rPr>
              <a:t>and</a:t>
            </a:r>
            <a:r>
              <a:rPr sz="3200" u="heavy" spc="40" dirty="0">
                <a:solidFill>
                  <a:srgbClr val="00FFFF"/>
                </a:solidFill>
                <a:uFill>
                  <a:solidFill>
                    <a:srgbClr val="00FFFF"/>
                  </a:solidFill>
                </a:uFill>
                <a:latin typeface="Microsoft Sans Serif"/>
                <a:cs typeface="Microsoft Sans Serif"/>
                <a:hlinkClick r:id="rId5"/>
              </a:rPr>
              <a:t> </a:t>
            </a:r>
            <a:r>
              <a:rPr sz="3200" u="heavy" spc="-10" dirty="0">
                <a:solidFill>
                  <a:srgbClr val="00FFFF"/>
                </a:solidFill>
                <a:uFill>
                  <a:solidFill>
                    <a:srgbClr val="00FFFF"/>
                  </a:solidFill>
                </a:uFill>
                <a:latin typeface="Microsoft Sans Serif"/>
                <a:cs typeface="Microsoft Sans Serif"/>
                <a:hlinkClick r:id="rId5"/>
              </a:rPr>
              <a:t>Empirical</a:t>
            </a:r>
            <a:r>
              <a:rPr sz="3200" u="heavy" spc="40" dirty="0">
                <a:solidFill>
                  <a:srgbClr val="00FFFF"/>
                </a:solidFill>
                <a:uFill>
                  <a:solidFill>
                    <a:srgbClr val="00FFFF"/>
                  </a:solidFill>
                </a:uFill>
                <a:latin typeface="Microsoft Sans Serif"/>
                <a:cs typeface="Microsoft Sans Serif"/>
                <a:hlinkClick r:id="rId5"/>
              </a:rPr>
              <a:t> </a:t>
            </a:r>
            <a:r>
              <a:rPr sz="3200" u="heavy" spc="-20" dirty="0">
                <a:solidFill>
                  <a:srgbClr val="00FFFF"/>
                </a:solidFill>
                <a:uFill>
                  <a:solidFill>
                    <a:srgbClr val="00FFFF"/>
                  </a:solidFill>
                </a:uFill>
                <a:latin typeface="Microsoft Sans Serif"/>
                <a:cs typeface="Microsoft Sans Serif"/>
                <a:hlinkClick r:id="rId5"/>
              </a:rPr>
              <a:t>Evaluation</a:t>
            </a:r>
            <a:endParaRPr sz="3200">
              <a:latin typeface="Microsoft Sans Serif"/>
              <a:cs typeface="Microsoft Sans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3621224"/>
            <a:ext cx="2659511" cy="2944704"/>
          </a:xfrm>
          <a:prstGeom prst="rect">
            <a:avLst/>
          </a:prstGeom>
        </p:spPr>
      </p:pic>
      <p:sp>
        <p:nvSpPr>
          <p:cNvPr id="4" name="object 4"/>
          <p:cNvSpPr txBox="1">
            <a:spLocks noGrp="1"/>
          </p:cNvSpPr>
          <p:nvPr>
            <p:ph type="title"/>
          </p:nvPr>
        </p:nvSpPr>
        <p:spPr>
          <a:xfrm>
            <a:off x="1599737" y="783467"/>
            <a:ext cx="3937635" cy="1122680"/>
          </a:xfrm>
          <a:prstGeom prst="rect">
            <a:avLst/>
          </a:prstGeom>
        </p:spPr>
        <p:txBody>
          <a:bodyPr vert="horz" wrap="square" lIns="0" tIns="12700" rIns="0" bIns="0" rtlCol="0">
            <a:spAutoFit/>
          </a:bodyPr>
          <a:lstStyle/>
          <a:p>
            <a:pPr marL="12700">
              <a:lnSpc>
                <a:spcPct val="100000"/>
              </a:lnSpc>
              <a:spcBef>
                <a:spcPts val="100"/>
              </a:spcBef>
            </a:pPr>
            <a:r>
              <a:rPr spc="-145" dirty="0"/>
              <a:t>Bandits??</a:t>
            </a:r>
          </a:p>
        </p:txBody>
      </p:sp>
      <p:sp>
        <p:nvSpPr>
          <p:cNvPr id="5" name="object 5"/>
          <p:cNvSpPr txBox="1"/>
          <p:nvPr/>
        </p:nvSpPr>
        <p:spPr>
          <a:xfrm>
            <a:off x="1599737" y="2193345"/>
            <a:ext cx="5182063" cy="2559675"/>
          </a:xfrm>
          <a:prstGeom prst="rect">
            <a:avLst/>
          </a:prstGeom>
        </p:spPr>
        <p:txBody>
          <a:bodyPr vert="horz" wrap="square" lIns="0" tIns="203200" rIns="0" bIns="0" rtlCol="0">
            <a:spAutoFit/>
          </a:bodyPr>
          <a:lstStyle/>
          <a:p>
            <a:pPr marL="12700">
              <a:lnSpc>
                <a:spcPct val="100000"/>
              </a:lnSpc>
              <a:spcBef>
                <a:spcPts val="1600"/>
              </a:spcBef>
            </a:pPr>
            <a:r>
              <a:rPr sz="3200" spc="35" dirty="0">
                <a:solidFill>
                  <a:srgbClr val="FFFFFF"/>
                </a:solidFill>
                <a:latin typeface="Microsoft Sans Serif"/>
                <a:cs typeface="Microsoft Sans Serif"/>
              </a:rPr>
              <a:t>One-armed</a:t>
            </a:r>
            <a:r>
              <a:rPr sz="3200" spc="-5" dirty="0">
                <a:solidFill>
                  <a:srgbClr val="FFFFFF"/>
                </a:solidFill>
                <a:latin typeface="Microsoft Sans Serif"/>
                <a:cs typeface="Microsoft Sans Serif"/>
              </a:rPr>
              <a:t> </a:t>
            </a:r>
            <a:r>
              <a:rPr sz="3200" spc="70" dirty="0">
                <a:solidFill>
                  <a:srgbClr val="FFFFFF"/>
                </a:solidFill>
                <a:latin typeface="Microsoft Sans Serif"/>
                <a:cs typeface="Microsoft Sans Serif"/>
              </a:rPr>
              <a:t>bandit</a:t>
            </a:r>
            <a:endParaRPr sz="3200" dirty="0">
              <a:latin typeface="Microsoft Sans Serif"/>
              <a:cs typeface="Microsoft Sans Serif"/>
            </a:endParaRPr>
          </a:p>
          <a:p>
            <a:pPr marL="125095">
              <a:lnSpc>
                <a:spcPct val="100000"/>
              </a:lnSpc>
              <a:spcBef>
                <a:spcPts val="1500"/>
              </a:spcBef>
            </a:pPr>
            <a:r>
              <a:rPr sz="3200" spc="260" dirty="0">
                <a:solidFill>
                  <a:srgbClr val="FFFFFF"/>
                </a:solidFill>
                <a:latin typeface="Microsoft Sans Serif"/>
                <a:cs typeface="Microsoft Sans Serif"/>
              </a:rPr>
              <a:t>=</a:t>
            </a:r>
            <a:r>
              <a:rPr sz="3200" spc="15" dirty="0">
                <a:solidFill>
                  <a:srgbClr val="FFFFFF"/>
                </a:solidFill>
                <a:latin typeface="Microsoft Sans Serif"/>
                <a:cs typeface="Microsoft Sans Serif"/>
              </a:rPr>
              <a:t> </a:t>
            </a:r>
            <a:r>
              <a:rPr sz="3200" spc="20" dirty="0">
                <a:solidFill>
                  <a:srgbClr val="FFFFFF"/>
                </a:solidFill>
                <a:latin typeface="Microsoft Sans Serif"/>
                <a:cs typeface="Microsoft Sans Serif"/>
              </a:rPr>
              <a:t>slot</a:t>
            </a:r>
            <a:r>
              <a:rPr sz="3200" spc="15" dirty="0">
                <a:solidFill>
                  <a:srgbClr val="FFFFFF"/>
                </a:solidFill>
                <a:latin typeface="Microsoft Sans Serif"/>
                <a:cs typeface="Microsoft Sans Serif"/>
              </a:rPr>
              <a:t> </a:t>
            </a:r>
            <a:r>
              <a:rPr sz="3200" spc="-15" dirty="0">
                <a:solidFill>
                  <a:srgbClr val="FFFFFF"/>
                </a:solidFill>
                <a:latin typeface="Microsoft Sans Serif"/>
                <a:cs typeface="Microsoft Sans Serif"/>
              </a:rPr>
              <a:t>machine</a:t>
            </a:r>
            <a:endParaRPr lang="en-GB" sz="3200" spc="-15" dirty="0">
              <a:solidFill>
                <a:srgbClr val="FFFFFF"/>
              </a:solidFill>
              <a:latin typeface="Microsoft Sans Serif"/>
              <a:cs typeface="Microsoft Sans Serif"/>
            </a:endParaRPr>
          </a:p>
          <a:p>
            <a:pPr marL="125095">
              <a:lnSpc>
                <a:spcPct val="100000"/>
              </a:lnSpc>
              <a:spcBef>
                <a:spcPts val="1500"/>
              </a:spcBef>
            </a:pPr>
            <a:r>
              <a:rPr lang="en-GB" sz="3200" i="1" spc="-15" dirty="0">
                <a:solidFill>
                  <a:srgbClr val="FFFFFF"/>
                </a:solidFill>
                <a:latin typeface="Microsoft Sans Serif"/>
                <a:cs typeface="Microsoft Sans Serif"/>
              </a:rPr>
              <a:t>( because had an arm and robbed you of your money)</a:t>
            </a:r>
            <a:endParaRPr sz="3200" i="1" dirty="0">
              <a:latin typeface="Microsoft Sans Serif"/>
              <a:cs typeface="Microsoft Sans Serif"/>
            </a:endParaRPr>
          </a:p>
        </p:txBody>
      </p:sp>
      <p:sp>
        <p:nvSpPr>
          <p:cNvPr id="6" name="object 6"/>
          <p:cNvSpPr txBox="1"/>
          <p:nvPr/>
        </p:nvSpPr>
        <p:spPr>
          <a:xfrm>
            <a:off x="1599923" y="5451556"/>
            <a:ext cx="5031105" cy="1000760"/>
          </a:xfrm>
          <a:prstGeom prst="rect">
            <a:avLst/>
          </a:prstGeom>
        </p:spPr>
        <p:txBody>
          <a:bodyPr vert="horz" wrap="square" lIns="0" tIns="12700" rIns="0" bIns="0" rtlCol="0">
            <a:spAutoFit/>
          </a:bodyPr>
          <a:lstStyle/>
          <a:p>
            <a:pPr marL="12700" marR="5080">
              <a:lnSpc>
                <a:spcPct val="100000"/>
              </a:lnSpc>
              <a:spcBef>
                <a:spcPts val="100"/>
              </a:spcBef>
            </a:pPr>
            <a:r>
              <a:rPr sz="3200" spc="-5" dirty="0">
                <a:solidFill>
                  <a:srgbClr val="FFFFFF"/>
                </a:solidFill>
                <a:latin typeface="Microsoft Sans Serif"/>
                <a:cs typeface="Microsoft Sans Serif"/>
              </a:rPr>
              <a:t>When</a:t>
            </a:r>
            <a:r>
              <a:rPr sz="3200" spc="35" dirty="0">
                <a:solidFill>
                  <a:srgbClr val="FFFFFF"/>
                </a:solidFill>
                <a:latin typeface="Microsoft Sans Serif"/>
                <a:cs typeface="Microsoft Sans Serif"/>
              </a:rPr>
              <a:t> </a:t>
            </a:r>
            <a:r>
              <a:rPr sz="3200" spc="15" dirty="0">
                <a:solidFill>
                  <a:srgbClr val="FFFFFF"/>
                </a:solidFill>
                <a:latin typeface="Microsoft Sans Serif"/>
                <a:cs typeface="Microsoft Sans Serif"/>
              </a:rPr>
              <a:t>you</a:t>
            </a:r>
            <a:r>
              <a:rPr sz="3200" spc="40" dirty="0">
                <a:solidFill>
                  <a:srgbClr val="FFFFFF"/>
                </a:solidFill>
                <a:latin typeface="Microsoft Sans Serif"/>
                <a:cs typeface="Microsoft Sans Serif"/>
              </a:rPr>
              <a:t> </a:t>
            </a:r>
            <a:r>
              <a:rPr sz="3200" spc="-45" dirty="0">
                <a:solidFill>
                  <a:srgbClr val="FFFFFF"/>
                </a:solidFill>
                <a:latin typeface="Microsoft Sans Serif"/>
                <a:cs typeface="Microsoft Sans Serif"/>
              </a:rPr>
              <a:t>have</a:t>
            </a:r>
            <a:r>
              <a:rPr sz="3200" spc="35" dirty="0">
                <a:solidFill>
                  <a:srgbClr val="FFFFFF"/>
                </a:solidFill>
                <a:latin typeface="Microsoft Sans Serif"/>
                <a:cs typeface="Microsoft Sans Serif"/>
              </a:rPr>
              <a:t> </a:t>
            </a:r>
            <a:r>
              <a:rPr sz="3200" spc="20" dirty="0">
                <a:solidFill>
                  <a:srgbClr val="FFFFFF"/>
                </a:solidFill>
                <a:latin typeface="Microsoft Sans Serif"/>
                <a:cs typeface="Microsoft Sans Serif"/>
              </a:rPr>
              <a:t>more, </a:t>
            </a:r>
            <a:r>
              <a:rPr sz="3200" spc="25" dirty="0">
                <a:solidFill>
                  <a:srgbClr val="FFFFFF"/>
                </a:solidFill>
                <a:latin typeface="Microsoft Sans Serif"/>
                <a:cs typeface="Microsoft Sans Serif"/>
              </a:rPr>
              <a:t> </a:t>
            </a:r>
            <a:r>
              <a:rPr sz="3200" spc="-5" dirty="0">
                <a:solidFill>
                  <a:srgbClr val="FFFFFF"/>
                </a:solidFill>
                <a:latin typeface="Microsoft Sans Serif"/>
                <a:cs typeface="Microsoft Sans Serif"/>
              </a:rPr>
              <a:t>which</a:t>
            </a:r>
            <a:r>
              <a:rPr sz="3200" spc="20" dirty="0">
                <a:solidFill>
                  <a:srgbClr val="FFFFFF"/>
                </a:solidFill>
                <a:latin typeface="Microsoft Sans Serif"/>
                <a:cs typeface="Microsoft Sans Serif"/>
              </a:rPr>
              <a:t> </a:t>
            </a:r>
            <a:r>
              <a:rPr sz="3200" spc="35" dirty="0">
                <a:solidFill>
                  <a:srgbClr val="FFFFFF"/>
                </a:solidFill>
                <a:latin typeface="Microsoft Sans Serif"/>
                <a:cs typeface="Microsoft Sans Serif"/>
              </a:rPr>
              <a:t>one</a:t>
            </a:r>
            <a:r>
              <a:rPr sz="3200" spc="20" dirty="0">
                <a:solidFill>
                  <a:srgbClr val="FFFFFF"/>
                </a:solidFill>
                <a:latin typeface="Microsoft Sans Serif"/>
                <a:cs typeface="Microsoft Sans Serif"/>
              </a:rPr>
              <a:t> </a:t>
            </a:r>
            <a:r>
              <a:rPr sz="3200" spc="-120" dirty="0">
                <a:solidFill>
                  <a:srgbClr val="FFFFFF"/>
                </a:solidFill>
                <a:latin typeface="Microsoft Sans Serif"/>
                <a:cs typeface="Microsoft Sans Serif"/>
              </a:rPr>
              <a:t>has</a:t>
            </a:r>
            <a:r>
              <a:rPr sz="3200" spc="25" dirty="0">
                <a:solidFill>
                  <a:srgbClr val="FFFFFF"/>
                </a:solidFill>
                <a:latin typeface="Microsoft Sans Serif"/>
                <a:cs typeface="Microsoft Sans Serif"/>
              </a:rPr>
              <a:t> </a:t>
            </a:r>
            <a:r>
              <a:rPr sz="3200" spc="85" dirty="0">
                <a:solidFill>
                  <a:srgbClr val="FFFFFF"/>
                </a:solidFill>
                <a:latin typeface="Microsoft Sans Serif"/>
                <a:cs typeface="Microsoft Sans Serif"/>
              </a:rPr>
              <a:t>better</a:t>
            </a:r>
            <a:r>
              <a:rPr sz="3200" spc="20" dirty="0">
                <a:solidFill>
                  <a:srgbClr val="FFFFFF"/>
                </a:solidFill>
                <a:latin typeface="Microsoft Sans Serif"/>
                <a:cs typeface="Microsoft Sans Serif"/>
              </a:rPr>
              <a:t> </a:t>
            </a:r>
            <a:r>
              <a:rPr sz="3200" spc="-5" dirty="0">
                <a:solidFill>
                  <a:srgbClr val="FFFFFF"/>
                </a:solidFill>
                <a:latin typeface="Microsoft Sans Serif"/>
                <a:cs typeface="Microsoft Sans Serif"/>
              </a:rPr>
              <a:t>odds?</a:t>
            </a:r>
            <a:endParaRPr sz="3200" dirty="0">
              <a:latin typeface="Microsoft Sans Serif"/>
              <a:cs typeface="Microsoft Sans Serif"/>
            </a:endParaRPr>
          </a:p>
        </p:txBody>
      </p:sp>
      <p:pic>
        <p:nvPicPr>
          <p:cNvPr id="7" name="object 7"/>
          <p:cNvPicPr/>
          <p:nvPr/>
        </p:nvPicPr>
        <p:blipFill>
          <a:blip r:embed="rId3" cstate="print"/>
          <a:stretch>
            <a:fillRect/>
          </a:stretch>
        </p:blipFill>
        <p:spPr>
          <a:xfrm>
            <a:off x="7534725" y="1624088"/>
            <a:ext cx="10086599" cy="6827850"/>
          </a:xfrm>
          <a:prstGeom prst="rect">
            <a:avLst/>
          </a:prstGeom>
        </p:spPr>
      </p:pic>
      <p:sp>
        <p:nvSpPr>
          <p:cNvPr id="8" name="object 8"/>
          <p:cNvSpPr txBox="1"/>
          <p:nvPr/>
        </p:nvSpPr>
        <p:spPr>
          <a:xfrm>
            <a:off x="17533602" y="9723963"/>
            <a:ext cx="527685" cy="330200"/>
          </a:xfrm>
          <a:prstGeom prst="rect">
            <a:avLst/>
          </a:prstGeom>
        </p:spPr>
        <p:txBody>
          <a:bodyPr vert="horz" wrap="square" lIns="0" tIns="0" rIns="0" bIns="0" rtlCol="0">
            <a:spAutoFit/>
          </a:bodyPr>
          <a:lstStyle/>
          <a:p>
            <a:pPr marL="12700">
              <a:lnSpc>
                <a:spcPts val="2360"/>
              </a:lnSpc>
            </a:pPr>
            <a:r>
              <a:rPr sz="2400" spc="-5" dirty="0">
                <a:solidFill>
                  <a:srgbClr val="FFFFFF"/>
                </a:solidFill>
                <a:latin typeface="Consolas"/>
                <a:cs typeface="Consolas"/>
              </a:rPr>
              <a:t>2/8</a:t>
            </a:r>
            <a:endParaRPr sz="2400">
              <a:latin typeface="Consolas"/>
              <a:cs typeface="Consolas"/>
            </a:endParaRPr>
          </a:p>
        </p:txBody>
      </p:sp>
      <p:sp>
        <p:nvSpPr>
          <p:cNvPr id="9" name="TextBox 8">
            <a:extLst>
              <a:ext uri="{FF2B5EF4-FFF2-40B4-BE49-F238E27FC236}">
                <a16:creationId xmlns:a16="http://schemas.microsoft.com/office/drawing/2014/main" id="{6D60B8A3-81B2-4491-8800-5BFE73995A26}"/>
              </a:ext>
            </a:extLst>
          </p:cNvPr>
          <p:cNvSpPr txBox="1"/>
          <p:nvPr/>
        </p:nvSpPr>
        <p:spPr>
          <a:xfrm>
            <a:off x="533400" y="7277100"/>
            <a:ext cx="6248400" cy="2400657"/>
          </a:xfrm>
          <a:prstGeom prst="rect">
            <a:avLst/>
          </a:prstGeom>
          <a:noFill/>
        </p:spPr>
        <p:txBody>
          <a:bodyPr wrap="square" rtlCol="0">
            <a:spAutoFit/>
          </a:bodyPr>
          <a:lstStyle/>
          <a:p>
            <a:r>
              <a:rPr lang="en-GB" sz="2500" i="1"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Multi armed = you have several one armed machines. Maximize reward = still the goal -&gt; so find the best arm to pull (i.e., which machine to play). They are all rigged but try to find the one who gives you best outcome.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3621224"/>
            <a:ext cx="2659511" cy="2944704"/>
          </a:xfrm>
          <a:prstGeom prst="rect">
            <a:avLst/>
          </a:prstGeom>
        </p:spPr>
      </p:pic>
      <p:sp>
        <p:nvSpPr>
          <p:cNvPr id="4" name="object 4"/>
          <p:cNvSpPr txBox="1">
            <a:spLocks noGrp="1"/>
          </p:cNvSpPr>
          <p:nvPr>
            <p:ph type="title"/>
          </p:nvPr>
        </p:nvSpPr>
        <p:spPr>
          <a:xfrm>
            <a:off x="1599923" y="363807"/>
            <a:ext cx="14554663" cy="3583032"/>
          </a:xfrm>
          <a:prstGeom prst="rect">
            <a:avLst/>
          </a:prstGeom>
        </p:spPr>
        <p:txBody>
          <a:bodyPr vert="horz" wrap="square" lIns="0" tIns="12700" rIns="0" bIns="0" rtlCol="0">
            <a:spAutoFit/>
          </a:bodyPr>
          <a:lstStyle/>
          <a:p>
            <a:pPr marL="12700">
              <a:lnSpc>
                <a:spcPct val="100000"/>
              </a:lnSpc>
              <a:spcBef>
                <a:spcPts val="100"/>
              </a:spcBef>
            </a:pPr>
            <a:r>
              <a:rPr spc="10" dirty="0"/>
              <a:t>Problem</a:t>
            </a:r>
            <a:r>
              <a:rPr dirty="0"/>
              <a:t> </a:t>
            </a:r>
            <a:r>
              <a:rPr spc="165" dirty="0"/>
              <a:t>deﬁnition</a:t>
            </a:r>
            <a:br>
              <a:rPr lang="en-GB" sz="1500" i="1" spc="165" dirty="0">
                <a:latin typeface="+mn-lt"/>
              </a:rPr>
            </a:br>
            <a:r>
              <a:rPr lang="en-GB" sz="2000" b="0" i="1" dirty="0">
                <a:effectLst/>
                <a:latin typeface="+mn-lt"/>
              </a:rPr>
              <a:t>In </a:t>
            </a:r>
            <a:r>
              <a:rPr lang="en-GB" sz="2000" b="0" i="1" u="none" strike="noStrike" dirty="0">
                <a:effectLst/>
                <a:latin typeface="+mn-lt"/>
                <a:hlinkClick r:id="rId3" tooltip="Probability theory">
                  <a:extLst>
                    <a:ext uri="{A12FA001-AC4F-418D-AE19-62706E023703}">
                      <ahyp:hlinkClr xmlns:ahyp="http://schemas.microsoft.com/office/drawing/2018/hyperlinkcolor" val="tx"/>
                    </a:ext>
                  </a:extLst>
                </a:hlinkClick>
              </a:rPr>
              <a:t>probability theory</a:t>
            </a:r>
            <a:r>
              <a:rPr lang="en-GB" sz="2000" b="0" i="1" dirty="0">
                <a:effectLst/>
                <a:latin typeface="+mn-lt"/>
              </a:rPr>
              <a:t> and </a:t>
            </a:r>
            <a:r>
              <a:rPr lang="en-GB" sz="2000" b="0" i="1" u="none" strike="noStrike" dirty="0">
                <a:effectLst/>
                <a:latin typeface="+mn-lt"/>
                <a:hlinkClick r:id="rId4" tooltip="Machine learning">
                  <a:extLst>
                    <a:ext uri="{A12FA001-AC4F-418D-AE19-62706E023703}">
                      <ahyp:hlinkClr xmlns:ahyp="http://schemas.microsoft.com/office/drawing/2018/hyperlinkcolor" val="tx"/>
                    </a:ext>
                  </a:extLst>
                </a:hlinkClick>
              </a:rPr>
              <a:t>machine learning</a:t>
            </a:r>
            <a:r>
              <a:rPr lang="en-GB" sz="2000" b="0" i="1" dirty="0">
                <a:effectLst/>
                <a:latin typeface="+mn-lt"/>
              </a:rPr>
              <a:t>, the </a:t>
            </a:r>
            <a:r>
              <a:rPr lang="en-GB" sz="2000" b="1" i="1" dirty="0">
                <a:effectLst/>
                <a:latin typeface="+mn-lt"/>
              </a:rPr>
              <a:t>multi-armed bandit problem</a:t>
            </a:r>
            <a:r>
              <a:rPr lang="en-GB" sz="2000" b="0" i="1" dirty="0">
                <a:effectLst/>
                <a:latin typeface="+mn-lt"/>
              </a:rPr>
              <a:t> (sometimes called the </a:t>
            </a:r>
            <a:r>
              <a:rPr lang="en-GB" sz="2000" b="1" i="1" dirty="0">
                <a:effectLst/>
                <a:latin typeface="+mn-lt"/>
              </a:rPr>
              <a:t>K-</a:t>
            </a:r>
            <a:r>
              <a:rPr lang="en-GB" sz="2000" b="0" i="1" u="none" strike="noStrike" baseline="30000" dirty="0">
                <a:effectLst/>
                <a:latin typeface="+mn-lt"/>
                <a:hlinkClick r:id="rId5">
                  <a:extLst>
                    <a:ext uri="{A12FA001-AC4F-418D-AE19-62706E023703}">
                      <ahyp:hlinkClr xmlns:ahyp="http://schemas.microsoft.com/office/drawing/2018/hyperlinkcolor" val="tx"/>
                    </a:ext>
                  </a:extLst>
                </a:hlinkClick>
              </a:rPr>
              <a:t>[1]</a:t>
            </a:r>
            <a:r>
              <a:rPr lang="en-GB" sz="2000" b="1" i="1" dirty="0">
                <a:effectLst/>
                <a:latin typeface="+mn-lt"/>
              </a:rPr>
              <a:t> or N-armed bandit problem</a:t>
            </a:r>
            <a:r>
              <a:rPr lang="en-GB" sz="2000" b="0" i="1" u="none" strike="noStrike" baseline="30000" dirty="0">
                <a:effectLst/>
                <a:latin typeface="+mn-lt"/>
                <a:hlinkClick r:id="rId6">
                  <a:extLst>
                    <a:ext uri="{A12FA001-AC4F-418D-AE19-62706E023703}">
                      <ahyp:hlinkClr xmlns:ahyp="http://schemas.microsoft.com/office/drawing/2018/hyperlinkcolor" val="tx"/>
                    </a:ext>
                  </a:extLst>
                </a:hlinkClick>
              </a:rPr>
              <a:t>[2]</a:t>
            </a:r>
            <a:r>
              <a:rPr lang="en-GB" sz="2000" b="0" i="1" dirty="0">
                <a:effectLst/>
                <a:latin typeface="+mn-lt"/>
              </a:rPr>
              <a:t>) is a problem in which a fixed limited set of resources must be allocated between competing (alternative) choices in a way that maximizes their expected gain, when each choice's properties are only partially known at the time of allocation, and may become better understood as time passes or by allocating resources to the choice.</a:t>
            </a:r>
            <a:r>
              <a:rPr lang="en-GB" sz="2000" b="0" i="1" u="none" strike="noStrike" baseline="30000" dirty="0">
                <a:effectLst/>
                <a:latin typeface="+mn-lt"/>
                <a:hlinkClick r:id="rId7">
                  <a:extLst>
                    <a:ext uri="{A12FA001-AC4F-418D-AE19-62706E023703}">
                      <ahyp:hlinkClr xmlns:ahyp="http://schemas.microsoft.com/office/drawing/2018/hyperlinkcolor" val="tx"/>
                    </a:ext>
                  </a:extLst>
                </a:hlinkClick>
              </a:rPr>
              <a:t>[3]</a:t>
            </a:r>
            <a:r>
              <a:rPr lang="en-GB" sz="2000" b="0" i="1" u="none" strike="noStrike" baseline="30000" dirty="0">
                <a:effectLst/>
                <a:latin typeface="+mn-lt"/>
                <a:hlinkClick r:id="rId8">
                  <a:extLst>
                    <a:ext uri="{A12FA001-AC4F-418D-AE19-62706E023703}">
                      <ahyp:hlinkClr xmlns:ahyp="http://schemas.microsoft.com/office/drawing/2018/hyperlinkcolor" val="tx"/>
                    </a:ext>
                  </a:extLst>
                </a:hlinkClick>
              </a:rPr>
              <a:t>[4]</a:t>
            </a:r>
            <a:r>
              <a:rPr lang="en-GB" sz="2000" b="0" i="1" dirty="0">
                <a:effectLst/>
                <a:latin typeface="+mn-lt"/>
              </a:rPr>
              <a:t> This is </a:t>
            </a:r>
            <a:r>
              <a:rPr lang="en-GB" sz="2000" b="1" i="1" dirty="0">
                <a:effectLst/>
                <a:latin typeface="+mn-lt"/>
              </a:rPr>
              <a:t>a classic </a:t>
            </a:r>
            <a:r>
              <a:rPr lang="en-GB" sz="2000" b="1" i="1" u="none" strike="noStrike" dirty="0">
                <a:effectLst/>
                <a:latin typeface="+mn-lt"/>
                <a:hlinkClick r:id="rId9" tooltip="Reinforcement learning">
                  <a:extLst>
                    <a:ext uri="{A12FA001-AC4F-418D-AE19-62706E023703}">
                      <ahyp:hlinkClr xmlns:ahyp="http://schemas.microsoft.com/office/drawing/2018/hyperlinkcolor" val="tx"/>
                    </a:ext>
                  </a:extLst>
                </a:hlinkClick>
              </a:rPr>
              <a:t>reinforcement learning</a:t>
            </a:r>
            <a:r>
              <a:rPr lang="en-GB" sz="2000" b="1" i="1" dirty="0">
                <a:effectLst/>
                <a:latin typeface="+mn-lt"/>
              </a:rPr>
              <a:t> problem that exemplifies the exploration–exploitation </a:t>
            </a:r>
            <a:r>
              <a:rPr lang="en-GB" sz="2000" b="1" i="1" dirty="0" err="1">
                <a:effectLst/>
                <a:latin typeface="+mn-lt"/>
              </a:rPr>
              <a:t>tradeoff</a:t>
            </a:r>
            <a:r>
              <a:rPr lang="en-GB" sz="2000" b="1" i="1" dirty="0">
                <a:effectLst/>
                <a:latin typeface="+mn-lt"/>
              </a:rPr>
              <a:t> dilemma</a:t>
            </a:r>
            <a:r>
              <a:rPr lang="en-GB" sz="2000" b="0" i="1" dirty="0">
                <a:effectLst/>
                <a:latin typeface="+mn-lt"/>
              </a:rPr>
              <a:t>. The name comes from imagining a </a:t>
            </a:r>
            <a:r>
              <a:rPr lang="en-GB" sz="2000" b="0" i="1" u="none" strike="noStrike" dirty="0">
                <a:effectLst/>
                <a:latin typeface="+mn-lt"/>
                <a:hlinkClick r:id="rId10" tooltip="Gambler">
                  <a:extLst>
                    <a:ext uri="{A12FA001-AC4F-418D-AE19-62706E023703}">
                      <ahyp:hlinkClr xmlns:ahyp="http://schemas.microsoft.com/office/drawing/2018/hyperlinkcolor" val="tx"/>
                    </a:ext>
                  </a:extLst>
                </a:hlinkClick>
              </a:rPr>
              <a:t>gambler</a:t>
            </a:r>
            <a:r>
              <a:rPr lang="en-GB" sz="2000" b="0" i="1" dirty="0">
                <a:effectLst/>
                <a:latin typeface="+mn-lt"/>
              </a:rPr>
              <a:t> at a row of </a:t>
            </a:r>
            <a:r>
              <a:rPr lang="en-GB" sz="2000" b="0" i="1" u="none" strike="noStrike" dirty="0">
                <a:effectLst/>
                <a:latin typeface="+mn-lt"/>
                <a:hlinkClick r:id="rId11" tooltip="Slot machines">
                  <a:extLst>
                    <a:ext uri="{A12FA001-AC4F-418D-AE19-62706E023703}">
                      <ahyp:hlinkClr xmlns:ahyp="http://schemas.microsoft.com/office/drawing/2018/hyperlinkcolor" val="tx"/>
                    </a:ext>
                  </a:extLst>
                </a:hlinkClick>
              </a:rPr>
              <a:t>slot machines</a:t>
            </a:r>
            <a:r>
              <a:rPr lang="en-GB" sz="2000" b="0" i="1" dirty="0">
                <a:effectLst/>
                <a:latin typeface="+mn-lt"/>
              </a:rPr>
              <a:t> (sometimes known as "</a:t>
            </a:r>
            <a:r>
              <a:rPr lang="en-GB" sz="2000" b="0" i="1" u="none" strike="noStrike" dirty="0">
                <a:effectLst/>
                <a:latin typeface="+mn-lt"/>
                <a:hlinkClick r:id="rId12" tooltip="wikt:one-armed bandit">
                  <a:extLst>
                    <a:ext uri="{A12FA001-AC4F-418D-AE19-62706E023703}">
                      <ahyp:hlinkClr xmlns:ahyp="http://schemas.microsoft.com/office/drawing/2018/hyperlinkcolor" val="tx"/>
                    </a:ext>
                  </a:extLst>
                </a:hlinkClick>
              </a:rPr>
              <a:t>one-armed bandits</a:t>
            </a:r>
            <a:r>
              <a:rPr lang="en-GB" sz="2000" b="0" i="1" dirty="0">
                <a:effectLst/>
                <a:latin typeface="+mn-lt"/>
              </a:rPr>
              <a:t>"), who has to decide which machines to play, how many times to play each machine and in which order to play them, and whether to continue with the current machine or try a different machine.</a:t>
            </a:r>
            <a:r>
              <a:rPr lang="en-GB" sz="2000" b="0" i="1" u="none" strike="noStrike" baseline="30000" dirty="0">
                <a:effectLst/>
                <a:latin typeface="+mn-lt"/>
                <a:hlinkClick r:id="rId13">
                  <a:extLst>
                    <a:ext uri="{A12FA001-AC4F-418D-AE19-62706E023703}">
                      <ahyp:hlinkClr xmlns:ahyp="http://schemas.microsoft.com/office/drawing/2018/hyperlinkcolor" val="tx"/>
                    </a:ext>
                  </a:extLst>
                </a:hlinkClick>
              </a:rPr>
              <a:t>[5]</a:t>
            </a:r>
            <a:r>
              <a:rPr lang="en-GB" sz="2000" b="0" i="1" dirty="0">
                <a:effectLst/>
                <a:latin typeface="+mn-lt"/>
              </a:rPr>
              <a:t> The multi-armed bandit problem also falls into the broad category of </a:t>
            </a:r>
            <a:r>
              <a:rPr lang="en-GB" sz="2000" b="0" i="1" u="none" strike="noStrike" dirty="0">
                <a:effectLst/>
                <a:latin typeface="+mn-lt"/>
                <a:hlinkClick r:id="rId14" tooltip="Stochastic scheduling">
                  <a:extLst>
                    <a:ext uri="{A12FA001-AC4F-418D-AE19-62706E023703}">
                      <ahyp:hlinkClr xmlns:ahyp="http://schemas.microsoft.com/office/drawing/2018/hyperlinkcolor" val="tx"/>
                    </a:ext>
                  </a:extLst>
                </a:hlinkClick>
              </a:rPr>
              <a:t>stochastic scheduling</a:t>
            </a:r>
            <a:r>
              <a:rPr lang="en-GB" sz="2000" b="0" i="1" dirty="0">
                <a:effectLst/>
                <a:latin typeface="+mn-lt"/>
              </a:rPr>
              <a:t>. https://en.wikipedia.org/wiki/Multi-armed_bandit</a:t>
            </a:r>
            <a:endParaRPr sz="2000" i="1" spc="165" dirty="0">
              <a:latin typeface="+mn-lt"/>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2360"/>
              </a:lnSpc>
            </a:pPr>
            <a:r>
              <a:rPr spc="-5" dirty="0"/>
              <a:t>3/8</a:t>
            </a:r>
          </a:p>
        </p:txBody>
      </p:sp>
      <p:sp>
        <p:nvSpPr>
          <p:cNvPr id="5" name="object 5"/>
          <p:cNvSpPr txBox="1"/>
          <p:nvPr/>
        </p:nvSpPr>
        <p:spPr>
          <a:xfrm>
            <a:off x="1599923" y="4371342"/>
            <a:ext cx="3171190" cy="1869439"/>
          </a:xfrm>
          <a:prstGeom prst="rect">
            <a:avLst/>
          </a:prstGeom>
        </p:spPr>
        <p:txBody>
          <a:bodyPr vert="horz" wrap="square" lIns="0" tIns="12700" rIns="0" bIns="0" rtlCol="0">
            <a:spAutoFit/>
          </a:bodyPr>
          <a:lstStyle/>
          <a:p>
            <a:pPr marL="12700">
              <a:lnSpc>
                <a:spcPct val="100000"/>
              </a:lnSpc>
              <a:spcBef>
                <a:spcPts val="100"/>
              </a:spcBef>
            </a:pPr>
            <a:r>
              <a:rPr sz="3200" spc="-10" dirty="0">
                <a:solidFill>
                  <a:srgbClr val="FFFFFF"/>
                </a:solidFill>
                <a:latin typeface="Microsoft Sans Serif"/>
                <a:cs typeface="Microsoft Sans Serif"/>
              </a:rPr>
              <a:t>Single-state</a:t>
            </a:r>
            <a:r>
              <a:rPr sz="3200" spc="-45" dirty="0">
                <a:solidFill>
                  <a:srgbClr val="FFFFFF"/>
                </a:solidFill>
                <a:latin typeface="Microsoft Sans Serif"/>
                <a:cs typeface="Microsoft Sans Serif"/>
              </a:rPr>
              <a:t> </a:t>
            </a:r>
            <a:r>
              <a:rPr sz="3200" spc="-20" dirty="0">
                <a:solidFill>
                  <a:srgbClr val="FFFFFF"/>
                </a:solidFill>
                <a:latin typeface="Microsoft Sans Serif"/>
                <a:cs typeface="Microsoft Sans Serif"/>
              </a:rPr>
              <a:t>MDP</a:t>
            </a:r>
            <a:endParaRPr sz="3200">
              <a:latin typeface="Microsoft Sans Serif"/>
              <a:cs typeface="Microsoft Sans Serif"/>
            </a:endParaRPr>
          </a:p>
          <a:p>
            <a:pPr>
              <a:lnSpc>
                <a:spcPct val="100000"/>
              </a:lnSpc>
            </a:pPr>
            <a:endParaRPr sz="3200">
              <a:latin typeface="Microsoft Sans Serif"/>
              <a:cs typeface="Microsoft Sans Serif"/>
            </a:endParaRPr>
          </a:p>
          <a:p>
            <a:pPr>
              <a:lnSpc>
                <a:spcPct val="100000"/>
              </a:lnSpc>
              <a:spcBef>
                <a:spcPts val="45"/>
              </a:spcBef>
            </a:pPr>
            <a:endParaRPr sz="2800">
              <a:latin typeface="Microsoft Sans Serif"/>
              <a:cs typeface="Microsoft Sans Serif"/>
            </a:endParaRPr>
          </a:p>
          <a:p>
            <a:pPr marL="12700">
              <a:lnSpc>
                <a:spcPct val="100000"/>
              </a:lnSpc>
            </a:pPr>
            <a:r>
              <a:rPr sz="3200" spc="-15" dirty="0">
                <a:solidFill>
                  <a:srgbClr val="FFFFFF"/>
                </a:solidFill>
                <a:latin typeface="Microsoft Sans Serif"/>
                <a:cs typeface="Microsoft Sans Serif"/>
              </a:rPr>
              <a:t>Maximize</a:t>
            </a:r>
            <a:r>
              <a:rPr sz="3200" spc="5" dirty="0">
                <a:solidFill>
                  <a:srgbClr val="FFFFFF"/>
                </a:solidFill>
                <a:latin typeface="Microsoft Sans Serif"/>
                <a:cs typeface="Microsoft Sans Serif"/>
              </a:rPr>
              <a:t> </a:t>
            </a:r>
            <a:r>
              <a:rPr sz="3200" spc="-15" dirty="0">
                <a:solidFill>
                  <a:srgbClr val="FFFFFF"/>
                </a:solidFill>
                <a:latin typeface="Microsoft Sans Serif"/>
                <a:cs typeface="Microsoft Sans Serif"/>
              </a:rPr>
              <a:t>reward</a:t>
            </a:r>
            <a:endParaRPr sz="3200">
              <a:latin typeface="Microsoft Sans Serif"/>
              <a:cs typeface="Microsoft Sans Serif"/>
            </a:endParaRPr>
          </a:p>
        </p:txBody>
      </p:sp>
      <p:sp>
        <p:nvSpPr>
          <p:cNvPr id="6" name="object 6"/>
          <p:cNvSpPr txBox="1"/>
          <p:nvPr/>
        </p:nvSpPr>
        <p:spPr>
          <a:xfrm>
            <a:off x="1599923" y="7084061"/>
            <a:ext cx="6059170" cy="1869439"/>
          </a:xfrm>
          <a:prstGeom prst="rect">
            <a:avLst/>
          </a:prstGeom>
        </p:spPr>
        <p:txBody>
          <a:bodyPr vert="horz" wrap="square" lIns="0" tIns="12700" rIns="0" bIns="0" rtlCol="0">
            <a:spAutoFit/>
          </a:bodyPr>
          <a:lstStyle/>
          <a:p>
            <a:pPr marL="12700">
              <a:lnSpc>
                <a:spcPct val="100000"/>
              </a:lnSpc>
              <a:spcBef>
                <a:spcPts val="100"/>
              </a:spcBef>
            </a:pPr>
            <a:r>
              <a:rPr sz="3200" spc="-50" dirty="0">
                <a:solidFill>
                  <a:srgbClr val="FFFFFF"/>
                </a:solidFill>
                <a:latin typeface="Microsoft Sans Serif"/>
                <a:cs typeface="Microsoft Sans Serif"/>
              </a:rPr>
              <a:t>Learn</a:t>
            </a:r>
            <a:r>
              <a:rPr sz="3200" spc="15" dirty="0">
                <a:solidFill>
                  <a:srgbClr val="FFFFFF"/>
                </a:solidFill>
                <a:latin typeface="Microsoft Sans Serif"/>
                <a:cs typeface="Microsoft Sans Serif"/>
              </a:rPr>
              <a:t> </a:t>
            </a:r>
            <a:r>
              <a:rPr sz="3200" spc="65" dirty="0">
                <a:solidFill>
                  <a:srgbClr val="FFFFFF"/>
                </a:solidFill>
                <a:latin typeface="Microsoft Sans Serif"/>
                <a:cs typeface="Microsoft Sans Serif"/>
              </a:rPr>
              <a:t>optimal</a:t>
            </a:r>
            <a:r>
              <a:rPr sz="3200" spc="20" dirty="0">
                <a:solidFill>
                  <a:srgbClr val="FFFFFF"/>
                </a:solidFill>
                <a:latin typeface="Microsoft Sans Serif"/>
                <a:cs typeface="Microsoft Sans Serif"/>
              </a:rPr>
              <a:t> </a:t>
            </a:r>
            <a:r>
              <a:rPr sz="3200" spc="40" dirty="0">
                <a:solidFill>
                  <a:srgbClr val="FFFFFF"/>
                </a:solidFill>
                <a:latin typeface="Microsoft Sans Serif"/>
                <a:cs typeface="Microsoft Sans Serif"/>
              </a:rPr>
              <a:t>policy</a:t>
            </a:r>
            <a:endParaRPr sz="3200" dirty="0">
              <a:latin typeface="Microsoft Sans Serif"/>
              <a:cs typeface="Microsoft Sans Serif"/>
            </a:endParaRPr>
          </a:p>
          <a:p>
            <a:pPr>
              <a:lnSpc>
                <a:spcPct val="100000"/>
              </a:lnSpc>
            </a:pPr>
            <a:endParaRPr sz="3200" dirty="0">
              <a:latin typeface="Microsoft Sans Serif"/>
              <a:cs typeface="Microsoft Sans Serif"/>
            </a:endParaRPr>
          </a:p>
          <a:p>
            <a:pPr>
              <a:lnSpc>
                <a:spcPct val="100000"/>
              </a:lnSpc>
              <a:spcBef>
                <a:spcPts val="45"/>
              </a:spcBef>
            </a:pPr>
            <a:endParaRPr sz="2800" dirty="0">
              <a:latin typeface="Microsoft Sans Serif"/>
              <a:cs typeface="Microsoft Sans Serif"/>
            </a:endParaRPr>
          </a:p>
          <a:p>
            <a:pPr marL="12700">
              <a:lnSpc>
                <a:spcPct val="100000"/>
              </a:lnSpc>
            </a:pPr>
            <a:r>
              <a:rPr sz="3200" spc="35" dirty="0">
                <a:solidFill>
                  <a:srgbClr val="FFFFFF"/>
                </a:solidFill>
                <a:latin typeface="Microsoft Sans Serif"/>
                <a:cs typeface="Microsoft Sans Serif"/>
              </a:rPr>
              <a:t>Exploration-exploitation</a:t>
            </a:r>
            <a:r>
              <a:rPr sz="3200" spc="70" dirty="0">
                <a:solidFill>
                  <a:srgbClr val="FFFFFF"/>
                </a:solidFill>
                <a:latin typeface="Microsoft Sans Serif"/>
                <a:cs typeface="Microsoft Sans Serif"/>
              </a:rPr>
              <a:t> </a:t>
            </a:r>
            <a:r>
              <a:rPr sz="3200" spc="40" dirty="0">
                <a:solidFill>
                  <a:srgbClr val="FFFFFF"/>
                </a:solidFill>
                <a:latin typeface="Microsoft Sans Serif"/>
                <a:cs typeface="Microsoft Sans Serif"/>
              </a:rPr>
              <a:t>trade-off</a:t>
            </a:r>
            <a:endParaRPr sz="3200" dirty="0">
              <a:latin typeface="Microsoft Sans Serif"/>
              <a:cs typeface="Microsoft Sans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3621224"/>
            <a:ext cx="2659511" cy="2944704"/>
          </a:xfrm>
          <a:prstGeom prst="rect">
            <a:avLst/>
          </a:prstGeom>
        </p:spPr>
      </p:pic>
      <p:sp>
        <p:nvSpPr>
          <p:cNvPr id="4" name="object 4"/>
          <p:cNvSpPr txBox="1">
            <a:spLocks noGrp="1"/>
          </p:cNvSpPr>
          <p:nvPr>
            <p:ph type="title"/>
          </p:nvPr>
        </p:nvSpPr>
        <p:spPr>
          <a:xfrm>
            <a:off x="1599737" y="783467"/>
            <a:ext cx="6697980" cy="1122680"/>
          </a:xfrm>
          <a:prstGeom prst="rect">
            <a:avLst/>
          </a:prstGeom>
        </p:spPr>
        <p:txBody>
          <a:bodyPr vert="horz" wrap="square" lIns="0" tIns="12700" rIns="0" bIns="0" rtlCol="0">
            <a:spAutoFit/>
          </a:bodyPr>
          <a:lstStyle/>
          <a:p>
            <a:pPr marL="12700">
              <a:lnSpc>
                <a:spcPct val="100000"/>
              </a:lnSpc>
              <a:spcBef>
                <a:spcPts val="100"/>
              </a:spcBef>
            </a:pPr>
            <a:r>
              <a:rPr spc="-270" dirty="0"/>
              <a:t>Types</a:t>
            </a:r>
            <a:r>
              <a:rPr spc="50" dirty="0"/>
              <a:t> </a:t>
            </a:r>
            <a:r>
              <a:rPr spc="195" dirty="0"/>
              <a:t>of</a:t>
            </a:r>
            <a:r>
              <a:rPr spc="55" dirty="0"/>
              <a:t> </a:t>
            </a:r>
            <a:r>
              <a:rPr spc="-30" dirty="0"/>
              <a:t>Bandits</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2360"/>
              </a:lnSpc>
            </a:pPr>
            <a:r>
              <a:rPr spc="-5" dirty="0"/>
              <a:t>4/8</a:t>
            </a:r>
          </a:p>
        </p:txBody>
      </p:sp>
      <p:sp>
        <p:nvSpPr>
          <p:cNvPr id="5" name="object 5"/>
          <p:cNvSpPr txBox="1"/>
          <p:nvPr/>
        </p:nvSpPr>
        <p:spPr>
          <a:xfrm>
            <a:off x="1599923" y="2548337"/>
            <a:ext cx="11046460" cy="2059939"/>
          </a:xfrm>
          <a:prstGeom prst="rect">
            <a:avLst/>
          </a:prstGeom>
        </p:spPr>
        <p:txBody>
          <a:bodyPr vert="horz" wrap="square" lIns="0" tIns="203200" rIns="0" bIns="0" rtlCol="0">
            <a:spAutoFit/>
          </a:bodyPr>
          <a:lstStyle/>
          <a:p>
            <a:pPr marL="12700">
              <a:lnSpc>
                <a:spcPct val="100000"/>
              </a:lnSpc>
              <a:spcBef>
                <a:spcPts val="1600"/>
              </a:spcBef>
            </a:pPr>
            <a:r>
              <a:rPr sz="3200" spc="-35" dirty="0">
                <a:solidFill>
                  <a:srgbClr val="FFFFFF"/>
                </a:solidFill>
                <a:latin typeface="Microsoft Sans Serif"/>
                <a:cs typeface="Microsoft Sans Serif"/>
              </a:rPr>
              <a:t>Stochastic</a:t>
            </a:r>
            <a:endParaRPr sz="3200">
              <a:latin typeface="Microsoft Sans Serif"/>
              <a:cs typeface="Microsoft Sans Serif"/>
            </a:endParaRPr>
          </a:p>
          <a:p>
            <a:pPr marL="12700">
              <a:lnSpc>
                <a:spcPct val="100000"/>
              </a:lnSpc>
              <a:spcBef>
                <a:spcPts val="1500"/>
              </a:spcBef>
            </a:pPr>
            <a:r>
              <a:rPr sz="3200" spc="-25" dirty="0">
                <a:solidFill>
                  <a:srgbClr val="FFFFFF"/>
                </a:solidFill>
                <a:latin typeface="Microsoft Sans Serif"/>
                <a:cs typeface="Microsoft Sans Serif"/>
              </a:rPr>
              <a:t>Adversarial</a:t>
            </a:r>
            <a:r>
              <a:rPr sz="3200" spc="35" dirty="0">
                <a:solidFill>
                  <a:srgbClr val="FFFFFF"/>
                </a:solidFill>
                <a:latin typeface="Microsoft Sans Serif"/>
                <a:cs typeface="Microsoft Sans Serif"/>
              </a:rPr>
              <a:t> </a:t>
            </a:r>
            <a:r>
              <a:rPr sz="3200" spc="-25" dirty="0">
                <a:solidFill>
                  <a:srgbClr val="FFFFFF"/>
                </a:solidFill>
                <a:latin typeface="Microsoft Sans Serif"/>
                <a:cs typeface="Microsoft Sans Serif"/>
              </a:rPr>
              <a:t>(game</a:t>
            </a:r>
            <a:r>
              <a:rPr sz="3200" spc="40" dirty="0">
                <a:solidFill>
                  <a:srgbClr val="FFFFFF"/>
                </a:solidFill>
                <a:latin typeface="Microsoft Sans Serif"/>
                <a:cs typeface="Microsoft Sans Serif"/>
              </a:rPr>
              <a:t> </a:t>
            </a:r>
            <a:r>
              <a:rPr sz="3200" spc="35" dirty="0">
                <a:solidFill>
                  <a:srgbClr val="FFFFFF"/>
                </a:solidFill>
                <a:latin typeface="Microsoft Sans Serif"/>
                <a:cs typeface="Microsoft Sans Serif"/>
              </a:rPr>
              <a:t>theory</a:t>
            </a:r>
            <a:r>
              <a:rPr sz="3200" spc="40" dirty="0">
                <a:solidFill>
                  <a:srgbClr val="FFFFFF"/>
                </a:solidFill>
                <a:latin typeface="Microsoft Sans Serif"/>
                <a:cs typeface="Microsoft Sans Serif"/>
              </a:rPr>
              <a:t> </a:t>
            </a:r>
            <a:r>
              <a:rPr sz="3200" spc="15" dirty="0">
                <a:solidFill>
                  <a:srgbClr val="FFFFFF"/>
                </a:solidFill>
                <a:latin typeface="Microsoft Sans Serif"/>
                <a:cs typeface="Microsoft Sans Serif"/>
              </a:rPr>
              <a:t>and</a:t>
            </a:r>
            <a:r>
              <a:rPr sz="3200" spc="40" dirty="0">
                <a:solidFill>
                  <a:srgbClr val="FFFFFF"/>
                </a:solidFill>
                <a:latin typeface="Microsoft Sans Serif"/>
                <a:cs typeface="Microsoft Sans Serif"/>
              </a:rPr>
              <a:t> </a:t>
            </a:r>
            <a:r>
              <a:rPr sz="3200" spc="-45" dirty="0">
                <a:solidFill>
                  <a:srgbClr val="FFFFFF"/>
                </a:solidFill>
                <a:latin typeface="Microsoft Sans Serif"/>
                <a:cs typeface="Microsoft Sans Serif"/>
              </a:rPr>
              <a:t>Nash</a:t>
            </a:r>
            <a:r>
              <a:rPr sz="3200" spc="40" dirty="0">
                <a:solidFill>
                  <a:srgbClr val="FFFFFF"/>
                </a:solidFill>
                <a:latin typeface="Microsoft Sans Serif"/>
                <a:cs typeface="Microsoft Sans Serif"/>
              </a:rPr>
              <a:t> </a:t>
            </a:r>
            <a:r>
              <a:rPr sz="3200" spc="10" dirty="0">
                <a:solidFill>
                  <a:srgbClr val="FFFFFF"/>
                </a:solidFill>
                <a:latin typeface="Microsoft Sans Serif"/>
                <a:cs typeface="Microsoft Sans Serif"/>
              </a:rPr>
              <a:t>equilibria)</a:t>
            </a:r>
            <a:endParaRPr sz="3200">
              <a:latin typeface="Microsoft Sans Serif"/>
              <a:cs typeface="Microsoft Sans Serif"/>
            </a:endParaRPr>
          </a:p>
          <a:p>
            <a:pPr marL="12700">
              <a:lnSpc>
                <a:spcPct val="100000"/>
              </a:lnSpc>
              <a:spcBef>
                <a:spcPts val="1500"/>
              </a:spcBef>
            </a:pPr>
            <a:r>
              <a:rPr sz="3200" spc="-5" dirty="0">
                <a:solidFill>
                  <a:srgbClr val="FFFFFF"/>
                </a:solidFill>
                <a:latin typeface="Microsoft Sans Serif"/>
                <a:cs typeface="Microsoft Sans Serif"/>
              </a:rPr>
              <a:t>Markovian</a:t>
            </a:r>
            <a:r>
              <a:rPr sz="3200" spc="35" dirty="0">
                <a:solidFill>
                  <a:srgbClr val="FFFFFF"/>
                </a:solidFill>
                <a:latin typeface="Microsoft Sans Serif"/>
                <a:cs typeface="Microsoft Sans Serif"/>
              </a:rPr>
              <a:t> </a:t>
            </a:r>
            <a:r>
              <a:rPr sz="3200" spc="-60" dirty="0">
                <a:solidFill>
                  <a:srgbClr val="FFFFFF"/>
                </a:solidFill>
                <a:latin typeface="Microsoft Sans Serif"/>
                <a:cs typeface="Microsoft Sans Serif"/>
              </a:rPr>
              <a:t>(some</a:t>
            </a:r>
            <a:r>
              <a:rPr sz="3200" spc="35" dirty="0">
                <a:solidFill>
                  <a:srgbClr val="FFFFFF"/>
                </a:solidFill>
                <a:latin typeface="Microsoft Sans Serif"/>
                <a:cs typeface="Microsoft Sans Serif"/>
              </a:rPr>
              <a:t> underlying </a:t>
            </a:r>
            <a:r>
              <a:rPr sz="3200" spc="-5" dirty="0">
                <a:solidFill>
                  <a:srgbClr val="FFFFFF"/>
                </a:solidFill>
                <a:latin typeface="Microsoft Sans Serif"/>
                <a:cs typeface="Microsoft Sans Serif"/>
              </a:rPr>
              <a:t>state</a:t>
            </a:r>
            <a:r>
              <a:rPr sz="3200" spc="35" dirty="0">
                <a:solidFill>
                  <a:srgbClr val="FFFFFF"/>
                </a:solidFill>
                <a:latin typeface="Microsoft Sans Serif"/>
                <a:cs typeface="Microsoft Sans Serif"/>
              </a:rPr>
              <a:t> </a:t>
            </a:r>
            <a:r>
              <a:rPr sz="3200" spc="-50" dirty="0">
                <a:solidFill>
                  <a:srgbClr val="FFFFFF"/>
                </a:solidFill>
                <a:latin typeface="Microsoft Sans Serif"/>
                <a:cs typeface="Microsoft Sans Serif"/>
              </a:rPr>
              <a:t>space</a:t>
            </a:r>
            <a:r>
              <a:rPr sz="3200" spc="35" dirty="0">
                <a:solidFill>
                  <a:srgbClr val="FFFFFF"/>
                </a:solidFill>
                <a:latin typeface="Microsoft Sans Serif"/>
                <a:cs typeface="Microsoft Sans Serif"/>
              </a:rPr>
              <a:t> </a:t>
            </a:r>
            <a:r>
              <a:rPr sz="3200" dirty="0">
                <a:solidFill>
                  <a:srgbClr val="FFFFFF"/>
                </a:solidFill>
                <a:latin typeface="Microsoft Sans Serif"/>
                <a:cs typeface="Microsoft Sans Serif"/>
              </a:rPr>
              <a:t>-</a:t>
            </a:r>
            <a:r>
              <a:rPr sz="3200" spc="40" dirty="0">
                <a:solidFill>
                  <a:srgbClr val="FFFFFF"/>
                </a:solidFill>
                <a:latin typeface="Microsoft Sans Serif"/>
                <a:cs typeface="Microsoft Sans Serif"/>
              </a:rPr>
              <a:t> </a:t>
            </a:r>
            <a:r>
              <a:rPr sz="3200" spc="-80" dirty="0">
                <a:solidFill>
                  <a:srgbClr val="FFFFFF"/>
                </a:solidFill>
                <a:latin typeface="Microsoft Sans Serif"/>
                <a:cs typeface="Microsoft Sans Serif"/>
              </a:rPr>
              <a:t>use</a:t>
            </a:r>
            <a:r>
              <a:rPr sz="3200" spc="35" dirty="0">
                <a:solidFill>
                  <a:srgbClr val="FFFFFF"/>
                </a:solidFill>
                <a:latin typeface="Microsoft Sans Serif"/>
                <a:cs typeface="Microsoft Sans Serif"/>
              </a:rPr>
              <a:t> </a:t>
            </a:r>
            <a:r>
              <a:rPr sz="3200" spc="-300" dirty="0">
                <a:solidFill>
                  <a:srgbClr val="FFFFFF"/>
                </a:solidFill>
                <a:latin typeface="Microsoft Sans Serif"/>
                <a:cs typeface="Microsoft Sans Serif"/>
              </a:rPr>
              <a:t>RL</a:t>
            </a:r>
            <a:r>
              <a:rPr sz="3200" spc="35" dirty="0">
                <a:solidFill>
                  <a:srgbClr val="FFFFFF"/>
                </a:solidFill>
                <a:latin typeface="Microsoft Sans Serif"/>
                <a:cs typeface="Microsoft Sans Serif"/>
              </a:rPr>
              <a:t> </a:t>
            </a:r>
            <a:r>
              <a:rPr sz="3200" spc="-15" dirty="0">
                <a:solidFill>
                  <a:srgbClr val="FFFFFF"/>
                </a:solidFill>
                <a:latin typeface="Microsoft Sans Serif"/>
                <a:cs typeface="Microsoft Sans Serif"/>
              </a:rPr>
              <a:t>techniques)</a:t>
            </a:r>
            <a:endParaRPr sz="3200">
              <a:latin typeface="Microsoft Sans Serif"/>
              <a:cs typeface="Microsoft Sans Serif"/>
            </a:endParaRPr>
          </a:p>
        </p:txBody>
      </p:sp>
      <p:sp>
        <p:nvSpPr>
          <p:cNvPr id="6" name="object 6"/>
          <p:cNvSpPr txBox="1"/>
          <p:nvPr/>
        </p:nvSpPr>
        <p:spPr>
          <a:xfrm>
            <a:off x="1599923" y="5451556"/>
            <a:ext cx="6466840" cy="3903979"/>
          </a:xfrm>
          <a:prstGeom prst="rect">
            <a:avLst/>
          </a:prstGeom>
        </p:spPr>
        <p:txBody>
          <a:bodyPr vert="horz" wrap="square" lIns="0" tIns="12700" rIns="0" bIns="0" rtlCol="0">
            <a:spAutoFit/>
          </a:bodyPr>
          <a:lstStyle/>
          <a:p>
            <a:pPr marL="12700">
              <a:lnSpc>
                <a:spcPct val="100000"/>
              </a:lnSpc>
              <a:spcBef>
                <a:spcPts val="100"/>
              </a:spcBef>
            </a:pPr>
            <a:r>
              <a:rPr sz="3200" spc="15" dirty="0">
                <a:solidFill>
                  <a:srgbClr val="FFFFFF"/>
                </a:solidFill>
                <a:latin typeface="Microsoft Sans Serif"/>
                <a:cs typeface="Microsoft Sans Serif"/>
              </a:rPr>
              <a:t>Non-stationary</a:t>
            </a:r>
            <a:endParaRPr sz="3200">
              <a:latin typeface="Microsoft Sans Serif"/>
              <a:cs typeface="Microsoft Sans Serif"/>
            </a:endParaRPr>
          </a:p>
          <a:p>
            <a:pPr>
              <a:lnSpc>
                <a:spcPct val="100000"/>
              </a:lnSpc>
            </a:pPr>
            <a:endParaRPr sz="3200">
              <a:latin typeface="Microsoft Sans Serif"/>
              <a:cs typeface="Microsoft Sans Serif"/>
            </a:endParaRPr>
          </a:p>
          <a:p>
            <a:pPr>
              <a:lnSpc>
                <a:spcPct val="100000"/>
              </a:lnSpc>
              <a:spcBef>
                <a:spcPts val="45"/>
              </a:spcBef>
            </a:pPr>
            <a:endParaRPr sz="2800">
              <a:latin typeface="Microsoft Sans Serif"/>
              <a:cs typeface="Microsoft Sans Serif"/>
            </a:endParaRPr>
          </a:p>
          <a:p>
            <a:pPr marL="12700">
              <a:lnSpc>
                <a:spcPct val="100000"/>
              </a:lnSpc>
            </a:pPr>
            <a:r>
              <a:rPr sz="3200" spc="65" dirty="0">
                <a:solidFill>
                  <a:srgbClr val="FFFFFF"/>
                </a:solidFill>
                <a:latin typeface="Microsoft Sans Serif"/>
                <a:cs typeface="Microsoft Sans Serif"/>
              </a:rPr>
              <a:t>Budget-limited</a:t>
            </a:r>
            <a:r>
              <a:rPr sz="3200" spc="10" dirty="0">
                <a:solidFill>
                  <a:srgbClr val="FFFFFF"/>
                </a:solidFill>
                <a:latin typeface="Microsoft Sans Serif"/>
                <a:cs typeface="Microsoft Sans Serif"/>
              </a:rPr>
              <a:t> </a:t>
            </a:r>
            <a:r>
              <a:rPr sz="3200" spc="25" dirty="0">
                <a:solidFill>
                  <a:srgbClr val="FFFFFF"/>
                </a:solidFill>
                <a:latin typeface="Microsoft Sans Serif"/>
                <a:cs typeface="Microsoft Sans Serif"/>
              </a:rPr>
              <a:t>bandits</a:t>
            </a:r>
            <a:endParaRPr sz="3200">
              <a:latin typeface="Microsoft Sans Serif"/>
              <a:cs typeface="Microsoft Sans Serif"/>
            </a:endParaRPr>
          </a:p>
          <a:p>
            <a:pPr marL="12700" marR="5080">
              <a:lnSpc>
                <a:spcPts val="5340"/>
              </a:lnSpc>
              <a:spcBef>
                <a:spcPts val="430"/>
              </a:spcBef>
            </a:pPr>
            <a:r>
              <a:rPr sz="3200" spc="25" dirty="0">
                <a:solidFill>
                  <a:srgbClr val="FFFFFF"/>
                </a:solidFill>
                <a:latin typeface="Microsoft Sans Serif"/>
                <a:cs typeface="Microsoft Sans Serif"/>
              </a:rPr>
              <a:t>Contextual</a:t>
            </a:r>
            <a:r>
              <a:rPr sz="3200" spc="35" dirty="0">
                <a:solidFill>
                  <a:srgbClr val="FFFFFF"/>
                </a:solidFill>
                <a:latin typeface="Microsoft Sans Serif"/>
                <a:cs typeface="Microsoft Sans Serif"/>
              </a:rPr>
              <a:t> </a:t>
            </a:r>
            <a:r>
              <a:rPr sz="3200" spc="25" dirty="0">
                <a:solidFill>
                  <a:srgbClr val="FFFFFF"/>
                </a:solidFill>
                <a:latin typeface="Microsoft Sans Serif"/>
                <a:cs typeface="Microsoft Sans Serif"/>
              </a:rPr>
              <a:t>bandits</a:t>
            </a:r>
            <a:r>
              <a:rPr sz="3200" spc="35" dirty="0">
                <a:solidFill>
                  <a:srgbClr val="FFFFFF"/>
                </a:solidFill>
                <a:latin typeface="Microsoft Sans Serif"/>
                <a:cs typeface="Microsoft Sans Serif"/>
              </a:rPr>
              <a:t> </a:t>
            </a:r>
            <a:r>
              <a:rPr sz="3200" spc="-5" dirty="0">
                <a:solidFill>
                  <a:srgbClr val="FFFFFF"/>
                </a:solidFill>
                <a:latin typeface="Microsoft Sans Serif"/>
                <a:cs typeface="Microsoft Sans Serif"/>
              </a:rPr>
              <a:t>(with</a:t>
            </a:r>
            <a:r>
              <a:rPr sz="3200" spc="35" dirty="0">
                <a:solidFill>
                  <a:srgbClr val="FFFFFF"/>
                </a:solidFill>
                <a:latin typeface="Microsoft Sans Serif"/>
                <a:cs typeface="Microsoft Sans Serif"/>
              </a:rPr>
              <a:t> </a:t>
            </a:r>
            <a:r>
              <a:rPr sz="3200" spc="-50" dirty="0">
                <a:solidFill>
                  <a:srgbClr val="FFFFFF"/>
                </a:solidFill>
                <a:latin typeface="Microsoft Sans Serif"/>
                <a:cs typeface="Microsoft Sans Serif"/>
              </a:rPr>
              <a:t>covariates) </a:t>
            </a:r>
            <a:r>
              <a:rPr sz="3200" spc="-835" dirty="0">
                <a:solidFill>
                  <a:srgbClr val="FFFFFF"/>
                </a:solidFill>
                <a:latin typeface="Microsoft Sans Serif"/>
                <a:cs typeface="Microsoft Sans Serif"/>
              </a:rPr>
              <a:t> </a:t>
            </a:r>
            <a:r>
              <a:rPr sz="3200" spc="5" dirty="0">
                <a:solidFill>
                  <a:srgbClr val="FFFFFF"/>
                </a:solidFill>
                <a:latin typeface="Microsoft Sans Serif"/>
                <a:cs typeface="Microsoft Sans Serif"/>
              </a:rPr>
              <a:t>Sleeping</a:t>
            </a:r>
            <a:r>
              <a:rPr sz="3200" spc="30" dirty="0">
                <a:solidFill>
                  <a:srgbClr val="FFFFFF"/>
                </a:solidFill>
                <a:latin typeface="Microsoft Sans Serif"/>
                <a:cs typeface="Microsoft Sans Serif"/>
              </a:rPr>
              <a:t> </a:t>
            </a:r>
            <a:r>
              <a:rPr sz="3200" spc="25" dirty="0">
                <a:solidFill>
                  <a:srgbClr val="FFFFFF"/>
                </a:solidFill>
                <a:latin typeface="Microsoft Sans Serif"/>
                <a:cs typeface="Microsoft Sans Serif"/>
              </a:rPr>
              <a:t>bandits</a:t>
            </a:r>
            <a:endParaRPr sz="3200">
              <a:latin typeface="Microsoft Sans Serif"/>
              <a:cs typeface="Microsoft Sans Serif"/>
            </a:endParaRPr>
          </a:p>
          <a:p>
            <a:pPr marL="12700">
              <a:lnSpc>
                <a:spcPct val="100000"/>
              </a:lnSpc>
              <a:spcBef>
                <a:spcPts val="1070"/>
              </a:spcBef>
            </a:pPr>
            <a:r>
              <a:rPr sz="3200" spc="15" dirty="0">
                <a:solidFill>
                  <a:srgbClr val="FFFFFF"/>
                </a:solidFill>
                <a:latin typeface="Microsoft Sans Serif"/>
                <a:cs typeface="Microsoft Sans Serif"/>
              </a:rPr>
              <a:t>Many-armed</a:t>
            </a:r>
            <a:r>
              <a:rPr sz="3200" spc="10" dirty="0">
                <a:solidFill>
                  <a:srgbClr val="FFFFFF"/>
                </a:solidFill>
                <a:latin typeface="Microsoft Sans Serif"/>
                <a:cs typeface="Microsoft Sans Serif"/>
              </a:rPr>
              <a:t> </a:t>
            </a:r>
            <a:r>
              <a:rPr sz="3200" spc="25" dirty="0">
                <a:solidFill>
                  <a:srgbClr val="FFFFFF"/>
                </a:solidFill>
                <a:latin typeface="Microsoft Sans Serif"/>
                <a:cs typeface="Microsoft Sans Serif"/>
              </a:rPr>
              <a:t>bandits</a:t>
            </a:r>
            <a:endParaRPr sz="3200">
              <a:latin typeface="Microsoft Sans Serif"/>
              <a:cs typeface="Microsoft Sans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3621224"/>
            <a:ext cx="2659511" cy="2944704"/>
          </a:xfrm>
          <a:prstGeom prst="rect">
            <a:avLst/>
          </a:prstGeom>
        </p:spPr>
      </p:pic>
      <p:sp>
        <p:nvSpPr>
          <p:cNvPr id="4" name="object 4"/>
          <p:cNvSpPr txBox="1">
            <a:spLocks noGrp="1"/>
          </p:cNvSpPr>
          <p:nvPr>
            <p:ph type="title"/>
          </p:nvPr>
        </p:nvSpPr>
        <p:spPr>
          <a:xfrm>
            <a:off x="1599737" y="783467"/>
            <a:ext cx="7595870" cy="1122680"/>
          </a:xfrm>
          <a:prstGeom prst="rect">
            <a:avLst/>
          </a:prstGeom>
        </p:spPr>
        <p:txBody>
          <a:bodyPr vert="horz" wrap="square" lIns="0" tIns="12700" rIns="0" bIns="0" rtlCol="0">
            <a:spAutoFit/>
          </a:bodyPr>
          <a:lstStyle/>
          <a:p>
            <a:pPr marL="12700">
              <a:lnSpc>
                <a:spcPct val="100000"/>
              </a:lnSpc>
              <a:spcBef>
                <a:spcPts val="100"/>
              </a:spcBef>
            </a:pPr>
            <a:r>
              <a:rPr spc="-30" dirty="0"/>
              <a:t>Solutions</a:t>
            </a:r>
            <a:r>
              <a:rPr spc="25" dirty="0"/>
              <a:t> </a:t>
            </a:r>
            <a:r>
              <a:rPr spc="-80" dirty="0"/>
              <a:t>(policies)</a:t>
            </a:r>
          </a:p>
        </p:txBody>
      </p:sp>
      <p:sp>
        <p:nvSpPr>
          <p:cNvPr id="6" name="object 6"/>
          <p:cNvSpPr txBox="1"/>
          <p:nvPr/>
        </p:nvSpPr>
        <p:spPr>
          <a:xfrm>
            <a:off x="17533602" y="9723963"/>
            <a:ext cx="527685" cy="330200"/>
          </a:xfrm>
          <a:prstGeom prst="rect">
            <a:avLst/>
          </a:prstGeom>
        </p:spPr>
        <p:txBody>
          <a:bodyPr vert="horz" wrap="square" lIns="0" tIns="0" rIns="0" bIns="0" rtlCol="0">
            <a:spAutoFit/>
          </a:bodyPr>
          <a:lstStyle/>
          <a:p>
            <a:pPr marL="12700">
              <a:lnSpc>
                <a:spcPts val="2360"/>
              </a:lnSpc>
            </a:pPr>
            <a:r>
              <a:rPr sz="2400" spc="-5" dirty="0">
                <a:solidFill>
                  <a:srgbClr val="FFFFFF"/>
                </a:solidFill>
                <a:latin typeface="Consolas"/>
                <a:cs typeface="Consolas"/>
              </a:rPr>
              <a:t>5/8</a:t>
            </a:r>
            <a:endParaRPr sz="2400">
              <a:latin typeface="Consolas"/>
              <a:cs typeface="Consolas"/>
            </a:endParaRPr>
          </a:p>
        </p:txBody>
      </p:sp>
      <p:sp>
        <p:nvSpPr>
          <p:cNvPr id="5" name="object 5"/>
          <p:cNvSpPr txBox="1"/>
          <p:nvPr/>
        </p:nvSpPr>
        <p:spPr>
          <a:xfrm>
            <a:off x="1599923" y="2738837"/>
            <a:ext cx="2757805" cy="513080"/>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FFFFFF"/>
                </a:solidFill>
                <a:latin typeface="Microsoft Sans Serif"/>
                <a:cs typeface="Microsoft Sans Serif"/>
              </a:rPr>
              <a:t>Epsilon-greedy</a:t>
            </a:r>
            <a:endParaRPr sz="3200">
              <a:latin typeface="Microsoft Sans Serif"/>
              <a:cs typeface="Microsoft Sans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3621224"/>
            <a:ext cx="2659511" cy="2944704"/>
          </a:xfrm>
          <a:prstGeom prst="rect">
            <a:avLst/>
          </a:prstGeom>
        </p:spPr>
      </p:pic>
      <p:sp>
        <p:nvSpPr>
          <p:cNvPr id="4" name="object 4"/>
          <p:cNvSpPr txBox="1">
            <a:spLocks noGrp="1"/>
          </p:cNvSpPr>
          <p:nvPr>
            <p:ph type="title"/>
          </p:nvPr>
        </p:nvSpPr>
        <p:spPr>
          <a:xfrm>
            <a:off x="1599737" y="783467"/>
            <a:ext cx="7595870" cy="1122680"/>
          </a:xfrm>
          <a:prstGeom prst="rect">
            <a:avLst/>
          </a:prstGeom>
        </p:spPr>
        <p:txBody>
          <a:bodyPr vert="horz" wrap="square" lIns="0" tIns="12700" rIns="0" bIns="0" rtlCol="0">
            <a:spAutoFit/>
          </a:bodyPr>
          <a:lstStyle/>
          <a:p>
            <a:pPr marL="12700">
              <a:lnSpc>
                <a:spcPct val="100000"/>
              </a:lnSpc>
              <a:spcBef>
                <a:spcPts val="100"/>
              </a:spcBef>
            </a:pPr>
            <a:r>
              <a:rPr spc="-30" dirty="0"/>
              <a:t>Solutions</a:t>
            </a:r>
            <a:r>
              <a:rPr spc="25" dirty="0"/>
              <a:t> </a:t>
            </a:r>
            <a:r>
              <a:rPr spc="-80" dirty="0"/>
              <a:t>(policies)</a:t>
            </a:r>
          </a:p>
        </p:txBody>
      </p:sp>
      <p:sp>
        <p:nvSpPr>
          <p:cNvPr id="7" name="object 7"/>
          <p:cNvSpPr txBox="1"/>
          <p:nvPr/>
        </p:nvSpPr>
        <p:spPr>
          <a:xfrm>
            <a:off x="17533602" y="9723963"/>
            <a:ext cx="527685" cy="330200"/>
          </a:xfrm>
          <a:prstGeom prst="rect">
            <a:avLst/>
          </a:prstGeom>
        </p:spPr>
        <p:txBody>
          <a:bodyPr vert="horz" wrap="square" lIns="0" tIns="0" rIns="0" bIns="0" rtlCol="0">
            <a:spAutoFit/>
          </a:bodyPr>
          <a:lstStyle/>
          <a:p>
            <a:pPr marL="12700">
              <a:lnSpc>
                <a:spcPts val="2360"/>
              </a:lnSpc>
            </a:pPr>
            <a:r>
              <a:rPr sz="2400" spc="-5" dirty="0">
                <a:solidFill>
                  <a:srgbClr val="FFFFFF"/>
                </a:solidFill>
                <a:latin typeface="Consolas"/>
                <a:cs typeface="Consolas"/>
              </a:rPr>
              <a:t>5/8</a:t>
            </a:r>
            <a:endParaRPr sz="2400">
              <a:latin typeface="Consolas"/>
              <a:cs typeface="Consolas"/>
            </a:endParaRPr>
          </a:p>
        </p:txBody>
      </p:sp>
      <p:sp>
        <p:nvSpPr>
          <p:cNvPr id="5" name="object 5"/>
          <p:cNvSpPr txBox="1"/>
          <p:nvPr/>
        </p:nvSpPr>
        <p:spPr>
          <a:xfrm>
            <a:off x="1599923" y="2738837"/>
            <a:ext cx="2757805" cy="513080"/>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FFFFFF"/>
                </a:solidFill>
                <a:latin typeface="Microsoft Sans Serif"/>
                <a:cs typeface="Microsoft Sans Serif"/>
              </a:rPr>
              <a:t>Epsilon-greedy</a:t>
            </a:r>
            <a:endParaRPr sz="3200">
              <a:latin typeface="Microsoft Sans Serif"/>
              <a:cs typeface="Microsoft Sans Serif"/>
            </a:endParaRPr>
          </a:p>
        </p:txBody>
      </p:sp>
      <p:sp>
        <p:nvSpPr>
          <p:cNvPr id="6" name="object 6"/>
          <p:cNvSpPr txBox="1"/>
          <p:nvPr/>
        </p:nvSpPr>
        <p:spPr>
          <a:xfrm>
            <a:off x="1583116" y="3904696"/>
            <a:ext cx="6880859" cy="1869439"/>
          </a:xfrm>
          <a:prstGeom prst="rect">
            <a:avLst/>
          </a:prstGeom>
        </p:spPr>
        <p:txBody>
          <a:bodyPr vert="horz" wrap="square" lIns="0" tIns="203200" rIns="0" bIns="0" rtlCol="0">
            <a:spAutoFit/>
          </a:bodyPr>
          <a:lstStyle/>
          <a:p>
            <a:pPr marL="29209">
              <a:lnSpc>
                <a:spcPct val="100000"/>
              </a:lnSpc>
              <a:spcBef>
                <a:spcPts val="1600"/>
              </a:spcBef>
            </a:pPr>
            <a:r>
              <a:rPr sz="3200" spc="45" dirty="0">
                <a:solidFill>
                  <a:srgbClr val="FFFFFF"/>
                </a:solidFill>
                <a:latin typeface="Microsoft Sans Serif"/>
                <a:cs typeface="Microsoft Sans Serif"/>
              </a:rPr>
              <a:t>Upper</a:t>
            </a:r>
            <a:r>
              <a:rPr sz="3200" spc="25" dirty="0">
                <a:solidFill>
                  <a:srgbClr val="FFFFFF"/>
                </a:solidFill>
                <a:latin typeface="Microsoft Sans Serif"/>
                <a:cs typeface="Microsoft Sans Serif"/>
              </a:rPr>
              <a:t> </a:t>
            </a:r>
            <a:r>
              <a:rPr sz="3200" spc="30" dirty="0">
                <a:solidFill>
                  <a:srgbClr val="FFFFFF"/>
                </a:solidFill>
                <a:latin typeface="Microsoft Sans Serif"/>
                <a:cs typeface="Microsoft Sans Serif"/>
              </a:rPr>
              <a:t>Conﬁdence </a:t>
            </a:r>
            <a:r>
              <a:rPr sz="3200" spc="-15" dirty="0">
                <a:solidFill>
                  <a:srgbClr val="FFFFFF"/>
                </a:solidFill>
                <a:latin typeface="Microsoft Sans Serif"/>
                <a:cs typeface="Microsoft Sans Serif"/>
              </a:rPr>
              <a:t>Bounds</a:t>
            </a:r>
            <a:r>
              <a:rPr sz="3200" spc="30" dirty="0">
                <a:solidFill>
                  <a:srgbClr val="FFFFFF"/>
                </a:solidFill>
                <a:latin typeface="Microsoft Sans Serif"/>
                <a:cs typeface="Microsoft Sans Serif"/>
              </a:rPr>
              <a:t> </a:t>
            </a:r>
            <a:r>
              <a:rPr sz="3200" spc="-155" dirty="0">
                <a:solidFill>
                  <a:srgbClr val="FFFFFF"/>
                </a:solidFill>
                <a:latin typeface="Microsoft Sans Serif"/>
                <a:cs typeface="Microsoft Sans Serif"/>
              </a:rPr>
              <a:t>(UCB)</a:t>
            </a:r>
            <a:endParaRPr sz="3200">
              <a:latin typeface="Microsoft Sans Serif"/>
              <a:cs typeface="Microsoft Sans Serif"/>
            </a:endParaRPr>
          </a:p>
          <a:p>
            <a:pPr marL="486409" indent="-474345">
              <a:lnSpc>
                <a:spcPct val="100000"/>
              </a:lnSpc>
              <a:spcBef>
                <a:spcPts val="1500"/>
              </a:spcBef>
              <a:buChar char="●"/>
              <a:tabLst>
                <a:tab pos="486409" algn="l"/>
                <a:tab pos="487045" algn="l"/>
              </a:tabLst>
            </a:pPr>
            <a:r>
              <a:rPr sz="3200" spc="60" dirty="0">
                <a:solidFill>
                  <a:srgbClr val="FFFFFF"/>
                </a:solidFill>
                <a:latin typeface="Microsoft Sans Serif"/>
                <a:cs typeface="Microsoft Sans Serif"/>
              </a:rPr>
              <a:t>Optimism</a:t>
            </a:r>
            <a:r>
              <a:rPr sz="3200" spc="25" dirty="0">
                <a:solidFill>
                  <a:srgbClr val="FFFFFF"/>
                </a:solidFill>
                <a:latin typeface="Microsoft Sans Serif"/>
                <a:cs typeface="Microsoft Sans Serif"/>
              </a:rPr>
              <a:t> </a:t>
            </a:r>
            <a:r>
              <a:rPr sz="3200" spc="15" dirty="0">
                <a:solidFill>
                  <a:srgbClr val="FFFFFF"/>
                </a:solidFill>
                <a:latin typeface="Microsoft Sans Serif"/>
                <a:cs typeface="Microsoft Sans Serif"/>
              </a:rPr>
              <a:t>in</a:t>
            </a:r>
            <a:r>
              <a:rPr sz="3200" spc="30" dirty="0">
                <a:solidFill>
                  <a:srgbClr val="FFFFFF"/>
                </a:solidFill>
                <a:latin typeface="Microsoft Sans Serif"/>
                <a:cs typeface="Microsoft Sans Serif"/>
              </a:rPr>
              <a:t> </a:t>
            </a:r>
            <a:r>
              <a:rPr sz="3200" spc="55" dirty="0">
                <a:solidFill>
                  <a:srgbClr val="FFFFFF"/>
                </a:solidFill>
                <a:latin typeface="Microsoft Sans Serif"/>
                <a:cs typeface="Microsoft Sans Serif"/>
              </a:rPr>
              <a:t>the</a:t>
            </a:r>
            <a:r>
              <a:rPr sz="3200" spc="30" dirty="0">
                <a:solidFill>
                  <a:srgbClr val="FFFFFF"/>
                </a:solidFill>
                <a:latin typeface="Microsoft Sans Serif"/>
                <a:cs typeface="Microsoft Sans Serif"/>
              </a:rPr>
              <a:t> </a:t>
            </a:r>
            <a:r>
              <a:rPr sz="3200" spc="-30" dirty="0">
                <a:solidFill>
                  <a:srgbClr val="FFFFFF"/>
                </a:solidFill>
                <a:latin typeface="Microsoft Sans Serif"/>
                <a:cs typeface="Microsoft Sans Serif"/>
              </a:rPr>
              <a:t>face</a:t>
            </a:r>
            <a:r>
              <a:rPr sz="3200" spc="30" dirty="0">
                <a:solidFill>
                  <a:srgbClr val="FFFFFF"/>
                </a:solidFill>
                <a:latin typeface="Microsoft Sans Serif"/>
                <a:cs typeface="Microsoft Sans Serif"/>
              </a:rPr>
              <a:t> </a:t>
            </a:r>
            <a:r>
              <a:rPr sz="3200" spc="85" dirty="0">
                <a:solidFill>
                  <a:srgbClr val="FFFFFF"/>
                </a:solidFill>
                <a:latin typeface="Microsoft Sans Serif"/>
                <a:cs typeface="Microsoft Sans Serif"/>
              </a:rPr>
              <a:t>of</a:t>
            </a:r>
            <a:r>
              <a:rPr sz="3200" spc="25" dirty="0">
                <a:solidFill>
                  <a:srgbClr val="FFFFFF"/>
                </a:solidFill>
                <a:latin typeface="Microsoft Sans Serif"/>
                <a:cs typeface="Microsoft Sans Serif"/>
              </a:rPr>
              <a:t> </a:t>
            </a:r>
            <a:r>
              <a:rPr sz="3200" spc="10" dirty="0">
                <a:solidFill>
                  <a:srgbClr val="FFFFFF"/>
                </a:solidFill>
                <a:latin typeface="Microsoft Sans Serif"/>
                <a:cs typeface="Microsoft Sans Serif"/>
              </a:rPr>
              <a:t>uncertainty</a:t>
            </a:r>
            <a:endParaRPr sz="3200">
              <a:latin typeface="Microsoft Sans Serif"/>
              <a:cs typeface="Microsoft Sans Serif"/>
            </a:endParaRPr>
          </a:p>
          <a:p>
            <a:pPr marL="486409" indent="-474345">
              <a:lnSpc>
                <a:spcPct val="100000"/>
              </a:lnSpc>
              <a:buChar char="●"/>
              <a:tabLst>
                <a:tab pos="486409" algn="l"/>
                <a:tab pos="487045" algn="l"/>
              </a:tabLst>
            </a:pPr>
            <a:r>
              <a:rPr sz="3200" spc="75" dirty="0">
                <a:solidFill>
                  <a:srgbClr val="FFFFFF"/>
                </a:solidFill>
                <a:latin typeface="Microsoft Sans Serif"/>
                <a:cs typeface="Microsoft Sans Serif"/>
              </a:rPr>
              <a:t>Optimal</a:t>
            </a:r>
            <a:r>
              <a:rPr sz="3200" spc="25" dirty="0">
                <a:solidFill>
                  <a:srgbClr val="FFFFFF"/>
                </a:solidFill>
                <a:latin typeface="Microsoft Sans Serif"/>
                <a:cs typeface="Microsoft Sans Serif"/>
              </a:rPr>
              <a:t> </a:t>
            </a:r>
            <a:r>
              <a:rPr sz="3200" spc="15" dirty="0">
                <a:solidFill>
                  <a:srgbClr val="FFFFFF"/>
                </a:solidFill>
                <a:latin typeface="Microsoft Sans Serif"/>
                <a:cs typeface="Microsoft Sans Serif"/>
              </a:rPr>
              <a:t>in</a:t>
            </a:r>
            <a:r>
              <a:rPr sz="3200" spc="25" dirty="0">
                <a:solidFill>
                  <a:srgbClr val="FFFFFF"/>
                </a:solidFill>
                <a:latin typeface="Microsoft Sans Serif"/>
                <a:cs typeface="Microsoft Sans Serif"/>
              </a:rPr>
              <a:t> </a:t>
            </a:r>
            <a:r>
              <a:rPr sz="3200" spc="55" dirty="0">
                <a:solidFill>
                  <a:srgbClr val="FFFFFF"/>
                </a:solidFill>
                <a:latin typeface="Microsoft Sans Serif"/>
                <a:cs typeface="Microsoft Sans Serif"/>
              </a:rPr>
              <a:t>the</a:t>
            </a:r>
            <a:r>
              <a:rPr sz="3200" spc="25" dirty="0">
                <a:solidFill>
                  <a:srgbClr val="FFFFFF"/>
                </a:solidFill>
                <a:latin typeface="Microsoft Sans Serif"/>
                <a:cs typeface="Microsoft Sans Serif"/>
              </a:rPr>
              <a:t> </a:t>
            </a:r>
            <a:r>
              <a:rPr sz="3200" spc="65" dirty="0">
                <a:solidFill>
                  <a:srgbClr val="FFFFFF"/>
                </a:solidFill>
                <a:latin typeface="Microsoft Sans Serif"/>
                <a:cs typeface="Microsoft Sans Serif"/>
              </a:rPr>
              <a:t>limit</a:t>
            </a:r>
            <a:endParaRPr sz="3200">
              <a:latin typeface="Microsoft Sans Serif"/>
              <a:cs typeface="Microsoft Sans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3621224"/>
            <a:ext cx="2659511" cy="2944704"/>
          </a:xfrm>
          <a:prstGeom prst="rect">
            <a:avLst/>
          </a:prstGeom>
        </p:spPr>
      </p:pic>
      <p:sp>
        <p:nvSpPr>
          <p:cNvPr id="4" name="object 4"/>
          <p:cNvSpPr txBox="1">
            <a:spLocks noGrp="1"/>
          </p:cNvSpPr>
          <p:nvPr>
            <p:ph type="title"/>
          </p:nvPr>
        </p:nvSpPr>
        <p:spPr>
          <a:xfrm>
            <a:off x="1599737" y="783467"/>
            <a:ext cx="7595870" cy="1122680"/>
          </a:xfrm>
          <a:prstGeom prst="rect">
            <a:avLst/>
          </a:prstGeom>
        </p:spPr>
        <p:txBody>
          <a:bodyPr vert="horz" wrap="square" lIns="0" tIns="12700" rIns="0" bIns="0" rtlCol="0">
            <a:spAutoFit/>
          </a:bodyPr>
          <a:lstStyle/>
          <a:p>
            <a:pPr marL="12700">
              <a:lnSpc>
                <a:spcPct val="100000"/>
              </a:lnSpc>
              <a:spcBef>
                <a:spcPts val="100"/>
              </a:spcBef>
            </a:pPr>
            <a:r>
              <a:rPr spc="-30" dirty="0"/>
              <a:t>Solutions</a:t>
            </a:r>
            <a:r>
              <a:rPr spc="25" dirty="0"/>
              <a:t> </a:t>
            </a:r>
            <a:r>
              <a:rPr spc="-80" dirty="0"/>
              <a:t>(policies)</a:t>
            </a:r>
          </a:p>
        </p:txBody>
      </p:sp>
      <p:sp>
        <p:nvSpPr>
          <p:cNvPr id="8" name="object 8"/>
          <p:cNvSpPr txBox="1"/>
          <p:nvPr/>
        </p:nvSpPr>
        <p:spPr>
          <a:xfrm>
            <a:off x="17533602" y="9723963"/>
            <a:ext cx="527685" cy="330200"/>
          </a:xfrm>
          <a:prstGeom prst="rect">
            <a:avLst/>
          </a:prstGeom>
        </p:spPr>
        <p:txBody>
          <a:bodyPr vert="horz" wrap="square" lIns="0" tIns="0" rIns="0" bIns="0" rtlCol="0">
            <a:spAutoFit/>
          </a:bodyPr>
          <a:lstStyle/>
          <a:p>
            <a:pPr marL="12700">
              <a:lnSpc>
                <a:spcPts val="2360"/>
              </a:lnSpc>
            </a:pPr>
            <a:r>
              <a:rPr sz="2400" spc="-5" dirty="0">
                <a:solidFill>
                  <a:srgbClr val="FFFFFF"/>
                </a:solidFill>
                <a:latin typeface="Consolas"/>
                <a:cs typeface="Consolas"/>
              </a:rPr>
              <a:t>5/8</a:t>
            </a:r>
            <a:endParaRPr sz="2400">
              <a:latin typeface="Consolas"/>
              <a:cs typeface="Consolas"/>
            </a:endParaRPr>
          </a:p>
        </p:txBody>
      </p:sp>
      <p:sp>
        <p:nvSpPr>
          <p:cNvPr id="5" name="object 5"/>
          <p:cNvSpPr txBox="1"/>
          <p:nvPr/>
        </p:nvSpPr>
        <p:spPr>
          <a:xfrm>
            <a:off x="1599923" y="2738837"/>
            <a:ext cx="2757805" cy="513080"/>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FFFFFF"/>
                </a:solidFill>
                <a:latin typeface="Microsoft Sans Serif"/>
                <a:cs typeface="Microsoft Sans Serif"/>
              </a:rPr>
              <a:t>Epsilon-greedy</a:t>
            </a:r>
            <a:endParaRPr sz="3200">
              <a:latin typeface="Microsoft Sans Serif"/>
              <a:cs typeface="Microsoft Sans Serif"/>
            </a:endParaRPr>
          </a:p>
        </p:txBody>
      </p:sp>
      <p:sp>
        <p:nvSpPr>
          <p:cNvPr id="6" name="object 6"/>
          <p:cNvSpPr txBox="1"/>
          <p:nvPr/>
        </p:nvSpPr>
        <p:spPr>
          <a:xfrm>
            <a:off x="1583116" y="3904696"/>
            <a:ext cx="6880859" cy="1869439"/>
          </a:xfrm>
          <a:prstGeom prst="rect">
            <a:avLst/>
          </a:prstGeom>
        </p:spPr>
        <p:txBody>
          <a:bodyPr vert="horz" wrap="square" lIns="0" tIns="203200" rIns="0" bIns="0" rtlCol="0">
            <a:spAutoFit/>
          </a:bodyPr>
          <a:lstStyle/>
          <a:p>
            <a:pPr marL="29209">
              <a:lnSpc>
                <a:spcPct val="100000"/>
              </a:lnSpc>
              <a:spcBef>
                <a:spcPts val="1600"/>
              </a:spcBef>
            </a:pPr>
            <a:r>
              <a:rPr sz="3200" spc="45" dirty="0">
                <a:solidFill>
                  <a:srgbClr val="FFFFFF"/>
                </a:solidFill>
                <a:latin typeface="Microsoft Sans Serif"/>
                <a:cs typeface="Microsoft Sans Serif"/>
              </a:rPr>
              <a:t>Upper</a:t>
            </a:r>
            <a:r>
              <a:rPr sz="3200" spc="25" dirty="0">
                <a:solidFill>
                  <a:srgbClr val="FFFFFF"/>
                </a:solidFill>
                <a:latin typeface="Microsoft Sans Serif"/>
                <a:cs typeface="Microsoft Sans Serif"/>
              </a:rPr>
              <a:t> </a:t>
            </a:r>
            <a:r>
              <a:rPr sz="3200" spc="30" dirty="0">
                <a:solidFill>
                  <a:srgbClr val="FFFFFF"/>
                </a:solidFill>
                <a:latin typeface="Microsoft Sans Serif"/>
                <a:cs typeface="Microsoft Sans Serif"/>
              </a:rPr>
              <a:t>Conﬁdence </a:t>
            </a:r>
            <a:r>
              <a:rPr sz="3200" spc="-15" dirty="0">
                <a:solidFill>
                  <a:srgbClr val="FFFFFF"/>
                </a:solidFill>
                <a:latin typeface="Microsoft Sans Serif"/>
                <a:cs typeface="Microsoft Sans Serif"/>
              </a:rPr>
              <a:t>Bounds</a:t>
            </a:r>
            <a:r>
              <a:rPr sz="3200" spc="30" dirty="0">
                <a:solidFill>
                  <a:srgbClr val="FFFFFF"/>
                </a:solidFill>
                <a:latin typeface="Microsoft Sans Serif"/>
                <a:cs typeface="Microsoft Sans Serif"/>
              </a:rPr>
              <a:t> </a:t>
            </a:r>
            <a:r>
              <a:rPr sz="3200" spc="-155" dirty="0">
                <a:solidFill>
                  <a:srgbClr val="FFFFFF"/>
                </a:solidFill>
                <a:latin typeface="Microsoft Sans Serif"/>
                <a:cs typeface="Microsoft Sans Serif"/>
              </a:rPr>
              <a:t>(UCB)</a:t>
            </a:r>
            <a:endParaRPr sz="3200">
              <a:latin typeface="Microsoft Sans Serif"/>
              <a:cs typeface="Microsoft Sans Serif"/>
            </a:endParaRPr>
          </a:p>
          <a:p>
            <a:pPr marL="486409" indent="-474345">
              <a:lnSpc>
                <a:spcPct val="100000"/>
              </a:lnSpc>
              <a:spcBef>
                <a:spcPts val="1500"/>
              </a:spcBef>
              <a:buChar char="●"/>
              <a:tabLst>
                <a:tab pos="486409" algn="l"/>
                <a:tab pos="487045" algn="l"/>
              </a:tabLst>
            </a:pPr>
            <a:r>
              <a:rPr sz="3200" spc="60" dirty="0">
                <a:solidFill>
                  <a:srgbClr val="FFFFFF"/>
                </a:solidFill>
                <a:latin typeface="Microsoft Sans Serif"/>
                <a:cs typeface="Microsoft Sans Serif"/>
              </a:rPr>
              <a:t>Optimism</a:t>
            </a:r>
            <a:r>
              <a:rPr sz="3200" spc="25" dirty="0">
                <a:solidFill>
                  <a:srgbClr val="FFFFFF"/>
                </a:solidFill>
                <a:latin typeface="Microsoft Sans Serif"/>
                <a:cs typeface="Microsoft Sans Serif"/>
              </a:rPr>
              <a:t> </a:t>
            </a:r>
            <a:r>
              <a:rPr sz="3200" spc="15" dirty="0">
                <a:solidFill>
                  <a:srgbClr val="FFFFFF"/>
                </a:solidFill>
                <a:latin typeface="Microsoft Sans Serif"/>
                <a:cs typeface="Microsoft Sans Serif"/>
              </a:rPr>
              <a:t>in</a:t>
            </a:r>
            <a:r>
              <a:rPr sz="3200" spc="30" dirty="0">
                <a:solidFill>
                  <a:srgbClr val="FFFFFF"/>
                </a:solidFill>
                <a:latin typeface="Microsoft Sans Serif"/>
                <a:cs typeface="Microsoft Sans Serif"/>
              </a:rPr>
              <a:t> </a:t>
            </a:r>
            <a:r>
              <a:rPr sz="3200" spc="55" dirty="0">
                <a:solidFill>
                  <a:srgbClr val="FFFFFF"/>
                </a:solidFill>
                <a:latin typeface="Microsoft Sans Serif"/>
                <a:cs typeface="Microsoft Sans Serif"/>
              </a:rPr>
              <a:t>the</a:t>
            </a:r>
            <a:r>
              <a:rPr sz="3200" spc="30" dirty="0">
                <a:solidFill>
                  <a:srgbClr val="FFFFFF"/>
                </a:solidFill>
                <a:latin typeface="Microsoft Sans Serif"/>
                <a:cs typeface="Microsoft Sans Serif"/>
              </a:rPr>
              <a:t> </a:t>
            </a:r>
            <a:r>
              <a:rPr sz="3200" spc="-30" dirty="0">
                <a:solidFill>
                  <a:srgbClr val="FFFFFF"/>
                </a:solidFill>
                <a:latin typeface="Microsoft Sans Serif"/>
                <a:cs typeface="Microsoft Sans Serif"/>
              </a:rPr>
              <a:t>face</a:t>
            </a:r>
            <a:r>
              <a:rPr sz="3200" spc="30" dirty="0">
                <a:solidFill>
                  <a:srgbClr val="FFFFFF"/>
                </a:solidFill>
                <a:latin typeface="Microsoft Sans Serif"/>
                <a:cs typeface="Microsoft Sans Serif"/>
              </a:rPr>
              <a:t> </a:t>
            </a:r>
            <a:r>
              <a:rPr sz="3200" spc="85" dirty="0">
                <a:solidFill>
                  <a:srgbClr val="FFFFFF"/>
                </a:solidFill>
                <a:latin typeface="Microsoft Sans Serif"/>
                <a:cs typeface="Microsoft Sans Serif"/>
              </a:rPr>
              <a:t>of</a:t>
            </a:r>
            <a:r>
              <a:rPr sz="3200" spc="25" dirty="0">
                <a:solidFill>
                  <a:srgbClr val="FFFFFF"/>
                </a:solidFill>
                <a:latin typeface="Microsoft Sans Serif"/>
                <a:cs typeface="Microsoft Sans Serif"/>
              </a:rPr>
              <a:t> </a:t>
            </a:r>
            <a:r>
              <a:rPr sz="3200" spc="10" dirty="0">
                <a:solidFill>
                  <a:srgbClr val="FFFFFF"/>
                </a:solidFill>
                <a:latin typeface="Microsoft Sans Serif"/>
                <a:cs typeface="Microsoft Sans Serif"/>
              </a:rPr>
              <a:t>uncertainty</a:t>
            </a:r>
            <a:endParaRPr sz="3200">
              <a:latin typeface="Microsoft Sans Serif"/>
              <a:cs typeface="Microsoft Sans Serif"/>
            </a:endParaRPr>
          </a:p>
          <a:p>
            <a:pPr marL="486409" indent="-474345">
              <a:lnSpc>
                <a:spcPct val="100000"/>
              </a:lnSpc>
              <a:buChar char="●"/>
              <a:tabLst>
                <a:tab pos="486409" algn="l"/>
                <a:tab pos="487045" algn="l"/>
              </a:tabLst>
            </a:pPr>
            <a:r>
              <a:rPr sz="3200" spc="75" dirty="0">
                <a:solidFill>
                  <a:srgbClr val="FFFFFF"/>
                </a:solidFill>
                <a:latin typeface="Microsoft Sans Serif"/>
                <a:cs typeface="Microsoft Sans Serif"/>
              </a:rPr>
              <a:t>Optimal</a:t>
            </a:r>
            <a:r>
              <a:rPr sz="3200" spc="25" dirty="0">
                <a:solidFill>
                  <a:srgbClr val="FFFFFF"/>
                </a:solidFill>
                <a:latin typeface="Microsoft Sans Serif"/>
                <a:cs typeface="Microsoft Sans Serif"/>
              </a:rPr>
              <a:t> </a:t>
            </a:r>
            <a:r>
              <a:rPr sz="3200" spc="15" dirty="0">
                <a:solidFill>
                  <a:srgbClr val="FFFFFF"/>
                </a:solidFill>
                <a:latin typeface="Microsoft Sans Serif"/>
                <a:cs typeface="Microsoft Sans Serif"/>
              </a:rPr>
              <a:t>in</a:t>
            </a:r>
            <a:r>
              <a:rPr sz="3200" spc="25" dirty="0">
                <a:solidFill>
                  <a:srgbClr val="FFFFFF"/>
                </a:solidFill>
                <a:latin typeface="Microsoft Sans Serif"/>
                <a:cs typeface="Microsoft Sans Serif"/>
              </a:rPr>
              <a:t> </a:t>
            </a:r>
            <a:r>
              <a:rPr sz="3200" spc="55" dirty="0">
                <a:solidFill>
                  <a:srgbClr val="FFFFFF"/>
                </a:solidFill>
                <a:latin typeface="Microsoft Sans Serif"/>
                <a:cs typeface="Microsoft Sans Serif"/>
              </a:rPr>
              <a:t>the</a:t>
            </a:r>
            <a:r>
              <a:rPr sz="3200" spc="25" dirty="0">
                <a:solidFill>
                  <a:srgbClr val="FFFFFF"/>
                </a:solidFill>
                <a:latin typeface="Microsoft Sans Serif"/>
                <a:cs typeface="Microsoft Sans Serif"/>
              </a:rPr>
              <a:t> </a:t>
            </a:r>
            <a:r>
              <a:rPr sz="3200" spc="65" dirty="0">
                <a:solidFill>
                  <a:srgbClr val="FFFFFF"/>
                </a:solidFill>
                <a:latin typeface="Microsoft Sans Serif"/>
                <a:cs typeface="Microsoft Sans Serif"/>
              </a:rPr>
              <a:t>limit</a:t>
            </a:r>
            <a:endParaRPr sz="3200">
              <a:latin typeface="Microsoft Sans Serif"/>
              <a:cs typeface="Microsoft Sans Serif"/>
            </a:endParaRPr>
          </a:p>
        </p:txBody>
      </p:sp>
      <p:sp>
        <p:nvSpPr>
          <p:cNvPr id="7" name="object 7"/>
          <p:cNvSpPr txBox="1"/>
          <p:nvPr/>
        </p:nvSpPr>
        <p:spPr>
          <a:xfrm>
            <a:off x="1583116" y="6426915"/>
            <a:ext cx="14511019" cy="1869439"/>
          </a:xfrm>
          <a:prstGeom prst="rect">
            <a:avLst/>
          </a:prstGeom>
        </p:spPr>
        <p:txBody>
          <a:bodyPr vert="horz" wrap="square" lIns="0" tIns="203200" rIns="0" bIns="0" rtlCol="0">
            <a:spAutoFit/>
          </a:bodyPr>
          <a:lstStyle/>
          <a:p>
            <a:pPr marL="29209">
              <a:lnSpc>
                <a:spcPct val="100000"/>
              </a:lnSpc>
              <a:spcBef>
                <a:spcPts val="1600"/>
              </a:spcBef>
            </a:pPr>
            <a:r>
              <a:rPr sz="3200" spc="10" dirty="0">
                <a:solidFill>
                  <a:srgbClr val="FFFFFF"/>
                </a:solidFill>
                <a:latin typeface="Microsoft Sans Serif"/>
                <a:cs typeface="Microsoft Sans Serif"/>
              </a:rPr>
              <a:t>Thompson </a:t>
            </a:r>
            <a:r>
              <a:rPr sz="3200" dirty="0">
                <a:solidFill>
                  <a:srgbClr val="FFFFFF"/>
                </a:solidFill>
                <a:latin typeface="Microsoft Sans Serif"/>
                <a:cs typeface="Microsoft Sans Serif"/>
              </a:rPr>
              <a:t>Sampling</a:t>
            </a:r>
            <a:endParaRPr sz="3200">
              <a:latin typeface="Microsoft Sans Serif"/>
              <a:cs typeface="Microsoft Sans Serif"/>
            </a:endParaRPr>
          </a:p>
          <a:p>
            <a:pPr marL="486409" indent="-474345">
              <a:lnSpc>
                <a:spcPct val="100000"/>
              </a:lnSpc>
              <a:spcBef>
                <a:spcPts val="1500"/>
              </a:spcBef>
              <a:buChar char="●"/>
              <a:tabLst>
                <a:tab pos="486409" algn="l"/>
                <a:tab pos="487045" algn="l"/>
              </a:tabLst>
            </a:pPr>
            <a:r>
              <a:rPr sz="3200" spc="-70" dirty="0">
                <a:solidFill>
                  <a:srgbClr val="FFFFFF"/>
                </a:solidFill>
                <a:latin typeface="Microsoft Sans Serif"/>
                <a:cs typeface="Microsoft Sans Serif"/>
              </a:rPr>
              <a:t>Bayesian:</a:t>
            </a:r>
            <a:r>
              <a:rPr sz="3200" spc="35" dirty="0">
                <a:solidFill>
                  <a:srgbClr val="FFFFFF"/>
                </a:solidFill>
                <a:latin typeface="Microsoft Sans Serif"/>
                <a:cs typeface="Microsoft Sans Serif"/>
              </a:rPr>
              <a:t> </a:t>
            </a:r>
            <a:r>
              <a:rPr sz="3200" spc="10" dirty="0">
                <a:solidFill>
                  <a:srgbClr val="FFFFFF"/>
                </a:solidFill>
                <a:latin typeface="Microsoft Sans Serif"/>
                <a:cs typeface="Microsoft Sans Serif"/>
              </a:rPr>
              <a:t>draw</a:t>
            </a:r>
            <a:r>
              <a:rPr sz="3200" spc="35" dirty="0">
                <a:solidFill>
                  <a:srgbClr val="FFFFFF"/>
                </a:solidFill>
                <a:latin typeface="Microsoft Sans Serif"/>
                <a:cs typeface="Microsoft Sans Serif"/>
              </a:rPr>
              <a:t> </a:t>
            </a:r>
            <a:r>
              <a:rPr sz="3200" spc="-50" dirty="0">
                <a:solidFill>
                  <a:srgbClr val="FFFFFF"/>
                </a:solidFill>
                <a:latin typeface="Microsoft Sans Serif"/>
                <a:cs typeface="Microsoft Sans Serif"/>
              </a:rPr>
              <a:t>samples</a:t>
            </a:r>
            <a:r>
              <a:rPr sz="3200" spc="40" dirty="0">
                <a:solidFill>
                  <a:srgbClr val="FFFFFF"/>
                </a:solidFill>
                <a:latin typeface="Microsoft Sans Serif"/>
                <a:cs typeface="Microsoft Sans Serif"/>
              </a:rPr>
              <a:t> from</a:t>
            </a:r>
            <a:r>
              <a:rPr sz="3200" spc="35" dirty="0">
                <a:solidFill>
                  <a:srgbClr val="FFFFFF"/>
                </a:solidFill>
                <a:latin typeface="Microsoft Sans Serif"/>
                <a:cs typeface="Microsoft Sans Serif"/>
              </a:rPr>
              <a:t> </a:t>
            </a:r>
            <a:r>
              <a:rPr sz="3200" spc="-90" dirty="0">
                <a:solidFill>
                  <a:srgbClr val="FFFFFF"/>
                </a:solidFill>
                <a:latin typeface="Microsoft Sans Serif"/>
                <a:cs typeface="Microsoft Sans Serif"/>
              </a:rPr>
              <a:t>(Beta)</a:t>
            </a:r>
            <a:r>
              <a:rPr sz="3200" spc="40" dirty="0">
                <a:solidFill>
                  <a:srgbClr val="FFFFFF"/>
                </a:solidFill>
                <a:latin typeface="Microsoft Sans Serif"/>
                <a:cs typeface="Microsoft Sans Serif"/>
              </a:rPr>
              <a:t> </a:t>
            </a:r>
            <a:r>
              <a:rPr sz="3200" spc="55" dirty="0">
                <a:solidFill>
                  <a:srgbClr val="FFFFFF"/>
                </a:solidFill>
                <a:latin typeface="Microsoft Sans Serif"/>
                <a:cs typeface="Microsoft Sans Serif"/>
              </a:rPr>
              <a:t>distribution</a:t>
            </a:r>
            <a:endParaRPr sz="3200">
              <a:latin typeface="Microsoft Sans Serif"/>
              <a:cs typeface="Microsoft Sans Serif"/>
            </a:endParaRPr>
          </a:p>
          <a:p>
            <a:pPr marL="486409" indent="-474345">
              <a:lnSpc>
                <a:spcPct val="100000"/>
              </a:lnSpc>
              <a:buChar char="●"/>
              <a:tabLst>
                <a:tab pos="486409" algn="l"/>
                <a:tab pos="487045" algn="l"/>
              </a:tabLst>
            </a:pPr>
            <a:r>
              <a:rPr sz="3200" spc="65" dirty="0">
                <a:solidFill>
                  <a:srgbClr val="FFFFFF"/>
                </a:solidFill>
                <a:latin typeface="Microsoft Sans Serif"/>
                <a:cs typeface="Microsoft Sans Serif"/>
              </a:rPr>
              <a:t>Number</a:t>
            </a:r>
            <a:r>
              <a:rPr sz="3200" spc="35" dirty="0">
                <a:solidFill>
                  <a:srgbClr val="FFFFFF"/>
                </a:solidFill>
                <a:latin typeface="Microsoft Sans Serif"/>
                <a:cs typeface="Microsoft Sans Serif"/>
              </a:rPr>
              <a:t> </a:t>
            </a:r>
            <a:r>
              <a:rPr sz="3200" spc="85" dirty="0">
                <a:solidFill>
                  <a:srgbClr val="FFFFFF"/>
                </a:solidFill>
                <a:latin typeface="Microsoft Sans Serif"/>
                <a:cs typeface="Microsoft Sans Serif"/>
              </a:rPr>
              <a:t>of</a:t>
            </a:r>
            <a:r>
              <a:rPr sz="3200" spc="40" dirty="0">
                <a:solidFill>
                  <a:srgbClr val="FFFFFF"/>
                </a:solidFill>
                <a:latin typeface="Microsoft Sans Serif"/>
                <a:cs typeface="Microsoft Sans Serif"/>
              </a:rPr>
              <a:t> </a:t>
            </a:r>
            <a:r>
              <a:rPr sz="3200" dirty="0">
                <a:solidFill>
                  <a:srgbClr val="FFFFFF"/>
                </a:solidFill>
                <a:latin typeface="Microsoft Sans Serif"/>
                <a:cs typeface="Microsoft Sans Serif"/>
              </a:rPr>
              <a:t>pulls</a:t>
            </a:r>
            <a:r>
              <a:rPr sz="3200" spc="40" dirty="0">
                <a:solidFill>
                  <a:srgbClr val="FFFFFF"/>
                </a:solidFill>
                <a:latin typeface="Microsoft Sans Serif"/>
                <a:cs typeface="Microsoft Sans Serif"/>
              </a:rPr>
              <a:t> </a:t>
            </a:r>
            <a:r>
              <a:rPr sz="3200" spc="85" dirty="0">
                <a:solidFill>
                  <a:srgbClr val="FFFFFF"/>
                </a:solidFill>
                <a:latin typeface="Microsoft Sans Serif"/>
                <a:cs typeface="Microsoft Sans Serif"/>
              </a:rPr>
              <a:t>of</a:t>
            </a:r>
            <a:r>
              <a:rPr sz="3200" spc="40" dirty="0">
                <a:solidFill>
                  <a:srgbClr val="FFFFFF"/>
                </a:solidFill>
                <a:latin typeface="Microsoft Sans Serif"/>
                <a:cs typeface="Microsoft Sans Serif"/>
              </a:rPr>
              <a:t> </a:t>
            </a:r>
            <a:r>
              <a:rPr sz="3200" spc="-60" dirty="0">
                <a:solidFill>
                  <a:srgbClr val="FFFFFF"/>
                </a:solidFill>
                <a:latin typeface="Microsoft Sans Serif"/>
                <a:cs typeface="Microsoft Sans Serif"/>
              </a:rPr>
              <a:t>an</a:t>
            </a:r>
            <a:r>
              <a:rPr sz="3200" spc="40" dirty="0">
                <a:solidFill>
                  <a:srgbClr val="FFFFFF"/>
                </a:solidFill>
                <a:latin typeface="Microsoft Sans Serif"/>
                <a:cs typeface="Microsoft Sans Serif"/>
              </a:rPr>
              <a:t> </a:t>
            </a:r>
            <a:r>
              <a:rPr sz="3200" spc="-5" dirty="0">
                <a:solidFill>
                  <a:srgbClr val="FFFFFF"/>
                </a:solidFill>
                <a:latin typeface="Microsoft Sans Serif"/>
                <a:cs typeface="Microsoft Sans Serif"/>
              </a:rPr>
              <a:t>arm</a:t>
            </a:r>
            <a:r>
              <a:rPr sz="3200" spc="40" dirty="0">
                <a:solidFill>
                  <a:srgbClr val="FFFFFF"/>
                </a:solidFill>
                <a:latin typeface="Microsoft Sans Serif"/>
                <a:cs typeface="Microsoft Sans Serif"/>
              </a:rPr>
              <a:t> </a:t>
            </a:r>
            <a:r>
              <a:rPr sz="3200" spc="15" dirty="0">
                <a:solidFill>
                  <a:srgbClr val="FFFFFF"/>
                </a:solidFill>
                <a:latin typeface="Microsoft Sans Serif"/>
                <a:cs typeface="Microsoft Sans Serif"/>
              </a:rPr>
              <a:t>should</a:t>
            </a:r>
            <a:r>
              <a:rPr sz="3200" spc="40" dirty="0">
                <a:solidFill>
                  <a:srgbClr val="FFFFFF"/>
                </a:solidFill>
                <a:latin typeface="Microsoft Sans Serif"/>
                <a:cs typeface="Microsoft Sans Serif"/>
              </a:rPr>
              <a:t> </a:t>
            </a:r>
            <a:r>
              <a:rPr sz="3200" spc="10" dirty="0">
                <a:solidFill>
                  <a:srgbClr val="FFFFFF"/>
                </a:solidFill>
                <a:latin typeface="Microsoft Sans Serif"/>
                <a:cs typeface="Microsoft Sans Serif"/>
              </a:rPr>
              <a:t>match</a:t>
            </a:r>
            <a:r>
              <a:rPr sz="3200" spc="40" dirty="0">
                <a:solidFill>
                  <a:srgbClr val="FFFFFF"/>
                </a:solidFill>
                <a:latin typeface="Microsoft Sans Serif"/>
                <a:cs typeface="Microsoft Sans Serif"/>
              </a:rPr>
              <a:t> </a:t>
            </a:r>
            <a:r>
              <a:rPr sz="3200" spc="60" dirty="0">
                <a:solidFill>
                  <a:srgbClr val="FFFFFF"/>
                </a:solidFill>
                <a:latin typeface="Microsoft Sans Serif"/>
                <a:cs typeface="Microsoft Sans Serif"/>
              </a:rPr>
              <a:t>probability</a:t>
            </a:r>
            <a:r>
              <a:rPr sz="3200" spc="40" dirty="0">
                <a:solidFill>
                  <a:srgbClr val="FFFFFF"/>
                </a:solidFill>
                <a:latin typeface="Microsoft Sans Serif"/>
                <a:cs typeface="Microsoft Sans Serif"/>
              </a:rPr>
              <a:t> </a:t>
            </a:r>
            <a:r>
              <a:rPr sz="3200" spc="85" dirty="0">
                <a:solidFill>
                  <a:srgbClr val="FFFFFF"/>
                </a:solidFill>
                <a:latin typeface="Microsoft Sans Serif"/>
                <a:cs typeface="Microsoft Sans Serif"/>
              </a:rPr>
              <a:t>of</a:t>
            </a:r>
            <a:r>
              <a:rPr sz="3200" spc="40" dirty="0">
                <a:solidFill>
                  <a:srgbClr val="FFFFFF"/>
                </a:solidFill>
                <a:latin typeface="Microsoft Sans Serif"/>
                <a:cs typeface="Microsoft Sans Serif"/>
              </a:rPr>
              <a:t> </a:t>
            </a:r>
            <a:r>
              <a:rPr sz="3200" spc="55" dirty="0">
                <a:solidFill>
                  <a:srgbClr val="FFFFFF"/>
                </a:solidFill>
                <a:latin typeface="Microsoft Sans Serif"/>
                <a:cs typeface="Microsoft Sans Serif"/>
              </a:rPr>
              <a:t>the</a:t>
            </a:r>
            <a:r>
              <a:rPr sz="3200" spc="40" dirty="0">
                <a:solidFill>
                  <a:srgbClr val="FFFFFF"/>
                </a:solidFill>
                <a:latin typeface="Microsoft Sans Serif"/>
                <a:cs typeface="Microsoft Sans Serif"/>
              </a:rPr>
              <a:t> </a:t>
            </a:r>
            <a:r>
              <a:rPr sz="3200" spc="-5" dirty="0">
                <a:solidFill>
                  <a:srgbClr val="FFFFFF"/>
                </a:solidFill>
                <a:latin typeface="Microsoft Sans Serif"/>
                <a:cs typeface="Microsoft Sans Serif"/>
              </a:rPr>
              <a:t>arm</a:t>
            </a:r>
            <a:r>
              <a:rPr sz="3200" spc="40" dirty="0">
                <a:solidFill>
                  <a:srgbClr val="FFFFFF"/>
                </a:solidFill>
                <a:latin typeface="Microsoft Sans Serif"/>
                <a:cs typeface="Microsoft Sans Serif"/>
              </a:rPr>
              <a:t> </a:t>
            </a:r>
            <a:r>
              <a:rPr sz="3200" spc="75" dirty="0">
                <a:solidFill>
                  <a:srgbClr val="FFFFFF"/>
                </a:solidFill>
                <a:latin typeface="Microsoft Sans Serif"/>
                <a:cs typeface="Microsoft Sans Serif"/>
              </a:rPr>
              <a:t>being</a:t>
            </a:r>
            <a:r>
              <a:rPr sz="3200" spc="40" dirty="0">
                <a:solidFill>
                  <a:srgbClr val="FFFFFF"/>
                </a:solidFill>
                <a:latin typeface="Microsoft Sans Serif"/>
                <a:cs typeface="Microsoft Sans Serif"/>
              </a:rPr>
              <a:t> </a:t>
            </a:r>
            <a:r>
              <a:rPr sz="3200" spc="65" dirty="0">
                <a:solidFill>
                  <a:srgbClr val="FFFFFF"/>
                </a:solidFill>
                <a:latin typeface="Microsoft Sans Serif"/>
                <a:cs typeface="Microsoft Sans Serif"/>
              </a:rPr>
              <a:t>optimal</a:t>
            </a:r>
            <a:endParaRPr sz="3200">
              <a:latin typeface="Microsoft Sans Serif"/>
              <a:cs typeface="Microsoft Sans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3621224"/>
            <a:ext cx="2659511" cy="2944704"/>
          </a:xfrm>
          <a:prstGeom prst="rect">
            <a:avLst/>
          </a:prstGeom>
        </p:spPr>
      </p:pic>
      <p:sp>
        <p:nvSpPr>
          <p:cNvPr id="4" name="object 4"/>
          <p:cNvSpPr txBox="1">
            <a:spLocks noGrp="1"/>
          </p:cNvSpPr>
          <p:nvPr>
            <p:ph type="title"/>
          </p:nvPr>
        </p:nvSpPr>
        <p:spPr>
          <a:xfrm>
            <a:off x="1599737" y="783467"/>
            <a:ext cx="8439150" cy="1122680"/>
          </a:xfrm>
          <a:prstGeom prst="rect">
            <a:avLst/>
          </a:prstGeom>
        </p:spPr>
        <p:txBody>
          <a:bodyPr vert="horz" wrap="square" lIns="0" tIns="12700" rIns="0" bIns="0" rtlCol="0">
            <a:spAutoFit/>
          </a:bodyPr>
          <a:lstStyle/>
          <a:p>
            <a:pPr marL="12700">
              <a:lnSpc>
                <a:spcPct val="100000"/>
              </a:lnSpc>
              <a:spcBef>
                <a:spcPts val="100"/>
              </a:spcBef>
            </a:pPr>
            <a:r>
              <a:rPr spc="-40" dirty="0"/>
              <a:t>Performance</a:t>
            </a:r>
            <a:r>
              <a:rPr dirty="0"/>
              <a:t> </a:t>
            </a:r>
            <a:r>
              <a:rPr spc="30" dirty="0"/>
              <a:t>Metrics</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2360"/>
              </a:lnSpc>
            </a:pPr>
            <a:r>
              <a:rPr spc="-5" dirty="0"/>
              <a:t>6/8</a:t>
            </a:r>
          </a:p>
        </p:txBody>
      </p:sp>
      <p:sp>
        <p:nvSpPr>
          <p:cNvPr id="5" name="object 5"/>
          <p:cNvSpPr txBox="1"/>
          <p:nvPr/>
        </p:nvSpPr>
        <p:spPr>
          <a:xfrm>
            <a:off x="1599923" y="2738837"/>
            <a:ext cx="3419475" cy="1869439"/>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FFFFFF"/>
                </a:solidFill>
                <a:latin typeface="Microsoft Sans Serif"/>
                <a:cs typeface="Microsoft Sans Serif"/>
              </a:rPr>
              <a:t>Cumulative</a:t>
            </a:r>
            <a:r>
              <a:rPr sz="3200" spc="-15" dirty="0">
                <a:solidFill>
                  <a:srgbClr val="FFFFFF"/>
                </a:solidFill>
                <a:latin typeface="Microsoft Sans Serif"/>
                <a:cs typeface="Microsoft Sans Serif"/>
              </a:rPr>
              <a:t> reward</a:t>
            </a:r>
            <a:endParaRPr sz="3200">
              <a:latin typeface="Microsoft Sans Serif"/>
              <a:cs typeface="Microsoft Sans Serif"/>
            </a:endParaRPr>
          </a:p>
          <a:p>
            <a:pPr>
              <a:lnSpc>
                <a:spcPct val="100000"/>
              </a:lnSpc>
            </a:pPr>
            <a:endParaRPr sz="3200">
              <a:latin typeface="Microsoft Sans Serif"/>
              <a:cs typeface="Microsoft Sans Serif"/>
            </a:endParaRPr>
          </a:p>
          <a:p>
            <a:pPr>
              <a:lnSpc>
                <a:spcPct val="100000"/>
              </a:lnSpc>
              <a:spcBef>
                <a:spcPts val="45"/>
              </a:spcBef>
            </a:pPr>
            <a:endParaRPr sz="2800">
              <a:latin typeface="Microsoft Sans Serif"/>
              <a:cs typeface="Microsoft Sans Serif"/>
            </a:endParaRPr>
          </a:p>
          <a:p>
            <a:pPr marL="12700">
              <a:lnSpc>
                <a:spcPct val="100000"/>
              </a:lnSpc>
            </a:pPr>
            <a:r>
              <a:rPr sz="3200" spc="-25" dirty="0">
                <a:solidFill>
                  <a:srgbClr val="FFFFFF"/>
                </a:solidFill>
                <a:latin typeface="Microsoft Sans Serif"/>
                <a:cs typeface="Microsoft Sans Serif"/>
              </a:rPr>
              <a:t>Regret</a:t>
            </a:r>
            <a:endParaRPr sz="3200">
              <a:latin typeface="Microsoft Sans Serif"/>
              <a:cs typeface="Microsoft Sans Serif"/>
            </a:endParaRPr>
          </a:p>
        </p:txBody>
      </p:sp>
      <p:sp>
        <p:nvSpPr>
          <p:cNvPr id="6" name="object 6"/>
          <p:cNvSpPr txBox="1"/>
          <p:nvPr/>
        </p:nvSpPr>
        <p:spPr>
          <a:xfrm>
            <a:off x="1599923" y="5451556"/>
            <a:ext cx="6496685" cy="513080"/>
          </a:xfrm>
          <a:prstGeom prst="rect">
            <a:avLst/>
          </a:prstGeom>
        </p:spPr>
        <p:txBody>
          <a:bodyPr vert="horz" wrap="square" lIns="0" tIns="12700" rIns="0" bIns="0" rtlCol="0">
            <a:spAutoFit/>
          </a:bodyPr>
          <a:lstStyle/>
          <a:p>
            <a:pPr marL="12700">
              <a:lnSpc>
                <a:spcPct val="100000"/>
              </a:lnSpc>
              <a:spcBef>
                <a:spcPts val="100"/>
              </a:spcBef>
            </a:pPr>
            <a:r>
              <a:rPr sz="3200" spc="20" dirty="0">
                <a:solidFill>
                  <a:srgbClr val="FFFFFF"/>
                </a:solidFill>
                <a:latin typeface="Microsoft Sans Serif"/>
                <a:cs typeface="Microsoft Sans Serif"/>
              </a:rPr>
              <a:t>Probability</a:t>
            </a:r>
            <a:r>
              <a:rPr sz="3200" spc="30" dirty="0">
                <a:solidFill>
                  <a:srgbClr val="FFFFFF"/>
                </a:solidFill>
                <a:latin typeface="Microsoft Sans Serif"/>
                <a:cs typeface="Microsoft Sans Serif"/>
              </a:rPr>
              <a:t> </a:t>
            </a:r>
            <a:r>
              <a:rPr sz="3200" spc="85" dirty="0">
                <a:solidFill>
                  <a:srgbClr val="FFFFFF"/>
                </a:solidFill>
                <a:latin typeface="Microsoft Sans Serif"/>
                <a:cs typeface="Microsoft Sans Serif"/>
              </a:rPr>
              <a:t>of</a:t>
            </a:r>
            <a:r>
              <a:rPr sz="3200" spc="30" dirty="0">
                <a:solidFill>
                  <a:srgbClr val="FFFFFF"/>
                </a:solidFill>
                <a:latin typeface="Microsoft Sans Serif"/>
                <a:cs typeface="Microsoft Sans Serif"/>
              </a:rPr>
              <a:t> </a:t>
            </a:r>
            <a:r>
              <a:rPr sz="3200" spc="15" dirty="0">
                <a:solidFill>
                  <a:srgbClr val="FFFFFF"/>
                </a:solidFill>
                <a:latin typeface="Microsoft Sans Serif"/>
                <a:cs typeface="Microsoft Sans Serif"/>
              </a:rPr>
              <a:t>choosing</a:t>
            </a:r>
            <a:r>
              <a:rPr sz="3200" spc="30" dirty="0">
                <a:solidFill>
                  <a:srgbClr val="FFFFFF"/>
                </a:solidFill>
                <a:latin typeface="Microsoft Sans Serif"/>
                <a:cs typeface="Microsoft Sans Serif"/>
              </a:rPr>
              <a:t> </a:t>
            </a:r>
            <a:r>
              <a:rPr sz="3200" spc="65" dirty="0">
                <a:solidFill>
                  <a:srgbClr val="FFFFFF"/>
                </a:solidFill>
                <a:latin typeface="Microsoft Sans Serif"/>
                <a:cs typeface="Microsoft Sans Serif"/>
              </a:rPr>
              <a:t>optimal</a:t>
            </a:r>
            <a:r>
              <a:rPr sz="3200" spc="30" dirty="0">
                <a:solidFill>
                  <a:srgbClr val="FFFFFF"/>
                </a:solidFill>
                <a:latin typeface="Microsoft Sans Serif"/>
                <a:cs typeface="Microsoft Sans Serif"/>
              </a:rPr>
              <a:t> </a:t>
            </a:r>
            <a:r>
              <a:rPr sz="3200" spc="-5" dirty="0">
                <a:solidFill>
                  <a:srgbClr val="FFFFFF"/>
                </a:solidFill>
                <a:latin typeface="Microsoft Sans Serif"/>
                <a:cs typeface="Microsoft Sans Serif"/>
              </a:rPr>
              <a:t>arm</a:t>
            </a:r>
            <a:endParaRPr sz="3200">
              <a:latin typeface="Microsoft Sans Serif"/>
              <a:cs typeface="Microsoft Sans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61121" y="4766327"/>
            <a:ext cx="23495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nsolas"/>
                <a:cs typeface="Consolas"/>
              </a:rPr>
              <a:t>+</a:t>
            </a:r>
            <a:endParaRPr sz="3000">
              <a:latin typeface="Consolas"/>
              <a:cs typeface="Consolas"/>
            </a:endParaRPr>
          </a:p>
        </p:txBody>
      </p:sp>
      <p:pic>
        <p:nvPicPr>
          <p:cNvPr id="3" name="object 3"/>
          <p:cNvPicPr/>
          <p:nvPr/>
        </p:nvPicPr>
        <p:blipFill>
          <a:blip r:embed="rId2" cstate="print"/>
          <a:stretch>
            <a:fillRect/>
          </a:stretch>
        </p:blipFill>
        <p:spPr>
          <a:xfrm>
            <a:off x="0" y="3621224"/>
            <a:ext cx="2659511" cy="2944704"/>
          </a:xfrm>
          <a:prstGeom prst="rect">
            <a:avLst/>
          </a:prstGeom>
        </p:spPr>
      </p:pic>
      <p:sp>
        <p:nvSpPr>
          <p:cNvPr id="4" name="object 4"/>
          <p:cNvSpPr txBox="1">
            <a:spLocks noGrp="1"/>
          </p:cNvSpPr>
          <p:nvPr>
            <p:ph type="title"/>
          </p:nvPr>
        </p:nvSpPr>
        <p:spPr>
          <a:xfrm>
            <a:off x="1599737" y="783467"/>
            <a:ext cx="6919595" cy="1122680"/>
          </a:xfrm>
          <a:prstGeom prst="rect">
            <a:avLst/>
          </a:prstGeom>
        </p:spPr>
        <p:txBody>
          <a:bodyPr vert="horz" wrap="square" lIns="0" tIns="12700" rIns="0" bIns="0" rtlCol="0">
            <a:spAutoFit/>
          </a:bodyPr>
          <a:lstStyle/>
          <a:p>
            <a:pPr marL="12700">
              <a:lnSpc>
                <a:spcPct val="100000"/>
              </a:lnSpc>
              <a:spcBef>
                <a:spcPts val="100"/>
              </a:spcBef>
            </a:pPr>
            <a:r>
              <a:rPr spc="-265" dirty="0"/>
              <a:t>Use</a:t>
            </a:r>
            <a:r>
              <a:rPr spc="50" dirty="0"/>
              <a:t> </a:t>
            </a:r>
            <a:r>
              <a:rPr spc="40" dirty="0"/>
              <a:t>in</a:t>
            </a:r>
            <a:r>
              <a:rPr spc="50" dirty="0"/>
              <a:t> </a:t>
            </a:r>
            <a:r>
              <a:rPr spc="95" dirty="0"/>
              <a:t>Marketing</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2360"/>
              </a:lnSpc>
            </a:pPr>
            <a:r>
              <a:rPr spc="-5" dirty="0"/>
              <a:t>7/8</a:t>
            </a:r>
          </a:p>
        </p:txBody>
      </p:sp>
      <p:sp>
        <p:nvSpPr>
          <p:cNvPr id="5" name="object 5"/>
          <p:cNvSpPr txBox="1"/>
          <p:nvPr/>
        </p:nvSpPr>
        <p:spPr>
          <a:xfrm>
            <a:off x="1599923" y="2738837"/>
            <a:ext cx="7006590" cy="513080"/>
          </a:xfrm>
          <a:prstGeom prst="rect">
            <a:avLst/>
          </a:prstGeom>
        </p:spPr>
        <p:txBody>
          <a:bodyPr vert="horz" wrap="square" lIns="0" tIns="12700" rIns="0" bIns="0" rtlCol="0">
            <a:spAutoFit/>
          </a:bodyPr>
          <a:lstStyle/>
          <a:p>
            <a:pPr marL="12700">
              <a:lnSpc>
                <a:spcPct val="100000"/>
              </a:lnSpc>
              <a:spcBef>
                <a:spcPts val="100"/>
              </a:spcBef>
            </a:pPr>
            <a:r>
              <a:rPr sz="3200" spc="75" dirty="0">
                <a:solidFill>
                  <a:srgbClr val="FFFFFF"/>
                </a:solidFill>
                <a:latin typeface="Microsoft Sans Serif"/>
                <a:cs typeface="Microsoft Sans Serif"/>
              </a:rPr>
              <a:t>A/B</a:t>
            </a:r>
            <a:r>
              <a:rPr sz="3200" spc="35" dirty="0">
                <a:solidFill>
                  <a:srgbClr val="FFFFFF"/>
                </a:solidFill>
                <a:latin typeface="Microsoft Sans Serif"/>
                <a:cs typeface="Microsoft Sans Serif"/>
              </a:rPr>
              <a:t> </a:t>
            </a:r>
            <a:r>
              <a:rPr sz="3200" spc="45" dirty="0">
                <a:solidFill>
                  <a:srgbClr val="FFFFFF"/>
                </a:solidFill>
                <a:latin typeface="Microsoft Sans Serif"/>
                <a:cs typeface="Microsoft Sans Serif"/>
              </a:rPr>
              <a:t>testing</a:t>
            </a:r>
            <a:r>
              <a:rPr sz="3200" spc="35" dirty="0">
                <a:solidFill>
                  <a:srgbClr val="FFFFFF"/>
                </a:solidFill>
                <a:latin typeface="Microsoft Sans Serif"/>
                <a:cs typeface="Microsoft Sans Serif"/>
              </a:rPr>
              <a:t> </a:t>
            </a:r>
            <a:r>
              <a:rPr sz="3200" spc="50" dirty="0">
                <a:solidFill>
                  <a:srgbClr val="FFFFFF"/>
                </a:solidFill>
                <a:latin typeface="Microsoft Sans Serif"/>
                <a:cs typeface="Microsoft Sans Serif"/>
              </a:rPr>
              <a:t>with</a:t>
            </a:r>
            <a:r>
              <a:rPr sz="3200" spc="35" dirty="0">
                <a:solidFill>
                  <a:srgbClr val="FFFFFF"/>
                </a:solidFill>
                <a:latin typeface="Microsoft Sans Serif"/>
                <a:cs typeface="Microsoft Sans Serif"/>
              </a:rPr>
              <a:t> </a:t>
            </a:r>
            <a:r>
              <a:rPr sz="3200" spc="10" dirty="0">
                <a:solidFill>
                  <a:srgbClr val="FFFFFF"/>
                </a:solidFill>
                <a:latin typeface="Microsoft Sans Serif"/>
                <a:cs typeface="Microsoft Sans Serif"/>
              </a:rPr>
              <a:t>real-time</a:t>
            </a:r>
            <a:r>
              <a:rPr sz="3200" spc="40" dirty="0">
                <a:solidFill>
                  <a:srgbClr val="FFFFFF"/>
                </a:solidFill>
                <a:latin typeface="Microsoft Sans Serif"/>
                <a:cs typeface="Microsoft Sans Serif"/>
              </a:rPr>
              <a:t> </a:t>
            </a:r>
            <a:r>
              <a:rPr sz="3200" spc="45" dirty="0">
                <a:solidFill>
                  <a:srgbClr val="FFFFFF"/>
                </a:solidFill>
                <a:latin typeface="Microsoft Sans Serif"/>
                <a:cs typeface="Microsoft Sans Serif"/>
              </a:rPr>
              <a:t>optimization</a:t>
            </a:r>
            <a:endParaRPr sz="3200">
              <a:latin typeface="Microsoft Sans Serif"/>
              <a:cs typeface="Microsoft Sans Serif"/>
            </a:endParaRPr>
          </a:p>
        </p:txBody>
      </p:sp>
      <p:sp>
        <p:nvSpPr>
          <p:cNvPr id="6" name="object 6"/>
          <p:cNvSpPr txBox="1"/>
          <p:nvPr/>
        </p:nvSpPr>
        <p:spPr>
          <a:xfrm>
            <a:off x="1583116" y="3904696"/>
            <a:ext cx="14053819" cy="2357120"/>
          </a:xfrm>
          <a:prstGeom prst="rect">
            <a:avLst/>
          </a:prstGeom>
        </p:spPr>
        <p:txBody>
          <a:bodyPr vert="horz" wrap="square" lIns="0" tIns="203200" rIns="0" bIns="0" rtlCol="0">
            <a:spAutoFit/>
          </a:bodyPr>
          <a:lstStyle/>
          <a:p>
            <a:pPr marL="29209">
              <a:lnSpc>
                <a:spcPct val="100000"/>
              </a:lnSpc>
              <a:spcBef>
                <a:spcPts val="1600"/>
              </a:spcBef>
            </a:pPr>
            <a:r>
              <a:rPr sz="3200" spc="-120" dirty="0">
                <a:solidFill>
                  <a:srgbClr val="FFFFFF"/>
                </a:solidFill>
                <a:latin typeface="Microsoft Sans Serif"/>
                <a:cs typeface="Microsoft Sans Serif"/>
              </a:rPr>
              <a:t>Pros</a:t>
            </a:r>
            <a:r>
              <a:rPr sz="3200" spc="20" dirty="0">
                <a:solidFill>
                  <a:srgbClr val="FFFFFF"/>
                </a:solidFill>
                <a:latin typeface="Microsoft Sans Serif"/>
                <a:cs typeface="Microsoft Sans Serif"/>
              </a:rPr>
              <a:t> </a:t>
            </a:r>
            <a:r>
              <a:rPr sz="3200" spc="-40" dirty="0">
                <a:solidFill>
                  <a:srgbClr val="FFFFFF"/>
                </a:solidFill>
                <a:latin typeface="Microsoft Sans Serif"/>
                <a:cs typeface="Microsoft Sans Serif"/>
              </a:rPr>
              <a:t>(over</a:t>
            </a:r>
            <a:r>
              <a:rPr sz="3200" spc="20" dirty="0">
                <a:solidFill>
                  <a:srgbClr val="FFFFFF"/>
                </a:solidFill>
                <a:latin typeface="Microsoft Sans Serif"/>
                <a:cs typeface="Microsoft Sans Serif"/>
              </a:rPr>
              <a:t> </a:t>
            </a:r>
            <a:r>
              <a:rPr sz="3200" spc="75" dirty="0">
                <a:solidFill>
                  <a:srgbClr val="FFFFFF"/>
                </a:solidFill>
                <a:latin typeface="Microsoft Sans Serif"/>
                <a:cs typeface="Microsoft Sans Serif"/>
              </a:rPr>
              <a:t>A/B</a:t>
            </a:r>
            <a:r>
              <a:rPr sz="3200" spc="25" dirty="0">
                <a:solidFill>
                  <a:srgbClr val="FFFFFF"/>
                </a:solidFill>
                <a:latin typeface="Microsoft Sans Serif"/>
                <a:cs typeface="Microsoft Sans Serif"/>
              </a:rPr>
              <a:t> </a:t>
            </a:r>
            <a:r>
              <a:rPr sz="3200" spc="10" dirty="0">
                <a:solidFill>
                  <a:srgbClr val="FFFFFF"/>
                </a:solidFill>
                <a:latin typeface="Microsoft Sans Serif"/>
                <a:cs typeface="Microsoft Sans Serif"/>
              </a:rPr>
              <a:t>testing)</a:t>
            </a:r>
            <a:endParaRPr sz="3200">
              <a:latin typeface="Microsoft Sans Serif"/>
              <a:cs typeface="Microsoft Sans Serif"/>
            </a:endParaRPr>
          </a:p>
          <a:p>
            <a:pPr marL="486409" indent="-474345">
              <a:lnSpc>
                <a:spcPct val="100000"/>
              </a:lnSpc>
              <a:spcBef>
                <a:spcPts val="1500"/>
              </a:spcBef>
              <a:buChar char="●"/>
              <a:tabLst>
                <a:tab pos="486409" algn="l"/>
                <a:tab pos="487045" algn="l"/>
              </a:tabLst>
            </a:pPr>
            <a:r>
              <a:rPr sz="3200" spc="-65" dirty="0">
                <a:solidFill>
                  <a:srgbClr val="FFFFFF"/>
                </a:solidFill>
                <a:latin typeface="Microsoft Sans Serif"/>
                <a:cs typeface="Microsoft Sans Serif"/>
              </a:rPr>
              <a:t>Faster</a:t>
            </a:r>
            <a:r>
              <a:rPr sz="3200" spc="40" dirty="0">
                <a:solidFill>
                  <a:srgbClr val="FFFFFF"/>
                </a:solidFill>
                <a:latin typeface="Microsoft Sans Serif"/>
                <a:cs typeface="Microsoft Sans Serif"/>
              </a:rPr>
              <a:t> </a:t>
            </a:r>
            <a:r>
              <a:rPr sz="3200" spc="50" dirty="0">
                <a:solidFill>
                  <a:srgbClr val="FFFFFF"/>
                </a:solidFill>
                <a:latin typeface="Microsoft Sans Serif"/>
                <a:cs typeface="Microsoft Sans Serif"/>
              </a:rPr>
              <a:t>identiﬁcation</a:t>
            </a:r>
            <a:r>
              <a:rPr sz="3200" spc="40" dirty="0">
                <a:solidFill>
                  <a:srgbClr val="FFFFFF"/>
                </a:solidFill>
                <a:latin typeface="Microsoft Sans Serif"/>
                <a:cs typeface="Microsoft Sans Serif"/>
              </a:rPr>
              <a:t> </a:t>
            </a:r>
            <a:r>
              <a:rPr sz="3200" spc="85" dirty="0">
                <a:solidFill>
                  <a:srgbClr val="FFFFFF"/>
                </a:solidFill>
                <a:latin typeface="Microsoft Sans Serif"/>
                <a:cs typeface="Microsoft Sans Serif"/>
              </a:rPr>
              <a:t>of</a:t>
            </a:r>
            <a:r>
              <a:rPr sz="3200" spc="45" dirty="0">
                <a:solidFill>
                  <a:srgbClr val="FFFFFF"/>
                </a:solidFill>
                <a:latin typeface="Microsoft Sans Serif"/>
                <a:cs typeface="Microsoft Sans Serif"/>
              </a:rPr>
              <a:t> </a:t>
            </a:r>
            <a:r>
              <a:rPr sz="3200" spc="25" dirty="0">
                <a:solidFill>
                  <a:srgbClr val="FFFFFF"/>
                </a:solidFill>
                <a:latin typeface="Microsoft Sans Serif"/>
                <a:cs typeface="Microsoft Sans Serif"/>
              </a:rPr>
              <a:t>best</a:t>
            </a:r>
            <a:r>
              <a:rPr sz="3200" spc="40" dirty="0">
                <a:solidFill>
                  <a:srgbClr val="FFFFFF"/>
                </a:solidFill>
                <a:latin typeface="Microsoft Sans Serif"/>
                <a:cs typeface="Microsoft Sans Serif"/>
              </a:rPr>
              <a:t> </a:t>
            </a:r>
            <a:r>
              <a:rPr sz="3200" spc="-15" dirty="0">
                <a:solidFill>
                  <a:srgbClr val="FFFFFF"/>
                </a:solidFill>
                <a:latin typeface="Microsoft Sans Serif"/>
                <a:cs typeface="Microsoft Sans Serif"/>
              </a:rPr>
              <a:t>variant</a:t>
            </a:r>
            <a:r>
              <a:rPr sz="3200" spc="45" dirty="0">
                <a:solidFill>
                  <a:srgbClr val="FFFFFF"/>
                </a:solidFill>
                <a:latin typeface="Microsoft Sans Serif"/>
                <a:cs typeface="Microsoft Sans Serif"/>
              </a:rPr>
              <a:t> </a:t>
            </a:r>
            <a:r>
              <a:rPr sz="3200" dirty="0">
                <a:solidFill>
                  <a:srgbClr val="FFFFFF"/>
                </a:solidFill>
                <a:latin typeface="Microsoft Sans Serif"/>
                <a:cs typeface="Microsoft Sans Serif"/>
              </a:rPr>
              <a:t>-</a:t>
            </a:r>
            <a:r>
              <a:rPr sz="3200" spc="40" dirty="0">
                <a:solidFill>
                  <a:srgbClr val="FFFFFF"/>
                </a:solidFill>
                <a:latin typeface="Microsoft Sans Serif"/>
                <a:cs typeface="Microsoft Sans Serif"/>
              </a:rPr>
              <a:t> </a:t>
            </a:r>
            <a:r>
              <a:rPr sz="3200" spc="25" dirty="0">
                <a:solidFill>
                  <a:srgbClr val="FFFFFF"/>
                </a:solidFill>
                <a:latin typeface="Microsoft Sans Serif"/>
                <a:cs typeface="Microsoft Sans Serif"/>
              </a:rPr>
              <a:t>more</a:t>
            </a:r>
            <a:r>
              <a:rPr sz="3200" spc="45" dirty="0">
                <a:solidFill>
                  <a:srgbClr val="FFFFFF"/>
                </a:solidFill>
                <a:latin typeface="Microsoft Sans Serif"/>
                <a:cs typeface="Microsoft Sans Serif"/>
              </a:rPr>
              <a:t> </a:t>
            </a:r>
            <a:r>
              <a:rPr sz="3200" spc="5" dirty="0">
                <a:solidFill>
                  <a:srgbClr val="FFFFFF"/>
                </a:solidFill>
                <a:latin typeface="Microsoft Sans Serif"/>
                <a:cs typeface="Microsoft Sans Serif"/>
              </a:rPr>
              <a:t>cumulative</a:t>
            </a:r>
            <a:r>
              <a:rPr sz="3200" spc="40" dirty="0">
                <a:solidFill>
                  <a:srgbClr val="FFFFFF"/>
                </a:solidFill>
                <a:latin typeface="Microsoft Sans Serif"/>
                <a:cs typeface="Microsoft Sans Serif"/>
              </a:rPr>
              <a:t> </a:t>
            </a:r>
            <a:r>
              <a:rPr sz="3200" spc="-15" dirty="0">
                <a:solidFill>
                  <a:srgbClr val="FFFFFF"/>
                </a:solidFill>
                <a:latin typeface="Microsoft Sans Serif"/>
                <a:cs typeface="Microsoft Sans Serif"/>
              </a:rPr>
              <a:t>reward</a:t>
            </a:r>
            <a:endParaRPr sz="3200">
              <a:latin typeface="Microsoft Sans Serif"/>
              <a:cs typeface="Microsoft Sans Serif"/>
            </a:endParaRPr>
          </a:p>
          <a:p>
            <a:pPr marL="486409" indent="-474345">
              <a:lnSpc>
                <a:spcPct val="100000"/>
              </a:lnSpc>
              <a:buChar char="●"/>
              <a:tabLst>
                <a:tab pos="486409" algn="l"/>
                <a:tab pos="487045" algn="l"/>
              </a:tabLst>
            </a:pPr>
            <a:r>
              <a:rPr sz="3200" spc="35" dirty="0">
                <a:solidFill>
                  <a:srgbClr val="FFFFFF"/>
                </a:solidFill>
                <a:latin typeface="Microsoft Sans Serif"/>
                <a:cs typeface="Microsoft Sans Serif"/>
              </a:rPr>
              <a:t>Adapts</a:t>
            </a:r>
            <a:r>
              <a:rPr sz="3200" spc="40" dirty="0">
                <a:solidFill>
                  <a:srgbClr val="FFFFFF"/>
                </a:solidFill>
                <a:latin typeface="Microsoft Sans Serif"/>
                <a:cs typeface="Microsoft Sans Serif"/>
              </a:rPr>
              <a:t> </a:t>
            </a:r>
            <a:r>
              <a:rPr sz="3200" spc="145" dirty="0">
                <a:solidFill>
                  <a:srgbClr val="FFFFFF"/>
                </a:solidFill>
                <a:latin typeface="Microsoft Sans Serif"/>
                <a:cs typeface="Microsoft Sans Serif"/>
              </a:rPr>
              <a:t>to</a:t>
            </a:r>
            <a:r>
              <a:rPr sz="3200" spc="40" dirty="0">
                <a:solidFill>
                  <a:srgbClr val="FFFFFF"/>
                </a:solidFill>
                <a:latin typeface="Microsoft Sans Serif"/>
                <a:cs typeface="Microsoft Sans Serif"/>
              </a:rPr>
              <a:t> </a:t>
            </a:r>
            <a:r>
              <a:rPr sz="3200" spc="15" dirty="0">
                <a:solidFill>
                  <a:srgbClr val="FFFFFF"/>
                </a:solidFill>
                <a:latin typeface="Microsoft Sans Serif"/>
                <a:cs typeface="Microsoft Sans Serif"/>
              </a:rPr>
              <a:t>non-stationarity</a:t>
            </a:r>
            <a:r>
              <a:rPr sz="3200" spc="40" dirty="0">
                <a:solidFill>
                  <a:srgbClr val="FFFFFF"/>
                </a:solidFill>
                <a:latin typeface="Microsoft Sans Serif"/>
                <a:cs typeface="Microsoft Sans Serif"/>
              </a:rPr>
              <a:t> </a:t>
            </a:r>
            <a:r>
              <a:rPr sz="3200" spc="-40" dirty="0">
                <a:solidFill>
                  <a:srgbClr val="FFFFFF"/>
                </a:solidFill>
                <a:latin typeface="Microsoft Sans Serif"/>
                <a:cs typeface="Microsoft Sans Serif"/>
              </a:rPr>
              <a:t>(no</a:t>
            </a:r>
            <a:r>
              <a:rPr sz="3200" spc="40" dirty="0">
                <a:solidFill>
                  <a:srgbClr val="FFFFFF"/>
                </a:solidFill>
                <a:latin typeface="Microsoft Sans Serif"/>
                <a:cs typeface="Microsoft Sans Serif"/>
              </a:rPr>
              <a:t> need </a:t>
            </a:r>
            <a:r>
              <a:rPr sz="3200" spc="145" dirty="0">
                <a:solidFill>
                  <a:srgbClr val="FFFFFF"/>
                </a:solidFill>
                <a:latin typeface="Microsoft Sans Serif"/>
                <a:cs typeface="Microsoft Sans Serif"/>
              </a:rPr>
              <a:t>to</a:t>
            </a:r>
            <a:r>
              <a:rPr sz="3200" spc="40" dirty="0">
                <a:solidFill>
                  <a:srgbClr val="FFFFFF"/>
                </a:solidFill>
                <a:latin typeface="Microsoft Sans Serif"/>
                <a:cs typeface="Microsoft Sans Serif"/>
              </a:rPr>
              <a:t> </a:t>
            </a:r>
            <a:r>
              <a:rPr sz="3200" spc="25" dirty="0">
                <a:solidFill>
                  <a:srgbClr val="FFFFFF"/>
                </a:solidFill>
                <a:latin typeface="Microsoft Sans Serif"/>
                <a:cs typeface="Microsoft Sans Serif"/>
              </a:rPr>
              <a:t>repeat</a:t>
            </a:r>
            <a:r>
              <a:rPr sz="3200" spc="45" dirty="0">
                <a:solidFill>
                  <a:srgbClr val="FFFFFF"/>
                </a:solidFill>
                <a:latin typeface="Microsoft Sans Serif"/>
                <a:cs typeface="Microsoft Sans Serif"/>
              </a:rPr>
              <a:t> </a:t>
            </a:r>
            <a:r>
              <a:rPr sz="3200" spc="75" dirty="0">
                <a:solidFill>
                  <a:srgbClr val="FFFFFF"/>
                </a:solidFill>
                <a:latin typeface="Microsoft Sans Serif"/>
                <a:cs typeface="Microsoft Sans Serif"/>
              </a:rPr>
              <a:t>A/B</a:t>
            </a:r>
            <a:r>
              <a:rPr sz="3200" spc="40" dirty="0">
                <a:solidFill>
                  <a:srgbClr val="FFFFFF"/>
                </a:solidFill>
                <a:latin typeface="Microsoft Sans Serif"/>
                <a:cs typeface="Microsoft Sans Serif"/>
              </a:rPr>
              <a:t> </a:t>
            </a:r>
            <a:r>
              <a:rPr sz="3200" spc="-65" dirty="0">
                <a:solidFill>
                  <a:srgbClr val="FFFFFF"/>
                </a:solidFill>
                <a:latin typeface="Microsoft Sans Serif"/>
                <a:cs typeface="Microsoft Sans Serif"/>
              </a:rPr>
              <a:t>tests)</a:t>
            </a:r>
            <a:endParaRPr sz="3200">
              <a:latin typeface="Microsoft Sans Serif"/>
              <a:cs typeface="Microsoft Sans Serif"/>
            </a:endParaRPr>
          </a:p>
          <a:p>
            <a:pPr marL="486409" indent="-474345">
              <a:lnSpc>
                <a:spcPct val="100000"/>
              </a:lnSpc>
              <a:buChar char="●"/>
              <a:tabLst>
                <a:tab pos="486409" algn="l"/>
                <a:tab pos="487045" algn="l"/>
              </a:tabLst>
            </a:pPr>
            <a:r>
              <a:rPr sz="3200" spc="145" dirty="0">
                <a:solidFill>
                  <a:srgbClr val="FFFFFF"/>
                </a:solidFill>
                <a:latin typeface="Microsoft Sans Serif"/>
                <a:cs typeface="Microsoft Sans Serif"/>
              </a:rPr>
              <a:t>No</a:t>
            </a:r>
            <a:r>
              <a:rPr sz="3200" spc="35" dirty="0">
                <a:solidFill>
                  <a:srgbClr val="FFFFFF"/>
                </a:solidFill>
                <a:latin typeface="Microsoft Sans Serif"/>
                <a:cs typeface="Microsoft Sans Serif"/>
              </a:rPr>
              <a:t> </a:t>
            </a:r>
            <a:r>
              <a:rPr sz="3200" spc="40" dirty="0">
                <a:solidFill>
                  <a:srgbClr val="FFFFFF"/>
                </a:solidFill>
                <a:latin typeface="Microsoft Sans Serif"/>
                <a:cs typeface="Microsoft Sans Serif"/>
              </a:rPr>
              <a:t>need</a:t>
            </a:r>
            <a:r>
              <a:rPr sz="3200" spc="35" dirty="0">
                <a:solidFill>
                  <a:srgbClr val="FFFFFF"/>
                </a:solidFill>
                <a:latin typeface="Microsoft Sans Serif"/>
                <a:cs typeface="Microsoft Sans Serif"/>
              </a:rPr>
              <a:t> </a:t>
            </a:r>
            <a:r>
              <a:rPr sz="3200" spc="145" dirty="0">
                <a:solidFill>
                  <a:srgbClr val="FFFFFF"/>
                </a:solidFill>
                <a:latin typeface="Microsoft Sans Serif"/>
                <a:cs typeface="Microsoft Sans Serif"/>
              </a:rPr>
              <a:t>to</a:t>
            </a:r>
            <a:r>
              <a:rPr sz="3200" spc="35" dirty="0">
                <a:solidFill>
                  <a:srgbClr val="FFFFFF"/>
                </a:solidFill>
                <a:latin typeface="Microsoft Sans Serif"/>
                <a:cs typeface="Microsoft Sans Serif"/>
              </a:rPr>
              <a:t> </a:t>
            </a:r>
            <a:r>
              <a:rPr sz="3200" spc="-15" dirty="0">
                <a:solidFill>
                  <a:srgbClr val="FFFFFF"/>
                </a:solidFill>
                <a:latin typeface="Microsoft Sans Serif"/>
                <a:cs typeface="Microsoft Sans Serif"/>
              </a:rPr>
              <a:t>select</a:t>
            </a:r>
            <a:r>
              <a:rPr sz="3200" spc="35" dirty="0">
                <a:solidFill>
                  <a:srgbClr val="FFFFFF"/>
                </a:solidFill>
                <a:latin typeface="Microsoft Sans Serif"/>
                <a:cs typeface="Microsoft Sans Serif"/>
              </a:rPr>
              <a:t> </a:t>
            </a:r>
            <a:r>
              <a:rPr sz="3200" spc="25" dirty="0">
                <a:solidFill>
                  <a:srgbClr val="FFFFFF"/>
                </a:solidFill>
                <a:latin typeface="Microsoft Sans Serif"/>
                <a:cs typeface="Microsoft Sans Serif"/>
              </a:rPr>
              <a:t>best</a:t>
            </a:r>
            <a:r>
              <a:rPr sz="3200" spc="40" dirty="0">
                <a:solidFill>
                  <a:srgbClr val="FFFFFF"/>
                </a:solidFill>
                <a:latin typeface="Microsoft Sans Serif"/>
                <a:cs typeface="Microsoft Sans Serif"/>
              </a:rPr>
              <a:t> </a:t>
            </a:r>
            <a:r>
              <a:rPr sz="3200" spc="-15" dirty="0">
                <a:solidFill>
                  <a:srgbClr val="FFFFFF"/>
                </a:solidFill>
                <a:latin typeface="Microsoft Sans Serif"/>
                <a:cs typeface="Microsoft Sans Serif"/>
              </a:rPr>
              <a:t>variant</a:t>
            </a:r>
            <a:r>
              <a:rPr sz="3200" spc="35" dirty="0">
                <a:solidFill>
                  <a:srgbClr val="FFFFFF"/>
                </a:solidFill>
                <a:latin typeface="Microsoft Sans Serif"/>
                <a:cs typeface="Microsoft Sans Serif"/>
              </a:rPr>
              <a:t> </a:t>
            </a:r>
            <a:r>
              <a:rPr sz="3200" spc="-20" dirty="0">
                <a:solidFill>
                  <a:srgbClr val="FFFFFF"/>
                </a:solidFill>
                <a:latin typeface="Microsoft Sans Serif"/>
                <a:cs typeface="Microsoft Sans Serif"/>
              </a:rPr>
              <a:t>manually</a:t>
            </a:r>
            <a:r>
              <a:rPr sz="3200" spc="35" dirty="0">
                <a:solidFill>
                  <a:srgbClr val="FFFFFF"/>
                </a:solidFill>
                <a:latin typeface="Microsoft Sans Serif"/>
                <a:cs typeface="Microsoft Sans Serif"/>
              </a:rPr>
              <a:t> </a:t>
            </a:r>
            <a:r>
              <a:rPr sz="3200" spc="25" dirty="0">
                <a:solidFill>
                  <a:srgbClr val="FFFFFF"/>
                </a:solidFill>
                <a:latin typeface="Microsoft Sans Serif"/>
                <a:cs typeface="Microsoft Sans Serif"/>
              </a:rPr>
              <a:t>(additional</a:t>
            </a:r>
            <a:r>
              <a:rPr sz="3200" spc="35" dirty="0">
                <a:solidFill>
                  <a:srgbClr val="FFFFFF"/>
                </a:solidFill>
                <a:latin typeface="Microsoft Sans Serif"/>
                <a:cs typeface="Microsoft Sans Serif"/>
              </a:rPr>
              <a:t> </a:t>
            </a:r>
            <a:r>
              <a:rPr sz="3200" spc="25" dirty="0">
                <a:solidFill>
                  <a:srgbClr val="FFFFFF"/>
                </a:solidFill>
                <a:latin typeface="Microsoft Sans Serif"/>
                <a:cs typeface="Microsoft Sans Serif"/>
              </a:rPr>
              <a:t>step</a:t>
            </a:r>
            <a:r>
              <a:rPr sz="3200" spc="35" dirty="0">
                <a:solidFill>
                  <a:srgbClr val="FFFFFF"/>
                </a:solidFill>
                <a:latin typeface="Microsoft Sans Serif"/>
                <a:cs typeface="Microsoft Sans Serif"/>
              </a:rPr>
              <a:t> </a:t>
            </a:r>
            <a:r>
              <a:rPr sz="3200" spc="25" dirty="0">
                <a:solidFill>
                  <a:srgbClr val="FFFFFF"/>
                </a:solidFill>
                <a:latin typeface="Microsoft Sans Serif"/>
                <a:cs typeface="Microsoft Sans Serif"/>
              </a:rPr>
              <a:t>at</a:t>
            </a:r>
            <a:r>
              <a:rPr sz="3200" spc="40" dirty="0">
                <a:solidFill>
                  <a:srgbClr val="FFFFFF"/>
                </a:solidFill>
                <a:latin typeface="Microsoft Sans Serif"/>
                <a:cs typeface="Microsoft Sans Serif"/>
              </a:rPr>
              <a:t> </a:t>
            </a:r>
            <a:r>
              <a:rPr sz="3200" spc="55" dirty="0">
                <a:solidFill>
                  <a:srgbClr val="FFFFFF"/>
                </a:solidFill>
                <a:latin typeface="Microsoft Sans Serif"/>
                <a:cs typeface="Microsoft Sans Serif"/>
              </a:rPr>
              <a:t>end</a:t>
            </a:r>
            <a:r>
              <a:rPr sz="3200" spc="35" dirty="0">
                <a:solidFill>
                  <a:srgbClr val="FFFFFF"/>
                </a:solidFill>
                <a:latin typeface="Microsoft Sans Serif"/>
                <a:cs typeface="Microsoft Sans Serif"/>
              </a:rPr>
              <a:t> </a:t>
            </a:r>
            <a:r>
              <a:rPr sz="3200" spc="85" dirty="0">
                <a:solidFill>
                  <a:srgbClr val="FFFFFF"/>
                </a:solidFill>
                <a:latin typeface="Microsoft Sans Serif"/>
                <a:cs typeface="Microsoft Sans Serif"/>
              </a:rPr>
              <a:t>of</a:t>
            </a:r>
            <a:r>
              <a:rPr sz="3200" spc="35" dirty="0">
                <a:solidFill>
                  <a:srgbClr val="FFFFFF"/>
                </a:solidFill>
                <a:latin typeface="Microsoft Sans Serif"/>
                <a:cs typeface="Microsoft Sans Serif"/>
              </a:rPr>
              <a:t> </a:t>
            </a:r>
            <a:r>
              <a:rPr sz="3200" spc="75" dirty="0">
                <a:solidFill>
                  <a:srgbClr val="FFFFFF"/>
                </a:solidFill>
                <a:latin typeface="Microsoft Sans Serif"/>
                <a:cs typeface="Microsoft Sans Serif"/>
              </a:rPr>
              <a:t>A/B</a:t>
            </a:r>
            <a:r>
              <a:rPr sz="3200" spc="35" dirty="0">
                <a:solidFill>
                  <a:srgbClr val="FFFFFF"/>
                </a:solidFill>
                <a:latin typeface="Microsoft Sans Serif"/>
                <a:cs typeface="Microsoft Sans Serif"/>
              </a:rPr>
              <a:t> </a:t>
            </a:r>
            <a:r>
              <a:rPr sz="3200" spc="-25" dirty="0">
                <a:solidFill>
                  <a:srgbClr val="FFFFFF"/>
                </a:solidFill>
                <a:latin typeface="Microsoft Sans Serif"/>
                <a:cs typeface="Microsoft Sans Serif"/>
              </a:rPr>
              <a:t>test)</a:t>
            </a:r>
            <a:endParaRPr sz="3200">
              <a:latin typeface="Microsoft Sans Serif"/>
              <a:cs typeface="Microsoft Sans Serif"/>
            </a:endParaRPr>
          </a:p>
        </p:txBody>
      </p:sp>
      <p:sp>
        <p:nvSpPr>
          <p:cNvPr id="7" name="object 7"/>
          <p:cNvSpPr txBox="1"/>
          <p:nvPr/>
        </p:nvSpPr>
        <p:spPr>
          <a:xfrm>
            <a:off x="1583116" y="6914596"/>
            <a:ext cx="8905240" cy="1869439"/>
          </a:xfrm>
          <a:prstGeom prst="rect">
            <a:avLst/>
          </a:prstGeom>
        </p:spPr>
        <p:txBody>
          <a:bodyPr vert="horz" wrap="square" lIns="0" tIns="203200" rIns="0" bIns="0" rtlCol="0">
            <a:spAutoFit/>
          </a:bodyPr>
          <a:lstStyle/>
          <a:p>
            <a:pPr marL="29209">
              <a:lnSpc>
                <a:spcPct val="100000"/>
              </a:lnSpc>
              <a:spcBef>
                <a:spcPts val="1600"/>
              </a:spcBef>
            </a:pPr>
            <a:r>
              <a:rPr sz="3200" spc="-45" dirty="0">
                <a:solidFill>
                  <a:srgbClr val="FFFFFF"/>
                </a:solidFill>
                <a:latin typeface="Microsoft Sans Serif"/>
                <a:cs typeface="Microsoft Sans Serif"/>
              </a:rPr>
              <a:t>Cons</a:t>
            </a:r>
            <a:r>
              <a:rPr sz="3200" spc="20" dirty="0">
                <a:solidFill>
                  <a:srgbClr val="FFFFFF"/>
                </a:solidFill>
                <a:latin typeface="Microsoft Sans Serif"/>
                <a:cs typeface="Microsoft Sans Serif"/>
              </a:rPr>
              <a:t> </a:t>
            </a:r>
            <a:r>
              <a:rPr sz="3200" spc="-40" dirty="0">
                <a:solidFill>
                  <a:srgbClr val="FFFFFF"/>
                </a:solidFill>
                <a:latin typeface="Microsoft Sans Serif"/>
                <a:cs typeface="Microsoft Sans Serif"/>
              </a:rPr>
              <a:t>(over</a:t>
            </a:r>
            <a:r>
              <a:rPr sz="3200" spc="20" dirty="0">
                <a:solidFill>
                  <a:srgbClr val="FFFFFF"/>
                </a:solidFill>
                <a:latin typeface="Microsoft Sans Serif"/>
                <a:cs typeface="Microsoft Sans Serif"/>
              </a:rPr>
              <a:t> </a:t>
            </a:r>
            <a:r>
              <a:rPr sz="3200" spc="75" dirty="0">
                <a:solidFill>
                  <a:srgbClr val="FFFFFF"/>
                </a:solidFill>
                <a:latin typeface="Microsoft Sans Serif"/>
                <a:cs typeface="Microsoft Sans Serif"/>
              </a:rPr>
              <a:t>A/B</a:t>
            </a:r>
            <a:r>
              <a:rPr sz="3200" spc="25" dirty="0">
                <a:solidFill>
                  <a:srgbClr val="FFFFFF"/>
                </a:solidFill>
                <a:latin typeface="Microsoft Sans Serif"/>
                <a:cs typeface="Microsoft Sans Serif"/>
              </a:rPr>
              <a:t> </a:t>
            </a:r>
            <a:r>
              <a:rPr sz="3200" spc="10" dirty="0">
                <a:solidFill>
                  <a:srgbClr val="FFFFFF"/>
                </a:solidFill>
                <a:latin typeface="Microsoft Sans Serif"/>
                <a:cs typeface="Microsoft Sans Serif"/>
              </a:rPr>
              <a:t>testing)</a:t>
            </a:r>
            <a:endParaRPr sz="3200">
              <a:latin typeface="Microsoft Sans Serif"/>
              <a:cs typeface="Microsoft Sans Serif"/>
            </a:endParaRPr>
          </a:p>
          <a:p>
            <a:pPr marL="486409" indent="-474345">
              <a:lnSpc>
                <a:spcPct val="100000"/>
              </a:lnSpc>
              <a:spcBef>
                <a:spcPts val="1500"/>
              </a:spcBef>
              <a:buChar char="●"/>
              <a:tabLst>
                <a:tab pos="486409" algn="l"/>
                <a:tab pos="487045" algn="l"/>
              </a:tabLst>
            </a:pPr>
            <a:r>
              <a:rPr sz="3200" spc="55" dirty="0">
                <a:solidFill>
                  <a:srgbClr val="FFFFFF"/>
                </a:solidFill>
                <a:latin typeface="Microsoft Sans Serif"/>
                <a:cs typeface="Microsoft Sans Serif"/>
              </a:rPr>
              <a:t>More</a:t>
            </a:r>
            <a:r>
              <a:rPr sz="3200" spc="25" dirty="0">
                <a:solidFill>
                  <a:srgbClr val="FFFFFF"/>
                </a:solidFill>
                <a:latin typeface="Microsoft Sans Serif"/>
                <a:cs typeface="Microsoft Sans Serif"/>
              </a:rPr>
              <a:t> </a:t>
            </a:r>
            <a:r>
              <a:rPr sz="3200" spc="60" dirty="0">
                <a:solidFill>
                  <a:srgbClr val="FFFFFF"/>
                </a:solidFill>
                <a:latin typeface="Microsoft Sans Serif"/>
                <a:cs typeface="Microsoft Sans Serif"/>
              </a:rPr>
              <a:t>difﬁcult</a:t>
            </a:r>
            <a:r>
              <a:rPr sz="3200" spc="25" dirty="0">
                <a:solidFill>
                  <a:srgbClr val="FFFFFF"/>
                </a:solidFill>
                <a:latin typeface="Microsoft Sans Serif"/>
                <a:cs typeface="Microsoft Sans Serif"/>
              </a:rPr>
              <a:t> </a:t>
            </a:r>
            <a:r>
              <a:rPr sz="3200" spc="145" dirty="0">
                <a:solidFill>
                  <a:srgbClr val="FFFFFF"/>
                </a:solidFill>
                <a:latin typeface="Microsoft Sans Serif"/>
                <a:cs typeface="Microsoft Sans Serif"/>
              </a:rPr>
              <a:t>to</a:t>
            </a:r>
            <a:r>
              <a:rPr sz="3200" spc="30" dirty="0">
                <a:solidFill>
                  <a:srgbClr val="FFFFFF"/>
                </a:solidFill>
                <a:latin typeface="Microsoft Sans Serif"/>
                <a:cs typeface="Microsoft Sans Serif"/>
              </a:rPr>
              <a:t> </a:t>
            </a:r>
            <a:r>
              <a:rPr sz="3200" spc="15" dirty="0">
                <a:solidFill>
                  <a:srgbClr val="FFFFFF"/>
                </a:solidFill>
                <a:latin typeface="Microsoft Sans Serif"/>
                <a:cs typeface="Microsoft Sans Serif"/>
              </a:rPr>
              <a:t>understand</a:t>
            </a:r>
            <a:r>
              <a:rPr sz="3200" spc="25" dirty="0">
                <a:solidFill>
                  <a:srgbClr val="FFFFFF"/>
                </a:solidFill>
                <a:latin typeface="Microsoft Sans Serif"/>
                <a:cs typeface="Microsoft Sans Serif"/>
              </a:rPr>
              <a:t> </a:t>
            </a:r>
            <a:r>
              <a:rPr sz="3200" spc="15" dirty="0">
                <a:solidFill>
                  <a:srgbClr val="FFFFFF"/>
                </a:solidFill>
                <a:latin typeface="Microsoft Sans Serif"/>
                <a:cs typeface="Microsoft Sans Serif"/>
              </a:rPr>
              <a:t>and</a:t>
            </a:r>
            <a:r>
              <a:rPr sz="3200" spc="30" dirty="0">
                <a:solidFill>
                  <a:srgbClr val="FFFFFF"/>
                </a:solidFill>
                <a:latin typeface="Microsoft Sans Serif"/>
                <a:cs typeface="Microsoft Sans Serif"/>
              </a:rPr>
              <a:t> </a:t>
            </a:r>
            <a:r>
              <a:rPr sz="3200" spc="145" dirty="0">
                <a:solidFill>
                  <a:srgbClr val="FFFFFF"/>
                </a:solidFill>
                <a:latin typeface="Microsoft Sans Serif"/>
                <a:cs typeface="Microsoft Sans Serif"/>
              </a:rPr>
              <a:t>to</a:t>
            </a:r>
            <a:r>
              <a:rPr sz="3200" spc="25" dirty="0">
                <a:solidFill>
                  <a:srgbClr val="FFFFFF"/>
                </a:solidFill>
                <a:latin typeface="Microsoft Sans Serif"/>
                <a:cs typeface="Microsoft Sans Serif"/>
              </a:rPr>
              <a:t> </a:t>
            </a:r>
            <a:r>
              <a:rPr sz="3200" spc="60" dirty="0">
                <a:solidFill>
                  <a:srgbClr val="FFFFFF"/>
                </a:solidFill>
                <a:latin typeface="Microsoft Sans Serif"/>
                <a:cs typeface="Microsoft Sans Serif"/>
              </a:rPr>
              <a:t>implement</a:t>
            </a:r>
            <a:endParaRPr sz="3200">
              <a:latin typeface="Microsoft Sans Serif"/>
              <a:cs typeface="Microsoft Sans Serif"/>
            </a:endParaRPr>
          </a:p>
          <a:p>
            <a:pPr marL="486409" indent="-474345">
              <a:lnSpc>
                <a:spcPct val="100000"/>
              </a:lnSpc>
              <a:buChar char="●"/>
              <a:tabLst>
                <a:tab pos="486409" algn="l"/>
                <a:tab pos="487045" algn="l"/>
              </a:tabLst>
            </a:pPr>
            <a:r>
              <a:rPr sz="3200" spc="55" dirty="0">
                <a:solidFill>
                  <a:srgbClr val="FFFFFF"/>
                </a:solidFill>
                <a:latin typeface="Microsoft Sans Serif"/>
                <a:cs typeface="Microsoft Sans Serif"/>
              </a:rPr>
              <a:t>More</a:t>
            </a:r>
            <a:r>
              <a:rPr sz="3200" spc="25" dirty="0">
                <a:solidFill>
                  <a:srgbClr val="FFFFFF"/>
                </a:solidFill>
                <a:latin typeface="Microsoft Sans Serif"/>
                <a:cs typeface="Microsoft Sans Serif"/>
              </a:rPr>
              <a:t> </a:t>
            </a:r>
            <a:r>
              <a:rPr sz="3200" spc="60" dirty="0">
                <a:solidFill>
                  <a:srgbClr val="FFFFFF"/>
                </a:solidFill>
                <a:latin typeface="Microsoft Sans Serif"/>
                <a:cs typeface="Microsoft Sans Serif"/>
              </a:rPr>
              <a:t>difﬁcult</a:t>
            </a:r>
            <a:r>
              <a:rPr sz="3200" spc="30" dirty="0">
                <a:solidFill>
                  <a:srgbClr val="FFFFFF"/>
                </a:solidFill>
                <a:latin typeface="Microsoft Sans Serif"/>
                <a:cs typeface="Microsoft Sans Serif"/>
              </a:rPr>
              <a:t> </a:t>
            </a:r>
            <a:r>
              <a:rPr sz="3200" spc="145" dirty="0">
                <a:solidFill>
                  <a:srgbClr val="FFFFFF"/>
                </a:solidFill>
                <a:latin typeface="Microsoft Sans Serif"/>
                <a:cs typeface="Microsoft Sans Serif"/>
              </a:rPr>
              <a:t>to</a:t>
            </a:r>
            <a:r>
              <a:rPr sz="3200" spc="30" dirty="0">
                <a:solidFill>
                  <a:srgbClr val="FFFFFF"/>
                </a:solidFill>
                <a:latin typeface="Microsoft Sans Serif"/>
                <a:cs typeface="Microsoft Sans Serif"/>
              </a:rPr>
              <a:t> </a:t>
            </a:r>
            <a:r>
              <a:rPr sz="3200" spc="-55" dirty="0">
                <a:solidFill>
                  <a:srgbClr val="FFFFFF"/>
                </a:solidFill>
                <a:latin typeface="Microsoft Sans Serif"/>
                <a:cs typeface="Microsoft Sans Serif"/>
              </a:rPr>
              <a:t>measure</a:t>
            </a:r>
            <a:r>
              <a:rPr sz="3200" spc="25" dirty="0">
                <a:solidFill>
                  <a:srgbClr val="FFFFFF"/>
                </a:solidFill>
                <a:latin typeface="Microsoft Sans Serif"/>
                <a:cs typeface="Microsoft Sans Serif"/>
              </a:rPr>
              <a:t> </a:t>
            </a:r>
            <a:r>
              <a:rPr sz="3200" spc="30" dirty="0">
                <a:solidFill>
                  <a:srgbClr val="FFFFFF"/>
                </a:solidFill>
                <a:latin typeface="Microsoft Sans Serif"/>
                <a:cs typeface="Microsoft Sans Serif"/>
              </a:rPr>
              <a:t>beneﬁts</a:t>
            </a:r>
            <a:endParaRPr sz="3200">
              <a:latin typeface="Microsoft Sans Serif"/>
              <a:cs typeface="Microsoft Sans Serif"/>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TotalTime>
  <Words>551</Words>
  <Application>Microsoft Office PowerPoint</Application>
  <PresentationFormat>Custom</PresentationFormat>
  <Paragraphs>83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Microsoft GothicNeo</vt:lpstr>
      <vt:lpstr>Calibri</vt:lpstr>
      <vt:lpstr>Consolas</vt:lpstr>
      <vt:lpstr>Microsoft Sans Serif</vt:lpstr>
      <vt:lpstr>Times New Roman</vt:lpstr>
      <vt:lpstr>Office Theme</vt:lpstr>
      <vt:lpstr>Multi-armed Bandits</vt:lpstr>
      <vt:lpstr>Bandits??</vt:lpstr>
      <vt:lpstr>Problem deﬁnition In probability theory and machine learning, the multi-armed bandit problem (sometimes called the K-[1] or N-armed bandit problem[2]) is a problem in which a fixed limited set of resources must be allocated between competing (alternative) choices in a way that maximizes their expected gain, when each choice's properties are only partially known at the time of allocation, and may become better understood as time passes or by allocating resources to the choice.[3][4] This is a classic reinforcement learning problem that exemplifies the exploration–exploitation tradeoff dilemma. The name comes from imagining a gambler at a row of slot machines (sometimes known as "one-armed bandits"), who has to decide which machines to play, how many times to play each machine and in which order to play them, and whether to continue with the current machine or try a different machine.[5] The multi-armed bandit problem also falls into the broad category of stochastic scheduling. https://en.wikipedia.org/wiki/Multi-armed_bandit</vt:lpstr>
      <vt:lpstr>Types of Bandits</vt:lpstr>
      <vt:lpstr>Solutions (policies)</vt:lpstr>
      <vt:lpstr>Solutions (policies)</vt:lpstr>
      <vt:lpstr>Solutions (policies)</vt:lpstr>
      <vt:lpstr>Performance Metrics</vt:lpstr>
      <vt:lpstr>Use in Marketing</vt:lpstr>
      <vt:lpstr>Reading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Bandits, Learning, and Search - 22 - Multi-armed Bandits.pptx</dc:title>
  <cp:lastModifiedBy>Marreel, Lena</cp:lastModifiedBy>
  <cp:revision>5</cp:revision>
  <dcterms:created xsi:type="dcterms:W3CDTF">2022-08-01T11:11:26Z</dcterms:created>
  <dcterms:modified xsi:type="dcterms:W3CDTF">2022-08-01T12:35:56Z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