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6416" y="921766"/>
            <a:ext cx="95991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1778" y="12699"/>
            <a:ext cx="8374126" cy="684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416" y="921766"/>
            <a:ext cx="95991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A2A2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2136" y="1626561"/>
            <a:ext cx="9507727" cy="3288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09506" y="5889794"/>
            <a:ext cx="172084" cy="399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53535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karapetyan@nottingham.ac.u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i.liu.se/machine/courses/TMKT48?l=e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2877057"/>
            <a:ext cx="778700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spc="-330" dirty="0">
                <a:solidFill>
                  <a:srgbClr val="2A2A2A"/>
                </a:solidFill>
                <a:latin typeface="Verdana"/>
                <a:cs typeface="Verdana"/>
              </a:rPr>
              <a:t>LECTURE</a:t>
            </a:r>
            <a:r>
              <a:rPr sz="4400" spc="-34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400" spc="-575" dirty="0">
                <a:solidFill>
                  <a:srgbClr val="2A2A2A"/>
                </a:solidFill>
                <a:latin typeface="Verdana"/>
                <a:cs typeface="Verdana"/>
              </a:rPr>
              <a:t>1:</a:t>
            </a:r>
            <a:endParaRPr sz="4400">
              <a:latin typeface="Verdana"/>
              <a:cs typeface="Verdana"/>
            </a:endParaRPr>
          </a:p>
          <a:p>
            <a:pPr marL="12700">
              <a:lnSpc>
                <a:spcPts val="5015"/>
              </a:lnSpc>
            </a:pPr>
            <a:r>
              <a:rPr sz="4400" spc="-400" dirty="0">
                <a:solidFill>
                  <a:srgbClr val="2A2A2A"/>
                </a:solidFill>
                <a:latin typeface="Verdana"/>
                <a:cs typeface="Verdana"/>
              </a:rPr>
              <a:t>DEFINITIO</a:t>
            </a:r>
            <a:r>
              <a:rPr sz="4400" spc="-495" dirty="0">
                <a:solidFill>
                  <a:srgbClr val="2A2A2A"/>
                </a:solidFill>
                <a:latin typeface="Verdana"/>
                <a:cs typeface="Verdana"/>
              </a:rPr>
              <a:t>N</a:t>
            </a:r>
            <a:r>
              <a:rPr sz="4400" spc="-34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400" spc="-20" dirty="0">
                <a:solidFill>
                  <a:srgbClr val="2A2A2A"/>
                </a:solidFill>
                <a:latin typeface="Verdana"/>
                <a:cs typeface="Verdana"/>
              </a:rPr>
              <a:t>O</a:t>
            </a:r>
            <a:r>
              <a:rPr sz="4400" spc="-15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400" spc="-33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400" spc="-185" dirty="0">
                <a:solidFill>
                  <a:srgbClr val="2A2A2A"/>
                </a:solidFill>
                <a:latin typeface="Verdana"/>
                <a:cs typeface="Verdana"/>
              </a:rPr>
              <a:t>OP</a:t>
            </a:r>
            <a:r>
              <a:rPr sz="4400" spc="-175" dirty="0">
                <a:solidFill>
                  <a:srgbClr val="2A2A2A"/>
                </a:solidFill>
                <a:latin typeface="Verdana"/>
                <a:cs typeface="Verdana"/>
              </a:rPr>
              <a:t>T</a:t>
            </a:r>
            <a:r>
              <a:rPr sz="4400" spc="-470" dirty="0">
                <a:solidFill>
                  <a:srgbClr val="2A2A2A"/>
                </a:solidFill>
                <a:latin typeface="Verdana"/>
                <a:cs typeface="Verdana"/>
              </a:rPr>
              <a:t>IMISA</a:t>
            </a:r>
            <a:r>
              <a:rPr sz="4400" spc="-480" dirty="0">
                <a:solidFill>
                  <a:srgbClr val="2A2A2A"/>
                </a:solidFill>
                <a:latin typeface="Verdana"/>
                <a:cs typeface="Verdana"/>
              </a:rPr>
              <a:t>T</a:t>
            </a:r>
            <a:r>
              <a:rPr sz="4400" spc="-180" dirty="0">
                <a:solidFill>
                  <a:srgbClr val="2A2A2A"/>
                </a:solidFill>
                <a:latin typeface="Verdana"/>
                <a:cs typeface="Verdana"/>
              </a:rPr>
              <a:t>ION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416" y="4477639"/>
            <a:ext cx="8976995" cy="15506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b="1" spc="-95" dirty="0">
                <a:solidFill>
                  <a:srgbClr val="535353"/>
                </a:solidFill>
                <a:latin typeface="Tahoma"/>
                <a:cs typeface="Tahoma"/>
              </a:rPr>
              <a:t>Big </a:t>
            </a:r>
            <a:r>
              <a:rPr sz="2000" b="1" spc="-30" dirty="0">
                <a:solidFill>
                  <a:srgbClr val="535353"/>
                </a:solidFill>
                <a:latin typeface="Tahoma"/>
                <a:cs typeface="Tahoma"/>
              </a:rPr>
              <a:t>Data </a:t>
            </a:r>
            <a:r>
              <a:rPr sz="2000" b="1" spc="30" dirty="0">
                <a:solidFill>
                  <a:srgbClr val="535353"/>
                </a:solidFill>
                <a:latin typeface="Tahoma"/>
                <a:cs typeface="Tahoma"/>
              </a:rPr>
              <a:t>and </a:t>
            </a:r>
            <a:r>
              <a:rPr sz="2000" b="1" spc="-25" dirty="0">
                <a:solidFill>
                  <a:srgbClr val="535353"/>
                </a:solidFill>
                <a:latin typeface="Tahoma"/>
                <a:cs typeface="Tahoma"/>
              </a:rPr>
              <a:t>Analytics </a:t>
            </a:r>
            <a:r>
              <a:rPr sz="2000" b="1" spc="-85" dirty="0">
                <a:solidFill>
                  <a:srgbClr val="535353"/>
                </a:solidFill>
                <a:latin typeface="Tahoma"/>
                <a:cs typeface="Tahoma"/>
              </a:rPr>
              <a:t>Summer </a:t>
            </a:r>
            <a:r>
              <a:rPr sz="2000" b="1" spc="-25" dirty="0">
                <a:solidFill>
                  <a:srgbClr val="535353"/>
                </a:solidFill>
                <a:latin typeface="Tahoma"/>
                <a:cs typeface="Tahoma"/>
              </a:rPr>
              <a:t>School </a:t>
            </a:r>
            <a:r>
              <a:rPr sz="2000" b="1" spc="-170" dirty="0">
                <a:solidFill>
                  <a:srgbClr val="535353"/>
                </a:solidFill>
                <a:latin typeface="Tahoma"/>
                <a:cs typeface="Tahoma"/>
              </a:rPr>
              <a:t>:</a:t>
            </a:r>
            <a:r>
              <a:rPr sz="2000" b="1" spc="-16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535353"/>
                </a:solidFill>
                <a:latin typeface="Tahoma"/>
                <a:cs typeface="Tahoma"/>
              </a:rPr>
              <a:t>The </a:t>
            </a:r>
            <a:r>
              <a:rPr sz="2000" b="1" spc="-55" dirty="0">
                <a:solidFill>
                  <a:srgbClr val="535353"/>
                </a:solidFill>
                <a:latin typeface="Tahoma"/>
                <a:cs typeface="Tahoma"/>
              </a:rPr>
              <a:t>Synergy </a:t>
            </a:r>
            <a:r>
              <a:rPr sz="2000" b="1" spc="-85" dirty="0">
                <a:solidFill>
                  <a:srgbClr val="535353"/>
                </a:solidFill>
                <a:latin typeface="Tahoma"/>
                <a:cs typeface="Tahoma"/>
              </a:rPr>
              <a:t>of </a:t>
            </a:r>
            <a:r>
              <a:rPr sz="2000" b="1" spc="-65" dirty="0">
                <a:solidFill>
                  <a:srgbClr val="535353"/>
                </a:solidFill>
                <a:latin typeface="Tahoma"/>
                <a:cs typeface="Tahoma"/>
              </a:rPr>
              <a:t>Optimisation </a:t>
            </a:r>
            <a:r>
              <a:rPr sz="2000" b="1" spc="30" dirty="0">
                <a:solidFill>
                  <a:srgbClr val="535353"/>
                </a:solidFill>
                <a:latin typeface="Tahoma"/>
                <a:cs typeface="Tahoma"/>
              </a:rPr>
              <a:t>and </a:t>
            </a:r>
            <a:r>
              <a:rPr sz="2000" b="1" spc="-5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535353"/>
                </a:solidFill>
                <a:latin typeface="Tahoma"/>
                <a:cs typeface="Tahoma"/>
              </a:rPr>
              <a:t>Machine</a:t>
            </a:r>
            <a:r>
              <a:rPr sz="2000" b="1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535353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  <a:p>
            <a:pPr marL="12700" marR="1729739">
              <a:lnSpc>
                <a:spcPts val="3840"/>
              </a:lnSpc>
              <a:spcBef>
                <a:spcPts val="165"/>
              </a:spcBef>
            </a:pPr>
            <a:r>
              <a:rPr sz="2000" b="1" spc="-40" dirty="0">
                <a:solidFill>
                  <a:srgbClr val="535353"/>
                </a:solidFill>
                <a:latin typeface="Tahoma"/>
                <a:cs typeface="Tahoma"/>
              </a:rPr>
              <a:t>Daniel </a:t>
            </a:r>
            <a:r>
              <a:rPr sz="2000" b="1" spc="-20" dirty="0">
                <a:solidFill>
                  <a:srgbClr val="535353"/>
                </a:solidFill>
                <a:latin typeface="Tahoma"/>
                <a:cs typeface="Tahoma"/>
              </a:rPr>
              <a:t>Karapetyan </a:t>
            </a:r>
            <a:r>
              <a:rPr sz="2000" b="1" spc="-275" dirty="0">
                <a:solidFill>
                  <a:srgbClr val="535353"/>
                </a:solidFill>
                <a:latin typeface="Tahoma"/>
                <a:cs typeface="Tahoma"/>
              </a:rPr>
              <a:t>–</a:t>
            </a:r>
            <a:r>
              <a:rPr sz="2000" b="1" spc="-27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535353"/>
                </a:solidFill>
                <a:latin typeface="Tahoma"/>
                <a:cs typeface="Tahoma"/>
                <a:hlinkClick r:id="rId2"/>
              </a:rPr>
              <a:t>daniel.karapetyan@nottingham.ac.uk </a:t>
            </a:r>
            <a:r>
              <a:rPr sz="2000" b="1" spc="-57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535353"/>
                </a:solidFill>
                <a:latin typeface="Tahoma"/>
                <a:cs typeface="Tahoma"/>
              </a:rPr>
              <a:t>2022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416" y="921766"/>
            <a:ext cx="5211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What</a:t>
            </a:r>
            <a:r>
              <a:rPr spc="-300" dirty="0"/>
              <a:t> </a:t>
            </a:r>
            <a:r>
              <a:rPr spc="-290" dirty="0"/>
              <a:t>i</a:t>
            </a:r>
            <a:r>
              <a:rPr spc="-535" dirty="0"/>
              <a:t>s</a:t>
            </a:r>
            <a:r>
              <a:rPr spc="-305" dirty="0"/>
              <a:t> </a:t>
            </a:r>
            <a:r>
              <a:rPr spc="-100" dirty="0"/>
              <a:t>optim</a:t>
            </a:r>
            <a:r>
              <a:rPr spc="-45" dirty="0"/>
              <a:t>i</a:t>
            </a:r>
            <a:r>
              <a:rPr spc="-70" dirty="0"/>
              <a:t>sation?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54707" y="3659123"/>
            <a:ext cx="4116704" cy="1844675"/>
            <a:chOff x="1854707" y="3659123"/>
            <a:chExt cx="4116704" cy="1844675"/>
          </a:xfrm>
        </p:grpSpPr>
        <p:sp>
          <p:nvSpPr>
            <p:cNvPr id="5" name="object 5"/>
            <p:cNvSpPr/>
            <p:nvPr/>
          </p:nvSpPr>
          <p:spPr>
            <a:xfrm>
              <a:off x="1873757" y="3678173"/>
              <a:ext cx="4078604" cy="1722120"/>
            </a:xfrm>
            <a:custGeom>
              <a:avLst/>
              <a:gdLst/>
              <a:ahLst/>
              <a:cxnLst/>
              <a:rect l="l" t="t" r="r" b="b"/>
              <a:pathLst>
                <a:path w="4078604" h="1722120">
                  <a:moveTo>
                    <a:pt x="0" y="0"/>
                  </a:moveTo>
                  <a:lnTo>
                    <a:pt x="28582" y="56732"/>
                  </a:lnTo>
                  <a:lnTo>
                    <a:pt x="57158" y="113409"/>
                  </a:lnTo>
                  <a:lnTo>
                    <a:pt x="85717" y="169979"/>
                  </a:lnTo>
                  <a:lnTo>
                    <a:pt x="114254" y="226386"/>
                  </a:lnTo>
                  <a:lnTo>
                    <a:pt x="142759" y="282575"/>
                  </a:lnTo>
                  <a:lnTo>
                    <a:pt x="171225" y="338494"/>
                  </a:lnTo>
                  <a:lnTo>
                    <a:pt x="199645" y="394087"/>
                  </a:lnTo>
                  <a:lnTo>
                    <a:pt x="228011" y="449301"/>
                  </a:lnTo>
                  <a:lnTo>
                    <a:pt x="256314" y="504081"/>
                  </a:lnTo>
                  <a:lnTo>
                    <a:pt x="284547" y="558372"/>
                  </a:lnTo>
                  <a:lnTo>
                    <a:pt x="312703" y="612122"/>
                  </a:lnTo>
                  <a:lnTo>
                    <a:pt x="340773" y="665275"/>
                  </a:lnTo>
                  <a:lnTo>
                    <a:pt x="368749" y="717777"/>
                  </a:lnTo>
                  <a:lnTo>
                    <a:pt x="396625" y="769574"/>
                  </a:lnTo>
                  <a:lnTo>
                    <a:pt x="424392" y="820612"/>
                  </a:lnTo>
                  <a:lnTo>
                    <a:pt x="452042" y="870836"/>
                  </a:lnTo>
                  <a:lnTo>
                    <a:pt x="479568" y="920193"/>
                  </a:lnTo>
                  <a:lnTo>
                    <a:pt x="506962" y="968628"/>
                  </a:lnTo>
                  <a:lnTo>
                    <a:pt x="534216" y="1016086"/>
                  </a:lnTo>
                  <a:lnTo>
                    <a:pt x="561322" y="1062515"/>
                  </a:lnTo>
                  <a:lnTo>
                    <a:pt x="588273" y="1107859"/>
                  </a:lnTo>
                  <a:lnTo>
                    <a:pt x="615060" y="1152063"/>
                  </a:lnTo>
                  <a:lnTo>
                    <a:pt x="641677" y="1195075"/>
                  </a:lnTo>
                  <a:lnTo>
                    <a:pt x="668115" y="1236840"/>
                  </a:lnTo>
                  <a:lnTo>
                    <a:pt x="694366" y="1277303"/>
                  </a:lnTo>
                  <a:lnTo>
                    <a:pt x="720423" y="1316410"/>
                  </a:lnTo>
                  <a:lnTo>
                    <a:pt x="746278" y="1354107"/>
                  </a:lnTo>
                  <a:lnTo>
                    <a:pt x="771923" y="1390340"/>
                  </a:lnTo>
                  <a:lnTo>
                    <a:pt x="797350" y="1425055"/>
                  </a:lnTo>
                  <a:lnTo>
                    <a:pt x="822552" y="1458197"/>
                  </a:lnTo>
                  <a:lnTo>
                    <a:pt x="847521" y="1489712"/>
                  </a:lnTo>
                  <a:lnTo>
                    <a:pt x="872249" y="1519545"/>
                  </a:lnTo>
                  <a:lnTo>
                    <a:pt x="920951" y="1573953"/>
                  </a:lnTo>
                  <a:lnTo>
                    <a:pt x="968595" y="1620985"/>
                  </a:lnTo>
                  <a:lnTo>
                    <a:pt x="1015121" y="1660208"/>
                  </a:lnTo>
                  <a:lnTo>
                    <a:pt x="1060465" y="1691187"/>
                  </a:lnTo>
                  <a:lnTo>
                    <a:pt x="1113324" y="1715791"/>
                  </a:lnTo>
                  <a:lnTo>
                    <a:pt x="1142989" y="1721560"/>
                  </a:lnTo>
                  <a:lnTo>
                    <a:pt x="1171733" y="1721173"/>
                  </a:lnTo>
                  <a:lnTo>
                    <a:pt x="1226721" y="1703598"/>
                  </a:lnTo>
                  <a:lnTo>
                    <a:pt x="1278804" y="1666398"/>
                  </a:lnTo>
                  <a:lnTo>
                    <a:pt x="1328500" y="1612905"/>
                  </a:lnTo>
                  <a:lnTo>
                    <a:pt x="1352614" y="1581090"/>
                  </a:lnTo>
                  <a:lnTo>
                    <a:pt x="1376324" y="1546450"/>
                  </a:lnTo>
                  <a:lnTo>
                    <a:pt x="1399697" y="1509403"/>
                  </a:lnTo>
                  <a:lnTo>
                    <a:pt x="1422795" y="1470365"/>
                  </a:lnTo>
                  <a:lnTo>
                    <a:pt x="1445684" y="1429752"/>
                  </a:lnTo>
                  <a:lnTo>
                    <a:pt x="1468429" y="1387981"/>
                  </a:lnTo>
                  <a:lnTo>
                    <a:pt x="1491093" y="1345468"/>
                  </a:lnTo>
                  <a:lnTo>
                    <a:pt x="1513742" y="1302630"/>
                  </a:lnTo>
                  <a:lnTo>
                    <a:pt x="1536440" y="1259883"/>
                  </a:lnTo>
                  <a:lnTo>
                    <a:pt x="1559252" y="1217643"/>
                  </a:lnTo>
                  <a:lnTo>
                    <a:pt x="1582242" y="1176327"/>
                  </a:lnTo>
                  <a:lnTo>
                    <a:pt x="1605476" y="1136352"/>
                  </a:lnTo>
                  <a:lnTo>
                    <a:pt x="1629017" y="1098134"/>
                  </a:lnTo>
                  <a:lnTo>
                    <a:pt x="1652930" y="1062089"/>
                  </a:lnTo>
                  <a:lnTo>
                    <a:pt x="1677280" y="1028634"/>
                  </a:lnTo>
                  <a:lnTo>
                    <a:pt x="1702132" y="998185"/>
                  </a:lnTo>
                  <a:lnTo>
                    <a:pt x="1753597" y="947972"/>
                  </a:lnTo>
                  <a:lnTo>
                    <a:pt x="1807845" y="914781"/>
                  </a:lnTo>
                  <a:lnTo>
                    <a:pt x="1846231" y="901087"/>
                  </a:lnTo>
                  <a:lnTo>
                    <a:pt x="1884388" y="892242"/>
                  </a:lnTo>
                  <a:lnTo>
                    <a:pt x="1922417" y="887775"/>
                  </a:lnTo>
                  <a:lnTo>
                    <a:pt x="1960420" y="887216"/>
                  </a:lnTo>
                  <a:lnTo>
                    <a:pt x="1998499" y="890094"/>
                  </a:lnTo>
                  <a:lnTo>
                    <a:pt x="2036756" y="895939"/>
                  </a:lnTo>
                  <a:lnTo>
                    <a:pt x="2075292" y="904282"/>
                  </a:lnTo>
                  <a:lnTo>
                    <a:pt x="2114211" y="914651"/>
                  </a:lnTo>
                  <a:lnTo>
                    <a:pt x="2153614" y="926577"/>
                  </a:lnTo>
                  <a:lnTo>
                    <a:pt x="2193602" y="939589"/>
                  </a:lnTo>
                  <a:lnTo>
                    <a:pt x="2234278" y="953218"/>
                  </a:lnTo>
                  <a:lnTo>
                    <a:pt x="2275744" y="966992"/>
                  </a:lnTo>
                  <a:lnTo>
                    <a:pt x="2318101" y="980442"/>
                  </a:lnTo>
                  <a:lnTo>
                    <a:pt x="2361452" y="993097"/>
                  </a:lnTo>
                  <a:lnTo>
                    <a:pt x="2405898" y="1004488"/>
                  </a:lnTo>
                  <a:lnTo>
                    <a:pt x="2451542" y="1014143"/>
                  </a:lnTo>
                  <a:lnTo>
                    <a:pt x="2498485" y="1021593"/>
                  </a:lnTo>
                  <a:lnTo>
                    <a:pt x="2546829" y="1026368"/>
                  </a:lnTo>
                  <a:lnTo>
                    <a:pt x="2596677" y="1027997"/>
                  </a:lnTo>
                  <a:lnTo>
                    <a:pt x="2648129" y="1026010"/>
                  </a:lnTo>
                  <a:lnTo>
                    <a:pt x="2701290" y="1019937"/>
                  </a:lnTo>
                  <a:lnTo>
                    <a:pt x="2765546" y="1008206"/>
                  </a:lnTo>
                  <a:lnTo>
                    <a:pt x="2822099" y="994079"/>
                  </a:lnTo>
                  <a:lnTo>
                    <a:pt x="2873055" y="977632"/>
                  </a:lnTo>
                  <a:lnTo>
                    <a:pt x="2920519" y="958944"/>
                  </a:lnTo>
                  <a:lnTo>
                    <a:pt x="2966599" y="938092"/>
                  </a:lnTo>
                  <a:lnTo>
                    <a:pt x="3013399" y="915153"/>
                  </a:lnTo>
                  <a:lnTo>
                    <a:pt x="3063028" y="890205"/>
                  </a:lnTo>
                  <a:lnTo>
                    <a:pt x="3089560" y="877002"/>
                  </a:lnTo>
                  <a:lnTo>
                    <a:pt x="3147379" y="849186"/>
                  </a:lnTo>
                  <a:lnTo>
                    <a:pt x="3213292" y="819554"/>
                  </a:lnTo>
                  <a:lnTo>
                    <a:pt x="3249941" y="804082"/>
                  </a:lnTo>
                  <a:lnTo>
                    <a:pt x="3289404" y="788185"/>
                  </a:lnTo>
                  <a:lnTo>
                    <a:pt x="3331943" y="771873"/>
                  </a:lnTo>
                  <a:lnTo>
                    <a:pt x="3377822" y="755155"/>
                  </a:lnTo>
                  <a:lnTo>
                    <a:pt x="3427304" y="738042"/>
                  </a:lnTo>
                  <a:lnTo>
                    <a:pt x="3480653" y="720543"/>
                  </a:lnTo>
                  <a:lnTo>
                    <a:pt x="3538131" y="702667"/>
                  </a:lnTo>
                  <a:lnTo>
                    <a:pt x="3600002" y="684425"/>
                  </a:lnTo>
                  <a:lnTo>
                    <a:pt x="3666529" y="665826"/>
                  </a:lnTo>
                  <a:lnTo>
                    <a:pt x="3737976" y="646880"/>
                  </a:lnTo>
                  <a:lnTo>
                    <a:pt x="3814605" y="627596"/>
                  </a:lnTo>
                  <a:lnTo>
                    <a:pt x="3896681" y="607985"/>
                  </a:lnTo>
                  <a:lnTo>
                    <a:pt x="3984466" y="588055"/>
                  </a:lnTo>
                  <a:lnTo>
                    <a:pt x="4078224" y="567817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729" y="5274309"/>
              <a:ext cx="229107" cy="22910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470914" y="3281933"/>
            <a:ext cx="4733290" cy="2665095"/>
          </a:xfrm>
          <a:custGeom>
            <a:avLst/>
            <a:gdLst/>
            <a:ahLst/>
            <a:cxnLst/>
            <a:rect l="l" t="t" r="r" b="b"/>
            <a:pathLst>
              <a:path w="4733290" h="2665095">
                <a:moveTo>
                  <a:pt x="4732782" y="2612136"/>
                </a:moveTo>
                <a:lnTo>
                  <a:pt x="4674565" y="2594673"/>
                </a:lnTo>
                <a:lnTo>
                  <a:pt x="4558157" y="2559748"/>
                </a:lnTo>
                <a:lnTo>
                  <a:pt x="4604715" y="2594673"/>
                </a:lnTo>
                <a:lnTo>
                  <a:pt x="69723" y="2594673"/>
                </a:lnTo>
                <a:lnTo>
                  <a:pt x="69748" y="128028"/>
                </a:lnTo>
                <a:lnTo>
                  <a:pt x="104775" y="174625"/>
                </a:lnTo>
                <a:lnTo>
                  <a:pt x="83781" y="104775"/>
                </a:lnTo>
                <a:lnTo>
                  <a:pt x="52324" y="0"/>
                </a:lnTo>
                <a:lnTo>
                  <a:pt x="0" y="174625"/>
                </a:lnTo>
                <a:lnTo>
                  <a:pt x="34836" y="128117"/>
                </a:lnTo>
                <a:lnTo>
                  <a:pt x="34925" y="104775"/>
                </a:lnTo>
                <a:lnTo>
                  <a:pt x="34912" y="128016"/>
                </a:lnTo>
                <a:lnTo>
                  <a:pt x="34798" y="2611983"/>
                </a:lnTo>
                <a:lnTo>
                  <a:pt x="52324" y="2611983"/>
                </a:lnTo>
                <a:lnTo>
                  <a:pt x="52324" y="2629598"/>
                </a:lnTo>
                <a:lnTo>
                  <a:pt x="4604715" y="2629598"/>
                </a:lnTo>
                <a:lnTo>
                  <a:pt x="4558157" y="2664523"/>
                </a:lnTo>
                <a:lnTo>
                  <a:pt x="4674565" y="2629598"/>
                </a:lnTo>
                <a:lnTo>
                  <a:pt x="4732782" y="2612136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567" y="3059938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5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4485" y="5842203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1759" y="2948939"/>
            <a:ext cx="5105399" cy="35036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31407" y="3207765"/>
            <a:ext cx="74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190" dirty="0">
                <a:solidFill>
                  <a:srgbClr val="535353"/>
                </a:solidFill>
                <a:latin typeface="Verdana"/>
                <a:cs typeface="Verdana"/>
              </a:rPr>
              <a:t>x,</a:t>
            </a:r>
            <a:r>
              <a:rPr sz="2400" i="1" spc="-245" dirty="0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4231" y="5804103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3238" y="5986068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35" dirty="0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7814" y="5510529"/>
            <a:ext cx="229107" cy="22910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565273" y="2915488"/>
            <a:ext cx="2268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535353"/>
                </a:solidFill>
                <a:latin typeface="Verdana"/>
                <a:cs typeface="Verdana"/>
              </a:rPr>
              <a:t>On</a:t>
            </a:r>
            <a:r>
              <a:rPr sz="2400" spc="8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400" spc="-1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400" spc="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535353"/>
                </a:solidFill>
                <a:latin typeface="Verdana"/>
                <a:cs typeface="Verdana"/>
              </a:rPr>
              <a:t>mens</a:t>
            </a:r>
            <a:r>
              <a:rPr sz="2400" spc="-4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535353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2136" y="1819097"/>
            <a:ext cx="896493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minimise</a:t>
            </a:r>
            <a:r>
              <a:rPr sz="2400" b="1" spc="-6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i="1" spc="-240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b="1" spc="-240" dirty="0">
                <a:solidFill>
                  <a:srgbClr val="535353"/>
                </a:solidFill>
                <a:latin typeface="Tahoma"/>
                <a:cs typeface="Tahoma"/>
              </a:rPr>
              <a:t>(</a:t>
            </a:r>
            <a:r>
              <a:rPr sz="2400" b="1" i="1" spc="-24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b="1" spc="-240" dirty="0">
                <a:solidFill>
                  <a:srgbClr val="535353"/>
                </a:solidFill>
                <a:latin typeface="Tahoma"/>
                <a:cs typeface="Tahoma"/>
              </a:rPr>
              <a:t>)</a:t>
            </a:r>
            <a:r>
              <a:rPr sz="2400" spc="-240" dirty="0">
                <a:solidFill>
                  <a:srgbClr val="535353"/>
                </a:solidFill>
                <a:latin typeface="Verdana"/>
                <a:cs typeface="Verdana"/>
              </a:rPr>
              <a:t>,</a:t>
            </a:r>
            <a:r>
              <a:rPr sz="2400" spc="-17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where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i="1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535353"/>
                </a:solidFill>
                <a:latin typeface="Verdana"/>
                <a:cs typeface="Verdana"/>
              </a:rPr>
              <a:t>vector</a:t>
            </a:r>
            <a:r>
              <a:rPr sz="24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i="1" spc="-1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195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r>
              <a:rPr sz="24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535353"/>
                </a:solidFill>
                <a:latin typeface="Verdana"/>
                <a:cs typeface="Verdana"/>
              </a:rPr>
              <a:t>objective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</a:pPr>
            <a:r>
              <a:rPr sz="2400" spc="-40" dirty="0">
                <a:solidFill>
                  <a:srgbClr val="535353"/>
                </a:solidFill>
                <a:latin typeface="Verdana"/>
                <a:cs typeface="Verdana"/>
              </a:rPr>
              <a:t>function.</a:t>
            </a:r>
            <a:endParaRPr sz="2400">
              <a:latin typeface="Verdana"/>
              <a:cs typeface="Verdana"/>
            </a:endParaRPr>
          </a:p>
          <a:p>
            <a:pPr marL="6656070">
              <a:lnSpc>
                <a:spcPct val="100000"/>
              </a:lnSpc>
              <a:spcBef>
                <a:spcPts val="100"/>
              </a:spcBef>
            </a:pPr>
            <a:r>
              <a:rPr sz="2400" spc="-47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400" spc="75" dirty="0">
                <a:solidFill>
                  <a:srgbClr val="535353"/>
                </a:solidFill>
                <a:latin typeface="Verdana"/>
                <a:cs typeface="Verdana"/>
              </a:rPr>
              <a:t>w</a:t>
            </a:r>
            <a:r>
              <a:rPr sz="2400" spc="60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400" spc="-1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400" spc="1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535353"/>
                </a:solidFill>
                <a:latin typeface="Verdana"/>
                <a:cs typeface="Verdana"/>
              </a:rPr>
              <a:t>mens</a:t>
            </a:r>
            <a:r>
              <a:rPr sz="2400" spc="-4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535353"/>
                </a:solidFill>
                <a:latin typeface="Verdana"/>
                <a:cs typeface="Verdana"/>
              </a:rPr>
              <a:t>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9922" y="6329578"/>
            <a:ext cx="45275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spc="-26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535353"/>
                </a:solidFill>
                <a:latin typeface="Verdana"/>
                <a:cs typeface="Verdana"/>
              </a:rPr>
              <a:t>ma</a:t>
            </a:r>
            <a:r>
              <a:rPr sz="1400" spc="45" dirty="0">
                <a:solidFill>
                  <a:srgbClr val="535353"/>
                </a:solidFill>
                <a:latin typeface="Verdana"/>
                <a:cs typeface="Verdana"/>
              </a:rPr>
              <a:t>g</a:t>
            </a:r>
            <a:r>
              <a:rPr sz="1400" spc="75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14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1400" spc="6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1400" spc="-12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1400" spc="-9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535353"/>
                </a:solidFill>
                <a:latin typeface="Verdana"/>
                <a:cs typeface="Verdana"/>
              </a:rPr>
              <a:t>ce: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95"/>
              </a:lnSpc>
            </a:pPr>
            <a:r>
              <a:rPr sz="1400" spc="-60" dirty="0">
                <a:solidFill>
                  <a:srgbClr val="535353"/>
                </a:solidFill>
                <a:latin typeface="Verdana"/>
                <a:cs typeface="Verdana"/>
              </a:rPr>
              <a:t>https://</a:t>
            </a:r>
            <a:r>
              <a:rPr sz="1400" spc="-60" dirty="0">
                <a:solidFill>
                  <a:srgbClr val="535353"/>
                </a:solidFill>
                <a:latin typeface="Verdana"/>
                <a:cs typeface="Verdana"/>
                <a:hlinkClick r:id="rId6"/>
              </a:rPr>
              <a:t>www.iei.liu.se/machine/courses/TMKT48?l=en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416" y="921766"/>
            <a:ext cx="699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Minim</a:t>
            </a:r>
            <a:r>
              <a:rPr spc="-65" dirty="0"/>
              <a:t>i</a:t>
            </a:r>
            <a:r>
              <a:rPr spc="-105" dirty="0"/>
              <a:t>satio</a:t>
            </a:r>
            <a:r>
              <a:rPr spc="-135" dirty="0"/>
              <a:t>n</a:t>
            </a:r>
            <a:r>
              <a:rPr spc="-290" dirty="0"/>
              <a:t> </a:t>
            </a:r>
            <a:r>
              <a:rPr spc="-370" dirty="0"/>
              <a:t>v</a:t>
            </a:r>
            <a:r>
              <a:rPr spc="-325" dirty="0"/>
              <a:t>s</a:t>
            </a:r>
            <a:r>
              <a:rPr spc="-305" dirty="0"/>
              <a:t> </a:t>
            </a:r>
            <a:r>
              <a:rPr spc="-100" dirty="0"/>
              <a:t>Maximisation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2136" y="1763648"/>
            <a:ext cx="761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0180" algn="l"/>
                <a:tab pos="5453380" algn="l"/>
              </a:tabLst>
            </a:pP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minimise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i="1" spc="-204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b="1" spc="-204" dirty="0">
                <a:solidFill>
                  <a:srgbClr val="535353"/>
                </a:solidFill>
                <a:latin typeface="Tahoma"/>
                <a:cs typeface="Tahoma"/>
              </a:rPr>
              <a:t>(x)	</a:t>
            </a:r>
            <a:r>
              <a:rPr sz="2400" spc="-10" dirty="0">
                <a:solidFill>
                  <a:srgbClr val="535353"/>
                </a:solidFill>
                <a:latin typeface="Verdana"/>
                <a:cs typeface="Verdana"/>
              </a:rPr>
              <a:t>equivalent</a:t>
            </a:r>
            <a:r>
              <a:rPr sz="2400" spc="-1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535353"/>
                </a:solidFill>
                <a:latin typeface="Verdana"/>
                <a:cs typeface="Verdana"/>
              </a:rPr>
              <a:t>to	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maximise</a:t>
            </a:r>
            <a:r>
              <a:rPr sz="2400" b="1" spc="-114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260" dirty="0">
                <a:solidFill>
                  <a:srgbClr val="535353"/>
                </a:solidFill>
                <a:latin typeface="Tahoma"/>
                <a:cs typeface="Tahoma"/>
              </a:rPr>
              <a:t>–</a:t>
            </a:r>
            <a:r>
              <a:rPr sz="2400" b="1" i="1" spc="-260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b="1" spc="-260" dirty="0">
                <a:solidFill>
                  <a:srgbClr val="535353"/>
                </a:solidFill>
                <a:latin typeface="Tahoma"/>
                <a:cs typeface="Tahoma"/>
              </a:rPr>
              <a:t>(</a:t>
            </a:r>
            <a:r>
              <a:rPr sz="2400" b="1" i="1" spc="-26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b="1" spc="-260" dirty="0">
                <a:solidFill>
                  <a:srgbClr val="535353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4707" y="3553967"/>
            <a:ext cx="4116704" cy="933450"/>
            <a:chOff x="1854707" y="3553967"/>
            <a:chExt cx="4116704" cy="933450"/>
          </a:xfrm>
        </p:grpSpPr>
        <p:sp>
          <p:nvSpPr>
            <p:cNvPr id="5" name="object 5"/>
            <p:cNvSpPr/>
            <p:nvPr/>
          </p:nvSpPr>
          <p:spPr>
            <a:xfrm>
              <a:off x="1873757" y="3573017"/>
              <a:ext cx="4078604" cy="792480"/>
            </a:xfrm>
            <a:custGeom>
              <a:avLst/>
              <a:gdLst/>
              <a:ahLst/>
              <a:cxnLst/>
              <a:rect l="l" t="t" r="r" b="b"/>
              <a:pathLst>
                <a:path w="4078604" h="792479">
                  <a:moveTo>
                    <a:pt x="0" y="0"/>
                  </a:moveTo>
                  <a:lnTo>
                    <a:pt x="43401" y="39637"/>
                  </a:lnTo>
                  <a:lnTo>
                    <a:pt x="86775" y="79187"/>
                  </a:lnTo>
                  <a:lnTo>
                    <a:pt x="130094" y="118563"/>
                  </a:lnTo>
                  <a:lnTo>
                    <a:pt x="173332" y="157676"/>
                  </a:lnTo>
                  <a:lnTo>
                    <a:pt x="216461" y="196439"/>
                  </a:lnTo>
                  <a:lnTo>
                    <a:pt x="259454" y="234766"/>
                  </a:lnTo>
                  <a:lnTo>
                    <a:pt x="302284" y="272568"/>
                  </a:lnTo>
                  <a:lnTo>
                    <a:pt x="344923" y="309758"/>
                  </a:lnTo>
                  <a:lnTo>
                    <a:pt x="387345" y="346249"/>
                  </a:lnTo>
                  <a:lnTo>
                    <a:pt x="429521" y="381953"/>
                  </a:lnTo>
                  <a:lnTo>
                    <a:pt x="471426" y="416782"/>
                  </a:lnTo>
                  <a:lnTo>
                    <a:pt x="513031" y="450651"/>
                  </a:lnTo>
                  <a:lnTo>
                    <a:pt x="554309" y="483470"/>
                  </a:lnTo>
                  <a:lnTo>
                    <a:pt x="595234" y="515153"/>
                  </a:lnTo>
                  <a:lnTo>
                    <a:pt x="635777" y="545612"/>
                  </a:lnTo>
                  <a:lnTo>
                    <a:pt x="675913" y="574760"/>
                  </a:lnTo>
                  <a:lnTo>
                    <a:pt x="715613" y="602509"/>
                  </a:lnTo>
                  <a:lnTo>
                    <a:pt x="754850" y="628772"/>
                  </a:lnTo>
                  <a:lnTo>
                    <a:pt x="793597" y="653461"/>
                  </a:lnTo>
                  <a:lnTo>
                    <a:pt x="831827" y="676490"/>
                  </a:lnTo>
                  <a:lnTo>
                    <a:pt x="869513" y="697771"/>
                  </a:lnTo>
                  <a:lnTo>
                    <a:pt x="906628" y="717215"/>
                  </a:lnTo>
                  <a:lnTo>
                    <a:pt x="943144" y="734737"/>
                  </a:lnTo>
                  <a:lnTo>
                    <a:pt x="979033" y="750248"/>
                  </a:lnTo>
                  <a:lnTo>
                    <a:pt x="1048826" y="774889"/>
                  </a:lnTo>
                  <a:lnTo>
                    <a:pt x="1126791" y="791093"/>
                  </a:lnTo>
                  <a:lnTo>
                    <a:pt x="1168898" y="792163"/>
                  </a:lnTo>
                  <a:lnTo>
                    <a:pt x="1209194" y="787637"/>
                  </a:lnTo>
                  <a:lnTo>
                    <a:pt x="1247874" y="778100"/>
                  </a:lnTo>
                  <a:lnTo>
                    <a:pt x="1285136" y="764137"/>
                  </a:lnTo>
                  <a:lnTo>
                    <a:pt x="1321177" y="746331"/>
                  </a:lnTo>
                  <a:lnTo>
                    <a:pt x="1356194" y="725269"/>
                  </a:lnTo>
                  <a:lnTo>
                    <a:pt x="1390384" y="701533"/>
                  </a:lnTo>
                  <a:lnTo>
                    <a:pt x="1423944" y="675710"/>
                  </a:lnTo>
                  <a:lnTo>
                    <a:pt x="1457070" y="648382"/>
                  </a:lnTo>
                  <a:lnTo>
                    <a:pt x="1489961" y="620136"/>
                  </a:lnTo>
                  <a:lnTo>
                    <a:pt x="1522812" y="591554"/>
                  </a:lnTo>
                  <a:lnTo>
                    <a:pt x="1555821" y="563223"/>
                  </a:lnTo>
                  <a:lnTo>
                    <a:pt x="1589184" y="535726"/>
                  </a:lnTo>
                  <a:lnTo>
                    <a:pt x="1623099" y="509649"/>
                  </a:lnTo>
                  <a:lnTo>
                    <a:pt x="1657763" y="485574"/>
                  </a:lnTo>
                  <a:lnTo>
                    <a:pt x="1693372" y="464088"/>
                  </a:lnTo>
                  <a:lnTo>
                    <a:pt x="1730125" y="445775"/>
                  </a:lnTo>
                  <a:lnTo>
                    <a:pt x="1768216" y="431219"/>
                  </a:lnTo>
                  <a:lnTo>
                    <a:pt x="1807845" y="421005"/>
                  </a:lnTo>
                  <a:lnTo>
                    <a:pt x="1852604" y="413871"/>
                  </a:lnTo>
                  <a:lnTo>
                    <a:pt x="1897073" y="409723"/>
                  </a:lnTo>
                  <a:lnTo>
                    <a:pt x="1941415" y="408220"/>
                  </a:lnTo>
                  <a:lnTo>
                    <a:pt x="1985791" y="409016"/>
                  </a:lnTo>
                  <a:lnTo>
                    <a:pt x="2030363" y="411770"/>
                  </a:lnTo>
                  <a:lnTo>
                    <a:pt x="2075292" y="416136"/>
                  </a:lnTo>
                  <a:lnTo>
                    <a:pt x="2120742" y="421773"/>
                  </a:lnTo>
                  <a:lnTo>
                    <a:pt x="2166873" y="428336"/>
                  </a:lnTo>
                  <a:lnTo>
                    <a:pt x="2213848" y="435483"/>
                  </a:lnTo>
                  <a:lnTo>
                    <a:pt x="2261828" y="442869"/>
                  </a:lnTo>
                  <a:lnTo>
                    <a:pt x="2310975" y="450152"/>
                  </a:lnTo>
                  <a:lnTo>
                    <a:pt x="2361452" y="456988"/>
                  </a:lnTo>
                  <a:lnTo>
                    <a:pt x="2413419" y="463034"/>
                  </a:lnTo>
                  <a:lnTo>
                    <a:pt x="2467040" y="467946"/>
                  </a:lnTo>
                  <a:lnTo>
                    <a:pt x="2522475" y="471381"/>
                  </a:lnTo>
                  <a:lnTo>
                    <a:pt x="2579887" y="472996"/>
                  </a:lnTo>
                  <a:lnTo>
                    <a:pt x="2639438" y="472447"/>
                  </a:lnTo>
                  <a:lnTo>
                    <a:pt x="2701290" y="469392"/>
                  </a:lnTo>
                  <a:lnTo>
                    <a:pt x="2769405" y="463593"/>
                  </a:lnTo>
                  <a:lnTo>
                    <a:pt x="2828944" y="456549"/>
                  </a:lnTo>
                  <a:lnTo>
                    <a:pt x="2882449" y="448303"/>
                  </a:lnTo>
                  <a:lnTo>
                    <a:pt x="2932459" y="438898"/>
                  </a:lnTo>
                  <a:lnTo>
                    <a:pt x="2981515" y="428376"/>
                  </a:lnTo>
                  <a:lnTo>
                    <a:pt x="3032159" y="416781"/>
                  </a:lnTo>
                  <a:lnTo>
                    <a:pt x="3058870" y="410594"/>
                  </a:lnTo>
                  <a:lnTo>
                    <a:pt x="3086931" y="404154"/>
                  </a:lnTo>
                  <a:lnTo>
                    <a:pt x="3148373" y="390539"/>
                  </a:lnTo>
                  <a:lnTo>
                    <a:pt x="3219024" y="375978"/>
                  </a:lnTo>
                  <a:lnTo>
                    <a:pt x="3258597" y="368356"/>
                  </a:lnTo>
                  <a:lnTo>
                    <a:pt x="3301426" y="360515"/>
                  </a:lnTo>
                  <a:lnTo>
                    <a:pt x="3347827" y="352458"/>
                  </a:lnTo>
                  <a:lnTo>
                    <a:pt x="3398119" y="344191"/>
                  </a:lnTo>
                  <a:lnTo>
                    <a:pt x="3452619" y="335720"/>
                  </a:lnTo>
                  <a:lnTo>
                    <a:pt x="3511645" y="327050"/>
                  </a:lnTo>
                  <a:lnTo>
                    <a:pt x="3575514" y="318187"/>
                  </a:lnTo>
                  <a:lnTo>
                    <a:pt x="3644544" y="309135"/>
                  </a:lnTo>
                  <a:lnTo>
                    <a:pt x="3719052" y="299900"/>
                  </a:lnTo>
                  <a:lnTo>
                    <a:pt x="3799357" y="290488"/>
                  </a:lnTo>
                  <a:lnTo>
                    <a:pt x="3885775" y="280903"/>
                  </a:lnTo>
                  <a:lnTo>
                    <a:pt x="3978625" y="271152"/>
                  </a:lnTo>
                  <a:lnTo>
                    <a:pt x="4078224" y="261239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729" y="4257801"/>
              <a:ext cx="229107" cy="22910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470914" y="3281933"/>
            <a:ext cx="4733290" cy="2612390"/>
          </a:xfrm>
          <a:custGeom>
            <a:avLst/>
            <a:gdLst/>
            <a:ahLst/>
            <a:cxnLst/>
            <a:rect l="l" t="t" r="r" b="b"/>
            <a:pathLst>
              <a:path w="4733290" h="2612390">
                <a:moveTo>
                  <a:pt x="4732782" y="1371600"/>
                </a:moveTo>
                <a:lnTo>
                  <a:pt x="4674425" y="1354074"/>
                </a:lnTo>
                <a:lnTo>
                  <a:pt x="4558157" y="1319149"/>
                </a:lnTo>
                <a:lnTo>
                  <a:pt x="4604664" y="1354074"/>
                </a:lnTo>
                <a:lnTo>
                  <a:pt x="69735" y="1354074"/>
                </a:lnTo>
                <a:lnTo>
                  <a:pt x="69748" y="128028"/>
                </a:lnTo>
                <a:lnTo>
                  <a:pt x="104775" y="174625"/>
                </a:lnTo>
                <a:lnTo>
                  <a:pt x="83781" y="104775"/>
                </a:lnTo>
                <a:lnTo>
                  <a:pt x="52324" y="0"/>
                </a:lnTo>
                <a:lnTo>
                  <a:pt x="0" y="174625"/>
                </a:lnTo>
                <a:lnTo>
                  <a:pt x="34836" y="128117"/>
                </a:lnTo>
                <a:lnTo>
                  <a:pt x="34925" y="104775"/>
                </a:lnTo>
                <a:lnTo>
                  <a:pt x="34912" y="128016"/>
                </a:lnTo>
                <a:lnTo>
                  <a:pt x="34798" y="2611983"/>
                </a:lnTo>
                <a:lnTo>
                  <a:pt x="69723" y="2611983"/>
                </a:lnTo>
                <a:lnTo>
                  <a:pt x="69735" y="1388999"/>
                </a:lnTo>
                <a:lnTo>
                  <a:pt x="4604778" y="1388999"/>
                </a:lnTo>
                <a:lnTo>
                  <a:pt x="4558157" y="1423924"/>
                </a:lnTo>
                <a:lnTo>
                  <a:pt x="4674705" y="1388999"/>
                </a:lnTo>
                <a:lnTo>
                  <a:pt x="4732782" y="137160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567" y="3059938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5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0848" y="4681550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23861" y="4874065"/>
            <a:ext cx="4203700" cy="909955"/>
            <a:chOff x="7023861" y="4874065"/>
            <a:chExt cx="4203700" cy="909955"/>
          </a:xfrm>
        </p:grpSpPr>
        <p:sp>
          <p:nvSpPr>
            <p:cNvPr id="11" name="object 11"/>
            <p:cNvSpPr/>
            <p:nvPr/>
          </p:nvSpPr>
          <p:spPr>
            <a:xfrm>
              <a:off x="7131557" y="4893115"/>
              <a:ext cx="4076700" cy="792480"/>
            </a:xfrm>
            <a:custGeom>
              <a:avLst/>
              <a:gdLst/>
              <a:ahLst/>
              <a:cxnLst/>
              <a:rect l="l" t="t" r="r" b="b"/>
              <a:pathLst>
                <a:path w="4076700" h="792479">
                  <a:moveTo>
                    <a:pt x="0" y="792166"/>
                  </a:moveTo>
                  <a:lnTo>
                    <a:pt x="43387" y="752529"/>
                  </a:lnTo>
                  <a:lnTo>
                    <a:pt x="86746" y="712978"/>
                  </a:lnTo>
                  <a:lnTo>
                    <a:pt x="130052" y="673603"/>
                  </a:lnTo>
                  <a:lnTo>
                    <a:pt x="173275" y="634490"/>
                  </a:lnTo>
                  <a:lnTo>
                    <a:pt x="216390" y="595726"/>
                  </a:lnTo>
                  <a:lnTo>
                    <a:pt x="259368" y="557400"/>
                  </a:lnTo>
                  <a:lnTo>
                    <a:pt x="302183" y="519598"/>
                  </a:lnTo>
                  <a:lnTo>
                    <a:pt x="344807" y="482408"/>
                  </a:lnTo>
                  <a:lnTo>
                    <a:pt x="387213" y="445917"/>
                  </a:lnTo>
                  <a:lnTo>
                    <a:pt x="429374" y="410213"/>
                  </a:lnTo>
                  <a:lnTo>
                    <a:pt x="471262" y="375384"/>
                  </a:lnTo>
                  <a:lnTo>
                    <a:pt x="512850" y="341515"/>
                  </a:lnTo>
                  <a:lnTo>
                    <a:pt x="554112" y="308696"/>
                  </a:lnTo>
                  <a:lnTo>
                    <a:pt x="595018" y="277013"/>
                  </a:lnTo>
                  <a:lnTo>
                    <a:pt x="635544" y="246554"/>
                  </a:lnTo>
                  <a:lnTo>
                    <a:pt x="675661" y="217406"/>
                  </a:lnTo>
                  <a:lnTo>
                    <a:pt x="715341" y="189657"/>
                  </a:lnTo>
                  <a:lnTo>
                    <a:pt x="754558" y="163394"/>
                  </a:lnTo>
                  <a:lnTo>
                    <a:pt x="793285" y="138704"/>
                  </a:lnTo>
                  <a:lnTo>
                    <a:pt x="831494" y="115676"/>
                  </a:lnTo>
                  <a:lnTo>
                    <a:pt x="869157" y="94395"/>
                  </a:lnTo>
                  <a:lnTo>
                    <a:pt x="906249" y="74951"/>
                  </a:lnTo>
                  <a:lnTo>
                    <a:pt x="942740" y="57429"/>
                  </a:lnTo>
                  <a:lnTo>
                    <a:pt x="978605" y="41918"/>
                  </a:lnTo>
                  <a:lnTo>
                    <a:pt x="1048346" y="17277"/>
                  </a:lnTo>
                  <a:lnTo>
                    <a:pt x="1126282" y="1072"/>
                  </a:lnTo>
                  <a:lnTo>
                    <a:pt x="1168387" y="0"/>
                  </a:lnTo>
                  <a:lnTo>
                    <a:pt x="1208678" y="4522"/>
                  </a:lnTo>
                  <a:lnTo>
                    <a:pt x="1247353" y="14054"/>
                  </a:lnTo>
                  <a:lnTo>
                    <a:pt x="1284608" y="28011"/>
                  </a:lnTo>
                  <a:lnTo>
                    <a:pt x="1320642" y="45810"/>
                  </a:lnTo>
                  <a:lnTo>
                    <a:pt x="1355651" y="66867"/>
                  </a:lnTo>
                  <a:lnTo>
                    <a:pt x="1389832" y="90596"/>
                  </a:lnTo>
                  <a:lnTo>
                    <a:pt x="1423382" y="116414"/>
                  </a:lnTo>
                  <a:lnTo>
                    <a:pt x="1456499" y="143736"/>
                  </a:lnTo>
                  <a:lnTo>
                    <a:pt x="1489380" y="171978"/>
                  </a:lnTo>
                  <a:lnTo>
                    <a:pt x="1522222" y="200557"/>
                  </a:lnTo>
                  <a:lnTo>
                    <a:pt x="1555221" y="228886"/>
                  </a:lnTo>
                  <a:lnTo>
                    <a:pt x="1588576" y="256384"/>
                  </a:lnTo>
                  <a:lnTo>
                    <a:pt x="1622484" y="282464"/>
                  </a:lnTo>
                  <a:lnTo>
                    <a:pt x="1657141" y="306543"/>
                  </a:lnTo>
                  <a:lnTo>
                    <a:pt x="1692745" y="328036"/>
                  </a:lnTo>
                  <a:lnTo>
                    <a:pt x="1729493" y="346360"/>
                  </a:lnTo>
                  <a:lnTo>
                    <a:pt x="1767582" y="360930"/>
                  </a:lnTo>
                  <a:lnTo>
                    <a:pt x="1807210" y="371161"/>
                  </a:lnTo>
                  <a:lnTo>
                    <a:pt x="1851948" y="378295"/>
                  </a:lnTo>
                  <a:lnTo>
                    <a:pt x="1896396" y="382442"/>
                  </a:lnTo>
                  <a:lnTo>
                    <a:pt x="1940716" y="383946"/>
                  </a:lnTo>
                  <a:lnTo>
                    <a:pt x="1985071" y="383149"/>
                  </a:lnTo>
                  <a:lnTo>
                    <a:pt x="2029622" y="380396"/>
                  </a:lnTo>
                  <a:lnTo>
                    <a:pt x="2074530" y="376030"/>
                  </a:lnTo>
                  <a:lnTo>
                    <a:pt x="2119959" y="370393"/>
                  </a:lnTo>
                  <a:lnTo>
                    <a:pt x="2166069" y="363830"/>
                  </a:lnTo>
                  <a:lnTo>
                    <a:pt x="2213022" y="356683"/>
                  </a:lnTo>
                  <a:lnTo>
                    <a:pt x="2260981" y="349297"/>
                  </a:lnTo>
                  <a:lnTo>
                    <a:pt x="2310107" y="342014"/>
                  </a:lnTo>
                  <a:lnTo>
                    <a:pt x="2360563" y="335178"/>
                  </a:lnTo>
                  <a:lnTo>
                    <a:pt x="2412509" y="329132"/>
                  </a:lnTo>
                  <a:lnTo>
                    <a:pt x="2466108" y="324220"/>
                  </a:lnTo>
                  <a:lnTo>
                    <a:pt x="2521523" y="320785"/>
                  </a:lnTo>
                  <a:lnTo>
                    <a:pt x="2578914" y="319170"/>
                  </a:lnTo>
                  <a:lnTo>
                    <a:pt x="2638443" y="319718"/>
                  </a:lnTo>
                  <a:lnTo>
                    <a:pt x="2700274" y="322774"/>
                  </a:lnTo>
                  <a:lnTo>
                    <a:pt x="2768344" y="328573"/>
                  </a:lnTo>
                  <a:lnTo>
                    <a:pt x="2827847" y="335617"/>
                  </a:lnTo>
                  <a:lnTo>
                    <a:pt x="2881322" y="343862"/>
                  </a:lnTo>
                  <a:lnTo>
                    <a:pt x="2931307" y="353268"/>
                  </a:lnTo>
                  <a:lnTo>
                    <a:pt x="2980343" y="363789"/>
                  </a:lnTo>
                  <a:lnTo>
                    <a:pt x="3030968" y="375385"/>
                  </a:lnTo>
                  <a:lnTo>
                    <a:pt x="3057670" y="381572"/>
                  </a:lnTo>
                  <a:lnTo>
                    <a:pt x="3085722" y="388012"/>
                  </a:lnTo>
                  <a:lnTo>
                    <a:pt x="3147146" y="401627"/>
                  </a:lnTo>
                  <a:lnTo>
                    <a:pt x="3217777" y="416188"/>
                  </a:lnTo>
                  <a:lnTo>
                    <a:pt x="3257339" y="423809"/>
                  </a:lnTo>
                  <a:lnTo>
                    <a:pt x="3300155" y="431651"/>
                  </a:lnTo>
                  <a:lnTo>
                    <a:pt x="3346543" y="439708"/>
                  </a:lnTo>
                  <a:lnTo>
                    <a:pt x="3396820" y="447975"/>
                  </a:lnTo>
                  <a:lnTo>
                    <a:pt x="3451304" y="456446"/>
                  </a:lnTo>
                  <a:lnTo>
                    <a:pt x="3510311" y="465116"/>
                  </a:lnTo>
                  <a:lnTo>
                    <a:pt x="3574160" y="473979"/>
                  </a:lnTo>
                  <a:lnTo>
                    <a:pt x="3643168" y="483031"/>
                  </a:lnTo>
                  <a:lnTo>
                    <a:pt x="3717652" y="492266"/>
                  </a:lnTo>
                  <a:lnTo>
                    <a:pt x="3797930" y="501678"/>
                  </a:lnTo>
                  <a:lnTo>
                    <a:pt x="3884319" y="511263"/>
                  </a:lnTo>
                  <a:lnTo>
                    <a:pt x="3977136" y="521014"/>
                  </a:lnTo>
                  <a:lnTo>
                    <a:pt x="4076700" y="530927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861" y="5554726"/>
              <a:ext cx="229108" cy="229108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6728586" y="3281933"/>
            <a:ext cx="4733290" cy="2612390"/>
          </a:xfrm>
          <a:custGeom>
            <a:avLst/>
            <a:gdLst/>
            <a:ahLst/>
            <a:cxnLst/>
            <a:rect l="l" t="t" r="r" b="b"/>
            <a:pathLst>
              <a:path w="4733290" h="2612390">
                <a:moveTo>
                  <a:pt x="4732909" y="1371600"/>
                </a:moveTo>
                <a:lnTo>
                  <a:pt x="4674552" y="1354074"/>
                </a:lnTo>
                <a:lnTo>
                  <a:pt x="4558284" y="1319149"/>
                </a:lnTo>
                <a:lnTo>
                  <a:pt x="4604791" y="1354074"/>
                </a:lnTo>
                <a:lnTo>
                  <a:pt x="69850" y="1354074"/>
                </a:lnTo>
                <a:lnTo>
                  <a:pt x="69850" y="128003"/>
                </a:lnTo>
                <a:lnTo>
                  <a:pt x="69850" y="104775"/>
                </a:lnTo>
                <a:lnTo>
                  <a:pt x="69926" y="128117"/>
                </a:lnTo>
                <a:lnTo>
                  <a:pt x="104775" y="174625"/>
                </a:lnTo>
                <a:lnTo>
                  <a:pt x="83845" y="104775"/>
                </a:lnTo>
                <a:lnTo>
                  <a:pt x="52451" y="0"/>
                </a:lnTo>
                <a:lnTo>
                  <a:pt x="0" y="174625"/>
                </a:lnTo>
                <a:lnTo>
                  <a:pt x="34925" y="128117"/>
                </a:lnTo>
                <a:lnTo>
                  <a:pt x="34925" y="2611983"/>
                </a:lnTo>
                <a:lnTo>
                  <a:pt x="69850" y="2611983"/>
                </a:lnTo>
                <a:lnTo>
                  <a:pt x="69850" y="1388999"/>
                </a:lnTo>
                <a:lnTo>
                  <a:pt x="4604905" y="1388999"/>
                </a:lnTo>
                <a:lnTo>
                  <a:pt x="4558284" y="1423924"/>
                </a:lnTo>
                <a:lnTo>
                  <a:pt x="4674832" y="1388999"/>
                </a:lnTo>
                <a:lnTo>
                  <a:pt x="4732909" y="137160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73851" y="3059938"/>
            <a:ext cx="59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300" dirty="0">
                <a:solidFill>
                  <a:srgbClr val="535353"/>
                </a:solidFill>
                <a:latin typeface="Verdana"/>
                <a:cs typeface="Verdana"/>
              </a:rPr>
              <a:t>-</a:t>
            </a: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88014" y="4681550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2421" y="6010757"/>
            <a:ext cx="42424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400" spc="2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215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400" spc="-95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535353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535353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535353"/>
                </a:solidFill>
                <a:latin typeface="Verdana"/>
                <a:cs typeface="Verdana"/>
              </a:rPr>
              <a:t>–</a:t>
            </a: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10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535353"/>
                </a:solidFill>
                <a:latin typeface="Verdana"/>
                <a:cs typeface="Verdana"/>
              </a:rPr>
              <a:t>nds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the  </a:t>
            </a:r>
            <a:r>
              <a:rPr sz="2400" spc="-80" dirty="0">
                <a:solidFill>
                  <a:srgbClr val="535353"/>
                </a:solidFill>
                <a:latin typeface="Verdana"/>
                <a:cs typeface="Verdana"/>
              </a:rPr>
              <a:t>maximum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8785" y="6012891"/>
            <a:ext cx="40900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400" spc="2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400" spc="-6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215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400" spc="-95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535353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535353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10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535353"/>
                </a:solidFill>
                <a:latin typeface="Verdana"/>
                <a:cs typeface="Verdana"/>
              </a:rPr>
              <a:t>nds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the  </a:t>
            </a:r>
            <a:r>
              <a:rPr sz="2400" spc="-105" dirty="0">
                <a:solidFill>
                  <a:srgbClr val="535353"/>
                </a:solidFill>
                <a:latin typeface="Verdana"/>
                <a:cs typeface="Verdana"/>
              </a:rPr>
              <a:t>minimum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921766"/>
            <a:ext cx="689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2A2A2A"/>
                </a:solidFill>
                <a:latin typeface="Verdana"/>
                <a:cs typeface="Verdana"/>
              </a:rPr>
              <a:t>Why</a:t>
            </a:r>
            <a:r>
              <a:rPr sz="4000" spc="-28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29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4000" spc="-5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4000" spc="-30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optimisation</a:t>
            </a:r>
            <a:r>
              <a:rPr sz="4000" spc="-2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dif</a:t>
            </a:r>
            <a:r>
              <a:rPr sz="4000" spc="-70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000" spc="-45" dirty="0">
                <a:solidFill>
                  <a:srgbClr val="2A2A2A"/>
                </a:solidFill>
                <a:latin typeface="Verdana"/>
                <a:cs typeface="Verdana"/>
              </a:rPr>
              <a:t>icult?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5461" y="3070098"/>
            <a:ext cx="5907405" cy="2243455"/>
          </a:xfrm>
          <a:custGeom>
            <a:avLst/>
            <a:gdLst/>
            <a:ahLst/>
            <a:cxnLst/>
            <a:rect l="l" t="t" r="r" b="b"/>
            <a:pathLst>
              <a:path w="5907405" h="2243454">
                <a:moveTo>
                  <a:pt x="0" y="0"/>
                </a:moveTo>
                <a:lnTo>
                  <a:pt x="30860" y="55094"/>
                </a:lnTo>
                <a:lnTo>
                  <a:pt x="61716" y="110160"/>
                </a:lnTo>
                <a:lnTo>
                  <a:pt x="92563" y="165166"/>
                </a:lnTo>
                <a:lnTo>
                  <a:pt x="123396" y="220085"/>
                </a:lnTo>
                <a:lnTo>
                  <a:pt x="154210" y="274887"/>
                </a:lnTo>
                <a:lnTo>
                  <a:pt x="185002" y="329543"/>
                </a:lnTo>
                <a:lnTo>
                  <a:pt x="215765" y="384023"/>
                </a:lnTo>
                <a:lnTo>
                  <a:pt x="246497" y="438298"/>
                </a:lnTo>
                <a:lnTo>
                  <a:pt x="277191" y="492339"/>
                </a:lnTo>
                <a:lnTo>
                  <a:pt x="307843" y="546117"/>
                </a:lnTo>
                <a:lnTo>
                  <a:pt x="338448" y="599602"/>
                </a:lnTo>
                <a:lnTo>
                  <a:pt x="369003" y="652765"/>
                </a:lnTo>
                <a:lnTo>
                  <a:pt x="399502" y="705577"/>
                </a:lnTo>
                <a:lnTo>
                  <a:pt x="429940" y="758008"/>
                </a:lnTo>
                <a:lnTo>
                  <a:pt x="460312" y="810030"/>
                </a:lnTo>
                <a:lnTo>
                  <a:pt x="490615" y="861613"/>
                </a:lnTo>
                <a:lnTo>
                  <a:pt x="520844" y="912727"/>
                </a:lnTo>
                <a:lnTo>
                  <a:pt x="550993" y="963344"/>
                </a:lnTo>
                <a:lnTo>
                  <a:pt x="581058" y="1013434"/>
                </a:lnTo>
                <a:lnTo>
                  <a:pt x="611035" y="1062968"/>
                </a:lnTo>
                <a:lnTo>
                  <a:pt x="640918" y="1111917"/>
                </a:lnTo>
                <a:lnTo>
                  <a:pt x="670704" y="1160251"/>
                </a:lnTo>
                <a:lnTo>
                  <a:pt x="700387" y="1207941"/>
                </a:lnTo>
                <a:lnTo>
                  <a:pt x="729962" y="1254959"/>
                </a:lnTo>
                <a:lnTo>
                  <a:pt x="759426" y="1301273"/>
                </a:lnTo>
                <a:lnTo>
                  <a:pt x="788773" y="1346856"/>
                </a:lnTo>
                <a:lnTo>
                  <a:pt x="817998" y="1391679"/>
                </a:lnTo>
                <a:lnTo>
                  <a:pt x="847098" y="1435711"/>
                </a:lnTo>
                <a:lnTo>
                  <a:pt x="876066" y="1478923"/>
                </a:lnTo>
                <a:lnTo>
                  <a:pt x="904900" y="1521287"/>
                </a:lnTo>
                <a:lnTo>
                  <a:pt x="933593" y="1562773"/>
                </a:lnTo>
                <a:lnTo>
                  <a:pt x="962142" y="1603351"/>
                </a:lnTo>
                <a:lnTo>
                  <a:pt x="990542" y="1642993"/>
                </a:lnTo>
                <a:lnTo>
                  <a:pt x="1018787" y="1681670"/>
                </a:lnTo>
                <a:lnTo>
                  <a:pt x="1046873" y="1719351"/>
                </a:lnTo>
                <a:lnTo>
                  <a:pt x="1074797" y="1756008"/>
                </a:lnTo>
                <a:lnTo>
                  <a:pt x="1102552" y="1791611"/>
                </a:lnTo>
                <a:lnTo>
                  <a:pt x="1130134" y="1826132"/>
                </a:lnTo>
                <a:lnTo>
                  <a:pt x="1157539" y="1859540"/>
                </a:lnTo>
                <a:lnTo>
                  <a:pt x="1184762" y="1891807"/>
                </a:lnTo>
                <a:lnTo>
                  <a:pt x="1211798" y="1922903"/>
                </a:lnTo>
                <a:lnTo>
                  <a:pt x="1238642" y="1952799"/>
                </a:lnTo>
                <a:lnTo>
                  <a:pt x="1265290" y="1981467"/>
                </a:lnTo>
                <a:lnTo>
                  <a:pt x="1317980" y="2034996"/>
                </a:lnTo>
                <a:lnTo>
                  <a:pt x="1369829" y="2083258"/>
                </a:lnTo>
                <a:lnTo>
                  <a:pt x="1420799" y="2126018"/>
                </a:lnTo>
                <a:lnTo>
                  <a:pt x="1470854" y="2163041"/>
                </a:lnTo>
                <a:lnTo>
                  <a:pt x="1519957" y="2194095"/>
                </a:lnTo>
                <a:lnTo>
                  <a:pt x="1568068" y="2218943"/>
                </a:lnTo>
                <a:lnTo>
                  <a:pt x="1633591" y="2239731"/>
                </a:lnTo>
                <a:lnTo>
                  <a:pt x="1665187" y="2243132"/>
                </a:lnTo>
                <a:lnTo>
                  <a:pt x="1696057" y="2242168"/>
                </a:lnTo>
                <a:lnTo>
                  <a:pt x="1755775" y="2228037"/>
                </a:lnTo>
                <a:lnTo>
                  <a:pt x="1813053" y="2199124"/>
                </a:lnTo>
                <a:lnTo>
                  <a:pt x="1868198" y="2157212"/>
                </a:lnTo>
                <a:lnTo>
                  <a:pt x="1921519" y="2104087"/>
                </a:lnTo>
                <a:lnTo>
                  <a:pt x="1947592" y="2073877"/>
                </a:lnTo>
                <a:lnTo>
                  <a:pt x="1973324" y="2041532"/>
                </a:lnTo>
                <a:lnTo>
                  <a:pt x="1998754" y="2007276"/>
                </a:lnTo>
                <a:lnTo>
                  <a:pt x="2023921" y="1971331"/>
                </a:lnTo>
                <a:lnTo>
                  <a:pt x="2048863" y="1933922"/>
                </a:lnTo>
                <a:lnTo>
                  <a:pt x="2073618" y="1895270"/>
                </a:lnTo>
                <a:lnTo>
                  <a:pt x="2098225" y="1855599"/>
                </a:lnTo>
                <a:lnTo>
                  <a:pt x="2122723" y="1815132"/>
                </a:lnTo>
                <a:lnTo>
                  <a:pt x="2147150" y="1774092"/>
                </a:lnTo>
                <a:lnTo>
                  <a:pt x="2171545" y="1732702"/>
                </a:lnTo>
                <a:lnTo>
                  <a:pt x="2195946" y="1691185"/>
                </a:lnTo>
                <a:lnTo>
                  <a:pt x="2220391" y="1649763"/>
                </a:lnTo>
                <a:lnTo>
                  <a:pt x="2244919" y="1608661"/>
                </a:lnTo>
                <a:lnTo>
                  <a:pt x="2269569" y="1568101"/>
                </a:lnTo>
                <a:lnTo>
                  <a:pt x="2294380" y="1528307"/>
                </a:lnTo>
                <a:lnTo>
                  <a:pt x="2319389" y="1489500"/>
                </a:lnTo>
                <a:lnTo>
                  <a:pt x="2344635" y="1451905"/>
                </a:lnTo>
                <a:lnTo>
                  <a:pt x="2370156" y="1415744"/>
                </a:lnTo>
                <a:lnTo>
                  <a:pt x="2395992" y="1381240"/>
                </a:lnTo>
                <a:lnTo>
                  <a:pt x="2422181" y="1348617"/>
                </a:lnTo>
                <a:lnTo>
                  <a:pt x="2448761" y="1318097"/>
                </a:lnTo>
                <a:lnTo>
                  <a:pt x="2475771" y="1289904"/>
                </a:lnTo>
                <a:lnTo>
                  <a:pt x="2531233" y="1241389"/>
                </a:lnTo>
                <a:lnTo>
                  <a:pt x="2588877" y="1204856"/>
                </a:lnTo>
                <a:lnTo>
                  <a:pt x="2658920" y="1178072"/>
                </a:lnTo>
                <a:lnTo>
                  <a:pt x="2699031" y="1167903"/>
                </a:lnTo>
                <a:lnTo>
                  <a:pt x="2739000" y="1160901"/>
                </a:lnTo>
                <a:lnTo>
                  <a:pt x="2778884" y="1156832"/>
                </a:lnTo>
                <a:lnTo>
                  <a:pt x="2818739" y="1155465"/>
                </a:lnTo>
                <a:lnTo>
                  <a:pt x="2858621" y="1156568"/>
                </a:lnTo>
                <a:lnTo>
                  <a:pt x="2898586" y="1159906"/>
                </a:lnTo>
                <a:lnTo>
                  <a:pt x="2938691" y="1165249"/>
                </a:lnTo>
                <a:lnTo>
                  <a:pt x="2978992" y="1172364"/>
                </a:lnTo>
                <a:lnTo>
                  <a:pt x="3019544" y="1181017"/>
                </a:lnTo>
                <a:lnTo>
                  <a:pt x="3060405" y="1190978"/>
                </a:lnTo>
                <a:lnTo>
                  <a:pt x="3101630" y="1202012"/>
                </a:lnTo>
                <a:lnTo>
                  <a:pt x="3143275" y="1213889"/>
                </a:lnTo>
                <a:lnTo>
                  <a:pt x="3185397" y="1226374"/>
                </a:lnTo>
                <a:lnTo>
                  <a:pt x="3228052" y="1239236"/>
                </a:lnTo>
                <a:lnTo>
                  <a:pt x="3271295" y="1252243"/>
                </a:lnTo>
                <a:lnTo>
                  <a:pt x="3315184" y="1265161"/>
                </a:lnTo>
                <a:lnTo>
                  <a:pt x="3359774" y="1277758"/>
                </a:lnTo>
                <a:lnTo>
                  <a:pt x="3405121" y="1289803"/>
                </a:lnTo>
                <a:lnTo>
                  <a:pt x="3451282" y="1301061"/>
                </a:lnTo>
                <a:lnTo>
                  <a:pt x="3498313" y="1311302"/>
                </a:lnTo>
                <a:lnTo>
                  <a:pt x="3546270" y="1320292"/>
                </a:lnTo>
                <a:lnTo>
                  <a:pt x="3595209" y="1327798"/>
                </a:lnTo>
                <a:lnTo>
                  <a:pt x="3645187" y="1333589"/>
                </a:lnTo>
                <a:lnTo>
                  <a:pt x="3696259" y="1337432"/>
                </a:lnTo>
                <a:lnTo>
                  <a:pt x="3748482" y="1339095"/>
                </a:lnTo>
                <a:lnTo>
                  <a:pt x="3801911" y="1338344"/>
                </a:lnTo>
                <a:lnTo>
                  <a:pt x="3856604" y="1334948"/>
                </a:lnTo>
                <a:lnTo>
                  <a:pt x="3912616" y="1328674"/>
                </a:lnTo>
                <a:lnTo>
                  <a:pt x="3979264" y="1318271"/>
                </a:lnTo>
                <a:lnTo>
                  <a:pt x="4039967" y="1306315"/>
                </a:lnTo>
                <a:lnTo>
                  <a:pt x="4095778" y="1292841"/>
                </a:lnTo>
                <a:lnTo>
                  <a:pt x="4147754" y="1277884"/>
                </a:lnTo>
                <a:lnTo>
                  <a:pt x="4196950" y="1261477"/>
                </a:lnTo>
                <a:lnTo>
                  <a:pt x="4244423" y="1243657"/>
                </a:lnTo>
                <a:lnTo>
                  <a:pt x="4291228" y="1224458"/>
                </a:lnTo>
                <a:lnTo>
                  <a:pt x="4338420" y="1203915"/>
                </a:lnTo>
                <a:lnTo>
                  <a:pt x="4387056" y="1182063"/>
                </a:lnTo>
                <a:lnTo>
                  <a:pt x="4412246" y="1170657"/>
                </a:lnTo>
                <a:lnTo>
                  <a:pt x="4438192" y="1158937"/>
                </a:lnTo>
                <a:lnTo>
                  <a:pt x="4492882" y="1134571"/>
                </a:lnTo>
                <a:lnTo>
                  <a:pt x="4552183" y="1109000"/>
                </a:lnTo>
                <a:lnTo>
                  <a:pt x="4617151" y="1082260"/>
                </a:lnTo>
                <a:lnTo>
                  <a:pt x="4688841" y="1054386"/>
                </a:lnTo>
                <a:lnTo>
                  <a:pt x="4727537" y="1040034"/>
                </a:lnTo>
                <a:lnTo>
                  <a:pt x="4768310" y="1025411"/>
                </a:lnTo>
                <a:lnTo>
                  <a:pt x="4811291" y="1010522"/>
                </a:lnTo>
                <a:lnTo>
                  <a:pt x="4856612" y="995371"/>
                </a:lnTo>
                <a:lnTo>
                  <a:pt x="4904406" y="979963"/>
                </a:lnTo>
                <a:lnTo>
                  <a:pt x="4954804" y="964302"/>
                </a:lnTo>
                <a:lnTo>
                  <a:pt x="5007938" y="948391"/>
                </a:lnTo>
                <a:lnTo>
                  <a:pt x="5063941" y="932237"/>
                </a:lnTo>
                <a:lnTo>
                  <a:pt x="5122944" y="915842"/>
                </a:lnTo>
                <a:lnTo>
                  <a:pt x="5185079" y="899211"/>
                </a:lnTo>
                <a:lnTo>
                  <a:pt x="5250479" y="882349"/>
                </a:lnTo>
                <a:lnTo>
                  <a:pt x="5319275" y="865260"/>
                </a:lnTo>
                <a:lnTo>
                  <a:pt x="5391598" y="847949"/>
                </a:lnTo>
                <a:lnTo>
                  <a:pt x="5467582" y="830419"/>
                </a:lnTo>
                <a:lnTo>
                  <a:pt x="5547359" y="812675"/>
                </a:lnTo>
                <a:lnTo>
                  <a:pt x="5631059" y="794722"/>
                </a:lnTo>
                <a:lnTo>
                  <a:pt x="5718815" y="776563"/>
                </a:lnTo>
                <a:lnTo>
                  <a:pt x="5810759" y="758203"/>
                </a:lnTo>
                <a:lnTo>
                  <a:pt x="5907023" y="739647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4122" y="2554985"/>
            <a:ext cx="6833234" cy="3454400"/>
          </a:xfrm>
          <a:custGeom>
            <a:avLst/>
            <a:gdLst/>
            <a:ahLst/>
            <a:cxnLst/>
            <a:rect l="l" t="t" r="r" b="b"/>
            <a:pathLst>
              <a:path w="6833234" h="3454400">
                <a:moveTo>
                  <a:pt x="6833108" y="3401568"/>
                </a:moveTo>
                <a:lnTo>
                  <a:pt x="6774891" y="3384105"/>
                </a:lnTo>
                <a:lnTo>
                  <a:pt x="6658483" y="3349180"/>
                </a:lnTo>
                <a:lnTo>
                  <a:pt x="6705041" y="3384105"/>
                </a:lnTo>
                <a:lnTo>
                  <a:pt x="69723" y="3384105"/>
                </a:lnTo>
                <a:lnTo>
                  <a:pt x="69748" y="128028"/>
                </a:lnTo>
                <a:lnTo>
                  <a:pt x="104775" y="174625"/>
                </a:lnTo>
                <a:lnTo>
                  <a:pt x="83794" y="104775"/>
                </a:lnTo>
                <a:lnTo>
                  <a:pt x="52324" y="0"/>
                </a:lnTo>
                <a:lnTo>
                  <a:pt x="0" y="174625"/>
                </a:lnTo>
                <a:lnTo>
                  <a:pt x="34836" y="128117"/>
                </a:lnTo>
                <a:lnTo>
                  <a:pt x="34925" y="104775"/>
                </a:lnTo>
                <a:lnTo>
                  <a:pt x="34912" y="128003"/>
                </a:lnTo>
                <a:lnTo>
                  <a:pt x="34798" y="3402292"/>
                </a:lnTo>
                <a:lnTo>
                  <a:pt x="52324" y="3402292"/>
                </a:lnTo>
                <a:lnTo>
                  <a:pt x="52324" y="3419030"/>
                </a:lnTo>
                <a:lnTo>
                  <a:pt x="6705041" y="3419030"/>
                </a:lnTo>
                <a:lnTo>
                  <a:pt x="6658483" y="3453955"/>
                </a:lnTo>
                <a:lnTo>
                  <a:pt x="6774891" y="3419030"/>
                </a:lnTo>
                <a:lnTo>
                  <a:pt x="6833108" y="3401568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6820" y="2267839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921766"/>
            <a:ext cx="689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2A2A2A"/>
                </a:solidFill>
                <a:latin typeface="Verdana"/>
                <a:cs typeface="Verdana"/>
              </a:rPr>
              <a:t>Why</a:t>
            </a:r>
            <a:r>
              <a:rPr sz="4000" spc="-28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29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4000" spc="-5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4000" spc="-30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optimisation</a:t>
            </a:r>
            <a:r>
              <a:rPr sz="4000" spc="-2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dif</a:t>
            </a:r>
            <a:r>
              <a:rPr sz="4000" spc="-70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000" spc="-45" dirty="0">
                <a:solidFill>
                  <a:srgbClr val="2A2A2A"/>
                </a:solidFill>
                <a:latin typeface="Verdana"/>
                <a:cs typeface="Verdana"/>
              </a:rPr>
              <a:t>icult?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4122" y="2554985"/>
            <a:ext cx="6833234" cy="3454400"/>
          </a:xfrm>
          <a:custGeom>
            <a:avLst/>
            <a:gdLst/>
            <a:ahLst/>
            <a:cxnLst/>
            <a:rect l="l" t="t" r="r" b="b"/>
            <a:pathLst>
              <a:path w="6833234" h="3454400">
                <a:moveTo>
                  <a:pt x="6833108" y="3401568"/>
                </a:moveTo>
                <a:lnTo>
                  <a:pt x="6774891" y="3384105"/>
                </a:lnTo>
                <a:lnTo>
                  <a:pt x="6658483" y="3349180"/>
                </a:lnTo>
                <a:lnTo>
                  <a:pt x="6705041" y="3384105"/>
                </a:lnTo>
                <a:lnTo>
                  <a:pt x="69723" y="3384105"/>
                </a:lnTo>
                <a:lnTo>
                  <a:pt x="69748" y="128028"/>
                </a:lnTo>
                <a:lnTo>
                  <a:pt x="104775" y="174625"/>
                </a:lnTo>
                <a:lnTo>
                  <a:pt x="83794" y="104775"/>
                </a:lnTo>
                <a:lnTo>
                  <a:pt x="52324" y="0"/>
                </a:lnTo>
                <a:lnTo>
                  <a:pt x="0" y="174625"/>
                </a:lnTo>
                <a:lnTo>
                  <a:pt x="34836" y="128117"/>
                </a:lnTo>
                <a:lnTo>
                  <a:pt x="34925" y="104775"/>
                </a:lnTo>
                <a:lnTo>
                  <a:pt x="34912" y="128003"/>
                </a:lnTo>
                <a:lnTo>
                  <a:pt x="34798" y="3402292"/>
                </a:lnTo>
                <a:lnTo>
                  <a:pt x="52324" y="3402292"/>
                </a:lnTo>
                <a:lnTo>
                  <a:pt x="52324" y="3419030"/>
                </a:lnTo>
                <a:lnTo>
                  <a:pt x="6705041" y="3419030"/>
                </a:lnTo>
                <a:lnTo>
                  <a:pt x="6658483" y="3453955"/>
                </a:lnTo>
                <a:lnTo>
                  <a:pt x="6774891" y="3419030"/>
                </a:lnTo>
                <a:lnTo>
                  <a:pt x="6833108" y="3401568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6820" y="2267839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921766"/>
            <a:ext cx="689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2A2A2A"/>
                </a:solidFill>
                <a:latin typeface="Verdana"/>
                <a:cs typeface="Verdana"/>
              </a:rPr>
              <a:t>Why</a:t>
            </a:r>
            <a:r>
              <a:rPr sz="4000" spc="-28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29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4000" spc="-5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4000" spc="-30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optimisation</a:t>
            </a:r>
            <a:r>
              <a:rPr sz="4000" spc="-2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dif</a:t>
            </a:r>
            <a:r>
              <a:rPr sz="4000" spc="-70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000" spc="-45" dirty="0">
                <a:solidFill>
                  <a:srgbClr val="2A2A2A"/>
                </a:solidFill>
                <a:latin typeface="Verdana"/>
                <a:cs typeface="Verdana"/>
              </a:rPr>
              <a:t>icult?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4122" y="2554985"/>
            <a:ext cx="6833234" cy="3454400"/>
            <a:chOff x="2754122" y="2554985"/>
            <a:chExt cx="6833234" cy="3454400"/>
          </a:xfrm>
        </p:grpSpPr>
        <p:sp>
          <p:nvSpPr>
            <p:cNvPr id="4" name="object 4"/>
            <p:cNvSpPr/>
            <p:nvPr/>
          </p:nvSpPr>
          <p:spPr>
            <a:xfrm>
              <a:off x="2754122" y="2554985"/>
              <a:ext cx="6833234" cy="3454400"/>
            </a:xfrm>
            <a:custGeom>
              <a:avLst/>
              <a:gdLst/>
              <a:ahLst/>
              <a:cxnLst/>
              <a:rect l="l" t="t" r="r" b="b"/>
              <a:pathLst>
                <a:path w="6833234" h="3454400">
                  <a:moveTo>
                    <a:pt x="6833108" y="3401568"/>
                  </a:moveTo>
                  <a:lnTo>
                    <a:pt x="6774891" y="3384105"/>
                  </a:lnTo>
                  <a:lnTo>
                    <a:pt x="6658483" y="3349180"/>
                  </a:lnTo>
                  <a:lnTo>
                    <a:pt x="6705041" y="3384105"/>
                  </a:lnTo>
                  <a:lnTo>
                    <a:pt x="69723" y="3384105"/>
                  </a:lnTo>
                  <a:lnTo>
                    <a:pt x="69748" y="128028"/>
                  </a:lnTo>
                  <a:lnTo>
                    <a:pt x="104775" y="174625"/>
                  </a:lnTo>
                  <a:lnTo>
                    <a:pt x="83794" y="104775"/>
                  </a:lnTo>
                  <a:lnTo>
                    <a:pt x="52324" y="0"/>
                  </a:lnTo>
                  <a:lnTo>
                    <a:pt x="0" y="174625"/>
                  </a:lnTo>
                  <a:lnTo>
                    <a:pt x="34836" y="128117"/>
                  </a:lnTo>
                  <a:lnTo>
                    <a:pt x="34925" y="104775"/>
                  </a:lnTo>
                  <a:lnTo>
                    <a:pt x="34912" y="128003"/>
                  </a:lnTo>
                  <a:lnTo>
                    <a:pt x="34798" y="3402292"/>
                  </a:lnTo>
                  <a:lnTo>
                    <a:pt x="52324" y="3402292"/>
                  </a:lnTo>
                  <a:lnTo>
                    <a:pt x="52324" y="3419030"/>
                  </a:lnTo>
                  <a:lnTo>
                    <a:pt x="6705041" y="3419030"/>
                  </a:lnTo>
                  <a:lnTo>
                    <a:pt x="6658483" y="3453955"/>
                  </a:lnTo>
                  <a:lnTo>
                    <a:pt x="6774891" y="3419030"/>
                  </a:lnTo>
                  <a:lnTo>
                    <a:pt x="6833108" y="340156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498" y="4141977"/>
              <a:ext cx="155955" cy="157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8642" y="4314189"/>
              <a:ext cx="155955" cy="157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342" y="4084065"/>
              <a:ext cx="155955" cy="1574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173" y="3351021"/>
              <a:ext cx="155955" cy="155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6613" y="4157217"/>
              <a:ext cx="157480" cy="15595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96820" y="2267839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BCE92-F489-4712-AF60-E4B8FCE31FC9}"/>
              </a:ext>
            </a:extLst>
          </p:cNvPr>
          <p:cNvSpPr txBox="1"/>
          <p:nvPr/>
        </p:nvSpPr>
        <p:spPr>
          <a:xfrm>
            <a:off x="7324597" y="1905000"/>
            <a:ext cx="463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For computer, where is the minimum? You can randomly explore point son the line,,,,,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921766"/>
            <a:ext cx="689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2A2A2A"/>
                </a:solidFill>
                <a:latin typeface="Verdana"/>
                <a:cs typeface="Verdana"/>
              </a:rPr>
              <a:t>Why</a:t>
            </a:r>
            <a:r>
              <a:rPr sz="4000" spc="-28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29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4000" spc="-5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4000" spc="-30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optimisation</a:t>
            </a:r>
            <a:r>
              <a:rPr sz="4000" spc="-2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dif</a:t>
            </a:r>
            <a:r>
              <a:rPr sz="4000" spc="-70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000" spc="-45" dirty="0">
                <a:solidFill>
                  <a:srgbClr val="2A2A2A"/>
                </a:solidFill>
                <a:latin typeface="Verdana"/>
                <a:cs typeface="Verdana"/>
              </a:rPr>
              <a:t>icult?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4122" y="2554985"/>
            <a:ext cx="6833234" cy="3454400"/>
            <a:chOff x="2754122" y="2554985"/>
            <a:chExt cx="6833234" cy="3454400"/>
          </a:xfrm>
        </p:grpSpPr>
        <p:sp>
          <p:nvSpPr>
            <p:cNvPr id="4" name="object 4"/>
            <p:cNvSpPr/>
            <p:nvPr/>
          </p:nvSpPr>
          <p:spPr>
            <a:xfrm>
              <a:off x="2754122" y="2554985"/>
              <a:ext cx="6833234" cy="3454400"/>
            </a:xfrm>
            <a:custGeom>
              <a:avLst/>
              <a:gdLst/>
              <a:ahLst/>
              <a:cxnLst/>
              <a:rect l="l" t="t" r="r" b="b"/>
              <a:pathLst>
                <a:path w="6833234" h="3454400">
                  <a:moveTo>
                    <a:pt x="6833108" y="3401568"/>
                  </a:moveTo>
                  <a:lnTo>
                    <a:pt x="6774891" y="3384105"/>
                  </a:lnTo>
                  <a:lnTo>
                    <a:pt x="6658483" y="3349180"/>
                  </a:lnTo>
                  <a:lnTo>
                    <a:pt x="6705041" y="3384105"/>
                  </a:lnTo>
                  <a:lnTo>
                    <a:pt x="69723" y="3384105"/>
                  </a:lnTo>
                  <a:lnTo>
                    <a:pt x="69748" y="128028"/>
                  </a:lnTo>
                  <a:lnTo>
                    <a:pt x="104775" y="174625"/>
                  </a:lnTo>
                  <a:lnTo>
                    <a:pt x="83794" y="104775"/>
                  </a:lnTo>
                  <a:lnTo>
                    <a:pt x="52324" y="0"/>
                  </a:lnTo>
                  <a:lnTo>
                    <a:pt x="0" y="174625"/>
                  </a:lnTo>
                  <a:lnTo>
                    <a:pt x="34836" y="128117"/>
                  </a:lnTo>
                  <a:lnTo>
                    <a:pt x="34925" y="104775"/>
                  </a:lnTo>
                  <a:lnTo>
                    <a:pt x="34912" y="128003"/>
                  </a:lnTo>
                  <a:lnTo>
                    <a:pt x="34798" y="3402292"/>
                  </a:lnTo>
                  <a:lnTo>
                    <a:pt x="52324" y="3402292"/>
                  </a:lnTo>
                  <a:lnTo>
                    <a:pt x="52324" y="3419030"/>
                  </a:lnTo>
                  <a:lnTo>
                    <a:pt x="6705041" y="3419030"/>
                  </a:lnTo>
                  <a:lnTo>
                    <a:pt x="6658483" y="3453955"/>
                  </a:lnTo>
                  <a:lnTo>
                    <a:pt x="6774891" y="3419030"/>
                  </a:lnTo>
                  <a:lnTo>
                    <a:pt x="6833108" y="340156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498" y="4141977"/>
              <a:ext cx="155955" cy="157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8642" y="4314189"/>
              <a:ext cx="155955" cy="157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342" y="4084065"/>
              <a:ext cx="155955" cy="1574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173" y="3351021"/>
              <a:ext cx="155955" cy="155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6613" y="4157217"/>
              <a:ext cx="157480" cy="1559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8970" y="4934457"/>
              <a:ext cx="157479" cy="1574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96820" y="2267839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921766"/>
            <a:ext cx="689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>
                <a:solidFill>
                  <a:srgbClr val="2A2A2A"/>
                </a:solidFill>
                <a:latin typeface="Verdana"/>
                <a:cs typeface="Verdana"/>
              </a:rPr>
              <a:t>Why</a:t>
            </a:r>
            <a:r>
              <a:rPr sz="4000" spc="-28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295" dirty="0">
                <a:solidFill>
                  <a:srgbClr val="2A2A2A"/>
                </a:solidFill>
                <a:latin typeface="Verdana"/>
                <a:cs typeface="Verdana"/>
              </a:rPr>
              <a:t>i</a:t>
            </a:r>
            <a:r>
              <a:rPr sz="4000" spc="-545" dirty="0">
                <a:solidFill>
                  <a:srgbClr val="2A2A2A"/>
                </a:solidFill>
                <a:latin typeface="Verdana"/>
                <a:cs typeface="Verdana"/>
              </a:rPr>
              <a:t>s</a:t>
            </a:r>
            <a:r>
              <a:rPr sz="4000" spc="-305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optimisation</a:t>
            </a:r>
            <a:r>
              <a:rPr sz="4000" spc="-270" dirty="0">
                <a:solidFill>
                  <a:srgbClr val="2A2A2A"/>
                </a:solidFill>
                <a:latin typeface="Verdana"/>
                <a:cs typeface="Verdana"/>
              </a:rPr>
              <a:t> </a:t>
            </a:r>
            <a:r>
              <a:rPr sz="4000" spc="-100" dirty="0">
                <a:solidFill>
                  <a:srgbClr val="2A2A2A"/>
                </a:solidFill>
                <a:latin typeface="Verdana"/>
                <a:cs typeface="Verdana"/>
              </a:rPr>
              <a:t>dif</a:t>
            </a:r>
            <a:r>
              <a:rPr sz="4000" spc="-70" dirty="0">
                <a:solidFill>
                  <a:srgbClr val="2A2A2A"/>
                </a:solidFill>
                <a:latin typeface="Verdana"/>
                <a:cs typeface="Verdana"/>
              </a:rPr>
              <a:t>f</a:t>
            </a:r>
            <a:r>
              <a:rPr sz="4000" spc="-45" dirty="0">
                <a:solidFill>
                  <a:srgbClr val="2A2A2A"/>
                </a:solidFill>
                <a:latin typeface="Verdana"/>
                <a:cs typeface="Verdana"/>
              </a:rPr>
              <a:t>icult?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4122" y="2554985"/>
            <a:ext cx="6833234" cy="3454400"/>
            <a:chOff x="2754122" y="2554985"/>
            <a:chExt cx="6833234" cy="3454400"/>
          </a:xfrm>
        </p:grpSpPr>
        <p:sp>
          <p:nvSpPr>
            <p:cNvPr id="4" name="object 4"/>
            <p:cNvSpPr/>
            <p:nvPr/>
          </p:nvSpPr>
          <p:spPr>
            <a:xfrm>
              <a:off x="3315462" y="3070097"/>
              <a:ext cx="5907405" cy="2243455"/>
            </a:xfrm>
            <a:custGeom>
              <a:avLst/>
              <a:gdLst/>
              <a:ahLst/>
              <a:cxnLst/>
              <a:rect l="l" t="t" r="r" b="b"/>
              <a:pathLst>
                <a:path w="5907405" h="2243454">
                  <a:moveTo>
                    <a:pt x="0" y="0"/>
                  </a:moveTo>
                  <a:lnTo>
                    <a:pt x="30860" y="55094"/>
                  </a:lnTo>
                  <a:lnTo>
                    <a:pt x="61716" y="110160"/>
                  </a:lnTo>
                  <a:lnTo>
                    <a:pt x="92563" y="165166"/>
                  </a:lnTo>
                  <a:lnTo>
                    <a:pt x="123396" y="220085"/>
                  </a:lnTo>
                  <a:lnTo>
                    <a:pt x="154210" y="274887"/>
                  </a:lnTo>
                  <a:lnTo>
                    <a:pt x="185002" y="329543"/>
                  </a:lnTo>
                  <a:lnTo>
                    <a:pt x="215765" y="384023"/>
                  </a:lnTo>
                  <a:lnTo>
                    <a:pt x="246497" y="438298"/>
                  </a:lnTo>
                  <a:lnTo>
                    <a:pt x="277191" y="492339"/>
                  </a:lnTo>
                  <a:lnTo>
                    <a:pt x="307843" y="546117"/>
                  </a:lnTo>
                  <a:lnTo>
                    <a:pt x="338448" y="599602"/>
                  </a:lnTo>
                  <a:lnTo>
                    <a:pt x="369003" y="652765"/>
                  </a:lnTo>
                  <a:lnTo>
                    <a:pt x="399502" y="705577"/>
                  </a:lnTo>
                  <a:lnTo>
                    <a:pt x="429940" y="758008"/>
                  </a:lnTo>
                  <a:lnTo>
                    <a:pt x="460312" y="810030"/>
                  </a:lnTo>
                  <a:lnTo>
                    <a:pt x="490615" y="861613"/>
                  </a:lnTo>
                  <a:lnTo>
                    <a:pt x="520844" y="912727"/>
                  </a:lnTo>
                  <a:lnTo>
                    <a:pt x="550993" y="963344"/>
                  </a:lnTo>
                  <a:lnTo>
                    <a:pt x="581058" y="1013434"/>
                  </a:lnTo>
                  <a:lnTo>
                    <a:pt x="611035" y="1062968"/>
                  </a:lnTo>
                  <a:lnTo>
                    <a:pt x="640918" y="1111917"/>
                  </a:lnTo>
                  <a:lnTo>
                    <a:pt x="670704" y="1160251"/>
                  </a:lnTo>
                  <a:lnTo>
                    <a:pt x="700387" y="1207941"/>
                  </a:lnTo>
                  <a:lnTo>
                    <a:pt x="729962" y="1254959"/>
                  </a:lnTo>
                  <a:lnTo>
                    <a:pt x="759426" y="1301273"/>
                  </a:lnTo>
                  <a:lnTo>
                    <a:pt x="788773" y="1346856"/>
                  </a:lnTo>
                  <a:lnTo>
                    <a:pt x="817998" y="1391679"/>
                  </a:lnTo>
                  <a:lnTo>
                    <a:pt x="847098" y="1435711"/>
                  </a:lnTo>
                  <a:lnTo>
                    <a:pt x="876066" y="1478923"/>
                  </a:lnTo>
                  <a:lnTo>
                    <a:pt x="904900" y="1521287"/>
                  </a:lnTo>
                  <a:lnTo>
                    <a:pt x="933593" y="1562773"/>
                  </a:lnTo>
                  <a:lnTo>
                    <a:pt x="962142" y="1603351"/>
                  </a:lnTo>
                  <a:lnTo>
                    <a:pt x="990542" y="1642993"/>
                  </a:lnTo>
                  <a:lnTo>
                    <a:pt x="1018787" y="1681670"/>
                  </a:lnTo>
                  <a:lnTo>
                    <a:pt x="1046873" y="1719351"/>
                  </a:lnTo>
                  <a:lnTo>
                    <a:pt x="1074797" y="1756008"/>
                  </a:lnTo>
                  <a:lnTo>
                    <a:pt x="1102552" y="1791611"/>
                  </a:lnTo>
                  <a:lnTo>
                    <a:pt x="1130134" y="1826132"/>
                  </a:lnTo>
                  <a:lnTo>
                    <a:pt x="1157539" y="1859540"/>
                  </a:lnTo>
                  <a:lnTo>
                    <a:pt x="1184762" y="1891807"/>
                  </a:lnTo>
                  <a:lnTo>
                    <a:pt x="1211798" y="1922903"/>
                  </a:lnTo>
                  <a:lnTo>
                    <a:pt x="1238642" y="1952799"/>
                  </a:lnTo>
                  <a:lnTo>
                    <a:pt x="1265290" y="1981467"/>
                  </a:lnTo>
                  <a:lnTo>
                    <a:pt x="1317980" y="2034996"/>
                  </a:lnTo>
                  <a:lnTo>
                    <a:pt x="1369829" y="2083258"/>
                  </a:lnTo>
                  <a:lnTo>
                    <a:pt x="1420799" y="2126018"/>
                  </a:lnTo>
                  <a:lnTo>
                    <a:pt x="1470854" y="2163041"/>
                  </a:lnTo>
                  <a:lnTo>
                    <a:pt x="1519957" y="2194095"/>
                  </a:lnTo>
                  <a:lnTo>
                    <a:pt x="1568068" y="2218943"/>
                  </a:lnTo>
                  <a:lnTo>
                    <a:pt x="1633591" y="2239731"/>
                  </a:lnTo>
                  <a:lnTo>
                    <a:pt x="1665187" y="2243132"/>
                  </a:lnTo>
                  <a:lnTo>
                    <a:pt x="1696057" y="2242168"/>
                  </a:lnTo>
                  <a:lnTo>
                    <a:pt x="1755775" y="2228037"/>
                  </a:lnTo>
                  <a:lnTo>
                    <a:pt x="1813053" y="2199124"/>
                  </a:lnTo>
                  <a:lnTo>
                    <a:pt x="1868198" y="2157212"/>
                  </a:lnTo>
                  <a:lnTo>
                    <a:pt x="1921519" y="2104087"/>
                  </a:lnTo>
                  <a:lnTo>
                    <a:pt x="1947592" y="2073877"/>
                  </a:lnTo>
                  <a:lnTo>
                    <a:pt x="1973324" y="2041532"/>
                  </a:lnTo>
                  <a:lnTo>
                    <a:pt x="1998754" y="2007276"/>
                  </a:lnTo>
                  <a:lnTo>
                    <a:pt x="2023921" y="1971331"/>
                  </a:lnTo>
                  <a:lnTo>
                    <a:pt x="2048863" y="1933922"/>
                  </a:lnTo>
                  <a:lnTo>
                    <a:pt x="2073618" y="1895270"/>
                  </a:lnTo>
                  <a:lnTo>
                    <a:pt x="2098225" y="1855599"/>
                  </a:lnTo>
                  <a:lnTo>
                    <a:pt x="2122723" y="1815132"/>
                  </a:lnTo>
                  <a:lnTo>
                    <a:pt x="2147150" y="1774092"/>
                  </a:lnTo>
                  <a:lnTo>
                    <a:pt x="2171545" y="1732702"/>
                  </a:lnTo>
                  <a:lnTo>
                    <a:pt x="2195946" y="1691185"/>
                  </a:lnTo>
                  <a:lnTo>
                    <a:pt x="2220391" y="1649763"/>
                  </a:lnTo>
                  <a:lnTo>
                    <a:pt x="2244919" y="1608661"/>
                  </a:lnTo>
                  <a:lnTo>
                    <a:pt x="2269569" y="1568101"/>
                  </a:lnTo>
                  <a:lnTo>
                    <a:pt x="2294380" y="1528307"/>
                  </a:lnTo>
                  <a:lnTo>
                    <a:pt x="2319389" y="1489500"/>
                  </a:lnTo>
                  <a:lnTo>
                    <a:pt x="2344635" y="1451905"/>
                  </a:lnTo>
                  <a:lnTo>
                    <a:pt x="2370156" y="1415744"/>
                  </a:lnTo>
                  <a:lnTo>
                    <a:pt x="2395992" y="1381240"/>
                  </a:lnTo>
                  <a:lnTo>
                    <a:pt x="2422181" y="1348617"/>
                  </a:lnTo>
                  <a:lnTo>
                    <a:pt x="2448761" y="1318097"/>
                  </a:lnTo>
                  <a:lnTo>
                    <a:pt x="2475771" y="1289904"/>
                  </a:lnTo>
                  <a:lnTo>
                    <a:pt x="2531233" y="1241389"/>
                  </a:lnTo>
                  <a:lnTo>
                    <a:pt x="2588877" y="1204856"/>
                  </a:lnTo>
                  <a:lnTo>
                    <a:pt x="2658920" y="1178072"/>
                  </a:lnTo>
                  <a:lnTo>
                    <a:pt x="2699031" y="1167903"/>
                  </a:lnTo>
                  <a:lnTo>
                    <a:pt x="2739000" y="1160901"/>
                  </a:lnTo>
                  <a:lnTo>
                    <a:pt x="2778884" y="1156832"/>
                  </a:lnTo>
                  <a:lnTo>
                    <a:pt x="2818739" y="1155465"/>
                  </a:lnTo>
                  <a:lnTo>
                    <a:pt x="2858621" y="1156568"/>
                  </a:lnTo>
                  <a:lnTo>
                    <a:pt x="2898586" y="1159906"/>
                  </a:lnTo>
                  <a:lnTo>
                    <a:pt x="2938691" y="1165249"/>
                  </a:lnTo>
                  <a:lnTo>
                    <a:pt x="2978992" y="1172364"/>
                  </a:lnTo>
                  <a:lnTo>
                    <a:pt x="3019544" y="1181017"/>
                  </a:lnTo>
                  <a:lnTo>
                    <a:pt x="3060405" y="1190978"/>
                  </a:lnTo>
                  <a:lnTo>
                    <a:pt x="3101630" y="1202012"/>
                  </a:lnTo>
                  <a:lnTo>
                    <a:pt x="3143275" y="1213889"/>
                  </a:lnTo>
                  <a:lnTo>
                    <a:pt x="3185397" y="1226374"/>
                  </a:lnTo>
                  <a:lnTo>
                    <a:pt x="3228052" y="1239236"/>
                  </a:lnTo>
                  <a:lnTo>
                    <a:pt x="3271295" y="1252243"/>
                  </a:lnTo>
                  <a:lnTo>
                    <a:pt x="3315184" y="1265161"/>
                  </a:lnTo>
                  <a:lnTo>
                    <a:pt x="3359774" y="1277758"/>
                  </a:lnTo>
                  <a:lnTo>
                    <a:pt x="3405121" y="1289803"/>
                  </a:lnTo>
                  <a:lnTo>
                    <a:pt x="3451282" y="1301061"/>
                  </a:lnTo>
                  <a:lnTo>
                    <a:pt x="3498313" y="1311302"/>
                  </a:lnTo>
                  <a:lnTo>
                    <a:pt x="3546270" y="1320292"/>
                  </a:lnTo>
                  <a:lnTo>
                    <a:pt x="3595209" y="1327798"/>
                  </a:lnTo>
                  <a:lnTo>
                    <a:pt x="3645187" y="1333589"/>
                  </a:lnTo>
                  <a:lnTo>
                    <a:pt x="3696259" y="1337432"/>
                  </a:lnTo>
                  <a:lnTo>
                    <a:pt x="3748482" y="1339095"/>
                  </a:lnTo>
                  <a:lnTo>
                    <a:pt x="3801911" y="1338344"/>
                  </a:lnTo>
                  <a:lnTo>
                    <a:pt x="3856604" y="1334948"/>
                  </a:lnTo>
                  <a:lnTo>
                    <a:pt x="3912616" y="1328674"/>
                  </a:lnTo>
                  <a:lnTo>
                    <a:pt x="3979264" y="1318271"/>
                  </a:lnTo>
                  <a:lnTo>
                    <a:pt x="4039967" y="1306315"/>
                  </a:lnTo>
                  <a:lnTo>
                    <a:pt x="4095778" y="1292841"/>
                  </a:lnTo>
                  <a:lnTo>
                    <a:pt x="4147754" y="1277884"/>
                  </a:lnTo>
                  <a:lnTo>
                    <a:pt x="4196950" y="1261477"/>
                  </a:lnTo>
                  <a:lnTo>
                    <a:pt x="4244423" y="1243657"/>
                  </a:lnTo>
                  <a:lnTo>
                    <a:pt x="4291228" y="1224458"/>
                  </a:lnTo>
                  <a:lnTo>
                    <a:pt x="4338420" y="1203915"/>
                  </a:lnTo>
                  <a:lnTo>
                    <a:pt x="4387056" y="1182063"/>
                  </a:lnTo>
                  <a:lnTo>
                    <a:pt x="4412246" y="1170657"/>
                  </a:lnTo>
                  <a:lnTo>
                    <a:pt x="4438192" y="1158937"/>
                  </a:lnTo>
                  <a:lnTo>
                    <a:pt x="4492882" y="1134571"/>
                  </a:lnTo>
                  <a:lnTo>
                    <a:pt x="4552183" y="1109000"/>
                  </a:lnTo>
                  <a:lnTo>
                    <a:pt x="4617151" y="1082260"/>
                  </a:lnTo>
                  <a:lnTo>
                    <a:pt x="4688841" y="1054386"/>
                  </a:lnTo>
                  <a:lnTo>
                    <a:pt x="4727537" y="1040034"/>
                  </a:lnTo>
                  <a:lnTo>
                    <a:pt x="4768310" y="1025411"/>
                  </a:lnTo>
                  <a:lnTo>
                    <a:pt x="4811291" y="1010522"/>
                  </a:lnTo>
                  <a:lnTo>
                    <a:pt x="4856612" y="995371"/>
                  </a:lnTo>
                  <a:lnTo>
                    <a:pt x="4904406" y="979963"/>
                  </a:lnTo>
                  <a:lnTo>
                    <a:pt x="4954804" y="964302"/>
                  </a:lnTo>
                  <a:lnTo>
                    <a:pt x="5007938" y="948391"/>
                  </a:lnTo>
                  <a:lnTo>
                    <a:pt x="5063941" y="932237"/>
                  </a:lnTo>
                  <a:lnTo>
                    <a:pt x="5122944" y="915842"/>
                  </a:lnTo>
                  <a:lnTo>
                    <a:pt x="5185079" y="899211"/>
                  </a:lnTo>
                  <a:lnTo>
                    <a:pt x="5250479" y="882349"/>
                  </a:lnTo>
                  <a:lnTo>
                    <a:pt x="5319275" y="865260"/>
                  </a:lnTo>
                  <a:lnTo>
                    <a:pt x="5391598" y="847949"/>
                  </a:lnTo>
                  <a:lnTo>
                    <a:pt x="5467582" y="830419"/>
                  </a:lnTo>
                  <a:lnTo>
                    <a:pt x="5547359" y="812675"/>
                  </a:lnTo>
                  <a:lnTo>
                    <a:pt x="5631059" y="794722"/>
                  </a:lnTo>
                  <a:lnTo>
                    <a:pt x="5718815" y="776563"/>
                  </a:lnTo>
                  <a:lnTo>
                    <a:pt x="5810759" y="758203"/>
                  </a:lnTo>
                  <a:lnTo>
                    <a:pt x="5907023" y="739647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4122" y="2554985"/>
              <a:ext cx="6833234" cy="3454400"/>
            </a:xfrm>
            <a:custGeom>
              <a:avLst/>
              <a:gdLst/>
              <a:ahLst/>
              <a:cxnLst/>
              <a:rect l="l" t="t" r="r" b="b"/>
              <a:pathLst>
                <a:path w="6833234" h="3454400">
                  <a:moveTo>
                    <a:pt x="6833108" y="3401568"/>
                  </a:moveTo>
                  <a:lnTo>
                    <a:pt x="6774891" y="3384105"/>
                  </a:lnTo>
                  <a:lnTo>
                    <a:pt x="6658483" y="3349180"/>
                  </a:lnTo>
                  <a:lnTo>
                    <a:pt x="6705041" y="3384105"/>
                  </a:lnTo>
                  <a:lnTo>
                    <a:pt x="69723" y="3384105"/>
                  </a:lnTo>
                  <a:lnTo>
                    <a:pt x="69748" y="128028"/>
                  </a:lnTo>
                  <a:lnTo>
                    <a:pt x="104775" y="174625"/>
                  </a:lnTo>
                  <a:lnTo>
                    <a:pt x="83794" y="104775"/>
                  </a:lnTo>
                  <a:lnTo>
                    <a:pt x="52324" y="0"/>
                  </a:lnTo>
                  <a:lnTo>
                    <a:pt x="0" y="174625"/>
                  </a:lnTo>
                  <a:lnTo>
                    <a:pt x="34836" y="128117"/>
                  </a:lnTo>
                  <a:lnTo>
                    <a:pt x="34925" y="104775"/>
                  </a:lnTo>
                  <a:lnTo>
                    <a:pt x="34912" y="128003"/>
                  </a:lnTo>
                  <a:lnTo>
                    <a:pt x="34798" y="3402292"/>
                  </a:lnTo>
                  <a:lnTo>
                    <a:pt x="52324" y="3402292"/>
                  </a:lnTo>
                  <a:lnTo>
                    <a:pt x="52324" y="3419030"/>
                  </a:lnTo>
                  <a:lnTo>
                    <a:pt x="6705041" y="3419030"/>
                  </a:lnTo>
                  <a:lnTo>
                    <a:pt x="6658483" y="3453955"/>
                  </a:lnTo>
                  <a:lnTo>
                    <a:pt x="6774891" y="3419030"/>
                  </a:lnTo>
                  <a:lnTo>
                    <a:pt x="6833108" y="3401568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498" y="4141977"/>
              <a:ext cx="155955" cy="157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8642" y="4314189"/>
              <a:ext cx="155955" cy="1574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342" y="4084065"/>
              <a:ext cx="155955" cy="1574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173" y="3351021"/>
              <a:ext cx="155955" cy="1559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6613" y="4157217"/>
              <a:ext cx="157480" cy="1559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8970" y="4934457"/>
              <a:ext cx="157479" cy="1574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96820" y="2267839"/>
            <a:ext cx="49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0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171E9-AAC6-4819-9D32-DD32F716EE46}"/>
              </a:ext>
            </a:extLst>
          </p:cNvPr>
          <p:cNvSpPr txBox="1"/>
          <p:nvPr/>
        </p:nvSpPr>
        <p:spPr>
          <a:xfrm>
            <a:off x="6388706" y="2033015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… eventually you will fill all points on the curve and find the minimum, but is not very efficient … but goes to show how difficult this is for a computer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416" y="921766"/>
            <a:ext cx="5768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Re</a:t>
            </a:r>
            <a:r>
              <a:rPr spc="40" dirty="0"/>
              <a:t>a</a:t>
            </a:r>
            <a:r>
              <a:rPr spc="-295" dirty="0"/>
              <a:t>l</a:t>
            </a:r>
            <a:r>
              <a:rPr spc="-484" dirty="0"/>
              <a:t>-</a:t>
            </a:r>
            <a:r>
              <a:rPr spc="-70" dirty="0"/>
              <a:t>worl</a:t>
            </a:r>
            <a:r>
              <a:rPr spc="-75" dirty="0"/>
              <a:t>d</a:t>
            </a:r>
            <a:r>
              <a:rPr spc="-280" dirty="0"/>
              <a:t> </a:t>
            </a:r>
            <a:r>
              <a:rPr spc="-100" dirty="0"/>
              <a:t>optimisation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2136" y="1626561"/>
            <a:ext cx="9783064" cy="331565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P</a:t>
            </a:r>
            <a:r>
              <a:rPr sz="2400" spc="-15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400" spc="40" dirty="0">
                <a:solidFill>
                  <a:srgbClr val="535353"/>
                </a:solidFill>
                <a:latin typeface="Verdana"/>
                <a:cs typeface="Verdana"/>
              </a:rPr>
              <a:t>v</a:t>
            </a:r>
            <a:r>
              <a:rPr sz="2400" spc="-1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535353"/>
                </a:solidFill>
                <a:latin typeface="Verdana"/>
                <a:cs typeface="Verdana"/>
              </a:rPr>
              <a:t>ous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535353"/>
                </a:solidFill>
                <a:latin typeface="Verdana"/>
                <a:cs typeface="Verdana"/>
              </a:rPr>
              <a:t>example: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535353"/>
                </a:solidFill>
                <a:latin typeface="Verdana"/>
                <a:cs typeface="Verdana"/>
              </a:rPr>
              <a:t>one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400" spc="16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400" spc="-160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400" spc="-16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535353"/>
                </a:solidFill>
                <a:latin typeface="Verdana"/>
                <a:cs typeface="Verdana"/>
              </a:rPr>
              <a:t>on</a:t>
            </a:r>
            <a:r>
              <a:rPr sz="24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535353"/>
                </a:solidFill>
                <a:latin typeface="Verdana"/>
                <a:cs typeface="Verdana"/>
              </a:rPr>
              <a:t>v</a:t>
            </a:r>
            <a:r>
              <a:rPr sz="2400" spc="18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400" spc="-3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400" spc="65" dirty="0">
                <a:solidFill>
                  <a:srgbClr val="535353"/>
                </a:solidFill>
                <a:latin typeface="Verdana"/>
                <a:cs typeface="Verdana"/>
              </a:rPr>
              <a:t>abl</a:t>
            </a:r>
            <a:r>
              <a:rPr sz="2400" spc="8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400" spc="-22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275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204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r>
              <a:rPr lang="en-GB" sz="2400" spc="-204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lang="en-GB" sz="2400" i="1" spc="-204" dirty="0">
                <a:solidFill>
                  <a:srgbClr val="535353"/>
                </a:solidFill>
                <a:latin typeface="Verdana"/>
                <a:cs typeface="Verdana"/>
              </a:rPr>
              <a:t>= one dimensional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Real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535353"/>
                </a:solidFill>
                <a:latin typeface="Verdana"/>
                <a:cs typeface="Verdana"/>
              </a:rPr>
              <a:t>world:</a:t>
            </a:r>
            <a:r>
              <a:rPr sz="2400" spc="-17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535353"/>
                </a:solidFill>
                <a:latin typeface="Verdana"/>
                <a:cs typeface="Verdana"/>
              </a:rPr>
              <a:t>usually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535353"/>
                </a:solidFill>
                <a:latin typeface="Verdana"/>
                <a:cs typeface="Verdana"/>
              </a:rPr>
              <a:t>multiple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35353"/>
                </a:solidFill>
                <a:latin typeface="Verdana"/>
                <a:cs typeface="Verdana"/>
              </a:rPr>
              <a:t>decision</a:t>
            </a:r>
            <a:r>
              <a:rPr sz="2400" spc="-2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535353"/>
                </a:solidFill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15" dirty="0">
                <a:solidFill>
                  <a:srgbClr val="535353"/>
                </a:solidFill>
                <a:latin typeface="Verdana"/>
                <a:cs typeface="Verdana"/>
              </a:rPr>
              <a:t>Objective</a:t>
            </a:r>
            <a:r>
              <a:rPr sz="2400" spc="-21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535353"/>
                </a:solidFill>
                <a:latin typeface="Verdana"/>
                <a:cs typeface="Verdana"/>
              </a:rPr>
              <a:t>function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i="1" spc="-19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(</a:t>
            </a:r>
            <a:r>
              <a:rPr sz="2400" i="1" spc="-195" dirty="0">
                <a:solidFill>
                  <a:srgbClr val="535353"/>
                </a:solidFill>
                <a:latin typeface="Verdana"/>
                <a:cs typeface="Verdana"/>
              </a:rPr>
              <a:t>x</a:t>
            </a:r>
            <a:r>
              <a:rPr sz="2400" spc="-195" dirty="0">
                <a:solidFill>
                  <a:srgbClr val="535353"/>
                </a:solidFill>
                <a:latin typeface="Verdana"/>
                <a:cs typeface="Verdana"/>
              </a:rPr>
              <a:t>)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535353"/>
                </a:solidFill>
                <a:latin typeface="Verdana"/>
                <a:cs typeface="Verdana"/>
              </a:rPr>
              <a:t>usually</a:t>
            </a:r>
            <a:r>
              <a:rPr sz="2400" spc="-20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535353"/>
                </a:solidFill>
                <a:latin typeface="Verdana"/>
                <a:cs typeface="Verdana"/>
              </a:rPr>
              <a:t>complex</a:t>
            </a:r>
            <a:r>
              <a:rPr sz="24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535353"/>
                </a:solidFill>
                <a:latin typeface="Verdana"/>
                <a:cs typeface="Verdana"/>
              </a:rPr>
              <a:t>function,</a:t>
            </a:r>
            <a:r>
              <a:rPr sz="2400" spc="-22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535353"/>
                </a:solidFill>
                <a:latin typeface="Verdana"/>
                <a:cs typeface="Verdana"/>
              </a:rPr>
              <a:t>e.g.</a:t>
            </a:r>
            <a:endParaRPr sz="2400" dirty="0">
              <a:latin typeface="Verdana"/>
              <a:cs typeface="Verdana"/>
            </a:endParaRPr>
          </a:p>
          <a:p>
            <a:pPr marL="469900" lvl="1" indent="-229235">
              <a:lnSpc>
                <a:spcPct val="100000"/>
              </a:lnSpc>
              <a:spcBef>
                <a:spcPts val="365"/>
              </a:spcBef>
              <a:buSzPct val="80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10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535353"/>
                </a:solidFill>
                <a:latin typeface="Verdana"/>
                <a:cs typeface="Verdana"/>
              </a:rPr>
              <a:t>he</a:t>
            </a:r>
            <a:r>
              <a:rPr sz="20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535353"/>
                </a:solidFill>
                <a:latin typeface="Verdana"/>
                <a:cs typeface="Verdana"/>
              </a:rPr>
              <a:t>eng</a:t>
            </a:r>
            <a:r>
              <a:rPr sz="2000" spc="2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-45" dirty="0">
                <a:solidFill>
                  <a:srgbClr val="535353"/>
                </a:solidFill>
                <a:latin typeface="Verdana"/>
                <a:cs typeface="Verdana"/>
              </a:rPr>
              <a:t>h</a:t>
            </a:r>
            <a:r>
              <a:rPr sz="2000" spc="-17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000" spc="-16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000" spc="-1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35353"/>
                </a:solidFill>
                <a:latin typeface="Verdana"/>
                <a:cs typeface="Verdana"/>
              </a:rPr>
              <a:t>pa</a:t>
            </a:r>
            <a:r>
              <a:rPr sz="2000" spc="5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-45" dirty="0">
                <a:solidFill>
                  <a:srgbClr val="535353"/>
                </a:solidFill>
                <a:latin typeface="Verdana"/>
                <a:cs typeface="Verdana"/>
              </a:rPr>
              <a:t>h</a:t>
            </a:r>
            <a:r>
              <a:rPr sz="2000" spc="-1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000" spc="-13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000" spc="-16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535353"/>
                </a:solidFill>
                <a:latin typeface="Verdana"/>
                <a:cs typeface="Verdana"/>
              </a:rPr>
              <a:t>he</a:t>
            </a:r>
            <a:r>
              <a:rPr sz="2000" spc="-17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535353"/>
                </a:solidFill>
                <a:latin typeface="Verdana"/>
                <a:cs typeface="Verdana"/>
              </a:rPr>
              <a:t>sho</a:t>
            </a:r>
            <a:r>
              <a:rPr sz="2000" spc="-100" dirty="0">
                <a:solidFill>
                  <a:srgbClr val="535353"/>
                </a:solidFill>
                <a:latin typeface="Verdana"/>
                <a:cs typeface="Verdana"/>
              </a:rPr>
              <a:t>rt</a:t>
            </a:r>
            <a:r>
              <a:rPr sz="2000" spc="-85" dirty="0">
                <a:solidFill>
                  <a:srgbClr val="535353"/>
                </a:solidFill>
                <a:latin typeface="Verdana"/>
                <a:cs typeface="Verdana"/>
              </a:rPr>
              <a:t>es</a:t>
            </a:r>
            <a:r>
              <a:rPr sz="2000" spc="-11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35353"/>
                </a:solidFill>
                <a:latin typeface="Verdana"/>
                <a:cs typeface="Verdana"/>
              </a:rPr>
              <a:t>pa</a:t>
            </a:r>
            <a:r>
              <a:rPr sz="2000" spc="5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-45" dirty="0">
                <a:solidFill>
                  <a:srgbClr val="535353"/>
                </a:solidFill>
                <a:latin typeface="Verdana"/>
                <a:cs typeface="Verdana"/>
              </a:rPr>
              <a:t>h</a:t>
            </a:r>
            <a:r>
              <a:rPr sz="2000" spc="-1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535353"/>
                </a:solidFill>
                <a:latin typeface="Verdana"/>
                <a:cs typeface="Verdana"/>
              </a:rPr>
              <a:t>pr</a:t>
            </a:r>
            <a:r>
              <a:rPr sz="2000" spc="-30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535353"/>
                </a:solidFill>
                <a:latin typeface="Verdana"/>
                <a:cs typeface="Verdana"/>
              </a:rPr>
              <a:t>b</a:t>
            </a:r>
            <a:r>
              <a:rPr sz="2000" spc="-10" dirty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2000" spc="20" dirty="0">
                <a:solidFill>
                  <a:srgbClr val="535353"/>
                </a:solidFill>
                <a:latin typeface="Verdana"/>
                <a:cs typeface="Verdana"/>
              </a:rPr>
              <a:t>em</a:t>
            </a:r>
            <a:endParaRPr sz="2000" dirty="0">
              <a:latin typeface="Verdana"/>
              <a:cs typeface="Verdana"/>
            </a:endParaRPr>
          </a:p>
          <a:p>
            <a:pPr marL="469900" lvl="1" indent="-229235">
              <a:lnSpc>
                <a:spcPct val="100000"/>
              </a:lnSpc>
              <a:spcBef>
                <a:spcPts val="360"/>
              </a:spcBef>
              <a:buSzPct val="80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10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535353"/>
                </a:solidFill>
                <a:latin typeface="Verdana"/>
                <a:cs typeface="Verdana"/>
              </a:rPr>
              <a:t>he</a:t>
            </a:r>
            <a:r>
              <a:rPr sz="2000" spc="-18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35353"/>
                </a:solidFill>
                <a:latin typeface="Verdana"/>
                <a:cs typeface="Verdana"/>
              </a:rPr>
              <a:t>accurac</a:t>
            </a:r>
            <a:r>
              <a:rPr sz="2000" spc="90" dirty="0">
                <a:solidFill>
                  <a:srgbClr val="535353"/>
                </a:solidFill>
                <a:latin typeface="Verdana"/>
                <a:cs typeface="Verdana"/>
              </a:rPr>
              <a:t>y</a:t>
            </a:r>
            <a:r>
              <a:rPr sz="2000" spc="-1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000" spc="-16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535353"/>
                </a:solidFill>
                <a:latin typeface="Verdana"/>
                <a:cs typeface="Verdana"/>
              </a:rPr>
              <a:t>class</a:t>
            </a:r>
            <a:r>
              <a:rPr sz="2000" spc="-10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000" spc="-140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000" spc="-105" dirty="0">
                <a:solidFill>
                  <a:srgbClr val="535353"/>
                </a:solidFill>
                <a:latin typeface="Verdana"/>
                <a:cs typeface="Verdana"/>
              </a:rPr>
              <a:t>ier</a:t>
            </a:r>
            <a:endParaRPr sz="2000" dirty="0">
              <a:latin typeface="Verdana"/>
              <a:cs typeface="Verdana"/>
            </a:endParaRPr>
          </a:p>
          <a:p>
            <a:pPr marL="241300" marR="404495" indent="-228600">
              <a:lnSpc>
                <a:spcPts val="2590"/>
              </a:lnSpc>
              <a:spcBef>
                <a:spcPts val="1835"/>
              </a:spcBef>
              <a:buClr>
                <a:srgbClr val="535353"/>
              </a:buClr>
              <a:buSzPct val="79166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80" dirty="0">
                <a:solidFill>
                  <a:srgbClr val="C00000"/>
                </a:solidFill>
                <a:latin typeface="Verdana"/>
                <a:cs typeface="Verdana"/>
              </a:rPr>
              <a:t>Question:</a:t>
            </a:r>
            <a:r>
              <a:rPr sz="2400" spc="-2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C00000"/>
                </a:solidFill>
                <a:latin typeface="Verdana"/>
                <a:cs typeface="Verdana"/>
              </a:rPr>
              <a:t>can</a:t>
            </a:r>
            <a:r>
              <a:rPr sz="2400" spc="-1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Verdana"/>
                <a:cs typeface="Verdana"/>
              </a:rPr>
              <a:t>you</a:t>
            </a:r>
            <a:r>
              <a:rPr sz="2400" spc="-1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Verdana"/>
                <a:cs typeface="Verdana"/>
              </a:rPr>
              <a:t>think</a:t>
            </a:r>
            <a:r>
              <a:rPr sz="2400" spc="-2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any</a:t>
            </a:r>
            <a:r>
              <a:rPr sz="2400" spc="-1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C00000"/>
                </a:solidFill>
                <a:latin typeface="Verdana"/>
                <a:cs typeface="Verdana"/>
              </a:rPr>
              <a:t>real-world</a:t>
            </a:r>
            <a:r>
              <a:rPr sz="2400" spc="-1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Verdana"/>
                <a:cs typeface="Verdana"/>
              </a:rPr>
              <a:t>optimisation </a:t>
            </a:r>
            <a:r>
              <a:rPr sz="2400" spc="-8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Verdana"/>
                <a:cs typeface="Verdana"/>
              </a:rPr>
              <a:t>problems?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53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MT</vt:lpstr>
      <vt:lpstr>Calibri</vt:lpstr>
      <vt:lpstr>Tahoma</vt:lpstr>
      <vt:lpstr>Verdana</vt:lpstr>
      <vt:lpstr>Office Theme</vt:lpstr>
      <vt:lpstr>PowerPoint Presentation</vt:lpstr>
      <vt:lpstr>What is optimisation?</vt:lpstr>
      <vt:lpstr>Minimisation vs Maximisation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Real-world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Marreel, Lena</cp:lastModifiedBy>
  <cp:revision>3</cp:revision>
  <dcterms:created xsi:type="dcterms:W3CDTF">2022-08-02T08:50:17Z</dcterms:created>
  <dcterms:modified xsi:type="dcterms:W3CDTF">2022-08-02T08:57:59Z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2022-08-02T00:00:00Z</vt:filetime>
  </property>
</Properties>
</file>