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4" d="100"/>
          <a:sy n="154" d="100"/>
        </p:scale>
        <p:origin x="138" y="7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2770" y="76375"/>
            <a:ext cx="4364558" cy="2076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8/4/2022</a:t>
            </a:fld>
            <a:endParaRPr lang="en-US"/>
          </a:p>
        </p:txBody>
      </p:sp>
      <p:sp>
        <p:nvSpPr>
          <p:cNvPr id="6" name="Holder 6"/>
          <p:cNvSpPr>
            <a:spLocks noGrp="1"/>
          </p:cNvSpPr>
          <p:nvPr>
            <p:ph type="sldNum" sz="quarter" idx="7"/>
          </p:nvPr>
        </p:nvSpPr>
        <p:spPr/>
        <p:txBody>
          <a:bodyPr lIns="0" tIns="0" rIns="0" bIns="0"/>
          <a:lstStyle>
            <a:lvl1pPr>
              <a:defRPr sz="800" b="0" i="0">
                <a:solidFill>
                  <a:srgbClr val="22373A"/>
                </a:solidFill>
                <a:latin typeface="Tahoma"/>
                <a:cs typeface="Tahoma"/>
              </a:defRPr>
            </a:lvl1pPr>
          </a:lstStyle>
          <a:p>
            <a:pPr marL="38100">
              <a:lnSpc>
                <a:spcPct val="100000"/>
              </a:lnSpc>
              <a:spcBef>
                <a:spcPts val="219"/>
              </a:spcBef>
            </a:pPr>
            <a:fld id="{81D60167-4931-47E6-BA6A-407CBD079E47}" type="slidenum">
              <a:rPr spc="-15" dirty="0"/>
              <a:t>‹#›</a:t>
            </a:fld>
            <a:endParaRPr spc="-1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22373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100" b="0" i="0">
                <a:solidFill>
                  <a:srgbClr val="22373A"/>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8/4/2022</a:t>
            </a:fld>
            <a:endParaRPr lang="en-US"/>
          </a:p>
        </p:txBody>
      </p:sp>
      <p:sp>
        <p:nvSpPr>
          <p:cNvPr id="6" name="Holder 6"/>
          <p:cNvSpPr>
            <a:spLocks noGrp="1"/>
          </p:cNvSpPr>
          <p:nvPr>
            <p:ph type="sldNum" sz="quarter" idx="7"/>
          </p:nvPr>
        </p:nvSpPr>
        <p:spPr/>
        <p:txBody>
          <a:bodyPr lIns="0" tIns="0" rIns="0" bIns="0"/>
          <a:lstStyle>
            <a:lvl1pPr>
              <a:defRPr sz="800" b="0" i="0">
                <a:solidFill>
                  <a:srgbClr val="22373A"/>
                </a:solidFill>
                <a:latin typeface="Tahoma"/>
                <a:cs typeface="Tahoma"/>
              </a:defRPr>
            </a:lvl1pPr>
          </a:lstStyle>
          <a:p>
            <a:pPr marL="38100">
              <a:lnSpc>
                <a:spcPct val="100000"/>
              </a:lnSpc>
              <a:spcBef>
                <a:spcPts val="219"/>
              </a:spcBef>
            </a:pPr>
            <a:fld id="{81D60167-4931-47E6-BA6A-407CBD079E47}" type="slidenum">
              <a:rPr spc="-15" dirty="0"/>
              <a:t>‹#›</a:t>
            </a:fld>
            <a:endParaRPr spc="-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22373A"/>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8/4/2022</a:t>
            </a:fld>
            <a:endParaRPr lang="en-US"/>
          </a:p>
        </p:txBody>
      </p:sp>
      <p:sp>
        <p:nvSpPr>
          <p:cNvPr id="7" name="Holder 7"/>
          <p:cNvSpPr>
            <a:spLocks noGrp="1"/>
          </p:cNvSpPr>
          <p:nvPr>
            <p:ph type="sldNum" sz="quarter" idx="7"/>
          </p:nvPr>
        </p:nvSpPr>
        <p:spPr/>
        <p:txBody>
          <a:bodyPr lIns="0" tIns="0" rIns="0" bIns="0"/>
          <a:lstStyle>
            <a:lvl1pPr>
              <a:defRPr sz="800" b="0" i="0">
                <a:solidFill>
                  <a:srgbClr val="22373A"/>
                </a:solidFill>
                <a:latin typeface="Tahoma"/>
                <a:cs typeface="Tahoma"/>
              </a:defRPr>
            </a:lvl1pPr>
          </a:lstStyle>
          <a:p>
            <a:pPr marL="38100">
              <a:lnSpc>
                <a:spcPct val="100000"/>
              </a:lnSpc>
              <a:spcBef>
                <a:spcPts val="219"/>
              </a:spcBef>
            </a:pPr>
            <a:fld id="{81D60167-4931-47E6-BA6A-407CBD079E47}" type="slidenum">
              <a:rPr spc="-15" dirty="0"/>
              <a:t>‹#›</a:t>
            </a:fld>
            <a:endParaRPr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3456304"/>
          </a:xfrm>
          <a:custGeom>
            <a:avLst/>
            <a:gdLst/>
            <a:ahLst/>
            <a:cxnLst/>
            <a:rect l="l" t="t" r="r" b="b"/>
            <a:pathLst>
              <a:path w="4608195" h="3456304">
                <a:moveTo>
                  <a:pt x="4608004" y="0"/>
                </a:moveTo>
                <a:lnTo>
                  <a:pt x="0" y="0"/>
                </a:lnTo>
                <a:lnTo>
                  <a:pt x="0" y="3456000"/>
                </a:lnTo>
                <a:lnTo>
                  <a:pt x="4608004" y="3456000"/>
                </a:lnTo>
                <a:lnTo>
                  <a:pt x="4608004" y="0"/>
                </a:lnTo>
                <a:close/>
              </a:path>
            </a:pathLst>
          </a:custGeom>
          <a:solidFill>
            <a:srgbClr val="F9F9F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1" i="0">
                <a:solidFill>
                  <a:srgbClr val="22373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8/4/2022</a:t>
            </a:fld>
            <a:endParaRPr lang="en-US"/>
          </a:p>
        </p:txBody>
      </p:sp>
      <p:sp>
        <p:nvSpPr>
          <p:cNvPr id="5" name="Holder 5"/>
          <p:cNvSpPr>
            <a:spLocks noGrp="1"/>
          </p:cNvSpPr>
          <p:nvPr>
            <p:ph type="sldNum" sz="quarter" idx="7"/>
          </p:nvPr>
        </p:nvSpPr>
        <p:spPr/>
        <p:txBody>
          <a:bodyPr lIns="0" tIns="0" rIns="0" bIns="0"/>
          <a:lstStyle>
            <a:lvl1pPr>
              <a:defRPr sz="800" b="0" i="0">
                <a:solidFill>
                  <a:srgbClr val="22373A"/>
                </a:solidFill>
                <a:latin typeface="Tahoma"/>
                <a:cs typeface="Tahoma"/>
              </a:defRPr>
            </a:lvl1pPr>
          </a:lstStyle>
          <a:p>
            <a:pPr marL="38100">
              <a:lnSpc>
                <a:spcPct val="100000"/>
              </a:lnSpc>
              <a:spcBef>
                <a:spcPts val="219"/>
              </a:spcBef>
            </a:pPr>
            <a:fld id="{81D60167-4931-47E6-BA6A-407CBD079E47}" type="slidenum">
              <a:rPr spc="-15" dirty="0"/>
              <a:t>‹#›</a:t>
            </a:fld>
            <a:endParaRPr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3456304"/>
          </a:xfrm>
          <a:custGeom>
            <a:avLst/>
            <a:gdLst/>
            <a:ahLst/>
            <a:cxnLst/>
            <a:rect l="l" t="t" r="r" b="b"/>
            <a:pathLst>
              <a:path w="4608195" h="3456304">
                <a:moveTo>
                  <a:pt x="4608004" y="0"/>
                </a:moveTo>
                <a:lnTo>
                  <a:pt x="0" y="0"/>
                </a:lnTo>
                <a:lnTo>
                  <a:pt x="0" y="3456000"/>
                </a:lnTo>
                <a:lnTo>
                  <a:pt x="4608004" y="3456000"/>
                </a:lnTo>
                <a:lnTo>
                  <a:pt x="4608004" y="0"/>
                </a:lnTo>
                <a:close/>
              </a:path>
            </a:pathLst>
          </a:custGeom>
          <a:solidFill>
            <a:srgbClr val="F9F9F9"/>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8/4/2022</a:t>
            </a:fld>
            <a:endParaRPr lang="en-US"/>
          </a:p>
        </p:txBody>
      </p:sp>
      <p:sp>
        <p:nvSpPr>
          <p:cNvPr id="4" name="Holder 4"/>
          <p:cNvSpPr>
            <a:spLocks noGrp="1"/>
          </p:cNvSpPr>
          <p:nvPr>
            <p:ph type="sldNum" sz="quarter" idx="7"/>
          </p:nvPr>
        </p:nvSpPr>
        <p:spPr/>
        <p:txBody>
          <a:bodyPr lIns="0" tIns="0" rIns="0" bIns="0"/>
          <a:lstStyle>
            <a:lvl1pPr>
              <a:defRPr sz="800" b="0" i="0">
                <a:solidFill>
                  <a:srgbClr val="22373A"/>
                </a:solidFill>
                <a:latin typeface="Tahoma"/>
                <a:cs typeface="Tahoma"/>
              </a:defRPr>
            </a:lvl1pPr>
          </a:lstStyle>
          <a:p>
            <a:pPr marL="38100">
              <a:lnSpc>
                <a:spcPct val="100000"/>
              </a:lnSpc>
              <a:spcBef>
                <a:spcPts val="219"/>
              </a:spcBef>
            </a:pPr>
            <a:fld id="{81D60167-4931-47E6-BA6A-407CBD079E47}" type="slidenum">
              <a:rPr spc="-15" dirty="0"/>
              <a:t>‹#›</a:t>
            </a:fld>
            <a:endParaRPr spc="-1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3456304"/>
          </a:xfrm>
          <a:custGeom>
            <a:avLst/>
            <a:gdLst/>
            <a:ahLst/>
            <a:cxnLst/>
            <a:rect l="l" t="t" r="r" b="b"/>
            <a:pathLst>
              <a:path w="4608195" h="3456304">
                <a:moveTo>
                  <a:pt x="4608004" y="0"/>
                </a:moveTo>
                <a:lnTo>
                  <a:pt x="0" y="0"/>
                </a:lnTo>
                <a:lnTo>
                  <a:pt x="0" y="3456000"/>
                </a:lnTo>
                <a:lnTo>
                  <a:pt x="4608004" y="3456000"/>
                </a:lnTo>
                <a:lnTo>
                  <a:pt x="4608004" y="0"/>
                </a:lnTo>
                <a:close/>
              </a:path>
            </a:pathLst>
          </a:custGeom>
          <a:solidFill>
            <a:srgbClr val="F9F9F9"/>
          </a:solidFill>
        </p:spPr>
        <p:txBody>
          <a:bodyPr wrap="square" lIns="0" tIns="0" rIns="0" bIns="0" rtlCol="0"/>
          <a:lstStyle/>
          <a:p>
            <a:endParaRPr/>
          </a:p>
        </p:txBody>
      </p:sp>
      <p:sp>
        <p:nvSpPr>
          <p:cNvPr id="17" name="bg object 17"/>
          <p:cNvSpPr/>
          <p:nvPr/>
        </p:nvSpPr>
        <p:spPr>
          <a:xfrm>
            <a:off x="0" y="0"/>
            <a:ext cx="4608195" cy="376555"/>
          </a:xfrm>
          <a:custGeom>
            <a:avLst/>
            <a:gdLst/>
            <a:ahLst/>
            <a:cxnLst/>
            <a:rect l="l" t="t" r="r" b="b"/>
            <a:pathLst>
              <a:path w="4608195" h="376555">
                <a:moveTo>
                  <a:pt x="4608004" y="0"/>
                </a:moveTo>
                <a:lnTo>
                  <a:pt x="0" y="0"/>
                </a:lnTo>
                <a:lnTo>
                  <a:pt x="0" y="376377"/>
                </a:lnTo>
                <a:lnTo>
                  <a:pt x="4608004" y="376377"/>
                </a:lnTo>
                <a:lnTo>
                  <a:pt x="4608004" y="0"/>
                </a:lnTo>
                <a:close/>
              </a:path>
            </a:pathLst>
          </a:custGeom>
          <a:solidFill>
            <a:srgbClr val="22373A"/>
          </a:solidFill>
        </p:spPr>
        <p:txBody>
          <a:bodyPr wrap="square" lIns="0" tIns="0" rIns="0" bIns="0" rtlCol="0"/>
          <a:lstStyle/>
          <a:p>
            <a:endParaRPr/>
          </a:p>
        </p:txBody>
      </p:sp>
      <p:sp>
        <p:nvSpPr>
          <p:cNvPr id="2" name="Holder 2"/>
          <p:cNvSpPr>
            <a:spLocks noGrp="1"/>
          </p:cNvSpPr>
          <p:nvPr>
            <p:ph type="title"/>
          </p:nvPr>
        </p:nvSpPr>
        <p:spPr>
          <a:xfrm>
            <a:off x="767295" y="1234011"/>
            <a:ext cx="3075508" cy="549275"/>
          </a:xfrm>
          <a:prstGeom prst="rect">
            <a:avLst/>
          </a:prstGeom>
        </p:spPr>
        <p:txBody>
          <a:bodyPr wrap="square" lIns="0" tIns="0" rIns="0" bIns="0">
            <a:spAutoFit/>
          </a:bodyPr>
          <a:lstStyle>
            <a:lvl1pPr>
              <a:defRPr sz="1400" b="1" i="0">
                <a:solidFill>
                  <a:srgbClr val="22373A"/>
                </a:solidFill>
                <a:latin typeface="Arial"/>
                <a:cs typeface="Arial"/>
              </a:defRPr>
            </a:lvl1pPr>
          </a:lstStyle>
          <a:p>
            <a:endParaRPr/>
          </a:p>
        </p:txBody>
      </p:sp>
      <p:sp>
        <p:nvSpPr>
          <p:cNvPr id="3" name="Holder 3"/>
          <p:cNvSpPr>
            <a:spLocks noGrp="1"/>
          </p:cNvSpPr>
          <p:nvPr>
            <p:ph type="body" idx="1"/>
          </p:nvPr>
        </p:nvSpPr>
        <p:spPr>
          <a:xfrm>
            <a:off x="347662" y="867966"/>
            <a:ext cx="3914774" cy="1806575"/>
          </a:xfrm>
          <a:prstGeom prst="rect">
            <a:avLst/>
          </a:prstGeom>
        </p:spPr>
        <p:txBody>
          <a:bodyPr wrap="square" lIns="0" tIns="0" rIns="0" bIns="0">
            <a:spAutoFit/>
          </a:bodyPr>
          <a:lstStyle>
            <a:lvl1pPr>
              <a:defRPr sz="1100" b="0" i="0">
                <a:solidFill>
                  <a:srgbClr val="22373A"/>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8/4/2022</a:t>
            </a:fld>
            <a:endParaRPr lang="en-US"/>
          </a:p>
        </p:txBody>
      </p:sp>
      <p:sp>
        <p:nvSpPr>
          <p:cNvPr id="6" name="Holder 6"/>
          <p:cNvSpPr>
            <a:spLocks noGrp="1"/>
          </p:cNvSpPr>
          <p:nvPr>
            <p:ph type="sldNum" sz="quarter" idx="7"/>
          </p:nvPr>
        </p:nvSpPr>
        <p:spPr>
          <a:xfrm>
            <a:off x="4361141" y="3191529"/>
            <a:ext cx="184150" cy="173989"/>
          </a:xfrm>
          <a:prstGeom prst="rect">
            <a:avLst/>
          </a:prstGeom>
        </p:spPr>
        <p:txBody>
          <a:bodyPr wrap="square" lIns="0" tIns="0" rIns="0" bIns="0">
            <a:spAutoFit/>
          </a:bodyPr>
          <a:lstStyle>
            <a:lvl1pPr>
              <a:defRPr sz="800" b="0" i="0">
                <a:solidFill>
                  <a:srgbClr val="22373A"/>
                </a:solidFill>
                <a:latin typeface="Tahoma"/>
                <a:cs typeface="Tahoma"/>
              </a:defRPr>
            </a:lvl1pPr>
          </a:lstStyle>
          <a:p>
            <a:pPr marL="38100">
              <a:lnSpc>
                <a:spcPct val="100000"/>
              </a:lnSpc>
              <a:spcBef>
                <a:spcPts val="219"/>
              </a:spcBef>
            </a:pPr>
            <a:fld id="{81D60167-4931-47E6-BA6A-407CBD079E47}" type="slidenum">
              <a:rPr spc="-15" dirty="0"/>
              <a:t>‹#›</a:t>
            </a:fld>
            <a:endParaRPr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github.com/rmcelreath/statrethinking_winter2019" TargetMode="External"/><Relationship Id="rId2" Type="http://schemas.openxmlformats.org/officeDocument/2006/relationships/hyperlink" Target="https://xcelab.net/rm/statistical-rethinking/" TargetMode="External"/><Relationship Id="rId1" Type="http://schemas.openxmlformats.org/officeDocument/2006/relationships/slideLayout" Target="../slideLayouts/slideLayout2.xml"/><Relationship Id="rId5" Type="http://schemas.openxmlformats.org/officeDocument/2006/relationships/hyperlink" Target="https://avehtari.github.io/modelselection/CV-FAQ.html" TargetMode="External"/><Relationship Id="rId4" Type="http://schemas.openxmlformats.org/officeDocument/2006/relationships/hyperlink" Target="https://bookdown.org/ajkurz/Statistical_Rethinking_recod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294" y="1109215"/>
            <a:ext cx="2548255" cy="244475"/>
          </a:xfrm>
          <a:prstGeom prst="rect">
            <a:avLst/>
          </a:prstGeom>
        </p:spPr>
        <p:txBody>
          <a:bodyPr vert="horz" wrap="square" lIns="0" tIns="17145" rIns="0" bIns="0" rtlCol="0">
            <a:spAutoFit/>
          </a:bodyPr>
          <a:lstStyle/>
          <a:p>
            <a:pPr marL="12700">
              <a:lnSpc>
                <a:spcPct val="100000"/>
              </a:lnSpc>
              <a:spcBef>
                <a:spcPts val="135"/>
              </a:spcBef>
            </a:pPr>
            <a:r>
              <a:rPr sz="1400" b="1" spc="45" dirty="0">
                <a:solidFill>
                  <a:srgbClr val="22373A"/>
                </a:solidFill>
                <a:latin typeface="Arial"/>
                <a:cs typeface="Arial"/>
              </a:rPr>
              <a:t>IADS</a:t>
            </a:r>
            <a:r>
              <a:rPr sz="1400" b="1" spc="120" dirty="0">
                <a:solidFill>
                  <a:srgbClr val="22373A"/>
                </a:solidFill>
                <a:latin typeface="Arial"/>
                <a:cs typeface="Arial"/>
              </a:rPr>
              <a:t> </a:t>
            </a:r>
            <a:r>
              <a:rPr sz="1400" b="1" spc="-30" dirty="0">
                <a:solidFill>
                  <a:srgbClr val="22373A"/>
                </a:solidFill>
                <a:latin typeface="Arial"/>
                <a:cs typeface="Arial"/>
              </a:rPr>
              <a:t>Summer</a:t>
            </a:r>
            <a:r>
              <a:rPr sz="1400" b="1" spc="120" dirty="0">
                <a:solidFill>
                  <a:srgbClr val="22373A"/>
                </a:solidFill>
                <a:latin typeface="Arial"/>
                <a:cs typeface="Arial"/>
              </a:rPr>
              <a:t> </a:t>
            </a:r>
            <a:r>
              <a:rPr sz="1400" b="1" spc="-50" dirty="0">
                <a:solidFill>
                  <a:srgbClr val="22373A"/>
                </a:solidFill>
                <a:latin typeface="Arial"/>
                <a:cs typeface="Arial"/>
              </a:rPr>
              <a:t>School</a:t>
            </a:r>
            <a:r>
              <a:rPr sz="1400" b="1" spc="120" dirty="0">
                <a:solidFill>
                  <a:srgbClr val="22373A"/>
                </a:solidFill>
                <a:latin typeface="Arial"/>
                <a:cs typeface="Arial"/>
              </a:rPr>
              <a:t> </a:t>
            </a:r>
            <a:r>
              <a:rPr sz="1400" b="1" spc="60" dirty="0">
                <a:solidFill>
                  <a:srgbClr val="22373A"/>
                </a:solidFill>
                <a:latin typeface="Arial"/>
                <a:cs typeface="Arial"/>
              </a:rPr>
              <a:t>-</a:t>
            </a:r>
            <a:r>
              <a:rPr sz="1400" b="1" spc="125" dirty="0">
                <a:solidFill>
                  <a:srgbClr val="22373A"/>
                </a:solidFill>
                <a:latin typeface="Arial"/>
                <a:cs typeface="Arial"/>
              </a:rPr>
              <a:t> </a:t>
            </a:r>
            <a:r>
              <a:rPr sz="1400" b="1" spc="-5" dirty="0">
                <a:solidFill>
                  <a:srgbClr val="22373A"/>
                </a:solidFill>
                <a:latin typeface="Arial"/>
                <a:cs typeface="Arial"/>
              </a:rPr>
              <a:t>Day</a:t>
            </a:r>
            <a:r>
              <a:rPr sz="1400" b="1" spc="120" dirty="0">
                <a:solidFill>
                  <a:srgbClr val="22373A"/>
                </a:solidFill>
                <a:latin typeface="Arial"/>
                <a:cs typeface="Arial"/>
              </a:rPr>
              <a:t> </a:t>
            </a:r>
            <a:r>
              <a:rPr sz="1400" b="1" spc="10" dirty="0">
                <a:solidFill>
                  <a:srgbClr val="22373A"/>
                </a:solidFill>
                <a:latin typeface="Arial"/>
                <a:cs typeface="Arial"/>
              </a:rPr>
              <a:t>2</a:t>
            </a:r>
            <a:endParaRPr sz="1400">
              <a:latin typeface="Arial"/>
              <a:cs typeface="Arial"/>
            </a:endParaRPr>
          </a:p>
        </p:txBody>
      </p:sp>
      <p:sp>
        <p:nvSpPr>
          <p:cNvPr id="3" name="object 3"/>
          <p:cNvSpPr/>
          <p:nvPr/>
        </p:nvSpPr>
        <p:spPr>
          <a:xfrm>
            <a:off x="359994" y="1597145"/>
            <a:ext cx="3888104" cy="5080"/>
          </a:xfrm>
          <a:custGeom>
            <a:avLst/>
            <a:gdLst/>
            <a:ahLst/>
            <a:cxnLst/>
            <a:rect l="l" t="t" r="r" b="b"/>
            <a:pathLst>
              <a:path w="3888104" h="5080">
                <a:moveTo>
                  <a:pt x="0" y="5060"/>
                </a:moveTo>
                <a:lnTo>
                  <a:pt x="0" y="0"/>
                </a:lnTo>
                <a:lnTo>
                  <a:pt x="3888051" y="0"/>
                </a:lnTo>
                <a:lnTo>
                  <a:pt x="3888051" y="5060"/>
                </a:lnTo>
                <a:lnTo>
                  <a:pt x="0" y="5060"/>
                </a:lnTo>
                <a:close/>
              </a:path>
            </a:pathLst>
          </a:custGeom>
          <a:solidFill>
            <a:srgbClr val="EB801A"/>
          </a:solidFill>
        </p:spPr>
        <p:txBody>
          <a:bodyPr wrap="square" lIns="0" tIns="0" rIns="0" bIns="0" rtlCol="0"/>
          <a:lstStyle/>
          <a:p>
            <a:endParaRPr/>
          </a:p>
        </p:txBody>
      </p:sp>
      <p:sp>
        <p:nvSpPr>
          <p:cNvPr id="4" name="object 4"/>
          <p:cNvSpPr txBox="1"/>
          <p:nvPr/>
        </p:nvSpPr>
        <p:spPr>
          <a:xfrm>
            <a:off x="347294" y="1836223"/>
            <a:ext cx="1704339" cy="438150"/>
          </a:xfrm>
          <a:prstGeom prst="rect">
            <a:avLst/>
          </a:prstGeom>
        </p:spPr>
        <p:txBody>
          <a:bodyPr vert="horz" wrap="square" lIns="0" tIns="12700" rIns="0" bIns="0" rtlCol="0">
            <a:spAutoFit/>
          </a:bodyPr>
          <a:lstStyle/>
          <a:p>
            <a:pPr marL="12700" marR="5080">
              <a:lnSpc>
                <a:spcPct val="135300"/>
              </a:lnSpc>
              <a:spcBef>
                <a:spcPts val="100"/>
              </a:spcBef>
            </a:pPr>
            <a:r>
              <a:rPr sz="1000" spc="-25" dirty="0">
                <a:solidFill>
                  <a:srgbClr val="22373A"/>
                </a:solidFill>
                <a:latin typeface="Tahoma"/>
                <a:cs typeface="Tahoma"/>
              </a:rPr>
              <a:t>Anna</a:t>
            </a:r>
            <a:r>
              <a:rPr sz="1000" spc="10" dirty="0">
                <a:solidFill>
                  <a:srgbClr val="22373A"/>
                </a:solidFill>
                <a:latin typeface="Tahoma"/>
                <a:cs typeface="Tahoma"/>
              </a:rPr>
              <a:t> </a:t>
            </a:r>
            <a:r>
              <a:rPr sz="1000" spc="-45" dirty="0">
                <a:solidFill>
                  <a:srgbClr val="22373A"/>
                </a:solidFill>
                <a:latin typeface="Tahoma"/>
                <a:cs typeface="Tahoma"/>
              </a:rPr>
              <a:t>Hughes</a:t>
            </a:r>
            <a:r>
              <a:rPr sz="1000" spc="15" dirty="0">
                <a:solidFill>
                  <a:srgbClr val="22373A"/>
                </a:solidFill>
                <a:latin typeface="Tahoma"/>
                <a:cs typeface="Tahoma"/>
              </a:rPr>
              <a:t> </a:t>
            </a:r>
            <a:r>
              <a:rPr sz="1000" spc="80" dirty="0">
                <a:solidFill>
                  <a:srgbClr val="22373A"/>
                </a:solidFill>
                <a:latin typeface="Tahoma"/>
                <a:cs typeface="Tahoma"/>
              </a:rPr>
              <a:t>&amp;</a:t>
            </a:r>
            <a:r>
              <a:rPr sz="1000" spc="15" dirty="0">
                <a:solidFill>
                  <a:srgbClr val="22373A"/>
                </a:solidFill>
                <a:latin typeface="Tahoma"/>
                <a:cs typeface="Tahoma"/>
              </a:rPr>
              <a:t> </a:t>
            </a:r>
            <a:r>
              <a:rPr sz="1000" spc="-25" dirty="0">
                <a:solidFill>
                  <a:srgbClr val="22373A"/>
                </a:solidFill>
                <a:latin typeface="Tahoma"/>
                <a:cs typeface="Tahoma"/>
              </a:rPr>
              <a:t>Alasdair</a:t>
            </a:r>
            <a:r>
              <a:rPr sz="1000" spc="10" dirty="0">
                <a:solidFill>
                  <a:srgbClr val="22373A"/>
                </a:solidFill>
                <a:latin typeface="Tahoma"/>
                <a:cs typeface="Tahoma"/>
              </a:rPr>
              <a:t> </a:t>
            </a:r>
            <a:r>
              <a:rPr sz="1000" spc="-35" dirty="0">
                <a:solidFill>
                  <a:srgbClr val="22373A"/>
                </a:solidFill>
                <a:latin typeface="Tahoma"/>
                <a:cs typeface="Tahoma"/>
              </a:rPr>
              <a:t>Clarke </a:t>
            </a:r>
            <a:r>
              <a:rPr sz="1000" spc="-295" dirty="0">
                <a:solidFill>
                  <a:srgbClr val="22373A"/>
                </a:solidFill>
                <a:latin typeface="Tahoma"/>
                <a:cs typeface="Tahoma"/>
              </a:rPr>
              <a:t> </a:t>
            </a:r>
            <a:r>
              <a:rPr sz="1000" spc="-20" dirty="0">
                <a:solidFill>
                  <a:srgbClr val="22373A"/>
                </a:solidFill>
                <a:latin typeface="Tahoma"/>
                <a:cs typeface="Tahoma"/>
              </a:rPr>
              <a:t>04/08/2022</a:t>
            </a:r>
            <a:endParaRPr sz="1000">
              <a:latin typeface="Tahoma"/>
              <a:cs typeface="Tahoma"/>
            </a:endParaRPr>
          </a:p>
        </p:txBody>
      </p:sp>
      <p:sp>
        <p:nvSpPr>
          <p:cNvPr id="5" name="object 5"/>
          <p:cNvSpPr txBox="1"/>
          <p:nvPr/>
        </p:nvSpPr>
        <p:spPr>
          <a:xfrm>
            <a:off x="4414913" y="3191529"/>
            <a:ext cx="130175" cy="173990"/>
          </a:xfrm>
          <a:prstGeom prst="rect">
            <a:avLst/>
          </a:prstGeom>
        </p:spPr>
        <p:txBody>
          <a:bodyPr vert="horz" wrap="square" lIns="0" tIns="27939" rIns="0" bIns="0" rtlCol="0">
            <a:spAutoFit/>
          </a:bodyPr>
          <a:lstStyle/>
          <a:p>
            <a:pPr marL="38100">
              <a:lnSpc>
                <a:spcPct val="100000"/>
              </a:lnSpc>
              <a:spcBef>
                <a:spcPts val="219"/>
              </a:spcBef>
            </a:pPr>
            <a:fld id="{81D60167-4931-47E6-BA6A-407CBD079E47}" type="slidenum">
              <a:rPr sz="800" spc="-15" dirty="0">
                <a:solidFill>
                  <a:srgbClr val="22373A"/>
                </a:solidFill>
                <a:latin typeface="Tahoma"/>
                <a:cs typeface="Tahoma"/>
              </a:rPr>
              <a:t>1</a:t>
            </a:fld>
            <a:endParaRPr sz="800">
              <a:latin typeface="Tahoma"/>
              <a:cs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750570" cy="196849"/>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F0000"/>
                </a:solidFill>
              </a:rPr>
              <a:t>Prior</a:t>
            </a:r>
            <a:r>
              <a:rPr sz="1200" spc="70" dirty="0">
                <a:solidFill>
                  <a:srgbClr val="FF0000"/>
                </a:solidFill>
              </a:rPr>
              <a:t> </a:t>
            </a:r>
            <a:r>
              <a:rPr sz="1200" spc="-50" dirty="0">
                <a:solidFill>
                  <a:srgbClr val="FF0000"/>
                </a:solidFill>
              </a:rPr>
              <a:t>for</a:t>
            </a:r>
            <a:r>
              <a:rPr sz="1200" spc="75" dirty="0">
                <a:solidFill>
                  <a:srgbClr val="FF0000"/>
                </a:solidFill>
              </a:rPr>
              <a:t> </a:t>
            </a:r>
            <a:r>
              <a:rPr sz="1200" b="0" i="1" dirty="0">
                <a:solidFill>
                  <a:srgbClr val="FF0000"/>
                </a:solidFill>
                <a:latin typeface="Franklin Gothic Medium"/>
                <a:cs typeface="Franklin Gothic Medium"/>
              </a:rPr>
              <a:t>µ</a:t>
            </a:r>
            <a:endParaRPr sz="1200" dirty="0">
              <a:solidFill>
                <a:srgbClr val="FF0000"/>
              </a:solidFill>
              <a:latin typeface="Franklin Gothic Medium"/>
              <a:cs typeface="Franklin Gothic Medium"/>
            </a:endParaRPr>
          </a:p>
        </p:txBody>
      </p:sp>
      <p:sp>
        <p:nvSpPr>
          <p:cNvPr id="3" name="object 3"/>
          <p:cNvSpPr/>
          <p:nvPr/>
        </p:nvSpPr>
        <p:spPr>
          <a:xfrm>
            <a:off x="322046" y="424294"/>
            <a:ext cx="3964304" cy="851535"/>
          </a:xfrm>
          <a:custGeom>
            <a:avLst/>
            <a:gdLst/>
            <a:ahLst/>
            <a:cxnLst/>
            <a:rect l="l" t="t" r="r" b="b"/>
            <a:pathLst>
              <a:path w="3964304" h="851535">
                <a:moveTo>
                  <a:pt x="3963911" y="0"/>
                </a:moveTo>
                <a:lnTo>
                  <a:pt x="0" y="0"/>
                </a:lnTo>
                <a:lnTo>
                  <a:pt x="0" y="851344"/>
                </a:lnTo>
                <a:lnTo>
                  <a:pt x="3963911" y="851344"/>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19232"/>
            <a:ext cx="1626235" cy="829944"/>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n</a:t>
            </a:r>
            <a:r>
              <a:rPr sz="600" spc="-20" dirty="0">
                <a:solidFill>
                  <a:srgbClr val="22373A"/>
                </a:solidFill>
                <a:latin typeface="SimSun"/>
                <a:cs typeface="SimSun"/>
              </a:rPr>
              <a:t> </a:t>
            </a:r>
            <a:r>
              <a:rPr sz="600" spc="15" dirty="0">
                <a:solidFill>
                  <a:srgbClr val="8E5902"/>
                </a:solidFill>
                <a:latin typeface="SimSun"/>
                <a:cs typeface="SimSun"/>
              </a:rPr>
              <a:t>&lt;-</a:t>
            </a:r>
            <a:r>
              <a:rPr sz="600" spc="-15" dirty="0">
                <a:solidFill>
                  <a:srgbClr val="8E5902"/>
                </a:solidFill>
                <a:latin typeface="SimSun"/>
                <a:cs typeface="SimSun"/>
              </a:rPr>
              <a:t> </a:t>
            </a:r>
            <a:r>
              <a:rPr sz="600" spc="15" dirty="0">
                <a:solidFill>
                  <a:srgbClr val="0000CE"/>
                </a:solidFill>
                <a:latin typeface="SimSun"/>
                <a:cs typeface="SimSun"/>
              </a:rPr>
              <a:t>10000</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spc="15" dirty="0">
                <a:solidFill>
                  <a:srgbClr val="22373A"/>
                </a:solidFill>
                <a:latin typeface="SimSun"/>
                <a:cs typeface="SimSun"/>
              </a:rPr>
              <a:t>mu_prior</a:t>
            </a:r>
            <a:r>
              <a:rPr sz="600" spc="-10" dirty="0">
                <a:solidFill>
                  <a:srgbClr val="22373A"/>
                </a:solidFill>
                <a:latin typeface="SimSun"/>
                <a:cs typeface="SimSun"/>
              </a:rPr>
              <a:t> </a:t>
            </a:r>
            <a:r>
              <a:rPr sz="600" spc="15" dirty="0">
                <a:solidFill>
                  <a:srgbClr val="8E5902"/>
                </a:solidFill>
                <a:latin typeface="SimSun"/>
                <a:cs typeface="SimSun"/>
              </a:rPr>
              <a:t>&lt;-</a:t>
            </a:r>
            <a:r>
              <a:rPr sz="600" spc="-5" dirty="0">
                <a:solidFill>
                  <a:srgbClr val="8E5902"/>
                </a:solidFill>
                <a:latin typeface="SimSun"/>
                <a:cs typeface="SimSun"/>
              </a:rPr>
              <a:t> </a:t>
            </a:r>
            <a:r>
              <a:rPr sz="600" spc="15" dirty="0">
                <a:latin typeface="SimSun"/>
                <a:cs typeface="SimSun"/>
              </a:rPr>
              <a:t>tibble</a:t>
            </a:r>
            <a:r>
              <a:rPr sz="600" spc="15" dirty="0">
                <a:solidFill>
                  <a:srgbClr val="22373A"/>
                </a:solidFill>
                <a:latin typeface="SimSun"/>
                <a:cs typeface="SimSun"/>
              </a:rPr>
              <a:t>(</a:t>
            </a:r>
            <a:endParaRPr sz="600">
              <a:latin typeface="SimSun"/>
              <a:cs typeface="SimSun"/>
            </a:endParaRPr>
          </a:p>
          <a:p>
            <a:pPr marL="93345">
              <a:lnSpc>
                <a:spcPct val="100000"/>
              </a:lnSpc>
              <a:spcBef>
                <a:spcPts val="85"/>
              </a:spcBef>
            </a:pPr>
            <a:r>
              <a:rPr sz="600" spc="15" dirty="0">
                <a:solidFill>
                  <a:srgbClr val="C4A000"/>
                </a:solidFill>
                <a:latin typeface="SimSun"/>
                <a:cs typeface="SimSun"/>
              </a:rPr>
              <a:t>sample = </a:t>
            </a:r>
            <a:r>
              <a:rPr sz="600" spc="15" dirty="0">
                <a:latin typeface="SimSun"/>
                <a:cs typeface="SimSun"/>
              </a:rPr>
              <a:t>rnorm</a:t>
            </a:r>
            <a:r>
              <a:rPr sz="600" spc="15" dirty="0">
                <a:solidFill>
                  <a:srgbClr val="22373A"/>
                </a:solidFill>
                <a:latin typeface="SimSun"/>
                <a:cs typeface="SimSun"/>
              </a:rPr>
              <a:t>(n, </a:t>
            </a:r>
            <a:r>
              <a:rPr sz="600" spc="15" dirty="0">
                <a:solidFill>
                  <a:srgbClr val="C4A000"/>
                </a:solidFill>
                <a:latin typeface="SimSun"/>
                <a:cs typeface="SimSun"/>
              </a:rPr>
              <a:t>mean = </a:t>
            </a:r>
            <a:r>
              <a:rPr sz="600" spc="15" dirty="0">
                <a:solidFill>
                  <a:srgbClr val="0000CE"/>
                </a:solidFill>
                <a:latin typeface="SimSun"/>
                <a:cs typeface="SimSun"/>
              </a:rPr>
              <a:t>178</a:t>
            </a:r>
            <a:r>
              <a:rPr sz="600" spc="15" dirty="0">
                <a:solidFill>
                  <a:srgbClr val="22373A"/>
                </a:solidFill>
                <a:latin typeface="SimSun"/>
                <a:cs typeface="SimSun"/>
              </a:rPr>
              <a:t>, </a:t>
            </a:r>
            <a:r>
              <a:rPr sz="600" spc="15" dirty="0">
                <a:solidFill>
                  <a:srgbClr val="C4A000"/>
                </a:solidFill>
                <a:latin typeface="SimSun"/>
                <a:cs typeface="SimSun"/>
              </a:rPr>
              <a:t>sd = </a:t>
            </a:r>
            <a:r>
              <a:rPr sz="600" spc="15" dirty="0">
                <a:solidFill>
                  <a:srgbClr val="0000CE"/>
                </a:solidFill>
                <a:latin typeface="SimSun"/>
                <a:cs typeface="SimSun"/>
              </a:rPr>
              <a:t>20</a:t>
            </a:r>
            <a:r>
              <a:rPr sz="600" spc="15" dirty="0">
                <a:solidFill>
                  <a:srgbClr val="22373A"/>
                </a:solidFill>
                <a:latin typeface="SimSun"/>
                <a:cs typeface="SimSun"/>
              </a:rPr>
              <a:t>)</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a:lnSpc>
                <a:spcPct val="100000"/>
              </a:lnSpc>
              <a:spcBef>
                <a:spcPts val="35"/>
              </a:spcBef>
            </a:pPr>
            <a:endParaRPr sz="600">
              <a:latin typeface="SimSun"/>
              <a:cs typeface="SimSun"/>
            </a:endParaRPr>
          </a:p>
          <a:p>
            <a:pPr marL="93345" marR="354965" indent="-81280">
              <a:lnSpc>
                <a:spcPct val="111400"/>
              </a:lnSpc>
            </a:pPr>
            <a:r>
              <a:rPr sz="600" spc="15" dirty="0">
                <a:latin typeface="SimSun"/>
                <a:cs typeface="SimSun"/>
              </a:rPr>
              <a:t>ggplot</a:t>
            </a:r>
            <a:r>
              <a:rPr sz="600" spc="15" dirty="0">
                <a:solidFill>
                  <a:srgbClr val="22373A"/>
                </a:solidFill>
                <a:latin typeface="SimSun"/>
                <a:cs typeface="SimSun"/>
              </a:rPr>
              <a:t>(mu_prior,</a:t>
            </a:r>
            <a:r>
              <a:rPr sz="600" dirty="0">
                <a:solidFill>
                  <a:srgbClr val="22373A"/>
                </a:solidFill>
                <a:latin typeface="SimSun"/>
                <a:cs typeface="SimSun"/>
              </a:rPr>
              <a:t> </a:t>
            </a:r>
            <a:r>
              <a:rPr sz="600" spc="15" dirty="0">
                <a:latin typeface="SimSun"/>
                <a:cs typeface="SimSun"/>
              </a:rPr>
              <a:t>aes</a:t>
            </a:r>
            <a:r>
              <a:rPr sz="600" spc="15" dirty="0">
                <a:solidFill>
                  <a:srgbClr val="22373A"/>
                </a:solidFill>
                <a:latin typeface="SimSun"/>
                <a:cs typeface="SimSun"/>
              </a:rPr>
              <a:t>(sample))</a:t>
            </a:r>
            <a:r>
              <a:rPr sz="60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geom_histogram</a:t>
            </a:r>
            <a:r>
              <a:rPr sz="600" spc="15" dirty="0">
                <a:solidFill>
                  <a:srgbClr val="22373A"/>
                </a:solidFill>
                <a:latin typeface="SimSun"/>
                <a:cs typeface="SimSun"/>
              </a:rPr>
              <a:t>(</a:t>
            </a:r>
            <a:r>
              <a:rPr sz="600" spc="15" dirty="0">
                <a:solidFill>
                  <a:srgbClr val="C4A000"/>
                </a:solidFill>
                <a:latin typeface="SimSun"/>
                <a:cs typeface="SimSun"/>
              </a:rPr>
              <a:t>bins</a:t>
            </a:r>
            <a:r>
              <a:rPr sz="600" spc="5"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0000CE"/>
                </a:solidFill>
                <a:latin typeface="SimSun"/>
                <a:cs typeface="SimSun"/>
              </a:rPr>
              <a:t>10</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1389557" y="1402153"/>
            <a:ext cx="1829435" cy="1829435"/>
            <a:chOff x="1389557" y="1402153"/>
            <a:chExt cx="1829435" cy="1829435"/>
          </a:xfrm>
        </p:grpSpPr>
        <p:sp>
          <p:nvSpPr>
            <p:cNvPr id="6" name="object 6"/>
            <p:cNvSpPr/>
            <p:nvPr/>
          </p:nvSpPr>
          <p:spPr>
            <a:xfrm>
              <a:off x="1389557" y="1402153"/>
              <a:ext cx="1829435" cy="1829435"/>
            </a:xfrm>
            <a:custGeom>
              <a:avLst/>
              <a:gdLst/>
              <a:ahLst/>
              <a:cxnLst/>
              <a:rect l="l" t="t" r="r" b="b"/>
              <a:pathLst>
                <a:path w="1829435" h="1829435">
                  <a:moveTo>
                    <a:pt x="1828891" y="0"/>
                  </a:moveTo>
                  <a:lnTo>
                    <a:pt x="0" y="0"/>
                  </a:lnTo>
                  <a:lnTo>
                    <a:pt x="0" y="1828891"/>
                  </a:lnTo>
                  <a:lnTo>
                    <a:pt x="1828891" y="1828891"/>
                  </a:lnTo>
                  <a:lnTo>
                    <a:pt x="1828891" y="0"/>
                  </a:lnTo>
                  <a:close/>
                </a:path>
              </a:pathLst>
            </a:custGeom>
            <a:solidFill>
              <a:srgbClr val="FFFFFF"/>
            </a:solidFill>
          </p:spPr>
          <p:txBody>
            <a:bodyPr wrap="square" lIns="0" tIns="0" rIns="0" bIns="0" rtlCol="0"/>
            <a:lstStyle/>
            <a:p>
              <a:endParaRPr/>
            </a:p>
          </p:txBody>
        </p:sp>
        <p:sp>
          <p:nvSpPr>
            <p:cNvPr id="7" name="object 7"/>
            <p:cNvSpPr/>
            <p:nvPr/>
          </p:nvSpPr>
          <p:spPr>
            <a:xfrm>
              <a:off x="1941781" y="1471753"/>
              <a:ext cx="1207135" cy="1354455"/>
            </a:xfrm>
            <a:custGeom>
              <a:avLst/>
              <a:gdLst/>
              <a:ahLst/>
              <a:cxnLst/>
              <a:rect l="l" t="t" r="r" b="b"/>
              <a:pathLst>
                <a:path w="1207135" h="1354455">
                  <a:moveTo>
                    <a:pt x="1207068" y="0"/>
                  </a:moveTo>
                  <a:lnTo>
                    <a:pt x="0" y="0"/>
                  </a:lnTo>
                  <a:lnTo>
                    <a:pt x="0" y="1354014"/>
                  </a:lnTo>
                  <a:lnTo>
                    <a:pt x="1207068" y="1354014"/>
                  </a:lnTo>
                  <a:lnTo>
                    <a:pt x="1207068" y="0"/>
                  </a:lnTo>
                  <a:close/>
                </a:path>
              </a:pathLst>
            </a:custGeom>
            <a:solidFill>
              <a:srgbClr val="EBEBEB"/>
            </a:solidFill>
          </p:spPr>
          <p:txBody>
            <a:bodyPr wrap="square" lIns="0" tIns="0" rIns="0" bIns="0" rtlCol="0"/>
            <a:lstStyle/>
            <a:p>
              <a:endParaRPr/>
            </a:p>
          </p:txBody>
        </p:sp>
        <p:sp>
          <p:nvSpPr>
            <p:cNvPr id="8" name="object 8"/>
            <p:cNvSpPr/>
            <p:nvPr/>
          </p:nvSpPr>
          <p:spPr>
            <a:xfrm>
              <a:off x="1941781" y="1471753"/>
              <a:ext cx="1207135" cy="1354455"/>
            </a:xfrm>
            <a:custGeom>
              <a:avLst/>
              <a:gdLst/>
              <a:ahLst/>
              <a:cxnLst/>
              <a:rect l="l" t="t" r="r" b="b"/>
              <a:pathLst>
                <a:path w="1207135" h="1354455">
                  <a:moveTo>
                    <a:pt x="0" y="1094286"/>
                  </a:moveTo>
                  <a:lnTo>
                    <a:pt x="384067" y="1094286"/>
                  </a:lnTo>
                </a:path>
                <a:path w="1207135" h="1354455">
                  <a:moveTo>
                    <a:pt x="932734" y="1094286"/>
                  </a:moveTo>
                  <a:lnTo>
                    <a:pt x="1207068" y="1094286"/>
                  </a:lnTo>
                </a:path>
                <a:path w="1207135" h="1354455">
                  <a:moveTo>
                    <a:pt x="0" y="698026"/>
                  </a:moveTo>
                  <a:lnTo>
                    <a:pt x="493800" y="698026"/>
                  </a:lnTo>
                </a:path>
                <a:path w="1207135" h="1354455">
                  <a:moveTo>
                    <a:pt x="823001" y="698026"/>
                  </a:moveTo>
                  <a:lnTo>
                    <a:pt x="1207068" y="698026"/>
                  </a:lnTo>
                </a:path>
                <a:path w="1207135" h="1354455">
                  <a:moveTo>
                    <a:pt x="0" y="301640"/>
                  </a:moveTo>
                  <a:lnTo>
                    <a:pt x="493800" y="301640"/>
                  </a:lnTo>
                </a:path>
                <a:path w="1207135" h="1354455">
                  <a:moveTo>
                    <a:pt x="713267" y="301640"/>
                  </a:moveTo>
                  <a:lnTo>
                    <a:pt x="1207068" y="301640"/>
                  </a:lnTo>
                </a:path>
                <a:path w="1207135" h="1354455">
                  <a:moveTo>
                    <a:pt x="283605" y="1292416"/>
                  </a:moveTo>
                  <a:lnTo>
                    <a:pt x="283605" y="1354014"/>
                  </a:lnTo>
                </a:path>
                <a:path w="1207135" h="1354455">
                  <a:moveTo>
                    <a:pt x="283605" y="0"/>
                  </a:moveTo>
                  <a:lnTo>
                    <a:pt x="283605" y="1195383"/>
                  </a:lnTo>
                </a:path>
                <a:path w="1207135" h="1354455">
                  <a:moveTo>
                    <a:pt x="616361" y="1292416"/>
                  </a:moveTo>
                  <a:lnTo>
                    <a:pt x="616361" y="1354014"/>
                  </a:lnTo>
                </a:path>
                <a:path w="1207135" h="1354455">
                  <a:moveTo>
                    <a:pt x="616361" y="0"/>
                  </a:moveTo>
                  <a:lnTo>
                    <a:pt x="616361" y="61471"/>
                  </a:lnTo>
                </a:path>
              </a:pathLst>
            </a:custGeom>
            <a:ln w="6731">
              <a:solidFill>
                <a:srgbClr val="FFFFFF"/>
              </a:solidFill>
            </a:ln>
          </p:spPr>
          <p:txBody>
            <a:bodyPr wrap="square" lIns="0" tIns="0" rIns="0" bIns="0" rtlCol="0"/>
            <a:lstStyle/>
            <a:p>
              <a:endParaRPr/>
            </a:p>
          </p:txBody>
        </p:sp>
        <p:sp>
          <p:nvSpPr>
            <p:cNvPr id="9" name="object 9"/>
            <p:cNvSpPr/>
            <p:nvPr/>
          </p:nvSpPr>
          <p:spPr>
            <a:xfrm>
              <a:off x="2891026" y="1471753"/>
              <a:ext cx="0" cy="1354455"/>
            </a:xfrm>
            <a:custGeom>
              <a:avLst/>
              <a:gdLst/>
              <a:ahLst/>
              <a:cxnLst/>
              <a:rect l="l" t="t" r="r" b="b"/>
              <a:pathLst>
                <a:path h="1354455">
                  <a:moveTo>
                    <a:pt x="0" y="1354014"/>
                  </a:moveTo>
                  <a:lnTo>
                    <a:pt x="0" y="0"/>
                  </a:lnTo>
                </a:path>
              </a:pathLst>
            </a:custGeom>
            <a:ln w="6731">
              <a:solidFill>
                <a:srgbClr val="FFFFFF"/>
              </a:solidFill>
            </a:ln>
          </p:spPr>
          <p:txBody>
            <a:bodyPr wrap="square" lIns="0" tIns="0" rIns="0" bIns="0" rtlCol="0"/>
            <a:lstStyle/>
            <a:p>
              <a:endParaRPr/>
            </a:p>
          </p:txBody>
        </p:sp>
        <p:sp>
          <p:nvSpPr>
            <p:cNvPr id="10" name="object 10"/>
            <p:cNvSpPr/>
            <p:nvPr/>
          </p:nvSpPr>
          <p:spPr>
            <a:xfrm>
              <a:off x="1941781" y="2760772"/>
              <a:ext cx="1207135" cy="0"/>
            </a:xfrm>
            <a:custGeom>
              <a:avLst/>
              <a:gdLst/>
              <a:ahLst/>
              <a:cxnLst/>
              <a:rect l="l" t="t" r="r" b="b"/>
              <a:pathLst>
                <a:path w="1207135">
                  <a:moveTo>
                    <a:pt x="0" y="0"/>
                  </a:moveTo>
                  <a:lnTo>
                    <a:pt x="384067" y="0"/>
                  </a:lnTo>
                </a:path>
                <a:path w="1207135">
                  <a:moveTo>
                    <a:pt x="932734" y="0"/>
                  </a:moveTo>
                  <a:lnTo>
                    <a:pt x="1207068" y="0"/>
                  </a:lnTo>
                </a:path>
              </a:pathLst>
            </a:custGeom>
            <a:ln w="6794">
              <a:solidFill>
                <a:srgbClr val="FFFFFF"/>
              </a:solidFill>
            </a:ln>
          </p:spPr>
          <p:txBody>
            <a:bodyPr wrap="square" lIns="0" tIns="0" rIns="0" bIns="0" rtlCol="0"/>
            <a:lstStyle/>
            <a:p>
              <a:endParaRPr/>
            </a:p>
          </p:txBody>
        </p:sp>
        <p:sp>
          <p:nvSpPr>
            <p:cNvPr id="11" name="object 11"/>
            <p:cNvSpPr/>
            <p:nvPr/>
          </p:nvSpPr>
          <p:spPr>
            <a:xfrm>
              <a:off x="1941781" y="2767567"/>
              <a:ext cx="1207135" cy="0"/>
            </a:xfrm>
            <a:custGeom>
              <a:avLst/>
              <a:gdLst/>
              <a:ahLst/>
              <a:cxnLst/>
              <a:rect l="l" t="t" r="r" b="b"/>
              <a:pathLst>
                <a:path w="1207135">
                  <a:moveTo>
                    <a:pt x="0" y="0"/>
                  </a:moveTo>
                  <a:lnTo>
                    <a:pt x="1207068" y="0"/>
                  </a:lnTo>
                </a:path>
              </a:pathLst>
            </a:custGeom>
            <a:ln w="6794">
              <a:solidFill>
                <a:srgbClr val="FFFFFF"/>
              </a:solidFill>
            </a:ln>
          </p:spPr>
          <p:txBody>
            <a:bodyPr wrap="square" lIns="0" tIns="0" rIns="0" bIns="0" rtlCol="0"/>
            <a:lstStyle/>
            <a:p>
              <a:endParaRPr/>
            </a:p>
          </p:txBody>
        </p:sp>
        <p:sp>
          <p:nvSpPr>
            <p:cNvPr id="12" name="object 12"/>
            <p:cNvSpPr/>
            <p:nvPr/>
          </p:nvSpPr>
          <p:spPr>
            <a:xfrm>
              <a:off x="1941781" y="1971650"/>
              <a:ext cx="1207135" cy="396875"/>
            </a:xfrm>
            <a:custGeom>
              <a:avLst/>
              <a:gdLst/>
              <a:ahLst/>
              <a:cxnLst/>
              <a:rect l="l" t="t" r="r" b="b"/>
              <a:pathLst>
                <a:path w="1207135" h="396875">
                  <a:moveTo>
                    <a:pt x="0" y="396259"/>
                  </a:moveTo>
                  <a:lnTo>
                    <a:pt x="384067" y="396259"/>
                  </a:lnTo>
                </a:path>
                <a:path w="1207135" h="396875">
                  <a:moveTo>
                    <a:pt x="823001" y="396259"/>
                  </a:moveTo>
                  <a:lnTo>
                    <a:pt x="1207068" y="396259"/>
                  </a:lnTo>
                </a:path>
                <a:path w="1207135" h="396875">
                  <a:moveTo>
                    <a:pt x="0" y="0"/>
                  </a:moveTo>
                  <a:lnTo>
                    <a:pt x="493800" y="0"/>
                  </a:lnTo>
                </a:path>
                <a:path w="1207135" h="396875">
                  <a:moveTo>
                    <a:pt x="823001" y="0"/>
                  </a:moveTo>
                  <a:lnTo>
                    <a:pt x="1207068" y="0"/>
                  </a:lnTo>
                </a:path>
              </a:pathLst>
            </a:custGeom>
            <a:ln w="13589">
              <a:solidFill>
                <a:srgbClr val="FFFFFF"/>
              </a:solidFill>
            </a:ln>
          </p:spPr>
          <p:txBody>
            <a:bodyPr wrap="square" lIns="0" tIns="0" rIns="0" bIns="0" rtlCol="0"/>
            <a:lstStyle/>
            <a:p>
              <a:endParaRPr/>
            </a:p>
          </p:txBody>
        </p:sp>
        <p:sp>
          <p:nvSpPr>
            <p:cNvPr id="13" name="object 13"/>
            <p:cNvSpPr/>
            <p:nvPr/>
          </p:nvSpPr>
          <p:spPr>
            <a:xfrm>
              <a:off x="1941781" y="1575263"/>
              <a:ext cx="1207135" cy="0"/>
            </a:xfrm>
            <a:custGeom>
              <a:avLst/>
              <a:gdLst/>
              <a:ahLst/>
              <a:cxnLst/>
              <a:rect l="l" t="t" r="r" b="b"/>
              <a:pathLst>
                <a:path w="1207135">
                  <a:moveTo>
                    <a:pt x="0" y="0"/>
                  </a:moveTo>
                  <a:lnTo>
                    <a:pt x="603534" y="0"/>
                  </a:lnTo>
                </a:path>
                <a:path w="1207135">
                  <a:moveTo>
                    <a:pt x="713267" y="0"/>
                  </a:moveTo>
                  <a:lnTo>
                    <a:pt x="1207068" y="0"/>
                  </a:lnTo>
                </a:path>
              </a:pathLst>
            </a:custGeom>
            <a:ln w="13589">
              <a:solidFill>
                <a:srgbClr val="FFFFFF"/>
              </a:solidFill>
            </a:ln>
          </p:spPr>
          <p:txBody>
            <a:bodyPr wrap="square" lIns="0" tIns="0" rIns="0" bIns="0" rtlCol="0"/>
            <a:lstStyle/>
            <a:p>
              <a:endParaRPr/>
            </a:p>
          </p:txBody>
        </p:sp>
        <p:sp>
          <p:nvSpPr>
            <p:cNvPr id="14" name="object 14"/>
            <p:cNvSpPr/>
            <p:nvPr/>
          </p:nvSpPr>
          <p:spPr>
            <a:xfrm>
              <a:off x="2058881" y="1471753"/>
              <a:ext cx="0" cy="1354455"/>
            </a:xfrm>
            <a:custGeom>
              <a:avLst/>
              <a:gdLst/>
              <a:ahLst/>
              <a:cxnLst/>
              <a:rect l="l" t="t" r="r" b="b"/>
              <a:pathLst>
                <a:path h="1354455">
                  <a:moveTo>
                    <a:pt x="0" y="1354014"/>
                  </a:moveTo>
                  <a:lnTo>
                    <a:pt x="0" y="0"/>
                  </a:lnTo>
                </a:path>
              </a:pathLst>
            </a:custGeom>
            <a:ln w="13589">
              <a:solidFill>
                <a:srgbClr val="FFFFFF"/>
              </a:solidFill>
            </a:ln>
          </p:spPr>
          <p:txBody>
            <a:bodyPr wrap="square" lIns="0" tIns="0" rIns="0" bIns="0" rtlCol="0"/>
            <a:lstStyle/>
            <a:p>
              <a:endParaRPr/>
            </a:p>
          </p:txBody>
        </p:sp>
        <p:sp>
          <p:nvSpPr>
            <p:cNvPr id="15" name="object 15"/>
            <p:cNvSpPr/>
            <p:nvPr/>
          </p:nvSpPr>
          <p:spPr>
            <a:xfrm>
              <a:off x="2391764" y="1471753"/>
              <a:ext cx="333375" cy="1354455"/>
            </a:xfrm>
            <a:custGeom>
              <a:avLst/>
              <a:gdLst/>
              <a:ahLst/>
              <a:cxnLst/>
              <a:rect l="l" t="t" r="r" b="b"/>
              <a:pathLst>
                <a:path w="333375" h="1354455">
                  <a:moveTo>
                    <a:pt x="0" y="1292416"/>
                  </a:moveTo>
                  <a:lnTo>
                    <a:pt x="0" y="1354014"/>
                  </a:lnTo>
                </a:path>
                <a:path w="333375" h="1354455">
                  <a:moveTo>
                    <a:pt x="0" y="0"/>
                  </a:moveTo>
                  <a:lnTo>
                    <a:pt x="0" y="848529"/>
                  </a:lnTo>
                </a:path>
                <a:path w="333375" h="1354455">
                  <a:moveTo>
                    <a:pt x="332883" y="1292416"/>
                  </a:moveTo>
                  <a:lnTo>
                    <a:pt x="332883" y="1354014"/>
                  </a:lnTo>
                </a:path>
                <a:path w="333375" h="1354455">
                  <a:moveTo>
                    <a:pt x="332883" y="0"/>
                  </a:moveTo>
                  <a:lnTo>
                    <a:pt x="332883" y="492657"/>
                  </a:lnTo>
                </a:path>
              </a:pathLst>
            </a:custGeom>
            <a:ln w="13589">
              <a:solidFill>
                <a:srgbClr val="FFFFFF"/>
              </a:solidFill>
            </a:ln>
          </p:spPr>
          <p:txBody>
            <a:bodyPr wrap="square" lIns="0" tIns="0" rIns="0" bIns="0" rtlCol="0"/>
            <a:lstStyle/>
            <a:p>
              <a:endParaRPr/>
            </a:p>
          </p:txBody>
        </p:sp>
        <p:sp>
          <p:nvSpPr>
            <p:cNvPr id="16" name="object 16"/>
            <p:cNvSpPr/>
            <p:nvPr/>
          </p:nvSpPr>
          <p:spPr>
            <a:xfrm>
              <a:off x="3057405" y="1471753"/>
              <a:ext cx="0" cy="1354455"/>
            </a:xfrm>
            <a:custGeom>
              <a:avLst/>
              <a:gdLst/>
              <a:ahLst/>
              <a:cxnLst/>
              <a:rect l="l" t="t" r="r" b="b"/>
              <a:pathLst>
                <a:path h="1354455">
                  <a:moveTo>
                    <a:pt x="0" y="1354014"/>
                  </a:moveTo>
                  <a:lnTo>
                    <a:pt x="0" y="0"/>
                  </a:lnTo>
                </a:path>
              </a:pathLst>
            </a:custGeom>
            <a:ln w="13589">
              <a:solidFill>
                <a:srgbClr val="FFFFFF"/>
              </a:solidFill>
            </a:ln>
          </p:spPr>
          <p:txBody>
            <a:bodyPr wrap="square" lIns="0" tIns="0" rIns="0" bIns="0" rtlCol="0"/>
            <a:lstStyle/>
            <a:p>
              <a:endParaRPr/>
            </a:p>
          </p:txBody>
        </p:sp>
        <p:sp>
          <p:nvSpPr>
            <p:cNvPr id="17" name="object 17"/>
            <p:cNvSpPr/>
            <p:nvPr/>
          </p:nvSpPr>
          <p:spPr>
            <a:xfrm>
              <a:off x="1996643" y="1533232"/>
              <a:ext cx="1097915" cy="1231265"/>
            </a:xfrm>
            <a:custGeom>
              <a:avLst/>
              <a:gdLst/>
              <a:ahLst/>
              <a:cxnLst/>
              <a:rect l="l" t="t" r="r" b="b"/>
              <a:pathLst>
                <a:path w="1097914" h="1231264">
                  <a:moveTo>
                    <a:pt x="1097330" y="1226629"/>
                  </a:moveTo>
                  <a:lnTo>
                    <a:pt x="987602" y="1226629"/>
                  </a:lnTo>
                  <a:lnTo>
                    <a:pt x="987602" y="1183817"/>
                  </a:lnTo>
                  <a:lnTo>
                    <a:pt x="877862" y="1183817"/>
                  </a:lnTo>
                  <a:lnTo>
                    <a:pt x="877862" y="971346"/>
                  </a:lnTo>
                  <a:lnTo>
                    <a:pt x="768134" y="971346"/>
                  </a:lnTo>
                  <a:lnTo>
                    <a:pt x="768134" y="431190"/>
                  </a:lnTo>
                  <a:lnTo>
                    <a:pt x="658393" y="431190"/>
                  </a:lnTo>
                  <a:lnTo>
                    <a:pt x="658393" y="0"/>
                  </a:lnTo>
                  <a:lnTo>
                    <a:pt x="548665" y="0"/>
                  </a:lnTo>
                  <a:lnTo>
                    <a:pt x="548665" y="164084"/>
                  </a:lnTo>
                  <a:lnTo>
                    <a:pt x="438937" y="164084"/>
                  </a:lnTo>
                  <a:lnTo>
                    <a:pt x="438937" y="787057"/>
                  </a:lnTo>
                  <a:lnTo>
                    <a:pt x="329196" y="787057"/>
                  </a:lnTo>
                  <a:lnTo>
                    <a:pt x="329196" y="1133906"/>
                  </a:lnTo>
                  <a:lnTo>
                    <a:pt x="219468" y="1133906"/>
                  </a:lnTo>
                  <a:lnTo>
                    <a:pt x="219468" y="1218247"/>
                  </a:lnTo>
                  <a:lnTo>
                    <a:pt x="109728" y="1218247"/>
                  </a:lnTo>
                  <a:lnTo>
                    <a:pt x="109728" y="1230185"/>
                  </a:lnTo>
                  <a:lnTo>
                    <a:pt x="0" y="1230185"/>
                  </a:lnTo>
                  <a:lnTo>
                    <a:pt x="0" y="1230947"/>
                  </a:lnTo>
                  <a:lnTo>
                    <a:pt x="109728" y="1230947"/>
                  </a:lnTo>
                  <a:lnTo>
                    <a:pt x="219468" y="1230947"/>
                  </a:lnTo>
                  <a:lnTo>
                    <a:pt x="1097330" y="1230947"/>
                  </a:lnTo>
                  <a:lnTo>
                    <a:pt x="1097330" y="1226629"/>
                  </a:lnTo>
                  <a:close/>
                </a:path>
              </a:pathLst>
            </a:custGeom>
            <a:solidFill>
              <a:srgbClr val="595959"/>
            </a:solidFill>
          </p:spPr>
          <p:txBody>
            <a:bodyPr wrap="square" lIns="0" tIns="0" rIns="0" bIns="0" rtlCol="0"/>
            <a:lstStyle/>
            <a:p>
              <a:endParaRPr/>
            </a:p>
          </p:txBody>
        </p:sp>
        <p:sp>
          <p:nvSpPr>
            <p:cNvPr id="18" name="object 18"/>
            <p:cNvSpPr/>
            <p:nvPr/>
          </p:nvSpPr>
          <p:spPr>
            <a:xfrm>
              <a:off x="1906981" y="1575263"/>
              <a:ext cx="1150620" cy="1285875"/>
            </a:xfrm>
            <a:custGeom>
              <a:avLst/>
              <a:gdLst/>
              <a:ahLst/>
              <a:cxnLst/>
              <a:rect l="l" t="t" r="r" b="b"/>
              <a:pathLst>
                <a:path w="1150620" h="1285875">
                  <a:moveTo>
                    <a:pt x="0" y="1188906"/>
                  </a:moveTo>
                  <a:lnTo>
                    <a:pt x="34799" y="1188906"/>
                  </a:lnTo>
                </a:path>
                <a:path w="1150620" h="1285875">
                  <a:moveTo>
                    <a:pt x="0" y="792646"/>
                  </a:moveTo>
                  <a:lnTo>
                    <a:pt x="34799" y="792646"/>
                  </a:lnTo>
                </a:path>
                <a:path w="1150620" h="1285875">
                  <a:moveTo>
                    <a:pt x="0" y="396386"/>
                  </a:moveTo>
                  <a:lnTo>
                    <a:pt x="34799" y="396386"/>
                  </a:lnTo>
                </a:path>
                <a:path w="1150620" h="1285875">
                  <a:moveTo>
                    <a:pt x="0" y="0"/>
                  </a:moveTo>
                  <a:lnTo>
                    <a:pt x="34799" y="0"/>
                  </a:lnTo>
                </a:path>
                <a:path w="1150620" h="1285875">
                  <a:moveTo>
                    <a:pt x="151899" y="1285304"/>
                  </a:moveTo>
                  <a:lnTo>
                    <a:pt x="151899" y="1250504"/>
                  </a:lnTo>
                </a:path>
                <a:path w="1150620" h="1285875">
                  <a:moveTo>
                    <a:pt x="484783" y="1285304"/>
                  </a:moveTo>
                  <a:lnTo>
                    <a:pt x="484783" y="1250504"/>
                  </a:lnTo>
                </a:path>
                <a:path w="1150620" h="1285875">
                  <a:moveTo>
                    <a:pt x="817666" y="1285304"/>
                  </a:moveTo>
                  <a:lnTo>
                    <a:pt x="817666" y="1250504"/>
                  </a:lnTo>
                </a:path>
                <a:path w="1150620" h="1285875">
                  <a:moveTo>
                    <a:pt x="1150423" y="1285304"/>
                  </a:moveTo>
                  <a:lnTo>
                    <a:pt x="1150423" y="1250504"/>
                  </a:lnTo>
                </a:path>
              </a:pathLst>
            </a:custGeom>
            <a:ln w="13589">
              <a:solidFill>
                <a:srgbClr val="333333"/>
              </a:solidFill>
            </a:ln>
          </p:spPr>
          <p:txBody>
            <a:bodyPr wrap="square" lIns="0" tIns="0" rIns="0" bIns="0" rtlCol="0"/>
            <a:lstStyle/>
            <a:p>
              <a:endParaRPr/>
            </a:p>
          </p:txBody>
        </p:sp>
      </p:grpSp>
      <p:sp>
        <p:nvSpPr>
          <p:cNvPr id="19" name="object 19"/>
          <p:cNvSpPr txBox="1"/>
          <p:nvPr/>
        </p:nvSpPr>
        <p:spPr>
          <a:xfrm>
            <a:off x="1389557" y="1402153"/>
            <a:ext cx="1829435" cy="1829435"/>
          </a:xfrm>
          <a:prstGeom prst="rect">
            <a:avLst/>
          </a:prstGeom>
        </p:spPr>
        <p:txBody>
          <a:bodyPr vert="horz" wrap="square" lIns="0" tIns="99695" rIns="0" bIns="0" rtlCol="0">
            <a:spAutoFit/>
          </a:bodyPr>
          <a:lstStyle/>
          <a:p>
            <a:pPr marL="234950">
              <a:lnSpc>
                <a:spcPct val="100000"/>
              </a:lnSpc>
              <a:spcBef>
                <a:spcPts val="785"/>
              </a:spcBef>
            </a:pPr>
            <a:r>
              <a:rPr sz="900" dirty="0">
                <a:solidFill>
                  <a:srgbClr val="4D4D4D"/>
                </a:solidFill>
                <a:latin typeface="Microsoft Sans Serif"/>
                <a:cs typeface="Microsoft Sans Serif"/>
              </a:rPr>
              <a:t>3000</a:t>
            </a:r>
            <a:endParaRPr sz="900">
              <a:latin typeface="Microsoft Sans Serif"/>
              <a:cs typeface="Microsoft Sans Serif"/>
            </a:endParaRPr>
          </a:p>
          <a:p>
            <a:pPr>
              <a:lnSpc>
                <a:spcPct val="100000"/>
              </a:lnSpc>
            </a:pPr>
            <a:endParaRPr sz="1000">
              <a:latin typeface="Microsoft Sans Serif"/>
              <a:cs typeface="Microsoft Sans Serif"/>
            </a:endParaRPr>
          </a:p>
          <a:p>
            <a:pPr>
              <a:lnSpc>
                <a:spcPct val="100000"/>
              </a:lnSpc>
            </a:pPr>
            <a:endParaRPr sz="800">
              <a:latin typeface="Microsoft Sans Serif"/>
              <a:cs typeface="Microsoft Sans Serif"/>
            </a:endParaRPr>
          </a:p>
          <a:p>
            <a:pPr marL="234950">
              <a:lnSpc>
                <a:spcPct val="100000"/>
              </a:lnSpc>
              <a:spcBef>
                <a:spcPts val="5"/>
              </a:spcBef>
            </a:pPr>
            <a:r>
              <a:rPr sz="900" dirty="0">
                <a:solidFill>
                  <a:srgbClr val="4D4D4D"/>
                </a:solidFill>
                <a:latin typeface="Microsoft Sans Serif"/>
                <a:cs typeface="Microsoft Sans Serif"/>
              </a:rPr>
              <a:t>2000</a:t>
            </a:r>
            <a:endParaRPr sz="900">
              <a:latin typeface="Microsoft Sans Serif"/>
              <a:cs typeface="Microsoft Sans Serif"/>
            </a:endParaRPr>
          </a:p>
          <a:p>
            <a:pPr>
              <a:lnSpc>
                <a:spcPct val="100000"/>
              </a:lnSpc>
            </a:pPr>
            <a:endParaRPr sz="1000">
              <a:latin typeface="Microsoft Sans Serif"/>
              <a:cs typeface="Microsoft Sans Serif"/>
            </a:endParaRPr>
          </a:p>
          <a:p>
            <a:pPr>
              <a:lnSpc>
                <a:spcPct val="100000"/>
              </a:lnSpc>
            </a:pPr>
            <a:endParaRPr sz="800">
              <a:latin typeface="Microsoft Sans Serif"/>
              <a:cs typeface="Microsoft Sans Serif"/>
            </a:endParaRPr>
          </a:p>
          <a:p>
            <a:pPr marL="234950">
              <a:lnSpc>
                <a:spcPct val="100000"/>
              </a:lnSpc>
            </a:pPr>
            <a:r>
              <a:rPr sz="900" dirty="0">
                <a:solidFill>
                  <a:srgbClr val="4D4D4D"/>
                </a:solidFill>
                <a:latin typeface="Microsoft Sans Serif"/>
                <a:cs typeface="Microsoft Sans Serif"/>
              </a:rPr>
              <a:t>1000</a:t>
            </a:r>
            <a:endParaRPr sz="900">
              <a:latin typeface="Microsoft Sans Serif"/>
              <a:cs typeface="Microsoft Sans Serif"/>
            </a:endParaRPr>
          </a:p>
          <a:p>
            <a:pPr>
              <a:lnSpc>
                <a:spcPct val="100000"/>
              </a:lnSpc>
            </a:pPr>
            <a:endParaRPr sz="1000">
              <a:latin typeface="Microsoft Sans Serif"/>
              <a:cs typeface="Microsoft Sans Serif"/>
            </a:endParaRPr>
          </a:p>
          <a:p>
            <a:pPr>
              <a:lnSpc>
                <a:spcPct val="100000"/>
              </a:lnSpc>
              <a:spcBef>
                <a:spcPts val="5"/>
              </a:spcBef>
            </a:pPr>
            <a:endParaRPr sz="800">
              <a:latin typeface="Microsoft Sans Serif"/>
              <a:cs typeface="Microsoft Sans Serif"/>
            </a:endParaRPr>
          </a:p>
          <a:p>
            <a:pPr marL="426084">
              <a:lnSpc>
                <a:spcPct val="100000"/>
              </a:lnSpc>
            </a:pPr>
            <a:r>
              <a:rPr sz="900" dirty="0">
                <a:solidFill>
                  <a:srgbClr val="4D4D4D"/>
                </a:solidFill>
                <a:latin typeface="Microsoft Sans Serif"/>
                <a:cs typeface="Microsoft Sans Serif"/>
              </a:rPr>
              <a:t>0</a:t>
            </a:r>
            <a:endParaRPr sz="900">
              <a:latin typeface="Microsoft Sans Serif"/>
              <a:cs typeface="Microsoft Sans Serif"/>
            </a:endParaRPr>
          </a:p>
          <a:p>
            <a:pPr marL="508000" algn="ctr">
              <a:lnSpc>
                <a:spcPts val="1070"/>
              </a:lnSpc>
              <a:spcBef>
                <a:spcPts val="220"/>
              </a:spcBef>
              <a:tabLst>
                <a:tab pos="840740" algn="l"/>
                <a:tab pos="1173480" algn="l"/>
                <a:tab pos="1506855" algn="l"/>
              </a:tabLst>
            </a:pPr>
            <a:r>
              <a:rPr sz="900" dirty="0">
                <a:solidFill>
                  <a:srgbClr val="4D4D4D"/>
                </a:solidFill>
                <a:latin typeface="Microsoft Sans Serif"/>
                <a:cs typeface="Microsoft Sans Serif"/>
              </a:rPr>
              <a:t>100	150	200	250</a:t>
            </a:r>
            <a:endParaRPr sz="900">
              <a:latin typeface="Microsoft Sans Serif"/>
              <a:cs typeface="Microsoft Sans Serif"/>
            </a:endParaRPr>
          </a:p>
          <a:p>
            <a:pPr marL="482600" algn="ctr">
              <a:lnSpc>
                <a:spcPts val="1310"/>
              </a:lnSpc>
            </a:pPr>
            <a:r>
              <a:rPr sz="1100" spc="-5" dirty="0">
                <a:latin typeface="Microsoft Sans Serif"/>
                <a:cs typeface="Microsoft Sans Serif"/>
              </a:rPr>
              <a:t>sample</a:t>
            </a:r>
            <a:endParaRPr sz="1100">
              <a:latin typeface="Microsoft Sans Serif"/>
              <a:cs typeface="Microsoft Sans Serif"/>
            </a:endParaRPr>
          </a:p>
        </p:txBody>
      </p:sp>
      <p:sp>
        <p:nvSpPr>
          <p:cNvPr id="21" name="object 21"/>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8</a:t>
            </a:r>
          </a:p>
        </p:txBody>
      </p:sp>
      <p:sp>
        <p:nvSpPr>
          <p:cNvPr id="20" name="object 20"/>
          <p:cNvSpPr txBox="1"/>
          <p:nvPr/>
        </p:nvSpPr>
        <p:spPr>
          <a:xfrm>
            <a:off x="1420319" y="1965183"/>
            <a:ext cx="181610" cy="367665"/>
          </a:xfrm>
          <a:prstGeom prst="rect">
            <a:avLst/>
          </a:prstGeom>
        </p:spPr>
        <p:txBody>
          <a:bodyPr vert="vert270" wrap="square" lIns="0" tIns="0" rIns="0" bIns="0" rtlCol="0">
            <a:spAutoFit/>
          </a:bodyPr>
          <a:lstStyle/>
          <a:p>
            <a:pPr marL="12700">
              <a:lnSpc>
                <a:spcPts val="1315"/>
              </a:lnSpc>
            </a:pPr>
            <a:r>
              <a:rPr sz="1100" dirty="0">
                <a:latin typeface="Microsoft Sans Serif"/>
                <a:cs typeface="Microsoft Sans Serif"/>
              </a:rPr>
              <a:t>count</a:t>
            </a:r>
            <a:endParaRPr sz="1100">
              <a:latin typeface="Microsoft Sans Serif"/>
              <a:cs typeface="Microsoft Sans Serif"/>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57734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A</a:t>
            </a:r>
            <a:r>
              <a:rPr sz="1200" spc="85" dirty="0">
                <a:solidFill>
                  <a:srgbClr val="F9F9F9"/>
                </a:solidFill>
              </a:rPr>
              <a:t> </a:t>
            </a:r>
            <a:r>
              <a:rPr sz="1200" spc="-5" dirty="0">
                <a:solidFill>
                  <a:srgbClr val="F9F9F9"/>
                </a:solidFill>
              </a:rPr>
              <a:t>(very)</a:t>
            </a:r>
            <a:r>
              <a:rPr sz="1200" spc="85" dirty="0">
                <a:solidFill>
                  <a:srgbClr val="F9F9F9"/>
                </a:solidFill>
              </a:rPr>
              <a:t> </a:t>
            </a:r>
            <a:r>
              <a:rPr sz="1200" spc="-70" dirty="0">
                <a:solidFill>
                  <a:srgbClr val="F9F9F9"/>
                </a:solidFill>
              </a:rPr>
              <a:t>simple</a:t>
            </a:r>
            <a:r>
              <a:rPr sz="1200" spc="90" dirty="0">
                <a:solidFill>
                  <a:srgbClr val="F9F9F9"/>
                </a:solidFill>
              </a:rPr>
              <a:t> </a:t>
            </a:r>
            <a:r>
              <a:rPr sz="1200" spc="-45" dirty="0">
                <a:solidFill>
                  <a:srgbClr val="F9F9F9"/>
                </a:solidFill>
              </a:rPr>
              <a:t>model</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9</a:t>
            </a:r>
          </a:p>
        </p:txBody>
      </p:sp>
      <p:sp>
        <p:nvSpPr>
          <p:cNvPr id="3" name="object 3"/>
          <p:cNvSpPr txBox="1"/>
          <p:nvPr/>
        </p:nvSpPr>
        <p:spPr>
          <a:xfrm>
            <a:off x="321894" y="646288"/>
            <a:ext cx="3952875" cy="2377895"/>
          </a:xfrm>
          <a:prstGeom prst="rect">
            <a:avLst/>
          </a:prstGeom>
        </p:spPr>
        <p:txBody>
          <a:bodyPr vert="horz" wrap="square" lIns="0" tIns="12700" rIns="0" bIns="0" rtlCol="0">
            <a:spAutoFit/>
          </a:bodyPr>
          <a:lstStyle/>
          <a:p>
            <a:pPr marL="38100" marR="323850">
              <a:lnSpc>
                <a:spcPct val="118000"/>
              </a:lnSpc>
              <a:spcBef>
                <a:spcPts val="100"/>
              </a:spcBef>
            </a:pPr>
            <a:r>
              <a:rPr sz="1100" spc="-50"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can</a:t>
            </a:r>
            <a:r>
              <a:rPr sz="1100" spc="20" dirty="0">
                <a:solidFill>
                  <a:srgbClr val="22373A"/>
                </a:solidFill>
                <a:latin typeface="Tahoma"/>
                <a:cs typeface="Tahoma"/>
              </a:rPr>
              <a:t> </a:t>
            </a:r>
            <a:r>
              <a:rPr sz="1100" spc="-55" dirty="0">
                <a:solidFill>
                  <a:srgbClr val="22373A"/>
                </a:solidFill>
                <a:latin typeface="Tahoma"/>
                <a:cs typeface="Tahoma"/>
              </a:rPr>
              <a:t>define</a:t>
            </a:r>
            <a:r>
              <a:rPr sz="1100" spc="20"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50" dirty="0">
                <a:solidFill>
                  <a:srgbClr val="22373A"/>
                </a:solidFill>
                <a:latin typeface="Tahoma"/>
                <a:cs typeface="Tahoma"/>
              </a:rPr>
              <a:t>heights</a:t>
            </a:r>
            <a:r>
              <a:rPr sz="1100" spc="25" dirty="0">
                <a:solidFill>
                  <a:srgbClr val="22373A"/>
                </a:solidFill>
                <a:latin typeface="Tahoma"/>
                <a:cs typeface="Tahoma"/>
              </a:rPr>
              <a:t> </a:t>
            </a:r>
            <a:r>
              <a:rPr sz="1100" spc="-70" dirty="0">
                <a:solidFill>
                  <a:srgbClr val="22373A"/>
                </a:solidFill>
                <a:latin typeface="Tahoma"/>
                <a:cs typeface="Tahoma"/>
              </a:rPr>
              <a:t>as</a:t>
            </a:r>
            <a:r>
              <a:rPr sz="1100" spc="20" dirty="0">
                <a:solidFill>
                  <a:srgbClr val="22373A"/>
                </a:solidFill>
                <a:latin typeface="Tahoma"/>
                <a:cs typeface="Tahoma"/>
              </a:rPr>
              <a:t> </a:t>
            </a:r>
            <a:r>
              <a:rPr sz="1100" spc="-45" dirty="0">
                <a:solidFill>
                  <a:srgbClr val="22373A"/>
                </a:solidFill>
                <a:latin typeface="Tahoma"/>
                <a:cs typeface="Tahoma"/>
              </a:rPr>
              <a:t>normally</a:t>
            </a:r>
            <a:r>
              <a:rPr sz="1100" spc="20" dirty="0">
                <a:solidFill>
                  <a:srgbClr val="22373A"/>
                </a:solidFill>
                <a:latin typeface="Tahoma"/>
                <a:cs typeface="Tahoma"/>
              </a:rPr>
              <a:t> </a:t>
            </a:r>
            <a:r>
              <a:rPr sz="1100" spc="-35" dirty="0">
                <a:solidFill>
                  <a:srgbClr val="22373A"/>
                </a:solidFill>
                <a:latin typeface="Tahoma"/>
                <a:cs typeface="Tahoma"/>
              </a:rPr>
              <a:t>distributed,</a:t>
            </a:r>
            <a:r>
              <a:rPr sz="1100" spc="25"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50" dirty="0">
                <a:solidFill>
                  <a:srgbClr val="22373A"/>
                </a:solidFill>
                <a:latin typeface="Tahoma"/>
                <a:cs typeface="Tahoma"/>
              </a:rPr>
              <a:t>give</a:t>
            </a:r>
            <a:r>
              <a:rPr sz="1100" spc="20" dirty="0">
                <a:solidFill>
                  <a:srgbClr val="22373A"/>
                </a:solidFill>
                <a:latin typeface="Tahoma"/>
                <a:cs typeface="Tahoma"/>
              </a:rPr>
              <a:t> </a:t>
            </a:r>
            <a:r>
              <a:rPr sz="1100" spc="-40" dirty="0">
                <a:solidFill>
                  <a:srgbClr val="22373A"/>
                </a:solidFill>
                <a:latin typeface="Tahoma"/>
                <a:cs typeface="Tahoma"/>
              </a:rPr>
              <a:t>the </a:t>
            </a:r>
            <a:r>
              <a:rPr sz="1100" spc="-330" dirty="0">
                <a:solidFill>
                  <a:srgbClr val="22373A"/>
                </a:solidFill>
                <a:latin typeface="Tahoma"/>
                <a:cs typeface="Tahoma"/>
              </a:rPr>
              <a:t> </a:t>
            </a:r>
            <a:r>
              <a:rPr sz="1100" spc="-35" dirty="0">
                <a:solidFill>
                  <a:srgbClr val="22373A"/>
                </a:solidFill>
                <a:latin typeface="Tahoma"/>
                <a:cs typeface="Tahoma"/>
              </a:rPr>
              <a:t>likelihood*:</a:t>
            </a:r>
            <a:endParaRPr sz="1100" dirty="0">
              <a:latin typeface="Tahoma"/>
              <a:cs typeface="Tahoma"/>
            </a:endParaRPr>
          </a:p>
          <a:p>
            <a:pPr marL="38100">
              <a:lnSpc>
                <a:spcPct val="100000"/>
              </a:lnSpc>
              <a:spcBef>
                <a:spcPts val="835"/>
              </a:spcBef>
            </a:pPr>
            <a:r>
              <a:rPr sz="1100" i="1" spc="-55" dirty="0">
                <a:solidFill>
                  <a:srgbClr val="22373A"/>
                </a:solidFill>
                <a:latin typeface="Arial"/>
                <a:cs typeface="Arial"/>
              </a:rPr>
              <a:t>h</a:t>
            </a:r>
            <a:r>
              <a:rPr sz="1200" i="1" baseline="-10416" dirty="0">
                <a:solidFill>
                  <a:srgbClr val="22373A"/>
                </a:solidFill>
                <a:latin typeface="Franklin Gothic Medium"/>
                <a:cs typeface="Franklin Gothic Medium"/>
              </a:rPr>
              <a:t>i </a:t>
            </a:r>
            <a:r>
              <a:rPr sz="1200" i="1" spc="37" baseline="-10416" dirty="0">
                <a:solidFill>
                  <a:srgbClr val="22373A"/>
                </a:solidFill>
                <a:latin typeface="Franklin Gothic Medium"/>
                <a:cs typeface="Franklin Gothic Medium"/>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i="1" spc="5" dirty="0">
                <a:solidFill>
                  <a:srgbClr val="22373A"/>
                </a:solidFill>
                <a:latin typeface="Arial"/>
                <a:cs typeface="Arial"/>
              </a:rPr>
              <a:t>µ,</a:t>
            </a:r>
            <a:r>
              <a:rPr sz="1100" i="1" spc="-125" dirty="0">
                <a:solidFill>
                  <a:srgbClr val="22373A"/>
                </a:solidFill>
                <a:latin typeface="Arial"/>
                <a:cs typeface="Arial"/>
              </a:rPr>
              <a:t> </a:t>
            </a:r>
            <a:r>
              <a:rPr sz="1100" i="1" spc="-10" dirty="0">
                <a:solidFill>
                  <a:srgbClr val="22373A"/>
                </a:solidFill>
                <a:latin typeface="Arial"/>
                <a:cs typeface="Arial"/>
              </a:rPr>
              <a:t>σ</a:t>
            </a:r>
            <a:r>
              <a:rPr sz="1100" dirty="0">
                <a:solidFill>
                  <a:srgbClr val="22373A"/>
                </a:solidFill>
                <a:latin typeface="Tahoma"/>
                <a:cs typeface="Tahoma"/>
              </a:rPr>
              <a:t>)</a:t>
            </a:r>
            <a:endParaRPr sz="1100" dirty="0">
              <a:latin typeface="Tahoma"/>
              <a:cs typeface="Tahoma"/>
            </a:endParaRPr>
          </a:p>
          <a:p>
            <a:pPr marL="38100">
              <a:lnSpc>
                <a:spcPct val="100000"/>
              </a:lnSpc>
              <a:spcBef>
                <a:spcPts val="840"/>
              </a:spcBef>
            </a:pPr>
            <a:r>
              <a:rPr sz="1100" spc="-10" dirty="0">
                <a:solidFill>
                  <a:srgbClr val="22373A"/>
                </a:solidFill>
                <a:latin typeface="Tahoma"/>
                <a:cs typeface="Tahoma"/>
              </a:rPr>
              <a:t>What</a:t>
            </a:r>
            <a:r>
              <a:rPr sz="1100" spc="20" dirty="0">
                <a:solidFill>
                  <a:srgbClr val="22373A"/>
                </a:solidFill>
                <a:latin typeface="Tahoma"/>
                <a:cs typeface="Tahoma"/>
              </a:rPr>
              <a:t> </a:t>
            </a:r>
            <a:r>
              <a:rPr sz="1100" spc="-30" dirty="0">
                <a:solidFill>
                  <a:srgbClr val="22373A"/>
                </a:solidFill>
                <a:latin typeface="Tahoma"/>
                <a:cs typeface="Tahoma"/>
              </a:rPr>
              <a:t>about</a:t>
            </a:r>
            <a:r>
              <a:rPr sz="1100" spc="15"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45" dirty="0">
                <a:solidFill>
                  <a:srgbClr val="22373A"/>
                </a:solidFill>
                <a:latin typeface="Tahoma"/>
                <a:cs typeface="Tahoma"/>
              </a:rPr>
              <a:t>priors?</a:t>
            </a:r>
            <a:r>
              <a:rPr sz="1100" spc="140" dirty="0">
                <a:solidFill>
                  <a:srgbClr val="22373A"/>
                </a:solidFill>
                <a:latin typeface="Tahoma"/>
                <a:cs typeface="Tahoma"/>
              </a:rPr>
              <a:t> </a:t>
            </a:r>
            <a:r>
              <a:rPr sz="1100" spc="-50" dirty="0">
                <a:solidFill>
                  <a:srgbClr val="22373A"/>
                </a:solidFill>
                <a:latin typeface="Tahoma"/>
                <a:cs typeface="Tahoma"/>
              </a:rPr>
              <a:t>We</a:t>
            </a:r>
            <a:r>
              <a:rPr sz="1100" spc="20" dirty="0">
                <a:solidFill>
                  <a:srgbClr val="22373A"/>
                </a:solidFill>
                <a:latin typeface="Tahoma"/>
                <a:cs typeface="Tahoma"/>
              </a:rPr>
              <a:t> </a:t>
            </a:r>
            <a:r>
              <a:rPr sz="1100" spc="-35" dirty="0">
                <a:solidFill>
                  <a:srgbClr val="22373A"/>
                </a:solidFill>
                <a:latin typeface="Tahoma"/>
                <a:cs typeface="Tahoma"/>
              </a:rPr>
              <a:t>could</a:t>
            </a:r>
            <a:r>
              <a:rPr sz="1100" spc="20" dirty="0">
                <a:solidFill>
                  <a:srgbClr val="22373A"/>
                </a:solidFill>
                <a:latin typeface="Tahoma"/>
                <a:cs typeface="Tahoma"/>
              </a:rPr>
              <a:t> </a:t>
            </a:r>
            <a:r>
              <a:rPr sz="1100" spc="-50" dirty="0">
                <a:solidFill>
                  <a:srgbClr val="22373A"/>
                </a:solidFill>
                <a:latin typeface="Tahoma"/>
                <a:cs typeface="Tahoma"/>
              </a:rPr>
              <a:t>set</a:t>
            </a:r>
            <a:r>
              <a:rPr sz="1100" spc="2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5" dirty="0">
                <a:solidFill>
                  <a:srgbClr val="22373A"/>
                </a:solidFill>
                <a:latin typeface="Tahoma"/>
                <a:cs typeface="Tahoma"/>
              </a:rPr>
              <a:t>prior</a:t>
            </a:r>
            <a:r>
              <a:rPr sz="1100" spc="20" dirty="0">
                <a:solidFill>
                  <a:srgbClr val="22373A"/>
                </a:solidFill>
                <a:latin typeface="Tahoma"/>
                <a:cs typeface="Tahoma"/>
              </a:rPr>
              <a:t> </a:t>
            </a:r>
            <a:r>
              <a:rPr sz="1100" spc="-45" dirty="0">
                <a:solidFill>
                  <a:srgbClr val="22373A"/>
                </a:solidFill>
                <a:latin typeface="Tahoma"/>
                <a:cs typeface="Tahoma"/>
              </a:rPr>
              <a:t>for</a:t>
            </a:r>
            <a:r>
              <a:rPr sz="1100" spc="15" dirty="0">
                <a:solidFill>
                  <a:srgbClr val="22373A"/>
                </a:solidFill>
                <a:latin typeface="Tahoma"/>
                <a:cs typeface="Tahoma"/>
              </a:rPr>
              <a:t> </a:t>
            </a:r>
            <a:r>
              <a:rPr sz="1100" i="1" spc="20" dirty="0">
                <a:solidFill>
                  <a:srgbClr val="22373A"/>
                </a:solidFill>
                <a:latin typeface="Arial"/>
                <a:cs typeface="Arial"/>
              </a:rPr>
              <a:t>µ</a:t>
            </a:r>
            <a:r>
              <a:rPr sz="1100" i="1" spc="55" dirty="0">
                <a:solidFill>
                  <a:srgbClr val="22373A"/>
                </a:solidFill>
                <a:latin typeface="Arial"/>
                <a:cs typeface="Arial"/>
              </a:rPr>
              <a:t> </a:t>
            </a:r>
            <a:r>
              <a:rPr sz="1100" spc="-70" dirty="0">
                <a:solidFill>
                  <a:srgbClr val="22373A"/>
                </a:solidFill>
                <a:latin typeface="Tahoma"/>
                <a:cs typeface="Tahoma"/>
              </a:rPr>
              <a:t>as</a:t>
            </a:r>
            <a:r>
              <a:rPr sz="1100" spc="15" dirty="0">
                <a:solidFill>
                  <a:srgbClr val="22373A"/>
                </a:solidFill>
                <a:latin typeface="Tahoma"/>
                <a:cs typeface="Tahoma"/>
              </a:rPr>
              <a:t> </a:t>
            </a:r>
            <a:r>
              <a:rPr sz="1100" spc="-50" dirty="0">
                <a:solidFill>
                  <a:srgbClr val="22373A"/>
                </a:solidFill>
                <a:latin typeface="Tahoma"/>
                <a:cs typeface="Tahoma"/>
              </a:rPr>
              <a:t>follows:</a:t>
            </a:r>
            <a:endParaRPr sz="1100" dirty="0">
              <a:latin typeface="Tahoma"/>
              <a:cs typeface="Tahoma"/>
            </a:endParaRPr>
          </a:p>
          <a:p>
            <a:pPr marL="38100" marR="2688590">
              <a:lnSpc>
                <a:spcPct val="163300"/>
              </a:lnSpc>
            </a:pPr>
            <a:r>
              <a:rPr sz="1100" i="1" spc="20" dirty="0">
                <a:solidFill>
                  <a:srgbClr val="22373A"/>
                </a:solidFill>
                <a:latin typeface="Arial"/>
                <a:cs typeface="Arial"/>
              </a:rPr>
              <a:t>µ</a:t>
            </a:r>
            <a:r>
              <a:rPr sz="1100" i="1" spc="-5" dirty="0">
                <a:solidFill>
                  <a:srgbClr val="22373A"/>
                </a:solidFill>
                <a:latin typeface="Arial"/>
                <a:cs typeface="Arial"/>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spc="-55" dirty="0">
                <a:solidFill>
                  <a:srgbClr val="22373A"/>
                </a:solidFill>
                <a:latin typeface="Tahoma"/>
                <a:cs typeface="Tahoma"/>
              </a:rPr>
              <a:t>17</a:t>
            </a:r>
            <a:r>
              <a:rPr sz="1100" spc="-60" dirty="0">
                <a:solidFill>
                  <a:srgbClr val="22373A"/>
                </a:solidFill>
                <a:latin typeface="Tahoma"/>
                <a:cs typeface="Tahoma"/>
              </a:rPr>
              <a:t>8</a:t>
            </a:r>
            <a:r>
              <a:rPr sz="1100" i="1" spc="-5" dirty="0">
                <a:solidFill>
                  <a:srgbClr val="22373A"/>
                </a:solidFill>
                <a:latin typeface="Arial"/>
                <a:cs typeface="Arial"/>
              </a:rPr>
              <a:t>,</a:t>
            </a:r>
            <a:r>
              <a:rPr sz="1100" i="1" spc="-125" dirty="0">
                <a:solidFill>
                  <a:srgbClr val="22373A"/>
                </a:solidFill>
                <a:latin typeface="Arial"/>
                <a:cs typeface="Arial"/>
              </a:rPr>
              <a:t> </a:t>
            </a:r>
            <a:r>
              <a:rPr sz="1100" spc="-55" dirty="0">
                <a:solidFill>
                  <a:srgbClr val="22373A"/>
                </a:solidFill>
                <a:latin typeface="Tahoma"/>
                <a:cs typeface="Tahoma"/>
              </a:rPr>
              <a:t>20</a:t>
            </a:r>
            <a:r>
              <a:rPr sz="1100" dirty="0">
                <a:solidFill>
                  <a:srgbClr val="22373A"/>
                </a:solidFill>
                <a:latin typeface="Tahoma"/>
                <a:cs typeface="Tahoma"/>
              </a:rPr>
              <a:t>)  </a:t>
            </a:r>
            <a:r>
              <a:rPr sz="1100" spc="-15" dirty="0">
                <a:solidFill>
                  <a:srgbClr val="FF0000"/>
                </a:solidFill>
                <a:latin typeface="Tahoma"/>
                <a:cs typeface="Tahoma"/>
              </a:rPr>
              <a:t>And</a:t>
            </a:r>
            <a:r>
              <a:rPr sz="1100" spc="10" dirty="0">
                <a:solidFill>
                  <a:srgbClr val="FF0000"/>
                </a:solidFill>
                <a:latin typeface="Tahoma"/>
                <a:cs typeface="Tahoma"/>
              </a:rPr>
              <a:t> </a:t>
            </a:r>
            <a:r>
              <a:rPr sz="1100" spc="-45" dirty="0">
                <a:solidFill>
                  <a:srgbClr val="FF0000"/>
                </a:solidFill>
                <a:latin typeface="Tahoma"/>
                <a:cs typeface="Tahoma"/>
              </a:rPr>
              <a:t>for</a:t>
            </a:r>
            <a:r>
              <a:rPr sz="1100" spc="10" dirty="0">
                <a:solidFill>
                  <a:srgbClr val="FF0000"/>
                </a:solidFill>
                <a:latin typeface="Tahoma"/>
                <a:cs typeface="Tahoma"/>
              </a:rPr>
              <a:t> </a:t>
            </a:r>
            <a:r>
              <a:rPr sz="1100" i="1" spc="-50" dirty="0">
                <a:solidFill>
                  <a:srgbClr val="FF0000"/>
                </a:solidFill>
                <a:latin typeface="Arial"/>
                <a:cs typeface="Arial"/>
              </a:rPr>
              <a:t>σ</a:t>
            </a:r>
            <a:r>
              <a:rPr sz="1100" spc="-50" dirty="0">
                <a:solidFill>
                  <a:srgbClr val="22373A"/>
                </a:solidFill>
                <a:latin typeface="Tahoma"/>
                <a:cs typeface="Tahoma"/>
              </a:rPr>
              <a:t>:</a:t>
            </a:r>
            <a:endParaRPr sz="1100" dirty="0">
              <a:latin typeface="Tahoma"/>
              <a:cs typeface="Tahoma"/>
            </a:endParaRPr>
          </a:p>
          <a:p>
            <a:pPr marL="38100">
              <a:lnSpc>
                <a:spcPct val="100000"/>
              </a:lnSpc>
              <a:spcBef>
                <a:spcPts val="835"/>
              </a:spcBef>
            </a:pPr>
            <a:r>
              <a:rPr sz="1100" i="1" spc="-45" dirty="0">
                <a:solidFill>
                  <a:srgbClr val="22373A"/>
                </a:solidFill>
                <a:latin typeface="Arial"/>
                <a:cs typeface="Arial"/>
              </a:rPr>
              <a:t>σ</a:t>
            </a:r>
            <a:r>
              <a:rPr sz="1100" i="1" spc="35" dirty="0">
                <a:solidFill>
                  <a:srgbClr val="22373A"/>
                </a:solidFill>
                <a:latin typeface="Arial"/>
                <a:cs typeface="Arial"/>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30" dirty="0">
                <a:solidFill>
                  <a:srgbClr val="22373A"/>
                </a:solidFill>
                <a:latin typeface="Arial"/>
                <a:cs typeface="Arial"/>
              </a:rPr>
              <a:t>Unif</a:t>
            </a:r>
            <a:r>
              <a:rPr sz="1100" i="1" spc="-65" dirty="0">
                <a:solidFill>
                  <a:srgbClr val="22373A"/>
                </a:solidFill>
                <a:latin typeface="Arial"/>
                <a:cs typeface="Arial"/>
              </a:rPr>
              <a:t>o</a:t>
            </a:r>
            <a:r>
              <a:rPr sz="1100" i="1" spc="-20" dirty="0">
                <a:solidFill>
                  <a:srgbClr val="22373A"/>
                </a:solidFill>
                <a:latin typeface="Arial"/>
                <a:cs typeface="Arial"/>
              </a:rPr>
              <a:t>rm</a:t>
            </a:r>
            <a:r>
              <a:rPr sz="1100" spc="-5" dirty="0">
                <a:solidFill>
                  <a:srgbClr val="22373A"/>
                </a:solidFill>
                <a:latin typeface="Tahoma"/>
                <a:cs typeface="Tahoma"/>
              </a:rPr>
              <a:t>(</a:t>
            </a:r>
            <a:r>
              <a:rPr sz="1100" spc="-55" dirty="0">
                <a:solidFill>
                  <a:srgbClr val="22373A"/>
                </a:solidFill>
                <a:latin typeface="Tahoma"/>
                <a:cs typeface="Tahoma"/>
              </a:rPr>
              <a:t>0</a:t>
            </a:r>
            <a:r>
              <a:rPr sz="1100" i="1" spc="-5" dirty="0">
                <a:solidFill>
                  <a:srgbClr val="22373A"/>
                </a:solidFill>
                <a:latin typeface="Arial"/>
                <a:cs typeface="Arial"/>
              </a:rPr>
              <a:t>,</a:t>
            </a:r>
            <a:r>
              <a:rPr sz="1100" i="1" spc="-125" dirty="0">
                <a:solidFill>
                  <a:srgbClr val="22373A"/>
                </a:solidFill>
                <a:latin typeface="Arial"/>
                <a:cs typeface="Arial"/>
              </a:rPr>
              <a:t> </a:t>
            </a:r>
            <a:r>
              <a:rPr sz="1100" spc="-55" dirty="0">
                <a:solidFill>
                  <a:srgbClr val="22373A"/>
                </a:solidFill>
                <a:latin typeface="Tahoma"/>
                <a:cs typeface="Tahoma"/>
              </a:rPr>
              <a:t>50</a:t>
            </a:r>
            <a:r>
              <a:rPr sz="1100" dirty="0">
                <a:solidFill>
                  <a:srgbClr val="22373A"/>
                </a:solidFill>
                <a:latin typeface="Tahoma"/>
                <a:cs typeface="Tahoma"/>
              </a:rPr>
              <a:t>)</a:t>
            </a:r>
            <a:r>
              <a:rPr lang="en-GB" sz="1100" dirty="0">
                <a:solidFill>
                  <a:srgbClr val="22373A"/>
                </a:solidFill>
                <a:latin typeface="Tahoma"/>
                <a:cs typeface="Tahoma"/>
              </a:rPr>
              <a:t> </a:t>
            </a:r>
            <a:r>
              <a:rPr lang="en-GB" sz="1100" i="1" dirty="0">
                <a:solidFill>
                  <a:srgbClr val="FF0000"/>
                </a:solidFill>
                <a:latin typeface="Tahoma"/>
                <a:cs typeface="Tahoma"/>
              </a:rPr>
              <a:t>= any number between the two values is equally likely</a:t>
            </a:r>
            <a:endParaRPr sz="1100" i="1" dirty="0">
              <a:solidFill>
                <a:srgbClr val="FF0000"/>
              </a:solidFill>
              <a:latin typeface="Tahoma"/>
              <a:cs typeface="Tahoma"/>
            </a:endParaRPr>
          </a:p>
          <a:p>
            <a:pPr marL="38100" marR="30480">
              <a:lnSpc>
                <a:spcPct val="216400"/>
              </a:lnSpc>
              <a:spcBef>
                <a:spcPts val="495"/>
              </a:spcBef>
            </a:pPr>
            <a:r>
              <a:rPr sz="600" spc="-15" dirty="0">
                <a:solidFill>
                  <a:srgbClr val="22373A"/>
                </a:solidFill>
                <a:latin typeface="Tahoma"/>
                <a:cs typeface="Tahoma"/>
              </a:rPr>
              <a:t>*</a:t>
            </a:r>
            <a:r>
              <a:rPr sz="600" spc="20" dirty="0">
                <a:solidFill>
                  <a:srgbClr val="22373A"/>
                </a:solidFill>
                <a:latin typeface="Tahoma"/>
                <a:cs typeface="Tahoma"/>
              </a:rPr>
              <a:t> </a:t>
            </a:r>
            <a:r>
              <a:rPr sz="600" spc="10" dirty="0">
                <a:solidFill>
                  <a:srgbClr val="22373A"/>
                </a:solidFill>
                <a:latin typeface="Tahoma"/>
                <a:cs typeface="Tahoma"/>
              </a:rPr>
              <a:t>The</a:t>
            </a:r>
            <a:r>
              <a:rPr sz="600" spc="25" dirty="0">
                <a:solidFill>
                  <a:srgbClr val="22373A"/>
                </a:solidFill>
                <a:latin typeface="Tahoma"/>
                <a:cs typeface="Tahoma"/>
              </a:rPr>
              <a:t> </a:t>
            </a:r>
            <a:r>
              <a:rPr sz="600" dirty="0">
                <a:solidFill>
                  <a:srgbClr val="22373A"/>
                </a:solidFill>
                <a:latin typeface="Tahoma"/>
                <a:cs typeface="Tahoma"/>
              </a:rPr>
              <a:t>likelihood</a:t>
            </a:r>
            <a:r>
              <a:rPr sz="600" spc="25" dirty="0">
                <a:solidFill>
                  <a:srgbClr val="22373A"/>
                </a:solidFill>
                <a:latin typeface="Tahoma"/>
                <a:cs typeface="Tahoma"/>
              </a:rPr>
              <a:t> </a:t>
            </a:r>
            <a:r>
              <a:rPr sz="600" spc="-5" dirty="0">
                <a:solidFill>
                  <a:srgbClr val="22373A"/>
                </a:solidFill>
                <a:latin typeface="Tahoma"/>
                <a:cs typeface="Tahoma"/>
              </a:rPr>
              <a:t>function</a:t>
            </a:r>
            <a:r>
              <a:rPr sz="600" spc="25" dirty="0">
                <a:solidFill>
                  <a:srgbClr val="22373A"/>
                </a:solidFill>
                <a:latin typeface="Tahoma"/>
                <a:cs typeface="Tahoma"/>
              </a:rPr>
              <a:t> </a:t>
            </a:r>
            <a:r>
              <a:rPr sz="600" spc="-10" dirty="0">
                <a:solidFill>
                  <a:srgbClr val="22373A"/>
                </a:solidFill>
                <a:latin typeface="Tahoma"/>
                <a:cs typeface="Tahoma"/>
              </a:rPr>
              <a:t>is</a:t>
            </a:r>
            <a:r>
              <a:rPr sz="600" spc="20" dirty="0">
                <a:solidFill>
                  <a:srgbClr val="22373A"/>
                </a:solidFill>
                <a:latin typeface="Tahoma"/>
                <a:cs typeface="Tahoma"/>
              </a:rPr>
              <a:t> </a:t>
            </a:r>
            <a:r>
              <a:rPr sz="600" spc="-15" dirty="0">
                <a:solidFill>
                  <a:srgbClr val="22373A"/>
                </a:solidFill>
                <a:latin typeface="Tahoma"/>
                <a:cs typeface="Tahoma"/>
              </a:rPr>
              <a:t>derived</a:t>
            </a:r>
            <a:r>
              <a:rPr sz="600" spc="25" dirty="0">
                <a:solidFill>
                  <a:srgbClr val="22373A"/>
                </a:solidFill>
                <a:latin typeface="Tahoma"/>
                <a:cs typeface="Tahoma"/>
              </a:rPr>
              <a:t> </a:t>
            </a:r>
            <a:r>
              <a:rPr sz="600" spc="-5" dirty="0">
                <a:solidFill>
                  <a:srgbClr val="22373A"/>
                </a:solidFill>
                <a:latin typeface="Tahoma"/>
                <a:cs typeface="Tahoma"/>
              </a:rPr>
              <a:t>from</a:t>
            </a:r>
            <a:r>
              <a:rPr sz="600" spc="25" dirty="0">
                <a:solidFill>
                  <a:srgbClr val="22373A"/>
                </a:solidFill>
                <a:latin typeface="Tahoma"/>
                <a:cs typeface="Tahoma"/>
              </a:rPr>
              <a:t> </a:t>
            </a:r>
            <a:r>
              <a:rPr sz="600" spc="-15" dirty="0">
                <a:solidFill>
                  <a:srgbClr val="22373A"/>
                </a:solidFill>
                <a:latin typeface="Tahoma"/>
                <a:cs typeface="Tahoma"/>
              </a:rPr>
              <a:t>a</a:t>
            </a:r>
            <a:r>
              <a:rPr sz="600" spc="25" dirty="0">
                <a:solidFill>
                  <a:srgbClr val="22373A"/>
                </a:solidFill>
                <a:latin typeface="Tahoma"/>
                <a:cs typeface="Tahoma"/>
              </a:rPr>
              <a:t> </a:t>
            </a:r>
            <a:r>
              <a:rPr sz="600" spc="5" dirty="0">
                <a:solidFill>
                  <a:srgbClr val="22373A"/>
                </a:solidFill>
                <a:latin typeface="Tahoma"/>
                <a:cs typeface="Tahoma"/>
              </a:rPr>
              <a:t>statistical</a:t>
            </a:r>
            <a:r>
              <a:rPr sz="600" spc="20" dirty="0">
                <a:solidFill>
                  <a:srgbClr val="22373A"/>
                </a:solidFill>
                <a:latin typeface="Tahoma"/>
                <a:cs typeface="Tahoma"/>
              </a:rPr>
              <a:t> </a:t>
            </a:r>
            <a:r>
              <a:rPr sz="600" spc="-10" dirty="0">
                <a:solidFill>
                  <a:srgbClr val="22373A"/>
                </a:solidFill>
                <a:latin typeface="Tahoma"/>
                <a:cs typeface="Tahoma"/>
              </a:rPr>
              <a:t>model</a:t>
            </a:r>
            <a:r>
              <a:rPr sz="600" spc="25" dirty="0">
                <a:solidFill>
                  <a:srgbClr val="22373A"/>
                </a:solidFill>
                <a:latin typeface="Tahoma"/>
                <a:cs typeface="Tahoma"/>
              </a:rPr>
              <a:t> </a:t>
            </a:r>
            <a:r>
              <a:rPr sz="600" spc="-10" dirty="0">
                <a:solidFill>
                  <a:srgbClr val="22373A"/>
                </a:solidFill>
                <a:latin typeface="Tahoma"/>
                <a:cs typeface="Tahoma"/>
              </a:rPr>
              <a:t>for</a:t>
            </a:r>
            <a:r>
              <a:rPr sz="600" spc="25" dirty="0">
                <a:solidFill>
                  <a:srgbClr val="22373A"/>
                </a:solidFill>
                <a:latin typeface="Tahoma"/>
                <a:cs typeface="Tahoma"/>
              </a:rPr>
              <a:t> </a:t>
            </a:r>
            <a:r>
              <a:rPr sz="600" spc="-10" dirty="0">
                <a:solidFill>
                  <a:srgbClr val="22373A"/>
                </a:solidFill>
                <a:latin typeface="Tahoma"/>
                <a:cs typeface="Tahoma"/>
              </a:rPr>
              <a:t>the</a:t>
            </a:r>
            <a:r>
              <a:rPr sz="600" spc="25" dirty="0">
                <a:solidFill>
                  <a:srgbClr val="22373A"/>
                </a:solidFill>
                <a:latin typeface="Tahoma"/>
                <a:cs typeface="Tahoma"/>
              </a:rPr>
              <a:t> </a:t>
            </a:r>
            <a:r>
              <a:rPr sz="600" spc="-15" dirty="0">
                <a:solidFill>
                  <a:srgbClr val="22373A"/>
                </a:solidFill>
                <a:latin typeface="Tahoma"/>
                <a:cs typeface="Tahoma"/>
              </a:rPr>
              <a:t>observed</a:t>
            </a:r>
            <a:r>
              <a:rPr sz="600" spc="20" dirty="0">
                <a:solidFill>
                  <a:srgbClr val="22373A"/>
                </a:solidFill>
                <a:latin typeface="Tahoma"/>
                <a:cs typeface="Tahoma"/>
              </a:rPr>
              <a:t> </a:t>
            </a:r>
            <a:r>
              <a:rPr sz="600" spc="-5" dirty="0">
                <a:solidFill>
                  <a:srgbClr val="22373A"/>
                </a:solidFill>
                <a:latin typeface="Tahoma"/>
                <a:cs typeface="Tahoma"/>
              </a:rPr>
              <a:t>data</a:t>
            </a:r>
            <a:r>
              <a:rPr sz="600" spc="25" dirty="0">
                <a:solidFill>
                  <a:srgbClr val="22373A"/>
                </a:solidFill>
                <a:latin typeface="Tahoma"/>
                <a:cs typeface="Tahoma"/>
              </a:rPr>
              <a:t> </a:t>
            </a:r>
            <a:r>
              <a:rPr sz="600" spc="-10" dirty="0">
                <a:solidFill>
                  <a:srgbClr val="22373A"/>
                </a:solidFill>
                <a:latin typeface="Tahoma"/>
                <a:cs typeface="Tahoma"/>
              </a:rPr>
              <a:t>-</a:t>
            </a:r>
            <a:r>
              <a:rPr sz="600" spc="25" dirty="0">
                <a:solidFill>
                  <a:srgbClr val="22373A"/>
                </a:solidFill>
                <a:latin typeface="Tahoma"/>
                <a:cs typeface="Tahoma"/>
              </a:rPr>
              <a:t> </a:t>
            </a:r>
            <a:r>
              <a:rPr sz="600" spc="-10" dirty="0">
                <a:solidFill>
                  <a:srgbClr val="22373A"/>
                </a:solidFill>
                <a:latin typeface="Tahoma"/>
                <a:cs typeface="Tahoma"/>
              </a:rPr>
              <a:t>and</a:t>
            </a:r>
            <a:r>
              <a:rPr sz="600" spc="25" dirty="0">
                <a:solidFill>
                  <a:srgbClr val="22373A"/>
                </a:solidFill>
                <a:latin typeface="Tahoma"/>
                <a:cs typeface="Tahoma"/>
              </a:rPr>
              <a:t> </a:t>
            </a:r>
            <a:r>
              <a:rPr sz="600" spc="-10" dirty="0">
                <a:solidFill>
                  <a:srgbClr val="22373A"/>
                </a:solidFill>
                <a:latin typeface="Tahoma"/>
                <a:cs typeface="Tahoma"/>
              </a:rPr>
              <a:t>the</a:t>
            </a:r>
            <a:r>
              <a:rPr sz="600" spc="25" dirty="0">
                <a:solidFill>
                  <a:srgbClr val="22373A"/>
                </a:solidFill>
                <a:latin typeface="Tahoma"/>
                <a:cs typeface="Tahoma"/>
              </a:rPr>
              <a:t> </a:t>
            </a:r>
            <a:r>
              <a:rPr sz="600" dirty="0">
                <a:solidFill>
                  <a:srgbClr val="22373A"/>
                </a:solidFill>
                <a:latin typeface="Tahoma"/>
                <a:cs typeface="Tahoma"/>
              </a:rPr>
              <a:t>likelihood</a:t>
            </a:r>
            <a:r>
              <a:rPr sz="600" spc="20" dirty="0">
                <a:solidFill>
                  <a:srgbClr val="22373A"/>
                </a:solidFill>
                <a:latin typeface="Tahoma"/>
                <a:cs typeface="Tahoma"/>
              </a:rPr>
              <a:t> </a:t>
            </a:r>
            <a:r>
              <a:rPr sz="600" spc="-10" dirty="0">
                <a:solidFill>
                  <a:srgbClr val="22373A"/>
                </a:solidFill>
                <a:latin typeface="Tahoma"/>
                <a:cs typeface="Tahoma"/>
              </a:rPr>
              <a:t>then</a:t>
            </a:r>
            <a:r>
              <a:rPr sz="600" spc="25" dirty="0">
                <a:solidFill>
                  <a:srgbClr val="22373A"/>
                </a:solidFill>
                <a:latin typeface="Tahoma"/>
                <a:cs typeface="Tahoma"/>
              </a:rPr>
              <a:t> </a:t>
            </a:r>
            <a:r>
              <a:rPr sz="600" spc="-5" dirty="0">
                <a:solidFill>
                  <a:srgbClr val="22373A"/>
                </a:solidFill>
                <a:latin typeface="Tahoma"/>
                <a:cs typeface="Tahoma"/>
              </a:rPr>
              <a:t>tells</a:t>
            </a:r>
            <a:r>
              <a:rPr sz="600" spc="25" dirty="0">
                <a:solidFill>
                  <a:srgbClr val="22373A"/>
                </a:solidFill>
                <a:latin typeface="Tahoma"/>
                <a:cs typeface="Tahoma"/>
              </a:rPr>
              <a:t> </a:t>
            </a:r>
            <a:r>
              <a:rPr sz="600" spc="-25" dirty="0">
                <a:solidFill>
                  <a:srgbClr val="22373A"/>
                </a:solidFill>
                <a:latin typeface="Tahoma"/>
                <a:cs typeface="Tahoma"/>
              </a:rPr>
              <a:t>us </a:t>
            </a:r>
            <a:r>
              <a:rPr sz="600" spc="-20" dirty="0">
                <a:solidFill>
                  <a:srgbClr val="22373A"/>
                </a:solidFill>
                <a:latin typeface="Tahoma"/>
                <a:cs typeface="Tahoma"/>
              </a:rPr>
              <a:t> </a:t>
            </a:r>
            <a:r>
              <a:rPr sz="600" spc="-10" dirty="0">
                <a:solidFill>
                  <a:srgbClr val="22373A"/>
                </a:solidFill>
                <a:latin typeface="Tahoma"/>
                <a:cs typeface="Tahoma"/>
              </a:rPr>
              <a:t>the</a:t>
            </a:r>
            <a:r>
              <a:rPr sz="600" spc="20" dirty="0">
                <a:solidFill>
                  <a:srgbClr val="22373A"/>
                </a:solidFill>
                <a:latin typeface="Tahoma"/>
                <a:cs typeface="Tahoma"/>
              </a:rPr>
              <a:t> </a:t>
            </a:r>
            <a:r>
              <a:rPr sz="600" dirty="0">
                <a:solidFill>
                  <a:srgbClr val="22373A"/>
                </a:solidFill>
                <a:latin typeface="Tahoma"/>
                <a:cs typeface="Tahoma"/>
              </a:rPr>
              <a:t>compatability</a:t>
            </a:r>
            <a:r>
              <a:rPr sz="600" spc="20" dirty="0">
                <a:solidFill>
                  <a:srgbClr val="22373A"/>
                </a:solidFill>
                <a:latin typeface="Tahoma"/>
                <a:cs typeface="Tahoma"/>
              </a:rPr>
              <a:t> </a:t>
            </a:r>
            <a:r>
              <a:rPr sz="600" spc="-5" dirty="0">
                <a:solidFill>
                  <a:srgbClr val="22373A"/>
                </a:solidFill>
                <a:latin typeface="Tahoma"/>
                <a:cs typeface="Tahoma"/>
              </a:rPr>
              <a:t>of</a:t>
            </a:r>
            <a:r>
              <a:rPr sz="600" spc="20" dirty="0">
                <a:solidFill>
                  <a:srgbClr val="22373A"/>
                </a:solidFill>
                <a:latin typeface="Tahoma"/>
                <a:cs typeface="Tahoma"/>
              </a:rPr>
              <a:t> </a:t>
            </a:r>
            <a:r>
              <a:rPr sz="600" spc="-10" dirty="0">
                <a:solidFill>
                  <a:srgbClr val="22373A"/>
                </a:solidFill>
                <a:latin typeface="Tahoma"/>
                <a:cs typeface="Tahoma"/>
              </a:rPr>
              <a:t>the</a:t>
            </a:r>
            <a:r>
              <a:rPr sz="600" spc="20" dirty="0">
                <a:solidFill>
                  <a:srgbClr val="22373A"/>
                </a:solidFill>
                <a:latin typeface="Tahoma"/>
                <a:cs typeface="Tahoma"/>
              </a:rPr>
              <a:t> </a:t>
            </a:r>
            <a:r>
              <a:rPr sz="600" spc="-15" dirty="0">
                <a:solidFill>
                  <a:srgbClr val="22373A"/>
                </a:solidFill>
                <a:latin typeface="Tahoma"/>
                <a:cs typeface="Tahoma"/>
              </a:rPr>
              <a:t>evidence</a:t>
            </a:r>
            <a:r>
              <a:rPr sz="600" spc="20" dirty="0">
                <a:solidFill>
                  <a:srgbClr val="22373A"/>
                </a:solidFill>
                <a:latin typeface="Tahoma"/>
                <a:cs typeface="Tahoma"/>
              </a:rPr>
              <a:t> </a:t>
            </a:r>
            <a:r>
              <a:rPr sz="600" dirty="0">
                <a:solidFill>
                  <a:srgbClr val="22373A"/>
                </a:solidFill>
                <a:latin typeface="Tahoma"/>
                <a:cs typeface="Tahoma"/>
              </a:rPr>
              <a:t>with</a:t>
            </a:r>
            <a:r>
              <a:rPr sz="600" spc="20" dirty="0">
                <a:solidFill>
                  <a:srgbClr val="22373A"/>
                </a:solidFill>
                <a:latin typeface="Tahoma"/>
                <a:cs typeface="Tahoma"/>
              </a:rPr>
              <a:t> </a:t>
            </a:r>
            <a:r>
              <a:rPr sz="600" spc="-10" dirty="0">
                <a:solidFill>
                  <a:srgbClr val="22373A"/>
                </a:solidFill>
                <a:latin typeface="Tahoma"/>
                <a:cs typeface="Tahoma"/>
              </a:rPr>
              <a:t>the</a:t>
            </a:r>
            <a:r>
              <a:rPr sz="600" spc="20" dirty="0">
                <a:solidFill>
                  <a:srgbClr val="22373A"/>
                </a:solidFill>
                <a:latin typeface="Tahoma"/>
                <a:cs typeface="Tahoma"/>
              </a:rPr>
              <a:t> </a:t>
            </a:r>
            <a:r>
              <a:rPr sz="600" spc="-10" dirty="0">
                <a:solidFill>
                  <a:srgbClr val="22373A"/>
                </a:solidFill>
                <a:latin typeface="Tahoma"/>
                <a:cs typeface="Tahoma"/>
              </a:rPr>
              <a:t>given</a:t>
            </a:r>
            <a:r>
              <a:rPr sz="600" spc="20" dirty="0">
                <a:solidFill>
                  <a:srgbClr val="22373A"/>
                </a:solidFill>
                <a:latin typeface="Tahoma"/>
                <a:cs typeface="Tahoma"/>
              </a:rPr>
              <a:t> </a:t>
            </a:r>
            <a:r>
              <a:rPr sz="600" spc="-10" dirty="0">
                <a:solidFill>
                  <a:srgbClr val="22373A"/>
                </a:solidFill>
                <a:latin typeface="Tahoma"/>
                <a:cs typeface="Tahoma"/>
              </a:rPr>
              <a:t>hypothesis.</a:t>
            </a:r>
            <a:endParaRPr sz="600" dirty="0">
              <a:latin typeface="Tahoma"/>
              <a:cs typeface="Tahoma"/>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74549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Prior</a:t>
            </a:r>
            <a:r>
              <a:rPr sz="1200" spc="70" dirty="0">
                <a:solidFill>
                  <a:srgbClr val="F9F9F9"/>
                </a:solidFill>
              </a:rPr>
              <a:t> </a:t>
            </a:r>
            <a:r>
              <a:rPr sz="1200" spc="-50" dirty="0">
                <a:solidFill>
                  <a:srgbClr val="F9F9F9"/>
                </a:solidFill>
              </a:rPr>
              <a:t>for</a:t>
            </a:r>
            <a:r>
              <a:rPr sz="1200" spc="75" dirty="0">
                <a:solidFill>
                  <a:srgbClr val="F9F9F9"/>
                </a:solidFill>
              </a:rPr>
              <a:t> </a:t>
            </a:r>
            <a:r>
              <a:rPr sz="1200" b="0" i="1" spc="15" dirty="0">
                <a:solidFill>
                  <a:srgbClr val="F9F9F9"/>
                </a:solidFill>
                <a:latin typeface="Franklin Gothic Medium"/>
                <a:cs typeface="Franklin Gothic Medium"/>
              </a:rPr>
              <a:t>σ</a:t>
            </a:r>
            <a:endParaRPr sz="1200">
              <a:latin typeface="Franklin Gothic Medium"/>
              <a:cs typeface="Franklin Gothic Medium"/>
            </a:endParaRPr>
          </a:p>
        </p:txBody>
      </p:sp>
      <p:sp>
        <p:nvSpPr>
          <p:cNvPr id="3" name="object 3"/>
          <p:cNvSpPr/>
          <p:nvPr/>
        </p:nvSpPr>
        <p:spPr>
          <a:xfrm>
            <a:off x="322046" y="429222"/>
            <a:ext cx="3964304" cy="654050"/>
          </a:xfrm>
          <a:custGeom>
            <a:avLst/>
            <a:gdLst/>
            <a:ahLst/>
            <a:cxnLst/>
            <a:rect l="l" t="t" r="r" b="b"/>
            <a:pathLst>
              <a:path w="3964304" h="654050">
                <a:moveTo>
                  <a:pt x="3963911" y="0"/>
                </a:moveTo>
                <a:lnTo>
                  <a:pt x="0" y="0"/>
                </a:lnTo>
                <a:lnTo>
                  <a:pt x="0" y="654024"/>
                </a:lnTo>
                <a:lnTo>
                  <a:pt x="3963911" y="654024"/>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19779"/>
            <a:ext cx="1545590" cy="636905"/>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sigma_prior</a:t>
            </a:r>
            <a:r>
              <a:rPr sz="600" spc="-5" dirty="0">
                <a:solidFill>
                  <a:srgbClr val="22373A"/>
                </a:solidFill>
                <a:latin typeface="SimSun"/>
                <a:cs typeface="SimSun"/>
              </a:rPr>
              <a:t> </a:t>
            </a:r>
            <a:r>
              <a:rPr sz="600" spc="15" dirty="0">
                <a:solidFill>
                  <a:srgbClr val="8E5902"/>
                </a:solidFill>
                <a:latin typeface="SimSun"/>
                <a:cs typeface="SimSun"/>
              </a:rPr>
              <a:t>&lt;-</a:t>
            </a:r>
            <a:r>
              <a:rPr sz="600" spc="-5" dirty="0">
                <a:solidFill>
                  <a:srgbClr val="8E5902"/>
                </a:solidFill>
                <a:latin typeface="SimSun"/>
                <a:cs typeface="SimSun"/>
              </a:rPr>
              <a:t> </a:t>
            </a:r>
            <a:r>
              <a:rPr sz="600" spc="15" dirty="0">
                <a:latin typeface="SimSun"/>
                <a:cs typeface="SimSun"/>
              </a:rPr>
              <a:t>tibble</a:t>
            </a:r>
            <a:r>
              <a:rPr sz="600" spc="15" dirty="0">
                <a:solidFill>
                  <a:srgbClr val="22373A"/>
                </a:solidFill>
                <a:latin typeface="SimSun"/>
                <a:cs typeface="SimSun"/>
              </a:rPr>
              <a:t>(</a:t>
            </a:r>
            <a:endParaRPr sz="600">
              <a:latin typeface="SimSun"/>
              <a:cs typeface="SimSun"/>
            </a:endParaRPr>
          </a:p>
          <a:p>
            <a:pPr marL="93345">
              <a:lnSpc>
                <a:spcPct val="100000"/>
              </a:lnSpc>
              <a:spcBef>
                <a:spcPts val="85"/>
              </a:spcBef>
            </a:pPr>
            <a:r>
              <a:rPr sz="600" spc="15" dirty="0">
                <a:solidFill>
                  <a:srgbClr val="C4A000"/>
                </a:solidFill>
                <a:latin typeface="SimSun"/>
                <a:cs typeface="SimSun"/>
              </a:rPr>
              <a:t>sample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latin typeface="SimSun"/>
                <a:cs typeface="SimSun"/>
              </a:rPr>
              <a:t>runif</a:t>
            </a:r>
            <a:r>
              <a:rPr sz="600" spc="15" dirty="0">
                <a:solidFill>
                  <a:srgbClr val="22373A"/>
                </a:solidFill>
                <a:latin typeface="SimSun"/>
                <a:cs typeface="SimSun"/>
              </a:rPr>
              <a:t>(n, </a:t>
            </a:r>
            <a:r>
              <a:rPr sz="600" spc="15" dirty="0">
                <a:solidFill>
                  <a:srgbClr val="C4A000"/>
                </a:solidFill>
                <a:latin typeface="SimSun"/>
                <a:cs typeface="SimSun"/>
              </a:rPr>
              <a:t>min = </a:t>
            </a:r>
            <a:r>
              <a:rPr sz="600" spc="15" dirty="0">
                <a:solidFill>
                  <a:srgbClr val="0000CE"/>
                </a:solidFill>
                <a:latin typeface="SimSun"/>
                <a:cs typeface="SimSun"/>
              </a:rPr>
              <a:t>0</a:t>
            </a:r>
            <a:r>
              <a:rPr sz="600" spc="15" dirty="0">
                <a:solidFill>
                  <a:srgbClr val="22373A"/>
                </a:solidFill>
                <a:latin typeface="SimSun"/>
                <a:cs typeface="SimSun"/>
              </a:rPr>
              <a:t>, </a:t>
            </a:r>
            <a:r>
              <a:rPr sz="600" spc="15" dirty="0">
                <a:solidFill>
                  <a:srgbClr val="C4A000"/>
                </a:solidFill>
                <a:latin typeface="SimSun"/>
                <a:cs typeface="SimSun"/>
              </a:rPr>
              <a:t>max = </a:t>
            </a:r>
            <a:r>
              <a:rPr sz="600" spc="15" dirty="0">
                <a:solidFill>
                  <a:srgbClr val="0000CE"/>
                </a:solidFill>
                <a:latin typeface="SimSun"/>
                <a:cs typeface="SimSun"/>
              </a:rPr>
              <a:t>50</a:t>
            </a:r>
            <a:r>
              <a:rPr sz="600" spc="15" dirty="0">
                <a:solidFill>
                  <a:srgbClr val="22373A"/>
                </a:solidFill>
                <a:latin typeface="SimSun"/>
                <a:cs typeface="SimSun"/>
              </a:rPr>
              <a:t>)</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a:lnSpc>
                <a:spcPct val="100000"/>
              </a:lnSpc>
              <a:spcBef>
                <a:spcPts val="30"/>
              </a:spcBef>
            </a:pPr>
            <a:endParaRPr sz="600">
              <a:latin typeface="SimSun"/>
              <a:cs typeface="SimSun"/>
            </a:endParaRPr>
          </a:p>
          <a:p>
            <a:pPr marL="93345" marR="153670" indent="-81280">
              <a:lnSpc>
                <a:spcPct val="111400"/>
              </a:lnSpc>
              <a:spcBef>
                <a:spcPts val="5"/>
              </a:spcBef>
            </a:pPr>
            <a:r>
              <a:rPr sz="600" spc="15" dirty="0">
                <a:latin typeface="SimSun"/>
                <a:cs typeface="SimSun"/>
              </a:rPr>
              <a:t>ggplot</a:t>
            </a:r>
            <a:r>
              <a:rPr sz="600" spc="15" dirty="0">
                <a:solidFill>
                  <a:srgbClr val="22373A"/>
                </a:solidFill>
                <a:latin typeface="SimSun"/>
                <a:cs typeface="SimSun"/>
              </a:rPr>
              <a:t>(sigma_prior,</a:t>
            </a:r>
            <a:r>
              <a:rPr sz="600" dirty="0">
                <a:solidFill>
                  <a:srgbClr val="22373A"/>
                </a:solidFill>
                <a:latin typeface="SimSun"/>
                <a:cs typeface="SimSun"/>
              </a:rPr>
              <a:t> </a:t>
            </a:r>
            <a:r>
              <a:rPr sz="600" spc="15" dirty="0">
                <a:latin typeface="SimSun"/>
                <a:cs typeface="SimSun"/>
              </a:rPr>
              <a:t>aes</a:t>
            </a:r>
            <a:r>
              <a:rPr sz="600" spc="15" dirty="0">
                <a:solidFill>
                  <a:srgbClr val="22373A"/>
                </a:solidFill>
                <a:latin typeface="SimSun"/>
                <a:cs typeface="SimSun"/>
              </a:rPr>
              <a:t>(sample))</a:t>
            </a:r>
            <a:r>
              <a:rPr sz="600" spc="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geom_area</a:t>
            </a:r>
            <a:r>
              <a:rPr sz="600" spc="15" dirty="0">
                <a:solidFill>
                  <a:srgbClr val="22373A"/>
                </a:solidFill>
                <a:latin typeface="SimSun"/>
                <a:cs typeface="SimSun"/>
              </a:rPr>
              <a:t>(</a:t>
            </a:r>
            <a:r>
              <a:rPr sz="600" spc="15" dirty="0">
                <a:solidFill>
                  <a:srgbClr val="C4A000"/>
                </a:solidFill>
                <a:latin typeface="SimSun"/>
                <a:cs typeface="SimSun"/>
              </a:rPr>
              <a:t>stat=</a:t>
            </a:r>
            <a:r>
              <a:rPr sz="600" spc="15" dirty="0">
                <a:solidFill>
                  <a:srgbClr val="4F9905"/>
                </a:solidFill>
                <a:latin typeface="SimSun"/>
                <a:cs typeface="SimSun"/>
              </a:rPr>
              <a:t>"bin"</a:t>
            </a: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C4A000"/>
                </a:solidFill>
                <a:latin typeface="SimSun"/>
                <a:cs typeface="SimSun"/>
              </a:rPr>
              <a:t>bins=</a:t>
            </a:r>
            <a:r>
              <a:rPr sz="600" spc="15" dirty="0">
                <a:solidFill>
                  <a:srgbClr val="0000CE"/>
                </a:solidFill>
                <a:latin typeface="SimSun"/>
                <a:cs typeface="SimSun"/>
              </a:rPr>
              <a:t>30</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1389557" y="1217140"/>
            <a:ext cx="1829435" cy="1829435"/>
            <a:chOff x="1389557" y="1217140"/>
            <a:chExt cx="1829435" cy="1829435"/>
          </a:xfrm>
        </p:grpSpPr>
        <p:sp>
          <p:nvSpPr>
            <p:cNvPr id="6" name="object 6"/>
            <p:cNvSpPr/>
            <p:nvPr/>
          </p:nvSpPr>
          <p:spPr>
            <a:xfrm>
              <a:off x="1389557" y="1217140"/>
              <a:ext cx="1829435" cy="1829435"/>
            </a:xfrm>
            <a:custGeom>
              <a:avLst/>
              <a:gdLst/>
              <a:ahLst/>
              <a:cxnLst/>
              <a:rect l="l" t="t" r="r" b="b"/>
              <a:pathLst>
                <a:path w="1829435" h="1829435">
                  <a:moveTo>
                    <a:pt x="1828891" y="0"/>
                  </a:moveTo>
                  <a:lnTo>
                    <a:pt x="0" y="0"/>
                  </a:lnTo>
                  <a:lnTo>
                    <a:pt x="0" y="1828891"/>
                  </a:lnTo>
                  <a:lnTo>
                    <a:pt x="1828891" y="1828891"/>
                  </a:lnTo>
                  <a:lnTo>
                    <a:pt x="1828891" y="0"/>
                  </a:lnTo>
                  <a:close/>
                </a:path>
              </a:pathLst>
            </a:custGeom>
            <a:solidFill>
              <a:srgbClr val="FFFFFF"/>
            </a:solidFill>
          </p:spPr>
          <p:txBody>
            <a:bodyPr wrap="square" lIns="0" tIns="0" rIns="0" bIns="0" rtlCol="0"/>
            <a:lstStyle/>
            <a:p>
              <a:endParaRPr/>
            </a:p>
          </p:txBody>
        </p:sp>
        <p:sp>
          <p:nvSpPr>
            <p:cNvPr id="7" name="object 7"/>
            <p:cNvSpPr/>
            <p:nvPr/>
          </p:nvSpPr>
          <p:spPr>
            <a:xfrm>
              <a:off x="1878278" y="1286739"/>
              <a:ext cx="1270635" cy="1354455"/>
            </a:xfrm>
            <a:custGeom>
              <a:avLst/>
              <a:gdLst/>
              <a:ahLst/>
              <a:cxnLst/>
              <a:rect l="l" t="t" r="r" b="b"/>
              <a:pathLst>
                <a:path w="1270635" h="1354455">
                  <a:moveTo>
                    <a:pt x="1270571" y="0"/>
                  </a:moveTo>
                  <a:lnTo>
                    <a:pt x="0" y="0"/>
                  </a:lnTo>
                  <a:lnTo>
                    <a:pt x="0" y="1354014"/>
                  </a:lnTo>
                  <a:lnTo>
                    <a:pt x="1270571" y="1354014"/>
                  </a:lnTo>
                  <a:lnTo>
                    <a:pt x="1270571" y="0"/>
                  </a:lnTo>
                  <a:close/>
                </a:path>
              </a:pathLst>
            </a:custGeom>
            <a:solidFill>
              <a:srgbClr val="EBEBEB"/>
            </a:solidFill>
          </p:spPr>
          <p:txBody>
            <a:bodyPr wrap="square" lIns="0" tIns="0" rIns="0" bIns="0" rtlCol="0"/>
            <a:lstStyle/>
            <a:p>
              <a:endParaRPr/>
            </a:p>
          </p:txBody>
        </p:sp>
        <p:sp>
          <p:nvSpPr>
            <p:cNvPr id="8" name="object 8"/>
            <p:cNvSpPr/>
            <p:nvPr/>
          </p:nvSpPr>
          <p:spPr>
            <a:xfrm>
              <a:off x="1878278" y="1286739"/>
              <a:ext cx="1270635" cy="1354455"/>
            </a:xfrm>
            <a:custGeom>
              <a:avLst/>
              <a:gdLst/>
              <a:ahLst/>
              <a:cxnLst/>
              <a:rect l="l" t="t" r="r" b="b"/>
              <a:pathLst>
                <a:path w="1270635" h="1354455">
                  <a:moveTo>
                    <a:pt x="0" y="1132642"/>
                  </a:moveTo>
                  <a:lnTo>
                    <a:pt x="1270571" y="1132642"/>
                  </a:lnTo>
                </a:path>
                <a:path w="1270635" h="1354455">
                  <a:moveTo>
                    <a:pt x="0" y="812840"/>
                  </a:moveTo>
                  <a:lnTo>
                    <a:pt x="1270571" y="812840"/>
                  </a:lnTo>
                </a:path>
                <a:path w="1270635" h="1354455">
                  <a:moveTo>
                    <a:pt x="0" y="493165"/>
                  </a:moveTo>
                  <a:lnTo>
                    <a:pt x="1270571" y="493165"/>
                  </a:lnTo>
                </a:path>
                <a:path w="1270635" h="1354455">
                  <a:moveTo>
                    <a:pt x="0" y="173490"/>
                  </a:moveTo>
                  <a:lnTo>
                    <a:pt x="1270571" y="173490"/>
                  </a:lnTo>
                </a:path>
                <a:path w="1270635" h="1354455">
                  <a:moveTo>
                    <a:pt x="188731" y="1354014"/>
                  </a:moveTo>
                  <a:lnTo>
                    <a:pt x="188731" y="0"/>
                  </a:lnTo>
                </a:path>
                <a:path w="1270635" h="1354455">
                  <a:moveTo>
                    <a:pt x="412135" y="1354014"/>
                  </a:moveTo>
                  <a:lnTo>
                    <a:pt x="412135" y="0"/>
                  </a:lnTo>
                </a:path>
                <a:path w="1270635" h="1354455">
                  <a:moveTo>
                    <a:pt x="635666" y="1354014"/>
                  </a:moveTo>
                  <a:lnTo>
                    <a:pt x="635666" y="0"/>
                  </a:lnTo>
                </a:path>
                <a:path w="1270635" h="1354455">
                  <a:moveTo>
                    <a:pt x="859070" y="1354014"/>
                  </a:moveTo>
                  <a:lnTo>
                    <a:pt x="859070" y="0"/>
                  </a:lnTo>
                </a:path>
                <a:path w="1270635" h="1354455">
                  <a:moveTo>
                    <a:pt x="1082475" y="1354014"/>
                  </a:moveTo>
                  <a:lnTo>
                    <a:pt x="1082475" y="0"/>
                  </a:lnTo>
                </a:path>
              </a:pathLst>
            </a:custGeom>
            <a:ln w="6731">
              <a:solidFill>
                <a:srgbClr val="FFFFFF"/>
              </a:solidFill>
            </a:ln>
          </p:spPr>
          <p:txBody>
            <a:bodyPr wrap="square" lIns="0" tIns="0" rIns="0" bIns="0" rtlCol="0"/>
            <a:lstStyle/>
            <a:p>
              <a:endParaRPr/>
            </a:p>
          </p:txBody>
        </p:sp>
        <p:sp>
          <p:nvSpPr>
            <p:cNvPr id="9" name="object 9"/>
            <p:cNvSpPr/>
            <p:nvPr/>
          </p:nvSpPr>
          <p:spPr>
            <a:xfrm>
              <a:off x="1878278" y="1286739"/>
              <a:ext cx="1270635" cy="1354455"/>
            </a:xfrm>
            <a:custGeom>
              <a:avLst/>
              <a:gdLst/>
              <a:ahLst/>
              <a:cxnLst/>
              <a:rect l="l" t="t" r="r" b="b"/>
              <a:pathLst>
                <a:path w="1270635" h="1354455">
                  <a:moveTo>
                    <a:pt x="0" y="1292416"/>
                  </a:moveTo>
                  <a:lnTo>
                    <a:pt x="1270571" y="1292416"/>
                  </a:lnTo>
                </a:path>
                <a:path w="1270635" h="1354455">
                  <a:moveTo>
                    <a:pt x="0" y="972741"/>
                  </a:moveTo>
                  <a:lnTo>
                    <a:pt x="1270571" y="972741"/>
                  </a:lnTo>
                </a:path>
                <a:path w="1270635" h="1354455">
                  <a:moveTo>
                    <a:pt x="0" y="653066"/>
                  </a:moveTo>
                  <a:lnTo>
                    <a:pt x="1270571" y="653066"/>
                  </a:lnTo>
                </a:path>
                <a:path w="1270635" h="1354455">
                  <a:moveTo>
                    <a:pt x="0" y="333264"/>
                  </a:moveTo>
                  <a:lnTo>
                    <a:pt x="1270571" y="333264"/>
                  </a:lnTo>
                </a:path>
                <a:path w="1270635" h="1354455">
                  <a:moveTo>
                    <a:pt x="0" y="13589"/>
                  </a:moveTo>
                  <a:lnTo>
                    <a:pt x="1270571" y="13589"/>
                  </a:lnTo>
                </a:path>
                <a:path w="1270635" h="1354455">
                  <a:moveTo>
                    <a:pt x="76965" y="1354014"/>
                  </a:moveTo>
                  <a:lnTo>
                    <a:pt x="76965" y="0"/>
                  </a:lnTo>
                </a:path>
                <a:path w="1270635" h="1354455">
                  <a:moveTo>
                    <a:pt x="300497" y="1354014"/>
                  </a:moveTo>
                  <a:lnTo>
                    <a:pt x="300497" y="0"/>
                  </a:lnTo>
                </a:path>
                <a:path w="1270635" h="1354455">
                  <a:moveTo>
                    <a:pt x="523901" y="1354014"/>
                  </a:moveTo>
                  <a:lnTo>
                    <a:pt x="523901" y="0"/>
                  </a:lnTo>
                </a:path>
                <a:path w="1270635" h="1354455">
                  <a:moveTo>
                    <a:pt x="747305" y="1354014"/>
                  </a:moveTo>
                  <a:lnTo>
                    <a:pt x="747305" y="0"/>
                  </a:lnTo>
                </a:path>
                <a:path w="1270635" h="1354455">
                  <a:moveTo>
                    <a:pt x="970836" y="1354014"/>
                  </a:moveTo>
                  <a:lnTo>
                    <a:pt x="970836" y="0"/>
                  </a:lnTo>
                </a:path>
                <a:path w="1270635" h="1354455">
                  <a:moveTo>
                    <a:pt x="1194240" y="1354014"/>
                  </a:moveTo>
                  <a:lnTo>
                    <a:pt x="1194240" y="0"/>
                  </a:lnTo>
                </a:path>
              </a:pathLst>
            </a:custGeom>
            <a:ln w="13589">
              <a:solidFill>
                <a:srgbClr val="FFFFFF"/>
              </a:solidFill>
            </a:ln>
          </p:spPr>
          <p:txBody>
            <a:bodyPr wrap="square" lIns="0" tIns="0" rIns="0" bIns="0" rtlCol="0"/>
            <a:lstStyle/>
            <a:p>
              <a:endParaRPr/>
            </a:p>
          </p:txBody>
        </p:sp>
        <p:sp>
          <p:nvSpPr>
            <p:cNvPr id="10" name="object 10"/>
            <p:cNvSpPr/>
            <p:nvPr/>
          </p:nvSpPr>
          <p:spPr>
            <a:xfrm>
              <a:off x="1955244" y="1348337"/>
              <a:ext cx="1116965" cy="1231265"/>
            </a:xfrm>
            <a:custGeom>
              <a:avLst/>
              <a:gdLst/>
              <a:ahLst/>
              <a:cxnLst/>
              <a:rect l="l" t="t" r="r" b="b"/>
              <a:pathLst>
                <a:path w="1116964" h="1231264">
                  <a:moveTo>
                    <a:pt x="423566" y="0"/>
                  </a:moveTo>
                  <a:lnTo>
                    <a:pt x="385083" y="162949"/>
                  </a:lnTo>
                  <a:lnTo>
                    <a:pt x="346600" y="140596"/>
                  </a:lnTo>
                  <a:lnTo>
                    <a:pt x="308117" y="134245"/>
                  </a:lnTo>
                  <a:lnTo>
                    <a:pt x="269507" y="99064"/>
                  </a:lnTo>
                  <a:lnTo>
                    <a:pt x="231024" y="223785"/>
                  </a:lnTo>
                  <a:lnTo>
                    <a:pt x="192541" y="191779"/>
                  </a:lnTo>
                  <a:lnTo>
                    <a:pt x="154058" y="178951"/>
                  </a:lnTo>
                  <a:lnTo>
                    <a:pt x="115575" y="118242"/>
                  </a:lnTo>
                  <a:lnTo>
                    <a:pt x="77092" y="156598"/>
                  </a:lnTo>
                  <a:lnTo>
                    <a:pt x="38609" y="57533"/>
                  </a:lnTo>
                  <a:lnTo>
                    <a:pt x="0" y="572290"/>
                  </a:lnTo>
                  <a:lnTo>
                    <a:pt x="0" y="1230818"/>
                  </a:lnTo>
                  <a:lnTo>
                    <a:pt x="1116639" y="1230818"/>
                  </a:lnTo>
                  <a:lnTo>
                    <a:pt x="1116639" y="751242"/>
                  </a:lnTo>
                  <a:lnTo>
                    <a:pt x="1078156" y="86237"/>
                  </a:lnTo>
                  <a:lnTo>
                    <a:pt x="1039546" y="54231"/>
                  </a:lnTo>
                  <a:lnTo>
                    <a:pt x="1001063" y="121418"/>
                  </a:lnTo>
                  <a:lnTo>
                    <a:pt x="962581" y="89412"/>
                  </a:lnTo>
                  <a:lnTo>
                    <a:pt x="924098" y="166251"/>
                  </a:lnTo>
                  <a:lnTo>
                    <a:pt x="885615" y="73536"/>
                  </a:lnTo>
                  <a:lnTo>
                    <a:pt x="847132" y="220610"/>
                  </a:lnTo>
                  <a:lnTo>
                    <a:pt x="808649" y="172601"/>
                  </a:lnTo>
                  <a:lnTo>
                    <a:pt x="770039" y="92714"/>
                  </a:lnTo>
                  <a:lnTo>
                    <a:pt x="731556" y="143771"/>
                  </a:lnTo>
                  <a:lnTo>
                    <a:pt x="693073" y="67059"/>
                  </a:lnTo>
                  <a:lnTo>
                    <a:pt x="654590" y="162949"/>
                  </a:lnTo>
                  <a:lnTo>
                    <a:pt x="616107" y="207782"/>
                  </a:lnTo>
                  <a:lnTo>
                    <a:pt x="577624" y="124593"/>
                  </a:lnTo>
                  <a:lnTo>
                    <a:pt x="539014" y="169426"/>
                  </a:lnTo>
                  <a:lnTo>
                    <a:pt x="500531" y="95889"/>
                  </a:lnTo>
                  <a:lnTo>
                    <a:pt x="462049" y="118242"/>
                  </a:lnTo>
                  <a:lnTo>
                    <a:pt x="423566" y="0"/>
                  </a:lnTo>
                  <a:close/>
                </a:path>
              </a:pathLst>
            </a:custGeom>
            <a:solidFill>
              <a:srgbClr val="333333"/>
            </a:solidFill>
          </p:spPr>
          <p:txBody>
            <a:bodyPr wrap="square" lIns="0" tIns="0" rIns="0" bIns="0" rtlCol="0"/>
            <a:lstStyle/>
            <a:p>
              <a:endParaRPr/>
            </a:p>
          </p:txBody>
        </p:sp>
        <p:sp>
          <p:nvSpPr>
            <p:cNvPr id="11" name="object 11"/>
            <p:cNvSpPr/>
            <p:nvPr/>
          </p:nvSpPr>
          <p:spPr>
            <a:xfrm>
              <a:off x="1843478" y="1300329"/>
              <a:ext cx="1229360" cy="1375410"/>
            </a:xfrm>
            <a:custGeom>
              <a:avLst/>
              <a:gdLst/>
              <a:ahLst/>
              <a:cxnLst/>
              <a:rect l="l" t="t" r="r" b="b"/>
              <a:pathLst>
                <a:path w="1229360" h="1375410">
                  <a:moveTo>
                    <a:pt x="0" y="1278826"/>
                  </a:moveTo>
                  <a:lnTo>
                    <a:pt x="34799" y="1278826"/>
                  </a:lnTo>
                </a:path>
                <a:path w="1229360" h="1375410">
                  <a:moveTo>
                    <a:pt x="0" y="959151"/>
                  </a:moveTo>
                  <a:lnTo>
                    <a:pt x="34799" y="959151"/>
                  </a:lnTo>
                </a:path>
                <a:path w="1229360" h="1375410">
                  <a:moveTo>
                    <a:pt x="0" y="639476"/>
                  </a:moveTo>
                  <a:lnTo>
                    <a:pt x="34799" y="639476"/>
                  </a:lnTo>
                </a:path>
                <a:path w="1229360" h="1375410">
                  <a:moveTo>
                    <a:pt x="0" y="319674"/>
                  </a:moveTo>
                  <a:lnTo>
                    <a:pt x="34799" y="319674"/>
                  </a:lnTo>
                </a:path>
                <a:path w="1229360" h="1375410">
                  <a:moveTo>
                    <a:pt x="0" y="0"/>
                  </a:moveTo>
                  <a:lnTo>
                    <a:pt x="34799" y="0"/>
                  </a:lnTo>
                </a:path>
                <a:path w="1229360" h="1375410">
                  <a:moveTo>
                    <a:pt x="111765" y="1375224"/>
                  </a:moveTo>
                  <a:lnTo>
                    <a:pt x="111765" y="1340424"/>
                  </a:lnTo>
                </a:path>
                <a:path w="1229360" h="1375410">
                  <a:moveTo>
                    <a:pt x="335296" y="1375224"/>
                  </a:moveTo>
                  <a:lnTo>
                    <a:pt x="335296" y="1340424"/>
                  </a:lnTo>
                </a:path>
                <a:path w="1229360" h="1375410">
                  <a:moveTo>
                    <a:pt x="558700" y="1375224"/>
                  </a:moveTo>
                  <a:lnTo>
                    <a:pt x="558700" y="1340424"/>
                  </a:lnTo>
                </a:path>
                <a:path w="1229360" h="1375410">
                  <a:moveTo>
                    <a:pt x="782105" y="1375224"/>
                  </a:moveTo>
                  <a:lnTo>
                    <a:pt x="782105" y="1340424"/>
                  </a:lnTo>
                </a:path>
                <a:path w="1229360" h="1375410">
                  <a:moveTo>
                    <a:pt x="1005636" y="1375224"/>
                  </a:moveTo>
                  <a:lnTo>
                    <a:pt x="1005636" y="1340424"/>
                  </a:lnTo>
                </a:path>
                <a:path w="1229360" h="1375410">
                  <a:moveTo>
                    <a:pt x="1229040" y="1375224"/>
                  </a:moveTo>
                  <a:lnTo>
                    <a:pt x="1229040" y="1340424"/>
                  </a:lnTo>
                </a:path>
              </a:pathLst>
            </a:custGeom>
            <a:ln w="13589">
              <a:solidFill>
                <a:srgbClr val="333333"/>
              </a:solidFill>
            </a:ln>
          </p:spPr>
          <p:txBody>
            <a:bodyPr wrap="square" lIns="0" tIns="0" rIns="0" bIns="0" rtlCol="0"/>
            <a:lstStyle/>
            <a:p>
              <a:endParaRPr/>
            </a:p>
          </p:txBody>
        </p:sp>
      </p:grpSp>
      <p:sp>
        <p:nvSpPr>
          <p:cNvPr id="12" name="object 12"/>
          <p:cNvSpPr txBox="1"/>
          <p:nvPr/>
        </p:nvSpPr>
        <p:spPr>
          <a:xfrm>
            <a:off x="1389557" y="1217140"/>
            <a:ext cx="1829435" cy="1829435"/>
          </a:xfrm>
          <a:prstGeom prst="rect">
            <a:avLst/>
          </a:prstGeom>
        </p:spPr>
        <p:txBody>
          <a:bodyPr vert="horz" wrap="square" lIns="0" tIns="9525" rIns="0" bIns="0" rtlCol="0">
            <a:spAutoFit/>
          </a:bodyPr>
          <a:lstStyle/>
          <a:p>
            <a:pPr marL="234950">
              <a:lnSpc>
                <a:spcPct val="100000"/>
              </a:lnSpc>
              <a:spcBef>
                <a:spcPts val="75"/>
              </a:spcBef>
            </a:pPr>
            <a:r>
              <a:rPr sz="900" dirty="0">
                <a:solidFill>
                  <a:srgbClr val="4D4D4D"/>
                </a:solidFill>
                <a:latin typeface="Microsoft Sans Serif"/>
                <a:cs typeface="Microsoft Sans Serif"/>
              </a:rPr>
              <a:t>400</a:t>
            </a:r>
            <a:endParaRPr sz="900">
              <a:latin typeface="Microsoft Sans Serif"/>
              <a:cs typeface="Microsoft Sans Serif"/>
            </a:endParaRPr>
          </a:p>
          <a:p>
            <a:pPr>
              <a:lnSpc>
                <a:spcPct val="100000"/>
              </a:lnSpc>
              <a:spcBef>
                <a:spcPts val="25"/>
              </a:spcBef>
            </a:pPr>
            <a:endParaRPr sz="1250">
              <a:latin typeface="Microsoft Sans Serif"/>
              <a:cs typeface="Microsoft Sans Serif"/>
            </a:endParaRPr>
          </a:p>
          <a:p>
            <a:pPr marL="234950">
              <a:lnSpc>
                <a:spcPct val="100000"/>
              </a:lnSpc>
            </a:pPr>
            <a:r>
              <a:rPr sz="900" dirty="0">
                <a:solidFill>
                  <a:srgbClr val="4D4D4D"/>
                </a:solidFill>
                <a:latin typeface="Microsoft Sans Serif"/>
                <a:cs typeface="Microsoft Sans Serif"/>
              </a:rPr>
              <a:t>300</a:t>
            </a:r>
            <a:endParaRPr sz="900">
              <a:latin typeface="Microsoft Sans Serif"/>
              <a:cs typeface="Microsoft Sans Serif"/>
            </a:endParaRPr>
          </a:p>
          <a:p>
            <a:pPr>
              <a:lnSpc>
                <a:spcPct val="100000"/>
              </a:lnSpc>
              <a:spcBef>
                <a:spcPts val="20"/>
              </a:spcBef>
            </a:pPr>
            <a:endParaRPr sz="1250">
              <a:latin typeface="Microsoft Sans Serif"/>
              <a:cs typeface="Microsoft Sans Serif"/>
            </a:endParaRPr>
          </a:p>
          <a:p>
            <a:pPr marL="234950">
              <a:lnSpc>
                <a:spcPct val="100000"/>
              </a:lnSpc>
            </a:pPr>
            <a:r>
              <a:rPr sz="900" dirty="0">
                <a:solidFill>
                  <a:srgbClr val="4D4D4D"/>
                </a:solidFill>
                <a:latin typeface="Microsoft Sans Serif"/>
                <a:cs typeface="Microsoft Sans Serif"/>
              </a:rPr>
              <a:t>200</a:t>
            </a:r>
            <a:endParaRPr sz="900">
              <a:latin typeface="Microsoft Sans Serif"/>
              <a:cs typeface="Microsoft Sans Serif"/>
            </a:endParaRPr>
          </a:p>
          <a:p>
            <a:pPr>
              <a:lnSpc>
                <a:spcPct val="100000"/>
              </a:lnSpc>
              <a:spcBef>
                <a:spcPts val="25"/>
              </a:spcBef>
            </a:pPr>
            <a:endParaRPr sz="1250">
              <a:latin typeface="Microsoft Sans Serif"/>
              <a:cs typeface="Microsoft Sans Serif"/>
            </a:endParaRPr>
          </a:p>
          <a:p>
            <a:pPr marL="234950">
              <a:lnSpc>
                <a:spcPct val="100000"/>
              </a:lnSpc>
            </a:pPr>
            <a:r>
              <a:rPr sz="900" dirty="0">
                <a:solidFill>
                  <a:srgbClr val="4D4D4D"/>
                </a:solidFill>
                <a:latin typeface="Microsoft Sans Serif"/>
                <a:cs typeface="Microsoft Sans Serif"/>
              </a:rPr>
              <a:t>100</a:t>
            </a:r>
            <a:endParaRPr sz="900">
              <a:latin typeface="Microsoft Sans Serif"/>
              <a:cs typeface="Microsoft Sans Serif"/>
            </a:endParaRPr>
          </a:p>
          <a:p>
            <a:pPr>
              <a:lnSpc>
                <a:spcPct val="100000"/>
              </a:lnSpc>
              <a:spcBef>
                <a:spcPts val="20"/>
              </a:spcBef>
            </a:pPr>
            <a:endParaRPr sz="1250">
              <a:latin typeface="Microsoft Sans Serif"/>
              <a:cs typeface="Microsoft Sans Serif"/>
            </a:endParaRPr>
          </a:p>
          <a:p>
            <a:pPr marL="362585">
              <a:lnSpc>
                <a:spcPct val="100000"/>
              </a:lnSpc>
            </a:pPr>
            <a:r>
              <a:rPr sz="900" dirty="0">
                <a:solidFill>
                  <a:srgbClr val="4D4D4D"/>
                </a:solidFill>
                <a:latin typeface="Microsoft Sans Serif"/>
                <a:cs typeface="Microsoft Sans Serif"/>
              </a:rPr>
              <a:t>0</a:t>
            </a:r>
            <a:endParaRPr sz="900">
              <a:latin typeface="Microsoft Sans Serif"/>
              <a:cs typeface="Microsoft Sans Serif"/>
            </a:endParaRPr>
          </a:p>
          <a:p>
            <a:pPr marL="451484" algn="ctr">
              <a:lnSpc>
                <a:spcPts val="1070"/>
              </a:lnSpc>
              <a:spcBef>
                <a:spcPts val="225"/>
              </a:spcBef>
              <a:tabLst>
                <a:tab pos="642620" algn="l"/>
              </a:tabLst>
            </a:pPr>
            <a:r>
              <a:rPr sz="900" dirty="0">
                <a:solidFill>
                  <a:srgbClr val="4D4D4D"/>
                </a:solidFill>
                <a:latin typeface="Microsoft Sans Serif"/>
                <a:cs typeface="Microsoft Sans Serif"/>
              </a:rPr>
              <a:t>0	10  </a:t>
            </a:r>
            <a:r>
              <a:rPr sz="900" spc="15" dirty="0">
                <a:solidFill>
                  <a:srgbClr val="4D4D4D"/>
                </a:solidFill>
                <a:latin typeface="Microsoft Sans Serif"/>
                <a:cs typeface="Microsoft Sans Serif"/>
              </a:rPr>
              <a:t> </a:t>
            </a:r>
            <a:r>
              <a:rPr sz="900" dirty="0">
                <a:solidFill>
                  <a:srgbClr val="4D4D4D"/>
                </a:solidFill>
                <a:latin typeface="Microsoft Sans Serif"/>
                <a:cs typeface="Microsoft Sans Serif"/>
              </a:rPr>
              <a:t>20  </a:t>
            </a:r>
            <a:r>
              <a:rPr sz="900" spc="15" dirty="0">
                <a:solidFill>
                  <a:srgbClr val="4D4D4D"/>
                </a:solidFill>
                <a:latin typeface="Microsoft Sans Serif"/>
                <a:cs typeface="Microsoft Sans Serif"/>
              </a:rPr>
              <a:t> </a:t>
            </a:r>
            <a:r>
              <a:rPr sz="900" dirty="0">
                <a:solidFill>
                  <a:srgbClr val="4D4D4D"/>
                </a:solidFill>
                <a:latin typeface="Microsoft Sans Serif"/>
                <a:cs typeface="Microsoft Sans Serif"/>
              </a:rPr>
              <a:t>30  </a:t>
            </a:r>
            <a:r>
              <a:rPr sz="900" spc="20" dirty="0">
                <a:solidFill>
                  <a:srgbClr val="4D4D4D"/>
                </a:solidFill>
                <a:latin typeface="Microsoft Sans Serif"/>
                <a:cs typeface="Microsoft Sans Serif"/>
              </a:rPr>
              <a:t> </a:t>
            </a:r>
            <a:r>
              <a:rPr sz="900" dirty="0">
                <a:solidFill>
                  <a:srgbClr val="4D4D4D"/>
                </a:solidFill>
                <a:latin typeface="Microsoft Sans Serif"/>
                <a:cs typeface="Microsoft Sans Serif"/>
              </a:rPr>
              <a:t>40  </a:t>
            </a:r>
            <a:r>
              <a:rPr sz="900" spc="15" dirty="0">
                <a:solidFill>
                  <a:srgbClr val="4D4D4D"/>
                </a:solidFill>
                <a:latin typeface="Microsoft Sans Serif"/>
                <a:cs typeface="Microsoft Sans Serif"/>
              </a:rPr>
              <a:t> </a:t>
            </a:r>
            <a:r>
              <a:rPr sz="900" dirty="0">
                <a:solidFill>
                  <a:srgbClr val="4D4D4D"/>
                </a:solidFill>
                <a:latin typeface="Microsoft Sans Serif"/>
                <a:cs typeface="Microsoft Sans Serif"/>
              </a:rPr>
              <a:t>50</a:t>
            </a:r>
            <a:endParaRPr sz="900">
              <a:latin typeface="Microsoft Sans Serif"/>
              <a:cs typeface="Microsoft Sans Serif"/>
            </a:endParaRPr>
          </a:p>
          <a:p>
            <a:pPr marL="419100" algn="ctr">
              <a:lnSpc>
                <a:spcPts val="1310"/>
              </a:lnSpc>
            </a:pPr>
            <a:r>
              <a:rPr sz="1100" spc="-5" dirty="0">
                <a:latin typeface="Microsoft Sans Serif"/>
                <a:cs typeface="Microsoft Sans Serif"/>
              </a:rPr>
              <a:t>sample</a:t>
            </a:r>
            <a:endParaRPr sz="1100">
              <a:latin typeface="Microsoft Sans Serif"/>
              <a:cs typeface="Microsoft Sans Serif"/>
            </a:endParaRPr>
          </a:p>
        </p:txBody>
      </p:sp>
      <p:sp>
        <p:nvSpPr>
          <p:cNvPr id="14" name="object 1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10</a:t>
            </a:r>
          </a:p>
        </p:txBody>
      </p:sp>
      <p:sp>
        <p:nvSpPr>
          <p:cNvPr id="13" name="object 13"/>
          <p:cNvSpPr txBox="1"/>
          <p:nvPr/>
        </p:nvSpPr>
        <p:spPr>
          <a:xfrm>
            <a:off x="1420319" y="1780170"/>
            <a:ext cx="181610" cy="367665"/>
          </a:xfrm>
          <a:prstGeom prst="rect">
            <a:avLst/>
          </a:prstGeom>
        </p:spPr>
        <p:txBody>
          <a:bodyPr vert="vert270" wrap="square" lIns="0" tIns="0" rIns="0" bIns="0" rtlCol="0">
            <a:spAutoFit/>
          </a:bodyPr>
          <a:lstStyle/>
          <a:p>
            <a:pPr marL="12700">
              <a:lnSpc>
                <a:spcPts val="1315"/>
              </a:lnSpc>
            </a:pPr>
            <a:r>
              <a:rPr sz="1100" dirty="0">
                <a:latin typeface="Microsoft Sans Serif"/>
                <a:cs typeface="Microsoft Sans Serif"/>
              </a:rPr>
              <a:t>count</a:t>
            </a:r>
            <a:endParaRPr sz="1100">
              <a:latin typeface="Microsoft Sans Serif"/>
              <a:cs typeface="Microsoft Sans Serif"/>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74549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Prior</a:t>
            </a:r>
            <a:r>
              <a:rPr sz="1200" spc="70" dirty="0">
                <a:solidFill>
                  <a:srgbClr val="F9F9F9"/>
                </a:solidFill>
              </a:rPr>
              <a:t> </a:t>
            </a:r>
            <a:r>
              <a:rPr sz="1200" spc="-50" dirty="0">
                <a:solidFill>
                  <a:srgbClr val="F9F9F9"/>
                </a:solidFill>
              </a:rPr>
              <a:t>for</a:t>
            </a:r>
            <a:r>
              <a:rPr sz="1200" spc="75" dirty="0">
                <a:solidFill>
                  <a:srgbClr val="F9F9F9"/>
                </a:solidFill>
              </a:rPr>
              <a:t> </a:t>
            </a:r>
            <a:r>
              <a:rPr sz="1200" b="0" i="1" spc="15" dirty="0">
                <a:solidFill>
                  <a:srgbClr val="F9F9F9"/>
                </a:solidFill>
                <a:latin typeface="Franklin Gothic Medium"/>
                <a:cs typeface="Franklin Gothic Medium"/>
              </a:rPr>
              <a:t>σ</a:t>
            </a:r>
            <a:endParaRPr sz="1200">
              <a:latin typeface="Franklin Gothic Medium"/>
              <a:cs typeface="Franklin Gothic Medium"/>
            </a:endParaRPr>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11</a:t>
            </a:r>
          </a:p>
        </p:txBody>
      </p:sp>
      <p:sp>
        <p:nvSpPr>
          <p:cNvPr id="3" name="object 3"/>
          <p:cNvSpPr txBox="1"/>
          <p:nvPr/>
        </p:nvSpPr>
        <p:spPr>
          <a:xfrm>
            <a:off x="347294" y="1187803"/>
            <a:ext cx="3783329" cy="1167130"/>
          </a:xfrm>
          <a:prstGeom prst="rect">
            <a:avLst/>
          </a:prstGeom>
        </p:spPr>
        <p:txBody>
          <a:bodyPr vert="horz" wrap="square" lIns="0" tIns="12700" rIns="0" bIns="0" rtlCol="0">
            <a:spAutoFit/>
          </a:bodyPr>
          <a:lstStyle/>
          <a:p>
            <a:pPr marL="12700" marR="116839">
              <a:lnSpc>
                <a:spcPct val="118000"/>
              </a:lnSpc>
              <a:spcBef>
                <a:spcPts val="100"/>
              </a:spcBef>
            </a:pPr>
            <a:r>
              <a:rPr sz="1100" spc="65" dirty="0">
                <a:solidFill>
                  <a:srgbClr val="22373A"/>
                </a:solidFill>
                <a:latin typeface="Tahoma"/>
                <a:cs typeface="Tahoma"/>
              </a:rPr>
              <a:t>A</a:t>
            </a:r>
            <a:r>
              <a:rPr sz="1100" spc="10" dirty="0">
                <a:solidFill>
                  <a:srgbClr val="22373A"/>
                </a:solidFill>
                <a:latin typeface="Tahoma"/>
                <a:cs typeface="Tahoma"/>
              </a:rPr>
              <a:t> </a:t>
            </a:r>
            <a:r>
              <a:rPr sz="1100" spc="-45" dirty="0">
                <a:solidFill>
                  <a:srgbClr val="FF0000"/>
                </a:solidFill>
                <a:latin typeface="Tahoma"/>
                <a:cs typeface="Tahoma"/>
              </a:rPr>
              <a:t>uniform</a:t>
            </a:r>
            <a:r>
              <a:rPr sz="1100" spc="15" dirty="0">
                <a:solidFill>
                  <a:srgbClr val="FF0000"/>
                </a:solidFill>
                <a:latin typeface="Tahoma"/>
                <a:cs typeface="Tahoma"/>
              </a:rPr>
              <a:t> </a:t>
            </a:r>
            <a:r>
              <a:rPr sz="1100" spc="-45" dirty="0">
                <a:solidFill>
                  <a:srgbClr val="FF0000"/>
                </a:solidFill>
                <a:latin typeface="Tahoma"/>
                <a:cs typeface="Tahoma"/>
              </a:rPr>
              <a:t>prior</a:t>
            </a:r>
            <a:r>
              <a:rPr sz="1100" spc="15" dirty="0">
                <a:solidFill>
                  <a:srgbClr val="FF0000"/>
                </a:solidFill>
                <a:latin typeface="Tahoma"/>
                <a:cs typeface="Tahoma"/>
              </a:rPr>
              <a:t> </a:t>
            </a:r>
            <a:r>
              <a:rPr sz="1100" spc="-65" dirty="0">
                <a:solidFill>
                  <a:srgbClr val="22373A"/>
                </a:solidFill>
                <a:latin typeface="Tahoma"/>
                <a:cs typeface="Tahoma"/>
              </a:rPr>
              <a:t>has</a:t>
            </a:r>
            <a:r>
              <a:rPr sz="1100" spc="15" dirty="0">
                <a:solidFill>
                  <a:srgbClr val="22373A"/>
                </a:solidFill>
                <a:latin typeface="Tahoma"/>
                <a:cs typeface="Tahoma"/>
              </a:rPr>
              <a:t> </a:t>
            </a:r>
            <a:r>
              <a:rPr sz="1100" spc="-70" dirty="0">
                <a:solidFill>
                  <a:srgbClr val="22373A"/>
                </a:solidFill>
                <a:latin typeface="Tahoma"/>
                <a:cs typeface="Tahoma"/>
              </a:rPr>
              <a:t>some</a:t>
            </a:r>
            <a:r>
              <a:rPr sz="1100" spc="10" dirty="0">
                <a:solidFill>
                  <a:srgbClr val="22373A"/>
                </a:solidFill>
                <a:latin typeface="Tahoma"/>
                <a:cs typeface="Tahoma"/>
              </a:rPr>
              <a:t> </a:t>
            </a:r>
            <a:r>
              <a:rPr sz="1100" spc="-50" dirty="0">
                <a:solidFill>
                  <a:srgbClr val="22373A"/>
                </a:solidFill>
                <a:latin typeface="Tahoma"/>
                <a:cs typeface="Tahoma"/>
              </a:rPr>
              <a:t>desirable</a:t>
            </a:r>
            <a:r>
              <a:rPr sz="1100" spc="20" dirty="0">
                <a:solidFill>
                  <a:srgbClr val="22373A"/>
                </a:solidFill>
                <a:latin typeface="Tahoma"/>
                <a:cs typeface="Tahoma"/>
              </a:rPr>
              <a:t> </a:t>
            </a:r>
            <a:r>
              <a:rPr sz="1100" spc="-45" dirty="0">
                <a:solidFill>
                  <a:srgbClr val="22373A"/>
                </a:solidFill>
                <a:latin typeface="Tahoma"/>
                <a:cs typeface="Tahoma"/>
              </a:rPr>
              <a:t>properties</a:t>
            </a:r>
            <a:r>
              <a:rPr sz="1100" spc="20" dirty="0">
                <a:solidFill>
                  <a:srgbClr val="22373A"/>
                </a:solidFill>
                <a:latin typeface="Tahoma"/>
                <a:cs typeface="Tahoma"/>
              </a:rPr>
              <a:t> </a:t>
            </a:r>
            <a:r>
              <a:rPr sz="1100" spc="-55" dirty="0">
                <a:solidFill>
                  <a:srgbClr val="22373A"/>
                </a:solidFill>
                <a:latin typeface="Tahoma"/>
                <a:cs typeface="Tahoma"/>
              </a:rPr>
              <a:t>e.g.</a:t>
            </a:r>
            <a:r>
              <a:rPr sz="1100" spc="15" dirty="0">
                <a:solidFill>
                  <a:srgbClr val="22373A"/>
                </a:solidFill>
                <a:latin typeface="Tahoma"/>
                <a:cs typeface="Tahoma"/>
              </a:rPr>
              <a:t> </a:t>
            </a:r>
            <a:r>
              <a:rPr sz="1100" spc="-35" dirty="0">
                <a:solidFill>
                  <a:srgbClr val="22373A"/>
                </a:solidFill>
                <a:latin typeface="Tahoma"/>
                <a:cs typeface="Tahoma"/>
              </a:rPr>
              <a:t>only</a:t>
            </a:r>
            <a:r>
              <a:rPr sz="1100" spc="15" dirty="0">
                <a:solidFill>
                  <a:srgbClr val="22373A"/>
                </a:solidFill>
                <a:latin typeface="Tahoma"/>
                <a:cs typeface="Tahoma"/>
              </a:rPr>
              <a:t> </a:t>
            </a:r>
            <a:r>
              <a:rPr sz="1100" spc="-30" dirty="0">
                <a:solidFill>
                  <a:srgbClr val="22373A"/>
                </a:solidFill>
                <a:latin typeface="Tahoma"/>
                <a:cs typeface="Tahoma"/>
              </a:rPr>
              <a:t>positive </a:t>
            </a:r>
            <a:r>
              <a:rPr sz="1100" spc="-330" dirty="0">
                <a:solidFill>
                  <a:srgbClr val="22373A"/>
                </a:solidFill>
                <a:latin typeface="Tahoma"/>
                <a:cs typeface="Tahoma"/>
              </a:rPr>
              <a:t> </a:t>
            </a:r>
            <a:r>
              <a:rPr sz="1100" spc="-50" dirty="0">
                <a:solidFill>
                  <a:srgbClr val="22373A"/>
                </a:solidFill>
                <a:latin typeface="Tahoma"/>
                <a:cs typeface="Tahoma"/>
              </a:rPr>
              <a:t>values.</a:t>
            </a:r>
            <a:endParaRPr sz="1100" dirty="0">
              <a:latin typeface="Tahoma"/>
              <a:cs typeface="Tahoma"/>
            </a:endParaRPr>
          </a:p>
          <a:p>
            <a:pPr marL="12700" marR="5080">
              <a:lnSpc>
                <a:spcPct val="118000"/>
              </a:lnSpc>
              <a:spcBef>
                <a:spcPts val="600"/>
              </a:spcBef>
            </a:pPr>
            <a:r>
              <a:rPr sz="1100" spc="-40" dirty="0">
                <a:solidFill>
                  <a:srgbClr val="22373A"/>
                </a:solidFill>
                <a:latin typeface="Tahoma"/>
                <a:cs typeface="Tahoma"/>
              </a:rPr>
              <a:t>Unfortunately,</a:t>
            </a:r>
            <a:r>
              <a:rPr sz="1100" spc="10" dirty="0">
                <a:solidFill>
                  <a:srgbClr val="22373A"/>
                </a:solidFill>
                <a:latin typeface="Tahoma"/>
                <a:cs typeface="Tahoma"/>
              </a:rPr>
              <a:t> </a:t>
            </a:r>
            <a:r>
              <a:rPr sz="1100" spc="15" dirty="0">
                <a:solidFill>
                  <a:srgbClr val="22373A"/>
                </a:solidFill>
                <a:latin typeface="Tahoma"/>
                <a:cs typeface="Tahoma"/>
              </a:rPr>
              <a:t>it </a:t>
            </a:r>
            <a:r>
              <a:rPr sz="1100" spc="-30" dirty="0">
                <a:solidFill>
                  <a:srgbClr val="FF0000"/>
                </a:solidFill>
                <a:latin typeface="Tahoma"/>
                <a:cs typeface="Tahoma"/>
              </a:rPr>
              <a:t>doesn’t</a:t>
            </a:r>
            <a:r>
              <a:rPr sz="1100" spc="20" dirty="0">
                <a:solidFill>
                  <a:srgbClr val="FF0000"/>
                </a:solidFill>
                <a:latin typeface="Tahoma"/>
                <a:cs typeface="Tahoma"/>
              </a:rPr>
              <a:t> </a:t>
            </a:r>
            <a:r>
              <a:rPr sz="1100" spc="-45" dirty="0">
                <a:solidFill>
                  <a:srgbClr val="FF0000"/>
                </a:solidFill>
                <a:latin typeface="Tahoma"/>
                <a:cs typeface="Tahoma"/>
              </a:rPr>
              <a:t>tend</a:t>
            </a:r>
            <a:r>
              <a:rPr sz="1100" spc="20" dirty="0">
                <a:solidFill>
                  <a:srgbClr val="FF0000"/>
                </a:solidFill>
                <a:latin typeface="Tahoma"/>
                <a:cs typeface="Tahoma"/>
              </a:rPr>
              <a:t> </a:t>
            </a:r>
            <a:r>
              <a:rPr sz="1100" spc="-15" dirty="0">
                <a:solidFill>
                  <a:srgbClr val="FF0000"/>
                </a:solidFill>
                <a:latin typeface="Tahoma"/>
                <a:cs typeface="Tahoma"/>
              </a:rPr>
              <a:t>to</a:t>
            </a:r>
            <a:r>
              <a:rPr sz="1100" spc="15" dirty="0">
                <a:solidFill>
                  <a:srgbClr val="FF0000"/>
                </a:solidFill>
                <a:latin typeface="Tahoma"/>
                <a:cs typeface="Tahoma"/>
              </a:rPr>
              <a:t> </a:t>
            </a:r>
            <a:r>
              <a:rPr sz="1100" spc="-60" dirty="0">
                <a:solidFill>
                  <a:srgbClr val="FF0000"/>
                </a:solidFill>
                <a:latin typeface="Tahoma"/>
                <a:cs typeface="Tahoma"/>
              </a:rPr>
              <a:t>work</a:t>
            </a:r>
            <a:r>
              <a:rPr sz="1100" spc="15" dirty="0">
                <a:solidFill>
                  <a:srgbClr val="FF0000"/>
                </a:solidFill>
                <a:latin typeface="Tahoma"/>
                <a:cs typeface="Tahoma"/>
              </a:rPr>
              <a:t> </a:t>
            </a:r>
            <a:r>
              <a:rPr sz="1100" spc="-55" dirty="0">
                <a:solidFill>
                  <a:srgbClr val="FF0000"/>
                </a:solidFill>
                <a:latin typeface="Tahoma"/>
                <a:cs typeface="Tahoma"/>
              </a:rPr>
              <a:t>very</a:t>
            </a:r>
            <a:r>
              <a:rPr sz="1100" spc="15" dirty="0">
                <a:solidFill>
                  <a:srgbClr val="FF0000"/>
                </a:solidFill>
                <a:latin typeface="Tahoma"/>
                <a:cs typeface="Tahoma"/>
              </a:rPr>
              <a:t> </a:t>
            </a:r>
            <a:r>
              <a:rPr sz="1100" spc="-50" dirty="0">
                <a:solidFill>
                  <a:srgbClr val="FF0000"/>
                </a:solidFill>
                <a:latin typeface="Tahoma"/>
                <a:cs typeface="Tahoma"/>
              </a:rPr>
              <a:t>well</a:t>
            </a:r>
            <a:r>
              <a:rPr sz="1100" spc="20" dirty="0">
                <a:solidFill>
                  <a:srgbClr val="FF0000"/>
                </a:solidFill>
                <a:latin typeface="Tahoma"/>
                <a:cs typeface="Tahoma"/>
              </a:rPr>
              <a:t> </a:t>
            </a:r>
            <a:r>
              <a:rPr sz="1100" spc="-45" dirty="0">
                <a:solidFill>
                  <a:srgbClr val="FF0000"/>
                </a:solidFill>
                <a:latin typeface="Tahoma"/>
                <a:cs typeface="Tahoma"/>
              </a:rPr>
              <a:t>for</a:t>
            </a:r>
            <a:r>
              <a:rPr sz="1100" spc="30" dirty="0">
                <a:solidFill>
                  <a:srgbClr val="FF0000"/>
                </a:solidFill>
                <a:latin typeface="Tahoma"/>
                <a:cs typeface="Tahoma"/>
              </a:rPr>
              <a:t> </a:t>
            </a:r>
            <a:r>
              <a:rPr sz="1100" dirty="0">
                <a:solidFill>
                  <a:srgbClr val="FF0000"/>
                </a:solidFill>
                <a:latin typeface="SimSun"/>
                <a:cs typeface="SimSun"/>
              </a:rPr>
              <a:t>brms</a:t>
            </a:r>
            <a:r>
              <a:rPr sz="1100" dirty="0">
                <a:solidFill>
                  <a:srgbClr val="22373A"/>
                </a:solidFill>
                <a:latin typeface="Tahoma"/>
                <a:cs typeface="Tahoma"/>
              </a:rPr>
              <a:t>:</a:t>
            </a:r>
            <a:r>
              <a:rPr sz="1100" spc="135" dirty="0">
                <a:solidFill>
                  <a:srgbClr val="22373A"/>
                </a:solidFill>
                <a:latin typeface="Tahoma"/>
                <a:cs typeface="Tahoma"/>
              </a:rPr>
              <a:t> </a:t>
            </a:r>
            <a:r>
              <a:rPr sz="1100" spc="-60" dirty="0">
                <a:solidFill>
                  <a:srgbClr val="22373A"/>
                </a:solidFill>
                <a:latin typeface="Tahoma"/>
                <a:cs typeface="Tahoma"/>
              </a:rPr>
              <a:t>maybe </a:t>
            </a:r>
            <a:r>
              <a:rPr sz="1100" spc="-325" dirty="0">
                <a:solidFill>
                  <a:srgbClr val="22373A"/>
                </a:solidFill>
                <a:latin typeface="Tahoma"/>
                <a:cs typeface="Tahoma"/>
              </a:rPr>
              <a:t> </a:t>
            </a:r>
            <a:r>
              <a:rPr sz="1100" spc="-60" dirty="0">
                <a:solidFill>
                  <a:srgbClr val="22373A"/>
                </a:solidFill>
                <a:latin typeface="Tahoma"/>
                <a:cs typeface="Tahoma"/>
              </a:rPr>
              <a:t>because</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55" dirty="0">
                <a:solidFill>
                  <a:srgbClr val="22373A"/>
                </a:solidFill>
                <a:latin typeface="Tahoma"/>
                <a:cs typeface="Tahoma"/>
              </a:rPr>
              <a:t>hard</a:t>
            </a:r>
            <a:r>
              <a:rPr sz="1100" spc="20" dirty="0">
                <a:solidFill>
                  <a:srgbClr val="22373A"/>
                </a:solidFill>
                <a:latin typeface="Tahoma"/>
                <a:cs typeface="Tahoma"/>
              </a:rPr>
              <a:t> </a:t>
            </a:r>
            <a:r>
              <a:rPr sz="1100" spc="-20" dirty="0">
                <a:solidFill>
                  <a:srgbClr val="22373A"/>
                </a:solidFill>
                <a:latin typeface="Tahoma"/>
                <a:cs typeface="Tahoma"/>
              </a:rPr>
              <a:t>cut</a:t>
            </a:r>
            <a:r>
              <a:rPr sz="1100" spc="20" dirty="0">
                <a:solidFill>
                  <a:srgbClr val="22373A"/>
                </a:solidFill>
                <a:latin typeface="Tahoma"/>
                <a:cs typeface="Tahoma"/>
              </a:rPr>
              <a:t> </a:t>
            </a:r>
            <a:r>
              <a:rPr sz="1100" spc="-40" dirty="0">
                <a:solidFill>
                  <a:srgbClr val="22373A"/>
                </a:solidFill>
                <a:latin typeface="Tahoma"/>
                <a:cs typeface="Tahoma"/>
              </a:rPr>
              <a:t>off</a:t>
            </a:r>
            <a:r>
              <a:rPr sz="1100" spc="15" dirty="0">
                <a:solidFill>
                  <a:srgbClr val="22373A"/>
                </a:solidFill>
                <a:latin typeface="Tahoma"/>
                <a:cs typeface="Tahoma"/>
              </a:rPr>
              <a:t> </a:t>
            </a:r>
            <a:r>
              <a:rPr sz="1100" spc="-30" dirty="0">
                <a:solidFill>
                  <a:srgbClr val="22373A"/>
                </a:solidFill>
                <a:latin typeface="Tahoma"/>
                <a:cs typeface="Tahoma"/>
              </a:rPr>
              <a:t>doesn’t</a:t>
            </a:r>
            <a:r>
              <a:rPr sz="1100" spc="20" dirty="0">
                <a:solidFill>
                  <a:srgbClr val="22373A"/>
                </a:solidFill>
                <a:latin typeface="Tahoma"/>
                <a:cs typeface="Tahoma"/>
              </a:rPr>
              <a:t> </a:t>
            </a:r>
            <a:r>
              <a:rPr sz="1100" spc="-60" dirty="0">
                <a:solidFill>
                  <a:srgbClr val="22373A"/>
                </a:solidFill>
                <a:latin typeface="Tahoma"/>
                <a:cs typeface="Tahoma"/>
              </a:rPr>
              <a:t>work</a:t>
            </a:r>
            <a:r>
              <a:rPr sz="1100" spc="15" dirty="0">
                <a:solidFill>
                  <a:srgbClr val="22373A"/>
                </a:solidFill>
                <a:latin typeface="Tahoma"/>
                <a:cs typeface="Tahoma"/>
              </a:rPr>
              <a:t> </a:t>
            </a:r>
            <a:r>
              <a:rPr sz="1100" spc="-45" dirty="0">
                <a:solidFill>
                  <a:srgbClr val="22373A"/>
                </a:solidFill>
                <a:latin typeface="Tahoma"/>
                <a:cs typeface="Tahoma"/>
              </a:rPr>
              <a:t>well.</a:t>
            </a:r>
            <a:endParaRPr sz="1100" dirty="0">
              <a:latin typeface="Tahoma"/>
              <a:cs typeface="Tahoma"/>
            </a:endParaRPr>
          </a:p>
          <a:p>
            <a:pPr marL="12700">
              <a:lnSpc>
                <a:spcPct val="100000"/>
              </a:lnSpc>
              <a:spcBef>
                <a:spcPts val="835"/>
              </a:spcBef>
            </a:pPr>
            <a:r>
              <a:rPr sz="1100" spc="-50" dirty="0">
                <a:solidFill>
                  <a:srgbClr val="22373A"/>
                </a:solidFill>
                <a:latin typeface="Tahoma"/>
                <a:cs typeface="Tahoma"/>
              </a:rPr>
              <a:t>We</a:t>
            </a:r>
            <a:r>
              <a:rPr sz="1100" spc="20" dirty="0">
                <a:solidFill>
                  <a:srgbClr val="22373A"/>
                </a:solidFill>
                <a:latin typeface="Tahoma"/>
                <a:cs typeface="Tahoma"/>
              </a:rPr>
              <a:t> </a:t>
            </a:r>
            <a:r>
              <a:rPr sz="1100" spc="-55" dirty="0">
                <a:solidFill>
                  <a:srgbClr val="22373A"/>
                </a:solidFill>
                <a:latin typeface="Tahoma"/>
                <a:cs typeface="Tahoma"/>
              </a:rPr>
              <a:t>therefore</a:t>
            </a:r>
            <a:r>
              <a:rPr sz="1100" spc="15" dirty="0">
                <a:solidFill>
                  <a:srgbClr val="22373A"/>
                </a:solidFill>
                <a:latin typeface="Tahoma"/>
                <a:cs typeface="Tahoma"/>
              </a:rPr>
              <a:t> </a:t>
            </a:r>
            <a:r>
              <a:rPr sz="1100" spc="-60" dirty="0">
                <a:solidFill>
                  <a:srgbClr val="FF0000"/>
                </a:solidFill>
                <a:latin typeface="Tahoma"/>
                <a:cs typeface="Tahoma"/>
              </a:rPr>
              <a:t>suggest</a:t>
            </a:r>
            <a:r>
              <a:rPr sz="1100" spc="20" dirty="0">
                <a:solidFill>
                  <a:srgbClr val="FF0000"/>
                </a:solidFill>
                <a:latin typeface="Tahoma"/>
                <a:cs typeface="Tahoma"/>
              </a:rPr>
              <a:t> </a:t>
            </a:r>
            <a:r>
              <a:rPr sz="1100" spc="-50" dirty="0">
                <a:solidFill>
                  <a:srgbClr val="FF0000"/>
                </a:solidFill>
                <a:latin typeface="Tahoma"/>
                <a:cs typeface="Tahoma"/>
              </a:rPr>
              <a:t>using</a:t>
            </a:r>
            <a:r>
              <a:rPr sz="1100" spc="20" dirty="0">
                <a:solidFill>
                  <a:srgbClr val="FF0000"/>
                </a:solidFill>
                <a:latin typeface="Tahoma"/>
                <a:cs typeface="Tahoma"/>
              </a:rPr>
              <a:t> </a:t>
            </a:r>
            <a:r>
              <a:rPr sz="1100" spc="-55" dirty="0">
                <a:solidFill>
                  <a:srgbClr val="FF0000"/>
                </a:solidFill>
                <a:latin typeface="Tahoma"/>
                <a:cs typeface="Tahoma"/>
              </a:rPr>
              <a:t>a</a:t>
            </a:r>
            <a:r>
              <a:rPr sz="1100" spc="20" dirty="0">
                <a:solidFill>
                  <a:srgbClr val="FF0000"/>
                </a:solidFill>
                <a:latin typeface="Tahoma"/>
                <a:cs typeface="Tahoma"/>
              </a:rPr>
              <a:t> </a:t>
            </a:r>
            <a:r>
              <a:rPr sz="1100" b="1" spc="-35" dirty="0">
                <a:solidFill>
                  <a:srgbClr val="FF0000"/>
                </a:solidFill>
                <a:latin typeface="Arial"/>
                <a:cs typeface="Arial"/>
              </a:rPr>
              <a:t>half</a:t>
            </a:r>
            <a:r>
              <a:rPr sz="1100" b="1" spc="95" dirty="0">
                <a:solidFill>
                  <a:srgbClr val="FF0000"/>
                </a:solidFill>
                <a:latin typeface="Arial"/>
                <a:cs typeface="Arial"/>
              </a:rPr>
              <a:t> </a:t>
            </a:r>
            <a:r>
              <a:rPr sz="1100" b="1" spc="-70" dirty="0">
                <a:solidFill>
                  <a:srgbClr val="FF0000"/>
                </a:solidFill>
                <a:latin typeface="Arial"/>
                <a:cs typeface="Arial"/>
              </a:rPr>
              <a:t>cauchy</a:t>
            </a:r>
            <a:r>
              <a:rPr sz="1100" b="1" spc="55" dirty="0">
                <a:solidFill>
                  <a:srgbClr val="FF0000"/>
                </a:solidFill>
                <a:latin typeface="Arial"/>
                <a:cs typeface="Arial"/>
              </a:rPr>
              <a:t> </a:t>
            </a:r>
            <a:r>
              <a:rPr sz="1100" spc="-45" dirty="0">
                <a:solidFill>
                  <a:srgbClr val="FF0000"/>
                </a:solidFill>
                <a:latin typeface="Tahoma"/>
                <a:cs typeface="Tahoma"/>
              </a:rPr>
              <a:t>prior</a:t>
            </a:r>
            <a:r>
              <a:rPr sz="1100" spc="20" dirty="0">
                <a:solidFill>
                  <a:srgbClr val="FF0000"/>
                </a:solidFill>
                <a:latin typeface="Tahoma"/>
                <a:cs typeface="Tahoma"/>
              </a:rPr>
              <a:t> </a:t>
            </a:r>
            <a:r>
              <a:rPr sz="1100" spc="-45" dirty="0">
                <a:solidFill>
                  <a:srgbClr val="FF0000"/>
                </a:solidFill>
                <a:latin typeface="Tahoma"/>
                <a:cs typeface="Tahoma"/>
              </a:rPr>
              <a:t>instead</a:t>
            </a:r>
            <a:r>
              <a:rPr sz="1100" spc="-45" dirty="0">
                <a:solidFill>
                  <a:srgbClr val="22373A"/>
                </a:solidFill>
                <a:latin typeface="Tahoma"/>
                <a:cs typeface="Tahoma"/>
              </a:rPr>
              <a:t>.</a:t>
            </a:r>
            <a:endParaRPr sz="1100" dirty="0">
              <a:latin typeface="Tahoma"/>
              <a:cs typeface="Tahoma"/>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980564" cy="196849"/>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F0000"/>
                </a:solidFill>
              </a:rPr>
              <a:t>The</a:t>
            </a:r>
            <a:r>
              <a:rPr sz="1200" spc="105" dirty="0">
                <a:solidFill>
                  <a:srgbClr val="FF0000"/>
                </a:solidFill>
              </a:rPr>
              <a:t> </a:t>
            </a:r>
            <a:r>
              <a:rPr sz="1200" spc="-35" dirty="0">
                <a:solidFill>
                  <a:srgbClr val="FF0000"/>
                </a:solidFill>
              </a:rPr>
              <a:t>half</a:t>
            </a:r>
            <a:r>
              <a:rPr sz="1200" spc="100" dirty="0">
                <a:solidFill>
                  <a:srgbClr val="FF0000"/>
                </a:solidFill>
              </a:rPr>
              <a:t> </a:t>
            </a:r>
            <a:r>
              <a:rPr sz="1200" spc="-75" dirty="0">
                <a:solidFill>
                  <a:srgbClr val="FF0000"/>
                </a:solidFill>
              </a:rPr>
              <a:t>cauchy</a:t>
            </a:r>
            <a:r>
              <a:rPr sz="1200" spc="105" dirty="0">
                <a:solidFill>
                  <a:srgbClr val="FF0000"/>
                </a:solidFill>
              </a:rPr>
              <a:t> </a:t>
            </a:r>
            <a:r>
              <a:rPr sz="1200" spc="-40" dirty="0">
                <a:solidFill>
                  <a:srgbClr val="FF0000"/>
                </a:solidFill>
              </a:rPr>
              <a:t>distribution</a:t>
            </a:r>
            <a:endParaRPr sz="1200" dirty="0">
              <a:solidFill>
                <a:srgbClr val="FF0000"/>
              </a:solidFill>
            </a:endParaRPr>
          </a:p>
        </p:txBody>
      </p:sp>
      <p:sp>
        <p:nvSpPr>
          <p:cNvPr id="3" name="object 3"/>
          <p:cNvSpPr/>
          <p:nvPr/>
        </p:nvSpPr>
        <p:spPr>
          <a:xfrm>
            <a:off x="322046" y="424294"/>
            <a:ext cx="3964304" cy="960119"/>
          </a:xfrm>
          <a:custGeom>
            <a:avLst/>
            <a:gdLst/>
            <a:ahLst/>
            <a:cxnLst/>
            <a:rect l="l" t="t" r="r" b="b"/>
            <a:pathLst>
              <a:path w="3964304" h="960119">
                <a:moveTo>
                  <a:pt x="3963911" y="0"/>
                </a:moveTo>
                <a:lnTo>
                  <a:pt x="0" y="0"/>
                </a:lnTo>
                <a:lnTo>
                  <a:pt x="0" y="959586"/>
                </a:lnTo>
                <a:lnTo>
                  <a:pt x="3963911" y="959586"/>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14865"/>
            <a:ext cx="2974975" cy="9423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cauchy_prior</a:t>
            </a:r>
            <a:r>
              <a:rPr sz="600" spc="-5" dirty="0">
                <a:solidFill>
                  <a:srgbClr val="22373A"/>
                </a:solidFill>
                <a:latin typeface="SimSun"/>
                <a:cs typeface="SimSun"/>
              </a:rPr>
              <a:t> </a:t>
            </a:r>
            <a:r>
              <a:rPr sz="600" spc="15" dirty="0">
                <a:solidFill>
                  <a:srgbClr val="8E5902"/>
                </a:solidFill>
                <a:latin typeface="SimSun"/>
                <a:cs typeface="SimSun"/>
              </a:rPr>
              <a:t>&lt;-</a:t>
            </a:r>
            <a:r>
              <a:rPr sz="600" spc="-5" dirty="0">
                <a:solidFill>
                  <a:srgbClr val="8E5902"/>
                </a:solidFill>
                <a:latin typeface="SimSun"/>
                <a:cs typeface="SimSun"/>
              </a:rPr>
              <a:t> </a:t>
            </a:r>
            <a:r>
              <a:rPr sz="600" spc="15" dirty="0">
                <a:latin typeface="SimSun"/>
                <a:cs typeface="SimSun"/>
              </a:rPr>
              <a:t>tibble</a:t>
            </a:r>
            <a:r>
              <a:rPr sz="600" spc="15" dirty="0">
                <a:solidFill>
                  <a:srgbClr val="22373A"/>
                </a:solidFill>
                <a:latin typeface="SimSun"/>
                <a:cs typeface="SimSun"/>
              </a:rPr>
              <a:t>(</a:t>
            </a:r>
            <a:endParaRPr sz="600">
              <a:latin typeface="SimSun"/>
              <a:cs typeface="SimSun"/>
            </a:endParaRPr>
          </a:p>
          <a:p>
            <a:pPr marL="93345">
              <a:lnSpc>
                <a:spcPct val="100000"/>
              </a:lnSpc>
              <a:spcBef>
                <a:spcPts val="85"/>
              </a:spcBef>
            </a:pPr>
            <a:r>
              <a:rPr sz="600" spc="15" dirty="0">
                <a:solidFill>
                  <a:srgbClr val="C4A000"/>
                </a:solidFill>
                <a:latin typeface="SimSun"/>
                <a:cs typeface="SimSun"/>
              </a:rPr>
              <a:t>sample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latin typeface="SimSun"/>
                <a:cs typeface="SimSun"/>
              </a:rPr>
              <a:t>rcauchy</a:t>
            </a:r>
            <a:r>
              <a:rPr sz="600" spc="15" dirty="0">
                <a:solidFill>
                  <a:srgbClr val="22373A"/>
                </a:solidFill>
                <a:latin typeface="SimSun"/>
                <a:cs typeface="SimSun"/>
              </a:rPr>
              <a:t>(n, </a:t>
            </a:r>
            <a:r>
              <a:rPr sz="600" spc="15" dirty="0">
                <a:solidFill>
                  <a:srgbClr val="C4A000"/>
                </a:solidFill>
                <a:latin typeface="SimSun"/>
                <a:cs typeface="SimSun"/>
              </a:rPr>
              <a:t>location</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0</a:t>
            </a:r>
            <a:r>
              <a:rPr sz="600" spc="15" dirty="0">
                <a:solidFill>
                  <a:srgbClr val="22373A"/>
                </a:solidFill>
                <a:latin typeface="SimSun"/>
                <a:cs typeface="SimSun"/>
              </a:rPr>
              <a:t>, </a:t>
            </a:r>
            <a:r>
              <a:rPr sz="600" spc="15" dirty="0">
                <a:solidFill>
                  <a:srgbClr val="C4A000"/>
                </a:solidFill>
                <a:latin typeface="SimSun"/>
                <a:cs typeface="SimSun"/>
              </a:rPr>
              <a:t>scale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i="1" spc="10" dirty="0">
                <a:solidFill>
                  <a:srgbClr val="8E5902"/>
                </a:solidFill>
                <a:latin typeface="Times New Roman"/>
                <a:cs typeface="Times New Roman"/>
              </a:rPr>
              <a:t>#</a:t>
            </a:r>
            <a:r>
              <a:rPr sz="600" i="1" spc="160" dirty="0">
                <a:solidFill>
                  <a:srgbClr val="8E5902"/>
                </a:solidFill>
                <a:latin typeface="Times New Roman"/>
                <a:cs typeface="Times New Roman"/>
              </a:rPr>
              <a:t> </a:t>
            </a:r>
            <a:r>
              <a:rPr sz="600" i="1" spc="20" dirty="0">
                <a:solidFill>
                  <a:srgbClr val="8E5902"/>
                </a:solidFill>
                <a:latin typeface="Times New Roman"/>
                <a:cs typeface="Times New Roman"/>
              </a:rPr>
              <a:t>Only</a:t>
            </a:r>
            <a:r>
              <a:rPr sz="600" i="1" spc="160" dirty="0">
                <a:solidFill>
                  <a:srgbClr val="8E5902"/>
                </a:solidFill>
                <a:latin typeface="Times New Roman"/>
                <a:cs typeface="Times New Roman"/>
              </a:rPr>
              <a:t> </a:t>
            </a:r>
            <a:r>
              <a:rPr sz="600" i="1" spc="55" dirty="0">
                <a:solidFill>
                  <a:srgbClr val="8E5902"/>
                </a:solidFill>
                <a:latin typeface="Times New Roman"/>
                <a:cs typeface="Times New Roman"/>
              </a:rPr>
              <a:t>uses</a:t>
            </a:r>
            <a:r>
              <a:rPr sz="600" i="1" spc="165" dirty="0">
                <a:solidFill>
                  <a:srgbClr val="8E5902"/>
                </a:solidFill>
                <a:latin typeface="Times New Roman"/>
                <a:cs typeface="Times New Roman"/>
              </a:rPr>
              <a:t> </a:t>
            </a:r>
            <a:r>
              <a:rPr sz="600" i="1" spc="65" dirty="0">
                <a:solidFill>
                  <a:srgbClr val="8E5902"/>
                </a:solidFill>
                <a:latin typeface="Times New Roman"/>
                <a:cs typeface="Times New Roman"/>
              </a:rPr>
              <a:t>the</a:t>
            </a:r>
            <a:r>
              <a:rPr sz="600" i="1" spc="160" dirty="0">
                <a:solidFill>
                  <a:srgbClr val="8E5902"/>
                </a:solidFill>
                <a:latin typeface="Times New Roman"/>
                <a:cs typeface="Times New Roman"/>
              </a:rPr>
              <a:t> </a:t>
            </a:r>
            <a:r>
              <a:rPr sz="600" i="1" spc="80" dirty="0">
                <a:solidFill>
                  <a:srgbClr val="8E5902"/>
                </a:solidFill>
                <a:latin typeface="Times New Roman"/>
                <a:cs typeface="Times New Roman"/>
              </a:rPr>
              <a:t>positive</a:t>
            </a:r>
            <a:r>
              <a:rPr sz="600" i="1" spc="165" dirty="0">
                <a:solidFill>
                  <a:srgbClr val="8E5902"/>
                </a:solidFill>
                <a:latin typeface="Times New Roman"/>
                <a:cs typeface="Times New Roman"/>
              </a:rPr>
              <a:t> </a:t>
            </a:r>
            <a:r>
              <a:rPr sz="600" i="1" spc="70" dirty="0">
                <a:solidFill>
                  <a:srgbClr val="8E5902"/>
                </a:solidFill>
                <a:latin typeface="Times New Roman"/>
                <a:cs typeface="Times New Roman"/>
              </a:rPr>
              <a:t>real</a:t>
            </a:r>
            <a:r>
              <a:rPr sz="600" i="1" spc="160" dirty="0">
                <a:solidFill>
                  <a:srgbClr val="8E5902"/>
                </a:solidFill>
                <a:latin typeface="Times New Roman"/>
                <a:cs typeface="Times New Roman"/>
              </a:rPr>
              <a:t> </a:t>
            </a:r>
            <a:r>
              <a:rPr sz="600" i="1" spc="55" dirty="0">
                <a:solidFill>
                  <a:srgbClr val="8E5902"/>
                </a:solidFill>
                <a:latin typeface="Times New Roman"/>
                <a:cs typeface="Times New Roman"/>
              </a:rPr>
              <a:t>values</a:t>
            </a:r>
            <a:r>
              <a:rPr sz="600" i="1" spc="165" dirty="0">
                <a:solidFill>
                  <a:srgbClr val="8E5902"/>
                </a:solidFill>
                <a:latin typeface="Times New Roman"/>
                <a:cs typeface="Times New Roman"/>
              </a:rPr>
              <a:t> </a:t>
            </a:r>
            <a:r>
              <a:rPr sz="600" i="1" spc="100" dirty="0">
                <a:solidFill>
                  <a:srgbClr val="8E5902"/>
                </a:solidFill>
                <a:latin typeface="Times New Roman"/>
                <a:cs typeface="Times New Roman"/>
              </a:rPr>
              <a:t>(this</a:t>
            </a:r>
            <a:r>
              <a:rPr sz="600" i="1" spc="160" dirty="0">
                <a:solidFill>
                  <a:srgbClr val="8E5902"/>
                </a:solidFill>
                <a:latin typeface="Times New Roman"/>
                <a:cs typeface="Times New Roman"/>
              </a:rPr>
              <a:t> </a:t>
            </a:r>
            <a:r>
              <a:rPr sz="600" i="1" spc="110" dirty="0">
                <a:solidFill>
                  <a:srgbClr val="8E5902"/>
                </a:solidFill>
                <a:latin typeface="Times New Roman"/>
                <a:cs typeface="Times New Roman"/>
              </a:rPr>
              <a:t>is</a:t>
            </a:r>
            <a:r>
              <a:rPr sz="600" i="1" spc="165" dirty="0">
                <a:solidFill>
                  <a:srgbClr val="8E5902"/>
                </a:solidFill>
                <a:latin typeface="Times New Roman"/>
                <a:cs typeface="Times New Roman"/>
              </a:rPr>
              <a:t> </a:t>
            </a:r>
            <a:r>
              <a:rPr sz="600" i="1" spc="-10" dirty="0">
                <a:solidFill>
                  <a:srgbClr val="8E5902"/>
                </a:solidFill>
                <a:latin typeface="Times New Roman"/>
                <a:cs typeface="Times New Roman"/>
              </a:rPr>
              <a:t>why</a:t>
            </a:r>
            <a:r>
              <a:rPr sz="600" i="1" spc="160" dirty="0">
                <a:solidFill>
                  <a:srgbClr val="8E5902"/>
                </a:solidFill>
                <a:latin typeface="Times New Roman"/>
                <a:cs typeface="Times New Roman"/>
              </a:rPr>
              <a:t> </a:t>
            </a:r>
            <a:r>
              <a:rPr sz="600" i="1" spc="145" dirty="0">
                <a:solidFill>
                  <a:srgbClr val="8E5902"/>
                </a:solidFill>
                <a:latin typeface="Times New Roman"/>
                <a:cs typeface="Times New Roman"/>
              </a:rPr>
              <a:t>it</a:t>
            </a:r>
            <a:r>
              <a:rPr sz="600" i="1" spc="145" dirty="0">
                <a:solidFill>
                  <a:srgbClr val="8E5902"/>
                </a:solidFill>
                <a:latin typeface="Trebuchet MS"/>
                <a:cs typeface="Trebuchet MS"/>
              </a:rPr>
              <a:t>'</a:t>
            </a:r>
            <a:r>
              <a:rPr sz="600" i="1" spc="145" dirty="0">
                <a:solidFill>
                  <a:srgbClr val="8E5902"/>
                </a:solidFill>
                <a:latin typeface="Times New Roman"/>
                <a:cs typeface="Times New Roman"/>
              </a:rPr>
              <a:t>s</a:t>
            </a:r>
            <a:r>
              <a:rPr sz="600" i="1" spc="165" dirty="0">
                <a:solidFill>
                  <a:srgbClr val="8E5902"/>
                </a:solidFill>
                <a:latin typeface="Times New Roman"/>
                <a:cs typeface="Times New Roman"/>
              </a:rPr>
              <a:t> </a:t>
            </a:r>
            <a:r>
              <a:rPr sz="600" i="1" spc="65" dirty="0">
                <a:solidFill>
                  <a:srgbClr val="8E5902"/>
                </a:solidFill>
                <a:latin typeface="Times New Roman"/>
                <a:cs typeface="Times New Roman"/>
              </a:rPr>
              <a:t>called</a:t>
            </a:r>
            <a:r>
              <a:rPr sz="600" i="1" spc="160" dirty="0">
                <a:solidFill>
                  <a:srgbClr val="8E5902"/>
                </a:solidFill>
                <a:latin typeface="Times New Roman"/>
                <a:cs typeface="Times New Roman"/>
              </a:rPr>
              <a:t> </a:t>
            </a:r>
            <a:r>
              <a:rPr sz="600" i="1" spc="60" dirty="0">
                <a:solidFill>
                  <a:srgbClr val="8E5902"/>
                </a:solidFill>
                <a:latin typeface="Times New Roman"/>
                <a:cs typeface="Times New Roman"/>
              </a:rPr>
              <a:t>half-cauchy)</a:t>
            </a:r>
            <a:endParaRPr sz="600">
              <a:latin typeface="Times New Roman"/>
              <a:cs typeface="Times New Roman"/>
            </a:endParaRPr>
          </a:p>
          <a:p>
            <a:pPr marL="12700">
              <a:lnSpc>
                <a:spcPct val="100000"/>
              </a:lnSpc>
              <a:spcBef>
                <a:spcPts val="85"/>
              </a:spcBef>
            </a:pPr>
            <a:r>
              <a:rPr sz="600" spc="15" dirty="0">
                <a:solidFill>
                  <a:srgbClr val="22373A"/>
                </a:solidFill>
                <a:latin typeface="SimSun"/>
                <a:cs typeface="SimSun"/>
              </a:rPr>
              <a:t>cauchy_prior </a:t>
            </a:r>
            <a:r>
              <a:rPr sz="600" spc="15" dirty="0">
                <a:solidFill>
                  <a:srgbClr val="8E5902"/>
                </a:solidFill>
                <a:latin typeface="SimSun"/>
                <a:cs typeface="SimSun"/>
              </a:rPr>
              <a:t>&lt;- </a:t>
            </a:r>
            <a:r>
              <a:rPr sz="600" spc="15" dirty="0">
                <a:latin typeface="SimSun"/>
                <a:cs typeface="SimSun"/>
              </a:rPr>
              <a:t>filter</a:t>
            </a:r>
            <a:r>
              <a:rPr sz="600" spc="15" dirty="0">
                <a:solidFill>
                  <a:srgbClr val="22373A"/>
                </a:solidFill>
                <a:latin typeface="SimSun"/>
                <a:cs typeface="SimSun"/>
              </a:rPr>
              <a:t>(cauchy_prior, sample </a:t>
            </a:r>
            <a:r>
              <a:rPr sz="600" spc="15" dirty="0">
                <a:latin typeface="SimSun"/>
                <a:cs typeface="SimSun"/>
              </a:rPr>
              <a:t>&gt; </a:t>
            </a:r>
            <a:r>
              <a:rPr sz="600" spc="15" dirty="0">
                <a:solidFill>
                  <a:srgbClr val="0000CE"/>
                </a:solidFill>
                <a:latin typeface="SimSun"/>
                <a:cs typeface="SimSun"/>
              </a:rPr>
              <a:t>0</a:t>
            </a:r>
            <a:r>
              <a:rPr sz="600" spc="15" dirty="0">
                <a:solidFill>
                  <a:srgbClr val="22373A"/>
                </a:solidFill>
                <a:latin typeface="SimSun"/>
                <a:cs typeface="SimSun"/>
              </a:rPr>
              <a:t>)</a:t>
            </a:r>
            <a:endParaRPr sz="600">
              <a:latin typeface="SimSun"/>
              <a:cs typeface="SimSun"/>
            </a:endParaRPr>
          </a:p>
          <a:p>
            <a:pPr>
              <a:lnSpc>
                <a:spcPct val="100000"/>
              </a:lnSpc>
              <a:spcBef>
                <a:spcPts val="30"/>
              </a:spcBef>
            </a:pPr>
            <a:endParaRPr sz="600">
              <a:latin typeface="SimSun"/>
              <a:cs typeface="SimSun"/>
            </a:endParaRPr>
          </a:p>
          <a:p>
            <a:pPr marL="93345" marR="1542415" indent="-81280">
              <a:lnSpc>
                <a:spcPct val="111400"/>
              </a:lnSpc>
            </a:pPr>
            <a:r>
              <a:rPr sz="600" spc="15" dirty="0">
                <a:latin typeface="SimSun"/>
                <a:cs typeface="SimSun"/>
              </a:rPr>
              <a:t>ggplot</a:t>
            </a:r>
            <a:r>
              <a:rPr sz="600" spc="15" dirty="0">
                <a:solidFill>
                  <a:srgbClr val="22373A"/>
                </a:solidFill>
                <a:latin typeface="SimSun"/>
                <a:cs typeface="SimSun"/>
              </a:rPr>
              <a:t>(cauchy_prior,</a:t>
            </a:r>
            <a:r>
              <a:rPr sz="600" spc="5" dirty="0">
                <a:solidFill>
                  <a:srgbClr val="22373A"/>
                </a:solidFill>
                <a:latin typeface="SimSun"/>
                <a:cs typeface="SimSun"/>
              </a:rPr>
              <a:t> </a:t>
            </a:r>
            <a:r>
              <a:rPr sz="600" spc="15" dirty="0">
                <a:latin typeface="SimSun"/>
                <a:cs typeface="SimSun"/>
              </a:rPr>
              <a:t>aes</a:t>
            </a:r>
            <a:r>
              <a:rPr sz="600" spc="15" dirty="0">
                <a:solidFill>
                  <a:srgbClr val="22373A"/>
                </a:solidFill>
                <a:latin typeface="SimSun"/>
                <a:cs typeface="SimSun"/>
              </a:rPr>
              <a:t>(sample))</a:t>
            </a:r>
            <a:r>
              <a:rPr sz="600" spc="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geom_density</a:t>
            </a:r>
            <a:r>
              <a:rPr sz="600" spc="15" dirty="0">
                <a:solidFill>
                  <a:srgbClr val="22373A"/>
                </a:solidFill>
                <a:latin typeface="SimSun"/>
                <a:cs typeface="SimSun"/>
              </a:rPr>
              <a:t>()</a:t>
            </a:r>
            <a:r>
              <a:rPr sz="600" spc="10" dirty="0">
                <a:solidFill>
                  <a:srgbClr val="22373A"/>
                </a:solidFill>
                <a:latin typeface="SimSun"/>
                <a:cs typeface="SimSun"/>
              </a:rPr>
              <a:t> </a:t>
            </a:r>
            <a:r>
              <a:rPr sz="600" spc="15" dirty="0">
                <a:latin typeface="SimSun"/>
                <a:cs typeface="SimSun"/>
              </a:rPr>
              <a:t>+</a:t>
            </a:r>
            <a:r>
              <a:rPr sz="600" spc="10" dirty="0">
                <a:latin typeface="SimSun"/>
                <a:cs typeface="SimSun"/>
              </a:rPr>
              <a:t> </a:t>
            </a:r>
            <a:r>
              <a:rPr sz="600" spc="15" dirty="0">
                <a:latin typeface="SimSun"/>
                <a:cs typeface="SimSun"/>
              </a:rPr>
              <a:t>xlim</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50</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1389557" y="1510395"/>
            <a:ext cx="1829435" cy="1829435"/>
            <a:chOff x="1389557" y="1510395"/>
            <a:chExt cx="1829435" cy="1829435"/>
          </a:xfrm>
        </p:grpSpPr>
        <p:sp>
          <p:nvSpPr>
            <p:cNvPr id="6" name="object 6"/>
            <p:cNvSpPr/>
            <p:nvPr/>
          </p:nvSpPr>
          <p:spPr>
            <a:xfrm>
              <a:off x="1389557" y="1510395"/>
              <a:ext cx="1829435" cy="1829435"/>
            </a:xfrm>
            <a:custGeom>
              <a:avLst/>
              <a:gdLst/>
              <a:ahLst/>
              <a:cxnLst/>
              <a:rect l="l" t="t" r="r" b="b"/>
              <a:pathLst>
                <a:path w="1829435" h="1829435">
                  <a:moveTo>
                    <a:pt x="1828891" y="0"/>
                  </a:moveTo>
                  <a:lnTo>
                    <a:pt x="0" y="0"/>
                  </a:lnTo>
                  <a:lnTo>
                    <a:pt x="0" y="1828891"/>
                  </a:lnTo>
                  <a:lnTo>
                    <a:pt x="1828891" y="1828891"/>
                  </a:lnTo>
                  <a:lnTo>
                    <a:pt x="1828891" y="0"/>
                  </a:lnTo>
                  <a:close/>
                </a:path>
              </a:pathLst>
            </a:custGeom>
            <a:solidFill>
              <a:srgbClr val="FFFFFF"/>
            </a:solidFill>
          </p:spPr>
          <p:txBody>
            <a:bodyPr wrap="square" lIns="0" tIns="0" rIns="0" bIns="0" rtlCol="0"/>
            <a:lstStyle/>
            <a:p>
              <a:endParaRPr/>
            </a:p>
          </p:txBody>
        </p:sp>
        <p:sp>
          <p:nvSpPr>
            <p:cNvPr id="7" name="object 7"/>
            <p:cNvSpPr/>
            <p:nvPr/>
          </p:nvSpPr>
          <p:spPr>
            <a:xfrm>
              <a:off x="1846526" y="1579995"/>
              <a:ext cx="1302385" cy="1354455"/>
            </a:xfrm>
            <a:custGeom>
              <a:avLst/>
              <a:gdLst/>
              <a:ahLst/>
              <a:cxnLst/>
              <a:rect l="l" t="t" r="r" b="b"/>
              <a:pathLst>
                <a:path w="1302385" h="1354455">
                  <a:moveTo>
                    <a:pt x="1302323" y="0"/>
                  </a:moveTo>
                  <a:lnTo>
                    <a:pt x="0" y="0"/>
                  </a:lnTo>
                  <a:lnTo>
                    <a:pt x="0" y="1354014"/>
                  </a:lnTo>
                  <a:lnTo>
                    <a:pt x="1302323" y="1354014"/>
                  </a:lnTo>
                  <a:lnTo>
                    <a:pt x="1302323" y="0"/>
                  </a:lnTo>
                  <a:close/>
                </a:path>
              </a:pathLst>
            </a:custGeom>
            <a:solidFill>
              <a:srgbClr val="EBEBEB"/>
            </a:solidFill>
          </p:spPr>
          <p:txBody>
            <a:bodyPr wrap="square" lIns="0" tIns="0" rIns="0" bIns="0" rtlCol="0"/>
            <a:lstStyle/>
            <a:p>
              <a:endParaRPr/>
            </a:p>
          </p:txBody>
        </p:sp>
        <p:sp>
          <p:nvSpPr>
            <p:cNvPr id="8" name="object 8"/>
            <p:cNvSpPr/>
            <p:nvPr/>
          </p:nvSpPr>
          <p:spPr>
            <a:xfrm>
              <a:off x="1846526" y="1579995"/>
              <a:ext cx="1302385" cy="1354455"/>
            </a:xfrm>
            <a:custGeom>
              <a:avLst/>
              <a:gdLst/>
              <a:ahLst/>
              <a:cxnLst/>
              <a:rect l="l" t="t" r="r" b="b"/>
              <a:pathLst>
                <a:path w="1302385" h="1354455">
                  <a:moveTo>
                    <a:pt x="0" y="1168204"/>
                  </a:moveTo>
                  <a:lnTo>
                    <a:pt x="1302323" y="1168204"/>
                  </a:lnTo>
                </a:path>
                <a:path w="1302385" h="1354455">
                  <a:moveTo>
                    <a:pt x="0" y="919779"/>
                  </a:moveTo>
                  <a:lnTo>
                    <a:pt x="1302323" y="919779"/>
                  </a:lnTo>
                </a:path>
                <a:path w="1302385" h="1354455">
                  <a:moveTo>
                    <a:pt x="0" y="671355"/>
                  </a:moveTo>
                  <a:lnTo>
                    <a:pt x="1302323" y="671355"/>
                  </a:lnTo>
                </a:path>
                <a:path w="1302385" h="1354455">
                  <a:moveTo>
                    <a:pt x="0" y="422931"/>
                  </a:moveTo>
                  <a:lnTo>
                    <a:pt x="1302323" y="422931"/>
                  </a:lnTo>
                </a:path>
                <a:path w="1302385" h="1354455">
                  <a:moveTo>
                    <a:pt x="0" y="174506"/>
                  </a:moveTo>
                  <a:lnTo>
                    <a:pt x="1302323" y="174506"/>
                  </a:lnTo>
                </a:path>
                <a:path w="1302385" h="1354455">
                  <a:moveTo>
                    <a:pt x="177554" y="1354014"/>
                  </a:moveTo>
                  <a:lnTo>
                    <a:pt x="177554" y="0"/>
                  </a:lnTo>
                </a:path>
                <a:path w="1302385" h="1354455">
                  <a:moveTo>
                    <a:pt x="414421" y="1354014"/>
                  </a:moveTo>
                  <a:lnTo>
                    <a:pt x="414421" y="0"/>
                  </a:lnTo>
                </a:path>
                <a:path w="1302385" h="1354455">
                  <a:moveTo>
                    <a:pt x="651161" y="1354014"/>
                  </a:moveTo>
                  <a:lnTo>
                    <a:pt x="651161" y="0"/>
                  </a:lnTo>
                </a:path>
                <a:path w="1302385" h="1354455">
                  <a:moveTo>
                    <a:pt x="887901" y="1354014"/>
                  </a:moveTo>
                  <a:lnTo>
                    <a:pt x="887901" y="0"/>
                  </a:lnTo>
                </a:path>
                <a:path w="1302385" h="1354455">
                  <a:moveTo>
                    <a:pt x="1124768" y="1354014"/>
                  </a:moveTo>
                  <a:lnTo>
                    <a:pt x="1124768" y="0"/>
                  </a:lnTo>
                </a:path>
              </a:pathLst>
            </a:custGeom>
            <a:ln w="6731">
              <a:solidFill>
                <a:srgbClr val="FFFFFF"/>
              </a:solidFill>
            </a:ln>
          </p:spPr>
          <p:txBody>
            <a:bodyPr wrap="square" lIns="0" tIns="0" rIns="0" bIns="0" rtlCol="0"/>
            <a:lstStyle/>
            <a:p>
              <a:endParaRPr/>
            </a:p>
          </p:txBody>
        </p:sp>
        <p:sp>
          <p:nvSpPr>
            <p:cNvPr id="9" name="object 9"/>
            <p:cNvSpPr/>
            <p:nvPr/>
          </p:nvSpPr>
          <p:spPr>
            <a:xfrm>
              <a:off x="1846526" y="1579995"/>
              <a:ext cx="1302385" cy="1354455"/>
            </a:xfrm>
            <a:custGeom>
              <a:avLst/>
              <a:gdLst/>
              <a:ahLst/>
              <a:cxnLst/>
              <a:rect l="l" t="t" r="r" b="b"/>
              <a:pathLst>
                <a:path w="1302385" h="1354455">
                  <a:moveTo>
                    <a:pt x="0" y="1292416"/>
                  </a:moveTo>
                  <a:lnTo>
                    <a:pt x="1302323" y="1292416"/>
                  </a:lnTo>
                </a:path>
                <a:path w="1302385" h="1354455">
                  <a:moveTo>
                    <a:pt x="0" y="1043992"/>
                  </a:moveTo>
                  <a:lnTo>
                    <a:pt x="1302323" y="1043992"/>
                  </a:lnTo>
                </a:path>
                <a:path w="1302385" h="1354455">
                  <a:moveTo>
                    <a:pt x="0" y="795567"/>
                  </a:moveTo>
                  <a:lnTo>
                    <a:pt x="1302323" y="795567"/>
                  </a:lnTo>
                </a:path>
                <a:path w="1302385" h="1354455">
                  <a:moveTo>
                    <a:pt x="0" y="547143"/>
                  </a:moveTo>
                  <a:lnTo>
                    <a:pt x="1302323" y="547143"/>
                  </a:lnTo>
                </a:path>
                <a:path w="1302385" h="1354455">
                  <a:moveTo>
                    <a:pt x="0" y="298718"/>
                  </a:moveTo>
                  <a:lnTo>
                    <a:pt x="1302323" y="298718"/>
                  </a:lnTo>
                </a:path>
                <a:path w="1302385" h="1354455">
                  <a:moveTo>
                    <a:pt x="0" y="50294"/>
                  </a:moveTo>
                  <a:lnTo>
                    <a:pt x="1302323" y="50294"/>
                  </a:lnTo>
                </a:path>
                <a:path w="1302385" h="1354455">
                  <a:moveTo>
                    <a:pt x="59184" y="1354014"/>
                  </a:moveTo>
                  <a:lnTo>
                    <a:pt x="59184" y="0"/>
                  </a:lnTo>
                </a:path>
                <a:path w="1302385" h="1354455">
                  <a:moveTo>
                    <a:pt x="295924" y="1354014"/>
                  </a:moveTo>
                  <a:lnTo>
                    <a:pt x="295924" y="0"/>
                  </a:lnTo>
                </a:path>
                <a:path w="1302385" h="1354455">
                  <a:moveTo>
                    <a:pt x="532791" y="1354014"/>
                  </a:moveTo>
                  <a:lnTo>
                    <a:pt x="532791" y="0"/>
                  </a:lnTo>
                </a:path>
                <a:path w="1302385" h="1354455">
                  <a:moveTo>
                    <a:pt x="769531" y="1354014"/>
                  </a:moveTo>
                  <a:lnTo>
                    <a:pt x="769531" y="0"/>
                  </a:lnTo>
                </a:path>
                <a:path w="1302385" h="1354455">
                  <a:moveTo>
                    <a:pt x="1006398" y="1354014"/>
                  </a:moveTo>
                  <a:lnTo>
                    <a:pt x="1006398" y="0"/>
                  </a:lnTo>
                </a:path>
                <a:path w="1302385" h="1354455">
                  <a:moveTo>
                    <a:pt x="1243138" y="1354014"/>
                  </a:moveTo>
                  <a:lnTo>
                    <a:pt x="1243138" y="0"/>
                  </a:lnTo>
                </a:path>
              </a:pathLst>
            </a:custGeom>
            <a:ln w="13589">
              <a:solidFill>
                <a:srgbClr val="FFFFFF"/>
              </a:solidFill>
            </a:ln>
          </p:spPr>
          <p:txBody>
            <a:bodyPr wrap="square" lIns="0" tIns="0" rIns="0" bIns="0" rtlCol="0"/>
            <a:lstStyle/>
            <a:p>
              <a:endParaRPr/>
            </a:p>
          </p:txBody>
        </p:sp>
        <p:sp>
          <p:nvSpPr>
            <p:cNvPr id="10" name="object 10"/>
            <p:cNvSpPr/>
            <p:nvPr/>
          </p:nvSpPr>
          <p:spPr>
            <a:xfrm>
              <a:off x="1905711" y="1641593"/>
              <a:ext cx="1184275" cy="1231265"/>
            </a:xfrm>
            <a:custGeom>
              <a:avLst/>
              <a:gdLst/>
              <a:ahLst/>
              <a:cxnLst/>
              <a:rect l="l" t="t" r="r" b="b"/>
              <a:pathLst>
                <a:path w="1184275" h="1231264">
                  <a:moveTo>
                    <a:pt x="0" y="456968"/>
                  </a:moveTo>
                  <a:lnTo>
                    <a:pt x="2286" y="253123"/>
                  </a:lnTo>
                  <a:lnTo>
                    <a:pt x="4572" y="99699"/>
                  </a:lnTo>
                  <a:lnTo>
                    <a:pt x="6985" y="15621"/>
                  </a:lnTo>
                  <a:lnTo>
                    <a:pt x="9271" y="0"/>
                  </a:lnTo>
                  <a:lnTo>
                    <a:pt x="11557" y="37212"/>
                  </a:lnTo>
                  <a:lnTo>
                    <a:pt x="13843" y="107066"/>
                  </a:lnTo>
                  <a:lnTo>
                    <a:pt x="16256" y="191398"/>
                  </a:lnTo>
                  <a:lnTo>
                    <a:pt x="18542" y="278270"/>
                  </a:lnTo>
                  <a:lnTo>
                    <a:pt x="20829" y="361460"/>
                  </a:lnTo>
                  <a:lnTo>
                    <a:pt x="23115" y="437790"/>
                  </a:lnTo>
                  <a:lnTo>
                    <a:pt x="25528" y="506882"/>
                  </a:lnTo>
                  <a:lnTo>
                    <a:pt x="27814" y="568861"/>
                  </a:lnTo>
                  <a:lnTo>
                    <a:pt x="30100" y="624490"/>
                  </a:lnTo>
                  <a:lnTo>
                    <a:pt x="32386" y="674149"/>
                  </a:lnTo>
                  <a:lnTo>
                    <a:pt x="34799" y="718601"/>
                  </a:lnTo>
                  <a:lnTo>
                    <a:pt x="37085" y="758481"/>
                  </a:lnTo>
                  <a:lnTo>
                    <a:pt x="41658" y="827700"/>
                  </a:lnTo>
                  <a:lnTo>
                    <a:pt x="46357" y="883583"/>
                  </a:lnTo>
                  <a:lnTo>
                    <a:pt x="50929" y="924733"/>
                  </a:lnTo>
                  <a:lnTo>
                    <a:pt x="55628" y="956865"/>
                  </a:lnTo>
                  <a:lnTo>
                    <a:pt x="57914" y="972868"/>
                  </a:lnTo>
                  <a:lnTo>
                    <a:pt x="64900" y="1021512"/>
                  </a:lnTo>
                  <a:lnTo>
                    <a:pt x="74171" y="1067361"/>
                  </a:lnTo>
                  <a:lnTo>
                    <a:pt x="76457" y="1078537"/>
                  </a:lnTo>
                  <a:lnTo>
                    <a:pt x="85729" y="1119179"/>
                  </a:lnTo>
                  <a:lnTo>
                    <a:pt x="95000" y="1133912"/>
                  </a:lnTo>
                  <a:lnTo>
                    <a:pt x="97286" y="1136579"/>
                  </a:lnTo>
                  <a:lnTo>
                    <a:pt x="99572" y="1139754"/>
                  </a:lnTo>
                  <a:lnTo>
                    <a:pt x="101986" y="1143819"/>
                  </a:lnTo>
                  <a:lnTo>
                    <a:pt x="104272" y="1148264"/>
                  </a:lnTo>
                  <a:lnTo>
                    <a:pt x="106558" y="1152709"/>
                  </a:lnTo>
                  <a:lnTo>
                    <a:pt x="118115" y="1163378"/>
                  </a:lnTo>
                  <a:lnTo>
                    <a:pt x="120529" y="1162870"/>
                  </a:lnTo>
                  <a:lnTo>
                    <a:pt x="122815" y="1161854"/>
                  </a:lnTo>
                  <a:lnTo>
                    <a:pt x="125101" y="1160964"/>
                  </a:lnTo>
                  <a:lnTo>
                    <a:pt x="127387" y="1160964"/>
                  </a:lnTo>
                  <a:lnTo>
                    <a:pt x="129800" y="1162362"/>
                  </a:lnTo>
                  <a:lnTo>
                    <a:pt x="132086" y="1165283"/>
                  </a:lnTo>
                  <a:lnTo>
                    <a:pt x="134372" y="1169601"/>
                  </a:lnTo>
                  <a:lnTo>
                    <a:pt x="136658" y="1174808"/>
                  </a:lnTo>
                  <a:lnTo>
                    <a:pt x="139071" y="1180142"/>
                  </a:lnTo>
                  <a:lnTo>
                    <a:pt x="157487" y="1195891"/>
                  </a:lnTo>
                  <a:lnTo>
                    <a:pt x="159900" y="1195891"/>
                  </a:lnTo>
                  <a:lnTo>
                    <a:pt x="162187" y="1196018"/>
                  </a:lnTo>
                  <a:lnTo>
                    <a:pt x="164473" y="1196399"/>
                  </a:lnTo>
                  <a:lnTo>
                    <a:pt x="166759" y="1196653"/>
                  </a:lnTo>
                  <a:lnTo>
                    <a:pt x="169172" y="1196653"/>
                  </a:lnTo>
                  <a:lnTo>
                    <a:pt x="171458" y="1196145"/>
                  </a:lnTo>
                  <a:lnTo>
                    <a:pt x="173744" y="1195129"/>
                  </a:lnTo>
                  <a:lnTo>
                    <a:pt x="176030" y="1194113"/>
                  </a:lnTo>
                  <a:lnTo>
                    <a:pt x="178443" y="1193732"/>
                  </a:lnTo>
                  <a:lnTo>
                    <a:pt x="180730" y="1194621"/>
                  </a:lnTo>
                  <a:lnTo>
                    <a:pt x="183016" y="1196653"/>
                  </a:lnTo>
                  <a:lnTo>
                    <a:pt x="185302" y="1199447"/>
                  </a:lnTo>
                  <a:lnTo>
                    <a:pt x="187715" y="1202242"/>
                  </a:lnTo>
                  <a:lnTo>
                    <a:pt x="190001" y="1204782"/>
                  </a:lnTo>
                  <a:lnTo>
                    <a:pt x="192287" y="1206814"/>
                  </a:lnTo>
                  <a:lnTo>
                    <a:pt x="194573" y="1208465"/>
                  </a:lnTo>
                  <a:lnTo>
                    <a:pt x="196986" y="1209862"/>
                  </a:lnTo>
                  <a:lnTo>
                    <a:pt x="199272" y="1211259"/>
                  </a:lnTo>
                  <a:lnTo>
                    <a:pt x="201559" y="1212529"/>
                  </a:lnTo>
                  <a:lnTo>
                    <a:pt x="203845" y="1213545"/>
                  </a:lnTo>
                  <a:lnTo>
                    <a:pt x="206258" y="1214180"/>
                  </a:lnTo>
                  <a:lnTo>
                    <a:pt x="208544" y="1214307"/>
                  </a:lnTo>
                  <a:lnTo>
                    <a:pt x="210830" y="1214180"/>
                  </a:lnTo>
                  <a:lnTo>
                    <a:pt x="213116" y="1213926"/>
                  </a:lnTo>
                  <a:lnTo>
                    <a:pt x="215529" y="1213926"/>
                  </a:lnTo>
                  <a:lnTo>
                    <a:pt x="217815" y="1214307"/>
                  </a:lnTo>
                  <a:lnTo>
                    <a:pt x="220101" y="1215069"/>
                  </a:lnTo>
                  <a:lnTo>
                    <a:pt x="222388" y="1215831"/>
                  </a:lnTo>
                  <a:lnTo>
                    <a:pt x="224801" y="1216466"/>
                  </a:lnTo>
                  <a:lnTo>
                    <a:pt x="227087" y="1216466"/>
                  </a:lnTo>
                  <a:lnTo>
                    <a:pt x="229373" y="1216212"/>
                  </a:lnTo>
                  <a:lnTo>
                    <a:pt x="231659" y="1215958"/>
                  </a:lnTo>
                  <a:lnTo>
                    <a:pt x="233945" y="1215704"/>
                  </a:lnTo>
                  <a:lnTo>
                    <a:pt x="236358" y="1216085"/>
                  </a:lnTo>
                  <a:lnTo>
                    <a:pt x="247916" y="1220911"/>
                  </a:lnTo>
                  <a:lnTo>
                    <a:pt x="250202" y="1221928"/>
                  </a:lnTo>
                  <a:lnTo>
                    <a:pt x="252488" y="1222690"/>
                  </a:lnTo>
                  <a:lnTo>
                    <a:pt x="254901" y="1223071"/>
                  </a:lnTo>
                  <a:lnTo>
                    <a:pt x="257187" y="1222944"/>
                  </a:lnTo>
                  <a:lnTo>
                    <a:pt x="259473" y="1222309"/>
                  </a:lnTo>
                  <a:lnTo>
                    <a:pt x="261760" y="1221165"/>
                  </a:lnTo>
                  <a:lnTo>
                    <a:pt x="264173" y="1219895"/>
                  </a:lnTo>
                  <a:lnTo>
                    <a:pt x="266459" y="1218625"/>
                  </a:lnTo>
                  <a:lnTo>
                    <a:pt x="268745" y="1217609"/>
                  </a:lnTo>
                  <a:lnTo>
                    <a:pt x="271031" y="1216974"/>
                  </a:lnTo>
                  <a:lnTo>
                    <a:pt x="273444" y="1216720"/>
                  </a:lnTo>
                  <a:lnTo>
                    <a:pt x="275730" y="1216974"/>
                  </a:lnTo>
                  <a:lnTo>
                    <a:pt x="278016" y="1217482"/>
                  </a:lnTo>
                  <a:lnTo>
                    <a:pt x="280303" y="1218117"/>
                  </a:lnTo>
                  <a:lnTo>
                    <a:pt x="282716" y="1218625"/>
                  </a:lnTo>
                  <a:lnTo>
                    <a:pt x="285002" y="1219260"/>
                  </a:lnTo>
                  <a:lnTo>
                    <a:pt x="287288" y="1219768"/>
                  </a:lnTo>
                  <a:lnTo>
                    <a:pt x="289574" y="1220530"/>
                  </a:lnTo>
                  <a:lnTo>
                    <a:pt x="291987" y="1221674"/>
                  </a:lnTo>
                  <a:lnTo>
                    <a:pt x="294273" y="1223198"/>
                  </a:lnTo>
                  <a:lnTo>
                    <a:pt x="296559" y="1224849"/>
                  </a:lnTo>
                  <a:lnTo>
                    <a:pt x="298845" y="1225992"/>
                  </a:lnTo>
                  <a:lnTo>
                    <a:pt x="301259" y="1226627"/>
                  </a:lnTo>
                  <a:lnTo>
                    <a:pt x="303545" y="1226500"/>
                  </a:lnTo>
                  <a:lnTo>
                    <a:pt x="305831" y="1225738"/>
                  </a:lnTo>
                  <a:lnTo>
                    <a:pt x="308117" y="1224595"/>
                  </a:lnTo>
                  <a:lnTo>
                    <a:pt x="310403" y="1223198"/>
                  </a:lnTo>
                  <a:lnTo>
                    <a:pt x="312816" y="1221801"/>
                  </a:lnTo>
                  <a:lnTo>
                    <a:pt x="315102" y="1220911"/>
                  </a:lnTo>
                  <a:lnTo>
                    <a:pt x="317388" y="1220403"/>
                  </a:lnTo>
                  <a:lnTo>
                    <a:pt x="319674" y="1220530"/>
                  </a:lnTo>
                  <a:lnTo>
                    <a:pt x="322088" y="1221165"/>
                  </a:lnTo>
                  <a:lnTo>
                    <a:pt x="324374" y="1221928"/>
                  </a:lnTo>
                  <a:lnTo>
                    <a:pt x="326660" y="1222690"/>
                  </a:lnTo>
                  <a:lnTo>
                    <a:pt x="328946" y="1222944"/>
                  </a:lnTo>
                  <a:lnTo>
                    <a:pt x="331359" y="1223071"/>
                  </a:lnTo>
                  <a:lnTo>
                    <a:pt x="333645" y="1223071"/>
                  </a:lnTo>
                  <a:lnTo>
                    <a:pt x="335931" y="1223198"/>
                  </a:lnTo>
                  <a:lnTo>
                    <a:pt x="338217" y="1223452"/>
                  </a:lnTo>
                  <a:lnTo>
                    <a:pt x="340631" y="1223960"/>
                  </a:lnTo>
                  <a:lnTo>
                    <a:pt x="342917" y="1224468"/>
                  </a:lnTo>
                  <a:lnTo>
                    <a:pt x="345203" y="1224722"/>
                  </a:lnTo>
                  <a:lnTo>
                    <a:pt x="347489" y="1224468"/>
                  </a:lnTo>
                  <a:lnTo>
                    <a:pt x="349902" y="1223833"/>
                  </a:lnTo>
                  <a:lnTo>
                    <a:pt x="352188" y="1222944"/>
                  </a:lnTo>
                  <a:lnTo>
                    <a:pt x="354474" y="1221928"/>
                  </a:lnTo>
                  <a:lnTo>
                    <a:pt x="356760" y="1221038"/>
                  </a:lnTo>
                  <a:lnTo>
                    <a:pt x="359173" y="1220530"/>
                  </a:lnTo>
                  <a:lnTo>
                    <a:pt x="361460" y="1220403"/>
                  </a:lnTo>
                  <a:lnTo>
                    <a:pt x="363746" y="1220657"/>
                  </a:lnTo>
                  <a:lnTo>
                    <a:pt x="366032" y="1221292"/>
                  </a:lnTo>
                  <a:lnTo>
                    <a:pt x="368445" y="1222055"/>
                  </a:lnTo>
                  <a:lnTo>
                    <a:pt x="370731" y="1222563"/>
                  </a:lnTo>
                  <a:lnTo>
                    <a:pt x="373017" y="1222690"/>
                  </a:lnTo>
                  <a:lnTo>
                    <a:pt x="375303" y="1222436"/>
                  </a:lnTo>
                  <a:lnTo>
                    <a:pt x="377716" y="1221801"/>
                  </a:lnTo>
                  <a:lnTo>
                    <a:pt x="380002" y="1221292"/>
                  </a:lnTo>
                  <a:lnTo>
                    <a:pt x="382289" y="1221038"/>
                  </a:lnTo>
                  <a:lnTo>
                    <a:pt x="384575" y="1221165"/>
                  </a:lnTo>
                  <a:lnTo>
                    <a:pt x="386861" y="1221801"/>
                  </a:lnTo>
                  <a:lnTo>
                    <a:pt x="389274" y="1222817"/>
                  </a:lnTo>
                  <a:lnTo>
                    <a:pt x="391560" y="1223833"/>
                  </a:lnTo>
                  <a:lnTo>
                    <a:pt x="393846" y="1224849"/>
                  </a:lnTo>
                  <a:lnTo>
                    <a:pt x="396132" y="1225611"/>
                  </a:lnTo>
                  <a:lnTo>
                    <a:pt x="398545" y="1226119"/>
                  </a:lnTo>
                  <a:lnTo>
                    <a:pt x="400832" y="1226246"/>
                  </a:lnTo>
                  <a:lnTo>
                    <a:pt x="403118" y="1225865"/>
                  </a:lnTo>
                  <a:lnTo>
                    <a:pt x="405404" y="1225357"/>
                  </a:lnTo>
                  <a:lnTo>
                    <a:pt x="407817" y="1224722"/>
                  </a:lnTo>
                  <a:lnTo>
                    <a:pt x="410103" y="1224468"/>
                  </a:lnTo>
                  <a:lnTo>
                    <a:pt x="412389" y="1224468"/>
                  </a:lnTo>
                  <a:lnTo>
                    <a:pt x="414675" y="1224849"/>
                  </a:lnTo>
                  <a:lnTo>
                    <a:pt x="417088" y="1225484"/>
                  </a:lnTo>
                  <a:lnTo>
                    <a:pt x="419374" y="1226119"/>
                  </a:lnTo>
                  <a:lnTo>
                    <a:pt x="421661" y="1226500"/>
                  </a:lnTo>
                  <a:lnTo>
                    <a:pt x="423947" y="1226627"/>
                  </a:lnTo>
                  <a:lnTo>
                    <a:pt x="426360" y="1226627"/>
                  </a:lnTo>
                  <a:lnTo>
                    <a:pt x="428646" y="1226627"/>
                  </a:lnTo>
                  <a:lnTo>
                    <a:pt x="430932" y="1226627"/>
                  </a:lnTo>
                  <a:lnTo>
                    <a:pt x="433218" y="1226627"/>
                  </a:lnTo>
                  <a:lnTo>
                    <a:pt x="435631" y="1226373"/>
                  </a:lnTo>
                  <a:lnTo>
                    <a:pt x="437917" y="1225738"/>
                  </a:lnTo>
                  <a:lnTo>
                    <a:pt x="440203" y="1224849"/>
                  </a:lnTo>
                  <a:lnTo>
                    <a:pt x="442490" y="1223960"/>
                  </a:lnTo>
                  <a:lnTo>
                    <a:pt x="444903" y="1223325"/>
                  </a:lnTo>
                  <a:lnTo>
                    <a:pt x="447189" y="1223198"/>
                  </a:lnTo>
                  <a:lnTo>
                    <a:pt x="449475" y="1223706"/>
                  </a:lnTo>
                  <a:lnTo>
                    <a:pt x="451761" y="1224595"/>
                  </a:lnTo>
                  <a:lnTo>
                    <a:pt x="454174" y="1225738"/>
                  </a:lnTo>
                  <a:lnTo>
                    <a:pt x="456460" y="1226627"/>
                  </a:lnTo>
                  <a:lnTo>
                    <a:pt x="458746" y="1227262"/>
                  </a:lnTo>
                  <a:lnTo>
                    <a:pt x="461033" y="1227643"/>
                  </a:lnTo>
                  <a:lnTo>
                    <a:pt x="463319" y="1227770"/>
                  </a:lnTo>
                  <a:lnTo>
                    <a:pt x="465732" y="1227897"/>
                  </a:lnTo>
                  <a:lnTo>
                    <a:pt x="468018" y="1228024"/>
                  </a:lnTo>
                  <a:lnTo>
                    <a:pt x="470304" y="1228278"/>
                  </a:lnTo>
                  <a:lnTo>
                    <a:pt x="472590" y="1228532"/>
                  </a:lnTo>
                  <a:lnTo>
                    <a:pt x="475003" y="1228786"/>
                  </a:lnTo>
                  <a:lnTo>
                    <a:pt x="477289" y="1228786"/>
                  </a:lnTo>
                  <a:lnTo>
                    <a:pt x="479575" y="1228913"/>
                  </a:lnTo>
                  <a:lnTo>
                    <a:pt x="481862" y="1228786"/>
                  </a:lnTo>
                  <a:lnTo>
                    <a:pt x="484275" y="1228786"/>
                  </a:lnTo>
                  <a:lnTo>
                    <a:pt x="486561" y="1228659"/>
                  </a:lnTo>
                  <a:lnTo>
                    <a:pt x="488847" y="1228659"/>
                  </a:lnTo>
                  <a:lnTo>
                    <a:pt x="491133" y="1228532"/>
                  </a:lnTo>
                  <a:lnTo>
                    <a:pt x="493546" y="1228278"/>
                  </a:lnTo>
                  <a:lnTo>
                    <a:pt x="495832" y="1227897"/>
                  </a:lnTo>
                  <a:lnTo>
                    <a:pt x="498118" y="1227516"/>
                  </a:lnTo>
                  <a:lnTo>
                    <a:pt x="500404" y="1226881"/>
                  </a:lnTo>
                  <a:lnTo>
                    <a:pt x="502818" y="1226500"/>
                  </a:lnTo>
                  <a:lnTo>
                    <a:pt x="505104" y="1226246"/>
                  </a:lnTo>
                  <a:lnTo>
                    <a:pt x="507390" y="1226246"/>
                  </a:lnTo>
                  <a:lnTo>
                    <a:pt x="509676" y="1226500"/>
                  </a:lnTo>
                  <a:lnTo>
                    <a:pt x="512089" y="1226881"/>
                  </a:lnTo>
                  <a:lnTo>
                    <a:pt x="514375" y="1227135"/>
                  </a:lnTo>
                  <a:lnTo>
                    <a:pt x="516661" y="1227135"/>
                  </a:lnTo>
                  <a:lnTo>
                    <a:pt x="518947" y="1226881"/>
                  </a:lnTo>
                  <a:lnTo>
                    <a:pt x="521361" y="1226373"/>
                  </a:lnTo>
                  <a:lnTo>
                    <a:pt x="523647" y="1225738"/>
                  </a:lnTo>
                  <a:lnTo>
                    <a:pt x="525933" y="1225230"/>
                  </a:lnTo>
                  <a:lnTo>
                    <a:pt x="528219" y="1224849"/>
                  </a:lnTo>
                  <a:lnTo>
                    <a:pt x="530632" y="1224722"/>
                  </a:lnTo>
                  <a:lnTo>
                    <a:pt x="532918" y="1224976"/>
                  </a:lnTo>
                  <a:lnTo>
                    <a:pt x="535204" y="1225484"/>
                  </a:lnTo>
                  <a:lnTo>
                    <a:pt x="537490" y="1226373"/>
                  </a:lnTo>
                  <a:lnTo>
                    <a:pt x="539903" y="1227262"/>
                  </a:lnTo>
                  <a:lnTo>
                    <a:pt x="542190" y="1228024"/>
                  </a:lnTo>
                  <a:lnTo>
                    <a:pt x="544476" y="1228532"/>
                  </a:lnTo>
                  <a:lnTo>
                    <a:pt x="546762" y="1228786"/>
                  </a:lnTo>
                  <a:lnTo>
                    <a:pt x="549048" y="1228786"/>
                  </a:lnTo>
                  <a:lnTo>
                    <a:pt x="551461" y="1228532"/>
                  </a:lnTo>
                  <a:lnTo>
                    <a:pt x="553747" y="1228278"/>
                  </a:lnTo>
                  <a:lnTo>
                    <a:pt x="556033" y="1228151"/>
                  </a:lnTo>
                  <a:lnTo>
                    <a:pt x="558319" y="1227897"/>
                  </a:lnTo>
                  <a:lnTo>
                    <a:pt x="560733" y="1227897"/>
                  </a:lnTo>
                  <a:lnTo>
                    <a:pt x="563019" y="1227770"/>
                  </a:lnTo>
                  <a:lnTo>
                    <a:pt x="565305" y="1227643"/>
                  </a:lnTo>
                  <a:lnTo>
                    <a:pt x="567591" y="1227389"/>
                  </a:lnTo>
                  <a:lnTo>
                    <a:pt x="570004" y="1227262"/>
                  </a:lnTo>
                  <a:lnTo>
                    <a:pt x="572290" y="1227135"/>
                  </a:lnTo>
                  <a:lnTo>
                    <a:pt x="574576" y="1227262"/>
                  </a:lnTo>
                  <a:lnTo>
                    <a:pt x="576862" y="1227389"/>
                  </a:lnTo>
                  <a:lnTo>
                    <a:pt x="579275" y="1227770"/>
                  </a:lnTo>
                  <a:lnTo>
                    <a:pt x="581562" y="1228024"/>
                  </a:lnTo>
                  <a:lnTo>
                    <a:pt x="583848" y="1228151"/>
                  </a:lnTo>
                  <a:lnTo>
                    <a:pt x="586134" y="1228278"/>
                  </a:lnTo>
                  <a:lnTo>
                    <a:pt x="588547" y="1228405"/>
                  </a:lnTo>
                  <a:lnTo>
                    <a:pt x="590833" y="1228405"/>
                  </a:lnTo>
                  <a:lnTo>
                    <a:pt x="593119" y="1228532"/>
                  </a:lnTo>
                  <a:lnTo>
                    <a:pt x="595405" y="1228532"/>
                  </a:lnTo>
                  <a:lnTo>
                    <a:pt x="597818" y="1228532"/>
                  </a:lnTo>
                  <a:lnTo>
                    <a:pt x="600104" y="1228405"/>
                  </a:lnTo>
                  <a:lnTo>
                    <a:pt x="602391" y="1228278"/>
                  </a:lnTo>
                  <a:lnTo>
                    <a:pt x="604677" y="1228151"/>
                  </a:lnTo>
                  <a:lnTo>
                    <a:pt x="607090" y="1228151"/>
                  </a:lnTo>
                  <a:lnTo>
                    <a:pt x="609376" y="1228151"/>
                  </a:lnTo>
                  <a:lnTo>
                    <a:pt x="611662" y="1228151"/>
                  </a:lnTo>
                  <a:lnTo>
                    <a:pt x="613948" y="1228151"/>
                  </a:lnTo>
                  <a:lnTo>
                    <a:pt x="616361" y="1228278"/>
                  </a:lnTo>
                  <a:lnTo>
                    <a:pt x="618647" y="1228405"/>
                  </a:lnTo>
                  <a:lnTo>
                    <a:pt x="620934" y="1228532"/>
                  </a:lnTo>
                  <a:lnTo>
                    <a:pt x="623220" y="1228659"/>
                  </a:lnTo>
                  <a:lnTo>
                    <a:pt x="625506" y="1228659"/>
                  </a:lnTo>
                  <a:lnTo>
                    <a:pt x="627919" y="1228659"/>
                  </a:lnTo>
                  <a:lnTo>
                    <a:pt x="630205" y="1228405"/>
                  </a:lnTo>
                  <a:lnTo>
                    <a:pt x="632491" y="1227897"/>
                  </a:lnTo>
                  <a:lnTo>
                    <a:pt x="634777" y="1227262"/>
                  </a:lnTo>
                  <a:lnTo>
                    <a:pt x="637190" y="1226754"/>
                  </a:lnTo>
                  <a:lnTo>
                    <a:pt x="639476" y="1226500"/>
                  </a:lnTo>
                  <a:lnTo>
                    <a:pt x="641763" y="1226500"/>
                  </a:lnTo>
                  <a:lnTo>
                    <a:pt x="644049" y="1226881"/>
                  </a:lnTo>
                  <a:lnTo>
                    <a:pt x="646462" y="1227262"/>
                  </a:lnTo>
                  <a:lnTo>
                    <a:pt x="648748" y="1227897"/>
                  </a:lnTo>
                  <a:lnTo>
                    <a:pt x="651034" y="1228405"/>
                  </a:lnTo>
                  <a:lnTo>
                    <a:pt x="653320" y="1228786"/>
                  </a:lnTo>
                  <a:lnTo>
                    <a:pt x="655733" y="1229167"/>
                  </a:lnTo>
                  <a:lnTo>
                    <a:pt x="658019" y="1229675"/>
                  </a:lnTo>
                  <a:lnTo>
                    <a:pt x="660305" y="1229929"/>
                  </a:lnTo>
                  <a:lnTo>
                    <a:pt x="662592" y="1230183"/>
                  </a:lnTo>
                  <a:lnTo>
                    <a:pt x="665005" y="1230183"/>
                  </a:lnTo>
                  <a:lnTo>
                    <a:pt x="667291" y="1230183"/>
                  </a:lnTo>
                  <a:lnTo>
                    <a:pt x="669577" y="1229929"/>
                  </a:lnTo>
                  <a:lnTo>
                    <a:pt x="671863" y="1229675"/>
                  </a:lnTo>
                  <a:lnTo>
                    <a:pt x="674276" y="1229421"/>
                  </a:lnTo>
                  <a:lnTo>
                    <a:pt x="676562" y="1229421"/>
                  </a:lnTo>
                  <a:lnTo>
                    <a:pt x="678848" y="1229421"/>
                  </a:lnTo>
                  <a:lnTo>
                    <a:pt x="681135" y="1229548"/>
                  </a:lnTo>
                  <a:lnTo>
                    <a:pt x="683548" y="1229548"/>
                  </a:lnTo>
                  <a:lnTo>
                    <a:pt x="685834" y="1229421"/>
                  </a:lnTo>
                  <a:lnTo>
                    <a:pt x="688120" y="1229294"/>
                  </a:lnTo>
                  <a:lnTo>
                    <a:pt x="690406" y="1229040"/>
                  </a:lnTo>
                  <a:lnTo>
                    <a:pt x="692819" y="1228786"/>
                  </a:lnTo>
                  <a:lnTo>
                    <a:pt x="695105" y="1228659"/>
                  </a:lnTo>
                  <a:lnTo>
                    <a:pt x="697391" y="1228786"/>
                  </a:lnTo>
                  <a:lnTo>
                    <a:pt x="699677" y="1228913"/>
                  </a:lnTo>
                  <a:lnTo>
                    <a:pt x="701964" y="1229167"/>
                  </a:lnTo>
                  <a:lnTo>
                    <a:pt x="704377" y="1229294"/>
                  </a:lnTo>
                  <a:lnTo>
                    <a:pt x="706663" y="1229421"/>
                  </a:lnTo>
                  <a:lnTo>
                    <a:pt x="708949" y="1229548"/>
                  </a:lnTo>
                  <a:lnTo>
                    <a:pt x="711235" y="1229548"/>
                  </a:lnTo>
                  <a:lnTo>
                    <a:pt x="713648" y="1229548"/>
                  </a:lnTo>
                  <a:lnTo>
                    <a:pt x="715934" y="1229421"/>
                  </a:lnTo>
                  <a:lnTo>
                    <a:pt x="718220" y="1229421"/>
                  </a:lnTo>
                  <a:lnTo>
                    <a:pt x="720506" y="1229167"/>
                  </a:lnTo>
                  <a:lnTo>
                    <a:pt x="722920" y="1228913"/>
                  </a:lnTo>
                  <a:lnTo>
                    <a:pt x="725206" y="1228405"/>
                  </a:lnTo>
                  <a:lnTo>
                    <a:pt x="727492" y="1228151"/>
                  </a:lnTo>
                  <a:lnTo>
                    <a:pt x="729778" y="1227897"/>
                  </a:lnTo>
                  <a:lnTo>
                    <a:pt x="732191" y="1227897"/>
                  </a:lnTo>
                  <a:lnTo>
                    <a:pt x="734477" y="1228024"/>
                  </a:lnTo>
                  <a:lnTo>
                    <a:pt x="736763" y="1228151"/>
                  </a:lnTo>
                  <a:lnTo>
                    <a:pt x="739049" y="1228151"/>
                  </a:lnTo>
                  <a:lnTo>
                    <a:pt x="741463" y="1228024"/>
                  </a:lnTo>
                  <a:lnTo>
                    <a:pt x="743749" y="1227770"/>
                  </a:lnTo>
                  <a:lnTo>
                    <a:pt x="746035" y="1227516"/>
                  </a:lnTo>
                  <a:lnTo>
                    <a:pt x="748321" y="1227516"/>
                  </a:lnTo>
                  <a:lnTo>
                    <a:pt x="750734" y="1227770"/>
                  </a:lnTo>
                  <a:lnTo>
                    <a:pt x="753020" y="1228278"/>
                  </a:lnTo>
                  <a:lnTo>
                    <a:pt x="755306" y="1228786"/>
                  </a:lnTo>
                  <a:lnTo>
                    <a:pt x="757592" y="1229167"/>
                  </a:lnTo>
                  <a:lnTo>
                    <a:pt x="760005" y="1229421"/>
                  </a:lnTo>
                  <a:lnTo>
                    <a:pt x="762292" y="1229548"/>
                  </a:lnTo>
                  <a:lnTo>
                    <a:pt x="764578" y="1229421"/>
                  </a:lnTo>
                  <a:lnTo>
                    <a:pt x="766864" y="1229167"/>
                  </a:lnTo>
                  <a:lnTo>
                    <a:pt x="769277" y="1228786"/>
                  </a:lnTo>
                  <a:lnTo>
                    <a:pt x="771563" y="1228532"/>
                  </a:lnTo>
                  <a:lnTo>
                    <a:pt x="773849" y="1228278"/>
                  </a:lnTo>
                  <a:lnTo>
                    <a:pt x="776135" y="1228024"/>
                  </a:lnTo>
                  <a:lnTo>
                    <a:pt x="778421" y="1227643"/>
                  </a:lnTo>
                  <a:lnTo>
                    <a:pt x="780834" y="1227262"/>
                  </a:lnTo>
                  <a:lnTo>
                    <a:pt x="783121" y="1227135"/>
                  </a:lnTo>
                  <a:lnTo>
                    <a:pt x="785407" y="1227262"/>
                  </a:lnTo>
                  <a:lnTo>
                    <a:pt x="787693" y="1227643"/>
                  </a:lnTo>
                  <a:lnTo>
                    <a:pt x="790106" y="1228024"/>
                  </a:lnTo>
                  <a:lnTo>
                    <a:pt x="792392" y="1228532"/>
                  </a:lnTo>
                  <a:lnTo>
                    <a:pt x="794678" y="1228913"/>
                  </a:lnTo>
                  <a:lnTo>
                    <a:pt x="796964" y="1229167"/>
                  </a:lnTo>
                  <a:lnTo>
                    <a:pt x="799377" y="1229294"/>
                  </a:lnTo>
                  <a:lnTo>
                    <a:pt x="801664" y="1229294"/>
                  </a:lnTo>
                  <a:lnTo>
                    <a:pt x="803950" y="1229294"/>
                  </a:lnTo>
                  <a:lnTo>
                    <a:pt x="806236" y="1229167"/>
                  </a:lnTo>
                  <a:lnTo>
                    <a:pt x="808649" y="1229167"/>
                  </a:lnTo>
                  <a:lnTo>
                    <a:pt x="810935" y="1229294"/>
                  </a:lnTo>
                  <a:lnTo>
                    <a:pt x="813221" y="1229294"/>
                  </a:lnTo>
                  <a:lnTo>
                    <a:pt x="815507" y="1229167"/>
                  </a:lnTo>
                  <a:lnTo>
                    <a:pt x="817920" y="1228786"/>
                  </a:lnTo>
                  <a:lnTo>
                    <a:pt x="820206" y="1228278"/>
                  </a:lnTo>
                  <a:lnTo>
                    <a:pt x="822493" y="1227770"/>
                  </a:lnTo>
                  <a:lnTo>
                    <a:pt x="824779" y="1227262"/>
                  </a:lnTo>
                  <a:lnTo>
                    <a:pt x="827192" y="1227135"/>
                  </a:lnTo>
                  <a:lnTo>
                    <a:pt x="829478" y="1227389"/>
                  </a:lnTo>
                  <a:lnTo>
                    <a:pt x="831764" y="1227770"/>
                  </a:lnTo>
                  <a:lnTo>
                    <a:pt x="834050" y="1228278"/>
                  </a:lnTo>
                  <a:lnTo>
                    <a:pt x="836463" y="1228786"/>
                  </a:lnTo>
                  <a:lnTo>
                    <a:pt x="850307" y="1230818"/>
                  </a:lnTo>
                  <a:lnTo>
                    <a:pt x="852593" y="1230818"/>
                  </a:lnTo>
                  <a:lnTo>
                    <a:pt x="855006" y="1230818"/>
                  </a:lnTo>
                  <a:lnTo>
                    <a:pt x="875835" y="1230818"/>
                  </a:lnTo>
                  <a:lnTo>
                    <a:pt x="878121" y="1230691"/>
                  </a:lnTo>
                  <a:lnTo>
                    <a:pt x="880407" y="1230564"/>
                  </a:lnTo>
                  <a:lnTo>
                    <a:pt x="882694" y="1230310"/>
                  </a:lnTo>
                  <a:lnTo>
                    <a:pt x="885107" y="1230056"/>
                  </a:lnTo>
                  <a:lnTo>
                    <a:pt x="887393" y="1229675"/>
                  </a:lnTo>
                  <a:lnTo>
                    <a:pt x="889679" y="1229421"/>
                  </a:lnTo>
                  <a:lnTo>
                    <a:pt x="891965" y="1229294"/>
                  </a:lnTo>
                  <a:lnTo>
                    <a:pt x="894378" y="1229421"/>
                  </a:lnTo>
                  <a:lnTo>
                    <a:pt x="896664" y="1229675"/>
                  </a:lnTo>
                  <a:lnTo>
                    <a:pt x="898950" y="1229929"/>
                  </a:lnTo>
                  <a:lnTo>
                    <a:pt x="901237" y="1230056"/>
                  </a:lnTo>
                  <a:lnTo>
                    <a:pt x="903650" y="1230183"/>
                  </a:lnTo>
                  <a:lnTo>
                    <a:pt x="905936" y="1230056"/>
                  </a:lnTo>
                  <a:lnTo>
                    <a:pt x="908222" y="1229802"/>
                  </a:lnTo>
                  <a:lnTo>
                    <a:pt x="910508" y="1229675"/>
                  </a:lnTo>
                  <a:lnTo>
                    <a:pt x="912921" y="1229548"/>
                  </a:lnTo>
                  <a:lnTo>
                    <a:pt x="915207" y="1229421"/>
                  </a:lnTo>
                  <a:lnTo>
                    <a:pt x="917493" y="1229421"/>
                  </a:lnTo>
                  <a:lnTo>
                    <a:pt x="919779" y="1229421"/>
                  </a:lnTo>
                  <a:lnTo>
                    <a:pt x="922193" y="1229294"/>
                  </a:lnTo>
                  <a:lnTo>
                    <a:pt x="924479" y="1229167"/>
                  </a:lnTo>
                  <a:lnTo>
                    <a:pt x="926765" y="1228913"/>
                  </a:lnTo>
                  <a:lnTo>
                    <a:pt x="929051" y="1228786"/>
                  </a:lnTo>
                  <a:lnTo>
                    <a:pt x="931464" y="1228659"/>
                  </a:lnTo>
                  <a:lnTo>
                    <a:pt x="933750" y="1228786"/>
                  </a:lnTo>
                  <a:lnTo>
                    <a:pt x="936036" y="1229167"/>
                  </a:lnTo>
                  <a:lnTo>
                    <a:pt x="938322" y="1229548"/>
                  </a:lnTo>
                  <a:lnTo>
                    <a:pt x="940608" y="1230056"/>
                  </a:lnTo>
                  <a:lnTo>
                    <a:pt x="943022" y="1230310"/>
                  </a:lnTo>
                  <a:lnTo>
                    <a:pt x="945308" y="1230564"/>
                  </a:lnTo>
                  <a:lnTo>
                    <a:pt x="947594" y="1230691"/>
                  </a:lnTo>
                  <a:lnTo>
                    <a:pt x="949880" y="1230818"/>
                  </a:lnTo>
                  <a:lnTo>
                    <a:pt x="952293" y="1230818"/>
                  </a:lnTo>
                  <a:lnTo>
                    <a:pt x="954579" y="1230818"/>
                  </a:lnTo>
                  <a:lnTo>
                    <a:pt x="956865" y="1230818"/>
                  </a:lnTo>
                  <a:lnTo>
                    <a:pt x="959151" y="1230691"/>
                  </a:lnTo>
                  <a:lnTo>
                    <a:pt x="961565" y="1230564"/>
                  </a:lnTo>
                  <a:lnTo>
                    <a:pt x="963851" y="1230437"/>
                  </a:lnTo>
                  <a:lnTo>
                    <a:pt x="966137" y="1230183"/>
                  </a:lnTo>
                  <a:lnTo>
                    <a:pt x="968423" y="1230056"/>
                  </a:lnTo>
                  <a:lnTo>
                    <a:pt x="970836" y="1230056"/>
                  </a:lnTo>
                  <a:lnTo>
                    <a:pt x="973122" y="1230183"/>
                  </a:lnTo>
                  <a:lnTo>
                    <a:pt x="975408" y="1230183"/>
                  </a:lnTo>
                  <a:lnTo>
                    <a:pt x="977694" y="1230310"/>
                  </a:lnTo>
                  <a:lnTo>
                    <a:pt x="980107" y="1230310"/>
                  </a:lnTo>
                  <a:lnTo>
                    <a:pt x="982394" y="1230183"/>
                  </a:lnTo>
                  <a:lnTo>
                    <a:pt x="984680" y="1230056"/>
                  </a:lnTo>
                  <a:lnTo>
                    <a:pt x="986966" y="1230056"/>
                  </a:lnTo>
                  <a:lnTo>
                    <a:pt x="989379" y="1230056"/>
                  </a:lnTo>
                  <a:lnTo>
                    <a:pt x="991665" y="1230056"/>
                  </a:lnTo>
                  <a:lnTo>
                    <a:pt x="993951" y="1229929"/>
                  </a:lnTo>
                  <a:lnTo>
                    <a:pt x="996237" y="1229802"/>
                  </a:lnTo>
                  <a:lnTo>
                    <a:pt x="998650" y="1229548"/>
                  </a:lnTo>
                  <a:lnTo>
                    <a:pt x="1000936" y="1229294"/>
                  </a:lnTo>
                  <a:lnTo>
                    <a:pt x="1003223" y="1229040"/>
                  </a:lnTo>
                  <a:lnTo>
                    <a:pt x="1005509" y="1229040"/>
                  </a:lnTo>
                  <a:lnTo>
                    <a:pt x="1007922" y="1229040"/>
                  </a:lnTo>
                  <a:lnTo>
                    <a:pt x="1010208" y="1229294"/>
                  </a:lnTo>
                  <a:lnTo>
                    <a:pt x="1012494" y="1229548"/>
                  </a:lnTo>
                  <a:lnTo>
                    <a:pt x="1014780" y="1229802"/>
                  </a:lnTo>
                  <a:lnTo>
                    <a:pt x="1017066" y="1229929"/>
                  </a:lnTo>
                  <a:lnTo>
                    <a:pt x="1019479" y="1230056"/>
                  </a:lnTo>
                  <a:lnTo>
                    <a:pt x="1021766" y="1229929"/>
                  </a:lnTo>
                  <a:lnTo>
                    <a:pt x="1024052" y="1229675"/>
                  </a:lnTo>
                  <a:lnTo>
                    <a:pt x="1026338" y="1229421"/>
                  </a:lnTo>
                  <a:lnTo>
                    <a:pt x="1028751" y="1229294"/>
                  </a:lnTo>
                  <a:lnTo>
                    <a:pt x="1031037" y="1229294"/>
                  </a:lnTo>
                  <a:lnTo>
                    <a:pt x="1033323" y="1229421"/>
                  </a:lnTo>
                  <a:lnTo>
                    <a:pt x="1035609" y="1229675"/>
                  </a:lnTo>
                  <a:lnTo>
                    <a:pt x="1038022" y="1229802"/>
                  </a:lnTo>
                  <a:lnTo>
                    <a:pt x="1040308" y="1229802"/>
                  </a:lnTo>
                  <a:lnTo>
                    <a:pt x="1042595" y="1229802"/>
                  </a:lnTo>
                  <a:lnTo>
                    <a:pt x="1044881" y="1229675"/>
                  </a:lnTo>
                  <a:lnTo>
                    <a:pt x="1047294" y="1229548"/>
                  </a:lnTo>
                  <a:lnTo>
                    <a:pt x="1049580" y="1229294"/>
                  </a:lnTo>
                  <a:lnTo>
                    <a:pt x="1051866" y="1229040"/>
                  </a:lnTo>
                  <a:lnTo>
                    <a:pt x="1054152" y="1228786"/>
                  </a:lnTo>
                  <a:lnTo>
                    <a:pt x="1056565" y="1228659"/>
                  </a:lnTo>
                  <a:lnTo>
                    <a:pt x="1058851" y="1228659"/>
                  </a:lnTo>
                  <a:lnTo>
                    <a:pt x="1061137" y="1228913"/>
                  </a:lnTo>
                  <a:lnTo>
                    <a:pt x="1063424" y="1229167"/>
                  </a:lnTo>
                  <a:lnTo>
                    <a:pt x="1065837" y="1229548"/>
                  </a:lnTo>
                  <a:lnTo>
                    <a:pt x="1068123" y="1229675"/>
                  </a:lnTo>
                  <a:lnTo>
                    <a:pt x="1070409" y="1229802"/>
                  </a:lnTo>
                  <a:lnTo>
                    <a:pt x="1072695" y="1229675"/>
                  </a:lnTo>
                  <a:lnTo>
                    <a:pt x="1075108" y="1229548"/>
                  </a:lnTo>
                  <a:lnTo>
                    <a:pt x="1077394" y="1229294"/>
                  </a:lnTo>
                  <a:lnTo>
                    <a:pt x="1079680" y="1229167"/>
                  </a:lnTo>
                  <a:lnTo>
                    <a:pt x="1081967" y="1229040"/>
                  </a:lnTo>
                  <a:lnTo>
                    <a:pt x="1093524" y="1230310"/>
                  </a:lnTo>
                  <a:lnTo>
                    <a:pt x="1095937" y="1230564"/>
                  </a:lnTo>
                  <a:lnTo>
                    <a:pt x="1098223" y="1230691"/>
                  </a:lnTo>
                  <a:lnTo>
                    <a:pt x="1100509" y="1230818"/>
                  </a:lnTo>
                  <a:lnTo>
                    <a:pt x="1102796" y="1230818"/>
                  </a:lnTo>
                  <a:lnTo>
                    <a:pt x="1126038" y="1230818"/>
                  </a:lnTo>
                  <a:lnTo>
                    <a:pt x="1128324" y="1230691"/>
                  </a:lnTo>
                  <a:lnTo>
                    <a:pt x="1130610" y="1230564"/>
                  </a:lnTo>
                  <a:lnTo>
                    <a:pt x="1133023" y="1230437"/>
                  </a:lnTo>
                  <a:lnTo>
                    <a:pt x="1135309" y="1230310"/>
                  </a:lnTo>
                  <a:lnTo>
                    <a:pt x="1137595" y="1230183"/>
                  </a:lnTo>
                  <a:lnTo>
                    <a:pt x="1139881" y="1230056"/>
                  </a:lnTo>
                  <a:lnTo>
                    <a:pt x="1142295" y="1230183"/>
                  </a:lnTo>
                  <a:lnTo>
                    <a:pt x="1144581" y="1230310"/>
                  </a:lnTo>
                  <a:lnTo>
                    <a:pt x="1146867" y="1230437"/>
                  </a:lnTo>
                  <a:lnTo>
                    <a:pt x="1149153" y="1230564"/>
                  </a:lnTo>
                  <a:lnTo>
                    <a:pt x="1151566" y="1230691"/>
                  </a:lnTo>
                  <a:lnTo>
                    <a:pt x="1153852" y="1230691"/>
                  </a:lnTo>
                  <a:lnTo>
                    <a:pt x="1156138" y="1230564"/>
                  </a:lnTo>
                  <a:lnTo>
                    <a:pt x="1158424" y="1230310"/>
                  </a:lnTo>
                  <a:lnTo>
                    <a:pt x="1160837" y="1230056"/>
                  </a:lnTo>
                  <a:lnTo>
                    <a:pt x="1163124" y="1229675"/>
                  </a:lnTo>
                  <a:lnTo>
                    <a:pt x="1165410" y="1229421"/>
                  </a:lnTo>
                  <a:lnTo>
                    <a:pt x="1167696" y="1229294"/>
                  </a:lnTo>
                  <a:lnTo>
                    <a:pt x="1169982" y="1229421"/>
                  </a:lnTo>
                  <a:lnTo>
                    <a:pt x="1172395" y="1229675"/>
                  </a:lnTo>
                  <a:lnTo>
                    <a:pt x="1174681" y="1230056"/>
                  </a:lnTo>
                  <a:lnTo>
                    <a:pt x="1176967" y="1230310"/>
                  </a:lnTo>
                  <a:lnTo>
                    <a:pt x="1179253" y="1230564"/>
                  </a:lnTo>
                  <a:lnTo>
                    <a:pt x="1181667" y="1230691"/>
                  </a:lnTo>
                  <a:lnTo>
                    <a:pt x="1183953" y="1230818"/>
                  </a:lnTo>
                </a:path>
              </a:pathLst>
            </a:custGeom>
            <a:ln w="13589">
              <a:solidFill>
                <a:srgbClr val="000000"/>
              </a:solidFill>
            </a:ln>
          </p:spPr>
          <p:txBody>
            <a:bodyPr wrap="square" lIns="0" tIns="0" rIns="0" bIns="0" rtlCol="0"/>
            <a:lstStyle/>
            <a:p>
              <a:endParaRPr/>
            </a:p>
          </p:txBody>
        </p:sp>
        <p:sp>
          <p:nvSpPr>
            <p:cNvPr id="11" name="object 11"/>
            <p:cNvSpPr/>
            <p:nvPr/>
          </p:nvSpPr>
          <p:spPr>
            <a:xfrm>
              <a:off x="1811726" y="1630289"/>
              <a:ext cx="1278255" cy="1338580"/>
            </a:xfrm>
            <a:custGeom>
              <a:avLst/>
              <a:gdLst/>
              <a:ahLst/>
              <a:cxnLst/>
              <a:rect l="l" t="t" r="r" b="b"/>
              <a:pathLst>
                <a:path w="1278255" h="1338580">
                  <a:moveTo>
                    <a:pt x="0" y="1242122"/>
                  </a:moveTo>
                  <a:lnTo>
                    <a:pt x="34799" y="1242122"/>
                  </a:lnTo>
                </a:path>
                <a:path w="1278255" h="1338580">
                  <a:moveTo>
                    <a:pt x="0" y="993697"/>
                  </a:moveTo>
                  <a:lnTo>
                    <a:pt x="34799" y="993697"/>
                  </a:lnTo>
                </a:path>
                <a:path w="1278255" h="1338580">
                  <a:moveTo>
                    <a:pt x="0" y="745273"/>
                  </a:moveTo>
                  <a:lnTo>
                    <a:pt x="34799" y="745273"/>
                  </a:lnTo>
                </a:path>
                <a:path w="1278255" h="1338580">
                  <a:moveTo>
                    <a:pt x="0" y="496848"/>
                  </a:moveTo>
                  <a:lnTo>
                    <a:pt x="34799" y="496848"/>
                  </a:lnTo>
                </a:path>
                <a:path w="1278255" h="1338580">
                  <a:moveTo>
                    <a:pt x="0" y="248424"/>
                  </a:moveTo>
                  <a:lnTo>
                    <a:pt x="34799" y="248424"/>
                  </a:lnTo>
                </a:path>
                <a:path w="1278255" h="1338580">
                  <a:moveTo>
                    <a:pt x="0" y="0"/>
                  </a:moveTo>
                  <a:lnTo>
                    <a:pt x="34799" y="0"/>
                  </a:lnTo>
                </a:path>
                <a:path w="1278255" h="1338580">
                  <a:moveTo>
                    <a:pt x="93984" y="1338519"/>
                  </a:moveTo>
                  <a:lnTo>
                    <a:pt x="93984" y="1303720"/>
                  </a:lnTo>
                </a:path>
                <a:path w="1278255" h="1338580">
                  <a:moveTo>
                    <a:pt x="330724" y="1338519"/>
                  </a:moveTo>
                  <a:lnTo>
                    <a:pt x="330724" y="1303720"/>
                  </a:lnTo>
                </a:path>
                <a:path w="1278255" h="1338580">
                  <a:moveTo>
                    <a:pt x="567591" y="1338519"/>
                  </a:moveTo>
                  <a:lnTo>
                    <a:pt x="567591" y="1303720"/>
                  </a:lnTo>
                </a:path>
                <a:path w="1278255" h="1338580">
                  <a:moveTo>
                    <a:pt x="804331" y="1338519"/>
                  </a:moveTo>
                  <a:lnTo>
                    <a:pt x="804331" y="1303720"/>
                  </a:lnTo>
                </a:path>
                <a:path w="1278255" h="1338580">
                  <a:moveTo>
                    <a:pt x="1041198" y="1338519"/>
                  </a:moveTo>
                  <a:lnTo>
                    <a:pt x="1041198" y="1303720"/>
                  </a:lnTo>
                </a:path>
                <a:path w="1278255" h="1338580">
                  <a:moveTo>
                    <a:pt x="1277937" y="1338519"/>
                  </a:moveTo>
                  <a:lnTo>
                    <a:pt x="1277937" y="1303720"/>
                  </a:lnTo>
                </a:path>
              </a:pathLst>
            </a:custGeom>
            <a:ln w="13589">
              <a:solidFill>
                <a:srgbClr val="333333"/>
              </a:solidFill>
            </a:ln>
          </p:spPr>
          <p:txBody>
            <a:bodyPr wrap="square" lIns="0" tIns="0" rIns="0" bIns="0" rtlCol="0"/>
            <a:lstStyle/>
            <a:p>
              <a:endParaRPr/>
            </a:p>
          </p:txBody>
        </p:sp>
      </p:grpSp>
      <p:sp>
        <p:nvSpPr>
          <p:cNvPr id="12" name="object 12"/>
          <p:cNvSpPr txBox="1"/>
          <p:nvPr/>
        </p:nvSpPr>
        <p:spPr>
          <a:xfrm>
            <a:off x="1389557" y="1510395"/>
            <a:ext cx="1829435" cy="1829435"/>
          </a:xfrm>
          <a:prstGeom prst="rect">
            <a:avLst/>
          </a:prstGeom>
        </p:spPr>
        <p:txBody>
          <a:bodyPr vert="horz" wrap="square" lIns="0" tIns="46355" rIns="0" bIns="0" rtlCol="0">
            <a:spAutoFit/>
          </a:bodyPr>
          <a:lstStyle/>
          <a:p>
            <a:pPr marL="234950">
              <a:lnSpc>
                <a:spcPct val="100000"/>
              </a:lnSpc>
              <a:spcBef>
                <a:spcPts val="365"/>
              </a:spcBef>
            </a:pPr>
            <a:r>
              <a:rPr sz="900" dirty="0">
                <a:solidFill>
                  <a:srgbClr val="4D4D4D"/>
                </a:solidFill>
                <a:latin typeface="Microsoft Sans Serif"/>
                <a:cs typeface="Microsoft Sans Serif"/>
              </a:rPr>
              <a:t>0.5</a:t>
            </a:r>
            <a:endParaRPr sz="900">
              <a:latin typeface="Microsoft Sans Serif"/>
              <a:cs typeface="Microsoft Sans Serif"/>
            </a:endParaRPr>
          </a:p>
          <a:p>
            <a:pPr marL="234950">
              <a:lnSpc>
                <a:spcPct val="100000"/>
              </a:lnSpc>
              <a:spcBef>
                <a:spcPts val="875"/>
              </a:spcBef>
            </a:pPr>
            <a:r>
              <a:rPr sz="900" dirty="0">
                <a:solidFill>
                  <a:srgbClr val="4D4D4D"/>
                </a:solidFill>
                <a:latin typeface="Microsoft Sans Serif"/>
                <a:cs typeface="Microsoft Sans Serif"/>
              </a:rPr>
              <a:t>0.4</a:t>
            </a:r>
            <a:endParaRPr sz="900">
              <a:latin typeface="Microsoft Sans Serif"/>
              <a:cs typeface="Microsoft Sans Serif"/>
            </a:endParaRPr>
          </a:p>
          <a:p>
            <a:pPr marL="234950">
              <a:lnSpc>
                <a:spcPct val="100000"/>
              </a:lnSpc>
              <a:spcBef>
                <a:spcPts val="880"/>
              </a:spcBef>
            </a:pPr>
            <a:r>
              <a:rPr sz="900" dirty="0">
                <a:solidFill>
                  <a:srgbClr val="4D4D4D"/>
                </a:solidFill>
                <a:latin typeface="Microsoft Sans Serif"/>
                <a:cs typeface="Microsoft Sans Serif"/>
              </a:rPr>
              <a:t>0.3</a:t>
            </a:r>
            <a:endParaRPr sz="900">
              <a:latin typeface="Microsoft Sans Serif"/>
              <a:cs typeface="Microsoft Sans Serif"/>
            </a:endParaRPr>
          </a:p>
          <a:p>
            <a:pPr marL="234950">
              <a:lnSpc>
                <a:spcPct val="100000"/>
              </a:lnSpc>
              <a:spcBef>
                <a:spcPts val="875"/>
              </a:spcBef>
            </a:pPr>
            <a:r>
              <a:rPr sz="900" dirty="0">
                <a:solidFill>
                  <a:srgbClr val="4D4D4D"/>
                </a:solidFill>
                <a:latin typeface="Microsoft Sans Serif"/>
                <a:cs typeface="Microsoft Sans Serif"/>
              </a:rPr>
              <a:t>0.2</a:t>
            </a:r>
            <a:endParaRPr sz="900">
              <a:latin typeface="Microsoft Sans Serif"/>
              <a:cs typeface="Microsoft Sans Serif"/>
            </a:endParaRPr>
          </a:p>
          <a:p>
            <a:pPr marL="234950">
              <a:lnSpc>
                <a:spcPct val="100000"/>
              </a:lnSpc>
              <a:spcBef>
                <a:spcPts val="875"/>
              </a:spcBef>
            </a:pPr>
            <a:r>
              <a:rPr sz="900" dirty="0">
                <a:solidFill>
                  <a:srgbClr val="4D4D4D"/>
                </a:solidFill>
                <a:latin typeface="Microsoft Sans Serif"/>
                <a:cs typeface="Microsoft Sans Serif"/>
              </a:rPr>
              <a:t>0.1</a:t>
            </a:r>
            <a:endParaRPr sz="900">
              <a:latin typeface="Microsoft Sans Serif"/>
              <a:cs typeface="Microsoft Sans Serif"/>
            </a:endParaRPr>
          </a:p>
          <a:p>
            <a:pPr marL="234950">
              <a:lnSpc>
                <a:spcPct val="100000"/>
              </a:lnSpc>
              <a:spcBef>
                <a:spcPts val="875"/>
              </a:spcBef>
            </a:pPr>
            <a:r>
              <a:rPr sz="900" dirty="0">
                <a:solidFill>
                  <a:srgbClr val="4D4D4D"/>
                </a:solidFill>
                <a:latin typeface="Microsoft Sans Serif"/>
                <a:cs typeface="Microsoft Sans Serif"/>
              </a:rPr>
              <a:t>0.0</a:t>
            </a:r>
            <a:endParaRPr sz="900">
              <a:latin typeface="Microsoft Sans Serif"/>
              <a:cs typeface="Microsoft Sans Serif"/>
            </a:endParaRPr>
          </a:p>
          <a:p>
            <a:pPr marL="419100" algn="ctr">
              <a:lnSpc>
                <a:spcPts val="1070"/>
              </a:lnSpc>
              <a:spcBef>
                <a:spcPts val="220"/>
              </a:spcBef>
              <a:tabLst>
                <a:tab pos="623570" algn="l"/>
              </a:tabLst>
            </a:pPr>
            <a:r>
              <a:rPr sz="900" dirty="0">
                <a:solidFill>
                  <a:srgbClr val="4D4D4D"/>
                </a:solidFill>
                <a:latin typeface="Microsoft Sans Serif"/>
                <a:cs typeface="Microsoft Sans Serif"/>
              </a:rPr>
              <a:t>0	10  </a:t>
            </a:r>
            <a:r>
              <a:rPr sz="900" spc="120" dirty="0">
                <a:solidFill>
                  <a:srgbClr val="4D4D4D"/>
                </a:solidFill>
                <a:latin typeface="Microsoft Sans Serif"/>
                <a:cs typeface="Microsoft Sans Serif"/>
              </a:rPr>
              <a:t> </a:t>
            </a:r>
            <a:r>
              <a:rPr sz="900" dirty="0">
                <a:solidFill>
                  <a:srgbClr val="4D4D4D"/>
                </a:solidFill>
                <a:latin typeface="Microsoft Sans Serif"/>
                <a:cs typeface="Microsoft Sans Serif"/>
              </a:rPr>
              <a:t>20  </a:t>
            </a:r>
            <a:r>
              <a:rPr sz="900" spc="120" dirty="0">
                <a:solidFill>
                  <a:srgbClr val="4D4D4D"/>
                </a:solidFill>
                <a:latin typeface="Microsoft Sans Serif"/>
                <a:cs typeface="Microsoft Sans Serif"/>
              </a:rPr>
              <a:t> </a:t>
            </a:r>
            <a:r>
              <a:rPr sz="900" dirty="0">
                <a:solidFill>
                  <a:srgbClr val="4D4D4D"/>
                </a:solidFill>
                <a:latin typeface="Microsoft Sans Serif"/>
                <a:cs typeface="Microsoft Sans Serif"/>
              </a:rPr>
              <a:t>30  </a:t>
            </a:r>
            <a:r>
              <a:rPr sz="900" spc="120" dirty="0">
                <a:solidFill>
                  <a:srgbClr val="4D4D4D"/>
                </a:solidFill>
                <a:latin typeface="Microsoft Sans Serif"/>
                <a:cs typeface="Microsoft Sans Serif"/>
              </a:rPr>
              <a:t> </a:t>
            </a:r>
            <a:r>
              <a:rPr sz="900" dirty="0">
                <a:solidFill>
                  <a:srgbClr val="4D4D4D"/>
                </a:solidFill>
                <a:latin typeface="Microsoft Sans Serif"/>
                <a:cs typeface="Microsoft Sans Serif"/>
              </a:rPr>
              <a:t>40  </a:t>
            </a:r>
            <a:r>
              <a:rPr sz="900" spc="120" dirty="0">
                <a:solidFill>
                  <a:srgbClr val="4D4D4D"/>
                </a:solidFill>
                <a:latin typeface="Microsoft Sans Serif"/>
                <a:cs typeface="Microsoft Sans Serif"/>
              </a:rPr>
              <a:t> </a:t>
            </a:r>
            <a:r>
              <a:rPr sz="900" dirty="0">
                <a:solidFill>
                  <a:srgbClr val="4D4D4D"/>
                </a:solidFill>
                <a:latin typeface="Microsoft Sans Serif"/>
                <a:cs typeface="Microsoft Sans Serif"/>
              </a:rPr>
              <a:t>50</a:t>
            </a:r>
            <a:endParaRPr sz="900">
              <a:latin typeface="Microsoft Sans Serif"/>
              <a:cs typeface="Microsoft Sans Serif"/>
            </a:endParaRPr>
          </a:p>
          <a:p>
            <a:pPr marL="387350" algn="ctr">
              <a:lnSpc>
                <a:spcPts val="1310"/>
              </a:lnSpc>
            </a:pPr>
            <a:r>
              <a:rPr sz="1100" spc="-5" dirty="0">
                <a:latin typeface="Microsoft Sans Serif"/>
                <a:cs typeface="Microsoft Sans Serif"/>
              </a:rPr>
              <a:t>sample</a:t>
            </a:r>
            <a:endParaRPr sz="1100">
              <a:latin typeface="Microsoft Sans Serif"/>
              <a:cs typeface="Microsoft Sans Serif"/>
            </a:endParaRPr>
          </a:p>
        </p:txBody>
      </p:sp>
      <p:sp>
        <p:nvSpPr>
          <p:cNvPr id="13" name="object 13"/>
          <p:cNvSpPr txBox="1"/>
          <p:nvPr/>
        </p:nvSpPr>
        <p:spPr>
          <a:xfrm>
            <a:off x="1420319" y="2022955"/>
            <a:ext cx="181610" cy="468630"/>
          </a:xfrm>
          <a:prstGeom prst="rect">
            <a:avLst/>
          </a:prstGeom>
        </p:spPr>
        <p:txBody>
          <a:bodyPr vert="vert270" wrap="square" lIns="0" tIns="0" rIns="0" bIns="0" rtlCol="0">
            <a:spAutoFit/>
          </a:bodyPr>
          <a:lstStyle/>
          <a:p>
            <a:pPr marL="12700">
              <a:lnSpc>
                <a:spcPts val="1315"/>
              </a:lnSpc>
            </a:pPr>
            <a:r>
              <a:rPr sz="1100" dirty="0">
                <a:latin typeface="Microsoft Sans Serif"/>
                <a:cs typeface="Microsoft Sans Serif"/>
              </a:rPr>
              <a:t>density</a:t>
            </a:r>
            <a:endParaRPr sz="1100">
              <a:latin typeface="Microsoft Sans Serif"/>
              <a:cs typeface="Microsoft Sans Serif"/>
            </a:endParaRPr>
          </a:p>
        </p:txBody>
      </p:sp>
      <p:sp>
        <p:nvSpPr>
          <p:cNvPr id="14" name="object 14"/>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12</a:t>
            </a:r>
            <a:endParaRPr sz="800">
              <a:latin typeface="Tahoma"/>
              <a:cs typeface="Tahoma"/>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76555"/>
          </a:xfrm>
          <a:custGeom>
            <a:avLst/>
            <a:gdLst/>
            <a:ahLst/>
            <a:cxnLst/>
            <a:rect l="l" t="t" r="r" b="b"/>
            <a:pathLst>
              <a:path w="4608195" h="376555">
                <a:moveTo>
                  <a:pt x="4608004" y="0"/>
                </a:moveTo>
                <a:lnTo>
                  <a:pt x="0" y="0"/>
                </a:lnTo>
                <a:lnTo>
                  <a:pt x="0" y="376377"/>
                </a:lnTo>
                <a:lnTo>
                  <a:pt x="4608004" y="376377"/>
                </a:lnTo>
                <a:lnTo>
                  <a:pt x="4608004" y="0"/>
                </a:lnTo>
                <a:close/>
              </a:path>
            </a:pathLst>
          </a:custGeom>
          <a:solidFill>
            <a:srgbClr val="22373A"/>
          </a:solidFill>
        </p:spPr>
        <p:txBody>
          <a:bodyPr wrap="square" lIns="0" tIns="0" rIns="0" bIns="0" rtlCol="0"/>
          <a:lstStyle/>
          <a:p>
            <a:endParaRPr/>
          </a:p>
        </p:txBody>
      </p:sp>
      <p:sp>
        <p:nvSpPr>
          <p:cNvPr id="3" name="object 3"/>
          <p:cNvSpPr txBox="1">
            <a:spLocks noGrp="1"/>
          </p:cNvSpPr>
          <p:nvPr>
            <p:ph type="title"/>
          </p:nvPr>
        </p:nvSpPr>
        <p:spPr>
          <a:xfrm>
            <a:off x="122770" y="76375"/>
            <a:ext cx="587375" cy="207645"/>
          </a:xfrm>
          <a:prstGeom prst="rect">
            <a:avLst/>
          </a:prstGeom>
        </p:spPr>
        <p:txBody>
          <a:bodyPr vert="horz" wrap="square" lIns="0" tIns="12065" rIns="0" bIns="0" rtlCol="0">
            <a:spAutoFit/>
          </a:bodyPr>
          <a:lstStyle/>
          <a:p>
            <a:pPr marL="12700">
              <a:lnSpc>
                <a:spcPct val="100000"/>
              </a:lnSpc>
              <a:spcBef>
                <a:spcPts val="95"/>
              </a:spcBef>
            </a:pPr>
            <a:r>
              <a:rPr sz="1200" spc="-70" dirty="0">
                <a:solidFill>
                  <a:srgbClr val="F9F9F9"/>
                </a:solidFill>
              </a:rPr>
              <a:t>Exercise</a:t>
            </a:r>
            <a:endParaRPr sz="1200"/>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13</a:t>
            </a:r>
          </a:p>
        </p:txBody>
      </p:sp>
      <p:sp>
        <p:nvSpPr>
          <p:cNvPr id="4" name="object 4"/>
          <p:cNvSpPr txBox="1"/>
          <p:nvPr/>
        </p:nvSpPr>
        <p:spPr>
          <a:xfrm>
            <a:off x="447357" y="1461602"/>
            <a:ext cx="3757929" cy="591059"/>
          </a:xfrm>
          <a:prstGeom prst="rect">
            <a:avLst/>
          </a:prstGeom>
        </p:spPr>
        <p:txBody>
          <a:bodyPr vert="horz" wrap="square" lIns="0" tIns="12700" rIns="0" bIns="0" rtlCol="0">
            <a:spAutoFit/>
          </a:bodyPr>
          <a:lstStyle/>
          <a:p>
            <a:pPr marL="189230" marR="5080" indent="-177165">
              <a:lnSpc>
                <a:spcPct val="118000"/>
              </a:lnSpc>
              <a:spcBef>
                <a:spcPts val="100"/>
              </a:spcBef>
              <a:buChar char="•"/>
              <a:tabLst>
                <a:tab pos="189865" algn="l"/>
              </a:tabLst>
            </a:pPr>
            <a:r>
              <a:rPr sz="1100" spc="-20" dirty="0">
                <a:solidFill>
                  <a:srgbClr val="22373A"/>
                </a:solidFill>
                <a:latin typeface="Tahoma"/>
                <a:cs typeface="Tahoma"/>
              </a:rPr>
              <a:t>Practice</a:t>
            </a:r>
            <a:r>
              <a:rPr sz="1100" spc="20" dirty="0">
                <a:solidFill>
                  <a:srgbClr val="22373A"/>
                </a:solidFill>
                <a:latin typeface="Tahoma"/>
                <a:cs typeface="Tahoma"/>
              </a:rPr>
              <a:t> </a:t>
            </a:r>
            <a:r>
              <a:rPr sz="1100" spc="-25" dirty="0">
                <a:solidFill>
                  <a:srgbClr val="FF0000"/>
                </a:solidFill>
                <a:latin typeface="Tahoma"/>
                <a:cs typeface="Tahoma"/>
              </a:rPr>
              <a:t>plotting</a:t>
            </a:r>
            <a:r>
              <a:rPr sz="1100" spc="25" dirty="0">
                <a:solidFill>
                  <a:srgbClr val="FF0000"/>
                </a:solidFill>
                <a:latin typeface="Tahoma"/>
                <a:cs typeface="Tahoma"/>
              </a:rPr>
              <a:t> </a:t>
            </a:r>
            <a:r>
              <a:rPr sz="1100" spc="-60" dirty="0">
                <a:solidFill>
                  <a:srgbClr val="FF0000"/>
                </a:solidFill>
                <a:latin typeface="Tahoma"/>
                <a:cs typeface="Tahoma"/>
              </a:rPr>
              <a:t>these</a:t>
            </a:r>
            <a:r>
              <a:rPr sz="1100" spc="30" dirty="0">
                <a:solidFill>
                  <a:srgbClr val="FF0000"/>
                </a:solidFill>
                <a:latin typeface="Tahoma"/>
                <a:cs typeface="Tahoma"/>
              </a:rPr>
              <a:t> </a:t>
            </a:r>
            <a:r>
              <a:rPr sz="1100" spc="-50" dirty="0">
                <a:solidFill>
                  <a:srgbClr val="FF0000"/>
                </a:solidFill>
                <a:latin typeface="Tahoma"/>
                <a:cs typeface="Tahoma"/>
              </a:rPr>
              <a:t>three</a:t>
            </a:r>
            <a:r>
              <a:rPr sz="1100" spc="25" dirty="0">
                <a:solidFill>
                  <a:srgbClr val="FF0000"/>
                </a:solidFill>
                <a:latin typeface="Tahoma"/>
                <a:cs typeface="Tahoma"/>
              </a:rPr>
              <a:t> </a:t>
            </a:r>
            <a:r>
              <a:rPr sz="1100" spc="-30" dirty="0">
                <a:solidFill>
                  <a:srgbClr val="FF0000"/>
                </a:solidFill>
                <a:latin typeface="Tahoma"/>
                <a:cs typeface="Tahoma"/>
              </a:rPr>
              <a:t>distribution</a:t>
            </a:r>
            <a:r>
              <a:rPr sz="1100" spc="25" dirty="0">
                <a:solidFill>
                  <a:srgbClr val="FF0000"/>
                </a:solidFill>
                <a:latin typeface="Tahoma"/>
                <a:cs typeface="Tahoma"/>
              </a:rPr>
              <a:t> </a:t>
            </a:r>
            <a:r>
              <a:rPr sz="1100" spc="-50" dirty="0">
                <a:solidFill>
                  <a:srgbClr val="FF0000"/>
                </a:solidFill>
                <a:latin typeface="Tahoma"/>
                <a:cs typeface="Tahoma"/>
              </a:rPr>
              <a:t>types</a:t>
            </a:r>
            <a:r>
              <a:rPr lang="en-GB" sz="1100" spc="-50" dirty="0">
                <a:solidFill>
                  <a:srgbClr val="FF0000"/>
                </a:solidFill>
                <a:latin typeface="Tahoma"/>
                <a:cs typeface="Tahoma"/>
              </a:rPr>
              <a:t> (normal, half Cauchy, uniform)</a:t>
            </a:r>
            <a:r>
              <a:rPr sz="1100" spc="30" dirty="0">
                <a:solidFill>
                  <a:srgbClr val="FF0000"/>
                </a:solidFill>
                <a:latin typeface="Tahoma"/>
                <a:cs typeface="Tahoma"/>
              </a:rPr>
              <a:t> </a:t>
            </a:r>
            <a:r>
              <a:rPr sz="1100" spc="-40" dirty="0">
                <a:solidFill>
                  <a:srgbClr val="FF0000"/>
                </a:solidFill>
                <a:latin typeface="Tahoma"/>
                <a:cs typeface="Tahoma"/>
              </a:rPr>
              <a:t>-</a:t>
            </a:r>
            <a:r>
              <a:rPr sz="1100" spc="30" dirty="0">
                <a:solidFill>
                  <a:srgbClr val="FF0000"/>
                </a:solidFill>
                <a:latin typeface="Tahoma"/>
                <a:cs typeface="Tahoma"/>
              </a:rPr>
              <a:t> </a:t>
            </a:r>
            <a:r>
              <a:rPr sz="1100" spc="-15" dirty="0">
                <a:solidFill>
                  <a:srgbClr val="FF0000"/>
                </a:solidFill>
                <a:latin typeface="Tahoma"/>
                <a:cs typeface="Tahoma"/>
              </a:rPr>
              <a:t>try</a:t>
            </a:r>
            <a:r>
              <a:rPr sz="1100" spc="25" dirty="0">
                <a:solidFill>
                  <a:srgbClr val="FF0000"/>
                </a:solidFill>
                <a:latin typeface="Tahoma"/>
                <a:cs typeface="Tahoma"/>
              </a:rPr>
              <a:t> </a:t>
            </a:r>
            <a:r>
              <a:rPr sz="1100" spc="-45" dirty="0">
                <a:solidFill>
                  <a:srgbClr val="FF0000"/>
                </a:solidFill>
                <a:latin typeface="Tahoma"/>
                <a:cs typeface="Tahoma"/>
              </a:rPr>
              <a:t>changing </a:t>
            </a:r>
            <a:r>
              <a:rPr sz="1100" spc="-330" dirty="0">
                <a:solidFill>
                  <a:srgbClr val="FF0000"/>
                </a:solidFill>
                <a:latin typeface="Tahoma"/>
                <a:cs typeface="Tahoma"/>
              </a:rPr>
              <a:t> </a:t>
            </a:r>
            <a:r>
              <a:rPr sz="1100" spc="-40" dirty="0">
                <a:solidFill>
                  <a:srgbClr val="FF0000"/>
                </a:solidFill>
                <a:latin typeface="Tahoma"/>
                <a:cs typeface="Tahoma"/>
              </a:rPr>
              <a:t>the</a:t>
            </a:r>
            <a:r>
              <a:rPr sz="1100" spc="15" dirty="0">
                <a:solidFill>
                  <a:srgbClr val="FF0000"/>
                </a:solidFill>
                <a:latin typeface="Tahoma"/>
                <a:cs typeface="Tahoma"/>
              </a:rPr>
              <a:t> </a:t>
            </a:r>
            <a:r>
              <a:rPr sz="1100" spc="-55" dirty="0">
                <a:solidFill>
                  <a:srgbClr val="FF0000"/>
                </a:solidFill>
                <a:latin typeface="Tahoma"/>
                <a:cs typeface="Tahoma"/>
              </a:rPr>
              <a:t>values</a:t>
            </a:r>
            <a:r>
              <a:rPr sz="1100" spc="20" dirty="0">
                <a:solidFill>
                  <a:srgbClr val="FF0000"/>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60" dirty="0">
                <a:solidFill>
                  <a:srgbClr val="22373A"/>
                </a:solidFill>
                <a:latin typeface="Tahoma"/>
                <a:cs typeface="Tahoma"/>
              </a:rPr>
              <a:t>arguments</a:t>
            </a:r>
            <a:r>
              <a:rPr sz="1100" spc="20" dirty="0">
                <a:solidFill>
                  <a:srgbClr val="22373A"/>
                </a:solidFill>
                <a:latin typeface="Tahoma"/>
                <a:cs typeface="Tahoma"/>
              </a:rPr>
              <a:t> </a:t>
            </a:r>
            <a:r>
              <a:rPr sz="1100" spc="-55" dirty="0">
                <a:solidFill>
                  <a:srgbClr val="22373A"/>
                </a:solidFill>
                <a:latin typeface="Tahoma"/>
                <a:cs typeface="Tahoma"/>
              </a:rPr>
              <a:t>and</a:t>
            </a:r>
            <a:r>
              <a:rPr sz="1100" spc="20" dirty="0">
                <a:solidFill>
                  <a:srgbClr val="22373A"/>
                </a:solidFill>
                <a:latin typeface="Tahoma"/>
                <a:cs typeface="Tahoma"/>
              </a:rPr>
              <a:t> </a:t>
            </a:r>
            <a:r>
              <a:rPr sz="1100" spc="-45" dirty="0">
                <a:solidFill>
                  <a:srgbClr val="22373A"/>
                </a:solidFill>
                <a:latin typeface="Tahoma"/>
                <a:cs typeface="Tahoma"/>
              </a:rPr>
              <a:t>check</a:t>
            </a:r>
            <a:r>
              <a:rPr sz="1100" spc="20" dirty="0">
                <a:solidFill>
                  <a:srgbClr val="22373A"/>
                </a:solidFill>
                <a:latin typeface="Tahoma"/>
                <a:cs typeface="Tahoma"/>
              </a:rPr>
              <a:t> </a:t>
            </a:r>
            <a:r>
              <a:rPr sz="1100" spc="-65" dirty="0">
                <a:solidFill>
                  <a:srgbClr val="22373A"/>
                </a:solidFill>
                <a:latin typeface="Tahoma"/>
                <a:cs typeface="Tahoma"/>
              </a:rPr>
              <a:t>you</a:t>
            </a:r>
            <a:r>
              <a:rPr sz="1100" spc="25" dirty="0">
                <a:solidFill>
                  <a:srgbClr val="22373A"/>
                </a:solidFill>
                <a:latin typeface="Tahoma"/>
                <a:cs typeface="Tahoma"/>
              </a:rPr>
              <a:t> </a:t>
            </a:r>
            <a:r>
              <a:rPr sz="1100" spc="-50" dirty="0">
                <a:solidFill>
                  <a:srgbClr val="22373A"/>
                </a:solidFill>
                <a:latin typeface="Tahoma"/>
                <a:cs typeface="Tahoma"/>
              </a:rPr>
              <a:t>understand</a:t>
            </a:r>
            <a:r>
              <a:rPr sz="1100" spc="15" dirty="0">
                <a:solidFill>
                  <a:srgbClr val="22373A"/>
                </a:solidFill>
                <a:latin typeface="Tahoma"/>
                <a:cs typeface="Tahoma"/>
              </a:rPr>
              <a:t> </a:t>
            </a:r>
            <a:r>
              <a:rPr sz="1100" spc="-40" dirty="0">
                <a:solidFill>
                  <a:srgbClr val="22373A"/>
                </a:solidFill>
                <a:latin typeface="Tahoma"/>
                <a:cs typeface="Tahoma"/>
              </a:rPr>
              <a:t>what </a:t>
            </a:r>
            <a:r>
              <a:rPr sz="1100" spc="-35" dirty="0">
                <a:solidFill>
                  <a:srgbClr val="22373A"/>
                </a:solidFill>
                <a:latin typeface="Tahoma"/>
                <a:cs typeface="Tahoma"/>
              </a:rPr>
              <a:t> </a:t>
            </a:r>
            <a:r>
              <a:rPr sz="1100" spc="-55" dirty="0">
                <a:solidFill>
                  <a:srgbClr val="22373A"/>
                </a:solidFill>
                <a:latin typeface="Tahoma"/>
                <a:cs typeface="Tahoma"/>
              </a:rPr>
              <a:t>happens.</a:t>
            </a:r>
            <a:endParaRPr sz="1100" dirty="0">
              <a:latin typeface="Tahoma"/>
              <a:cs typeface="Tahoma"/>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136650"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60" dirty="0">
                <a:solidFill>
                  <a:srgbClr val="F9F9F9"/>
                </a:solidFill>
              </a:rPr>
              <a:t> </a:t>
            </a:r>
            <a:r>
              <a:rPr sz="1200" spc="-55" dirty="0">
                <a:solidFill>
                  <a:srgbClr val="F9F9F9"/>
                </a:solidFill>
              </a:rPr>
              <a:t>heights</a:t>
            </a:r>
            <a:endParaRPr sz="1200"/>
          </a:p>
        </p:txBody>
      </p:sp>
      <p:sp>
        <p:nvSpPr>
          <p:cNvPr id="3" name="object 3"/>
          <p:cNvSpPr/>
          <p:nvPr/>
        </p:nvSpPr>
        <p:spPr>
          <a:xfrm>
            <a:off x="322046" y="520319"/>
            <a:ext cx="3964304" cy="203200"/>
          </a:xfrm>
          <a:custGeom>
            <a:avLst/>
            <a:gdLst/>
            <a:ahLst/>
            <a:cxnLst/>
            <a:rect l="l" t="t" r="r" b="b"/>
            <a:pathLst>
              <a:path w="3964304" h="203200">
                <a:moveTo>
                  <a:pt x="3963911" y="0"/>
                </a:moveTo>
                <a:lnTo>
                  <a:pt x="0" y="0"/>
                </a:lnTo>
                <a:lnTo>
                  <a:pt x="0" y="202920"/>
                </a:lnTo>
                <a:lnTo>
                  <a:pt x="3963911" y="202920"/>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503248"/>
            <a:ext cx="4244340" cy="191770"/>
          </a:xfrm>
          <a:prstGeom prst="rect">
            <a:avLst/>
          </a:prstGeom>
        </p:spPr>
        <p:txBody>
          <a:bodyPr vert="horz" wrap="square" lIns="0" tIns="11430" rIns="0" bIns="0" rtlCol="0">
            <a:spAutoFit/>
          </a:bodyPr>
          <a:lstStyle/>
          <a:p>
            <a:pPr marL="12700">
              <a:lnSpc>
                <a:spcPct val="100000"/>
              </a:lnSpc>
              <a:spcBef>
                <a:spcPts val="90"/>
              </a:spcBef>
            </a:pPr>
            <a:r>
              <a:rPr sz="1100" spc="20" dirty="0">
                <a:latin typeface="SimSun"/>
                <a:cs typeface="SimSun"/>
              </a:rPr>
              <a:t>ggplot</a:t>
            </a:r>
            <a:r>
              <a:rPr sz="1100" spc="20" dirty="0">
                <a:solidFill>
                  <a:srgbClr val="22373A"/>
                </a:solidFill>
                <a:latin typeface="SimSun"/>
                <a:cs typeface="SimSun"/>
              </a:rPr>
              <a:t>(height_data,</a:t>
            </a:r>
            <a:r>
              <a:rPr sz="1100" spc="35" dirty="0">
                <a:solidFill>
                  <a:srgbClr val="22373A"/>
                </a:solidFill>
                <a:latin typeface="SimSun"/>
                <a:cs typeface="SimSun"/>
              </a:rPr>
              <a:t> </a:t>
            </a:r>
            <a:r>
              <a:rPr sz="1100" spc="20" dirty="0">
                <a:latin typeface="SimSun"/>
                <a:cs typeface="SimSun"/>
              </a:rPr>
              <a:t>aes</a:t>
            </a:r>
            <a:r>
              <a:rPr sz="1100" spc="20" dirty="0">
                <a:solidFill>
                  <a:srgbClr val="22373A"/>
                </a:solidFill>
                <a:latin typeface="SimSun"/>
                <a:cs typeface="SimSun"/>
              </a:rPr>
              <a:t>(height))</a:t>
            </a:r>
            <a:r>
              <a:rPr sz="1100" spc="35" dirty="0">
                <a:solidFill>
                  <a:srgbClr val="22373A"/>
                </a:solidFill>
                <a:latin typeface="SimSun"/>
                <a:cs typeface="SimSun"/>
              </a:rPr>
              <a:t> </a:t>
            </a:r>
            <a:r>
              <a:rPr sz="1100" spc="20" dirty="0">
                <a:latin typeface="SimSun"/>
                <a:cs typeface="SimSun"/>
              </a:rPr>
              <a:t>+</a:t>
            </a:r>
            <a:r>
              <a:rPr sz="1100" spc="35" dirty="0">
                <a:latin typeface="SimSun"/>
                <a:cs typeface="SimSun"/>
              </a:rPr>
              <a:t> </a:t>
            </a:r>
            <a:r>
              <a:rPr sz="1100" spc="20" dirty="0">
                <a:latin typeface="SimSun"/>
                <a:cs typeface="SimSun"/>
              </a:rPr>
              <a:t>geom_histogram</a:t>
            </a:r>
            <a:r>
              <a:rPr sz="1100" spc="20" dirty="0">
                <a:solidFill>
                  <a:srgbClr val="22373A"/>
                </a:solidFill>
                <a:latin typeface="SimSun"/>
                <a:cs typeface="SimSun"/>
              </a:rPr>
              <a:t>(</a:t>
            </a:r>
            <a:r>
              <a:rPr sz="1100" spc="20" dirty="0">
                <a:solidFill>
                  <a:srgbClr val="C4A000"/>
                </a:solidFill>
                <a:latin typeface="SimSun"/>
                <a:cs typeface="SimSun"/>
              </a:rPr>
              <a:t>bins=</a:t>
            </a:r>
            <a:r>
              <a:rPr sz="1100" spc="20" dirty="0">
                <a:solidFill>
                  <a:srgbClr val="0000CE"/>
                </a:solidFill>
                <a:latin typeface="SimSun"/>
                <a:cs typeface="SimSun"/>
              </a:rPr>
              <a:t>10</a:t>
            </a:r>
            <a:r>
              <a:rPr sz="1100" spc="20" dirty="0">
                <a:solidFill>
                  <a:srgbClr val="22373A"/>
                </a:solidFill>
                <a:latin typeface="SimSun"/>
                <a:cs typeface="SimSun"/>
              </a:rPr>
              <a:t>)</a:t>
            </a:r>
            <a:endParaRPr sz="1100">
              <a:latin typeface="SimSun"/>
              <a:cs typeface="SimSun"/>
            </a:endParaRPr>
          </a:p>
        </p:txBody>
      </p:sp>
      <p:grpSp>
        <p:nvGrpSpPr>
          <p:cNvPr id="5" name="object 5"/>
          <p:cNvGrpSpPr/>
          <p:nvPr/>
        </p:nvGrpSpPr>
        <p:grpSpPr>
          <a:xfrm>
            <a:off x="359994" y="847607"/>
            <a:ext cx="3888104" cy="2411095"/>
            <a:chOff x="359994" y="847607"/>
            <a:chExt cx="3888104" cy="2411095"/>
          </a:xfrm>
        </p:grpSpPr>
        <p:sp>
          <p:nvSpPr>
            <p:cNvPr id="6" name="object 6"/>
            <p:cNvSpPr/>
            <p:nvPr/>
          </p:nvSpPr>
          <p:spPr>
            <a:xfrm>
              <a:off x="359994" y="847607"/>
              <a:ext cx="3888104" cy="2411095"/>
            </a:xfrm>
            <a:custGeom>
              <a:avLst/>
              <a:gdLst/>
              <a:ahLst/>
              <a:cxnLst/>
              <a:rect l="l" t="t" r="r" b="b"/>
              <a:pathLst>
                <a:path w="3888104" h="2411095">
                  <a:moveTo>
                    <a:pt x="3888028" y="0"/>
                  </a:moveTo>
                  <a:lnTo>
                    <a:pt x="0" y="0"/>
                  </a:lnTo>
                  <a:lnTo>
                    <a:pt x="0" y="2410577"/>
                  </a:lnTo>
                  <a:lnTo>
                    <a:pt x="3888028" y="2410577"/>
                  </a:lnTo>
                  <a:lnTo>
                    <a:pt x="3888028" y="0"/>
                  </a:lnTo>
                  <a:close/>
                </a:path>
              </a:pathLst>
            </a:custGeom>
            <a:solidFill>
              <a:srgbClr val="FFFFFF"/>
            </a:solidFill>
          </p:spPr>
          <p:txBody>
            <a:bodyPr wrap="square" lIns="0" tIns="0" rIns="0" bIns="0" rtlCol="0"/>
            <a:lstStyle/>
            <a:p>
              <a:endParaRPr/>
            </a:p>
          </p:txBody>
        </p:sp>
        <p:sp>
          <p:nvSpPr>
            <p:cNvPr id="7" name="object 7"/>
            <p:cNvSpPr/>
            <p:nvPr/>
          </p:nvSpPr>
          <p:spPr>
            <a:xfrm>
              <a:off x="721580" y="906791"/>
              <a:ext cx="3467735" cy="2007235"/>
            </a:xfrm>
            <a:custGeom>
              <a:avLst/>
              <a:gdLst/>
              <a:ahLst/>
              <a:cxnLst/>
              <a:rect l="l" t="t" r="r" b="b"/>
              <a:pathLst>
                <a:path w="3467735" h="2007235">
                  <a:moveTo>
                    <a:pt x="3467257" y="0"/>
                  </a:moveTo>
                  <a:lnTo>
                    <a:pt x="0" y="0"/>
                  </a:lnTo>
                  <a:lnTo>
                    <a:pt x="0" y="2006762"/>
                  </a:lnTo>
                  <a:lnTo>
                    <a:pt x="3467257" y="2006762"/>
                  </a:lnTo>
                  <a:lnTo>
                    <a:pt x="3467257" y="0"/>
                  </a:lnTo>
                  <a:close/>
                </a:path>
              </a:pathLst>
            </a:custGeom>
            <a:solidFill>
              <a:srgbClr val="EBEBEB"/>
            </a:solidFill>
          </p:spPr>
          <p:txBody>
            <a:bodyPr wrap="square" lIns="0" tIns="0" rIns="0" bIns="0" rtlCol="0"/>
            <a:lstStyle/>
            <a:p>
              <a:endParaRPr/>
            </a:p>
          </p:txBody>
        </p:sp>
        <p:sp>
          <p:nvSpPr>
            <p:cNvPr id="8" name="object 8"/>
            <p:cNvSpPr/>
            <p:nvPr/>
          </p:nvSpPr>
          <p:spPr>
            <a:xfrm>
              <a:off x="721580" y="2568923"/>
              <a:ext cx="3467735" cy="0"/>
            </a:xfrm>
            <a:custGeom>
              <a:avLst/>
              <a:gdLst/>
              <a:ahLst/>
              <a:cxnLst/>
              <a:rect l="l" t="t" r="r" b="b"/>
              <a:pathLst>
                <a:path w="3467735">
                  <a:moveTo>
                    <a:pt x="0" y="0"/>
                  </a:moveTo>
                  <a:lnTo>
                    <a:pt x="472827" y="0"/>
                  </a:lnTo>
                </a:path>
                <a:path w="3467735">
                  <a:moveTo>
                    <a:pt x="2679283" y="0"/>
                  </a:moveTo>
                  <a:lnTo>
                    <a:pt x="3467257" y="0"/>
                  </a:lnTo>
                </a:path>
              </a:pathLst>
            </a:custGeom>
            <a:ln w="5724">
              <a:solidFill>
                <a:srgbClr val="FFFFFF"/>
              </a:solidFill>
            </a:ln>
          </p:spPr>
          <p:txBody>
            <a:bodyPr wrap="square" lIns="0" tIns="0" rIns="0" bIns="0" rtlCol="0"/>
            <a:lstStyle/>
            <a:p>
              <a:endParaRPr/>
            </a:p>
          </p:txBody>
        </p:sp>
        <p:sp>
          <p:nvSpPr>
            <p:cNvPr id="9" name="object 9"/>
            <p:cNvSpPr/>
            <p:nvPr/>
          </p:nvSpPr>
          <p:spPr>
            <a:xfrm>
              <a:off x="721580" y="2060753"/>
              <a:ext cx="3467735" cy="3175"/>
            </a:xfrm>
            <a:custGeom>
              <a:avLst/>
              <a:gdLst/>
              <a:ahLst/>
              <a:cxnLst/>
              <a:rect l="l" t="t" r="r" b="b"/>
              <a:pathLst>
                <a:path w="3467735" h="3175">
                  <a:moveTo>
                    <a:pt x="0" y="2862"/>
                  </a:moveTo>
                  <a:lnTo>
                    <a:pt x="787973" y="2862"/>
                  </a:lnTo>
                </a:path>
                <a:path w="3467735" h="3175">
                  <a:moveTo>
                    <a:pt x="2364029" y="2862"/>
                  </a:moveTo>
                  <a:lnTo>
                    <a:pt x="3467257" y="2862"/>
                  </a:lnTo>
                </a:path>
                <a:path w="3467735" h="3175">
                  <a:moveTo>
                    <a:pt x="0" y="0"/>
                  </a:moveTo>
                  <a:lnTo>
                    <a:pt x="787973" y="0"/>
                  </a:lnTo>
                </a:path>
                <a:path w="3467735" h="3175">
                  <a:moveTo>
                    <a:pt x="2364029" y="0"/>
                  </a:moveTo>
                  <a:lnTo>
                    <a:pt x="3467257" y="0"/>
                  </a:lnTo>
                </a:path>
              </a:pathLst>
            </a:custGeom>
            <a:ln w="3175">
              <a:solidFill>
                <a:srgbClr val="FFFFFF"/>
              </a:solidFill>
            </a:ln>
          </p:spPr>
          <p:txBody>
            <a:bodyPr wrap="square" lIns="0" tIns="0" rIns="0" bIns="0" rtlCol="0"/>
            <a:lstStyle/>
            <a:p>
              <a:endParaRPr/>
            </a:p>
          </p:txBody>
        </p:sp>
        <p:sp>
          <p:nvSpPr>
            <p:cNvPr id="10" name="object 10"/>
            <p:cNvSpPr/>
            <p:nvPr/>
          </p:nvSpPr>
          <p:spPr>
            <a:xfrm>
              <a:off x="721580" y="1048704"/>
              <a:ext cx="3467735" cy="507365"/>
            </a:xfrm>
            <a:custGeom>
              <a:avLst/>
              <a:gdLst/>
              <a:ahLst/>
              <a:cxnLst/>
              <a:rect l="l" t="t" r="r" b="b"/>
              <a:pathLst>
                <a:path w="3467735" h="507365">
                  <a:moveTo>
                    <a:pt x="0" y="506739"/>
                  </a:moveTo>
                  <a:lnTo>
                    <a:pt x="787973" y="506739"/>
                  </a:lnTo>
                </a:path>
                <a:path w="3467735" h="507365">
                  <a:moveTo>
                    <a:pt x="2048883" y="506739"/>
                  </a:moveTo>
                  <a:lnTo>
                    <a:pt x="3467257" y="506739"/>
                  </a:lnTo>
                </a:path>
                <a:path w="3467735" h="507365">
                  <a:moveTo>
                    <a:pt x="0" y="0"/>
                  </a:moveTo>
                  <a:lnTo>
                    <a:pt x="1103228" y="0"/>
                  </a:lnTo>
                </a:path>
                <a:path w="3467735" h="507365">
                  <a:moveTo>
                    <a:pt x="1733628" y="0"/>
                  </a:moveTo>
                  <a:lnTo>
                    <a:pt x="3467257" y="0"/>
                  </a:lnTo>
                </a:path>
              </a:pathLst>
            </a:custGeom>
            <a:ln w="5724">
              <a:solidFill>
                <a:srgbClr val="FFFFFF"/>
              </a:solidFill>
            </a:ln>
          </p:spPr>
          <p:txBody>
            <a:bodyPr wrap="square" lIns="0" tIns="0" rIns="0" bIns="0" rtlCol="0"/>
            <a:lstStyle/>
            <a:p>
              <a:endParaRPr/>
            </a:p>
          </p:txBody>
        </p:sp>
        <p:sp>
          <p:nvSpPr>
            <p:cNvPr id="11" name="object 11"/>
            <p:cNvSpPr/>
            <p:nvPr/>
          </p:nvSpPr>
          <p:spPr>
            <a:xfrm>
              <a:off x="897406" y="906791"/>
              <a:ext cx="667385" cy="2007235"/>
            </a:xfrm>
            <a:custGeom>
              <a:avLst/>
              <a:gdLst/>
              <a:ahLst/>
              <a:cxnLst/>
              <a:rect l="l" t="t" r="r" b="b"/>
              <a:pathLst>
                <a:path w="667385" h="2007235">
                  <a:moveTo>
                    <a:pt x="0" y="1915502"/>
                  </a:moveTo>
                  <a:lnTo>
                    <a:pt x="0" y="2006762"/>
                  </a:lnTo>
                </a:path>
                <a:path w="667385" h="2007235">
                  <a:moveTo>
                    <a:pt x="0" y="0"/>
                  </a:moveTo>
                  <a:lnTo>
                    <a:pt x="0" y="1814197"/>
                  </a:lnTo>
                </a:path>
                <a:path w="667385" h="2007235">
                  <a:moveTo>
                    <a:pt x="666796" y="1915502"/>
                  </a:moveTo>
                  <a:lnTo>
                    <a:pt x="666796" y="2006762"/>
                  </a:lnTo>
                </a:path>
                <a:path w="667385" h="2007235">
                  <a:moveTo>
                    <a:pt x="666796" y="0"/>
                  </a:moveTo>
                  <a:lnTo>
                    <a:pt x="666796" y="496587"/>
                  </a:lnTo>
                </a:path>
              </a:pathLst>
            </a:custGeom>
            <a:ln w="5724">
              <a:solidFill>
                <a:srgbClr val="FFFFFF"/>
              </a:solidFill>
            </a:ln>
          </p:spPr>
          <p:txBody>
            <a:bodyPr wrap="square" lIns="0" tIns="0" rIns="0" bIns="0" rtlCol="0"/>
            <a:lstStyle/>
            <a:p>
              <a:endParaRPr/>
            </a:p>
          </p:txBody>
        </p:sp>
        <p:sp>
          <p:nvSpPr>
            <p:cNvPr id="12" name="object 12"/>
            <p:cNvSpPr/>
            <p:nvPr/>
          </p:nvSpPr>
          <p:spPr>
            <a:xfrm>
              <a:off x="2230999" y="906791"/>
              <a:ext cx="667385" cy="2007235"/>
            </a:xfrm>
            <a:custGeom>
              <a:avLst/>
              <a:gdLst/>
              <a:ahLst/>
              <a:cxnLst/>
              <a:rect l="l" t="t" r="r" b="b"/>
              <a:pathLst>
                <a:path w="667385" h="2007235">
                  <a:moveTo>
                    <a:pt x="0" y="1915502"/>
                  </a:moveTo>
                  <a:lnTo>
                    <a:pt x="0" y="2006762"/>
                  </a:lnTo>
                </a:path>
                <a:path w="667385" h="2007235">
                  <a:moveTo>
                    <a:pt x="0" y="0"/>
                  </a:moveTo>
                  <a:lnTo>
                    <a:pt x="0" y="91152"/>
                  </a:lnTo>
                </a:path>
                <a:path w="667385" h="2007235">
                  <a:moveTo>
                    <a:pt x="666796" y="1915502"/>
                  </a:moveTo>
                  <a:lnTo>
                    <a:pt x="666796" y="2006762"/>
                  </a:lnTo>
                </a:path>
                <a:path w="667385" h="2007235">
                  <a:moveTo>
                    <a:pt x="666796" y="0"/>
                  </a:moveTo>
                  <a:lnTo>
                    <a:pt x="666796" y="1079359"/>
                  </a:lnTo>
                </a:path>
              </a:pathLst>
            </a:custGeom>
            <a:ln w="5724">
              <a:solidFill>
                <a:srgbClr val="FFFFFF"/>
              </a:solidFill>
            </a:ln>
          </p:spPr>
          <p:txBody>
            <a:bodyPr wrap="square" lIns="0" tIns="0" rIns="0" bIns="0" rtlCol="0"/>
            <a:lstStyle/>
            <a:p>
              <a:endParaRPr/>
            </a:p>
          </p:txBody>
        </p:sp>
        <p:sp>
          <p:nvSpPr>
            <p:cNvPr id="13" name="object 13"/>
            <p:cNvSpPr/>
            <p:nvPr/>
          </p:nvSpPr>
          <p:spPr>
            <a:xfrm>
              <a:off x="3564593" y="906791"/>
              <a:ext cx="0" cy="2007235"/>
            </a:xfrm>
            <a:custGeom>
              <a:avLst/>
              <a:gdLst/>
              <a:ahLst/>
              <a:cxnLst/>
              <a:rect l="l" t="t" r="r" b="b"/>
              <a:pathLst>
                <a:path h="2007235">
                  <a:moveTo>
                    <a:pt x="0" y="2006762"/>
                  </a:moveTo>
                  <a:lnTo>
                    <a:pt x="0" y="0"/>
                  </a:lnTo>
                </a:path>
              </a:pathLst>
            </a:custGeom>
            <a:ln w="5724">
              <a:solidFill>
                <a:srgbClr val="FFFFFF"/>
              </a:solidFill>
            </a:ln>
          </p:spPr>
          <p:txBody>
            <a:bodyPr wrap="square" lIns="0" tIns="0" rIns="0" bIns="0" rtlCol="0"/>
            <a:lstStyle/>
            <a:p>
              <a:endParaRPr/>
            </a:p>
          </p:txBody>
        </p:sp>
        <p:sp>
          <p:nvSpPr>
            <p:cNvPr id="14" name="object 14"/>
            <p:cNvSpPr/>
            <p:nvPr/>
          </p:nvSpPr>
          <p:spPr>
            <a:xfrm>
              <a:off x="721580" y="2819404"/>
              <a:ext cx="3467735" cy="6350"/>
            </a:xfrm>
            <a:custGeom>
              <a:avLst/>
              <a:gdLst/>
              <a:ahLst/>
              <a:cxnLst/>
              <a:rect l="l" t="t" r="r" b="b"/>
              <a:pathLst>
                <a:path w="3467735" h="6350">
                  <a:moveTo>
                    <a:pt x="0" y="0"/>
                  </a:moveTo>
                  <a:lnTo>
                    <a:pt x="472827" y="0"/>
                  </a:lnTo>
                </a:path>
                <a:path w="3467735" h="6350">
                  <a:moveTo>
                    <a:pt x="2679283" y="0"/>
                  </a:moveTo>
                  <a:lnTo>
                    <a:pt x="3467257" y="0"/>
                  </a:lnTo>
                </a:path>
                <a:path w="3467735" h="6350">
                  <a:moveTo>
                    <a:pt x="0" y="5778"/>
                  </a:moveTo>
                  <a:lnTo>
                    <a:pt x="3467257" y="5778"/>
                  </a:lnTo>
                </a:path>
              </a:pathLst>
            </a:custGeom>
            <a:ln w="5778">
              <a:solidFill>
                <a:srgbClr val="FFFFFF"/>
              </a:solidFill>
            </a:ln>
          </p:spPr>
          <p:txBody>
            <a:bodyPr wrap="square" lIns="0" tIns="0" rIns="0" bIns="0" rtlCol="0"/>
            <a:lstStyle/>
            <a:p>
              <a:endParaRPr/>
            </a:p>
          </p:txBody>
        </p:sp>
        <p:sp>
          <p:nvSpPr>
            <p:cNvPr id="15" name="object 15"/>
            <p:cNvSpPr/>
            <p:nvPr/>
          </p:nvSpPr>
          <p:spPr>
            <a:xfrm>
              <a:off x="721580" y="906791"/>
              <a:ext cx="3467735" cy="2007235"/>
            </a:xfrm>
            <a:custGeom>
              <a:avLst/>
              <a:gdLst/>
              <a:ahLst/>
              <a:cxnLst/>
              <a:rect l="l" t="t" r="r" b="b"/>
              <a:pathLst>
                <a:path w="3467735" h="2007235">
                  <a:moveTo>
                    <a:pt x="0" y="1408762"/>
                  </a:moveTo>
                  <a:lnTo>
                    <a:pt x="472827" y="1408762"/>
                  </a:lnTo>
                </a:path>
                <a:path w="3467735" h="2007235">
                  <a:moveTo>
                    <a:pt x="2364029" y="1408762"/>
                  </a:moveTo>
                  <a:lnTo>
                    <a:pt x="3467257" y="1408762"/>
                  </a:lnTo>
                </a:path>
                <a:path w="3467735" h="2007235">
                  <a:moveTo>
                    <a:pt x="0" y="902022"/>
                  </a:moveTo>
                  <a:lnTo>
                    <a:pt x="787973" y="902022"/>
                  </a:lnTo>
                </a:path>
                <a:path w="3467735" h="2007235">
                  <a:moveTo>
                    <a:pt x="2048883" y="902022"/>
                  </a:moveTo>
                  <a:lnTo>
                    <a:pt x="3467257" y="902022"/>
                  </a:lnTo>
                </a:path>
                <a:path w="3467735" h="2007235">
                  <a:moveTo>
                    <a:pt x="0" y="395282"/>
                  </a:moveTo>
                  <a:lnTo>
                    <a:pt x="1103228" y="395282"/>
                  </a:lnTo>
                </a:path>
                <a:path w="3467735" h="2007235">
                  <a:moveTo>
                    <a:pt x="2048883" y="395282"/>
                  </a:moveTo>
                  <a:lnTo>
                    <a:pt x="3467257" y="395282"/>
                  </a:lnTo>
                </a:path>
                <a:path w="3467735" h="2007235">
                  <a:moveTo>
                    <a:pt x="509223" y="1915502"/>
                  </a:moveTo>
                  <a:lnTo>
                    <a:pt x="509223" y="2006762"/>
                  </a:lnTo>
                </a:path>
                <a:path w="3467735" h="2007235">
                  <a:moveTo>
                    <a:pt x="509223" y="0"/>
                  </a:moveTo>
                  <a:lnTo>
                    <a:pt x="509223" y="1155392"/>
                  </a:lnTo>
                </a:path>
                <a:path w="3467735" h="2007235">
                  <a:moveTo>
                    <a:pt x="1176020" y="1915502"/>
                  </a:moveTo>
                  <a:lnTo>
                    <a:pt x="1176020" y="2006762"/>
                  </a:lnTo>
                </a:path>
                <a:path w="3467735" h="2007235">
                  <a:moveTo>
                    <a:pt x="1176020" y="0"/>
                  </a:moveTo>
                  <a:lnTo>
                    <a:pt x="1176020" y="91152"/>
                  </a:lnTo>
                </a:path>
                <a:path w="3467735" h="2007235">
                  <a:moveTo>
                    <a:pt x="1842817" y="1915502"/>
                  </a:moveTo>
                  <a:lnTo>
                    <a:pt x="1842817" y="2006762"/>
                  </a:lnTo>
                </a:path>
                <a:path w="3467735" h="2007235">
                  <a:moveTo>
                    <a:pt x="1842817" y="0"/>
                  </a:moveTo>
                  <a:lnTo>
                    <a:pt x="1842817" y="167185"/>
                  </a:lnTo>
                </a:path>
                <a:path w="3467735" h="2007235">
                  <a:moveTo>
                    <a:pt x="2509614" y="1915502"/>
                  </a:moveTo>
                  <a:lnTo>
                    <a:pt x="2509614" y="2006762"/>
                  </a:lnTo>
                </a:path>
                <a:path w="3467735" h="2007235">
                  <a:moveTo>
                    <a:pt x="2509614" y="0"/>
                  </a:moveTo>
                  <a:lnTo>
                    <a:pt x="2509614" y="1586099"/>
                  </a:lnTo>
                </a:path>
              </a:pathLst>
            </a:custGeom>
            <a:ln w="11556">
              <a:solidFill>
                <a:srgbClr val="FFFFFF"/>
              </a:solidFill>
            </a:ln>
          </p:spPr>
          <p:txBody>
            <a:bodyPr wrap="square" lIns="0" tIns="0" rIns="0" bIns="0" rtlCol="0"/>
            <a:lstStyle/>
            <a:p>
              <a:endParaRPr/>
            </a:p>
          </p:txBody>
        </p:sp>
        <p:sp>
          <p:nvSpPr>
            <p:cNvPr id="16" name="object 16"/>
            <p:cNvSpPr/>
            <p:nvPr/>
          </p:nvSpPr>
          <p:spPr>
            <a:xfrm>
              <a:off x="3897992" y="906791"/>
              <a:ext cx="0" cy="2007235"/>
            </a:xfrm>
            <a:custGeom>
              <a:avLst/>
              <a:gdLst/>
              <a:ahLst/>
              <a:cxnLst/>
              <a:rect l="l" t="t" r="r" b="b"/>
              <a:pathLst>
                <a:path h="2007235">
                  <a:moveTo>
                    <a:pt x="0" y="2006762"/>
                  </a:moveTo>
                  <a:lnTo>
                    <a:pt x="0" y="0"/>
                  </a:lnTo>
                </a:path>
              </a:pathLst>
            </a:custGeom>
            <a:ln w="11556">
              <a:solidFill>
                <a:srgbClr val="FFFFFF"/>
              </a:solidFill>
            </a:ln>
          </p:spPr>
          <p:txBody>
            <a:bodyPr wrap="square" lIns="0" tIns="0" rIns="0" bIns="0" rtlCol="0"/>
            <a:lstStyle/>
            <a:p>
              <a:endParaRPr/>
            </a:p>
          </p:txBody>
        </p:sp>
        <p:sp>
          <p:nvSpPr>
            <p:cNvPr id="17" name="object 17"/>
            <p:cNvSpPr/>
            <p:nvPr/>
          </p:nvSpPr>
          <p:spPr>
            <a:xfrm>
              <a:off x="879144" y="997953"/>
              <a:ext cx="3152140" cy="1824355"/>
            </a:xfrm>
            <a:custGeom>
              <a:avLst/>
              <a:gdLst/>
              <a:ahLst/>
              <a:cxnLst/>
              <a:rect l="l" t="t" r="r" b="b"/>
              <a:pathLst>
                <a:path w="3152140" h="1824355">
                  <a:moveTo>
                    <a:pt x="3152114" y="1798967"/>
                  </a:moveTo>
                  <a:lnTo>
                    <a:pt x="2836964" y="1798967"/>
                  </a:lnTo>
                  <a:lnTo>
                    <a:pt x="2836964" y="1773694"/>
                  </a:lnTo>
                  <a:lnTo>
                    <a:pt x="2521712" y="1773694"/>
                  </a:lnTo>
                  <a:lnTo>
                    <a:pt x="2521712" y="1494942"/>
                  </a:lnTo>
                  <a:lnTo>
                    <a:pt x="2206460" y="1494942"/>
                  </a:lnTo>
                  <a:lnTo>
                    <a:pt x="2206460" y="988199"/>
                  </a:lnTo>
                  <a:lnTo>
                    <a:pt x="1891309" y="988199"/>
                  </a:lnTo>
                  <a:lnTo>
                    <a:pt x="1891309" y="76034"/>
                  </a:lnTo>
                  <a:lnTo>
                    <a:pt x="1576057" y="76034"/>
                  </a:lnTo>
                  <a:lnTo>
                    <a:pt x="1576057" y="0"/>
                  </a:lnTo>
                  <a:lnTo>
                    <a:pt x="1260906" y="0"/>
                  </a:lnTo>
                  <a:lnTo>
                    <a:pt x="945654" y="0"/>
                  </a:lnTo>
                  <a:lnTo>
                    <a:pt x="945654" y="405434"/>
                  </a:lnTo>
                  <a:lnTo>
                    <a:pt x="630402" y="405434"/>
                  </a:lnTo>
                  <a:lnTo>
                    <a:pt x="630402" y="1064234"/>
                  </a:lnTo>
                  <a:lnTo>
                    <a:pt x="315252" y="1064234"/>
                  </a:lnTo>
                  <a:lnTo>
                    <a:pt x="315252" y="1723047"/>
                  </a:lnTo>
                  <a:lnTo>
                    <a:pt x="0" y="1723047"/>
                  </a:lnTo>
                  <a:lnTo>
                    <a:pt x="0" y="1824342"/>
                  </a:lnTo>
                  <a:lnTo>
                    <a:pt x="315252" y="1824342"/>
                  </a:lnTo>
                  <a:lnTo>
                    <a:pt x="630402" y="1824342"/>
                  </a:lnTo>
                  <a:lnTo>
                    <a:pt x="3152114" y="1824342"/>
                  </a:lnTo>
                  <a:lnTo>
                    <a:pt x="3152114" y="1798967"/>
                  </a:lnTo>
                  <a:close/>
                </a:path>
              </a:pathLst>
            </a:custGeom>
            <a:solidFill>
              <a:srgbClr val="595959"/>
            </a:solidFill>
          </p:spPr>
          <p:txBody>
            <a:bodyPr wrap="square" lIns="0" tIns="0" rIns="0" bIns="0" rtlCol="0"/>
            <a:lstStyle/>
            <a:p>
              <a:endParaRPr/>
            </a:p>
          </p:txBody>
        </p:sp>
      </p:grpSp>
      <p:sp>
        <p:nvSpPr>
          <p:cNvPr id="18" name="object 18"/>
          <p:cNvSpPr txBox="1"/>
          <p:nvPr/>
        </p:nvSpPr>
        <p:spPr>
          <a:xfrm>
            <a:off x="601528" y="2747277"/>
            <a:ext cx="8001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0</a:t>
            </a:r>
            <a:endParaRPr sz="750">
              <a:latin typeface="Microsoft Sans Serif"/>
              <a:cs typeface="Microsoft Sans Serif"/>
            </a:endParaRPr>
          </a:p>
        </p:txBody>
      </p:sp>
      <p:sp>
        <p:nvSpPr>
          <p:cNvPr id="19" name="object 19"/>
          <p:cNvSpPr txBox="1"/>
          <p:nvPr/>
        </p:nvSpPr>
        <p:spPr>
          <a:xfrm>
            <a:off x="547527" y="2240537"/>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20</a:t>
            </a:r>
            <a:endParaRPr sz="750">
              <a:latin typeface="Microsoft Sans Serif"/>
              <a:cs typeface="Microsoft Sans Serif"/>
            </a:endParaRPr>
          </a:p>
        </p:txBody>
      </p:sp>
      <p:sp>
        <p:nvSpPr>
          <p:cNvPr id="20" name="object 20"/>
          <p:cNvSpPr txBox="1"/>
          <p:nvPr/>
        </p:nvSpPr>
        <p:spPr>
          <a:xfrm>
            <a:off x="547527" y="1733797"/>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40</a:t>
            </a:r>
            <a:endParaRPr sz="750">
              <a:latin typeface="Microsoft Sans Serif"/>
              <a:cs typeface="Microsoft Sans Serif"/>
            </a:endParaRPr>
          </a:p>
        </p:txBody>
      </p:sp>
      <p:sp>
        <p:nvSpPr>
          <p:cNvPr id="21" name="object 21"/>
          <p:cNvSpPr txBox="1"/>
          <p:nvPr/>
        </p:nvSpPr>
        <p:spPr>
          <a:xfrm>
            <a:off x="547527" y="1227058"/>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60</a:t>
            </a:r>
            <a:endParaRPr sz="750">
              <a:latin typeface="Microsoft Sans Serif"/>
              <a:cs typeface="Microsoft Sans Serif"/>
            </a:endParaRPr>
          </a:p>
        </p:txBody>
      </p:sp>
      <p:sp>
        <p:nvSpPr>
          <p:cNvPr id="22" name="object 22"/>
          <p:cNvSpPr/>
          <p:nvPr/>
        </p:nvSpPr>
        <p:spPr>
          <a:xfrm>
            <a:off x="691988" y="1302074"/>
            <a:ext cx="3206115" cy="1641475"/>
          </a:xfrm>
          <a:custGeom>
            <a:avLst/>
            <a:gdLst/>
            <a:ahLst/>
            <a:cxnLst/>
            <a:rect l="l" t="t" r="r" b="b"/>
            <a:pathLst>
              <a:path w="3206115" h="1641475">
                <a:moveTo>
                  <a:pt x="0" y="1520219"/>
                </a:moveTo>
                <a:lnTo>
                  <a:pt x="29592" y="1520219"/>
                </a:lnTo>
              </a:path>
              <a:path w="3206115" h="1641475">
                <a:moveTo>
                  <a:pt x="0" y="1013479"/>
                </a:moveTo>
                <a:lnTo>
                  <a:pt x="29592" y="1013479"/>
                </a:lnTo>
              </a:path>
              <a:path w="3206115" h="1641475">
                <a:moveTo>
                  <a:pt x="0" y="506739"/>
                </a:moveTo>
                <a:lnTo>
                  <a:pt x="29592" y="506739"/>
                </a:lnTo>
              </a:path>
              <a:path w="3206115" h="1641475">
                <a:moveTo>
                  <a:pt x="0" y="0"/>
                </a:moveTo>
                <a:lnTo>
                  <a:pt x="29592" y="0"/>
                </a:lnTo>
              </a:path>
              <a:path w="3206115" h="1641475">
                <a:moveTo>
                  <a:pt x="538815" y="1641072"/>
                </a:moveTo>
                <a:lnTo>
                  <a:pt x="538815" y="1611479"/>
                </a:lnTo>
              </a:path>
              <a:path w="3206115" h="1641475">
                <a:moveTo>
                  <a:pt x="1205612" y="1641072"/>
                </a:moveTo>
                <a:lnTo>
                  <a:pt x="1205612" y="1611479"/>
                </a:lnTo>
              </a:path>
              <a:path w="3206115" h="1641475">
                <a:moveTo>
                  <a:pt x="1872409" y="1641072"/>
                </a:moveTo>
                <a:lnTo>
                  <a:pt x="1872409" y="1611479"/>
                </a:lnTo>
              </a:path>
              <a:path w="3206115" h="1641475">
                <a:moveTo>
                  <a:pt x="2539206" y="1641072"/>
                </a:moveTo>
                <a:lnTo>
                  <a:pt x="2539206" y="1611479"/>
                </a:lnTo>
              </a:path>
              <a:path w="3206115" h="1641475">
                <a:moveTo>
                  <a:pt x="3206003" y="1641072"/>
                </a:moveTo>
                <a:lnTo>
                  <a:pt x="3206003" y="1611479"/>
                </a:lnTo>
              </a:path>
            </a:pathLst>
          </a:custGeom>
          <a:ln w="11556">
            <a:solidFill>
              <a:srgbClr val="333333"/>
            </a:solidFill>
          </a:ln>
        </p:spPr>
        <p:txBody>
          <a:bodyPr wrap="square" lIns="0" tIns="0" rIns="0" bIns="0" rtlCol="0"/>
          <a:lstStyle/>
          <a:p>
            <a:endParaRPr/>
          </a:p>
        </p:txBody>
      </p:sp>
      <p:sp>
        <p:nvSpPr>
          <p:cNvPr id="23" name="object 23"/>
          <p:cNvSpPr txBox="1"/>
          <p:nvPr/>
        </p:nvSpPr>
        <p:spPr>
          <a:xfrm>
            <a:off x="1137104" y="2926666"/>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140</a:t>
            </a:r>
            <a:endParaRPr sz="750">
              <a:latin typeface="Microsoft Sans Serif"/>
              <a:cs typeface="Microsoft Sans Serif"/>
            </a:endParaRPr>
          </a:p>
        </p:txBody>
      </p:sp>
      <p:sp>
        <p:nvSpPr>
          <p:cNvPr id="29" name="object 29"/>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14</a:t>
            </a:r>
          </a:p>
        </p:txBody>
      </p:sp>
      <p:sp>
        <p:nvSpPr>
          <p:cNvPr id="24" name="object 24"/>
          <p:cNvSpPr txBox="1"/>
          <p:nvPr/>
        </p:nvSpPr>
        <p:spPr>
          <a:xfrm>
            <a:off x="1803900" y="2926666"/>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150</a:t>
            </a:r>
            <a:endParaRPr sz="750">
              <a:latin typeface="Microsoft Sans Serif"/>
              <a:cs typeface="Microsoft Sans Serif"/>
            </a:endParaRPr>
          </a:p>
        </p:txBody>
      </p:sp>
      <p:sp>
        <p:nvSpPr>
          <p:cNvPr id="25" name="object 25"/>
          <p:cNvSpPr txBox="1"/>
          <p:nvPr/>
        </p:nvSpPr>
        <p:spPr>
          <a:xfrm>
            <a:off x="3137494" y="2926666"/>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170</a:t>
            </a:r>
            <a:endParaRPr sz="750">
              <a:latin typeface="Microsoft Sans Serif"/>
              <a:cs typeface="Microsoft Sans Serif"/>
            </a:endParaRPr>
          </a:p>
        </p:txBody>
      </p:sp>
      <p:sp>
        <p:nvSpPr>
          <p:cNvPr id="26" name="object 26"/>
          <p:cNvSpPr txBox="1"/>
          <p:nvPr/>
        </p:nvSpPr>
        <p:spPr>
          <a:xfrm>
            <a:off x="3804291" y="2926666"/>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180</a:t>
            </a:r>
            <a:endParaRPr sz="750">
              <a:latin typeface="Microsoft Sans Serif"/>
              <a:cs typeface="Microsoft Sans Serif"/>
            </a:endParaRPr>
          </a:p>
        </p:txBody>
      </p:sp>
      <p:sp>
        <p:nvSpPr>
          <p:cNvPr id="27" name="object 27"/>
          <p:cNvSpPr txBox="1"/>
          <p:nvPr/>
        </p:nvSpPr>
        <p:spPr>
          <a:xfrm>
            <a:off x="2280724" y="2926666"/>
            <a:ext cx="377825" cy="283210"/>
          </a:xfrm>
          <a:prstGeom prst="rect">
            <a:avLst/>
          </a:prstGeom>
        </p:spPr>
        <p:txBody>
          <a:bodyPr vert="horz" wrap="square" lIns="0" tIns="14604" rIns="0" bIns="0" rtlCol="0">
            <a:spAutoFit/>
          </a:bodyPr>
          <a:lstStyle/>
          <a:p>
            <a:pPr marL="202565">
              <a:lnSpc>
                <a:spcPct val="100000"/>
              </a:lnSpc>
              <a:spcBef>
                <a:spcPts val="114"/>
              </a:spcBef>
            </a:pPr>
            <a:r>
              <a:rPr sz="750" spc="5" dirty="0">
                <a:solidFill>
                  <a:srgbClr val="4D4D4D"/>
                </a:solidFill>
                <a:latin typeface="Microsoft Sans Serif"/>
                <a:cs typeface="Microsoft Sans Serif"/>
              </a:rPr>
              <a:t>160</a:t>
            </a:r>
            <a:endParaRPr sz="750">
              <a:latin typeface="Microsoft Sans Serif"/>
              <a:cs typeface="Microsoft Sans Serif"/>
            </a:endParaRPr>
          </a:p>
          <a:p>
            <a:pPr marL="12700">
              <a:lnSpc>
                <a:spcPct val="100000"/>
              </a:lnSpc>
              <a:spcBef>
                <a:spcPts val="20"/>
              </a:spcBef>
            </a:pPr>
            <a:r>
              <a:rPr sz="900" spc="15" dirty="0">
                <a:latin typeface="Microsoft Sans Serif"/>
                <a:cs typeface="Microsoft Sans Serif"/>
              </a:rPr>
              <a:t>height</a:t>
            </a:r>
            <a:endParaRPr sz="900">
              <a:latin typeface="Microsoft Sans Serif"/>
              <a:cs typeface="Microsoft Sans Serif"/>
            </a:endParaRPr>
          </a:p>
        </p:txBody>
      </p:sp>
      <p:sp>
        <p:nvSpPr>
          <p:cNvPr id="28" name="object 28"/>
          <p:cNvSpPr txBox="1"/>
          <p:nvPr/>
        </p:nvSpPr>
        <p:spPr>
          <a:xfrm>
            <a:off x="384251" y="1752166"/>
            <a:ext cx="158750" cy="316230"/>
          </a:xfrm>
          <a:prstGeom prst="rect">
            <a:avLst/>
          </a:prstGeom>
        </p:spPr>
        <p:txBody>
          <a:bodyPr vert="vert270" wrap="square" lIns="0" tIns="5715" rIns="0" bIns="0" rtlCol="0">
            <a:spAutoFit/>
          </a:bodyPr>
          <a:lstStyle/>
          <a:p>
            <a:pPr marL="12700">
              <a:lnSpc>
                <a:spcPct val="100000"/>
              </a:lnSpc>
              <a:spcBef>
                <a:spcPts val="45"/>
              </a:spcBef>
            </a:pPr>
            <a:r>
              <a:rPr sz="900" dirty="0">
                <a:latin typeface="Microsoft Sans Serif"/>
                <a:cs typeface="Microsoft Sans Serif"/>
              </a:rPr>
              <a:t>count</a:t>
            </a:r>
            <a:endParaRPr sz="900">
              <a:latin typeface="Microsoft Sans Serif"/>
              <a:cs typeface="Microsoft Sans Serif"/>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227705"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100" dirty="0">
                <a:solidFill>
                  <a:srgbClr val="F9F9F9"/>
                </a:solidFill>
              </a:rPr>
              <a:t> </a:t>
            </a:r>
            <a:r>
              <a:rPr sz="1200" spc="-15" dirty="0">
                <a:solidFill>
                  <a:srgbClr val="F9F9F9"/>
                </a:solidFill>
              </a:rPr>
              <a:t>the</a:t>
            </a:r>
            <a:r>
              <a:rPr sz="1200" spc="100" dirty="0">
                <a:solidFill>
                  <a:srgbClr val="F9F9F9"/>
                </a:solidFill>
              </a:rPr>
              <a:t> </a:t>
            </a:r>
            <a:r>
              <a:rPr sz="1200" spc="-45" dirty="0">
                <a:solidFill>
                  <a:srgbClr val="F9F9F9"/>
                </a:solidFill>
              </a:rPr>
              <a:t>model:</a:t>
            </a:r>
            <a:r>
              <a:rPr sz="1200" spc="245" dirty="0">
                <a:solidFill>
                  <a:srgbClr val="F9F9F9"/>
                </a:solidFill>
              </a:rPr>
              <a:t> </a:t>
            </a:r>
            <a:r>
              <a:rPr sz="1200" spc="-30" dirty="0">
                <a:solidFill>
                  <a:srgbClr val="F9F9F9"/>
                </a:solidFill>
              </a:rPr>
              <a:t>Markov</a:t>
            </a:r>
            <a:r>
              <a:rPr sz="1200" spc="100" dirty="0">
                <a:solidFill>
                  <a:srgbClr val="F9F9F9"/>
                </a:solidFill>
              </a:rPr>
              <a:t> </a:t>
            </a:r>
            <a:r>
              <a:rPr sz="1200" spc="-60" dirty="0">
                <a:solidFill>
                  <a:srgbClr val="F9F9F9"/>
                </a:solidFill>
              </a:rPr>
              <a:t>chain</a:t>
            </a:r>
            <a:r>
              <a:rPr sz="1200" spc="100" dirty="0">
                <a:solidFill>
                  <a:srgbClr val="F9F9F9"/>
                </a:solidFill>
              </a:rPr>
              <a:t> </a:t>
            </a:r>
            <a:r>
              <a:rPr sz="1200" spc="5" dirty="0">
                <a:solidFill>
                  <a:srgbClr val="F9F9F9"/>
                </a:solidFill>
              </a:rPr>
              <a:t>Monte</a:t>
            </a:r>
            <a:r>
              <a:rPr sz="1200" spc="105" dirty="0">
                <a:solidFill>
                  <a:srgbClr val="F9F9F9"/>
                </a:solidFill>
              </a:rPr>
              <a:t> </a:t>
            </a:r>
            <a:r>
              <a:rPr sz="1200" spc="-50" dirty="0">
                <a:solidFill>
                  <a:srgbClr val="F9F9F9"/>
                </a:solidFill>
              </a:rPr>
              <a:t>Carlo</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15</a:t>
            </a:r>
          </a:p>
        </p:txBody>
      </p:sp>
      <p:sp>
        <p:nvSpPr>
          <p:cNvPr id="3" name="object 3"/>
          <p:cNvSpPr txBox="1"/>
          <p:nvPr/>
        </p:nvSpPr>
        <p:spPr>
          <a:xfrm>
            <a:off x="347294" y="1027872"/>
            <a:ext cx="3913504" cy="1486535"/>
          </a:xfrm>
          <a:prstGeom prst="rect">
            <a:avLst/>
          </a:prstGeom>
        </p:spPr>
        <p:txBody>
          <a:bodyPr vert="horz" wrap="square" lIns="0" tIns="12700" rIns="0" bIns="0" rtlCol="0">
            <a:spAutoFit/>
          </a:bodyPr>
          <a:lstStyle/>
          <a:p>
            <a:pPr marL="12700" marR="172720">
              <a:lnSpc>
                <a:spcPct val="118000"/>
              </a:lnSpc>
              <a:spcBef>
                <a:spcPts val="100"/>
              </a:spcBef>
            </a:pPr>
            <a:r>
              <a:rPr sz="1100" spc="-25" dirty="0">
                <a:solidFill>
                  <a:srgbClr val="22373A"/>
                </a:solidFill>
                <a:latin typeface="Tahoma"/>
                <a:cs typeface="Tahoma"/>
              </a:rPr>
              <a:t>To </a:t>
            </a:r>
            <a:r>
              <a:rPr sz="1100" dirty="0">
                <a:solidFill>
                  <a:srgbClr val="22373A"/>
                </a:solidFill>
                <a:latin typeface="Tahoma"/>
                <a:cs typeface="Tahoma"/>
              </a:rPr>
              <a:t>fit </a:t>
            </a:r>
            <a:r>
              <a:rPr sz="1100" spc="-45" dirty="0">
                <a:solidFill>
                  <a:srgbClr val="22373A"/>
                </a:solidFill>
                <a:latin typeface="Tahoma"/>
                <a:cs typeface="Tahoma"/>
              </a:rPr>
              <a:t>complex Bayesian </a:t>
            </a:r>
            <a:r>
              <a:rPr sz="1100" spc="-50" dirty="0">
                <a:solidFill>
                  <a:srgbClr val="22373A"/>
                </a:solidFill>
                <a:latin typeface="Tahoma"/>
                <a:cs typeface="Tahoma"/>
              </a:rPr>
              <a:t>models, </a:t>
            </a:r>
            <a:r>
              <a:rPr sz="1100" spc="-105" dirty="0">
                <a:solidFill>
                  <a:srgbClr val="22373A"/>
                </a:solidFill>
                <a:latin typeface="Tahoma"/>
                <a:cs typeface="Tahoma"/>
              </a:rPr>
              <a:t>we</a:t>
            </a:r>
            <a:r>
              <a:rPr sz="1100" spc="-100" dirty="0">
                <a:solidFill>
                  <a:srgbClr val="22373A"/>
                </a:solidFill>
                <a:latin typeface="Tahoma"/>
                <a:cs typeface="Tahoma"/>
              </a:rPr>
              <a:t> </a:t>
            </a:r>
            <a:r>
              <a:rPr sz="1100" spc="-65" dirty="0">
                <a:solidFill>
                  <a:srgbClr val="22373A"/>
                </a:solidFill>
                <a:latin typeface="Tahoma"/>
                <a:cs typeface="Tahoma"/>
              </a:rPr>
              <a:t>make </a:t>
            </a:r>
            <a:r>
              <a:rPr sz="1100" spc="-80" dirty="0">
                <a:solidFill>
                  <a:srgbClr val="22373A"/>
                </a:solidFill>
                <a:latin typeface="Tahoma"/>
                <a:cs typeface="Tahoma"/>
              </a:rPr>
              <a:t>use </a:t>
            </a:r>
            <a:r>
              <a:rPr sz="1100" spc="-35" dirty="0">
                <a:solidFill>
                  <a:srgbClr val="22373A"/>
                </a:solidFill>
                <a:latin typeface="Tahoma"/>
                <a:cs typeface="Tahoma"/>
              </a:rPr>
              <a:t>of</a:t>
            </a:r>
            <a:r>
              <a:rPr sz="1100" spc="-30" dirty="0">
                <a:solidFill>
                  <a:srgbClr val="22373A"/>
                </a:solidFill>
                <a:latin typeface="Tahoma"/>
                <a:cs typeface="Tahoma"/>
              </a:rPr>
              <a:t> </a:t>
            </a:r>
            <a:r>
              <a:rPr sz="1100" b="1" spc="-30" dirty="0">
                <a:solidFill>
                  <a:srgbClr val="22373A"/>
                </a:solidFill>
                <a:latin typeface="Arial"/>
                <a:cs typeface="Arial"/>
              </a:rPr>
              <a:t>Markov</a:t>
            </a:r>
            <a:r>
              <a:rPr sz="1100" b="1" spc="-25" dirty="0">
                <a:solidFill>
                  <a:srgbClr val="22373A"/>
                </a:solidFill>
                <a:latin typeface="Arial"/>
                <a:cs typeface="Arial"/>
              </a:rPr>
              <a:t> </a:t>
            </a:r>
            <a:r>
              <a:rPr sz="1100" b="1" spc="-60" dirty="0">
                <a:solidFill>
                  <a:srgbClr val="22373A"/>
                </a:solidFill>
                <a:latin typeface="Arial"/>
                <a:cs typeface="Arial"/>
              </a:rPr>
              <a:t>chain </a:t>
            </a:r>
            <a:r>
              <a:rPr sz="1100" b="1" spc="-295" dirty="0">
                <a:solidFill>
                  <a:srgbClr val="22373A"/>
                </a:solidFill>
                <a:latin typeface="Arial"/>
                <a:cs typeface="Arial"/>
              </a:rPr>
              <a:t> </a:t>
            </a:r>
            <a:r>
              <a:rPr sz="1100" b="1" dirty="0">
                <a:solidFill>
                  <a:srgbClr val="22373A"/>
                </a:solidFill>
                <a:latin typeface="Arial"/>
                <a:cs typeface="Arial"/>
              </a:rPr>
              <a:t>Monte</a:t>
            </a:r>
            <a:r>
              <a:rPr sz="1100" b="1" spc="85" dirty="0">
                <a:solidFill>
                  <a:srgbClr val="22373A"/>
                </a:solidFill>
                <a:latin typeface="Arial"/>
                <a:cs typeface="Arial"/>
              </a:rPr>
              <a:t> </a:t>
            </a:r>
            <a:r>
              <a:rPr sz="1100" b="1" spc="-50" dirty="0">
                <a:solidFill>
                  <a:srgbClr val="22373A"/>
                </a:solidFill>
                <a:latin typeface="Arial"/>
                <a:cs typeface="Arial"/>
              </a:rPr>
              <a:t>Carlo</a:t>
            </a:r>
            <a:r>
              <a:rPr sz="1100" b="1" spc="55" dirty="0">
                <a:solidFill>
                  <a:srgbClr val="22373A"/>
                </a:solidFill>
                <a:latin typeface="Arial"/>
                <a:cs typeface="Arial"/>
              </a:rPr>
              <a:t> </a:t>
            </a:r>
            <a:r>
              <a:rPr sz="1100" spc="40" dirty="0">
                <a:solidFill>
                  <a:srgbClr val="22373A"/>
                </a:solidFill>
                <a:latin typeface="Tahoma"/>
                <a:cs typeface="Tahoma"/>
              </a:rPr>
              <a:t>(MCMC)</a:t>
            </a:r>
            <a:r>
              <a:rPr sz="1100" spc="15" dirty="0">
                <a:solidFill>
                  <a:srgbClr val="22373A"/>
                </a:solidFill>
                <a:latin typeface="Tahoma"/>
                <a:cs typeface="Tahoma"/>
              </a:rPr>
              <a:t> </a:t>
            </a:r>
            <a:r>
              <a:rPr sz="1100" spc="-45" dirty="0">
                <a:solidFill>
                  <a:srgbClr val="22373A"/>
                </a:solidFill>
                <a:latin typeface="Tahoma"/>
                <a:cs typeface="Tahoma"/>
              </a:rPr>
              <a:t>techniques.</a:t>
            </a:r>
            <a:endParaRPr sz="1100" dirty="0">
              <a:latin typeface="Tahoma"/>
              <a:cs typeface="Tahoma"/>
            </a:endParaRPr>
          </a:p>
          <a:p>
            <a:pPr marL="12700" marR="5080">
              <a:lnSpc>
                <a:spcPct val="118000"/>
              </a:lnSpc>
              <a:spcBef>
                <a:spcPts val="600"/>
              </a:spcBef>
            </a:pPr>
            <a:r>
              <a:rPr sz="1100" spc="-50" dirty="0">
                <a:solidFill>
                  <a:srgbClr val="22373A"/>
                </a:solidFill>
                <a:latin typeface="Tahoma"/>
                <a:cs typeface="Tahoma"/>
              </a:rPr>
              <a:t>These</a:t>
            </a:r>
            <a:r>
              <a:rPr sz="1100" spc="240" dirty="0">
                <a:solidFill>
                  <a:srgbClr val="22373A"/>
                </a:solidFill>
                <a:latin typeface="Tahoma"/>
                <a:cs typeface="Tahoma"/>
              </a:rPr>
              <a:t> </a:t>
            </a:r>
            <a:r>
              <a:rPr sz="1100" spc="-15" dirty="0">
                <a:solidFill>
                  <a:srgbClr val="22373A"/>
                </a:solidFill>
                <a:latin typeface="Tahoma"/>
                <a:cs typeface="Tahoma"/>
              </a:rPr>
              <a:t>don’t try to </a:t>
            </a:r>
            <a:r>
              <a:rPr sz="1100" spc="-45" dirty="0">
                <a:solidFill>
                  <a:srgbClr val="22373A"/>
                </a:solidFill>
                <a:latin typeface="Tahoma"/>
                <a:cs typeface="Tahoma"/>
              </a:rPr>
              <a:t>compute</a:t>
            </a:r>
            <a:r>
              <a:rPr sz="1100" spc="254" dirty="0">
                <a:solidFill>
                  <a:srgbClr val="22373A"/>
                </a:solidFill>
                <a:latin typeface="Tahoma"/>
                <a:cs typeface="Tahoma"/>
              </a:rPr>
              <a:t> </a:t>
            </a:r>
            <a:r>
              <a:rPr sz="1100" spc="-40" dirty="0">
                <a:solidFill>
                  <a:srgbClr val="22373A"/>
                </a:solidFill>
                <a:latin typeface="Tahoma"/>
                <a:cs typeface="Tahoma"/>
              </a:rPr>
              <a:t>the</a:t>
            </a:r>
            <a:r>
              <a:rPr sz="1100" spc="265" dirty="0">
                <a:solidFill>
                  <a:srgbClr val="22373A"/>
                </a:solidFill>
                <a:latin typeface="Tahoma"/>
                <a:cs typeface="Tahoma"/>
              </a:rPr>
              <a:t> </a:t>
            </a:r>
            <a:r>
              <a:rPr sz="1100" spc="-40" dirty="0">
                <a:solidFill>
                  <a:srgbClr val="22373A"/>
                </a:solidFill>
                <a:latin typeface="Tahoma"/>
                <a:cs typeface="Tahoma"/>
              </a:rPr>
              <a:t>posterior </a:t>
            </a:r>
            <a:r>
              <a:rPr sz="1100" spc="-30" dirty="0">
                <a:solidFill>
                  <a:srgbClr val="22373A"/>
                </a:solidFill>
                <a:latin typeface="Tahoma"/>
                <a:cs typeface="Tahoma"/>
              </a:rPr>
              <a:t>distribution directly </a:t>
            </a:r>
            <a:r>
              <a:rPr sz="1100" spc="-40" dirty="0">
                <a:solidFill>
                  <a:srgbClr val="22373A"/>
                </a:solidFill>
                <a:latin typeface="Tahoma"/>
                <a:cs typeface="Tahoma"/>
              </a:rPr>
              <a:t>- </a:t>
            </a:r>
            <a:r>
              <a:rPr sz="1100" spc="-35" dirty="0">
                <a:solidFill>
                  <a:srgbClr val="22373A"/>
                </a:solidFill>
                <a:latin typeface="Tahoma"/>
                <a:cs typeface="Tahoma"/>
              </a:rPr>
              <a:t> </a:t>
            </a:r>
            <a:r>
              <a:rPr sz="1100" spc="-45" dirty="0">
                <a:solidFill>
                  <a:srgbClr val="22373A"/>
                </a:solidFill>
                <a:latin typeface="Tahoma"/>
                <a:cs typeface="Tahoma"/>
              </a:rPr>
              <a:t>they</a:t>
            </a:r>
            <a:r>
              <a:rPr sz="1100" spc="15" dirty="0">
                <a:solidFill>
                  <a:srgbClr val="22373A"/>
                </a:solidFill>
                <a:latin typeface="Tahoma"/>
                <a:cs typeface="Tahoma"/>
              </a:rPr>
              <a:t> </a:t>
            </a:r>
            <a:r>
              <a:rPr sz="1100" spc="-45" dirty="0">
                <a:solidFill>
                  <a:srgbClr val="22373A"/>
                </a:solidFill>
                <a:latin typeface="Tahoma"/>
                <a:cs typeface="Tahoma"/>
              </a:rPr>
              <a:t>instead</a:t>
            </a:r>
            <a:r>
              <a:rPr sz="1100" spc="25" dirty="0">
                <a:solidFill>
                  <a:srgbClr val="22373A"/>
                </a:solidFill>
                <a:latin typeface="Tahoma"/>
                <a:cs typeface="Tahoma"/>
              </a:rPr>
              <a:t> </a:t>
            </a:r>
            <a:r>
              <a:rPr sz="1100" spc="-60" dirty="0">
                <a:solidFill>
                  <a:srgbClr val="22373A"/>
                </a:solidFill>
                <a:latin typeface="Tahoma"/>
                <a:cs typeface="Tahoma"/>
              </a:rPr>
              <a:t>draw</a:t>
            </a:r>
            <a:r>
              <a:rPr sz="1100" spc="20" dirty="0">
                <a:solidFill>
                  <a:srgbClr val="22373A"/>
                </a:solidFill>
                <a:latin typeface="Tahoma"/>
                <a:cs typeface="Tahoma"/>
              </a:rPr>
              <a:t> </a:t>
            </a:r>
            <a:r>
              <a:rPr sz="1100" spc="-25" dirty="0">
                <a:solidFill>
                  <a:srgbClr val="22373A"/>
                </a:solidFill>
                <a:latin typeface="Tahoma"/>
                <a:cs typeface="Tahoma"/>
              </a:rPr>
              <a:t>millions</a:t>
            </a:r>
            <a:r>
              <a:rPr sz="1100" spc="2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60" dirty="0">
                <a:solidFill>
                  <a:srgbClr val="22373A"/>
                </a:solidFill>
                <a:latin typeface="Tahoma"/>
                <a:cs typeface="Tahoma"/>
              </a:rPr>
              <a:t>samples</a:t>
            </a:r>
            <a:r>
              <a:rPr sz="1100" spc="20" dirty="0">
                <a:solidFill>
                  <a:srgbClr val="22373A"/>
                </a:solidFill>
                <a:latin typeface="Tahoma"/>
                <a:cs typeface="Tahoma"/>
              </a:rPr>
              <a:t> </a:t>
            </a:r>
            <a:r>
              <a:rPr sz="1100" spc="-45" dirty="0">
                <a:solidFill>
                  <a:srgbClr val="22373A"/>
                </a:solidFill>
                <a:latin typeface="Tahoma"/>
                <a:cs typeface="Tahoma"/>
              </a:rPr>
              <a:t>from</a:t>
            </a:r>
            <a:r>
              <a:rPr sz="1100" spc="2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0" dirty="0">
                <a:solidFill>
                  <a:srgbClr val="22373A"/>
                </a:solidFill>
                <a:latin typeface="Tahoma"/>
                <a:cs typeface="Tahoma"/>
              </a:rPr>
              <a:t>posterior,</a:t>
            </a:r>
            <a:r>
              <a:rPr sz="1100" spc="20" dirty="0">
                <a:solidFill>
                  <a:srgbClr val="22373A"/>
                </a:solidFill>
                <a:latin typeface="Tahoma"/>
                <a:cs typeface="Tahoma"/>
              </a:rPr>
              <a:t> </a:t>
            </a:r>
            <a:r>
              <a:rPr sz="1100" spc="-35" dirty="0">
                <a:solidFill>
                  <a:srgbClr val="22373A"/>
                </a:solidFill>
                <a:latin typeface="Tahoma"/>
                <a:cs typeface="Tahoma"/>
              </a:rPr>
              <a:t>giving</a:t>
            </a:r>
            <a:r>
              <a:rPr sz="1100" spc="20" dirty="0">
                <a:solidFill>
                  <a:srgbClr val="22373A"/>
                </a:solidFill>
                <a:latin typeface="Tahoma"/>
                <a:cs typeface="Tahoma"/>
              </a:rPr>
              <a:t> </a:t>
            </a:r>
            <a:r>
              <a:rPr sz="1100" spc="-70" dirty="0">
                <a:solidFill>
                  <a:srgbClr val="22373A"/>
                </a:solidFill>
                <a:latin typeface="Tahoma"/>
                <a:cs typeface="Tahoma"/>
              </a:rPr>
              <a:t>us </a:t>
            </a:r>
            <a:r>
              <a:rPr sz="1100" spc="-6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25" dirty="0">
                <a:solidFill>
                  <a:srgbClr val="22373A"/>
                </a:solidFill>
                <a:latin typeface="Tahoma"/>
                <a:cs typeface="Tahoma"/>
              </a:rPr>
              <a:t>collection</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5" dirty="0">
                <a:solidFill>
                  <a:srgbClr val="22373A"/>
                </a:solidFill>
                <a:latin typeface="Tahoma"/>
                <a:cs typeface="Tahoma"/>
              </a:rPr>
              <a:t>parameter</a:t>
            </a:r>
            <a:r>
              <a:rPr sz="1100" spc="15" dirty="0">
                <a:solidFill>
                  <a:srgbClr val="22373A"/>
                </a:solidFill>
                <a:latin typeface="Tahoma"/>
                <a:cs typeface="Tahoma"/>
              </a:rPr>
              <a:t> </a:t>
            </a:r>
            <a:r>
              <a:rPr sz="1100" spc="-55" dirty="0">
                <a:solidFill>
                  <a:srgbClr val="22373A"/>
                </a:solidFill>
                <a:latin typeface="Tahoma"/>
                <a:cs typeface="Tahoma"/>
              </a:rPr>
              <a:t>values</a:t>
            </a:r>
            <a:r>
              <a:rPr sz="1100" spc="20" dirty="0">
                <a:solidFill>
                  <a:srgbClr val="22373A"/>
                </a:solidFill>
                <a:latin typeface="Tahoma"/>
                <a:cs typeface="Tahoma"/>
              </a:rPr>
              <a:t> </a:t>
            </a:r>
            <a:r>
              <a:rPr sz="1100" spc="-15" dirty="0">
                <a:solidFill>
                  <a:srgbClr val="22373A"/>
                </a:solidFill>
                <a:latin typeface="Tahoma"/>
                <a:cs typeface="Tahoma"/>
              </a:rPr>
              <a:t>that</a:t>
            </a:r>
            <a:r>
              <a:rPr sz="1100" spc="15" dirty="0">
                <a:solidFill>
                  <a:srgbClr val="22373A"/>
                </a:solidFill>
                <a:latin typeface="Tahoma"/>
                <a:cs typeface="Tahoma"/>
              </a:rPr>
              <a:t> </a:t>
            </a:r>
            <a:r>
              <a:rPr sz="1100" spc="-50" dirty="0">
                <a:solidFill>
                  <a:srgbClr val="22373A"/>
                </a:solidFill>
                <a:latin typeface="Tahoma"/>
                <a:cs typeface="Tahoma"/>
              </a:rPr>
              <a:t>correspond</a:t>
            </a:r>
            <a:r>
              <a:rPr sz="1100" spc="15"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0" dirty="0">
                <a:solidFill>
                  <a:srgbClr val="22373A"/>
                </a:solidFill>
                <a:latin typeface="Tahoma"/>
                <a:cs typeface="Tahoma"/>
              </a:rPr>
              <a:t>frequencies </a:t>
            </a:r>
            <a:r>
              <a:rPr sz="1100" spc="-5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0" dirty="0">
                <a:solidFill>
                  <a:srgbClr val="22373A"/>
                </a:solidFill>
                <a:latin typeface="Tahoma"/>
                <a:cs typeface="Tahoma"/>
              </a:rPr>
              <a:t>posterior</a:t>
            </a:r>
            <a:r>
              <a:rPr sz="1100" spc="15" dirty="0">
                <a:solidFill>
                  <a:srgbClr val="22373A"/>
                </a:solidFill>
                <a:latin typeface="Tahoma"/>
                <a:cs typeface="Tahoma"/>
              </a:rPr>
              <a:t> </a:t>
            </a:r>
            <a:r>
              <a:rPr sz="1100" spc="-30" dirty="0">
                <a:solidFill>
                  <a:srgbClr val="22373A"/>
                </a:solidFill>
                <a:latin typeface="Tahoma"/>
                <a:cs typeface="Tahoma"/>
              </a:rPr>
              <a:t>plausibilities.</a:t>
            </a:r>
            <a:r>
              <a:rPr sz="1100" spc="140" dirty="0">
                <a:solidFill>
                  <a:srgbClr val="22373A"/>
                </a:solidFill>
                <a:latin typeface="Tahoma"/>
                <a:cs typeface="Tahoma"/>
              </a:rPr>
              <a:t> </a:t>
            </a:r>
            <a:r>
              <a:rPr sz="1100" spc="-35" dirty="0">
                <a:solidFill>
                  <a:srgbClr val="22373A"/>
                </a:solidFill>
                <a:latin typeface="Tahoma"/>
                <a:cs typeface="Tahoma"/>
              </a:rPr>
              <a:t>You</a:t>
            </a:r>
            <a:r>
              <a:rPr sz="1100" spc="15" dirty="0">
                <a:solidFill>
                  <a:srgbClr val="22373A"/>
                </a:solidFill>
                <a:latin typeface="Tahoma"/>
                <a:cs typeface="Tahoma"/>
              </a:rPr>
              <a:t> </a:t>
            </a:r>
            <a:r>
              <a:rPr sz="1100" spc="-45" dirty="0">
                <a:solidFill>
                  <a:srgbClr val="22373A"/>
                </a:solidFill>
                <a:latin typeface="Tahoma"/>
                <a:cs typeface="Tahoma"/>
              </a:rPr>
              <a:t>can</a:t>
            </a:r>
            <a:r>
              <a:rPr sz="1100" spc="20" dirty="0">
                <a:solidFill>
                  <a:srgbClr val="22373A"/>
                </a:solidFill>
                <a:latin typeface="Tahoma"/>
                <a:cs typeface="Tahoma"/>
              </a:rPr>
              <a:t> </a:t>
            </a:r>
            <a:r>
              <a:rPr sz="1100" spc="-20" dirty="0">
                <a:solidFill>
                  <a:srgbClr val="22373A"/>
                </a:solidFill>
                <a:latin typeface="Tahoma"/>
                <a:cs typeface="Tahoma"/>
              </a:rPr>
              <a:t>think</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5" dirty="0">
                <a:solidFill>
                  <a:srgbClr val="22373A"/>
                </a:solidFill>
                <a:latin typeface="Tahoma"/>
                <a:cs typeface="Tahoma"/>
              </a:rPr>
              <a:t>technique</a:t>
            </a:r>
            <a:r>
              <a:rPr sz="1100" spc="15" dirty="0">
                <a:solidFill>
                  <a:srgbClr val="22373A"/>
                </a:solidFill>
                <a:latin typeface="Tahoma"/>
                <a:cs typeface="Tahoma"/>
              </a:rPr>
              <a:t> </a:t>
            </a:r>
            <a:r>
              <a:rPr sz="1100" spc="-65" dirty="0">
                <a:solidFill>
                  <a:srgbClr val="22373A"/>
                </a:solidFill>
                <a:latin typeface="Tahoma"/>
                <a:cs typeface="Tahoma"/>
              </a:rPr>
              <a:t>as </a:t>
            </a:r>
            <a:r>
              <a:rPr sz="1100" spc="-60" dirty="0">
                <a:solidFill>
                  <a:srgbClr val="22373A"/>
                </a:solidFill>
                <a:latin typeface="Tahoma"/>
                <a:cs typeface="Tahoma"/>
              </a:rPr>
              <a:t> </a:t>
            </a:r>
            <a:r>
              <a:rPr sz="1100" spc="-35" dirty="0">
                <a:solidFill>
                  <a:srgbClr val="FF0000"/>
                </a:solidFill>
                <a:latin typeface="Tahoma"/>
                <a:cs typeface="Tahoma"/>
              </a:rPr>
              <a:t>building</a:t>
            </a:r>
            <a:r>
              <a:rPr sz="1100" dirty="0">
                <a:solidFill>
                  <a:srgbClr val="FF0000"/>
                </a:solidFill>
                <a:latin typeface="Tahoma"/>
                <a:cs typeface="Tahoma"/>
              </a:rPr>
              <a:t> </a:t>
            </a:r>
            <a:r>
              <a:rPr sz="1100" spc="-55" dirty="0">
                <a:solidFill>
                  <a:srgbClr val="FF0000"/>
                </a:solidFill>
                <a:latin typeface="Tahoma"/>
                <a:cs typeface="Tahoma"/>
              </a:rPr>
              <a:t>a</a:t>
            </a:r>
            <a:r>
              <a:rPr sz="1100" spc="5" dirty="0">
                <a:solidFill>
                  <a:srgbClr val="FF0000"/>
                </a:solidFill>
                <a:latin typeface="Tahoma"/>
                <a:cs typeface="Tahoma"/>
              </a:rPr>
              <a:t> </a:t>
            </a:r>
            <a:r>
              <a:rPr sz="1100" spc="-35" dirty="0">
                <a:solidFill>
                  <a:srgbClr val="FF0000"/>
                </a:solidFill>
                <a:latin typeface="Tahoma"/>
                <a:cs typeface="Tahoma"/>
              </a:rPr>
              <a:t>picture</a:t>
            </a:r>
            <a:r>
              <a:rPr sz="1100" spc="5" dirty="0">
                <a:solidFill>
                  <a:srgbClr val="FF0000"/>
                </a:solidFill>
                <a:latin typeface="Tahoma"/>
                <a:cs typeface="Tahoma"/>
              </a:rPr>
              <a:t> </a:t>
            </a:r>
            <a:r>
              <a:rPr sz="1100" spc="-35" dirty="0">
                <a:solidFill>
                  <a:srgbClr val="FF0000"/>
                </a:solidFill>
                <a:latin typeface="Tahoma"/>
                <a:cs typeface="Tahoma"/>
              </a:rPr>
              <a:t>of</a:t>
            </a:r>
            <a:r>
              <a:rPr sz="1100" spc="5" dirty="0">
                <a:solidFill>
                  <a:srgbClr val="FF0000"/>
                </a:solidFill>
                <a:latin typeface="Tahoma"/>
                <a:cs typeface="Tahoma"/>
              </a:rPr>
              <a:t> </a:t>
            </a:r>
            <a:r>
              <a:rPr sz="1100" spc="-40" dirty="0">
                <a:solidFill>
                  <a:srgbClr val="FF0000"/>
                </a:solidFill>
                <a:latin typeface="Tahoma"/>
                <a:cs typeface="Tahoma"/>
              </a:rPr>
              <a:t>the</a:t>
            </a:r>
            <a:r>
              <a:rPr sz="1100" spc="5" dirty="0">
                <a:solidFill>
                  <a:srgbClr val="FF0000"/>
                </a:solidFill>
                <a:latin typeface="Tahoma"/>
                <a:cs typeface="Tahoma"/>
              </a:rPr>
              <a:t> </a:t>
            </a:r>
            <a:r>
              <a:rPr sz="1100" spc="-40" dirty="0">
                <a:solidFill>
                  <a:srgbClr val="FF0000"/>
                </a:solidFill>
                <a:latin typeface="Tahoma"/>
                <a:cs typeface="Tahoma"/>
              </a:rPr>
              <a:t>posterior</a:t>
            </a:r>
            <a:r>
              <a:rPr sz="1100" spc="5" dirty="0">
                <a:solidFill>
                  <a:srgbClr val="FF0000"/>
                </a:solidFill>
                <a:latin typeface="Tahoma"/>
                <a:cs typeface="Tahoma"/>
              </a:rPr>
              <a:t> </a:t>
            </a:r>
            <a:r>
              <a:rPr sz="1100" spc="-45" dirty="0">
                <a:solidFill>
                  <a:srgbClr val="FF0000"/>
                </a:solidFill>
                <a:latin typeface="Tahoma"/>
                <a:cs typeface="Tahoma"/>
              </a:rPr>
              <a:t>from</a:t>
            </a:r>
            <a:r>
              <a:rPr sz="1100" spc="5" dirty="0">
                <a:solidFill>
                  <a:srgbClr val="FF0000"/>
                </a:solidFill>
                <a:latin typeface="Tahoma"/>
                <a:cs typeface="Tahoma"/>
              </a:rPr>
              <a:t> </a:t>
            </a:r>
            <a:r>
              <a:rPr sz="1100" spc="-55" dirty="0">
                <a:solidFill>
                  <a:srgbClr val="FF0000"/>
                </a:solidFill>
                <a:latin typeface="Tahoma"/>
                <a:cs typeface="Tahoma"/>
              </a:rPr>
              <a:t>a</a:t>
            </a:r>
            <a:r>
              <a:rPr sz="1100" spc="5" dirty="0">
                <a:solidFill>
                  <a:srgbClr val="FF0000"/>
                </a:solidFill>
                <a:latin typeface="Tahoma"/>
                <a:cs typeface="Tahoma"/>
              </a:rPr>
              <a:t> </a:t>
            </a:r>
            <a:r>
              <a:rPr sz="1100" spc="-45" dirty="0">
                <a:solidFill>
                  <a:srgbClr val="FF0000"/>
                </a:solidFill>
                <a:latin typeface="Tahoma"/>
                <a:cs typeface="Tahoma"/>
              </a:rPr>
              <a:t>histogram</a:t>
            </a:r>
            <a:r>
              <a:rPr sz="1100" spc="5" dirty="0">
                <a:solidFill>
                  <a:srgbClr val="FF0000"/>
                </a:solidFill>
                <a:latin typeface="Tahoma"/>
                <a:cs typeface="Tahoma"/>
              </a:rPr>
              <a:t> </a:t>
            </a:r>
            <a:r>
              <a:rPr sz="1100" spc="-35" dirty="0">
                <a:solidFill>
                  <a:srgbClr val="FF0000"/>
                </a:solidFill>
                <a:latin typeface="Tahoma"/>
                <a:cs typeface="Tahoma"/>
              </a:rPr>
              <a:t>of</a:t>
            </a:r>
            <a:r>
              <a:rPr sz="1100" spc="5" dirty="0">
                <a:solidFill>
                  <a:srgbClr val="FF0000"/>
                </a:solidFill>
                <a:latin typeface="Tahoma"/>
                <a:cs typeface="Tahoma"/>
              </a:rPr>
              <a:t> </a:t>
            </a:r>
            <a:r>
              <a:rPr sz="1100" spc="-40" dirty="0">
                <a:solidFill>
                  <a:srgbClr val="FF0000"/>
                </a:solidFill>
                <a:latin typeface="Tahoma"/>
                <a:cs typeface="Tahoma"/>
              </a:rPr>
              <a:t>the</a:t>
            </a:r>
            <a:r>
              <a:rPr sz="1100" spc="5" dirty="0">
                <a:solidFill>
                  <a:srgbClr val="FF0000"/>
                </a:solidFill>
                <a:latin typeface="Tahoma"/>
                <a:cs typeface="Tahoma"/>
              </a:rPr>
              <a:t> </a:t>
            </a:r>
            <a:r>
              <a:rPr sz="1100" spc="-55" dirty="0">
                <a:solidFill>
                  <a:srgbClr val="FF0000"/>
                </a:solidFill>
                <a:latin typeface="Tahoma"/>
                <a:cs typeface="Tahoma"/>
              </a:rPr>
              <a:t>samples</a:t>
            </a:r>
            <a:r>
              <a:rPr sz="1100" spc="-55" dirty="0">
                <a:solidFill>
                  <a:srgbClr val="22373A"/>
                </a:solidFill>
                <a:latin typeface="Tahoma"/>
                <a:cs typeface="Tahoma"/>
              </a:rPr>
              <a:t>.</a:t>
            </a:r>
            <a:endParaRPr sz="1100" dirty="0">
              <a:latin typeface="Tahoma"/>
              <a:cs typeface="Tahoma"/>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62001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95" dirty="0">
                <a:solidFill>
                  <a:srgbClr val="F9F9F9"/>
                </a:solidFill>
              </a:rPr>
              <a:t> </a:t>
            </a:r>
            <a:r>
              <a:rPr sz="1200" spc="-15" dirty="0">
                <a:solidFill>
                  <a:srgbClr val="F9F9F9"/>
                </a:solidFill>
              </a:rPr>
              <a:t>the</a:t>
            </a:r>
            <a:r>
              <a:rPr sz="1200" spc="90" dirty="0">
                <a:solidFill>
                  <a:srgbClr val="F9F9F9"/>
                </a:solidFill>
              </a:rPr>
              <a:t> </a:t>
            </a:r>
            <a:r>
              <a:rPr sz="1200" spc="-45" dirty="0">
                <a:solidFill>
                  <a:srgbClr val="F9F9F9"/>
                </a:solidFill>
              </a:rPr>
              <a:t>model:</a:t>
            </a:r>
            <a:r>
              <a:rPr sz="1200" spc="240" dirty="0">
                <a:solidFill>
                  <a:srgbClr val="F9F9F9"/>
                </a:solidFill>
              </a:rPr>
              <a:t> </a:t>
            </a:r>
            <a:r>
              <a:rPr sz="1200" spc="-50" dirty="0">
                <a:solidFill>
                  <a:srgbClr val="F9F9F9"/>
                </a:solidFill>
              </a:rPr>
              <a:t>linear</a:t>
            </a:r>
            <a:r>
              <a:rPr sz="1200" spc="100" dirty="0">
                <a:solidFill>
                  <a:srgbClr val="F9F9F9"/>
                </a:solidFill>
              </a:rPr>
              <a:t> </a:t>
            </a:r>
            <a:r>
              <a:rPr sz="1200" spc="-65" dirty="0">
                <a:solidFill>
                  <a:srgbClr val="F9F9F9"/>
                </a:solidFill>
              </a:rPr>
              <a:t>models</a:t>
            </a:r>
            <a:r>
              <a:rPr sz="1200" spc="90" dirty="0">
                <a:solidFill>
                  <a:srgbClr val="F9F9F9"/>
                </a:solidFill>
              </a:rPr>
              <a:t> </a:t>
            </a:r>
            <a:r>
              <a:rPr sz="1200" spc="-50" dirty="0">
                <a:solidFill>
                  <a:srgbClr val="F9F9F9"/>
                </a:solidFill>
              </a:rPr>
              <a:t>in</a:t>
            </a:r>
            <a:r>
              <a:rPr sz="1200" spc="95" dirty="0">
                <a:solidFill>
                  <a:srgbClr val="F9F9F9"/>
                </a:solidFill>
              </a:rPr>
              <a:t> </a:t>
            </a:r>
            <a:r>
              <a:rPr sz="1200" spc="-30" dirty="0">
                <a:solidFill>
                  <a:srgbClr val="F9F9F9"/>
                </a:solidFill>
              </a:rPr>
              <a:t>R</a:t>
            </a:r>
            <a:endParaRPr sz="1200"/>
          </a:p>
        </p:txBody>
      </p:sp>
      <p:grpSp>
        <p:nvGrpSpPr>
          <p:cNvPr id="3" name="object 3"/>
          <p:cNvGrpSpPr/>
          <p:nvPr/>
        </p:nvGrpSpPr>
        <p:grpSpPr>
          <a:xfrm>
            <a:off x="1817950" y="543853"/>
            <a:ext cx="1330960" cy="1354455"/>
            <a:chOff x="1817950" y="543853"/>
            <a:chExt cx="1330960" cy="1354455"/>
          </a:xfrm>
        </p:grpSpPr>
        <p:sp>
          <p:nvSpPr>
            <p:cNvPr id="4" name="object 4"/>
            <p:cNvSpPr/>
            <p:nvPr/>
          </p:nvSpPr>
          <p:spPr>
            <a:xfrm>
              <a:off x="1817950" y="543853"/>
              <a:ext cx="1330960" cy="1354455"/>
            </a:xfrm>
            <a:custGeom>
              <a:avLst/>
              <a:gdLst/>
              <a:ahLst/>
              <a:cxnLst/>
              <a:rect l="l" t="t" r="r" b="b"/>
              <a:pathLst>
                <a:path w="1330960" h="1354455">
                  <a:moveTo>
                    <a:pt x="0" y="1202750"/>
                  </a:moveTo>
                  <a:lnTo>
                    <a:pt x="1330899" y="1202750"/>
                  </a:lnTo>
                </a:path>
                <a:path w="1330960" h="1354455">
                  <a:moveTo>
                    <a:pt x="0" y="789217"/>
                  </a:moveTo>
                  <a:lnTo>
                    <a:pt x="1330899" y="789217"/>
                  </a:lnTo>
                </a:path>
                <a:path w="1330960" h="1354455">
                  <a:moveTo>
                    <a:pt x="0" y="375684"/>
                  </a:moveTo>
                  <a:lnTo>
                    <a:pt x="1330899" y="375684"/>
                  </a:lnTo>
                </a:path>
                <a:path w="1330960" h="1354455">
                  <a:moveTo>
                    <a:pt x="138055" y="1354014"/>
                  </a:moveTo>
                  <a:lnTo>
                    <a:pt x="138055" y="0"/>
                  </a:lnTo>
                </a:path>
                <a:path w="1330960" h="1354455">
                  <a:moveTo>
                    <a:pt x="580418" y="1354014"/>
                  </a:moveTo>
                  <a:lnTo>
                    <a:pt x="580418" y="0"/>
                  </a:lnTo>
                </a:path>
                <a:path w="1330960" h="1354455">
                  <a:moveTo>
                    <a:pt x="1022655" y="1354014"/>
                  </a:moveTo>
                  <a:lnTo>
                    <a:pt x="1022655" y="0"/>
                  </a:lnTo>
                </a:path>
              </a:pathLst>
            </a:custGeom>
            <a:ln w="6731">
              <a:solidFill>
                <a:srgbClr val="EBEBEB"/>
              </a:solidFill>
            </a:ln>
          </p:spPr>
          <p:txBody>
            <a:bodyPr wrap="square" lIns="0" tIns="0" rIns="0" bIns="0" rtlCol="0"/>
            <a:lstStyle/>
            <a:p>
              <a:endParaRPr/>
            </a:p>
          </p:txBody>
        </p:sp>
        <p:sp>
          <p:nvSpPr>
            <p:cNvPr id="5" name="object 5"/>
            <p:cNvSpPr/>
            <p:nvPr/>
          </p:nvSpPr>
          <p:spPr>
            <a:xfrm>
              <a:off x="1817950" y="543853"/>
              <a:ext cx="1330960" cy="1354455"/>
            </a:xfrm>
            <a:custGeom>
              <a:avLst/>
              <a:gdLst/>
              <a:ahLst/>
              <a:cxnLst/>
              <a:rect l="l" t="t" r="r" b="b"/>
              <a:pathLst>
                <a:path w="1330960" h="1354455">
                  <a:moveTo>
                    <a:pt x="0" y="995983"/>
                  </a:moveTo>
                  <a:lnTo>
                    <a:pt x="1330899" y="995983"/>
                  </a:lnTo>
                </a:path>
                <a:path w="1330960" h="1354455">
                  <a:moveTo>
                    <a:pt x="0" y="582451"/>
                  </a:moveTo>
                  <a:lnTo>
                    <a:pt x="1330899" y="582451"/>
                  </a:lnTo>
                </a:path>
                <a:path w="1330960" h="1354455">
                  <a:moveTo>
                    <a:pt x="0" y="168918"/>
                  </a:moveTo>
                  <a:lnTo>
                    <a:pt x="1330899" y="168918"/>
                  </a:lnTo>
                </a:path>
                <a:path w="1330960" h="1354455">
                  <a:moveTo>
                    <a:pt x="359173" y="1354014"/>
                  </a:moveTo>
                  <a:lnTo>
                    <a:pt x="359173" y="0"/>
                  </a:lnTo>
                </a:path>
                <a:path w="1330960" h="1354455">
                  <a:moveTo>
                    <a:pt x="801537" y="1354014"/>
                  </a:moveTo>
                  <a:lnTo>
                    <a:pt x="801537" y="0"/>
                  </a:lnTo>
                </a:path>
                <a:path w="1330960" h="1354455">
                  <a:moveTo>
                    <a:pt x="1243900" y="1354014"/>
                  </a:moveTo>
                  <a:lnTo>
                    <a:pt x="1243900" y="0"/>
                  </a:lnTo>
                </a:path>
              </a:pathLst>
            </a:custGeom>
            <a:ln w="13589">
              <a:solidFill>
                <a:srgbClr val="EBEBEB"/>
              </a:solidFill>
            </a:ln>
          </p:spPr>
          <p:txBody>
            <a:bodyPr wrap="square" lIns="0" tIns="0" rIns="0" bIns="0" rtlCol="0"/>
            <a:lstStyle/>
            <a:p>
              <a:endParaRPr/>
            </a:p>
          </p:txBody>
        </p:sp>
        <p:sp>
          <p:nvSpPr>
            <p:cNvPr id="6" name="object 6"/>
            <p:cNvSpPr/>
            <p:nvPr/>
          </p:nvSpPr>
          <p:spPr>
            <a:xfrm>
              <a:off x="2534901" y="1179520"/>
              <a:ext cx="50165" cy="50165"/>
            </a:xfrm>
            <a:custGeom>
              <a:avLst/>
              <a:gdLst/>
              <a:ahLst/>
              <a:cxnLst/>
              <a:rect l="l" t="t" r="r" b="b"/>
              <a:pathLst>
                <a:path w="50164" h="50165">
                  <a:moveTo>
                    <a:pt x="24766" y="0"/>
                  </a:moveTo>
                  <a:lnTo>
                    <a:pt x="15163" y="1960"/>
                  </a:lnTo>
                  <a:lnTo>
                    <a:pt x="7286" y="7302"/>
                  </a:lnTo>
                  <a:lnTo>
                    <a:pt x="1958" y="15216"/>
                  </a:lnTo>
                  <a:lnTo>
                    <a:pt x="0" y="24893"/>
                  </a:lnTo>
                  <a:lnTo>
                    <a:pt x="1958" y="34496"/>
                  </a:lnTo>
                  <a:lnTo>
                    <a:pt x="7286" y="42372"/>
                  </a:lnTo>
                  <a:lnTo>
                    <a:pt x="15163" y="47700"/>
                  </a:lnTo>
                  <a:lnTo>
                    <a:pt x="24766" y="49659"/>
                  </a:lnTo>
                  <a:lnTo>
                    <a:pt x="34442" y="47700"/>
                  </a:lnTo>
                  <a:lnTo>
                    <a:pt x="42356" y="42372"/>
                  </a:lnTo>
                  <a:lnTo>
                    <a:pt x="47698" y="34496"/>
                  </a:lnTo>
                  <a:lnTo>
                    <a:pt x="49659" y="24893"/>
                  </a:lnTo>
                  <a:lnTo>
                    <a:pt x="47698" y="15216"/>
                  </a:lnTo>
                  <a:lnTo>
                    <a:pt x="42356" y="7302"/>
                  </a:lnTo>
                  <a:lnTo>
                    <a:pt x="34442" y="1960"/>
                  </a:lnTo>
                  <a:lnTo>
                    <a:pt x="24766" y="0"/>
                  </a:lnTo>
                  <a:close/>
                </a:path>
              </a:pathLst>
            </a:custGeom>
            <a:solidFill>
              <a:srgbClr val="000000"/>
            </a:solidFill>
          </p:spPr>
          <p:txBody>
            <a:bodyPr wrap="square" lIns="0" tIns="0" rIns="0" bIns="0" rtlCol="0"/>
            <a:lstStyle/>
            <a:p>
              <a:endParaRPr/>
            </a:p>
          </p:txBody>
        </p:sp>
        <p:sp>
          <p:nvSpPr>
            <p:cNvPr id="7" name="object 7"/>
            <p:cNvSpPr/>
            <p:nvPr/>
          </p:nvSpPr>
          <p:spPr>
            <a:xfrm>
              <a:off x="2534901" y="1179520"/>
              <a:ext cx="50165" cy="50165"/>
            </a:xfrm>
            <a:custGeom>
              <a:avLst/>
              <a:gdLst/>
              <a:ahLst/>
              <a:cxnLst/>
              <a:rect l="l" t="t" r="r" b="b"/>
              <a:pathLst>
                <a:path w="50164" h="50165">
                  <a:moveTo>
                    <a:pt x="0" y="24893"/>
                  </a:moveTo>
                  <a:lnTo>
                    <a:pt x="1958" y="15216"/>
                  </a:lnTo>
                  <a:lnTo>
                    <a:pt x="7286" y="7302"/>
                  </a:lnTo>
                  <a:lnTo>
                    <a:pt x="15163" y="1960"/>
                  </a:lnTo>
                  <a:lnTo>
                    <a:pt x="24766" y="0"/>
                  </a:lnTo>
                  <a:lnTo>
                    <a:pt x="34442" y="1960"/>
                  </a:lnTo>
                  <a:lnTo>
                    <a:pt x="42356" y="7302"/>
                  </a:lnTo>
                  <a:lnTo>
                    <a:pt x="47698" y="15216"/>
                  </a:lnTo>
                  <a:lnTo>
                    <a:pt x="49659" y="24893"/>
                  </a:lnTo>
                  <a:lnTo>
                    <a:pt x="47698" y="34496"/>
                  </a:lnTo>
                  <a:lnTo>
                    <a:pt x="42356" y="42372"/>
                  </a:lnTo>
                  <a:lnTo>
                    <a:pt x="34442" y="47700"/>
                  </a:lnTo>
                  <a:lnTo>
                    <a:pt x="24766" y="49659"/>
                  </a:lnTo>
                  <a:lnTo>
                    <a:pt x="15163" y="47700"/>
                  </a:lnTo>
                  <a:lnTo>
                    <a:pt x="7286" y="42372"/>
                  </a:lnTo>
                  <a:lnTo>
                    <a:pt x="1958" y="34496"/>
                  </a:lnTo>
                  <a:lnTo>
                    <a:pt x="0" y="24893"/>
                  </a:lnTo>
                </a:path>
              </a:pathLst>
            </a:custGeom>
            <a:ln w="9017">
              <a:solidFill>
                <a:srgbClr val="000000"/>
              </a:solidFill>
            </a:ln>
          </p:spPr>
          <p:txBody>
            <a:bodyPr wrap="square" lIns="0" tIns="0" rIns="0" bIns="0" rtlCol="0"/>
            <a:lstStyle/>
            <a:p>
              <a:endParaRPr/>
            </a:p>
          </p:txBody>
        </p:sp>
        <p:sp>
          <p:nvSpPr>
            <p:cNvPr id="8" name="object 8"/>
            <p:cNvSpPr/>
            <p:nvPr/>
          </p:nvSpPr>
          <p:spPr>
            <a:xfrm>
              <a:off x="2352646" y="1364822"/>
              <a:ext cx="50165" cy="50165"/>
            </a:xfrm>
            <a:custGeom>
              <a:avLst/>
              <a:gdLst/>
              <a:ahLst/>
              <a:cxnLst/>
              <a:rect l="l" t="t" r="r" b="b"/>
              <a:pathLst>
                <a:path w="50164" h="50165">
                  <a:moveTo>
                    <a:pt x="24766" y="0"/>
                  </a:moveTo>
                  <a:lnTo>
                    <a:pt x="15163" y="1958"/>
                  </a:lnTo>
                  <a:lnTo>
                    <a:pt x="7286" y="7286"/>
                  </a:lnTo>
                  <a:lnTo>
                    <a:pt x="1958" y="15163"/>
                  </a:lnTo>
                  <a:lnTo>
                    <a:pt x="0" y="24766"/>
                  </a:lnTo>
                  <a:lnTo>
                    <a:pt x="1958" y="34442"/>
                  </a:lnTo>
                  <a:lnTo>
                    <a:pt x="7286" y="42356"/>
                  </a:lnTo>
                  <a:lnTo>
                    <a:pt x="15163" y="47698"/>
                  </a:lnTo>
                  <a:lnTo>
                    <a:pt x="24766" y="49659"/>
                  </a:lnTo>
                  <a:lnTo>
                    <a:pt x="34442" y="47698"/>
                  </a:lnTo>
                  <a:lnTo>
                    <a:pt x="42356" y="42356"/>
                  </a:lnTo>
                  <a:lnTo>
                    <a:pt x="47698" y="34442"/>
                  </a:lnTo>
                  <a:lnTo>
                    <a:pt x="49659" y="24766"/>
                  </a:lnTo>
                  <a:lnTo>
                    <a:pt x="47698" y="15163"/>
                  </a:lnTo>
                  <a:lnTo>
                    <a:pt x="42356" y="7286"/>
                  </a:lnTo>
                  <a:lnTo>
                    <a:pt x="34442" y="1958"/>
                  </a:lnTo>
                  <a:lnTo>
                    <a:pt x="24766" y="0"/>
                  </a:lnTo>
                  <a:close/>
                </a:path>
              </a:pathLst>
            </a:custGeom>
            <a:solidFill>
              <a:srgbClr val="000000"/>
            </a:solidFill>
          </p:spPr>
          <p:txBody>
            <a:bodyPr wrap="square" lIns="0" tIns="0" rIns="0" bIns="0" rtlCol="0"/>
            <a:lstStyle/>
            <a:p>
              <a:endParaRPr/>
            </a:p>
          </p:txBody>
        </p:sp>
        <p:sp>
          <p:nvSpPr>
            <p:cNvPr id="9" name="object 9"/>
            <p:cNvSpPr/>
            <p:nvPr/>
          </p:nvSpPr>
          <p:spPr>
            <a:xfrm>
              <a:off x="2352646" y="1364822"/>
              <a:ext cx="50165" cy="50165"/>
            </a:xfrm>
            <a:custGeom>
              <a:avLst/>
              <a:gdLst/>
              <a:ahLst/>
              <a:cxnLst/>
              <a:rect l="l" t="t" r="r" b="b"/>
              <a:pathLst>
                <a:path w="50164" h="50165">
                  <a:moveTo>
                    <a:pt x="0" y="24766"/>
                  </a:moveTo>
                  <a:lnTo>
                    <a:pt x="1958" y="15163"/>
                  </a:lnTo>
                  <a:lnTo>
                    <a:pt x="7286" y="7286"/>
                  </a:lnTo>
                  <a:lnTo>
                    <a:pt x="15163" y="1958"/>
                  </a:lnTo>
                  <a:lnTo>
                    <a:pt x="24766" y="0"/>
                  </a:lnTo>
                  <a:lnTo>
                    <a:pt x="34442" y="1958"/>
                  </a:lnTo>
                  <a:lnTo>
                    <a:pt x="42356" y="7286"/>
                  </a:lnTo>
                  <a:lnTo>
                    <a:pt x="47698" y="15163"/>
                  </a:lnTo>
                  <a:lnTo>
                    <a:pt x="49659" y="24766"/>
                  </a:lnTo>
                  <a:lnTo>
                    <a:pt x="47698" y="34442"/>
                  </a:lnTo>
                  <a:lnTo>
                    <a:pt x="42356" y="42356"/>
                  </a:lnTo>
                  <a:lnTo>
                    <a:pt x="34442" y="47698"/>
                  </a:lnTo>
                  <a:lnTo>
                    <a:pt x="24766" y="49659"/>
                  </a:lnTo>
                  <a:lnTo>
                    <a:pt x="15163" y="47698"/>
                  </a:lnTo>
                  <a:lnTo>
                    <a:pt x="7286" y="42356"/>
                  </a:lnTo>
                  <a:lnTo>
                    <a:pt x="1958" y="34442"/>
                  </a:lnTo>
                  <a:lnTo>
                    <a:pt x="0" y="24766"/>
                  </a:lnTo>
                </a:path>
              </a:pathLst>
            </a:custGeom>
            <a:ln w="9017">
              <a:solidFill>
                <a:srgbClr val="000000"/>
              </a:solidFill>
            </a:ln>
          </p:spPr>
          <p:txBody>
            <a:bodyPr wrap="square" lIns="0" tIns="0" rIns="0" bIns="0" rtlCol="0"/>
            <a:lstStyle/>
            <a:p>
              <a:endParaRPr/>
            </a:p>
          </p:txBody>
        </p:sp>
        <p:sp>
          <p:nvSpPr>
            <p:cNvPr id="10" name="object 10"/>
            <p:cNvSpPr/>
            <p:nvPr/>
          </p:nvSpPr>
          <p:spPr>
            <a:xfrm>
              <a:off x="2993520" y="661715"/>
              <a:ext cx="50165" cy="50165"/>
            </a:xfrm>
            <a:custGeom>
              <a:avLst/>
              <a:gdLst/>
              <a:ahLst/>
              <a:cxnLst/>
              <a:rect l="l" t="t" r="r" b="b"/>
              <a:pathLst>
                <a:path w="50164" h="50165">
                  <a:moveTo>
                    <a:pt x="24893" y="0"/>
                  </a:moveTo>
                  <a:lnTo>
                    <a:pt x="15216" y="1958"/>
                  </a:lnTo>
                  <a:lnTo>
                    <a:pt x="7302" y="7286"/>
                  </a:lnTo>
                  <a:lnTo>
                    <a:pt x="1960" y="15163"/>
                  </a:lnTo>
                  <a:lnTo>
                    <a:pt x="0" y="24766"/>
                  </a:lnTo>
                  <a:lnTo>
                    <a:pt x="1960" y="34442"/>
                  </a:lnTo>
                  <a:lnTo>
                    <a:pt x="7302" y="42356"/>
                  </a:lnTo>
                  <a:lnTo>
                    <a:pt x="15216" y="47698"/>
                  </a:lnTo>
                  <a:lnTo>
                    <a:pt x="24893" y="49659"/>
                  </a:lnTo>
                  <a:lnTo>
                    <a:pt x="34496" y="47698"/>
                  </a:lnTo>
                  <a:lnTo>
                    <a:pt x="42372" y="42356"/>
                  </a:lnTo>
                  <a:lnTo>
                    <a:pt x="47700" y="34442"/>
                  </a:lnTo>
                  <a:lnTo>
                    <a:pt x="49659" y="24766"/>
                  </a:lnTo>
                  <a:lnTo>
                    <a:pt x="47700" y="15163"/>
                  </a:lnTo>
                  <a:lnTo>
                    <a:pt x="42372" y="7286"/>
                  </a:lnTo>
                  <a:lnTo>
                    <a:pt x="34496" y="1958"/>
                  </a:lnTo>
                  <a:lnTo>
                    <a:pt x="24893" y="0"/>
                  </a:lnTo>
                  <a:close/>
                </a:path>
              </a:pathLst>
            </a:custGeom>
            <a:solidFill>
              <a:srgbClr val="000000"/>
            </a:solidFill>
          </p:spPr>
          <p:txBody>
            <a:bodyPr wrap="square" lIns="0" tIns="0" rIns="0" bIns="0" rtlCol="0"/>
            <a:lstStyle/>
            <a:p>
              <a:endParaRPr/>
            </a:p>
          </p:txBody>
        </p:sp>
        <p:sp>
          <p:nvSpPr>
            <p:cNvPr id="11" name="object 11"/>
            <p:cNvSpPr/>
            <p:nvPr/>
          </p:nvSpPr>
          <p:spPr>
            <a:xfrm>
              <a:off x="2993520" y="661715"/>
              <a:ext cx="50165" cy="50165"/>
            </a:xfrm>
            <a:custGeom>
              <a:avLst/>
              <a:gdLst/>
              <a:ahLst/>
              <a:cxnLst/>
              <a:rect l="l" t="t" r="r" b="b"/>
              <a:pathLst>
                <a:path w="50164" h="50165">
                  <a:moveTo>
                    <a:pt x="0" y="24766"/>
                  </a:moveTo>
                  <a:lnTo>
                    <a:pt x="1960" y="15163"/>
                  </a:lnTo>
                  <a:lnTo>
                    <a:pt x="7302" y="7286"/>
                  </a:lnTo>
                  <a:lnTo>
                    <a:pt x="15216" y="1958"/>
                  </a:lnTo>
                  <a:lnTo>
                    <a:pt x="24893" y="0"/>
                  </a:lnTo>
                  <a:lnTo>
                    <a:pt x="34496" y="1958"/>
                  </a:lnTo>
                  <a:lnTo>
                    <a:pt x="42372" y="7286"/>
                  </a:lnTo>
                  <a:lnTo>
                    <a:pt x="47700" y="15163"/>
                  </a:lnTo>
                  <a:lnTo>
                    <a:pt x="49659" y="24766"/>
                  </a:lnTo>
                  <a:lnTo>
                    <a:pt x="47700" y="34442"/>
                  </a:lnTo>
                  <a:lnTo>
                    <a:pt x="42372" y="42356"/>
                  </a:lnTo>
                  <a:lnTo>
                    <a:pt x="34496" y="47698"/>
                  </a:lnTo>
                  <a:lnTo>
                    <a:pt x="24893" y="49659"/>
                  </a:lnTo>
                  <a:lnTo>
                    <a:pt x="15216" y="47698"/>
                  </a:lnTo>
                  <a:lnTo>
                    <a:pt x="7302" y="42356"/>
                  </a:lnTo>
                  <a:lnTo>
                    <a:pt x="1960" y="34442"/>
                  </a:lnTo>
                  <a:lnTo>
                    <a:pt x="0" y="24766"/>
                  </a:lnTo>
                </a:path>
              </a:pathLst>
            </a:custGeom>
            <a:ln w="9017">
              <a:solidFill>
                <a:srgbClr val="000000"/>
              </a:solidFill>
            </a:ln>
          </p:spPr>
          <p:txBody>
            <a:bodyPr wrap="square" lIns="0" tIns="0" rIns="0" bIns="0" rtlCol="0"/>
            <a:lstStyle/>
            <a:p>
              <a:endParaRPr/>
            </a:p>
          </p:txBody>
        </p:sp>
        <p:sp>
          <p:nvSpPr>
            <p:cNvPr id="12" name="object 12"/>
            <p:cNvSpPr/>
            <p:nvPr/>
          </p:nvSpPr>
          <p:spPr>
            <a:xfrm>
              <a:off x="1853639" y="1647919"/>
              <a:ext cx="50165" cy="50165"/>
            </a:xfrm>
            <a:custGeom>
              <a:avLst/>
              <a:gdLst/>
              <a:ahLst/>
              <a:cxnLst/>
              <a:rect l="l" t="t" r="r" b="b"/>
              <a:pathLst>
                <a:path w="50164" h="50164">
                  <a:moveTo>
                    <a:pt x="24766" y="0"/>
                  </a:moveTo>
                  <a:lnTo>
                    <a:pt x="15163" y="1960"/>
                  </a:lnTo>
                  <a:lnTo>
                    <a:pt x="7286" y="7302"/>
                  </a:lnTo>
                  <a:lnTo>
                    <a:pt x="1958" y="15216"/>
                  </a:lnTo>
                  <a:lnTo>
                    <a:pt x="0" y="24893"/>
                  </a:lnTo>
                  <a:lnTo>
                    <a:pt x="1958" y="34496"/>
                  </a:lnTo>
                  <a:lnTo>
                    <a:pt x="7286" y="42372"/>
                  </a:lnTo>
                  <a:lnTo>
                    <a:pt x="15163" y="47700"/>
                  </a:lnTo>
                  <a:lnTo>
                    <a:pt x="24766" y="49659"/>
                  </a:lnTo>
                  <a:lnTo>
                    <a:pt x="34442" y="47700"/>
                  </a:lnTo>
                  <a:lnTo>
                    <a:pt x="42356" y="42372"/>
                  </a:lnTo>
                  <a:lnTo>
                    <a:pt x="47698" y="34496"/>
                  </a:lnTo>
                  <a:lnTo>
                    <a:pt x="49659" y="24893"/>
                  </a:lnTo>
                  <a:lnTo>
                    <a:pt x="47698" y="15216"/>
                  </a:lnTo>
                  <a:lnTo>
                    <a:pt x="42356" y="7302"/>
                  </a:lnTo>
                  <a:lnTo>
                    <a:pt x="34442" y="1960"/>
                  </a:lnTo>
                  <a:lnTo>
                    <a:pt x="24766" y="0"/>
                  </a:lnTo>
                  <a:close/>
                </a:path>
              </a:pathLst>
            </a:custGeom>
            <a:solidFill>
              <a:srgbClr val="000000"/>
            </a:solidFill>
          </p:spPr>
          <p:txBody>
            <a:bodyPr wrap="square" lIns="0" tIns="0" rIns="0" bIns="0" rtlCol="0"/>
            <a:lstStyle/>
            <a:p>
              <a:endParaRPr/>
            </a:p>
          </p:txBody>
        </p:sp>
        <p:sp>
          <p:nvSpPr>
            <p:cNvPr id="13" name="object 13"/>
            <p:cNvSpPr/>
            <p:nvPr/>
          </p:nvSpPr>
          <p:spPr>
            <a:xfrm>
              <a:off x="1853639" y="1647919"/>
              <a:ext cx="50165" cy="50165"/>
            </a:xfrm>
            <a:custGeom>
              <a:avLst/>
              <a:gdLst/>
              <a:ahLst/>
              <a:cxnLst/>
              <a:rect l="l" t="t" r="r" b="b"/>
              <a:pathLst>
                <a:path w="50164" h="50164">
                  <a:moveTo>
                    <a:pt x="0" y="24893"/>
                  </a:moveTo>
                  <a:lnTo>
                    <a:pt x="1958" y="15216"/>
                  </a:lnTo>
                  <a:lnTo>
                    <a:pt x="7286" y="7302"/>
                  </a:lnTo>
                  <a:lnTo>
                    <a:pt x="15163" y="1960"/>
                  </a:lnTo>
                  <a:lnTo>
                    <a:pt x="24766" y="0"/>
                  </a:lnTo>
                  <a:lnTo>
                    <a:pt x="34442" y="1960"/>
                  </a:lnTo>
                  <a:lnTo>
                    <a:pt x="42356" y="7302"/>
                  </a:lnTo>
                  <a:lnTo>
                    <a:pt x="47698" y="15216"/>
                  </a:lnTo>
                  <a:lnTo>
                    <a:pt x="49659" y="24893"/>
                  </a:lnTo>
                  <a:lnTo>
                    <a:pt x="47698" y="34496"/>
                  </a:lnTo>
                  <a:lnTo>
                    <a:pt x="42356" y="42372"/>
                  </a:lnTo>
                  <a:lnTo>
                    <a:pt x="34442" y="47700"/>
                  </a:lnTo>
                  <a:lnTo>
                    <a:pt x="24766" y="49659"/>
                  </a:lnTo>
                  <a:lnTo>
                    <a:pt x="15163" y="47700"/>
                  </a:lnTo>
                  <a:lnTo>
                    <a:pt x="7286" y="42372"/>
                  </a:lnTo>
                  <a:lnTo>
                    <a:pt x="1958" y="34496"/>
                  </a:lnTo>
                  <a:lnTo>
                    <a:pt x="0" y="24893"/>
                  </a:lnTo>
                </a:path>
              </a:pathLst>
            </a:custGeom>
            <a:ln w="9017">
              <a:solidFill>
                <a:srgbClr val="000000"/>
              </a:solidFill>
            </a:ln>
          </p:spPr>
          <p:txBody>
            <a:bodyPr wrap="square" lIns="0" tIns="0" rIns="0" bIns="0" rtlCol="0"/>
            <a:lstStyle/>
            <a:p>
              <a:endParaRPr/>
            </a:p>
          </p:txBody>
        </p:sp>
        <p:sp>
          <p:nvSpPr>
            <p:cNvPr id="14" name="object 14"/>
            <p:cNvSpPr/>
            <p:nvPr/>
          </p:nvSpPr>
          <p:spPr>
            <a:xfrm>
              <a:off x="3063501" y="580558"/>
              <a:ext cx="50165" cy="50165"/>
            </a:xfrm>
            <a:custGeom>
              <a:avLst/>
              <a:gdLst/>
              <a:ahLst/>
              <a:cxnLst/>
              <a:rect l="l" t="t" r="r" b="b"/>
              <a:pathLst>
                <a:path w="50164" h="50165">
                  <a:moveTo>
                    <a:pt x="24893" y="0"/>
                  </a:moveTo>
                  <a:lnTo>
                    <a:pt x="15216" y="1960"/>
                  </a:lnTo>
                  <a:lnTo>
                    <a:pt x="7302" y="7302"/>
                  </a:lnTo>
                  <a:lnTo>
                    <a:pt x="1960" y="15216"/>
                  </a:lnTo>
                  <a:lnTo>
                    <a:pt x="0" y="24893"/>
                  </a:lnTo>
                  <a:lnTo>
                    <a:pt x="1960" y="34496"/>
                  </a:lnTo>
                  <a:lnTo>
                    <a:pt x="7302" y="42372"/>
                  </a:lnTo>
                  <a:lnTo>
                    <a:pt x="15216" y="47700"/>
                  </a:lnTo>
                  <a:lnTo>
                    <a:pt x="24893" y="49659"/>
                  </a:lnTo>
                  <a:lnTo>
                    <a:pt x="34496" y="47700"/>
                  </a:lnTo>
                  <a:lnTo>
                    <a:pt x="42372" y="42372"/>
                  </a:lnTo>
                  <a:lnTo>
                    <a:pt x="47700" y="34496"/>
                  </a:lnTo>
                  <a:lnTo>
                    <a:pt x="49659" y="24893"/>
                  </a:lnTo>
                  <a:lnTo>
                    <a:pt x="47700" y="15216"/>
                  </a:lnTo>
                  <a:lnTo>
                    <a:pt x="42372" y="7302"/>
                  </a:lnTo>
                  <a:lnTo>
                    <a:pt x="34496" y="1960"/>
                  </a:lnTo>
                  <a:lnTo>
                    <a:pt x="24893" y="0"/>
                  </a:lnTo>
                  <a:close/>
                </a:path>
              </a:pathLst>
            </a:custGeom>
            <a:solidFill>
              <a:srgbClr val="000000"/>
            </a:solidFill>
          </p:spPr>
          <p:txBody>
            <a:bodyPr wrap="square" lIns="0" tIns="0" rIns="0" bIns="0" rtlCol="0"/>
            <a:lstStyle/>
            <a:p>
              <a:endParaRPr/>
            </a:p>
          </p:txBody>
        </p:sp>
        <p:sp>
          <p:nvSpPr>
            <p:cNvPr id="15" name="object 15"/>
            <p:cNvSpPr/>
            <p:nvPr/>
          </p:nvSpPr>
          <p:spPr>
            <a:xfrm>
              <a:off x="3063501" y="580558"/>
              <a:ext cx="50165" cy="50165"/>
            </a:xfrm>
            <a:custGeom>
              <a:avLst/>
              <a:gdLst/>
              <a:ahLst/>
              <a:cxnLst/>
              <a:rect l="l" t="t" r="r" b="b"/>
              <a:pathLst>
                <a:path w="50164" h="50165">
                  <a:moveTo>
                    <a:pt x="0" y="24893"/>
                  </a:moveTo>
                  <a:lnTo>
                    <a:pt x="1960" y="15216"/>
                  </a:lnTo>
                  <a:lnTo>
                    <a:pt x="7302" y="7302"/>
                  </a:lnTo>
                  <a:lnTo>
                    <a:pt x="15216" y="1960"/>
                  </a:lnTo>
                  <a:lnTo>
                    <a:pt x="24893" y="0"/>
                  </a:lnTo>
                  <a:lnTo>
                    <a:pt x="34496" y="1960"/>
                  </a:lnTo>
                  <a:lnTo>
                    <a:pt x="42372" y="7302"/>
                  </a:lnTo>
                  <a:lnTo>
                    <a:pt x="47700" y="15216"/>
                  </a:lnTo>
                  <a:lnTo>
                    <a:pt x="49659" y="24893"/>
                  </a:lnTo>
                  <a:lnTo>
                    <a:pt x="47700" y="34496"/>
                  </a:lnTo>
                  <a:lnTo>
                    <a:pt x="42372" y="42372"/>
                  </a:lnTo>
                  <a:lnTo>
                    <a:pt x="34496" y="47700"/>
                  </a:lnTo>
                  <a:lnTo>
                    <a:pt x="24893" y="49659"/>
                  </a:lnTo>
                  <a:lnTo>
                    <a:pt x="15216" y="47700"/>
                  </a:lnTo>
                  <a:lnTo>
                    <a:pt x="7302" y="42372"/>
                  </a:lnTo>
                  <a:lnTo>
                    <a:pt x="1960" y="34496"/>
                  </a:lnTo>
                  <a:lnTo>
                    <a:pt x="0" y="24893"/>
                  </a:lnTo>
                </a:path>
              </a:pathLst>
            </a:custGeom>
            <a:ln w="9017">
              <a:solidFill>
                <a:srgbClr val="000000"/>
              </a:solidFill>
            </a:ln>
          </p:spPr>
          <p:txBody>
            <a:bodyPr wrap="square" lIns="0" tIns="0" rIns="0" bIns="0" rtlCol="0"/>
            <a:lstStyle/>
            <a:p>
              <a:endParaRPr/>
            </a:p>
          </p:txBody>
        </p:sp>
        <p:sp>
          <p:nvSpPr>
            <p:cNvPr id="16" name="object 16"/>
            <p:cNvSpPr/>
            <p:nvPr/>
          </p:nvSpPr>
          <p:spPr>
            <a:xfrm>
              <a:off x="2592942" y="1130622"/>
              <a:ext cx="50165" cy="50165"/>
            </a:xfrm>
            <a:custGeom>
              <a:avLst/>
              <a:gdLst/>
              <a:ahLst/>
              <a:cxnLst/>
              <a:rect l="l" t="t" r="r" b="b"/>
              <a:pathLst>
                <a:path w="50164" h="50165">
                  <a:moveTo>
                    <a:pt x="24893" y="0"/>
                  </a:moveTo>
                  <a:lnTo>
                    <a:pt x="15216" y="1958"/>
                  </a:lnTo>
                  <a:lnTo>
                    <a:pt x="7302" y="7286"/>
                  </a:lnTo>
                  <a:lnTo>
                    <a:pt x="1960" y="15163"/>
                  </a:lnTo>
                  <a:lnTo>
                    <a:pt x="0" y="24766"/>
                  </a:lnTo>
                  <a:lnTo>
                    <a:pt x="1960" y="34442"/>
                  </a:lnTo>
                  <a:lnTo>
                    <a:pt x="7302" y="42356"/>
                  </a:lnTo>
                  <a:lnTo>
                    <a:pt x="15216" y="47698"/>
                  </a:lnTo>
                  <a:lnTo>
                    <a:pt x="24893" y="49659"/>
                  </a:lnTo>
                  <a:lnTo>
                    <a:pt x="34496" y="47698"/>
                  </a:lnTo>
                  <a:lnTo>
                    <a:pt x="42372" y="42356"/>
                  </a:lnTo>
                  <a:lnTo>
                    <a:pt x="47700" y="34442"/>
                  </a:lnTo>
                  <a:lnTo>
                    <a:pt x="49659" y="24766"/>
                  </a:lnTo>
                  <a:lnTo>
                    <a:pt x="47700" y="15163"/>
                  </a:lnTo>
                  <a:lnTo>
                    <a:pt x="42372" y="7286"/>
                  </a:lnTo>
                  <a:lnTo>
                    <a:pt x="34496" y="1958"/>
                  </a:lnTo>
                  <a:lnTo>
                    <a:pt x="24893" y="0"/>
                  </a:lnTo>
                  <a:close/>
                </a:path>
              </a:pathLst>
            </a:custGeom>
            <a:solidFill>
              <a:srgbClr val="000000"/>
            </a:solidFill>
          </p:spPr>
          <p:txBody>
            <a:bodyPr wrap="square" lIns="0" tIns="0" rIns="0" bIns="0" rtlCol="0"/>
            <a:lstStyle/>
            <a:p>
              <a:endParaRPr/>
            </a:p>
          </p:txBody>
        </p:sp>
        <p:sp>
          <p:nvSpPr>
            <p:cNvPr id="17" name="object 17"/>
            <p:cNvSpPr/>
            <p:nvPr/>
          </p:nvSpPr>
          <p:spPr>
            <a:xfrm>
              <a:off x="2592942" y="1130622"/>
              <a:ext cx="50165" cy="50165"/>
            </a:xfrm>
            <a:custGeom>
              <a:avLst/>
              <a:gdLst/>
              <a:ahLst/>
              <a:cxnLst/>
              <a:rect l="l" t="t" r="r" b="b"/>
              <a:pathLst>
                <a:path w="50164" h="50165">
                  <a:moveTo>
                    <a:pt x="0" y="24766"/>
                  </a:moveTo>
                  <a:lnTo>
                    <a:pt x="1960" y="15163"/>
                  </a:lnTo>
                  <a:lnTo>
                    <a:pt x="7302" y="7286"/>
                  </a:lnTo>
                  <a:lnTo>
                    <a:pt x="15216" y="1958"/>
                  </a:lnTo>
                  <a:lnTo>
                    <a:pt x="24893" y="0"/>
                  </a:lnTo>
                  <a:lnTo>
                    <a:pt x="34496" y="1958"/>
                  </a:lnTo>
                  <a:lnTo>
                    <a:pt x="42372" y="7286"/>
                  </a:lnTo>
                  <a:lnTo>
                    <a:pt x="47700" y="15163"/>
                  </a:lnTo>
                  <a:lnTo>
                    <a:pt x="49659" y="24766"/>
                  </a:lnTo>
                  <a:lnTo>
                    <a:pt x="47700" y="34442"/>
                  </a:lnTo>
                  <a:lnTo>
                    <a:pt x="42372" y="42356"/>
                  </a:lnTo>
                  <a:lnTo>
                    <a:pt x="34496" y="47698"/>
                  </a:lnTo>
                  <a:lnTo>
                    <a:pt x="24893" y="49659"/>
                  </a:lnTo>
                  <a:lnTo>
                    <a:pt x="15216" y="47698"/>
                  </a:lnTo>
                  <a:lnTo>
                    <a:pt x="7302" y="42356"/>
                  </a:lnTo>
                  <a:lnTo>
                    <a:pt x="1960" y="34442"/>
                  </a:lnTo>
                  <a:lnTo>
                    <a:pt x="0" y="24766"/>
                  </a:lnTo>
                </a:path>
              </a:pathLst>
            </a:custGeom>
            <a:ln w="9017">
              <a:solidFill>
                <a:srgbClr val="000000"/>
              </a:solidFill>
            </a:ln>
          </p:spPr>
          <p:txBody>
            <a:bodyPr wrap="square" lIns="0" tIns="0" rIns="0" bIns="0" rtlCol="0"/>
            <a:lstStyle/>
            <a:p>
              <a:endParaRPr/>
            </a:p>
          </p:txBody>
        </p:sp>
        <p:sp>
          <p:nvSpPr>
            <p:cNvPr id="18" name="object 18"/>
            <p:cNvSpPr/>
            <p:nvPr/>
          </p:nvSpPr>
          <p:spPr>
            <a:xfrm>
              <a:off x="2524359" y="1150308"/>
              <a:ext cx="50165" cy="50165"/>
            </a:xfrm>
            <a:custGeom>
              <a:avLst/>
              <a:gdLst/>
              <a:ahLst/>
              <a:cxnLst/>
              <a:rect l="l" t="t" r="r" b="b"/>
              <a:pathLst>
                <a:path w="50164" h="50165">
                  <a:moveTo>
                    <a:pt x="24893" y="0"/>
                  </a:moveTo>
                  <a:lnTo>
                    <a:pt x="15216" y="1958"/>
                  </a:lnTo>
                  <a:lnTo>
                    <a:pt x="7302" y="7286"/>
                  </a:lnTo>
                  <a:lnTo>
                    <a:pt x="1960" y="15163"/>
                  </a:lnTo>
                  <a:lnTo>
                    <a:pt x="0" y="24766"/>
                  </a:lnTo>
                  <a:lnTo>
                    <a:pt x="1960" y="34442"/>
                  </a:lnTo>
                  <a:lnTo>
                    <a:pt x="7302" y="42356"/>
                  </a:lnTo>
                  <a:lnTo>
                    <a:pt x="15216" y="47698"/>
                  </a:lnTo>
                  <a:lnTo>
                    <a:pt x="24893" y="49659"/>
                  </a:lnTo>
                  <a:lnTo>
                    <a:pt x="34496" y="47698"/>
                  </a:lnTo>
                  <a:lnTo>
                    <a:pt x="42372" y="42356"/>
                  </a:lnTo>
                  <a:lnTo>
                    <a:pt x="47700" y="34442"/>
                  </a:lnTo>
                  <a:lnTo>
                    <a:pt x="49659" y="24766"/>
                  </a:lnTo>
                  <a:lnTo>
                    <a:pt x="47700" y="15163"/>
                  </a:lnTo>
                  <a:lnTo>
                    <a:pt x="42372" y="7286"/>
                  </a:lnTo>
                  <a:lnTo>
                    <a:pt x="34496" y="1958"/>
                  </a:lnTo>
                  <a:lnTo>
                    <a:pt x="24893" y="0"/>
                  </a:lnTo>
                  <a:close/>
                </a:path>
              </a:pathLst>
            </a:custGeom>
            <a:solidFill>
              <a:srgbClr val="000000"/>
            </a:solidFill>
          </p:spPr>
          <p:txBody>
            <a:bodyPr wrap="square" lIns="0" tIns="0" rIns="0" bIns="0" rtlCol="0"/>
            <a:lstStyle/>
            <a:p>
              <a:endParaRPr/>
            </a:p>
          </p:txBody>
        </p:sp>
        <p:sp>
          <p:nvSpPr>
            <p:cNvPr id="19" name="object 19"/>
            <p:cNvSpPr/>
            <p:nvPr/>
          </p:nvSpPr>
          <p:spPr>
            <a:xfrm>
              <a:off x="2524359" y="1150308"/>
              <a:ext cx="50165" cy="50165"/>
            </a:xfrm>
            <a:custGeom>
              <a:avLst/>
              <a:gdLst/>
              <a:ahLst/>
              <a:cxnLst/>
              <a:rect l="l" t="t" r="r" b="b"/>
              <a:pathLst>
                <a:path w="50164" h="50165">
                  <a:moveTo>
                    <a:pt x="0" y="24766"/>
                  </a:moveTo>
                  <a:lnTo>
                    <a:pt x="1960" y="15163"/>
                  </a:lnTo>
                  <a:lnTo>
                    <a:pt x="7302" y="7286"/>
                  </a:lnTo>
                  <a:lnTo>
                    <a:pt x="15216" y="1958"/>
                  </a:lnTo>
                  <a:lnTo>
                    <a:pt x="24893" y="0"/>
                  </a:lnTo>
                  <a:lnTo>
                    <a:pt x="34496" y="1958"/>
                  </a:lnTo>
                  <a:lnTo>
                    <a:pt x="42372" y="7286"/>
                  </a:lnTo>
                  <a:lnTo>
                    <a:pt x="47700" y="15163"/>
                  </a:lnTo>
                  <a:lnTo>
                    <a:pt x="49659" y="24766"/>
                  </a:lnTo>
                  <a:lnTo>
                    <a:pt x="47700" y="34442"/>
                  </a:lnTo>
                  <a:lnTo>
                    <a:pt x="42372" y="42356"/>
                  </a:lnTo>
                  <a:lnTo>
                    <a:pt x="34496" y="47698"/>
                  </a:lnTo>
                  <a:lnTo>
                    <a:pt x="24893" y="49659"/>
                  </a:lnTo>
                  <a:lnTo>
                    <a:pt x="15216" y="47698"/>
                  </a:lnTo>
                  <a:lnTo>
                    <a:pt x="7302" y="42356"/>
                  </a:lnTo>
                  <a:lnTo>
                    <a:pt x="1960" y="34442"/>
                  </a:lnTo>
                  <a:lnTo>
                    <a:pt x="0" y="24766"/>
                  </a:lnTo>
                </a:path>
              </a:pathLst>
            </a:custGeom>
            <a:ln w="9017">
              <a:solidFill>
                <a:srgbClr val="000000"/>
              </a:solidFill>
            </a:ln>
          </p:spPr>
          <p:txBody>
            <a:bodyPr wrap="square" lIns="0" tIns="0" rIns="0" bIns="0" rtlCol="0"/>
            <a:lstStyle/>
            <a:p>
              <a:endParaRPr/>
            </a:p>
          </p:txBody>
        </p:sp>
        <p:sp>
          <p:nvSpPr>
            <p:cNvPr id="20" name="object 20"/>
            <p:cNvSpPr/>
            <p:nvPr/>
          </p:nvSpPr>
          <p:spPr>
            <a:xfrm>
              <a:off x="2914777" y="804216"/>
              <a:ext cx="50165" cy="50165"/>
            </a:xfrm>
            <a:custGeom>
              <a:avLst/>
              <a:gdLst/>
              <a:ahLst/>
              <a:cxnLst/>
              <a:rect l="l" t="t" r="r" b="b"/>
              <a:pathLst>
                <a:path w="50164" h="50165">
                  <a:moveTo>
                    <a:pt x="24766" y="0"/>
                  </a:moveTo>
                  <a:lnTo>
                    <a:pt x="15163" y="1960"/>
                  </a:lnTo>
                  <a:lnTo>
                    <a:pt x="7286" y="7302"/>
                  </a:lnTo>
                  <a:lnTo>
                    <a:pt x="1958" y="15216"/>
                  </a:lnTo>
                  <a:lnTo>
                    <a:pt x="0" y="24893"/>
                  </a:lnTo>
                  <a:lnTo>
                    <a:pt x="1958" y="34496"/>
                  </a:lnTo>
                  <a:lnTo>
                    <a:pt x="7286" y="42372"/>
                  </a:lnTo>
                  <a:lnTo>
                    <a:pt x="15163" y="47700"/>
                  </a:lnTo>
                  <a:lnTo>
                    <a:pt x="24766" y="49659"/>
                  </a:lnTo>
                  <a:lnTo>
                    <a:pt x="34442" y="47700"/>
                  </a:lnTo>
                  <a:lnTo>
                    <a:pt x="42356" y="42372"/>
                  </a:lnTo>
                  <a:lnTo>
                    <a:pt x="47698" y="34496"/>
                  </a:lnTo>
                  <a:lnTo>
                    <a:pt x="49659" y="24893"/>
                  </a:lnTo>
                  <a:lnTo>
                    <a:pt x="47698" y="15216"/>
                  </a:lnTo>
                  <a:lnTo>
                    <a:pt x="42356" y="7302"/>
                  </a:lnTo>
                  <a:lnTo>
                    <a:pt x="34442" y="1960"/>
                  </a:lnTo>
                  <a:lnTo>
                    <a:pt x="24766" y="0"/>
                  </a:lnTo>
                  <a:close/>
                </a:path>
              </a:pathLst>
            </a:custGeom>
            <a:solidFill>
              <a:srgbClr val="000000"/>
            </a:solidFill>
          </p:spPr>
          <p:txBody>
            <a:bodyPr wrap="square" lIns="0" tIns="0" rIns="0" bIns="0" rtlCol="0"/>
            <a:lstStyle/>
            <a:p>
              <a:endParaRPr/>
            </a:p>
          </p:txBody>
        </p:sp>
        <p:sp>
          <p:nvSpPr>
            <p:cNvPr id="21" name="object 21"/>
            <p:cNvSpPr/>
            <p:nvPr/>
          </p:nvSpPr>
          <p:spPr>
            <a:xfrm>
              <a:off x="2914777" y="804216"/>
              <a:ext cx="50165" cy="50165"/>
            </a:xfrm>
            <a:custGeom>
              <a:avLst/>
              <a:gdLst/>
              <a:ahLst/>
              <a:cxnLst/>
              <a:rect l="l" t="t" r="r" b="b"/>
              <a:pathLst>
                <a:path w="50164" h="50165">
                  <a:moveTo>
                    <a:pt x="0" y="24893"/>
                  </a:moveTo>
                  <a:lnTo>
                    <a:pt x="1958" y="15216"/>
                  </a:lnTo>
                  <a:lnTo>
                    <a:pt x="7286" y="7302"/>
                  </a:lnTo>
                  <a:lnTo>
                    <a:pt x="15163" y="1960"/>
                  </a:lnTo>
                  <a:lnTo>
                    <a:pt x="24766" y="0"/>
                  </a:lnTo>
                  <a:lnTo>
                    <a:pt x="34442" y="1960"/>
                  </a:lnTo>
                  <a:lnTo>
                    <a:pt x="42356" y="7302"/>
                  </a:lnTo>
                  <a:lnTo>
                    <a:pt x="47698" y="15216"/>
                  </a:lnTo>
                  <a:lnTo>
                    <a:pt x="49659" y="24893"/>
                  </a:lnTo>
                  <a:lnTo>
                    <a:pt x="47698" y="34496"/>
                  </a:lnTo>
                  <a:lnTo>
                    <a:pt x="42356" y="42372"/>
                  </a:lnTo>
                  <a:lnTo>
                    <a:pt x="34442" y="47700"/>
                  </a:lnTo>
                  <a:lnTo>
                    <a:pt x="24766" y="49659"/>
                  </a:lnTo>
                  <a:lnTo>
                    <a:pt x="15163" y="47700"/>
                  </a:lnTo>
                  <a:lnTo>
                    <a:pt x="7286" y="42372"/>
                  </a:lnTo>
                  <a:lnTo>
                    <a:pt x="1958" y="34496"/>
                  </a:lnTo>
                  <a:lnTo>
                    <a:pt x="0" y="24893"/>
                  </a:lnTo>
                </a:path>
              </a:pathLst>
            </a:custGeom>
            <a:ln w="9017">
              <a:solidFill>
                <a:srgbClr val="000000"/>
              </a:solidFill>
            </a:ln>
          </p:spPr>
          <p:txBody>
            <a:bodyPr wrap="square" lIns="0" tIns="0" rIns="0" bIns="0" rtlCol="0"/>
            <a:lstStyle/>
            <a:p>
              <a:endParaRPr/>
            </a:p>
          </p:txBody>
        </p:sp>
        <p:sp>
          <p:nvSpPr>
            <p:cNvPr id="22" name="object 22"/>
            <p:cNvSpPr/>
            <p:nvPr/>
          </p:nvSpPr>
          <p:spPr>
            <a:xfrm>
              <a:off x="2687181" y="1073850"/>
              <a:ext cx="50165" cy="50165"/>
            </a:xfrm>
            <a:custGeom>
              <a:avLst/>
              <a:gdLst/>
              <a:ahLst/>
              <a:cxnLst/>
              <a:rect l="l" t="t" r="r" b="b"/>
              <a:pathLst>
                <a:path w="50164" h="50165">
                  <a:moveTo>
                    <a:pt x="24766" y="0"/>
                  </a:moveTo>
                  <a:lnTo>
                    <a:pt x="15163" y="1958"/>
                  </a:lnTo>
                  <a:lnTo>
                    <a:pt x="7286" y="7286"/>
                  </a:lnTo>
                  <a:lnTo>
                    <a:pt x="1958" y="15163"/>
                  </a:lnTo>
                  <a:lnTo>
                    <a:pt x="0" y="24766"/>
                  </a:lnTo>
                  <a:lnTo>
                    <a:pt x="1958" y="34442"/>
                  </a:lnTo>
                  <a:lnTo>
                    <a:pt x="7286" y="42356"/>
                  </a:lnTo>
                  <a:lnTo>
                    <a:pt x="15163" y="47698"/>
                  </a:lnTo>
                  <a:lnTo>
                    <a:pt x="24766" y="49659"/>
                  </a:lnTo>
                  <a:lnTo>
                    <a:pt x="34442" y="47698"/>
                  </a:lnTo>
                  <a:lnTo>
                    <a:pt x="42356" y="42356"/>
                  </a:lnTo>
                  <a:lnTo>
                    <a:pt x="47698" y="34442"/>
                  </a:lnTo>
                  <a:lnTo>
                    <a:pt x="49659" y="24766"/>
                  </a:lnTo>
                  <a:lnTo>
                    <a:pt x="47698" y="15163"/>
                  </a:lnTo>
                  <a:lnTo>
                    <a:pt x="42356" y="7286"/>
                  </a:lnTo>
                  <a:lnTo>
                    <a:pt x="34442" y="1958"/>
                  </a:lnTo>
                  <a:lnTo>
                    <a:pt x="24766" y="0"/>
                  </a:lnTo>
                  <a:close/>
                </a:path>
              </a:pathLst>
            </a:custGeom>
            <a:solidFill>
              <a:srgbClr val="000000"/>
            </a:solidFill>
          </p:spPr>
          <p:txBody>
            <a:bodyPr wrap="square" lIns="0" tIns="0" rIns="0" bIns="0" rtlCol="0"/>
            <a:lstStyle/>
            <a:p>
              <a:endParaRPr/>
            </a:p>
          </p:txBody>
        </p:sp>
        <p:sp>
          <p:nvSpPr>
            <p:cNvPr id="23" name="object 23"/>
            <p:cNvSpPr/>
            <p:nvPr/>
          </p:nvSpPr>
          <p:spPr>
            <a:xfrm>
              <a:off x="2687181" y="1073850"/>
              <a:ext cx="50165" cy="50165"/>
            </a:xfrm>
            <a:custGeom>
              <a:avLst/>
              <a:gdLst/>
              <a:ahLst/>
              <a:cxnLst/>
              <a:rect l="l" t="t" r="r" b="b"/>
              <a:pathLst>
                <a:path w="50164" h="50165">
                  <a:moveTo>
                    <a:pt x="0" y="24766"/>
                  </a:moveTo>
                  <a:lnTo>
                    <a:pt x="1958" y="15163"/>
                  </a:lnTo>
                  <a:lnTo>
                    <a:pt x="7286" y="7286"/>
                  </a:lnTo>
                  <a:lnTo>
                    <a:pt x="15163" y="1958"/>
                  </a:lnTo>
                  <a:lnTo>
                    <a:pt x="24766" y="0"/>
                  </a:lnTo>
                  <a:lnTo>
                    <a:pt x="34442" y="1958"/>
                  </a:lnTo>
                  <a:lnTo>
                    <a:pt x="42356" y="7286"/>
                  </a:lnTo>
                  <a:lnTo>
                    <a:pt x="47698" y="15163"/>
                  </a:lnTo>
                  <a:lnTo>
                    <a:pt x="49659" y="24766"/>
                  </a:lnTo>
                  <a:lnTo>
                    <a:pt x="47698" y="34442"/>
                  </a:lnTo>
                  <a:lnTo>
                    <a:pt x="42356" y="42356"/>
                  </a:lnTo>
                  <a:lnTo>
                    <a:pt x="34442" y="47698"/>
                  </a:lnTo>
                  <a:lnTo>
                    <a:pt x="24766" y="49659"/>
                  </a:lnTo>
                  <a:lnTo>
                    <a:pt x="15163" y="47698"/>
                  </a:lnTo>
                  <a:lnTo>
                    <a:pt x="7286" y="42356"/>
                  </a:lnTo>
                  <a:lnTo>
                    <a:pt x="1958" y="34442"/>
                  </a:lnTo>
                  <a:lnTo>
                    <a:pt x="0" y="24766"/>
                  </a:lnTo>
                </a:path>
              </a:pathLst>
            </a:custGeom>
            <a:ln w="9017">
              <a:solidFill>
                <a:srgbClr val="000000"/>
              </a:solidFill>
            </a:ln>
          </p:spPr>
          <p:txBody>
            <a:bodyPr wrap="square" lIns="0" tIns="0" rIns="0" bIns="0" rtlCol="0"/>
            <a:lstStyle/>
            <a:p>
              <a:endParaRPr/>
            </a:p>
          </p:txBody>
        </p:sp>
        <p:sp>
          <p:nvSpPr>
            <p:cNvPr id="24" name="object 24"/>
            <p:cNvSpPr/>
            <p:nvPr/>
          </p:nvSpPr>
          <p:spPr>
            <a:xfrm>
              <a:off x="2063326" y="1742793"/>
              <a:ext cx="50165" cy="50165"/>
            </a:xfrm>
            <a:custGeom>
              <a:avLst/>
              <a:gdLst/>
              <a:ahLst/>
              <a:cxnLst/>
              <a:rect l="l" t="t" r="r" b="b"/>
              <a:pathLst>
                <a:path w="50164" h="50164">
                  <a:moveTo>
                    <a:pt x="24766" y="0"/>
                  </a:moveTo>
                  <a:lnTo>
                    <a:pt x="15163" y="1960"/>
                  </a:lnTo>
                  <a:lnTo>
                    <a:pt x="7286" y="7302"/>
                  </a:lnTo>
                  <a:lnTo>
                    <a:pt x="1958" y="15216"/>
                  </a:lnTo>
                  <a:lnTo>
                    <a:pt x="0" y="24893"/>
                  </a:lnTo>
                  <a:lnTo>
                    <a:pt x="1958" y="34496"/>
                  </a:lnTo>
                  <a:lnTo>
                    <a:pt x="7286" y="42372"/>
                  </a:lnTo>
                  <a:lnTo>
                    <a:pt x="15163" y="47700"/>
                  </a:lnTo>
                  <a:lnTo>
                    <a:pt x="24766" y="49659"/>
                  </a:lnTo>
                  <a:lnTo>
                    <a:pt x="34442" y="47700"/>
                  </a:lnTo>
                  <a:lnTo>
                    <a:pt x="42356" y="42372"/>
                  </a:lnTo>
                  <a:lnTo>
                    <a:pt x="47698" y="34496"/>
                  </a:lnTo>
                  <a:lnTo>
                    <a:pt x="49659" y="24893"/>
                  </a:lnTo>
                  <a:lnTo>
                    <a:pt x="47698" y="15216"/>
                  </a:lnTo>
                  <a:lnTo>
                    <a:pt x="42356" y="7302"/>
                  </a:lnTo>
                  <a:lnTo>
                    <a:pt x="34442" y="1960"/>
                  </a:lnTo>
                  <a:lnTo>
                    <a:pt x="24766" y="0"/>
                  </a:lnTo>
                  <a:close/>
                </a:path>
              </a:pathLst>
            </a:custGeom>
            <a:solidFill>
              <a:srgbClr val="000000"/>
            </a:solidFill>
          </p:spPr>
          <p:txBody>
            <a:bodyPr wrap="square" lIns="0" tIns="0" rIns="0" bIns="0" rtlCol="0"/>
            <a:lstStyle/>
            <a:p>
              <a:endParaRPr/>
            </a:p>
          </p:txBody>
        </p:sp>
        <p:sp>
          <p:nvSpPr>
            <p:cNvPr id="25" name="object 25"/>
            <p:cNvSpPr/>
            <p:nvPr/>
          </p:nvSpPr>
          <p:spPr>
            <a:xfrm>
              <a:off x="2063326" y="1742793"/>
              <a:ext cx="50165" cy="50165"/>
            </a:xfrm>
            <a:custGeom>
              <a:avLst/>
              <a:gdLst/>
              <a:ahLst/>
              <a:cxnLst/>
              <a:rect l="l" t="t" r="r" b="b"/>
              <a:pathLst>
                <a:path w="50164" h="50164">
                  <a:moveTo>
                    <a:pt x="0" y="24893"/>
                  </a:moveTo>
                  <a:lnTo>
                    <a:pt x="1958" y="15216"/>
                  </a:lnTo>
                  <a:lnTo>
                    <a:pt x="7286" y="7302"/>
                  </a:lnTo>
                  <a:lnTo>
                    <a:pt x="15163" y="1960"/>
                  </a:lnTo>
                  <a:lnTo>
                    <a:pt x="24766" y="0"/>
                  </a:lnTo>
                  <a:lnTo>
                    <a:pt x="34442" y="1960"/>
                  </a:lnTo>
                  <a:lnTo>
                    <a:pt x="42356" y="7302"/>
                  </a:lnTo>
                  <a:lnTo>
                    <a:pt x="47698" y="15216"/>
                  </a:lnTo>
                  <a:lnTo>
                    <a:pt x="49659" y="24893"/>
                  </a:lnTo>
                  <a:lnTo>
                    <a:pt x="47698" y="34496"/>
                  </a:lnTo>
                  <a:lnTo>
                    <a:pt x="42356" y="42372"/>
                  </a:lnTo>
                  <a:lnTo>
                    <a:pt x="34442" y="47700"/>
                  </a:lnTo>
                  <a:lnTo>
                    <a:pt x="24766" y="49659"/>
                  </a:lnTo>
                  <a:lnTo>
                    <a:pt x="15163" y="47700"/>
                  </a:lnTo>
                  <a:lnTo>
                    <a:pt x="7286" y="42372"/>
                  </a:lnTo>
                  <a:lnTo>
                    <a:pt x="1958" y="34496"/>
                  </a:lnTo>
                  <a:lnTo>
                    <a:pt x="0" y="24893"/>
                  </a:lnTo>
                </a:path>
              </a:pathLst>
            </a:custGeom>
            <a:ln w="9017">
              <a:solidFill>
                <a:srgbClr val="000000"/>
              </a:solidFill>
            </a:ln>
          </p:spPr>
          <p:txBody>
            <a:bodyPr wrap="square" lIns="0" tIns="0" rIns="0" bIns="0" rtlCol="0"/>
            <a:lstStyle/>
            <a:p>
              <a:endParaRPr/>
            </a:p>
          </p:txBody>
        </p:sp>
        <p:sp>
          <p:nvSpPr>
            <p:cNvPr id="26" name="object 26"/>
            <p:cNvSpPr/>
            <p:nvPr/>
          </p:nvSpPr>
          <p:spPr>
            <a:xfrm>
              <a:off x="1878405" y="672129"/>
              <a:ext cx="1210310" cy="1164590"/>
            </a:xfrm>
            <a:custGeom>
              <a:avLst/>
              <a:gdLst/>
              <a:ahLst/>
              <a:cxnLst/>
              <a:rect l="l" t="t" r="r" b="b"/>
              <a:pathLst>
                <a:path w="1210310" h="1164589">
                  <a:moveTo>
                    <a:pt x="0" y="1164140"/>
                  </a:moveTo>
                  <a:lnTo>
                    <a:pt x="15367" y="1149407"/>
                  </a:lnTo>
                  <a:lnTo>
                    <a:pt x="30608" y="1134674"/>
                  </a:lnTo>
                  <a:lnTo>
                    <a:pt x="45976" y="1119941"/>
                  </a:lnTo>
                  <a:lnTo>
                    <a:pt x="61344" y="1105209"/>
                  </a:lnTo>
                  <a:lnTo>
                    <a:pt x="76584" y="1090476"/>
                  </a:lnTo>
                  <a:lnTo>
                    <a:pt x="91952" y="1075743"/>
                  </a:lnTo>
                  <a:lnTo>
                    <a:pt x="107193" y="1061010"/>
                  </a:lnTo>
                  <a:lnTo>
                    <a:pt x="122561" y="1046278"/>
                  </a:lnTo>
                  <a:lnTo>
                    <a:pt x="137801" y="1031545"/>
                  </a:lnTo>
                  <a:lnTo>
                    <a:pt x="153169" y="1016812"/>
                  </a:lnTo>
                  <a:lnTo>
                    <a:pt x="168537" y="1002080"/>
                  </a:lnTo>
                  <a:lnTo>
                    <a:pt x="183778" y="987347"/>
                  </a:lnTo>
                  <a:lnTo>
                    <a:pt x="199145" y="972614"/>
                  </a:lnTo>
                  <a:lnTo>
                    <a:pt x="214386" y="957881"/>
                  </a:lnTo>
                  <a:lnTo>
                    <a:pt x="229754" y="943149"/>
                  </a:lnTo>
                  <a:lnTo>
                    <a:pt x="245122" y="928416"/>
                  </a:lnTo>
                  <a:lnTo>
                    <a:pt x="260363" y="913683"/>
                  </a:lnTo>
                  <a:lnTo>
                    <a:pt x="275730" y="898950"/>
                  </a:lnTo>
                  <a:lnTo>
                    <a:pt x="290971" y="884218"/>
                  </a:lnTo>
                  <a:lnTo>
                    <a:pt x="306339" y="869485"/>
                  </a:lnTo>
                  <a:lnTo>
                    <a:pt x="321707" y="854752"/>
                  </a:lnTo>
                  <a:lnTo>
                    <a:pt x="336947" y="840019"/>
                  </a:lnTo>
                  <a:lnTo>
                    <a:pt x="352315" y="825287"/>
                  </a:lnTo>
                  <a:lnTo>
                    <a:pt x="367556" y="810554"/>
                  </a:lnTo>
                  <a:lnTo>
                    <a:pt x="382924" y="795821"/>
                  </a:lnTo>
                  <a:lnTo>
                    <a:pt x="398291" y="780962"/>
                  </a:lnTo>
                  <a:lnTo>
                    <a:pt x="413532" y="766229"/>
                  </a:lnTo>
                  <a:lnTo>
                    <a:pt x="428900" y="751496"/>
                  </a:lnTo>
                  <a:lnTo>
                    <a:pt x="444141" y="736763"/>
                  </a:lnTo>
                  <a:lnTo>
                    <a:pt x="459508" y="722031"/>
                  </a:lnTo>
                  <a:lnTo>
                    <a:pt x="474749" y="707298"/>
                  </a:lnTo>
                  <a:lnTo>
                    <a:pt x="490117" y="692565"/>
                  </a:lnTo>
                  <a:lnTo>
                    <a:pt x="505485" y="677832"/>
                  </a:lnTo>
                  <a:lnTo>
                    <a:pt x="520726" y="663100"/>
                  </a:lnTo>
                  <a:lnTo>
                    <a:pt x="536093" y="648367"/>
                  </a:lnTo>
                  <a:lnTo>
                    <a:pt x="551334" y="633634"/>
                  </a:lnTo>
                  <a:lnTo>
                    <a:pt x="566702" y="618901"/>
                  </a:lnTo>
                  <a:lnTo>
                    <a:pt x="582070" y="604169"/>
                  </a:lnTo>
                  <a:lnTo>
                    <a:pt x="597310" y="589436"/>
                  </a:lnTo>
                  <a:lnTo>
                    <a:pt x="612678" y="574703"/>
                  </a:lnTo>
                  <a:lnTo>
                    <a:pt x="627919" y="559970"/>
                  </a:lnTo>
                  <a:lnTo>
                    <a:pt x="643287" y="545238"/>
                  </a:lnTo>
                  <a:lnTo>
                    <a:pt x="658654" y="530505"/>
                  </a:lnTo>
                  <a:lnTo>
                    <a:pt x="673895" y="515772"/>
                  </a:lnTo>
                  <a:lnTo>
                    <a:pt x="689263" y="501040"/>
                  </a:lnTo>
                  <a:lnTo>
                    <a:pt x="704504" y="486307"/>
                  </a:lnTo>
                  <a:lnTo>
                    <a:pt x="719871" y="471574"/>
                  </a:lnTo>
                  <a:lnTo>
                    <a:pt x="735112" y="456841"/>
                  </a:lnTo>
                  <a:lnTo>
                    <a:pt x="750480" y="442109"/>
                  </a:lnTo>
                  <a:lnTo>
                    <a:pt x="765848" y="427376"/>
                  </a:lnTo>
                  <a:lnTo>
                    <a:pt x="781089" y="412643"/>
                  </a:lnTo>
                  <a:lnTo>
                    <a:pt x="796456" y="397910"/>
                  </a:lnTo>
                  <a:lnTo>
                    <a:pt x="811697" y="383178"/>
                  </a:lnTo>
                  <a:lnTo>
                    <a:pt x="827065" y="368445"/>
                  </a:lnTo>
                  <a:lnTo>
                    <a:pt x="842433" y="353712"/>
                  </a:lnTo>
                  <a:lnTo>
                    <a:pt x="857673" y="338852"/>
                  </a:lnTo>
                  <a:lnTo>
                    <a:pt x="873041" y="324120"/>
                  </a:lnTo>
                  <a:lnTo>
                    <a:pt x="888282" y="309387"/>
                  </a:lnTo>
                  <a:lnTo>
                    <a:pt x="903650" y="294654"/>
                  </a:lnTo>
                  <a:lnTo>
                    <a:pt x="919017" y="279921"/>
                  </a:lnTo>
                  <a:lnTo>
                    <a:pt x="934258" y="265189"/>
                  </a:lnTo>
                  <a:lnTo>
                    <a:pt x="949626" y="250456"/>
                  </a:lnTo>
                  <a:lnTo>
                    <a:pt x="964867" y="235723"/>
                  </a:lnTo>
                  <a:lnTo>
                    <a:pt x="980234" y="220991"/>
                  </a:lnTo>
                  <a:lnTo>
                    <a:pt x="995475" y="206258"/>
                  </a:lnTo>
                  <a:lnTo>
                    <a:pt x="1010843" y="191525"/>
                  </a:lnTo>
                  <a:lnTo>
                    <a:pt x="1026211" y="176792"/>
                  </a:lnTo>
                  <a:lnTo>
                    <a:pt x="1041452" y="162060"/>
                  </a:lnTo>
                  <a:lnTo>
                    <a:pt x="1056819" y="147327"/>
                  </a:lnTo>
                  <a:lnTo>
                    <a:pt x="1072060" y="132594"/>
                  </a:lnTo>
                  <a:lnTo>
                    <a:pt x="1087428" y="117861"/>
                  </a:lnTo>
                  <a:lnTo>
                    <a:pt x="1102796" y="103129"/>
                  </a:lnTo>
                  <a:lnTo>
                    <a:pt x="1118036" y="88396"/>
                  </a:lnTo>
                  <a:lnTo>
                    <a:pt x="1133404" y="73663"/>
                  </a:lnTo>
                  <a:lnTo>
                    <a:pt x="1148645" y="58930"/>
                  </a:lnTo>
                  <a:lnTo>
                    <a:pt x="1164013" y="44198"/>
                  </a:lnTo>
                  <a:lnTo>
                    <a:pt x="1179380" y="29465"/>
                  </a:lnTo>
                  <a:lnTo>
                    <a:pt x="1194621" y="14732"/>
                  </a:lnTo>
                  <a:lnTo>
                    <a:pt x="1209989" y="0"/>
                  </a:lnTo>
                </a:path>
              </a:pathLst>
            </a:custGeom>
            <a:ln w="27052">
              <a:solidFill>
                <a:srgbClr val="3366FF"/>
              </a:solidFill>
            </a:ln>
          </p:spPr>
          <p:txBody>
            <a:bodyPr wrap="square" lIns="0" tIns="0" rIns="0" bIns="0" rtlCol="0"/>
            <a:lstStyle/>
            <a:p>
              <a:endParaRPr/>
            </a:p>
          </p:txBody>
        </p:sp>
      </p:grpSp>
      <p:sp>
        <p:nvSpPr>
          <p:cNvPr id="27" name="object 27"/>
          <p:cNvSpPr txBox="1"/>
          <p:nvPr/>
        </p:nvSpPr>
        <p:spPr>
          <a:xfrm>
            <a:off x="1612327" y="626788"/>
            <a:ext cx="203835" cy="989965"/>
          </a:xfrm>
          <a:prstGeom prst="rect">
            <a:avLst/>
          </a:prstGeom>
        </p:spPr>
        <p:txBody>
          <a:bodyPr vert="horz" wrap="square" lIns="0" tIns="12700" rIns="0" bIns="0" rtlCol="0">
            <a:spAutoFit/>
          </a:bodyPr>
          <a:lstStyle/>
          <a:p>
            <a:pPr marR="52705" algn="r">
              <a:lnSpc>
                <a:spcPct val="100000"/>
              </a:lnSpc>
              <a:spcBef>
                <a:spcPts val="100"/>
              </a:spcBef>
            </a:pPr>
            <a:r>
              <a:rPr sz="900" dirty="0">
                <a:solidFill>
                  <a:srgbClr val="4D4D4D"/>
                </a:solidFill>
                <a:latin typeface="Microsoft Sans Serif"/>
                <a:cs typeface="Microsoft Sans Serif"/>
              </a:rPr>
              <a:t>1</a:t>
            </a:r>
            <a:endParaRPr sz="900">
              <a:latin typeface="Microsoft Sans Serif"/>
              <a:cs typeface="Microsoft Sans Serif"/>
            </a:endParaRPr>
          </a:p>
          <a:p>
            <a:pPr>
              <a:lnSpc>
                <a:spcPct val="100000"/>
              </a:lnSpc>
            </a:pPr>
            <a:endParaRPr sz="1000">
              <a:latin typeface="Microsoft Sans Serif"/>
              <a:cs typeface="Microsoft Sans Serif"/>
            </a:endParaRPr>
          </a:p>
          <a:p>
            <a:pPr>
              <a:lnSpc>
                <a:spcPct val="100000"/>
              </a:lnSpc>
              <a:spcBef>
                <a:spcPts val="25"/>
              </a:spcBef>
            </a:pPr>
            <a:endParaRPr sz="900">
              <a:latin typeface="Microsoft Sans Serif"/>
              <a:cs typeface="Microsoft Sans Serif"/>
            </a:endParaRPr>
          </a:p>
          <a:p>
            <a:pPr marR="52705" algn="r">
              <a:lnSpc>
                <a:spcPct val="100000"/>
              </a:lnSpc>
            </a:pPr>
            <a:r>
              <a:rPr sz="900" dirty="0">
                <a:solidFill>
                  <a:srgbClr val="4D4D4D"/>
                </a:solidFill>
                <a:latin typeface="Microsoft Sans Serif"/>
                <a:cs typeface="Microsoft Sans Serif"/>
              </a:rPr>
              <a:t>0</a:t>
            </a:r>
            <a:endParaRPr sz="900">
              <a:latin typeface="Microsoft Sans Serif"/>
              <a:cs typeface="Microsoft Sans Serif"/>
            </a:endParaRPr>
          </a:p>
          <a:p>
            <a:pPr>
              <a:lnSpc>
                <a:spcPct val="100000"/>
              </a:lnSpc>
            </a:pPr>
            <a:endParaRPr sz="1000">
              <a:latin typeface="Microsoft Sans Serif"/>
              <a:cs typeface="Microsoft Sans Serif"/>
            </a:endParaRPr>
          </a:p>
          <a:p>
            <a:pPr>
              <a:lnSpc>
                <a:spcPct val="100000"/>
              </a:lnSpc>
              <a:spcBef>
                <a:spcPts val="25"/>
              </a:spcBef>
            </a:pPr>
            <a:endParaRPr sz="900">
              <a:latin typeface="Microsoft Sans Serif"/>
              <a:cs typeface="Microsoft Sans Serif"/>
            </a:endParaRPr>
          </a:p>
          <a:p>
            <a:pPr marR="5080" algn="r">
              <a:lnSpc>
                <a:spcPct val="100000"/>
              </a:lnSpc>
            </a:pPr>
            <a:r>
              <a:rPr sz="900" spc="185" dirty="0">
                <a:solidFill>
                  <a:srgbClr val="4D4D4D"/>
                </a:solidFill>
                <a:latin typeface="Microsoft Sans Serif"/>
                <a:cs typeface="Microsoft Sans Serif"/>
              </a:rPr>
              <a:t>−1</a:t>
            </a:r>
            <a:endParaRPr sz="900">
              <a:latin typeface="Microsoft Sans Serif"/>
              <a:cs typeface="Microsoft Sans Serif"/>
            </a:endParaRPr>
          </a:p>
        </p:txBody>
      </p:sp>
      <p:sp>
        <p:nvSpPr>
          <p:cNvPr id="33" name="object 33"/>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16</a:t>
            </a:r>
          </a:p>
        </p:txBody>
      </p:sp>
      <p:sp>
        <p:nvSpPr>
          <p:cNvPr id="28" name="object 28"/>
          <p:cNvSpPr txBox="1"/>
          <p:nvPr/>
        </p:nvSpPr>
        <p:spPr>
          <a:xfrm>
            <a:off x="2099269" y="1915522"/>
            <a:ext cx="203835" cy="163195"/>
          </a:xfrm>
          <a:prstGeom prst="rect">
            <a:avLst/>
          </a:prstGeom>
        </p:spPr>
        <p:txBody>
          <a:bodyPr vert="horz" wrap="square" lIns="0" tIns="12700" rIns="0" bIns="0" rtlCol="0">
            <a:spAutoFit/>
          </a:bodyPr>
          <a:lstStyle/>
          <a:p>
            <a:pPr marL="12700">
              <a:lnSpc>
                <a:spcPct val="100000"/>
              </a:lnSpc>
              <a:spcBef>
                <a:spcPts val="100"/>
              </a:spcBef>
            </a:pPr>
            <a:r>
              <a:rPr sz="900" spc="185" dirty="0">
                <a:solidFill>
                  <a:srgbClr val="4D4D4D"/>
                </a:solidFill>
                <a:latin typeface="Microsoft Sans Serif"/>
                <a:cs typeface="Microsoft Sans Serif"/>
              </a:rPr>
              <a:t>−1</a:t>
            </a:r>
            <a:endParaRPr sz="900">
              <a:latin typeface="Microsoft Sans Serif"/>
              <a:cs typeface="Microsoft Sans Serif"/>
            </a:endParaRPr>
          </a:p>
        </p:txBody>
      </p:sp>
      <p:sp>
        <p:nvSpPr>
          <p:cNvPr id="29" name="object 29"/>
          <p:cNvSpPr txBox="1"/>
          <p:nvPr/>
        </p:nvSpPr>
        <p:spPr>
          <a:xfrm>
            <a:off x="2575035" y="1915522"/>
            <a:ext cx="8953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4D4D4D"/>
                </a:solidFill>
                <a:latin typeface="Microsoft Sans Serif"/>
                <a:cs typeface="Microsoft Sans Serif"/>
              </a:rPr>
              <a:t>0</a:t>
            </a:r>
            <a:endParaRPr sz="900">
              <a:latin typeface="Microsoft Sans Serif"/>
              <a:cs typeface="Microsoft Sans Serif"/>
            </a:endParaRPr>
          </a:p>
        </p:txBody>
      </p:sp>
      <p:sp>
        <p:nvSpPr>
          <p:cNvPr id="30" name="object 30"/>
          <p:cNvSpPr txBox="1"/>
          <p:nvPr/>
        </p:nvSpPr>
        <p:spPr>
          <a:xfrm>
            <a:off x="3017398" y="1915522"/>
            <a:ext cx="8953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4D4D4D"/>
                </a:solidFill>
                <a:latin typeface="Microsoft Sans Serif"/>
                <a:cs typeface="Microsoft Sans Serif"/>
              </a:rPr>
              <a:t>1</a:t>
            </a:r>
            <a:endParaRPr sz="900">
              <a:latin typeface="Microsoft Sans Serif"/>
              <a:cs typeface="Microsoft Sans Serif"/>
            </a:endParaRPr>
          </a:p>
        </p:txBody>
      </p:sp>
      <p:sp>
        <p:nvSpPr>
          <p:cNvPr id="31" name="object 31"/>
          <p:cNvSpPr txBox="1"/>
          <p:nvPr/>
        </p:nvSpPr>
        <p:spPr>
          <a:xfrm>
            <a:off x="1420319" y="1173170"/>
            <a:ext cx="181610" cy="95250"/>
          </a:xfrm>
          <a:prstGeom prst="rect">
            <a:avLst/>
          </a:prstGeom>
        </p:spPr>
        <p:txBody>
          <a:bodyPr vert="vert270" wrap="square" lIns="0" tIns="0" rIns="0" bIns="0" rtlCol="0">
            <a:spAutoFit/>
          </a:bodyPr>
          <a:lstStyle/>
          <a:p>
            <a:pPr marL="12700">
              <a:lnSpc>
                <a:spcPts val="1315"/>
              </a:lnSpc>
            </a:pPr>
            <a:r>
              <a:rPr sz="1100" dirty="0">
                <a:latin typeface="Microsoft Sans Serif"/>
                <a:cs typeface="Microsoft Sans Serif"/>
              </a:rPr>
              <a:t>y</a:t>
            </a:r>
            <a:endParaRPr sz="1100">
              <a:latin typeface="Microsoft Sans Serif"/>
              <a:cs typeface="Microsoft Sans Serif"/>
            </a:endParaRPr>
          </a:p>
        </p:txBody>
      </p:sp>
      <p:sp>
        <p:nvSpPr>
          <p:cNvPr id="32" name="object 32"/>
          <p:cNvSpPr txBox="1"/>
          <p:nvPr/>
        </p:nvSpPr>
        <p:spPr>
          <a:xfrm>
            <a:off x="447357" y="2050403"/>
            <a:ext cx="3228340" cy="1205230"/>
          </a:xfrm>
          <a:prstGeom prst="rect">
            <a:avLst/>
          </a:prstGeom>
        </p:spPr>
        <p:txBody>
          <a:bodyPr vert="horz" wrap="square" lIns="0" tIns="12700" rIns="0" bIns="0" rtlCol="0">
            <a:spAutoFit/>
          </a:bodyPr>
          <a:lstStyle/>
          <a:p>
            <a:pPr marL="843280" algn="ctr">
              <a:lnSpc>
                <a:spcPct val="100000"/>
              </a:lnSpc>
              <a:spcBef>
                <a:spcPts val="100"/>
              </a:spcBef>
            </a:pPr>
            <a:r>
              <a:rPr sz="1100" dirty="0">
                <a:latin typeface="Microsoft Sans Serif"/>
                <a:cs typeface="Microsoft Sans Serif"/>
              </a:rPr>
              <a:t>x</a:t>
            </a:r>
            <a:endParaRPr sz="1100">
              <a:latin typeface="Microsoft Sans Serif"/>
              <a:cs typeface="Microsoft Sans Serif"/>
            </a:endParaRPr>
          </a:p>
          <a:p>
            <a:pPr>
              <a:lnSpc>
                <a:spcPct val="100000"/>
              </a:lnSpc>
              <a:spcBef>
                <a:spcPts val="50"/>
              </a:spcBef>
            </a:pPr>
            <a:endParaRPr sz="1700">
              <a:latin typeface="Microsoft Sans Serif"/>
              <a:cs typeface="Microsoft Sans Serif"/>
            </a:endParaRPr>
          </a:p>
          <a:p>
            <a:pPr marL="189230" indent="-177165">
              <a:lnSpc>
                <a:spcPct val="100000"/>
              </a:lnSpc>
              <a:buChar char="•"/>
              <a:tabLst>
                <a:tab pos="189865" algn="l"/>
              </a:tabLst>
            </a:pPr>
            <a:r>
              <a:rPr sz="1100" spc="-25" dirty="0">
                <a:solidFill>
                  <a:srgbClr val="22373A"/>
                </a:solidFill>
                <a:latin typeface="Tahoma"/>
                <a:cs typeface="Tahoma"/>
              </a:rPr>
              <a:t>Equation</a:t>
            </a:r>
            <a:r>
              <a:rPr sz="1100" spc="1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25" dirty="0">
                <a:solidFill>
                  <a:srgbClr val="22373A"/>
                </a:solidFill>
                <a:latin typeface="Tahoma"/>
                <a:cs typeface="Tahoma"/>
              </a:rPr>
              <a:t>straight</a:t>
            </a:r>
            <a:r>
              <a:rPr sz="1100" spc="15" dirty="0">
                <a:solidFill>
                  <a:srgbClr val="22373A"/>
                </a:solidFill>
                <a:latin typeface="Tahoma"/>
                <a:cs typeface="Tahoma"/>
              </a:rPr>
              <a:t> </a:t>
            </a:r>
            <a:r>
              <a:rPr sz="1100" spc="-50" dirty="0">
                <a:solidFill>
                  <a:srgbClr val="22373A"/>
                </a:solidFill>
                <a:latin typeface="Tahoma"/>
                <a:cs typeface="Tahoma"/>
              </a:rPr>
              <a:t>line</a:t>
            </a:r>
            <a:r>
              <a:rPr sz="1100" spc="-40" dirty="0">
                <a:solidFill>
                  <a:srgbClr val="22373A"/>
                </a:solidFill>
                <a:latin typeface="Tahoma"/>
                <a:cs typeface="Tahoma"/>
              </a:rPr>
              <a:t>:</a:t>
            </a:r>
            <a:r>
              <a:rPr sz="1100" spc="130" dirty="0">
                <a:solidFill>
                  <a:srgbClr val="22373A"/>
                </a:solidFill>
                <a:latin typeface="Tahoma"/>
                <a:cs typeface="Tahoma"/>
              </a:rPr>
              <a:t> </a:t>
            </a:r>
            <a:r>
              <a:rPr sz="1100" i="1" spc="-50" dirty="0">
                <a:solidFill>
                  <a:srgbClr val="22373A"/>
                </a:solidFill>
                <a:latin typeface="Arial"/>
                <a:cs typeface="Arial"/>
              </a:rPr>
              <a:t>y</a:t>
            </a:r>
            <a:r>
              <a:rPr sz="1100" i="1" spc="110" dirty="0">
                <a:solidFill>
                  <a:srgbClr val="22373A"/>
                </a:solidFill>
                <a:latin typeface="Arial"/>
                <a:cs typeface="Arial"/>
              </a:rPr>
              <a:t> </a:t>
            </a:r>
            <a:r>
              <a:rPr sz="1100" spc="45" dirty="0">
                <a:solidFill>
                  <a:srgbClr val="22373A"/>
                </a:solidFill>
                <a:latin typeface="Tahoma"/>
                <a:cs typeface="Tahoma"/>
              </a:rPr>
              <a:t>=</a:t>
            </a:r>
            <a:r>
              <a:rPr sz="1100" spc="-45" dirty="0">
                <a:solidFill>
                  <a:srgbClr val="22373A"/>
                </a:solidFill>
                <a:latin typeface="Tahoma"/>
                <a:cs typeface="Tahoma"/>
              </a:rPr>
              <a:t> </a:t>
            </a:r>
            <a:r>
              <a:rPr sz="1100" i="1" spc="-50" dirty="0">
                <a:solidFill>
                  <a:srgbClr val="22373A"/>
                </a:solidFill>
                <a:latin typeface="Arial"/>
                <a:cs typeface="Arial"/>
              </a:rPr>
              <a:t>mx</a:t>
            </a:r>
            <a:r>
              <a:rPr sz="1100" i="1" spc="50" dirty="0">
                <a:solidFill>
                  <a:srgbClr val="22373A"/>
                </a:solidFill>
                <a:latin typeface="Arial"/>
                <a:cs typeface="Arial"/>
              </a:rPr>
              <a:t> </a:t>
            </a:r>
            <a:r>
              <a:rPr sz="1100" spc="45" dirty="0">
                <a:solidFill>
                  <a:srgbClr val="22373A"/>
                </a:solidFill>
                <a:latin typeface="Tahoma"/>
                <a:cs typeface="Tahoma"/>
              </a:rPr>
              <a:t>+</a:t>
            </a:r>
            <a:r>
              <a:rPr sz="1100" spc="-105" dirty="0">
                <a:solidFill>
                  <a:srgbClr val="22373A"/>
                </a:solidFill>
                <a:latin typeface="Tahoma"/>
                <a:cs typeface="Tahoma"/>
              </a:rPr>
              <a:t> </a:t>
            </a:r>
            <a:r>
              <a:rPr sz="1100" i="1" spc="-70" dirty="0">
                <a:solidFill>
                  <a:srgbClr val="22373A"/>
                </a:solidFill>
                <a:latin typeface="Arial"/>
                <a:cs typeface="Arial"/>
              </a:rPr>
              <a:t>c</a:t>
            </a:r>
            <a:endParaRPr sz="1100">
              <a:latin typeface="Arial"/>
              <a:cs typeface="Arial"/>
            </a:endParaRPr>
          </a:p>
          <a:p>
            <a:pPr marL="189230" indent="-177165">
              <a:lnSpc>
                <a:spcPct val="100000"/>
              </a:lnSpc>
              <a:spcBef>
                <a:spcPts val="235"/>
              </a:spcBef>
              <a:buChar char="•"/>
              <a:tabLst>
                <a:tab pos="189865" algn="l"/>
              </a:tabLst>
            </a:pPr>
            <a:r>
              <a:rPr sz="1100" spc="-35" dirty="0">
                <a:solidFill>
                  <a:srgbClr val="22373A"/>
                </a:solidFill>
                <a:latin typeface="Tahoma"/>
                <a:cs typeface="Tahoma"/>
              </a:rPr>
              <a:t>Using</a:t>
            </a:r>
            <a:r>
              <a:rPr sz="1100" spc="30" dirty="0">
                <a:solidFill>
                  <a:srgbClr val="22373A"/>
                </a:solidFill>
                <a:latin typeface="Tahoma"/>
                <a:cs typeface="Tahoma"/>
              </a:rPr>
              <a:t> </a:t>
            </a:r>
            <a:r>
              <a:rPr sz="1100" spc="5" dirty="0">
                <a:solidFill>
                  <a:srgbClr val="22373A"/>
                </a:solidFill>
                <a:latin typeface="SimSun"/>
                <a:cs typeface="SimSun"/>
              </a:rPr>
              <a:t>R</a:t>
            </a:r>
            <a:r>
              <a:rPr sz="1100" spc="5" dirty="0">
                <a:solidFill>
                  <a:srgbClr val="22373A"/>
                </a:solidFill>
                <a:latin typeface="Tahoma"/>
                <a:cs typeface="Tahoma"/>
              </a:rPr>
              <a:t>’s</a:t>
            </a:r>
            <a:r>
              <a:rPr sz="1100" spc="15" dirty="0">
                <a:solidFill>
                  <a:srgbClr val="22373A"/>
                </a:solidFill>
                <a:latin typeface="Tahoma"/>
                <a:cs typeface="Tahoma"/>
              </a:rPr>
              <a:t> </a:t>
            </a:r>
            <a:r>
              <a:rPr sz="1100" spc="-45" dirty="0">
                <a:solidFill>
                  <a:srgbClr val="22373A"/>
                </a:solidFill>
                <a:latin typeface="Tahoma"/>
                <a:cs typeface="Tahoma"/>
              </a:rPr>
              <a:t>formula</a:t>
            </a:r>
            <a:r>
              <a:rPr sz="1100" spc="10" dirty="0">
                <a:solidFill>
                  <a:srgbClr val="22373A"/>
                </a:solidFill>
                <a:latin typeface="Tahoma"/>
                <a:cs typeface="Tahoma"/>
              </a:rPr>
              <a:t> </a:t>
            </a:r>
            <a:r>
              <a:rPr sz="1100" spc="-40" dirty="0">
                <a:solidFill>
                  <a:srgbClr val="22373A"/>
                </a:solidFill>
                <a:latin typeface="Tahoma"/>
                <a:cs typeface="Tahoma"/>
              </a:rPr>
              <a:t>syntax,</a:t>
            </a:r>
            <a:r>
              <a:rPr sz="1100" spc="15" dirty="0">
                <a:solidFill>
                  <a:srgbClr val="22373A"/>
                </a:solidFill>
                <a:latin typeface="Tahoma"/>
                <a:cs typeface="Tahoma"/>
              </a:rPr>
              <a:t> </a:t>
            </a:r>
            <a:r>
              <a:rPr sz="1100" spc="-100" dirty="0">
                <a:solidFill>
                  <a:srgbClr val="22373A"/>
                </a:solidFill>
                <a:latin typeface="Tahoma"/>
                <a:cs typeface="Tahoma"/>
              </a:rPr>
              <a:t>we</a:t>
            </a:r>
            <a:r>
              <a:rPr sz="1100" spc="15" dirty="0">
                <a:solidFill>
                  <a:srgbClr val="22373A"/>
                </a:solidFill>
                <a:latin typeface="Tahoma"/>
                <a:cs typeface="Tahoma"/>
              </a:rPr>
              <a:t> </a:t>
            </a:r>
            <a:r>
              <a:rPr sz="1100" spc="-35" dirty="0">
                <a:solidFill>
                  <a:srgbClr val="22373A"/>
                </a:solidFill>
                <a:latin typeface="Tahoma"/>
                <a:cs typeface="Tahoma"/>
              </a:rPr>
              <a:t>write</a:t>
            </a:r>
            <a:r>
              <a:rPr sz="1100" spc="15" dirty="0">
                <a:solidFill>
                  <a:srgbClr val="22373A"/>
                </a:solidFill>
                <a:latin typeface="Tahoma"/>
                <a:cs typeface="Tahoma"/>
              </a:rPr>
              <a:t> </a:t>
            </a:r>
            <a:r>
              <a:rPr sz="1100" spc="20" dirty="0">
                <a:solidFill>
                  <a:srgbClr val="22373A"/>
                </a:solidFill>
                <a:latin typeface="SimSun"/>
                <a:cs typeface="SimSun"/>
              </a:rPr>
              <a:t>y</a:t>
            </a:r>
            <a:r>
              <a:rPr sz="1100" spc="15" dirty="0">
                <a:solidFill>
                  <a:srgbClr val="22373A"/>
                </a:solidFill>
                <a:latin typeface="SimSun"/>
                <a:cs typeface="SimSun"/>
              </a:rPr>
              <a:t> </a:t>
            </a:r>
            <a:r>
              <a:rPr sz="1100" spc="20" dirty="0">
                <a:solidFill>
                  <a:srgbClr val="22373A"/>
                </a:solidFill>
                <a:latin typeface="SimSun"/>
                <a:cs typeface="SimSun"/>
              </a:rPr>
              <a:t>~</a:t>
            </a:r>
            <a:r>
              <a:rPr sz="1100" spc="15" dirty="0">
                <a:solidFill>
                  <a:srgbClr val="22373A"/>
                </a:solidFill>
                <a:latin typeface="SimSun"/>
                <a:cs typeface="SimSun"/>
              </a:rPr>
              <a:t> </a:t>
            </a:r>
            <a:r>
              <a:rPr sz="1100" spc="20" dirty="0">
                <a:solidFill>
                  <a:srgbClr val="22373A"/>
                </a:solidFill>
                <a:latin typeface="SimSun"/>
                <a:cs typeface="SimSun"/>
              </a:rPr>
              <a:t>x</a:t>
            </a:r>
            <a:endParaRPr sz="1100">
              <a:latin typeface="SimSun"/>
              <a:cs typeface="SimSun"/>
            </a:endParaRPr>
          </a:p>
          <a:p>
            <a:pPr marL="189230" indent="-177165">
              <a:lnSpc>
                <a:spcPct val="100000"/>
              </a:lnSpc>
              <a:spcBef>
                <a:spcPts val="240"/>
              </a:spcBef>
              <a:buChar char="•"/>
              <a:tabLst>
                <a:tab pos="189865" algn="l"/>
              </a:tabLst>
            </a:pPr>
            <a:r>
              <a:rPr sz="1100" spc="-45" dirty="0">
                <a:solidFill>
                  <a:srgbClr val="22373A"/>
                </a:solidFill>
                <a:latin typeface="Tahoma"/>
                <a:cs typeface="Tahoma"/>
              </a:rPr>
              <a:t>Here,</a:t>
            </a:r>
            <a:r>
              <a:rPr sz="1100" spc="10"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65" dirty="0">
                <a:solidFill>
                  <a:srgbClr val="22373A"/>
                </a:solidFill>
                <a:latin typeface="Tahoma"/>
                <a:cs typeface="Tahoma"/>
              </a:rPr>
              <a:t>have</a:t>
            </a:r>
            <a:r>
              <a:rPr sz="1100" spc="15" dirty="0">
                <a:solidFill>
                  <a:srgbClr val="22373A"/>
                </a:solidFill>
                <a:latin typeface="Tahoma"/>
                <a:cs typeface="Tahoma"/>
              </a:rPr>
              <a:t> </a:t>
            </a:r>
            <a:r>
              <a:rPr sz="1100" spc="-35" dirty="0">
                <a:solidFill>
                  <a:srgbClr val="22373A"/>
                </a:solidFill>
                <a:latin typeface="Tahoma"/>
                <a:cs typeface="Tahoma"/>
              </a:rPr>
              <a:t>only</a:t>
            </a:r>
            <a:r>
              <a:rPr sz="1100" spc="15" dirty="0">
                <a:solidFill>
                  <a:srgbClr val="22373A"/>
                </a:solidFill>
                <a:latin typeface="Tahoma"/>
                <a:cs typeface="Tahoma"/>
              </a:rPr>
              <a:t> </a:t>
            </a:r>
            <a:r>
              <a:rPr sz="1100" spc="-55" dirty="0">
                <a:solidFill>
                  <a:srgbClr val="22373A"/>
                </a:solidFill>
                <a:latin typeface="Tahoma"/>
                <a:cs typeface="Tahoma"/>
              </a:rPr>
              <a:t>an</a:t>
            </a:r>
            <a:r>
              <a:rPr sz="1100" spc="20" dirty="0">
                <a:solidFill>
                  <a:srgbClr val="22373A"/>
                </a:solidFill>
                <a:latin typeface="Tahoma"/>
                <a:cs typeface="Tahoma"/>
              </a:rPr>
              <a:t> </a:t>
            </a:r>
            <a:r>
              <a:rPr sz="1100" spc="-35" dirty="0">
                <a:solidFill>
                  <a:srgbClr val="22373A"/>
                </a:solidFill>
                <a:latin typeface="Tahoma"/>
                <a:cs typeface="Tahoma"/>
              </a:rPr>
              <a:t>intercept</a:t>
            </a:r>
            <a:r>
              <a:rPr sz="1100" spc="20" dirty="0">
                <a:solidFill>
                  <a:srgbClr val="22373A"/>
                </a:solidFill>
                <a:latin typeface="Tahoma"/>
                <a:cs typeface="Tahoma"/>
              </a:rPr>
              <a:t> </a:t>
            </a:r>
            <a:r>
              <a:rPr sz="1100" spc="-45" dirty="0">
                <a:solidFill>
                  <a:srgbClr val="22373A"/>
                </a:solidFill>
                <a:latin typeface="Tahoma"/>
                <a:cs typeface="Tahoma"/>
              </a:rPr>
              <a:t>for</a:t>
            </a:r>
            <a:r>
              <a:rPr sz="1100" spc="15" dirty="0">
                <a:solidFill>
                  <a:srgbClr val="22373A"/>
                </a:solidFill>
                <a:latin typeface="Tahoma"/>
                <a:cs typeface="Tahoma"/>
              </a:rPr>
              <a:t> </a:t>
            </a:r>
            <a:r>
              <a:rPr sz="1100" spc="-75" dirty="0">
                <a:solidFill>
                  <a:srgbClr val="22373A"/>
                </a:solidFill>
                <a:latin typeface="Tahoma"/>
                <a:cs typeface="Tahoma"/>
              </a:rPr>
              <a:t>now</a:t>
            </a:r>
            <a:r>
              <a:rPr sz="1100" spc="20" dirty="0">
                <a:solidFill>
                  <a:srgbClr val="22373A"/>
                </a:solidFill>
                <a:latin typeface="Tahoma"/>
                <a:cs typeface="Tahoma"/>
              </a:rPr>
              <a:t> </a:t>
            </a:r>
            <a:r>
              <a:rPr sz="1100" spc="-35" dirty="0">
                <a:solidFill>
                  <a:srgbClr val="22373A"/>
                </a:solidFill>
                <a:latin typeface="Tahoma"/>
                <a:cs typeface="Tahoma"/>
              </a:rPr>
              <a:t>(i.e.</a:t>
            </a:r>
            <a:r>
              <a:rPr sz="1100" spc="15" dirty="0">
                <a:solidFill>
                  <a:srgbClr val="22373A"/>
                </a:solidFill>
                <a:latin typeface="Tahoma"/>
                <a:cs typeface="Tahoma"/>
              </a:rPr>
              <a:t> </a:t>
            </a:r>
            <a:r>
              <a:rPr sz="1100" i="1" spc="-50" dirty="0">
                <a:solidFill>
                  <a:srgbClr val="22373A"/>
                </a:solidFill>
                <a:latin typeface="Arial"/>
                <a:cs typeface="Arial"/>
              </a:rPr>
              <a:t>y</a:t>
            </a:r>
            <a:r>
              <a:rPr sz="1100" i="1" spc="110" dirty="0">
                <a:solidFill>
                  <a:srgbClr val="22373A"/>
                </a:solidFill>
                <a:latin typeface="Arial"/>
                <a:cs typeface="Arial"/>
              </a:rPr>
              <a:t> </a:t>
            </a:r>
            <a:r>
              <a:rPr sz="1100" spc="45" dirty="0">
                <a:solidFill>
                  <a:srgbClr val="22373A"/>
                </a:solidFill>
                <a:latin typeface="Tahoma"/>
                <a:cs typeface="Tahoma"/>
              </a:rPr>
              <a:t>=</a:t>
            </a:r>
            <a:r>
              <a:rPr sz="1100" spc="-45" dirty="0">
                <a:solidFill>
                  <a:srgbClr val="22373A"/>
                </a:solidFill>
                <a:latin typeface="Tahoma"/>
                <a:cs typeface="Tahoma"/>
              </a:rPr>
              <a:t> </a:t>
            </a:r>
            <a:r>
              <a:rPr sz="1100" i="1" spc="10" dirty="0">
                <a:solidFill>
                  <a:srgbClr val="22373A"/>
                </a:solidFill>
                <a:latin typeface="Arial"/>
                <a:cs typeface="Arial"/>
              </a:rPr>
              <a:t>c</a:t>
            </a:r>
            <a:r>
              <a:rPr sz="1100" spc="10" dirty="0">
                <a:solidFill>
                  <a:srgbClr val="22373A"/>
                </a:solidFill>
                <a:latin typeface="Tahoma"/>
                <a:cs typeface="Tahoma"/>
              </a:rPr>
              <a:t>)</a:t>
            </a:r>
            <a:endParaRPr sz="1100">
              <a:latin typeface="Tahoma"/>
              <a:cs typeface="Tahoma"/>
            </a:endParaRPr>
          </a:p>
          <a:p>
            <a:pPr marL="189230" indent="-177165">
              <a:lnSpc>
                <a:spcPct val="100000"/>
              </a:lnSpc>
              <a:spcBef>
                <a:spcPts val="240"/>
              </a:spcBef>
              <a:buChar char="•"/>
              <a:tabLst>
                <a:tab pos="189865" algn="l"/>
              </a:tabLst>
            </a:pPr>
            <a:r>
              <a:rPr sz="1100" spc="-85" dirty="0">
                <a:solidFill>
                  <a:srgbClr val="22373A"/>
                </a:solidFill>
                <a:latin typeface="Tahoma"/>
                <a:cs typeface="Tahoma"/>
              </a:rPr>
              <a:t>In</a:t>
            </a:r>
            <a:r>
              <a:rPr sz="1100" spc="10" dirty="0">
                <a:solidFill>
                  <a:srgbClr val="22373A"/>
                </a:solidFill>
                <a:latin typeface="Tahoma"/>
                <a:cs typeface="Tahoma"/>
              </a:rPr>
              <a:t> </a:t>
            </a:r>
            <a:r>
              <a:rPr sz="1100" spc="-5" dirty="0">
                <a:solidFill>
                  <a:srgbClr val="22373A"/>
                </a:solidFill>
                <a:latin typeface="SimSun"/>
                <a:cs typeface="SimSun"/>
              </a:rPr>
              <a:t>R</a:t>
            </a:r>
            <a:r>
              <a:rPr sz="1100" spc="-5" dirty="0">
                <a:solidFill>
                  <a:srgbClr val="22373A"/>
                </a:solidFill>
                <a:latin typeface="Tahoma"/>
                <a:cs typeface="Tahoma"/>
              </a:rPr>
              <a:t>,</a:t>
            </a:r>
            <a:r>
              <a:rPr sz="1100" spc="15" dirty="0">
                <a:solidFill>
                  <a:srgbClr val="22373A"/>
                </a:solidFill>
                <a:latin typeface="Tahoma"/>
                <a:cs typeface="Tahoma"/>
              </a:rPr>
              <a:t> </a:t>
            </a:r>
            <a:r>
              <a:rPr sz="1100" spc="-100" dirty="0">
                <a:solidFill>
                  <a:srgbClr val="22373A"/>
                </a:solidFill>
                <a:latin typeface="Tahoma"/>
                <a:cs typeface="Tahoma"/>
              </a:rPr>
              <a:t>we</a:t>
            </a:r>
            <a:r>
              <a:rPr sz="1100" spc="20" dirty="0">
                <a:solidFill>
                  <a:srgbClr val="22373A"/>
                </a:solidFill>
                <a:latin typeface="Tahoma"/>
                <a:cs typeface="Tahoma"/>
              </a:rPr>
              <a:t> </a:t>
            </a:r>
            <a:r>
              <a:rPr sz="1100" spc="-65" dirty="0">
                <a:solidFill>
                  <a:srgbClr val="22373A"/>
                </a:solidFill>
                <a:latin typeface="Tahoma"/>
                <a:cs typeface="Tahoma"/>
              </a:rPr>
              <a:t>represent</a:t>
            </a:r>
            <a:r>
              <a:rPr sz="1100" spc="15" dirty="0">
                <a:solidFill>
                  <a:srgbClr val="22373A"/>
                </a:solidFill>
                <a:latin typeface="Tahoma"/>
                <a:cs typeface="Tahoma"/>
              </a:rPr>
              <a:t> </a:t>
            </a:r>
            <a:r>
              <a:rPr sz="1100" spc="-25" dirty="0">
                <a:solidFill>
                  <a:srgbClr val="22373A"/>
                </a:solidFill>
                <a:latin typeface="Tahoma"/>
                <a:cs typeface="Tahoma"/>
              </a:rPr>
              <a:t>this</a:t>
            </a:r>
            <a:r>
              <a:rPr sz="1100" spc="15" dirty="0">
                <a:solidFill>
                  <a:srgbClr val="22373A"/>
                </a:solidFill>
                <a:latin typeface="Tahoma"/>
                <a:cs typeface="Tahoma"/>
              </a:rPr>
              <a:t> </a:t>
            </a:r>
            <a:r>
              <a:rPr sz="1100" spc="-25" dirty="0">
                <a:solidFill>
                  <a:srgbClr val="22373A"/>
                </a:solidFill>
                <a:latin typeface="Tahoma"/>
                <a:cs typeface="Tahoma"/>
              </a:rPr>
              <a:t>with</a:t>
            </a:r>
            <a:r>
              <a:rPr sz="1100" spc="20" dirty="0">
                <a:solidFill>
                  <a:srgbClr val="22373A"/>
                </a:solidFill>
                <a:latin typeface="Tahoma"/>
                <a:cs typeface="Tahoma"/>
              </a:rPr>
              <a:t> </a:t>
            </a:r>
            <a:r>
              <a:rPr sz="1100" spc="20" dirty="0">
                <a:solidFill>
                  <a:srgbClr val="22373A"/>
                </a:solidFill>
                <a:latin typeface="SimSun"/>
                <a:cs typeface="SimSun"/>
              </a:rPr>
              <a:t>y ~ 1</a:t>
            </a:r>
            <a:endParaRPr sz="1100">
              <a:latin typeface="SimSun"/>
              <a:cs typeface="SimSun"/>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5232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90" dirty="0">
                <a:solidFill>
                  <a:srgbClr val="F9F9F9"/>
                </a:solidFill>
              </a:rPr>
              <a:t> </a:t>
            </a:r>
            <a:r>
              <a:rPr sz="1200" spc="-15" dirty="0">
                <a:solidFill>
                  <a:srgbClr val="F9F9F9"/>
                </a:solidFill>
              </a:rPr>
              <a:t>the</a:t>
            </a:r>
            <a:r>
              <a:rPr sz="1200" spc="85" dirty="0">
                <a:solidFill>
                  <a:srgbClr val="F9F9F9"/>
                </a:solidFill>
              </a:rPr>
              <a:t> </a:t>
            </a:r>
            <a:r>
              <a:rPr sz="1200" spc="-45" dirty="0">
                <a:solidFill>
                  <a:srgbClr val="F9F9F9"/>
                </a:solidFill>
              </a:rPr>
              <a:t>model</a:t>
            </a:r>
            <a:r>
              <a:rPr sz="1200" spc="95" dirty="0">
                <a:solidFill>
                  <a:srgbClr val="F9F9F9"/>
                </a:solidFill>
              </a:rPr>
              <a:t> </a:t>
            </a:r>
            <a:r>
              <a:rPr sz="1200" spc="-15" dirty="0">
                <a:solidFill>
                  <a:srgbClr val="F9F9F9"/>
                </a:solidFill>
              </a:rPr>
              <a:t>with</a:t>
            </a:r>
            <a:r>
              <a:rPr sz="1200" spc="85" dirty="0">
                <a:solidFill>
                  <a:srgbClr val="F9F9F9"/>
                </a:solidFill>
              </a:rPr>
              <a:t> </a:t>
            </a:r>
            <a:r>
              <a:rPr sz="1200" spc="25" dirty="0">
                <a:solidFill>
                  <a:srgbClr val="F9F9F9"/>
                </a:solidFill>
                <a:latin typeface="Times New Roman"/>
                <a:cs typeface="Times New Roman"/>
              </a:rPr>
              <a:t>brm()</a:t>
            </a:r>
            <a:endParaRPr sz="1200">
              <a:latin typeface="Times New Roman"/>
              <a:cs typeface="Times New Roman"/>
            </a:endParaRPr>
          </a:p>
        </p:txBody>
      </p:sp>
      <p:sp>
        <p:nvSpPr>
          <p:cNvPr id="3" name="object 3"/>
          <p:cNvSpPr txBox="1"/>
          <p:nvPr/>
        </p:nvSpPr>
        <p:spPr>
          <a:xfrm>
            <a:off x="447357" y="492364"/>
            <a:ext cx="3808095" cy="1609090"/>
          </a:xfrm>
          <a:prstGeom prst="rect">
            <a:avLst/>
          </a:prstGeom>
        </p:spPr>
        <p:txBody>
          <a:bodyPr vert="horz" wrap="square" lIns="0" tIns="43180" rIns="0" bIns="0" rtlCol="0">
            <a:spAutoFit/>
          </a:bodyPr>
          <a:lstStyle/>
          <a:p>
            <a:pPr marL="189230" indent="-177165">
              <a:lnSpc>
                <a:spcPct val="100000"/>
              </a:lnSpc>
              <a:spcBef>
                <a:spcPts val="340"/>
              </a:spcBef>
              <a:buFont typeface="Tahoma"/>
              <a:buChar char="•"/>
              <a:tabLst>
                <a:tab pos="189865" algn="l"/>
              </a:tabLst>
            </a:pPr>
            <a:r>
              <a:rPr sz="1100" b="1" spc="-10" dirty="0">
                <a:solidFill>
                  <a:srgbClr val="22373A"/>
                </a:solidFill>
                <a:latin typeface="Arial"/>
                <a:cs typeface="Arial"/>
              </a:rPr>
              <a:t>Model</a:t>
            </a:r>
            <a:r>
              <a:rPr sz="1100" b="1" spc="90" dirty="0">
                <a:solidFill>
                  <a:srgbClr val="22373A"/>
                </a:solidFill>
                <a:latin typeface="Arial"/>
                <a:cs typeface="Arial"/>
              </a:rPr>
              <a:t> </a:t>
            </a:r>
            <a:r>
              <a:rPr sz="1100" b="1" spc="-50" dirty="0">
                <a:solidFill>
                  <a:srgbClr val="22373A"/>
                </a:solidFill>
                <a:latin typeface="Arial"/>
                <a:cs typeface="Arial"/>
              </a:rPr>
              <a:t>formula</a:t>
            </a:r>
            <a:r>
              <a:rPr sz="1100" spc="-50" dirty="0">
                <a:solidFill>
                  <a:srgbClr val="22373A"/>
                </a:solidFill>
                <a:latin typeface="Tahoma"/>
                <a:cs typeface="Tahoma"/>
              </a:rPr>
              <a:t>:</a:t>
            </a:r>
            <a:r>
              <a:rPr sz="1100" spc="145" dirty="0">
                <a:solidFill>
                  <a:srgbClr val="22373A"/>
                </a:solidFill>
                <a:latin typeface="Tahoma"/>
                <a:cs typeface="Tahoma"/>
              </a:rPr>
              <a:t> </a:t>
            </a:r>
            <a:r>
              <a:rPr sz="1100" spc="-90" dirty="0">
                <a:solidFill>
                  <a:srgbClr val="22373A"/>
                </a:solidFill>
                <a:latin typeface="Tahoma"/>
                <a:cs typeface="Tahoma"/>
              </a:rPr>
              <a:t>see</a:t>
            </a:r>
            <a:r>
              <a:rPr sz="1100" spc="20" dirty="0">
                <a:solidFill>
                  <a:srgbClr val="22373A"/>
                </a:solidFill>
                <a:latin typeface="Tahoma"/>
                <a:cs typeface="Tahoma"/>
              </a:rPr>
              <a:t> </a:t>
            </a:r>
            <a:r>
              <a:rPr sz="1100" spc="-75" dirty="0">
                <a:solidFill>
                  <a:srgbClr val="22373A"/>
                </a:solidFill>
                <a:latin typeface="Tahoma"/>
                <a:cs typeface="Tahoma"/>
              </a:rPr>
              <a:t>how</a:t>
            </a:r>
            <a:r>
              <a:rPr sz="1100" spc="20" dirty="0">
                <a:solidFill>
                  <a:srgbClr val="22373A"/>
                </a:solidFill>
                <a:latin typeface="Tahoma"/>
                <a:cs typeface="Tahoma"/>
              </a:rPr>
              <a:t> </a:t>
            </a:r>
            <a:r>
              <a:rPr sz="1100" spc="-25" dirty="0">
                <a:solidFill>
                  <a:srgbClr val="22373A"/>
                </a:solidFill>
                <a:latin typeface="Tahoma"/>
                <a:cs typeface="Tahoma"/>
              </a:rPr>
              <a:t>this</a:t>
            </a:r>
            <a:r>
              <a:rPr sz="1100" spc="20" dirty="0">
                <a:solidFill>
                  <a:srgbClr val="22373A"/>
                </a:solidFill>
                <a:latin typeface="Tahoma"/>
                <a:cs typeface="Tahoma"/>
              </a:rPr>
              <a:t> </a:t>
            </a:r>
            <a:r>
              <a:rPr sz="1100" spc="-50" dirty="0">
                <a:solidFill>
                  <a:srgbClr val="22373A"/>
                </a:solidFill>
                <a:latin typeface="Tahoma"/>
                <a:cs typeface="Tahoma"/>
              </a:rPr>
              <a:t>matches</a:t>
            </a:r>
            <a:r>
              <a:rPr sz="1100" spc="25" dirty="0">
                <a:solidFill>
                  <a:srgbClr val="22373A"/>
                </a:solidFill>
                <a:latin typeface="Tahoma"/>
                <a:cs typeface="Tahoma"/>
              </a:rPr>
              <a:t> </a:t>
            </a:r>
            <a:r>
              <a:rPr sz="1100" spc="-25" dirty="0">
                <a:solidFill>
                  <a:srgbClr val="22373A"/>
                </a:solidFill>
                <a:latin typeface="Tahoma"/>
                <a:cs typeface="Tahoma"/>
              </a:rPr>
              <a:t>with</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55" dirty="0">
                <a:solidFill>
                  <a:srgbClr val="22373A"/>
                </a:solidFill>
                <a:latin typeface="Tahoma"/>
                <a:cs typeface="Tahoma"/>
              </a:rPr>
              <a:t>previous</a:t>
            </a:r>
            <a:r>
              <a:rPr sz="1100" spc="15" dirty="0">
                <a:solidFill>
                  <a:srgbClr val="22373A"/>
                </a:solidFill>
                <a:latin typeface="Tahoma"/>
                <a:cs typeface="Tahoma"/>
              </a:rPr>
              <a:t> </a:t>
            </a:r>
            <a:r>
              <a:rPr sz="1100" spc="-40" dirty="0">
                <a:solidFill>
                  <a:srgbClr val="22373A"/>
                </a:solidFill>
                <a:latin typeface="Tahoma"/>
                <a:cs typeface="Tahoma"/>
              </a:rPr>
              <a:t>slide</a:t>
            </a:r>
            <a:endParaRPr sz="1100">
              <a:latin typeface="Tahoma"/>
              <a:cs typeface="Tahoma"/>
            </a:endParaRPr>
          </a:p>
          <a:p>
            <a:pPr marL="189230" marR="5080" indent="-177165">
              <a:lnSpc>
                <a:spcPct val="118000"/>
              </a:lnSpc>
              <a:buFont typeface="Tahoma"/>
              <a:buChar char="•"/>
              <a:tabLst>
                <a:tab pos="189865" algn="l"/>
              </a:tabLst>
            </a:pPr>
            <a:r>
              <a:rPr sz="1100" b="1" spc="-60" dirty="0">
                <a:solidFill>
                  <a:srgbClr val="22373A"/>
                </a:solidFill>
                <a:latin typeface="Arial"/>
                <a:cs typeface="Arial"/>
              </a:rPr>
              <a:t>Priors</a:t>
            </a:r>
            <a:r>
              <a:rPr sz="1100" spc="-60" dirty="0">
                <a:solidFill>
                  <a:srgbClr val="22373A"/>
                </a:solidFill>
                <a:latin typeface="Tahoma"/>
                <a:cs typeface="Tahoma"/>
              </a:rPr>
              <a:t>:</a:t>
            </a:r>
            <a:r>
              <a:rPr sz="1100" spc="140" dirty="0">
                <a:solidFill>
                  <a:srgbClr val="22373A"/>
                </a:solidFill>
                <a:latin typeface="Tahoma"/>
                <a:cs typeface="Tahoma"/>
              </a:rPr>
              <a:t> </a:t>
            </a:r>
            <a:r>
              <a:rPr sz="1100" spc="-60" dirty="0">
                <a:solidFill>
                  <a:srgbClr val="22373A"/>
                </a:solidFill>
                <a:latin typeface="Tahoma"/>
                <a:cs typeface="Tahoma"/>
              </a:rPr>
              <a:t>these</a:t>
            </a:r>
            <a:r>
              <a:rPr sz="1100" spc="25" dirty="0">
                <a:solidFill>
                  <a:srgbClr val="22373A"/>
                </a:solidFill>
                <a:latin typeface="Tahoma"/>
                <a:cs typeface="Tahoma"/>
              </a:rPr>
              <a:t> </a:t>
            </a:r>
            <a:r>
              <a:rPr sz="1100" spc="-75" dirty="0">
                <a:solidFill>
                  <a:srgbClr val="22373A"/>
                </a:solidFill>
                <a:latin typeface="Tahoma"/>
                <a:cs typeface="Tahoma"/>
              </a:rPr>
              <a:t>are</a:t>
            </a:r>
            <a:r>
              <a:rPr sz="1100" spc="20" dirty="0">
                <a:solidFill>
                  <a:srgbClr val="22373A"/>
                </a:solidFill>
                <a:latin typeface="Tahoma"/>
                <a:cs typeface="Tahoma"/>
              </a:rPr>
              <a:t> </a:t>
            </a:r>
            <a:r>
              <a:rPr sz="1100" spc="-50" dirty="0">
                <a:solidFill>
                  <a:srgbClr val="22373A"/>
                </a:solidFill>
                <a:latin typeface="Tahoma"/>
                <a:cs typeface="Tahoma"/>
              </a:rPr>
              <a:t>also</a:t>
            </a:r>
            <a:r>
              <a:rPr sz="1100" spc="20" dirty="0">
                <a:solidFill>
                  <a:srgbClr val="22373A"/>
                </a:solidFill>
                <a:latin typeface="Tahoma"/>
                <a:cs typeface="Tahoma"/>
              </a:rPr>
              <a:t> </a:t>
            </a:r>
            <a:r>
              <a:rPr sz="1100" spc="-55" dirty="0">
                <a:solidFill>
                  <a:srgbClr val="22373A"/>
                </a:solidFill>
                <a:latin typeface="Tahoma"/>
                <a:cs typeface="Tahoma"/>
              </a:rPr>
              <a:t>defined</a:t>
            </a:r>
            <a:r>
              <a:rPr sz="1100" spc="25"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15" dirty="0">
                <a:solidFill>
                  <a:srgbClr val="22373A"/>
                </a:solidFill>
                <a:latin typeface="Tahoma"/>
                <a:cs typeface="Tahoma"/>
              </a:rPr>
              <a:t>call</a:t>
            </a:r>
            <a:r>
              <a:rPr sz="1100" spc="25" dirty="0">
                <a:solidFill>
                  <a:srgbClr val="22373A"/>
                </a:solidFill>
                <a:latin typeface="Tahoma"/>
                <a:cs typeface="Tahoma"/>
              </a:rPr>
              <a:t> </a:t>
            </a:r>
            <a:r>
              <a:rPr sz="1100" spc="-40" dirty="0">
                <a:solidFill>
                  <a:srgbClr val="22373A"/>
                </a:solidFill>
                <a:latin typeface="Tahoma"/>
                <a:cs typeface="Tahoma"/>
              </a:rPr>
              <a:t>-</a:t>
            </a:r>
            <a:r>
              <a:rPr sz="1100" spc="15" dirty="0">
                <a:solidFill>
                  <a:srgbClr val="22373A"/>
                </a:solidFill>
                <a:latin typeface="Tahoma"/>
                <a:cs typeface="Tahoma"/>
              </a:rPr>
              <a:t> </a:t>
            </a:r>
            <a:r>
              <a:rPr sz="1100" spc="-25" dirty="0">
                <a:solidFill>
                  <a:srgbClr val="22373A"/>
                </a:solidFill>
                <a:latin typeface="Tahoma"/>
                <a:cs typeface="Tahoma"/>
              </a:rPr>
              <a:t>both</a:t>
            </a:r>
            <a:r>
              <a:rPr sz="1100" spc="20" dirty="0">
                <a:solidFill>
                  <a:srgbClr val="22373A"/>
                </a:solidFill>
                <a:latin typeface="Tahoma"/>
                <a:cs typeface="Tahoma"/>
              </a:rPr>
              <a:t> </a:t>
            </a:r>
            <a:r>
              <a:rPr sz="1100" spc="-40" dirty="0">
                <a:solidFill>
                  <a:srgbClr val="22373A"/>
                </a:solidFill>
                <a:latin typeface="Tahoma"/>
                <a:cs typeface="Tahoma"/>
              </a:rPr>
              <a:t>what</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5" dirty="0">
                <a:solidFill>
                  <a:srgbClr val="22373A"/>
                </a:solidFill>
                <a:latin typeface="Tahoma"/>
                <a:cs typeface="Tahoma"/>
              </a:rPr>
              <a:t>prior </a:t>
            </a:r>
            <a:r>
              <a:rPr sz="1100" spc="-330" dirty="0">
                <a:solidFill>
                  <a:srgbClr val="22373A"/>
                </a:solidFill>
                <a:latin typeface="Tahoma"/>
                <a:cs typeface="Tahoma"/>
              </a:rPr>
              <a:t> </a:t>
            </a:r>
            <a:r>
              <a:rPr sz="1100" spc="-15" dirty="0">
                <a:solidFill>
                  <a:srgbClr val="22373A"/>
                </a:solidFill>
                <a:latin typeface="Tahoma"/>
                <a:cs typeface="Tahoma"/>
              </a:rPr>
              <a:t>will</a:t>
            </a:r>
            <a:r>
              <a:rPr sz="1100" spc="15" dirty="0">
                <a:solidFill>
                  <a:srgbClr val="22373A"/>
                </a:solidFill>
                <a:latin typeface="Tahoma"/>
                <a:cs typeface="Tahoma"/>
              </a:rPr>
              <a:t> </a:t>
            </a:r>
            <a:r>
              <a:rPr sz="1100" spc="-50" dirty="0">
                <a:solidFill>
                  <a:srgbClr val="22373A"/>
                </a:solidFill>
                <a:latin typeface="Tahoma"/>
                <a:cs typeface="Tahoma"/>
              </a:rPr>
              <a:t>be,</a:t>
            </a:r>
            <a:r>
              <a:rPr sz="1100" spc="20" dirty="0">
                <a:solidFill>
                  <a:srgbClr val="22373A"/>
                </a:solidFill>
                <a:latin typeface="Tahoma"/>
                <a:cs typeface="Tahoma"/>
              </a:rPr>
              <a:t> </a:t>
            </a:r>
            <a:r>
              <a:rPr sz="1100" spc="-55" dirty="0">
                <a:solidFill>
                  <a:srgbClr val="22373A"/>
                </a:solidFill>
                <a:latin typeface="Tahoma"/>
                <a:cs typeface="Tahoma"/>
              </a:rPr>
              <a:t>and</a:t>
            </a:r>
            <a:r>
              <a:rPr sz="1100" spc="20" dirty="0">
                <a:solidFill>
                  <a:srgbClr val="22373A"/>
                </a:solidFill>
                <a:latin typeface="Tahoma"/>
                <a:cs typeface="Tahoma"/>
              </a:rPr>
              <a:t> </a:t>
            </a:r>
            <a:r>
              <a:rPr sz="1100" spc="-20" dirty="0">
                <a:solidFill>
                  <a:srgbClr val="22373A"/>
                </a:solidFill>
                <a:latin typeface="Tahoma"/>
                <a:cs typeface="Tahoma"/>
              </a:rPr>
              <a:t>its</a:t>
            </a:r>
            <a:r>
              <a:rPr sz="1100" spc="15" dirty="0">
                <a:solidFill>
                  <a:srgbClr val="22373A"/>
                </a:solidFill>
                <a:latin typeface="Tahoma"/>
                <a:cs typeface="Tahoma"/>
              </a:rPr>
              <a:t> </a:t>
            </a:r>
            <a:r>
              <a:rPr sz="1100" spc="-45" dirty="0">
                <a:solidFill>
                  <a:srgbClr val="22373A"/>
                </a:solidFill>
                <a:latin typeface="Tahoma"/>
                <a:cs typeface="Tahoma"/>
              </a:rPr>
              <a:t>class</a:t>
            </a:r>
            <a:r>
              <a:rPr sz="1100" spc="20" dirty="0">
                <a:solidFill>
                  <a:srgbClr val="22373A"/>
                </a:solidFill>
                <a:latin typeface="Tahoma"/>
                <a:cs typeface="Tahoma"/>
              </a:rPr>
              <a:t> </a:t>
            </a:r>
            <a:r>
              <a:rPr sz="1100" spc="-35" dirty="0">
                <a:solidFill>
                  <a:srgbClr val="22373A"/>
                </a:solidFill>
                <a:latin typeface="Tahoma"/>
                <a:cs typeface="Tahoma"/>
              </a:rPr>
              <a:t>(intercept</a:t>
            </a:r>
            <a:r>
              <a:rPr sz="1100" spc="15" dirty="0">
                <a:solidFill>
                  <a:srgbClr val="22373A"/>
                </a:solidFill>
                <a:latin typeface="Tahoma"/>
                <a:cs typeface="Tahoma"/>
              </a:rPr>
              <a:t> </a:t>
            </a:r>
            <a:r>
              <a:rPr sz="1100" spc="-55" dirty="0">
                <a:solidFill>
                  <a:srgbClr val="22373A"/>
                </a:solidFill>
                <a:latin typeface="Tahoma"/>
                <a:cs typeface="Tahoma"/>
              </a:rPr>
              <a:t>or</a:t>
            </a:r>
            <a:r>
              <a:rPr sz="1100" spc="15" dirty="0">
                <a:solidFill>
                  <a:srgbClr val="22373A"/>
                </a:solidFill>
                <a:latin typeface="Tahoma"/>
                <a:cs typeface="Tahoma"/>
              </a:rPr>
              <a:t> </a:t>
            </a:r>
            <a:r>
              <a:rPr sz="1100" spc="-40" dirty="0">
                <a:solidFill>
                  <a:srgbClr val="22373A"/>
                </a:solidFill>
                <a:latin typeface="Tahoma"/>
                <a:cs typeface="Tahoma"/>
              </a:rPr>
              <a:t>sigma)</a:t>
            </a:r>
            <a:endParaRPr sz="1100">
              <a:latin typeface="Tahoma"/>
              <a:cs typeface="Tahoma"/>
            </a:endParaRPr>
          </a:p>
          <a:p>
            <a:pPr marL="189230" marR="155575" indent="-177165">
              <a:lnSpc>
                <a:spcPct val="118000"/>
              </a:lnSpc>
              <a:buFont typeface="Tahoma"/>
              <a:buChar char="•"/>
              <a:tabLst>
                <a:tab pos="189865" algn="l"/>
              </a:tabLst>
            </a:pPr>
            <a:r>
              <a:rPr sz="1100" b="1" spc="-15" dirty="0">
                <a:solidFill>
                  <a:srgbClr val="22373A"/>
                </a:solidFill>
                <a:latin typeface="Arial"/>
                <a:cs typeface="Arial"/>
              </a:rPr>
              <a:t>Other</a:t>
            </a:r>
            <a:r>
              <a:rPr sz="1100" b="1" spc="100" dirty="0">
                <a:solidFill>
                  <a:srgbClr val="22373A"/>
                </a:solidFill>
                <a:latin typeface="Arial"/>
                <a:cs typeface="Arial"/>
              </a:rPr>
              <a:t> </a:t>
            </a:r>
            <a:r>
              <a:rPr sz="1100" b="1" spc="-55" dirty="0">
                <a:solidFill>
                  <a:srgbClr val="22373A"/>
                </a:solidFill>
                <a:latin typeface="Arial"/>
                <a:cs typeface="Arial"/>
              </a:rPr>
              <a:t>arguments</a:t>
            </a:r>
            <a:r>
              <a:rPr sz="1100" spc="-55" dirty="0">
                <a:solidFill>
                  <a:srgbClr val="22373A"/>
                </a:solidFill>
                <a:latin typeface="Tahoma"/>
                <a:cs typeface="Tahoma"/>
              </a:rPr>
              <a:t>:</a:t>
            </a:r>
            <a:r>
              <a:rPr sz="1100" spc="14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sampling</a:t>
            </a:r>
            <a:r>
              <a:rPr sz="1100" spc="15" dirty="0">
                <a:solidFill>
                  <a:srgbClr val="22373A"/>
                </a:solidFill>
                <a:latin typeface="Tahoma"/>
                <a:cs typeface="Tahoma"/>
              </a:rPr>
              <a:t> </a:t>
            </a:r>
            <a:r>
              <a:rPr sz="1100" spc="-60" dirty="0">
                <a:solidFill>
                  <a:srgbClr val="22373A"/>
                </a:solidFill>
                <a:latin typeface="Tahoma"/>
                <a:cs typeface="Tahoma"/>
              </a:rPr>
              <a:t>process</a:t>
            </a:r>
            <a:r>
              <a:rPr sz="1100" spc="25" dirty="0">
                <a:solidFill>
                  <a:srgbClr val="22373A"/>
                </a:solidFill>
                <a:latin typeface="Tahoma"/>
                <a:cs typeface="Tahoma"/>
              </a:rPr>
              <a:t> </a:t>
            </a:r>
            <a:r>
              <a:rPr sz="1100" spc="-35" dirty="0">
                <a:solidFill>
                  <a:srgbClr val="22373A"/>
                </a:solidFill>
                <a:latin typeface="Tahoma"/>
                <a:cs typeface="Tahoma"/>
              </a:rPr>
              <a:t>is</a:t>
            </a:r>
            <a:r>
              <a:rPr sz="1100" spc="25" dirty="0">
                <a:solidFill>
                  <a:srgbClr val="22373A"/>
                </a:solidFill>
                <a:latin typeface="Tahoma"/>
                <a:cs typeface="Tahoma"/>
              </a:rPr>
              <a:t> </a:t>
            </a:r>
            <a:r>
              <a:rPr sz="1100" spc="-55" dirty="0">
                <a:solidFill>
                  <a:srgbClr val="22373A"/>
                </a:solidFill>
                <a:latin typeface="Tahoma"/>
                <a:cs typeface="Tahoma"/>
              </a:rPr>
              <a:t>repeated</a:t>
            </a:r>
            <a:r>
              <a:rPr sz="1100" spc="25" dirty="0">
                <a:solidFill>
                  <a:srgbClr val="22373A"/>
                </a:solidFill>
                <a:latin typeface="Tahoma"/>
                <a:cs typeface="Tahoma"/>
              </a:rPr>
              <a:t> </a:t>
            </a:r>
            <a:r>
              <a:rPr sz="1100" spc="-55" dirty="0">
                <a:solidFill>
                  <a:srgbClr val="22373A"/>
                </a:solidFill>
                <a:latin typeface="Tahoma"/>
                <a:cs typeface="Tahoma"/>
              </a:rPr>
              <a:t>over</a:t>
            </a:r>
            <a:r>
              <a:rPr sz="1100" spc="20" dirty="0">
                <a:solidFill>
                  <a:srgbClr val="22373A"/>
                </a:solidFill>
                <a:latin typeface="Tahoma"/>
                <a:cs typeface="Tahoma"/>
              </a:rPr>
              <a:t> </a:t>
            </a:r>
            <a:r>
              <a:rPr sz="1100" spc="-55" dirty="0">
                <a:solidFill>
                  <a:srgbClr val="22373A"/>
                </a:solidFill>
                <a:latin typeface="Tahoma"/>
                <a:cs typeface="Tahoma"/>
              </a:rPr>
              <a:t>4 </a:t>
            </a:r>
            <a:r>
              <a:rPr sz="1100" spc="-330" dirty="0">
                <a:solidFill>
                  <a:srgbClr val="22373A"/>
                </a:solidFill>
                <a:latin typeface="Tahoma"/>
                <a:cs typeface="Tahoma"/>
              </a:rPr>
              <a:t> </a:t>
            </a:r>
            <a:r>
              <a:rPr sz="1100" i="1" spc="-60" dirty="0">
                <a:solidFill>
                  <a:srgbClr val="22373A"/>
                </a:solidFill>
                <a:latin typeface="Arial"/>
                <a:cs typeface="Arial"/>
              </a:rPr>
              <a:t>chains</a:t>
            </a:r>
            <a:r>
              <a:rPr sz="1100" spc="-60" dirty="0">
                <a:solidFill>
                  <a:srgbClr val="22373A"/>
                </a:solidFill>
                <a:latin typeface="Tahoma"/>
                <a:cs typeface="Tahoma"/>
              </a:rPr>
              <a:t>,</a:t>
            </a:r>
            <a:r>
              <a:rPr sz="1100" spc="15" dirty="0">
                <a:solidFill>
                  <a:srgbClr val="22373A"/>
                </a:solidFill>
                <a:latin typeface="Tahoma"/>
                <a:cs typeface="Tahoma"/>
              </a:rPr>
              <a:t> </a:t>
            </a:r>
            <a:r>
              <a:rPr sz="1100" spc="-55" dirty="0">
                <a:solidFill>
                  <a:srgbClr val="22373A"/>
                </a:solidFill>
                <a:latin typeface="Tahoma"/>
                <a:cs typeface="Tahoma"/>
              </a:rPr>
              <a:t>each</a:t>
            </a:r>
            <a:r>
              <a:rPr sz="1100" spc="20" dirty="0">
                <a:solidFill>
                  <a:srgbClr val="22373A"/>
                </a:solidFill>
                <a:latin typeface="Tahoma"/>
                <a:cs typeface="Tahoma"/>
              </a:rPr>
              <a:t> </a:t>
            </a:r>
            <a:r>
              <a:rPr sz="1100" spc="-15" dirty="0">
                <a:solidFill>
                  <a:srgbClr val="22373A"/>
                </a:solidFill>
                <a:latin typeface="Tahoma"/>
                <a:cs typeface="Tahoma"/>
              </a:rPr>
              <a:t>that</a:t>
            </a:r>
            <a:r>
              <a:rPr sz="1100" spc="20" dirty="0">
                <a:solidFill>
                  <a:srgbClr val="22373A"/>
                </a:solidFill>
                <a:latin typeface="Tahoma"/>
                <a:cs typeface="Tahoma"/>
              </a:rPr>
              <a:t> </a:t>
            </a:r>
            <a:r>
              <a:rPr sz="1100" spc="-45" dirty="0">
                <a:solidFill>
                  <a:srgbClr val="22373A"/>
                </a:solidFill>
                <a:latin typeface="Tahoma"/>
                <a:cs typeface="Tahoma"/>
              </a:rPr>
              <a:t>run</a:t>
            </a:r>
            <a:r>
              <a:rPr sz="1100" spc="15" dirty="0">
                <a:solidFill>
                  <a:srgbClr val="22373A"/>
                </a:solidFill>
                <a:latin typeface="Tahoma"/>
                <a:cs typeface="Tahoma"/>
              </a:rPr>
              <a:t> </a:t>
            </a:r>
            <a:r>
              <a:rPr sz="1100" spc="-45" dirty="0">
                <a:solidFill>
                  <a:srgbClr val="22373A"/>
                </a:solidFill>
                <a:latin typeface="Tahoma"/>
                <a:cs typeface="Tahoma"/>
              </a:rPr>
              <a:t>for</a:t>
            </a:r>
            <a:r>
              <a:rPr sz="1100" spc="15" dirty="0">
                <a:solidFill>
                  <a:srgbClr val="22373A"/>
                </a:solidFill>
                <a:latin typeface="Tahoma"/>
                <a:cs typeface="Tahoma"/>
              </a:rPr>
              <a:t> </a:t>
            </a:r>
            <a:r>
              <a:rPr sz="1100" i="1" spc="-70" dirty="0">
                <a:solidFill>
                  <a:srgbClr val="22373A"/>
                </a:solidFill>
                <a:latin typeface="Arial"/>
                <a:cs typeface="Arial"/>
              </a:rPr>
              <a:t>2000</a:t>
            </a:r>
            <a:r>
              <a:rPr sz="1100" i="1" spc="60" dirty="0">
                <a:solidFill>
                  <a:srgbClr val="22373A"/>
                </a:solidFill>
                <a:latin typeface="Arial"/>
                <a:cs typeface="Arial"/>
              </a:rPr>
              <a:t> </a:t>
            </a:r>
            <a:r>
              <a:rPr sz="1100" spc="-35" dirty="0">
                <a:solidFill>
                  <a:srgbClr val="22373A"/>
                </a:solidFill>
                <a:latin typeface="Tahoma"/>
                <a:cs typeface="Tahoma"/>
              </a:rPr>
              <a:t>iterations,</a:t>
            </a:r>
            <a:r>
              <a:rPr sz="1100" spc="15" dirty="0">
                <a:solidFill>
                  <a:srgbClr val="22373A"/>
                </a:solidFill>
                <a:latin typeface="Tahoma"/>
                <a:cs typeface="Tahoma"/>
              </a:rPr>
              <a:t> </a:t>
            </a:r>
            <a:r>
              <a:rPr sz="1100" spc="-35" dirty="0">
                <a:solidFill>
                  <a:srgbClr val="22373A"/>
                </a:solidFill>
                <a:latin typeface="Tahoma"/>
                <a:cs typeface="Tahoma"/>
              </a:rPr>
              <a:t>half</a:t>
            </a:r>
            <a:r>
              <a:rPr sz="1100" spc="20"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40" dirty="0">
                <a:solidFill>
                  <a:srgbClr val="22373A"/>
                </a:solidFill>
                <a:latin typeface="Tahoma"/>
                <a:cs typeface="Tahoma"/>
              </a:rPr>
              <a:t>which</a:t>
            </a:r>
            <a:r>
              <a:rPr sz="1100" spc="15" dirty="0">
                <a:solidFill>
                  <a:srgbClr val="22373A"/>
                </a:solidFill>
                <a:latin typeface="Tahoma"/>
                <a:cs typeface="Tahoma"/>
              </a:rPr>
              <a:t> </a:t>
            </a:r>
            <a:r>
              <a:rPr sz="1100" spc="-70" dirty="0">
                <a:solidFill>
                  <a:srgbClr val="22373A"/>
                </a:solidFill>
                <a:latin typeface="Tahoma"/>
                <a:cs typeface="Tahoma"/>
              </a:rPr>
              <a:t>are </a:t>
            </a:r>
            <a:r>
              <a:rPr sz="1100" spc="-65" dirty="0">
                <a:solidFill>
                  <a:srgbClr val="22373A"/>
                </a:solidFill>
                <a:latin typeface="Tahoma"/>
                <a:cs typeface="Tahoma"/>
              </a:rPr>
              <a:t> </a:t>
            </a:r>
            <a:r>
              <a:rPr sz="1100" i="1" spc="-60" dirty="0">
                <a:solidFill>
                  <a:srgbClr val="22373A"/>
                </a:solidFill>
                <a:latin typeface="Arial"/>
                <a:cs typeface="Arial"/>
              </a:rPr>
              <a:t>warmup</a:t>
            </a:r>
            <a:r>
              <a:rPr sz="1100" i="1" spc="-55" dirty="0">
                <a:solidFill>
                  <a:srgbClr val="22373A"/>
                </a:solidFill>
                <a:latin typeface="Arial"/>
                <a:cs typeface="Arial"/>
              </a:rPr>
              <a:t> </a:t>
            </a:r>
            <a:r>
              <a:rPr sz="1100" spc="-40" dirty="0">
                <a:solidFill>
                  <a:srgbClr val="22373A"/>
                </a:solidFill>
                <a:latin typeface="Tahoma"/>
                <a:cs typeface="Tahoma"/>
              </a:rPr>
              <a:t>(they </a:t>
            </a:r>
            <a:r>
              <a:rPr sz="1100" spc="-15" dirty="0">
                <a:solidFill>
                  <a:srgbClr val="22373A"/>
                </a:solidFill>
                <a:latin typeface="Tahoma"/>
                <a:cs typeface="Tahoma"/>
              </a:rPr>
              <a:t>don’t </a:t>
            </a:r>
            <a:r>
              <a:rPr sz="1100" spc="-50" dirty="0">
                <a:solidFill>
                  <a:srgbClr val="22373A"/>
                </a:solidFill>
                <a:latin typeface="Tahoma"/>
                <a:cs typeface="Tahoma"/>
              </a:rPr>
              <a:t>get </a:t>
            </a:r>
            <a:r>
              <a:rPr sz="1100" spc="-70" dirty="0">
                <a:solidFill>
                  <a:srgbClr val="22373A"/>
                </a:solidFill>
                <a:latin typeface="Tahoma"/>
                <a:cs typeface="Tahoma"/>
              </a:rPr>
              <a:t>used</a:t>
            </a:r>
            <a:r>
              <a:rPr sz="1100" spc="-65" dirty="0">
                <a:solidFill>
                  <a:srgbClr val="22373A"/>
                </a:solidFill>
                <a:latin typeface="Tahoma"/>
                <a:cs typeface="Tahoma"/>
              </a:rPr>
              <a:t> </a:t>
            </a:r>
            <a:r>
              <a:rPr sz="1100" spc="-25" dirty="0">
                <a:solidFill>
                  <a:srgbClr val="22373A"/>
                </a:solidFill>
                <a:latin typeface="Tahoma"/>
                <a:cs typeface="Tahoma"/>
              </a:rPr>
              <a:t>in </a:t>
            </a:r>
            <a:r>
              <a:rPr sz="1100" spc="-40" dirty="0">
                <a:solidFill>
                  <a:srgbClr val="22373A"/>
                </a:solidFill>
                <a:latin typeface="Tahoma"/>
                <a:cs typeface="Tahoma"/>
              </a:rPr>
              <a:t>the analysis).</a:t>
            </a:r>
            <a:r>
              <a:rPr sz="1100" spc="-35" dirty="0">
                <a:solidFill>
                  <a:srgbClr val="22373A"/>
                </a:solidFill>
                <a:latin typeface="Tahoma"/>
                <a:cs typeface="Tahoma"/>
              </a:rPr>
              <a:t> </a:t>
            </a:r>
            <a:r>
              <a:rPr sz="1100" i="1" spc="-95" dirty="0">
                <a:solidFill>
                  <a:srgbClr val="22373A"/>
                </a:solidFill>
                <a:latin typeface="Arial"/>
                <a:cs typeface="Arial"/>
              </a:rPr>
              <a:t>Cores</a:t>
            </a:r>
            <a:r>
              <a:rPr sz="1100" i="1" spc="-90" dirty="0">
                <a:solidFill>
                  <a:srgbClr val="22373A"/>
                </a:solidFill>
                <a:latin typeface="Arial"/>
                <a:cs typeface="Arial"/>
              </a:rPr>
              <a:t> </a:t>
            </a:r>
            <a:r>
              <a:rPr sz="1100" spc="-35" dirty="0">
                <a:solidFill>
                  <a:srgbClr val="22373A"/>
                </a:solidFill>
                <a:latin typeface="Tahoma"/>
                <a:cs typeface="Tahoma"/>
              </a:rPr>
              <a:t>is </a:t>
            </a:r>
            <a:r>
              <a:rPr sz="1100" spc="-40" dirty="0">
                <a:solidFill>
                  <a:srgbClr val="22373A"/>
                </a:solidFill>
                <a:latin typeface="Tahoma"/>
                <a:cs typeface="Tahoma"/>
              </a:rPr>
              <a:t>the </a:t>
            </a:r>
            <a:r>
              <a:rPr sz="1100" spc="-35" dirty="0">
                <a:solidFill>
                  <a:srgbClr val="22373A"/>
                </a:solidFill>
                <a:latin typeface="Tahoma"/>
                <a:cs typeface="Tahoma"/>
              </a:rPr>
              <a:t> </a:t>
            </a:r>
            <a:r>
              <a:rPr sz="1100" spc="-55" dirty="0">
                <a:solidFill>
                  <a:srgbClr val="22373A"/>
                </a:solidFill>
                <a:latin typeface="Tahoma"/>
                <a:cs typeface="Tahoma"/>
              </a:rPr>
              <a:t>number</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65" dirty="0">
                <a:solidFill>
                  <a:srgbClr val="22373A"/>
                </a:solidFill>
                <a:latin typeface="Tahoma"/>
                <a:cs typeface="Tahoma"/>
              </a:rPr>
              <a:t>cores</a:t>
            </a:r>
            <a:r>
              <a:rPr sz="1100" spc="25" dirty="0">
                <a:solidFill>
                  <a:srgbClr val="22373A"/>
                </a:solidFill>
                <a:latin typeface="Tahoma"/>
                <a:cs typeface="Tahoma"/>
              </a:rPr>
              <a:t> </a:t>
            </a:r>
            <a:r>
              <a:rPr sz="1100" spc="-55" dirty="0">
                <a:solidFill>
                  <a:srgbClr val="22373A"/>
                </a:solidFill>
                <a:latin typeface="Tahoma"/>
                <a:cs typeface="Tahoma"/>
              </a:rPr>
              <a:t>your</a:t>
            </a:r>
            <a:r>
              <a:rPr sz="1100" spc="15" dirty="0">
                <a:solidFill>
                  <a:srgbClr val="22373A"/>
                </a:solidFill>
                <a:latin typeface="Tahoma"/>
                <a:cs typeface="Tahoma"/>
              </a:rPr>
              <a:t> </a:t>
            </a:r>
            <a:r>
              <a:rPr sz="1100" spc="-40" dirty="0">
                <a:solidFill>
                  <a:srgbClr val="22373A"/>
                </a:solidFill>
                <a:latin typeface="Tahoma"/>
                <a:cs typeface="Tahoma"/>
              </a:rPr>
              <a:t>computer</a:t>
            </a:r>
            <a:r>
              <a:rPr sz="1100" spc="25" dirty="0">
                <a:solidFill>
                  <a:srgbClr val="22373A"/>
                </a:solidFill>
                <a:latin typeface="Tahoma"/>
                <a:cs typeface="Tahoma"/>
              </a:rPr>
              <a:t> </a:t>
            </a:r>
            <a:r>
              <a:rPr sz="1100" spc="-15" dirty="0">
                <a:solidFill>
                  <a:srgbClr val="22373A"/>
                </a:solidFill>
                <a:latin typeface="Tahoma"/>
                <a:cs typeface="Tahoma"/>
              </a:rPr>
              <a:t>will</a:t>
            </a:r>
            <a:r>
              <a:rPr sz="1100" spc="20" dirty="0">
                <a:solidFill>
                  <a:srgbClr val="22373A"/>
                </a:solidFill>
                <a:latin typeface="Tahoma"/>
                <a:cs typeface="Tahoma"/>
              </a:rPr>
              <a:t> </a:t>
            </a:r>
            <a:r>
              <a:rPr sz="1100" spc="-80" dirty="0">
                <a:solidFill>
                  <a:srgbClr val="22373A"/>
                </a:solidFill>
                <a:latin typeface="Tahoma"/>
                <a:cs typeface="Tahoma"/>
              </a:rPr>
              <a:t>use</a:t>
            </a:r>
            <a:r>
              <a:rPr sz="1100" spc="15" dirty="0">
                <a:solidFill>
                  <a:srgbClr val="22373A"/>
                </a:solidFill>
                <a:latin typeface="Tahoma"/>
                <a:cs typeface="Tahoma"/>
              </a:rPr>
              <a:t> </a:t>
            </a:r>
            <a:r>
              <a:rPr sz="1100" spc="-55" dirty="0">
                <a:solidFill>
                  <a:srgbClr val="22373A"/>
                </a:solidFill>
                <a:latin typeface="Tahoma"/>
                <a:cs typeface="Tahoma"/>
              </a:rPr>
              <a:t>(how</a:t>
            </a:r>
            <a:r>
              <a:rPr sz="1100" spc="25" dirty="0">
                <a:solidFill>
                  <a:srgbClr val="22373A"/>
                </a:solidFill>
                <a:latin typeface="Tahoma"/>
                <a:cs typeface="Tahoma"/>
              </a:rPr>
              <a:t> </a:t>
            </a:r>
            <a:r>
              <a:rPr sz="1100" spc="-55" dirty="0">
                <a:solidFill>
                  <a:srgbClr val="22373A"/>
                </a:solidFill>
                <a:latin typeface="Tahoma"/>
                <a:cs typeface="Tahoma"/>
              </a:rPr>
              <a:t>hard</a:t>
            </a:r>
            <a:r>
              <a:rPr sz="1100" spc="15" dirty="0">
                <a:solidFill>
                  <a:srgbClr val="22373A"/>
                </a:solidFill>
                <a:latin typeface="Tahoma"/>
                <a:cs typeface="Tahoma"/>
              </a:rPr>
              <a:t> it</a:t>
            </a:r>
            <a:r>
              <a:rPr sz="1100" spc="20" dirty="0">
                <a:solidFill>
                  <a:srgbClr val="22373A"/>
                </a:solidFill>
                <a:latin typeface="Tahoma"/>
                <a:cs typeface="Tahoma"/>
              </a:rPr>
              <a:t> </a:t>
            </a:r>
            <a:r>
              <a:rPr sz="1100" spc="-15" dirty="0">
                <a:solidFill>
                  <a:srgbClr val="22373A"/>
                </a:solidFill>
                <a:latin typeface="Tahoma"/>
                <a:cs typeface="Tahoma"/>
              </a:rPr>
              <a:t>will </a:t>
            </a:r>
            <a:r>
              <a:rPr sz="1100" spc="-10" dirty="0">
                <a:solidFill>
                  <a:srgbClr val="22373A"/>
                </a:solidFill>
                <a:latin typeface="Tahoma"/>
                <a:cs typeface="Tahoma"/>
              </a:rPr>
              <a:t> </a:t>
            </a:r>
            <a:r>
              <a:rPr sz="1100" spc="-55" dirty="0">
                <a:solidFill>
                  <a:srgbClr val="22373A"/>
                </a:solidFill>
                <a:latin typeface="Tahoma"/>
                <a:cs typeface="Tahoma"/>
              </a:rPr>
              <a:t>work,</a:t>
            </a:r>
            <a:r>
              <a:rPr sz="1100" spc="15" dirty="0">
                <a:solidFill>
                  <a:srgbClr val="22373A"/>
                </a:solidFill>
                <a:latin typeface="Tahoma"/>
                <a:cs typeface="Tahoma"/>
              </a:rPr>
              <a:t> </a:t>
            </a:r>
            <a:r>
              <a:rPr sz="1100" spc="-35" dirty="0">
                <a:solidFill>
                  <a:srgbClr val="22373A"/>
                </a:solidFill>
                <a:latin typeface="Tahoma"/>
                <a:cs typeface="Tahoma"/>
              </a:rPr>
              <a:t>basically)</a:t>
            </a:r>
            <a:r>
              <a:rPr sz="1100" spc="15" dirty="0">
                <a:solidFill>
                  <a:srgbClr val="22373A"/>
                </a:solidFill>
                <a:latin typeface="Tahoma"/>
                <a:cs typeface="Tahoma"/>
              </a:rPr>
              <a:t> </a:t>
            </a:r>
            <a:r>
              <a:rPr sz="1100" spc="-55" dirty="0">
                <a:solidFill>
                  <a:srgbClr val="22373A"/>
                </a:solidFill>
                <a:latin typeface="Tahoma"/>
                <a:cs typeface="Tahoma"/>
              </a:rPr>
              <a:t>and</a:t>
            </a:r>
            <a:r>
              <a:rPr sz="1100" spc="20" dirty="0">
                <a:solidFill>
                  <a:srgbClr val="22373A"/>
                </a:solidFill>
                <a:latin typeface="Tahoma"/>
                <a:cs typeface="Tahoma"/>
              </a:rPr>
              <a:t> </a:t>
            </a:r>
            <a:r>
              <a:rPr sz="1100" i="1" spc="-110" dirty="0">
                <a:solidFill>
                  <a:srgbClr val="22373A"/>
                </a:solidFill>
                <a:latin typeface="Arial"/>
                <a:cs typeface="Arial"/>
              </a:rPr>
              <a:t>seed</a:t>
            </a:r>
            <a:r>
              <a:rPr sz="1100" i="1" spc="55" dirty="0">
                <a:solidFill>
                  <a:srgbClr val="22373A"/>
                </a:solidFill>
                <a:latin typeface="Arial"/>
                <a:cs typeface="Arial"/>
              </a:rPr>
              <a:t> </a:t>
            </a:r>
            <a:r>
              <a:rPr sz="1100" spc="-35" dirty="0">
                <a:solidFill>
                  <a:srgbClr val="22373A"/>
                </a:solidFill>
                <a:latin typeface="Tahoma"/>
                <a:cs typeface="Tahoma"/>
              </a:rPr>
              <a:t>acts</a:t>
            </a:r>
            <a:r>
              <a:rPr sz="1100" spc="15" dirty="0">
                <a:solidFill>
                  <a:srgbClr val="22373A"/>
                </a:solidFill>
                <a:latin typeface="Tahoma"/>
                <a:cs typeface="Tahoma"/>
              </a:rPr>
              <a:t> </a:t>
            </a:r>
            <a:r>
              <a:rPr sz="1100" spc="-35" dirty="0">
                <a:solidFill>
                  <a:srgbClr val="22373A"/>
                </a:solidFill>
                <a:latin typeface="Tahoma"/>
                <a:cs typeface="Tahoma"/>
              </a:rPr>
              <a:t>like</a:t>
            </a:r>
            <a:r>
              <a:rPr sz="1100" spc="20" dirty="0">
                <a:solidFill>
                  <a:srgbClr val="22373A"/>
                </a:solidFill>
                <a:latin typeface="Tahoma"/>
                <a:cs typeface="Tahoma"/>
              </a:rPr>
              <a:t> </a:t>
            </a:r>
            <a:r>
              <a:rPr sz="1100" spc="20" dirty="0">
                <a:solidFill>
                  <a:srgbClr val="22373A"/>
                </a:solidFill>
                <a:latin typeface="SimSun"/>
                <a:cs typeface="SimSun"/>
              </a:rPr>
              <a:t>set.seed</a:t>
            </a:r>
            <a:endParaRPr sz="1100">
              <a:latin typeface="SimSun"/>
              <a:cs typeface="SimSun"/>
            </a:endParaRPr>
          </a:p>
        </p:txBody>
      </p:sp>
      <p:sp>
        <p:nvSpPr>
          <p:cNvPr id="4" name="object 4"/>
          <p:cNvSpPr/>
          <p:nvPr/>
        </p:nvSpPr>
        <p:spPr>
          <a:xfrm>
            <a:off x="322046" y="2221585"/>
            <a:ext cx="3964304" cy="739140"/>
          </a:xfrm>
          <a:custGeom>
            <a:avLst/>
            <a:gdLst/>
            <a:ahLst/>
            <a:cxnLst/>
            <a:rect l="l" t="t" r="r" b="b"/>
            <a:pathLst>
              <a:path w="3964304" h="739139">
                <a:moveTo>
                  <a:pt x="3963911" y="0"/>
                </a:moveTo>
                <a:lnTo>
                  <a:pt x="0" y="0"/>
                </a:lnTo>
                <a:lnTo>
                  <a:pt x="0" y="738949"/>
                </a:lnTo>
                <a:lnTo>
                  <a:pt x="3963911" y="738949"/>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2205768"/>
            <a:ext cx="2324735" cy="738505"/>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height_model</a:t>
            </a:r>
            <a:r>
              <a:rPr sz="600" spc="-30" dirty="0">
                <a:solidFill>
                  <a:srgbClr val="22373A"/>
                </a:solidFill>
                <a:latin typeface="SimSun"/>
                <a:cs typeface="SimSun"/>
              </a:rPr>
              <a:t> </a:t>
            </a:r>
            <a:r>
              <a:rPr sz="600" spc="15" dirty="0">
                <a:solidFill>
                  <a:srgbClr val="8E5902"/>
                </a:solidFill>
                <a:latin typeface="SimSun"/>
                <a:cs typeface="SimSun"/>
              </a:rPr>
              <a:t>&lt;-</a:t>
            </a:r>
            <a:endParaRPr sz="600" dirty="0">
              <a:latin typeface="SimSun"/>
              <a:cs typeface="SimSun"/>
            </a:endParaRPr>
          </a:p>
          <a:p>
            <a:pPr marL="254635" marR="528955" indent="-161925">
              <a:lnSpc>
                <a:spcPct val="111400"/>
              </a:lnSpc>
            </a:pPr>
            <a:r>
              <a:rPr sz="600" spc="15" dirty="0">
                <a:latin typeface="SimSun"/>
                <a:cs typeface="SimSun"/>
              </a:rPr>
              <a:t>brm</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solidFill>
                  <a:srgbClr val="C4A000"/>
                </a:solidFill>
                <a:latin typeface="SimSun"/>
                <a:cs typeface="SimSun"/>
              </a:rPr>
              <a:t>family = </a:t>
            </a:r>
            <a:r>
              <a:rPr sz="600" spc="15" dirty="0">
                <a:solidFill>
                  <a:srgbClr val="22373A"/>
                </a:solidFill>
                <a:latin typeface="SimSun"/>
                <a:cs typeface="SimSun"/>
              </a:rPr>
              <a:t>gaussian, </a:t>
            </a:r>
            <a:r>
              <a:rPr sz="600" spc="-285" dirty="0">
                <a:solidFill>
                  <a:srgbClr val="22373A"/>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r>
              <a:rPr sz="600" spc="10" dirty="0">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a:t>
            </a:r>
            <a:endParaRPr sz="600" dirty="0">
              <a:latin typeface="SimSun"/>
              <a:cs typeface="SimSun"/>
            </a:endParaRPr>
          </a:p>
          <a:p>
            <a:pPr marL="657860" marR="5080" indent="-403860">
              <a:lnSpc>
                <a:spcPct val="111400"/>
              </a:lnSpc>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178</a:t>
            </a:r>
            <a:r>
              <a:rPr sz="600" spc="15" dirty="0">
                <a:solidFill>
                  <a:srgbClr val="22373A"/>
                </a:solidFill>
                <a:latin typeface="SimSun"/>
                <a:cs typeface="SimSun"/>
              </a:rPr>
              <a:t>,</a:t>
            </a:r>
            <a:r>
              <a:rPr sz="600" spc="15" dirty="0">
                <a:solidFill>
                  <a:srgbClr val="0000CE"/>
                </a:solidFill>
                <a:latin typeface="SimSun"/>
                <a:cs typeface="SimSun"/>
              </a:rPr>
              <a:t>20</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class =</a:t>
            </a:r>
            <a:r>
              <a:rPr sz="600" spc="20" dirty="0">
                <a:solidFill>
                  <a:srgbClr val="C4A000"/>
                </a:solidFill>
                <a:latin typeface="SimSun"/>
                <a:cs typeface="SimSun"/>
              </a:rPr>
              <a:t> </a:t>
            </a:r>
            <a:r>
              <a:rPr sz="600" spc="15" dirty="0">
                <a:solidFill>
                  <a:srgbClr val="22373A"/>
                </a:solidFill>
                <a:latin typeface="SimSun"/>
                <a:cs typeface="SimSun"/>
              </a:rPr>
              <a:t>Intercept),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cauchy</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 =</a:t>
            </a:r>
            <a:r>
              <a:rPr sz="600" spc="10" dirty="0">
                <a:solidFill>
                  <a:srgbClr val="C4A000"/>
                </a:solidFill>
                <a:latin typeface="SimSun"/>
                <a:cs typeface="SimSun"/>
              </a:rPr>
              <a:t> </a:t>
            </a:r>
            <a:r>
              <a:rPr sz="600" spc="15" dirty="0">
                <a:solidFill>
                  <a:srgbClr val="22373A"/>
                </a:solidFill>
                <a:latin typeface="SimSun"/>
                <a:cs typeface="SimSun"/>
              </a:rPr>
              <a:t>sigma)),</a:t>
            </a:r>
            <a:endParaRPr sz="600" dirty="0">
              <a:latin typeface="SimSun"/>
              <a:cs typeface="SimSun"/>
            </a:endParaRPr>
          </a:p>
          <a:p>
            <a:pPr marL="254635">
              <a:lnSpc>
                <a:spcPct val="100000"/>
              </a:lnSpc>
              <a:spcBef>
                <a:spcPts val="85"/>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2000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chains =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dirty="0">
              <a:latin typeface="SimSun"/>
              <a:cs typeface="SimSun"/>
            </a:endParaRPr>
          </a:p>
          <a:p>
            <a:pPr marL="254635">
              <a:lnSpc>
                <a:spcPct val="100000"/>
              </a:lnSpc>
              <a:spcBef>
                <a:spcPts val="80"/>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dirty="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17</a:t>
            </a:r>
          </a:p>
        </p:txBody>
      </p:sp>
      <p:sp>
        <p:nvSpPr>
          <p:cNvPr id="7" name="TextBox 6">
            <a:extLst>
              <a:ext uri="{FF2B5EF4-FFF2-40B4-BE49-F238E27FC236}">
                <a16:creationId xmlns:a16="http://schemas.microsoft.com/office/drawing/2014/main" id="{F8EA5066-0913-4C8C-9C37-63B2BE010049}"/>
              </a:ext>
            </a:extLst>
          </p:cNvPr>
          <p:cNvSpPr txBox="1"/>
          <p:nvPr/>
        </p:nvSpPr>
        <p:spPr>
          <a:xfrm>
            <a:off x="2838450" y="2483187"/>
            <a:ext cx="1706841" cy="584775"/>
          </a:xfrm>
          <a:prstGeom prst="rect">
            <a:avLst/>
          </a:prstGeom>
          <a:noFill/>
        </p:spPr>
        <p:txBody>
          <a:bodyPr wrap="square" rtlCol="0">
            <a:spAutoFit/>
          </a:bodyPr>
          <a:lstStyle/>
          <a:p>
            <a:r>
              <a:rPr lang="en-GB" sz="800" i="1" dirty="0">
                <a:solidFill>
                  <a:srgbClr val="FF0000"/>
                </a:solidFill>
              </a:rPr>
              <a:t>Warmup = aim for half of your </a:t>
            </a:r>
            <a:r>
              <a:rPr lang="en-GB" sz="800" i="1" dirty="0" err="1">
                <a:solidFill>
                  <a:srgbClr val="FF0000"/>
                </a:solidFill>
              </a:rPr>
              <a:t>iter</a:t>
            </a:r>
            <a:r>
              <a:rPr lang="en-GB" sz="800" i="1" dirty="0">
                <a:solidFill>
                  <a:srgbClr val="FF0000"/>
                </a:solidFill>
              </a:rPr>
              <a:t>.</a:t>
            </a:r>
          </a:p>
          <a:p>
            <a:r>
              <a:rPr lang="en-GB" sz="800" i="1" dirty="0">
                <a:solidFill>
                  <a:srgbClr val="FF0000"/>
                </a:solidFill>
              </a:rPr>
              <a:t>chains = how many times computer will repeat the entire process (i.e., 4 times 2000 </a:t>
            </a:r>
            <a:r>
              <a:rPr lang="en-GB" sz="800" i="1" dirty="0" err="1">
                <a:solidFill>
                  <a:srgbClr val="FF0000"/>
                </a:solidFill>
              </a:rPr>
              <a:t>iter</a:t>
            </a:r>
            <a:r>
              <a:rPr lang="en-GB" sz="800" i="1" dirty="0">
                <a:solidFill>
                  <a:srgbClr val="FF0000"/>
                </a:solidFill>
              </a:rPr>
              <a:t>?)</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172210" cy="207645"/>
          </a:xfrm>
          <a:prstGeom prst="rect">
            <a:avLst/>
          </a:prstGeom>
        </p:spPr>
        <p:txBody>
          <a:bodyPr vert="horz" wrap="square" lIns="0" tIns="12065" rIns="0" bIns="0" rtlCol="0">
            <a:spAutoFit/>
          </a:bodyPr>
          <a:lstStyle/>
          <a:p>
            <a:pPr marL="12700">
              <a:lnSpc>
                <a:spcPct val="100000"/>
              </a:lnSpc>
              <a:spcBef>
                <a:spcPts val="95"/>
              </a:spcBef>
            </a:pPr>
            <a:r>
              <a:rPr sz="1200" spc="-25" dirty="0">
                <a:solidFill>
                  <a:srgbClr val="F9F9F9"/>
                </a:solidFill>
              </a:rPr>
              <a:t>Day</a:t>
            </a:r>
            <a:r>
              <a:rPr sz="1200" spc="85" dirty="0">
                <a:solidFill>
                  <a:srgbClr val="F9F9F9"/>
                </a:solidFill>
              </a:rPr>
              <a:t> </a:t>
            </a:r>
            <a:r>
              <a:rPr sz="1200" spc="-10" dirty="0">
                <a:solidFill>
                  <a:srgbClr val="F9F9F9"/>
                </a:solidFill>
              </a:rPr>
              <a:t>2</a:t>
            </a:r>
            <a:r>
              <a:rPr sz="1200" spc="90" dirty="0">
                <a:solidFill>
                  <a:srgbClr val="F9F9F9"/>
                </a:solidFill>
              </a:rPr>
              <a:t> </a:t>
            </a:r>
            <a:r>
              <a:rPr sz="1200" spc="35" dirty="0">
                <a:solidFill>
                  <a:srgbClr val="F9F9F9"/>
                </a:solidFill>
              </a:rPr>
              <a:t>-</a:t>
            </a:r>
            <a:r>
              <a:rPr sz="1200" spc="85" dirty="0">
                <a:solidFill>
                  <a:srgbClr val="F9F9F9"/>
                </a:solidFill>
              </a:rPr>
              <a:t> </a:t>
            </a:r>
            <a:r>
              <a:rPr sz="1200" spc="-15" dirty="0">
                <a:solidFill>
                  <a:srgbClr val="F9F9F9"/>
                </a:solidFill>
              </a:rPr>
              <a:t>the</a:t>
            </a:r>
            <a:r>
              <a:rPr sz="1200" spc="85" dirty="0">
                <a:solidFill>
                  <a:srgbClr val="F9F9F9"/>
                </a:solidFill>
              </a:rPr>
              <a:t> </a:t>
            </a:r>
            <a:r>
              <a:rPr sz="1200" spc="-50" dirty="0">
                <a:solidFill>
                  <a:srgbClr val="F9F9F9"/>
                </a:solidFill>
              </a:rPr>
              <a:t>plan</a:t>
            </a:r>
            <a:endParaRPr sz="1200"/>
          </a:p>
        </p:txBody>
      </p:sp>
      <p:sp>
        <p:nvSpPr>
          <p:cNvPr id="4" name="object 4"/>
          <p:cNvSpPr txBox="1"/>
          <p:nvPr/>
        </p:nvSpPr>
        <p:spPr>
          <a:xfrm>
            <a:off x="4414913" y="3191529"/>
            <a:ext cx="130175" cy="173990"/>
          </a:xfrm>
          <a:prstGeom prst="rect">
            <a:avLst/>
          </a:prstGeom>
        </p:spPr>
        <p:txBody>
          <a:bodyPr vert="horz" wrap="square" lIns="0" tIns="27939" rIns="0" bIns="0" rtlCol="0">
            <a:spAutoFit/>
          </a:bodyPr>
          <a:lstStyle/>
          <a:p>
            <a:pPr marL="38100">
              <a:lnSpc>
                <a:spcPct val="100000"/>
              </a:lnSpc>
              <a:spcBef>
                <a:spcPts val="219"/>
              </a:spcBef>
            </a:pPr>
            <a:fld id="{81D60167-4931-47E6-BA6A-407CBD079E47}" type="slidenum">
              <a:rPr sz="800" spc="-15" dirty="0">
                <a:solidFill>
                  <a:srgbClr val="22373A"/>
                </a:solidFill>
                <a:latin typeface="Tahoma"/>
                <a:cs typeface="Tahoma"/>
              </a:rPr>
              <a:t>2</a:t>
            </a:fld>
            <a:endParaRPr sz="800">
              <a:latin typeface="Tahoma"/>
              <a:cs typeface="Tahoma"/>
            </a:endParaRPr>
          </a:p>
        </p:txBody>
      </p:sp>
      <p:sp>
        <p:nvSpPr>
          <p:cNvPr id="3" name="object 3"/>
          <p:cNvSpPr txBox="1"/>
          <p:nvPr/>
        </p:nvSpPr>
        <p:spPr>
          <a:xfrm>
            <a:off x="447357" y="1461602"/>
            <a:ext cx="3777615" cy="619125"/>
          </a:xfrm>
          <a:prstGeom prst="rect">
            <a:avLst/>
          </a:prstGeom>
        </p:spPr>
        <p:txBody>
          <a:bodyPr vert="horz" wrap="square" lIns="0" tIns="12700" rIns="0" bIns="0" rtlCol="0">
            <a:spAutoFit/>
          </a:bodyPr>
          <a:lstStyle/>
          <a:p>
            <a:pPr marL="189230" marR="5080" indent="-177165">
              <a:lnSpc>
                <a:spcPct val="118000"/>
              </a:lnSpc>
              <a:spcBef>
                <a:spcPts val="100"/>
              </a:spcBef>
              <a:buChar char="•"/>
              <a:tabLst>
                <a:tab pos="189865" algn="l"/>
              </a:tabLst>
            </a:pPr>
            <a:r>
              <a:rPr sz="1100" spc="-35" dirty="0">
                <a:solidFill>
                  <a:srgbClr val="22373A"/>
                </a:solidFill>
                <a:latin typeface="Tahoma"/>
                <a:cs typeface="Tahoma"/>
              </a:rPr>
              <a:t>Morning:</a:t>
            </a:r>
            <a:r>
              <a:rPr sz="1100" spc="135" dirty="0">
                <a:solidFill>
                  <a:srgbClr val="22373A"/>
                </a:solidFill>
                <a:latin typeface="Tahoma"/>
                <a:cs typeface="Tahoma"/>
              </a:rPr>
              <a:t> </a:t>
            </a:r>
            <a:r>
              <a:rPr sz="1100" spc="-45" dirty="0">
                <a:solidFill>
                  <a:srgbClr val="22373A"/>
                </a:solidFill>
                <a:latin typeface="Tahoma"/>
                <a:cs typeface="Tahoma"/>
              </a:rPr>
              <a:t>Bayesian</a:t>
            </a:r>
            <a:r>
              <a:rPr sz="1100" spc="20" dirty="0">
                <a:solidFill>
                  <a:srgbClr val="22373A"/>
                </a:solidFill>
                <a:latin typeface="Tahoma"/>
                <a:cs typeface="Tahoma"/>
              </a:rPr>
              <a:t> </a:t>
            </a:r>
            <a:r>
              <a:rPr sz="1100" spc="-45" dirty="0">
                <a:solidFill>
                  <a:srgbClr val="22373A"/>
                </a:solidFill>
                <a:latin typeface="Tahoma"/>
                <a:cs typeface="Tahoma"/>
              </a:rPr>
              <a:t>linear</a:t>
            </a:r>
            <a:r>
              <a:rPr sz="1100" spc="15" dirty="0">
                <a:solidFill>
                  <a:srgbClr val="22373A"/>
                </a:solidFill>
                <a:latin typeface="Tahoma"/>
                <a:cs typeface="Tahoma"/>
              </a:rPr>
              <a:t> </a:t>
            </a:r>
            <a:r>
              <a:rPr sz="1100" spc="-50" dirty="0">
                <a:solidFill>
                  <a:srgbClr val="22373A"/>
                </a:solidFill>
                <a:latin typeface="Tahoma"/>
                <a:cs typeface="Tahoma"/>
              </a:rPr>
              <a:t>models</a:t>
            </a:r>
            <a:r>
              <a:rPr sz="1100" spc="15" dirty="0">
                <a:solidFill>
                  <a:srgbClr val="22373A"/>
                </a:solidFill>
                <a:latin typeface="Tahoma"/>
                <a:cs typeface="Tahoma"/>
              </a:rPr>
              <a:t> </a:t>
            </a:r>
            <a:r>
              <a:rPr sz="1100" spc="-40" dirty="0">
                <a:solidFill>
                  <a:srgbClr val="22373A"/>
                </a:solidFill>
                <a:latin typeface="Tahoma"/>
                <a:cs typeface="Tahoma"/>
              </a:rPr>
              <a:t>-</a:t>
            </a:r>
            <a:r>
              <a:rPr sz="1100" spc="15"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55" dirty="0">
                <a:solidFill>
                  <a:srgbClr val="22373A"/>
                </a:solidFill>
                <a:latin typeface="Tahoma"/>
                <a:cs typeface="Tahoma"/>
              </a:rPr>
              <a:t>recap</a:t>
            </a:r>
            <a:r>
              <a:rPr sz="1100" spc="15" dirty="0">
                <a:solidFill>
                  <a:srgbClr val="22373A"/>
                </a:solidFill>
                <a:latin typeface="Tahoma"/>
                <a:cs typeface="Tahoma"/>
              </a:rPr>
              <a:t> </a:t>
            </a:r>
            <a:r>
              <a:rPr sz="1100" spc="-55" dirty="0">
                <a:solidFill>
                  <a:srgbClr val="22373A"/>
                </a:solidFill>
                <a:latin typeface="Tahoma"/>
                <a:cs typeface="Tahoma"/>
              </a:rPr>
              <a:t>and</a:t>
            </a:r>
            <a:r>
              <a:rPr sz="1100" spc="15" dirty="0">
                <a:solidFill>
                  <a:srgbClr val="22373A"/>
                </a:solidFill>
                <a:latin typeface="Tahoma"/>
                <a:cs typeface="Tahoma"/>
              </a:rPr>
              <a:t> </a:t>
            </a:r>
            <a:r>
              <a:rPr sz="1100" spc="-70" dirty="0">
                <a:solidFill>
                  <a:srgbClr val="22373A"/>
                </a:solidFill>
                <a:latin typeface="Tahoma"/>
                <a:cs typeface="Tahoma"/>
              </a:rPr>
              <a:t>some</a:t>
            </a:r>
            <a:r>
              <a:rPr sz="1100" spc="20" dirty="0">
                <a:solidFill>
                  <a:srgbClr val="22373A"/>
                </a:solidFill>
                <a:latin typeface="Tahoma"/>
                <a:cs typeface="Tahoma"/>
              </a:rPr>
              <a:t> </a:t>
            </a:r>
            <a:r>
              <a:rPr sz="1100" spc="-30" dirty="0">
                <a:solidFill>
                  <a:srgbClr val="22373A"/>
                </a:solidFill>
                <a:latin typeface="Tahoma"/>
                <a:cs typeface="Tahoma"/>
              </a:rPr>
              <a:t>practical </a:t>
            </a:r>
            <a:r>
              <a:rPr sz="1100" spc="-330" dirty="0">
                <a:solidFill>
                  <a:srgbClr val="22373A"/>
                </a:solidFill>
                <a:latin typeface="Tahoma"/>
                <a:cs typeface="Tahoma"/>
              </a:rPr>
              <a:t> </a:t>
            </a:r>
            <a:r>
              <a:rPr sz="1100" spc="-55" dirty="0">
                <a:solidFill>
                  <a:srgbClr val="22373A"/>
                </a:solidFill>
                <a:latin typeface="Tahoma"/>
                <a:cs typeface="Tahoma"/>
              </a:rPr>
              <a:t>experience</a:t>
            </a:r>
            <a:endParaRPr sz="1100">
              <a:latin typeface="Tahoma"/>
              <a:cs typeface="Tahoma"/>
            </a:endParaRPr>
          </a:p>
          <a:p>
            <a:pPr marL="189230" indent="-177165">
              <a:lnSpc>
                <a:spcPct val="100000"/>
              </a:lnSpc>
              <a:spcBef>
                <a:spcPts val="240"/>
              </a:spcBef>
              <a:buChar char="•"/>
              <a:tabLst>
                <a:tab pos="189865" algn="l"/>
              </a:tabLst>
            </a:pPr>
            <a:r>
              <a:rPr sz="1100" spc="-35" dirty="0">
                <a:solidFill>
                  <a:srgbClr val="22373A"/>
                </a:solidFill>
                <a:latin typeface="Tahoma"/>
                <a:cs typeface="Tahoma"/>
              </a:rPr>
              <a:t>Afternoon:</a:t>
            </a:r>
            <a:r>
              <a:rPr sz="1100" spc="135" dirty="0">
                <a:solidFill>
                  <a:srgbClr val="22373A"/>
                </a:solidFill>
                <a:latin typeface="Tahoma"/>
                <a:cs typeface="Tahoma"/>
              </a:rPr>
              <a:t> </a:t>
            </a:r>
            <a:r>
              <a:rPr sz="1100" spc="-40" dirty="0">
                <a:solidFill>
                  <a:srgbClr val="22373A"/>
                </a:solidFill>
                <a:latin typeface="Tahoma"/>
                <a:cs typeface="Tahoma"/>
              </a:rPr>
              <a:t>Going</a:t>
            </a:r>
            <a:r>
              <a:rPr sz="1100" spc="10" dirty="0">
                <a:solidFill>
                  <a:srgbClr val="22373A"/>
                </a:solidFill>
                <a:latin typeface="Tahoma"/>
                <a:cs typeface="Tahoma"/>
              </a:rPr>
              <a:t> </a:t>
            </a:r>
            <a:r>
              <a:rPr sz="1100" spc="-55" dirty="0">
                <a:solidFill>
                  <a:srgbClr val="22373A"/>
                </a:solidFill>
                <a:latin typeface="Tahoma"/>
                <a:cs typeface="Tahoma"/>
              </a:rPr>
              <a:t>beyond</a:t>
            </a:r>
            <a:r>
              <a:rPr sz="1100" spc="15" dirty="0">
                <a:solidFill>
                  <a:srgbClr val="22373A"/>
                </a:solidFill>
                <a:latin typeface="Tahoma"/>
                <a:cs typeface="Tahoma"/>
              </a:rPr>
              <a:t> </a:t>
            </a:r>
            <a:r>
              <a:rPr sz="1100" spc="-35" dirty="0">
                <a:solidFill>
                  <a:srgbClr val="22373A"/>
                </a:solidFill>
                <a:latin typeface="Tahoma"/>
                <a:cs typeface="Tahoma"/>
              </a:rPr>
              <a:t>linearity</a:t>
            </a:r>
            <a:r>
              <a:rPr sz="1100" spc="15" dirty="0">
                <a:solidFill>
                  <a:srgbClr val="22373A"/>
                </a:solidFill>
                <a:latin typeface="Tahoma"/>
                <a:cs typeface="Tahoma"/>
              </a:rPr>
              <a:t> </a:t>
            </a:r>
            <a:r>
              <a:rPr sz="1100" spc="-25" dirty="0">
                <a:solidFill>
                  <a:srgbClr val="22373A"/>
                </a:solidFill>
                <a:latin typeface="Tahoma"/>
                <a:cs typeface="Tahoma"/>
              </a:rPr>
              <a:t>with</a:t>
            </a:r>
            <a:r>
              <a:rPr sz="1100" spc="15" dirty="0">
                <a:solidFill>
                  <a:srgbClr val="22373A"/>
                </a:solidFill>
                <a:latin typeface="Tahoma"/>
                <a:cs typeface="Tahoma"/>
              </a:rPr>
              <a:t> </a:t>
            </a:r>
            <a:r>
              <a:rPr sz="1100" spc="-55" dirty="0">
                <a:solidFill>
                  <a:srgbClr val="22373A"/>
                </a:solidFill>
                <a:latin typeface="Tahoma"/>
                <a:cs typeface="Tahoma"/>
              </a:rPr>
              <a:t>Bayes</a:t>
            </a:r>
            <a:endParaRPr sz="1100">
              <a:latin typeface="Tahoma"/>
              <a:cs typeface="Tahoma"/>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5232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90" dirty="0">
                <a:solidFill>
                  <a:srgbClr val="F9F9F9"/>
                </a:solidFill>
              </a:rPr>
              <a:t> </a:t>
            </a:r>
            <a:r>
              <a:rPr sz="1200" spc="-15" dirty="0">
                <a:solidFill>
                  <a:srgbClr val="F9F9F9"/>
                </a:solidFill>
              </a:rPr>
              <a:t>the</a:t>
            </a:r>
            <a:r>
              <a:rPr sz="1200" spc="85" dirty="0">
                <a:solidFill>
                  <a:srgbClr val="F9F9F9"/>
                </a:solidFill>
              </a:rPr>
              <a:t> </a:t>
            </a:r>
            <a:r>
              <a:rPr sz="1200" spc="-45" dirty="0">
                <a:solidFill>
                  <a:srgbClr val="F9F9F9"/>
                </a:solidFill>
              </a:rPr>
              <a:t>model</a:t>
            </a:r>
            <a:r>
              <a:rPr sz="1200" spc="95" dirty="0">
                <a:solidFill>
                  <a:srgbClr val="F9F9F9"/>
                </a:solidFill>
              </a:rPr>
              <a:t> </a:t>
            </a:r>
            <a:r>
              <a:rPr sz="1200" spc="-15" dirty="0">
                <a:solidFill>
                  <a:srgbClr val="F9F9F9"/>
                </a:solidFill>
              </a:rPr>
              <a:t>with</a:t>
            </a:r>
            <a:r>
              <a:rPr sz="1200" spc="85" dirty="0">
                <a:solidFill>
                  <a:srgbClr val="F9F9F9"/>
                </a:solidFill>
              </a:rPr>
              <a:t> </a:t>
            </a:r>
            <a:r>
              <a:rPr sz="1200" spc="25" dirty="0">
                <a:solidFill>
                  <a:srgbClr val="F9F9F9"/>
                </a:solidFill>
                <a:latin typeface="Times New Roman"/>
                <a:cs typeface="Times New Roman"/>
              </a:rPr>
              <a:t>brm()</a:t>
            </a:r>
            <a:endParaRPr sz="1200">
              <a:latin typeface="Times New Roman"/>
              <a:cs typeface="Times New Roman"/>
            </a:endParaRPr>
          </a:p>
        </p:txBody>
      </p:sp>
      <p:sp>
        <p:nvSpPr>
          <p:cNvPr id="3" name="object 3"/>
          <p:cNvSpPr txBox="1"/>
          <p:nvPr/>
        </p:nvSpPr>
        <p:spPr>
          <a:xfrm>
            <a:off x="347294" y="965845"/>
            <a:ext cx="3634104" cy="421640"/>
          </a:xfrm>
          <a:prstGeom prst="rect">
            <a:avLst/>
          </a:prstGeom>
        </p:spPr>
        <p:txBody>
          <a:bodyPr vert="horz" wrap="square" lIns="0" tIns="12700" rIns="0" bIns="0" rtlCol="0">
            <a:spAutoFit/>
          </a:bodyPr>
          <a:lstStyle/>
          <a:p>
            <a:pPr marL="12700" marR="5080">
              <a:lnSpc>
                <a:spcPct val="118000"/>
              </a:lnSpc>
              <a:spcBef>
                <a:spcPts val="100"/>
              </a:spcBef>
            </a:pPr>
            <a:r>
              <a:rPr sz="1100" spc="-45" dirty="0">
                <a:solidFill>
                  <a:srgbClr val="22373A"/>
                </a:solidFill>
                <a:latin typeface="Tahoma"/>
                <a:cs typeface="Tahoma"/>
              </a:rPr>
              <a:t>It</a:t>
            </a:r>
            <a:r>
              <a:rPr sz="1100" spc="15" dirty="0">
                <a:solidFill>
                  <a:srgbClr val="22373A"/>
                </a:solidFill>
                <a:latin typeface="Tahoma"/>
                <a:cs typeface="Tahoma"/>
              </a:rPr>
              <a:t> </a:t>
            </a:r>
            <a:r>
              <a:rPr sz="1100" spc="-35" dirty="0">
                <a:solidFill>
                  <a:srgbClr val="22373A"/>
                </a:solidFill>
                <a:latin typeface="Tahoma"/>
                <a:cs typeface="Tahoma"/>
              </a:rPr>
              <a:t>is</a:t>
            </a:r>
            <a:r>
              <a:rPr sz="1100" spc="25" dirty="0">
                <a:solidFill>
                  <a:srgbClr val="22373A"/>
                </a:solidFill>
                <a:latin typeface="Tahoma"/>
                <a:cs typeface="Tahoma"/>
              </a:rPr>
              <a:t> </a:t>
            </a:r>
            <a:r>
              <a:rPr sz="1100" spc="-40" dirty="0">
                <a:solidFill>
                  <a:srgbClr val="22373A"/>
                </a:solidFill>
                <a:latin typeface="Tahoma"/>
                <a:cs typeface="Tahoma"/>
              </a:rPr>
              <a:t>often</a:t>
            </a:r>
            <a:r>
              <a:rPr sz="1100" spc="15" dirty="0">
                <a:solidFill>
                  <a:srgbClr val="22373A"/>
                </a:solidFill>
                <a:latin typeface="Tahoma"/>
                <a:cs typeface="Tahoma"/>
              </a:rPr>
              <a:t> </a:t>
            </a:r>
            <a:r>
              <a:rPr sz="1100" spc="-40" dirty="0">
                <a:solidFill>
                  <a:srgbClr val="22373A"/>
                </a:solidFill>
                <a:latin typeface="Tahoma"/>
                <a:cs typeface="Tahoma"/>
              </a:rPr>
              <a:t>good</a:t>
            </a:r>
            <a:r>
              <a:rPr sz="1100" spc="20" dirty="0">
                <a:solidFill>
                  <a:srgbClr val="22373A"/>
                </a:solidFill>
                <a:latin typeface="Tahoma"/>
                <a:cs typeface="Tahoma"/>
              </a:rPr>
              <a:t> </a:t>
            </a:r>
            <a:r>
              <a:rPr sz="1100" spc="-40" dirty="0">
                <a:solidFill>
                  <a:srgbClr val="22373A"/>
                </a:solidFill>
                <a:latin typeface="Tahoma"/>
                <a:cs typeface="Tahoma"/>
              </a:rPr>
              <a:t>practice</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60" dirty="0">
                <a:solidFill>
                  <a:srgbClr val="22373A"/>
                </a:solidFill>
                <a:latin typeface="Tahoma"/>
                <a:cs typeface="Tahoma"/>
              </a:rPr>
              <a:t>pre-define</a:t>
            </a:r>
            <a:r>
              <a:rPr sz="1100" spc="20" dirty="0">
                <a:solidFill>
                  <a:srgbClr val="22373A"/>
                </a:solidFill>
                <a:latin typeface="Tahoma"/>
                <a:cs typeface="Tahoma"/>
              </a:rPr>
              <a:t> </a:t>
            </a:r>
            <a:r>
              <a:rPr sz="1100" spc="-55" dirty="0">
                <a:solidFill>
                  <a:srgbClr val="22373A"/>
                </a:solidFill>
                <a:latin typeface="Tahoma"/>
                <a:cs typeface="Tahoma"/>
              </a:rPr>
              <a:t>your</a:t>
            </a:r>
            <a:r>
              <a:rPr sz="1100" spc="20" dirty="0">
                <a:solidFill>
                  <a:srgbClr val="22373A"/>
                </a:solidFill>
                <a:latin typeface="Tahoma"/>
                <a:cs typeface="Tahoma"/>
              </a:rPr>
              <a:t> </a:t>
            </a:r>
            <a:r>
              <a:rPr sz="1100" spc="-45" dirty="0">
                <a:solidFill>
                  <a:srgbClr val="22373A"/>
                </a:solidFill>
                <a:latin typeface="Tahoma"/>
                <a:cs typeface="Tahoma"/>
              </a:rPr>
              <a:t>prior</a:t>
            </a:r>
            <a:r>
              <a:rPr sz="1100" spc="15" dirty="0">
                <a:solidFill>
                  <a:srgbClr val="22373A"/>
                </a:solidFill>
                <a:latin typeface="Tahoma"/>
                <a:cs typeface="Tahoma"/>
              </a:rPr>
              <a:t> </a:t>
            </a:r>
            <a:r>
              <a:rPr sz="1100" spc="-25" dirty="0">
                <a:solidFill>
                  <a:srgbClr val="22373A"/>
                </a:solidFill>
                <a:latin typeface="Tahoma"/>
                <a:cs typeface="Tahoma"/>
              </a:rPr>
              <a:t>in</a:t>
            </a:r>
            <a:r>
              <a:rPr sz="1100" spc="20"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45" dirty="0">
                <a:solidFill>
                  <a:srgbClr val="22373A"/>
                </a:solidFill>
                <a:latin typeface="Tahoma"/>
                <a:cs typeface="Tahoma"/>
              </a:rPr>
              <a:t>variable</a:t>
            </a:r>
            <a:r>
              <a:rPr sz="1100" spc="20" dirty="0">
                <a:solidFill>
                  <a:srgbClr val="22373A"/>
                </a:solidFill>
                <a:latin typeface="Tahoma"/>
                <a:cs typeface="Tahoma"/>
              </a:rPr>
              <a:t> </a:t>
            </a:r>
            <a:r>
              <a:rPr sz="1100" spc="-40" dirty="0">
                <a:solidFill>
                  <a:srgbClr val="22373A"/>
                </a:solidFill>
                <a:latin typeface="Tahoma"/>
                <a:cs typeface="Tahoma"/>
              </a:rPr>
              <a:t>- </a:t>
            </a:r>
            <a:r>
              <a:rPr sz="1100" spc="-330" dirty="0">
                <a:solidFill>
                  <a:srgbClr val="22373A"/>
                </a:solidFill>
                <a:latin typeface="Tahoma"/>
                <a:cs typeface="Tahoma"/>
              </a:rPr>
              <a:t> </a:t>
            </a:r>
            <a:r>
              <a:rPr sz="1100" spc="-65" dirty="0">
                <a:solidFill>
                  <a:srgbClr val="22373A"/>
                </a:solidFill>
                <a:latin typeface="Tahoma"/>
                <a:cs typeface="Tahoma"/>
              </a:rPr>
              <a:t>makes</a:t>
            </a:r>
            <a:r>
              <a:rPr sz="1100" spc="20" dirty="0">
                <a:solidFill>
                  <a:srgbClr val="22373A"/>
                </a:solidFill>
                <a:latin typeface="Tahoma"/>
                <a:cs typeface="Tahoma"/>
              </a:rPr>
              <a:t> </a:t>
            </a:r>
            <a:r>
              <a:rPr sz="1100" spc="-65" dirty="0">
                <a:solidFill>
                  <a:srgbClr val="22373A"/>
                </a:solidFill>
                <a:latin typeface="Tahoma"/>
                <a:cs typeface="Tahoma"/>
              </a:rPr>
              <a:t>you</a:t>
            </a:r>
            <a:r>
              <a:rPr sz="1100" spc="15" dirty="0">
                <a:solidFill>
                  <a:srgbClr val="22373A"/>
                </a:solidFill>
                <a:latin typeface="Tahoma"/>
                <a:cs typeface="Tahoma"/>
              </a:rPr>
              <a:t> </a:t>
            </a:r>
            <a:r>
              <a:rPr sz="1100" spc="-20" dirty="0">
                <a:solidFill>
                  <a:srgbClr val="22373A"/>
                </a:solidFill>
                <a:latin typeface="Tahoma"/>
                <a:cs typeface="Tahoma"/>
              </a:rPr>
              <a:t>think</a:t>
            </a:r>
            <a:r>
              <a:rPr sz="1100" spc="20" dirty="0">
                <a:solidFill>
                  <a:srgbClr val="22373A"/>
                </a:solidFill>
                <a:latin typeface="Tahoma"/>
                <a:cs typeface="Tahoma"/>
              </a:rPr>
              <a:t> </a:t>
            </a:r>
            <a:r>
              <a:rPr sz="1100" spc="-30" dirty="0">
                <a:solidFill>
                  <a:srgbClr val="22373A"/>
                </a:solidFill>
                <a:latin typeface="Tahoma"/>
                <a:cs typeface="Tahoma"/>
              </a:rPr>
              <a:t>about</a:t>
            </a:r>
            <a:r>
              <a:rPr sz="1100" spc="20" dirty="0">
                <a:solidFill>
                  <a:srgbClr val="22373A"/>
                </a:solidFill>
                <a:latin typeface="Tahoma"/>
                <a:cs typeface="Tahoma"/>
              </a:rPr>
              <a:t> </a:t>
            </a:r>
            <a:r>
              <a:rPr sz="1100" spc="-40" dirty="0">
                <a:solidFill>
                  <a:srgbClr val="22373A"/>
                </a:solidFill>
                <a:latin typeface="Tahoma"/>
                <a:cs typeface="Tahoma"/>
              </a:rPr>
              <a:t>what</a:t>
            </a:r>
            <a:r>
              <a:rPr sz="1100" spc="15" dirty="0">
                <a:solidFill>
                  <a:srgbClr val="22373A"/>
                </a:solidFill>
                <a:latin typeface="Tahoma"/>
                <a:cs typeface="Tahoma"/>
              </a:rPr>
              <a:t> </a:t>
            </a:r>
            <a:r>
              <a:rPr sz="1100" spc="-55" dirty="0">
                <a:solidFill>
                  <a:srgbClr val="22373A"/>
                </a:solidFill>
                <a:latin typeface="Tahoma"/>
                <a:cs typeface="Tahoma"/>
              </a:rPr>
              <a:t>your</a:t>
            </a:r>
            <a:r>
              <a:rPr sz="1100" spc="20" dirty="0">
                <a:solidFill>
                  <a:srgbClr val="22373A"/>
                </a:solidFill>
                <a:latin typeface="Tahoma"/>
                <a:cs typeface="Tahoma"/>
              </a:rPr>
              <a:t> </a:t>
            </a:r>
            <a:r>
              <a:rPr sz="1100" spc="-50" dirty="0">
                <a:solidFill>
                  <a:srgbClr val="22373A"/>
                </a:solidFill>
                <a:latin typeface="Tahoma"/>
                <a:cs typeface="Tahoma"/>
              </a:rPr>
              <a:t>priors</a:t>
            </a:r>
            <a:r>
              <a:rPr sz="1100" spc="15" dirty="0">
                <a:solidFill>
                  <a:srgbClr val="22373A"/>
                </a:solidFill>
                <a:latin typeface="Tahoma"/>
                <a:cs typeface="Tahoma"/>
              </a:rPr>
              <a:t> </a:t>
            </a:r>
            <a:r>
              <a:rPr sz="1100" spc="-15" dirty="0">
                <a:solidFill>
                  <a:srgbClr val="22373A"/>
                </a:solidFill>
                <a:latin typeface="Tahoma"/>
                <a:cs typeface="Tahoma"/>
              </a:rPr>
              <a:t>will</a:t>
            </a:r>
            <a:r>
              <a:rPr sz="1100" spc="20" dirty="0">
                <a:solidFill>
                  <a:srgbClr val="22373A"/>
                </a:solidFill>
                <a:latin typeface="Tahoma"/>
                <a:cs typeface="Tahoma"/>
              </a:rPr>
              <a:t> </a:t>
            </a:r>
            <a:r>
              <a:rPr sz="1100" spc="-55" dirty="0">
                <a:solidFill>
                  <a:srgbClr val="22373A"/>
                </a:solidFill>
                <a:latin typeface="Tahoma"/>
                <a:cs typeface="Tahoma"/>
              </a:rPr>
              <a:t>be</a:t>
            </a:r>
            <a:r>
              <a:rPr sz="1100" spc="20" dirty="0">
                <a:solidFill>
                  <a:srgbClr val="22373A"/>
                </a:solidFill>
                <a:latin typeface="Tahoma"/>
                <a:cs typeface="Tahoma"/>
              </a:rPr>
              <a:t> </a:t>
            </a:r>
            <a:r>
              <a:rPr sz="1100" spc="-25" dirty="0">
                <a:solidFill>
                  <a:srgbClr val="22373A"/>
                </a:solidFill>
                <a:latin typeface="Tahoma"/>
                <a:cs typeface="Tahoma"/>
              </a:rPr>
              <a:t>in</a:t>
            </a:r>
            <a:r>
              <a:rPr sz="1100" spc="20" dirty="0">
                <a:solidFill>
                  <a:srgbClr val="22373A"/>
                </a:solidFill>
                <a:latin typeface="Tahoma"/>
                <a:cs typeface="Tahoma"/>
              </a:rPr>
              <a:t> </a:t>
            </a:r>
            <a:r>
              <a:rPr sz="1100" spc="-55" dirty="0">
                <a:solidFill>
                  <a:srgbClr val="22373A"/>
                </a:solidFill>
                <a:latin typeface="Tahoma"/>
                <a:cs typeface="Tahoma"/>
              </a:rPr>
              <a:t>advance!</a:t>
            </a:r>
            <a:endParaRPr sz="1100">
              <a:latin typeface="Tahoma"/>
              <a:cs typeface="Tahoma"/>
            </a:endParaRPr>
          </a:p>
        </p:txBody>
      </p:sp>
      <p:sp>
        <p:nvSpPr>
          <p:cNvPr id="4" name="object 4"/>
          <p:cNvSpPr/>
          <p:nvPr/>
        </p:nvSpPr>
        <p:spPr>
          <a:xfrm>
            <a:off x="322046" y="1500060"/>
            <a:ext cx="3964304" cy="949325"/>
          </a:xfrm>
          <a:custGeom>
            <a:avLst/>
            <a:gdLst/>
            <a:ahLst/>
            <a:cxnLst/>
            <a:rect l="l" t="t" r="r" b="b"/>
            <a:pathLst>
              <a:path w="3964304" h="949325">
                <a:moveTo>
                  <a:pt x="3963911" y="0"/>
                </a:moveTo>
                <a:lnTo>
                  <a:pt x="0" y="0"/>
                </a:lnTo>
                <a:lnTo>
                  <a:pt x="0" y="949045"/>
                </a:lnTo>
                <a:lnTo>
                  <a:pt x="3963911" y="949045"/>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490643"/>
            <a:ext cx="2647315" cy="9423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height_model_prior</a:t>
            </a:r>
            <a:r>
              <a:rPr sz="600" spc="20" dirty="0">
                <a:solidFill>
                  <a:srgbClr val="22373A"/>
                </a:solidFill>
                <a:latin typeface="SimSun"/>
                <a:cs typeface="SimSun"/>
              </a:rPr>
              <a:t> </a:t>
            </a:r>
            <a:r>
              <a:rPr sz="600" spc="15" dirty="0">
                <a:solidFill>
                  <a:srgbClr val="8E5902"/>
                </a:solidFill>
                <a:latin typeface="SimSun"/>
                <a:cs typeface="SimSun"/>
              </a:rPr>
              <a:t>&lt;-</a:t>
            </a:r>
            <a:r>
              <a:rPr sz="600" spc="25" dirty="0">
                <a:solidFill>
                  <a:srgbClr val="8E5902"/>
                </a:solidFill>
                <a:latin typeface="SimSun"/>
                <a:cs typeface="SimSun"/>
              </a:rPr>
              <a:t>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178</a:t>
            </a:r>
            <a:r>
              <a:rPr sz="600" spc="15" dirty="0">
                <a:solidFill>
                  <a:srgbClr val="22373A"/>
                </a:solidFill>
                <a:latin typeface="SimSun"/>
                <a:cs typeface="SimSun"/>
              </a:rPr>
              <a:t>,</a:t>
            </a:r>
            <a:r>
              <a:rPr sz="600" spc="15" dirty="0">
                <a:solidFill>
                  <a:srgbClr val="0000CE"/>
                </a:solidFill>
                <a:latin typeface="SimSun"/>
                <a:cs typeface="SimSun"/>
              </a:rPr>
              <a:t>20</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class</a:t>
            </a:r>
            <a:r>
              <a:rPr sz="600" spc="25"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solidFill>
                  <a:srgbClr val="22373A"/>
                </a:solidFill>
                <a:latin typeface="SimSun"/>
                <a:cs typeface="SimSun"/>
              </a:rPr>
              <a:t>Intercept),</a:t>
            </a:r>
            <a:endParaRPr sz="600">
              <a:latin typeface="SimSun"/>
              <a:cs typeface="SimSun"/>
            </a:endParaRPr>
          </a:p>
          <a:p>
            <a:pPr marL="980440">
              <a:lnSpc>
                <a:spcPct val="100000"/>
              </a:lnSpc>
              <a:spcBef>
                <a:spcPts val="85"/>
              </a:spcBef>
            </a:pP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cauchy</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C4A000"/>
                </a:solidFill>
                <a:latin typeface="SimSun"/>
                <a:cs typeface="SimSun"/>
              </a:rPr>
              <a:t>class</a:t>
            </a:r>
            <a:r>
              <a:rPr sz="600" spc="1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solidFill>
                  <a:srgbClr val="22373A"/>
                </a:solidFill>
                <a:latin typeface="SimSun"/>
                <a:cs typeface="SimSun"/>
              </a:rPr>
              <a:t>sigma))</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spc="15" dirty="0">
                <a:solidFill>
                  <a:srgbClr val="22373A"/>
                </a:solidFill>
                <a:latin typeface="SimSun"/>
                <a:cs typeface="SimSun"/>
              </a:rPr>
              <a:t>height_model</a:t>
            </a:r>
            <a:r>
              <a:rPr sz="600" spc="-30" dirty="0">
                <a:solidFill>
                  <a:srgbClr val="22373A"/>
                </a:solidFill>
                <a:latin typeface="SimSun"/>
                <a:cs typeface="SimSun"/>
              </a:rPr>
              <a:t> </a:t>
            </a:r>
            <a:r>
              <a:rPr sz="600" spc="15" dirty="0">
                <a:solidFill>
                  <a:srgbClr val="8E5902"/>
                </a:solidFill>
                <a:latin typeface="SimSun"/>
                <a:cs typeface="SimSun"/>
              </a:rPr>
              <a:t>&lt;-</a:t>
            </a:r>
            <a:endParaRPr sz="600">
              <a:latin typeface="SimSun"/>
              <a:cs typeface="SimSun"/>
            </a:endParaRPr>
          </a:p>
          <a:p>
            <a:pPr marL="254635" marR="851535" indent="-161925">
              <a:lnSpc>
                <a:spcPct val="111400"/>
              </a:lnSpc>
            </a:pPr>
            <a:r>
              <a:rPr sz="600" spc="15" dirty="0">
                <a:latin typeface="SimSun"/>
                <a:cs typeface="SimSun"/>
              </a:rPr>
              <a:t>brm</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solidFill>
                  <a:srgbClr val="C4A000"/>
                </a:solidFill>
                <a:latin typeface="SimSun"/>
                <a:cs typeface="SimSun"/>
              </a:rPr>
              <a:t>family = </a:t>
            </a:r>
            <a:r>
              <a:rPr sz="600" spc="15" dirty="0">
                <a:solidFill>
                  <a:srgbClr val="22373A"/>
                </a:solidFill>
                <a:latin typeface="SimSun"/>
                <a:cs typeface="SimSun"/>
              </a:rPr>
              <a:t>gaussian, </a:t>
            </a:r>
            <a:r>
              <a:rPr sz="600" spc="-285" dirty="0">
                <a:solidFill>
                  <a:srgbClr val="22373A"/>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r>
              <a:rPr sz="600" spc="10" dirty="0">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a:t>
            </a:r>
            <a:endParaRPr sz="600">
              <a:latin typeface="SimSun"/>
              <a:cs typeface="SimSun"/>
            </a:endParaRPr>
          </a:p>
          <a:p>
            <a:pPr marL="254635">
              <a:lnSpc>
                <a:spcPct val="100000"/>
              </a:lnSpc>
              <a:spcBef>
                <a:spcPts val="80"/>
              </a:spcBef>
            </a:pPr>
            <a:r>
              <a:rPr sz="600" spc="15" dirty="0">
                <a:solidFill>
                  <a:srgbClr val="C4A000"/>
                </a:solidFill>
                <a:latin typeface="SimSun"/>
                <a:cs typeface="SimSun"/>
              </a:rPr>
              <a:t>prior</a:t>
            </a:r>
            <a:r>
              <a:rPr sz="600" spc="-5" dirty="0">
                <a:solidFill>
                  <a:srgbClr val="C4A000"/>
                </a:solidFill>
                <a:latin typeface="SimSun"/>
                <a:cs typeface="SimSun"/>
              </a:rPr>
              <a:t> </a:t>
            </a:r>
            <a:r>
              <a:rPr sz="600" spc="15" dirty="0">
                <a:solidFill>
                  <a:srgbClr val="C4A000"/>
                </a:solidFill>
                <a:latin typeface="SimSun"/>
                <a:cs typeface="SimSun"/>
              </a:rPr>
              <a:t>=</a:t>
            </a:r>
            <a:r>
              <a:rPr sz="600" dirty="0">
                <a:solidFill>
                  <a:srgbClr val="C4A000"/>
                </a:solidFill>
                <a:latin typeface="SimSun"/>
                <a:cs typeface="SimSun"/>
              </a:rPr>
              <a:t> </a:t>
            </a:r>
            <a:r>
              <a:rPr sz="600" spc="15" dirty="0">
                <a:solidFill>
                  <a:srgbClr val="22373A"/>
                </a:solidFill>
                <a:latin typeface="SimSun"/>
                <a:cs typeface="SimSun"/>
              </a:rPr>
              <a:t>height_model_prior,</a:t>
            </a:r>
            <a:endParaRPr sz="600">
              <a:latin typeface="SimSun"/>
              <a:cs typeface="SimSun"/>
            </a:endParaRPr>
          </a:p>
          <a:p>
            <a:pPr marL="254635">
              <a:lnSpc>
                <a:spcPct val="100000"/>
              </a:lnSpc>
              <a:spcBef>
                <a:spcPts val="85"/>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2000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chains =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a:p>
            <a:pPr marL="254635">
              <a:lnSpc>
                <a:spcPct val="100000"/>
              </a:lnSpc>
              <a:spcBef>
                <a:spcPts val="80"/>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18</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5232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90" dirty="0">
                <a:solidFill>
                  <a:srgbClr val="F9F9F9"/>
                </a:solidFill>
              </a:rPr>
              <a:t> </a:t>
            </a:r>
            <a:r>
              <a:rPr sz="1200" spc="-15" dirty="0">
                <a:solidFill>
                  <a:srgbClr val="F9F9F9"/>
                </a:solidFill>
              </a:rPr>
              <a:t>the</a:t>
            </a:r>
            <a:r>
              <a:rPr sz="1200" spc="85" dirty="0">
                <a:solidFill>
                  <a:srgbClr val="F9F9F9"/>
                </a:solidFill>
              </a:rPr>
              <a:t> </a:t>
            </a:r>
            <a:r>
              <a:rPr sz="1200" spc="-45" dirty="0">
                <a:solidFill>
                  <a:srgbClr val="F9F9F9"/>
                </a:solidFill>
              </a:rPr>
              <a:t>model</a:t>
            </a:r>
            <a:r>
              <a:rPr sz="1200" spc="95" dirty="0">
                <a:solidFill>
                  <a:srgbClr val="F9F9F9"/>
                </a:solidFill>
              </a:rPr>
              <a:t> </a:t>
            </a:r>
            <a:r>
              <a:rPr sz="1200" spc="-15" dirty="0">
                <a:solidFill>
                  <a:srgbClr val="F9F9F9"/>
                </a:solidFill>
              </a:rPr>
              <a:t>with</a:t>
            </a:r>
            <a:r>
              <a:rPr sz="1200" spc="85" dirty="0">
                <a:solidFill>
                  <a:srgbClr val="F9F9F9"/>
                </a:solidFill>
              </a:rPr>
              <a:t> </a:t>
            </a:r>
            <a:r>
              <a:rPr sz="1200" spc="25" dirty="0">
                <a:solidFill>
                  <a:srgbClr val="F9F9F9"/>
                </a:solidFill>
                <a:latin typeface="Times New Roman"/>
                <a:cs typeface="Times New Roman"/>
              </a:rPr>
              <a:t>brm()</a:t>
            </a:r>
            <a:endParaRPr sz="1200">
              <a:latin typeface="Times New Roman"/>
              <a:cs typeface="Times New Roman"/>
            </a:endParaRPr>
          </a:p>
        </p:txBody>
      </p:sp>
      <p:sp>
        <p:nvSpPr>
          <p:cNvPr id="3" name="object 3"/>
          <p:cNvSpPr txBox="1"/>
          <p:nvPr/>
        </p:nvSpPr>
        <p:spPr>
          <a:xfrm>
            <a:off x="347294" y="1019007"/>
            <a:ext cx="3797300" cy="619125"/>
          </a:xfrm>
          <a:prstGeom prst="rect">
            <a:avLst/>
          </a:prstGeom>
        </p:spPr>
        <p:txBody>
          <a:bodyPr vert="horz" wrap="square" lIns="0" tIns="12700" rIns="0" bIns="0" rtlCol="0">
            <a:spAutoFit/>
          </a:bodyPr>
          <a:lstStyle/>
          <a:p>
            <a:pPr marL="12700" marR="5080">
              <a:lnSpc>
                <a:spcPct val="118000"/>
              </a:lnSpc>
              <a:spcBef>
                <a:spcPts val="100"/>
              </a:spcBef>
            </a:pPr>
            <a:r>
              <a:rPr sz="1100" spc="-65" dirty="0">
                <a:solidFill>
                  <a:srgbClr val="22373A"/>
                </a:solidFill>
                <a:latin typeface="Tahoma"/>
                <a:cs typeface="Tahoma"/>
              </a:rPr>
              <a:t>If</a:t>
            </a:r>
            <a:r>
              <a:rPr sz="1100" spc="15" dirty="0">
                <a:solidFill>
                  <a:srgbClr val="22373A"/>
                </a:solidFill>
                <a:latin typeface="Tahoma"/>
                <a:cs typeface="Tahoma"/>
              </a:rPr>
              <a:t> </a:t>
            </a:r>
            <a:r>
              <a:rPr sz="1100" spc="-60" dirty="0">
                <a:solidFill>
                  <a:srgbClr val="22373A"/>
                </a:solidFill>
                <a:latin typeface="Tahoma"/>
                <a:cs typeface="Tahoma"/>
              </a:rPr>
              <a:t>you</a:t>
            </a:r>
            <a:r>
              <a:rPr sz="1100" spc="15" dirty="0">
                <a:solidFill>
                  <a:srgbClr val="22373A"/>
                </a:solidFill>
                <a:latin typeface="Tahoma"/>
                <a:cs typeface="Tahoma"/>
              </a:rPr>
              <a:t> </a:t>
            </a:r>
            <a:r>
              <a:rPr sz="1100" spc="-75" dirty="0">
                <a:solidFill>
                  <a:srgbClr val="22373A"/>
                </a:solidFill>
                <a:latin typeface="Tahoma"/>
                <a:cs typeface="Tahoma"/>
              </a:rPr>
              <a:t>are</a:t>
            </a:r>
            <a:r>
              <a:rPr sz="1100" spc="20" dirty="0">
                <a:solidFill>
                  <a:srgbClr val="22373A"/>
                </a:solidFill>
                <a:latin typeface="Tahoma"/>
                <a:cs typeface="Tahoma"/>
              </a:rPr>
              <a:t> </a:t>
            </a:r>
            <a:r>
              <a:rPr sz="1100" spc="-35" dirty="0">
                <a:solidFill>
                  <a:srgbClr val="22373A"/>
                </a:solidFill>
                <a:latin typeface="Tahoma"/>
                <a:cs typeface="Tahoma"/>
              </a:rPr>
              <a:t>finding</a:t>
            </a:r>
            <a:r>
              <a:rPr sz="1100" spc="20" dirty="0">
                <a:solidFill>
                  <a:srgbClr val="22373A"/>
                </a:solidFill>
                <a:latin typeface="Tahoma"/>
                <a:cs typeface="Tahoma"/>
              </a:rPr>
              <a:t> </a:t>
            </a:r>
            <a:r>
              <a:rPr sz="1100" spc="-45" dirty="0">
                <a:solidFill>
                  <a:srgbClr val="22373A"/>
                </a:solidFill>
                <a:latin typeface="Tahoma"/>
                <a:cs typeface="Tahoma"/>
              </a:rPr>
              <a:t>model</a:t>
            </a:r>
            <a:r>
              <a:rPr sz="1100" spc="25" dirty="0">
                <a:solidFill>
                  <a:srgbClr val="22373A"/>
                </a:solidFill>
                <a:latin typeface="Tahoma"/>
                <a:cs typeface="Tahoma"/>
              </a:rPr>
              <a:t> </a:t>
            </a:r>
            <a:r>
              <a:rPr sz="1100" spc="-10" dirty="0">
                <a:solidFill>
                  <a:srgbClr val="22373A"/>
                </a:solidFill>
                <a:latin typeface="Tahoma"/>
                <a:cs typeface="Tahoma"/>
              </a:rPr>
              <a:t>fitting</a:t>
            </a:r>
            <a:r>
              <a:rPr sz="1100" spc="15" dirty="0">
                <a:solidFill>
                  <a:srgbClr val="22373A"/>
                </a:solidFill>
                <a:latin typeface="Tahoma"/>
                <a:cs typeface="Tahoma"/>
              </a:rPr>
              <a:t> </a:t>
            </a:r>
            <a:r>
              <a:rPr sz="1100" spc="-55" dirty="0">
                <a:solidFill>
                  <a:srgbClr val="22373A"/>
                </a:solidFill>
                <a:latin typeface="Tahoma"/>
                <a:cs typeface="Tahoma"/>
              </a:rPr>
              <a:t>slow,</a:t>
            </a:r>
            <a:r>
              <a:rPr sz="1100" spc="25" dirty="0">
                <a:solidFill>
                  <a:srgbClr val="22373A"/>
                </a:solidFill>
                <a:latin typeface="Tahoma"/>
                <a:cs typeface="Tahoma"/>
              </a:rPr>
              <a:t> </a:t>
            </a:r>
            <a:r>
              <a:rPr sz="1100" spc="-65" dirty="0">
                <a:solidFill>
                  <a:srgbClr val="22373A"/>
                </a:solidFill>
                <a:latin typeface="Tahoma"/>
                <a:cs typeface="Tahoma"/>
              </a:rPr>
              <a:t>you</a:t>
            </a:r>
            <a:r>
              <a:rPr sz="1100" spc="15" dirty="0">
                <a:solidFill>
                  <a:srgbClr val="22373A"/>
                </a:solidFill>
                <a:latin typeface="Tahoma"/>
                <a:cs typeface="Tahoma"/>
              </a:rPr>
              <a:t> </a:t>
            </a:r>
            <a:r>
              <a:rPr sz="1100" spc="-45" dirty="0">
                <a:solidFill>
                  <a:srgbClr val="22373A"/>
                </a:solidFill>
                <a:latin typeface="Tahoma"/>
                <a:cs typeface="Tahoma"/>
              </a:rPr>
              <a:t>can</a:t>
            </a:r>
            <a:r>
              <a:rPr sz="1100" spc="25" dirty="0">
                <a:solidFill>
                  <a:srgbClr val="22373A"/>
                </a:solidFill>
                <a:latin typeface="Tahoma"/>
                <a:cs typeface="Tahoma"/>
              </a:rPr>
              <a:t> </a:t>
            </a:r>
            <a:r>
              <a:rPr sz="1100" spc="-40" dirty="0">
                <a:solidFill>
                  <a:srgbClr val="22373A"/>
                </a:solidFill>
                <a:latin typeface="Tahoma"/>
                <a:cs typeface="Tahoma"/>
              </a:rPr>
              <a:t>often</a:t>
            </a:r>
            <a:r>
              <a:rPr sz="1100" spc="20" dirty="0">
                <a:solidFill>
                  <a:srgbClr val="22373A"/>
                </a:solidFill>
                <a:latin typeface="Tahoma"/>
                <a:cs typeface="Tahoma"/>
              </a:rPr>
              <a:t> </a:t>
            </a:r>
            <a:r>
              <a:rPr sz="1100" spc="-60" dirty="0">
                <a:solidFill>
                  <a:srgbClr val="22373A"/>
                </a:solidFill>
                <a:latin typeface="Tahoma"/>
                <a:cs typeface="Tahoma"/>
              </a:rPr>
              <a:t>reduce</a:t>
            </a:r>
            <a:r>
              <a:rPr sz="1100" spc="15" dirty="0">
                <a:solidFill>
                  <a:srgbClr val="22373A"/>
                </a:solidFill>
                <a:latin typeface="Tahoma"/>
                <a:cs typeface="Tahoma"/>
              </a:rPr>
              <a:t> </a:t>
            </a:r>
            <a:r>
              <a:rPr sz="1100" spc="-40" dirty="0">
                <a:solidFill>
                  <a:srgbClr val="22373A"/>
                </a:solidFill>
                <a:latin typeface="Tahoma"/>
                <a:cs typeface="Tahoma"/>
              </a:rPr>
              <a:t>the </a:t>
            </a:r>
            <a:r>
              <a:rPr sz="1100" spc="-35" dirty="0">
                <a:solidFill>
                  <a:srgbClr val="22373A"/>
                </a:solidFill>
                <a:latin typeface="Tahoma"/>
                <a:cs typeface="Tahoma"/>
              </a:rPr>
              <a:t> </a:t>
            </a:r>
            <a:r>
              <a:rPr sz="1100" spc="-55" dirty="0">
                <a:solidFill>
                  <a:srgbClr val="22373A"/>
                </a:solidFill>
                <a:latin typeface="Tahoma"/>
                <a:cs typeface="Tahoma"/>
              </a:rPr>
              <a:t>number</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35" dirty="0">
                <a:solidFill>
                  <a:srgbClr val="22373A"/>
                </a:solidFill>
                <a:latin typeface="Tahoma"/>
                <a:cs typeface="Tahoma"/>
              </a:rPr>
              <a:t>iterations</a:t>
            </a:r>
            <a:r>
              <a:rPr sz="1100" spc="20" dirty="0">
                <a:solidFill>
                  <a:srgbClr val="22373A"/>
                </a:solidFill>
                <a:latin typeface="Tahoma"/>
                <a:cs typeface="Tahoma"/>
              </a:rPr>
              <a:t> </a:t>
            </a:r>
            <a:r>
              <a:rPr sz="1100" spc="-40" dirty="0">
                <a:solidFill>
                  <a:srgbClr val="22373A"/>
                </a:solidFill>
                <a:latin typeface="Tahoma"/>
                <a:cs typeface="Tahoma"/>
              </a:rPr>
              <a:t>(note</a:t>
            </a:r>
            <a:r>
              <a:rPr sz="1100" spc="20" dirty="0">
                <a:solidFill>
                  <a:srgbClr val="22373A"/>
                </a:solidFill>
                <a:latin typeface="Tahoma"/>
                <a:cs typeface="Tahoma"/>
              </a:rPr>
              <a:t> </a:t>
            </a:r>
            <a:r>
              <a:rPr sz="1100" spc="-15" dirty="0">
                <a:solidFill>
                  <a:srgbClr val="22373A"/>
                </a:solidFill>
                <a:latin typeface="Tahoma"/>
                <a:cs typeface="Tahoma"/>
              </a:rPr>
              <a:t>that</a:t>
            </a:r>
            <a:r>
              <a:rPr sz="1100" spc="15" dirty="0">
                <a:solidFill>
                  <a:srgbClr val="22373A"/>
                </a:solidFill>
                <a:latin typeface="Tahoma"/>
                <a:cs typeface="Tahoma"/>
              </a:rPr>
              <a:t> </a:t>
            </a:r>
            <a:r>
              <a:rPr sz="1100" spc="-60" dirty="0">
                <a:solidFill>
                  <a:srgbClr val="22373A"/>
                </a:solidFill>
                <a:latin typeface="Tahoma"/>
                <a:cs typeface="Tahoma"/>
              </a:rPr>
              <a:t>you</a:t>
            </a:r>
            <a:r>
              <a:rPr sz="1100" spc="15" dirty="0">
                <a:solidFill>
                  <a:srgbClr val="22373A"/>
                </a:solidFill>
                <a:latin typeface="Tahoma"/>
                <a:cs typeface="Tahoma"/>
              </a:rPr>
              <a:t> </a:t>
            </a:r>
            <a:r>
              <a:rPr sz="1100" spc="-45" dirty="0">
                <a:solidFill>
                  <a:srgbClr val="22373A"/>
                </a:solidFill>
                <a:latin typeface="Tahoma"/>
                <a:cs typeface="Tahoma"/>
              </a:rPr>
              <a:t>generally</a:t>
            </a:r>
            <a:r>
              <a:rPr sz="1100" spc="20" dirty="0">
                <a:solidFill>
                  <a:srgbClr val="22373A"/>
                </a:solidFill>
                <a:latin typeface="Tahoma"/>
                <a:cs typeface="Tahoma"/>
              </a:rPr>
              <a:t> </a:t>
            </a:r>
            <a:r>
              <a:rPr sz="1100" spc="-50" dirty="0">
                <a:solidFill>
                  <a:srgbClr val="22373A"/>
                </a:solidFill>
                <a:latin typeface="Tahoma"/>
                <a:cs typeface="Tahoma"/>
              </a:rPr>
              <a:t>want</a:t>
            </a:r>
            <a:r>
              <a:rPr sz="1100" spc="15" dirty="0">
                <a:solidFill>
                  <a:srgbClr val="22373A"/>
                </a:solidFill>
                <a:latin typeface="Tahoma"/>
                <a:cs typeface="Tahoma"/>
              </a:rPr>
              <a:t> </a:t>
            </a:r>
            <a:r>
              <a:rPr sz="1100" spc="20" dirty="0">
                <a:solidFill>
                  <a:srgbClr val="22373A"/>
                </a:solidFill>
                <a:latin typeface="SimSun"/>
                <a:cs typeface="SimSun"/>
              </a:rPr>
              <a:t>warmup</a:t>
            </a:r>
            <a:r>
              <a:rPr sz="1100" spc="-190" dirty="0">
                <a:solidFill>
                  <a:srgbClr val="22373A"/>
                </a:solidFill>
                <a:latin typeface="SimSun"/>
                <a:cs typeface="SimSun"/>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55" dirty="0">
                <a:solidFill>
                  <a:srgbClr val="22373A"/>
                </a:solidFill>
                <a:latin typeface="Tahoma"/>
                <a:cs typeface="Tahoma"/>
              </a:rPr>
              <a:t>be </a:t>
            </a:r>
            <a:r>
              <a:rPr sz="1100" spc="-330" dirty="0">
                <a:solidFill>
                  <a:srgbClr val="22373A"/>
                </a:solidFill>
                <a:latin typeface="Tahoma"/>
                <a:cs typeface="Tahoma"/>
              </a:rPr>
              <a:t> </a:t>
            </a:r>
            <a:r>
              <a:rPr sz="1100" spc="-55" dirty="0">
                <a:solidFill>
                  <a:srgbClr val="22373A"/>
                </a:solidFill>
                <a:latin typeface="Tahoma"/>
                <a:cs typeface="Tahoma"/>
              </a:rPr>
              <a:t>around</a:t>
            </a:r>
            <a:r>
              <a:rPr sz="1100" spc="20" dirty="0">
                <a:solidFill>
                  <a:srgbClr val="22373A"/>
                </a:solidFill>
                <a:latin typeface="Tahoma"/>
                <a:cs typeface="Tahoma"/>
              </a:rPr>
              <a:t> </a:t>
            </a:r>
            <a:r>
              <a:rPr sz="1100" spc="-95" dirty="0">
                <a:solidFill>
                  <a:srgbClr val="22373A"/>
                </a:solidFill>
                <a:latin typeface="Tahoma"/>
                <a:cs typeface="Tahoma"/>
              </a:rPr>
              <a:t>50%</a:t>
            </a:r>
            <a:r>
              <a:rPr sz="1100" spc="1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10" dirty="0">
                <a:solidFill>
                  <a:srgbClr val="22373A"/>
                </a:solidFill>
                <a:latin typeface="Tahoma"/>
                <a:cs typeface="Tahoma"/>
              </a:rPr>
              <a:t>total</a:t>
            </a:r>
            <a:r>
              <a:rPr sz="1100" spc="15" dirty="0">
                <a:solidFill>
                  <a:srgbClr val="22373A"/>
                </a:solidFill>
                <a:latin typeface="Tahoma"/>
                <a:cs typeface="Tahoma"/>
              </a:rPr>
              <a:t> </a:t>
            </a:r>
            <a:r>
              <a:rPr sz="1100" spc="-55" dirty="0">
                <a:solidFill>
                  <a:srgbClr val="22373A"/>
                </a:solidFill>
                <a:latin typeface="Tahoma"/>
                <a:cs typeface="Tahoma"/>
              </a:rPr>
              <a:t>number</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35" dirty="0">
                <a:solidFill>
                  <a:srgbClr val="22373A"/>
                </a:solidFill>
                <a:latin typeface="Tahoma"/>
                <a:cs typeface="Tahoma"/>
              </a:rPr>
              <a:t>iterations).</a:t>
            </a:r>
            <a:endParaRPr sz="1100">
              <a:latin typeface="Tahoma"/>
              <a:cs typeface="Tahoma"/>
            </a:endParaRPr>
          </a:p>
        </p:txBody>
      </p:sp>
      <p:sp>
        <p:nvSpPr>
          <p:cNvPr id="4" name="object 4"/>
          <p:cNvSpPr/>
          <p:nvPr/>
        </p:nvSpPr>
        <p:spPr>
          <a:xfrm>
            <a:off x="322046" y="1758823"/>
            <a:ext cx="3964304" cy="637540"/>
          </a:xfrm>
          <a:custGeom>
            <a:avLst/>
            <a:gdLst/>
            <a:ahLst/>
            <a:cxnLst/>
            <a:rect l="l" t="t" r="r" b="b"/>
            <a:pathLst>
              <a:path w="3964304" h="637539">
                <a:moveTo>
                  <a:pt x="3963911" y="0"/>
                </a:moveTo>
                <a:lnTo>
                  <a:pt x="0" y="0"/>
                </a:lnTo>
                <a:lnTo>
                  <a:pt x="0" y="637095"/>
                </a:lnTo>
                <a:lnTo>
                  <a:pt x="3963911" y="637095"/>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743005"/>
            <a:ext cx="2244090" cy="636905"/>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height_model</a:t>
            </a:r>
            <a:r>
              <a:rPr sz="600" spc="-30" dirty="0">
                <a:solidFill>
                  <a:srgbClr val="22373A"/>
                </a:solidFill>
                <a:latin typeface="SimSun"/>
                <a:cs typeface="SimSun"/>
              </a:rPr>
              <a:t> </a:t>
            </a:r>
            <a:r>
              <a:rPr sz="600" spc="15" dirty="0">
                <a:solidFill>
                  <a:srgbClr val="8E5902"/>
                </a:solidFill>
                <a:latin typeface="SimSun"/>
                <a:cs typeface="SimSun"/>
              </a:rPr>
              <a:t>&lt;-</a:t>
            </a:r>
            <a:endParaRPr sz="600">
              <a:latin typeface="SimSun"/>
              <a:cs typeface="SimSun"/>
            </a:endParaRPr>
          </a:p>
          <a:p>
            <a:pPr marL="254635" marR="448309" indent="-161925">
              <a:lnSpc>
                <a:spcPct val="111400"/>
              </a:lnSpc>
            </a:pPr>
            <a:r>
              <a:rPr sz="600" spc="15" dirty="0">
                <a:latin typeface="SimSun"/>
                <a:cs typeface="SimSun"/>
              </a:rPr>
              <a:t>brm</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solidFill>
                  <a:srgbClr val="C4A000"/>
                </a:solidFill>
                <a:latin typeface="SimSun"/>
                <a:cs typeface="SimSun"/>
              </a:rPr>
              <a:t>family = </a:t>
            </a:r>
            <a:r>
              <a:rPr sz="600" spc="15" dirty="0">
                <a:solidFill>
                  <a:srgbClr val="22373A"/>
                </a:solidFill>
                <a:latin typeface="SimSun"/>
                <a:cs typeface="SimSun"/>
              </a:rPr>
              <a:t>gaussian, </a:t>
            </a:r>
            <a:r>
              <a:rPr sz="600" spc="-285" dirty="0">
                <a:solidFill>
                  <a:srgbClr val="22373A"/>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r>
              <a:rPr sz="600" spc="10" dirty="0">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a:t>
            </a:r>
            <a:endParaRPr sz="600">
              <a:latin typeface="SimSun"/>
              <a:cs typeface="SimSun"/>
            </a:endParaRPr>
          </a:p>
          <a:p>
            <a:pPr marL="254635">
              <a:lnSpc>
                <a:spcPct val="100000"/>
              </a:lnSpc>
              <a:spcBef>
                <a:spcPts val="85"/>
              </a:spcBef>
            </a:pPr>
            <a:r>
              <a:rPr sz="600" spc="15" dirty="0">
                <a:solidFill>
                  <a:srgbClr val="C4A000"/>
                </a:solidFill>
                <a:latin typeface="SimSun"/>
                <a:cs typeface="SimSun"/>
              </a:rPr>
              <a:t>prior</a:t>
            </a:r>
            <a:r>
              <a:rPr sz="600" spc="-5" dirty="0">
                <a:solidFill>
                  <a:srgbClr val="C4A000"/>
                </a:solidFill>
                <a:latin typeface="SimSun"/>
                <a:cs typeface="SimSun"/>
              </a:rPr>
              <a:t> </a:t>
            </a:r>
            <a:r>
              <a:rPr sz="600" spc="15" dirty="0">
                <a:solidFill>
                  <a:srgbClr val="C4A000"/>
                </a:solidFill>
                <a:latin typeface="SimSun"/>
                <a:cs typeface="SimSun"/>
              </a:rPr>
              <a:t>=</a:t>
            </a:r>
            <a:r>
              <a:rPr sz="600" dirty="0">
                <a:solidFill>
                  <a:srgbClr val="C4A000"/>
                </a:solidFill>
                <a:latin typeface="SimSun"/>
                <a:cs typeface="SimSun"/>
              </a:rPr>
              <a:t> </a:t>
            </a:r>
            <a:r>
              <a:rPr sz="600" spc="15" dirty="0">
                <a:solidFill>
                  <a:srgbClr val="22373A"/>
                </a:solidFill>
                <a:latin typeface="SimSun"/>
                <a:cs typeface="SimSun"/>
              </a:rPr>
              <a:t>height_model_prior,</a:t>
            </a:r>
            <a:endParaRPr sz="600">
              <a:latin typeface="SimSun"/>
              <a:cs typeface="SimSun"/>
            </a:endParaRPr>
          </a:p>
          <a:p>
            <a:pPr marL="254635">
              <a:lnSpc>
                <a:spcPct val="100000"/>
              </a:lnSpc>
              <a:spcBef>
                <a:spcPts val="80"/>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500</a:t>
            </a:r>
            <a:r>
              <a:rPr sz="600" spc="15" dirty="0">
                <a:solidFill>
                  <a:srgbClr val="22373A"/>
                </a:solidFill>
                <a:latin typeface="SimSun"/>
                <a:cs typeface="SimSun"/>
              </a:rPr>
              <a:t>, </a:t>
            </a:r>
            <a:r>
              <a:rPr sz="600" spc="15" dirty="0">
                <a:solidFill>
                  <a:srgbClr val="C4A000"/>
                </a:solidFill>
                <a:latin typeface="SimSun"/>
                <a:cs typeface="SimSun"/>
              </a:rPr>
              <a:t>chains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 =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a:p>
            <a:pPr marL="254635">
              <a:lnSpc>
                <a:spcPct val="100000"/>
              </a:lnSpc>
              <a:spcBef>
                <a:spcPts val="80"/>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19</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5232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90" dirty="0">
                <a:solidFill>
                  <a:srgbClr val="F9F9F9"/>
                </a:solidFill>
              </a:rPr>
              <a:t> </a:t>
            </a:r>
            <a:r>
              <a:rPr sz="1200" spc="-15" dirty="0">
                <a:solidFill>
                  <a:srgbClr val="F9F9F9"/>
                </a:solidFill>
              </a:rPr>
              <a:t>the</a:t>
            </a:r>
            <a:r>
              <a:rPr sz="1200" spc="85" dirty="0">
                <a:solidFill>
                  <a:srgbClr val="F9F9F9"/>
                </a:solidFill>
              </a:rPr>
              <a:t> </a:t>
            </a:r>
            <a:r>
              <a:rPr sz="1200" spc="-45" dirty="0">
                <a:solidFill>
                  <a:srgbClr val="F9F9F9"/>
                </a:solidFill>
              </a:rPr>
              <a:t>model</a:t>
            </a:r>
            <a:r>
              <a:rPr sz="1200" spc="95" dirty="0">
                <a:solidFill>
                  <a:srgbClr val="F9F9F9"/>
                </a:solidFill>
              </a:rPr>
              <a:t> </a:t>
            </a:r>
            <a:r>
              <a:rPr sz="1200" spc="-15" dirty="0">
                <a:solidFill>
                  <a:srgbClr val="F9F9F9"/>
                </a:solidFill>
              </a:rPr>
              <a:t>with</a:t>
            </a:r>
            <a:r>
              <a:rPr sz="1200" spc="85" dirty="0">
                <a:solidFill>
                  <a:srgbClr val="F9F9F9"/>
                </a:solidFill>
              </a:rPr>
              <a:t> </a:t>
            </a:r>
            <a:r>
              <a:rPr sz="1200" spc="25" dirty="0">
                <a:solidFill>
                  <a:srgbClr val="F9F9F9"/>
                </a:solidFill>
                <a:latin typeface="Times New Roman"/>
                <a:cs typeface="Times New Roman"/>
              </a:rPr>
              <a:t>brm()</a:t>
            </a:r>
            <a:endParaRPr sz="1200">
              <a:latin typeface="Times New Roman"/>
              <a:cs typeface="Times New Roman"/>
            </a:endParaRPr>
          </a:p>
        </p:txBody>
      </p:sp>
      <p:sp>
        <p:nvSpPr>
          <p:cNvPr id="3" name="object 3"/>
          <p:cNvSpPr/>
          <p:nvPr/>
        </p:nvSpPr>
        <p:spPr>
          <a:xfrm>
            <a:off x="322046" y="639521"/>
            <a:ext cx="3964304" cy="144780"/>
          </a:xfrm>
          <a:custGeom>
            <a:avLst/>
            <a:gdLst/>
            <a:ahLst/>
            <a:cxnLst/>
            <a:rect l="l" t="t" r="r" b="b"/>
            <a:pathLst>
              <a:path w="3964304" h="144779">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640847"/>
            <a:ext cx="87249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summary</a:t>
            </a:r>
            <a:r>
              <a:rPr sz="600" spc="15" dirty="0">
                <a:solidFill>
                  <a:srgbClr val="22373A"/>
                </a:solidFill>
                <a:latin typeface="SimSun"/>
                <a:cs typeface="SimSun"/>
              </a:rPr>
              <a:t>(height_model)</a:t>
            </a:r>
            <a:endParaRPr sz="600">
              <a:latin typeface="SimSun"/>
              <a:cs typeface="SimSun"/>
            </a:endParaRPr>
          </a:p>
        </p:txBody>
      </p:sp>
      <p:sp>
        <p:nvSpPr>
          <p:cNvPr id="9" name="object 9"/>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20</a:t>
            </a:r>
          </a:p>
        </p:txBody>
      </p:sp>
      <p:sp>
        <p:nvSpPr>
          <p:cNvPr id="5" name="object 5"/>
          <p:cNvSpPr txBox="1"/>
          <p:nvPr/>
        </p:nvSpPr>
        <p:spPr>
          <a:xfrm>
            <a:off x="347294" y="976560"/>
            <a:ext cx="2929255" cy="9423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a:t>
            </a:r>
            <a:r>
              <a:rPr sz="600" spc="300" dirty="0">
                <a:solidFill>
                  <a:srgbClr val="22373A"/>
                </a:solidFill>
                <a:latin typeface="SimSun"/>
                <a:cs typeface="SimSun"/>
              </a:rPr>
              <a:t> </a:t>
            </a:r>
            <a:r>
              <a:rPr sz="600" spc="15" dirty="0">
                <a:solidFill>
                  <a:srgbClr val="22373A"/>
                </a:solidFill>
                <a:latin typeface="SimSun"/>
                <a:cs typeface="SimSun"/>
              </a:rPr>
              <a:t>Family:</a:t>
            </a:r>
            <a:r>
              <a:rPr sz="600" dirty="0">
                <a:solidFill>
                  <a:srgbClr val="22373A"/>
                </a:solidFill>
                <a:latin typeface="SimSun"/>
                <a:cs typeface="SimSun"/>
              </a:rPr>
              <a:t> </a:t>
            </a:r>
            <a:r>
              <a:rPr sz="600" spc="15" dirty="0">
                <a:solidFill>
                  <a:srgbClr val="22373A"/>
                </a:solidFill>
                <a:latin typeface="SimSun"/>
                <a:cs typeface="SimSun"/>
              </a:rPr>
              <a:t>gaussian</a:t>
            </a:r>
            <a:endParaRPr sz="600">
              <a:latin typeface="SimSun"/>
              <a:cs typeface="SimSun"/>
            </a:endParaRPr>
          </a:p>
          <a:p>
            <a:pPr marL="12700" marR="1174115">
              <a:lnSpc>
                <a:spcPct val="111400"/>
              </a:lnSpc>
            </a:pPr>
            <a:r>
              <a:rPr sz="600" spc="15" dirty="0">
                <a:solidFill>
                  <a:srgbClr val="22373A"/>
                </a:solidFill>
                <a:latin typeface="SimSun"/>
                <a:cs typeface="SimSun"/>
              </a:rPr>
              <a:t>##</a:t>
            </a:r>
            <a:r>
              <a:rPr sz="600" spc="335" dirty="0">
                <a:solidFill>
                  <a:srgbClr val="22373A"/>
                </a:solidFill>
                <a:latin typeface="SimSun"/>
                <a:cs typeface="SimSun"/>
              </a:rPr>
              <a:t> </a:t>
            </a:r>
            <a:r>
              <a:rPr sz="600" spc="15" dirty="0">
                <a:solidFill>
                  <a:srgbClr val="22373A"/>
                </a:solidFill>
                <a:latin typeface="SimSun"/>
                <a:cs typeface="SimSun"/>
              </a:rPr>
              <a:t>Links: mu = identity; sigma = identity </a:t>
            </a:r>
            <a:r>
              <a:rPr sz="600" spc="-285" dirty="0">
                <a:solidFill>
                  <a:srgbClr val="22373A"/>
                </a:solidFill>
                <a:latin typeface="SimSun"/>
                <a:cs typeface="SimSun"/>
              </a:rPr>
              <a:t> </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22373A"/>
                </a:solidFill>
                <a:latin typeface="SimSun"/>
                <a:cs typeface="SimSun"/>
              </a:rPr>
              <a:t>Formula: height</a:t>
            </a:r>
            <a:r>
              <a:rPr sz="600" spc="10" dirty="0">
                <a:solidFill>
                  <a:srgbClr val="22373A"/>
                </a:solidFill>
                <a:latin typeface="SimSun"/>
                <a:cs typeface="SimSun"/>
              </a:rPr>
              <a:t> </a:t>
            </a:r>
            <a:r>
              <a:rPr sz="600" spc="15" dirty="0">
                <a:solidFill>
                  <a:srgbClr val="22373A"/>
                </a:solidFill>
                <a:latin typeface="SimSun"/>
                <a:cs typeface="SimSun"/>
              </a:rPr>
              <a:t>~ 1</a:t>
            </a:r>
            <a:endParaRPr sz="600">
              <a:latin typeface="SimSun"/>
              <a:cs typeface="SimSun"/>
            </a:endParaRPr>
          </a:p>
          <a:p>
            <a:pPr marL="12700">
              <a:lnSpc>
                <a:spcPct val="100000"/>
              </a:lnSpc>
              <a:spcBef>
                <a:spcPts val="85"/>
              </a:spcBef>
              <a:tabLst>
                <a:tab pos="254000" algn="l"/>
              </a:tabLst>
            </a:pPr>
            <a:r>
              <a:rPr sz="600" spc="15" dirty="0">
                <a:solidFill>
                  <a:srgbClr val="22373A"/>
                </a:solidFill>
                <a:latin typeface="SimSun"/>
                <a:cs typeface="SimSun"/>
              </a:rPr>
              <a:t>##	Data: height_data (Number of observations: 352)</a:t>
            </a:r>
            <a:endParaRPr sz="600">
              <a:latin typeface="SimSun"/>
              <a:cs typeface="SimSun"/>
            </a:endParaRPr>
          </a:p>
          <a:p>
            <a:pPr marL="12700" marR="125730">
              <a:lnSpc>
                <a:spcPct val="111400"/>
              </a:lnSpc>
              <a:tabLst>
                <a:tab pos="496570" algn="l"/>
              </a:tabLst>
            </a:pPr>
            <a:r>
              <a:rPr sz="600" spc="15" dirty="0">
                <a:solidFill>
                  <a:srgbClr val="22373A"/>
                </a:solidFill>
                <a:latin typeface="SimSun"/>
                <a:cs typeface="SimSun"/>
              </a:rPr>
              <a:t>## </a:t>
            </a:r>
            <a:r>
              <a:rPr sz="600" spc="30" dirty="0">
                <a:solidFill>
                  <a:srgbClr val="22373A"/>
                </a:solidFill>
                <a:latin typeface="SimSun"/>
                <a:cs typeface="SimSun"/>
              </a:rPr>
              <a:t> </a:t>
            </a:r>
            <a:r>
              <a:rPr sz="600" spc="15" dirty="0">
                <a:solidFill>
                  <a:srgbClr val="22373A"/>
                </a:solidFill>
                <a:latin typeface="SimSun"/>
                <a:cs typeface="SimSun"/>
              </a:rPr>
              <a:t>Draws: 4 chains,</a:t>
            </a:r>
            <a:r>
              <a:rPr sz="600" spc="20" dirty="0">
                <a:solidFill>
                  <a:srgbClr val="22373A"/>
                </a:solidFill>
                <a:latin typeface="SimSun"/>
                <a:cs typeface="SimSun"/>
              </a:rPr>
              <a:t> </a:t>
            </a:r>
            <a:r>
              <a:rPr sz="600" spc="15" dirty="0">
                <a:solidFill>
                  <a:srgbClr val="22373A"/>
                </a:solidFill>
                <a:latin typeface="SimSun"/>
                <a:cs typeface="SimSun"/>
              </a:rPr>
              <a:t>each with iter</a:t>
            </a:r>
            <a:r>
              <a:rPr sz="600" spc="20" dirty="0">
                <a:solidFill>
                  <a:srgbClr val="22373A"/>
                </a:solidFill>
                <a:latin typeface="SimSun"/>
                <a:cs typeface="SimSun"/>
              </a:rPr>
              <a:t> </a:t>
            </a:r>
            <a:r>
              <a:rPr sz="600" spc="15" dirty="0">
                <a:solidFill>
                  <a:srgbClr val="22373A"/>
                </a:solidFill>
                <a:latin typeface="SimSun"/>
                <a:cs typeface="SimSun"/>
              </a:rPr>
              <a:t>= 2000; warmup</a:t>
            </a:r>
            <a:r>
              <a:rPr sz="600" spc="20" dirty="0">
                <a:solidFill>
                  <a:srgbClr val="22373A"/>
                </a:solidFill>
                <a:latin typeface="SimSun"/>
                <a:cs typeface="SimSun"/>
              </a:rPr>
              <a:t> </a:t>
            </a:r>
            <a:r>
              <a:rPr sz="600" spc="15" dirty="0">
                <a:solidFill>
                  <a:srgbClr val="22373A"/>
                </a:solidFill>
                <a:latin typeface="SimSun"/>
                <a:cs typeface="SimSun"/>
              </a:rPr>
              <a:t>= 1000; thin</a:t>
            </a:r>
            <a:r>
              <a:rPr sz="600" spc="20" dirty="0">
                <a:solidFill>
                  <a:srgbClr val="22373A"/>
                </a:solidFill>
                <a:latin typeface="SimSun"/>
                <a:cs typeface="SimSun"/>
              </a:rPr>
              <a:t> </a:t>
            </a:r>
            <a:r>
              <a:rPr sz="600" spc="15" dirty="0">
                <a:solidFill>
                  <a:srgbClr val="22373A"/>
                </a:solidFill>
                <a:latin typeface="SimSun"/>
                <a:cs typeface="SimSun"/>
              </a:rPr>
              <a:t>= 1; </a:t>
            </a:r>
            <a:r>
              <a:rPr sz="600" spc="-285" dirty="0">
                <a:solidFill>
                  <a:srgbClr val="22373A"/>
                </a:solidFill>
                <a:latin typeface="SimSun"/>
                <a:cs typeface="SimSun"/>
              </a:rPr>
              <a:t> </a:t>
            </a:r>
            <a:r>
              <a:rPr sz="600" spc="15" dirty="0">
                <a:solidFill>
                  <a:srgbClr val="22373A"/>
                </a:solidFill>
                <a:latin typeface="SimSun"/>
                <a:cs typeface="SimSun"/>
              </a:rPr>
              <a:t>##	total</a:t>
            </a:r>
            <a:r>
              <a:rPr sz="600" spc="10" dirty="0">
                <a:solidFill>
                  <a:srgbClr val="22373A"/>
                </a:solidFill>
                <a:latin typeface="SimSun"/>
                <a:cs typeface="SimSun"/>
              </a:rPr>
              <a:t> </a:t>
            </a:r>
            <a:r>
              <a:rPr sz="600" spc="15" dirty="0">
                <a:solidFill>
                  <a:srgbClr val="22373A"/>
                </a:solidFill>
                <a:latin typeface="SimSun"/>
                <a:cs typeface="SimSun"/>
              </a:rPr>
              <a:t>post-warmup draws = 4000</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r>
              <a:rPr sz="600" dirty="0">
                <a:solidFill>
                  <a:srgbClr val="22373A"/>
                </a:solidFill>
                <a:latin typeface="SimSun"/>
                <a:cs typeface="SimSun"/>
              </a:rPr>
              <a:t> </a:t>
            </a:r>
            <a:r>
              <a:rPr sz="600" spc="15" dirty="0">
                <a:solidFill>
                  <a:srgbClr val="22373A"/>
                </a:solidFill>
                <a:latin typeface="SimSun"/>
                <a:cs typeface="SimSun"/>
              </a:rPr>
              <a:t>Population-Level</a:t>
            </a:r>
            <a:r>
              <a:rPr sz="600" dirty="0">
                <a:solidFill>
                  <a:srgbClr val="22373A"/>
                </a:solidFill>
                <a:latin typeface="SimSun"/>
                <a:cs typeface="SimSun"/>
              </a:rPr>
              <a:t> </a:t>
            </a:r>
            <a:r>
              <a:rPr sz="600" spc="15" dirty="0">
                <a:solidFill>
                  <a:srgbClr val="22373A"/>
                </a:solidFill>
                <a:latin typeface="SimSun"/>
                <a:cs typeface="SimSun"/>
              </a:rPr>
              <a:t>Effects:</a:t>
            </a:r>
            <a:endParaRPr sz="600">
              <a:latin typeface="SimSun"/>
              <a:cs typeface="SimSun"/>
            </a:endParaRPr>
          </a:p>
          <a:p>
            <a:pPr marL="12700">
              <a:lnSpc>
                <a:spcPct val="100000"/>
              </a:lnSpc>
              <a:spcBef>
                <a:spcPts val="85"/>
              </a:spcBef>
              <a:tabLst>
                <a:tab pos="536575" algn="l"/>
              </a:tabLst>
            </a:pPr>
            <a:r>
              <a:rPr sz="600" spc="15" dirty="0">
                <a:solidFill>
                  <a:srgbClr val="22373A"/>
                </a:solidFill>
                <a:latin typeface="SimSun"/>
                <a:cs typeface="SimSun"/>
              </a:rPr>
              <a:t>##	Estimate Est.Error</a:t>
            </a:r>
            <a:r>
              <a:rPr sz="600" spc="20" dirty="0">
                <a:solidFill>
                  <a:srgbClr val="22373A"/>
                </a:solidFill>
                <a:latin typeface="SimSun"/>
                <a:cs typeface="SimSun"/>
              </a:rPr>
              <a:t> </a:t>
            </a:r>
            <a:r>
              <a:rPr sz="600" spc="15" dirty="0">
                <a:solidFill>
                  <a:srgbClr val="22373A"/>
                </a:solidFill>
                <a:latin typeface="SimSun"/>
                <a:cs typeface="SimSun"/>
              </a:rPr>
              <a:t>l-95% CI</a:t>
            </a:r>
            <a:r>
              <a:rPr sz="600" spc="20" dirty="0">
                <a:solidFill>
                  <a:srgbClr val="22373A"/>
                </a:solidFill>
                <a:latin typeface="SimSun"/>
                <a:cs typeface="SimSun"/>
              </a:rPr>
              <a:t> </a:t>
            </a:r>
            <a:r>
              <a:rPr sz="600" spc="15" dirty="0">
                <a:solidFill>
                  <a:srgbClr val="22373A"/>
                </a:solidFill>
                <a:latin typeface="SimSun"/>
                <a:cs typeface="SimSun"/>
              </a:rPr>
              <a:t>u-95% CI</a:t>
            </a:r>
            <a:r>
              <a:rPr sz="600" spc="20" dirty="0">
                <a:solidFill>
                  <a:srgbClr val="22373A"/>
                </a:solidFill>
                <a:latin typeface="SimSun"/>
                <a:cs typeface="SimSun"/>
              </a:rPr>
              <a:t> </a:t>
            </a:r>
            <a:r>
              <a:rPr sz="600" spc="15" dirty="0">
                <a:solidFill>
                  <a:srgbClr val="22373A"/>
                </a:solidFill>
                <a:latin typeface="SimSun"/>
                <a:cs typeface="SimSun"/>
              </a:rPr>
              <a:t>Rhat Bulk_ESS</a:t>
            </a:r>
            <a:r>
              <a:rPr sz="600" spc="20" dirty="0">
                <a:solidFill>
                  <a:srgbClr val="22373A"/>
                </a:solidFill>
                <a:latin typeface="SimSun"/>
                <a:cs typeface="SimSun"/>
              </a:rPr>
              <a:t> </a:t>
            </a:r>
            <a:r>
              <a:rPr sz="600" spc="15" dirty="0">
                <a:solidFill>
                  <a:srgbClr val="22373A"/>
                </a:solidFill>
                <a:latin typeface="SimSun"/>
                <a:cs typeface="SimSun"/>
              </a:rPr>
              <a:t>Tail_ESS</a:t>
            </a:r>
            <a:endParaRPr sz="600">
              <a:latin typeface="SimSun"/>
              <a:cs typeface="SimSun"/>
            </a:endParaRPr>
          </a:p>
        </p:txBody>
      </p:sp>
      <p:sp>
        <p:nvSpPr>
          <p:cNvPr id="6" name="object 6"/>
          <p:cNvSpPr txBox="1"/>
          <p:nvPr/>
        </p:nvSpPr>
        <p:spPr>
          <a:xfrm>
            <a:off x="2726729" y="1903989"/>
            <a:ext cx="549910" cy="116839"/>
          </a:xfrm>
          <a:prstGeom prst="rect">
            <a:avLst/>
          </a:prstGeom>
        </p:spPr>
        <p:txBody>
          <a:bodyPr vert="horz" wrap="square" lIns="0" tIns="12065" rIns="0" bIns="0" rtlCol="0">
            <a:spAutoFit/>
          </a:bodyPr>
          <a:lstStyle/>
          <a:p>
            <a:pPr marL="12700">
              <a:lnSpc>
                <a:spcPct val="100000"/>
              </a:lnSpc>
              <a:spcBef>
                <a:spcPts val="95"/>
              </a:spcBef>
              <a:tabLst>
                <a:tab pos="375285" algn="l"/>
              </a:tabLst>
            </a:pPr>
            <a:r>
              <a:rPr sz="600" spc="15" dirty="0">
                <a:solidFill>
                  <a:srgbClr val="22373A"/>
                </a:solidFill>
                <a:latin typeface="SimSun"/>
                <a:cs typeface="SimSun"/>
              </a:rPr>
              <a:t>3454	2464</a:t>
            </a:r>
            <a:endParaRPr sz="600">
              <a:latin typeface="SimSun"/>
              <a:cs typeface="SimSun"/>
            </a:endParaRPr>
          </a:p>
        </p:txBody>
      </p:sp>
      <p:sp>
        <p:nvSpPr>
          <p:cNvPr id="7" name="object 7"/>
          <p:cNvSpPr txBox="1"/>
          <p:nvPr/>
        </p:nvSpPr>
        <p:spPr>
          <a:xfrm>
            <a:off x="347294" y="1893233"/>
            <a:ext cx="2203450" cy="331470"/>
          </a:xfrm>
          <a:prstGeom prst="rect">
            <a:avLst/>
          </a:prstGeom>
        </p:spPr>
        <p:txBody>
          <a:bodyPr vert="horz" wrap="square" lIns="0" tIns="12700" rIns="0" bIns="0" rtlCol="0">
            <a:spAutoFit/>
          </a:bodyPr>
          <a:lstStyle/>
          <a:p>
            <a:pPr marL="12700" marR="5080">
              <a:lnSpc>
                <a:spcPct val="111400"/>
              </a:lnSpc>
              <a:spcBef>
                <a:spcPts val="100"/>
              </a:spcBef>
              <a:tabLst>
                <a:tab pos="1101090" algn="l"/>
              </a:tabLst>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Intercept  </a:t>
            </a:r>
            <a:r>
              <a:rPr sz="600" spc="45" dirty="0">
                <a:solidFill>
                  <a:srgbClr val="22373A"/>
                </a:solidFill>
                <a:latin typeface="SimSun"/>
                <a:cs typeface="SimSun"/>
              </a:rPr>
              <a:t> </a:t>
            </a:r>
            <a:r>
              <a:rPr sz="600" spc="15" dirty="0">
                <a:solidFill>
                  <a:srgbClr val="22373A"/>
                </a:solidFill>
                <a:latin typeface="SimSun"/>
                <a:cs typeface="SimSun"/>
              </a:rPr>
              <a:t>154.60	0.42</a:t>
            </a:r>
            <a:r>
              <a:rPr sz="600" spc="320" dirty="0">
                <a:solidFill>
                  <a:srgbClr val="22373A"/>
                </a:solidFill>
                <a:latin typeface="SimSun"/>
                <a:cs typeface="SimSun"/>
              </a:rPr>
              <a:t> </a:t>
            </a:r>
            <a:r>
              <a:rPr sz="600" spc="15" dirty="0">
                <a:solidFill>
                  <a:srgbClr val="22373A"/>
                </a:solidFill>
                <a:latin typeface="SimSun"/>
                <a:cs typeface="SimSun"/>
              </a:rPr>
              <a:t>153.76 </a:t>
            </a:r>
            <a:r>
              <a:rPr sz="600" spc="310" dirty="0">
                <a:solidFill>
                  <a:srgbClr val="22373A"/>
                </a:solidFill>
                <a:latin typeface="SimSun"/>
                <a:cs typeface="SimSun"/>
              </a:rPr>
              <a:t> </a:t>
            </a:r>
            <a:r>
              <a:rPr sz="600" spc="15" dirty="0">
                <a:solidFill>
                  <a:srgbClr val="22373A"/>
                </a:solidFill>
                <a:latin typeface="SimSun"/>
                <a:cs typeface="SimSun"/>
              </a:rPr>
              <a:t>155.41</a:t>
            </a:r>
            <a:r>
              <a:rPr sz="600" spc="10" dirty="0">
                <a:solidFill>
                  <a:srgbClr val="22373A"/>
                </a:solidFill>
                <a:latin typeface="SimSun"/>
                <a:cs typeface="SimSun"/>
              </a:rPr>
              <a:t> </a:t>
            </a:r>
            <a:r>
              <a:rPr sz="600" spc="15" dirty="0">
                <a:solidFill>
                  <a:srgbClr val="22373A"/>
                </a:solidFill>
                <a:latin typeface="SimSun"/>
                <a:cs typeface="SimSun"/>
              </a:rPr>
              <a:t>1.00 </a:t>
            </a:r>
            <a:r>
              <a:rPr sz="600" spc="-285" dirty="0">
                <a:solidFill>
                  <a:srgbClr val="22373A"/>
                </a:solidFill>
                <a:latin typeface="SimSun"/>
                <a:cs typeface="SimSun"/>
              </a:rPr>
              <a:t> </a:t>
            </a:r>
            <a:r>
              <a:rPr sz="600" spc="15" dirty="0">
                <a:solidFill>
                  <a:srgbClr val="22373A"/>
                </a:solidFill>
                <a:latin typeface="SimSun"/>
                <a:cs typeface="SimSun"/>
              </a:rPr>
              <a:t>##</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Family</a:t>
            </a:r>
            <a:r>
              <a:rPr sz="600" spc="5" dirty="0">
                <a:solidFill>
                  <a:srgbClr val="22373A"/>
                </a:solidFill>
                <a:latin typeface="SimSun"/>
                <a:cs typeface="SimSun"/>
              </a:rPr>
              <a:t> </a:t>
            </a:r>
            <a:r>
              <a:rPr sz="600" spc="15" dirty="0">
                <a:solidFill>
                  <a:srgbClr val="22373A"/>
                </a:solidFill>
                <a:latin typeface="SimSun"/>
                <a:cs typeface="SimSun"/>
              </a:rPr>
              <a:t>Specific</a:t>
            </a:r>
            <a:r>
              <a:rPr sz="600" spc="5" dirty="0">
                <a:solidFill>
                  <a:srgbClr val="22373A"/>
                </a:solidFill>
                <a:latin typeface="SimSun"/>
                <a:cs typeface="SimSun"/>
              </a:rPr>
              <a:t> </a:t>
            </a:r>
            <a:r>
              <a:rPr sz="600" spc="15" dirty="0">
                <a:solidFill>
                  <a:srgbClr val="22373A"/>
                </a:solidFill>
                <a:latin typeface="SimSun"/>
                <a:cs typeface="SimSun"/>
              </a:rPr>
              <a:t>Parameters:</a:t>
            </a:r>
            <a:endParaRPr sz="600">
              <a:latin typeface="SimSun"/>
              <a:cs typeface="SimSun"/>
            </a:endParaRPr>
          </a:p>
        </p:txBody>
      </p:sp>
      <p:sp>
        <p:nvSpPr>
          <p:cNvPr id="8" name="object 8"/>
          <p:cNvSpPr txBox="1"/>
          <p:nvPr/>
        </p:nvSpPr>
        <p:spPr>
          <a:xfrm>
            <a:off x="347294" y="2198795"/>
            <a:ext cx="3176956" cy="822661"/>
          </a:xfrm>
          <a:prstGeom prst="rect">
            <a:avLst/>
          </a:prstGeom>
        </p:spPr>
        <p:txBody>
          <a:bodyPr vert="horz" wrap="square" lIns="0" tIns="12700" rIns="0" bIns="0" rtlCol="0">
            <a:spAutoFit/>
          </a:bodyPr>
          <a:lstStyle/>
          <a:p>
            <a:pPr marL="12700" marR="367665" algn="just">
              <a:lnSpc>
                <a:spcPct val="111400"/>
              </a:lnSpc>
              <a:spcBef>
                <a:spcPts val="100"/>
              </a:spcBef>
            </a:pPr>
            <a:r>
              <a:rPr sz="600" spc="15" dirty="0">
                <a:solidFill>
                  <a:srgbClr val="22373A"/>
                </a:solidFill>
                <a:latin typeface="SimSun"/>
                <a:cs typeface="SimSun"/>
              </a:rPr>
              <a:t>##     </a:t>
            </a:r>
            <a:r>
              <a:rPr sz="600" spc="20" dirty="0">
                <a:solidFill>
                  <a:srgbClr val="22373A"/>
                </a:solidFill>
                <a:latin typeface="SimSun"/>
                <a:cs typeface="SimSun"/>
              </a:rPr>
              <a:t> </a:t>
            </a:r>
            <a:r>
              <a:rPr sz="600" spc="15" dirty="0">
                <a:solidFill>
                  <a:srgbClr val="22373A"/>
                </a:solidFill>
                <a:latin typeface="SimSun"/>
                <a:cs typeface="SimSun"/>
              </a:rPr>
              <a:t>Estimate Est.Error l-95% CI u-95% CI Rhat Bulk_ESS Tail_ESS </a:t>
            </a:r>
            <a:r>
              <a:rPr sz="600" spc="-285" dirty="0">
                <a:solidFill>
                  <a:srgbClr val="22373A"/>
                </a:solidFill>
                <a:latin typeface="SimSun"/>
                <a:cs typeface="SimSun"/>
              </a:rPr>
              <a:t> </a:t>
            </a:r>
            <a:r>
              <a:rPr sz="600" spc="15" dirty="0">
                <a:solidFill>
                  <a:srgbClr val="22373A"/>
                </a:solidFill>
                <a:latin typeface="SimSun"/>
                <a:cs typeface="SimSun"/>
              </a:rPr>
              <a:t>## sigma     7.74    </a:t>
            </a:r>
            <a:r>
              <a:rPr sz="600" spc="20" dirty="0">
                <a:solidFill>
                  <a:srgbClr val="22373A"/>
                </a:solidFill>
                <a:latin typeface="SimSun"/>
                <a:cs typeface="SimSun"/>
              </a:rPr>
              <a:t> </a:t>
            </a:r>
            <a:r>
              <a:rPr sz="600" spc="15" dirty="0">
                <a:solidFill>
                  <a:srgbClr val="22373A"/>
                </a:solidFill>
                <a:latin typeface="SimSun"/>
                <a:cs typeface="SimSun"/>
              </a:rPr>
              <a:t>0.28     7.19     8.32 1.00     3956     2623 </a:t>
            </a:r>
            <a:r>
              <a:rPr sz="600" spc="-285" dirty="0">
                <a:solidFill>
                  <a:srgbClr val="22373A"/>
                </a:solidFill>
                <a:latin typeface="SimSun"/>
                <a:cs typeface="SimSun"/>
              </a:rPr>
              <a:t> </a:t>
            </a:r>
            <a:r>
              <a:rPr sz="600" spc="15" dirty="0">
                <a:solidFill>
                  <a:srgbClr val="22373A"/>
                </a:solidFill>
                <a:latin typeface="SimSun"/>
                <a:cs typeface="SimSun"/>
              </a:rPr>
              <a:t>##</a:t>
            </a:r>
            <a:endParaRPr sz="600" dirty="0">
              <a:latin typeface="SimSun"/>
              <a:cs typeface="SimSun"/>
            </a:endParaRPr>
          </a:p>
          <a:p>
            <a:pPr marL="12700" algn="just">
              <a:lnSpc>
                <a:spcPct val="100000"/>
              </a:lnSpc>
              <a:spcBef>
                <a:spcPts val="80"/>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Draws</a:t>
            </a:r>
            <a:r>
              <a:rPr sz="600" spc="20" dirty="0">
                <a:solidFill>
                  <a:srgbClr val="22373A"/>
                </a:solidFill>
                <a:latin typeface="SimSun"/>
                <a:cs typeface="SimSun"/>
              </a:rPr>
              <a:t> </a:t>
            </a:r>
            <a:r>
              <a:rPr sz="600" spc="15" dirty="0">
                <a:solidFill>
                  <a:srgbClr val="22373A"/>
                </a:solidFill>
                <a:latin typeface="SimSun"/>
                <a:cs typeface="SimSun"/>
              </a:rPr>
              <a:t>were</a:t>
            </a:r>
            <a:r>
              <a:rPr sz="600" spc="20" dirty="0">
                <a:solidFill>
                  <a:srgbClr val="22373A"/>
                </a:solidFill>
                <a:latin typeface="SimSun"/>
                <a:cs typeface="SimSun"/>
              </a:rPr>
              <a:t> </a:t>
            </a:r>
            <a:r>
              <a:rPr sz="600" spc="15" dirty="0">
                <a:solidFill>
                  <a:srgbClr val="22373A"/>
                </a:solidFill>
                <a:latin typeface="SimSun"/>
                <a:cs typeface="SimSun"/>
              </a:rPr>
              <a:t>sampled</a:t>
            </a:r>
            <a:r>
              <a:rPr sz="600" spc="20" dirty="0">
                <a:solidFill>
                  <a:srgbClr val="22373A"/>
                </a:solidFill>
                <a:latin typeface="SimSun"/>
                <a:cs typeface="SimSun"/>
              </a:rPr>
              <a:t> </a:t>
            </a:r>
            <a:r>
              <a:rPr sz="600" spc="15" dirty="0">
                <a:solidFill>
                  <a:srgbClr val="22373A"/>
                </a:solidFill>
                <a:latin typeface="SimSun"/>
                <a:cs typeface="SimSun"/>
              </a:rPr>
              <a:t>using</a:t>
            </a:r>
            <a:r>
              <a:rPr sz="600" spc="20" dirty="0">
                <a:solidFill>
                  <a:srgbClr val="22373A"/>
                </a:solidFill>
                <a:latin typeface="SimSun"/>
                <a:cs typeface="SimSun"/>
              </a:rPr>
              <a:t> </a:t>
            </a:r>
            <a:r>
              <a:rPr sz="600" spc="15" dirty="0">
                <a:solidFill>
                  <a:srgbClr val="22373A"/>
                </a:solidFill>
                <a:latin typeface="SimSun"/>
                <a:cs typeface="SimSun"/>
              </a:rPr>
              <a:t>sampling(NUTS).</a:t>
            </a:r>
            <a:r>
              <a:rPr sz="600" spc="20" dirty="0">
                <a:solidFill>
                  <a:srgbClr val="22373A"/>
                </a:solidFill>
                <a:latin typeface="SimSun"/>
                <a:cs typeface="SimSun"/>
              </a:rPr>
              <a:t> </a:t>
            </a:r>
            <a:r>
              <a:rPr sz="600" spc="15" dirty="0">
                <a:solidFill>
                  <a:srgbClr val="22373A"/>
                </a:solidFill>
                <a:latin typeface="SimSun"/>
                <a:cs typeface="SimSun"/>
              </a:rPr>
              <a:t>For</a:t>
            </a:r>
            <a:r>
              <a:rPr sz="600" spc="20" dirty="0">
                <a:solidFill>
                  <a:srgbClr val="22373A"/>
                </a:solidFill>
                <a:latin typeface="SimSun"/>
                <a:cs typeface="SimSun"/>
              </a:rPr>
              <a:t> </a:t>
            </a:r>
            <a:r>
              <a:rPr sz="600" spc="15" dirty="0">
                <a:solidFill>
                  <a:srgbClr val="22373A"/>
                </a:solidFill>
                <a:latin typeface="SimSun"/>
                <a:cs typeface="SimSun"/>
              </a:rPr>
              <a:t>each</a:t>
            </a:r>
            <a:r>
              <a:rPr sz="600" spc="20" dirty="0">
                <a:solidFill>
                  <a:srgbClr val="22373A"/>
                </a:solidFill>
                <a:latin typeface="SimSun"/>
                <a:cs typeface="SimSun"/>
              </a:rPr>
              <a:t> </a:t>
            </a:r>
            <a:r>
              <a:rPr sz="600" spc="15" dirty="0">
                <a:solidFill>
                  <a:srgbClr val="22373A"/>
                </a:solidFill>
                <a:latin typeface="SimSun"/>
                <a:cs typeface="SimSun"/>
              </a:rPr>
              <a:t>parameter,</a:t>
            </a:r>
            <a:r>
              <a:rPr sz="600" spc="20" dirty="0">
                <a:solidFill>
                  <a:srgbClr val="22373A"/>
                </a:solidFill>
                <a:latin typeface="SimSun"/>
                <a:cs typeface="SimSun"/>
              </a:rPr>
              <a:t> </a:t>
            </a:r>
            <a:r>
              <a:rPr sz="600" spc="15" dirty="0">
                <a:solidFill>
                  <a:srgbClr val="22373A"/>
                </a:solidFill>
                <a:latin typeface="SimSun"/>
                <a:cs typeface="SimSun"/>
              </a:rPr>
              <a:t>Bulk_ESS</a:t>
            </a:r>
            <a:endParaRPr sz="600" dirty="0">
              <a:latin typeface="SimSun"/>
              <a:cs typeface="SimSun"/>
            </a:endParaRPr>
          </a:p>
          <a:p>
            <a:pPr marL="12700" marR="5080" algn="just">
              <a:lnSpc>
                <a:spcPct val="111400"/>
              </a:lnSpc>
            </a:pPr>
            <a:r>
              <a:rPr sz="600" spc="15" dirty="0">
                <a:solidFill>
                  <a:srgbClr val="22373A"/>
                </a:solidFill>
                <a:latin typeface="SimSun"/>
                <a:cs typeface="SimSun"/>
              </a:rPr>
              <a:t>## and Tail_ESS are effective sample size measures, and Rhat is the potential </a:t>
            </a:r>
            <a:r>
              <a:rPr sz="600" spc="-285" dirty="0">
                <a:solidFill>
                  <a:srgbClr val="22373A"/>
                </a:solidFill>
                <a:latin typeface="SimSun"/>
                <a:cs typeface="SimSun"/>
              </a:rPr>
              <a:t> </a:t>
            </a:r>
            <a:r>
              <a:rPr sz="600" spc="15" dirty="0">
                <a:solidFill>
                  <a:srgbClr val="22373A"/>
                </a:solidFill>
                <a:latin typeface="SimSun"/>
                <a:cs typeface="SimSun"/>
              </a:rPr>
              <a:t>## scale reduction</a:t>
            </a:r>
            <a:r>
              <a:rPr sz="600" spc="20" dirty="0">
                <a:solidFill>
                  <a:srgbClr val="22373A"/>
                </a:solidFill>
                <a:latin typeface="SimSun"/>
                <a:cs typeface="SimSun"/>
              </a:rPr>
              <a:t> </a:t>
            </a:r>
            <a:r>
              <a:rPr sz="600" spc="15" dirty="0">
                <a:solidFill>
                  <a:srgbClr val="22373A"/>
                </a:solidFill>
                <a:latin typeface="SimSun"/>
                <a:cs typeface="SimSun"/>
              </a:rPr>
              <a:t>factor on</a:t>
            </a:r>
            <a:r>
              <a:rPr sz="600" spc="20" dirty="0">
                <a:solidFill>
                  <a:srgbClr val="22373A"/>
                </a:solidFill>
                <a:latin typeface="SimSun"/>
                <a:cs typeface="SimSun"/>
              </a:rPr>
              <a:t> </a:t>
            </a:r>
            <a:r>
              <a:rPr sz="600" spc="15" dirty="0">
                <a:solidFill>
                  <a:srgbClr val="22373A"/>
                </a:solidFill>
                <a:latin typeface="SimSun"/>
                <a:cs typeface="SimSun"/>
              </a:rPr>
              <a:t>split chains </a:t>
            </a:r>
            <a:r>
              <a:rPr sz="600" spc="15" dirty="0">
                <a:solidFill>
                  <a:srgbClr val="FF0000"/>
                </a:solidFill>
                <a:latin typeface="SimSun"/>
                <a:cs typeface="SimSun"/>
              </a:rPr>
              <a:t>(at</a:t>
            </a:r>
            <a:r>
              <a:rPr sz="600" spc="20" dirty="0">
                <a:solidFill>
                  <a:srgbClr val="FF0000"/>
                </a:solidFill>
                <a:latin typeface="SimSun"/>
                <a:cs typeface="SimSun"/>
              </a:rPr>
              <a:t> </a:t>
            </a:r>
            <a:r>
              <a:rPr sz="600" spc="15" dirty="0">
                <a:solidFill>
                  <a:srgbClr val="FF0000"/>
                </a:solidFill>
                <a:latin typeface="SimSun"/>
                <a:cs typeface="SimSun"/>
              </a:rPr>
              <a:t>convergence, Rhat</a:t>
            </a:r>
            <a:r>
              <a:rPr sz="600" spc="20" dirty="0">
                <a:solidFill>
                  <a:srgbClr val="FF0000"/>
                </a:solidFill>
                <a:latin typeface="SimSun"/>
                <a:cs typeface="SimSun"/>
              </a:rPr>
              <a:t> </a:t>
            </a:r>
            <a:r>
              <a:rPr sz="600" spc="15" dirty="0">
                <a:solidFill>
                  <a:srgbClr val="FF0000"/>
                </a:solidFill>
                <a:latin typeface="SimSun"/>
                <a:cs typeface="SimSun"/>
              </a:rPr>
              <a:t>= 1</a:t>
            </a:r>
            <a:r>
              <a:rPr lang="en-GB" sz="600" spc="15" dirty="0">
                <a:solidFill>
                  <a:srgbClr val="FF0000"/>
                </a:solidFill>
                <a:latin typeface="SimSun"/>
                <a:cs typeface="SimSun"/>
              </a:rPr>
              <a:t>; if it is higher, most likely something went wrong, check if your model specification makes sense, does your prior make sense, maybe up your iterations.</a:t>
            </a:r>
            <a:r>
              <a:rPr sz="600" spc="15" dirty="0">
                <a:solidFill>
                  <a:srgbClr val="FF0000"/>
                </a:solidFill>
                <a:latin typeface="SimSun"/>
                <a:cs typeface="SimSun"/>
              </a:rPr>
              <a:t>).</a:t>
            </a:r>
            <a:endParaRPr sz="600" dirty="0">
              <a:solidFill>
                <a:srgbClr val="FF0000"/>
              </a:solidFill>
              <a:latin typeface="SimSun"/>
              <a:cs typeface="SimSun"/>
            </a:endParaRP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451610"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What</a:t>
            </a:r>
            <a:r>
              <a:rPr sz="1200" spc="85" dirty="0">
                <a:solidFill>
                  <a:srgbClr val="F9F9F9"/>
                </a:solidFill>
              </a:rPr>
              <a:t> </a:t>
            </a:r>
            <a:r>
              <a:rPr sz="1200" spc="-55" dirty="0">
                <a:solidFill>
                  <a:srgbClr val="F9F9F9"/>
                </a:solidFill>
              </a:rPr>
              <a:t>are</a:t>
            </a:r>
            <a:r>
              <a:rPr sz="1200" spc="90" dirty="0">
                <a:solidFill>
                  <a:srgbClr val="F9F9F9"/>
                </a:solidFill>
              </a:rPr>
              <a:t> </a:t>
            </a:r>
            <a:r>
              <a:rPr sz="1200" spc="-55" dirty="0">
                <a:solidFill>
                  <a:srgbClr val="F9F9F9"/>
                </a:solidFill>
              </a:rPr>
              <a:t>these</a:t>
            </a:r>
            <a:r>
              <a:rPr sz="1200" spc="80" dirty="0">
                <a:solidFill>
                  <a:srgbClr val="F9F9F9"/>
                </a:solidFill>
              </a:rPr>
              <a:t> </a:t>
            </a:r>
            <a:r>
              <a:rPr sz="1200" spc="-65" dirty="0">
                <a:solidFill>
                  <a:srgbClr val="F9F9F9"/>
                </a:solidFill>
              </a:rPr>
              <a:t>CIs?</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21</a:t>
            </a:r>
          </a:p>
        </p:txBody>
      </p:sp>
      <p:sp>
        <p:nvSpPr>
          <p:cNvPr id="3" name="object 3"/>
          <p:cNvSpPr txBox="1"/>
          <p:nvPr/>
        </p:nvSpPr>
        <p:spPr>
          <a:xfrm>
            <a:off x="347294" y="1352498"/>
            <a:ext cx="3747135" cy="861694"/>
          </a:xfrm>
          <a:prstGeom prst="rect">
            <a:avLst/>
          </a:prstGeom>
        </p:spPr>
        <p:txBody>
          <a:bodyPr vert="horz" wrap="square" lIns="0" tIns="11430" rIns="0" bIns="0" rtlCol="0">
            <a:spAutoFit/>
          </a:bodyPr>
          <a:lstStyle/>
          <a:p>
            <a:pPr marL="12700">
              <a:lnSpc>
                <a:spcPct val="100000"/>
              </a:lnSpc>
              <a:spcBef>
                <a:spcPts val="90"/>
              </a:spcBef>
            </a:pPr>
            <a:r>
              <a:rPr sz="1100" spc="-65" dirty="0">
                <a:solidFill>
                  <a:srgbClr val="22373A"/>
                </a:solidFill>
                <a:latin typeface="Tahoma"/>
                <a:cs typeface="Tahoma"/>
              </a:rPr>
              <a:t>Beware:</a:t>
            </a:r>
            <a:r>
              <a:rPr sz="1100" spc="145" dirty="0">
                <a:solidFill>
                  <a:srgbClr val="22373A"/>
                </a:solidFill>
                <a:latin typeface="Tahoma"/>
                <a:cs typeface="Tahoma"/>
              </a:rPr>
              <a:t> </a:t>
            </a:r>
            <a:r>
              <a:rPr sz="1100" spc="-55" dirty="0">
                <a:solidFill>
                  <a:srgbClr val="22373A"/>
                </a:solidFill>
                <a:latin typeface="Tahoma"/>
                <a:cs typeface="Tahoma"/>
              </a:rPr>
              <a:t>CIs</a:t>
            </a:r>
            <a:r>
              <a:rPr sz="1100" spc="20"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Bayesian</a:t>
            </a:r>
            <a:r>
              <a:rPr sz="1100" spc="25" dirty="0">
                <a:solidFill>
                  <a:srgbClr val="22373A"/>
                </a:solidFill>
                <a:latin typeface="Tahoma"/>
                <a:cs typeface="Tahoma"/>
              </a:rPr>
              <a:t> </a:t>
            </a:r>
            <a:r>
              <a:rPr sz="1100" spc="-35" dirty="0">
                <a:solidFill>
                  <a:srgbClr val="22373A"/>
                </a:solidFill>
                <a:latin typeface="Tahoma"/>
                <a:cs typeface="Tahoma"/>
              </a:rPr>
              <a:t>context</a:t>
            </a:r>
            <a:r>
              <a:rPr sz="1100" spc="25" dirty="0">
                <a:solidFill>
                  <a:srgbClr val="22373A"/>
                </a:solidFill>
                <a:latin typeface="Tahoma"/>
                <a:cs typeface="Tahoma"/>
              </a:rPr>
              <a:t> </a:t>
            </a:r>
            <a:r>
              <a:rPr sz="1100" spc="-75" dirty="0">
                <a:solidFill>
                  <a:srgbClr val="22373A"/>
                </a:solidFill>
                <a:latin typeface="Tahoma"/>
                <a:cs typeface="Tahoma"/>
              </a:rPr>
              <a:t>are</a:t>
            </a:r>
            <a:r>
              <a:rPr sz="1100" spc="25" dirty="0">
                <a:solidFill>
                  <a:srgbClr val="22373A"/>
                </a:solidFill>
                <a:latin typeface="Tahoma"/>
                <a:cs typeface="Tahoma"/>
              </a:rPr>
              <a:t> </a:t>
            </a:r>
            <a:r>
              <a:rPr sz="1100" b="1" spc="-55" dirty="0">
                <a:solidFill>
                  <a:srgbClr val="22373A"/>
                </a:solidFill>
                <a:latin typeface="Arial"/>
                <a:cs typeface="Arial"/>
              </a:rPr>
              <a:t>credible</a:t>
            </a:r>
            <a:r>
              <a:rPr sz="1100" b="1" spc="95" dirty="0">
                <a:solidFill>
                  <a:srgbClr val="22373A"/>
                </a:solidFill>
                <a:latin typeface="Arial"/>
                <a:cs typeface="Arial"/>
              </a:rPr>
              <a:t> </a:t>
            </a:r>
            <a:r>
              <a:rPr sz="1100" b="1" spc="-45" dirty="0">
                <a:solidFill>
                  <a:srgbClr val="22373A"/>
                </a:solidFill>
                <a:latin typeface="Arial"/>
                <a:cs typeface="Arial"/>
              </a:rPr>
              <a:t>intervals</a:t>
            </a:r>
            <a:r>
              <a:rPr sz="1100" spc="-45" dirty="0">
                <a:solidFill>
                  <a:srgbClr val="22373A"/>
                </a:solidFill>
                <a:latin typeface="Tahoma"/>
                <a:cs typeface="Tahoma"/>
              </a:rPr>
              <a:t>!</a:t>
            </a:r>
            <a:endParaRPr sz="1100">
              <a:latin typeface="Tahoma"/>
              <a:cs typeface="Tahoma"/>
            </a:endParaRPr>
          </a:p>
          <a:p>
            <a:pPr marL="12700" marR="5080">
              <a:lnSpc>
                <a:spcPct val="118000"/>
              </a:lnSpc>
              <a:spcBef>
                <a:spcPts val="600"/>
              </a:spcBef>
            </a:pPr>
            <a:r>
              <a:rPr sz="1100" spc="-2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proportion</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70" dirty="0">
                <a:solidFill>
                  <a:srgbClr val="22373A"/>
                </a:solidFill>
                <a:latin typeface="Tahoma"/>
                <a:cs typeface="Tahoma"/>
              </a:rPr>
              <a:t>MCMC</a:t>
            </a:r>
            <a:r>
              <a:rPr sz="1100" spc="15" dirty="0">
                <a:solidFill>
                  <a:srgbClr val="22373A"/>
                </a:solidFill>
                <a:latin typeface="Tahoma"/>
                <a:cs typeface="Tahoma"/>
              </a:rPr>
              <a:t> </a:t>
            </a:r>
            <a:r>
              <a:rPr sz="1100" spc="-65" dirty="0">
                <a:solidFill>
                  <a:srgbClr val="22373A"/>
                </a:solidFill>
                <a:latin typeface="Tahoma"/>
                <a:cs typeface="Tahoma"/>
              </a:rPr>
              <a:t>draws</a:t>
            </a:r>
            <a:r>
              <a:rPr sz="1100" spc="15" dirty="0">
                <a:solidFill>
                  <a:srgbClr val="22373A"/>
                </a:solidFill>
                <a:latin typeface="Tahoma"/>
                <a:cs typeface="Tahoma"/>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15" dirty="0">
                <a:solidFill>
                  <a:srgbClr val="22373A"/>
                </a:solidFill>
                <a:latin typeface="Tahoma"/>
                <a:cs typeface="Tahoma"/>
              </a:rPr>
              <a:t>that</a:t>
            </a:r>
            <a:r>
              <a:rPr sz="1100" spc="20" dirty="0">
                <a:solidFill>
                  <a:srgbClr val="22373A"/>
                </a:solidFill>
                <a:latin typeface="Tahoma"/>
                <a:cs typeface="Tahoma"/>
              </a:rPr>
              <a:t> </a:t>
            </a:r>
            <a:r>
              <a:rPr sz="1100" spc="-35" dirty="0">
                <a:solidFill>
                  <a:srgbClr val="22373A"/>
                </a:solidFill>
                <a:latin typeface="Tahoma"/>
                <a:cs typeface="Tahoma"/>
              </a:rPr>
              <a:t>particular</a:t>
            </a:r>
            <a:r>
              <a:rPr sz="1100" spc="20" dirty="0">
                <a:solidFill>
                  <a:srgbClr val="22373A"/>
                </a:solidFill>
                <a:latin typeface="Tahoma"/>
                <a:cs typeface="Tahoma"/>
              </a:rPr>
              <a:t> </a:t>
            </a:r>
            <a:r>
              <a:rPr sz="1100" spc="-55" dirty="0">
                <a:solidFill>
                  <a:srgbClr val="22373A"/>
                </a:solidFill>
                <a:latin typeface="Tahoma"/>
                <a:cs typeface="Tahoma"/>
              </a:rPr>
              <a:t>parameter </a:t>
            </a:r>
            <a:r>
              <a:rPr sz="1100" spc="-50" dirty="0">
                <a:solidFill>
                  <a:srgbClr val="22373A"/>
                </a:solidFill>
                <a:latin typeface="Tahoma"/>
                <a:cs typeface="Tahoma"/>
              </a:rPr>
              <a:t> </a:t>
            </a:r>
            <a:r>
              <a:rPr sz="1100" spc="-70" dirty="0">
                <a:solidFill>
                  <a:srgbClr val="22373A"/>
                </a:solidFill>
                <a:latin typeface="Tahoma"/>
                <a:cs typeface="Tahoma"/>
              </a:rPr>
              <a:t>between</a:t>
            </a:r>
            <a:r>
              <a:rPr sz="1100" spc="20"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65" dirty="0">
                <a:solidFill>
                  <a:srgbClr val="22373A"/>
                </a:solidFill>
                <a:latin typeface="Tahoma"/>
                <a:cs typeface="Tahoma"/>
              </a:rPr>
              <a:t>lower</a:t>
            </a:r>
            <a:r>
              <a:rPr sz="1100" spc="20" dirty="0">
                <a:solidFill>
                  <a:srgbClr val="22373A"/>
                </a:solidFill>
                <a:latin typeface="Tahoma"/>
                <a:cs typeface="Tahoma"/>
              </a:rPr>
              <a:t> </a:t>
            </a:r>
            <a:r>
              <a:rPr sz="1100" spc="-55" dirty="0">
                <a:solidFill>
                  <a:srgbClr val="22373A"/>
                </a:solidFill>
                <a:latin typeface="Tahoma"/>
                <a:cs typeface="Tahoma"/>
              </a:rPr>
              <a:t>and</a:t>
            </a:r>
            <a:r>
              <a:rPr sz="1100" spc="25" dirty="0">
                <a:solidFill>
                  <a:srgbClr val="22373A"/>
                </a:solidFill>
                <a:latin typeface="Tahoma"/>
                <a:cs typeface="Tahoma"/>
              </a:rPr>
              <a:t> </a:t>
            </a:r>
            <a:r>
              <a:rPr sz="1100" spc="-50" dirty="0">
                <a:solidFill>
                  <a:srgbClr val="22373A"/>
                </a:solidFill>
                <a:latin typeface="Tahoma"/>
                <a:cs typeface="Tahoma"/>
              </a:rPr>
              <a:t>upper</a:t>
            </a:r>
            <a:r>
              <a:rPr sz="1100" spc="20" dirty="0">
                <a:solidFill>
                  <a:srgbClr val="22373A"/>
                </a:solidFill>
                <a:latin typeface="Tahoma"/>
                <a:cs typeface="Tahoma"/>
              </a:rPr>
              <a:t> </a:t>
            </a:r>
            <a:r>
              <a:rPr sz="1100" spc="-40" dirty="0">
                <a:solidFill>
                  <a:srgbClr val="22373A"/>
                </a:solidFill>
                <a:latin typeface="Tahoma"/>
                <a:cs typeface="Tahoma"/>
              </a:rPr>
              <a:t>CI</a:t>
            </a:r>
            <a:r>
              <a:rPr sz="1100" spc="20" dirty="0">
                <a:solidFill>
                  <a:srgbClr val="22373A"/>
                </a:solidFill>
                <a:latin typeface="Tahoma"/>
                <a:cs typeface="Tahoma"/>
              </a:rPr>
              <a:t> </a:t>
            </a:r>
            <a:r>
              <a:rPr sz="1100" spc="-50" dirty="0">
                <a:solidFill>
                  <a:srgbClr val="22373A"/>
                </a:solidFill>
                <a:latin typeface="Tahoma"/>
                <a:cs typeface="Tahoma"/>
              </a:rPr>
              <a:t>bounds</a:t>
            </a:r>
            <a:r>
              <a:rPr sz="1100" spc="15" dirty="0">
                <a:solidFill>
                  <a:srgbClr val="22373A"/>
                </a:solidFill>
                <a:latin typeface="Tahoma"/>
                <a:cs typeface="Tahoma"/>
              </a:rPr>
              <a:t> </a:t>
            </a:r>
            <a:r>
              <a:rPr sz="1100" spc="-35" dirty="0">
                <a:solidFill>
                  <a:srgbClr val="22373A"/>
                </a:solidFill>
                <a:latin typeface="Tahoma"/>
                <a:cs typeface="Tahoma"/>
              </a:rPr>
              <a:t>is</a:t>
            </a:r>
            <a:r>
              <a:rPr sz="1100" spc="20" dirty="0">
                <a:solidFill>
                  <a:srgbClr val="22373A"/>
                </a:solidFill>
                <a:latin typeface="Tahoma"/>
                <a:cs typeface="Tahoma"/>
              </a:rPr>
              <a:t> </a:t>
            </a:r>
            <a:r>
              <a:rPr sz="1100" spc="-50" dirty="0">
                <a:solidFill>
                  <a:srgbClr val="22373A"/>
                </a:solidFill>
                <a:latin typeface="Tahoma"/>
                <a:cs typeface="Tahoma"/>
              </a:rPr>
              <a:t>equal</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specified </a:t>
            </a:r>
            <a:r>
              <a:rPr sz="1100" spc="-330" dirty="0">
                <a:solidFill>
                  <a:srgbClr val="22373A"/>
                </a:solidFill>
                <a:latin typeface="Tahoma"/>
                <a:cs typeface="Tahoma"/>
              </a:rPr>
              <a:t> </a:t>
            </a:r>
            <a:r>
              <a:rPr sz="1100" spc="-35" dirty="0">
                <a:solidFill>
                  <a:srgbClr val="22373A"/>
                </a:solidFill>
                <a:latin typeface="Tahoma"/>
                <a:cs typeface="Tahoma"/>
              </a:rPr>
              <a:t>probability</a:t>
            </a:r>
            <a:r>
              <a:rPr sz="1100" spc="15" dirty="0">
                <a:solidFill>
                  <a:srgbClr val="22373A"/>
                </a:solidFill>
                <a:latin typeface="Tahoma"/>
                <a:cs typeface="Tahoma"/>
              </a:rPr>
              <a:t> </a:t>
            </a:r>
            <a:r>
              <a:rPr sz="1100" spc="-75" dirty="0">
                <a:solidFill>
                  <a:srgbClr val="22373A"/>
                </a:solidFill>
                <a:latin typeface="Tahoma"/>
                <a:cs typeface="Tahoma"/>
              </a:rPr>
              <a:t>(95%</a:t>
            </a:r>
            <a:r>
              <a:rPr sz="1100" spc="15" dirty="0">
                <a:solidFill>
                  <a:srgbClr val="22373A"/>
                </a:solidFill>
                <a:latin typeface="Tahoma"/>
                <a:cs typeface="Tahoma"/>
              </a:rPr>
              <a:t> </a:t>
            </a:r>
            <a:r>
              <a:rPr sz="1100" spc="-65" dirty="0">
                <a:solidFill>
                  <a:srgbClr val="22373A"/>
                </a:solidFill>
                <a:latin typeface="Tahoma"/>
                <a:cs typeface="Tahoma"/>
              </a:rPr>
              <a:t>by</a:t>
            </a:r>
            <a:r>
              <a:rPr sz="1100" spc="20" dirty="0">
                <a:solidFill>
                  <a:srgbClr val="22373A"/>
                </a:solidFill>
                <a:latin typeface="Tahoma"/>
                <a:cs typeface="Tahoma"/>
              </a:rPr>
              <a:t> </a:t>
            </a:r>
            <a:r>
              <a:rPr sz="1100" spc="-35" dirty="0">
                <a:solidFill>
                  <a:srgbClr val="22373A"/>
                </a:solidFill>
                <a:latin typeface="Tahoma"/>
                <a:cs typeface="Tahoma"/>
              </a:rPr>
              <a:t>default).</a:t>
            </a:r>
            <a:endParaRPr sz="1100">
              <a:latin typeface="Tahoma"/>
              <a:cs typeface="Tahoma"/>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666875" cy="207645"/>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F9F9F9"/>
                </a:solidFill>
              </a:rPr>
              <a:t>Summarising</a:t>
            </a:r>
            <a:r>
              <a:rPr sz="1200" spc="60" dirty="0">
                <a:solidFill>
                  <a:srgbClr val="F9F9F9"/>
                </a:solidFill>
              </a:rPr>
              <a:t> </a:t>
            </a:r>
            <a:r>
              <a:rPr sz="1200" spc="-55" dirty="0">
                <a:solidFill>
                  <a:srgbClr val="F9F9F9"/>
                </a:solidFill>
              </a:rPr>
              <a:t>our</a:t>
            </a:r>
            <a:r>
              <a:rPr sz="1200" spc="70" dirty="0">
                <a:solidFill>
                  <a:srgbClr val="F9F9F9"/>
                </a:solidFill>
              </a:rPr>
              <a:t> </a:t>
            </a:r>
            <a:r>
              <a:rPr sz="1200" spc="-45" dirty="0">
                <a:solidFill>
                  <a:srgbClr val="F9F9F9"/>
                </a:solidFill>
              </a:rPr>
              <a:t>model</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22</a:t>
            </a:r>
          </a:p>
        </p:txBody>
      </p:sp>
      <p:sp>
        <p:nvSpPr>
          <p:cNvPr id="3" name="object 3"/>
          <p:cNvSpPr txBox="1"/>
          <p:nvPr/>
        </p:nvSpPr>
        <p:spPr>
          <a:xfrm>
            <a:off x="347294" y="880807"/>
            <a:ext cx="3862070" cy="18046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22373A"/>
                </a:solidFill>
                <a:latin typeface="Tahoma"/>
                <a:cs typeface="Tahoma"/>
              </a:rPr>
              <a:t>It</a:t>
            </a:r>
            <a:r>
              <a:rPr sz="1100" spc="15" dirty="0">
                <a:solidFill>
                  <a:srgbClr val="22373A"/>
                </a:solidFill>
                <a:latin typeface="Tahoma"/>
                <a:cs typeface="Tahoma"/>
              </a:rPr>
              <a:t> </a:t>
            </a:r>
            <a:r>
              <a:rPr sz="1100" spc="-30" dirty="0">
                <a:solidFill>
                  <a:srgbClr val="22373A"/>
                </a:solidFill>
                <a:latin typeface="Tahoma"/>
                <a:cs typeface="Tahoma"/>
              </a:rPr>
              <a:t>doesn’t</a:t>
            </a:r>
            <a:r>
              <a:rPr sz="1100" spc="20" dirty="0">
                <a:solidFill>
                  <a:srgbClr val="22373A"/>
                </a:solidFill>
                <a:latin typeface="Tahoma"/>
                <a:cs typeface="Tahoma"/>
              </a:rPr>
              <a:t> </a:t>
            </a:r>
            <a:r>
              <a:rPr sz="1100" spc="-65" dirty="0">
                <a:solidFill>
                  <a:srgbClr val="22373A"/>
                </a:solidFill>
                <a:latin typeface="Tahoma"/>
                <a:cs typeface="Tahoma"/>
              </a:rPr>
              <a:t>make</a:t>
            </a:r>
            <a:r>
              <a:rPr sz="1100" spc="25" dirty="0">
                <a:solidFill>
                  <a:srgbClr val="22373A"/>
                </a:solidFill>
                <a:latin typeface="Tahoma"/>
                <a:cs typeface="Tahoma"/>
              </a:rPr>
              <a:t> </a:t>
            </a:r>
            <a:r>
              <a:rPr sz="1100" spc="-80" dirty="0">
                <a:solidFill>
                  <a:srgbClr val="22373A"/>
                </a:solidFill>
                <a:latin typeface="Tahoma"/>
                <a:cs typeface="Tahoma"/>
              </a:rPr>
              <a:t>sense</a:t>
            </a:r>
            <a:r>
              <a:rPr sz="1100" spc="15"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80" dirty="0">
                <a:solidFill>
                  <a:srgbClr val="22373A"/>
                </a:solidFill>
                <a:latin typeface="Tahoma"/>
                <a:cs typeface="Tahoma"/>
              </a:rPr>
              <a:t>use</a:t>
            </a:r>
            <a:r>
              <a:rPr sz="1100" spc="20" dirty="0">
                <a:solidFill>
                  <a:srgbClr val="22373A"/>
                </a:solidFill>
                <a:latin typeface="Tahoma"/>
                <a:cs typeface="Tahoma"/>
              </a:rPr>
              <a:t> </a:t>
            </a:r>
            <a:r>
              <a:rPr sz="1100" spc="-45" dirty="0">
                <a:solidFill>
                  <a:srgbClr val="22373A"/>
                </a:solidFill>
                <a:latin typeface="Tahoma"/>
                <a:cs typeface="Tahoma"/>
              </a:rPr>
              <a:t>p</a:t>
            </a:r>
            <a:r>
              <a:rPr sz="1100" spc="15" dirty="0">
                <a:solidFill>
                  <a:srgbClr val="22373A"/>
                </a:solidFill>
                <a:latin typeface="Tahoma"/>
                <a:cs typeface="Tahoma"/>
              </a:rPr>
              <a:t> </a:t>
            </a:r>
            <a:r>
              <a:rPr sz="1100" spc="-55" dirty="0">
                <a:solidFill>
                  <a:srgbClr val="22373A"/>
                </a:solidFill>
                <a:latin typeface="Tahoma"/>
                <a:cs typeface="Tahoma"/>
              </a:rPr>
              <a:t>values</a:t>
            </a:r>
            <a:r>
              <a:rPr sz="1100" spc="20" dirty="0">
                <a:solidFill>
                  <a:srgbClr val="22373A"/>
                </a:solidFill>
                <a:latin typeface="Tahoma"/>
                <a:cs typeface="Tahoma"/>
              </a:rPr>
              <a:t> </a:t>
            </a:r>
            <a:r>
              <a:rPr sz="1100" spc="-45" dirty="0">
                <a:solidFill>
                  <a:srgbClr val="22373A"/>
                </a:solidFill>
                <a:latin typeface="Tahoma"/>
                <a:cs typeface="Tahoma"/>
              </a:rPr>
              <a:t>for</a:t>
            </a:r>
            <a:r>
              <a:rPr sz="1100" spc="15" dirty="0">
                <a:solidFill>
                  <a:srgbClr val="22373A"/>
                </a:solidFill>
                <a:latin typeface="Tahoma"/>
                <a:cs typeface="Tahoma"/>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45" dirty="0">
                <a:solidFill>
                  <a:srgbClr val="22373A"/>
                </a:solidFill>
                <a:latin typeface="Tahoma"/>
                <a:cs typeface="Tahoma"/>
              </a:rPr>
              <a:t>Bayesian</a:t>
            </a:r>
            <a:r>
              <a:rPr sz="1100" spc="25" dirty="0">
                <a:solidFill>
                  <a:srgbClr val="22373A"/>
                </a:solidFill>
                <a:latin typeface="Tahoma"/>
                <a:cs typeface="Tahoma"/>
              </a:rPr>
              <a:t> </a:t>
            </a:r>
            <a:r>
              <a:rPr sz="1100" spc="-50" dirty="0">
                <a:solidFill>
                  <a:srgbClr val="22373A"/>
                </a:solidFill>
                <a:latin typeface="Tahoma"/>
                <a:cs typeface="Tahoma"/>
              </a:rPr>
              <a:t>models.</a:t>
            </a:r>
            <a:endParaRPr sz="1100">
              <a:latin typeface="Tahoma"/>
              <a:cs typeface="Tahoma"/>
            </a:endParaRPr>
          </a:p>
          <a:p>
            <a:pPr marL="12700">
              <a:lnSpc>
                <a:spcPct val="100000"/>
              </a:lnSpc>
              <a:spcBef>
                <a:spcPts val="835"/>
              </a:spcBef>
            </a:pPr>
            <a:r>
              <a:rPr sz="1100" spc="-35" dirty="0">
                <a:solidFill>
                  <a:srgbClr val="22373A"/>
                </a:solidFill>
                <a:latin typeface="Tahoma"/>
                <a:cs typeface="Tahoma"/>
              </a:rPr>
              <a:t>So</a:t>
            </a:r>
            <a:r>
              <a:rPr sz="1100" spc="10" dirty="0">
                <a:solidFill>
                  <a:srgbClr val="22373A"/>
                </a:solidFill>
                <a:latin typeface="Tahoma"/>
                <a:cs typeface="Tahoma"/>
              </a:rPr>
              <a:t> </a:t>
            </a:r>
            <a:r>
              <a:rPr sz="1100" spc="-100"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can</a:t>
            </a:r>
            <a:r>
              <a:rPr sz="1100" spc="15" dirty="0">
                <a:solidFill>
                  <a:srgbClr val="22373A"/>
                </a:solidFill>
                <a:latin typeface="Tahoma"/>
                <a:cs typeface="Tahoma"/>
              </a:rPr>
              <a:t> </a:t>
            </a:r>
            <a:r>
              <a:rPr sz="1100" spc="-35" dirty="0">
                <a:solidFill>
                  <a:srgbClr val="22373A"/>
                </a:solidFill>
                <a:latin typeface="Tahoma"/>
                <a:cs typeface="Tahoma"/>
              </a:rPr>
              <a:t>just</a:t>
            </a:r>
            <a:r>
              <a:rPr sz="1100" spc="20" dirty="0">
                <a:solidFill>
                  <a:srgbClr val="22373A"/>
                </a:solidFill>
                <a:latin typeface="Tahoma"/>
                <a:cs typeface="Tahoma"/>
              </a:rPr>
              <a:t> </a:t>
            </a:r>
            <a:r>
              <a:rPr sz="1100" spc="-60" dirty="0">
                <a:solidFill>
                  <a:srgbClr val="22373A"/>
                </a:solidFill>
                <a:latin typeface="Tahoma"/>
                <a:cs typeface="Tahoma"/>
              </a:rPr>
              <a:t>summarise</a:t>
            </a:r>
            <a:r>
              <a:rPr sz="1100" spc="15" dirty="0">
                <a:solidFill>
                  <a:srgbClr val="22373A"/>
                </a:solidFill>
                <a:latin typeface="Tahoma"/>
                <a:cs typeface="Tahoma"/>
              </a:rPr>
              <a:t> </a:t>
            </a:r>
            <a:r>
              <a:rPr sz="1100" spc="-45" dirty="0">
                <a:solidFill>
                  <a:srgbClr val="22373A"/>
                </a:solidFill>
                <a:latin typeface="Tahoma"/>
                <a:cs typeface="Tahoma"/>
              </a:rPr>
              <a:t>our</a:t>
            </a:r>
            <a:r>
              <a:rPr sz="1100" spc="10" dirty="0">
                <a:solidFill>
                  <a:srgbClr val="22373A"/>
                </a:solidFill>
                <a:latin typeface="Tahoma"/>
                <a:cs typeface="Tahoma"/>
              </a:rPr>
              <a:t> </a:t>
            </a:r>
            <a:r>
              <a:rPr sz="1100" spc="-50" dirty="0">
                <a:solidFill>
                  <a:srgbClr val="22373A"/>
                </a:solidFill>
                <a:latin typeface="Tahoma"/>
                <a:cs typeface="Tahoma"/>
              </a:rPr>
              <a:t>models</a:t>
            </a:r>
            <a:r>
              <a:rPr sz="1100" spc="20"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70" dirty="0">
                <a:solidFill>
                  <a:srgbClr val="22373A"/>
                </a:solidFill>
                <a:latin typeface="Tahoma"/>
                <a:cs typeface="Tahoma"/>
              </a:rPr>
              <a:t>words</a:t>
            </a:r>
            <a:r>
              <a:rPr sz="1100" spc="15" dirty="0">
                <a:solidFill>
                  <a:srgbClr val="22373A"/>
                </a:solidFill>
                <a:latin typeface="Tahoma"/>
                <a:cs typeface="Tahoma"/>
              </a:rPr>
              <a:t> </a:t>
            </a:r>
            <a:r>
              <a:rPr sz="1100" spc="-50" dirty="0">
                <a:solidFill>
                  <a:srgbClr val="22373A"/>
                </a:solidFill>
                <a:latin typeface="Tahoma"/>
                <a:cs typeface="Tahoma"/>
              </a:rPr>
              <a:t>using</a:t>
            </a:r>
            <a:r>
              <a:rPr sz="1100" spc="15" dirty="0">
                <a:solidFill>
                  <a:srgbClr val="22373A"/>
                </a:solidFill>
                <a:latin typeface="Tahoma"/>
                <a:cs typeface="Tahoma"/>
              </a:rPr>
              <a:t> </a:t>
            </a:r>
            <a:r>
              <a:rPr sz="1100" spc="-40" dirty="0">
                <a:solidFill>
                  <a:srgbClr val="22373A"/>
                </a:solidFill>
                <a:latin typeface="Tahoma"/>
                <a:cs typeface="Tahoma"/>
              </a:rPr>
              <a:t>the</a:t>
            </a:r>
            <a:endParaRPr sz="1100">
              <a:latin typeface="Tahoma"/>
              <a:cs typeface="Tahoma"/>
            </a:endParaRPr>
          </a:p>
          <a:p>
            <a:pPr marL="12700">
              <a:lnSpc>
                <a:spcPct val="100000"/>
              </a:lnSpc>
              <a:spcBef>
                <a:spcPts val="240"/>
              </a:spcBef>
            </a:pPr>
            <a:r>
              <a:rPr sz="1100" b="1" spc="-40" dirty="0">
                <a:solidFill>
                  <a:srgbClr val="22373A"/>
                </a:solidFill>
                <a:latin typeface="Arial"/>
                <a:cs typeface="Arial"/>
              </a:rPr>
              <a:t>estimates</a:t>
            </a:r>
            <a:r>
              <a:rPr sz="1100" b="1" spc="45" dirty="0">
                <a:solidFill>
                  <a:srgbClr val="22373A"/>
                </a:solidFill>
                <a:latin typeface="Arial"/>
                <a:cs typeface="Arial"/>
              </a:rPr>
              <a:t> </a:t>
            </a:r>
            <a:r>
              <a:rPr sz="1100" spc="-55" dirty="0">
                <a:solidFill>
                  <a:srgbClr val="22373A"/>
                </a:solidFill>
                <a:latin typeface="Tahoma"/>
                <a:cs typeface="Tahoma"/>
              </a:rPr>
              <a:t>and</a:t>
            </a:r>
            <a:r>
              <a:rPr sz="1100" spc="10" dirty="0">
                <a:solidFill>
                  <a:srgbClr val="22373A"/>
                </a:solidFill>
                <a:latin typeface="Tahoma"/>
                <a:cs typeface="Tahoma"/>
              </a:rPr>
              <a:t> </a:t>
            </a:r>
            <a:r>
              <a:rPr sz="1100" b="1" spc="-55" dirty="0">
                <a:solidFill>
                  <a:srgbClr val="22373A"/>
                </a:solidFill>
                <a:latin typeface="Arial"/>
                <a:cs typeface="Arial"/>
              </a:rPr>
              <a:t>credible</a:t>
            </a:r>
            <a:r>
              <a:rPr sz="1100" b="1" spc="85" dirty="0">
                <a:solidFill>
                  <a:srgbClr val="22373A"/>
                </a:solidFill>
                <a:latin typeface="Arial"/>
                <a:cs typeface="Arial"/>
              </a:rPr>
              <a:t> </a:t>
            </a:r>
            <a:r>
              <a:rPr sz="1100" b="1" spc="-50" dirty="0">
                <a:solidFill>
                  <a:srgbClr val="22373A"/>
                </a:solidFill>
                <a:latin typeface="Arial"/>
                <a:cs typeface="Arial"/>
              </a:rPr>
              <a:t>intervals</a:t>
            </a:r>
            <a:r>
              <a:rPr sz="1100" b="1" spc="55" dirty="0">
                <a:solidFill>
                  <a:srgbClr val="22373A"/>
                </a:solidFill>
                <a:latin typeface="Arial"/>
                <a:cs typeface="Arial"/>
              </a:rPr>
              <a:t> </a:t>
            </a:r>
            <a:r>
              <a:rPr sz="1100" spc="-55" dirty="0">
                <a:solidFill>
                  <a:srgbClr val="22373A"/>
                </a:solidFill>
                <a:latin typeface="Tahoma"/>
                <a:cs typeface="Tahoma"/>
              </a:rPr>
              <a:t>e.g.</a:t>
            </a:r>
            <a:endParaRPr sz="1100">
              <a:latin typeface="Tahoma"/>
              <a:cs typeface="Tahoma"/>
            </a:endParaRPr>
          </a:p>
          <a:p>
            <a:pPr marL="12700">
              <a:lnSpc>
                <a:spcPct val="100000"/>
              </a:lnSpc>
              <a:spcBef>
                <a:spcPts val="835"/>
              </a:spcBef>
            </a:pPr>
            <a:r>
              <a:rPr sz="1100" i="1" spc="-40" dirty="0">
                <a:solidFill>
                  <a:srgbClr val="22373A"/>
                </a:solidFill>
                <a:latin typeface="Arial"/>
                <a:cs typeface="Arial"/>
              </a:rPr>
              <a:t>The</a:t>
            </a:r>
            <a:r>
              <a:rPr sz="1100" i="1" spc="50" dirty="0">
                <a:solidFill>
                  <a:srgbClr val="22373A"/>
                </a:solidFill>
                <a:latin typeface="Arial"/>
                <a:cs typeface="Arial"/>
              </a:rPr>
              <a:t> </a:t>
            </a:r>
            <a:r>
              <a:rPr sz="1100" i="1" spc="-45" dirty="0">
                <a:solidFill>
                  <a:srgbClr val="22373A"/>
                </a:solidFill>
                <a:latin typeface="Arial"/>
                <a:cs typeface="Arial"/>
              </a:rPr>
              <a:t>estimate</a:t>
            </a:r>
            <a:r>
              <a:rPr sz="1100" i="1" spc="55" dirty="0">
                <a:solidFill>
                  <a:srgbClr val="22373A"/>
                </a:solidFill>
                <a:latin typeface="Arial"/>
                <a:cs typeface="Arial"/>
              </a:rPr>
              <a:t> </a:t>
            </a:r>
            <a:r>
              <a:rPr sz="1100" i="1" spc="-20" dirty="0">
                <a:solidFill>
                  <a:srgbClr val="22373A"/>
                </a:solidFill>
                <a:latin typeface="Arial"/>
                <a:cs typeface="Arial"/>
              </a:rPr>
              <a:t>of</a:t>
            </a:r>
            <a:r>
              <a:rPr sz="1100" i="1" spc="55" dirty="0">
                <a:solidFill>
                  <a:srgbClr val="22373A"/>
                </a:solidFill>
                <a:latin typeface="Arial"/>
                <a:cs typeface="Arial"/>
              </a:rPr>
              <a:t> </a:t>
            </a:r>
            <a:r>
              <a:rPr sz="1100" i="1" spc="-80" dirty="0">
                <a:solidFill>
                  <a:srgbClr val="22373A"/>
                </a:solidFill>
                <a:latin typeface="Arial"/>
                <a:cs typeface="Arial"/>
              </a:rPr>
              <a:t>mean</a:t>
            </a:r>
            <a:r>
              <a:rPr sz="1100" i="1" spc="50" dirty="0">
                <a:solidFill>
                  <a:srgbClr val="22373A"/>
                </a:solidFill>
                <a:latin typeface="Arial"/>
                <a:cs typeface="Arial"/>
              </a:rPr>
              <a:t> </a:t>
            </a:r>
            <a:r>
              <a:rPr sz="1100" i="1" spc="-35" dirty="0">
                <a:solidFill>
                  <a:srgbClr val="22373A"/>
                </a:solidFill>
                <a:latin typeface="Arial"/>
                <a:cs typeface="Arial"/>
              </a:rPr>
              <a:t>height</a:t>
            </a:r>
            <a:r>
              <a:rPr sz="1100" i="1" spc="55" dirty="0">
                <a:solidFill>
                  <a:srgbClr val="22373A"/>
                </a:solidFill>
                <a:latin typeface="Arial"/>
                <a:cs typeface="Arial"/>
              </a:rPr>
              <a:t> </a:t>
            </a:r>
            <a:r>
              <a:rPr sz="1100" i="1" spc="-105" dirty="0">
                <a:solidFill>
                  <a:srgbClr val="22373A"/>
                </a:solidFill>
                <a:latin typeface="Arial"/>
                <a:cs typeface="Arial"/>
              </a:rPr>
              <a:t>was</a:t>
            </a:r>
            <a:r>
              <a:rPr sz="1100" i="1" spc="55" dirty="0">
                <a:solidFill>
                  <a:srgbClr val="22373A"/>
                </a:solidFill>
                <a:latin typeface="Arial"/>
                <a:cs typeface="Arial"/>
              </a:rPr>
              <a:t> </a:t>
            </a:r>
            <a:r>
              <a:rPr sz="1100" i="1" spc="-60" dirty="0">
                <a:solidFill>
                  <a:srgbClr val="22373A"/>
                </a:solidFill>
                <a:latin typeface="Arial"/>
                <a:cs typeface="Arial"/>
              </a:rPr>
              <a:t>154.61cm</a:t>
            </a:r>
            <a:r>
              <a:rPr sz="1100" i="1" spc="50" dirty="0">
                <a:solidFill>
                  <a:srgbClr val="22373A"/>
                </a:solidFill>
                <a:latin typeface="Arial"/>
                <a:cs typeface="Arial"/>
              </a:rPr>
              <a:t> </a:t>
            </a:r>
            <a:r>
              <a:rPr sz="1100" i="1" spc="-40" dirty="0">
                <a:solidFill>
                  <a:srgbClr val="22373A"/>
                </a:solidFill>
                <a:latin typeface="Arial"/>
                <a:cs typeface="Arial"/>
              </a:rPr>
              <a:t>(95%</a:t>
            </a:r>
            <a:r>
              <a:rPr sz="1100" i="1" spc="55" dirty="0">
                <a:solidFill>
                  <a:srgbClr val="22373A"/>
                </a:solidFill>
                <a:latin typeface="Arial"/>
                <a:cs typeface="Arial"/>
              </a:rPr>
              <a:t> </a:t>
            </a:r>
            <a:r>
              <a:rPr sz="1100" i="1" spc="-40" dirty="0">
                <a:solidFill>
                  <a:srgbClr val="22373A"/>
                </a:solidFill>
                <a:latin typeface="Arial"/>
                <a:cs typeface="Arial"/>
              </a:rPr>
              <a:t>CI:</a:t>
            </a:r>
            <a:endParaRPr sz="1100">
              <a:latin typeface="Arial"/>
              <a:cs typeface="Arial"/>
            </a:endParaRPr>
          </a:p>
          <a:p>
            <a:pPr marL="12700" marR="5080">
              <a:lnSpc>
                <a:spcPct val="118000"/>
              </a:lnSpc>
            </a:pPr>
            <a:r>
              <a:rPr sz="1100" i="1" spc="-45" dirty="0">
                <a:solidFill>
                  <a:srgbClr val="22373A"/>
                </a:solidFill>
                <a:latin typeface="Arial"/>
                <a:cs typeface="Arial"/>
              </a:rPr>
              <a:t>153.80-155.41cm).</a:t>
            </a:r>
            <a:r>
              <a:rPr sz="1100" i="1" spc="175" dirty="0">
                <a:solidFill>
                  <a:srgbClr val="22373A"/>
                </a:solidFill>
                <a:latin typeface="Arial"/>
                <a:cs typeface="Arial"/>
              </a:rPr>
              <a:t> </a:t>
            </a:r>
            <a:r>
              <a:rPr sz="1100" i="1" spc="-40" dirty="0">
                <a:solidFill>
                  <a:srgbClr val="22373A"/>
                </a:solidFill>
                <a:latin typeface="Arial"/>
                <a:cs typeface="Arial"/>
              </a:rPr>
              <a:t>The</a:t>
            </a:r>
            <a:r>
              <a:rPr sz="1100" i="1" spc="55" dirty="0">
                <a:solidFill>
                  <a:srgbClr val="22373A"/>
                </a:solidFill>
                <a:latin typeface="Arial"/>
                <a:cs typeface="Arial"/>
              </a:rPr>
              <a:t> </a:t>
            </a:r>
            <a:r>
              <a:rPr sz="1100" i="1" spc="-45" dirty="0">
                <a:solidFill>
                  <a:srgbClr val="22373A"/>
                </a:solidFill>
                <a:latin typeface="Arial"/>
                <a:cs typeface="Arial"/>
              </a:rPr>
              <a:t>estimate</a:t>
            </a:r>
            <a:r>
              <a:rPr sz="1100" i="1" spc="55" dirty="0">
                <a:solidFill>
                  <a:srgbClr val="22373A"/>
                </a:solidFill>
                <a:latin typeface="Arial"/>
                <a:cs typeface="Arial"/>
              </a:rPr>
              <a:t> </a:t>
            </a:r>
            <a:r>
              <a:rPr sz="1100" i="1" spc="-20" dirty="0">
                <a:solidFill>
                  <a:srgbClr val="22373A"/>
                </a:solidFill>
                <a:latin typeface="Arial"/>
                <a:cs typeface="Arial"/>
              </a:rPr>
              <a:t>of</a:t>
            </a:r>
            <a:r>
              <a:rPr sz="1100" i="1" spc="55" dirty="0">
                <a:solidFill>
                  <a:srgbClr val="22373A"/>
                </a:solidFill>
                <a:latin typeface="Arial"/>
                <a:cs typeface="Arial"/>
              </a:rPr>
              <a:t> </a:t>
            </a:r>
            <a:r>
              <a:rPr sz="1100" i="1" spc="-30" dirty="0">
                <a:solidFill>
                  <a:srgbClr val="22373A"/>
                </a:solidFill>
                <a:latin typeface="Arial"/>
                <a:cs typeface="Arial"/>
              </a:rPr>
              <a:t>the</a:t>
            </a:r>
            <a:r>
              <a:rPr sz="1100" i="1" spc="60" dirty="0">
                <a:solidFill>
                  <a:srgbClr val="22373A"/>
                </a:solidFill>
                <a:latin typeface="Arial"/>
                <a:cs typeface="Arial"/>
              </a:rPr>
              <a:t> </a:t>
            </a:r>
            <a:r>
              <a:rPr sz="1100" i="1" spc="-50" dirty="0">
                <a:solidFill>
                  <a:srgbClr val="22373A"/>
                </a:solidFill>
                <a:latin typeface="Arial"/>
                <a:cs typeface="Arial"/>
              </a:rPr>
              <a:t>standard</a:t>
            </a:r>
            <a:r>
              <a:rPr sz="1100" i="1" spc="55" dirty="0">
                <a:solidFill>
                  <a:srgbClr val="22373A"/>
                </a:solidFill>
                <a:latin typeface="Arial"/>
                <a:cs typeface="Arial"/>
              </a:rPr>
              <a:t> </a:t>
            </a:r>
            <a:r>
              <a:rPr sz="1100" i="1" spc="-40" dirty="0">
                <a:solidFill>
                  <a:srgbClr val="22373A"/>
                </a:solidFill>
                <a:latin typeface="Arial"/>
                <a:cs typeface="Arial"/>
              </a:rPr>
              <a:t>deviation</a:t>
            </a:r>
            <a:r>
              <a:rPr sz="1100" i="1" spc="55" dirty="0">
                <a:solidFill>
                  <a:srgbClr val="22373A"/>
                </a:solidFill>
                <a:latin typeface="Arial"/>
                <a:cs typeface="Arial"/>
              </a:rPr>
              <a:t> </a:t>
            </a:r>
            <a:r>
              <a:rPr sz="1100" i="1" spc="-60" dirty="0">
                <a:solidFill>
                  <a:srgbClr val="22373A"/>
                </a:solidFill>
                <a:latin typeface="Arial"/>
                <a:cs typeface="Arial"/>
              </a:rPr>
              <a:t>around </a:t>
            </a:r>
            <a:r>
              <a:rPr sz="1100" i="1" spc="-290" dirty="0">
                <a:solidFill>
                  <a:srgbClr val="22373A"/>
                </a:solidFill>
                <a:latin typeface="Arial"/>
                <a:cs typeface="Arial"/>
              </a:rPr>
              <a:t> </a:t>
            </a:r>
            <a:r>
              <a:rPr sz="1100" i="1" spc="-20" dirty="0">
                <a:solidFill>
                  <a:srgbClr val="22373A"/>
                </a:solidFill>
                <a:latin typeface="Arial"/>
                <a:cs typeface="Arial"/>
              </a:rPr>
              <a:t>this</a:t>
            </a:r>
            <a:r>
              <a:rPr sz="1100" i="1" spc="50" dirty="0">
                <a:solidFill>
                  <a:srgbClr val="22373A"/>
                </a:solidFill>
                <a:latin typeface="Arial"/>
                <a:cs typeface="Arial"/>
              </a:rPr>
              <a:t> </a:t>
            </a:r>
            <a:r>
              <a:rPr sz="1100" i="1" spc="-80" dirty="0">
                <a:solidFill>
                  <a:srgbClr val="22373A"/>
                </a:solidFill>
                <a:latin typeface="Arial"/>
                <a:cs typeface="Arial"/>
              </a:rPr>
              <a:t>mean</a:t>
            </a:r>
            <a:r>
              <a:rPr sz="1100" i="1" spc="55" dirty="0">
                <a:solidFill>
                  <a:srgbClr val="22373A"/>
                </a:solidFill>
                <a:latin typeface="Arial"/>
                <a:cs typeface="Arial"/>
              </a:rPr>
              <a:t> </a:t>
            </a:r>
            <a:r>
              <a:rPr sz="1100" i="1" spc="-35" dirty="0">
                <a:solidFill>
                  <a:srgbClr val="22373A"/>
                </a:solidFill>
                <a:latin typeface="Arial"/>
                <a:cs typeface="Arial"/>
              </a:rPr>
              <a:t>height</a:t>
            </a:r>
            <a:r>
              <a:rPr sz="1100" i="1" spc="50" dirty="0">
                <a:solidFill>
                  <a:srgbClr val="22373A"/>
                </a:solidFill>
                <a:latin typeface="Arial"/>
                <a:cs typeface="Arial"/>
              </a:rPr>
              <a:t> </a:t>
            </a:r>
            <a:r>
              <a:rPr sz="1100" i="1" spc="-105" dirty="0">
                <a:solidFill>
                  <a:srgbClr val="22373A"/>
                </a:solidFill>
                <a:latin typeface="Arial"/>
                <a:cs typeface="Arial"/>
              </a:rPr>
              <a:t>was</a:t>
            </a:r>
            <a:r>
              <a:rPr sz="1100" i="1" spc="55" dirty="0">
                <a:solidFill>
                  <a:srgbClr val="22373A"/>
                </a:solidFill>
                <a:latin typeface="Arial"/>
                <a:cs typeface="Arial"/>
              </a:rPr>
              <a:t> </a:t>
            </a:r>
            <a:r>
              <a:rPr sz="1100" i="1" spc="-55" dirty="0">
                <a:solidFill>
                  <a:srgbClr val="22373A"/>
                </a:solidFill>
                <a:latin typeface="Arial"/>
                <a:cs typeface="Arial"/>
              </a:rPr>
              <a:t>7.75cm</a:t>
            </a:r>
            <a:r>
              <a:rPr sz="1100" i="1" spc="50" dirty="0">
                <a:solidFill>
                  <a:srgbClr val="22373A"/>
                </a:solidFill>
                <a:latin typeface="Arial"/>
                <a:cs typeface="Arial"/>
              </a:rPr>
              <a:t> </a:t>
            </a:r>
            <a:r>
              <a:rPr sz="1100" i="1" spc="-40" dirty="0">
                <a:solidFill>
                  <a:srgbClr val="22373A"/>
                </a:solidFill>
                <a:latin typeface="Arial"/>
                <a:cs typeface="Arial"/>
              </a:rPr>
              <a:t>(95%</a:t>
            </a:r>
            <a:r>
              <a:rPr sz="1100" i="1" spc="55" dirty="0">
                <a:solidFill>
                  <a:srgbClr val="22373A"/>
                </a:solidFill>
                <a:latin typeface="Arial"/>
                <a:cs typeface="Arial"/>
              </a:rPr>
              <a:t> </a:t>
            </a:r>
            <a:r>
              <a:rPr sz="1100" i="1" spc="-40" dirty="0">
                <a:solidFill>
                  <a:srgbClr val="22373A"/>
                </a:solidFill>
                <a:latin typeface="Arial"/>
                <a:cs typeface="Arial"/>
              </a:rPr>
              <a:t>CI:</a:t>
            </a:r>
            <a:r>
              <a:rPr sz="1100" i="1" spc="50" dirty="0">
                <a:solidFill>
                  <a:srgbClr val="22373A"/>
                </a:solidFill>
                <a:latin typeface="Arial"/>
                <a:cs typeface="Arial"/>
              </a:rPr>
              <a:t> </a:t>
            </a:r>
            <a:r>
              <a:rPr sz="1100" i="1" spc="-40" dirty="0">
                <a:solidFill>
                  <a:srgbClr val="22373A"/>
                </a:solidFill>
                <a:latin typeface="Arial"/>
                <a:cs typeface="Arial"/>
              </a:rPr>
              <a:t>7.20-8.34cm)</a:t>
            </a:r>
            <a:endParaRPr sz="1100">
              <a:latin typeface="Arial"/>
              <a:cs typeface="Arial"/>
            </a:endParaRPr>
          </a:p>
          <a:p>
            <a:pPr marL="12700" marR="345440">
              <a:lnSpc>
                <a:spcPct val="118000"/>
              </a:lnSpc>
              <a:spcBef>
                <a:spcPts val="600"/>
              </a:spcBef>
            </a:pPr>
            <a:r>
              <a:rPr sz="1100" spc="-35" dirty="0">
                <a:solidFill>
                  <a:srgbClr val="22373A"/>
                </a:solidFill>
                <a:latin typeface="Tahoma"/>
                <a:cs typeface="Tahoma"/>
              </a:rPr>
              <a:t>You</a:t>
            </a:r>
            <a:r>
              <a:rPr sz="1100" spc="15" dirty="0">
                <a:solidFill>
                  <a:srgbClr val="22373A"/>
                </a:solidFill>
                <a:latin typeface="Tahoma"/>
                <a:cs typeface="Tahoma"/>
              </a:rPr>
              <a:t> </a:t>
            </a:r>
            <a:r>
              <a:rPr sz="1100" spc="-35" dirty="0">
                <a:solidFill>
                  <a:srgbClr val="22373A"/>
                </a:solidFill>
                <a:latin typeface="Tahoma"/>
                <a:cs typeface="Tahoma"/>
              </a:rPr>
              <a:t>could</a:t>
            </a:r>
            <a:r>
              <a:rPr sz="1100" spc="20" dirty="0">
                <a:solidFill>
                  <a:srgbClr val="22373A"/>
                </a:solidFill>
                <a:latin typeface="Tahoma"/>
                <a:cs typeface="Tahoma"/>
              </a:rPr>
              <a:t> </a:t>
            </a:r>
            <a:r>
              <a:rPr sz="1100" spc="-75" dirty="0">
                <a:solidFill>
                  <a:srgbClr val="22373A"/>
                </a:solidFill>
                <a:latin typeface="Tahoma"/>
                <a:cs typeface="Tahoma"/>
              </a:rPr>
              <a:t>even</a:t>
            </a:r>
            <a:r>
              <a:rPr sz="1100" spc="25" dirty="0">
                <a:solidFill>
                  <a:srgbClr val="22373A"/>
                </a:solidFill>
                <a:latin typeface="Tahoma"/>
                <a:cs typeface="Tahoma"/>
              </a:rPr>
              <a:t> </a:t>
            </a:r>
            <a:r>
              <a:rPr sz="1100" spc="-45" dirty="0">
                <a:solidFill>
                  <a:srgbClr val="22373A"/>
                </a:solidFill>
                <a:latin typeface="Tahoma"/>
                <a:cs typeface="Tahoma"/>
              </a:rPr>
              <a:t>avoid</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5" dirty="0">
                <a:solidFill>
                  <a:srgbClr val="22373A"/>
                </a:solidFill>
                <a:latin typeface="Tahoma"/>
                <a:cs typeface="Tahoma"/>
              </a:rPr>
              <a:t>mean</a:t>
            </a:r>
            <a:r>
              <a:rPr sz="1100" spc="20" dirty="0">
                <a:solidFill>
                  <a:srgbClr val="22373A"/>
                </a:solidFill>
                <a:latin typeface="Tahoma"/>
                <a:cs typeface="Tahoma"/>
              </a:rPr>
              <a:t> </a:t>
            </a:r>
            <a:r>
              <a:rPr sz="1100" spc="-40" dirty="0">
                <a:solidFill>
                  <a:srgbClr val="22373A"/>
                </a:solidFill>
                <a:latin typeface="Tahoma"/>
                <a:cs typeface="Tahoma"/>
              </a:rPr>
              <a:t>completely</a:t>
            </a:r>
            <a:r>
              <a:rPr sz="1100" spc="25" dirty="0">
                <a:solidFill>
                  <a:srgbClr val="22373A"/>
                </a:solidFill>
                <a:latin typeface="Tahoma"/>
                <a:cs typeface="Tahoma"/>
              </a:rPr>
              <a:t> </a:t>
            </a:r>
            <a:r>
              <a:rPr sz="1100" spc="-55" dirty="0">
                <a:solidFill>
                  <a:srgbClr val="22373A"/>
                </a:solidFill>
                <a:latin typeface="Tahoma"/>
                <a:cs typeface="Tahoma"/>
              </a:rPr>
              <a:t>and</a:t>
            </a:r>
            <a:r>
              <a:rPr sz="1100" spc="15" dirty="0">
                <a:solidFill>
                  <a:srgbClr val="22373A"/>
                </a:solidFill>
                <a:latin typeface="Tahoma"/>
                <a:cs typeface="Tahoma"/>
              </a:rPr>
              <a:t> </a:t>
            </a:r>
            <a:r>
              <a:rPr sz="1100" spc="-35" dirty="0">
                <a:solidFill>
                  <a:srgbClr val="22373A"/>
                </a:solidFill>
                <a:latin typeface="Tahoma"/>
                <a:cs typeface="Tahoma"/>
              </a:rPr>
              <a:t>just</a:t>
            </a:r>
            <a:r>
              <a:rPr sz="1100" spc="20" dirty="0">
                <a:solidFill>
                  <a:srgbClr val="22373A"/>
                </a:solidFill>
                <a:latin typeface="Tahoma"/>
                <a:cs typeface="Tahoma"/>
              </a:rPr>
              <a:t> </a:t>
            </a:r>
            <a:r>
              <a:rPr sz="1100" spc="-50" dirty="0">
                <a:solidFill>
                  <a:srgbClr val="22373A"/>
                </a:solidFill>
                <a:latin typeface="Tahoma"/>
                <a:cs typeface="Tahoma"/>
              </a:rPr>
              <a:t>give</a:t>
            </a:r>
            <a:r>
              <a:rPr sz="1100" spc="15" dirty="0">
                <a:solidFill>
                  <a:srgbClr val="22373A"/>
                </a:solidFill>
                <a:latin typeface="Tahoma"/>
                <a:cs typeface="Tahoma"/>
              </a:rPr>
              <a:t> </a:t>
            </a:r>
            <a:r>
              <a:rPr sz="1100" spc="-40" dirty="0">
                <a:solidFill>
                  <a:srgbClr val="22373A"/>
                </a:solidFill>
                <a:latin typeface="Tahoma"/>
                <a:cs typeface="Tahoma"/>
              </a:rPr>
              <a:t>the </a:t>
            </a:r>
            <a:r>
              <a:rPr sz="1100" spc="-325" dirty="0">
                <a:solidFill>
                  <a:srgbClr val="22373A"/>
                </a:solidFill>
                <a:latin typeface="Tahoma"/>
                <a:cs typeface="Tahoma"/>
              </a:rPr>
              <a:t> </a:t>
            </a:r>
            <a:r>
              <a:rPr sz="1100" spc="-40" dirty="0">
                <a:solidFill>
                  <a:srgbClr val="22373A"/>
                </a:solidFill>
                <a:latin typeface="Tahoma"/>
                <a:cs typeface="Tahoma"/>
              </a:rPr>
              <a:t>credible</a:t>
            </a:r>
            <a:r>
              <a:rPr sz="1100" spc="20" dirty="0">
                <a:solidFill>
                  <a:srgbClr val="22373A"/>
                </a:solidFill>
                <a:latin typeface="Tahoma"/>
                <a:cs typeface="Tahoma"/>
              </a:rPr>
              <a:t> </a:t>
            </a:r>
            <a:r>
              <a:rPr sz="1100" spc="-40" dirty="0">
                <a:solidFill>
                  <a:srgbClr val="22373A"/>
                </a:solidFill>
                <a:latin typeface="Tahoma"/>
                <a:cs typeface="Tahoma"/>
              </a:rPr>
              <a:t>intervals!</a:t>
            </a:r>
            <a:r>
              <a:rPr sz="1100" spc="140" dirty="0">
                <a:solidFill>
                  <a:srgbClr val="22373A"/>
                </a:solidFill>
                <a:latin typeface="Tahoma"/>
                <a:cs typeface="Tahoma"/>
              </a:rPr>
              <a:t> </a:t>
            </a:r>
            <a:r>
              <a:rPr sz="1100" spc="-20" dirty="0">
                <a:solidFill>
                  <a:srgbClr val="22373A"/>
                </a:solidFill>
                <a:latin typeface="Tahoma"/>
                <a:cs typeface="Tahoma"/>
              </a:rPr>
              <a:t>(Alasdair’s</a:t>
            </a:r>
            <a:r>
              <a:rPr sz="1100" spc="15" dirty="0">
                <a:solidFill>
                  <a:srgbClr val="22373A"/>
                </a:solidFill>
                <a:latin typeface="Tahoma"/>
                <a:cs typeface="Tahoma"/>
              </a:rPr>
              <a:t> </a:t>
            </a:r>
            <a:r>
              <a:rPr sz="1100" spc="-60" dirty="0">
                <a:solidFill>
                  <a:srgbClr val="22373A"/>
                </a:solidFill>
                <a:latin typeface="Tahoma"/>
                <a:cs typeface="Tahoma"/>
              </a:rPr>
              <a:t>preferred</a:t>
            </a:r>
            <a:r>
              <a:rPr sz="1100" spc="15" dirty="0">
                <a:solidFill>
                  <a:srgbClr val="22373A"/>
                </a:solidFill>
                <a:latin typeface="Tahoma"/>
                <a:cs typeface="Tahoma"/>
              </a:rPr>
              <a:t> </a:t>
            </a:r>
            <a:r>
              <a:rPr sz="1100" spc="-40" dirty="0">
                <a:solidFill>
                  <a:srgbClr val="22373A"/>
                </a:solidFill>
                <a:latin typeface="Tahoma"/>
                <a:cs typeface="Tahoma"/>
              </a:rPr>
              <a:t>method).</a:t>
            </a:r>
            <a:endParaRPr sz="1100">
              <a:latin typeface="Tahoma"/>
              <a:cs typeface="Tahoma"/>
            </a:endParaRP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863215" cy="207645"/>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F9F9F9"/>
                </a:solidFill>
              </a:rPr>
              <a:t>Checking</a:t>
            </a:r>
            <a:r>
              <a:rPr sz="1200" spc="100" dirty="0">
                <a:solidFill>
                  <a:srgbClr val="F9F9F9"/>
                </a:solidFill>
              </a:rPr>
              <a:t> </a:t>
            </a:r>
            <a:r>
              <a:rPr sz="1200" spc="15" dirty="0">
                <a:solidFill>
                  <a:srgbClr val="F9F9F9"/>
                </a:solidFill>
              </a:rPr>
              <a:t>that</a:t>
            </a:r>
            <a:r>
              <a:rPr sz="1200" spc="95" dirty="0">
                <a:solidFill>
                  <a:srgbClr val="F9F9F9"/>
                </a:solidFill>
              </a:rPr>
              <a:t> </a:t>
            </a:r>
            <a:r>
              <a:rPr sz="1200" spc="-15" dirty="0">
                <a:solidFill>
                  <a:srgbClr val="F9F9F9"/>
                </a:solidFill>
              </a:rPr>
              <a:t>the</a:t>
            </a:r>
            <a:r>
              <a:rPr sz="1200" spc="100" dirty="0">
                <a:solidFill>
                  <a:srgbClr val="F9F9F9"/>
                </a:solidFill>
              </a:rPr>
              <a:t> </a:t>
            </a:r>
            <a:r>
              <a:rPr sz="1200" spc="-45" dirty="0">
                <a:solidFill>
                  <a:srgbClr val="F9F9F9"/>
                </a:solidFill>
              </a:rPr>
              <a:t>model</a:t>
            </a:r>
            <a:r>
              <a:rPr sz="1200" spc="95" dirty="0">
                <a:solidFill>
                  <a:srgbClr val="F9F9F9"/>
                </a:solidFill>
              </a:rPr>
              <a:t> </a:t>
            </a:r>
            <a:r>
              <a:rPr sz="1200" spc="-90" dirty="0">
                <a:solidFill>
                  <a:srgbClr val="F9F9F9"/>
                </a:solidFill>
              </a:rPr>
              <a:t>has</a:t>
            </a:r>
            <a:r>
              <a:rPr sz="1200" spc="105" dirty="0">
                <a:solidFill>
                  <a:srgbClr val="F9F9F9"/>
                </a:solidFill>
              </a:rPr>
              <a:t> </a:t>
            </a:r>
            <a:r>
              <a:rPr sz="1200" spc="15" dirty="0">
                <a:solidFill>
                  <a:srgbClr val="F9F9F9"/>
                </a:solidFill>
              </a:rPr>
              <a:t>fit</a:t>
            </a:r>
            <a:r>
              <a:rPr sz="1200" spc="95" dirty="0">
                <a:solidFill>
                  <a:srgbClr val="F9F9F9"/>
                </a:solidFill>
              </a:rPr>
              <a:t> </a:t>
            </a:r>
            <a:r>
              <a:rPr sz="1200" spc="-55" dirty="0">
                <a:solidFill>
                  <a:srgbClr val="F9F9F9"/>
                </a:solidFill>
              </a:rPr>
              <a:t>properly</a:t>
            </a:r>
            <a:endParaRPr sz="1200"/>
          </a:p>
        </p:txBody>
      </p:sp>
      <p:sp>
        <p:nvSpPr>
          <p:cNvPr id="3" name="object 3"/>
          <p:cNvSpPr/>
          <p:nvPr/>
        </p:nvSpPr>
        <p:spPr>
          <a:xfrm>
            <a:off x="322046" y="424294"/>
            <a:ext cx="3964304" cy="144780"/>
          </a:xfrm>
          <a:custGeom>
            <a:avLst/>
            <a:gdLst/>
            <a:ahLst/>
            <a:cxnLst/>
            <a:rect l="l" t="t" r="r" b="b"/>
            <a:pathLst>
              <a:path w="3964304" h="144779">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25620"/>
            <a:ext cx="75184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plot</a:t>
            </a:r>
            <a:r>
              <a:rPr sz="600" spc="15" dirty="0">
                <a:solidFill>
                  <a:srgbClr val="22373A"/>
                </a:solidFill>
                <a:latin typeface="SimSun"/>
                <a:cs typeface="SimSun"/>
              </a:rPr>
              <a:t>(height_model)</a:t>
            </a:r>
            <a:endParaRPr sz="600">
              <a:latin typeface="SimSun"/>
              <a:cs typeface="SimSun"/>
            </a:endParaRPr>
          </a:p>
        </p:txBody>
      </p:sp>
      <p:grpSp>
        <p:nvGrpSpPr>
          <p:cNvPr id="5" name="object 5"/>
          <p:cNvGrpSpPr/>
          <p:nvPr/>
        </p:nvGrpSpPr>
        <p:grpSpPr>
          <a:xfrm>
            <a:off x="665652" y="1066918"/>
            <a:ext cx="1579880" cy="630555"/>
            <a:chOff x="665652" y="1066918"/>
            <a:chExt cx="1579880" cy="630555"/>
          </a:xfrm>
        </p:grpSpPr>
        <p:sp>
          <p:nvSpPr>
            <p:cNvPr id="6" name="object 6"/>
            <p:cNvSpPr/>
            <p:nvPr/>
          </p:nvSpPr>
          <p:spPr>
            <a:xfrm>
              <a:off x="671684" y="1072950"/>
              <a:ext cx="1567815" cy="618490"/>
            </a:xfrm>
            <a:custGeom>
              <a:avLst/>
              <a:gdLst/>
              <a:ahLst/>
              <a:cxnLst/>
              <a:rect l="l" t="t" r="r" b="b"/>
              <a:pathLst>
                <a:path w="1567814" h="618489">
                  <a:moveTo>
                    <a:pt x="704921" y="0"/>
                  </a:moveTo>
                  <a:lnTo>
                    <a:pt x="666580" y="18576"/>
                  </a:lnTo>
                  <a:lnTo>
                    <a:pt x="593032" y="111024"/>
                  </a:lnTo>
                  <a:lnTo>
                    <a:pt x="570028" y="142345"/>
                  </a:lnTo>
                  <a:lnTo>
                    <a:pt x="545512" y="180037"/>
                  </a:lnTo>
                  <a:lnTo>
                    <a:pt x="470451" y="305102"/>
                  </a:lnTo>
                  <a:lnTo>
                    <a:pt x="429087" y="367310"/>
                  </a:lnTo>
                  <a:lnTo>
                    <a:pt x="337178" y="489891"/>
                  </a:lnTo>
                  <a:lnTo>
                    <a:pt x="301862" y="526287"/>
                  </a:lnTo>
                  <a:lnTo>
                    <a:pt x="266653" y="546052"/>
                  </a:lnTo>
                  <a:lnTo>
                    <a:pt x="239005" y="554368"/>
                  </a:lnTo>
                  <a:lnTo>
                    <a:pt x="144073" y="584608"/>
                  </a:lnTo>
                  <a:lnTo>
                    <a:pt x="117936" y="591412"/>
                  </a:lnTo>
                  <a:lnTo>
                    <a:pt x="0" y="611392"/>
                  </a:lnTo>
                  <a:lnTo>
                    <a:pt x="0" y="617980"/>
                  </a:lnTo>
                  <a:lnTo>
                    <a:pt x="1567739" y="617980"/>
                  </a:lnTo>
                  <a:lnTo>
                    <a:pt x="1567739" y="611824"/>
                  </a:lnTo>
                  <a:lnTo>
                    <a:pt x="1544735" y="610852"/>
                  </a:lnTo>
                  <a:lnTo>
                    <a:pt x="1503371" y="611500"/>
                  </a:lnTo>
                  <a:lnTo>
                    <a:pt x="1481986" y="611068"/>
                  </a:lnTo>
                  <a:lnTo>
                    <a:pt x="1417618" y="601996"/>
                  </a:lnTo>
                  <a:lnTo>
                    <a:pt x="1365454" y="589792"/>
                  </a:lnTo>
                  <a:lnTo>
                    <a:pt x="1322577" y="576508"/>
                  </a:lnTo>
                  <a:lnTo>
                    <a:pt x="1270413" y="553720"/>
                  </a:lnTo>
                  <a:lnTo>
                    <a:pt x="1222893" y="520887"/>
                  </a:lnTo>
                  <a:lnTo>
                    <a:pt x="1190708" y="491403"/>
                  </a:lnTo>
                  <a:lnTo>
                    <a:pt x="1141676" y="433299"/>
                  </a:lnTo>
                  <a:lnTo>
                    <a:pt x="1100312" y="374222"/>
                  </a:lnTo>
                  <a:lnTo>
                    <a:pt x="1074283" y="338582"/>
                  </a:lnTo>
                  <a:lnTo>
                    <a:pt x="1037455" y="293222"/>
                  </a:lnTo>
                  <a:lnTo>
                    <a:pt x="1012939" y="260173"/>
                  </a:lnTo>
                  <a:lnTo>
                    <a:pt x="996091" y="233929"/>
                  </a:lnTo>
                  <a:lnTo>
                    <a:pt x="970063" y="189973"/>
                  </a:lnTo>
                  <a:lnTo>
                    <a:pt x="945546" y="150337"/>
                  </a:lnTo>
                  <a:lnTo>
                    <a:pt x="913362" y="107892"/>
                  </a:lnTo>
                  <a:lnTo>
                    <a:pt x="865842" y="60696"/>
                  </a:lnTo>
                  <a:lnTo>
                    <a:pt x="829122" y="36180"/>
                  </a:lnTo>
                  <a:lnTo>
                    <a:pt x="778469" y="23652"/>
                  </a:lnTo>
                  <a:lnTo>
                    <a:pt x="772421" y="22248"/>
                  </a:lnTo>
                  <a:lnTo>
                    <a:pt x="755465" y="17064"/>
                  </a:lnTo>
                  <a:lnTo>
                    <a:pt x="724901" y="4428"/>
                  </a:lnTo>
                  <a:lnTo>
                    <a:pt x="718745" y="2376"/>
                  </a:lnTo>
                  <a:lnTo>
                    <a:pt x="712589" y="864"/>
                  </a:lnTo>
                  <a:lnTo>
                    <a:pt x="704921" y="0"/>
                  </a:lnTo>
                  <a:close/>
                </a:path>
              </a:pathLst>
            </a:custGeom>
            <a:solidFill>
              <a:srgbClr val="6497B1"/>
            </a:solidFill>
          </p:spPr>
          <p:txBody>
            <a:bodyPr wrap="square" lIns="0" tIns="0" rIns="0" bIns="0" rtlCol="0"/>
            <a:lstStyle/>
            <a:p>
              <a:endParaRPr/>
            </a:p>
          </p:txBody>
        </p:sp>
        <p:sp>
          <p:nvSpPr>
            <p:cNvPr id="7" name="object 7"/>
            <p:cNvSpPr/>
            <p:nvPr/>
          </p:nvSpPr>
          <p:spPr>
            <a:xfrm>
              <a:off x="671684" y="1072950"/>
              <a:ext cx="1567815" cy="618490"/>
            </a:xfrm>
            <a:custGeom>
              <a:avLst/>
              <a:gdLst/>
              <a:ahLst/>
              <a:cxnLst/>
              <a:rect l="l" t="t" r="r" b="b"/>
              <a:pathLst>
                <a:path w="1567814" h="618489">
                  <a:moveTo>
                    <a:pt x="0" y="611392"/>
                  </a:moveTo>
                  <a:lnTo>
                    <a:pt x="1512" y="611068"/>
                  </a:lnTo>
                  <a:lnTo>
                    <a:pt x="3024" y="610852"/>
                  </a:lnTo>
                  <a:lnTo>
                    <a:pt x="4536" y="610636"/>
                  </a:lnTo>
                  <a:lnTo>
                    <a:pt x="6156" y="610420"/>
                  </a:lnTo>
                  <a:lnTo>
                    <a:pt x="7668" y="610204"/>
                  </a:lnTo>
                  <a:lnTo>
                    <a:pt x="9180" y="609880"/>
                  </a:lnTo>
                  <a:lnTo>
                    <a:pt x="10692" y="609664"/>
                  </a:lnTo>
                  <a:lnTo>
                    <a:pt x="12204" y="609448"/>
                  </a:lnTo>
                  <a:lnTo>
                    <a:pt x="13716" y="609124"/>
                  </a:lnTo>
                  <a:lnTo>
                    <a:pt x="15336" y="608908"/>
                  </a:lnTo>
                  <a:lnTo>
                    <a:pt x="16848" y="608692"/>
                  </a:lnTo>
                  <a:lnTo>
                    <a:pt x="18360" y="608368"/>
                  </a:lnTo>
                  <a:lnTo>
                    <a:pt x="19872" y="608152"/>
                  </a:lnTo>
                  <a:lnTo>
                    <a:pt x="21384" y="607936"/>
                  </a:lnTo>
                  <a:lnTo>
                    <a:pt x="23004" y="607612"/>
                  </a:lnTo>
                  <a:lnTo>
                    <a:pt x="24516" y="607396"/>
                  </a:lnTo>
                  <a:lnTo>
                    <a:pt x="26028" y="607180"/>
                  </a:lnTo>
                  <a:lnTo>
                    <a:pt x="27540" y="606856"/>
                  </a:lnTo>
                  <a:lnTo>
                    <a:pt x="29052" y="606640"/>
                  </a:lnTo>
                  <a:lnTo>
                    <a:pt x="30672" y="606424"/>
                  </a:lnTo>
                  <a:lnTo>
                    <a:pt x="32184" y="606208"/>
                  </a:lnTo>
                  <a:lnTo>
                    <a:pt x="33696" y="605884"/>
                  </a:lnTo>
                  <a:lnTo>
                    <a:pt x="35208" y="605668"/>
                  </a:lnTo>
                  <a:lnTo>
                    <a:pt x="36720" y="605452"/>
                  </a:lnTo>
                  <a:lnTo>
                    <a:pt x="38232" y="605236"/>
                  </a:lnTo>
                  <a:lnTo>
                    <a:pt x="39852" y="604912"/>
                  </a:lnTo>
                  <a:lnTo>
                    <a:pt x="41364" y="604696"/>
                  </a:lnTo>
                  <a:lnTo>
                    <a:pt x="42876" y="604480"/>
                  </a:lnTo>
                  <a:lnTo>
                    <a:pt x="44388" y="604264"/>
                  </a:lnTo>
                  <a:lnTo>
                    <a:pt x="45900" y="603940"/>
                  </a:lnTo>
                  <a:lnTo>
                    <a:pt x="47520" y="603724"/>
                  </a:lnTo>
                  <a:lnTo>
                    <a:pt x="49032" y="603508"/>
                  </a:lnTo>
                  <a:lnTo>
                    <a:pt x="50544" y="603292"/>
                  </a:lnTo>
                  <a:lnTo>
                    <a:pt x="52056" y="603076"/>
                  </a:lnTo>
                  <a:lnTo>
                    <a:pt x="53568" y="602860"/>
                  </a:lnTo>
                  <a:lnTo>
                    <a:pt x="55188" y="602536"/>
                  </a:lnTo>
                  <a:lnTo>
                    <a:pt x="56700" y="602320"/>
                  </a:lnTo>
                  <a:lnTo>
                    <a:pt x="58212" y="602104"/>
                  </a:lnTo>
                  <a:lnTo>
                    <a:pt x="59724" y="601888"/>
                  </a:lnTo>
                  <a:lnTo>
                    <a:pt x="61236" y="601672"/>
                  </a:lnTo>
                  <a:lnTo>
                    <a:pt x="62856" y="601456"/>
                  </a:lnTo>
                  <a:lnTo>
                    <a:pt x="64368" y="601240"/>
                  </a:lnTo>
                  <a:lnTo>
                    <a:pt x="65880" y="600916"/>
                  </a:lnTo>
                  <a:lnTo>
                    <a:pt x="67392" y="600700"/>
                  </a:lnTo>
                  <a:lnTo>
                    <a:pt x="68904" y="600484"/>
                  </a:lnTo>
                  <a:lnTo>
                    <a:pt x="70416" y="600268"/>
                  </a:lnTo>
                  <a:lnTo>
                    <a:pt x="72036" y="600052"/>
                  </a:lnTo>
                  <a:lnTo>
                    <a:pt x="73548" y="599728"/>
                  </a:lnTo>
                  <a:lnTo>
                    <a:pt x="75060" y="599512"/>
                  </a:lnTo>
                  <a:lnTo>
                    <a:pt x="76572" y="599296"/>
                  </a:lnTo>
                  <a:lnTo>
                    <a:pt x="78084" y="599080"/>
                  </a:lnTo>
                  <a:lnTo>
                    <a:pt x="79704" y="598756"/>
                  </a:lnTo>
                  <a:lnTo>
                    <a:pt x="81216" y="598540"/>
                  </a:lnTo>
                  <a:lnTo>
                    <a:pt x="82728" y="598324"/>
                  </a:lnTo>
                  <a:lnTo>
                    <a:pt x="84240" y="598000"/>
                  </a:lnTo>
                  <a:lnTo>
                    <a:pt x="85752" y="597784"/>
                  </a:lnTo>
                  <a:lnTo>
                    <a:pt x="87372" y="597460"/>
                  </a:lnTo>
                  <a:lnTo>
                    <a:pt x="88884" y="597244"/>
                  </a:lnTo>
                  <a:lnTo>
                    <a:pt x="90396" y="596920"/>
                  </a:lnTo>
                  <a:lnTo>
                    <a:pt x="91908" y="596704"/>
                  </a:lnTo>
                  <a:lnTo>
                    <a:pt x="93420" y="596380"/>
                  </a:lnTo>
                  <a:lnTo>
                    <a:pt x="95040" y="596164"/>
                  </a:lnTo>
                  <a:lnTo>
                    <a:pt x="96552" y="595840"/>
                  </a:lnTo>
                  <a:lnTo>
                    <a:pt x="98064" y="595516"/>
                  </a:lnTo>
                  <a:lnTo>
                    <a:pt x="99576" y="595300"/>
                  </a:lnTo>
                  <a:lnTo>
                    <a:pt x="101088" y="594976"/>
                  </a:lnTo>
                  <a:lnTo>
                    <a:pt x="102600" y="594652"/>
                  </a:lnTo>
                  <a:lnTo>
                    <a:pt x="104220" y="594328"/>
                  </a:lnTo>
                  <a:lnTo>
                    <a:pt x="105732" y="594004"/>
                  </a:lnTo>
                  <a:lnTo>
                    <a:pt x="107244" y="593680"/>
                  </a:lnTo>
                  <a:lnTo>
                    <a:pt x="108756" y="593356"/>
                  </a:lnTo>
                  <a:lnTo>
                    <a:pt x="110268" y="593032"/>
                  </a:lnTo>
                  <a:lnTo>
                    <a:pt x="111888" y="592708"/>
                  </a:lnTo>
                  <a:lnTo>
                    <a:pt x="113400" y="592384"/>
                  </a:lnTo>
                  <a:lnTo>
                    <a:pt x="114912" y="592060"/>
                  </a:lnTo>
                  <a:lnTo>
                    <a:pt x="116424" y="591736"/>
                  </a:lnTo>
                  <a:lnTo>
                    <a:pt x="117936" y="591412"/>
                  </a:lnTo>
                  <a:lnTo>
                    <a:pt x="119556" y="590980"/>
                  </a:lnTo>
                  <a:lnTo>
                    <a:pt x="121068" y="590656"/>
                  </a:lnTo>
                  <a:lnTo>
                    <a:pt x="122580" y="590224"/>
                  </a:lnTo>
                  <a:lnTo>
                    <a:pt x="124092" y="589900"/>
                  </a:lnTo>
                  <a:lnTo>
                    <a:pt x="125604" y="589468"/>
                  </a:lnTo>
                  <a:lnTo>
                    <a:pt x="127224" y="589144"/>
                  </a:lnTo>
                  <a:lnTo>
                    <a:pt x="128736" y="588712"/>
                  </a:lnTo>
                  <a:lnTo>
                    <a:pt x="130248" y="588388"/>
                  </a:lnTo>
                  <a:lnTo>
                    <a:pt x="131760" y="587956"/>
                  </a:lnTo>
                  <a:lnTo>
                    <a:pt x="133272" y="587524"/>
                  </a:lnTo>
                  <a:lnTo>
                    <a:pt x="134784" y="587092"/>
                  </a:lnTo>
                  <a:lnTo>
                    <a:pt x="136405" y="586768"/>
                  </a:lnTo>
                  <a:lnTo>
                    <a:pt x="137917" y="586336"/>
                  </a:lnTo>
                  <a:lnTo>
                    <a:pt x="139429" y="585904"/>
                  </a:lnTo>
                  <a:lnTo>
                    <a:pt x="140941" y="585472"/>
                  </a:lnTo>
                  <a:lnTo>
                    <a:pt x="142453" y="585040"/>
                  </a:lnTo>
                  <a:lnTo>
                    <a:pt x="144073" y="584608"/>
                  </a:lnTo>
                  <a:lnTo>
                    <a:pt x="145585" y="584068"/>
                  </a:lnTo>
                  <a:lnTo>
                    <a:pt x="147097" y="583636"/>
                  </a:lnTo>
                  <a:lnTo>
                    <a:pt x="148609" y="583204"/>
                  </a:lnTo>
                  <a:lnTo>
                    <a:pt x="150121" y="582772"/>
                  </a:lnTo>
                  <a:lnTo>
                    <a:pt x="151741" y="582232"/>
                  </a:lnTo>
                  <a:lnTo>
                    <a:pt x="153253" y="581800"/>
                  </a:lnTo>
                  <a:lnTo>
                    <a:pt x="154765" y="581368"/>
                  </a:lnTo>
                  <a:lnTo>
                    <a:pt x="156277" y="580828"/>
                  </a:lnTo>
                  <a:lnTo>
                    <a:pt x="157789" y="580396"/>
                  </a:lnTo>
                  <a:lnTo>
                    <a:pt x="159409" y="579856"/>
                  </a:lnTo>
                  <a:lnTo>
                    <a:pt x="160921" y="579424"/>
                  </a:lnTo>
                  <a:lnTo>
                    <a:pt x="162433" y="578884"/>
                  </a:lnTo>
                  <a:lnTo>
                    <a:pt x="163945" y="578344"/>
                  </a:lnTo>
                  <a:lnTo>
                    <a:pt x="165457" y="577912"/>
                  </a:lnTo>
                  <a:lnTo>
                    <a:pt x="166969" y="577372"/>
                  </a:lnTo>
                  <a:lnTo>
                    <a:pt x="168589" y="576832"/>
                  </a:lnTo>
                  <a:lnTo>
                    <a:pt x="170101" y="576400"/>
                  </a:lnTo>
                  <a:lnTo>
                    <a:pt x="171613" y="575860"/>
                  </a:lnTo>
                  <a:lnTo>
                    <a:pt x="173125" y="575320"/>
                  </a:lnTo>
                  <a:lnTo>
                    <a:pt x="174637" y="574780"/>
                  </a:lnTo>
                  <a:lnTo>
                    <a:pt x="176257" y="574240"/>
                  </a:lnTo>
                  <a:lnTo>
                    <a:pt x="177769" y="573808"/>
                  </a:lnTo>
                  <a:lnTo>
                    <a:pt x="179281" y="573268"/>
                  </a:lnTo>
                  <a:lnTo>
                    <a:pt x="180793" y="572728"/>
                  </a:lnTo>
                  <a:lnTo>
                    <a:pt x="182305" y="572188"/>
                  </a:lnTo>
                  <a:lnTo>
                    <a:pt x="183925" y="571648"/>
                  </a:lnTo>
                  <a:lnTo>
                    <a:pt x="185437" y="571108"/>
                  </a:lnTo>
                  <a:lnTo>
                    <a:pt x="186949" y="570568"/>
                  </a:lnTo>
                  <a:lnTo>
                    <a:pt x="188461" y="570136"/>
                  </a:lnTo>
                  <a:lnTo>
                    <a:pt x="189973" y="569596"/>
                  </a:lnTo>
                  <a:lnTo>
                    <a:pt x="191593" y="569056"/>
                  </a:lnTo>
                  <a:lnTo>
                    <a:pt x="193105" y="568516"/>
                  </a:lnTo>
                  <a:lnTo>
                    <a:pt x="194617" y="567976"/>
                  </a:lnTo>
                  <a:lnTo>
                    <a:pt x="196129" y="567436"/>
                  </a:lnTo>
                  <a:lnTo>
                    <a:pt x="197641" y="567004"/>
                  </a:lnTo>
                  <a:lnTo>
                    <a:pt x="199153" y="566464"/>
                  </a:lnTo>
                  <a:lnTo>
                    <a:pt x="200773" y="565924"/>
                  </a:lnTo>
                  <a:lnTo>
                    <a:pt x="202285" y="565384"/>
                  </a:lnTo>
                  <a:lnTo>
                    <a:pt x="203797" y="564952"/>
                  </a:lnTo>
                  <a:lnTo>
                    <a:pt x="205309" y="564412"/>
                  </a:lnTo>
                  <a:lnTo>
                    <a:pt x="206821" y="563872"/>
                  </a:lnTo>
                  <a:lnTo>
                    <a:pt x="208441" y="563440"/>
                  </a:lnTo>
                  <a:lnTo>
                    <a:pt x="209953" y="562900"/>
                  </a:lnTo>
                  <a:lnTo>
                    <a:pt x="211465" y="562468"/>
                  </a:lnTo>
                  <a:lnTo>
                    <a:pt x="212977" y="561928"/>
                  </a:lnTo>
                  <a:lnTo>
                    <a:pt x="214489" y="561496"/>
                  </a:lnTo>
                  <a:lnTo>
                    <a:pt x="216109" y="561064"/>
                  </a:lnTo>
                  <a:lnTo>
                    <a:pt x="217621" y="560524"/>
                  </a:lnTo>
                  <a:lnTo>
                    <a:pt x="219133" y="560092"/>
                  </a:lnTo>
                  <a:lnTo>
                    <a:pt x="220645" y="559660"/>
                  </a:lnTo>
                  <a:lnTo>
                    <a:pt x="222157" y="559120"/>
                  </a:lnTo>
                  <a:lnTo>
                    <a:pt x="223669" y="558688"/>
                  </a:lnTo>
                  <a:lnTo>
                    <a:pt x="225289" y="558256"/>
                  </a:lnTo>
                  <a:lnTo>
                    <a:pt x="226801" y="557824"/>
                  </a:lnTo>
                  <a:lnTo>
                    <a:pt x="228313" y="557392"/>
                  </a:lnTo>
                  <a:lnTo>
                    <a:pt x="229825" y="556960"/>
                  </a:lnTo>
                  <a:lnTo>
                    <a:pt x="231337" y="556528"/>
                  </a:lnTo>
                  <a:lnTo>
                    <a:pt x="232957" y="556096"/>
                  </a:lnTo>
                  <a:lnTo>
                    <a:pt x="234469" y="555664"/>
                  </a:lnTo>
                  <a:lnTo>
                    <a:pt x="235981" y="555232"/>
                  </a:lnTo>
                  <a:lnTo>
                    <a:pt x="237493" y="554800"/>
                  </a:lnTo>
                  <a:lnTo>
                    <a:pt x="239005" y="554368"/>
                  </a:lnTo>
                  <a:lnTo>
                    <a:pt x="240625" y="554044"/>
                  </a:lnTo>
                  <a:lnTo>
                    <a:pt x="242137" y="553612"/>
                  </a:lnTo>
                  <a:lnTo>
                    <a:pt x="243649" y="553180"/>
                  </a:lnTo>
                  <a:lnTo>
                    <a:pt x="245161" y="552748"/>
                  </a:lnTo>
                  <a:lnTo>
                    <a:pt x="246673" y="552316"/>
                  </a:lnTo>
                  <a:lnTo>
                    <a:pt x="248293" y="551884"/>
                  </a:lnTo>
                  <a:lnTo>
                    <a:pt x="249805" y="551452"/>
                  </a:lnTo>
                  <a:lnTo>
                    <a:pt x="251317" y="551020"/>
                  </a:lnTo>
                  <a:lnTo>
                    <a:pt x="252829" y="550480"/>
                  </a:lnTo>
                  <a:lnTo>
                    <a:pt x="254341" y="550048"/>
                  </a:lnTo>
                  <a:lnTo>
                    <a:pt x="255853" y="549616"/>
                  </a:lnTo>
                  <a:lnTo>
                    <a:pt x="257473" y="549184"/>
                  </a:lnTo>
                  <a:lnTo>
                    <a:pt x="258985" y="548644"/>
                  </a:lnTo>
                  <a:lnTo>
                    <a:pt x="260497" y="548104"/>
                  </a:lnTo>
                  <a:lnTo>
                    <a:pt x="262009" y="547672"/>
                  </a:lnTo>
                  <a:lnTo>
                    <a:pt x="263521" y="547132"/>
                  </a:lnTo>
                  <a:lnTo>
                    <a:pt x="265141" y="546592"/>
                  </a:lnTo>
                  <a:lnTo>
                    <a:pt x="266653" y="546052"/>
                  </a:lnTo>
                  <a:lnTo>
                    <a:pt x="268165" y="545404"/>
                  </a:lnTo>
                  <a:lnTo>
                    <a:pt x="269677" y="544864"/>
                  </a:lnTo>
                  <a:lnTo>
                    <a:pt x="271189" y="544216"/>
                  </a:lnTo>
                  <a:lnTo>
                    <a:pt x="272810" y="543568"/>
                  </a:lnTo>
                  <a:lnTo>
                    <a:pt x="274322" y="542920"/>
                  </a:lnTo>
                  <a:lnTo>
                    <a:pt x="275834" y="542271"/>
                  </a:lnTo>
                  <a:lnTo>
                    <a:pt x="277346" y="541515"/>
                  </a:lnTo>
                  <a:lnTo>
                    <a:pt x="278858" y="540759"/>
                  </a:lnTo>
                  <a:lnTo>
                    <a:pt x="280478" y="540003"/>
                  </a:lnTo>
                  <a:lnTo>
                    <a:pt x="281990" y="539247"/>
                  </a:lnTo>
                  <a:lnTo>
                    <a:pt x="283502" y="538491"/>
                  </a:lnTo>
                  <a:lnTo>
                    <a:pt x="285014" y="537627"/>
                  </a:lnTo>
                  <a:lnTo>
                    <a:pt x="286526" y="536763"/>
                  </a:lnTo>
                  <a:lnTo>
                    <a:pt x="288038" y="535791"/>
                  </a:lnTo>
                  <a:lnTo>
                    <a:pt x="289658" y="534927"/>
                  </a:lnTo>
                  <a:lnTo>
                    <a:pt x="291170" y="533955"/>
                  </a:lnTo>
                  <a:lnTo>
                    <a:pt x="292682" y="532983"/>
                  </a:lnTo>
                  <a:lnTo>
                    <a:pt x="294194" y="531903"/>
                  </a:lnTo>
                  <a:lnTo>
                    <a:pt x="295706" y="530823"/>
                  </a:lnTo>
                  <a:lnTo>
                    <a:pt x="297326" y="529743"/>
                  </a:lnTo>
                  <a:lnTo>
                    <a:pt x="298838" y="528663"/>
                  </a:lnTo>
                  <a:lnTo>
                    <a:pt x="300350" y="527475"/>
                  </a:lnTo>
                  <a:lnTo>
                    <a:pt x="301862" y="526287"/>
                  </a:lnTo>
                  <a:lnTo>
                    <a:pt x="303374" y="524991"/>
                  </a:lnTo>
                  <a:lnTo>
                    <a:pt x="311042" y="518295"/>
                  </a:lnTo>
                  <a:lnTo>
                    <a:pt x="312662" y="516891"/>
                  </a:lnTo>
                  <a:lnTo>
                    <a:pt x="314174" y="515379"/>
                  </a:lnTo>
                  <a:lnTo>
                    <a:pt x="315686" y="513867"/>
                  </a:lnTo>
                  <a:lnTo>
                    <a:pt x="317198" y="512355"/>
                  </a:lnTo>
                  <a:lnTo>
                    <a:pt x="318710" y="510735"/>
                  </a:lnTo>
                  <a:lnTo>
                    <a:pt x="320222" y="509223"/>
                  </a:lnTo>
                  <a:lnTo>
                    <a:pt x="321842" y="507603"/>
                  </a:lnTo>
                  <a:lnTo>
                    <a:pt x="323354" y="505875"/>
                  </a:lnTo>
                  <a:lnTo>
                    <a:pt x="324866" y="504255"/>
                  </a:lnTo>
                  <a:lnTo>
                    <a:pt x="326378" y="502527"/>
                  </a:lnTo>
                  <a:lnTo>
                    <a:pt x="327890" y="500799"/>
                  </a:lnTo>
                  <a:lnTo>
                    <a:pt x="329510" y="498963"/>
                  </a:lnTo>
                  <a:lnTo>
                    <a:pt x="331022" y="497235"/>
                  </a:lnTo>
                  <a:lnTo>
                    <a:pt x="332534" y="495399"/>
                  </a:lnTo>
                  <a:lnTo>
                    <a:pt x="334046" y="493563"/>
                  </a:lnTo>
                  <a:lnTo>
                    <a:pt x="335558" y="491727"/>
                  </a:lnTo>
                  <a:lnTo>
                    <a:pt x="337178" y="489891"/>
                  </a:lnTo>
                  <a:lnTo>
                    <a:pt x="338690" y="487947"/>
                  </a:lnTo>
                  <a:lnTo>
                    <a:pt x="340202" y="486111"/>
                  </a:lnTo>
                  <a:lnTo>
                    <a:pt x="341714" y="484167"/>
                  </a:lnTo>
                  <a:lnTo>
                    <a:pt x="343226" y="482223"/>
                  </a:lnTo>
                  <a:lnTo>
                    <a:pt x="344846" y="480279"/>
                  </a:lnTo>
                  <a:lnTo>
                    <a:pt x="346358" y="478335"/>
                  </a:lnTo>
                  <a:lnTo>
                    <a:pt x="347870" y="476283"/>
                  </a:lnTo>
                  <a:lnTo>
                    <a:pt x="349382" y="474339"/>
                  </a:lnTo>
                  <a:lnTo>
                    <a:pt x="350894" y="472395"/>
                  </a:lnTo>
                  <a:lnTo>
                    <a:pt x="352406" y="470343"/>
                  </a:lnTo>
                  <a:lnTo>
                    <a:pt x="354026" y="468399"/>
                  </a:lnTo>
                  <a:lnTo>
                    <a:pt x="355538" y="466347"/>
                  </a:lnTo>
                  <a:lnTo>
                    <a:pt x="357050" y="464295"/>
                  </a:lnTo>
                  <a:lnTo>
                    <a:pt x="358562" y="462351"/>
                  </a:lnTo>
                  <a:lnTo>
                    <a:pt x="360074" y="460299"/>
                  </a:lnTo>
                  <a:lnTo>
                    <a:pt x="361694" y="458247"/>
                  </a:lnTo>
                  <a:lnTo>
                    <a:pt x="363206" y="456195"/>
                  </a:lnTo>
                  <a:lnTo>
                    <a:pt x="364718" y="454251"/>
                  </a:lnTo>
                  <a:lnTo>
                    <a:pt x="366230" y="452199"/>
                  </a:lnTo>
                  <a:lnTo>
                    <a:pt x="367742" y="450147"/>
                  </a:lnTo>
                  <a:lnTo>
                    <a:pt x="369362" y="448095"/>
                  </a:lnTo>
                  <a:lnTo>
                    <a:pt x="370874" y="446043"/>
                  </a:lnTo>
                  <a:lnTo>
                    <a:pt x="372386" y="443991"/>
                  </a:lnTo>
                  <a:lnTo>
                    <a:pt x="373898" y="442047"/>
                  </a:lnTo>
                  <a:lnTo>
                    <a:pt x="375410" y="439995"/>
                  </a:lnTo>
                  <a:lnTo>
                    <a:pt x="377030" y="437943"/>
                  </a:lnTo>
                  <a:lnTo>
                    <a:pt x="378542" y="435891"/>
                  </a:lnTo>
                  <a:lnTo>
                    <a:pt x="380054" y="433839"/>
                  </a:lnTo>
                  <a:lnTo>
                    <a:pt x="381566" y="431787"/>
                  </a:lnTo>
                  <a:lnTo>
                    <a:pt x="383078" y="429843"/>
                  </a:lnTo>
                  <a:lnTo>
                    <a:pt x="384590" y="427791"/>
                  </a:lnTo>
                  <a:lnTo>
                    <a:pt x="386210" y="425739"/>
                  </a:lnTo>
                  <a:lnTo>
                    <a:pt x="387722" y="423687"/>
                  </a:lnTo>
                  <a:lnTo>
                    <a:pt x="389234" y="421635"/>
                  </a:lnTo>
                  <a:lnTo>
                    <a:pt x="390746" y="419691"/>
                  </a:lnTo>
                  <a:lnTo>
                    <a:pt x="392258" y="417639"/>
                  </a:lnTo>
                  <a:lnTo>
                    <a:pt x="393878" y="415587"/>
                  </a:lnTo>
                  <a:lnTo>
                    <a:pt x="395390" y="413535"/>
                  </a:lnTo>
                  <a:lnTo>
                    <a:pt x="396902" y="411483"/>
                  </a:lnTo>
                  <a:lnTo>
                    <a:pt x="398414" y="409431"/>
                  </a:lnTo>
                  <a:lnTo>
                    <a:pt x="399926" y="407379"/>
                  </a:lnTo>
                  <a:lnTo>
                    <a:pt x="401546" y="405326"/>
                  </a:lnTo>
                  <a:lnTo>
                    <a:pt x="403058" y="403274"/>
                  </a:lnTo>
                  <a:lnTo>
                    <a:pt x="404570" y="401222"/>
                  </a:lnTo>
                  <a:lnTo>
                    <a:pt x="406082" y="399170"/>
                  </a:lnTo>
                  <a:lnTo>
                    <a:pt x="407595" y="397118"/>
                  </a:lnTo>
                  <a:lnTo>
                    <a:pt x="409215" y="394958"/>
                  </a:lnTo>
                  <a:lnTo>
                    <a:pt x="410727" y="392906"/>
                  </a:lnTo>
                  <a:lnTo>
                    <a:pt x="412239" y="390854"/>
                  </a:lnTo>
                  <a:lnTo>
                    <a:pt x="413751" y="388694"/>
                  </a:lnTo>
                  <a:lnTo>
                    <a:pt x="415263" y="386642"/>
                  </a:lnTo>
                  <a:lnTo>
                    <a:pt x="416775" y="384482"/>
                  </a:lnTo>
                  <a:lnTo>
                    <a:pt x="418395" y="382430"/>
                  </a:lnTo>
                  <a:lnTo>
                    <a:pt x="419907" y="380270"/>
                  </a:lnTo>
                  <a:lnTo>
                    <a:pt x="421419" y="378110"/>
                  </a:lnTo>
                  <a:lnTo>
                    <a:pt x="422931" y="375950"/>
                  </a:lnTo>
                  <a:lnTo>
                    <a:pt x="424443" y="373790"/>
                  </a:lnTo>
                  <a:lnTo>
                    <a:pt x="426063" y="371630"/>
                  </a:lnTo>
                  <a:lnTo>
                    <a:pt x="427575" y="369470"/>
                  </a:lnTo>
                  <a:lnTo>
                    <a:pt x="429087" y="367310"/>
                  </a:lnTo>
                  <a:lnTo>
                    <a:pt x="430599" y="365042"/>
                  </a:lnTo>
                  <a:lnTo>
                    <a:pt x="432111" y="362882"/>
                  </a:lnTo>
                  <a:lnTo>
                    <a:pt x="433731" y="360722"/>
                  </a:lnTo>
                  <a:lnTo>
                    <a:pt x="435243" y="358454"/>
                  </a:lnTo>
                  <a:lnTo>
                    <a:pt x="436755" y="356186"/>
                  </a:lnTo>
                  <a:lnTo>
                    <a:pt x="438267" y="354026"/>
                  </a:lnTo>
                  <a:lnTo>
                    <a:pt x="439779" y="351758"/>
                  </a:lnTo>
                  <a:lnTo>
                    <a:pt x="441291" y="349490"/>
                  </a:lnTo>
                  <a:lnTo>
                    <a:pt x="442911" y="347222"/>
                  </a:lnTo>
                  <a:lnTo>
                    <a:pt x="444423" y="344954"/>
                  </a:lnTo>
                  <a:lnTo>
                    <a:pt x="445935" y="342686"/>
                  </a:lnTo>
                  <a:lnTo>
                    <a:pt x="447447" y="340418"/>
                  </a:lnTo>
                  <a:lnTo>
                    <a:pt x="448959" y="338042"/>
                  </a:lnTo>
                  <a:lnTo>
                    <a:pt x="450579" y="335774"/>
                  </a:lnTo>
                  <a:lnTo>
                    <a:pt x="452091" y="333506"/>
                  </a:lnTo>
                  <a:lnTo>
                    <a:pt x="453603" y="331130"/>
                  </a:lnTo>
                  <a:lnTo>
                    <a:pt x="455115" y="328862"/>
                  </a:lnTo>
                  <a:lnTo>
                    <a:pt x="456627" y="326486"/>
                  </a:lnTo>
                  <a:lnTo>
                    <a:pt x="458247" y="324110"/>
                  </a:lnTo>
                  <a:lnTo>
                    <a:pt x="459759" y="321734"/>
                  </a:lnTo>
                  <a:lnTo>
                    <a:pt x="461271" y="319358"/>
                  </a:lnTo>
                  <a:lnTo>
                    <a:pt x="462783" y="317090"/>
                  </a:lnTo>
                  <a:lnTo>
                    <a:pt x="464295" y="314714"/>
                  </a:lnTo>
                  <a:lnTo>
                    <a:pt x="465915" y="312230"/>
                  </a:lnTo>
                  <a:lnTo>
                    <a:pt x="467427" y="309854"/>
                  </a:lnTo>
                  <a:lnTo>
                    <a:pt x="468939" y="307478"/>
                  </a:lnTo>
                  <a:lnTo>
                    <a:pt x="470451" y="305102"/>
                  </a:lnTo>
                  <a:lnTo>
                    <a:pt x="471963" y="302618"/>
                  </a:lnTo>
                  <a:lnTo>
                    <a:pt x="473475" y="300242"/>
                  </a:lnTo>
                  <a:lnTo>
                    <a:pt x="475095" y="297758"/>
                  </a:lnTo>
                  <a:lnTo>
                    <a:pt x="476607" y="295382"/>
                  </a:lnTo>
                  <a:lnTo>
                    <a:pt x="478119" y="292898"/>
                  </a:lnTo>
                  <a:lnTo>
                    <a:pt x="479631" y="290414"/>
                  </a:lnTo>
                  <a:lnTo>
                    <a:pt x="481143" y="287930"/>
                  </a:lnTo>
                  <a:lnTo>
                    <a:pt x="482763" y="285446"/>
                  </a:lnTo>
                  <a:lnTo>
                    <a:pt x="484275" y="282962"/>
                  </a:lnTo>
                  <a:lnTo>
                    <a:pt x="485787" y="280478"/>
                  </a:lnTo>
                  <a:lnTo>
                    <a:pt x="487299" y="277994"/>
                  </a:lnTo>
                  <a:lnTo>
                    <a:pt x="488811" y="275510"/>
                  </a:lnTo>
                  <a:lnTo>
                    <a:pt x="490431" y="272918"/>
                  </a:lnTo>
                  <a:lnTo>
                    <a:pt x="491943" y="270433"/>
                  </a:lnTo>
                  <a:lnTo>
                    <a:pt x="493455" y="267841"/>
                  </a:lnTo>
                  <a:lnTo>
                    <a:pt x="494967" y="265357"/>
                  </a:lnTo>
                  <a:lnTo>
                    <a:pt x="496479" y="262765"/>
                  </a:lnTo>
                  <a:lnTo>
                    <a:pt x="498099" y="260173"/>
                  </a:lnTo>
                  <a:lnTo>
                    <a:pt x="499611" y="257689"/>
                  </a:lnTo>
                  <a:lnTo>
                    <a:pt x="501123" y="255097"/>
                  </a:lnTo>
                  <a:lnTo>
                    <a:pt x="502635" y="252505"/>
                  </a:lnTo>
                  <a:lnTo>
                    <a:pt x="504147" y="249913"/>
                  </a:lnTo>
                  <a:lnTo>
                    <a:pt x="505659" y="247321"/>
                  </a:lnTo>
                  <a:lnTo>
                    <a:pt x="507279" y="244729"/>
                  </a:lnTo>
                  <a:lnTo>
                    <a:pt x="508791" y="242137"/>
                  </a:lnTo>
                  <a:lnTo>
                    <a:pt x="510303" y="239545"/>
                  </a:lnTo>
                  <a:lnTo>
                    <a:pt x="511815" y="236845"/>
                  </a:lnTo>
                  <a:lnTo>
                    <a:pt x="513327" y="234253"/>
                  </a:lnTo>
                  <a:lnTo>
                    <a:pt x="514947" y="231661"/>
                  </a:lnTo>
                  <a:lnTo>
                    <a:pt x="516459" y="229069"/>
                  </a:lnTo>
                  <a:lnTo>
                    <a:pt x="517971" y="226477"/>
                  </a:lnTo>
                  <a:lnTo>
                    <a:pt x="519483" y="223777"/>
                  </a:lnTo>
                  <a:lnTo>
                    <a:pt x="520995" y="221185"/>
                  </a:lnTo>
                  <a:lnTo>
                    <a:pt x="522615" y="218593"/>
                  </a:lnTo>
                  <a:lnTo>
                    <a:pt x="524127" y="216001"/>
                  </a:lnTo>
                  <a:lnTo>
                    <a:pt x="525639" y="213301"/>
                  </a:lnTo>
                  <a:lnTo>
                    <a:pt x="527151" y="210709"/>
                  </a:lnTo>
                  <a:lnTo>
                    <a:pt x="528663" y="208117"/>
                  </a:lnTo>
                  <a:lnTo>
                    <a:pt x="530283" y="205525"/>
                  </a:lnTo>
                  <a:lnTo>
                    <a:pt x="531795" y="202933"/>
                  </a:lnTo>
                  <a:lnTo>
                    <a:pt x="533307" y="200341"/>
                  </a:lnTo>
                  <a:lnTo>
                    <a:pt x="534819" y="197749"/>
                  </a:lnTo>
                  <a:lnTo>
                    <a:pt x="536331" y="195157"/>
                  </a:lnTo>
                  <a:lnTo>
                    <a:pt x="537843" y="192673"/>
                  </a:lnTo>
                  <a:lnTo>
                    <a:pt x="539463" y="190081"/>
                  </a:lnTo>
                  <a:lnTo>
                    <a:pt x="540975" y="187597"/>
                  </a:lnTo>
                  <a:lnTo>
                    <a:pt x="542487" y="185005"/>
                  </a:lnTo>
                  <a:lnTo>
                    <a:pt x="544000" y="182521"/>
                  </a:lnTo>
                  <a:lnTo>
                    <a:pt x="545512" y="180037"/>
                  </a:lnTo>
                  <a:lnTo>
                    <a:pt x="547132" y="177553"/>
                  </a:lnTo>
                  <a:lnTo>
                    <a:pt x="548644" y="175069"/>
                  </a:lnTo>
                  <a:lnTo>
                    <a:pt x="550156" y="172585"/>
                  </a:lnTo>
                  <a:lnTo>
                    <a:pt x="551668" y="170209"/>
                  </a:lnTo>
                  <a:lnTo>
                    <a:pt x="553180" y="167725"/>
                  </a:lnTo>
                  <a:lnTo>
                    <a:pt x="554800" y="165349"/>
                  </a:lnTo>
                  <a:lnTo>
                    <a:pt x="556312" y="162973"/>
                  </a:lnTo>
                  <a:lnTo>
                    <a:pt x="557824" y="160597"/>
                  </a:lnTo>
                  <a:lnTo>
                    <a:pt x="559336" y="158221"/>
                  </a:lnTo>
                  <a:lnTo>
                    <a:pt x="560848" y="155953"/>
                  </a:lnTo>
                  <a:lnTo>
                    <a:pt x="562468" y="153577"/>
                  </a:lnTo>
                  <a:lnTo>
                    <a:pt x="563980" y="151309"/>
                  </a:lnTo>
                  <a:lnTo>
                    <a:pt x="565492" y="149041"/>
                  </a:lnTo>
                  <a:lnTo>
                    <a:pt x="567004" y="146773"/>
                  </a:lnTo>
                  <a:lnTo>
                    <a:pt x="568516" y="144613"/>
                  </a:lnTo>
                  <a:lnTo>
                    <a:pt x="570028" y="142345"/>
                  </a:lnTo>
                  <a:lnTo>
                    <a:pt x="571648" y="140185"/>
                  </a:lnTo>
                  <a:lnTo>
                    <a:pt x="573160" y="138025"/>
                  </a:lnTo>
                  <a:lnTo>
                    <a:pt x="574672" y="135865"/>
                  </a:lnTo>
                  <a:lnTo>
                    <a:pt x="576184" y="133704"/>
                  </a:lnTo>
                  <a:lnTo>
                    <a:pt x="577696" y="131544"/>
                  </a:lnTo>
                  <a:lnTo>
                    <a:pt x="579316" y="129492"/>
                  </a:lnTo>
                  <a:lnTo>
                    <a:pt x="580828" y="127332"/>
                  </a:lnTo>
                  <a:lnTo>
                    <a:pt x="582340" y="125280"/>
                  </a:lnTo>
                  <a:lnTo>
                    <a:pt x="583852" y="123228"/>
                  </a:lnTo>
                  <a:lnTo>
                    <a:pt x="585364" y="121176"/>
                  </a:lnTo>
                  <a:lnTo>
                    <a:pt x="586984" y="119124"/>
                  </a:lnTo>
                  <a:lnTo>
                    <a:pt x="588496" y="117072"/>
                  </a:lnTo>
                  <a:lnTo>
                    <a:pt x="590008" y="115128"/>
                  </a:lnTo>
                  <a:lnTo>
                    <a:pt x="591520" y="113076"/>
                  </a:lnTo>
                  <a:lnTo>
                    <a:pt x="593032" y="111024"/>
                  </a:lnTo>
                  <a:lnTo>
                    <a:pt x="594652" y="109080"/>
                  </a:lnTo>
                  <a:lnTo>
                    <a:pt x="596164" y="107136"/>
                  </a:lnTo>
                  <a:lnTo>
                    <a:pt x="597676" y="105084"/>
                  </a:lnTo>
                  <a:lnTo>
                    <a:pt x="599188" y="103140"/>
                  </a:lnTo>
                  <a:lnTo>
                    <a:pt x="600700" y="101196"/>
                  </a:lnTo>
                  <a:lnTo>
                    <a:pt x="602212" y="99252"/>
                  </a:lnTo>
                  <a:lnTo>
                    <a:pt x="603832" y="97308"/>
                  </a:lnTo>
                  <a:lnTo>
                    <a:pt x="605344" y="95256"/>
                  </a:lnTo>
                  <a:lnTo>
                    <a:pt x="606856" y="93312"/>
                  </a:lnTo>
                  <a:lnTo>
                    <a:pt x="608368" y="91368"/>
                  </a:lnTo>
                  <a:lnTo>
                    <a:pt x="609880" y="89424"/>
                  </a:lnTo>
                  <a:lnTo>
                    <a:pt x="611500" y="87480"/>
                  </a:lnTo>
                  <a:lnTo>
                    <a:pt x="613012" y="85428"/>
                  </a:lnTo>
                  <a:lnTo>
                    <a:pt x="614524" y="83484"/>
                  </a:lnTo>
                  <a:lnTo>
                    <a:pt x="616036" y="81540"/>
                  </a:lnTo>
                  <a:lnTo>
                    <a:pt x="617548" y="79488"/>
                  </a:lnTo>
                  <a:lnTo>
                    <a:pt x="619168" y="77544"/>
                  </a:lnTo>
                  <a:lnTo>
                    <a:pt x="620680" y="75600"/>
                  </a:lnTo>
                  <a:lnTo>
                    <a:pt x="622192" y="73548"/>
                  </a:lnTo>
                  <a:lnTo>
                    <a:pt x="623704" y="71604"/>
                  </a:lnTo>
                  <a:lnTo>
                    <a:pt x="625216" y="69552"/>
                  </a:lnTo>
                  <a:lnTo>
                    <a:pt x="626836" y="67500"/>
                  </a:lnTo>
                  <a:lnTo>
                    <a:pt x="628348" y="65556"/>
                  </a:lnTo>
                  <a:lnTo>
                    <a:pt x="629860" y="63504"/>
                  </a:lnTo>
                  <a:lnTo>
                    <a:pt x="631372" y="61452"/>
                  </a:lnTo>
                  <a:lnTo>
                    <a:pt x="632884" y="59508"/>
                  </a:lnTo>
                  <a:lnTo>
                    <a:pt x="634396" y="57456"/>
                  </a:lnTo>
                  <a:lnTo>
                    <a:pt x="636016" y="55404"/>
                  </a:lnTo>
                  <a:lnTo>
                    <a:pt x="637528" y="53460"/>
                  </a:lnTo>
                  <a:lnTo>
                    <a:pt x="639040" y="51408"/>
                  </a:lnTo>
                  <a:lnTo>
                    <a:pt x="640552" y="49464"/>
                  </a:lnTo>
                  <a:lnTo>
                    <a:pt x="642064" y="47412"/>
                  </a:lnTo>
                  <a:lnTo>
                    <a:pt x="643684" y="45468"/>
                  </a:lnTo>
                  <a:lnTo>
                    <a:pt x="645196" y="43524"/>
                  </a:lnTo>
                  <a:lnTo>
                    <a:pt x="646708" y="41580"/>
                  </a:lnTo>
                  <a:lnTo>
                    <a:pt x="648220" y="39636"/>
                  </a:lnTo>
                  <a:lnTo>
                    <a:pt x="649732" y="37692"/>
                  </a:lnTo>
                  <a:lnTo>
                    <a:pt x="651352" y="35748"/>
                  </a:lnTo>
                  <a:lnTo>
                    <a:pt x="652864" y="33912"/>
                  </a:lnTo>
                  <a:lnTo>
                    <a:pt x="654376" y="32076"/>
                  </a:lnTo>
                  <a:lnTo>
                    <a:pt x="655888" y="30240"/>
                  </a:lnTo>
                  <a:lnTo>
                    <a:pt x="657400" y="28512"/>
                  </a:lnTo>
                  <a:lnTo>
                    <a:pt x="658912" y="26676"/>
                  </a:lnTo>
                  <a:lnTo>
                    <a:pt x="660532" y="25056"/>
                  </a:lnTo>
                  <a:lnTo>
                    <a:pt x="662044" y="23328"/>
                  </a:lnTo>
                  <a:lnTo>
                    <a:pt x="663556" y="21708"/>
                  </a:lnTo>
                  <a:lnTo>
                    <a:pt x="665068" y="20196"/>
                  </a:lnTo>
                  <a:lnTo>
                    <a:pt x="666580" y="18576"/>
                  </a:lnTo>
                  <a:lnTo>
                    <a:pt x="668200" y="17172"/>
                  </a:lnTo>
                  <a:lnTo>
                    <a:pt x="669712" y="15660"/>
                  </a:lnTo>
                  <a:lnTo>
                    <a:pt x="671224" y="14364"/>
                  </a:lnTo>
                  <a:lnTo>
                    <a:pt x="672736" y="12960"/>
                  </a:lnTo>
                  <a:lnTo>
                    <a:pt x="674248" y="11772"/>
                  </a:lnTo>
                  <a:lnTo>
                    <a:pt x="675868" y="10476"/>
                  </a:lnTo>
                  <a:lnTo>
                    <a:pt x="677380" y="9396"/>
                  </a:lnTo>
                  <a:lnTo>
                    <a:pt x="678893" y="8316"/>
                  </a:lnTo>
                  <a:lnTo>
                    <a:pt x="680405" y="7236"/>
                  </a:lnTo>
                  <a:lnTo>
                    <a:pt x="681917" y="6372"/>
                  </a:lnTo>
                  <a:lnTo>
                    <a:pt x="683537" y="5400"/>
                  </a:lnTo>
                  <a:lnTo>
                    <a:pt x="685049" y="4644"/>
                  </a:lnTo>
                  <a:lnTo>
                    <a:pt x="697253" y="540"/>
                  </a:lnTo>
                  <a:lnTo>
                    <a:pt x="698765" y="324"/>
                  </a:lnTo>
                  <a:lnTo>
                    <a:pt x="700385" y="108"/>
                  </a:lnTo>
                  <a:lnTo>
                    <a:pt x="701897" y="0"/>
                  </a:lnTo>
                  <a:lnTo>
                    <a:pt x="703409" y="0"/>
                  </a:lnTo>
                  <a:lnTo>
                    <a:pt x="704921" y="0"/>
                  </a:lnTo>
                  <a:lnTo>
                    <a:pt x="706433" y="108"/>
                  </a:lnTo>
                  <a:lnTo>
                    <a:pt x="708053" y="216"/>
                  </a:lnTo>
                  <a:lnTo>
                    <a:pt x="709565" y="432"/>
                  </a:lnTo>
                  <a:lnTo>
                    <a:pt x="711077" y="648"/>
                  </a:lnTo>
                  <a:lnTo>
                    <a:pt x="712589" y="864"/>
                  </a:lnTo>
                  <a:lnTo>
                    <a:pt x="714101" y="1188"/>
                  </a:lnTo>
                  <a:lnTo>
                    <a:pt x="715721" y="1512"/>
                  </a:lnTo>
                  <a:lnTo>
                    <a:pt x="717233" y="1944"/>
                  </a:lnTo>
                  <a:lnTo>
                    <a:pt x="718745" y="2376"/>
                  </a:lnTo>
                  <a:lnTo>
                    <a:pt x="720257" y="2916"/>
                  </a:lnTo>
                  <a:lnTo>
                    <a:pt x="721769" y="3348"/>
                  </a:lnTo>
                  <a:lnTo>
                    <a:pt x="723281" y="3888"/>
                  </a:lnTo>
                  <a:lnTo>
                    <a:pt x="724901" y="4428"/>
                  </a:lnTo>
                  <a:lnTo>
                    <a:pt x="726413" y="5076"/>
                  </a:lnTo>
                  <a:lnTo>
                    <a:pt x="727925" y="5616"/>
                  </a:lnTo>
                  <a:lnTo>
                    <a:pt x="729437" y="6264"/>
                  </a:lnTo>
                  <a:lnTo>
                    <a:pt x="730949" y="6912"/>
                  </a:lnTo>
                  <a:lnTo>
                    <a:pt x="732569" y="7560"/>
                  </a:lnTo>
                  <a:lnTo>
                    <a:pt x="734081" y="8208"/>
                  </a:lnTo>
                  <a:lnTo>
                    <a:pt x="735593" y="8856"/>
                  </a:lnTo>
                  <a:lnTo>
                    <a:pt x="737105" y="9504"/>
                  </a:lnTo>
                  <a:lnTo>
                    <a:pt x="738617" y="10152"/>
                  </a:lnTo>
                  <a:lnTo>
                    <a:pt x="740237" y="10800"/>
                  </a:lnTo>
                  <a:lnTo>
                    <a:pt x="741749" y="11448"/>
                  </a:lnTo>
                  <a:lnTo>
                    <a:pt x="743261" y="12096"/>
                  </a:lnTo>
                  <a:lnTo>
                    <a:pt x="744773" y="12744"/>
                  </a:lnTo>
                  <a:lnTo>
                    <a:pt x="746285" y="13392"/>
                  </a:lnTo>
                  <a:lnTo>
                    <a:pt x="747905" y="14040"/>
                  </a:lnTo>
                  <a:lnTo>
                    <a:pt x="749417" y="14688"/>
                  </a:lnTo>
                  <a:lnTo>
                    <a:pt x="750929" y="15336"/>
                  </a:lnTo>
                  <a:lnTo>
                    <a:pt x="752441" y="15876"/>
                  </a:lnTo>
                  <a:lnTo>
                    <a:pt x="753953" y="16524"/>
                  </a:lnTo>
                  <a:lnTo>
                    <a:pt x="755465" y="17064"/>
                  </a:lnTo>
                  <a:lnTo>
                    <a:pt x="757085" y="17604"/>
                  </a:lnTo>
                  <a:lnTo>
                    <a:pt x="758597" y="18144"/>
                  </a:lnTo>
                  <a:lnTo>
                    <a:pt x="760109" y="18684"/>
                  </a:lnTo>
                  <a:lnTo>
                    <a:pt x="761621" y="19116"/>
                  </a:lnTo>
                  <a:lnTo>
                    <a:pt x="763133" y="19656"/>
                  </a:lnTo>
                  <a:lnTo>
                    <a:pt x="764753" y="20088"/>
                  </a:lnTo>
                  <a:lnTo>
                    <a:pt x="766265" y="20520"/>
                  </a:lnTo>
                  <a:lnTo>
                    <a:pt x="767777" y="20952"/>
                  </a:lnTo>
                  <a:lnTo>
                    <a:pt x="769289" y="21384"/>
                  </a:lnTo>
                  <a:lnTo>
                    <a:pt x="770801" y="21816"/>
                  </a:lnTo>
                  <a:lnTo>
                    <a:pt x="772421" y="22248"/>
                  </a:lnTo>
                  <a:lnTo>
                    <a:pt x="773933" y="22572"/>
                  </a:lnTo>
                  <a:lnTo>
                    <a:pt x="775445" y="22896"/>
                  </a:lnTo>
                  <a:lnTo>
                    <a:pt x="776957" y="23220"/>
                  </a:lnTo>
                  <a:lnTo>
                    <a:pt x="778469" y="23652"/>
                  </a:lnTo>
                  <a:lnTo>
                    <a:pt x="780089" y="23868"/>
                  </a:lnTo>
                  <a:lnTo>
                    <a:pt x="781601" y="24192"/>
                  </a:lnTo>
                  <a:lnTo>
                    <a:pt x="783113" y="24516"/>
                  </a:lnTo>
                  <a:lnTo>
                    <a:pt x="784625" y="24840"/>
                  </a:lnTo>
                  <a:lnTo>
                    <a:pt x="786137" y="25056"/>
                  </a:lnTo>
                  <a:lnTo>
                    <a:pt x="787649" y="25380"/>
                  </a:lnTo>
                  <a:lnTo>
                    <a:pt x="789269" y="25596"/>
                  </a:lnTo>
                  <a:lnTo>
                    <a:pt x="790781" y="25920"/>
                  </a:lnTo>
                  <a:lnTo>
                    <a:pt x="792293" y="26136"/>
                  </a:lnTo>
                  <a:lnTo>
                    <a:pt x="793805" y="26460"/>
                  </a:lnTo>
                  <a:lnTo>
                    <a:pt x="795317" y="26784"/>
                  </a:lnTo>
                  <a:lnTo>
                    <a:pt x="796937" y="27000"/>
                  </a:lnTo>
                  <a:lnTo>
                    <a:pt x="798449" y="27324"/>
                  </a:lnTo>
                  <a:lnTo>
                    <a:pt x="799961" y="27540"/>
                  </a:lnTo>
                  <a:lnTo>
                    <a:pt x="801473" y="27864"/>
                  </a:lnTo>
                  <a:lnTo>
                    <a:pt x="802985" y="28188"/>
                  </a:lnTo>
                  <a:lnTo>
                    <a:pt x="804605" y="28512"/>
                  </a:lnTo>
                  <a:lnTo>
                    <a:pt x="806117" y="28836"/>
                  </a:lnTo>
                  <a:lnTo>
                    <a:pt x="807629" y="29160"/>
                  </a:lnTo>
                  <a:lnTo>
                    <a:pt x="809141" y="29484"/>
                  </a:lnTo>
                  <a:lnTo>
                    <a:pt x="810653" y="29916"/>
                  </a:lnTo>
                  <a:lnTo>
                    <a:pt x="812273" y="30348"/>
                  </a:lnTo>
                  <a:lnTo>
                    <a:pt x="813786" y="30672"/>
                  </a:lnTo>
                  <a:lnTo>
                    <a:pt x="815298" y="31104"/>
                  </a:lnTo>
                  <a:lnTo>
                    <a:pt x="816810" y="31644"/>
                  </a:lnTo>
                  <a:lnTo>
                    <a:pt x="818322" y="32076"/>
                  </a:lnTo>
                  <a:lnTo>
                    <a:pt x="819834" y="32616"/>
                  </a:lnTo>
                  <a:lnTo>
                    <a:pt x="821454" y="33156"/>
                  </a:lnTo>
                  <a:lnTo>
                    <a:pt x="822966" y="33696"/>
                  </a:lnTo>
                  <a:lnTo>
                    <a:pt x="824478" y="34236"/>
                  </a:lnTo>
                  <a:lnTo>
                    <a:pt x="825990" y="34884"/>
                  </a:lnTo>
                  <a:lnTo>
                    <a:pt x="827502" y="35532"/>
                  </a:lnTo>
                  <a:lnTo>
                    <a:pt x="829122" y="36180"/>
                  </a:lnTo>
                  <a:lnTo>
                    <a:pt x="830634" y="36936"/>
                  </a:lnTo>
                  <a:lnTo>
                    <a:pt x="832146" y="37584"/>
                  </a:lnTo>
                  <a:lnTo>
                    <a:pt x="833658" y="38340"/>
                  </a:lnTo>
                  <a:lnTo>
                    <a:pt x="835170" y="39204"/>
                  </a:lnTo>
                  <a:lnTo>
                    <a:pt x="836790" y="39960"/>
                  </a:lnTo>
                  <a:lnTo>
                    <a:pt x="838302" y="40824"/>
                  </a:lnTo>
                  <a:lnTo>
                    <a:pt x="839814" y="41688"/>
                  </a:lnTo>
                  <a:lnTo>
                    <a:pt x="841326" y="42660"/>
                  </a:lnTo>
                  <a:lnTo>
                    <a:pt x="842838" y="43524"/>
                  </a:lnTo>
                  <a:lnTo>
                    <a:pt x="844458" y="44496"/>
                  </a:lnTo>
                  <a:lnTo>
                    <a:pt x="845970" y="45468"/>
                  </a:lnTo>
                  <a:lnTo>
                    <a:pt x="847482" y="46548"/>
                  </a:lnTo>
                  <a:lnTo>
                    <a:pt x="848994" y="47628"/>
                  </a:lnTo>
                  <a:lnTo>
                    <a:pt x="850506" y="48708"/>
                  </a:lnTo>
                  <a:lnTo>
                    <a:pt x="852018" y="49788"/>
                  </a:lnTo>
                  <a:lnTo>
                    <a:pt x="853638" y="50868"/>
                  </a:lnTo>
                  <a:lnTo>
                    <a:pt x="855150" y="52056"/>
                  </a:lnTo>
                  <a:lnTo>
                    <a:pt x="856662" y="53244"/>
                  </a:lnTo>
                  <a:lnTo>
                    <a:pt x="858174" y="54432"/>
                  </a:lnTo>
                  <a:lnTo>
                    <a:pt x="859686" y="55620"/>
                  </a:lnTo>
                  <a:lnTo>
                    <a:pt x="861306" y="56916"/>
                  </a:lnTo>
                  <a:lnTo>
                    <a:pt x="862818" y="58212"/>
                  </a:lnTo>
                  <a:lnTo>
                    <a:pt x="864330" y="59400"/>
                  </a:lnTo>
                  <a:lnTo>
                    <a:pt x="865842" y="60696"/>
                  </a:lnTo>
                  <a:lnTo>
                    <a:pt x="867354" y="62100"/>
                  </a:lnTo>
                  <a:lnTo>
                    <a:pt x="868974" y="63396"/>
                  </a:lnTo>
                  <a:lnTo>
                    <a:pt x="870486" y="64800"/>
                  </a:lnTo>
                  <a:lnTo>
                    <a:pt x="871998" y="66096"/>
                  </a:lnTo>
                  <a:lnTo>
                    <a:pt x="873510" y="67500"/>
                  </a:lnTo>
                  <a:lnTo>
                    <a:pt x="875022" y="68904"/>
                  </a:lnTo>
                  <a:lnTo>
                    <a:pt x="876534" y="70308"/>
                  </a:lnTo>
                  <a:lnTo>
                    <a:pt x="878154" y="71712"/>
                  </a:lnTo>
                  <a:lnTo>
                    <a:pt x="879666" y="73116"/>
                  </a:lnTo>
                  <a:lnTo>
                    <a:pt x="881178" y="74628"/>
                  </a:lnTo>
                  <a:lnTo>
                    <a:pt x="882690" y="76032"/>
                  </a:lnTo>
                  <a:lnTo>
                    <a:pt x="884202" y="77544"/>
                  </a:lnTo>
                  <a:lnTo>
                    <a:pt x="885822" y="79056"/>
                  </a:lnTo>
                  <a:lnTo>
                    <a:pt x="887334" y="80568"/>
                  </a:lnTo>
                  <a:lnTo>
                    <a:pt x="888846" y="82080"/>
                  </a:lnTo>
                  <a:lnTo>
                    <a:pt x="890358" y="83592"/>
                  </a:lnTo>
                  <a:lnTo>
                    <a:pt x="891870" y="85104"/>
                  </a:lnTo>
                  <a:lnTo>
                    <a:pt x="893490" y="86616"/>
                  </a:lnTo>
                  <a:lnTo>
                    <a:pt x="895002" y="88128"/>
                  </a:lnTo>
                  <a:lnTo>
                    <a:pt x="896514" y="89748"/>
                  </a:lnTo>
                  <a:lnTo>
                    <a:pt x="898026" y="91260"/>
                  </a:lnTo>
                  <a:lnTo>
                    <a:pt x="899538" y="92880"/>
                  </a:lnTo>
                  <a:lnTo>
                    <a:pt x="901158" y="94500"/>
                  </a:lnTo>
                  <a:lnTo>
                    <a:pt x="902670" y="96120"/>
                  </a:lnTo>
                  <a:lnTo>
                    <a:pt x="904182" y="97740"/>
                  </a:lnTo>
                  <a:lnTo>
                    <a:pt x="905694" y="99360"/>
                  </a:lnTo>
                  <a:lnTo>
                    <a:pt x="907206" y="101088"/>
                  </a:lnTo>
                  <a:lnTo>
                    <a:pt x="908718" y="102816"/>
                  </a:lnTo>
                  <a:lnTo>
                    <a:pt x="910338" y="104436"/>
                  </a:lnTo>
                  <a:lnTo>
                    <a:pt x="911850" y="106164"/>
                  </a:lnTo>
                  <a:lnTo>
                    <a:pt x="913362" y="107892"/>
                  </a:lnTo>
                  <a:lnTo>
                    <a:pt x="914874" y="109728"/>
                  </a:lnTo>
                  <a:lnTo>
                    <a:pt x="916386" y="111456"/>
                  </a:lnTo>
                  <a:lnTo>
                    <a:pt x="918006" y="113292"/>
                  </a:lnTo>
                  <a:lnTo>
                    <a:pt x="919518" y="115128"/>
                  </a:lnTo>
                  <a:lnTo>
                    <a:pt x="921030" y="116964"/>
                  </a:lnTo>
                  <a:lnTo>
                    <a:pt x="922542" y="118908"/>
                  </a:lnTo>
                  <a:lnTo>
                    <a:pt x="924054" y="120744"/>
                  </a:lnTo>
                  <a:lnTo>
                    <a:pt x="925674" y="122688"/>
                  </a:lnTo>
                  <a:lnTo>
                    <a:pt x="927186" y="124632"/>
                  </a:lnTo>
                  <a:lnTo>
                    <a:pt x="928698" y="126684"/>
                  </a:lnTo>
                  <a:lnTo>
                    <a:pt x="930210" y="128628"/>
                  </a:lnTo>
                  <a:lnTo>
                    <a:pt x="931722" y="130680"/>
                  </a:lnTo>
                  <a:lnTo>
                    <a:pt x="933342" y="132732"/>
                  </a:lnTo>
                  <a:lnTo>
                    <a:pt x="934854" y="134892"/>
                  </a:lnTo>
                  <a:lnTo>
                    <a:pt x="936366" y="137053"/>
                  </a:lnTo>
                  <a:lnTo>
                    <a:pt x="937878" y="139213"/>
                  </a:lnTo>
                  <a:lnTo>
                    <a:pt x="939390" y="141373"/>
                  </a:lnTo>
                  <a:lnTo>
                    <a:pt x="940902" y="143533"/>
                  </a:lnTo>
                  <a:lnTo>
                    <a:pt x="942522" y="145801"/>
                  </a:lnTo>
                  <a:lnTo>
                    <a:pt x="944034" y="148069"/>
                  </a:lnTo>
                  <a:lnTo>
                    <a:pt x="945546" y="150337"/>
                  </a:lnTo>
                  <a:lnTo>
                    <a:pt x="947058" y="152713"/>
                  </a:lnTo>
                  <a:lnTo>
                    <a:pt x="948570" y="154981"/>
                  </a:lnTo>
                  <a:lnTo>
                    <a:pt x="950191" y="157357"/>
                  </a:lnTo>
                  <a:lnTo>
                    <a:pt x="951703" y="159841"/>
                  </a:lnTo>
                  <a:lnTo>
                    <a:pt x="953215" y="162217"/>
                  </a:lnTo>
                  <a:lnTo>
                    <a:pt x="954727" y="164701"/>
                  </a:lnTo>
                  <a:lnTo>
                    <a:pt x="956239" y="167077"/>
                  </a:lnTo>
                  <a:lnTo>
                    <a:pt x="957859" y="169561"/>
                  </a:lnTo>
                  <a:lnTo>
                    <a:pt x="959371" y="172045"/>
                  </a:lnTo>
                  <a:lnTo>
                    <a:pt x="960883" y="174637"/>
                  </a:lnTo>
                  <a:lnTo>
                    <a:pt x="962395" y="177121"/>
                  </a:lnTo>
                  <a:lnTo>
                    <a:pt x="963907" y="179713"/>
                  </a:lnTo>
                  <a:lnTo>
                    <a:pt x="965527" y="182305"/>
                  </a:lnTo>
                  <a:lnTo>
                    <a:pt x="967039" y="184789"/>
                  </a:lnTo>
                  <a:lnTo>
                    <a:pt x="968551" y="187381"/>
                  </a:lnTo>
                  <a:lnTo>
                    <a:pt x="970063" y="189973"/>
                  </a:lnTo>
                  <a:lnTo>
                    <a:pt x="971575" y="192673"/>
                  </a:lnTo>
                  <a:lnTo>
                    <a:pt x="973087" y="195265"/>
                  </a:lnTo>
                  <a:lnTo>
                    <a:pt x="974707" y="197857"/>
                  </a:lnTo>
                  <a:lnTo>
                    <a:pt x="976219" y="200449"/>
                  </a:lnTo>
                  <a:lnTo>
                    <a:pt x="977731" y="203041"/>
                  </a:lnTo>
                  <a:lnTo>
                    <a:pt x="979243" y="205741"/>
                  </a:lnTo>
                  <a:lnTo>
                    <a:pt x="980755" y="208333"/>
                  </a:lnTo>
                  <a:lnTo>
                    <a:pt x="982375" y="210925"/>
                  </a:lnTo>
                  <a:lnTo>
                    <a:pt x="983887" y="213517"/>
                  </a:lnTo>
                  <a:lnTo>
                    <a:pt x="985399" y="216109"/>
                  </a:lnTo>
                  <a:lnTo>
                    <a:pt x="986911" y="218701"/>
                  </a:lnTo>
                  <a:lnTo>
                    <a:pt x="988423" y="221293"/>
                  </a:lnTo>
                  <a:lnTo>
                    <a:pt x="990043" y="223885"/>
                  </a:lnTo>
                  <a:lnTo>
                    <a:pt x="991555" y="226369"/>
                  </a:lnTo>
                  <a:lnTo>
                    <a:pt x="993067" y="228961"/>
                  </a:lnTo>
                  <a:lnTo>
                    <a:pt x="994579" y="231445"/>
                  </a:lnTo>
                  <a:lnTo>
                    <a:pt x="996091" y="233929"/>
                  </a:lnTo>
                  <a:lnTo>
                    <a:pt x="997711" y="236413"/>
                  </a:lnTo>
                  <a:lnTo>
                    <a:pt x="999223" y="238897"/>
                  </a:lnTo>
                  <a:lnTo>
                    <a:pt x="1000735" y="241381"/>
                  </a:lnTo>
                  <a:lnTo>
                    <a:pt x="1002247" y="243757"/>
                  </a:lnTo>
                  <a:lnTo>
                    <a:pt x="1003759" y="246241"/>
                  </a:lnTo>
                  <a:lnTo>
                    <a:pt x="1005271" y="248617"/>
                  </a:lnTo>
                  <a:lnTo>
                    <a:pt x="1006891" y="250993"/>
                  </a:lnTo>
                  <a:lnTo>
                    <a:pt x="1008403" y="253261"/>
                  </a:lnTo>
                  <a:lnTo>
                    <a:pt x="1009915" y="255637"/>
                  </a:lnTo>
                  <a:lnTo>
                    <a:pt x="1011427" y="257905"/>
                  </a:lnTo>
                  <a:lnTo>
                    <a:pt x="1012939" y="260173"/>
                  </a:lnTo>
                  <a:lnTo>
                    <a:pt x="1014559" y="262441"/>
                  </a:lnTo>
                  <a:lnTo>
                    <a:pt x="1016071" y="264601"/>
                  </a:lnTo>
                  <a:lnTo>
                    <a:pt x="1017583" y="266761"/>
                  </a:lnTo>
                  <a:lnTo>
                    <a:pt x="1019095" y="268921"/>
                  </a:lnTo>
                  <a:lnTo>
                    <a:pt x="1020607" y="271081"/>
                  </a:lnTo>
                  <a:lnTo>
                    <a:pt x="1022227" y="273242"/>
                  </a:lnTo>
                  <a:lnTo>
                    <a:pt x="1023739" y="275294"/>
                  </a:lnTo>
                  <a:lnTo>
                    <a:pt x="1025251" y="277346"/>
                  </a:lnTo>
                  <a:lnTo>
                    <a:pt x="1026763" y="279398"/>
                  </a:lnTo>
                  <a:lnTo>
                    <a:pt x="1028275" y="281450"/>
                  </a:lnTo>
                  <a:lnTo>
                    <a:pt x="1029895" y="283502"/>
                  </a:lnTo>
                  <a:lnTo>
                    <a:pt x="1031407" y="285446"/>
                  </a:lnTo>
                  <a:lnTo>
                    <a:pt x="1032919" y="287390"/>
                  </a:lnTo>
                  <a:lnTo>
                    <a:pt x="1034431" y="289334"/>
                  </a:lnTo>
                  <a:lnTo>
                    <a:pt x="1035943" y="291278"/>
                  </a:lnTo>
                  <a:lnTo>
                    <a:pt x="1037455" y="293222"/>
                  </a:lnTo>
                  <a:lnTo>
                    <a:pt x="1039075" y="295166"/>
                  </a:lnTo>
                  <a:lnTo>
                    <a:pt x="1040587" y="297110"/>
                  </a:lnTo>
                  <a:lnTo>
                    <a:pt x="1042099" y="298946"/>
                  </a:lnTo>
                  <a:lnTo>
                    <a:pt x="1043611" y="300782"/>
                  </a:lnTo>
                  <a:lnTo>
                    <a:pt x="1045123" y="302726"/>
                  </a:lnTo>
                  <a:lnTo>
                    <a:pt x="1046743" y="304562"/>
                  </a:lnTo>
                  <a:lnTo>
                    <a:pt x="1048255" y="306398"/>
                  </a:lnTo>
                  <a:lnTo>
                    <a:pt x="1049767" y="308234"/>
                  </a:lnTo>
                  <a:lnTo>
                    <a:pt x="1051279" y="310178"/>
                  </a:lnTo>
                  <a:lnTo>
                    <a:pt x="1052791" y="312014"/>
                  </a:lnTo>
                  <a:lnTo>
                    <a:pt x="1054411" y="313850"/>
                  </a:lnTo>
                  <a:lnTo>
                    <a:pt x="1055923" y="315686"/>
                  </a:lnTo>
                  <a:lnTo>
                    <a:pt x="1057435" y="317522"/>
                  </a:lnTo>
                  <a:lnTo>
                    <a:pt x="1058947" y="319466"/>
                  </a:lnTo>
                  <a:lnTo>
                    <a:pt x="1060459" y="321302"/>
                  </a:lnTo>
                  <a:lnTo>
                    <a:pt x="1061971" y="323138"/>
                  </a:lnTo>
                  <a:lnTo>
                    <a:pt x="1063591" y="325082"/>
                  </a:lnTo>
                  <a:lnTo>
                    <a:pt x="1065103" y="326918"/>
                  </a:lnTo>
                  <a:lnTo>
                    <a:pt x="1066615" y="328862"/>
                  </a:lnTo>
                  <a:lnTo>
                    <a:pt x="1068127" y="330806"/>
                  </a:lnTo>
                  <a:lnTo>
                    <a:pt x="1069639" y="332750"/>
                  </a:lnTo>
                  <a:lnTo>
                    <a:pt x="1071259" y="334694"/>
                  </a:lnTo>
                  <a:lnTo>
                    <a:pt x="1072771" y="336638"/>
                  </a:lnTo>
                  <a:lnTo>
                    <a:pt x="1074283" y="338582"/>
                  </a:lnTo>
                  <a:lnTo>
                    <a:pt x="1075795" y="340634"/>
                  </a:lnTo>
                  <a:lnTo>
                    <a:pt x="1077307" y="342578"/>
                  </a:lnTo>
                  <a:lnTo>
                    <a:pt x="1078927" y="344630"/>
                  </a:lnTo>
                  <a:lnTo>
                    <a:pt x="1080439" y="346682"/>
                  </a:lnTo>
                  <a:lnTo>
                    <a:pt x="1081951" y="348626"/>
                  </a:lnTo>
                  <a:lnTo>
                    <a:pt x="1083463" y="350786"/>
                  </a:lnTo>
                  <a:lnTo>
                    <a:pt x="1084975" y="352838"/>
                  </a:lnTo>
                  <a:lnTo>
                    <a:pt x="1086596" y="354890"/>
                  </a:lnTo>
                  <a:lnTo>
                    <a:pt x="1088108" y="357050"/>
                  </a:lnTo>
                  <a:lnTo>
                    <a:pt x="1089620" y="359102"/>
                  </a:lnTo>
                  <a:lnTo>
                    <a:pt x="1091132" y="361262"/>
                  </a:lnTo>
                  <a:lnTo>
                    <a:pt x="1092644" y="363422"/>
                  </a:lnTo>
                  <a:lnTo>
                    <a:pt x="1094156" y="365582"/>
                  </a:lnTo>
                  <a:lnTo>
                    <a:pt x="1095776" y="367742"/>
                  </a:lnTo>
                  <a:lnTo>
                    <a:pt x="1097288" y="369902"/>
                  </a:lnTo>
                  <a:lnTo>
                    <a:pt x="1098800" y="372062"/>
                  </a:lnTo>
                  <a:lnTo>
                    <a:pt x="1100312" y="374222"/>
                  </a:lnTo>
                  <a:lnTo>
                    <a:pt x="1101824" y="376490"/>
                  </a:lnTo>
                  <a:lnTo>
                    <a:pt x="1103444" y="378650"/>
                  </a:lnTo>
                  <a:lnTo>
                    <a:pt x="1104956" y="380918"/>
                  </a:lnTo>
                  <a:lnTo>
                    <a:pt x="1106468" y="383078"/>
                  </a:lnTo>
                  <a:lnTo>
                    <a:pt x="1107980" y="385346"/>
                  </a:lnTo>
                  <a:lnTo>
                    <a:pt x="1109492" y="387506"/>
                  </a:lnTo>
                  <a:lnTo>
                    <a:pt x="1111112" y="389774"/>
                  </a:lnTo>
                  <a:lnTo>
                    <a:pt x="1112624" y="392042"/>
                  </a:lnTo>
                  <a:lnTo>
                    <a:pt x="1114136" y="394202"/>
                  </a:lnTo>
                  <a:lnTo>
                    <a:pt x="1115648" y="396470"/>
                  </a:lnTo>
                  <a:lnTo>
                    <a:pt x="1117160" y="398630"/>
                  </a:lnTo>
                  <a:lnTo>
                    <a:pt x="1118780" y="400898"/>
                  </a:lnTo>
                  <a:lnTo>
                    <a:pt x="1120292" y="403166"/>
                  </a:lnTo>
                  <a:lnTo>
                    <a:pt x="1121804" y="405326"/>
                  </a:lnTo>
                  <a:lnTo>
                    <a:pt x="1123316" y="407487"/>
                  </a:lnTo>
                  <a:lnTo>
                    <a:pt x="1124828" y="409755"/>
                  </a:lnTo>
                  <a:lnTo>
                    <a:pt x="1126340" y="411915"/>
                  </a:lnTo>
                  <a:lnTo>
                    <a:pt x="1127960" y="414075"/>
                  </a:lnTo>
                  <a:lnTo>
                    <a:pt x="1129472" y="416235"/>
                  </a:lnTo>
                  <a:lnTo>
                    <a:pt x="1130984" y="418395"/>
                  </a:lnTo>
                  <a:lnTo>
                    <a:pt x="1132496" y="420555"/>
                  </a:lnTo>
                  <a:lnTo>
                    <a:pt x="1134008" y="422715"/>
                  </a:lnTo>
                  <a:lnTo>
                    <a:pt x="1135628" y="424875"/>
                  </a:lnTo>
                  <a:lnTo>
                    <a:pt x="1137140" y="427035"/>
                  </a:lnTo>
                  <a:lnTo>
                    <a:pt x="1138652" y="429087"/>
                  </a:lnTo>
                  <a:lnTo>
                    <a:pt x="1140164" y="431139"/>
                  </a:lnTo>
                  <a:lnTo>
                    <a:pt x="1141676" y="433299"/>
                  </a:lnTo>
                  <a:lnTo>
                    <a:pt x="1143296" y="435351"/>
                  </a:lnTo>
                  <a:lnTo>
                    <a:pt x="1144808" y="437403"/>
                  </a:lnTo>
                  <a:lnTo>
                    <a:pt x="1146320" y="439455"/>
                  </a:lnTo>
                  <a:lnTo>
                    <a:pt x="1147832" y="441399"/>
                  </a:lnTo>
                  <a:lnTo>
                    <a:pt x="1149344" y="443451"/>
                  </a:lnTo>
                  <a:lnTo>
                    <a:pt x="1150964" y="445395"/>
                  </a:lnTo>
                  <a:lnTo>
                    <a:pt x="1152476" y="447339"/>
                  </a:lnTo>
                  <a:lnTo>
                    <a:pt x="1153988" y="449391"/>
                  </a:lnTo>
                  <a:lnTo>
                    <a:pt x="1155500" y="451335"/>
                  </a:lnTo>
                  <a:lnTo>
                    <a:pt x="1157012" y="453171"/>
                  </a:lnTo>
                  <a:lnTo>
                    <a:pt x="1158524" y="455115"/>
                  </a:lnTo>
                  <a:lnTo>
                    <a:pt x="1160144" y="457059"/>
                  </a:lnTo>
                  <a:lnTo>
                    <a:pt x="1161656" y="458895"/>
                  </a:lnTo>
                  <a:lnTo>
                    <a:pt x="1163168" y="460731"/>
                  </a:lnTo>
                  <a:lnTo>
                    <a:pt x="1164680" y="462567"/>
                  </a:lnTo>
                  <a:lnTo>
                    <a:pt x="1166192" y="464403"/>
                  </a:lnTo>
                  <a:lnTo>
                    <a:pt x="1167812" y="466239"/>
                  </a:lnTo>
                  <a:lnTo>
                    <a:pt x="1169324" y="467967"/>
                  </a:lnTo>
                  <a:lnTo>
                    <a:pt x="1170836" y="469803"/>
                  </a:lnTo>
                  <a:lnTo>
                    <a:pt x="1172348" y="471531"/>
                  </a:lnTo>
                  <a:lnTo>
                    <a:pt x="1173860" y="473259"/>
                  </a:lnTo>
                  <a:lnTo>
                    <a:pt x="1175480" y="474987"/>
                  </a:lnTo>
                  <a:lnTo>
                    <a:pt x="1176992" y="476715"/>
                  </a:lnTo>
                  <a:lnTo>
                    <a:pt x="1178504" y="478443"/>
                  </a:lnTo>
                  <a:lnTo>
                    <a:pt x="1180016" y="480063"/>
                  </a:lnTo>
                  <a:lnTo>
                    <a:pt x="1181528" y="481791"/>
                  </a:lnTo>
                  <a:lnTo>
                    <a:pt x="1183148" y="483411"/>
                  </a:lnTo>
                  <a:lnTo>
                    <a:pt x="1184660" y="485031"/>
                  </a:lnTo>
                  <a:lnTo>
                    <a:pt x="1186172" y="486651"/>
                  </a:lnTo>
                  <a:lnTo>
                    <a:pt x="1187684" y="488271"/>
                  </a:lnTo>
                  <a:lnTo>
                    <a:pt x="1189196" y="489783"/>
                  </a:lnTo>
                  <a:lnTo>
                    <a:pt x="1190708" y="491403"/>
                  </a:lnTo>
                  <a:lnTo>
                    <a:pt x="1192328" y="492915"/>
                  </a:lnTo>
                  <a:lnTo>
                    <a:pt x="1193840" y="494535"/>
                  </a:lnTo>
                  <a:lnTo>
                    <a:pt x="1195352" y="496047"/>
                  </a:lnTo>
                  <a:lnTo>
                    <a:pt x="1196864" y="497559"/>
                  </a:lnTo>
                  <a:lnTo>
                    <a:pt x="1198376" y="498963"/>
                  </a:lnTo>
                  <a:lnTo>
                    <a:pt x="1199996" y="500475"/>
                  </a:lnTo>
                  <a:lnTo>
                    <a:pt x="1201508" y="501987"/>
                  </a:lnTo>
                  <a:lnTo>
                    <a:pt x="1203020" y="503391"/>
                  </a:lnTo>
                  <a:lnTo>
                    <a:pt x="1204532" y="504795"/>
                  </a:lnTo>
                  <a:lnTo>
                    <a:pt x="1206044" y="506199"/>
                  </a:lnTo>
                  <a:lnTo>
                    <a:pt x="1207664" y="507603"/>
                  </a:lnTo>
                  <a:lnTo>
                    <a:pt x="1209176" y="509007"/>
                  </a:lnTo>
                  <a:lnTo>
                    <a:pt x="1210688" y="510411"/>
                  </a:lnTo>
                  <a:lnTo>
                    <a:pt x="1212200" y="511707"/>
                  </a:lnTo>
                  <a:lnTo>
                    <a:pt x="1213712" y="513111"/>
                  </a:lnTo>
                  <a:lnTo>
                    <a:pt x="1215332" y="514407"/>
                  </a:lnTo>
                  <a:lnTo>
                    <a:pt x="1216844" y="515703"/>
                  </a:lnTo>
                  <a:lnTo>
                    <a:pt x="1218356" y="516999"/>
                  </a:lnTo>
                  <a:lnTo>
                    <a:pt x="1219868" y="518295"/>
                  </a:lnTo>
                  <a:lnTo>
                    <a:pt x="1221381" y="519591"/>
                  </a:lnTo>
                  <a:lnTo>
                    <a:pt x="1222893" y="520887"/>
                  </a:lnTo>
                  <a:lnTo>
                    <a:pt x="1224513" y="522075"/>
                  </a:lnTo>
                  <a:lnTo>
                    <a:pt x="1226025" y="523371"/>
                  </a:lnTo>
                  <a:lnTo>
                    <a:pt x="1227537" y="524559"/>
                  </a:lnTo>
                  <a:lnTo>
                    <a:pt x="1229049" y="525747"/>
                  </a:lnTo>
                  <a:lnTo>
                    <a:pt x="1230561" y="527043"/>
                  </a:lnTo>
                  <a:lnTo>
                    <a:pt x="1232181" y="528231"/>
                  </a:lnTo>
                  <a:lnTo>
                    <a:pt x="1233693" y="529311"/>
                  </a:lnTo>
                  <a:lnTo>
                    <a:pt x="1235205" y="530499"/>
                  </a:lnTo>
                  <a:lnTo>
                    <a:pt x="1236717" y="531687"/>
                  </a:lnTo>
                  <a:lnTo>
                    <a:pt x="1238229" y="532767"/>
                  </a:lnTo>
                  <a:lnTo>
                    <a:pt x="1239849" y="533955"/>
                  </a:lnTo>
                  <a:lnTo>
                    <a:pt x="1241361" y="535035"/>
                  </a:lnTo>
                  <a:lnTo>
                    <a:pt x="1242873" y="536115"/>
                  </a:lnTo>
                  <a:lnTo>
                    <a:pt x="1244385" y="537195"/>
                  </a:lnTo>
                  <a:lnTo>
                    <a:pt x="1245897" y="538275"/>
                  </a:lnTo>
                  <a:lnTo>
                    <a:pt x="1247517" y="539355"/>
                  </a:lnTo>
                  <a:lnTo>
                    <a:pt x="1249029" y="540435"/>
                  </a:lnTo>
                  <a:lnTo>
                    <a:pt x="1250541" y="541407"/>
                  </a:lnTo>
                  <a:lnTo>
                    <a:pt x="1252053" y="542487"/>
                  </a:lnTo>
                  <a:lnTo>
                    <a:pt x="1253565" y="543460"/>
                  </a:lnTo>
                  <a:lnTo>
                    <a:pt x="1255077" y="544432"/>
                  </a:lnTo>
                  <a:lnTo>
                    <a:pt x="1256697" y="545404"/>
                  </a:lnTo>
                  <a:lnTo>
                    <a:pt x="1258209" y="546376"/>
                  </a:lnTo>
                  <a:lnTo>
                    <a:pt x="1259721" y="547348"/>
                  </a:lnTo>
                  <a:lnTo>
                    <a:pt x="1261233" y="548320"/>
                  </a:lnTo>
                  <a:lnTo>
                    <a:pt x="1262745" y="549184"/>
                  </a:lnTo>
                  <a:lnTo>
                    <a:pt x="1264365" y="550156"/>
                  </a:lnTo>
                  <a:lnTo>
                    <a:pt x="1265877" y="551020"/>
                  </a:lnTo>
                  <a:lnTo>
                    <a:pt x="1267389" y="551884"/>
                  </a:lnTo>
                  <a:lnTo>
                    <a:pt x="1268901" y="552856"/>
                  </a:lnTo>
                  <a:lnTo>
                    <a:pt x="1270413" y="553720"/>
                  </a:lnTo>
                  <a:lnTo>
                    <a:pt x="1272033" y="554584"/>
                  </a:lnTo>
                  <a:lnTo>
                    <a:pt x="1273545" y="555340"/>
                  </a:lnTo>
                  <a:lnTo>
                    <a:pt x="1275057" y="556204"/>
                  </a:lnTo>
                  <a:lnTo>
                    <a:pt x="1276569" y="556960"/>
                  </a:lnTo>
                  <a:lnTo>
                    <a:pt x="1278081" y="557824"/>
                  </a:lnTo>
                  <a:lnTo>
                    <a:pt x="1279593" y="558580"/>
                  </a:lnTo>
                  <a:lnTo>
                    <a:pt x="1281213" y="559336"/>
                  </a:lnTo>
                  <a:lnTo>
                    <a:pt x="1282725" y="560092"/>
                  </a:lnTo>
                  <a:lnTo>
                    <a:pt x="1284237" y="560848"/>
                  </a:lnTo>
                  <a:lnTo>
                    <a:pt x="1285749" y="561604"/>
                  </a:lnTo>
                  <a:lnTo>
                    <a:pt x="1287261" y="562360"/>
                  </a:lnTo>
                  <a:lnTo>
                    <a:pt x="1288881" y="563116"/>
                  </a:lnTo>
                  <a:lnTo>
                    <a:pt x="1290393" y="563764"/>
                  </a:lnTo>
                  <a:lnTo>
                    <a:pt x="1291905" y="564520"/>
                  </a:lnTo>
                  <a:lnTo>
                    <a:pt x="1293417" y="565168"/>
                  </a:lnTo>
                  <a:lnTo>
                    <a:pt x="1294929" y="565816"/>
                  </a:lnTo>
                  <a:lnTo>
                    <a:pt x="1296549" y="566464"/>
                  </a:lnTo>
                  <a:lnTo>
                    <a:pt x="1298061" y="567112"/>
                  </a:lnTo>
                  <a:lnTo>
                    <a:pt x="1299573" y="567760"/>
                  </a:lnTo>
                  <a:lnTo>
                    <a:pt x="1301085" y="568408"/>
                  </a:lnTo>
                  <a:lnTo>
                    <a:pt x="1302597" y="569056"/>
                  </a:lnTo>
                  <a:lnTo>
                    <a:pt x="1304217" y="569704"/>
                  </a:lnTo>
                  <a:lnTo>
                    <a:pt x="1305729" y="570244"/>
                  </a:lnTo>
                  <a:lnTo>
                    <a:pt x="1307241" y="570892"/>
                  </a:lnTo>
                  <a:lnTo>
                    <a:pt x="1308753" y="571432"/>
                  </a:lnTo>
                  <a:lnTo>
                    <a:pt x="1310265" y="572080"/>
                  </a:lnTo>
                  <a:lnTo>
                    <a:pt x="1311777" y="572620"/>
                  </a:lnTo>
                  <a:lnTo>
                    <a:pt x="1313397" y="573160"/>
                  </a:lnTo>
                  <a:lnTo>
                    <a:pt x="1314909" y="573700"/>
                  </a:lnTo>
                  <a:lnTo>
                    <a:pt x="1316421" y="574348"/>
                  </a:lnTo>
                  <a:lnTo>
                    <a:pt x="1317933" y="574888"/>
                  </a:lnTo>
                  <a:lnTo>
                    <a:pt x="1319445" y="575428"/>
                  </a:lnTo>
                  <a:lnTo>
                    <a:pt x="1321065" y="575968"/>
                  </a:lnTo>
                  <a:lnTo>
                    <a:pt x="1322577" y="576508"/>
                  </a:lnTo>
                  <a:lnTo>
                    <a:pt x="1324089" y="576940"/>
                  </a:lnTo>
                  <a:lnTo>
                    <a:pt x="1325601" y="577480"/>
                  </a:lnTo>
                  <a:lnTo>
                    <a:pt x="1327113" y="578020"/>
                  </a:lnTo>
                  <a:lnTo>
                    <a:pt x="1328733" y="578560"/>
                  </a:lnTo>
                  <a:lnTo>
                    <a:pt x="1330245" y="579100"/>
                  </a:lnTo>
                  <a:lnTo>
                    <a:pt x="1331757" y="579532"/>
                  </a:lnTo>
                  <a:lnTo>
                    <a:pt x="1333269" y="580072"/>
                  </a:lnTo>
                  <a:lnTo>
                    <a:pt x="1334781" y="580504"/>
                  </a:lnTo>
                  <a:lnTo>
                    <a:pt x="1336401" y="581044"/>
                  </a:lnTo>
                  <a:lnTo>
                    <a:pt x="1337913" y="581584"/>
                  </a:lnTo>
                  <a:lnTo>
                    <a:pt x="1339425" y="582016"/>
                  </a:lnTo>
                  <a:lnTo>
                    <a:pt x="1340937" y="582556"/>
                  </a:lnTo>
                  <a:lnTo>
                    <a:pt x="1342449" y="582988"/>
                  </a:lnTo>
                  <a:lnTo>
                    <a:pt x="1343961" y="583420"/>
                  </a:lnTo>
                  <a:lnTo>
                    <a:pt x="1345581" y="583960"/>
                  </a:lnTo>
                  <a:lnTo>
                    <a:pt x="1347093" y="584392"/>
                  </a:lnTo>
                  <a:lnTo>
                    <a:pt x="1348605" y="584824"/>
                  </a:lnTo>
                  <a:lnTo>
                    <a:pt x="1350117" y="585364"/>
                  </a:lnTo>
                  <a:lnTo>
                    <a:pt x="1351629" y="585796"/>
                  </a:lnTo>
                  <a:lnTo>
                    <a:pt x="1353249" y="586228"/>
                  </a:lnTo>
                  <a:lnTo>
                    <a:pt x="1354761" y="586660"/>
                  </a:lnTo>
                  <a:lnTo>
                    <a:pt x="1356274" y="587092"/>
                  </a:lnTo>
                  <a:lnTo>
                    <a:pt x="1357786" y="587632"/>
                  </a:lnTo>
                  <a:lnTo>
                    <a:pt x="1359298" y="588064"/>
                  </a:lnTo>
                  <a:lnTo>
                    <a:pt x="1360918" y="588496"/>
                  </a:lnTo>
                  <a:lnTo>
                    <a:pt x="1362430" y="588928"/>
                  </a:lnTo>
                  <a:lnTo>
                    <a:pt x="1363942" y="589360"/>
                  </a:lnTo>
                  <a:lnTo>
                    <a:pt x="1365454" y="589792"/>
                  </a:lnTo>
                  <a:lnTo>
                    <a:pt x="1366966" y="590116"/>
                  </a:lnTo>
                  <a:lnTo>
                    <a:pt x="1368586" y="590548"/>
                  </a:lnTo>
                  <a:lnTo>
                    <a:pt x="1370098" y="590980"/>
                  </a:lnTo>
                  <a:lnTo>
                    <a:pt x="1371610" y="591412"/>
                  </a:lnTo>
                  <a:lnTo>
                    <a:pt x="1373122" y="591844"/>
                  </a:lnTo>
                  <a:lnTo>
                    <a:pt x="1374634" y="592168"/>
                  </a:lnTo>
                  <a:lnTo>
                    <a:pt x="1376146" y="592600"/>
                  </a:lnTo>
                  <a:lnTo>
                    <a:pt x="1377766" y="593032"/>
                  </a:lnTo>
                  <a:lnTo>
                    <a:pt x="1379278" y="593356"/>
                  </a:lnTo>
                  <a:lnTo>
                    <a:pt x="1380790" y="593788"/>
                  </a:lnTo>
                  <a:lnTo>
                    <a:pt x="1382302" y="594220"/>
                  </a:lnTo>
                  <a:lnTo>
                    <a:pt x="1383814" y="594544"/>
                  </a:lnTo>
                  <a:lnTo>
                    <a:pt x="1385434" y="594868"/>
                  </a:lnTo>
                  <a:lnTo>
                    <a:pt x="1386946" y="595300"/>
                  </a:lnTo>
                  <a:lnTo>
                    <a:pt x="1388458" y="595624"/>
                  </a:lnTo>
                  <a:lnTo>
                    <a:pt x="1389970" y="596056"/>
                  </a:lnTo>
                  <a:lnTo>
                    <a:pt x="1391482" y="596380"/>
                  </a:lnTo>
                  <a:lnTo>
                    <a:pt x="1393102" y="596704"/>
                  </a:lnTo>
                  <a:lnTo>
                    <a:pt x="1394614" y="597028"/>
                  </a:lnTo>
                  <a:lnTo>
                    <a:pt x="1396126" y="597460"/>
                  </a:lnTo>
                  <a:lnTo>
                    <a:pt x="1397638" y="597784"/>
                  </a:lnTo>
                  <a:lnTo>
                    <a:pt x="1399150" y="598108"/>
                  </a:lnTo>
                  <a:lnTo>
                    <a:pt x="1400770" y="598432"/>
                  </a:lnTo>
                  <a:lnTo>
                    <a:pt x="1402282" y="598756"/>
                  </a:lnTo>
                  <a:lnTo>
                    <a:pt x="1403794" y="599080"/>
                  </a:lnTo>
                  <a:lnTo>
                    <a:pt x="1405306" y="599404"/>
                  </a:lnTo>
                  <a:lnTo>
                    <a:pt x="1406818" y="599728"/>
                  </a:lnTo>
                  <a:lnTo>
                    <a:pt x="1408330" y="600052"/>
                  </a:lnTo>
                  <a:lnTo>
                    <a:pt x="1409950" y="600376"/>
                  </a:lnTo>
                  <a:lnTo>
                    <a:pt x="1411462" y="600700"/>
                  </a:lnTo>
                  <a:lnTo>
                    <a:pt x="1412974" y="601024"/>
                  </a:lnTo>
                  <a:lnTo>
                    <a:pt x="1414486" y="601348"/>
                  </a:lnTo>
                  <a:lnTo>
                    <a:pt x="1415998" y="601672"/>
                  </a:lnTo>
                  <a:lnTo>
                    <a:pt x="1417618" y="601996"/>
                  </a:lnTo>
                  <a:lnTo>
                    <a:pt x="1419130" y="602212"/>
                  </a:lnTo>
                  <a:lnTo>
                    <a:pt x="1420642" y="602536"/>
                  </a:lnTo>
                  <a:lnTo>
                    <a:pt x="1422154" y="602860"/>
                  </a:lnTo>
                  <a:lnTo>
                    <a:pt x="1423666" y="603184"/>
                  </a:lnTo>
                  <a:lnTo>
                    <a:pt x="1425286" y="603400"/>
                  </a:lnTo>
                  <a:lnTo>
                    <a:pt x="1426798" y="603724"/>
                  </a:lnTo>
                  <a:lnTo>
                    <a:pt x="1428310" y="604048"/>
                  </a:lnTo>
                  <a:lnTo>
                    <a:pt x="1429822" y="604264"/>
                  </a:lnTo>
                  <a:lnTo>
                    <a:pt x="1431334" y="604588"/>
                  </a:lnTo>
                  <a:lnTo>
                    <a:pt x="1432954" y="604912"/>
                  </a:lnTo>
                  <a:lnTo>
                    <a:pt x="1434466" y="605128"/>
                  </a:lnTo>
                  <a:lnTo>
                    <a:pt x="1435978" y="605452"/>
                  </a:lnTo>
                  <a:lnTo>
                    <a:pt x="1437490" y="605668"/>
                  </a:lnTo>
                  <a:lnTo>
                    <a:pt x="1439002" y="605992"/>
                  </a:lnTo>
                  <a:lnTo>
                    <a:pt x="1440514" y="606208"/>
                  </a:lnTo>
                  <a:lnTo>
                    <a:pt x="1442134" y="606532"/>
                  </a:lnTo>
                  <a:lnTo>
                    <a:pt x="1443646" y="606748"/>
                  </a:lnTo>
                  <a:lnTo>
                    <a:pt x="1445158" y="606964"/>
                  </a:lnTo>
                  <a:lnTo>
                    <a:pt x="1446670" y="607180"/>
                  </a:lnTo>
                  <a:lnTo>
                    <a:pt x="1448182" y="607504"/>
                  </a:lnTo>
                  <a:lnTo>
                    <a:pt x="1449802" y="607720"/>
                  </a:lnTo>
                  <a:lnTo>
                    <a:pt x="1451314" y="607936"/>
                  </a:lnTo>
                  <a:lnTo>
                    <a:pt x="1452826" y="608152"/>
                  </a:lnTo>
                  <a:lnTo>
                    <a:pt x="1454338" y="608368"/>
                  </a:lnTo>
                  <a:lnTo>
                    <a:pt x="1455850" y="608584"/>
                  </a:lnTo>
                  <a:lnTo>
                    <a:pt x="1457470" y="608800"/>
                  </a:lnTo>
                  <a:lnTo>
                    <a:pt x="1458982" y="609016"/>
                  </a:lnTo>
                  <a:lnTo>
                    <a:pt x="1460494" y="609124"/>
                  </a:lnTo>
                  <a:lnTo>
                    <a:pt x="1462006" y="609340"/>
                  </a:lnTo>
                  <a:lnTo>
                    <a:pt x="1463518" y="609556"/>
                  </a:lnTo>
                  <a:lnTo>
                    <a:pt x="1465138" y="609664"/>
                  </a:lnTo>
                  <a:lnTo>
                    <a:pt x="1466650" y="609880"/>
                  </a:lnTo>
                  <a:lnTo>
                    <a:pt x="1468162" y="609988"/>
                  </a:lnTo>
                  <a:lnTo>
                    <a:pt x="1469674" y="610204"/>
                  </a:lnTo>
                  <a:lnTo>
                    <a:pt x="1471186" y="610312"/>
                  </a:lnTo>
                  <a:lnTo>
                    <a:pt x="1472698" y="610420"/>
                  </a:lnTo>
                  <a:lnTo>
                    <a:pt x="1474318" y="610528"/>
                  </a:lnTo>
                  <a:lnTo>
                    <a:pt x="1475830" y="610636"/>
                  </a:lnTo>
                  <a:lnTo>
                    <a:pt x="1477342" y="610744"/>
                  </a:lnTo>
                  <a:lnTo>
                    <a:pt x="1478854" y="610852"/>
                  </a:lnTo>
                  <a:lnTo>
                    <a:pt x="1480366" y="610960"/>
                  </a:lnTo>
                  <a:lnTo>
                    <a:pt x="1481986" y="611068"/>
                  </a:lnTo>
                  <a:lnTo>
                    <a:pt x="1483498" y="611068"/>
                  </a:lnTo>
                  <a:lnTo>
                    <a:pt x="1485010" y="611176"/>
                  </a:lnTo>
                  <a:lnTo>
                    <a:pt x="1486522" y="611284"/>
                  </a:lnTo>
                  <a:lnTo>
                    <a:pt x="1488034" y="611284"/>
                  </a:lnTo>
                  <a:lnTo>
                    <a:pt x="1489654" y="611392"/>
                  </a:lnTo>
                  <a:lnTo>
                    <a:pt x="1491166" y="611392"/>
                  </a:lnTo>
                  <a:lnTo>
                    <a:pt x="1492679" y="611392"/>
                  </a:lnTo>
                  <a:lnTo>
                    <a:pt x="1494191" y="611392"/>
                  </a:lnTo>
                  <a:lnTo>
                    <a:pt x="1495703" y="611500"/>
                  </a:lnTo>
                  <a:lnTo>
                    <a:pt x="1503371" y="611500"/>
                  </a:lnTo>
                  <a:lnTo>
                    <a:pt x="1504883" y="611392"/>
                  </a:lnTo>
                  <a:lnTo>
                    <a:pt x="1506503" y="611392"/>
                  </a:lnTo>
                  <a:lnTo>
                    <a:pt x="1508015" y="611392"/>
                  </a:lnTo>
                  <a:lnTo>
                    <a:pt x="1509527" y="611392"/>
                  </a:lnTo>
                  <a:lnTo>
                    <a:pt x="1511039" y="611392"/>
                  </a:lnTo>
                  <a:lnTo>
                    <a:pt x="1512551" y="611284"/>
                  </a:lnTo>
                  <a:lnTo>
                    <a:pt x="1514171" y="611284"/>
                  </a:lnTo>
                  <a:lnTo>
                    <a:pt x="1515683" y="611284"/>
                  </a:lnTo>
                  <a:lnTo>
                    <a:pt x="1517195" y="611176"/>
                  </a:lnTo>
                  <a:lnTo>
                    <a:pt x="1518707" y="611176"/>
                  </a:lnTo>
                  <a:lnTo>
                    <a:pt x="1520219" y="611176"/>
                  </a:lnTo>
                  <a:lnTo>
                    <a:pt x="1521839" y="611068"/>
                  </a:lnTo>
                  <a:lnTo>
                    <a:pt x="1523351" y="611068"/>
                  </a:lnTo>
                  <a:lnTo>
                    <a:pt x="1524863" y="611068"/>
                  </a:lnTo>
                  <a:lnTo>
                    <a:pt x="1526375" y="610960"/>
                  </a:lnTo>
                  <a:lnTo>
                    <a:pt x="1527887" y="610960"/>
                  </a:lnTo>
                  <a:lnTo>
                    <a:pt x="1529399" y="610960"/>
                  </a:lnTo>
                  <a:lnTo>
                    <a:pt x="1531019" y="610960"/>
                  </a:lnTo>
                  <a:lnTo>
                    <a:pt x="1532531" y="610852"/>
                  </a:lnTo>
                  <a:lnTo>
                    <a:pt x="1544735" y="610852"/>
                  </a:lnTo>
                  <a:lnTo>
                    <a:pt x="1546355" y="610960"/>
                  </a:lnTo>
                  <a:lnTo>
                    <a:pt x="1547867" y="610960"/>
                  </a:lnTo>
                  <a:lnTo>
                    <a:pt x="1549379" y="610960"/>
                  </a:lnTo>
                  <a:lnTo>
                    <a:pt x="1550891" y="610960"/>
                  </a:lnTo>
                  <a:lnTo>
                    <a:pt x="1552403" y="611068"/>
                  </a:lnTo>
                  <a:lnTo>
                    <a:pt x="1554023" y="611068"/>
                  </a:lnTo>
                  <a:lnTo>
                    <a:pt x="1555535" y="611176"/>
                  </a:lnTo>
                  <a:lnTo>
                    <a:pt x="1557047" y="611176"/>
                  </a:lnTo>
                  <a:lnTo>
                    <a:pt x="1558559" y="611284"/>
                  </a:lnTo>
                  <a:lnTo>
                    <a:pt x="1560071" y="611392"/>
                  </a:lnTo>
                  <a:lnTo>
                    <a:pt x="1561583" y="611392"/>
                  </a:lnTo>
                  <a:lnTo>
                    <a:pt x="1563203" y="611500"/>
                  </a:lnTo>
                  <a:lnTo>
                    <a:pt x="1564715" y="611608"/>
                  </a:lnTo>
                  <a:lnTo>
                    <a:pt x="1566227" y="611716"/>
                  </a:lnTo>
                  <a:lnTo>
                    <a:pt x="1567739" y="611824"/>
                  </a:lnTo>
                </a:path>
                <a:path w="1567814" h="618489">
                  <a:moveTo>
                    <a:pt x="1567739" y="617980"/>
                  </a:moveTo>
                  <a:lnTo>
                    <a:pt x="1567739" y="617980"/>
                  </a:lnTo>
                  <a:lnTo>
                    <a:pt x="1512" y="617980"/>
                  </a:lnTo>
                  <a:lnTo>
                    <a:pt x="0" y="617980"/>
                  </a:lnTo>
                </a:path>
              </a:pathLst>
            </a:custGeom>
            <a:ln w="11556">
              <a:solidFill>
                <a:srgbClr val="005B96"/>
              </a:solidFill>
            </a:ln>
          </p:spPr>
          <p:txBody>
            <a:bodyPr wrap="square" lIns="0" tIns="0" rIns="0" bIns="0" rtlCol="0"/>
            <a:lstStyle/>
            <a:p>
              <a:endParaRPr/>
            </a:p>
          </p:txBody>
        </p:sp>
      </p:grpSp>
      <p:grpSp>
        <p:nvGrpSpPr>
          <p:cNvPr id="8" name="object 8"/>
          <p:cNvGrpSpPr/>
          <p:nvPr/>
        </p:nvGrpSpPr>
        <p:grpSpPr>
          <a:xfrm>
            <a:off x="665652" y="2285383"/>
            <a:ext cx="1579880" cy="630555"/>
            <a:chOff x="665652" y="2285383"/>
            <a:chExt cx="1579880" cy="630555"/>
          </a:xfrm>
        </p:grpSpPr>
        <p:sp>
          <p:nvSpPr>
            <p:cNvPr id="9" name="object 9"/>
            <p:cNvSpPr/>
            <p:nvPr/>
          </p:nvSpPr>
          <p:spPr>
            <a:xfrm>
              <a:off x="671684" y="2291415"/>
              <a:ext cx="1567815" cy="618490"/>
            </a:xfrm>
            <a:custGeom>
              <a:avLst/>
              <a:gdLst/>
              <a:ahLst/>
              <a:cxnLst/>
              <a:rect l="l" t="t" r="r" b="b"/>
              <a:pathLst>
                <a:path w="1567814" h="618489">
                  <a:moveTo>
                    <a:pt x="662044" y="0"/>
                  </a:moveTo>
                  <a:lnTo>
                    <a:pt x="625216" y="27108"/>
                  </a:lnTo>
                  <a:lnTo>
                    <a:pt x="602212" y="63828"/>
                  </a:lnTo>
                  <a:lnTo>
                    <a:pt x="577696" y="107136"/>
                  </a:lnTo>
                  <a:lnTo>
                    <a:pt x="517971" y="221833"/>
                  </a:lnTo>
                  <a:lnTo>
                    <a:pt x="502635" y="247213"/>
                  </a:lnTo>
                  <a:lnTo>
                    <a:pt x="485787" y="271081"/>
                  </a:lnTo>
                  <a:lnTo>
                    <a:pt x="448959" y="316442"/>
                  </a:lnTo>
                  <a:lnTo>
                    <a:pt x="441291" y="326270"/>
                  </a:lnTo>
                  <a:lnTo>
                    <a:pt x="432111" y="338690"/>
                  </a:lnTo>
                  <a:lnTo>
                    <a:pt x="407595" y="374870"/>
                  </a:lnTo>
                  <a:lnTo>
                    <a:pt x="350894" y="467211"/>
                  </a:lnTo>
                  <a:lnTo>
                    <a:pt x="334046" y="492375"/>
                  </a:lnTo>
                  <a:lnTo>
                    <a:pt x="304994" y="524235"/>
                  </a:lnTo>
                  <a:lnTo>
                    <a:pt x="255853" y="548968"/>
                  </a:lnTo>
                  <a:lnTo>
                    <a:pt x="231337" y="562792"/>
                  </a:lnTo>
                  <a:lnTo>
                    <a:pt x="180793" y="592384"/>
                  </a:lnTo>
                  <a:lnTo>
                    <a:pt x="124092" y="608476"/>
                  </a:lnTo>
                  <a:lnTo>
                    <a:pt x="0" y="615604"/>
                  </a:lnTo>
                  <a:lnTo>
                    <a:pt x="0" y="618088"/>
                  </a:lnTo>
                  <a:lnTo>
                    <a:pt x="1567739" y="618088"/>
                  </a:lnTo>
                  <a:lnTo>
                    <a:pt x="1567739" y="617008"/>
                  </a:lnTo>
                  <a:lnTo>
                    <a:pt x="1501859" y="616144"/>
                  </a:lnTo>
                  <a:lnTo>
                    <a:pt x="1465138" y="616360"/>
                  </a:lnTo>
                  <a:lnTo>
                    <a:pt x="1382302" y="612796"/>
                  </a:lnTo>
                  <a:lnTo>
                    <a:pt x="1337913" y="609124"/>
                  </a:lnTo>
                  <a:lnTo>
                    <a:pt x="1222893" y="583528"/>
                  </a:lnTo>
                  <a:lnTo>
                    <a:pt x="1180016" y="564196"/>
                  </a:lnTo>
                  <a:lnTo>
                    <a:pt x="1127960" y="524991"/>
                  </a:lnTo>
                  <a:lnTo>
                    <a:pt x="1101824" y="507711"/>
                  </a:lnTo>
                  <a:lnTo>
                    <a:pt x="1061971" y="478227"/>
                  </a:lnTo>
                  <a:lnTo>
                    <a:pt x="1028275" y="445287"/>
                  </a:lnTo>
                  <a:lnTo>
                    <a:pt x="940902" y="335342"/>
                  </a:lnTo>
                  <a:lnTo>
                    <a:pt x="901158" y="279506"/>
                  </a:lnTo>
                  <a:lnTo>
                    <a:pt x="867354" y="233389"/>
                  </a:lnTo>
                  <a:lnTo>
                    <a:pt x="813786" y="156817"/>
                  </a:lnTo>
                  <a:lnTo>
                    <a:pt x="798449" y="138349"/>
                  </a:lnTo>
                  <a:lnTo>
                    <a:pt x="778469" y="118044"/>
                  </a:lnTo>
                  <a:lnTo>
                    <a:pt x="763133" y="102060"/>
                  </a:lnTo>
                  <a:lnTo>
                    <a:pt x="755465" y="93204"/>
                  </a:lnTo>
                  <a:lnTo>
                    <a:pt x="709565" y="34344"/>
                  </a:lnTo>
                  <a:lnTo>
                    <a:pt x="694229" y="17820"/>
                  </a:lnTo>
                  <a:lnTo>
                    <a:pt x="665068" y="216"/>
                  </a:lnTo>
                  <a:lnTo>
                    <a:pt x="662044" y="0"/>
                  </a:lnTo>
                  <a:close/>
                </a:path>
              </a:pathLst>
            </a:custGeom>
            <a:solidFill>
              <a:srgbClr val="6497B1"/>
            </a:solidFill>
          </p:spPr>
          <p:txBody>
            <a:bodyPr wrap="square" lIns="0" tIns="0" rIns="0" bIns="0" rtlCol="0"/>
            <a:lstStyle/>
            <a:p>
              <a:endParaRPr/>
            </a:p>
          </p:txBody>
        </p:sp>
        <p:sp>
          <p:nvSpPr>
            <p:cNvPr id="10" name="object 10"/>
            <p:cNvSpPr/>
            <p:nvPr/>
          </p:nvSpPr>
          <p:spPr>
            <a:xfrm>
              <a:off x="671684" y="2291415"/>
              <a:ext cx="1567815" cy="618490"/>
            </a:xfrm>
            <a:custGeom>
              <a:avLst/>
              <a:gdLst/>
              <a:ahLst/>
              <a:cxnLst/>
              <a:rect l="l" t="t" r="r" b="b"/>
              <a:pathLst>
                <a:path w="1567814" h="618489">
                  <a:moveTo>
                    <a:pt x="0" y="615604"/>
                  </a:moveTo>
                  <a:lnTo>
                    <a:pt x="1512" y="615496"/>
                  </a:lnTo>
                  <a:lnTo>
                    <a:pt x="3024" y="615388"/>
                  </a:lnTo>
                  <a:lnTo>
                    <a:pt x="4536" y="615388"/>
                  </a:lnTo>
                  <a:lnTo>
                    <a:pt x="6156" y="615280"/>
                  </a:lnTo>
                  <a:lnTo>
                    <a:pt x="7668" y="615172"/>
                  </a:lnTo>
                  <a:lnTo>
                    <a:pt x="9180" y="615172"/>
                  </a:lnTo>
                  <a:lnTo>
                    <a:pt x="10692" y="615064"/>
                  </a:lnTo>
                  <a:lnTo>
                    <a:pt x="12204" y="615064"/>
                  </a:lnTo>
                  <a:lnTo>
                    <a:pt x="13716" y="614956"/>
                  </a:lnTo>
                  <a:lnTo>
                    <a:pt x="15336" y="614956"/>
                  </a:lnTo>
                  <a:lnTo>
                    <a:pt x="16848" y="614848"/>
                  </a:lnTo>
                  <a:lnTo>
                    <a:pt x="18360" y="614740"/>
                  </a:lnTo>
                  <a:lnTo>
                    <a:pt x="19872" y="614740"/>
                  </a:lnTo>
                  <a:lnTo>
                    <a:pt x="21384" y="614740"/>
                  </a:lnTo>
                  <a:lnTo>
                    <a:pt x="23004" y="614632"/>
                  </a:lnTo>
                  <a:lnTo>
                    <a:pt x="24516" y="614632"/>
                  </a:lnTo>
                  <a:lnTo>
                    <a:pt x="26028" y="614524"/>
                  </a:lnTo>
                  <a:lnTo>
                    <a:pt x="27540" y="614524"/>
                  </a:lnTo>
                  <a:lnTo>
                    <a:pt x="29052" y="614416"/>
                  </a:lnTo>
                  <a:lnTo>
                    <a:pt x="30672" y="614416"/>
                  </a:lnTo>
                  <a:lnTo>
                    <a:pt x="32184" y="614416"/>
                  </a:lnTo>
                  <a:lnTo>
                    <a:pt x="33696" y="614308"/>
                  </a:lnTo>
                  <a:lnTo>
                    <a:pt x="35208" y="614308"/>
                  </a:lnTo>
                  <a:lnTo>
                    <a:pt x="36720" y="614308"/>
                  </a:lnTo>
                  <a:lnTo>
                    <a:pt x="38232" y="614200"/>
                  </a:lnTo>
                  <a:lnTo>
                    <a:pt x="39852" y="614200"/>
                  </a:lnTo>
                  <a:lnTo>
                    <a:pt x="41364" y="614200"/>
                  </a:lnTo>
                  <a:lnTo>
                    <a:pt x="42876" y="614200"/>
                  </a:lnTo>
                  <a:lnTo>
                    <a:pt x="44388" y="614092"/>
                  </a:lnTo>
                  <a:lnTo>
                    <a:pt x="45900" y="614092"/>
                  </a:lnTo>
                  <a:lnTo>
                    <a:pt x="47520" y="614092"/>
                  </a:lnTo>
                  <a:lnTo>
                    <a:pt x="49032" y="614092"/>
                  </a:lnTo>
                  <a:lnTo>
                    <a:pt x="50544" y="614092"/>
                  </a:lnTo>
                  <a:lnTo>
                    <a:pt x="52056" y="613984"/>
                  </a:lnTo>
                  <a:lnTo>
                    <a:pt x="53568" y="613984"/>
                  </a:lnTo>
                  <a:lnTo>
                    <a:pt x="55188" y="613984"/>
                  </a:lnTo>
                  <a:lnTo>
                    <a:pt x="56700" y="613984"/>
                  </a:lnTo>
                  <a:lnTo>
                    <a:pt x="58212" y="613876"/>
                  </a:lnTo>
                  <a:lnTo>
                    <a:pt x="59724" y="613876"/>
                  </a:lnTo>
                  <a:lnTo>
                    <a:pt x="61236" y="613876"/>
                  </a:lnTo>
                  <a:lnTo>
                    <a:pt x="62856" y="613768"/>
                  </a:lnTo>
                  <a:lnTo>
                    <a:pt x="64368" y="613768"/>
                  </a:lnTo>
                  <a:lnTo>
                    <a:pt x="65880" y="613768"/>
                  </a:lnTo>
                  <a:lnTo>
                    <a:pt x="67392" y="613660"/>
                  </a:lnTo>
                  <a:lnTo>
                    <a:pt x="68904" y="613660"/>
                  </a:lnTo>
                  <a:lnTo>
                    <a:pt x="70416" y="613552"/>
                  </a:lnTo>
                  <a:lnTo>
                    <a:pt x="72036" y="613552"/>
                  </a:lnTo>
                  <a:lnTo>
                    <a:pt x="73548" y="613444"/>
                  </a:lnTo>
                  <a:lnTo>
                    <a:pt x="75060" y="613444"/>
                  </a:lnTo>
                  <a:lnTo>
                    <a:pt x="76572" y="613336"/>
                  </a:lnTo>
                  <a:lnTo>
                    <a:pt x="78084" y="613228"/>
                  </a:lnTo>
                  <a:lnTo>
                    <a:pt x="79704" y="613228"/>
                  </a:lnTo>
                  <a:lnTo>
                    <a:pt x="81216" y="613120"/>
                  </a:lnTo>
                  <a:lnTo>
                    <a:pt x="82728" y="613012"/>
                  </a:lnTo>
                  <a:lnTo>
                    <a:pt x="84240" y="612904"/>
                  </a:lnTo>
                  <a:lnTo>
                    <a:pt x="85752" y="612796"/>
                  </a:lnTo>
                  <a:lnTo>
                    <a:pt x="87372" y="612688"/>
                  </a:lnTo>
                  <a:lnTo>
                    <a:pt x="88884" y="612580"/>
                  </a:lnTo>
                  <a:lnTo>
                    <a:pt x="90396" y="612472"/>
                  </a:lnTo>
                  <a:lnTo>
                    <a:pt x="91908" y="612364"/>
                  </a:lnTo>
                  <a:lnTo>
                    <a:pt x="93420" y="612256"/>
                  </a:lnTo>
                  <a:lnTo>
                    <a:pt x="95040" y="612148"/>
                  </a:lnTo>
                  <a:lnTo>
                    <a:pt x="96552" y="611932"/>
                  </a:lnTo>
                  <a:lnTo>
                    <a:pt x="98064" y="611824"/>
                  </a:lnTo>
                  <a:lnTo>
                    <a:pt x="99576" y="611716"/>
                  </a:lnTo>
                  <a:lnTo>
                    <a:pt x="101088" y="611500"/>
                  </a:lnTo>
                  <a:lnTo>
                    <a:pt x="102600" y="611392"/>
                  </a:lnTo>
                  <a:lnTo>
                    <a:pt x="104220" y="611176"/>
                  </a:lnTo>
                  <a:lnTo>
                    <a:pt x="105732" y="610960"/>
                  </a:lnTo>
                  <a:lnTo>
                    <a:pt x="107244" y="610852"/>
                  </a:lnTo>
                  <a:lnTo>
                    <a:pt x="108756" y="610636"/>
                  </a:lnTo>
                  <a:lnTo>
                    <a:pt x="110268" y="610420"/>
                  </a:lnTo>
                  <a:lnTo>
                    <a:pt x="111888" y="610204"/>
                  </a:lnTo>
                  <a:lnTo>
                    <a:pt x="113400" y="609988"/>
                  </a:lnTo>
                  <a:lnTo>
                    <a:pt x="114912" y="609772"/>
                  </a:lnTo>
                  <a:lnTo>
                    <a:pt x="116424" y="609556"/>
                  </a:lnTo>
                  <a:lnTo>
                    <a:pt x="117936" y="609340"/>
                  </a:lnTo>
                  <a:lnTo>
                    <a:pt x="119556" y="609124"/>
                  </a:lnTo>
                  <a:lnTo>
                    <a:pt x="121068" y="608908"/>
                  </a:lnTo>
                  <a:lnTo>
                    <a:pt x="122580" y="608692"/>
                  </a:lnTo>
                  <a:lnTo>
                    <a:pt x="124092" y="608476"/>
                  </a:lnTo>
                  <a:lnTo>
                    <a:pt x="125604" y="608152"/>
                  </a:lnTo>
                  <a:lnTo>
                    <a:pt x="127224" y="607936"/>
                  </a:lnTo>
                  <a:lnTo>
                    <a:pt x="128736" y="607612"/>
                  </a:lnTo>
                  <a:lnTo>
                    <a:pt x="130248" y="607396"/>
                  </a:lnTo>
                  <a:lnTo>
                    <a:pt x="131760" y="607072"/>
                  </a:lnTo>
                  <a:lnTo>
                    <a:pt x="133272" y="606856"/>
                  </a:lnTo>
                  <a:lnTo>
                    <a:pt x="134784" y="606532"/>
                  </a:lnTo>
                  <a:lnTo>
                    <a:pt x="136405" y="606208"/>
                  </a:lnTo>
                  <a:lnTo>
                    <a:pt x="137917" y="605884"/>
                  </a:lnTo>
                  <a:lnTo>
                    <a:pt x="139429" y="605560"/>
                  </a:lnTo>
                  <a:lnTo>
                    <a:pt x="140941" y="605236"/>
                  </a:lnTo>
                  <a:lnTo>
                    <a:pt x="142453" y="604912"/>
                  </a:lnTo>
                  <a:lnTo>
                    <a:pt x="144073" y="604588"/>
                  </a:lnTo>
                  <a:lnTo>
                    <a:pt x="145585" y="604264"/>
                  </a:lnTo>
                  <a:lnTo>
                    <a:pt x="147097" y="603832"/>
                  </a:lnTo>
                  <a:lnTo>
                    <a:pt x="148609" y="603508"/>
                  </a:lnTo>
                  <a:lnTo>
                    <a:pt x="150121" y="603076"/>
                  </a:lnTo>
                  <a:lnTo>
                    <a:pt x="151741" y="602752"/>
                  </a:lnTo>
                  <a:lnTo>
                    <a:pt x="153253" y="602320"/>
                  </a:lnTo>
                  <a:lnTo>
                    <a:pt x="154765" y="601888"/>
                  </a:lnTo>
                  <a:lnTo>
                    <a:pt x="156277" y="601456"/>
                  </a:lnTo>
                  <a:lnTo>
                    <a:pt x="157789" y="601024"/>
                  </a:lnTo>
                  <a:lnTo>
                    <a:pt x="159409" y="600484"/>
                  </a:lnTo>
                  <a:lnTo>
                    <a:pt x="160921" y="600052"/>
                  </a:lnTo>
                  <a:lnTo>
                    <a:pt x="162433" y="599512"/>
                  </a:lnTo>
                  <a:lnTo>
                    <a:pt x="163945" y="598972"/>
                  </a:lnTo>
                  <a:lnTo>
                    <a:pt x="165457" y="598540"/>
                  </a:lnTo>
                  <a:lnTo>
                    <a:pt x="166969" y="598000"/>
                  </a:lnTo>
                  <a:lnTo>
                    <a:pt x="168589" y="597352"/>
                  </a:lnTo>
                  <a:lnTo>
                    <a:pt x="170101" y="596812"/>
                  </a:lnTo>
                  <a:lnTo>
                    <a:pt x="171613" y="596272"/>
                  </a:lnTo>
                  <a:lnTo>
                    <a:pt x="173125" y="595624"/>
                  </a:lnTo>
                  <a:lnTo>
                    <a:pt x="174637" y="594976"/>
                  </a:lnTo>
                  <a:lnTo>
                    <a:pt x="176257" y="594328"/>
                  </a:lnTo>
                  <a:lnTo>
                    <a:pt x="177769" y="593680"/>
                  </a:lnTo>
                  <a:lnTo>
                    <a:pt x="179281" y="593032"/>
                  </a:lnTo>
                  <a:lnTo>
                    <a:pt x="180793" y="592384"/>
                  </a:lnTo>
                  <a:lnTo>
                    <a:pt x="182305" y="591628"/>
                  </a:lnTo>
                  <a:lnTo>
                    <a:pt x="183925" y="590872"/>
                  </a:lnTo>
                  <a:lnTo>
                    <a:pt x="185437" y="590224"/>
                  </a:lnTo>
                  <a:lnTo>
                    <a:pt x="186949" y="589468"/>
                  </a:lnTo>
                  <a:lnTo>
                    <a:pt x="188461" y="588712"/>
                  </a:lnTo>
                  <a:lnTo>
                    <a:pt x="189973" y="587848"/>
                  </a:lnTo>
                  <a:lnTo>
                    <a:pt x="191593" y="587092"/>
                  </a:lnTo>
                  <a:lnTo>
                    <a:pt x="193105" y="586228"/>
                  </a:lnTo>
                  <a:lnTo>
                    <a:pt x="194617" y="585472"/>
                  </a:lnTo>
                  <a:lnTo>
                    <a:pt x="196129" y="584608"/>
                  </a:lnTo>
                  <a:lnTo>
                    <a:pt x="197641" y="583744"/>
                  </a:lnTo>
                  <a:lnTo>
                    <a:pt x="199153" y="582880"/>
                  </a:lnTo>
                  <a:lnTo>
                    <a:pt x="200773" y="582016"/>
                  </a:lnTo>
                  <a:lnTo>
                    <a:pt x="202285" y="581152"/>
                  </a:lnTo>
                  <a:lnTo>
                    <a:pt x="203797" y="580180"/>
                  </a:lnTo>
                  <a:lnTo>
                    <a:pt x="205309" y="579316"/>
                  </a:lnTo>
                  <a:lnTo>
                    <a:pt x="206821" y="578344"/>
                  </a:lnTo>
                  <a:lnTo>
                    <a:pt x="208441" y="577372"/>
                  </a:lnTo>
                  <a:lnTo>
                    <a:pt x="209953" y="576508"/>
                  </a:lnTo>
                  <a:lnTo>
                    <a:pt x="211465" y="575536"/>
                  </a:lnTo>
                  <a:lnTo>
                    <a:pt x="212977" y="574564"/>
                  </a:lnTo>
                  <a:lnTo>
                    <a:pt x="214489" y="573592"/>
                  </a:lnTo>
                  <a:lnTo>
                    <a:pt x="216109" y="572620"/>
                  </a:lnTo>
                  <a:lnTo>
                    <a:pt x="217621" y="571648"/>
                  </a:lnTo>
                  <a:lnTo>
                    <a:pt x="219133" y="570676"/>
                  </a:lnTo>
                  <a:lnTo>
                    <a:pt x="220645" y="569704"/>
                  </a:lnTo>
                  <a:lnTo>
                    <a:pt x="222157" y="568732"/>
                  </a:lnTo>
                  <a:lnTo>
                    <a:pt x="223669" y="567760"/>
                  </a:lnTo>
                  <a:lnTo>
                    <a:pt x="225289" y="566680"/>
                  </a:lnTo>
                  <a:lnTo>
                    <a:pt x="226801" y="565708"/>
                  </a:lnTo>
                  <a:lnTo>
                    <a:pt x="228313" y="564736"/>
                  </a:lnTo>
                  <a:lnTo>
                    <a:pt x="229825" y="563764"/>
                  </a:lnTo>
                  <a:lnTo>
                    <a:pt x="231337" y="562792"/>
                  </a:lnTo>
                  <a:lnTo>
                    <a:pt x="232957" y="561928"/>
                  </a:lnTo>
                  <a:lnTo>
                    <a:pt x="234469" y="560956"/>
                  </a:lnTo>
                  <a:lnTo>
                    <a:pt x="235981" y="559984"/>
                  </a:lnTo>
                  <a:lnTo>
                    <a:pt x="237493" y="559012"/>
                  </a:lnTo>
                  <a:lnTo>
                    <a:pt x="239005" y="558148"/>
                  </a:lnTo>
                  <a:lnTo>
                    <a:pt x="240625" y="557176"/>
                  </a:lnTo>
                  <a:lnTo>
                    <a:pt x="242137" y="556312"/>
                  </a:lnTo>
                  <a:lnTo>
                    <a:pt x="243649" y="555448"/>
                  </a:lnTo>
                  <a:lnTo>
                    <a:pt x="245161" y="554584"/>
                  </a:lnTo>
                  <a:lnTo>
                    <a:pt x="246673" y="553720"/>
                  </a:lnTo>
                  <a:lnTo>
                    <a:pt x="248293" y="552856"/>
                  </a:lnTo>
                  <a:lnTo>
                    <a:pt x="249805" y="552100"/>
                  </a:lnTo>
                  <a:lnTo>
                    <a:pt x="251317" y="551236"/>
                  </a:lnTo>
                  <a:lnTo>
                    <a:pt x="252829" y="550480"/>
                  </a:lnTo>
                  <a:lnTo>
                    <a:pt x="254341" y="549724"/>
                  </a:lnTo>
                  <a:lnTo>
                    <a:pt x="255853" y="548968"/>
                  </a:lnTo>
                  <a:lnTo>
                    <a:pt x="257473" y="548212"/>
                  </a:lnTo>
                  <a:lnTo>
                    <a:pt x="258985" y="547564"/>
                  </a:lnTo>
                  <a:lnTo>
                    <a:pt x="260497" y="546808"/>
                  </a:lnTo>
                  <a:lnTo>
                    <a:pt x="262009" y="546160"/>
                  </a:lnTo>
                  <a:lnTo>
                    <a:pt x="263521" y="545404"/>
                  </a:lnTo>
                  <a:lnTo>
                    <a:pt x="265141" y="544756"/>
                  </a:lnTo>
                  <a:lnTo>
                    <a:pt x="266653" y="544108"/>
                  </a:lnTo>
                  <a:lnTo>
                    <a:pt x="268165" y="543460"/>
                  </a:lnTo>
                  <a:lnTo>
                    <a:pt x="269677" y="542812"/>
                  </a:lnTo>
                  <a:lnTo>
                    <a:pt x="271189" y="542163"/>
                  </a:lnTo>
                  <a:lnTo>
                    <a:pt x="272810" y="541515"/>
                  </a:lnTo>
                  <a:lnTo>
                    <a:pt x="274322" y="540867"/>
                  </a:lnTo>
                  <a:lnTo>
                    <a:pt x="275834" y="540219"/>
                  </a:lnTo>
                  <a:lnTo>
                    <a:pt x="277346" y="539571"/>
                  </a:lnTo>
                  <a:lnTo>
                    <a:pt x="278858" y="538923"/>
                  </a:lnTo>
                  <a:lnTo>
                    <a:pt x="280478" y="538275"/>
                  </a:lnTo>
                  <a:lnTo>
                    <a:pt x="281990" y="537627"/>
                  </a:lnTo>
                  <a:lnTo>
                    <a:pt x="283502" y="536871"/>
                  </a:lnTo>
                  <a:lnTo>
                    <a:pt x="285014" y="536223"/>
                  </a:lnTo>
                  <a:lnTo>
                    <a:pt x="286526" y="535467"/>
                  </a:lnTo>
                  <a:lnTo>
                    <a:pt x="288038" y="534711"/>
                  </a:lnTo>
                  <a:lnTo>
                    <a:pt x="289658" y="533955"/>
                  </a:lnTo>
                  <a:lnTo>
                    <a:pt x="291170" y="533199"/>
                  </a:lnTo>
                  <a:lnTo>
                    <a:pt x="292682" y="532335"/>
                  </a:lnTo>
                  <a:lnTo>
                    <a:pt x="294194" y="531471"/>
                  </a:lnTo>
                  <a:lnTo>
                    <a:pt x="295706" y="530499"/>
                  </a:lnTo>
                  <a:lnTo>
                    <a:pt x="297326" y="529635"/>
                  </a:lnTo>
                  <a:lnTo>
                    <a:pt x="298838" y="528555"/>
                  </a:lnTo>
                  <a:lnTo>
                    <a:pt x="300350" y="527583"/>
                  </a:lnTo>
                  <a:lnTo>
                    <a:pt x="301862" y="526503"/>
                  </a:lnTo>
                  <a:lnTo>
                    <a:pt x="303374" y="525423"/>
                  </a:lnTo>
                  <a:lnTo>
                    <a:pt x="304994" y="524235"/>
                  </a:lnTo>
                  <a:lnTo>
                    <a:pt x="306506" y="522939"/>
                  </a:lnTo>
                  <a:lnTo>
                    <a:pt x="308018" y="521751"/>
                  </a:lnTo>
                  <a:lnTo>
                    <a:pt x="309530" y="520347"/>
                  </a:lnTo>
                  <a:lnTo>
                    <a:pt x="311042" y="519051"/>
                  </a:lnTo>
                  <a:lnTo>
                    <a:pt x="312662" y="517647"/>
                  </a:lnTo>
                  <a:lnTo>
                    <a:pt x="314174" y="516135"/>
                  </a:lnTo>
                  <a:lnTo>
                    <a:pt x="315686" y="514623"/>
                  </a:lnTo>
                  <a:lnTo>
                    <a:pt x="317198" y="513003"/>
                  </a:lnTo>
                  <a:lnTo>
                    <a:pt x="318710" y="511383"/>
                  </a:lnTo>
                  <a:lnTo>
                    <a:pt x="320222" y="509655"/>
                  </a:lnTo>
                  <a:lnTo>
                    <a:pt x="327890" y="500475"/>
                  </a:lnTo>
                  <a:lnTo>
                    <a:pt x="329510" y="498531"/>
                  </a:lnTo>
                  <a:lnTo>
                    <a:pt x="331022" y="496479"/>
                  </a:lnTo>
                  <a:lnTo>
                    <a:pt x="332534" y="494427"/>
                  </a:lnTo>
                  <a:lnTo>
                    <a:pt x="334046" y="492375"/>
                  </a:lnTo>
                  <a:lnTo>
                    <a:pt x="335558" y="490215"/>
                  </a:lnTo>
                  <a:lnTo>
                    <a:pt x="337178" y="488055"/>
                  </a:lnTo>
                  <a:lnTo>
                    <a:pt x="338690" y="485895"/>
                  </a:lnTo>
                  <a:lnTo>
                    <a:pt x="340202" y="483627"/>
                  </a:lnTo>
                  <a:lnTo>
                    <a:pt x="341714" y="481359"/>
                  </a:lnTo>
                  <a:lnTo>
                    <a:pt x="343226" y="479091"/>
                  </a:lnTo>
                  <a:lnTo>
                    <a:pt x="344846" y="476715"/>
                  </a:lnTo>
                  <a:lnTo>
                    <a:pt x="346358" y="474339"/>
                  </a:lnTo>
                  <a:lnTo>
                    <a:pt x="347870" y="471963"/>
                  </a:lnTo>
                  <a:lnTo>
                    <a:pt x="349382" y="469587"/>
                  </a:lnTo>
                  <a:lnTo>
                    <a:pt x="350894" y="467211"/>
                  </a:lnTo>
                  <a:lnTo>
                    <a:pt x="352406" y="464727"/>
                  </a:lnTo>
                  <a:lnTo>
                    <a:pt x="354026" y="462351"/>
                  </a:lnTo>
                  <a:lnTo>
                    <a:pt x="355538" y="459867"/>
                  </a:lnTo>
                  <a:lnTo>
                    <a:pt x="357050" y="457383"/>
                  </a:lnTo>
                  <a:lnTo>
                    <a:pt x="358562" y="454899"/>
                  </a:lnTo>
                  <a:lnTo>
                    <a:pt x="360074" y="452415"/>
                  </a:lnTo>
                  <a:lnTo>
                    <a:pt x="361694" y="449931"/>
                  </a:lnTo>
                  <a:lnTo>
                    <a:pt x="363206" y="447447"/>
                  </a:lnTo>
                  <a:lnTo>
                    <a:pt x="364718" y="444855"/>
                  </a:lnTo>
                  <a:lnTo>
                    <a:pt x="366230" y="442371"/>
                  </a:lnTo>
                  <a:lnTo>
                    <a:pt x="367742" y="439887"/>
                  </a:lnTo>
                  <a:lnTo>
                    <a:pt x="369362" y="437295"/>
                  </a:lnTo>
                  <a:lnTo>
                    <a:pt x="370874" y="434811"/>
                  </a:lnTo>
                  <a:lnTo>
                    <a:pt x="372386" y="432219"/>
                  </a:lnTo>
                  <a:lnTo>
                    <a:pt x="373898" y="429735"/>
                  </a:lnTo>
                  <a:lnTo>
                    <a:pt x="375410" y="427251"/>
                  </a:lnTo>
                  <a:lnTo>
                    <a:pt x="377030" y="424659"/>
                  </a:lnTo>
                  <a:lnTo>
                    <a:pt x="378542" y="422175"/>
                  </a:lnTo>
                  <a:lnTo>
                    <a:pt x="380054" y="419583"/>
                  </a:lnTo>
                  <a:lnTo>
                    <a:pt x="381566" y="417099"/>
                  </a:lnTo>
                  <a:lnTo>
                    <a:pt x="383078" y="414507"/>
                  </a:lnTo>
                  <a:lnTo>
                    <a:pt x="384590" y="412023"/>
                  </a:lnTo>
                  <a:lnTo>
                    <a:pt x="386210" y="409539"/>
                  </a:lnTo>
                  <a:lnTo>
                    <a:pt x="387722" y="406947"/>
                  </a:lnTo>
                  <a:lnTo>
                    <a:pt x="389234" y="404462"/>
                  </a:lnTo>
                  <a:lnTo>
                    <a:pt x="390746" y="401978"/>
                  </a:lnTo>
                  <a:lnTo>
                    <a:pt x="392258" y="399494"/>
                  </a:lnTo>
                  <a:lnTo>
                    <a:pt x="393878" y="397010"/>
                  </a:lnTo>
                  <a:lnTo>
                    <a:pt x="395390" y="394526"/>
                  </a:lnTo>
                  <a:lnTo>
                    <a:pt x="396902" y="392042"/>
                  </a:lnTo>
                  <a:lnTo>
                    <a:pt x="398414" y="389558"/>
                  </a:lnTo>
                  <a:lnTo>
                    <a:pt x="399926" y="387074"/>
                  </a:lnTo>
                  <a:lnTo>
                    <a:pt x="401546" y="384590"/>
                  </a:lnTo>
                  <a:lnTo>
                    <a:pt x="403058" y="382214"/>
                  </a:lnTo>
                  <a:lnTo>
                    <a:pt x="404570" y="379730"/>
                  </a:lnTo>
                  <a:lnTo>
                    <a:pt x="406082" y="377354"/>
                  </a:lnTo>
                  <a:lnTo>
                    <a:pt x="407595" y="374870"/>
                  </a:lnTo>
                  <a:lnTo>
                    <a:pt x="409215" y="372494"/>
                  </a:lnTo>
                  <a:lnTo>
                    <a:pt x="410727" y="370118"/>
                  </a:lnTo>
                  <a:lnTo>
                    <a:pt x="412239" y="367742"/>
                  </a:lnTo>
                  <a:lnTo>
                    <a:pt x="413751" y="365474"/>
                  </a:lnTo>
                  <a:lnTo>
                    <a:pt x="415263" y="363098"/>
                  </a:lnTo>
                  <a:lnTo>
                    <a:pt x="416775" y="360830"/>
                  </a:lnTo>
                  <a:lnTo>
                    <a:pt x="418395" y="358454"/>
                  </a:lnTo>
                  <a:lnTo>
                    <a:pt x="419907" y="356186"/>
                  </a:lnTo>
                  <a:lnTo>
                    <a:pt x="421419" y="353918"/>
                  </a:lnTo>
                  <a:lnTo>
                    <a:pt x="422931" y="351650"/>
                  </a:lnTo>
                  <a:lnTo>
                    <a:pt x="424443" y="349490"/>
                  </a:lnTo>
                  <a:lnTo>
                    <a:pt x="426063" y="347222"/>
                  </a:lnTo>
                  <a:lnTo>
                    <a:pt x="427575" y="345062"/>
                  </a:lnTo>
                  <a:lnTo>
                    <a:pt x="429087" y="342902"/>
                  </a:lnTo>
                  <a:lnTo>
                    <a:pt x="430599" y="340742"/>
                  </a:lnTo>
                  <a:lnTo>
                    <a:pt x="432111" y="338690"/>
                  </a:lnTo>
                  <a:lnTo>
                    <a:pt x="433731" y="336530"/>
                  </a:lnTo>
                  <a:lnTo>
                    <a:pt x="435243" y="334478"/>
                  </a:lnTo>
                  <a:lnTo>
                    <a:pt x="436755" y="332426"/>
                  </a:lnTo>
                  <a:lnTo>
                    <a:pt x="438267" y="330374"/>
                  </a:lnTo>
                  <a:lnTo>
                    <a:pt x="439779" y="328322"/>
                  </a:lnTo>
                  <a:lnTo>
                    <a:pt x="441291" y="326270"/>
                  </a:lnTo>
                  <a:lnTo>
                    <a:pt x="442911" y="324326"/>
                  </a:lnTo>
                  <a:lnTo>
                    <a:pt x="450579" y="314606"/>
                  </a:lnTo>
                  <a:lnTo>
                    <a:pt x="452091" y="312662"/>
                  </a:lnTo>
                  <a:lnTo>
                    <a:pt x="453603" y="310718"/>
                  </a:lnTo>
                  <a:lnTo>
                    <a:pt x="455115" y="308882"/>
                  </a:lnTo>
                  <a:lnTo>
                    <a:pt x="456627" y="307046"/>
                  </a:lnTo>
                  <a:lnTo>
                    <a:pt x="464295" y="297650"/>
                  </a:lnTo>
                  <a:lnTo>
                    <a:pt x="465915" y="295814"/>
                  </a:lnTo>
                  <a:lnTo>
                    <a:pt x="467427" y="293978"/>
                  </a:lnTo>
                  <a:lnTo>
                    <a:pt x="468939" y="292142"/>
                  </a:lnTo>
                  <a:lnTo>
                    <a:pt x="470451" y="290306"/>
                  </a:lnTo>
                  <a:lnTo>
                    <a:pt x="471963" y="288362"/>
                  </a:lnTo>
                  <a:lnTo>
                    <a:pt x="473475" y="286526"/>
                  </a:lnTo>
                  <a:lnTo>
                    <a:pt x="475095" y="284690"/>
                  </a:lnTo>
                  <a:lnTo>
                    <a:pt x="476607" y="282746"/>
                  </a:lnTo>
                  <a:lnTo>
                    <a:pt x="478119" y="280802"/>
                  </a:lnTo>
                  <a:lnTo>
                    <a:pt x="479631" y="278966"/>
                  </a:lnTo>
                  <a:lnTo>
                    <a:pt x="481143" y="277022"/>
                  </a:lnTo>
                  <a:lnTo>
                    <a:pt x="482763" y="274970"/>
                  </a:lnTo>
                  <a:lnTo>
                    <a:pt x="484275" y="273026"/>
                  </a:lnTo>
                  <a:lnTo>
                    <a:pt x="485787" y="271081"/>
                  </a:lnTo>
                  <a:lnTo>
                    <a:pt x="487299" y="269029"/>
                  </a:lnTo>
                  <a:lnTo>
                    <a:pt x="488811" y="266977"/>
                  </a:lnTo>
                  <a:lnTo>
                    <a:pt x="490431" y="264925"/>
                  </a:lnTo>
                  <a:lnTo>
                    <a:pt x="491943" y="262765"/>
                  </a:lnTo>
                  <a:lnTo>
                    <a:pt x="493455" y="260605"/>
                  </a:lnTo>
                  <a:lnTo>
                    <a:pt x="494967" y="258445"/>
                  </a:lnTo>
                  <a:lnTo>
                    <a:pt x="496479" y="256285"/>
                  </a:lnTo>
                  <a:lnTo>
                    <a:pt x="498099" y="254017"/>
                  </a:lnTo>
                  <a:lnTo>
                    <a:pt x="499611" y="251749"/>
                  </a:lnTo>
                  <a:lnTo>
                    <a:pt x="501123" y="249481"/>
                  </a:lnTo>
                  <a:lnTo>
                    <a:pt x="502635" y="247213"/>
                  </a:lnTo>
                  <a:lnTo>
                    <a:pt x="504147" y="244837"/>
                  </a:lnTo>
                  <a:lnTo>
                    <a:pt x="505659" y="242353"/>
                  </a:lnTo>
                  <a:lnTo>
                    <a:pt x="507279" y="239977"/>
                  </a:lnTo>
                  <a:lnTo>
                    <a:pt x="508791" y="237493"/>
                  </a:lnTo>
                  <a:lnTo>
                    <a:pt x="510303" y="234901"/>
                  </a:lnTo>
                  <a:lnTo>
                    <a:pt x="511815" y="232417"/>
                  </a:lnTo>
                  <a:lnTo>
                    <a:pt x="513327" y="229825"/>
                  </a:lnTo>
                  <a:lnTo>
                    <a:pt x="514947" y="227125"/>
                  </a:lnTo>
                  <a:lnTo>
                    <a:pt x="516459" y="224533"/>
                  </a:lnTo>
                  <a:lnTo>
                    <a:pt x="517971" y="221833"/>
                  </a:lnTo>
                  <a:lnTo>
                    <a:pt x="519483" y="219025"/>
                  </a:lnTo>
                  <a:lnTo>
                    <a:pt x="520995" y="216325"/>
                  </a:lnTo>
                  <a:lnTo>
                    <a:pt x="522615" y="213517"/>
                  </a:lnTo>
                  <a:lnTo>
                    <a:pt x="524127" y="210709"/>
                  </a:lnTo>
                  <a:lnTo>
                    <a:pt x="525639" y="207793"/>
                  </a:lnTo>
                  <a:lnTo>
                    <a:pt x="527151" y="204877"/>
                  </a:lnTo>
                  <a:lnTo>
                    <a:pt x="528663" y="201961"/>
                  </a:lnTo>
                  <a:lnTo>
                    <a:pt x="530283" y="199045"/>
                  </a:lnTo>
                  <a:lnTo>
                    <a:pt x="531795" y="196129"/>
                  </a:lnTo>
                  <a:lnTo>
                    <a:pt x="533307" y="193105"/>
                  </a:lnTo>
                  <a:lnTo>
                    <a:pt x="534819" y="190081"/>
                  </a:lnTo>
                  <a:lnTo>
                    <a:pt x="536331" y="187165"/>
                  </a:lnTo>
                  <a:lnTo>
                    <a:pt x="537843" y="184141"/>
                  </a:lnTo>
                  <a:lnTo>
                    <a:pt x="539463" y="181009"/>
                  </a:lnTo>
                  <a:lnTo>
                    <a:pt x="540975" y="177985"/>
                  </a:lnTo>
                  <a:lnTo>
                    <a:pt x="542487" y="174961"/>
                  </a:lnTo>
                  <a:lnTo>
                    <a:pt x="544000" y="171937"/>
                  </a:lnTo>
                  <a:lnTo>
                    <a:pt x="545512" y="168913"/>
                  </a:lnTo>
                  <a:lnTo>
                    <a:pt x="547132" y="165781"/>
                  </a:lnTo>
                  <a:lnTo>
                    <a:pt x="548644" y="162757"/>
                  </a:lnTo>
                  <a:lnTo>
                    <a:pt x="550156" y="159733"/>
                  </a:lnTo>
                  <a:lnTo>
                    <a:pt x="551668" y="156709"/>
                  </a:lnTo>
                  <a:lnTo>
                    <a:pt x="553180" y="153685"/>
                  </a:lnTo>
                  <a:lnTo>
                    <a:pt x="554800" y="150661"/>
                  </a:lnTo>
                  <a:lnTo>
                    <a:pt x="556312" y="147637"/>
                  </a:lnTo>
                  <a:lnTo>
                    <a:pt x="557824" y="144613"/>
                  </a:lnTo>
                  <a:lnTo>
                    <a:pt x="559336" y="141697"/>
                  </a:lnTo>
                  <a:lnTo>
                    <a:pt x="560848" y="138673"/>
                  </a:lnTo>
                  <a:lnTo>
                    <a:pt x="562468" y="135757"/>
                  </a:lnTo>
                  <a:lnTo>
                    <a:pt x="563980" y="132840"/>
                  </a:lnTo>
                  <a:lnTo>
                    <a:pt x="565492" y="129924"/>
                  </a:lnTo>
                  <a:lnTo>
                    <a:pt x="567004" y="127008"/>
                  </a:lnTo>
                  <a:lnTo>
                    <a:pt x="568516" y="124092"/>
                  </a:lnTo>
                  <a:lnTo>
                    <a:pt x="570028" y="121284"/>
                  </a:lnTo>
                  <a:lnTo>
                    <a:pt x="571648" y="118368"/>
                  </a:lnTo>
                  <a:lnTo>
                    <a:pt x="573160" y="115560"/>
                  </a:lnTo>
                  <a:lnTo>
                    <a:pt x="574672" y="112752"/>
                  </a:lnTo>
                  <a:lnTo>
                    <a:pt x="576184" y="109944"/>
                  </a:lnTo>
                  <a:lnTo>
                    <a:pt x="577696" y="107136"/>
                  </a:lnTo>
                  <a:lnTo>
                    <a:pt x="579316" y="104328"/>
                  </a:lnTo>
                  <a:lnTo>
                    <a:pt x="580828" y="101628"/>
                  </a:lnTo>
                  <a:lnTo>
                    <a:pt x="582340" y="98820"/>
                  </a:lnTo>
                  <a:lnTo>
                    <a:pt x="583852" y="96120"/>
                  </a:lnTo>
                  <a:lnTo>
                    <a:pt x="585364" y="93312"/>
                  </a:lnTo>
                  <a:lnTo>
                    <a:pt x="586984" y="90612"/>
                  </a:lnTo>
                  <a:lnTo>
                    <a:pt x="588496" y="87912"/>
                  </a:lnTo>
                  <a:lnTo>
                    <a:pt x="590008" y="85212"/>
                  </a:lnTo>
                  <a:lnTo>
                    <a:pt x="591520" y="82512"/>
                  </a:lnTo>
                  <a:lnTo>
                    <a:pt x="593032" y="79812"/>
                  </a:lnTo>
                  <a:lnTo>
                    <a:pt x="594652" y="77112"/>
                  </a:lnTo>
                  <a:lnTo>
                    <a:pt x="596164" y="74412"/>
                  </a:lnTo>
                  <a:lnTo>
                    <a:pt x="597676" y="71820"/>
                  </a:lnTo>
                  <a:lnTo>
                    <a:pt x="599188" y="69120"/>
                  </a:lnTo>
                  <a:lnTo>
                    <a:pt x="600700" y="66528"/>
                  </a:lnTo>
                  <a:lnTo>
                    <a:pt x="602212" y="63828"/>
                  </a:lnTo>
                  <a:lnTo>
                    <a:pt x="603832" y="61236"/>
                  </a:lnTo>
                  <a:lnTo>
                    <a:pt x="605344" y="58644"/>
                  </a:lnTo>
                  <a:lnTo>
                    <a:pt x="606856" y="56052"/>
                  </a:lnTo>
                  <a:lnTo>
                    <a:pt x="608368" y="53460"/>
                  </a:lnTo>
                  <a:lnTo>
                    <a:pt x="609880" y="50868"/>
                  </a:lnTo>
                  <a:lnTo>
                    <a:pt x="611500" y="48384"/>
                  </a:lnTo>
                  <a:lnTo>
                    <a:pt x="613012" y="45900"/>
                  </a:lnTo>
                  <a:lnTo>
                    <a:pt x="614524" y="43416"/>
                  </a:lnTo>
                  <a:lnTo>
                    <a:pt x="616036" y="40932"/>
                  </a:lnTo>
                  <a:lnTo>
                    <a:pt x="617548" y="38556"/>
                  </a:lnTo>
                  <a:lnTo>
                    <a:pt x="619168" y="36180"/>
                  </a:lnTo>
                  <a:lnTo>
                    <a:pt x="620680" y="33804"/>
                  </a:lnTo>
                  <a:lnTo>
                    <a:pt x="622192" y="31536"/>
                  </a:lnTo>
                  <a:lnTo>
                    <a:pt x="623704" y="29268"/>
                  </a:lnTo>
                  <a:lnTo>
                    <a:pt x="625216" y="27108"/>
                  </a:lnTo>
                  <a:lnTo>
                    <a:pt x="626836" y="25056"/>
                  </a:lnTo>
                  <a:lnTo>
                    <a:pt x="628348" y="23004"/>
                  </a:lnTo>
                  <a:lnTo>
                    <a:pt x="629860" y="20952"/>
                  </a:lnTo>
                  <a:lnTo>
                    <a:pt x="631372" y="19116"/>
                  </a:lnTo>
                  <a:lnTo>
                    <a:pt x="632884" y="17280"/>
                  </a:lnTo>
                  <a:lnTo>
                    <a:pt x="634396" y="15444"/>
                  </a:lnTo>
                  <a:lnTo>
                    <a:pt x="636016" y="13824"/>
                  </a:lnTo>
                  <a:lnTo>
                    <a:pt x="637528" y="12204"/>
                  </a:lnTo>
                  <a:lnTo>
                    <a:pt x="639040" y="10692"/>
                  </a:lnTo>
                  <a:lnTo>
                    <a:pt x="640552" y="9288"/>
                  </a:lnTo>
                  <a:lnTo>
                    <a:pt x="642064" y="7992"/>
                  </a:lnTo>
                  <a:lnTo>
                    <a:pt x="643684" y="6804"/>
                  </a:lnTo>
                  <a:lnTo>
                    <a:pt x="645196" y="5616"/>
                  </a:lnTo>
                  <a:lnTo>
                    <a:pt x="646708" y="4644"/>
                  </a:lnTo>
                  <a:lnTo>
                    <a:pt x="648220" y="3672"/>
                  </a:lnTo>
                  <a:lnTo>
                    <a:pt x="649732" y="2916"/>
                  </a:lnTo>
                  <a:lnTo>
                    <a:pt x="660532" y="0"/>
                  </a:lnTo>
                  <a:lnTo>
                    <a:pt x="662044" y="0"/>
                  </a:lnTo>
                  <a:lnTo>
                    <a:pt x="663556" y="108"/>
                  </a:lnTo>
                  <a:lnTo>
                    <a:pt x="665068" y="216"/>
                  </a:lnTo>
                  <a:lnTo>
                    <a:pt x="666580" y="540"/>
                  </a:lnTo>
                  <a:lnTo>
                    <a:pt x="668200" y="864"/>
                  </a:lnTo>
                  <a:lnTo>
                    <a:pt x="669712" y="1296"/>
                  </a:lnTo>
                  <a:lnTo>
                    <a:pt x="671224" y="1836"/>
                  </a:lnTo>
                  <a:lnTo>
                    <a:pt x="672736" y="2484"/>
                  </a:lnTo>
                  <a:lnTo>
                    <a:pt x="674248" y="3132"/>
                  </a:lnTo>
                  <a:lnTo>
                    <a:pt x="675868" y="3888"/>
                  </a:lnTo>
                  <a:lnTo>
                    <a:pt x="677380" y="4752"/>
                  </a:lnTo>
                  <a:lnTo>
                    <a:pt x="678893" y="5616"/>
                  </a:lnTo>
                  <a:lnTo>
                    <a:pt x="680405" y="6588"/>
                  </a:lnTo>
                  <a:lnTo>
                    <a:pt x="681917" y="7668"/>
                  </a:lnTo>
                  <a:lnTo>
                    <a:pt x="683537" y="8748"/>
                  </a:lnTo>
                  <a:lnTo>
                    <a:pt x="685049" y="9828"/>
                  </a:lnTo>
                  <a:lnTo>
                    <a:pt x="686561" y="11124"/>
                  </a:lnTo>
                  <a:lnTo>
                    <a:pt x="688073" y="12312"/>
                  </a:lnTo>
                  <a:lnTo>
                    <a:pt x="689585" y="13608"/>
                  </a:lnTo>
                  <a:lnTo>
                    <a:pt x="691097" y="15012"/>
                  </a:lnTo>
                  <a:lnTo>
                    <a:pt x="692717" y="16416"/>
                  </a:lnTo>
                  <a:lnTo>
                    <a:pt x="694229" y="17820"/>
                  </a:lnTo>
                  <a:lnTo>
                    <a:pt x="695741" y="19332"/>
                  </a:lnTo>
                  <a:lnTo>
                    <a:pt x="697253" y="20844"/>
                  </a:lnTo>
                  <a:lnTo>
                    <a:pt x="698765" y="22464"/>
                  </a:lnTo>
                  <a:lnTo>
                    <a:pt x="700385" y="24084"/>
                  </a:lnTo>
                  <a:lnTo>
                    <a:pt x="701897" y="25704"/>
                  </a:lnTo>
                  <a:lnTo>
                    <a:pt x="703409" y="27324"/>
                  </a:lnTo>
                  <a:lnTo>
                    <a:pt x="704921" y="29052"/>
                  </a:lnTo>
                  <a:lnTo>
                    <a:pt x="706433" y="30780"/>
                  </a:lnTo>
                  <a:lnTo>
                    <a:pt x="708053" y="32616"/>
                  </a:lnTo>
                  <a:lnTo>
                    <a:pt x="709565" y="34344"/>
                  </a:lnTo>
                  <a:lnTo>
                    <a:pt x="711077" y="36180"/>
                  </a:lnTo>
                  <a:lnTo>
                    <a:pt x="712589" y="38016"/>
                  </a:lnTo>
                  <a:lnTo>
                    <a:pt x="714101" y="39960"/>
                  </a:lnTo>
                  <a:lnTo>
                    <a:pt x="715721" y="41796"/>
                  </a:lnTo>
                  <a:lnTo>
                    <a:pt x="717233" y="43740"/>
                  </a:lnTo>
                  <a:lnTo>
                    <a:pt x="718745" y="45684"/>
                  </a:lnTo>
                  <a:lnTo>
                    <a:pt x="720257" y="47628"/>
                  </a:lnTo>
                  <a:lnTo>
                    <a:pt x="721769" y="49572"/>
                  </a:lnTo>
                  <a:lnTo>
                    <a:pt x="723281" y="51624"/>
                  </a:lnTo>
                  <a:lnTo>
                    <a:pt x="724901" y="53568"/>
                  </a:lnTo>
                  <a:lnTo>
                    <a:pt x="726413" y="55620"/>
                  </a:lnTo>
                  <a:lnTo>
                    <a:pt x="727925" y="57564"/>
                  </a:lnTo>
                  <a:lnTo>
                    <a:pt x="729437" y="59616"/>
                  </a:lnTo>
                  <a:lnTo>
                    <a:pt x="730949" y="61668"/>
                  </a:lnTo>
                  <a:lnTo>
                    <a:pt x="732569" y="63720"/>
                  </a:lnTo>
                  <a:lnTo>
                    <a:pt x="734081" y="65772"/>
                  </a:lnTo>
                  <a:lnTo>
                    <a:pt x="735593" y="67824"/>
                  </a:lnTo>
                  <a:lnTo>
                    <a:pt x="737105" y="69768"/>
                  </a:lnTo>
                  <a:lnTo>
                    <a:pt x="738617" y="71820"/>
                  </a:lnTo>
                  <a:lnTo>
                    <a:pt x="740237" y="73872"/>
                  </a:lnTo>
                  <a:lnTo>
                    <a:pt x="741749" y="75924"/>
                  </a:lnTo>
                  <a:lnTo>
                    <a:pt x="743261" y="77868"/>
                  </a:lnTo>
                  <a:lnTo>
                    <a:pt x="744773" y="79812"/>
                  </a:lnTo>
                  <a:lnTo>
                    <a:pt x="746285" y="81864"/>
                  </a:lnTo>
                  <a:lnTo>
                    <a:pt x="747905" y="83808"/>
                  </a:lnTo>
                  <a:lnTo>
                    <a:pt x="749417" y="85752"/>
                  </a:lnTo>
                  <a:lnTo>
                    <a:pt x="750929" y="87588"/>
                  </a:lnTo>
                  <a:lnTo>
                    <a:pt x="752441" y="89532"/>
                  </a:lnTo>
                  <a:lnTo>
                    <a:pt x="753953" y="91368"/>
                  </a:lnTo>
                  <a:lnTo>
                    <a:pt x="755465" y="93204"/>
                  </a:lnTo>
                  <a:lnTo>
                    <a:pt x="757085" y="95040"/>
                  </a:lnTo>
                  <a:lnTo>
                    <a:pt x="758597" y="96768"/>
                  </a:lnTo>
                  <a:lnTo>
                    <a:pt x="760109" y="98604"/>
                  </a:lnTo>
                  <a:lnTo>
                    <a:pt x="761621" y="100332"/>
                  </a:lnTo>
                  <a:lnTo>
                    <a:pt x="763133" y="102060"/>
                  </a:lnTo>
                  <a:lnTo>
                    <a:pt x="764753" y="103680"/>
                  </a:lnTo>
                  <a:lnTo>
                    <a:pt x="766265" y="105408"/>
                  </a:lnTo>
                  <a:lnTo>
                    <a:pt x="767777" y="107028"/>
                  </a:lnTo>
                  <a:lnTo>
                    <a:pt x="769289" y="108648"/>
                  </a:lnTo>
                  <a:lnTo>
                    <a:pt x="770801" y="110268"/>
                  </a:lnTo>
                  <a:lnTo>
                    <a:pt x="772421" y="111888"/>
                  </a:lnTo>
                  <a:lnTo>
                    <a:pt x="773933" y="113400"/>
                  </a:lnTo>
                  <a:lnTo>
                    <a:pt x="775445" y="114912"/>
                  </a:lnTo>
                  <a:lnTo>
                    <a:pt x="776957" y="116532"/>
                  </a:lnTo>
                  <a:lnTo>
                    <a:pt x="778469" y="118044"/>
                  </a:lnTo>
                  <a:lnTo>
                    <a:pt x="780089" y="119556"/>
                  </a:lnTo>
                  <a:lnTo>
                    <a:pt x="781601" y="121068"/>
                  </a:lnTo>
                  <a:lnTo>
                    <a:pt x="783113" y="122580"/>
                  </a:lnTo>
                  <a:lnTo>
                    <a:pt x="784625" y="124092"/>
                  </a:lnTo>
                  <a:lnTo>
                    <a:pt x="786137" y="125604"/>
                  </a:lnTo>
                  <a:lnTo>
                    <a:pt x="787649" y="127224"/>
                  </a:lnTo>
                  <a:lnTo>
                    <a:pt x="789269" y="128736"/>
                  </a:lnTo>
                  <a:lnTo>
                    <a:pt x="790781" y="130248"/>
                  </a:lnTo>
                  <a:lnTo>
                    <a:pt x="792293" y="131868"/>
                  </a:lnTo>
                  <a:lnTo>
                    <a:pt x="793805" y="133488"/>
                  </a:lnTo>
                  <a:lnTo>
                    <a:pt x="795317" y="135108"/>
                  </a:lnTo>
                  <a:lnTo>
                    <a:pt x="796937" y="136729"/>
                  </a:lnTo>
                  <a:lnTo>
                    <a:pt x="798449" y="138349"/>
                  </a:lnTo>
                  <a:lnTo>
                    <a:pt x="799961" y="140077"/>
                  </a:lnTo>
                  <a:lnTo>
                    <a:pt x="801473" y="141805"/>
                  </a:lnTo>
                  <a:lnTo>
                    <a:pt x="802985" y="143533"/>
                  </a:lnTo>
                  <a:lnTo>
                    <a:pt x="804605" y="145369"/>
                  </a:lnTo>
                  <a:lnTo>
                    <a:pt x="806117" y="147205"/>
                  </a:lnTo>
                  <a:lnTo>
                    <a:pt x="807629" y="149041"/>
                  </a:lnTo>
                  <a:lnTo>
                    <a:pt x="809141" y="150985"/>
                  </a:lnTo>
                  <a:lnTo>
                    <a:pt x="810653" y="152821"/>
                  </a:lnTo>
                  <a:lnTo>
                    <a:pt x="812273" y="154873"/>
                  </a:lnTo>
                  <a:lnTo>
                    <a:pt x="813786" y="156817"/>
                  </a:lnTo>
                  <a:lnTo>
                    <a:pt x="815298" y="158869"/>
                  </a:lnTo>
                  <a:lnTo>
                    <a:pt x="816810" y="160921"/>
                  </a:lnTo>
                  <a:lnTo>
                    <a:pt x="818322" y="162973"/>
                  </a:lnTo>
                  <a:lnTo>
                    <a:pt x="819834" y="165133"/>
                  </a:lnTo>
                  <a:lnTo>
                    <a:pt x="821454" y="167293"/>
                  </a:lnTo>
                  <a:lnTo>
                    <a:pt x="822966" y="169453"/>
                  </a:lnTo>
                  <a:lnTo>
                    <a:pt x="824478" y="171613"/>
                  </a:lnTo>
                  <a:lnTo>
                    <a:pt x="825990" y="173881"/>
                  </a:lnTo>
                  <a:lnTo>
                    <a:pt x="827502" y="176041"/>
                  </a:lnTo>
                  <a:lnTo>
                    <a:pt x="829122" y="178309"/>
                  </a:lnTo>
                  <a:lnTo>
                    <a:pt x="830634" y="180577"/>
                  </a:lnTo>
                  <a:lnTo>
                    <a:pt x="832146" y="182845"/>
                  </a:lnTo>
                  <a:lnTo>
                    <a:pt x="833658" y="185113"/>
                  </a:lnTo>
                  <a:lnTo>
                    <a:pt x="835170" y="187381"/>
                  </a:lnTo>
                  <a:lnTo>
                    <a:pt x="836790" y="189649"/>
                  </a:lnTo>
                  <a:lnTo>
                    <a:pt x="838302" y="191917"/>
                  </a:lnTo>
                  <a:lnTo>
                    <a:pt x="839814" y="194185"/>
                  </a:lnTo>
                  <a:lnTo>
                    <a:pt x="841326" y="196453"/>
                  </a:lnTo>
                  <a:lnTo>
                    <a:pt x="842838" y="198721"/>
                  </a:lnTo>
                  <a:lnTo>
                    <a:pt x="844458" y="200989"/>
                  </a:lnTo>
                  <a:lnTo>
                    <a:pt x="845970" y="203257"/>
                  </a:lnTo>
                  <a:lnTo>
                    <a:pt x="847482" y="205525"/>
                  </a:lnTo>
                  <a:lnTo>
                    <a:pt x="848994" y="207685"/>
                  </a:lnTo>
                  <a:lnTo>
                    <a:pt x="850506" y="209953"/>
                  </a:lnTo>
                  <a:lnTo>
                    <a:pt x="852018" y="212113"/>
                  </a:lnTo>
                  <a:lnTo>
                    <a:pt x="853638" y="214273"/>
                  </a:lnTo>
                  <a:lnTo>
                    <a:pt x="855150" y="216541"/>
                  </a:lnTo>
                  <a:lnTo>
                    <a:pt x="856662" y="218701"/>
                  </a:lnTo>
                  <a:lnTo>
                    <a:pt x="858174" y="220753"/>
                  </a:lnTo>
                  <a:lnTo>
                    <a:pt x="859686" y="222913"/>
                  </a:lnTo>
                  <a:lnTo>
                    <a:pt x="861306" y="225073"/>
                  </a:lnTo>
                  <a:lnTo>
                    <a:pt x="862818" y="227125"/>
                  </a:lnTo>
                  <a:lnTo>
                    <a:pt x="864330" y="229177"/>
                  </a:lnTo>
                  <a:lnTo>
                    <a:pt x="865842" y="231337"/>
                  </a:lnTo>
                  <a:lnTo>
                    <a:pt x="867354" y="233389"/>
                  </a:lnTo>
                  <a:lnTo>
                    <a:pt x="868974" y="235441"/>
                  </a:lnTo>
                  <a:lnTo>
                    <a:pt x="870486" y="237493"/>
                  </a:lnTo>
                  <a:lnTo>
                    <a:pt x="871998" y="239545"/>
                  </a:lnTo>
                  <a:lnTo>
                    <a:pt x="873510" y="241597"/>
                  </a:lnTo>
                  <a:lnTo>
                    <a:pt x="875022" y="243649"/>
                  </a:lnTo>
                  <a:lnTo>
                    <a:pt x="876534" y="245701"/>
                  </a:lnTo>
                  <a:lnTo>
                    <a:pt x="878154" y="247753"/>
                  </a:lnTo>
                  <a:lnTo>
                    <a:pt x="879666" y="249805"/>
                  </a:lnTo>
                  <a:lnTo>
                    <a:pt x="881178" y="251857"/>
                  </a:lnTo>
                  <a:lnTo>
                    <a:pt x="882690" y="253909"/>
                  </a:lnTo>
                  <a:lnTo>
                    <a:pt x="884202" y="256069"/>
                  </a:lnTo>
                  <a:lnTo>
                    <a:pt x="885822" y="258121"/>
                  </a:lnTo>
                  <a:lnTo>
                    <a:pt x="887334" y="260173"/>
                  </a:lnTo>
                  <a:lnTo>
                    <a:pt x="888846" y="262333"/>
                  </a:lnTo>
                  <a:lnTo>
                    <a:pt x="890358" y="264493"/>
                  </a:lnTo>
                  <a:lnTo>
                    <a:pt x="891870" y="266545"/>
                  </a:lnTo>
                  <a:lnTo>
                    <a:pt x="893490" y="268705"/>
                  </a:lnTo>
                  <a:lnTo>
                    <a:pt x="895002" y="270865"/>
                  </a:lnTo>
                  <a:lnTo>
                    <a:pt x="896514" y="273026"/>
                  </a:lnTo>
                  <a:lnTo>
                    <a:pt x="898026" y="275186"/>
                  </a:lnTo>
                  <a:lnTo>
                    <a:pt x="899538" y="277346"/>
                  </a:lnTo>
                  <a:lnTo>
                    <a:pt x="901158" y="279506"/>
                  </a:lnTo>
                  <a:lnTo>
                    <a:pt x="902670" y="281774"/>
                  </a:lnTo>
                  <a:lnTo>
                    <a:pt x="904182" y="283934"/>
                  </a:lnTo>
                  <a:lnTo>
                    <a:pt x="905694" y="286094"/>
                  </a:lnTo>
                  <a:lnTo>
                    <a:pt x="907206" y="288362"/>
                  </a:lnTo>
                  <a:lnTo>
                    <a:pt x="908718" y="290522"/>
                  </a:lnTo>
                  <a:lnTo>
                    <a:pt x="910338" y="292790"/>
                  </a:lnTo>
                  <a:lnTo>
                    <a:pt x="911850" y="294950"/>
                  </a:lnTo>
                  <a:lnTo>
                    <a:pt x="913362" y="297218"/>
                  </a:lnTo>
                  <a:lnTo>
                    <a:pt x="914874" y="299378"/>
                  </a:lnTo>
                  <a:lnTo>
                    <a:pt x="916386" y="301538"/>
                  </a:lnTo>
                  <a:lnTo>
                    <a:pt x="918006" y="303806"/>
                  </a:lnTo>
                  <a:lnTo>
                    <a:pt x="919518" y="305966"/>
                  </a:lnTo>
                  <a:lnTo>
                    <a:pt x="921030" y="308126"/>
                  </a:lnTo>
                  <a:lnTo>
                    <a:pt x="922542" y="310286"/>
                  </a:lnTo>
                  <a:lnTo>
                    <a:pt x="924054" y="312446"/>
                  </a:lnTo>
                  <a:lnTo>
                    <a:pt x="925674" y="314606"/>
                  </a:lnTo>
                  <a:lnTo>
                    <a:pt x="927186" y="316766"/>
                  </a:lnTo>
                  <a:lnTo>
                    <a:pt x="928698" y="318818"/>
                  </a:lnTo>
                  <a:lnTo>
                    <a:pt x="930210" y="320978"/>
                  </a:lnTo>
                  <a:lnTo>
                    <a:pt x="931722" y="323030"/>
                  </a:lnTo>
                  <a:lnTo>
                    <a:pt x="933342" y="325082"/>
                  </a:lnTo>
                  <a:lnTo>
                    <a:pt x="934854" y="327134"/>
                  </a:lnTo>
                  <a:lnTo>
                    <a:pt x="936366" y="329186"/>
                  </a:lnTo>
                  <a:lnTo>
                    <a:pt x="937878" y="331238"/>
                  </a:lnTo>
                  <a:lnTo>
                    <a:pt x="939390" y="333290"/>
                  </a:lnTo>
                  <a:lnTo>
                    <a:pt x="940902" y="335342"/>
                  </a:lnTo>
                  <a:lnTo>
                    <a:pt x="942522" y="337286"/>
                  </a:lnTo>
                  <a:lnTo>
                    <a:pt x="944034" y="339230"/>
                  </a:lnTo>
                  <a:lnTo>
                    <a:pt x="945546" y="341282"/>
                  </a:lnTo>
                  <a:lnTo>
                    <a:pt x="947058" y="343226"/>
                  </a:lnTo>
                  <a:lnTo>
                    <a:pt x="948570" y="345170"/>
                  </a:lnTo>
                  <a:lnTo>
                    <a:pt x="950191" y="347114"/>
                  </a:lnTo>
                  <a:lnTo>
                    <a:pt x="951703" y="349166"/>
                  </a:lnTo>
                  <a:lnTo>
                    <a:pt x="953215" y="351110"/>
                  </a:lnTo>
                  <a:lnTo>
                    <a:pt x="954727" y="353054"/>
                  </a:lnTo>
                  <a:lnTo>
                    <a:pt x="956239" y="354998"/>
                  </a:lnTo>
                  <a:lnTo>
                    <a:pt x="957859" y="356942"/>
                  </a:lnTo>
                  <a:lnTo>
                    <a:pt x="959371" y="358886"/>
                  </a:lnTo>
                  <a:lnTo>
                    <a:pt x="960883" y="360830"/>
                  </a:lnTo>
                  <a:lnTo>
                    <a:pt x="962395" y="362774"/>
                  </a:lnTo>
                  <a:lnTo>
                    <a:pt x="963907" y="364718"/>
                  </a:lnTo>
                  <a:lnTo>
                    <a:pt x="965527" y="366662"/>
                  </a:lnTo>
                  <a:lnTo>
                    <a:pt x="967039" y="368714"/>
                  </a:lnTo>
                  <a:lnTo>
                    <a:pt x="968551" y="370658"/>
                  </a:lnTo>
                  <a:lnTo>
                    <a:pt x="970063" y="372602"/>
                  </a:lnTo>
                  <a:lnTo>
                    <a:pt x="971575" y="374654"/>
                  </a:lnTo>
                  <a:lnTo>
                    <a:pt x="973087" y="376598"/>
                  </a:lnTo>
                  <a:lnTo>
                    <a:pt x="974707" y="378542"/>
                  </a:lnTo>
                  <a:lnTo>
                    <a:pt x="976219" y="380594"/>
                  </a:lnTo>
                  <a:lnTo>
                    <a:pt x="977731" y="382646"/>
                  </a:lnTo>
                  <a:lnTo>
                    <a:pt x="979243" y="384590"/>
                  </a:lnTo>
                  <a:lnTo>
                    <a:pt x="980755" y="386642"/>
                  </a:lnTo>
                  <a:lnTo>
                    <a:pt x="982375" y="388694"/>
                  </a:lnTo>
                  <a:lnTo>
                    <a:pt x="983887" y="390638"/>
                  </a:lnTo>
                  <a:lnTo>
                    <a:pt x="985399" y="392690"/>
                  </a:lnTo>
                  <a:lnTo>
                    <a:pt x="986911" y="394742"/>
                  </a:lnTo>
                  <a:lnTo>
                    <a:pt x="988423" y="396794"/>
                  </a:lnTo>
                  <a:lnTo>
                    <a:pt x="990043" y="398738"/>
                  </a:lnTo>
                  <a:lnTo>
                    <a:pt x="991555" y="400790"/>
                  </a:lnTo>
                  <a:lnTo>
                    <a:pt x="993067" y="402734"/>
                  </a:lnTo>
                  <a:lnTo>
                    <a:pt x="994579" y="404786"/>
                  </a:lnTo>
                  <a:lnTo>
                    <a:pt x="996091" y="406730"/>
                  </a:lnTo>
                  <a:lnTo>
                    <a:pt x="997711" y="408783"/>
                  </a:lnTo>
                  <a:lnTo>
                    <a:pt x="999223" y="410727"/>
                  </a:lnTo>
                  <a:lnTo>
                    <a:pt x="1000735" y="412671"/>
                  </a:lnTo>
                  <a:lnTo>
                    <a:pt x="1002247" y="414615"/>
                  </a:lnTo>
                  <a:lnTo>
                    <a:pt x="1003759" y="416559"/>
                  </a:lnTo>
                  <a:lnTo>
                    <a:pt x="1005271" y="418503"/>
                  </a:lnTo>
                  <a:lnTo>
                    <a:pt x="1006891" y="420447"/>
                  </a:lnTo>
                  <a:lnTo>
                    <a:pt x="1008403" y="422283"/>
                  </a:lnTo>
                  <a:lnTo>
                    <a:pt x="1009915" y="424227"/>
                  </a:lnTo>
                  <a:lnTo>
                    <a:pt x="1011427" y="426063"/>
                  </a:lnTo>
                  <a:lnTo>
                    <a:pt x="1012939" y="427899"/>
                  </a:lnTo>
                  <a:lnTo>
                    <a:pt x="1014559" y="429735"/>
                  </a:lnTo>
                  <a:lnTo>
                    <a:pt x="1016071" y="431463"/>
                  </a:lnTo>
                  <a:lnTo>
                    <a:pt x="1017583" y="433299"/>
                  </a:lnTo>
                  <a:lnTo>
                    <a:pt x="1019095" y="435027"/>
                  </a:lnTo>
                  <a:lnTo>
                    <a:pt x="1020607" y="436755"/>
                  </a:lnTo>
                  <a:lnTo>
                    <a:pt x="1022227" y="438483"/>
                  </a:lnTo>
                  <a:lnTo>
                    <a:pt x="1023739" y="440211"/>
                  </a:lnTo>
                  <a:lnTo>
                    <a:pt x="1025251" y="441939"/>
                  </a:lnTo>
                  <a:lnTo>
                    <a:pt x="1026763" y="443667"/>
                  </a:lnTo>
                  <a:lnTo>
                    <a:pt x="1028275" y="445287"/>
                  </a:lnTo>
                  <a:lnTo>
                    <a:pt x="1029895" y="446907"/>
                  </a:lnTo>
                  <a:lnTo>
                    <a:pt x="1031407" y="448527"/>
                  </a:lnTo>
                  <a:lnTo>
                    <a:pt x="1032919" y="450147"/>
                  </a:lnTo>
                  <a:lnTo>
                    <a:pt x="1034431" y="451767"/>
                  </a:lnTo>
                  <a:lnTo>
                    <a:pt x="1035943" y="453387"/>
                  </a:lnTo>
                  <a:lnTo>
                    <a:pt x="1037455" y="454899"/>
                  </a:lnTo>
                  <a:lnTo>
                    <a:pt x="1039075" y="456519"/>
                  </a:lnTo>
                  <a:lnTo>
                    <a:pt x="1040587" y="458031"/>
                  </a:lnTo>
                  <a:lnTo>
                    <a:pt x="1048255" y="465483"/>
                  </a:lnTo>
                  <a:lnTo>
                    <a:pt x="1049767" y="466995"/>
                  </a:lnTo>
                  <a:lnTo>
                    <a:pt x="1051279" y="468399"/>
                  </a:lnTo>
                  <a:lnTo>
                    <a:pt x="1052791" y="469911"/>
                  </a:lnTo>
                  <a:lnTo>
                    <a:pt x="1054411" y="471315"/>
                  </a:lnTo>
                  <a:lnTo>
                    <a:pt x="1055923" y="472719"/>
                  </a:lnTo>
                  <a:lnTo>
                    <a:pt x="1057435" y="474123"/>
                  </a:lnTo>
                  <a:lnTo>
                    <a:pt x="1058947" y="475419"/>
                  </a:lnTo>
                  <a:lnTo>
                    <a:pt x="1060459" y="476823"/>
                  </a:lnTo>
                  <a:lnTo>
                    <a:pt x="1061971" y="478227"/>
                  </a:lnTo>
                  <a:lnTo>
                    <a:pt x="1063591" y="479523"/>
                  </a:lnTo>
                  <a:lnTo>
                    <a:pt x="1065103" y="480819"/>
                  </a:lnTo>
                  <a:lnTo>
                    <a:pt x="1066615" y="482115"/>
                  </a:lnTo>
                  <a:lnTo>
                    <a:pt x="1068127" y="483411"/>
                  </a:lnTo>
                  <a:lnTo>
                    <a:pt x="1069639" y="484707"/>
                  </a:lnTo>
                  <a:lnTo>
                    <a:pt x="1071259" y="486003"/>
                  </a:lnTo>
                  <a:lnTo>
                    <a:pt x="1072771" y="487191"/>
                  </a:lnTo>
                  <a:lnTo>
                    <a:pt x="1074283" y="488379"/>
                  </a:lnTo>
                  <a:lnTo>
                    <a:pt x="1075795" y="489675"/>
                  </a:lnTo>
                  <a:lnTo>
                    <a:pt x="1077307" y="490863"/>
                  </a:lnTo>
                  <a:lnTo>
                    <a:pt x="1078927" y="491943"/>
                  </a:lnTo>
                  <a:lnTo>
                    <a:pt x="1080439" y="493131"/>
                  </a:lnTo>
                  <a:lnTo>
                    <a:pt x="1081951" y="494211"/>
                  </a:lnTo>
                  <a:lnTo>
                    <a:pt x="1083463" y="495399"/>
                  </a:lnTo>
                  <a:lnTo>
                    <a:pt x="1084975" y="496479"/>
                  </a:lnTo>
                  <a:lnTo>
                    <a:pt x="1086596" y="497559"/>
                  </a:lnTo>
                  <a:lnTo>
                    <a:pt x="1088108" y="498639"/>
                  </a:lnTo>
                  <a:lnTo>
                    <a:pt x="1089620" y="499719"/>
                  </a:lnTo>
                  <a:lnTo>
                    <a:pt x="1091132" y="500691"/>
                  </a:lnTo>
                  <a:lnTo>
                    <a:pt x="1092644" y="501771"/>
                  </a:lnTo>
                  <a:lnTo>
                    <a:pt x="1094156" y="502743"/>
                  </a:lnTo>
                  <a:lnTo>
                    <a:pt x="1095776" y="503823"/>
                  </a:lnTo>
                  <a:lnTo>
                    <a:pt x="1097288" y="504795"/>
                  </a:lnTo>
                  <a:lnTo>
                    <a:pt x="1098800" y="505767"/>
                  </a:lnTo>
                  <a:lnTo>
                    <a:pt x="1100312" y="506739"/>
                  </a:lnTo>
                  <a:lnTo>
                    <a:pt x="1101824" y="507711"/>
                  </a:lnTo>
                  <a:lnTo>
                    <a:pt x="1103444" y="508683"/>
                  </a:lnTo>
                  <a:lnTo>
                    <a:pt x="1104956" y="509655"/>
                  </a:lnTo>
                  <a:lnTo>
                    <a:pt x="1106468" y="510627"/>
                  </a:lnTo>
                  <a:lnTo>
                    <a:pt x="1107980" y="511599"/>
                  </a:lnTo>
                  <a:lnTo>
                    <a:pt x="1109492" y="512571"/>
                  </a:lnTo>
                  <a:lnTo>
                    <a:pt x="1111112" y="513543"/>
                  </a:lnTo>
                  <a:lnTo>
                    <a:pt x="1112624" y="514623"/>
                  </a:lnTo>
                  <a:lnTo>
                    <a:pt x="1114136" y="515595"/>
                  </a:lnTo>
                  <a:lnTo>
                    <a:pt x="1115648" y="516567"/>
                  </a:lnTo>
                  <a:lnTo>
                    <a:pt x="1117160" y="517647"/>
                  </a:lnTo>
                  <a:lnTo>
                    <a:pt x="1118780" y="518619"/>
                  </a:lnTo>
                  <a:lnTo>
                    <a:pt x="1120292" y="519699"/>
                  </a:lnTo>
                  <a:lnTo>
                    <a:pt x="1121804" y="520671"/>
                  </a:lnTo>
                  <a:lnTo>
                    <a:pt x="1123316" y="521751"/>
                  </a:lnTo>
                  <a:lnTo>
                    <a:pt x="1124828" y="522831"/>
                  </a:lnTo>
                  <a:lnTo>
                    <a:pt x="1126340" y="523911"/>
                  </a:lnTo>
                  <a:lnTo>
                    <a:pt x="1127960" y="524991"/>
                  </a:lnTo>
                  <a:lnTo>
                    <a:pt x="1129472" y="526179"/>
                  </a:lnTo>
                  <a:lnTo>
                    <a:pt x="1130984" y="527259"/>
                  </a:lnTo>
                  <a:lnTo>
                    <a:pt x="1132496" y="528339"/>
                  </a:lnTo>
                  <a:lnTo>
                    <a:pt x="1134008" y="529527"/>
                  </a:lnTo>
                  <a:lnTo>
                    <a:pt x="1135628" y="530715"/>
                  </a:lnTo>
                  <a:lnTo>
                    <a:pt x="1137140" y="531903"/>
                  </a:lnTo>
                  <a:lnTo>
                    <a:pt x="1138652" y="533091"/>
                  </a:lnTo>
                  <a:lnTo>
                    <a:pt x="1140164" y="534279"/>
                  </a:lnTo>
                  <a:lnTo>
                    <a:pt x="1141676" y="535467"/>
                  </a:lnTo>
                  <a:lnTo>
                    <a:pt x="1143296" y="536655"/>
                  </a:lnTo>
                  <a:lnTo>
                    <a:pt x="1144808" y="537843"/>
                  </a:lnTo>
                  <a:lnTo>
                    <a:pt x="1146320" y="539139"/>
                  </a:lnTo>
                  <a:lnTo>
                    <a:pt x="1147832" y="540327"/>
                  </a:lnTo>
                  <a:lnTo>
                    <a:pt x="1149344" y="541515"/>
                  </a:lnTo>
                  <a:lnTo>
                    <a:pt x="1150964" y="542812"/>
                  </a:lnTo>
                  <a:lnTo>
                    <a:pt x="1152476" y="544000"/>
                  </a:lnTo>
                  <a:lnTo>
                    <a:pt x="1153988" y="545188"/>
                  </a:lnTo>
                  <a:lnTo>
                    <a:pt x="1155500" y="546376"/>
                  </a:lnTo>
                  <a:lnTo>
                    <a:pt x="1157012" y="547672"/>
                  </a:lnTo>
                  <a:lnTo>
                    <a:pt x="1158524" y="548860"/>
                  </a:lnTo>
                  <a:lnTo>
                    <a:pt x="1160144" y="550048"/>
                  </a:lnTo>
                  <a:lnTo>
                    <a:pt x="1161656" y="551236"/>
                  </a:lnTo>
                  <a:lnTo>
                    <a:pt x="1163168" y="552424"/>
                  </a:lnTo>
                  <a:lnTo>
                    <a:pt x="1164680" y="553504"/>
                  </a:lnTo>
                  <a:lnTo>
                    <a:pt x="1166192" y="554692"/>
                  </a:lnTo>
                  <a:lnTo>
                    <a:pt x="1167812" y="555772"/>
                  </a:lnTo>
                  <a:lnTo>
                    <a:pt x="1169324" y="556960"/>
                  </a:lnTo>
                  <a:lnTo>
                    <a:pt x="1170836" y="558040"/>
                  </a:lnTo>
                  <a:lnTo>
                    <a:pt x="1172348" y="559120"/>
                  </a:lnTo>
                  <a:lnTo>
                    <a:pt x="1173860" y="560092"/>
                  </a:lnTo>
                  <a:lnTo>
                    <a:pt x="1175480" y="561172"/>
                  </a:lnTo>
                  <a:lnTo>
                    <a:pt x="1176992" y="562144"/>
                  </a:lnTo>
                  <a:lnTo>
                    <a:pt x="1178504" y="563224"/>
                  </a:lnTo>
                  <a:lnTo>
                    <a:pt x="1180016" y="564196"/>
                  </a:lnTo>
                  <a:lnTo>
                    <a:pt x="1181528" y="565060"/>
                  </a:lnTo>
                  <a:lnTo>
                    <a:pt x="1183148" y="566032"/>
                  </a:lnTo>
                  <a:lnTo>
                    <a:pt x="1184660" y="566896"/>
                  </a:lnTo>
                  <a:lnTo>
                    <a:pt x="1186172" y="567868"/>
                  </a:lnTo>
                  <a:lnTo>
                    <a:pt x="1187684" y="568732"/>
                  </a:lnTo>
                  <a:lnTo>
                    <a:pt x="1189196" y="569488"/>
                  </a:lnTo>
                  <a:lnTo>
                    <a:pt x="1190708" y="570352"/>
                  </a:lnTo>
                  <a:lnTo>
                    <a:pt x="1192328" y="571108"/>
                  </a:lnTo>
                  <a:lnTo>
                    <a:pt x="1193840" y="571972"/>
                  </a:lnTo>
                  <a:lnTo>
                    <a:pt x="1195352" y="572728"/>
                  </a:lnTo>
                  <a:lnTo>
                    <a:pt x="1196864" y="573484"/>
                  </a:lnTo>
                  <a:lnTo>
                    <a:pt x="1198376" y="574132"/>
                  </a:lnTo>
                  <a:lnTo>
                    <a:pt x="1199996" y="574888"/>
                  </a:lnTo>
                  <a:lnTo>
                    <a:pt x="1201508" y="575536"/>
                  </a:lnTo>
                  <a:lnTo>
                    <a:pt x="1203020" y="576184"/>
                  </a:lnTo>
                  <a:lnTo>
                    <a:pt x="1204532" y="576832"/>
                  </a:lnTo>
                  <a:lnTo>
                    <a:pt x="1206044" y="577480"/>
                  </a:lnTo>
                  <a:lnTo>
                    <a:pt x="1207664" y="578128"/>
                  </a:lnTo>
                  <a:lnTo>
                    <a:pt x="1209176" y="578668"/>
                  </a:lnTo>
                  <a:lnTo>
                    <a:pt x="1210688" y="579316"/>
                  </a:lnTo>
                  <a:lnTo>
                    <a:pt x="1212200" y="579856"/>
                  </a:lnTo>
                  <a:lnTo>
                    <a:pt x="1213712" y="580396"/>
                  </a:lnTo>
                  <a:lnTo>
                    <a:pt x="1215332" y="580936"/>
                  </a:lnTo>
                  <a:lnTo>
                    <a:pt x="1216844" y="581476"/>
                  </a:lnTo>
                  <a:lnTo>
                    <a:pt x="1218356" y="582016"/>
                  </a:lnTo>
                  <a:lnTo>
                    <a:pt x="1219868" y="582556"/>
                  </a:lnTo>
                  <a:lnTo>
                    <a:pt x="1221381" y="583096"/>
                  </a:lnTo>
                  <a:lnTo>
                    <a:pt x="1222893" y="583528"/>
                  </a:lnTo>
                  <a:lnTo>
                    <a:pt x="1224513" y="583960"/>
                  </a:lnTo>
                  <a:lnTo>
                    <a:pt x="1226025" y="584500"/>
                  </a:lnTo>
                  <a:lnTo>
                    <a:pt x="1227537" y="584932"/>
                  </a:lnTo>
                  <a:lnTo>
                    <a:pt x="1229049" y="585364"/>
                  </a:lnTo>
                  <a:lnTo>
                    <a:pt x="1230561" y="585796"/>
                  </a:lnTo>
                  <a:lnTo>
                    <a:pt x="1232181" y="586228"/>
                  </a:lnTo>
                  <a:lnTo>
                    <a:pt x="1233693" y="586660"/>
                  </a:lnTo>
                  <a:lnTo>
                    <a:pt x="1235205" y="587092"/>
                  </a:lnTo>
                  <a:lnTo>
                    <a:pt x="1236717" y="587524"/>
                  </a:lnTo>
                  <a:lnTo>
                    <a:pt x="1238229" y="587848"/>
                  </a:lnTo>
                  <a:lnTo>
                    <a:pt x="1239849" y="588280"/>
                  </a:lnTo>
                  <a:lnTo>
                    <a:pt x="1241361" y="588712"/>
                  </a:lnTo>
                  <a:lnTo>
                    <a:pt x="1242873" y="589036"/>
                  </a:lnTo>
                  <a:lnTo>
                    <a:pt x="1244385" y="589468"/>
                  </a:lnTo>
                  <a:lnTo>
                    <a:pt x="1245897" y="589792"/>
                  </a:lnTo>
                  <a:lnTo>
                    <a:pt x="1247517" y="590224"/>
                  </a:lnTo>
                  <a:lnTo>
                    <a:pt x="1249029" y="590548"/>
                  </a:lnTo>
                  <a:lnTo>
                    <a:pt x="1250541" y="590872"/>
                  </a:lnTo>
                  <a:lnTo>
                    <a:pt x="1252053" y="591196"/>
                  </a:lnTo>
                  <a:lnTo>
                    <a:pt x="1253565" y="591628"/>
                  </a:lnTo>
                  <a:lnTo>
                    <a:pt x="1255077" y="591952"/>
                  </a:lnTo>
                  <a:lnTo>
                    <a:pt x="1256697" y="592276"/>
                  </a:lnTo>
                  <a:lnTo>
                    <a:pt x="1258209" y="592600"/>
                  </a:lnTo>
                  <a:lnTo>
                    <a:pt x="1259721" y="592924"/>
                  </a:lnTo>
                  <a:lnTo>
                    <a:pt x="1261233" y="593356"/>
                  </a:lnTo>
                  <a:lnTo>
                    <a:pt x="1262745" y="593680"/>
                  </a:lnTo>
                  <a:lnTo>
                    <a:pt x="1264365" y="594004"/>
                  </a:lnTo>
                  <a:lnTo>
                    <a:pt x="1265877" y="594328"/>
                  </a:lnTo>
                  <a:lnTo>
                    <a:pt x="1267389" y="594652"/>
                  </a:lnTo>
                  <a:lnTo>
                    <a:pt x="1268901" y="594976"/>
                  </a:lnTo>
                  <a:lnTo>
                    <a:pt x="1270413" y="595300"/>
                  </a:lnTo>
                  <a:lnTo>
                    <a:pt x="1272033" y="595624"/>
                  </a:lnTo>
                  <a:lnTo>
                    <a:pt x="1273545" y="595948"/>
                  </a:lnTo>
                  <a:lnTo>
                    <a:pt x="1275057" y="596380"/>
                  </a:lnTo>
                  <a:lnTo>
                    <a:pt x="1276569" y="596704"/>
                  </a:lnTo>
                  <a:lnTo>
                    <a:pt x="1278081" y="597028"/>
                  </a:lnTo>
                  <a:lnTo>
                    <a:pt x="1279593" y="597352"/>
                  </a:lnTo>
                  <a:lnTo>
                    <a:pt x="1281213" y="597676"/>
                  </a:lnTo>
                  <a:lnTo>
                    <a:pt x="1282725" y="598000"/>
                  </a:lnTo>
                  <a:lnTo>
                    <a:pt x="1284237" y="598432"/>
                  </a:lnTo>
                  <a:lnTo>
                    <a:pt x="1285749" y="598756"/>
                  </a:lnTo>
                  <a:lnTo>
                    <a:pt x="1287261" y="599080"/>
                  </a:lnTo>
                  <a:lnTo>
                    <a:pt x="1288881" y="599404"/>
                  </a:lnTo>
                  <a:lnTo>
                    <a:pt x="1290393" y="599836"/>
                  </a:lnTo>
                  <a:lnTo>
                    <a:pt x="1291905" y="600160"/>
                  </a:lnTo>
                  <a:lnTo>
                    <a:pt x="1293417" y="600484"/>
                  </a:lnTo>
                  <a:lnTo>
                    <a:pt x="1294929" y="600808"/>
                  </a:lnTo>
                  <a:lnTo>
                    <a:pt x="1296549" y="601240"/>
                  </a:lnTo>
                  <a:lnTo>
                    <a:pt x="1298061" y="601564"/>
                  </a:lnTo>
                  <a:lnTo>
                    <a:pt x="1299573" y="601888"/>
                  </a:lnTo>
                  <a:lnTo>
                    <a:pt x="1301085" y="602212"/>
                  </a:lnTo>
                  <a:lnTo>
                    <a:pt x="1302597" y="602644"/>
                  </a:lnTo>
                  <a:lnTo>
                    <a:pt x="1304217" y="602968"/>
                  </a:lnTo>
                  <a:lnTo>
                    <a:pt x="1305729" y="603292"/>
                  </a:lnTo>
                  <a:lnTo>
                    <a:pt x="1307241" y="603616"/>
                  </a:lnTo>
                  <a:lnTo>
                    <a:pt x="1308753" y="603940"/>
                  </a:lnTo>
                  <a:lnTo>
                    <a:pt x="1310265" y="604264"/>
                  </a:lnTo>
                  <a:lnTo>
                    <a:pt x="1311777" y="604588"/>
                  </a:lnTo>
                  <a:lnTo>
                    <a:pt x="1313397" y="604912"/>
                  </a:lnTo>
                  <a:lnTo>
                    <a:pt x="1314909" y="605236"/>
                  </a:lnTo>
                  <a:lnTo>
                    <a:pt x="1316421" y="605560"/>
                  </a:lnTo>
                  <a:lnTo>
                    <a:pt x="1317933" y="605884"/>
                  </a:lnTo>
                  <a:lnTo>
                    <a:pt x="1319445" y="606100"/>
                  </a:lnTo>
                  <a:lnTo>
                    <a:pt x="1321065" y="606424"/>
                  </a:lnTo>
                  <a:lnTo>
                    <a:pt x="1322577" y="606748"/>
                  </a:lnTo>
                  <a:lnTo>
                    <a:pt x="1324089" y="606964"/>
                  </a:lnTo>
                  <a:lnTo>
                    <a:pt x="1325601" y="607288"/>
                  </a:lnTo>
                  <a:lnTo>
                    <a:pt x="1327113" y="607504"/>
                  </a:lnTo>
                  <a:lnTo>
                    <a:pt x="1328733" y="607720"/>
                  </a:lnTo>
                  <a:lnTo>
                    <a:pt x="1330245" y="607936"/>
                  </a:lnTo>
                  <a:lnTo>
                    <a:pt x="1331757" y="608260"/>
                  </a:lnTo>
                  <a:lnTo>
                    <a:pt x="1333269" y="608476"/>
                  </a:lnTo>
                  <a:lnTo>
                    <a:pt x="1334781" y="608692"/>
                  </a:lnTo>
                  <a:lnTo>
                    <a:pt x="1336401" y="608908"/>
                  </a:lnTo>
                  <a:lnTo>
                    <a:pt x="1337913" y="609124"/>
                  </a:lnTo>
                  <a:lnTo>
                    <a:pt x="1339425" y="609232"/>
                  </a:lnTo>
                  <a:lnTo>
                    <a:pt x="1340937" y="609448"/>
                  </a:lnTo>
                  <a:lnTo>
                    <a:pt x="1342449" y="609664"/>
                  </a:lnTo>
                  <a:lnTo>
                    <a:pt x="1343961" y="609772"/>
                  </a:lnTo>
                  <a:lnTo>
                    <a:pt x="1345581" y="609988"/>
                  </a:lnTo>
                  <a:lnTo>
                    <a:pt x="1347093" y="610096"/>
                  </a:lnTo>
                  <a:lnTo>
                    <a:pt x="1348605" y="610312"/>
                  </a:lnTo>
                  <a:lnTo>
                    <a:pt x="1350117" y="610420"/>
                  </a:lnTo>
                  <a:lnTo>
                    <a:pt x="1351629" y="610528"/>
                  </a:lnTo>
                  <a:lnTo>
                    <a:pt x="1353249" y="610636"/>
                  </a:lnTo>
                  <a:lnTo>
                    <a:pt x="1354761" y="610852"/>
                  </a:lnTo>
                  <a:lnTo>
                    <a:pt x="1356274" y="610960"/>
                  </a:lnTo>
                  <a:lnTo>
                    <a:pt x="1357786" y="611068"/>
                  </a:lnTo>
                  <a:lnTo>
                    <a:pt x="1359298" y="611176"/>
                  </a:lnTo>
                  <a:lnTo>
                    <a:pt x="1360918" y="611284"/>
                  </a:lnTo>
                  <a:lnTo>
                    <a:pt x="1362430" y="611392"/>
                  </a:lnTo>
                  <a:lnTo>
                    <a:pt x="1363942" y="611500"/>
                  </a:lnTo>
                  <a:lnTo>
                    <a:pt x="1365454" y="611608"/>
                  </a:lnTo>
                  <a:lnTo>
                    <a:pt x="1366966" y="611716"/>
                  </a:lnTo>
                  <a:lnTo>
                    <a:pt x="1368586" y="611824"/>
                  </a:lnTo>
                  <a:lnTo>
                    <a:pt x="1370098" y="611932"/>
                  </a:lnTo>
                  <a:lnTo>
                    <a:pt x="1371610" y="612040"/>
                  </a:lnTo>
                  <a:lnTo>
                    <a:pt x="1373122" y="612148"/>
                  </a:lnTo>
                  <a:lnTo>
                    <a:pt x="1374634" y="612256"/>
                  </a:lnTo>
                  <a:lnTo>
                    <a:pt x="1376146" y="612364"/>
                  </a:lnTo>
                  <a:lnTo>
                    <a:pt x="1377766" y="612472"/>
                  </a:lnTo>
                  <a:lnTo>
                    <a:pt x="1379278" y="612580"/>
                  </a:lnTo>
                  <a:lnTo>
                    <a:pt x="1380790" y="612688"/>
                  </a:lnTo>
                  <a:lnTo>
                    <a:pt x="1382302" y="612796"/>
                  </a:lnTo>
                  <a:lnTo>
                    <a:pt x="1383814" y="612796"/>
                  </a:lnTo>
                  <a:lnTo>
                    <a:pt x="1385434" y="612904"/>
                  </a:lnTo>
                  <a:lnTo>
                    <a:pt x="1386946" y="613012"/>
                  </a:lnTo>
                  <a:lnTo>
                    <a:pt x="1388458" y="613120"/>
                  </a:lnTo>
                  <a:lnTo>
                    <a:pt x="1389970" y="613228"/>
                  </a:lnTo>
                  <a:lnTo>
                    <a:pt x="1391482" y="613336"/>
                  </a:lnTo>
                  <a:lnTo>
                    <a:pt x="1393102" y="613444"/>
                  </a:lnTo>
                  <a:lnTo>
                    <a:pt x="1394614" y="613552"/>
                  </a:lnTo>
                  <a:lnTo>
                    <a:pt x="1396126" y="613660"/>
                  </a:lnTo>
                  <a:lnTo>
                    <a:pt x="1397638" y="613768"/>
                  </a:lnTo>
                  <a:lnTo>
                    <a:pt x="1399150" y="613876"/>
                  </a:lnTo>
                  <a:lnTo>
                    <a:pt x="1400770" y="613984"/>
                  </a:lnTo>
                  <a:lnTo>
                    <a:pt x="1402282" y="614092"/>
                  </a:lnTo>
                  <a:lnTo>
                    <a:pt x="1403794" y="614200"/>
                  </a:lnTo>
                  <a:lnTo>
                    <a:pt x="1405306" y="614308"/>
                  </a:lnTo>
                  <a:lnTo>
                    <a:pt x="1406818" y="614416"/>
                  </a:lnTo>
                  <a:lnTo>
                    <a:pt x="1408330" y="614524"/>
                  </a:lnTo>
                  <a:lnTo>
                    <a:pt x="1409950" y="614632"/>
                  </a:lnTo>
                  <a:lnTo>
                    <a:pt x="1411462" y="614740"/>
                  </a:lnTo>
                  <a:lnTo>
                    <a:pt x="1412974" y="614848"/>
                  </a:lnTo>
                  <a:lnTo>
                    <a:pt x="1414486" y="614848"/>
                  </a:lnTo>
                  <a:lnTo>
                    <a:pt x="1415998" y="614956"/>
                  </a:lnTo>
                  <a:lnTo>
                    <a:pt x="1417618" y="615064"/>
                  </a:lnTo>
                  <a:lnTo>
                    <a:pt x="1419130" y="615172"/>
                  </a:lnTo>
                  <a:lnTo>
                    <a:pt x="1420642" y="615280"/>
                  </a:lnTo>
                  <a:lnTo>
                    <a:pt x="1422154" y="615388"/>
                  </a:lnTo>
                  <a:lnTo>
                    <a:pt x="1423666" y="615388"/>
                  </a:lnTo>
                  <a:lnTo>
                    <a:pt x="1425286" y="615496"/>
                  </a:lnTo>
                  <a:lnTo>
                    <a:pt x="1426798" y="615604"/>
                  </a:lnTo>
                  <a:lnTo>
                    <a:pt x="1428310" y="615712"/>
                  </a:lnTo>
                  <a:lnTo>
                    <a:pt x="1429822" y="615712"/>
                  </a:lnTo>
                  <a:lnTo>
                    <a:pt x="1431334" y="615820"/>
                  </a:lnTo>
                  <a:lnTo>
                    <a:pt x="1432954" y="615820"/>
                  </a:lnTo>
                  <a:lnTo>
                    <a:pt x="1434466" y="615928"/>
                  </a:lnTo>
                  <a:lnTo>
                    <a:pt x="1435978" y="615928"/>
                  </a:lnTo>
                  <a:lnTo>
                    <a:pt x="1437490" y="616036"/>
                  </a:lnTo>
                  <a:lnTo>
                    <a:pt x="1439002" y="616036"/>
                  </a:lnTo>
                  <a:lnTo>
                    <a:pt x="1440514" y="616144"/>
                  </a:lnTo>
                  <a:lnTo>
                    <a:pt x="1442134" y="616144"/>
                  </a:lnTo>
                  <a:lnTo>
                    <a:pt x="1443646" y="616144"/>
                  </a:lnTo>
                  <a:lnTo>
                    <a:pt x="1445158" y="616252"/>
                  </a:lnTo>
                  <a:lnTo>
                    <a:pt x="1446670" y="616252"/>
                  </a:lnTo>
                  <a:lnTo>
                    <a:pt x="1448182" y="616252"/>
                  </a:lnTo>
                  <a:lnTo>
                    <a:pt x="1449802" y="616252"/>
                  </a:lnTo>
                  <a:lnTo>
                    <a:pt x="1451314" y="616252"/>
                  </a:lnTo>
                  <a:lnTo>
                    <a:pt x="1452826" y="616360"/>
                  </a:lnTo>
                  <a:lnTo>
                    <a:pt x="1465138" y="616360"/>
                  </a:lnTo>
                  <a:lnTo>
                    <a:pt x="1466650" y="616252"/>
                  </a:lnTo>
                  <a:lnTo>
                    <a:pt x="1478854" y="616252"/>
                  </a:lnTo>
                  <a:lnTo>
                    <a:pt x="1480366" y="616144"/>
                  </a:lnTo>
                  <a:lnTo>
                    <a:pt x="1501859" y="616144"/>
                  </a:lnTo>
                  <a:lnTo>
                    <a:pt x="1503371" y="616252"/>
                  </a:lnTo>
                  <a:lnTo>
                    <a:pt x="1511039" y="616252"/>
                  </a:lnTo>
                  <a:lnTo>
                    <a:pt x="1512551" y="616360"/>
                  </a:lnTo>
                  <a:lnTo>
                    <a:pt x="1514171" y="616360"/>
                  </a:lnTo>
                  <a:lnTo>
                    <a:pt x="1515683" y="616360"/>
                  </a:lnTo>
                  <a:lnTo>
                    <a:pt x="1517195" y="616360"/>
                  </a:lnTo>
                  <a:lnTo>
                    <a:pt x="1518707" y="616360"/>
                  </a:lnTo>
                  <a:lnTo>
                    <a:pt x="1520219" y="616468"/>
                  </a:lnTo>
                  <a:lnTo>
                    <a:pt x="1521839" y="616468"/>
                  </a:lnTo>
                  <a:lnTo>
                    <a:pt x="1523351" y="616468"/>
                  </a:lnTo>
                  <a:lnTo>
                    <a:pt x="1524863" y="616468"/>
                  </a:lnTo>
                  <a:lnTo>
                    <a:pt x="1526375" y="616468"/>
                  </a:lnTo>
                  <a:lnTo>
                    <a:pt x="1527887" y="616576"/>
                  </a:lnTo>
                  <a:lnTo>
                    <a:pt x="1529399" y="616576"/>
                  </a:lnTo>
                  <a:lnTo>
                    <a:pt x="1531019" y="616576"/>
                  </a:lnTo>
                  <a:lnTo>
                    <a:pt x="1532531" y="616576"/>
                  </a:lnTo>
                  <a:lnTo>
                    <a:pt x="1534043" y="616684"/>
                  </a:lnTo>
                  <a:lnTo>
                    <a:pt x="1541711" y="616684"/>
                  </a:lnTo>
                  <a:lnTo>
                    <a:pt x="1543223" y="616792"/>
                  </a:lnTo>
                  <a:lnTo>
                    <a:pt x="1550891" y="616792"/>
                  </a:lnTo>
                  <a:lnTo>
                    <a:pt x="1552403" y="616900"/>
                  </a:lnTo>
                  <a:lnTo>
                    <a:pt x="1561583" y="616900"/>
                  </a:lnTo>
                  <a:lnTo>
                    <a:pt x="1563203" y="617008"/>
                  </a:lnTo>
                  <a:lnTo>
                    <a:pt x="1564715" y="617008"/>
                  </a:lnTo>
                  <a:lnTo>
                    <a:pt x="1566227" y="617008"/>
                  </a:lnTo>
                  <a:lnTo>
                    <a:pt x="1567739" y="617008"/>
                  </a:lnTo>
                </a:path>
                <a:path w="1567814" h="618489">
                  <a:moveTo>
                    <a:pt x="1567739" y="618088"/>
                  </a:moveTo>
                  <a:lnTo>
                    <a:pt x="1567739" y="618088"/>
                  </a:lnTo>
                  <a:lnTo>
                    <a:pt x="1512" y="618088"/>
                  </a:lnTo>
                  <a:lnTo>
                    <a:pt x="0" y="618088"/>
                  </a:lnTo>
                </a:path>
              </a:pathLst>
            </a:custGeom>
            <a:ln w="11556">
              <a:solidFill>
                <a:srgbClr val="005B96"/>
              </a:solidFill>
            </a:ln>
          </p:spPr>
          <p:txBody>
            <a:bodyPr wrap="square" lIns="0" tIns="0" rIns="0" bIns="0" rtlCol="0"/>
            <a:lstStyle/>
            <a:p>
              <a:endParaRPr/>
            </a:p>
          </p:txBody>
        </p:sp>
      </p:grpSp>
      <p:sp>
        <p:nvSpPr>
          <p:cNvPr id="11" name="object 11"/>
          <p:cNvSpPr txBox="1"/>
          <p:nvPr/>
        </p:nvSpPr>
        <p:spPr>
          <a:xfrm>
            <a:off x="1300941" y="2092198"/>
            <a:ext cx="309245" cy="168275"/>
          </a:xfrm>
          <a:prstGeom prst="rect">
            <a:avLst/>
          </a:prstGeom>
        </p:spPr>
        <p:txBody>
          <a:bodyPr vert="horz" wrap="square" lIns="0" tIns="17145" rIns="0" bIns="0" rtlCol="0">
            <a:spAutoFit/>
          </a:bodyPr>
          <a:lstStyle/>
          <a:p>
            <a:pPr marL="12700">
              <a:lnSpc>
                <a:spcPct val="100000"/>
              </a:lnSpc>
              <a:spcBef>
                <a:spcPts val="135"/>
              </a:spcBef>
            </a:pPr>
            <a:r>
              <a:rPr sz="900" spc="15" dirty="0">
                <a:solidFill>
                  <a:srgbClr val="1A1A1A"/>
                </a:solidFill>
                <a:latin typeface="Times New Roman"/>
                <a:cs typeface="Times New Roman"/>
              </a:rPr>
              <a:t>sigma</a:t>
            </a:r>
            <a:endParaRPr sz="900">
              <a:latin typeface="Times New Roman"/>
              <a:cs typeface="Times New Roman"/>
            </a:endParaRPr>
          </a:p>
        </p:txBody>
      </p:sp>
      <p:sp>
        <p:nvSpPr>
          <p:cNvPr id="12" name="object 12"/>
          <p:cNvSpPr txBox="1"/>
          <p:nvPr/>
        </p:nvSpPr>
        <p:spPr>
          <a:xfrm>
            <a:off x="1172312" y="873733"/>
            <a:ext cx="566420" cy="168275"/>
          </a:xfrm>
          <a:prstGeom prst="rect">
            <a:avLst/>
          </a:prstGeom>
        </p:spPr>
        <p:txBody>
          <a:bodyPr vert="horz" wrap="square" lIns="0" tIns="17145" rIns="0" bIns="0" rtlCol="0">
            <a:spAutoFit/>
          </a:bodyPr>
          <a:lstStyle/>
          <a:p>
            <a:pPr marL="12700">
              <a:lnSpc>
                <a:spcPct val="100000"/>
              </a:lnSpc>
              <a:spcBef>
                <a:spcPts val="135"/>
              </a:spcBef>
            </a:pPr>
            <a:r>
              <a:rPr sz="900" spc="10" dirty="0">
                <a:solidFill>
                  <a:srgbClr val="1A1A1A"/>
                </a:solidFill>
                <a:latin typeface="Times New Roman"/>
                <a:cs typeface="Times New Roman"/>
              </a:rPr>
              <a:t>b_Intercept</a:t>
            </a:r>
            <a:endParaRPr sz="900">
              <a:latin typeface="Times New Roman"/>
              <a:cs typeface="Times New Roman"/>
            </a:endParaRPr>
          </a:p>
        </p:txBody>
      </p:sp>
      <p:grpSp>
        <p:nvGrpSpPr>
          <p:cNvPr id="13" name="object 13"/>
          <p:cNvGrpSpPr/>
          <p:nvPr/>
        </p:nvGrpSpPr>
        <p:grpSpPr>
          <a:xfrm>
            <a:off x="666921" y="2907765"/>
            <a:ext cx="1577340" cy="40640"/>
            <a:chOff x="666921" y="2907765"/>
            <a:chExt cx="1577340" cy="40640"/>
          </a:xfrm>
        </p:grpSpPr>
        <p:sp>
          <p:nvSpPr>
            <p:cNvPr id="14" name="object 14"/>
            <p:cNvSpPr/>
            <p:nvPr/>
          </p:nvSpPr>
          <p:spPr>
            <a:xfrm>
              <a:off x="671684" y="2912528"/>
              <a:ext cx="1567815" cy="0"/>
            </a:xfrm>
            <a:custGeom>
              <a:avLst/>
              <a:gdLst/>
              <a:ahLst/>
              <a:cxnLst/>
              <a:rect l="l" t="t" r="r" b="b"/>
              <a:pathLst>
                <a:path w="1567814">
                  <a:moveTo>
                    <a:pt x="0" y="0"/>
                  </a:moveTo>
                  <a:lnTo>
                    <a:pt x="1567739" y="0"/>
                  </a:lnTo>
                </a:path>
              </a:pathLst>
            </a:custGeom>
            <a:ln w="9180">
              <a:solidFill>
                <a:srgbClr val="000000"/>
              </a:solidFill>
            </a:ln>
          </p:spPr>
          <p:txBody>
            <a:bodyPr wrap="square" lIns="0" tIns="0" rIns="0" bIns="0" rtlCol="0"/>
            <a:lstStyle/>
            <a:p>
              <a:endParaRPr/>
            </a:p>
          </p:txBody>
        </p:sp>
        <p:sp>
          <p:nvSpPr>
            <p:cNvPr id="15" name="object 15"/>
            <p:cNvSpPr/>
            <p:nvPr/>
          </p:nvSpPr>
          <p:spPr>
            <a:xfrm>
              <a:off x="815865" y="2912528"/>
              <a:ext cx="1120140" cy="32384"/>
            </a:xfrm>
            <a:custGeom>
              <a:avLst/>
              <a:gdLst/>
              <a:ahLst/>
              <a:cxnLst/>
              <a:rect l="l" t="t" r="r" b="b"/>
              <a:pathLst>
                <a:path w="1120139" h="32385">
                  <a:moveTo>
                    <a:pt x="0" y="32292"/>
                  </a:moveTo>
                  <a:lnTo>
                    <a:pt x="0" y="0"/>
                  </a:lnTo>
                </a:path>
                <a:path w="1120139" h="32385">
                  <a:moveTo>
                    <a:pt x="373250" y="32292"/>
                  </a:moveTo>
                  <a:lnTo>
                    <a:pt x="373250" y="0"/>
                  </a:lnTo>
                </a:path>
                <a:path w="1120139" h="32385">
                  <a:moveTo>
                    <a:pt x="746501" y="32292"/>
                  </a:moveTo>
                  <a:lnTo>
                    <a:pt x="746501" y="0"/>
                  </a:lnTo>
                </a:path>
                <a:path w="1120139" h="32385">
                  <a:moveTo>
                    <a:pt x="1119860" y="32292"/>
                  </a:moveTo>
                  <a:lnTo>
                    <a:pt x="1119860" y="0"/>
                  </a:lnTo>
                </a:path>
              </a:pathLst>
            </a:custGeom>
            <a:ln w="6912">
              <a:solidFill>
                <a:srgbClr val="333333"/>
              </a:solidFill>
            </a:ln>
          </p:spPr>
          <p:txBody>
            <a:bodyPr wrap="square" lIns="0" tIns="0" rIns="0" bIns="0" rtlCol="0"/>
            <a:lstStyle/>
            <a:p>
              <a:endParaRPr/>
            </a:p>
          </p:txBody>
        </p:sp>
      </p:grpSp>
      <p:sp>
        <p:nvSpPr>
          <p:cNvPr id="16" name="object 16"/>
          <p:cNvSpPr txBox="1"/>
          <p:nvPr/>
        </p:nvSpPr>
        <p:spPr>
          <a:xfrm>
            <a:off x="735665" y="2921428"/>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7.0</a:t>
            </a:r>
            <a:endParaRPr sz="850">
              <a:latin typeface="Times New Roman"/>
              <a:cs typeface="Times New Roman"/>
            </a:endParaRPr>
          </a:p>
        </p:txBody>
      </p:sp>
      <p:sp>
        <p:nvSpPr>
          <p:cNvPr id="17" name="object 17"/>
          <p:cNvSpPr txBox="1"/>
          <p:nvPr/>
        </p:nvSpPr>
        <p:spPr>
          <a:xfrm>
            <a:off x="1108915" y="2921428"/>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7.5</a:t>
            </a:r>
            <a:endParaRPr sz="850">
              <a:latin typeface="Times New Roman"/>
              <a:cs typeface="Times New Roman"/>
            </a:endParaRPr>
          </a:p>
        </p:txBody>
      </p:sp>
      <p:sp>
        <p:nvSpPr>
          <p:cNvPr id="18" name="object 18"/>
          <p:cNvSpPr txBox="1"/>
          <p:nvPr/>
        </p:nvSpPr>
        <p:spPr>
          <a:xfrm>
            <a:off x="1482166" y="2921428"/>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8.0</a:t>
            </a:r>
            <a:endParaRPr sz="850">
              <a:latin typeface="Times New Roman"/>
              <a:cs typeface="Times New Roman"/>
            </a:endParaRPr>
          </a:p>
        </p:txBody>
      </p:sp>
      <p:sp>
        <p:nvSpPr>
          <p:cNvPr id="19" name="object 19"/>
          <p:cNvSpPr txBox="1"/>
          <p:nvPr/>
        </p:nvSpPr>
        <p:spPr>
          <a:xfrm>
            <a:off x="1855525" y="2921428"/>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8.5</a:t>
            </a:r>
            <a:endParaRPr sz="850">
              <a:latin typeface="Times New Roman"/>
              <a:cs typeface="Times New Roman"/>
            </a:endParaRPr>
          </a:p>
        </p:txBody>
      </p:sp>
      <p:grpSp>
        <p:nvGrpSpPr>
          <p:cNvPr id="20" name="object 20"/>
          <p:cNvGrpSpPr/>
          <p:nvPr/>
        </p:nvGrpSpPr>
        <p:grpSpPr>
          <a:xfrm>
            <a:off x="666921" y="1689300"/>
            <a:ext cx="1577340" cy="40640"/>
            <a:chOff x="666921" y="1689300"/>
            <a:chExt cx="1577340" cy="40640"/>
          </a:xfrm>
        </p:grpSpPr>
        <p:sp>
          <p:nvSpPr>
            <p:cNvPr id="21" name="object 21"/>
            <p:cNvSpPr/>
            <p:nvPr/>
          </p:nvSpPr>
          <p:spPr>
            <a:xfrm>
              <a:off x="671684" y="1694063"/>
              <a:ext cx="1567815" cy="0"/>
            </a:xfrm>
            <a:custGeom>
              <a:avLst/>
              <a:gdLst/>
              <a:ahLst/>
              <a:cxnLst/>
              <a:rect l="l" t="t" r="r" b="b"/>
              <a:pathLst>
                <a:path w="1567814">
                  <a:moveTo>
                    <a:pt x="0" y="0"/>
                  </a:moveTo>
                  <a:lnTo>
                    <a:pt x="1567739" y="0"/>
                  </a:lnTo>
                </a:path>
              </a:pathLst>
            </a:custGeom>
            <a:ln w="9180">
              <a:solidFill>
                <a:srgbClr val="000000"/>
              </a:solidFill>
            </a:ln>
          </p:spPr>
          <p:txBody>
            <a:bodyPr wrap="square" lIns="0" tIns="0" rIns="0" bIns="0" rtlCol="0"/>
            <a:lstStyle/>
            <a:p>
              <a:endParaRPr/>
            </a:p>
          </p:txBody>
        </p:sp>
        <p:sp>
          <p:nvSpPr>
            <p:cNvPr id="22" name="object 22"/>
            <p:cNvSpPr/>
            <p:nvPr/>
          </p:nvSpPr>
          <p:spPr>
            <a:xfrm>
              <a:off x="1083707" y="1694063"/>
              <a:ext cx="578485" cy="32384"/>
            </a:xfrm>
            <a:custGeom>
              <a:avLst/>
              <a:gdLst/>
              <a:ahLst/>
              <a:cxnLst/>
              <a:rect l="l" t="t" r="r" b="b"/>
              <a:pathLst>
                <a:path w="578485" h="32385">
                  <a:moveTo>
                    <a:pt x="0" y="32292"/>
                  </a:moveTo>
                  <a:lnTo>
                    <a:pt x="0" y="0"/>
                  </a:lnTo>
                </a:path>
                <a:path w="578485" h="32385">
                  <a:moveTo>
                    <a:pt x="578020" y="32292"/>
                  </a:moveTo>
                  <a:lnTo>
                    <a:pt x="578020" y="0"/>
                  </a:lnTo>
                </a:path>
              </a:pathLst>
            </a:custGeom>
            <a:ln w="6912">
              <a:solidFill>
                <a:srgbClr val="333333"/>
              </a:solidFill>
            </a:ln>
          </p:spPr>
          <p:txBody>
            <a:bodyPr wrap="square" lIns="0" tIns="0" rIns="0" bIns="0" rtlCol="0"/>
            <a:lstStyle/>
            <a:p>
              <a:endParaRPr/>
            </a:p>
          </p:txBody>
        </p:sp>
      </p:grpSp>
      <p:sp>
        <p:nvSpPr>
          <p:cNvPr id="23" name="object 23"/>
          <p:cNvSpPr txBox="1"/>
          <p:nvPr/>
        </p:nvSpPr>
        <p:spPr>
          <a:xfrm>
            <a:off x="990006" y="1702963"/>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154</a:t>
            </a:r>
            <a:endParaRPr sz="850">
              <a:latin typeface="Times New Roman"/>
              <a:cs typeface="Times New Roman"/>
            </a:endParaRPr>
          </a:p>
        </p:txBody>
      </p:sp>
      <p:sp>
        <p:nvSpPr>
          <p:cNvPr id="24" name="object 24"/>
          <p:cNvSpPr txBox="1"/>
          <p:nvPr/>
        </p:nvSpPr>
        <p:spPr>
          <a:xfrm>
            <a:off x="1568027" y="1702963"/>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155</a:t>
            </a:r>
            <a:endParaRPr sz="850">
              <a:latin typeface="Times New Roman"/>
              <a:cs typeface="Times New Roman"/>
            </a:endParaRPr>
          </a:p>
        </p:txBody>
      </p:sp>
      <p:sp>
        <p:nvSpPr>
          <p:cNvPr id="25" name="object 25"/>
          <p:cNvSpPr/>
          <p:nvPr/>
        </p:nvSpPr>
        <p:spPr>
          <a:xfrm>
            <a:off x="671684" y="1069818"/>
            <a:ext cx="0" cy="624840"/>
          </a:xfrm>
          <a:custGeom>
            <a:avLst/>
            <a:gdLst/>
            <a:ahLst/>
            <a:cxnLst/>
            <a:rect l="l" t="t" r="r" b="b"/>
            <a:pathLst>
              <a:path h="624839">
                <a:moveTo>
                  <a:pt x="0" y="624244"/>
                </a:moveTo>
                <a:lnTo>
                  <a:pt x="0" y="0"/>
                </a:lnTo>
              </a:path>
            </a:pathLst>
          </a:custGeom>
          <a:ln w="9180">
            <a:solidFill>
              <a:srgbClr val="000000"/>
            </a:solidFill>
          </a:ln>
        </p:spPr>
        <p:txBody>
          <a:bodyPr wrap="square" lIns="0" tIns="0" rIns="0" bIns="0" rtlCol="0"/>
          <a:lstStyle/>
          <a:p>
            <a:endParaRPr/>
          </a:p>
        </p:txBody>
      </p:sp>
      <p:sp>
        <p:nvSpPr>
          <p:cNvPr id="26" name="object 26"/>
          <p:cNvSpPr txBox="1"/>
          <p:nvPr/>
        </p:nvSpPr>
        <p:spPr>
          <a:xfrm>
            <a:off x="411878" y="1076342"/>
            <a:ext cx="214629" cy="685165"/>
          </a:xfrm>
          <a:prstGeom prst="rect">
            <a:avLst/>
          </a:prstGeom>
        </p:spPr>
        <p:txBody>
          <a:bodyPr vert="horz" wrap="square" lIns="0" tIns="47625" rIns="0" bIns="0" rtlCol="0">
            <a:spAutoFit/>
          </a:bodyPr>
          <a:lstStyle/>
          <a:p>
            <a:pPr marL="12700">
              <a:lnSpc>
                <a:spcPct val="100000"/>
              </a:lnSpc>
              <a:spcBef>
                <a:spcPts val="375"/>
              </a:spcBef>
            </a:pPr>
            <a:r>
              <a:rPr sz="850" dirty="0">
                <a:solidFill>
                  <a:srgbClr val="4D4D4D"/>
                </a:solidFill>
                <a:latin typeface="Times New Roman"/>
                <a:cs typeface="Times New Roman"/>
              </a:rPr>
              <a:t>0.75</a:t>
            </a:r>
            <a:endParaRPr sz="850">
              <a:latin typeface="Times New Roman"/>
              <a:cs typeface="Times New Roman"/>
            </a:endParaRPr>
          </a:p>
          <a:p>
            <a:pPr marL="12700">
              <a:lnSpc>
                <a:spcPct val="100000"/>
              </a:lnSpc>
              <a:spcBef>
                <a:spcPts val="280"/>
              </a:spcBef>
            </a:pPr>
            <a:r>
              <a:rPr sz="850" dirty="0">
                <a:solidFill>
                  <a:srgbClr val="4D4D4D"/>
                </a:solidFill>
                <a:latin typeface="Times New Roman"/>
                <a:cs typeface="Times New Roman"/>
              </a:rPr>
              <a:t>0.50</a:t>
            </a:r>
            <a:endParaRPr sz="850">
              <a:latin typeface="Times New Roman"/>
              <a:cs typeface="Times New Roman"/>
            </a:endParaRPr>
          </a:p>
          <a:p>
            <a:pPr marL="12700">
              <a:lnSpc>
                <a:spcPct val="100000"/>
              </a:lnSpc>
              <a:spcBef>
                <a:spcPts val="275"/>
              </a:spcBef>
            </a:pPr>
            <a:r>
              <a:rPr sz="850" dirty="0">
                <a:solidFill>
                  <a:srgbClr val="4D4D4D"/>
                </a:solidFill>
                <a:latin typeface="Times New Roman"/>
                <a:cs typeface="Times New Roman"/>
              </a:rPr>
              <a:t>0.25</a:t>
            </a:r>
            <a:endParaRPr sz="850">
              <a:latin typeface="Times New Roman"/>
              <a:cs typeface="Times New Roman"/>
            </a:endParaRPr>
          </a:p>
          <a:p>
            <a:pPr marL="12700">
              <a:lnSpc>
                <a:spcPct val="100000"/>
              </a:lnSpc>
              <a:spcBef>
                <a:spcPts val="280"/>
              </a:spcBef>
            </a:pPr>
            <a:r>
              <a:rPr sz="850" dirty="0">
                <a:solidFill>
                  <a:srgbClr val="4D4D4D"/>
                </a:solidFill>
                <a:latin typeface="Times New Roman"/>
                <a:cs typeface="Times New Roman"/>
              </a:rPr>
              <a:t>0.00</a:t>
            </a:r>
            <a:endParaRPr sz="850">
              <a:latin typeface="Times New Roman"/>
              <a:cs typeface="Times New Roman"/>
            </a:endParaRPr>
          </a:p>
        </p:txBody>
      </p:sp>
      <p:sp>
        <p:nvSpPr>
          <p:cNvPr id="27" name="object 27"/>
          <p:cNvSpPr/>
          <p:nvPr/>
        </p:nvSpPr>
        <p:spPr>
          <a:xfrm>
            <a:off x="639392" y="1196503"/>
            <a:ext cx="32384" cy="494665"/>
          </a:xfrm>
          <a:custGeom>
            <a:avLst/>
            <a:gdLst/>
            <a:ahLst/>
            <a:cxnLst/>
            <a:rect l="l" t="t" r="r" b="b"/>
            <a:pathLst>
              <a:path w="32384" h="494664">
                <a:moveTo>
                  <a:pt x="0" y="494427"/>
                </a:moveTo>
                <a:lnTo>
                  <a:pt x="32292" y="494427"/>
                </a:lnTo>
              </a:path>
              <a:path w="32384" h="494664">
                <a:moveTo>
                  <a:pt x="0" y="329618"/>
                </a:moveTo>
                <a:lnTo>
                  <a:pt x="32292" y="329618"/>
                </a:lnTo>
              </a:path>
              <a:path w="32384" h="494664">
                <a:moveTo>
                  <a:pt x="0" y="164809"/>
                </a:moveTo>
                <a:lnTo>
                  <a:pt x="32292" y="164809"/>
                </a:lnTo>
              </a:path>
              <a:path w="32384" h="494664">
                <a:moveTo>
                  <a:pt x="0" y="0"/>
                </a:moveTo>
                <a:lnTo>
                  <a:pt x="32292" y="0"/>
                </a:lnTo>
              </a:path>
            </a:pathLst>
          </a:custGeom>
          <a:ln w="6912">
            <a:solidFill>
              <a:srgbClr val="333333"/>
            </a:solidFill>
          </a:ln>
        </p:spPr>
        <p:txBody>
          <a:bodyPr wrap="square" lIns="0" tIns="0" rIns="0" bIns="0" rtlCol="0"/>
          <a:lstStyle/>
          <a:p>
            <a:endParaRPr/>
          </a:p>
        </p:txBody>
      </p:sp>
      <p:sp>
        <p:nvSpPr>
          <p:cNvPr id="28" name="object 28"/>
          <p:cNvSpPr/>
          <p:nvPr/>
        </p:nvSpPr>
        <p:spPr>
          <a:xfrm>
            <a:off x="671684" y="2288283"/>
            <a:ext cx="0" cy="624840"/>
          </a:xfrm>
          <a:custGeom>
            <a:avLst/>
            <a:gdLst/>
            <a:ahLst/>
            <a:cxnLst/>
            <a:rect l="l" t="t" r="r" b="b"/>
            <a:pathLst>
              <a:path h="624839">
                <a:moveTo>
                  <a:pt x="0" y="624244"/>
                </a:moveTo>
                <a:lnTo>
                  <a:pt x="0" y="0"/>
                </a:lnTo>
              </a:path>
            </a:pathLst>
          </a:custGeom>
          <a:ln w="9180">
            <a:solidFill>
              <a:srgbClr val="000000"/>
            </a:solidFill>
          </a:ln>
        </p:spPr>
        <p:txBody>
          <a:bodyPr wrap="square" lIns="0" tIns="0" rIns="0" bIns="0" rtlCol="0"/>
          <a:lstStyle/>
          <a:p>
            <a:endParaRPr/>
          </a:p>
        </p:txBody>
      </p:sp>
      <p:sp>
        <p:nvSpPr>
          <p:cNvPr id="29" name="object 29"/>
          <p:cNvSpPr txBox="1"/>
          <p:nvPr/>
        </p:nvSpPr>
        <p:spPr>
          <a:xfrm>
            <a:off x="465879" y="2205383"/>
            <a:ext cx="160655" cy="774700"/>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1.5</a:t>
            </a:r>
            <a:endParaRPr sz="850">
              <a:latin typeface="Times New Roman"/>
              <a:cs typeface="Times New Roman"/>
            </a:endParaRPr>
          </a:p>
          <a:p>
            <a:pPr marL="12700">
              <a:lnSpc>
                <a:spcPct val="100000"/>
              </a:lnSpc>
              <a:spcBef>
                <a:spcPts val="605"/>
              </a:spcBef>
            </a:pPr>
            <a:r>
              <a:rPr sz="850" dirty="0">
                <a:solidFill>
                  <a:srgbClr val="4D4D4D"/>
                </a:solidFill>
                <a:latin typeface="Times New Roman"/>
                <a:cs typeface="Times New Roman"/>
              </a:rPr>
              <a:t>1.0</a:t>
            </a:r>
            <a:endParaRPr sz="850">
              <a:latin typeface="Times New Roman"/>
              <a:cs typeface="Times New Roman"/>
            </a:endParaRPr>
          </a:p>
          <a:p>
            <a:pPr marL="12700">
              <a:lnSpc>
                <a:spcPct val="100000"/>
              </a:lnSpc>
              <a:spcBef>
                <a:spcPts val="605"/>
              </a:spcBef>
            </a:pPr>
            <a:r>
              <a:rPr sz="850" dirty="0">
                <a:solidFill>
                  <a:srgbClr val="4D4D4D"/>
                </a:solidFill>
                <a:latin typeface="Times New Roman"/>
                <a:cs typeface="Times New Roman"/>
              </a:rPr>
              <a:t>0.5</a:t>
            </a:r>
            <a:endParaRPr sz="850">
              <a:latin typeface="Times New Roman"/>
              <a:cs typeface="Times New Roman"/>
            </a:endParaRPr>
          </a:p>
          <a:p>
            <a:pPr marL="12700">
              <a:lnSpc>
                <a:spcPct val="100000"/>
              </a:lnSpc>
              <a:spcBef>
                <a:spcPts val="605"/>
              </a:spcBef>
            </a:pPr>
            <a:r>
              <a:rPr sz="850" dirty="0">
                <a:solidFill>
                  <a:srgbClr val="4D4D4D"/>
                </a:solidFill>
                <a:latin typeface="Times New Roman"/>
                <a:cs typeface="Times New Roman"/>
              </a:rPr>
              <a:t>0.0</a:t>
            </a:r>
            <a:endParaRPr sz="850">
              <a:latin typeface="Times New Roman"/>
              <a:cs typeface="Times New Roman"/>
            </a:endParaRPr>
          </a:p>
        </p:txBody>
      </p:sp>
      <p:sp>
        <p:nvSpPr>
          <p:cNvPr id="30" name="object 30"/>
          <p:cNvSpPr/>
          <p:nvPr/>
        </p:nvSpPr>
        <p:spPr>
          <a:xfrm>
            <a:off x="639392" y="2290335"/>
            <a:ext cx="32384" cy="619760"/>
          </a:xfrm>
          <a:custGeom>
            <a:avLst/>
            <a:gdLst/>
            <a:ahLst/>
            <a:cxnLst/>
            <a:rect l="l" t="t" r="r" b="b"/>
            <a:pathLst>
              <a:path w="32384" h="619760">
                <a:moveTo>
                  <a:pt x="0" y="619168"/>
                </a:moveTo>
                <a:lnTo>
                  <a:pt x="32292" y="619168"/>
                </a:lnTo>
              </a:path>
              <a:path w="32384" h="619760">
                <a:moveTo>
                  <a:pt x="0" y="412779"/>
                </a:moveTo>
                <a:lnTo>
                  <a:pt x="32292" y="412779"/>
                </a:lnTo>
              </a:path>
              <a:path w="32384" h="619760">
                <a:moveTo>
                  <a:pt x="0" y="206389"/>
                </a:moveTo>
                <a:lnTo>
                  <a:pt x="32292" y="206389"/>
                </a:lnTo>
              </a:path>
              <a:path w="32384" h="619760">
                <a:moveTo>
                  <a:pt x="0" y="0"/>
                </a:moveTo>
                <a:lnTo>
                  <a:pt x="32292" y="0"/>
                </a:lnTo>
              </a:path>
            </a:pathLst>
          </a:custGeom>
          <a:ln w="6912">
            <a:solidFill>
              <a:srgbClr val="333333"/>
            </a:solidFill>
          </a:ln>
        </p:spPr>
        <p:txBody>
          <a:bodyPr wrap="square" lIns="0" tIns="0" rIns="0" bIns="0" rtlCol="0"/>
          <a:lstStyle/>
          <a:p>
            <a:endParaRPr/>
          </a:p>
        </p:txBody>
      </p:sp>
      <p:grpSp>
        <p:nvGrpSpPr>
          <p:cNvPr id="31" name="object 31"/>
          <p:cNvGrpSpPr/>
          <p:nvPr/>
        </p:nvGrpSpPr>
        <p:grpSpPr>
          <a:xfrm>
            <a:off x="2583936" y="2312560"/>
            <a:ext cx="1024890" cy="636270"/>
            <a:chOff x="2583936" y="2312560"/>
            <a:chExt cx="1024890" cy="636270"/>
          </a:xfrm>
        </p:grpSpPr>
        <p:sp>
          <p:nvSpPr>
            <p:cNvPr id="32" name="object 32"/>
            <p:cNvSpPr/>
            <p:nvPr/>
          </p:nvSpPr>
          <p:spPr>
            <a:xfrm>
              <a:off x="2634814" y="2402872"/>
              <a:ext cx="923290" cy="471170"/>
            </a:xfrm>
            <a:custGeom>
              <a:avLst/>
              <a:gdLst/>
              <a:ahLst/>
              <a:cxnLst/>
              <a:rect l="l" t="t" r="r" b="b"/>
              <a:pathLst>
                <a:path w="923289" h="471169">
                  <a:moveTo>
                    <a:pt x="0" y="219565"/>
                  </a:moveTo>
                  <a:lnTo>
                    <a:pt x="972" y="247537"/>
                  </a:lnTo>
                  <a:lnTo>
                    <a:pt x="1836" y="181657"/>
                  </a:lnTo>
                  <a:lnTo>
                    <a:pt x="2808" y="290414"/>
                  </a:lnTo>
                  <a:lnTo>
                    <a:pt x="3672" y="304670"/>
                  </a:lnTo>
                  <a:lnTo>
                    <a:pt x="4644" y="137701"/>
                  </a:lnTo>
                  <a:lnTo>
                    <a:pt x="5508" y="125712"/>
                  </a:lnTo>
                  <a:lnTo>
                    <a:pt x="6480" y="305102"/>
                  </a:lnTo>
                  <a:lnTo>
                    <a:pt x="7344" y="253585"/>
                  </a:lnTo>
                  <a:lnTo>
                    <a:pt x="8316" y="247645"/>
                  </a:lnTo>
                  <a:lnTo>
                    <a:pt x="9288" y="247645"/>
                  </a:lnTo>
                  <a:lnTo>
                    <a:pt x="10152" y="176581"/>
                  </a:lnTo>
                  <a:lnTo>
                    <a:pt x="11124" y="188461"/>
                  </a:lnTo>
                  <a:lnTo>
                    <a:pt x="11988" y="223237"/>
                  </a:lnTo>
                  <a:lnTo>
                    <a:pt x="12960" y="247645"/>
                  </a:lnTo>
                  <a:lnTo>
                    <a:pt x="13824" y="211141"/>
                  </a:lnTo>
                  <a:lnTo>
                    <a:pt x="14796" y="221509"/>
                  </a:lnTo>
                  <a:lnTo>
                    <a:pt x="15660" y="236953"/>
                  </a:lnTo>
                  <a:lnTo>
                    <a:pt x="16632" y="374762"/>
                  </a:lnTo>
                  <a:lnTo>
                    <a:pt x="17604" y="249805"/>
                  </a:lnTo>
                  <a:lnTo>
                    <a:pt x="18468" y="232201"/>
                  </a:lnTo>
                  <a:lnTo>
                    <a:pt x="19440" y="126360"/>
                  </a:lnTo>
                  <a:lnTo>
                    <a:pt x="20304" y="263845"/>
                  </a:lnTo>
                  <a:lnTo>
                    <a:pt x="21276" y="309962"/>
                  </a:lnTo>
                  <a:lnTo>
                    <a:pt x="22140" y="198829"/>
                  </a:lnTo>
                  <a:lnTo>
                    <a:pt x="23112" y="267517"/>
                  </a:lnTo>
                  <a:lnTo>
                    <a:pt x="23976" y="242461"/>
                  </a:lnTo>
                  <a:lnTo>
                    <a:pt x="24948" y="207037"/>
                  </a:lnTo>
                  <a:lnTo>
                    <a:pt x="25920" y="234469"/>
                  </a:lnTo>
                  <a:lnTo>
                    <a:pt x="26784" y="219457"/>
                  </a:lnTo>
                  <a:lnTo>
                    <a:pt x="27756" y="245701"/>
                  </a:lnTo>
                  <a:lnTo>
                    <a:pt x="28620" y="240625"/>
                  </a:lnTo>
                  <a:lnTo>
                    <a:pt x="29592" y="285230"/>
                  </a:lnTo>
                  <a:lnTo>
                    <a:pt x="30456" y="247969"/>
                  </a:lnTo>
                  <a:lnTo>
                    <a:pt x="31428" y="202501"/>
                  </a:lnTo>
                  <a:lnTo>
                    <a:pt x="32292" y="255853"/>
                  </a:lnTo>
                  <a:lnTo>
                    <a:pt x="33264" y="156385"/>
                  </a:lnTo>
                  <a:lnTo>
                    <a:pt x="34128" y="274646"/>
                  </a:lnTo>
                  <a:lnTo>
                    <a:pt x="35100" y="173665"/>
                  </a:lnTo>
                  <a:lnTo>
                    <a:pt x="36072" y="154117"/>
                  </a:lnTo>
                  <a:lnTo>
                    <a:pt x="36936" y="155413"/>
                  </a:lnTo>
                  <a:lnTo>
                    <a:pt x="37908" y="189109"/>
                  </a:lnTo>
                  <a:lnTo>
                    <a:pt x="38772" y="259741"/>
                  </a:lnTo>
                  <a:lnTo>
                    <a:pt x="39744" y="243757"/>
                  </a:lnTo>
                  <a:lnTo>
                    <a:pt x="40608" y="123876"/>
                  </a:lnTo>
                  <a:lnTo>
                    <a:pt x="41580" y="113508"/>
                  </a:lnTo>
                  <a:lnTo>
                    <a:pt x="42444" y="116316"/>
                  </a:lnTo>
                  <a:lnTo>
                    <a:pt x="43416" y="256717"/>
                  </a:lnTo>
                  <a:lnTo>
                    <a:pt x="44388" y="212437"/>
                  </a:lnTo>
                  <a:lnTo>
                    <a:pt x="45252" y="229825"/>
                  </a:lnTo>
                  <a:lnTo>
                    <a:pt x="46224" y="259633"/>
                  </a:lnTo>
                  <a:lnTo>
                    <a:pt x="47088" y="261253"/>
                  </a:lnTo>
                  <a:lnTo>
                    <a:pt x="48060" y="218053"/>
                  </a:lnTo>
                  <a:lnTo>
                    <a:pt x="48924" y="334046"/>
                  </a:lnTo>
                  <a:lnTo>
                    <a:pt x="49896" y="254017"/>
                  </a:lnTo>
                  <a:lnTo>
                    <a:pt x="50760" y="214489"/>
                  </a:lnTo>
                  <a:lnTo>
                    <a:pt x="51732" y="291710"/>
                  </a:lnTo>
                  <a:lnTo>
                    <a:pt x="52704" y="216541"/>
                  </a:lnTo>
                  <a:lnTo>
                    <a:pt x="53568" y="248185"/>
                  </a:lnTo>
                  <a:lnTo>
                    <a:pt x="54540" y="177337"/>
                  </a:lnTo>
                  <a:lnTo>
                    <a:pt x="55404" y="234037"/>
                  </a:lnTo>
                  <a:lnTo>
                    <a:pt x="56376" y="220861"/>
                  </a:lnTo>
                  <a:lnTo>
                    <a:pt x="57240" y="166429"/>
                  </a:lnTo>
                  <a:lnTo>
                    <a:pt x="58212" y="182629"/>
                  </a:lnTo>
                  <a:lnTo>
                    <a:pt x="59076" y="257041"/>
                  </a:lnTo>
                  <a:lnTo>
                    <a:pt x="60048" y="278858"/>
                  </a:lnTo>
                  <a:lnTo>
                    <a:pt x="61020" y="144181"/>
                  </a:lnTo>
                  <a:lnTo>
                    <a:pt x="61884" y="307586"/>
                  </a:lnTo>
                  <a:lnTo>
                    <a:pt x="62856" y="301106"/>
                  </a:lnTo>
                  <a:lnTo>
                    <a:pt x="63720" y="103032"/>
                  </a:lnTo>
                  <a:lnTo>
                    <a:pt x="64692" y="234145"/>
                  </a:lnTo>
                  <a:lnTo>
                    <a:pt x="65556" y="308342"/>
                  </a:lnTo>
                  <a:lnTo>
                    <a:pt x="66528" y="146449"/>
                  </a:lnTo>
                  <a:lnTo>
                    <a:pt x="67392" y="113832"/>
                  </a:lnTo>
                  <a:lnTo>
                    <a:pt x="68364" y="255961"/>
                  </a:lnTo>
                  <a:lnTo>
                    <a:pt x="69336" y="183061"/>
                  </a:lnTo>
                  <a:lnTo>
                    <a:pt x="70200" y="302618"/>
                  </a:lnTo>
                  <a:lnTo>
                    <a:pt x="71172" y="180037"/>
                  </a:lnTo>
                  <a:lnTo>
                    <a:pt x="72036" y="63828"/>
                  </a:lnTo>
                  <a:lnTo>
                    <a:pt x="73008" y="394202"/>
                  </a:lnTo>
                  <a:lnTo>
                    <a:pt x="73872" y="330590"/>
                  </a:lnTo>
                  <a:lnTo>
                    <a:pt x="74844" y="116856"/>
                  </a:lnTo>
                  <a:lnTo>
                    <a:pt x="75708" y="277346"/>
                  </a:lnTo>
                  <a:lnTo>
                    <a:pt x="76680" y="91692"/>
                  </a:lnTo>
                  <a:lnTo>
                    <a:pt x="77652" y="258553"/>
                  </a:lnTo>
                  <a:lnTo>
                    <a:pt x="78516" y="179173"/>
                  </a:lnTo>
                  <a:lnTo>
                    <a:pt x="79488" y="201637"/>
                  </a:lnTo>
                  <a:lnTo>
                    <a:pt x="80352" y="147313"/>
                  </a:lnTo>
                  <a:lnTo>
                    <a:pt x="81324" y="328430"/>
                  </a:lnTo>
                  <a:lnTo>
                    <a:pt x="82188" y="144829"/>
                  </a:lnTo>
                  <a:lnTo>
                    <a:pt x="83160" y="139429"/>
                  </a:lnTo>
                  <a:lnTo>
                    <a:pt x="84024" y="146665"/>
                  </a:lnTo>
                  <a:lnTo>
                    <a:pt x="84996" y="204121"/>
                  </a:lnTo>
                  <a:lnTo>
                    <a:pt x="85860" y="391502"/>
                  </a:lnTo>
                  <a:lnTo>
                    <a:pt x="86832" y="350246"/>
                  </a:lnTo>
                  <a:lnTo>
                    <a:pt x="87804" y="115776"/>
                  </a:lnTo>
                  <a:lnTo>
                    <a:pt x="88668" y="214057"/>
                  </a:lnTo>
                  <a:lnTo>
                    <a:pt x="89640" y="225505"/>
                  </a:lnTo>
                  <a:lnTo>
                    <a:pt x="90504" y="141049"/>
                  </a:lnTo>
                  <a:lnTo>
                    <a:pt x="91476" y="142021"/>
                  </a:lnTo>
                  <a:lnTo>
                    <a:pt x="92340" y="328754"/>
                  </a:lnTo>
                  <a:lnTo>
                    <a:pt x="93312" y="295598"/>
                  </a:lnTo>
                  <a:lnTo>
                    <a:pt x="94176" y="123660"/>
                  </a:lnTo>
                  <a:lnTo>
                    <a:pt x="95148" y="109296"/>
                  </a:lnTo>
                  <a:lnTo>
                    <a:pt x="96120" y="70416"/>
                  </a:lnTo>
                  <a:lnTo>
                    <a:pt x="96984" y="183709"/>
                  </a:lnTo>
                  <a:lnTo>
                    <a:pt x="97956" y="244621"/>
                  </a:lnTo>
                  <a:lnTo>
                    <a:pt x="98820" y="223453"/>
                  </a:lnTo>
                  <a:lnTo>
                    <a:pt x="99792" y="208549"/>
                  </a:lnTo>
                  <a:lnTo>
                    <a:pt x="100656" y="262657"/>
                  </a:lnTo>
                  <a:lnTo>
                    <a:pt x="101628" y="262333"/>
                  </a:lnTo>
                  <a:lnTo>
                    <a:pt x="102492" y="236521"/>
                  </a:lnTo>
                  <a:lnTo>
                    <a:pt x="103464" y="192457"/>
                  </a:lnTo>
                  <a:lnTo>
                    <a:pt x="104436" y="312014"/>
                  </a:lnTo>
                  <a:lnTo>
                    <a:pt x="105300" y="198073"/>
                  </a:lnTo>
                  <a:lnTo>
                    <a:pt x="106272" y="188893"/>
                  </a:lnTo>
                  <a:lnTo>
                    <a:pt x="107136" y="200989"/>
                  </a:lnTo>
                  <a:lnTo>
                    <a:pt x="108108" y="237601"/>
                  </a:lnTo>
                  <a:lnTo>
                    <a:pt x="108972" y="280694"/>
                  </a:lnTo>
                  <a:lnTo>
                    <a:pt x="109944" y="149149"/>
                  </a:lnTo>
                  <a:lnTo>
                    <a:pt x="110808" y="186733"/>
                  </a:lnTo>
                  <a:lnTo>
                    <a:pt x="111780" y="186733"/>
                  </a:lnTo>
                  <a:lnTo>
                    <a:pt x="112752" y="249265"/>
                  </a:lnTo>
                  <a:lnTo>
                    <a:pt x="113616" y="214921"/>
                  </a:lnTo>
                  <a:lnTo>
                    <a:pt x="114588" y="232309"/>
                  </a:lnTo>
                  <a:lnTo>
                    <a:pt x="115452" y="100548"/>
                  </a:lnTo>
                  <a:lnTo>
                    <a:pt x="116424" y="283286"/>
                  </a:lnTo>
                  <a:lnTo>
                    <a:pt x="117288" y="287714"/>
                  </a:lnTo>
                  <a:lnTo>
                    <a:pt x="118260" y="229393"/>
                  </a:lnTo>
                  <a:lnTo>
                    <a:pt x="119124" y="229393"/>
                  </a:lnTo>
                  <a:lnTo>
                    <a:pt x="120096" y="226369"/>
                  </a:lnTo>
                  <a:lnTo>
                    <a:pt x="121068" y="149149"/>
                  </a:lnTo>
                  <a:lnTo>
                    <a:pt x="121932" y="184141"/>
                  </a:lnTo>
                  <a:lnTo>
                    <a:pt x="122904" y="239761"/>
                  </a:lnTo>
                  <a:lnTo>
                    <a:pt x="123768" y="322706"/>
                  </a:lnTo>
                  <a:lnTo>
                    <a:pt x="124740" y="187921"/>
                  </a:lnTo>
                  <a:lnTo>
                    <a:pt x="125604" y="208441"/>
                  </a:lnTo>
                  <a:lnTo>
                    <a:pt x="126576" y="186085"/>
                  </a:lnTo>
                  <a:lnTo>
                    <a:pt x="127440" y="120636"/>
                  </a:lnTo>
                  <a:lnTo>
                    <a:pt x="128412" y="317090"/>
                  </a:lnTo>
                  <a:lnTo>
                    <a:pt x="129384" y="164917"/>
                  </a:lnTo>
                  <a:lnTo>
                    <a:pt x="130248" y="327566"/>
                  </a:lnTo>
                  <a:lnTo>
                    <a:pt x="131220" y="225397"/>
                  </a:lnTo>
                  <a:lnTo>
                    <a:pt x="132084" y="269461"/>
                  </a:lnTo>
                  <a:lnTo>
                    <a:pt x="133056" y="214165"/>
                  </a:lnTo>
                  <a:lnTo>
                    <a:pt x="133920" y="292250"/>
                  </a:lnTo>
                  <a:lnTo>
                    <a:pt x="134892" y="321410"/>
                  </a:lnTo>
                  <a:lnTo>
                    <a:pt x="135757" y="332750"/>
                  </a:lnTo>
                  <a:lnTo>
                    <a:pt x="136729" y="329618"/>
                  </a:lnTo>
                  <a:lnTo>
                    <a:pt x="137701" y="120204"/>
                  </a:lnTo>
                  <a:lnTo>
                    <a:pt x="138565" y="394094"/>
                  </a:lnTo>
                  <a:lnTo>
                    <a:pt x="139537" y="162973"/>
                  </a:lnTo>
                  <a:lnTo>
                    <a:pt x="140401" y="258553"/>
                  </a:lnTo>
                  <a:lnTo>
                    <a:pt x="141373" y="220645"/>
                  </a:lnTo>
                  <a:lnTo>
                    <a:pt x="142237" y="218161"/>
                  </a:lnTo>
                  <a:lnTo>
                    <a:pt x="143209" y="357482"/>
                  </a:lnTo>
                  <a:lnTo>
                    <a:pt x="144073" y="333290"/>
                  </a:lnTo>
                  <a:lnTo>
                    <a:pt x="145045" y="139537"/>
                  </a:lnTo>
                  <a:lnTo>
                    <a:pt x="145909" y="231445"/>
                  </a:lnTo>
                  <a:lnTo>
                    <a:pt x="146881" y="239653"/>
                  </a:lnTo>
                  <a:lnTo>
                    <a:pt x="147853" y="196561"/>
                  </a:lnTo>
                  <a:lnTo>
                    <a:pt x="148717" y="282206"/>
                  </a:lnTo>
                  <a:lnTo>
                    <a:pt x="149689" y="238465"/>
                  </a:lnTo>
                  <a:lnTo>
                    <a:pt x="150553" y="279506"/>
                  </a:lnTo>
                  <a:lnTo>
                    <a:pt x="151525" y="242677"/>
                  </a:lnTo>
                  <a:lnTo>
                    <a:pt x="152389" y="396794"/>
                  </a:lnTo>
                  <a:lnTo>
                    <a:pt x="153361" y="252937"/>
                  </a:lnTo>
                  <a:lnTo>
                    <a:pt x="154225" y="232525"/>
                  </a:lnTo>
                  <a:lnTo>
                    <a:pt x="155197" y="263305"/>
                  </a:lnTo>
                  <a:lnTo>
                    <a:pt x="156169" y="173017"/>
                  </a:lnTo>
                  <a:lnTo>
                    <a:pt x="157033" y="271081"/>
                  </a:lnTo>
                  <a:lnTo>
                    <a:pt x="158005" y="203041"/>
                  </a:lnTo>
                  <a:lnTo>
                    <a:pt x="158869" y="252505"/>
                  </a:lnTo>
                  <a:lnTo>
                    <a:pt x="159841" y="215461"/>
                  </a:lnTo>
                  <a:lnTo>
                    <a:pt x="160705" y="205957"/>
                  </a:lnTo>
                  <a:lnTo>
                    <a:pt x="161677" y="289442"/>
                  </a:lnTo>
                  <a:lnTo>
                    <a:pt x="162541" y="119988"/>
                  </a:lnTo>
                  <a:lnTo>
                    <a:pt x="163513" y="132624"/>
                  </a:lnTo>
                  <a:lnTo>
                    <a:pt x="164485" y="257905"/>
                  </a:lnTo>
                  <a:lnTo>
                    <a:pt x="165349" y="209629"/>
                  </a:lnTo>
                  <a:lnTo>
                    <a:pt x="166321" y="283178"/>
                  </a:lnTo>
                  <a:lnTo>
                    <a:pt x="167185" y="282530"/>
                  </a:lnTo>
                  <a:lnTo>
                    <a:pt x="168157" y="202933"/>
                  </a:lnTo>
                  <a:lnTo>
                    <a:pt x="169021" y="398414"/>
                  </a:lnTo>
                  <a:lnTo>
                    <a:pt x="169993" y="299918"/>
                  </a:lnTo>
                  <a:lnTo>
                    <a:pt x="170857" y="163405"/>
                  </a:lnTo>
                  <a:lnTo>
                    <a:pt x="171829" y="243865"/>
                  </a:lnTo>
                  <a:lnTo>
                    <a:pt x="172801" y="243865"/>
                  </a:lnTo>
                  <a:lnTo>
                    <a:pt x="173665" y="297110"/>
                  </a:lnTo>
                  <a:lnTo>
                    <a:pt x="174637" y="145153"/>
                  </a:lnTo>
                  <a:lnTo>
                    <a:pt x="175501" y="152605"/>
                  </a:lnTo>
                  <a:lnTo>
                    <a:pt x="176473" y="182521"/>
                  </a:lnTo>
                  <a:lnTo>
                    <a:pt x="177337" y="299162"/>
                  </a:lnTo>
                  <a:lnTo>
                    <a:pt x="178309" y="257365"/>
                  </a:lnTo>
                  <a:lnTo>
                    <a:pt x="179173" y="197425"/>
                  </a:lnTo>
                  <a:lnTo>
                    <a:pt x="180145" y="188677"/>
                  </a:lnTo>
                  <a:lnTo>
                    <a:pt x="181117" y="156817"/>
                  </a:lnTo>
                  <a:lnTo>
                    <a:pt x="181981" y="235009"/>
                  </a:lnTo>
                  <a:lnTo>
                    <a:pt x="182953" y="322814"/>
                  </a:lnTo>
                  <a:lnTo>
                    <a:pt x="183817" y="331562"/>
                  </a:lnTo>
                  <a:lnTo>
                    <a:pt x="184789" y="354566"/>
                  </a:lnTo>
                  <a:lnTo>
                    <a:pt x="185653" y="68904"/>
                  </a:lnTo>
                  <a:lnTo>
                    <a:pt x="186625" y="355214"/>
                  </a:lnTo>
                  <a:lnTo>
                    <a:pt x="187489" y="394742"/>
                  </a:lnTo>
                  <a:lnTo>
                    <a:pt x="188461" y="155629"/>
                  </a:lnTo>
                  <a:lnTo>
                    <a:pt x="189433" y="217081"/>
                  </a:lnTo>
                  <a:lnTo>
                    <a:pt x="190297" y="279830"/>
                  </a:lnTo>
                  <a:lnTo>
                    <a:pt x="191269" y="127440"/>
                  </a:lnTo>
                  <a:lnTo>
                    <a:pt x="192133" y="281342"/>
                  </a:lnTo>
                  <a:lnTo>
                    <a:pt x="193105" y="185329"/>
                  </a:lnTo>
                  <a:lnTo>
                    <a:pt x="193969" y="346898"/>
                  </a:lnTo>
                  <a:lnTo>
                    <a:pt x="194941" y="181441"/>
                  </a:lnTo>
                  <a:lnTo>
                    <a:pt x="195805" y="267085"/>
                  </a:lnTo>
                  <a:lnTo>
                    <a:pt x="196777" y="216325"/>
                  </a:lnTo>
                  <a:lnTo>
                    <a:pt x="197749" y="290414"/>
                  </a:lnTo>
                  <a:lnTo>
                    <a:pt x="198613" y="161353"/>
                  </a:lnTo>
                  <a:lnTo>
                    <a:pt x="199585" y="311474"/>
                  </a:lnTo>
                  <a:lnTo>
                    <a:pt x="200449" y="169777"/>
                  </a:lnTo>
                  <a:lnTo>
                    <a:pt x="201421" y="189001"/>
                  </a:lnTo>
                  <a:lnTo>
                    <a:pt x="202285" y="132300"/>
                  </a:lnTo>
                  <a:lnTo>
                    <a:pt x="203257" y="119340"/>
                  </a:lnTo>
                  <a:lnTo>
                    <a:pt x="204121" y="72144"/>
                  </a:lnTo>
                  <a:lnTo>
                    <a:pt x="205093" y="210493"/>
                  </a:lnTo>
                  <a:lnTo>
                    <a:pt x="205957" y="192997"/>
                  </a:lnTo>
                  <a:lnTo>
                    <a:pt x="206929" y="352082"/>
                  </a:lnTo>
                  <a:lnTo>
                    <a:pt x="207901" y="214921"/>
                  </a:lnTo>
                  <a:lnTo>
                    <a:pt x="208765" y="190729"/>
                  </a:lnTo>
                  <a:lnTo>
                    <a:pt x="209737" y="268705"/>
                  </a:lnTo>
                  <a:lnTo>
                    <a:pt x="210601" y="295814"/>
                  </a:lnTo>
                  <a:lnTo>
                    <a:pt x="211573" y="303158"/>
                  </a:lnTo>
                  <a:lnTo>
                    <a:pt x="212437" y="301214"/>
                  </a:lnTo>
                  <a:lnTo>
                    <a:pt x="213409" y="212761"/>
                  </a:lnTo>
                  <a:lnTo>
                    <a:pt x="214273" y="177877"/>
                  </a:lnTo>
                  <a:lnTo>
                    <a:pt x="215245" y="215785"/>
                  </a:lnTo>
                  <a:lnTo>
                    <a:pt x="216217" y="211465"/>
                  </a:lnTo>
                  <a:lnTo>
                    <a:pt x="217081" y="97632"/>
                  </a:lnTo>
                  <a:lnTo>
                    <a:pt x="218053" y="157465"/>
                  </a:lnTo>
                  <a:lnTo>
                    <a:pt x="218917" y="155413"/>
                  </a:lnTo>
                  <a:lnTo>
                    <a:pt x="219889" y="296678"/>
                  </a:lnTo>
                  <a:lnTo>
                    <a:pt x="220753" y="179065"/>
                  </a:lnTo>
                  <a:lnTo>
                    <a:pt x="221725" y="229177"/>
                  </a:lnTo>
                  <a:lnTo>
                    <a:pt x="222589" y="329294"/>
                  </a:lnTo>
                  <a:lnTo>
                    <a:pt x="223561" y="253693"/>
                  </a:lnTo>
                  <a:lnTo>
                    <a:pt x="224533" y="175717"/>
                  </a:lnTo>
                  <a:lnTo>
                    <a:pt x="225397" y="285986"/>
                  </a:lnTo>
                  <a:lnTo>
                    <a:pt x="226369" y="333614"/>
                  </a:lnTo>
                  <a:lnTo>
                    <a:pt x="227233" y="333614"/>
                  </a:lnTo>
                  <a:lnTo>
                    <a:pt x="228205" y="360938"/>
                  </a:lnTo>
                  <a:lnTo>
                    <a:pt x="229069" y="299270"/>
                  </a:lnTo>
                  <a:lnTo>
                    <a:pt x="230041" y="159733"/>
                  </a:lnTo>
                  <a:lnTo>
                    <a:pt x="230905" y="239437"/>
                  </a:lnTo>
                  <a:lnTo>
                    <a:pt x="231877" y="284150"/>
                  </a:lnTo>
                  <a:lnTo>
                    <a:pt x="232849" y="180685"/>
                  </a:lnTo>
                  <a:lnTo>
                    <a:pt x="233713" y="190081"/>
                  </a:lnTo>
                  <a:lnTo>
                    <a:pt x="234685" y="179389"/>
                  </a:lnTo>
                  <a:lnTo>
                    <a:pt x="235549" y="158437"/>
                  </a:lnTo>
                  <a:lnTo>
                    <a:pt x="236521" y="254449"/>
                  </a:lnTo>
                  <a:lnTo>
                    <a:pt x="237385" y="188137"/>
                  </a:lnTo>
                  <a:lnTo>
                    <a:pt x="238357" y="198397"/>
                  </a:lnTo>
                  <a:lnTo>
                    <a:pt x="239221" y="141481"/>
                  </a:lnTo>
                  <a:lnTo>
                    <a:pt x="240193" y="120204"/>
                  </a:lnTo>
                  <a:lnTo>
                    <a:pt x="241165" y="284150"/>
                  </a:lnTo>
                  <a:lnTo>
                    <a:pt x="242029" y="194833"/>
                  </a:lnTo>
                  <a:lnTo>
                    <a:pt x="243001" y="194833"/>
                  </a:lnTo>
                  <a:lnTo>
                    <a:pt x="243865" y="179713"/>
                  </a:lnTo>
                  <a:lnTo>
                    <a:pt x="244837" y="240193"/>
                  </a:lnTo>
                  <a:lnTo>
                    <a:pt x="245701" y="240193"/>
                  </a:lnTo>
                  <a:lnTo>
                    <a:pt x="246673" y="244945"/>
                  </a:lnTo>
                  <a:lnTo>
                    <a:pt x="247537" y="254449"/>
                  </a:lnTo>
                  <a:lnTo>
                    <a:pt x="248509" y="222265"/>
                  </a:lnTo>
                  <a:lnTo>
                    <a:pt x="249481" y="304670"/>
                  </a:lnTo>
                  <a:lnTo>
                    <a:pt x="250345" y="188569"/>
                  </a:lnTo>
                  <a:lnTo>
                    <a:pt x="251317" y="265465"/>
                  </a:lnTo>
                  <a:lnTo>
                    <a:pt x="252181" y="246781"/>
                  </a:lnTo>
                  <a:lnTo>
                    <a:pt x="253153" y="346466"/>
                  </a:lnTo>
                  <a:lnTo>
                    <a:pt x="254017" y="376382"/>
                  </a:lnTo>
                  <a:lnTo>
                    <a:pt x="254989" y="218161"/>
                  </a:lnTo>
                  <a:lnTo>
                    <a:pt x="255853" y="307046"/>
                  </a:lnTo>
                  <a:lnTo>
                    <a:pt x="256825" y="138889"/>
                  </a:lnTo>
                  <a:lnTo>
                    <a:pt x="257689" y="108972"/>
                  </a:lnTo>
                  <a:lnTo>
                    <a:pt x="258661" y="156385"/>
                  </a:lnTo>
                  <a:lnTo>
                    <a:pt x="259633" y="350894"/>
                  </a:lnTo>
                  <a:lnTo>
                    <a:pt x="260497" y="350894"/>
                  </a:lnTo>
                  <a:lnTo>
                    <a:pt x="261469" y="374654"/>
                  </a:lnTo>
                  <a:lnTo>
                    <a:pt x="262333" y="350354"/>
                  </a:lnTo>
                  <a:lnTo>
                    <a:pt x="263305" y="300782"/>
                  </a:lnTo>
                  <a:lnTo>
                    <a:pt x="264169" y="51624"/>
                  </a:lnTo>
                  <a:lnTo>
                    <a:pt x="265141" y="402626"/>
                  </a:lnTo>
                  <a:lnTo>
                    <a:pt x="266005" y="148717"/>
                  </a:lnTo>
                  <a:lnTo>
                    <a:pt x="266977" y="152821"/>
                  </a:lnTo>
                  <a:lnTo>
                    <a:pt x="267949" y="264061"/>
                  </a:lnTo>
                  <a:lnTo>
                    <a:pt x="268813" y="223561"/>
                  </a:lnTo>
                  <a:lnTo>
                    <a:pt x="269785" y="141049"/>
                  </a:lnTo>
                  <a:lnTo>
                    <a:pt x="270649" y="189433"/>
                  </a:lnTo>
                  <a:lnTo>
                    <a:pt x="271622" y="209737"/>
                  </a:lnTo>
                  <a:lnTo>
                    <a:pt x="272486" y="209737"/>
                  </a:lnTo>
                  <a:lnTo>
                    <a:pt x="273458" y="269785"/>
                  </a:lnTo>
                  <a:lnTo>
                    <a:pt x="274322" y="353486"/>
                  </a:lnTo>
                  <a:lnTo>
                    <a:pt x="275294" y="103248"/>
                  </a:lnTo>
                  <a:lnTo>
                    <a:pt x="276266" y="344630"/>
                  </a:lnTo>
                  <a:lnTo>
                    <a:pt x="277130" y="235333"/>
                  </a:lnTo>
                  <a:lnTo>
                    <a:pt x="278102" y="197749"/>
                  </a:lnTo>
                  <a:lnTo>
                    <a:pt x="278966" y="323570"/>
                  </a:lnTo>
                  <a:lnTo>
                    <a:pt x="279938" y="305318"/>
                  </a:lnTo>
                  <a:lnTo>
                    <a:pt x="280802" y="227989"/>
                  </a:lnTo>
                  <a:lnTo>
                    <a:pt x="281774" y="119880"/>
                  </a:lnTo>
                  <a:lnTo>
                    <a:pt x="282638" y="263737"/>
                  </a:lnTo>
                  <a:lnTo>
                    <a:pt x="283610" y="241381"/>
                  </a:lnTo>
                  <a:lnTo>
                    <a:pt x="284582" y="136189"/>
                  </a:lnTo>
                  <a:lnTo>
                    <a:pt x="285446" y="179281"/>
                  </a:lnTo>
                  <a:lnTo>
                    <a:pt x="286418" y="179281"/>
                  </a:lnTo>
                  <a:lnTo>
                    <a:pt x="287282" y="251641"/>
                  </a:lnTo>
                  <a:lnTo>
                    <a:pt x="288254" y="184357"/>
                  </a:lnTo>
                  <a:lnTo>
                    <a:pt x="289118" y="248185"/>
                  </a:lnTo>
                  <a:lnTo>
                    <a:pt x="290090" y="248185"/>
                  </a:lnTo>
                  <a:lnTo>
                    <a:pt x="290954" y="230905"/>
                  </a:lnTo>
                  <a:lnTo>
                    <a:pt x="291926" y="274322"/>
                  </a:lnTo>
                  <a:lnTo>
                    <a:pt x="292898" y="285230"/>
                  </a:lnTo>
                  <a:lnTo>
                    <a:pt x="293762" y="234577"/>
                  </a:lnTo>
                  <a:lnTo>
                    <a:pt x="294734" y="300026"/>
                  </a:lnTo>
                  <a:lnTo>
                    <a:pt x="295598" y="264817"/>
                  </a:lnTo>
                  <a:lnTo>
                    <a:pt x="296570" y="169777"/>
                  </a:lnTo>
                  <a:lnTo>
                    <a:pt x="297434" y="354782"/>
                  </a:lnTo>
                  <a:lnTo>
                    <a:pt x="298406" y="329726"/>
                  </a:lnTo>
                  <a:lnTo>
                    <a:pt x="299270" y="388262"/>
                  </a:lnTo>
                  <a:lnTo>
                    <a:pt x="300242" y="388262"/>
                  </a:lnTo>
                  <a:lnTo>
                    <a:pt x="301214" y="267625"/>
                  </a:lnTo>
                  <a:lnTo>
                    <a:pt x="302078" y="139969"/>
                  </a:lnTo>
                  <a:lnTo>
                    <a:pt x="303050" y="269785"/>
                  </a:lnTo>
                  <a:lnTo>
                    <a:pt x="303914" y="408135"/>
                  </a:lnTo>
                  <a:lnTo>
                    <a:pt x="304886" y="420123"/>
                  </a:lnTo>
                  <a:lnTo>
                    <a:pt x="305750" y="470991"/>
                  </a:lnTo>
                  <a:lnTo>
                    <a:pt x="306722" y="136405"/>
                  </a:lnTo>
                  <a:lnTo>
                    <a:pt x="307586" y="271298"/>
                  </a:lnTo>
                  <a:lnTo>
                    <a:pt x="308558" y="168805"/>
                  </a:lnTo>
                  <a:lnTo>
                    <a:pt x="309530" y="273674"/>
                  </a:lnTo>
                  <a:lnTo>
                    <a:pt x="310394" y="238897"/>
                  </a:lnTo>
                  <a:lnTo>
                    <a:pt x="311366" y="236305"/>
                  </a:lnTo>
                  <a:lnTo>
                    <a:pt x="312230" y="305750"/>
                  </a:lnTo>
                  <a:lnTo>
                    <a:pt x="313202" y="338258"/>
                  </a:lnTo>
                  <a:lnTo>
                    <a:pt x="314066" y="97092"/>
                  </a:lnTo>
                  <a:lnTo>
                    <a:pt x="315038" y="28404"/>
                  </a:lnTo>
                  <a:lnTo>
                    <a:pt x="315902" y="53568"/>
                  </a:lnTo>
                  <a:lnTo>
                    <a:pt x="316874" y="304346"/>
                  </a:lnTo>
                  <a:lnTo>
                    <a:pt x="317738" y="397766"/>
                  </a:lnTo>
                  <a:lnTo>
                    <a:pt x="318710" y="252505"/>
                  </a:lnTo>
                  <a:lnTo>
                    <a:pt x="319682" y="284258"/>
                  </a:lnTo>
                  <a:lnTo>
                    <a:pt x="320546" y="357698"/>
                  </a:lnTo>
                  <a:lnTo>
                    <a:pt x="321518" y="357698"/>
                  </a:lnTo>
                  <a:lnTo>
                    <a:pt x="322382" y="358994"/>
                  </a:lnTo>
                  <a:lnTo>
                    <a:pt x="323354" y="265897"/>
                  </a:lnTo>
                  <a:lnTo>
                    <a:pt x="324218" y="17712"/>
                  </a:lnTo>
                  <a:lnTo>
                    <a:pt x="325190" y="100980"/>
                  </a:lnTo>
                  <a:lnTo>
                    <a:pt x="326054" y="295382"/>
                  </a:lnTo>
                  <a:lnTo>
                    <a:pt x="327026" y="163837"/>
                  </a:lnTo>
                  <a:lnTo>
                    <a:pt x="327998" y="327242"/>
                  </a:lnTo>
                  <a:lnTo>
                    <a:pt x="328862" y="133596"/>
                  </a:lnTo>
                  <a:lnTo>
                    <a:pt x="329834" y="235333"/>
                  </a:lnTo>
                  <a:lnTo>
                    <a:pt x="330698" y="222265"/>
                  </a:lnTo>
                  <a:lnTo>
                    <a:pt x="331670" y="328106"/>
                  </a:lnTo>
                  <a:lnTo>
                    <a:pt x="332534" y="98604"/>
                  </a:lnTo>
                  <a:lnTo>
                    <a:pt x="333506" y="72576"/>
                  </a:lnTo>
                  <a:lnTo>
                    <a:pt x="334370" y="121608"/>
                  </a:lnTo>
                  <a:lnTo>
                    <a:pt x="335342" y="329834"/>
                  </a:lnTo>
                  <a:lnTo>
                    <a:pt x="336314" y="157789"/>
                  </a:lnTo>
                  <a:lnTo>
                    <a:pt x="337178" y="268921"/>
                  </a:lnTo>
                  <a:lnTo>
                    <a:pt x="338150" y="289442"/>
                  </a:lnTo>
                  <a:lnTo>
                    <a:pt x="339014" y="174637"/>
                  </a:lnTo>
                  <a:lnTo>
                    <a:pt x="339986" y="222697"/>
                  </a:lnTo>
                  <a:lnTo>
                    <a:pt x="340850" y="188461"/>
                  </a:lnTo>
                  <a:lnTo>
                    <a:pt x="341822" y="151957"/>
                  </a:lnTo>
                  <a:lnTo>
                    <a:pt x="342686" y="276698"/>
                  </a:lnTo>
                  <a:lnTo>
                    <a:pt x="343658" y="216109"/>
                  </a:lnTo>
                  <a:lnTo>
                    <a:pt x="344630" y="216109"/>
                  </a:lnTo>
                  <a:lnTo>
                    <a:pt x="345494" y="231553"/>
                  </a:lnTo>
                  <a:lnTo>
                    <a:pt x="346466" y="212653"/>
                  </a:lnTo>
                  <a:lnTo>
                    <a:pt x="347330" y="295166"/>
                  </a:lnTo>
                  <a:lnTo>
                    <a:pt x="348302" y="288362"/>
                  </a:lnTo>
                  <a:lnTo>
                    <a:pt x="349166" y="182305"/>
                  </a:lnTo>
                  <a:lnTo>
                    <a:pt x="350138" y="182305"/>
                  </a:lnTo>
                  <a:lnTo>
                    <a:pt x="351002" y="121068"/>
                  </a:lnTo>
                  <a:lnTo>
                    <a:pt x="351974" y="259525"/>
                  </a:lnTo>
                  <a:lnTo>
                    <a:pt x="352946" y="274214"/>
                  </a:lnTo>
                  <a:lnTo>
                    <a:pt x="353810" y="157141"/>
                  </a:lnTo>
                  <a:lnTo>
                    <a:pt x="354782" y="290414"/>
                  </a:lnTo>
                  <a:lnTo>
                    <a:pt x="355646" y="26568"/>
                  </a:lnTo>
                  <a:lnTo>
                    <a:pt x="356618" y="106056"/>
                  </a:lnTo>
                  <a:lnTo>
                    <a:pt x="357482" y="113076"/>
                  </a:lnTo>
                  <a:lnTo>
                    <a:pt x="358454" y="274754"/>
                  </a:lnTo>
                  <a:lnTo>
                    <a:pt x="359318" y="212437"/>
                  </a:lnTo>
                  <a:lnTo>
                    <a:pt x="360290" y="234253"/>
                  </a:lnTo>
                  <a:lnTo>
                    <a:pt x="361262" y="168373"/>
                  </a:lnTo>
                  <a:lnTo>
                    <a:pt x="362126" y="71172"/>
                  </a:lnTo>
                  <a:lnTo>
                    <a:pt x="363098" y="253045"/>
                  </a:lnTo>
                  <a:lnTo>
                    <a:pt x="363962" y="242461"/>
                  </a:lnTo>
                  <a:lnTo>
                    <a:pt x="364934" y="334154"/>
                  </a:lnTo>
                  <a:lnTo>
                    <a:pt x="365798" y="345170"/>
                  </a:lnTo>
                  <a:lnTo>
                    <a:pt x="366770" y="120312"/>
                  </a:lnTo>
                  <a:lnTo>
                    <a:pt x="367634" y="339986"/>
                  </a:lnTo>
                  <a:lnTo>
                    <a:pt x="368606" y="107568"/>
                  </a:lnTo>
                  <a:lnTo>
                    <a:pt x="369470" y="312554"/>
                  </a:lnTo>
                  <a:lnTo>
                    <a:pt x="370442" y="216541"/>
                  </a:lnTo>
                  <a:lnTo>
                    <a:pt x="371414" y="271730"/>
                  </a:lnTo>
                  <a:lnTo>
                    <a:pt x="372278" y="271730"/>
                  </a:lnTo>
                  <a:lnTo>
                    <a:pt x="373250" y="155737"/>
                  </a:lnTo>
                  <a:lnTo>
                    <a:pt x="374114" y="146233"/>
                  </a:lnTo>
                  <a:lnTo>
                    <a:pt x="375086" y="314930"/>
                  </a:lnTo>
                  <a:lnTo>
                    <a:pt x="375950" y="331454"/>
                  </a:lnTo>
                  <a:lnTo>
                    <a:pt x="376922" y="136621"/>
                  </a:lnTo>
                  <a:lnTo>
                    <a:pt x="377786" y="200233"/>
                  </a:lnTo>
                  <a:lnTo>
                    <a:pt x="378758" y="257041"/>
                  </a:lnTo>
                  <a:lnTo>
                    <a:pt x="379730" y="257041"/>
                  </a:lnTo>
                  <a:lnTo>
                    <a:pt x="380594" y="138889"/>
                  </a:lnTo>
                  <a:lnTo>
                    <a:pt x="381566" y="204337"/>
                  </a:lnTo>
                  <a:lnTo>
                    <a:pt x="382430" y="312770"/>
                  </a:lnTo>
                  <a:lnTo>
                    <a:pt x="383402" y="104652"/>
                  </a:lnTo>
                  <a:lnTo>
                    <a:pt x="384266" y="292682"/>
                  </a:lnTo>
                  <a:lnTo>
                    <a:pt x="385238" y="90072"/>
                  </a:lnTo>
                  <a:lnTo>
                    <a:pt x="386102" y="337070"/>
                  </a:lnTo>
                  <a:lnTo>
                    <a:pt x="387074" y="129276"/>
                  </a:lnTo>
                  <a:lnTo>
                    <a:pt x="388046" y="340418"/>
                  </a:lnTo>
                  <a:lnTo>
                    <a:pt x="388910" y="152281"/>
                  </a:lnTo>
                  <a:lnTo>
                    <a:pt x="389882" y="302726"/>
                  </a:lnTo>
                  <a:lnTo>
                    <a:pt x="390746" y="339014"/>
                  </a:lnTo>
                  <a:lnTo>
                    <a:pt x="391718" y="197641"/>
                  </a:lnTo>
                  <a:lnTo>
                    <a:pt x="392582" y="240193"/>
                  </a:lnTo>
                  <a:lnTo>
                    <a:pt x="393554" y="284474"/>
                  </a:lnTo>
                  <a:lnTo>
                    <a:pt x="394418" y="234577"/>
                  </a:lnTo>
                  <a:lnTo>
                    <a:pt x="395390" y="254017"/>
                  </a:lnTo>
                  <a:lnTo>
                    <a:pt x="396362" y="215677"/>
                  </a:lnTo>
                  <a:lnTo>
                    <a:pt x="397226" y="147853"/>
                  </a:lnTo>
                  <a:lnTo>
                    <a:pt x="398198" y="161461"/>
                  </a:lnTo>
                  <a:lnTo>
                    <a:pt x="399062" y="355430"/>
                  </a:lnTo>
                  <a:lnTo>
                    <a:pt x="400034" y="135540"/>
                  </a:lnTo>
                  <a:lnTo>
                    <a:pt x="400898" y="208549"/>
                  </a:lnTo>
                  <a:lnTo>
                    <a:pt x="401870" y="243865"/>
                  </a:lnTo>
                  <a:lnTo>
                    <a:pt x="402734" y="185545"/>
                  </a:lnTo>
                  <a:lnTo>
                    <a:pt x="403706" y="256177"/>
                  </a:lnTo>
                  <a:lnTo>
                    <a:pt x="404678" y="123228"/>
                  </a:lnTo>
                  <a:lnTo>
                    <a:pt x="405542" y="215785"/>
                  </a:lnTo>
                  <a:lnTo>
                    <a:pt x="406514" y="141697"/>
                  </a:lnTo>
                  <a:lnTo>
                    <a:pt x="407379" y="101412"/>
                  </a:lnTo>
                  <a:lnTo>
                    <a:pt x="408351" y="232741"/>
                  </a:lnTo>
                  <a:lnTo>
                    <a:pt x="409215" y="204877"/>
                  </a:lnTo>
                  <a:lnTo>
                    <a:pt x="410187" y="261361"/>
                  </a:lnTo>
                  <a:lnTo>
                    <a:pt x="411051" y="246133"/>
                  </a:lnTo>
                  <a:lnTo>
                    <a:pt x="412023" y="171721"/>
                  </a:lnTo>
                  <a:lnTo>
                    <a:pt x="412995" y="176905"/>
                  </a:lnTo>
                  <a:lnTo>
                    <a:pt x="413859" y="225613"/>
                  </a:lnTo>
                  <a:lnTo>
                    <a:pt x="414831" y="221725"/>
                  </a:lnTo>
                  <a:lnTo>
                    <a:pt x="415695" y="247429"/>
                  </a:lnTo>
                  <a:lnTo>
                    <a:pt x="416667" y="240733"/>
                  </a:lnTo>
                  <a:lnTo>
                    <a:pt x="417531" y="240733"/>
                  </a:lnTo>
                  <a:lnTo>
                    <a:pt x="418503" y="365474"/>
                  </a:lnTo>
                  <a:lnTo>
                    <a:pt x="419367" y="231229"/>
                  </a:lnTo>
                  <a:lnTo>
                    <a:pt x="420339" y="199045"/>
                  </a:lnTo>
                  <a:lnTo>
                    <a:pt x="421311" y="98388"/>
                  </a:lnTo>
                  <a:lnTo>
                    <a:pt x="422175" y="355322"/>
                  </a:lnTo>
                  <a:lnTo>
                    <a:pt x="423147" y="384266"/>
                  </a:lnTo>
                  <a:lnTo>
                    <a:pt x="424011" y="61992"/>
                  </a:lnTo>
                  <a:lnTo>
                    <a:pt x="424983" y="204229"/>
                  </a:lnTo>
                  <a:lnTo>
                    <a:pt x="425847" y="323894"/>
                  </a:lnTo>
                  <a:lnTo>
                    <a:pt x="426819" y="294950"/>
                  </a:lnTo>
                  <a:lnTo>
                    <a:pt x="427683" y="188245"/>
                  </a:lnTo>
                  <a:lnTo>
                    <a:pt x="428655" y="261469"/>
                  </a:lnTo>
                  <a:lnTo>
                    <a:pt x="429519" y="293870"/>
                  </a:lnTo>
                  <a:lnTo>
                    <a:pt x="430491" y="160597"/>
                  </a:lnTo>
                  <a:lnTo>
                    <a:pt x="431463" y="309962"/>
                  </a:lnTo>
                  <a:lnTo>
                    <a:pt x="432327" y="304130"/>
                  </a:lnTo>
                  <a:lnTo>
                    <a:pt x="433299" y="136081"/>
                  </a:lnTo>
                  <a:lnTo>
                    <a:pt x="434163" y="315686"/>
                  </a:lnTo>
                  <a:lnTo>
                    <a:pt x="435135" y="265897"/>
                  </a:lnTo>
                  <a:lnTo>
                    <a:pt x="435999" y="289874"/>
                  </a:lnTo>
                  <a:lnTo>
                    <a:pt x="436971" y="216433"/>
                  </a:lnTo>
                  <a:lnTo>
                    <a:pt x="437835" y="274862"/>
                  </a:lnTo>
                  <a:lnTo>
                    <a:pt x="438807" y="261145"/>
                  </a:lnTo>
                  <a:lnTo>
                    <a:pt x="439779" y="189001"/>
                  </a:lnTo>
                  <a:lnTo>
                    <a:pt x="440643" y="201637"/>
                  </a:lnTo>
                  <a:lnTo>
                    <a:pt x="441615" y="428655"/>
                  </a:lnTo>
                  <a:lnTo>
                    <a:pt x="442479" y="370226"/>
                  </a:lnTo>
                  <a:lnTo>
                    <a:pt x="443451" y="150229"/>
                  </a:lnTo>
                  <a:lnTo>
                    <a:pt x="444315" y="227557"/>
                  </a:lnTo>
                  <a:lnTo>
                    <a:pt x="445287" y="217837"/>
                  </a:lnTo>
                  <a:lnTo>
                    <a:pt x="446151" y="201745"/>
                  </a:lnTo>
                  <a:lnTo>
                    <a:pt x="447123" y="261685"/>
                  </a:lnTo>
                  <a:lnTo>
                    <a:pt x="448095" y="195049"/>
                  </a:lnTo>
                  <a:lnTo>
                    <a:pt x="448959" y="246889"/>
                  </a:lnTo>
                  <a:lnTo>
                    <a:pt x="449931" y="242029"/>
                  </a:lnTo>
                  <a:lnTo>
                    <a:pt x="450795" y="237493"/>
                  </a:lnTo>
                  <a:lnTo>
                    <a:pt x="451767" y="246997"/>
                  </a:lnTo>
                  <a:lnTo>
                    <a:pt x="452631" y="246997"/>
                  </a:lnTo>
                  <a:lnTo>
                    <a:pt x="453603" y="215029"/>
                  </a:lnTo>
                  <a:lnTo>
                    <a:pt x="454467" y="209197"/>
                  </a:lnTo>
                  <a:lnTo>
                    <a:pt x="455439" y="156601"/>
                  </a:lnTo>
                  <a:lnTo>
                    <a:pt x="456411" y="360830"/>
                  </a:lnTo>
                  <a:lnTo>
                    <a:pt x="457275" y="108972"/>
                  </a:lnTo>
                  <a:lnTo>
                    <a:pt x="458247" y="165025"/>
                  </a:lnTo>
                  <a:lnTo>
                    <a:pt x="459111" y="394742"/>
                  </a:lnTo>
                  <a:lnTo>
                    <a:pt x="460083" y="246673"/>
                  </a:lnTo>
                  <a:lnTo>
                    <a:pt x="460947" y="104436"/>
                  </a:lnTo>
                  <a:lnTo>
                    <a:pt x="461919" y="346574"/>
                  </a:lnTo>
                  <a:lnTo>
                    <a:pt x="462783" y="110808"/>
                  </a:lnTo>
                  <a:lnTo>
                    <a:pt x="463755" y="322490"/>
                  </a:lnTo>
                  <a:lnTo>
                    <a:pt x="464727" y="133056"/>
                  </a:lnTo>
                  <a:lnTo>
                    <a:pt x="465591" y="350678"/>
                  </a:lnTo>
                  <a:lnTo>
                    <a:pt x="466563" y="105516"/>
                  </a:lnTo>
                  <a:lnTo>
                    <a:pt x="467427" y="226045"/>
                  </a:lnTo>
                  <a:lnTo>
                    <a:pt x="468399" y="258445"/>
                  </a:lnTo>
                  <a:lnTo>
                    <a:pt x="469263" y="255745"/>
                  </a:lnTo>
                  <a:lnTo>
                    <a:pt x="470235" y="230149"/>
                  </a:lnTo>
                  <a:lnTo>
                    <a:pt x="471099" y="239221"/>
                  </a:lnTo>
                  <a:lnTo>
                    <a:pt x="472071" y="268057"/>
                  </a:lnTo>
                  <a:lnTo>
                    <a:pt x="473043" y="228313"/>
                  </a:lnTo>
                  <a:lnTo>
                    <a:pt x="473907" y="264925"/>
                  </a:lnTo>
                  <a:lnTo>
                    <a:pt x="474879" y="208765"/>
                  </a:lnTo>
                  <a:lnTo>
                    <a:pt x="475743" y="259201"/>
                  </a:lnTo>
                  <a:lnTo>
                    <a:pt x="476715" y="222913"/>
                  </a:lnTo>
                  <a:lnTo>
                    <a:pt x="477579" y="196453"/>
                  </a:lnTo>
                  <a:lnTo>
                    <a:pt x="478551" y="196453"/>
                  </a:lnTo>
                  <a:lnTo>
                    <a:pt x="479415" y="230365"/>
                  </a:lnTo>
                  <a:lnTo>
                    <a:pt x="480387" y="312662"/>
                  </a:lnTo>
                  <a:lnTo>
                    <a:pt x="481359" y="341282"/>
                  </a:lnTo>
                  <a:lnTo>
                    <a:pt x="482223" y="130464"/>
                  </a:lnTo>
                  <a:lnTo>
                    <a:pt x="483195" y="290738"/>
                  </a:lnTo>
                  <a:lnTo>
                    <a:pt x="484059" y="91800"/>
                  </a:lnTo>
                  <a:lnTo>
                    <a:pt x="485031" y="212761"/>
                  </a:lnTo>
                  <a:lnTo>
                    <a:pt x="485895" y="348302"/>
                  </a:lnTo>
                  <a:lnTo>
                    <a:pt x="486867" y="241597"/>
                  </a:lnTo>
                  <a:lnTo>
                    <a:pt x="487731" y="324326"/>
                  </a:lnTo>
                  <a:lnTo>
                    <a:pt x="488703" y="291386"/>
                  </a:lnTo>
                  <a:lnTo>
                    <a:pt x="489567" y="193537"/>
                  </a:lnTo>
                  <a:lnTo>
                    <a:pt x="490539" y="306182"/>
                  </a:lnTo>
                  <a:lnTo>
                    <a:pt x="491511" y="311042"/>
                  </a:lnTo>
                  <a:lnTo>
                    <a:pt x="492375" y="147421"/>
                  </a:lnTo>
                  <a:lnTo>
                    <a:pt x="493347" y="311474"/>
                  </a:lnTo>
                  <a:lnTo>
                    <a:pt x="494211" y="184681"/>
                  </a:lnTo>
                  <a:lnTo>
                    <a:pt x="495183" y="153793"/>
                  </a:lnTo>
                  <a:lnTo>
                    <a:pt x="496047" y="250129"/>
                  </a:lnTo>
                  <a:lnTo>
                    <a:pt x="497019" y="239005"/>
                  </a:lnTo>
                  <a:lnTo>
                    <a:pt x="497883" y="239005"/>
                  </a:lnTo>
                  <a:lnTo>
                    <a:pt x="498855" y="216433"/>
                  </a:lnTo>
                  <a:lnTo>
                    <a:pt x="499827" y="264061"/>
                  </a:lnTo>
                  <a:lnTo>
                    <a:pt x="500691" y="250993"/>
                  </a:lnTo>
                  <a:lnTo>
                    <a:pt x="501663" y="170317"/>
                  </a:lnTo>
                  <a:lnTo>
                    <a:pt x="502527" y="134352"/>
                  </a:lnTo>
                  <a:lnTo>
                    <a:pt x="503499" y="262765"/>
                  </a:lnTo>
                  <a:lnTo>
                    <a:pt x="504363" y="193429"/>
                  </a:lnTo>
                  <a:lnTo>
                    <a:pt x="505335" y="191701"/>
                  </a:lnTo>
                  <a:lnTo>
                    <a:pt x="506199" y="191701"/>
                  </a:lnTo>
                  <a:lnTo>
                    <a:pt x="507171" y="247537"/>
                  </a:lnTo>
                  <a:lnTo>
                    <a:pt x="508143" y="332858"/>
                  </a:lnTo>
                  <a:lnTo>
                    <a:pt x="509007" y="159733"/>
                  </a:lnTo>
                  <a:lnTo>
                    <a:pt x="509979" y="165133"/>
                  </a:lnTo>
                  <a:lnTo>
                    <a:pt x="510843" y="268273"/>
                  </a:lnTo>
                  <a:lnTo>
                    <a:pt x="511815" y="74952"/>
                  </a:lnTo>
                  <a:lnTo>
                    <a:pt x="512679" y="160057"/>
                  </a:lnTo>
                  <a:lnTo>
                    <a:pt x="513651" y="312662"/>
                  </a:lnTo>
                  <a:lnTo>
                    <a:pt x="514515" y="152605"/>
                  </a:lnTo>
                  <a:lnTo>
                    <a:pt x="515487" y="246457"/>
                  </a:lnTo>
                  <a:lnTo>
                    <a:pt x="516459" y="194509"/>
                  </a:lnTo>
                  <a:lnTo>
                    <a:pt x="517323" y="169561"/>
                  </a:lnTo>
                  <a:lnTo>
                    <a:pt x="518295" y="275618"/>
                  </a:lnTo>
                  <a:lnTo>
                    <a:pt x="519159" y="197857"/>
                  </a:lnTo>
                  <a:lnTo>
                    <a:pt x="520131" y="240517"/>
                  </a:lnTo>
                  <a:lnTo>
                    <a:pt x="520995" y="311474"/>
                  </a:lnTo>
                  <a:lnTo>
                    <a:pt x="521967" y="167941"/>
                  </a:lnTo>
                  <a:lnTo>
                    <a:pt x="522831" y="191485"/>
                  </a:lnTo>
                  <a:lnTo>
                    <a:pt x="523803" y="250129"/>
                  </a:lnTo>
                  <a:lnTo>
                    <a:pt x="524775" y="202501"/>
                  </a:lnTo>
                  <a:lnTo>
                    <a:pt x="525639" y="285014"/>
                  </a:lnTo>
                  <a:lnTo>
                    <a:pt x="526611" y="285014"/>
                  </a:lnTo>
                  <a:lnTo>
                    <a:pt x="527475" y="296138"/>
                  </a:lnTo>
                  <a:lnTo>
                    <a:pt x="528447" y="313094"/>
                  </a:lnTo>
                  <a:lnTo>
                    <a:pt x="529311" y="318278"/>
                  </a:lnTo>
                  <a:lnTo>
                    <a:pt x="530283" y="318278"/>
                  </a:lnTo>
                  <a:lnTo>
                    <a:pt x="531147" y="143641"/>
                  </a:lnTo>
                  <a:lnTo>
                    <a:pt x="532119" y="104220"/>
                  </a:lnTo>
                  <a:lnTo>
                    <a:pt x="533091" y="208657"/>
                  </a:lnTo>
                  <a:lnTo>
                    <a:pt x="533955" y="239761"/>
                  </a:lnTo>
                  <a:lnTo>
                    <a:pt x="534927" y="239761"/>
                  </a:lnTo>
                  <a:lnTo>
                    <a:pt x="535791" y="243865"/>
                  </a:lnTo>
                  <a:lnTo>
                    <a:pt x="536763" y="248617"/>
                  </a:lnTo>
                  <a:lnTo>
                    <a:pt x="537627" y="279506"/>
                  </a:lnTo>
                  <a:lnTo>
                    <a:pt x="538599" y="249157"/>
                  </a:lnTo>
                  <a:lnTo>
                    <a:pt x="539463" y="345278"/>
                  </a:lnTo>
                  <a:lnTo>
                    <a:pt x="540435" y="345278"/>
                  </a:lnTo>
                  <a:lnTo>
                    <a:pt x="541299" y="241489"/>
                  </a:lnTo>
                  <a:lnTo>
                    <a:pt x="542271" y="235549"/>
                  </a:lnTo>
                  <a:lnTo>
                    <a:pt x="543244" y="235549"/>
                  </a:lnTo>
                  <a:lnTo>
                    <a:pt x="544108" y="243973"/>
                  </a:lnTo>
                  <a:lnTo>
                    <a:pt x="545080" y="229609"/>
                  </a:lnTo>
                  <a:lnTo>
                    <a:pt x="545944" y="185545"/>
                  </a:lnTo>
                  <a:lnTo>
                    <a:pt x="546916" y="225829"/>
                  </a:lnTo>
                  <a:lnTo>
                    <a:pt x="547780" y="363962"/>
                  </a:lnTo>
                  <a:lnTo>
                    <a:pt x="548752" y="387938"/>
                  </a:lnTo>
                  <a:lnTo>
                    <a:pt x="549616" y="190189"/>
                  </a:lnTo>
                  <a:lnTo>
                    <a:pt x="550588" y="250237"/>
                  </a:lnTo>
                  <a:lnTo>
                    <a:pt x="551560" y="111348"/>
                  </a:lnTo>
                  <a:lnTo>
                    <a:pt x="552424" y="228313"/>
                  </a:lnTo>
                  <a:lnTo>
                    <a:pt x="553396" y="127008"/>
                  </a:lnTo>
                  <a:lnTo>
                    <a:pt x="554260" y="330482"/>
                  </a:lnTo>
                  <a:lnTo>
                    <a:pt x="555232" y="278426"/>
                  </a:lnTo>
                  <a:lnTo>
                    <a:pt x="556096" y="243649"/>
                  </a:lnTo>
                  <a:lnTo>
                    <a:pt x="557068" y="235765"/>
                  </a:lnTo>
                  <a:lnTo>
                    <a:pt x="557932" y="110808"/>
                  </a:lnTo>
                  <a:lnTo>
                    <a:pt x="558904" y="355322"/>
                  </a:lnTo>
                  <a:lnTo>
                    <a:pt x="559876" y="221293"/>
                  </a:lnTo>
                  <a:lnTo>
                    <a:pt x="560740" y="196993"/>
                  </a:lnTo>
                  <a:lnTo>
                    <a:pt x="561712" y="173773"/>
                  </a:lnTo>
                  <a:lnTo>
                    <a:pt x="562576" y="202933"/>
                  </a:lnTo>
                  <a:lnTo>
                    <a:pt x="563548" y="277238"/>
                  </a:lnTo>
                  <a:lnTo>
                    <a:pt x="564412" y="199261"/>
                  </a:lnTo>
                  <a:lnTo>
                    <a:pt x="565384" y="305426"/>
                  </a:lnTo>
                  <a:lnTo>
                    <a:pt x="566248" y="231445"/>
                  </a:lnTo>
                  <a:lnTo>
                    <a:pt x="567220" y="167185"/>
                  </a:lnTo>
                  <a:lnTo>
                    <a:pt x="568192" y="259741"/>
                  </a:lnTo>
                  <a:lnTo>
                    <a:pt x="569056" y="239113"/>
                  </a:lnTo>
                  <a:lnTo>
                    <a:pt x="570028" y="195157"/>
                  </a:lnTo>
                  <a:lnTo>
                    <a:pt x="570892" y="180901"/>
                  </a:lnTo>
                  <a:lnTo>
                    <a:pt x="571864" y="134136"/>
                  </a:lnTo>
                  <a:lnTo>
                    <a:pt x="572728" y="162757"/>
                  </a:lnTo>
                  <a:lnTo>
                    <a:pt x="573700" y="175609"/>
                  </a:lnTo>
                  <a:lnTo>
                    <a:pt x="574564" y="93636"/>
                  </a:lnTo>
                  <a:lnTo>
                    <a:pt x="575536" y="55944"/>
                  </a:lnTo>
                  <a:lnTo>
                    <a:pt x="576508" y="212005"/>
                  </a:lnTo>
                  <a:lnTo>
                    <a:pt x="577372" y="384482"/>
                  </a:lnTo>
                  <a:lnTo>
                    <a:pt x="578344" y="384590"/>
                  </a:lnTo>
                  <a:lnTo>
                    <a:pt x="579208" y="322598"/>
                  </a:lnTo>
                  <a:lnTo>
                    <a:pt x="580180" y="149905"/>
                  </a:lnTo>
                  <a:lnTo>
                    <a:pt x="581044" y="198829"/>
                  </a:lnTo>
                  <a:lnTo>
                    <a:pt x="582016" y="234577"/>
                  </a:lnTo>
                  <a:lnTo>
                    <a:pt x="582880" y="198181"/>
                  </a:lnTo>
                  <a:lnTo>
                    <a:pt x="583852" y="262873"/>
                  </a:lnTo>
                  <a:lnTo>
                    <a:pt x="584824" y="198181"/>
                  </a:lnTo>
                  <a:lnTo>
                    <a:pt x="585688" y="181981"/>
                  </a:lnTo>
                  <a:lnTo>
                    <a:pt x="586660" y="231553"/>
                  </a:lnTo>
                  <a:lnTo>
                    <a:pt x="587524" y="230149"/>
                  </a:lnTo>
                  <a:lnTo>
                    <a:pt x="588496" y="272486"/>
                  </a:lnTo>
                  <a:lnTo>
                    <a:pt x="589360" y="177337"/>
                  </a:lnTo>
                  <a:lnTo>
                    <a:pt x="590332" y="195697"/>
                  </a:lnTo>
                  <a:lnTo>
                    <a:pt x="591196" y="210709"/>
                  </a:lnTo>
                  <a:lnTo>
                    <a:pt x="592168" y="192889"/>
                  </a:lnTo>
                  <a:lnTo>
                    <a:pt x="593140" y="201097"/>
                  </a:lnTo>
                  <a:lnTo>
                    <a:pt x="594004" y="283610"/>
                  </a:lnTo>
                  <a:lnTo>
                    <a:pt x="594976" y="281774"/>
                  </a:lnTo>
                  <a:lnTo>
                    <a:pt x="595840" y="203149"/>
                  </a:lnTo>
                  <a:lnTo>
                    <a:pt x="596812" y="271730"/>
                  </a:lnTo>
                  <a:lnTo>
                    <a:pt x="597676" y="181225"/>
                  </a:lnTo>
                  <a:lnTo>
                    <a:pt x="598648" y="195913"/>
                  </a:lnTo>
                  <a:lnTo>
                    <a:pt x="599512" y="288902"/>
                  </a:lnTo>
                  <a:lnTo>
                    <a:pt x="600484" y="295814"/>
                  </a:lnTo>
                  <a:lnTo>
                    <a:pt x="601348" y="224317"/>
                  </a:lnTo>
                  <a:lnTo>
                    <a:pt x="602320" y="210385"/>
                  </a:lnTo>
                  <a:lnTo>
                    <a:pt x="603292" y="238465"/>
                  </a:lnTo>
                  <a:lnTo>
                    <a:pt x="604156" y="232633"/>
                  </a:lnTo>
                  <a:lnTo>
                    <a:pt x="605128" y="164701"/>
                  </a:lnTo>
                  <a:lnTo>
                    <a:pt x="605992" y="290522"/>
                  </a:lnTo>
                  <a:lnTo>
                    <a:pt x="606964" y="202069"/>
                  </a:lnTo>
                  <a:lnTo>
                    <a:pt x="607828" y="234253"/>
                  </a:lnTo>
                  <a:lnTo>
                    <a:pt x="608800" y="241813"/>
                  </a:lnTo>
                  <a:lnTo>
                    <a:pt x="609664" y="244297"/>
                  </a:lnTo>
                  <a:lnTo>
                    <a:pt x="610636" y="221293"/>
                  </a:lnTo>
                  <a:lnTo>
                    <a:pt x="611608" y="240085"/>
                  </a:lnTo>
                  <a:lnTo>
                    <a:pt x="612472" y="194077"/>
                  </a:lnTo>
                  <a:lnTo>
                    <a:pt x="613444" y="166213"/>
                  </a:lnTo>
                  <a:lnTo>
                    <a:pt x="614308" y="322814"/>
                  </a:lnTo>
                  <a:lnTo>
                    <a:pt x="615280" y="297218"/>
                  </a:lnTo>
                  <a:lnTo>
                    <a:pt x="616144" y="230689"/>
                  </a:lnTo>
                  <a:lnTo>
                    <a:pt x="617116" y="257473"/>
                  </a:lnTo>
                  <a:lnTo>
                    <a:pt x="617980" y="262009"/>
                  </a:lnTo>
                  <a:lnTo>
                    <a:pt x="618952" y="178633"/>
                  </a:lnTo>
                  <a:lnTo>
                    <a:pt x="619924" y="262765"/>
                  </a:lnTo>
                  <a:lnTo>
                    <a:pt x="620788" y="205525"/>
                  </a:lnTo>
                  <a:lnTo>
                    <a:pt x="621760" y="289118"/>
                  </a:lnTo>
                  <a:lnTo>
                    <a:pt x="622624" y="185545"/>
                  </a:lnTo>
                  <a:lnTo>
                    <a:pt x="623596" y="238357"/>
                  </a:lnTo>
                  <a:lnTo>
                    <a:pt x="624460" y="139213"/>
                  </a:lnTo>
                  <a:lnTo>
                    <a:pt x="625432" y="265141"/>
                  </a:lnTo>
                  <a:lnTo>
                    <a:pt x="626296" y="123660"/>
                  </a:lnTo>
                  <a:lnTo>
                    <a:pt x="627268" y="252073"/>
                  </a:lnTo>
                  <a:lnTo>
                    <a:pt x="628240" y="189649"/>
                  </a:lnTo>
                  <a:lnTo>
                    <a:pt x="629104" y="196345"/>
                  </a:lnTo>
                  <a:lnTo>
                    <a:pt x="630076" y="279182"/>
                  </a:lnTo>
                  <a:lnTo>
                    <a:pt x="630940" y="215785"/>
                  </a:lnTo>
                  <a:lnTo>
                    <a:pt x="631912" y="282638"/>
                  </a:lnTo>
                  <a:lnTo>
                    <a:pt x="632776" y="89316"/>
                  </a:lnTo>
                  <a:lnTo>
                    <a:pt x="633748" y="358886"/>
                  </a:lnTo>
                  <a:lnTo>
                    <a:pt x="634612" y="98388"/>
                  </a:lnTo>
                  <a:lnTo>
                    <a:pt x="635584" y="357050"/>
                  </a:lnTo>
                  <a:lnTo>
                    <a:pt x="636556" y="410943"/>
                  </a:lnTo>
                  <a:lnTo>
                    <a:pt x="637420" y="0"/>
                  </a:lnTo>
                  <a:lnTo>
                    <a:pt x="638392" y="390098"/>
                  </a:lnTo>
                  <a:lnTo>
                    <a:pt x="639256" y="207685"/>
                  </a:lnTo>
                  <a:lnTo>
                    <a:pt x="640228" y="289334"/>
                  </a:lnTo>
                  <a:lnTo>
                    <a:pt x="641092" y="227557"/>
                  </a:lnTo>
                  <a:lnTo>
                    <a:pt x="642064" y="307370"/>
                  </a:lnTo>
                  <a:lnTo>
                    <a:pt x="642928" y="307370"/>
                  </a:lnTo>
                  <a:lnTo>
                    <a:pt x="643900" y="251641"/>
                  </a:lnTo>
                  <a:lnTo>
                    <a:pt x="644872" y="281450"/>
                  </a:lnTo>
                  <a:lnTo>
                    <a:pt x="645736" y="31104"/>
                  </a:lnTo>
                  <a:lnTo>
                    <a:pt x="646708" y="219565"/>
                  </a:lnTo>
                  <a:lnTo>
                    <a:pt x="647572" y="242245"/>
                  </a:lnTo>
                  <a:lnTo>
                    <a:pt x="648544" y="204121"/>
                  </a:lnTo>
                  <a:lnTo>
                    <a:pt x="649408" y="196345"/>
                  </a:lnTo>
                  <a:lnTo>
                    <a:pt x="650380" y="302618"/>
                  </a:lnTo>
                  <a:lnTo>
                    <a:pt x="651244" y="98388"/>
                  </a:lnTo>
                  <a:lnTo>
                    <a:pt x="652216" y="78192"/>
                  </a:lnTo>
                  <a:lnTo>
                    <a:pt x="653080" y="345386"/>
                  </a:lnTo>
                  <a:lnTo>
                    <a:pt x="654052" y="228529"/>
                  </a:lnTo>
                  <a:lnTo>
                    <a:pt x="655024" y="310070"/>
                  </a:lnTo>
                  <a:lnTo>
                    <a:pt x="655888" y="320870"/>
                  </a:lnTo>
                  <a:lnTo>
                    <a:pt x="656860" y="290522"/>
                  </a:lnTo>
                  <a:lnTo>
                    <a:pt x="657724" y="352298"/>
                  </a:lnTo>
                  <a:lnTo>
                    <a:pt x="658696" y="191161"/>
                  </a:lnTo>
                  <a:lnTo>
                    <a:pt x="659560" y="146989"/>
                  </a:lnTo>
                  <a:lnTo>
                    <a:pt x="660532" y="303374"/>
                  </a:lnTo>
                  <a:lnTo>
                    <a:pt x="661396" y="179821"/>
                  </a:lnTo>
                  <a:lnTo>
                    <a:pt x="662368" y="111780"/>
                  </a:lnTo>
                  <a:lnTo>
                    <a:pt x="663340" y="278102"/>
                  </a:lnTo>
                  <a:lnTo>
                    <a:pt x="664204" y="162649"/>
                  </a:lnTo>
                  <a:lnTo>
                    <a:pt x="665176" y="282206"/>
                  </a:lnTo>
                  <a:lnTo>
                    <a:pt x="666040" y="288902"/>
                  </a:lnTo>
                  <a:lnTo>
                    <a:pt x="667012" y="134460"/>
                  </a:lnTo>
                  <a:lnTo>
                    <a:pt x="667876" y="88020"/>
                  </a:lnTo>
                  <a:lnTo>
                    <a:pt x="668848" y="218377"/>
                  </a:lnTo>
                  <a:lnTo>
                    <a:pt x="669712" y="188353"/>
                  </a:lnTo>
                  <a:lnTo>
                    <a:pt x="670684" y="192025"/>
                  </a:lnTo>
                  <a:lnTo>
                    <a:pt x="671656" y="149257"/>
                  </a:lnTo>
                  <a:lnTo>
                    <a:pt x="672520" y="363314"/>
                  </a:lnTo>
                  <a:lnTo>
                    <a:pt x="673492" y="188677"/>
                  </a:lnTo>
                  <a:lnTo>
                    <a:pt x="674356" y="267625"/>
                  </a:lnTo>
                  <a:lnTo>
                    <a:pt x="675328" y="207685"/>
                  </a:lnTo>
                  <a:lnTo>
                    <a:pt x="676192" y="228745"/>
                  </a:lnTo>
                  <a:lnTo>
                    <a:pt x="677164" y="239977"/>
                  </a:lnTo>
                  <a:lnTo>
                    <a:pt x="678028" y="216649"/>
                  </a:lnTo>
                  <a:lnTo>
                    <a:pt x="679001" y="118368"/>
                  </a:lnTo>
                  <a:lnTo>
                    <a:pt x="679973" y="89100"/>
                  </a:lnTo>
                  <a:lnTo>
                    <a:pt x="680837" y="353270"/>
                  </a:lnTo>
                  <a:lnTo>
                    <a:pt x="681809" y="242569"/>
                  </a:lnTo>
                  <a:lnTo>
                    <a:pt x="682673" y="215461"/>
                  </a:lnTo>
                  <a:lnTo>
                    <a:pt x="683645" y="112212"/>
                  </a:lnTo>
                  <a:lnTo>
                    <a:pt x="684509" y="242029"/>
                  </a:lnTo>
                  <a:lnTo>
                    <a:pt x="685481" y="322382"/>
                  </a:lnTo>
                  <a:lnTo>
                    <a:pt x="686345" y="161569"/>
                  </a:lnTo>
                  <a:lnTo>
                    <a:pt x="687317" y="123336"/>
                  </a:lnTo>
                  <a:lnTo>
                    <a:pt x="688289" y="193537"/>
                  </a:lnTo>
                  <a:lnTo>
                    <a:pt x="689153" y="269677"/>
                  </a:lnTo>
                  <a:lnTo>
                    <a:pt x="690125" y="230041"/>
                  </a:lnTo>
                  <a:lnTo>
                    <a:pt x="690989" y="307046"/>
                  </a:lnTo>
                  <a:lnTo>
                    <a:pt x="691961" y="107460"/>
                  </a:lnTo>
                  <a:lnTo>
                    <a:pt x="692825" y="154981"/>
                  </a:lnTo>
                  <a:lnTo>
                    <a:pt x="693797" y="235117"/>
                  </a:lnTo>
                  <a:lnTo>
                    <a:pt x="694661" y="271514"/>
                  </a:lnTo>
                  <a:lnTo>
                    <a:pt x="695633" y="271514"/>
                  </a:lnTo>
                  <a:lnTo>
                    <a:pt x="696605" y="297218"/>
                  </a:lnTo>
                  <a:lnTo>
                    <a:pt x="697469" y="169453"/>
                  </a:lnTo>
                  <a:lnTo>
                    <a:pt x="698441" y="186517"/>
                  </a:lnTo>
                  <a:lnTo>
                    <a:pt x="699305" y="328646"/>
                  </a:lnTo>
                  <a:lnTo>
                    <a:pt x="700277" y="250453"/>
                  </a:lnTo>
                  <a:lnTo>
                    <a:pt x="701141" y="341498"/>
                  </a:lnTo>
                  <a:lnTo>
                    <a:pt x="702113" y="329186"/>
                  </a:lnTo>
                  <a:lnTo>
                    <a:pt x="702977" y="204985"/>
                  </a:lnTo>
                  <a:lnTo>
                    <a:pt x="703949" y="296354"/>
                  </a:lnTo>
                  <a:lnTo>
                    <a:pt x="704921" y="288254"/>
                  </a:lnTo>
                  <a:lnTo>
                    <a:pt x="705785" y="109512"/>
                  </a:lnTo>
                  <a:lnTo>
                    <a:pt x="706757" y="326270"/>
                  </a:lnTo>
                  <a:lnTo>
                    <a:pt x="707621" y="186733"/>
                  </a:lnTo>
                  <a:lnTo>
                    <a:pt x="708593" y="285554"/>
                  </a:lnTo>
                  <a:lnTo>
                    <a:pt x="709457" y="290954"/>
                  </a:lnTo>
                  <a:lnTo>
                    <a:pt x="710429" y="85752"/>
                  </a:lnTo>
                  <a:lnTo>
                    <a:pt x="711293" y="121392"/>
                  </a:lnTo>
                  <a:lnTo>
                    <a:pt x="712265" y="295166"/>
                  </a:lnTo>
                  <a:lnTo>
                    <a:pt x="713129" y="97308"/>
                  </a:lnTo>
                  <a:lnTo>
                    <a:pt x="714101" y="241165"/>
                  </a:lnTo>
                  <a:lnTo>
                    <a:pt x="715073" y="210169"/>
                  </a:lnTo>
                  <a:lnTo>
                    <a:pt x="715937" y="210169"/>
                  </a:lnTo>
                  <a:lnTo>
                    <a:pt x="716909" y="249373"/>
                  </a:lnTo>
                  <a:lnTo>
                    <a:pt x="717773" y="68472"/>
                  </a:lnTo>
                  <a:lnTo>
                    <a:pt x="718745" y="220537"/>
                  </a:lnTo>
                  <a:lnTo>
                    <a:pt x="719609" y="284474"/>
                  </a:lnTo>
                  <a:lnTo>
                    <a:pt x="720581" y="271730"/>
                  </a:lnTo>
                  <a:lnTo>
                    <a:pt x="721445" y="46332"/>
                  </a:lnTo>
                  <a:lnTo>
                    <a:pt x="722417" y="248833"/>
                  </a:lnTo>
                  <a:lnTo>
                    <a:pt x="723389" y="307370"/>
                  </a:lnTo>
                  <a:lnTo>
                    <a:pt x="724253" y="123552"/>
                  </a:lnTo>
                  <a:lnTo>
                    <a:pt x="725225" y="105300"/>
                  </a:lnTo>
                  <a:lnTo>
                    <a:pt x="726089" y="334910"/>
                  </a:lnTo>
                  <a:lnTo>
                    <a:pt x="727061" y="94176"/>
                  </a:lnTo>
                  <a:lnTo>
                    <a:pt x="727925" y="205741"/>
                  </a:lnTo>
                  <a:lnTo>
                    <a:pt x="728897" y="220645"/>
                  </a:lnTo>
                  <a:lnTo>
                    <a:pt x="729761" y="287606"/>
                  </a:lnTo>
                  <a:lnTo>
                    <a:pt x="730733" y="339122"/>
                  </a:lnTo>
                  <a:lnTo>
                    <a:pt x="731705" y="301214"/>
                  </a:lnTo>
                  <a:lnTo>
                    <a:pt x="732569" y="297326"/>
                  </a:lnTo>
                  <a:lnTo>
                    <a:pt x="733541" y="148393"/>
                  </a:lnTo>
                  <a:lnTo>
                    <a:pt x="734405" y="264601"/>
                  </a:lnTo>
                  <a:lnTo>
                    <a:pt x="735377" y="249049"/>
                  </a:lnTo>
                  <a:lnTo>
                    <a:pt x="736241" y="227665"/>
                  </a:lnTo>
                  <a:lnTo>
                    <a:pt x="737213" y="216433"/>
                  </a:lnTo>
                  <a:lnTo>
                    <a:pt x="738077" y="257689"/>
                  </a:lnTo>
                  <a:lnTo>
                    <a:pt x="739049" y="196777"/>
                  </a:lnTo>
                  <a:lnTo>
                    <a:pt x="740021" y="196777"/>
                  </a:lnTo>
                  <a:lnTo>
                    <a:pt x="740885" y="302294"/>
                  </a:lnTo>
                  <a:lnTo>
                    <a:pt x="741857" y="348194"/>
                  </a:lnTo>
                  <a:lnTo>
                    <a:pt x="742721" y="342146"/>
                  </a:lnTo>
                  <a:lnTo>
                    <a:pt x="743693" y="108000"/>
                  </a:lnTo>
                  <a:lnTo>
                    <a:pt x="744557" y="170101"/>
                  </a:lnTo>
                  <a:lnTo>
                    <a:pt x="745529" y="235657"/>
                  </a:lnTo>
                  <a:lnTo>
                    <a:pt x="746393" y="336098"/>
                  </a:lnTo>
                  <a:lnTo>
                    <a:pt x="747365" y="139969"/>
                  </a:lnTo>
                  <a:lnTo>
                    <a:pt x="748337" y="198829"/>
                  </a:lnTo>
                  <a:lnTo>
                    <a:pt x="749201" y="224209"/>
                  </a:lnTo>
                  <a:lnTo>
                    <a:pt x="750173" y="243865"/>
                  </a:lnTo>
                  <a:lnTo>
                    <a:pt x="751037" y="219349"/>
                  </a:lnTo>
                  <a:lnTo>
                    <a:pt x="752009" y="204121"/>
                  </a:lnTo>
                  <a:lnTo>
                    <a:pt x="752873" y="245917"/>
                  </a:lnTo>
                  <a:lnTo>
                    <a:pt x="753845" y="299702"/>
                  </a:lnTo>
                  <a:lnTo>
                    <a:pt x="754709" y="208981"/>
                  </a:lnTo>
                  <a:lnTo>
                    <a:pt x="755681" y="179821"/>
                  </a:lnTo>
                  <a:lnTo>
                    <a:pt x="756653" y="150661"/>
                  </a:lnTo>
                  <a:lnTo>
                    <a:pt x="757517" y="204769"/>
                  </a:lnTo>
                  <a:lnTo>
                    <a:pt x="758489" y="322706"/>
                  </a:lnTo>
                  <a:lnTo>
                    <a:pt x="759353" y="91800"/>
                  </a:lnTo>
                  <a:lnTo>
                    <a:pt x="760325" y="340850"/>
                  </a:lnTo>
                  <a:lnTo>
                    <a:pt x="761189" y="102060"/>
                  </a:lnTo>
                  <a:lnTo>
                    <a:pt x="762161" y="184573"/>
                  </a:lnTo>
                  <a:lnTo>
                    <a:pt x="763025" y="194725"/>
                  </a:lnTo>
                  <a:lnTo>
                    <a:pt x="763997" y="163945"/>
                  </a:lnTo>
                  <a:lnTo>
                    <a:pt x="764861" y="230905"/>
                  </a:lnTo>
                  <a:lnTo>
                    <a:pt x="765833" y="289658"/>
                  </a:lnTo>
                  <a:lnTo>
                    <a:pt x="766805" y="184033"/>
                  </a:lnTo>
                  <a:lnTo>
                    <a:pt x="767669" y="343010"/>
                  </a:lnTo>
                  <a:lnTo>
                    <a:pt x="768641" y="77760"/>
                  </a:lnTo>
                  <a:lnTo>
                    <a:pt x="769505" y="155521"/>
                  </a:lnTo>
                  <a:lnTo>
                    <a:pt x="770477" y="174745"/>
                  </a:lnTo>
                  <a:lnTo>
                    <a:pt x="771341" y="174745"/>
                  </a:lnTo>
                  <a:lnTo>
                    <a:pt x="772313" y="282638"/>
                  </a:lnTo>
                  <a:lnTo>
                    <a:pt x="773177" y="267841"/>
                  </a:lnTo>
                  <a:lnTo>
                    <a:pt x="774149" y="319466"/>
                  </a:lnTo>
                  <a:lnTo>
                    <a:pt x="775121" y="207253"/>
                  </a:lnTo>
                  <a:lnTo>
                    <a:pt x="775985" y="171829"/>
                  </a:lnTo>
                  <a:lnTo>
                    <a:pt x="776957" y="125712"/>
                  </a:lnTo>
                  <a:lnTo>
                    <a:pt x="777821" y="262549"/>
                  </a:lnTo>
                  <a:lnTo>
                    <a:pt x="778793" y="208441"/>
                  </a:lnTo>
                  <a:lnTo>
                    <a:pt x="779657" y="263953"/>
                  </a:lnTo>
                  <a:lnTo>
                    <a:pt x="780629" y="206929"/>
                  </a:lnTo>
                  <a:lnTo>
                    <a:pt x="781493" y="220213"/>
                  </a:lnTo>
                  <a:lnTo>
                    <a:pt x="782465" y="389450"/>
                  </a:lnTo>
                  <a:lnTo>
                    <a:pt x="783437" y="104868"/>
                  </a:lnTo>
                  <a:lnTo>
                    <a:pt x="784301" y="315146"/>
                  </a:lnTo>
                  <a:lnTo>
                    <a:pt x="785273" y="156601"/>
                  </a:lnTo>
                  <a:lnTo>
                    <a:pt x="786137" y="298946"/>
                  </a:lnTo>
                  <a:lnTo>
                    <a:pt x="787109" y="307910"/>
                  </a:lnTo>
                  <a:lnTo>
                    <a:pt x="787973" y="164593"/>
                  </a:lnTo>
                  <a:lnTo>
                    <a:pt x="788945" y="135108"/>
                  </a:lnTo>
                  <a:lnTo>
                    <a:pt x="789809" y="149257"/>
                  </a:lnTo>
                  <a:lnTo>
                    <a:pt x="790781" y="172693"/>
                  </a:lnTo>
                  <a:lnTo>
                    <a:pt x="791753" y="208441"/>
                  </a:lnTo>
                  <a:lnTo>
                    <a:pt x="792617" y="316874"/>
                  </a:lnTo>
                  <a:lnTo>
                    <a:pt x="793589" y="284906"/>
                  </a:lnTo>
                  <a:lnTo>
                    <a:pt x="794453" y="323786"/>
                  </a:lnTo>
                  <a:lnTo>
                    <a:pt x="795425" y="186193"/>
                  </a:lnTo>
                  <a:lnTo>
                    <a:pt x="796289" y="152389"/>
                  </a:lnTo>
                  <a:lnTo>
                    <a:pt x="797261" y="282854"/>
                  </a:lnTo>
                  <a:lnTo>
                    <a:pt x="798125" y="318170"/>
                  </a:lnTo>
                  <a:lnTo>
                    <a:pt x="799097" y="301862"/>
                  </a:lnTo>
                  <a:lnTo>
                    <a:pt x="800069" y="341930"/>
                  </a:lnTo>
                  <a:lnTo>
                    <a:pt x="800933" y="297218"/>
                  </a:lnTo>
                  <a:lnTo>
                    <a:pt x="801905" y="323462"/>
                  </a:lnTo>
                  <a:lnTo>
                    <a:pt x="802769" y="249373"/>
                  </a:lnTo>
                  <a:lnTo>
                    <a:pt x="803741" y="234469"/>
                  </a:lnTo>
                  <a:lnTo>
                    <a:pt x="804605" y="234037"/>
                  </a:lnTo>
                  <a:lnTo>
                    <a:pt x="805577" y="274322"/>
                  </a:lnTo>
                  <a:lnTo>
                    <a:pt x="806441" y="93204"/>
                  </a:lnTo>
                  <a:lnTo>
                    <a:pt x="807413" y="210385"/>
                  </a:lnTo>
                  <a:lnTo>
                    <a:pt x="808385" y="245161"/>
                  </a:lnTo>
                  <a:lnTo>
                    <a:pt x="809249" y="230041"/>
                  </a:lnTo>
                  <a:lnTo>
                    <a:pt x="810221" y="138241"/>
                  </a:lnTo>
                  <a:lnTo>
                    <a:pt x="811085" y="271838"/>
                  </a:lnTo>
                  <a:lnTo>
                    <a:pt x="812057" y="212113"/>
                  </a:lnTo>
                  <a:lnTo>
                    <a:pt x="812921" y="220753"/>
                  </a:lnTo>
                  <a:lnTo>
                    <a:pt x="813894" y="249913"/>
                  </a:lnTo>
                  <a:lnTo>
                    <a:pt x="814758" y="108432"/>
                  </a:lnTo>
                  <a:lnTo>
                    <a:pt x="815730" y="233605"/>
                  </a:lnTo>
                  <a:lnTo>
                    <a:pt x="816702" y="222805"/>
                  </a:lnTo>
                  <a:lnTo>
                    <a:pt x="817566" y="256933"/>
                  </a:lnTo>
                  <a:lnTo>
                    <a:pt x="818538" y="170317"/>
                  </a:lnTo>
                  <a:lnTo>
                    <a:pt x="819402" y="317630"/>
                  </a:lnTo>
                  <a:lnTo>
                    <a:pt x="820374" y="122904"/>
                  </a:lnTo>
                  <a:lnTo>
                    <a:pt x="821238" y="310826"/>
                  </a:lnTo>
                  <a:lnTo>
                    <a:pt x="822210" y="176149"/>
                  </a:lnTo>
                  <a:lnTo>
                    <a:pt x="823074" y="248401"/>
                  </a:lnTo>
                  <a:lnTo>
                    <a:pt x="824046" y="248401"/>
                  </a:lnTo>
                  <a:lnTo>
                    <a:pt x="824910" y="263413"/>
                  </a:lnTo>
                  <a:lnTo>
                    <a:pt x="825882" y="288254"/>
                  </a:lnTo>
                  <a:lnTo>
                    <a:pt x="826854" y="316010"/>
                  </a:lnTo>
                  <a:lnTo>
                    <a:pt x="827718" y="300566"/>
                  </a:lnTo>
                  <a:lnTo>
                    <a:pt x="828690" y="256285"/>
                  </a:lnTo>
                  <a:lnTo>
                    <a:pt x="829554" y="202717"/>
                  </a:lnTo>
                  <a:lnTo>
                    <a:pt x="830526" y="290198"/>
                  </a:lnTo>
                  <a:lnTo>
                    <a:pt x="831390" y="175825"/>
                  </a:lnTo>
                  <a:lnTo>
                    <a:pt x="832362" y="175825"/>
                  </a:lnTo>
                  <a:lnTo>
                    <a:pt x="833226" y="268705"/>
                  </a:lnTo>
                  <a:lnTo>
                    <a:pt x="834198" y="281558"/>
                  </a:lnTo>
                  <a:lnTo>
                    <a:pt x="835170" y="157249"/>
                  </a:lnTo>
                  <a:lnTo>
                    <a:pt x="836034" y="271622"/>
                  </a:lnTo>
                  <a:lnTo>
                    <a:pt x="837006" y="168805"/>
                  </a:lnTo>
                  <a:lnTo>
                    <a:pt x="837870" y="282746"/>
                  </a:lnTo>
                  <a:lnTo>
                    <a:pt x="838842" y="223129"/>
                  </a:lnTo>
                  <a:lnTo>
                    <a:pt x="839706" y="285554"/>
                  </a:lnTo>
                  <a:lnTo>
                    <a:pt x="840678" y="277778"/>
                  </a:lnTo>
                  <a:lnTo>
                    <a:pt x="841542" y="252181"/>
                  </a:lnTo>
                  <a:lnTo>
                    <a:pt x="842514" y="222913"/>
                  </a:lnTo>
                  <a:lnTo>
                    <a:pt x="843486" y="146449"/>
                  </a:lnTo>
                  <a:lnTo>
                    <a:pt x="844350" y="103248"/>
                  </a:lnTo>
                  <a:lnTo>
                    <a:pt x="845322" y="259741"/>
                  </a:lnTo>
                  <a:lnTo>
                    <a:pt x="846186" y="170425"/>
                  </a:lnTo>
                  <a:lnTo>
                    <a:pt x="847158" y="271622"/>
                  </a:lnTo>
                  <a:lnTo>
                    <a:pt x="848022" y="220969"/>
                  </a:lnTo>
                  <a:lnTo>
                    <a:pt x="848994" y="220969"/>
                  </a:lnTo>
                  <a:lnTo>
                    <a:pt x="849858" y="245485"/>
                  </a:lnTo>
                  <a:lnTo>
                    <a:pt x="850830" y="145693"/>
                  </a:lnTo>
                  <a:lnTo>
                    <a:pt x="851802" y="140833"/>
                  </a:lnTo>
                  <a:lnTo>
                    <a:pt x="852666" y="299162"/>
                  </a:lnTo>
                  <a:lnTo>
                    <a:pt x="853638" y="359210"/>
                  </a:lnTo>
                  <a:lnTo>
                    <a:pt x="854502" y="324866"/>
                  </a:lnTo>
                  <a:lnTo>
                    <a:pt x="855474" y="202825"/>
                  </a:lnTo>
                  <a:lnTo>
                    <a:pt x="856338" y="259201"/>
                  </a:lnTo>
                  <a:lnTo>
                    <a:pt x="857310" y="180469"/>
                  </a:lnTo>
                  <a:lnTo>
                    <a:pt x="858174" y="165673"/>
                  </a:lnTo>
                  <a:lnTo>
                    <a:pt x="859146" y="297218"/>
                  </a:lnTo>
                  <a:lnTo>
                    <a:pt x="860118" y="255313"/>
                  </a:lnTo>
                  <a:lnTo>
                    <a:pt x="860982" y="276806"/>
                  </a:lnTo>
                  <a:lnTo>
                    <a:pt x="861954" y="304454"/>
                  </a:lnTo>
                  <a:lnTo>
                    <a:pt x="862818" y="193969"/>
                  </a:lnTo>
                  <a:lnTo>
                    <a:pt x="863790" y="297974"/>
                  </a:lnTo>
                  <a:lnTo>
                    <a:pt x="864654" y="153577"/>
                  </a:lnTo>
                  <a:lnTo>
                    <a:pt x="865626" y="165025"/>
                  </a:lnTo>
                  <a:lnTo>
                    <a:pt x="866490" y="165025"/>
                  </a:lnTo>
                  <a:lnTo>
                    <a:pt x="867462" y="158437"/>
                  </a:lnTo>
                  <a:lnTo>
                    <a:pt x="868434" y="236521"/>
                  </a:lnTo>
                  <a:lnTo>
                    <a:pt x="869298" y="177445"/>
                  </a:lnTo>
                  <a:lnTo>
                    <a:pt x="870270" y="254017"/>
                  </a:lnTo>
                  <a:lnTo>
                    <a:pt x="871134" y="309746"/>
                  </a:lnTo>
                  <a:lnTo>
                    <a:pt x="872106" y="263197"/>
                  </a:lnTo>
                  <a:lnTo>
                    <a:pt x="872970" y="304670"/>
                  </a:lnTo>
                  <a:lnTo>
                    <a:pt x="873942" y="272270"/>
                  </a:lnTo>
                  <a:lnTo>
                    <a:pt x="874806" y="272270"/>
                  </a:lnTo>
                  <a:lnTo>
                    <a:pt x="875778" y="207145"/>
                  </a:lnTo>
                  <a:lnTo>
                    <a:pt x="876750" y="277022"/>
                  </a:lnTo>
                  <a:lnTo>
                    <a:pt x="877614" y="77868"/>
                  </a:lnTo>
                  <a:lnTo>
                    <a:pt x="878586" y="271514"/>
                  </a:lnTo>
                  <a:lnTo>
                    <a:pt x="879450" y="195373"/>
                  </a:lnTo>
                  <a:lnTo>
                    <a:pt x="880422" y="226909"/>
                  </a:lnTo>
                  <a:lnTo>
                    <a:pt x="881286" y="261793"/>
                  </a:lnTo>
                  <a:lnTo>
                    <a:pt x="882258" y="219565"/>
                  </a:lnTo>
                  <a:lnTo>
                    <a:pt x="883122" y="76032"/>
                  </a:lnTo>
                  <a:lnTo>
                    <a:pt x="884094" y="110916"/>
                  </a:lnTo>
                  <a:lnTo>
                    <a:pt x="884958" y="63504"/>
                  </a:lnTo>
                  <a:lnTo>
                    <a:pt x="885930" y="43632"/>
                  </a:lnTo>
                  <a:lnTo>
                    <a:pt x="886902" y="240193"/>
                  </a:lnTo>
                  <a:lnTo>
                    <a:pt x="887766" y="269137"/>
                  </a:lnTo>
                  <a:lnTo>
                    <a:pt x="888738" y="234361"/>
                  </a:lnTo>
                  <a:lnTo>
                    <a:pt x="889602" y="176365"/>
                  </a:lnTo>
                  <a:lnTo>
                    <a:pt x="890574" y="194185"/>
                  </a:lnTo>
                  <a:lnTo>
                    <a:pt x="891438" y="207361"/>
                  </a:lnTo>
                  <a:lnTo>
                    <a:pt x="892410" y="165241"/>
                  </a:lnTo>
                  <a:lnTo>
                    <a:pt x="893274" y="180253"/>
                  </a:lnTo>
                  <a:lnTo>
                    <a:pt x="894246" y="263197"/>
                  </a:lnTo>
                  <a:lnTo>
                    <a:pt x="895218" y="289442"/>
                  </a:lnTo>
                  <a:lnTo>
                    <a:pt x="896082" y="190621"/>
                  </a:lnTo>
                  <a:lnTo>
                    <a:pt x="897054" y="258121"/>
                  </a:lnTo>
                  <a:lnTo>
                    <a:pt x="897918" y="261685"/>
                  </a:lnTo>
                  <a:lnTo>
                    <a:pt x="898890" y="228961"/>
                  </a:lnTo>
                  <a:lnTo>
                    <a:pt x="899754" y="233389"/>
                  </a:lnTo>
                  <a:lnTo>
                    <a:pt x="900726" y="227449"/>
                  </a:lnTo>
                  <a:lnTo>
                    <a:pt x="901590" y="223237"/>
                  </a:lnTo>
                  <a:lnTo>
                    <a:pt x="902562" y="223237"/>
                  </a:lnTo>
                  <a:lnTo>
                    <a:pt x="903534" y="270325"/>
                  </a:lnTo>
                  <a:lnTo>
                    <a:pt x="904398" y="203797"/>
                  </a:lnTo>
                  <a:lnTo>
                    <a:pt x="905370" y="228637"/>
                  </a:lnTo>
                  <a:lnTo>
                    <a:pt x="906234" y="161785"/>
                  </a:lnTo>
                  <a:lnTo>
                    <a:pt x="907206" y="143317"/>
                  </a:lnTo>
                  <a:lnTo>
                    <a:pt x="908070" y="175609"/>
                  </a:lnTo>
                  <a:lnTo>
                    <a:pt x="909042" y="281990"/>
                  </a:lnTo>
                  <a:lnTo>
                    <a:pt x="909906" y="214165"/>
                  </a:lnTo>
                  <a:lnTo>
                    <a:pt x="910878" y="77004"/>
                  </a:lnTo>
                  <a:lnTo>
                    <a:pt x="911850" y="11664"/>
                  </a:lnTo>
                  <a:lnTo>
                    <a:pt x="912714" y="259093"/>
                  </a:lnTo>
                  <a:lnTo>
                    <a:pt x="913686" y="196021"/>
                  </a:lnTo>
                  <a:lnTo>
                    <a:pt x="914550" y="77112"/>
                  </a:lnTo>
                  <a:lnTo>
                    <a:pt x="915522" y="23760"/>
                  </a:lnTo>
                  <a:lnTo>
                    <a:pt x="916386" y="278966"/>
                  </a:lnTo>
                  <a:lnTo>
                    <a:pt x="917358" y="165997"/>
                  </a:lnTo>
                  <a:lnTo>
                    <a:pt x="918222" y="258553"/>
                  </a:lnTo>
                  <a:lnTo>
                    <a:pt x="919194" y="242353"/>
                  </a:lnTo>
                  <a:lnTo>
                    <a:pt x="920166" y="237061"/>
                  </a:lnTo>
                  <a:lnTo>
                    <a:pt x="921030" y="74412"/>
                  </a:lnTo>
                  <a:lnTo>
                    <a:pt x="922002" y="189325"/>
                  </a:lnTo>
                  <a:lnTo>
                    <a:pt x="922866" y="182521"/>
                  </a:lnTo>
                </a:path>
              </a:pathLst>
            </a:custGeom>
            <a:ln w="7668">
              <a:solidFill>
                <a:srgbClr val="011F4B"/>
              </a:solidFill>
            </a:ln>
          </p:spPr>
          <p:txBody>
            <a:bodyPr wrap="square" lIns="0" tIns="0" rIns="0" bIns="0" rtlCol="0"/>
            <a:lstStyle/>
            <a:p>
              <a:endParaRPr/>
            </a:p>
          </p:txBody>
        </p:sp>
        <p:sp>
          <p:nvSpPr>
            <p:cNvPr id="33" name="object 33"/>
            <p:cNvSpPr/>
            <p:nvPr/>
          </p:nvSpPr>
          <p:spPr>
            <a:xfrm>
              <a:off x="2634814" y="2316688"/>
              <a:ext cx="923290" cy="567690"/>
            </a:xfrm>
            <a:custGeom>
              <a:avLst/>
              <a:gdLst/>
              <a:ahLst/>
              <a:cxnLst/>
              <a:rect l="l" t="t" r="r" b="b"/>
              <a:pathLst>
                <a:path w="923289" h="567689">
                  <a:moveTo>
                    <a:pt x="0" y="251317"/>
                  </a:moveTo>
                  <a:lnTo>
                    <a:pt x="972" y="401762"/>
                  </a:lnTo>
                  <a:lnTo>
                    <a:pt x="1836" y="308882"/>
                  </a:lnTo>
                  <a:lnTo>
                    <a:pt x="2808" y="179713"/>
                  </a:lnTo>
                  <a:lnTo>
                    <a:pt x="3672" y="298946"/>
                  </a:lnTo>
                  <a:lnTo>
                    <a:pt x="4644" y="422175"/>
                  </a:lnTo>
                  <a:lnTo>
                    <a:pt x="5508" y="158977"/>
                  </a:lnTo>
                  <a:lnTo>
                    <a:pt x="6480" y="463431"/>
                  </a:lnTo>
                  <a:lnTo>
                    <a:pt x="7344" y="420987"/>
                  </a:lnTo>
                  <a:lnTo>
                    <a:pt x="8316" y="414723"/>
                  </a:lnTo>
                  <a:lnTo>
                    <a:pt x="9288" y="458787"/>
                  </a:lnTo>
                  <a:lnTo>
                    <a:pt x="10152" y="421527"/>
                  </a:lnTo>
                  <a:lnTo>
                    <a:pt x="11124" y="304562"/>
                  </a:lnTo>
                  <a:lnTo>
                    <a:pt x="11988" y="330590"/>
                  </a:lnTo>
                  <a:lnTo>
                    <a:pt x="12960" y="320114"/>
                  </a:lnTo>
                  <a:lnTo>
                    <a:pt x="13824" y="309314"/>
                  </a:lnTo>
                  <a:lnTo>
                    <a:pt x="14796" y="321410"/>
                  </a:lnTo>
                  <a:lnTo>
                    <a:pt x="15660" y="321410"/>
                  </a:lnTo>
                  <a:lnTo>
                    <a:pt x="16632" y="374330"/>
                  </a:lnTo>
                  <a:lnTo>
                    <a:pt x="17604" y="220753"/>
                  </a:lnTo>
                  <a:lnTo>
                    <a:pt x="18468" y="258445"/>
                  </a:lnTo>
                  <a:lnTo>
                    <a:pt x="19440" y="381674"/>
                  </a:lnTo>
                  <a:lnTo>
                    <a:pt x="20304" y="288254"/>
                  </a:lnTo>
                  <a:lnTo>
                    <a:pt x="21276" y="253693"/>
                  </a:lnTo>
                  <a:lnTo>
                    <a:pt x="22140" y="102276"/>
                  </a:lnTo>
                  <a:lnTo>
                    <a:pt x="23112" y="120636"/>
                  </a:lnTo>
                  <a:lnTo>
                    <a:pt x="23976" y="154333"/>
                  </a:lnTo>
                  <a:lnTo>
                    <a:pt x="24948" y="282638"/>
                  </a:lnTo>
                  <a:lnTo>
                    <a:pt x="25920" y="365150"/>
                  </a:lnTo>
                  <a:lnTo>
                    <a:pt x="26784" y="346142"/>
                  </a:lnTo>
                  <a:lnTo>
                    <a:pt x="27756" y="374978"/>
                  </a:lnTo>
                  <a:lnTo>
                    <a:pt x="28620" y="167401"/>
                  </a:lnTo>
                  <a:lnTo>
                    <a:pt x="29592" y="287930"/>
                  </a:lnTo>
                  <a:lnTo>
                    <a:pt x="30456" y="326918"/>
                  </a:lnTo>
                  <a:lnTo>
                    <a:pt x="31428" y="317954"/>
                  </a:lnTo>
                  <a:lnTo>
                    <a:pt x="32292" y="476715"/>
                  </a:lnTo>
                  <a:lnTo>
                    <a:pt x="33264" y="300458"/>
                  </a:lnTo>
                  <a:lnTo>
                    <a:pt x="34128" y="501447"/>
                  </a:lnTo>
                  <a:lnTo>
                    <a:pt x="35100" y="71496"/>
                  </a:lnTo>
                  <a:lnTo>
                    <a:pt x="36072" y="399818"/>
                  </a:lnTo>
                  <a:lnTo>
                    <a:pt x="36936" y="253153"/>
                  </a:lnTo>
                  <a:lnTo>
                    <a:pt x="37908" y="293546"/>
                  </a:lnTo>
                  <a:lnTo>
                    <a:pt x="38772" y="308234"/>
                  </a:lnTo>
                  <a:lnTo>
                    <a:pt x="39744" y="344630"/>
                  </a:lnTo>
                  <a:lnTo>
                    <a:pt x="40608" y="328862"/>
                  </a:lnTo>
                  <a:lnTo>
                    <a:pt x="41580" y="312338"/>
                  </a:lnTo>
                  <a:lnTo>
                    <a:pt x="42444" y="376166"/>
                  </a:lnTo>
                  <a:lnTo>
                    <a:pt x="43416" y="334154"/>
                  </a:lnTo>
                  <a:lnTo>
                    <a:pt x="44388" y="327782"/>
                  </a:lnTo>
                  <a:lnTo>
                    <a:pt x="45252" y="335342"/>
                  </a:lnTo>
                  <a:lnTo>
                    <a:pt x="46224" y="200665"/>
                  </a:lnTo>
                  <a:lnTo>
                    <a:pt x="47088" y="389666"/>
                  </a:lnTo>
                  <a:lnTo>
                    <a:pt x="48060" y="271081"/>
                  </a:lnTo>
                  <a:lnTo>
                    <a:pt x="48924" y="370334"/>
                  </a:lnTo>
                  <a:lnTo>
                    <a:pt x="49896" y="302402"/>
                  </a:lnTo>
                  <a:lnTo>
                    <a:pt x="50760" y="357698"/>
                  </a:lnTo>
                  <a:lnTo>
                    <a:pt x="51732" y="382970"/>
                  </a:lnTo>
                  <a:lnTo>
                    <a:pt x="52704" y="260821"/>
                  </a:lnTo>
                  <a:lnTo>
                    <a:pt x="53568" y="335450"/>
                  </a:lnTo>
                  <a:lnTo>
                    <a:pt x="54540" y="364826"/>
                  </a:lnTo>
                  <a:lnTo>
                    <a:pt x="55404" y="356618"/>
                  </a:lnTo>
                  <a:lnTo>
                    <a:pt x="56376" y="190405"/>
                  </a:lnTo>
                  <a:lnTo>
                    <a:pt x="57240" y="301970"/>
                  </a:lnTo>
                  <a:lnTo>
                    <a:pt x="58212" y="313418"/>
                  </a:lnTo>
                  <a:lnTo>
                    <a:pt x="59076" y="208549"/>
                  </a:lnTo>
                  <a:lnTo>
                    <a:pt x="60048" y="427251"/>
                  </a:lnTo>
                  <a:lnTo>
                    <a:pt x="61020" y="468615"/>
                  </a:lnTo>
                  <a:lnTo>
                    <a:pt x="61884" y="213301"/>
                  </a:lnTo>
                  <a:lnTo>
                    <a:pt x="62856" y="337826"/>
                  </a:lnTo>
                  <a:lnTo>
                    <a:pt x="63720" y="325838"/>
                  </a:lnTo>
                  <a:lnTo>
                    <a:pt x="64692" y="417315"/>
                  </a:lnTo>
                  <a:lnTo>
                    <a:pt x="65556" y="409539"/>
                  </a:lnTo>
                  <a:lnTo>
                    <a:pt x="66528" y="263197"/>
                  </a:lnTo>
                  <a:lnTo>
                    <a:pt x="67392" y="326270"/>
                  </a:lnTo>
                  <a:lnTo>
                    <a:pt x="68364" y="280586"/>
                  </a:lnTo>
                  <a:lnTo>
                    <a:pt x="69336" y="212113"/>
                  </a:lnTo>
                  <a:lnTo>
                    <a:pt x="70200" y="384374"/>
                  </a:lnTo>
                  <a:lnTo>
                    <a:pt x="71172" y="279182"/>
                  </a:lnTo>
                  <a:lnTo>
                    <a:pt x="72036" y="395930"/>
                  </a:lnTo>
                  <a:lnTo>
                    <a:pt x="73008" y="307478"/>
                  </a:lnTo>
                  <a:lnTo>
                    <a:pt x="73872" y="370010"/>
                  </a:lnTo>
                  <a:lnTo>
                    <a:pt x="74844" y="397766"/>
                  </a:lnTo>
                  <a:lnTo>
                    <a:pt x="75708" y="205525"/>
                  </a:lnTo>
                  <a:lnTo>
                    <a:pt x="76680" y="308990"/>
                  </a:lnTo>
                  <a:lnTo>
                    <a:pt x="77652" y="381890"/>
                  </a:lnTo>
                  <a:lnTo>
                    <a:pt x="78516" y="389774"/>
                  </a:lnTo>
                  <a:lnTo>
                    <a:pt x="79488" y="380918"/>
                  </a:lnTo>
                  <a:lnTo>
                    <a:pt x="80352" y="147745"/>
                  </a:lnTo>
                  <a:lnTo>
                    <a:pt x="81324" y="260929"/>
                  </a:lnTo>
                  <a:lnTo>
                    <a:pt x="82188" y="413535"/>
                  </a:lnTo>
                  <a:lnTo>
                    <a:pt x="83160" y="428223"/>
                  </a:lnTo>
                  <a:lnTo>
                    <a:pt x="84024" y="307802"/>
                  </a:lnTo>
                  <a:lnTo>
                    <a:pt x="84996" y="317198"/>
                  </a:lnTo>
                  <a:lnTo>
                    <a:pt x="85860" y="347870"/>
                  </a:lnTo>
                  <a:lnTo>
                    <a:pt x="86832" y="0"/>
                  </a:lnTo>
                  <a:lnTo>
                    <a:pt x="87804" y="26784"/>
                  </a:lnTo>
                  <a:lnTo>
                    <a:pt x="88668" y="544216"/>
                  </a:lnTo>
                  <a:lnTo>
                    <a:pt x="89640" y="567544"/>
                  </a:lnTo>
                  <a:lnTo>
                    <a:pt x="90504" y="327350"/>
                  </a:lnTo>
                  <a:lnTo>
                    <a:pt x="91476" y="415803"/>
                  </a:lnTo>
                  <a:lnTo>
                    <a:pt x="92340" y="418503"/>
                  </a:lnTo>
                  <a:lnTo>
                    <a:pt x="93312" y="366338"/>
                  </a:lnTo>
                  <a:lnTo>
                    <a:pt x="94176" y="288794"/>
                  </a:lnTo>
                  <a:lnTo>
                    <a:pt x="95148" y="288146"/>
                  </a:lnTo>
                  <a:lnTo>
                    <a:pt x="96120" y="336638"/>
                  </a:lnTo>
                  <a:lnTo>
                    <a:pt x="96984" y="330266"/>
                  </a:lnTo>
                  <a:lnTo>
                    <a:pt x="97956" y="217729"/>
                  </a:lnTo>
                  <a:lnTo>
                    <a:pt x="98820" y="410403"/>
                  </a:lnTo>
                  <a:lnTo>
                    <a:pt x="99792" y="221833"/>
                  </a:lnTo>
                  <a:lnTo>
                    <a:pt x="100656" y="556960"/>
                  </a:lnTo>
                  <a:lnTo>
                    <a:pt x="101628" y="340094"/>
                  </a:lnTo>
                  <a:lnTo>
                    <a:pt x="102492" y="229717"/>
                  </a:lnTo>
                  <a:lnTo>
                    <a:pt x="103464" y="198289"/>
                  </a:lnTo>
                  <a:lnTo>
                    <a:pt x="104436" y="392042"/>
                  </a:lnTo>
                  <a:lnTo>
                    <a:pt x="105300" y="290522"/>
                  </a:lnTo>
                  <a:lnTo>
                    <a:pt x="106272" y="333614"/>
                  </a:lnTo>
                  <a:lnTo>
                    <a:pt x="107136" y="404570"/>
                  </a:lnTo>
                  <a:lnTo>
                    <a:pt x="108108" y="256393"/>
                  </a:lnTo>
                  <a:lnTo>
                    <a:pt x="108972" y="394850"/>
                  </a:lnTo>
                  <a:lnTo>
                    <a:pt x="109944" y="276806"/>
                  </a:lnTo>
                  <a:lnTo>
                    <a:pt x="110808" y="313634"/>
                  </a:lnTo>
                  <a:lnTo>
                    <a:pt x="111780" y="223129"/>
                  </a:lnTo>
                  <a:lnTo>
                    <a:pt x="112752" y="185329"/>
                  </a:lnTo>
                  <a:lnTo>
                    <a:pt x="113616" y="365042"/>
                  </a:lnTo>
                  <a:lnTo>
                    <a:pt x="114588" y="309098"/>
                  </a:lnTo>
                  <a:lnTo>
                    <a:pt x="115452" y="253045"/>
                  </a:lnTo>
                  <a:lnTo>
                    <a:pt x="116424" y="366986"/>
                  </a:lnTo>
                  <a:lnTo>
                    <a:pt x="117288" y="360938"/>
                  </a:lnTo>
                  <a:lnTo>
                    <a:pt x="118260" y="324542"/>
                  </a:lnTo>
                  <a:lnTo>
                    <a:pt x="119124" y="281234"/>
                  </a:lnTo>
                  <a:lnTo>
                    <a:pt x="120096" y="433407"/>
                  </a:lnTo>
                  <a:lnTo>
                    <a:pt x="121068" y="393986"/>
                  </a:lnTo>
                  <a:lnTo>
                    <a:pt x="121932" y="255313"/>
                  </a:lnTo>
                  <a:lnTo>
                    <a:pt x="122904" y="338906"/>
                  </a:lnTo>
                  <a:lnTo>
                    <a:pt x="123768" y="330374"/>
                  </a:lnTo>
                  <a:lnTo>
                    <a:pt x="124740" y="286742"/>
                  </a:lnTo>
                  <a:lnTo>
                    <a:pt x="125604" y="238789"/>
                  </a:lnTo>
                  <a:lnTo>
                    <a:pt x="126576" y="407379"/>
                  </a:lnTo>
                  <a:lnTo>
                    <a:pt x="127440" y="212221"/>
                  </a:lnTo>
                  <a:lnTo>
                    <a:pt x="128412" y="326810"/>
                  </a:lnTo>
                  <a:lnTo>
                    <a:pt x="129384" y="296138"/>
                  </a:lnTo>
                  <a:lnTo>
                    <a:pt x="130248" y="252721"/>
                  </a:lnTo>
                  <a:lnTo>
                    <a:pt x="131220" y="219457"/>
                  </a:lnTo>
                  <a:lnTo>
                    <a:pt x="132084" y="352406"/>
                  </a:lnTo>
                  <a:lnTo>
                    <a:pt x="133056" y="239437"/>
                  </a:lnTo>
                  <a:lnTo>
                    <a:pt x="133920" y="447231"/>
                  </a:lnTo>
                  <a:lnTo>
                    <a:pt x="134892" y="320654"/>
                  </a:lnTo>
                  <a:lnTo>
                    <a:pt x="135757" y="352190"/>
                  </a:lnTo>
                  <a:lnTo>
                    <a:pt x="136729" y="166429"/>
                  </a:lnTo>
                  <a:lnTo>
                    <a:pt x="137701" y="303482"/>
                  </a:lnTo>
                  <a:lnTo>
                    <a:pt x="138565" y="244837"/>
                  </a:lnTo>
                  <a:lnTo>
                    <a:pt x="139537" y="285122"/>
                  </a:lnTo>
                  <a:lnTo>
                    <a:pt x="140401" y="253369"/>
                  </a:lnTo>
                  <a:lnTo>
                    <a:pt x="141373" y="385346"/>
                  </a:lnTo>
                  <a:lnTo>
                    <a:pt x="142237" y="416127"/>
                  </a:lnTo>
                  <a:lnTo>
                    <a:pt x="143209" y="327566"/>
                  </a:lnTo>
                  <a:lnTo>
                    <a:pt x="144073" y="217621"/>
                  </a:lnTo>
                  <a:lnTo>
                    <a:pt x="145045" y="312338"/>
                  </a:lnTo>
                  <a:lnTo>
                    <a:pt x="145909" y="341498"/>
                  </a:lnTo>
                  <a:lnTo>
                    <a:pt x="146881" y="270109"/>
                  </a:lnTo>
                  <a:lnTo>
                    <a:pt x="147853" y="274430"/>
                  </a:lnTo>
                  <a:lnTo>
                    <a:pt x="148717" y="390530"/>
                  </a:lnTo>
                  <a:lnTo>
                    <a:pt x="149689" y="388370"/>
                  </a:lnTo>
                  <a:lnTo>
                    <a:pt x="150553" y="392690"/>
                  </a:lnTo>
                  <a:lnTo>
                    <a:pt x="151525" y="385346"/>
                  </a:lnTo>
                  <a:lnTo>
                    <a:pt x="152389" y="364610"/>
                  </a:lnTo>
                  <a:lnTo>
                    <a:pt x="153361" y="348302"/>
                  </a:lnTo>
                  <a:lnTo>
                    <a:pt x="154225" y="280910"/>
                  </a:lnTo>
                  <a:lnTo>
                    <a:pt x="155197" y="289550"/>
                  </a:lnTo>
                  <a:lnTo>
                    <a:pt x="156169" y="275078"/>
                  </a:lnTo>
                  <a:lnTo>
                    <a:pt x="157033" y="217945"/>
                  </a:lnTo>
                  <a:lnTo>
                    <a:pt x="158005" y="274322"/>
                  </a:lnTo>
                  <a:lnTo>
                    <a:pt x="158869" y="274322"/>
                  </a:lnTo>
                  <a:lnTo>
                    <a:pt x="159841" y="344414"/>
                  </a:lnTo>
                  <a:lnTo>
                    <a:pt x="160705" y="490215"/>
                  </a:lnTo>
                  <a:lnTo>
                    <a:pt x="161677" y="309638"/>
                  </a:lnTo>
                  <a:lnTo>
                    <a:pt x="162541" y="308666"/>
                  </a:lnTo>
                  <a:lnTo>
                    <a:pt x="163513" y="283286"/>
                  </a:lnTo>
                  <a:lnTo>
                    <a:pt x="164485" y="350246"/>
                  </a:lnTo>
                  <a:lnTo>
                    <a:pt x="165349" y="297974"/>
                  </a:lnTo>
                  <a:lnTo>
                    <a:pt x="166321" y="276806"/>
                  </a:lnTo>
                  <a:lnTo>
                    <a:pt x="167185" y="355322"/>
                  </a:lnTo>
                  <a:lnTo>
                    <a:pt x="168157" y="360614"/>
                  </a:lnTo>
                  <a:lnTo>
                    <a:pt x="169021" y="153685"/>
                  </a:lnTo>
                  <a:lnTo>
                    <a:pt x="169993" y="304346"/>
                  </a:lnTo>
                  <a:lnTo>
                    <a:pt x="170857" y="299594"/>
                  </a:lnTo>
                  <a:lnTo>
                    <a:pt x="171829" y="353378"/>
                  </a:lnTo>
                  <a:lnTo>
                    <a:pt x="172801" y="285554"/>
                  </a:lnTo>
                  <a:lnTo>
                    <a:pt x="173665" y="429303"/>
                  </a:lnTo>
                  <a:lnTo>
                    <a:pt x="174637" y="432867"/>
                  </a:lnTo>
                  <a:lnTo>
                    <a:pt x="175501" y="335234"/>
                  </a:lnTo>
                  <a:lnTo>
                    <a:pt x="176473" y="248725"/>
                  </a:lnTo>
                  <a:lnTo>
                    <a:pt x="177337" y="377786"/>
                  </a:lnTo>
                  <a:lnTo>
                    <a:pt x="178309" y="290306"/>
                  </a:lnTo>
                  <a:lnTo>
                    <a:pt x="179173" y="271081"/>
                  </a:lnTo>
                  <a:lnTo>
                    <a:pt x="180145" y="310286"/>
                  </a:lnTo>
                  <a:lnTo>
                    <a:pt x="181117" y="306830"/>
                  </a:lnTo>
                  <a:lnTo>
                    <a:pt x="181981" y="300998"/>
                  </a:lnTo>
                  <a:lnTo>
                    <a:pt x="182953" y="324758"/>
                  </a:lnTo>
                  <a:lnTo>
                    <a:pt x="183817" y="363206"/>
                  </a:lnTo>
                  <a:lnTo>
                    <a:pt x="184789" y="217621"/>
                  </a:lnTo>
                  <a:lnTo>
                    <a:pt x="185653" y="268921"/>
                  </a:lnTo>
                  <a:lnTo>
                    <a:pt x="186625" y="332210"/>
                  </a:lnTo>
                  <a:lnTo>
                    <a:pt x="187489" y="330806"/>
                  </a:lnTo>
                  <a:lnTo>
                    <a:pt x="188461" y="350246"/>
                  </a:lnTo>
                  <a:lnTo>
                    <a:pt x="189433" y="336746"/>
                  </a:lnTo>
                  <a:lnTo>
                    <a:pt x="190297" y="322166"/>
                  </a:lnTo>
                  <a:lnTo>
                    <a:pt x="191269" y="243109"/>
                  </a:lnTo>
                  <a:lnTo>
                    <a:pt x="192133" y="292250"/>
                  </a:lnTo>
                  <a:lnTo>
                    <a:pt x="193105" y="359102"/>
                  </a:lnTo>
                  <a:lnTo>
                    <a:pt x="193969" y="317522"/>
                  </a:lnTo>
                  <a:lnTo>
                    <a:pt x="194941" y="277346"/>
                  </a:lnTo>
                  <a:lnTo>
                    <a:pt x="195805" y="372926"/>
                  </a:lnTo>
                  <a:lnTo>
                    <a:pt x="196777" y="311366"/>
                  </a:lnTo>
                  <a:lnTo>
                    <a:pt x="197749" y="311366"/>
                  </a:lnTo>
                  <a:lnTo>
                    <a:pt x="198613" y="392258"/>
                  </a:lnTo>
                  <a:lnTo>
                    <a:pt x="199585" y="341930"/>
                  </a:lnTo>
                  <a:lnTo>
                    <a:pt x="200449" y="262333"/>
                  </a:lnTo>
                  <a:lnTo>
                    <a:pt x="201421" y="375950"/>
                  </a:lnTo>
                  <a:lnTo>
                    <a:pt x="202285" y="206281"/>
                  </a:lnTo>
                  <a:lnTo>
                    <a:pt x="203257" y="330590"/>
                  </a:lnTo>
                  <a:lnTo>
                    <a:pt x="204121" y="473583"/>
                  </a:lnTo>
                  <a:lnTo>
                    <a:pt x="205093" y="146449"/>
                  </a:lnTo>
                  <a:lnTo>
                    <a:pt x="205957" y="120636"/>
                  </a:lnTo>
                  <a:lnTo>
                    <a:pt x="206929" y="527691"/>
                  </a:lnTo>
                  <a:lnTo>
                    <a:pt x="207901" y="360182"/>
                  </a:lnTo>
                  <a:lnTo>
                    <a:pt x="208765" y="202177"/>
                  </a:lnTo>
                  <a:lnTo>
                    <a:pt x="209737" y="417423"/>
                  </a:lnTo>
                  <a:lnTo>
                    <a:pt x="210601" y="334478"/>
                  </a:lnTo>
                  <a:lnTo>
                    <a:pt x="211573" y="342362"/>
                  </a:lnTo>
                  <a:lnTo>
                    <a:pt x="212437" y="283070"/>
                  </a:lnTo>
                  <a:lnTo>
                    <a:pt x="213409" y="348302"/>
                  </a:lnTo>
                  <a:lnTo>
                    <a:pt x="214273" y="332750"/>
                  </a:lnTo>
                  <a:lnTo>
                    <a:pt x="215245" y="258445"/>
                  </a:lnTo>
                  <a:lnTo>
                    <a:pt x="216217" y="393446"/>
                  </a:lnTo>
                  <a:lnTo>
                    <a:pt x="217081" y="246781"/>
                  </a:lnTo>
                  <a:lnTo>
                    <a:pt x="218053" y="331454"/>
                  </a:lnTo>
                  <a:lnTo>
                    <a:pt x="218917" y="271081"/>
                  </a:lnTo>
                  <a:lnTo>
                    <a:pt x="219889" y="370334"/>
                  </a:lnTo>
                  <a:lnTo>
                    <a:pt x="220753" y="265465"/>
                  </a:lnTo>
                  <a:lnTo>
                    <a:pt x="221725" y="363530"/>
                  </a:lnTo>
                  <a:lnTo>
                    <a:pt x="222589" y="394418"/>
                  </a:lnTo>
                  <a:lnTo>
                    <a:pt x="223561" y="400358"/>
                  </a:lnTo>
                  <a:lnTo>
                    <a:pt x="224533" y="390962"/>
                  </a:lnTo>
                  <a:lnTo>
                    <a:pt x="225397" y="367742"/>
                  </a:lnTo>
                  <a:lnTo>
                    <a:pt x="226369" y="366446"/>
                  </a:lnTo>
                  <a:lnTo>
                    <a:pt x="227233" y="284042"/>
                  </a:lnTo>
                  <a:lnTo>
                    <a:pt x="228205" y="522723"/>
                  </a:lnTo>
                  <a:lnTo>
                    <a:pt x="229069" y="429519"/>
                  </a:lnTo>
                  <a:lnTo>
                    <a:pt x="230041" y="291062"/>
                  </a:lnTo>
                  <a:lnTo>
                    <a:pt x="230905" y="399602"/>
                  </a:lnTo>
                  <a:lnTo>
                    <a:pt x="231877" y="254881"/>
                  </a:lnTo>
                  <a:lnTo>
                    <a:pt x="232849" y="349382"/>
                  </a:lnTo>
                  <a:lnTo>
                    <a:pt x="233713" y="305642"/>
                  </a:lnTo>
                  <a:lnTo>
                    <a:pt x="234685" y="313850"/>
                  </a:lnTo>
                  <a:lnTo>
                    <a:pt x="235549" y="320114"/>
                  </a:lnTo>
                  <a:lnTo>
                    <a:pt x="236521" y="354782"/>
                  </a:lnTo>
                  <a:lnTo>
                    <a:pt x="237385" y="213841"/>
                  </a:lnTo>
                  <a:lnTo>
                    <a:pt x="238357" y="330698"/>
                  </a:lnTo>
                  <a:lnTo>
                    <a:pt x="239221" y="398738"/>
                  </a:lnTo>
                  <a:lnTo>
                    <a:pt x="240193" y="245593"/>
                  </a:lnTo>
                  <a:lnTo>
                    <a:pt x="241165" y="296030"/>
                  </a:lnTo>
                  <a:lnTo>
                    <a:pt x="242029" y="375842"/>
                  </a:lnTo>
                  <a:lnTo>
                    <a:pt x="243001" y="401438"/>
                  </a:lnTo>
                  <a:lnTo>
                    <a:pt x="243865" y="337394"/>
                  </a:lnTo>
                  <a:lnTo>
                    <a:pt x="244837" y="277238"/>
                  </a:lnTo>
                  <a:lnTo>
                    <a:pt x="245701" y="294518"/>
                  </a:lnTo>
                  <a:lnTo>
                    <a:pt x="246673" y="382538"/>
                  </a:lnTo>
                  <a:lnTo>
                    <a:pt x="247537" y="261793"/>
                  </a:lnTo>
                  <a:lnTo>
                    <a:pt x="248509" y="320546"/>
                  </a:lnTo>
                  <a:lnTo>
                    <a:pt x="249481" y="321626"/>
                  </a:lnTo>
                  <a:lnTo>
                    <a:pt x="250345" y="263089"/>
                  </a:lnTo>
                  <a:lnTo>
                    <a:pt x="251317" y="314822"/>
                  </a:lnTo>
                  <a:lnTo>
                    <a:pt x="252181" y="264277"/>
                  </a:lnTo>
                  <a:lnTo>
                    <a:pt x="253153" y="226045"/>
                  </a:lnTo>
                  <a:lnTo>
                    <a:pt x="254017" y="233821"/>
                  </a:lnTo>
                  <a:lnTo>
                    <a:pt x="254989" y="305426"/>
                  </a:lnTo>
                  <a:lnTo>
                    <a:pt x="255853" y="277238"/>
                  </a:lnTo>
                  <a:lnTo>
                    <a:pt x="256825" y="386966"/>
                  </a:lnTo>
                  <a:lnTo>
                    <a:pt x="257689" y="229069"/>
                  </a:lnTo>
                  <a:lnTo>
                    <a:pt x="258661" y="317630"/>
                  </a:lnTo>
                  <a:lnTo>
                    <a:pt x="259633" y="357806"/>
                  </a:lnTo>
                  <a:lnTo>
                    <a:pt x="260497" y="326594"/>
                  </a:lnTo>
                  <a:lnTo>
                    <a:pt x="261469" y="365798"/>
                  </a:lnTo>
                  <a:lnTo>
                    <a:pt x="262333" y="217729"/>
                  </a:lnTo>
                  <a:lnTo>
                    <a:pt x="263305" y="301862"/>
                  </a:lnTo>
                  <a:lnTo>
                    <a:pt x="264169" y="235225"/>
                  </a:lnTo>
                  <a:lnTo>
                    <a:pt x="265141" y="397226"/>
                  </a:lnTo>
                  <a:lnTo>
                    <a:pt x="266005" y="293330"/>
                  </a:lnTo>
                  <a:lnTo>
                    <a:pt x="266977" y="274430"/>
                  </a:lnTo>
                  <a:lnTo>
                    <a:pt x="267949" y="293870"/>
                  </a:lnTo>
                  <a:lnTo>
                    <a:pt x="268813" y="293870"/>
                  </a:lnTo>
                  <a:lnTo>
                    <a:pt x="269785" y="338690"/>
                  </a:lnTo>
                  <a:lnTo>
                    <a:pt x="270649" y="279938"/>
                  </a:lnTo>
                  <a:lnTo>
                    <a:pt x="271622" y="268381"/>
                  </a:lnTo>
                  <a:lnTo>
                    <a:pt x="272486" y="472611"/>
                  </a:lnTo>
                  <a:lnTo>
                    <a:pt x="273458" y="452847"/>
                  </a:lnTo>
                  <a:lnTo>
                    <a:pt x="274322" y="420771"/>
                  </a:lnTo>
                  <a:lnTo>
                    <a:pt x="275294" y="402626"/>
                  </a:lnTo>
                  <a:lnTo>
                    <a:pt x="276266" y="218269"/>
                  </a:lnTo>
                  <a:lnTo>
                    <a:pt x="277130" y="375410"/>
                  </a:lnTo>
                  <a:lnTo>
                    <a:pt x="278102" y="287606"/>
                  </a:lnTo>
                  <a:lnTo>
                    <a:pt x="278966" y="299486"/>
                  </a:lnTo>
                  <a:lnTo>
                    <a:pt x="279938" y="300890"/>
                  </a:lnTo>
                  <a:lnTo>
                    <a:pt x="280802" y="236089"/>
                  </a:lnTo>
                  <a:lnTo>
                    <a:pt x="281774" y="424227"/>
                  </a:lnTo>
                  <a:lnTo>
                    <a:pt x="282638" y="226477"/>
                  </a:lnTo>
                  <a:lnTo>
                    <a:pt x="283610" y="421635"/>
                  </a:lnTo>
                  <a:lnTo>
                    <a:pt x="284582" y="179821"/>
                  </a:lnTo>
                  <a:lnTo>
                    <a:pt x="285446" y="298082"/>
                  </a:lnTo>
                  <a:lnTo>
                    <a:pt x="286418" y="384158"/>
                  </a:lnTo>
                  <a:lnTo>
                    <a:pt x="287282" y="239977"/>
                  </a:lnTo>
                  <a:lnTo>
                    <a:pt x="288254" y="198613"/>
                  </a:lnTo>
                  <a:lnTo>
                    <a:pt x="289118" y="311258"/>
                  </a:lnTo>
                  <a:lnTo>
                    <a:pt x="290090" y="301862"/>
                  </a:lnTo>
                  <a:lnTo>
                    <a:pt x="290954" y="310178"/>
                  </a:lnTo>
                  <a:lnTo>
                    <a:pt x="291926" y="168697"/>
                  </a:lnTo>
                  <a:lnTo>
                    <a:pt x="292898" y="433515"/>
                  </a:lnTo>
                  <a:lnTo>
                    <a:pt x="293762" y="338690"/>
                  </a:lnTo>
                  <a:lnTo>
                    <a:pt x="294734" y="263521"/>
                  </a:lnTo>
                  <a:lnTo>
                    <a:pt x="295598" y="164485"/>
                  </a:lnTo>
                  <a:lnTo>
                    <a:pt x="296570" y="411375"/>
                  </a:lnTo>
                  <a:lnTo>
                    <a:pt x="297434" y="280046"/>
                  </a:lnTo>
                  <a:lnTo>
                    <a:pt x="298406" y="492267"/>
                  </a:lnTo>
                  <a:lnTo>
                    <a:pt x="299270" y="255313"/>
                  </a:lnTo>
                  <a:lnTo>
                    <a:pt x="300242" y="217513"/>
                  </a:lnTo>
                  <a:lnTo>
                    <a:pt x="301214" y="371090"/>
                  </a:lnTo>
                  <a:lnTo>
                    <a:pt x="302078" y="376814"/>
                  </a:lnTo>
                  <a:lnTo>
                    <a:pt x="303050" y="363746"/>
                  </a:lnTo>
                  <a:lnTo>
                    <a:pt x="303914" y="361802"/>
                  </a:lnTo>
                  <a:lnTo>
                    <a:pt x="304886" y="240841"/>
                  </a:lnTo>
                  <a:lnTo>
                    <a:pt x="305750" y="204013"/>
                  </a:lnTo>
                  <a:lnTo>
                    <a:pt x="306722" y="200017"/>
                  </a:lnTo>
                  <a:lnTo>
                    <a:pt x="307586" y="310070"/>
                  </a:lnTo>
                  <a:lnTo>
                    <a:pt x="308558" y="305102"/>
                  </a:lnTo>
                  <a:lnTo>
                    <a:pt x="309530" y="332426"/>
                  </a:lnTo>
                  <a:lnTo>
                    <a:pt x="310394" y="231877"/>
                  </a:lnTo>
                  <a:lnTo>
                    <a:pt x="311366" y="296030"/>
                  </a:lnTo>
                  <a:lnTo>
                    <a:pt x="312230" y="306506"/>
                  </a:lnTo>
                  <a:lnTo>
                    <a:pt x="313202" y="315362"/>
                  </a:lnTo>
                  <a:lnTo>
                    <a:pt x="314066" y="293978"/>
                  </a:lnTo>
                  <a:lnTo>
                    <a:pt x="315038" y="408999"/>
                  </a:lnTo>
                  <a:lnTo>
                    <a:pt x="315902" y="238573"/>
                  </a:lnTo>
                  <a:lnTo>
                    <a:pt x="316874" y="253153"/>
                  </a:lnTo>
                  <a:lnTo>
                    <a:pt x="317738" y="336422"/>
                  </a:lnTo>
                  <a:lnTo>
                    <a:pt x="318710" y="280478"/>
                  </a:lnTo>
                  <a:lnTo>
                    <a:pt x="319682" y="310070"/>
                  </a:lnTo>
                  <a:lnTo>
                    <a:pt x="320546" y="352514"/>
                  </a:lnTo>
                  <a:lnTo>
                    <a:pt x="321518" y="298946"/>
                  </a:lnTo>
                  <a:lnTo>
                    <a:pt x="322382" y="401546"/>
                  </a:lnTo>
                  <a:lnTo>
                    <a:pt x="323354" y="388262"/>
                  </a:lnTo>
                  <a:lnTo>
                    <a:pt x="324218" y="291062"/>
                  </a:lnTo>
                  <a:lnTo>
                    <a:pt x="325190" y="239005"/>
                  </a:lnTo>
                  <a:lnTo>
                    <a:pt x="326054" y="382214"/>
                  </a:lnTo>
                  <a:lnTo>
                    <a:pt x="327026" y="387290"/>
                  </a:lnTo>
                  <a:lnTo>
                    <a:pt x="327998" y="379514"/>
                  </a:lnTo>
                  <a:lnTo>
                    <a:pt x="328862" y="401114"/>
                  </a:lnTo>
                  <a:lnTo>
                    <a:pt x="329834" y="431031"/>
                  </a:lnTo>
                  <a:lnTo>
                    <a:pt x="330698" y="449823"/>
                  </a:lnTo>
                  <a:lnTo>
                    <a:pt x="331670" y="351434"/>
                  </a:lnTo>
                  <a:lnTo>
                    <a:pt x="332534" y="384698"/>
                  </a:lnTo>
                  <a:lnTo>
                    <a:pt x="333506" y="296786"/>
                  </a:lnTo>
                  <a:lnTo>
                    <a:pt x="334370" y="273458"/>
                  </a:lnTo>
                  <a:lnTo>
                    <a:pt x="335342" y="348410"/>
                  </a:lnTo>
                  <a:lnTo>
                    <a:pt x="336314" y="251101"/>
                  </a:lnTo>
                  <a:lnTo>
                    <a:pt x="337178" y="366986"/>
                  </a:lnTo>
                  <a:lnTo>
                    <a:pt x="338150" y="264169"/>
                  </a:lnTo>
                  <a:lnTo>
                    <a:pt x="339014" y="148933"/>
                  </a:lnTo>
                  <a:lnTo>
                    <a:pt x="339986" y="299918"/>
                  </a:lnTo>
                  <a:lnTo>
                    <a:pt x="340850" y="345602"/>
                  </a:lnTo>
                  <a:lnTo>
                    <a:pt x="341822" y="355970"/>
                  </a:lnTo>
                  <a:lnTo>
                    <a:pt x="342686" y="266977"/>
                  </a:lnTo>
                  <a:lnTo>
                    <a:pt x="343658" y="265789"/>
                  </a:lnTo>
                  <a:lnTo>
                    <a:pt x="344630" y="279722"/>
                  </a:lnTo>
                  <a:lnTo>
                    <a:pt x="345494" y="367958"/>
                  </a:lnTo>
                  <a:lnTo>
                    <a:pt x="346466" y="280046"/>
                  </a:lnTo>
                  <a:lnTo>
                    <a:pt x="347330" y="317522"/>
                  </a:lnTo>
                  <a:lnTo>
                    <a:pt x="348302" y="322706"/>
                  </a:lnTo>
                  <a:lnTo>
                    <a:pt x="349166" y="352730"/>
                  </a:lnTo>
                  <a:lnTo>
                    <a:pt x="350138" y="350462"/>
                  </a:lnTo>
                  <a:lnTo>
                    <a:pt x="351002" y="336098"/>
                  </a:lnTo>
                  <a:lnTo>
                    <a:pt x="351974" y="319790"/>
                  </a:lnTo>
                  <a:lnTo>
                    <a:pt x="352946" y="304130"/>
                  </a:lnTo>
                  <a:lnTo>
                    <a:pt x="353810" y="371846"/>
                  </a:lnTo>
                  <a:lnTo>
                    <a:pt x="354782" y="381566"/>
                  </a:lnTo>
                  <a:lnTo>
                    <a:pt x="355646" y="260929"/>
                  </a:lnTo>
                  <a:lnTo>
                    <a:pt x="356618" y="360506"/>
                  </a:lnTo>
                  <a:lnTo>
                    <a:pt x="357482" y="295274"/>
                  </a:lnTo>
                  <a:lnTo>
                    <a:pt x="358454" y="401978"/>
                  </a:lnTo>
                  <a:lnTo>
                    <a:pt x="359318" y="367958"/>
                  </a:lnTo>
                  <a:lnTo>
                    <a:pt x="360290" y="253801"/>
                  </a:lnTo>
                  <a:lnTo>
                    <a:pt x="361262" y="351542"/>
                  </a:lnTo>
                  <a:lnTo>
                    <a:pt x="362126" y="251533"/>
                  </a:lnTo>
                  <a:lnTo>
                    <a:pt x="363098" y="301322"/>
                  </a:lnTo>
                  <a:lnTo>
                    <a:pt x="363962" y="347546"/>
                  </a:lnTo>
                  <a:lnTo>
                    <a:pt x="364934" y="309638"/>
                  </a:lnTo>
                  <a:lnTo>
                    <a:pt x="365798" y="322274"/>
                  </a:lnTo>
                  <a:lnTo>
                    <a:pt x="366770" y="297650"/>
                  </a:lnTo>
                  <a:lnTo>
                    <a:pt x="367634" y="315686"/>
                  </a:lnTo>
                  <a:lnTo>
                    <a:pt x="368606" y="334262"/>
                  </a:lnTo>
                  <a:lnTo>
                    <a:pt x="369470" y="291710"/>
                  </a:lnTo>
                  <a:lnTo>
                    <a:pt x="370442" y="275186"/>
                  </a:lnTo>
                  <a:lnTo>
                    <a:pt x="371414" y="319574"/>
                  </a:lnTo>
                  <a:lnTo>
                    <a:pt x="372278" y="312986"/>
                  </a:lnTo>
                  <a:lnTo>
                    <a:pt x="373250" y="120636"/>
                  </a:lnTo>
                  <a:lnTo>
                    <a:pt x="374114" y="405434"/>
                  </a:lnTo>
                  <a:lnTo>
                    <a:pt x="375086" y="303590"/>
                  </a:lnTo>
                  <a:lnTo>
                    <a:pt x="375950" y="330590"/>
                  </a:lnTo>
                  <a:lnTo>
                    <a:pt x="376922" y="382430"/>
                  </a:lnTo>
                  <a:lnTo>
                    <a:pt x="377786" y="168049"/>
                  </a:lnTo>
                  <a:lnTo>
                    <a:pt x="378758" y="235225"/>
                  </a:lnTo>
                  <a:lnTo>
                    <a:pt x="379730" y="311258"/>
                  </a:lnTo>
                  <a:lnTo>
                    <a:pt x="380594" y="196237"/>
                  </a:lnTo>
                  <a:lnTo>
                    <a:pt x="381566" y="147205"/>
                  </a:lnTo>
                  <a:lnTo>
                    <a:pt x="382430" y="121500"/>
                  </a:lnTo>
                  <a:lnTo>
                    <a:pt x="383402" y="330482"/>
                  </a:lnTo>
                  <a:lnTo>
                    <a:pt x="384266" y="273998"/>
                  </a:lnTo>
                  <a:lnTo>
                    <a:pt x="385238" y="421527"/>
                  </a:lnTo>
                  <a:lnTo>
                    <a:pt x="386102" y="492483"/>
                  </a:lnTo>
                  <a:lnTo>
                    <a:pt x="387074" y="235333"/>
                  </a:lnTo>
                  <a:lnTo>
                    <a:pt x="388046" y="465375"/>
                  </a:lnTo>
                  <a:lnTo>
                    <a:pt x="388910" y="442803"/>
                  </a:lnTo>
                  <a:lnTo>
                    <a:pt x="389882" y="163621"/>
                  </a:lnTo>
                  <a:lnTo>
                    <a:pt x="390746" y="404354"/>
                  </a:lnTo>
                  <a:lnTo>
                    <a:pt x="391718" y="374222"/>
                  </a:lnTo>
                  <a:lnTo>
                    <a:pt x="392582" y="190621"/>
                  </a:lnTo>
                  <a:lnTo>
                    <a:pt x="393554" y="415695"/>
                  </a:lnTo>
                  <a:lnTo>
                    <a:pt x="394418" y="308018"/>
                  </a:lnTo>
                  <a:lnTo>
                    <a:pt x="395390" y="308018"/>
                  </a:lnTo>
                  <a:lnTo>
                    <a:pt x="396362" y="185761"/>
                  </a:lnTo>
                  <a:lnTo>
                    <a:pt x="397226" y="207361"/>
                  </a:lnTo>
                  <a:lnTo>
                    <a:pt x="398198" y="157681"/>
                  </a:lnTo>
                  <a:lnTo>
                    <a:pt x="399062" y="267193"/>
                  </a:lnTo>
                  <a:lnTo>
                    <a:pt x="400034" y="386534"/>
                  </a:lnTo>
                  <a:lnTo>
                    <a:pt x="400898" y="271514"/>
                  </a:lnTo>
                  <a:lnTo>
                    <a:pt x="401870" y="274862"/>
                  </a:lnTo>
                  <a:lnTo>
                    <a:pt x="402734" y="306830"/>
                  </a:lnTo>
                  <a:lnTo>
                    <a:pt x="403706" y="266869"/>
                  </a:lnTo>
                  <a:lnTo>
                    <a:pt x="404678" y="218269"/>
                  </a:lnTo>
                  <a:lnTo>
                    <a:pt x="405542" y="274430"/>
                  </a:lnTo>
                  <a:lnTo>
                    <a:pt x="406514" y="374870"/>
                  </a:lnTo>
                  <a:lnTo>
                    <a:pt x="407379" y="172801"/>
                  </a:lnTo>
                  <a:lnTo>
                    <a:pt x="408351" y="193213"/>
                  </a:lnTo>
                  <a:lnTo>
                    <a:pt x="409215" y="192673"/>
                  </a:lnTo>
                  <a:lnTo>
                    <a:pt x="410187" y="295166"/>
                  </a:lnTo>
                  <a:lnTo>
                    <a:pt x="411051" y="334802"/>
                  </a:lnTo>
                  <a:lnTo>
                    <a:pt x="412023" y="344414"/>
                  </a:lnTo>
                  <a:lnTo>
                    <a:pt x="412995" y="264493"/>
                  </a:lnTo>
                  <a:lnTo>
                    <a:pt x="413859" y="204661"/>
                  </a:lnTo>
                  <a:lnTo>
                    <a:pt x="414831" y="128952"/>
                  </a:lnTo>
                  <a:lnTo>
                    <a:pt x="415695" y="494103"/>
                  </a:lnTo>
                  <a:lnTo>
                    <a:pt x="416667" y="494103"/>
                  </a:lnTo>
                  <a:lnTo>
                    <a:pt x="417531" y="440211"/>
                  </a:lnTo>
                  <a:lnTo>
                    <a:pt x="418503" y="250021"/>
                  </a:lnTo>
                  <a:lnTo>
                    <a:pt x="419367" y="246457"/>
                  </a:lnTo>
                  <a:lnTo>
                    <a:pt x="420339" y="310826"/>
                  </a:lnTo>
                  <a:lnTo>
                    <a:pt x="421311" y="376166"/>
                  </a:lnTo>
                  <a:lnTo>
                    <a:pt x="422175" y="305318"/>
                  </a:lnTo>
                  <a:lnTo>
                    <a:pt x="423147" y="194293"/>
                  </a:lnTo>
                  <a:lnTo>
                    <a:pt x="424011" y="393662"/>
                  </a:lnTo>
                  <a:lnTo>
                    <a:pt x="424983" y="397550"/>
                  </a:lnTo>
                  <a:lnTo>
                    <a:pt x="425847" y="288686"/>
                  </a:lnTo>
                  <a:lnTo>
                    <a:pt x="426819" y="387506"/>
                  </a:lnTo>
                  <a:lnTo>
                    <a:pt x="427683" y="383186"/>
                  </a:lnTo>
                  <a:lnTo>
                    <a:pt x="428655" y="403706"/>
                  </a:lnTo>
                  <a:lnTo>
                    <a:pt x="429519" y="154657"/>
                  </a:lnTo>
                  <a:lnTo>
                    <a:pt x="430491" y="154657"/>
                  </a:lnTo>
                  <a:lnTo>
                    <a:pt x="431463" y="311258"/>
                  </a:lnTo>
                  <a:lnTo>
                    <a:pt x="432327" y="315794"/>
                  </a:lnTo>
                  <a:lnTo>
                    <a:pt x="433299" y="307154"/>
                  </a:lnTo>
                  <a:lnTo>
                    <a:pt x="434163" y="244837"/>
                  </a:lnTo>
                  <a:lnTo>
                    <a:pt x="435135" y="544648"/>
                  </a:lnTo>
                  <a:lnTo>
                    <a:pt x="435999" y="477363"/>
                  </a:lnTo>
                  <a:lnTo>
                    <a:pt x="436971" y="186841"/>
                  </a:lnTo>
                  <a:lnTo>
                    <a:pt x="437835" y="170101"/>
                  </a:lnTo>
                  <a:lnTo>
                    <a:pt x="438807" y="283070"/>
                  </a:lnTo>
                  <a:lnTo>
                    <a:pt x="439779" y="320222"/>
                  </a:lnTo>
                  <a:lnTo>
                    <a:pt x="440643" y="268813"/>
                  </a:lnTo>
                  <a:lnTo>
                    <a:pt x="441615" y="209953"/>
                  </a:lnTo>
                  <a:lnTo>
                    <a:pt x="442479" y="297866"/>
                  </a:lnTo>
                  <a:lnTo>
                    <a:pt x="443451" y="242785"/>
                  </a:lnTo>
                  <a:lnTo>
                    <a:pt x="444315" y="363422"/>
                  </a:lnTo>
                  <a:lnTo>
                    <a:pt x="445287" y="263629"/>
                  </a:lnTo>
                  <a:lnTo>
                    <a:pt x="446151" y="291602"/>
                  </a:lnTo>
                  <a:lnTo>
                    <a:pt x="447123" y="356834"/>
                  </a:lnTo>
                  <a:lnTo>
                    <a:pt x="448095" y="294302"/>
                  </a:lnTo>
                  <a:lnTo>
                    <a:pt x="448959" y="338042"/>
                  </a:lnTo>
                  <a:lnTo>
                    <a:pt x="449931" y="338042"/>
                  </a:lnTo>
                  <a:lnTo>
                    <a:pt x="450795" y="282422"/>
                  </a:lnTo>
                  <a:lnTo>
                    <a:pt x="451767" y="179497"/>
                  </a:lnTo>
                  <a:lnTo>
                    <a:pt x="452631" y="244189"/>
                  </a:lnTo>
                  <a:lnTo>
                    <a:pt x="453603" y="320006"/>
                  </a:lnTo>
                  <a:lnTo>
                    <a:pt x="454467" y="295058"/>
                  </a:lnTo>
                  <a:lnTo>
                    <a:pt x="455439" y="300134"/>
                  </a:lnTo>
                  <a:lnTo>
                    <a:pt x="456411" y="315254"/>
                  </a:lnTo>
                  <a:lnTo>
                    <a:pt x="457275" y="329510"/>
                  </a:lnTo>
                  <a:lnTo>
                    <a:pt x="458247" y="339338"/>
                  </a:lnTo>
                  <a:lnTo>
                    <a:pt x="459111" y="373142"/>
                  </a:lnTo>
                  <a:lnTo>
                    <a:pt x="460083" y="356402"/>
                  </a:lnTo>
                  <a:lnTo>
                    <a:pt x="460947" y="261685"/>
                  </a:lnTo>
                  <a:lnTo>
                    <a:pt x="461919" y="237709"/>
                  </a:lnTo>
                  <a:lnTo>
                    <a:pt x="462783" y="199045"/>
                  </a:lnTo>
                  <a:lnTo>
                    <a:pt x="463755" y="416343"/>
                  </a:lnTo>
                  <a:lnTo>
                    <a:pt x="464727" y="258877"/>
                  </a:lnTo>
                  <a:lnTo>
                    <a:pt x="465591" y="300566"/>
                  </a:lnTo>
                  <a:lnTo>
                    <a:pt x="466563" y="292250"/>
                  </a:lnTo>
                  <a:lnTo>
                    <a:pt x="467427" y="310394"/>
                  </a:lnTo>
                  <a:lnTo>
                    <a:pt x="468399" y="346250"/>
                  </a:lnTo>
                  <a:lnTo>
                    <a:pt x="469263" y="323354"/>
                  </a:lnTo>
                  <a:lnTo>
                    <a:pt x="470235" y="290630"/>
                  </a:lnTo>
                  <a:lnTo>
                    <a:pt x="471099" y="325838"/>
                  </a:lnTo>
                  <a:lnTo>
                    <a:pt x="472071" y="372818"/>
                  </a:lnTo>
                  <a:lnTo>
                    <a:pt x="473043" y="401870"/>
                  </a:lnTo>
                  <a:lnTo>
                    <a:pt x="473907" y="326270"/>
                  </a:lnTo>
                  <a:lnTo>
                    <a:pt x="474879" y="369362"/>
                  </a:lnTo>
                  <a:lnTo>
                    <a:pt x="475743" y="308018"/>
                  </a:lnTo>
                  <a:lnTo>
                    <a:pt x="476715" y="308018"/>
                  </a:lnTo>
                  <a:lnTo>
                    <a:pt x="477579" y="337718"/>
                  </a:lnTo>
                  <a:lnTo>
                    <a:pt x="478551" y="355106"/>
                  </a:lnTo>
                  <a:lnTo>
                    <a:pt x="479415" y="347654"/>
                  </a:lnTo>
                  <a:lnTo>
                    <a:pt x="480387" y="507819"/>
                  </a:lnTo>
                  <a:lnTo>
                    <a:pt x="481359" y="104004"/>
                  </a:lnTo>
                  <a:lnTo>
                    <a:pt x="482223" y="491187"/>
                  </a:lnTo>
                  <a:lnTo>
                    <a:pt x="483195" y="453387"/>
                  </a:lnTo>
                  <a:lnTo>
                    <a:pt x="484059" y="293006"/>
                  </a:lnTo>
                  <a:lnTo>
                    <a:pt x="485031" y="369794"/>
                  </a:lnTo>
                  <a:lnTo>
                    <a:pt x="485895" y="337394"/>
                  </a:lnTo>
                  <a:lnTo>
                    <a:pt x="486867" y="236089"/>
                  </a:lnTo>
                  <a:lnTo>
                    <a:pt x="487731" y="423795"/>
                  </a:lnTo>
                  <a:lnTo>
                    <a:pt x="488703" y="242461"/>
                  </a:lnTo>
                  <a:lnTo>
                    <a:pt x="489567" y="211897"/>
                  </a:lnTo>
                  <a:lnTo>
                    <a:pt x="490539" y="399926"/>
                  </a:lnTo>
                  <a:lnTo>
                    <a:pt x="491511" y="325946"/>
                  </a:lnTo>
                  <a:lnTo>
                    <a:pt x="492375" y="313418"/>
                  </a:lnTo>
                  <a:lnTo>
                    <a:pt x="493347" y="246565"/>
                  </a:lnTo>
                  <a:lnTo>
                    <a:pt x="494211" y="227665"/>
                  </a:lnTo>
                  <a:lnTo>
                    <a:pt x="495183" y="273782"/>
                  </a:lnTo>
                  <a:lnTo>
                    <a:pt x="496047" y="318386"/>
                  </a:lnTo>
                  <a:lnTo>
                    <a:pt x="497019" y="360182"/>
                  </a:lnTo>
                  <a:lnTo>
                    <a:pt x="497883" y="381890"/>
                  </a:lnTo>
                  <a:lnTo>
                    <a:pt x="498855" y="286418"/>
                  </a:lnTo>
                  <a:lnTo>
                    <a:pt x="499827" y="371738"/>
                  </a:lnTo>
                  <a:lnTo>
                    <a:pt x="500691" y="295382"/>
                  </a:lnTo>
                  <a:lnTo>
                    <a:pt x="501663" y="285770"/>
                  </a:lnTo>
                  <a:lnTo>
                    <a:pt x="502527" y="426171"/>
                  </a:lnTo>
                  <a:lnTo>
                    <a:pt x="503499" y="389234"/>
                  </a:lnTo>
                  <a:lnTo>
                    <a:pt x="504363" y="300998"/>
                  </a:lnTo>
                  <a:lnTo>
                    <a:pt x="505335" y="335126"/>
                  </a:lnTo>
                  <a:lnTo>
                    <a:pt x="506199" y="356834"/>
                  </a:lnTo>
                  <a:lnTo>
                    <a:pt x="507171" y="356618"/>
                  </a:lnTo>
                  <a:lnTo>
                    <a:pt x="508143" y="257257"/>
                  </a:lnTo>
                  <a:lnTo>
                    <a:pt x="509007" y="427035"/>
                  </a:lnTo>
                  <a:lnTo>
                    <a:pt x="509979" y="259201"/>
                  </a:lnTo>
                  <a:lnTo>
                    <a:pt x="510843" y="256177"/>
                  </a:lnTo>
                  <a:lnTo>
                    <a:pt x="511815" y="416991"/>
                  </a:lnTo>
                  <a:lnTo>
                    <a:pt x="512679" y="267841"/>
                  </a:lnTo>
                  <a:lnTo>
                    <a:pt x="513651" y="414075"/>
                  </a:lnTo>
                  <a:lnTo>
                    <a:pt x="514515" y="466887"/>
                  </a:lnTo>
                  <a:lnTo>
                    <a:pt x="515487" y="471315"/>
                  </a:lnTo>
                  <a:lnTo>
                    <a:pt x="516459" y="338798"/>
                  </a:lnTo>
                  <a:lnTo>
                    <a:pt x="517323" y="315038"/>
                  </a:lnTo>
                  <a:lnTo>
                    <a:pt x="518295" y="273458"/>
                  </a:lnTo>
                  <a:lnTo>
                    <a:pt x="519159" y="381566"/>
                  </a:lnTo>
                  <a:lnTo>
                    <a:pt x="520131" y="248293"/>
                  </a:lnTo>
                  <a:lnTo>
                    <a:pt x="520995" y="289982"/>
                  </a:lnTo>
                  <a:lnTo>
                    <a:pt x="521967" y="414507"/>
                  </a:lnTo>
                  <a:lnTo>
                    <a:pt x="522831" y="254017"/>
                  </a:lnTo>
                  <a:lnTo>
                    <a:pt x="523803" y="361478"/>
                  </a:lnTo>
                  <a:lnTo>
                    <a:pt x="524775" y="334046"/>
                  </a:lnTo>
                  <a:lnTo>
                    <a:pt x="525639" y="195049"/>
                  </a:lnTo>
                  <a:lnTo>
                    <a:pt x="526611" y="330482"/>
                  </a:lnTo>
                  <a:lnTo>
                    <a:pt x="527475" y="412779"/>
                  </a:lnTo>
                  <a:lnTo>
                    <a:pt x="528447" y="382754"/>
                  </a:lnTo>
                  <a:lnTo>
                    <a:pt x="529311" y="293222"/>
                  </a:lnTo>
                  <a:lnTo>
                    <a:pt x="530283" y="336530"/>
                  </a:lnTo>
                  <a:lnTo>
                    <a:pt x="531147" y="348194"/>
                  </a:lnTo>
                  <a:lnTo>
                    <a:pt x="532119" y="348194"/>
                  </a:lnTo>
                  <a:lnTo>
                    <a:pt x="533091" y="231121"/>
                  </a:lnTo>
                  <a:lnTo>
                    <a:pt x="533955" y="349706"/>
                  </a:lnTo>
                  <a:lnTo>
                    <a:pt x="534927" y="220537"/>
                  </a:lnTo>
                  <a:lnTo>
                    <a:pt x="535791" y="197533"/>
                  </a:lnTo>
                  <a:lnTo>
                    <a:pt x="536763" y="294410"/>
                  </a:lnTo>
                  <a:lnTo>
                    <a:pt x="537627" y="237277"/>
                  </a:lnTo>
                  <a:lnTo>
                    <a:pt x="538599" y="440535"/>
                  </a:lnTo>
                  <a:lnTo>
                    <a:pt x="539463" y="175393"/>
                  </a:lnTo>
                  <a:lnTo>
                    <a:pt x="540435" y="298622"/>
                  </a:lnTo>
                  <a:lnTo>
                    <a:pt x="541299" y="385022"/>
                  </a:lnTo>
                  <a:lnTo>
                    <a:pt x="542271" y="299702"/>
                  </a:lnTo>
                  <a:lnTo>
                    <a:pt x="543244" y="418179"/>
                  </a:lnTo>
                  <a:lnTo>
                    <a:pt x="544108" y="173557"/>
                  </a:lnTo>
                  <a:lnTo>
                    <a:pt x="545080" y="364934"/>
                  </a:lnTo>
                  <a:lnTo>
                    <a:pt x="545944" y="359318"/>
                  </a:lnTo>
                  <a:lnTo>
                    <a:pt x="546916" y="342254"/>
                  </a:lnTo>
                  <a:lnTo>
                    <a:pt x="547780" y="378326"/>
                  </a:lnTo>
                  <a:lnTo>
                    <a:pt x="548752" y="220861"/>
                  </a:lnTo>
                  <a:lnTo>
                    <a:pt x="549616" y="239545"/>
                  </a:lnTo>
                  <a:lnTo>
                    <a:pt x="550588" y="327782"/>
                  </a:lnTo>
                  <a:lnTo>
                    <a:pt x="551560" y="222157"/>
                  </a:lnTo>
                  <a:lnTo>
                    <a:pt x="552424" y="375518"/>
                  </a:lnTo>
                  <a:lnTo>
                    <a:pt x="553396" y="375518"/>
                  </a:lnTo>
                  <a:lnTo>
                    <a:pt x="554260" y="362126"/>
                  </a:lnTo>
                  <a:lnTo>
                    <a:pt x="555232" y="330266"/>
                  </a:lnTo>
                  <a:lnTo>
                    <a:pt x="556096" y="321518"/>
                  </a:lnTo>
                  <a:lnTo>
                    <a:pt x="557068" y="372278"/>
                  </a:lnTo>
                  <a:lnTo>
                    <a:pt x="557932" y="346250"/>
                  </a:lnTo>
                  <a:lnTo>
                    <a:pt x="558904" y="171073"/>
                  </a:lnTo>
                  <a:lnTo>
                    <a:pt x="559876" y="460623"/>
                  </a:lnTo>
                  <a:lnTo>
                    <a:pt x="560740" y="163081"/>
                  </a:lnTo>
                  <a:lnTo>
                    <a:pt x="561712" y="373682"/>
                  </a:lnTo>
                  <a:lnTo>
                    <a:pt x="562576" y="338582"/>
                  </a:lnTo>
                  <a:lnTo>
                    <a:pt x="563548" y="322922"/>
                  </a:lnTo>
                  <a:lnTo>
                    <a:pt x="564412" y="300782"/>
                  </a:lnTo>
                  <a:lnTo>
                    <a:pt x="565384" y="267841"/>
                  </a:lnTo>
                  <a:lnTo>
                    <a:pt x="566248" y="398090"/>
                  </a:lnTo>
                  <a:lnTo>
                    <a:pt x="567220" y="193645"/>
                  </a:lnTo>
                  <a:lnTo>
                    <a:pt x="568192" y="339014"/>
                  </a:lnTo>
                  <a:lnTo>
                    <a:pt x="569056" y="257365"/>
                  </a:lnTo>
                  <a:lnTo>
                    <a:pt x="570028" y="348626"/>
                  </a:lnTo>
                  <a:lnTo>
                    <a:pt x="570892" y="336098"/>
                  </a:lnTo>
                  <a:lnTo>
                    <a:pt x="571864" y="303266"/>
                  </a:lnTo>
                  <a:lnTo>
                    <a:pt x="572728" y="323138"/>
                  </a:lnTo>
                  <a:lnTo>
                    <a:pt x="573700" y="299270"/>
                  </a:lnTo>
                  <a:lnTo>
                    <a:pt x="574564" y="317198"/>
                  </a:lnTo>
                  <a:lnTo>
                    <a:pt x="575536" y="341066"/>
                  </a:lnTo>
                  <a:lnTo>
                    <a:pt x="576508" y="341066"/>
                  </a:lnTo>
                  <a:lnTo>
                    <a:pt x="577372" y="419151"/>
                  </a:lnTo>
                  <a:lnTo>
                    <a:pt x="578344" y="218053"/>
                  </a:lnTo>
                  <a:lnTo>
                    <a:pt x="579208" y="247645"/>
                  </a:lnTo>
                  <a:lnTo>
                    <a:pt x="580180" y="203689"/>
                  </a:lnTo>
                  <a:lnTo>
                    <a:pt x="581044" y="432759"/>
                  </a:lnTo>
                  <a:lnTo>
                    <a:pt x="582016" y="416775"/>
                  </a:lnTo>
                  <a:lnTo>
                    <a:pt x="582880" y="202177"/>
                  </a:lnTo>
                  <a:lnTo>
                    <a:pt x="583852" y="278858"/>
                  </a:lnTo>
                  <a:lnTo>
                    <a:pt x="584824" y="279290"/>
                  </a:lnTo>
                  <a:lnTo>
                    <a:pt x="585688" y="406622"/>
                  </a:lnTo>
                  <a:lnTo>
                    <a:pt x="586660" y="319358"/>
                  </a:lnTo>
                  <a:lnTo>
                    <a:pt x="587524" y="306722"/>
                  </a:lnTo>
                  <a:lnTo>
                    <a:pt x="588496" y="306722"/>
                  </a:lnTo>
                  <a:lnTo>
                    <a:pt x="589360" y="362666"/>
                  </a:lnTo>
                  <a:lnTo>
                    <a:pt x="590332" y="286742"/>
                  </a:lnTo>
                  <a:lnTo>
                    <a:pt x="591196" y="341066"/>
                  </a:lnTo>
                  <a:lnTo>
                    <a:pt x="592168" y="267625"/>
                  </a:lnTo>
                  <a:lnTo>
                    <a:pt x="593140" y="235009"/>
                  </a:lnTo>
                  <a:lnTo>
                    <a:pt x="594004" y="216325"/>
                  </a:lnTo>
                  <a:lnTo>
                    <a:pt x="594976" y="233713"/>
                  </a:lnTo>
                  <a:lnTo>
                    <a:pt x="595840" y="285014"/>
                  </a:lnTo>
                  <a:lnTo>
                    <a:pt x="596812" y="356402"/>
                  </a:lnTo>
                  <a:lnTo>
                    <a:pt x="597676" y="312662"/>
                  </a:lnTo>
                  <a:lnTo>
                    <a:pt x="598648" y="338150"/>
                  </a:lnTo>
                  <a:lnTo>
                    <a:pt x="599512" y="377678"/>
                  </a:lnTo>
                  <a:lnTo>
                    <a:pt x="600484" y="171937"/>
                  </a:lnTo>
                  <a:lnTo>
                    <a:pt x="601348" y="85752"/>
                  </a:lnTo>
                  <a:lnTo>
                    <a:pt x="602320" y="101844"/>
                  </a:lnTo>
                  <a:lnTo>
                    <a:pt x="603292" y="380270"/>
                  </a:lnTo>
                  <a:lnTo>
                    <a:pt x="604156" y="361586"/>
                  </a:lnTo>
                  <a:lnTo>
                    <a:pt x="605128" y="361586"/>
                  </a:lnTo>
                  <a:lnTo>
                    <a:pt x="605992" y="265789"/>
                  </a:lnTo>
                  <a:lnTo>
                    <a:pt x="606964" y="334910"/>
                  </a:lnTo>
                  <a:lnTo>
                    <a:pt x="607828" y="335990"/>
                  </a:lnTo>
                  <a:lnTo>
                    <a:pt x="608800" y="313850"/>
                  </a:lnTo>
                  <a:lnTo>
                    <a:pt x="609664" y="304886"/>
                  </a:lnTo>
                  <a:lnTo>
                    <a:pt x="610636" y="201637"/>
                  </a:lnTo>
                  <a:lnTo>
                    <a:pt x="611608" y="413643"/>
                  </a:lnTo>
                  <a:lnTo>
                    <a:pt x="612472" y="79272"/>
                  </a:lnTo>
                  <a:lnTo>
                    <a:pt x="613444" y="183277"/>
                  </a:lnTo>
                  <a:lnTo>
                    <a:pt x="614308" y="241381"/>
                  </a:lnTo>
                  <a:lnTo>
                    <a:pt x="615280" y="250993"/>
                  </a:lnTo>
                  <a:lnTo>
                    <a:pt x="616144" y="373358"/>
                  </a:lnTo>
                  <a:lnTo>
                    <a:pt x="617116" y="149581"/>
                  </a:lnTo>
                  <a:lnTo>
                    <a:pt x="617980" y="466455"/>
                  </a:lnTo>
                  <a:lnTo>
                    <a:pt x="618952" y="320870"/>
                  </a:lnTo>
                  <a:lnTo>
                    <a:pt x="619924" y="337502"/>
                  </a:lnTo>
                  <a:lnTo>
                    <a:pt x="620788" y="364502"/>
                  </a:lnTo>
                  <a:lnTo>
                    <a:pt x="621760" y="460299"/>
                  </a:lnTo>
                  <a:lnTo>
                    <a:pt x="622624" y="373250"/>
                  </a:lnTo>
                  <a:lnTo>
                    <a:pt x="623596" y="262873"/>
                  </a:lnTo>
                  <a:lnTo>
                    <a:pt x="624460" y="477903"/>
                  </a:lnTo>
                  <a:lnTo>
                    <a:pt x="625432" y="158221"/>
                  </a:lnTo>
                  <a:lnTo>
                    <a:pt x="626296" y="455655"/>
                  </a:lnTo>
                  <a:lnTo>
                    <a:pt x="627268" y="465375"/>
                  </a:lnTo>
                  <a:lnTo>
                    <a:pt x="628240" y="281666"/>
                  </a:lnTo>
                  <a:lnTo>
                    <a:pt x="629104" y="267841"/>
                  </a:lnTo>
                  <a:lnTo>
                    <a:pt x="630076" y="309746"/>
                  </a:lnTo>
                  <a:lnTo>
                    <a:pt x="630940" y="321410"/>
                  </a:lnTo>
                  <a:lnTo>
                    <a:pt x="631912" y="333830"/>
                  </a:lnTo>
                  <a:lnTo>
                    <a:pt x="632776" y="321194"/>
                  </a:lnTo>
                  <a:lnTo>
                    <a:pt x="633748" y="334802"/>
                  </a:lnTo>
                  <a:lnTo>
                    <a:pt x="634612" y="353054"/>
                  </a:lnTo>
                  <a:lnTo>
                    <a:pt x="635584" y="334802"/>
                  </a:lnTo>
                  <a:lnTo>
                    <a:pt x="636556" y="501771"/>
                  </a:lnTo>
                  <a:lnTo>
                    <a:pt x="637420" y="479631"/>
                  </a:lnTo>
                  <a:lnTo>
                    <a:pt x="638392" y="336962"/>
                  </a:lnTo>
                  <a:lnTo>
                    <a:pt x="639256" y="326918"/>
                  </a:lnTo>
                  <a:lnTo>
                    <a:pt x="640228" y="404570"/>
                  </a:lnTo>
                  <a:lnTo>
                    <a:pt x="641092" y="404570"/>
                  </a:lnTo>
                  <a:lnTo>
                    <a:pt x="642064" y="393014"/>
                  </a:lnTo>
                  <a:lnTo>
                    <a:pt x="642928" y="346574"/>
                  </a:lnTo>
                  <a:lnTo>
                    <a:pt x="643900" y="320006"/>
                  </a:lnTo>
                  <a:lnTo>
                    <a:pt x="644872" y="357698"/>
                  </a:lnTo>
                  <a:lnTo>
                    <a:pt x="645736" y="340850"/>
                  </a:lnTo>
                  <a:lnTo>
                    <a:pt x="646708" y="261577"/>
                  </a:lnTo>
                  <a:lnTo>
                    <a:pt x="647572" y="358994"/>
                  </a:lnTo>
                  <a:lnTo>
                    <a:pt x="648544" y="402734"/>
                  </a:lnTo>
                  <a:lnTo>
                    <a:pt x="649408" y="275402"/>
                  </a:lnTo>
                  <a:lnTo>
                    <a:pt x="650380" y="328646"/>
                  </a:lnTo>
                  <a:lnTo>
                    <a:pt x="651244" y="252289"/>
                  </a:lnTo>
                  <a:lnTo>
                    <a:pt x="652216" y="313310"/>
                  </a:lnTo>
                  <a:lnTo>
                    <a:pt x="653080" y="388694"/>
                  </a:lnTo>
                  <a:lnTo>
                    <a:pt x="654052" y="376058"/>
                  </a:lnTo>
                  <a:lnTo>
                    <a:pt x="655024" y="311690"/>
                  </a:lnTo>
                  <a:lnTo>
                    <a:pt x="655888" y="293330"/>
                  </a:lnTo>
                  <a:lnTo>
                    <a:pt x="656860" y="332642"/>
                  </a:lnTo>
                  <a:lnTo>
                    <a:pt x="657724" y="332642"/>
                  </a:lnTo>
                  <a:lnTo>
                    <a:pt x="658696" y="336422"/>
                  </a:lnTo>
                  <a:lnTo>
                    <a:pt x="659560" y="391718"/>
                  </a:lnTo>
                  <a:lnTo>
                    <a:pt x="660532" y="411591"/>
                  </a:lnTo>
                  <a:lnTo>
                    <a:pt x="661396" y="268381"/>
                  </a:lnTo>
                  <a:lnTo>
                    <a:pt x="662368" y="285554"/>
                  </a:lnTo>
                  <a:lnTo>
                    <a:pt x="663340" y="384806"/>
                  </a:lnTo>
                  <a:lnTo>
                    <a:pt x="664204" y="437511"/>
                  </a:lnTo>
                  <a:lnTo>
                    <a:pt x="665176" y="444747"/>
                  </a:lnTo>
                  <a:lnTo>
                    <a:pt x="666040" y="424443"/>
                  </a:lnTo>
                  <a:lnTo>
                    <a:pt x="667012" y="184249"/>
                  </a:lnTo>
                  <a:lnTo>
                    <a:pt x="667876" y="361370"/>
                  </a:lnTo>
                  <a:lnTo>
                    <a:pt x="668848" y="293438"/>
                  </a:lnTo>
                  <a:lnTo>
                    <a:pt x="669712" y="267841"/>
                  </a:lnTo>
                  <a:lnTo>
                    <a:pt x="670684" y="311690"/>
                  </a:lnTo>
                  <a:lnTo>
                    <a:pt x="671656" y="311690"/>
                  </a:lnTo>
                  <a:lnTo>
                    <a:pt x="672520" y="316982"/>
                  </a:lnTo>
                  <a:lnTo>
                    <a:pt x="673492" y="273242"/>
                  </a:lnTo>
                  <a:lnTo>
                    <a:pt x="674356" y="272702"/>
                  </a:lnTo>
                  <a:lnTo>
                    <a:pt x="675328" y="270325"/>
                  </a:lnTo>
                  <a:lnTo>
                    <a:pt x="676192" y="329726"/>
                  </a:lnTo>
                  <a:lnTo>
                    <a:pt x="677164" y="356834"/>
                  </a:lnTo>
                  <a:lnTo>
                    <a:pt x="678028" y="189433"/>
                  </a:lnTo>
                  <a:lnTo>
                    <a:pt x="679001" y="358346"/>
                  </a:lnTo>
                  <a:lnTo>
                    <a:pt x="679973" y="181333"/>
                  </a:lnTo>
                  <a:lnTo>
                    <a:pt x="680837" y="415371"/>
                  </a:lnTo>
                  <a:lnTo>
                    <a:pt x="681809" y="298946"/>
                  </a:lnTo>
                  <a:lnTo>
                    <a:pt x="682673" y="277562"/>
                  </a:lnTo>
                  <a:lnTo>
                    <a:pt x="683645" y="402302"/>
                  </a:lnTo>
                  <a:lnTo>
                    <a:pt x="684509" y="372386"/>
                  </a:lnTo>
                  <a:lnTo>
                    <a:pt x="685481" y="256393"/>
                  </a:lnTo>
                  <a:lnTo>
                    <a:pt x="686345" y="346898"/>
                  </a:lnTo>
                  <a:lnTo>
                    <a:pt x="687317" y="350678"/>
                  </a:lnTo>
                  <a:lnTo>
                    <a:pt x="688289" y="329618"/>
                  </a:lnTo>
                  <a:lnTo>
                    <a:pt x="689153" y="329618"/>
                  </a:lnTo>
                  <a:lnTo>
                    <a:pt x="690125" y="307802"/>
                  </a:lnTo>
                  <a:lnTo>
                    <a:pt x="690989" y="348086"/>
                  </a:lnTo>
                  <a:lnTo>
                    <a:pt x="691961" y="301754"/>
                  </a:lnTo>
                  <a:lnTo>
                    <a:pt x="692825" y="362234"/>
                  </a:lnTo>
                  <a:lnTo>
                    <a:pt x="693797" y="402302"/>
                  </a:lnTo>
                  <a:lnTo>
                    <a:pt x="694661" y="277778"/>
                  </a:lnTo>
                  <a:lnTo>
                    <a:pt x="695633" y="214273"/>
                  </a:lnTo>
                  <a:lnTo>
                    <a:pt x="696605" y="355322"/>
                  </a:lnTo>
                  <a:lnTo>
                    <a:pt x="697469" y="309962"/>
                  </a:lnTo>
                  <a:lnTo>
                    <a:pt x="698441" y="473583"/>
                  </a:lnTo>
                  <a:lnTo>
                    <a:pt x="699305" y="429951"/>
                  </a:lnTo>
                  <a:lnTo>
                    <a:pt x="700277" y="166969"/>
                  </a:lnTo>
                  <a:lnTo>
                    <a:pt x="701141" y="226153"/>
                  </a:lnTo>
                  <a:lnTo>
                    <a:pt x="702113" y="123012"/>
                  </a:lnTo>
                  <a:lnTo>
                    <a:pt x="702977" y="70200"/>
                  </a:lnTo>
                  <a:lnTo>
                    <a:pt x="703949" y="158437"/>
                  </a:lnTo>
                  <a:lnTo>
                    <a:pt x="704921" y="444855"/>
                  </a:lnTo>
                  <a:lnTo>
                    <a:pt x="705785" y="269569"/>
                  </a:lnTo>
                  <a:lnTo>
                    <a:pt x="706757" y="287822"/>
                  </a:lnTo>
                  <a:lnTo>
                    <a:pt x="707621" y="318602"/>
                  </a:lnTo>
                  <a:lnTo>
                    <a:pt x="708593" y="378326"/>
                  </a:lnTo>
                  <a:lnTo>
                    <a:pt x="709457" y="273350"/>
                  </a:lnTo>
                  <a:lnTo>
                    <a:pt x="710429" y="221401"/>
                  </a:lnTo>
                  <a:lnTo>
                    <a:pt x="711293" y="185761"/>
                  </a:lnTo>
                  <a:lnTo>
                    <a:pt x="712265" y="338474"/>
                  </a:lnTo>
                  <a:lnTo>
                    <a:pt x="713129" y="387614"/>
                  </a:lnTo>
                  <a:lnTo>
                    <a:pt x="714101" y="468291"/>
                  </a:lnTo>
                  <a:lnTo>
                    <a:pt x="715073" y="353162"/>
                  </a:lnTo>
                  <a:lnTo>
                    <a:pt x="715937" y="322382"/>
                  </a:lnTo>
                  <a:lnTo>
                    <a:pt x="716909" y="265465"/>
                  </a:lnTo>
                  <a:lnTo>
                    <a:pt x="717773" y="405434"/>
                  </a:lnTo>
                  <a:lnTo>
                    <a:pt x="718745" y="433731"/>
                  </a:lnTo>
                  <a:lnTo>
                    <a:pt x="719609" y="465915"/>
                  </a:lnTo>
                  <a:lnTo>
                    <a:pt x="720581" y="194293"/>
                  </a:lnTo>
                  <a:lnTo>
                    <a:pt x="721445" y="378866"/>
                  </a:lnTo>
                  <a:lnTo>
                    <a:pt x="722417" y="245269"/>
                  </a:lnTo>
                  <a:lnTo>
                    <a:pt x="723389" y="325082"/>
                  </a:lnTo>
                  <a:lnTo>
                    <a:pt x="724253" y="311798"/>
                  </a:lnTo>
                  <a:lnTo>
                    <a:pt x="725225" y="310502"/>
                  </a:lnTo>
                  <a:lnTo>
                    <a:pt x="726089" y="360074"/>
                  </a:lnTo>
                  <a:lnTo>
                    <a:pt x="727061" y="390206"/>
                  </a:lnTo>
                  <a:lnTo>
                    <a:pt x="727925" y="310610"/>
                  </a:lnTo>
                  <a:lnTo>
                    <a:pt x="728897" y="164485"/>
                  </a:lnTo>
                  <a:lnTo>
                    <a:pt x="729761" y="308234"/>
                  </a:lnTo>
                  <a:lnTo>
                    <a:pt x="730733" y="288254"/>
                  </a:lnTo>
                  <a:lnTo>
                    <a:pt x="731705" y="289442"/>
                  </a:lnTo>
                  <a:lnTo>
                    <a:pt x="732569" y="292898"/>
                  </a:lnTo>
                  <a:lnTo>
                    <a:pt x="733541" y="313958"/>
                  </a:lnTo>
                  <a:lnTo>
                    <a:pt x="734405" y="345170"/>
                  </a:lnTo>
                  <a:lnTo>
                    <a:pt x="735377" y="271081"/>
                  </a:lnTo>
                  <a:lnTo>
                    <a:pt x="736241" y="245269"/>
                  </a:lnTo>
                  <a:lnTo>
                    <a:pt x="737213" y="352514"/>
                  </a:lnTo>
                  <a:lnTo>
                    <a:pt x="738077" y="273998"/>
                  </a:lnTo>
                  <a:lnTo>
                    <a:pt x="739049" y="363854"/>
                  </a:lnTo>
                  <a:lnTo>
                    <a:pt x="740021" y="313634"/>
                  </a:lnTo>
                  <a:lnTo>
                    <a:pt x="740885" y="362882"/>
                  </a:lnTo>
                  <a:lnTo>
                    <a:pt x="741857" y="257581"/>
                  </a:lnTo>
                  <a:lnTo>
                    <a:pt x="742721" y="416883"/>
                  </a:lnTo>
                  <a:lnTo>
                    <a:pt x="743693" y="397982"/>
                  </a:lnTo>
                  <a:lnTo>
                    <a:pt x="744557" y="240409"/>
                  </a:lnTo>
                  <a:lnTo>
                    <a:pt x="745529" y="244405"/>
                  </a:lnTo>
                  <a:lnTo>
                    <a:pt x="746393" y="278426"/>
                  </a:lnTo>
                  <a:lnTo>
                    <a:pt x="747365" y="333506"/>
                  </a:lnTo>
                  <a:lnTo>
                    <a:pt x="748337" y="328430"/>
                  </a:lnTo>
                  <a:lnTo>
                    <a:pt x="749201" y="452739"/>
                  </a:lnTo>
                  <a:lnTo>
                    <a:pt x="750173" y="335990"/>
                  </a:lnTo>
                  <a:lnTo>
                    <a:pt x="751037" y="321842"/>
                  </a:lnTo>
                  <a:lnTo>
                    <a:pt x="752009" y="363098"/>
                  </a:lnTo>
                  <a:lnTo>
                    <a:pt x="752873" y="363098"/>
                  </a:lnTo>
                  <a:lnTo>
                    <a:pt x="753845" y="369578"/>
                  </a:lnTo>
                  <a:lnTo>
                    <a:pt x="754709" y="366878"/>
                  </a:lnTo>
                  <a:lnTo>
                    <a:pt x="755681" y="353702"/>
                  </a:lnTo>
                  <a:lnTo>
                    <a:pt x="756653" y="228853"/>
                  </a:lnTo>
                  <a:lnTo>
                    <a:pt x="757517" y="370010"/>
                  </a:lnTo>
                  <a:lnTo>
                    <a:pt x="758489" y="330482"/>
                  </a:lnTo>
                  <a:lnTo>
                    <a:pt x="759353" y="318818"/>
                  </a:lnTo>
                  <a:lnTo>
                    <a:pt x="760325" y="403382"/>
                  </a:lnTo>
                  <a:lnTo>
                    <a:pt x="761189" y="271298"/>
                  </a:lnTo>
                  <a:lnTo>
                    <a:pt x="762161" y="402086"/>
                  </a:lnTo>
                  <a:lnTo>
                    <a:pt x="763025" y="299486"/>
                  </a:lnTo>
                  <a:lnTo>
                    <a:pt x="763997" y="238465"/>
                  </a:lnTo>
                  <a:lnTo>
                    <a:pt x="764861" y="332318"/>
                  </a:lnTo>
                  <a:lnTo>
                    <a:pt x="765833" y="470235"/>
                  </a:lnTo>
                  <a:lnTo>
                    <a:pt x="766805" y="353594"/>
                  </a:lnTo>
                  <a:lnTo>
                    <a:pt x="767669" y="320870"/>
                  </a:lnTo>
                  <a:lnTo>
                    <a:pt x="768641" y="353486"/>
                  </a:lnTo>
                  <a:lnTo>
                    <a:pt x="769505" y="456195"/>
                  </a:lnTo>
                  <a:lnTo>
                    <a:pt x="770477" y="133704"/>
                  </a:lnTo>
                  <a:lnTo>
                    <a:pt x="771341" y="424983"/>
                  </a:lnTo>
                  <a:lnTo>
                    <a:pt x="772313" y="300134"/>
                  </a:lnTo>
                  <a:lnTo>
                    <a:pt x="773177" y="293114"/>
                  </a:lnTo>
                  <a:lnTo>
                    <a:pt x="774149" y="357482"/>
                  </a:lnTo>
                  <a:lnTo>
                    <a:pt x="775121" y="357590"/>
                  </a:lnTo>
                  <a:lnTo>
                    <a:pt x="775985" y="303698"/>
                  </a:lnTo>
                  <a:lnTo>
                    <a:pt x="776957" y="337502"/>
                  </a:lnTo>
                  <a:lnTo>
                    <a:pt x="777821" y="310610"/>
                  </a:lnTo>
                  <a:lnTo>
                    <a:pt x="778793" y="501231"/>
                  </a:lnTo>
                  <a:lnTo>
                    <a:pt x="779657" y="316118"/>
                  </a:lnTo>
                  <a:lnTo>
                    <a:pt x="780629" y="408243"/>
                  </a:lnTo>
                  <a:lnTo>
                    <a:pt x="781493" y="245161"/>
                  </a:lnTo>
                  <a:lnTo>
                    <a:pt x="782465" y="197317"/>
                  </a:lnTo>
                  <a:lnTo>
                    <a:pt x="783437" y="208765"/>
                  </a:lnTo>
                  <a:lnTo>
                    <a:pt x="784301" y="246997"/>
                  </a:lnTo>
                  <a:lnTo>
                    <a:pt x="785273" y="393986"/>
                  </a:lnTo>
                  <a:lnTo>
                    <a:pt x="786137" y="222697"/>
                  </a:lnTo>
                  <a:lnTo>
                    <a:pt x="787109" y="351758"/>
                  </a:lnTo>
                  <a:lnTo>
                    <a:pt x="787973" y="269245"/>
                  </a:lnTo>
                  <a:lnTo>
                    <a:pt x="788945" y="462459"/>
                  </a:lnTo>
                  <a:lnTo>
                    <a:pt x="789809" y="451983"/>
                  </a:lnTo>
                  <a:lnTo>
                    <a:pt x="790781" y="289334"/>
                  </a:lnTo>
                  <a:lnTo>
                    <a:pt x="791753" y="327782"/>
                  </a:lnTo>
                  <a:lnTo>
                    <a:pt x="792617" y="322382"/>
                  </a:lnTo>
                  <a:lnTo>
                    <a:pt x="793589" y="345386"/>
                  </a:lnTo>
                  <a:lnTo>
                    <a:pt x="794453" y="235549"/>
                  </a:lnTo>
                  <a:lnTo>
                    <a:pt x="795425" y="313418"/>
                  </a:lnTo>
                  <a:lnTo>
                    <a:pt x="796289" y="367958"/>
                  </a:lnTo>
                  <a:lnTo>
                    <a:pt x="797261" y="399062"/>
                  </a:lnTo>
                  <a:lnTo>
                    <a:pt x="798125" y="287066"/>
                  </a:lnTo>
                  <a:lnTo>
                    <a:pt x="799097" y="339446"/>
                  </a:lnTo>
                  <a:lnTo>
                    <a:pt x="800069" y="321950"/>
                  </a:lnTo>
                  <a:lnTo>
                    <a:pt x="800933" y="331778"/>
                  </a:lnTo>
                  <a:lnTo>
                    <a:pt x="801905" y="321086"/>
                  </a:lnTo>
                  <a:lnTo>
                    <a:pt x="802769" y="320762"/>
                  </a:lnTo>
                  <a:lnTo>
                    <a:pt x="803741" y="329942"/>
                  </a:lnTo>
                  <a:lnTo>
                    <a:pt x="804605" y="305426"/>
                  </a:lnTo>
                  <a:lnTo>
                    <a:pt x="805577" y="404678"/>
                  </a:lnTo>
                  <a:lnTo>
                    <a:pt x="806441" y="235117"/>
                  </a:lnTo>
                  <a:lnTo>
                    <a:pt x="807413" y="381566"/>
                  </a:lnTo>
                  <a:lnTo>
                    <a:pt x="808385" y="330698"/>
                  </a:lnTo>
                  <a:lnTo>
                    <a:pt x="809249" y="330698"/>
                  </a:lnTo>
                  <a:lnTo>
                    <a:pt x="810221" y="379946"/>
                  </a:lnTo>
                  <a:lnTo>
                    <a:pt x="811085" y="292358"/>
                  </a:lnTo>
                  <a:lnTo>
                    <a:pt x="812057" y="382106"/>
                  </a:lnTo>
                  <a:lnTo>
                    <a:pt x="812921" y="412887"/>
                  </a:lnTo>
                  <a:lnTo>
                    <a:pt x="813894" y="274214"/>
                  </a:lnTo>
                  <a:lnTo>
                    <a:pt x="814758" y="318062"/>
                  </a:lnTo>
                  <a:lnTo>
                    <a:pt x="815730" y="159409"/>
                  </a:lnTo>
                  <a:lnTo>
                    <a:pt x="816702" y="483411"/>
                  </a:lnTo>
                  <a:lnTo>
                    <a:pt x="817566" y="463647"/>
                  </a:lnTo>
                  <a:lnTo>
                    <a:pt x="818538" y="397334"/>
                  </a:lnTo>
                  <a:lnTo>
                    <a:pt x="819402" y="280478"/>
                  </a:lnTo>
                  <a:lnTo>
                    <a:pt x="820374" y="273782"/>
                  </a:lnTo>
                  <a:lnTo>
                    <a:pt x="821238" y="264601"/>
                  </a:lnTo>
                  <a:lnTo>
                    <a:pt x="822210" y="101844"/>
                  </a:lnTo>
                  <a:lnTo>
                    <a:pt x="823074" y="521319"/>
                  </a:lnTo>
                  <a:lnTo>
                    <a:pt x="824046" y="160165"/>
                  </a:lnTo>
                  <a:lnTo>
                    <a:pt x="824910" y="338798"/>
                  </a:lnTo>
                  <a:lnTo>
                    <a:pt x="825882" y="208225"/>
                  </a:lnTo>
                  <a:lnTo>
                    <a:pt x="826854" y="390638"/>
                  </a:lnTo>
                  <a:lnTo>
                    <a:pt x="827718" y="425631"/>
                  </a:lnTo>
                  <a:lnTo>
                    <a:pt x="828690" y="215245"/>
                  </a:lnTo>
                  <a:lnTo>
                    <a:pt x="829554" y="270325"/>
                  </a:lnTo>
                  <a:lnTo>
                    <a:pt x="830526" y="294734"/>
                  </a:lnTo>
                  <a:lnTo>
                    <a:pt x="831390" y="131544"/>
                  </a:lnTo>
                  <a:lnTo>
                    <a:pt x="832362" y="495831"/>
                  </a:lnTo>
                  <a:lnTo>
                    <a:pt x="833226" y="490107"/>
                  </a:lnTo>
                  <a:lnTo>
                    <a:pt x="834198" y="332966"/>
                  </a:lnTo>
                  <a:lnTo>
                    <a:pt x="835170" y="351974"/>
                  </a:lnTo>
                  <a:lnTo>
                    <a:pt x="836034" y="346250"/>
                  </a:lnTo>
                  <a:lnTo>
                    <a:pt x="837006" y="169669"/>
                  </a:lnTo>
                  <a:lnTo>
                    <a:pt x="837870" y="278210"/>
                  </a:lnTo>
                  <a:lnTo>
                    <a:pt x="838842" y="312662"/>
                  </a:lnTo>
                  <a:lnTo>
                    <a:pt x="839706" y="182413"/>
                  </a:lnTo>
                  <a:lnTo>
                    <a:pt x="840678" y="289010"/>
                  </a:lnTo>
                  <a:lnTo>
                    <a:pt x="841542" y="422391"/>
                  </a:lnTo>
                  <a:lnTo>
                    <a:pt x="842514" y="329510"/>
                  </a:lnTo>
                  <a:lnTo>
                    <a:pt x="843486" y="244081"/>
                  </a:lnTo>
                  <a:lnTo>
                    <a:pt x="844350" y="425739"/>
                  </a:lnTo>
                  <a:lnTo>
                    <a:pt x="845322" y="393446"/>
                  </a:lnTo>
                  <a:lnTo>
                    <a:pt x="846186" y="211897"/>
                  </a:lnTo>
                  <a:lnTo>
                    <a:pt x="847158" y="334694"/>
                  </a:lnTo>
                  <a:lnTo>
                    <a:pt x="848022" y="341066"/>
                  </a:lnTo>
                  <a:lnTo>
                    <a:pt x="848994" y="437403"/>
                  </a:lnTo>
                  <a:lnTo>
                    <a:pt x="849858" y="366878"/>
                  </a:lnTo>
                  <a:lnTo>
                    <a:pt x="850830" y="470883"/>
                  </a:lnTo>
                  <a:lnTo>
                    <a:pt x="851802" y="334586"/>
                  </a:lnTo>
                  <a:lnTo>
                    <a:pt x="852666" y="362558"/>
                  </a:lnTo>
                  <a:lnTo>
                    <a:pt x="853638" y="322598"/>
                  </a:lnTo>
                  <a:lnTo>
                    <a:pt x="854502" y="338474"/>
                  </a:lnTo>
                  <a:lnTo>
                    <a:pt x="855474" y="308558"/>
                  </a:lnTo>
                  <a:lnTo>
                    <a:pt x="856338" y="369146"/>
                  </a:lnTo>
                  <a:lnTo>
                    <a:pt x="857310" y="395606"/>
                  </a:lnTo>
                  <a:lnTo>
                    <a:pt x="858174" y="220753"/>
                  </a:lnTo>
                  <a:lnTo>
                    <a:pt x="859146" y="166753"/>
                  </a:lnTo>
                  <a:lnTo>
                    <a:pt x="860118" y="231229"/>
                  </a:lnTo>
                  <a:lnTo>
                    <a:pt x="860982" y="399494"/>
                  </a:lnTo>
                  <a:lnTo>
                    <a:pt x="861954" y="146125"/>
                  </a:lnTo>
                  <a:lnTo>
                    <a:pt x="862818" y="477795"/>
                  </a:lnTo>
                  <a:lnTo>
                    <a:pt x="863790" y="330914"/>
                  </a:lnTo>
                  <a:lnTo>
                    <a:pt x="864654" y="349274"/>
                  </a:lnTo>
                  <a:lnTo>
                    <a:pt x="865626" y="400142"/>
                  </a:lnTo>
                  <a:lnTo>
                    <a:pt x="866490" y="238465"/>
                  </a:lnTo>
                  <a:lnTo>
                    <a:pt x="867462" y="366554"/>
                  </a:lnTo>
                  <a:lnTo>
                    <a:pt x="868434" y="255097"/>
                  </a:lnTo>
                  <a:lnTo>
                    <a:pt x="869298" y="391718"/>
                  </a:lnTo>
                  <a:lnTo>
                    <a:pt x="870270" y="251101"/>
                  </a:lnTo>
                  <a:lnTo>
                    <a:pt x="871134" y="379514"/>
                  </a:lnTo>
                  <a:lnTo>
                    <a:pt x="872106" y="300134"/>
                  </a:lnTo>
                  <a:lnTo>
                    <a:pt x="872970" y="271081"/>
                  </a:lnTo>
                  <a:lnTo>
                    <a:pt x="873942" y="373466"/>
                  </a:lnTo>
                  <a:lnTo>
                    <a:pt x="874806" y="281234"/>
                  </a:lnTo>
                  <a:lnTo>
                    <a:pt x="875778" y="328862"/>
                  </a:lnTo>
                  <a:lnTo>
                    <a:pt x="876750" y="253585"/>
                  </a:lnTo>
                  <a:lnTo>
                    <a:pt x="877614" y="293438"/>
                  </a:lnTo>
                  <a:lnTo>
                    <a:pt x="878586" y="234253"/>
                  </a:lnTo>
                  <a:lnTo>
                    <a:pt x="879450" y="377462"/>
                  </a:lnTo>
                  <a:lnTo>
                    <a:pt x="880422" y="320114"/>
                  </a:lnTo>
                  <a:lnTo>
                    <a:pt x="881286" y="396686"/>
                  </a:lnTo>
                  <a:lnTo>
                    <a:pt x="882258" y="333290"/>
                  </a:lnTo>
                  <a:lnTo>
                    <a:pt x="883122" y="270757"/>
                  </a:lnTo>
                  <a:lnTo>
                    <a:pt x="884094" y="386210"/>
                  </a:lnTo>
                  <a:lnTo>
                    <a:pt x="884958" y="380486"/>
                  </a:lnTo>
                  <a:lnTo>
                    <a:pt x="885930" y="252937"/>
                  </a:lnTo>
                  <a:lnTo>
                    <a:pt x="886902" y="365906"/>
                  </a:lnTo>
                  <a:lnTo>
                    <a:pt x="887766" y="311906"/>
                  </a:lnTo>
                  <a:lnTo>
                    <a:pt x="888738" y="370010"/>
                  </a:lnTo>
                  <a:lnTo>
                    <a:pt x="889602" y="270433"/>
                  </a:lnTo>
                  <a:lnTo>
                    <a:pt x="890574" y="277994"/>
                  </a:lnTo>
                  <a:lnTo>
                    <a:pt x="891438" y="371522"/>
                  </a:lnTo>
                  <a:lnTo>
                    <a:pt x="892410" y="332210"/>
                  </a:lnTo>
                  <a:lnTo>
                    <a:pt x="893274" y="343874"/>
                  </a:lnTo>
                  <a:lnTo>
                    <a:pt x="894246" y="281990"/>
                  </a:lnTo>
                  <a:lnTo>
                    <a:pt x="895218" y="301862"/>
                  </a:lnTo>
                  <a:lnTo>
                    <a:pt x="896082" y="312878"/>
                  </a:lnTo>
                  <a:lnTo>
                    <a:pt x="897054" y="313526"/>
                  </a:lnTo>
                  <a:lnTo>
                    <a:pt x="897918" y="356834"/>
                  </a:lnTo>
                  <a:lnTo>
                    <a:pt x="898890" y="454791"/>
                  </a:lnTo>
                  <a:lnTo>
                    <a:pt x="899754" y="429519"/>
                  </a:lnTo>
                  <a:lnTo>
                    <a:pt x="900726" y="211357"/>
                  </a:lnTo>
                  <a:lnTo>
                    <a:pt x="901590" y="402302"/>
                  </a:lnTo>
                  <a:lnTo>
                    <a:pt x="902562" y="379082"/>
                  </a:lnTo>
                  <a:lnTo>
                    <a:pt x="903534" y="348302"/>
                  </a:lnTo>
                  <a:lnTo>
                    <a:pt x="904398" y="431139"/>
                  </a:lnTo>
                  <a:lnTo>
                    <a:pt x="905370" y="438699"/>
                  </a:lnTo>
                  <a:lnTo>
                    <a:pt x="906234" y="438699"/>
                  </a:lnTo>
                  <a:lnTo>
                    <a:pt x="907206" y="334694"/>
                  </a:lnTo>
                  <a:lnTo>
                    <a:pt x="908070" y="392042"/>
                  </a:lnTo>
                  <a:lnTo>
                    <a:pt x="909042" y="415587"/>
                  </a:lnTo>
                  <a:lnTo>
                    <a:pt x="909906" y="204445"/>
                  </a:lnTo>
                  <a:lnTo>
                    <a:pt x="910878" y="397226"/>
                  </a:lnTo>
                  <a:lnTo>
                    <a:pt x="911850" y="384050"/>
                  </a:lnTo>
                  <a:lnTo>
                    <a:pt x="912714" y="448419"/>
                  </a:lnTo>
                  <a:lnTo>
                    <a:pt x="913686" y="212221"/>
                  </a:lnTo>
                  <a:lnTo>
                    <a:pt x="914550" y="247429"/>
                  </a:lnTo>
                  <a:lnTo>
                    <a:pt x="915522" y="339662"/>
                  </a:lnTo>
                  <a:lnTo>
                    <a:pt x="916386" y="323462"/>
                  </a:lnTo>
                  <a:lnTo>
                    <a:pt x="917358" y="321086"/>
                  </a:lnTo>
                  <a:lnTo>
                    <a:pt x="918222" y="337070"/>
                  </a:lnTo>
                  <a:lnTo>
                    <a:pt x="919194" y="375086"/>
                  </a:lnTo>
                  <a:lnTo>
                    <a:pt x="920166" y="314174"/>
                  </a:lnTo>
                  <a:lnTo>
                    <a:pt x="921030" y="292250"/>
                  </a:lnTo>
                  <a:lnTo>
                    <a:pt x="922002" y="313094"/>
                  </a:lnTo>
                  <a:lnTo>
                    <a:pt x="922866" y="307586"/>
                  </a:lnTo>
                </a:path>
              </a:pathLst>
            </a:custGeom>
            <a:ln w="7668">
              <a:solidFill>
                <a:srgbClr val="03396C"/>
              </a:solidFill>
            </a:ln>
          </p:spPr>
          <p:txBody>
            <a:bodyPr wrap="square" lIns="0" tIns="0" rIns="0" bIns="0" rtlCol="0"/>
            <a:lstStyle/>
            <a:p>
              <a:endParaRPr/>
            </a:p>
          </p:txBody>
        </p:sp>
        <p:sp>
          <p:nvSpPr>
            <p:cNvPr id="34" name="object 34"/>
            <p:cNvSpPr/>
            <p:nvPr/>
          </p:nvSpPr>
          <p:spPr>
            <a:xfrm>
              <a:off x="2634814" y="2344660"/>
              <a:ext cx="923290" cy="495300"/>
            </a:xfrm>
            <a:custGeom>
              <a:avLst/>
              <a:gdLst/>
              <a:ahLst/>
              <a:cxnLst/>
              <a:rect l="l" t="t" r="r" b="b"/>
              <a:pathLst>
                <a:path w="923289" h="495300">
                  <a:moveTo>
                    <a:pt x="0" y="342038"/>
                  </a:moveTo>
                  <a:lnTo>
                    <a:pt x="972" y="474339"/>
                  </a:lnTo>
                  <a:lnTo>
                    <a:pt x="1836" y="394850"/>
                  </a:lnTo>
                  <a:lnTo>
                    <a:pt x="2808" y="394850"/>
                  </a:lnTo>
                  <a:lnTo>
                    <a:pt x="3672" y="249373"/>
                  </a:lnTo>
                  <a:lnTo>
                    <a:pt x="4644" y="205309"/>
                  </a:lnTo>
                  <a:lnTo>
                    <a:pt x="5508" y="383294"/>
                  </a:lnTo>
                  <a:lnTo>
                    <a:pt x="6480" y="376166"/>
                  </a:lnTo>
                  <a:lnTo>
                    <a:pt x="7344" y="420987"/>
                  </a:lnTo>
                  <a:lnTo>
                    <a:pt x="8316" y="309746"/>
                  </a:lnTo>
                  <a:lnTo>
                    <a:pt x="9288" y="296462"/>
                  </a:lnTo>
                  <a:lnTo>
                    <a:pt x="10152" y="290738"/>
                  </a:lnTo>
                  <a:lnTo>
                    <a:pt x="11124" y="276158"/>
                  </a:lnTo>
                  <a:lnTo>
                    <a:pt x="11988" y="310070"/>
                  </a:lnTo>
                  <a:lnTo>
                    <a:pt x="12960" y="188353"/>
                  </a:lnTo>
                  <a:lnTo>
                    <a:pt x="13824" y="188353"/>
                  </a:lnTo>
                  <a:lnTo>
                    <a:pt x="14796" y="144073"/>
                  </a:lnTo>
                  <a:lnTo>
                    <a:pt x="15660" y="128844"/>
                  </a:lnTo>
                  <a:lnTo>
                    <a:pt x="16632" y="421743"/>
                  </a:lnTo>
                  <a:lnTo>
                    <a:pt x="17604" y="421743"/>
                  </a:lnTo>
                  <a:lnTo>
                    <a:pt x="18468" y="286418"/>
                  </a:lnTo>
                  <a:lnTo>
                    <a:pt x="19440" y="266221"/>
                  </a:lnTo>
                  <a:lnTo>
                    <a:pt x="20304" y="264709"/>
                  </a:lnTo>
                  <a:lnTo>
                    <a:pt x="21276" y="316442"/>
                  </a:lnTo>
                  <a:lnTo>
                    <a:pt x="22140" y="290954"/>
                  </a:lnTo>
                  <a:lnTo>
                    <a:pt x="23112" y="101304"/>
                  </a:lnTo>
                  <a:lnTo>
                    <a:pt x="23976" y="329618"/>
                  </a:lnTo>
                  <a:lnTo>
                    <a:pt x="24948" y="314282"/>
                  </a:lnTo>
                  <a:lnTo>
                    <a:pt x="25920" y="362450"/>
                  </a:lnTo>
                  <a:lnTo>
                    <a:pt x="26784" y="219133"/>
                  </a:lnTo>
                  <a:lnTo>
                    <a:pt x="27756" y="284150"/>
                  </a:lnTo>
                  <a:lnTo>
                    <a:pt x="28620" y="216541"/>
                  </a:lnTo>
                  <a:lnTo>
                    <a:pt x="29592" y="356078"/>
                  </a:lnTo>
                  <a:lnTo>
                    <a:pt x="30456" y="411915"/>
                  </a:lnTo>
                  <a:lnTo>
                    <a:pt x="31428" y="128088"/>
                  </a:lnTo>
                  <a:lnTo>
                    <a:pt x="32292" y="134784"/>
                  </a:lnTo>
                  <a:lnTo>
                    <a:pt x="33264" y="326162"/>
                  </a:lnTo>
                  <a:lnTo>
                    <a:pt x="34128" y="338474"/>
                  </a:lnTo>
                  <a:lnTo>
                    <a:pt x="35100" y="216325"/>
                  </a:lnTo>
                  <a:lnTo>
                    <a:pt x="36072" y="282854"/>
                  </a:lnTo>
                  <a:lnTo>
                    <a:pt x="36936" y="284906"/>
                  </a:lnTo>
                  <a:lnTo>
                    <a:pt x="37908" y="293546"/>
                  </a:lnTo>
                  <a:lnTo>
                    <a:pt x="38772" y="286742"/>
                  </a:lnTo>
                  <a:lnTo>
                    <a:pt x="39744" y="307694"/>
                  </a:lnTo>
                  <a:lnTo>
                    <a:pt x="40608" y="268273"/>
                  </a:lnTo>
                  <a:lnTo>
                    <a:pt x="41580" y="252073"/>
                  </a:lnTo>
                  <a:lnTo>
                    <a:pt x="42444" y="375086"/>
                  </a:lnTo>
                  <a:lnTo>
                    <a:pt x="43416" y="295490"/>
                  </a:lnTo>
                  <a:lnTo>
                    <a:pt x="44388" y="270109"/>
                  </a:lnTo>
                  <a:lnTo>
                    <a:pt x="45252" y="340418"/>
                  </a:lnTo>
                  <a:lnTo>
                    <a:pt x="46224" y="349490"/>
                  </a:lnTo>
                  <a:lnTo>
                    <a:pt x="47088" y="349490"/>
                  </a:lnTo>
                  <a:lnTo>
                    <a:pt x="48060" y="412131"/>
                  </a:lnTo>
                  <a:lnTo>
                    <a:pt x="48924" y="123876"/>
                  </a:lnTo>
                  <a:lnTo>
                    <a:pt x="49896" y="258337"/>
                  </a:lnTo>
                  <a:lnTo>
                    <a:pt x="50760" y="319358"/>
                  </a:lnTo>
                  <a:lnTo>
                    <a:pt x="51732" y="316766"/>
                  </a:lnTo>
                  <a:lnTo>
                    <a:pt x="52704" y="214705"/>
                  </a:lnTo>
                  <a:lnTo>
                    <a:pt x="53568" y="403814"/>
                  </a:lnTo>
                  <a:lnTo>
                    <a:pt x="54540" y="157681"/>
                  </a:lnTo>
                  <a:lnTo>
                    <a:pt x="55404" y="270757"/>
                  </a:lnTo>
                  <a:lnTo>
                    <a:pt x="56376" y="308882"/>
                  </a:lnTo>
                  <a:lnTo>
                    <a:pt x="57240" y="248401"/>
                  </a:lnTo>
                  <a:lnTo>
                    <a:pt x="58212" y="271838"/>
                  </a:lnTo>
                  <a:lnTo>
                    <a:pt x="59076" y="238789"/>
                  </a:lnTo>
                  <a:lnTo>
                    <a:pt x="60048" y="327134"/>
                  </a:lnTo>
                  <a:lnTo>
                    <a:pt x="61020" y="284906"/>
                  </a:lnTo>
                  <a:lnTo>
                    <a:pt x="61884" y="223453"/>
                  </a:lnTo>
                  <a:lnTo>
                    <a:pt x="62856" y="280802"/>
                  </a:lnTo>
                  <a:lnTo>
                    <a:pt x="63720" y="231985"/>
                  </a:lnTo>
                  <a:lnTo>
                    <a:pt x="64692" y="265465"/>
                  </a:lnTo>
                  <a:lnTo>
                    <a:pt x="65556" y="292574"/>
                  </a:lnTo>
                  <a:lnTo>
                    <a:pt x="66528" y="281126"/>
                  </a:lnTo>
                  <a:lnTo>
                    <a:pt x="67392" y="304130"/>
                  </a:lnTo>
                  <a:lnTo>
                    <a:pt x="68364" y="305318"/>
                  </a:lnTo>
                  <a:lnTo>
                    <a:pt x="69336" y="305318"/>
                  </a:lnTo>
                  <a:lnTo>
                    <a:pt x="70200" y="263305"/>
                  </a:lnTo>
                  <a:lnTo>
                    <a:pt x="71172" y="323138"/>
                  </a:lnTo>
                  <a:lnTo>
                    <a:pt x="72036" y="348194"/>
                  </a:lnTo>
                  <a:lnTo>
                    <a:pt x="73008" y="211573"/>
                  </a:lnTo>
                  <a:lnTo>
                    <a:pt x="73872" y="231121"/>
                  </a:lnTo>
                  <a:lnTo>
                    <a:pt x="74844" y="97740"/>
                  </a:lnTo>
                  <a:lnTo>
                    <a:pt x="75708" y="197317"/>
                  </a:lnTo>
                  <a:lnTo>
                    <a:pt x="76680" y="349382"/>
                  </a:lnTo>
                  <a:lnTo>
                    <a:pt x="77652" y="230905"/>
                  </a:lnTo>
                  <a:lnTo>
                    <a:pt x="78516" y="292358"/>
                  </a:lnTo>
                  <a:lnTo>
                    <a:pt x="79488" y="364178"/>
                  </a:lnTo>
                  <a:lnTo>
                    <a:pt x="80352" y="223129"/>
                  </a:lnTo>
                  <a:lnTo>
                    <a:pt x="81324" y="315470"/>
                  </a:lnTo>
                  <a:lnTo>
                    <a:pt x="82188" y="218269"/>
                  </a:lnTo>
                  <a:lnTo>
                    <a:pt x="83160" y="324002"/>
                  </a:lnTo>
                  <a:lnTo>
                    <a:pt x="84024" y="338042"/>
                  </a:lnTo>
                  <a:lnTo>
                    <a:pt x="84996" y="309422"/>
                  </a:lnTo>
                  <a:lnTo>
                    <a:pt x="85860" y="95040"/>
                  </a:lnTo>
                  <a:lnTo>
                    <a:pt x="86832" y="292682"/>
                  </a:lnTo>
                  <a:lnTo>
                    <a:pt x="87804" y="239653"/>
                  </a:lnTo>
                  <a:lnTo>
                    <a:pt x="88668" y="174421"/>
                  </a:lnTo>
                  <a:lnTo>
                    <a:pt x="89640" y="414183"/>
                  </a:lnTo>
                  <a:lnTo>
                    <a:pt x="90504" y="272270"/>
                  </a:lnTo>
                  <a:lnTo>
                    <a:pt x="91476" y="239545"/>
                  </a:lnTo>
                  <a:lnTo>
                    <a:pt x="92340" y="239545"/>
                  </a:lnTo>
                  <a:lnTo>
                    <a:pt x="93312" y="279290"/>
                  </a:lnTo>
                  <a:lnTo>
                    <a:pt x="94176" y="382754"/>
                  </a:lnTo>
                  <a:lnTo>
                    <a:pt x="95148" y="190729"/>
                  </a:lnTo>
                  <a:lnTo>
                    <a:pt x="96120" y="282314"/>
                  </a:lnTo>
                  <a:lnTo>
                    <a:pt x="96984" y="282314"/>
                  </a:lnTo>
                  <a:lnTo>
                    <a:pt x="97956" y="275294"/>
                  </a:lnTo>
                  <a:lnTo>
                    <a:pt x="98820" y="330698"/>
                  </a:lnTo>
                  <a:lnTo>
                    <a:pt x="99792" y="316226"/>
                  </a:lnTo>
                  <a:lnTo>
                    <a:pt x="100656" y="270757"/>
                  </a:lnTo>
                  <a:lnTo>
                    <a:pt x="101628" y="310286"/>
                  </a:lnTo>
                  <a:lnTo>
                    <a:pt x="102492" y="310286"/>
                  </a:lnTo>
                  <a:lnTo>
                    <a:pt x="103464" y="310286"/>
                  </a:lnTo>
                  <a:lnTo>
                    <a:pt x="104436" y="153361"/>
                  </a:lnTo>
                  <a:lnTo>
                    <a:pt x="105300" y="408243"/>
                  </a:lnTo>
                  <a:lnTo>
                    <a:pt x="106272" y="286418"/>
                  </a:lnTo>
                  <a:lnTo>
                    <a:pt x="107136" y="190189"/>
                  </a:lnTo>
                  <a:lnTo>
                    <a:pt x="108108" y="376598"/>
                  </a:lnTo>
                  <a:lnTo>
                    <a:pt x="108972" y="395174"/>
                  </a:lnTo>
                  <a:lnTo>
                    <a:pt x="109944" y="156493"/>
                  </a:lnTo>
                  <a:lnTo>
                    <a:pt x="110808" y="175609"/>
                  </a:lnTo>
                  <a:lnTo>
                    <a:pt x="111780" y="314930"/>
                  </a:lnTo>
                  <a:lnTo>
                    <a:pt x="112752" y="211249"/>
                  </a:lnTo>
                  <a:lnTo>
                    <a:pt x="113616" y="339338"/>
                  </a:lnTo>
                  <a:lnTo>
                    <a:pt x="114588" y="236521"/>
                  </a:lnTo>
                  <a:lnTo>
                    <a:pt x="115452" y="345710"/>
                  </a:lnTo>
                  <a:lnTo>
                    <a:pt x="116424" y="220645"/>
                  </a:lnTo>
                  <a:lnTo>
                    <a:pt x="117288" y="336530"/>
                  </a:lnTo>
                  <a:lnTo>
                    <a:pt x="118260" y="267301"/>
                  </a:lnTo>
                  <a:lnTo>
                    <a:pt x="119124" y="276914"/>
                  </a:lnTo>
                  <a:lnTo>
                    <a:pt x="120096" y="307802"/>
                  </a:lnTo>
                  <a:lnTo>
                    <a:pt x="121068" y="200233"/>
                  </a:lnTo>
                  <a:lnTo>
                    <a:pt x="121932" y="373358"/>
                  </a:lnTo>
                  <a:lnTo>
                    <a:pt x="122904" y="382538"/>
                  </a:lnTo>
                  <a:lnTo>
                    <a:pt x="123768" y="196993"/>
                  </a:lnTo>
                  <a:lnTo>
                    <a:pt x="124740" y="218917"/>
                  </a:lnTo>
                  <a:lnTo>
                    <a:pt x="125604" y="312878"/>
                  </a:lnTo>
                  <a:lnTo>
                    <a:pt x="126576" y="242677"/>
                  </a:lnTo>
                  <a:lnTo>
                    <a:pt x="127440" y="202933"/>
                  </a:lnTo>
                  <a:lnTo>
                    <a:pt x="128412" y="202933"/>
                  </a:lnTo>
                  <a:lnTo>
                    <a:pt x="129384" y="193645"/>
                  </a:lnTo>
                  <a:lnTo>
                    <a:pt x="130248" y="363746"/>
                  </a:lnTo>
                  <a:lnTo>
                    <a:pt x="131220" y="165997"/>
                  </a:lnTo>
                  <a:lnTo>
                    <a:pt x="132084" y="332210"/>
                  </a:lnTo>
                  <a:lnTo>
                    <a:pt x="133056" y="292466"/>
                  </a:lnTo>
                  <a:lnTo>
                    <a:pt x="133920" y="292466"/>
                  </a:lnTo>
                  <a:lnTo>
                    <a:pt x="134892" y="376166"/>
                  </a:lnTo>
                  <a:lnTo>
                    <a:pt x="135757" y="239005"/>
                  </a:lnTo>
                  <a:lnTo>
                    <a:pt x="136729" y="338474"/>
                  </a:lnTo>
                  <a:lnTo>
                    <a:pt x="137701" y="301106"/>
                  </a:lnTo>
                  <a:lnTo>
                    <a:pt x="138565" y="461163"/>
                  </a:lnTo>
                  <a:lnTo>
                    <a:pt x="139537" y="163081"/>
                  </a:lnTo>
                  <a:lnTo>
                    <a:pt x="140401" y="218269"/>
                  </a:lnTo>
                  <a:lnTo>
                    <a:pt x="141373" y="495183"/>
                  </a:lnTo>
                  <a:lnTo>
                    <a:pt x="142237" y="382430"/>
                  </a:lnTo>
                  <a:lnTo>
                    <a:pt x="143209" y="183817"/>
                  </a:lnTo>
                  <a:lnTo>
                    <a:pt x="144073" y="321086"/>
                  </a:lnTo>
                  <a:lnTo>
                    <a:pt x="145045" y="265573"/>
                  </a:lnTo>
                  <a:lnTo>
                    <a:pt x="145909" y="319682"/>
                  </a:lnTo>
                  <a:lnTo>
                    <a:pt x="146881" y="124092"/>
                  </a:lnTo>
                  <a:lnTo>
                    <a:pt x="147853" y="316442"/>
                  </a:lnTo>
                  <a:lnTo>
                    <a:pt x="148717" y="330590"/>
                  </a:lnTo>
                  <a:lnTo>
                    <a:pt x="149689" y="343874"/>
                  </a:lnTo>
                  <a:lnTo>
                    <a:pt x="150553" y="292574"/>
                  </a:lnTo>
                  <a:lnTo>
                    <a:pt x="151525" y="271081"/>
                  </a:lnTo>
                  <a:lnTo>
                    <a:pt x="152389" y="239869"/>
                  </a:lnTo>
                  <a:lnTo>
                    <a:pt x="153361" y="239869"/>
                  </a:lnTo>
                  <a:lnTo>
                    <a:pt x="154225" y="326378"/>
                  </a:lnTo>
                  <a:lnTo>
                    <a:pt x="155197" y="240193"/>
                  </a:lnTo>
                  <a:lnTo>
                    <a:pt x="156169" y="299918"/>
                  </a:lnTo>
                  <a:lnTo>
                    <a:pt x="157033" y="289442"/>
                  </a:lnTo>
                  <a:lnTo>
                    <a:pt x="158005" y="206065"/>
                  </a:lnTo>
                  <a:lnTo>
                    <a:pt x="158869" y="352406"/>
                  </a:lnTo>
                  <a:lnTo>
                    <a:pt x="159841" y="188029"/>
                  </a:lnTo>
                  <a:lnTo>
                    <a:pt x="160705" y="114480"/>
                  </a:lnTo>
                  <a:lnTo>
                    <a:pt x="161677" y="135757"/>
                  </a:lnTo>
                  <a:lnTo>
                    <a:pt x="162541" y="133704"/>
                  </a:lnTo>
                  <a:lnTo>
                    <a:pt x="163513" y="385994"/>
                  </a:lnTo>
                  <a:lnTo>
                    <a:pt x="164485" y="368498"/>
                  </a:lnTo>
                  <a:lnTo>
                    <a:pt x="165349" y="201421"/>
                  </a:lnTo>
                  <a:lnTo>
                    <a:pt x="166321" y="271946"/>
                  </a:lnTo>
                  <a:lnTo>
                    <a:pt x="167185" y="283286"/>
                  </a:lnTo>
                  <a:lnTo>
                    <a:pt x="168157" y="267409"/>
                  </a:lnTo>
                  <a:lnTo>
                    <a:pt x="169021" y="382430"/>
                  </a:lnTo>
                  <a:lnTo>
                    <a:pt x="169993" y="155305"/>
                  </a:lnTo>
                  <a:lnTo>
                    <a:pt x="170857" y="277778"/>
                  </a:lnTo>
                  <a:lnTo>
                    <a:pt x="171829" y="363962"/>
                  </a:lnTo>
                  <a:lnTo>
                    <a:pt x="172801" y="336422"/>
                  </a:lnTo>
                  <a:lnTo>
                    <a:pt x="173665" y="240193"/>
                  </a:lnTo>
                  <a:lnTo>
                    <a:pt x="174637" y="201961"/>
                  </a:lnTo>
                  <a:lnTo>
                    <a:pt x="175501" y="201961"/>
                  </a:lnTo>
                  <a:lnTo>
                    <a:pt x="176473" y="342038"/>
                  </a:lnTo>
                  <a:lnTo>
                    <a:pt x="177337" y="328538"/>
                  </a:lnTo>
                  <a:lnTo>
                    <a:pt x="178309" y="353486"/>
                  </a:lnTo>
                  <a:lnTo>
                    <a:pt x="179173" y="274430"/>
                  </a:lnTo>
                  <a:lnTo>
                    <a:pt x="180145" y="270433"/>
                  </a:lnTo>
                  <a:lnTo>
                    <a:pt x="181117" y="296786"/>
                  </a:lnTo>
                  <a:lnTo>
                    <a:pt x="181981" y="237817"/>
                  </a:lnTo>
                  <a:lnTo>
                    <a:pt x="182953" y="310502"/>
                  </a:lnTo>
                  <a:lnTo>
                    <a:pt x="183817" y="225613"/>
                  </a:lnTo>
                  <a:lnTo>
                    <a:pt x="184789" y="314822"/>
                  </a:lnTo>
                  <a:lnTo>
                    <a:pt x="185653" y="326378"/>
                  </a:lnTo>
                  <a:lnTo>
                    <a:pt x="186625" y="281882"/>
                  </a:lnTo>
                  <a:lnTo>
                    <a:pt x="187489" y="374762"/>
                  </a:lnTo>
                  <a:lnTo>
                    <a:pt x="188461" y="224209"/>
                  </a:lnTo>
                  <a:lnTo>
                    <a:pt x="189433" y="336530"/>
                  </a:lnTo>
                  <a:lnTo>
                    <a:pt x="190297" y="253369"/>
                  </a:lnTo>
                  <a:lnTo>
                    <a:pt x="191269" y="360830"/>
                  </a:lnTo>
                  <a:lnTo>
                    <a:pt x="192133" y="315578"/>
                  </a:lnTo>
                  <a:lnTo>
                    <a:pt x="193105" y="313418"/>
                  </a:lnTo>
                  <a:lnTo>
                    <a:pt x="193969" y="335018"/>
                  </a:lnTo>
                  <a:lnTo>
                    <a:pt x="194941" y="340094"/>
                  </a:lnTo>
                  <a:lnTo>
                    <a:pt x="195805" y="337394"/>
                  </a:lnTo>
                  <a:lnTo>
                    <a:pt x="196777" y="319898"/>
                  </a:lnTo>
                  <a:lnTo>
                    <a:pt x="197749" y="380054"/>
                  </a:lnTo>
                  <a:lnTo>
                    <a:pt x="198613" y="297974"/>
                  </a:lnTo>
                  <a:lnTo>
                    <a:pt x="199585" y="327674"/>
                  </a:lnTo>
                  <a:lnTo>
                    <a:pt x="200449" y="431895"/>
                  </a:lnTo>
                  <a:lnTo>
                    <a:pt x="201421" y="214273"/>
                  </a:lnTo>
                  <a:lnTo>
                    <a:pt x="202285" y="190513"/>
                  </a:lnTo>
                  <a:lnTo>
                    <a:pt x="203257" y="386966"/>
                  </a:lnTo>
                  <a:lnTo>
                    <a:pt x="204121" y="376922"/>
                  </a:lnTo>
                  <a:lnTo>
                    <a:pt x="205093" y="222157"/>
                  </a:lnTo>
                  <a:lnTo>
                    <a:pt x="205957" y="419799"/>
                  </a:lnTo>
                  <a:lnTo>
                    <a:pt x="206929" y="394526"/>
                  </a:lnTo>
                  <a:lnTo>
                    <a:pt x="207901" y="351434"/>
                  </a:lnTo>
                  <a:lnTo>
                    <a:pt x="208765" y="282098"/>
                  </a:lnTo>
                  <a:lnTo>
                    <a:pt x="209737" y="297326"/>
                  </a:lnTo>
                  <a:lnTo>
                    <a:pt x="210601" y="223453"/>
                  </a:lnTo>
                  <a:lnTo>
                    <a:pt x="211573" y="346682"/>
                  </a:lnTo>
                  <a:lnTo>
                    <a:pt x="212437" y="231877"/>
                  </a:lnTo>
                  <a:lnTo>
                    <a:pt x="213409" y="327350"/>
                  </a:lnTo>
                  <a:lnTo>
                    <a:pt x="214273" y="251641"/>
                  </a:lnTo>
                  <a:lnTo>
                    <a:pt x="215245" y="251641"/>
                  </a:lnTo>
                  <a:lnTo>
                    <a:pt x="216217" y="292574"/>
                  </a:lnTo>
                  <a:lnTo>
                    <a:pt x="217081" y="258877"/>
                  </a:lnTo>
                  <a:lnTo>
                    <a:pt x="218053" y="259633"/>
                  </a:lnTo>
                  <a:lnTo>
                    <a:pt x="218917" y="327890"/>
                  </a:lnTo>
                  <a:lnTo>
                    <a:pt x="219889" y="318710"/>
                  </a:lnTo>
                  <a:lnTo>
                    <a:pt x="220753" y="305642"/>
                  </a:lnTo>
                  <a:lnTo>
                    <a:pt x="221725" y="365042"/>
                  </a:lnTo>
                  <a:lnTo>
                    <a:pt x="222589" y="165781"/>
                  </a:lnTo>
                  <a:lnTo>
                    <a:pt x="223561" y="341930"/>
                  </a:lnTo>
                  <a:lnTo>
                    <a:pt x="224533" y="233065"/>
                  </a:lnTo>
                  <a:lnTo>
                    <a:pt x="225397" y="245593"/>
                  </a:lnTo>
                  <a:lnTo>
                    <a:pt x="226369" y="277670"/>
                  </a:lnTo>
                  <a:lnTo>
                    <a:pt x="227233" y="304778"/>
                  </a:lnTo>
                  <a:lnTo>
                    <a:pt x="228205" y="265897"/>
                  </a:lnTo>
                  <a:lnTo>
                    <a:pt x="229069" y="189217"/>
                  </a:lnTo>
                  <a:lnTo>
                    <a:pt x="230041" y="366122"/>
                  </a:lnTo>
                  <a:lnTo>
                    <a:pt x="230905" y="299594"/>
                  </a:lnTo>
                  <a:lnTo>
                    <a:pt x="231877" y="285446"/>
                  </a:lnTo>
                  <a:lnTo>
                    <a:pt x="232849" y="289766"/>
                  </a:lnTo>
                  <a:lnTo>
                    <a:pt x="233713" y="339770"/>
                  </a:lnTo>
                  <a:lnTo>
                    <a:pt x="234685" y="440211"/>
                  </a:lnTo>
                  <a:lnTo>
                    <a:pt x="235549" y="104976"/>
                  </a:lnTo>
                  <a:lnTo>
                    <a:pt x="236521" y="356834"/>
                  </a:lnTo>
                  <a:lnTo>
                    <a:pt x="237385" y="283610"/>
                  </a:lnTo>
                  <a:lnTo>
                    <a:pt x="238357" y="180037"/>
                  </a:lnTo>
                  <a:lnTo>
                    <a:pt x="239221" y="234145"/>
                  </a:lnTo>
                  <a:lnTo>
                    <a:pt x="240193" y="337070"/>
                  </a:lnTo>
                  <a:lnTo>
                    <a:pt x="241165" y="388478"/>
                  </a:lnTo>
                  <a:lnTo>
                    <a:pt x="242029" y="278966"/>
                  </a:lnTo>
                  <a:lnTo>
                    <a:pt x="243001" y="293114"/>
                  </a:lnTo>
                  <a:lnTo>
                    <a:pt x="243865" y="208981"/>
                  </a:lnTo>
                  <a:lnTo>
                    <a:pt x="244837" y="333506"/>
                  </a:lnTo>
                  <a:lnTo>
                    <a:pt x="245701" y="298622"/>
                  </a:lnTo>
                  <a:lnTo>
                    <a:pt x="246673" y="282746"/>
                  </a:lnTo>
                  <a:lnTo>
                    <a:pt x="247537" y="231769"/>
                  </a:lnTo>
                  <a:lnTo>
                    <a:pt x="248509" y="268381"/>
                  </a:lnTo>
                  <a:lnTo>
                    <a:pt x="249481" y="272162"/>
                  </a:lnTo>
                  <a:lnTo>
                    <a:pt x="250345" y="249697"/>
                  </a:lnTo>
                  <a:lnTo>
                    <a:pt x="251317" y="305318"/>
                  </a:lnTo>
                  <a:lnTo>
                    <a:pt x="252181" y="277778"/>
                  </a:lnTo>
                  <a:lnTo>
                    <a:pt x="253153" y="277562"/>
                  </a:lnTo>
                  <a:lnTo>
                    <a:pt x="254017" y="309206"/>
                  </a:lnTo>
                  <a:lnTo>
                    <a:pt x="254989" y="243001"/>
                  </a:lnTo>
                  <a:lnTo>
                    <a:pt x="255853" y="299486"/>
                  </a:lnTo>
                  <a:lnTo>
                    <a:pt x="256825" y="279506"/>
                  </a:lnTo>
                  <a:lnTo>
                    <a:pt x="257689" y="337178"/>
                  </a:lnTo>
                  <a:lnTo>
                    <a:pt x="258661" y="151201"/>
                  </a:lnTo>
                  <a:lnTo>
                    <a:pt x="259633" y="268921"/>
                  </a:lnTo>
                  <a:lnTo>
                    <a:pt x="260497" y="143101"/>
                  </a:lnTo>
                  <a:lnTo>
                    <a:pt x="261469" y="270001"/>
                  </a:lnTo>
                  <a:lnTo>
                    <a:pt x="262333" y="244189"/>
                  </a:lnTo>
                  <a:lnTo>
                    <a:pt x="263305" y="338150"/>
                  </a:lnTo>
                  <a:lnTo>
                    <a:pt x="264169" y="201529"/>
                  </a:lnTo>
                  <a:lnTo>
                    <a:pt x="265141" y="201097"/>
                  </a:lnTo>
                  <a:lnTo>
                    <a:pt x="266005" y="381026"/>
                  </a:lnTo>
                  <a:lnTo>
                    <a:pt x="266977" y="193429"/>
                  </a:lnTo>
                  <a:lnTo>
                    <a:pt x="267949" y="322166"/>
                  </a:lnTo>
                  <a:lnTo>
                    <a:pt x="268813" y="48276"/>
                  </a:lnTo>
                  <a:lnTo>
                    <a:pt x="269785" y="444639"/>
                  </a:lnTo>
                  <a:lnTo>
                    <a:pt x="270649" y="243757"/>
                  </a:lnTo>
                  <a:lnTo>
                    <a:pt x="271622" y="338042"/>
                  </a:lnTo>
                  <a:lnTo>
                    <a:pt x="272486" y="338042"/>
                  </a:lnTo>
                  <a:lnTo>
                    <a:pt x="273458" y="128628"/>
                  </a:lnTo>
                  <a:lnTo>
                    <a:pt x="274322" y="302294"/>
                  </a:lnTo>
                  <a:lnTo>
                    <a:pt x="275294" y="285986"/>
                  </a:lnTo>
                  <a:lnTo>
                    <a:pt x="276266" y="300242"/>
                  </a:lnTo>
                  <a:lnTo>
                    <a:pt x="277130" y="334802"/>
                  </a:lnTo>
                  <a:lnTo>
                    <a:pt x="278102" y="326054"/>
                  </a:lnTo>
                  <a:lnTo>
                    <a:pt x="278966" y="248725"/>
                  </a:lnTo>
                  <a:lnTo>
                    <a:pt x="279938" y="305966"/>
                  </a:lnTo>
                  <a:lnTo>
                    <a:pt x="280802" y="490323"/>
                  </a:lnTo>
                  <a:lnTo>
                    <a:pt x="281774" y="353702"/>
                  </a:lnTo>
                  <a:lnTo>
                    <a:pt x="282638" y="401978"/>
                  </a:lnTo>
                  <a:lnTo>
                    <a:pt x="283610" y="428655"/>
                  </a:lnTo>
                  <a:lnTo>
                    <a:pt x="284582" y="121824"/>
                  </a:lnTo>
                  <a:lnTo>
                    <a:pt x="285446" y="325514"/>
                  </a:lnTo>
                  <a:lnTo>
                    <a:pt x="286418" y="299918"/>
                  </a:lnTo>
                  <a:lnTo>
                    <a:pt x="287282" y="380810"/>
                  </a:lnTo>
                  <a:lnTo>
                    <a:pt x="288254" y="272702"/>
                  </a:lnTo>
                  <a:lnTo>
                    <a:pt x="289118" y="311906"/>
                  </a:lnTo>
                  <a:lnTo>
                    <a:pt x="290090" y="222805"/>
                  </a:lnTo>
                  <a:lnTo>
                    <a:pt x="290954" y="401978"/>
                  </a:lnTo>
                  <a:lnTo>
                    <a:pt x="291926" y="174097"/>
                  </a:lnTo>
                  <a:lnTo>
                    <a:pt x="292898" y="306938"/>
                  </a:lnTo>
                  <a:lnTo>
                    <a:pt x="293762" y="285662"/>
                  </a:lnTo>
                  <a:lnTo>
                    <a:pt x="294734" y="339554"/>
                  </a:lnTo>
                  <a:lnTo>
                    <a:pt x="295598" y="338906"/>
                  </a:lnTo>
                  <a:lnTo>
                    <a:pt x="296570" y="212545"/>
                  </a:lnTo>
                  <a:lnTo>
                    <a:pt x="297434" y="255205"/>
                  </a:lnTo>
                  <a:lnTo>
                    <a:pt x="298406" y="320654"/>
                  </a:lnTo>
                  <a:lnTo>
                    <a:pt x="299270" y="263305"/>
                  </a:lnTo>
                  <a:lnTo>
                    <a:pt x="300242" y="285446"/>
                  </a:lnTo>
                  <a:lnTo>
                    <a:pt x="301214" y="296246"/>
                  </a:lnTo>
                  <a:lnTo>
                    <a:pt x="302078" y="205525"/>
                  </a:lnTo>
                  <a:lnTo>
                    <a:pt x="303050" y="189541"/>
                  </a:lnTo>
                  <a:lnTo>
                    <a:pt x="303914" y="255097"/>
                  </a:lnTo>
                  <a:lnTo>
                    <a:pt x="304886" y="229285"/>
                  </a:lnTo>
                  <a:lnTo>
                    <a:pt x="305750" y="162865"/>
                  </a:lnTo>
                  <a:lnTo>
                    <a:pt x="306722" y="320438"/>
                  </a:lnTo>
                  <a:lnTo>
                    <a:pt x="307586" y="177769"/>
                  </a:lnTo>
                  <a:lnTo>
                    <a:pt x="308558" y="320978"/>
                  </a:lnTo>
                  <a:lnTo>
                    <a:pt x="309530" y="392582"/>
                  </a:lnTo>
                  <a:lnTo>
                    <a:pt x="310394" y="379514"/>
                  </a:lnTo>
                  <a:lnTo>
                    <a:pt x="311366" y="186301"/>
                  </a:lnTo>
                  <a:lnTo>
                    <a:pt x="312230" y="196021"/>
                  </a:lnTo>
                  <a:lnTo>
                    <a:pt x="313202" y="280154"/>
                  </a:lnTo>
                  <a:lnTo>
                    <a:pt x="314066" y="292034"/>
                  </a:lnTo>
                  <a:lnTo>
                    <a:pt x="315038" y="263413"/>
                  </a:lnTo>
                  <a:lnTo>
                    <a:pt x="315902" y="382754"/>
                  </a:lnTo>
                  <a:lnTo>
                    <a:pt x="316874" y="317630"/>
                  </a:lnTo>
                  <a:lnTo>
                    <a:pt x="317738" y="238141"/>
                  </a:lnTo>
                  <a:lnTo>
                    <a:pt x="318710" y="253369"/>
                  </a:lnTo>
                  <a:lnTo>
                    <a:pt x="319682" y="318278"/>
                  </a:lnTo>
                  <a:lnTo>
                    <a:pt x="320546" y="358454"/>
                  </a:lnTo>
                  <a:lnTo>
                    <a:pt x="321518" y="223345"/>
                  </a:lnTo>
                  <a:lnTo>
                    <a:pt x="322382" y="357050"/>
                  </a:lnTo>
                  <a:lnTo>
                    <a:pt x="323354" y="357050"/>
                  </a:lnTo>
                  <a:lnTo>
                    <a:pt x="324218" y="313850"/>
                  </a:lnTo>
                  <a:lnTo>
                    <a:pt x="325190" y="417963"/>
                  </a:lnTo>
                  <a:lnTo>
                    <a:pt x="326054" y="150661"/>
                  </a:lnTo>
                  <a:lnTo>
                    <a:pt x="327026" y="285014"/>
                  </a:lnTo>
                  <a:lnTo>
                    <a:pt x="327998" y="294194"/>
                  </a:lnTo>
                  <a:lnTo>
                    <a:pt x="328862" y="215353"/>
                  </a:lnTo>
                  <a:lnTo>
                    <a:pt x="329834" y="388370"/>
                  </a:lnTo>
                  <a:lnTo>
                    <a:pt x="330698" y="230581"/>
                  </a:lnTo>
                  <a:lnTo>
                    <a:pt x="331670" y="206065"/>
                  </a:lnTo>
                  <a:lnTo>
                    <a:pt x="332534" y="187057"/>
                  </a:lnTo>
                  <a:lnTo>
                    <a:pt x="333506" y="104544"/>
                  </a:lnTo>
                  <a:lnTo>
                    <a:pt x="334370" y="453279"/>
                  </a:lnTo>
                  <a:lnTo>
                    <a:pt x="335342" y="139753"/>
                  </a:lnTo>
                  <a:lnTo>
                    <a:pt x="336314" y="393662"/>
                  </a:lnTo>
                  <a:lnTo>
                    <a:pt x="337178" y="188569"/>
                  </a:lnTo>
                  <a:lnTo>
                    <a:pt x="338150" y="192673"/>
                  </a:lnTo>
                  <a:lnTo>
                    <a:pt x="339014" y="413751"/>
                  </a:lnTo>
                  <a:lnTo>
                    <a:pt x="339986" y="390638"/>
                  </a:lnTo>
                  <a:lnTo>
                    <a:pt x="340850" y="314066"/>
                  </a:lnTo>
                  <a:lnTo>
                    <a:pt x="341822" y="246241"/>
                  </a:lnTo>
                  <a:lnTo>
                    <a:pt x="342686" y="327782"/>
                  </a:lnTo>
                  <a:lnTo>
                    <a:pt x="343658" y="249481"/>
                  </a:lnTo>
                  <a:lnTo>
                    <a:pt x="344630" y="299378"/>
                  </a:lnTo>
                  <a:lnTo>
                    <a:pt x="345494" y="244297"/>
                  </a:lnTo>
                  <a:lnTo>
                    <a:pt x="346466" y="335450"/>
                  </a:lnTo>
                  <a:lnTo>
                    <a:pt x="347330" y="160165"/>
                  </a:lnTo>
                  <a:lnTo>
                    <a:pt x="348302" y="166321"/>
                  </a:lnTo>
                  <a:lnTo>
                    <a:pt x="349166" y="297326"/>
                  </a:lnTo>
                  <a:lnTo>
                    <a:pt x="350138" y="351758"/>
                  </a:lnTo>
                  <a:lnTo>
                    <a:pt x="351002" y="319682"/>
                  </a:lnTo>
                  <a:lnTo>
                    <a:pt x="351974" y="204121"/>
                  </a:lnTo>
                  <a:lnTo>
                    <a:pt x="352946" y="221509"/>
                  </a:lnTo>
                  <a:lnTo>
                    <a:pt x="353810" y="257905"/>
                  </a:lnTo>
                  <a:lnTo>
                    <a:pt x="354782" y="324542"/>
                  </a:lnTo>
                  <a:lnTo>
                    <a:pt x="355646" y="361586"/>
                  </a:lnTo>
                  <a:lnTo>
                    <a:pt x="356618" y="208873"/>
                  </a:lnTo>
                  <a:lnTo>
                    <a:pt x="357482" y="348518"/>
                  </a:lnTo>
                  <a:lnTo>
                    <a:pt x="358454" y="184465"/>
                  </a:lnTo>
                  <a:lnTo>
                    <a:pt x="359318" y="316118"/>
                  </a:lnTo>
                  <a:lnTo>
                    <a:pt x="360290" y="254665"/>
                  </a:lnTo>
                  <a:lnTo>
                    <a:pt x="361262" y="315578"/>
                  </a:lnTo>
                  <a:lnTo>
                    <a:pt x="362126" y="260173"/>
                  </a:lnTo>
                  <a:lnTo>
                    <a:pt x="363098" y="323354"/>
                  </a:lnTo>
                  <a:lnTo>
                    <a:pt x="363962" y="413103"/>
                  </a:lnTo>
                  <a:lnTo>
                    <a:pt x="364934" y="220537"/>
                  </a:lnTo>
                  <a:lnTo>
                    <a:pt x="365798" y="295382"/>
                  </a:lnTo>
                  <a:lnTo>
                    <a:pt x="366770" y="260929"/>
                  </a:lnTo>
                  <a:lnTo>
                    <a:pt x="367634" y="317198"/>
                  </a:lnTo>
                  <a:lnTo>
                    <a:pt x="368606" y="127764"/>
                  </a:lnTo>
                  <a:lnTo>
                    <a:pt x="369470" y="393230"/>
                  </a:lnTo>
                  <a:lnTo>
                    <a:pt x="370442" y="339014"/>
                  </a:lnTo>
                  <a:lnTo>
                    <a:pt x="371414" y="191917"/>
                  </a:lnTo>
                  <a:lnTo>
                    <a:pt x="372278" y="388478"/>
                  </a:lnTo>
                  <a:lnTo>
                    <a:pt x="373250" y="416019"/>
                  </a:lnTo>
                  <a:lnTo>
                    <a:pt x="374114" y="200881"/>
                  </a:lnTo>
                  <a:lnTo>
                    <a:pt x="375086" y="386318"/>
                  </a:lnTo>
                  <a:lnTo>
                    <a:pt x="375950" y="195805"/>
                  </a:lnTo>
                  <a:lnTo>
                    <a:pt x="376922" y="304778"/>
                  </a:lnTo>
                  <a:lnTo>
                    <a:pt x="377786" y="413751"/>
                  </a:lnTo>
                  <a:lnTo>
                    <a:pt x="378758" y="194617"/>
                  </a:lnTo>
                  <a:lnTo>
                    <a:pt x="379730" y="364070"/>
                  </a:lnTo>
                  <a:lnTo>
                    <a:pt x="380594" y="301646"/>
                  </a:lnTo>
                  <a:lnTo>
                    <a:pt x="381566" y="301646"/>
                  </a:lnTo>
                  <a:lnTo>
                    <a:pt x="382430" y="230689"/>
                  </a:lnTo>
                  <a:lnTo>
                    <a:pt x="383402" y="341930"/>
                  </a:lnTo>
                  <a:lnTo>
                    <a:pt x="384266" y="341930"/>
                  </a:lnTo>
                  <a:lnTo>
                    <a:pt x="385238" y="242137"/>
                  </a:lnTo>
                  <a:lnTo>
                    <a:pt x="386102" y="269893"/>
                  </a:lnTo>
                  <a:lnTo>
                    <a:pt x="387074" y="377246"/>
                  </a:lnTo>
                  <a:lnTo>
                    <a:pt x="388046" y="301646"/>
                  </a:lnTo>
                  <a:lnTo>
                    <a:pt x="388910" y="285122"/>
                  </a:lnTo>
                  <a:lnTo>
                    <a:pt x="389882" y="281450"/>
                  </a:lnTo>
                  <a:lnTo>
                    <a:pt x="390746" y="229717"/>
                  </a:lnTo>
                  <a:lnTo>
                    <a:pt x="391718" y="320978"/>
                  </a:lnTo>
                  <a:lnTo>
                    <a:pt x="392582" y="315146"/>
                  </a:lnTo>
                  <a:lnTo>
                    <a:pt x="393554" y="315146"/>
                  </a:lnTo>
                  <a:lnTo>
                    <a:pt x="394418" y="339662"/>
                  </a:lnTo>
                  <a:lnTo>
                    <a:pt x="395390" y="242785"/>
                  </a:lnTo>
                  <a:lnTo>
                    <a:pt x="396362" y="331994"/>
                  </a:lnTo>
                  <a:lnTo>
                    <a:pt x="397226" y="305102"/>
                  </a:lnTo>
                  <a:lnTo>
                    <a:pt x="398198" y="248185"/>
                  </a:lnTo>
                  <a:lnTo>
                    <a:pt x="399062" y="329078"/>
                  </a:lnTo>
                  <a:lnTo>
                    <a:pt x="400034" y="232957"/>
                  </a:lnTo>
                  <a:lnTo>
                    <a:pt x="400898" y="195589"/>
                  </a:lnTo>
                  <a:lnTo>
                    <a:pt x="401870" y="263305"/>
                  </a:lnTo>
                  <a:lnTo>
                    <a:pt x="402734" y="320870"/>
                  </a:lnTo>
                  <a:lnTo>
                    <a:pt x="403706" y="269353"/>
                  </a:lnTo>
                  <a:lnTo>
                    <a:pt x="404678" y="305966"/>
                  </a:lnTo>
                  <a:lnTo>
                    <a:pt x="405542" y="307154"/>
                  </a:lnTo>
                  <a:lnTo>
                    <a:pt x="406514" y="386858"/>
                  </a:lnTo>
                  <a:lnTo>
                    <a:pt x="407379" y="392690"/>
                  </a:lnTo>
                  <a:lnTo>
                    <a:pt x="408351" y="308342"/>
                  </a:lnTo>
                  <a:lnTo>
                    <a:pt x="409215" y="318710"/>
                  </a:lnTo>
                  <a:lnTo>
                    <a:pt x="410187" y="452631"/>
                  </a:lnTo>
                  <a:lnTo>
                    <a:pt x="411051" y="390854"/>
                  </a:lnTo>
                  <a:lnTo>
                    <a:pt x="412023" y="263737"/>
                  </a:lnTo>
                  <a:lnTo>
                    <a:pt x="412995" y="171397"/>
                  </a:lnTo>
                  <a:lnTo>
                    <a:pt x="413859" y="312230"/>
                  </a:lnTo>
                  <a:lnTo>
                    <a:pt x="414831" y="266113"/>
                  </a:lnTo>
                  <a:lnTo>
                    <a:pt x="415695" y="363746"/>
                  </a:lnTo>
                  <a:lnTo>
                    <a:pt x="416667" y="268165"/>
                  </a:lnTo>
                  <a:lnTo>
                    <a:pt x="417531" y="276374"/>
                  </a:lnTo>
                  <a:lnTo>
                    <a:pt x="418503" y="296894"/>
                  </a:lnTo>
                  <a:lnTo>
                    <a:pt x="419367" y="217405"/>
                  </a:lnTo>
                  <a:lnTo>
                    <a:pt x="420339" y="198829"/>
                  </a:lnTo>
                  <a:lnTo>
                    <a:pt x="421311" y="463971"/>
                  </a:lnTo>
                  <a:lnTo>
                    <a:pt x="422175" y="72252"/>
                  </a:lnTo>
                  <a:lnTo>
                    <a:pt x="423147" y="32400"/>
                  </a:lnTo>
                  <a:lnTo>
                    <a:pt x="424011" y="387074"/>
                  </a:lnTo>
                  <a:lnTo>
                    <a:pt x="424983" y="319790"/>
                  </a:lnTo>
                  <a:lnTo>
                    <a:pt x="425847" y="175825"/>
                  </a:lnTo>
                  <a:lnTo>
                    <a:pt x="426819" y="234577"/>
                  </a:lnTo>
                  <a:lnTo>
                    <a:pt x="427683" y="328646"/>
                  </a:lnTo>
                  <a:lnTo>
                    <a:pt x="428655" y="243325"/>
                  </a:lnTo>
                  <a:lnTo>
                    <a:pt x="429519" y="323570"/>
                  </a:lnTo>
                  <a:lnTo>
                    <a:pt x="430491" y="219241"/>
                  </a:lnTo>
                  <a:lnTo>
                    <a:pt x="431463" y="401330"/>
                  </a:lnTo>
                  <a:lnTo>
                    <a:pt x="432327" y="193537"/>
                  </a:lnTo>
                  <a:lnTo>
                    <a:pt x="433299" y="225829"/>
                  </a:lnTo>
                  <a:lnTo>
                    <a:pt x="434163" y="254773"/>
                  </a:lnTo>
                  <a:lnTo>
                    <a:pt x="435135" y="331886"/>
                  </a:lnTo>
                  <a:lnTo>
                    <a:pt x="435999" y="331886"/>
                  </a:lnTo>
                  <a:lnTo>
                    <a:pt x="436971" y="275942"/>
                  </a:lnTo>
                  <a:lnTo>
                    <a:pt x="437835" y="349058"/>
                  </a:lnTo>
                  <a:lnTo>
                    <a:pt x="438807" y="224317"/>
                  </a:lnTo>
                  <a:lnTo>
                    <a:pt x="439779" y="287390"/>
                  </a:lnTo>
                  <a:lnTo>
                    <a:pt x="440643" y="407595"/>
                  </a:lnTo>
                  <a:lnTo>
                    <a:pt x="441615" y="386210"/>
                  </a:lnTo>
                  <a:lnTo>
                    <a:pt x="442479" y="194833"/>
                  </a:lnTo>
                  <a:lnTo>
                    <a:pt x="443451" y="287282"/>
                  </a:lnTo>
                  <a:lnTo>
                    <a:pt x="444315" y="283610"/>
                  </a:lnTo>
                  <a:lnTo>
                    <a:pt x="445287" y="385130"/>
                  </a:lnTo>
                  <a:lnTo>
                    <a:pt x="446151" y="266437"/>
                  </a:lnTo>
                  <a:lnTo>
                    <a:pt x="447123" y="211249"/>
                  </a:lnTo>
                  <a:lnTo>
                    <a:pt x="448095" y="128736"/>
                  </a:lnTo>
                  <a:lnTo>
                    <a:pt x="448959" y="68148"/>
                  </a:lnTo>
                  <a:lnTo>
                    <a:pt x="449931" y="353378"/>
                  </a:lnTo>
                  <a:lnTo>
                    <a:pt x="450795" y="325946"/>
                  </a:lnTo>
                  <a:lnTo>
                    <a:pt x="451767" y="214381"/>
                  </a:lnTo>
                  <a:lnTo>
                    <a:pt x="452631" y="364826"/>
                  </a:lnTo>
                  <a:lnTo>
                    <a:pt x="453603" y="216109"/>
                  </a:lnTo>
                  <a:lnTo>
                    <a:pt x="454467" y="171073"/>
                  </a:lnTo>
                  <a:lnTo>
                    <a:pt x="455439" y="393554"/>
                  </a:lnTo>
                  <a:lnTo>
                    <a:pt x="456411" y="172045"/>
                  </a:lnTo>
                  <a:lnTo>
                    <a:pt x="457275" y="331454"/>
                  </a:lnTo>
                  <a:lnTo>
                    <a:pt x="458247" y="329942"/>
                  </a:lnTo>
                  <a:lnTo>
                    <a:pt x="459111" y="248617"/>
                  </a:lnTo>
                  <a:lnTo>
                    <a:pt x="460083" y="319898"/>
                  </a:lnTo>
                  <a:lnTo>
                    <a:pt x="460947" y="327998"/>
                  </a:lnTo>
                  <a:lnTo>
                    <a:pt x="461919" y="317090"/>
                  </a:lnTo>
                  <a:lnTo>
                    <a:pt x="462783" y="335342"/>
                  </a:lnTo>
                  <a:lnTo>
                    <a:pt x="463755" y="246349"/>
                  </a:lnTo>
                  <a:lnTo>
                    <a:pt x="464727" y="238573"/>
                  </a:lnTo>
                  <a:lnTo>
                    <a:pt x="465591" y="347438"/>
                  </a:lnTo>
                  <a:lnTo>
                    <a:pt x="466563" y="371630"/>
                  </a:lnTo>
                  <a:lnTo>
                    <a:pt x="467427" y="167725"/>
                  </a:lnTo>
                  <a:lnTo>
                    <a:pt x="468399" y="401546"/>
                  </a:lnTo>
                  <a:lnTo>
                    <a:pt x="469263" y="401546"/>
                  </a:lnTo>
                  <a:lnTo>
                    <a:pt x="470235" y="310394"/>
                  </a:lnTo>
                  <a:lnTo>
                    <a:pt x="471099" y="253261"/>
                  </a:lnTo>
                  <a:lnTo>
                    <a:pt x="472071" y="311474"/>
                  </a:lnTo>
                  <a:lnTo>
                    <a:pt x="473043" y="185761"/>
                  </a:lnTo>
                  <a:lnTo>
                    <a:pt x="473907" y="411051"/>
                  </a:lnTo>
                  <a:lnTo>
                    <a:pt x="474879" y="300674"/>
                  </a:lnTo>
                  <a:lnTo>
                    <a:pt x="475743" y="276158"/>
                  </a:lnTo>
                  <a:lnTo>
                    <a:pt x="476715" y="216001"/>
                  </a:lnTo>
                  <a:lnTo>
                    <a:pt x="477579" y="313094"/>
                  </a:lnTo>
                  <a:lnTo>
                    <a:pt x="478551" y="300242"/>
                  </a:lnTo>
                  <a:lnTo>
                    <a:pt x="479415" y="315038"/>
                  </a:lnTo>
                  <a:lnTo>
                    <a:pt x="480387" y="262765"/>
                  </a:lnTo>
                  <a:lnTo>
                    <a:pt x="481359" y="268381"/>
                  </a:lnTo>
                  <a:lnTo>
                    <a:pt x="482223" y="300674"/>
                  </a:lnTo>
                  <a:lnTo>
                    <a:pt x="483195" y="274538"/>
                  </a:lnTo>
                  <a:lnTo>
                    <a:pt x="484059" y="221293"/>
                  </a:lnTo>
                  <a:lnTo>
                    <a:pt x="485031" y="322166"/>
                  </a:lnTo>
                  <a:lnTo>
                    <a:pt x="485895" y="188785"/>
                  </a:lnTo>
                  <a:lnTo>
                    <a:pt x="486867" y="200017"/>
                  </a:lnTo>
                  <a:lnTo>
                    <a:pt x="487731" y="276266"/>
                  </a:lnTo>
                  <a:lnTo>
                    <a:pt x="488703" y="379514"/>
                  </a:lnTo>
                  <a:lnTo>
                    <a:pt x="489567" y="211465"/>
                  </a:lnTo>
                  <a:lnTo>
                    <a:pt x="490539" y="159409"/>
                  </a:lnTo>
                  <a:lnTo>
                    <a:pt x="491511" y="194941"/>
                  </a:lnTo>
                  <a:lnTo>
                    <a:pt x="492375" y="184897"/>
                  </a:lnTo>
                  <a:lnTo>
                    <a:pt x="493347" y="244081"/>
                  </a:lnTo>
                  <a:lnTo>
                    <a:pt x="494211" y="265357"/>
                  </a:lnTo>
                  <a:lnTo>
                    <a:pt x="495183" y="296462"/>
                  </a:lnTo>
                  <a:lnTo>
                    <a:pt x="496047" y="296462"/>
                  </a:lnTo>
                  <a:lnTo>
                    <a:pt x="497019" y="315686"/>
                  </a:lnTo>
                  <a:lnTo>
                    <a:pt x="497883" y="220105"/>
                  </a:lnTo>
                  <a:lnTo>
                    <a:pt x="498855" y="214597"/>
                  </a:lnTo>
                  <a:lnTo>
                    <a:pt x="499827" y="342254"/>
                  </a:lnTo>
                  <a:lnTo>
                    <a:pt x="500691" y="389774"/>
                  </a:lnTo>
                  <a:lnTo>
                    <a:pt x="501663" y="389774"/>
                  </a:lnTo>
                  <a:lnTo>
                    <a:pt x="502527" y="187813"/>
                  </a:lnTo>
                  <a:lnTo>
                    <a:pt x="503499" y="208873"/>
                  </a:lnTo>
                  <a:lnTo>
                    <a:pt x="504363" y="264169"/>
                  </a:lnTo>
                  <a:lnTo>
                    <a:pt x="505335" y="264169"/>
                  </a:lnTo>
                  <a:lnTo>
                    <a:pt x="506199" y="319790"/>
                  </a:lnTo>
                  <a:lnTo>
                    <a:pt x="507171" y="364178"/>
                  </a:lnTo>
                  <a:lnTo>
                    <a:pt x="508143" y="276266"/>
                  </a:lnTo>
                  <a:lnTo>
                    <a:pt x="509007" y="305858"/>
                  </a:lnTo>
                  <a:lnTo>
                    <a:pt x="509979" y="149473"/>
                  </a:lnTo>
                  <a:lnTo>
                    <a:pt x="510843" y="216541"/>
                  </a:lnTo>
                  <a:lnTo>
                    <a:pt x="511815" y="239005"/>
                  </a:lnTo>
                  <a:lnTo>
                    <a:pt x="512679" y="373682"/>
                  </a:lnTo>
                  <a:lnTo>
                    <a:pt x="513651" y="273026"/>
                  </a:lnTo>
                  <a:lnTo>
                    <a:pt x="514515" y="400898"/>
                  </a:lnTo>
                  <a:lnTo>
                    <a:pt x="515487" y="400898"/>
                  </a:lnTo>
                  <a:lnTo>
                    <a:pt x="516459" y="228637"/>
                  </a:lnTo>
                  <a:lnTo>
                    <a:pt x="517323" y="302078"/>
                  </a:lnTo>
                  <a:lnTo>
                    <a:pt x="518295" y="266329"/>
                  </a:lnTo>
                  <a:lnTo>
                    <a:pt x="519159" y="297434"/>
                  </a:lnTo>
                  <a:lnTo>
                    <a:pt x="520131" y="375410"/>
                  </a:lnTo>
                  <a:lnTo>
                    <a:pt x="520995" y="239221"/>
                  </a:lnTo>
                  <a:lnTo>
                    <a:pt x="521967" y="329510"/>
                  </a:lnTo>
                  <a:lnTo>
                    <a:pt x="522831" y="249373"/>
                  </a:lnTo>
                  <a:lnTo>
                    <a:pt x="523803" y="269461"/>
                  </a:lnTo>
                  <a:lnTo>
                    <a:pt x="524775" y="179821"/>
                  </a:lnTo>
                  <a:lnTo>
                    <a:pt x="525639" y="251317"/>
                  </a:lnTo>
                  <a:lnTo>
                    <a:pt x="526611" y="299486"/>
                  </a:lnTo>
                  <a:lnTo>
                    <a:pt x="527475" y="236845"/>
                  </a:lnTo>
                  <a:lnTo>
                    <a:pt x="528447" y="324326"/>
                  </a:lnTo>
                  <a:lnTo>
                    <a:pt x="529311" y="326486"/>
                  </a:lnTo>
                  <a:lnTo>
                    <a:pt x="530283" y="372278"/>
                  </a:lnTo>
                  <a:lnTo>
                    <a:pt x="531147" y="305534"/>
                  </a:lnTo>
                  <a:lnTo>
                    <a:pt x="532119" y="308018"/>
                  </a:lnTo>
                  <a:lnTo>
                    <a:pt x="533091" y="335990"/>
                  </a:lnTo>
                  <a:lnTo>
                    <a:pt x="533955" y="290846"/>
                  </a:lnTo>
                  <a:lnTo>
                    <a:pt x="534927" y="416127"/>
                  </a:lnTo>
                  <a:lnTo>
                    <a:pt x="535791" y="163621"/>
                  </a:lnTo>
                  <a:lnTo>
                    <a:pt x="536763" y="396794"/>
                  </a:lnTo>
                  <a:lnTo>
                    <a:pt x="537627" y="365582"/>
                  </a:lnTo>
                  <a:lnTo>
                    <a:pt x="538599" y="228745"/>
                  </a:lnTo>
                  <a:lnTo>
                    <a:pt x="539463" y="177445"/>
                  </a:lnTo>
                  <a:lnTo>
                    <a:pt x="540435" y="404462"/>
                  </a:lnTo>
                  <a:lnTo>
                    <a:pt x="541299" y="274646"/>
                  </a:lnTo>
                  <a:lnTo>
                    <a:pt x="542271" y="213517"/>
                  </a:lnTo>
                  <a:lnTo>
                    <a:pt x="543244" y="327998"/>
                  </a:lnTo>
                  <a:lnTo>
                    <a:pt x="544108" y="335990"/>
                  </a:lnTo>
                  <a:lnTo>
                    <a:pt x="545080" y="387074"/>
                  </a:lnTo>
                  <a:lnTo>
                    <a:pt x="545944" y="271622"/>
                  </a:lnTo>
                  <a:lnTo>
                    <a:pt x="546916" y="308774"/>
                  </a:lnTo>
                  <a:lnTo>
                    <a:pt x="547780" y="232849"/>
                  </a:lnTo>
                  <a:lnTo>
                    <a:pt x="548752" y="347546"/>
                  </a:lnTo>
                  <a:lnTo>
                    <a:pt x="549616" y="372170"/>
                  </a:lnTo>
                  <a:lnTo>
                    <a:pt x="550588" y="432651"/>
                  </a:lnTo>
                  <a:lnTo>
                    <a:pt x="551560" y="223129"/>
                  </a:lnTo>
                  <a:lnTo>
                    <a:pt x="552424" y="225721"/>
                  </a:lnTo>
                  <a:lnTo>
                    <a:pt x="553396" y="354782"/>
                  </a:lnTo>
                  <a:lnTo>
                    <a:pt x="554260" y="207793"/>
                  </a:lnTo>
                  <a:lnTo>
                    <a:pt x="555232" y="157897"/>
                  </a:lnTo>
                  <a:lnTo>
                    <a:pt x="556096" y="372386"/>
                  </a:lnTo>
                  <a:lnTo>
                    <a:pt x="557068" y="196453"/>
                  </a:lnTo>
                  <a:lnTo>
                    <a:pt x="557932" y="246349"/>
                  </a:lnTo>
                  <a:lnTo>
                    <a:pt x="558904" y="303590"/>
                  </a:lnTo>
                  <a:lnTo>
                    <a:pt x="559876" y="271838"/>
                  </a:lnTo>
                  <a:lnTo>
                    <a:pt x="560740" y="334910"/>
                  </a:lnTo>
                  <a:lnTo>
                    <a:pt x="561712" y="351866"/>
                  </a:lnTo>
                  <a:lnTo>
                    <a:pt x="562576" y="219997"/>
                  </a:lnTo>
                  <a:lnTo>
                    <a:pt x="563548" y="335558"/>
                  </a:lnTo>
                  <a:lnTo>
                    <a:pt x="564412" y="335558"/>
                  </a:lnTo>
                  <a:lnTo>
                    <a:pt x="565384" y="335450"/>
                  </a:lnTo>
                  <a:lnTo>
                    <a:pt x="566248" y="244621"/>
                  </a:lnTo>
                  <a:lnTo>
                    <a:pt x="567220" y="190189"/>
                  </a:lnTo>
                  <a:lnTo>
                    <a:pt x="568192" y="183385"/>
                  </a:lnTo>
                  <a:lnTo>
                    <a:pt x="569056" y="366986"/>
                  </a:lnTo>
                  <a:lnTo>
                    <a:pt x="570028" y="208873"/>
                  </a:lnTo>
                  <a:lnTo>
                    <a:pt x="570892" y="347114"/>
                  </a:lnTo>
                  <a:lnTo>
                    <a:pt x="571864" y="248833"/>
                  </a:lnTo>
                  <a:lnTo>
                    <a:pt x="572728" y="328862"/>
                  </a:lnTo>
                  <a:lnTo>
                    <a:pt x="573700" y="293654"/>
                  </a:lnTo>
                  <a:lnTo>
                    <a:pt x="574564" y="357914"/>
                  </a:lnTo>
                  <a:lnTo>
                    <a:pt x="575536" y="208981"/>
                  </a:lnTo>
                  <a:lnTo>
                    <a:pt x="576508" y="370118"/>
                  </a:lnTo>
                  <a:lnTo>
                    <a:pt x="577372" y="207469"/>
                  </a:lnTo>
                  <a:lnTo>
                    <a:pt x="578344" y="218809"/>
                  </a:lnTo>
                  <a:lnTo>
                    <a:pt x="579208" y="238249"/>
                  </a:lnTo>
                  <a:lnTo>
                    <a:pt x="580180" y="325946"/>
                  </a:lnTo>
                  <a:lnTo>
                    <a:pt x="581044" y="268597"/>
                  </a:lnTo>
                  <a:lnTo>
                    <a:pt x="582016" y="265033"/>
                  </a:lnTo>
                  <a:lnTo>
                    <a:pt x="582880" y="374546"/>
                  </a:lnTo>
                  <a:lnTo>
                    <a:pt x="583852" y="439887"/>
                  </a:lnTo>
                  <a:lnTo>
                    <a:pt x="584824" y="233821"/>
                  </a:lnTo>
                  <a:lnTo>
                    <a:pt x="585688" y="145909"/>
                  </a:lnTo>
                  <a:lnTo>
                    <a:pt x="586660" y="265249"/>
                  </a:lnTo>
                  <a:lnTo>
                    <a:pt x="587524" y="265789"/>
                  </a:lnTo>
                  <a:lnTo>
                    <a:pt x="588496" y="293222"/>
                  </a:lnTo>
                  <a:lnTo>
                    <a:pt x="589360" y="362990"/>
                  </a:lnTo>
                  <a:lnTo>
                    <a:pt x="590332" y="302078"/>
                  </a:lnTo>
                  <a:lnTo>
                    <a:pt x="591196" y="94068"/>
                  </a:lnTo>
                  <a:lnTo>
                    <a:pt x="592168" y="228745"/>
                  </a:lnTo>
                  <a:lnTo>
                    <a:pt x="593140" y="205525"/>
                  </a:lnTo>
                  <a:lnTo>
                    <a:pt x="594004" y="86508"/>
                  </a:lnTo>
                  <a:lnTo>
                    <a:pt x="594976" y="402086"/>
                  </a:lnTo>
                  <a:lnTo>
                    <a:pt x="595840" y="378974"/>
                  </a:lnTo>
                  <a:lnTo>
                    <a:pt x="596812" y="367202"/>
                  </a:lnTo>
                  <a:lnTo>
                    <a:pt x="597676" y="259417"/>
                  </a:lnTo>
                  <a:lnTo>
                    <a:pt x="598648" y="242353"/>
                  </a:lnTo>
                  <a:lnTo>
                    <a:pt x="599512" y="304562"/>
                  </a:lnTo>
                  <a:lnTo>
                    <a:pt x="600484" y="278426"/>
                  </a:lnTo>
                  <a:lnTo>
                    <a:pt x="601348" y="310826"/>
                  </a:lnTo>
                  <a:lnTo>
                    <a:pt x="602320" y="318710"/>
                  </a:lnTo>
                  <a:lnTo>
                    <a:pt x="603292" y="230257"/>
                  </a:lnTo>
                  <a:lnTo>
                    <a:pt x="604156" y="188137"/>
                  </a:lnTo>
                  <a:lnTo>
                    <a:pt x="605128" y="380270"/>
                  </a:lnTo>
                  <a:lnTo>
                    <a:pt x="605992" y="339014"/>
                  </a:lnTo>
                  <a:lnTo>
                    <a:pt x="606964" y="263737"/>
                  </a:lnTo>
                  <a:lnTo>
                    <a:pt x="607828" y="317090"/>
                  </a:lnTo>
                  <a:lnTo>
                    <a:pt x="608800" y="337934"/>
                  </a:lnTo>
                  <a:lnTo>
                    <a:pt x="609664" y="245485"/>
                  </a:lnTo>
                  <a:lnTo>
                    <a:pt x="610636" y="290954"/>
                  </a:lnTo>
                  <a:lnTo>
                    <a:pt x="611608" y="275510"/>
                  </a:lnTo>
                  <a:lnTo>
                    <a:pt x="612472" y="308666"/>
                  </a:lnTo>
                  <a:lnTo>
                    <a:pt x="613444" y="261145"/>
                  </a:lnTo>
                  <a:lnTo>
                    <a:pt x="614308" y="235117"/>
                  </a:lnTo>
                  <a:lnTo>
                    <a:pt x="615280" y="410079"/>
                  </a:lnTo>
                  <a:lnTo>
                    <a:pt x="616144" y="257581"/>
                  </a:lnTo>
                  <a:lnTo>
                    <a:pt x="617116" y="325190"/>
                  </a:lnTo>
                  <a:lnTo>
                    <a:pt x="617980" y="325190"/>
                  </a:lnTo>
                  <a:lnTo>
                    <a:pt x="618952" y="355862"/>
                  </a:lnTo>
                  <a:lnTo>
                    <a:pt x="619924" y="355862"/>
                  </a:lnTo>
                  <a:lnTo>
                    <a:pt x="620788" y="413535"/>
                  </a:lnTo>
                  <a:lnTo>
                    <a:pt x="621760" y="192997"/>
                  </a:lnTo>
                  <a:lnTo>
                    <a:pt x="622624" y="192997"/>
                  </a:lnTo>
                  <a:lnTo>
                    <a:pt x="623596" y="243217"/>
                  </a:lnTo>
                  <a:lnTo>
                    <a:pt x="624460" y="332858"/>
                  </a:lnTo>
                  <a:lnTo>
                    <a:pt x="625432" y="321302"/>
                  </a:lnTo>
                  <a:lnTo>
                    <a:pt x="626296" y="355970"/>
                  </a:lnTo>
                  <a:lnTo>
                    <a:pt x="627268" y="258121"/>
                  </a:lnTo>
                  <a:lnTo>
                    <a:pt x="628240" y="379838"/>
                  </a:lnTo>
                  <a:lnTo>
                    <a:pt x="629104" y="280370"/>
                  </a:lnTo>
                  <a:lnTo>
                    <a:pt x="630076" y="277886"/>
                  </a:lnTo>
                  <a:lnTo>
                    <a:pt x="630940" y="284366"/>
                  </a:lnTo>
                  <a:lnTo>
                    <a:pt x="631912" y="202285"/>
                  </a:lnTo>
                  <a:lnTo>
                    <a:pt x="632776" y="281234"/>
                  </a:lnTo>
                  <a:lnTo>
                    <a:pt x="633748" y="276374"/>
                  </a:lnTo>
                  <a:lnTo>
                    <a:pt x="634612" y="214813"/>
                  </a:lnTo>
                  <a:lnTo>
                    <a:pt x="635584" y="326810"/>
                  </a:lnTo>
                  <a:lnTo>
                    <a:pt x="636556" y="354890"/>
                  </a:lnTo>
                  <a:lnTo>
                    <a:pt x="637420" y="203473"/>
                  </a:lnTo>
                  <a:lnTo>
                    <a:pt x="638392" y="335234"/>
                  </a:lnTo>
                  <a:lnTo>
                    <a:pt x="639256" y="404246"/>
                  </a:lnTo>
                  <a:lnTo>
                    <a:pt x="640228" y="219781"/>
                  </a:lnTo>
                  <a:lnTo>
                    <a:pt x="641092" y="189109"/>
                  </a:lnTo>
                  <a:lnTo>
                    <a:pt x="642064" y="340526"/>
                  </a:lnTo>
                  <a:lnTo>
                    <a:pt x="642928" y="230365"/>
                  </a:lnTo>
                  <a:lnTo>
                    <a:pt x="643900" y="304562"/>
                  </a:lnTo>
                  <a:lnTo>
                    <a:pt x="644872" y="279614"/>
                  </a:lnTo>
                  <a:lnTo>
                    <a:pt x="645736" y="225829"/>
                  </a:lnTo>
                  <a:lnTo>
                    <a:pt x="646708" y="154441"/>
                  </a:lnTo>
                  <a:lnTo>
                    <a:pt x="647572" y="280262"/>
                  </a:lnTo>
                  <a:lnTo>
                    <a:pt x="648544" y="373898"/>
                  </a:lnTo>
                  <a:lnTo>
                    <a:pt x="649408" y="208873"/>
                  </a:lnTo>
                  <a:lnTo>
                    <a:pt x="650380" y="233065"/>
                  </a:lnTo>
                  <a:lnTo>
                    <a:pt x="651244" y="309098"/>
                  </a:lnTo>
                  <a:lnTo>
                    <a:pt x="652216" y="222157"/>
                  </a:lnTo>
                  <a:lnTo>
                    <a:pt x="653080" y="326810"/>
                  </a:lnTo>
                  <a:lnTo>
                    <a:pt x="654052" y="258229"/>
                  </a:lnTo>
                  <a:lnTo>
                    <a:pt x="655024" y="252289"/>
                  </a:lnTo>
                  <a:lnTo>
                    <a:pt x="655888" y="323030"/>
                  </a:lnTo>
                  <a:lnTo>
                    <a:pt x="656860" y="296354"/>
                  </a:lnTo>
                  <a:lnTo>
                    <a:pt x="657724" y="316874"/>
                  </a:lnTo>
                  <a:lnTo>
                    <a:pt x="658696" y="334154"/>
                  </a:lnTo>
                  <a:lnTo>
                    <a:pt x="659560" y="436539"/>
                  </a:lnTo>
                  <a:lnTo>
                    <a:pt x="660532" y="374330"/>
                  </a:lnTo>
                  <a:lnTo>
                    <a:pt x="661396" y="215893"/>
                  </a:lnTo>
                  <a:lnTo>
                    <a:pt x="662368" y="185869"/>
                  </a:lnTo>
                  <a:lnTo>
                    <a:pt x="663340" y="371954"/>
                  </a:lnTo>
                  <a:lnTo>
                    <a:pt x="664204" y="400898"/>
                  </a:lnTo>
                  <a:lnTo>
                    <a:pt x="665176" y="298514"/>
                  </a:lnTo>
                  <a:lnTo>
                    <a:pt x="666040" y="375518"/>
                  </a:lnTo>
                  <a:lnTo>
                    <a:pt x="667012" y="230905"/>
                  </a:lnTo>
                  <a:lnTo>
                    <a:pt x="667876" y="261145"/>
                  </a:lnTo>
                  <a:lnTo>
                    <a:pt x="668848" y="295814"/>
                  </a:lnTo>
                  <a:lnTo>
                    <a:pt x="669712" y="304886"/>
                  </a:lnTo>
                  <a:lnTo>
                    <a:pt x="670684" y="216001"/>
                  </a:lnTo>
                  <a:lnTo>
                    <a:pt x="671656" y="283394"/>
                  </a:lnTo>
                  <a:lnTo>
                    <a:pt x="672520" y="250345"/>
                  </a:lnTo>
                  <a:lnTo>
                    <a:pt x="673492" y="233605"/>
                  </a:lnTo>
                  <a:lnTo>
                    <a:pt x="674356" y="248185"/>
                  </a:lnTo>
                  <a:lnTo>
                    <a:pt x="675328" y="250777"/>
                  </a:lnTo>
                  <a:lnTo>
                    <a:pt x="676192" y="303914"/>
                  </a:lnTo>
                  <a:lnTo>
                    <a:pt x="677164" y="252397"/>
                  </a:lnTo>
                  <a:lnTo>
                    <a:pt x="678028" y="223777"/>
                  </a:lnTo>
                  <a:lnTo>
                    <a:pt x="679001" y="246673"/>
                  </a:lnTo>
                  <a:lnTo>
                    <a:pt x="679973" y="142885"/>
                  </a:lnTo>
                  <a:lnTo>
                    <a:pt x="680837" y="0"/>
                  </a:lnTo>
                  <a:lnTo>
                    <a:pt x="681809" y="441399"/>
                  </a:lnTo>
                  <a:lnTo>
                    <a:pt x="682673" y="277994"/>
                  </a:lnTo>
                  <a:lnTo>
                    <a:pt x="683645" y="306074"/>
                  </a:lnTo>
                  <a:lnTo>
                    <a:pt x="684509" y="292466"/>
                  </a:lnTo>
                  <a:lnTo>
                    <a:pt x="685481" y="298082"/>
                  </a:lnTo>
                  <a:lnTo>
                    <a:pt x="686345" y="300674"/>
                  </a:lnTo>
                  <a:lnTo>
                    <a:pt x="687317" y="191593"/>
                  </a:lnTo>
                  <a:lnTo>
                    <a:pt x="688289" y="367094"/>
                  </a:lnTo>
                  <a:lnTo>
                    <a:pt x="689153" y="229825"/>
                  </a:lnTo>
                  <a:lnTo>
                    <a:pt x="690125" y="266113"/>
                  </a:lnTo>
                  <a:lnTo>
                    <a:pt x="690989" y="266113"/>
                  </a:lnTo>
                  <a:lnTo>
                    <a:pt x="691961" y="365366"/>
                  </a:lnTo>
                  <a:lnTo>
                    <a:pt x="692825" y="231769"/>
                  </a:lnTo>
                  <a:lnTo>
                    <a:pt x="693797" y="353594"/>
                  </a:lnTo>
                  <a:lnTo>
                    <a:pt x="694661" y="297110"/>
                  </a:lnTo>
                  <a:lnTo>
                    <a:pt x="695633" y="196345"/>
                  </a:lnTo>
                  <a:lnTo>
                    <a:pt x="696605" y="193861"/>
                  </a:lnTo>
                  <a:lnTo>
                    <a:pt x="697469" y="468399"/>
                  </a:lnTo>
                  <a:lnTo>
                    <a:pt x="698441" y="131868"/>
                  </a:lnTo>
                  <a:lnTo>
                    <a:pt x="699305" y="253585"/>
                  </a:lnTo>
                  <a:lnTo>
                    <a:pt x="700277" y="305210"/>
                  </a:lnTo>
                  <a:lnTo>
                    <a:pt x="701141" y="328322"/>
                  </a:lnTo>
                  <a:lnTo>
                    <a:pt x="702113" y="245917"/>
                  </a:lnTo>
                  <a:lnTo>
                    <a:pt x="702977" y="331562"/>
                  </a:lnTo>
                  <a:lnTo>
                    <a:pt x="703949" y="326918"/>
                  </a:lnTo>
                  <a:lnTo>
                    <a:pt x="704921" y="291710"/>
                  </a:lnTo>
                  <a:lnTo>
                    <a:pt x="705785" y="273026"/>
                  </a:lnTo>
                  <a:lnTo>
                    <a:pt x="706757" y="258661"/>
                  </a:lnTo>
                  <a:lnTo>
                    <a:pt x="707621" y="238465"/>
                  </a:lnTo>
                  <a:lnTo>
                    <a:pt x="708593" y="255745"/>
                  </a:lnTo>
                  <a:lnTo>
                    <a:pt x="709457" y="289226"/>
                  </a:lnTo>
                  <a:lnTo>
                    <a:pt x="710429" y="278858"/>
                  </a:lnTo>
                  <a:lnTo>
                    <a:pt x="711293" y="228313"/>
                  </a:lnTo>
                  <a:lnTo>
                    <a:pt x="712265" y="234577"/>
                  </a:lnTo>
                  <a:lnTo>
                    <a:pt x="713129" y="447123"/>
                  </a:lnTo>
                  <a:lnTo>
                    <a:pt x="714101" y="161353"/>
                  </a:lnTo>
                  <a:lnTo>
                    <a:pt x="715073" y="122580"/>
                  </a:lnTo>
                  <a:lnTo>
                    <a:pt x="715937" y="247969"/>
                  </a:lnTo>
                  <a:lnTo>
                    <a:pt x="716909" y="247969"/>
                  </a:lnTo>
                  <a:lnTo>
                    <a:pt x="717773" y="247969"/>
                  </a:lnTo>
                  <a:lnTo>
                    <a:pt x="718745" y="373898"/>
                  </a:lnTo>
                  <a:lnTo>
                    <a:pt x="719609" y="269893"/>
                  </a:lnTo>
                  <a:lnTo>
                    <a:pt x="720581" y="277454"/>
                  </a:lnTo>
                  <a:lnTo>
                    <a:pt x="721445" y="188137"/>
                  </a:lnTo>
                  <a:lnTo>
                    <a:pt x="722417" y="353486"/>
                  </a:lnTo>
                  <a:lnTo>
                    <a:pt x="723389" y="365906"/>
                  </a:lnTo>
                  <a:lnTo>
                    <a:pt x="724253" y="314066"/>
                  </a:lnTo>
                  <a:lnTo>
                    <a:pt x="725225" y="295922"/>
                  </a:lnTo>
                  <a:lnTo>
                    <a:pt x="726089" y="323354"/>
                  </a:lnTo>
                  <a:lnTo>
                    <a:pt x="727061" y="324110"/>
                  </a:lnTo>
                  <a:lnTo>
                    <a:pt x="727925" y="416019"/>
                  </a:lnTo>
                  <a:lnTo>
                    <a:pt x="728897" y="242245"/>
                  </a:lnTo>
                  <a:lnTo>
                    <a:pt x="729761" y="242245"/>
                  </a:lnTo>
                  <a:lnTo>
                    <a:pt x="730733" y="487947"/>
                  </a:lnTo>
                  <a:lnTo>
                    <a:pt x="731705" y="223237"/>
                  </a:lnTo>
                  <a:lnTo>
                    <a:pt x="732569" y="307262"/>
                  </a:lnTo>
                  <a:lnTo>
                    <a:pt x="733541" y="307262"/>
                  </a:lnTo>
                  <a:lnTo>
                    <a:pt x="734405" y="308774"/>
                  </a:lnTo>
                  <a:lnTo>
                    <a:pt x="735377" y="383510"/>
                  </a:lnTo>
                  <a:lnTo>
                    <a:pt x="736241" y="406514"/>
                  </a:lnTo>
                  <a:lnTo>
                    <a:pt x="737213" y="158653"/>
                  </a:lnTo>
                  <a:lnTo>
                    <a:pt x="738077" y="306938"/>
                  </a:lnTo>
                  <a:lnTo>
                    <a:pt x="739049" y="277562"/>
                  </a:lnTo>
                  <a:lnTo>
                    <a:pt x="740021" y="182521"/>
                  </a:lnTo>
                  <a:lnTo>
                    <a:pt x="740885" y="298082"/>
                  </a:lnTo>
                  <a:lnTo>
                    <a:pt x="741857" y="226153"/>
                  </a:lnTo>
                  <a:lnTo>
                    <a:pt x="742721" y="264061"/>
                  </a:lnTo>
                  <a:lnTo>
                    <a:pt x="743693" y="353054"/>
                  </a:lnTo>
                  <a:lnTo>
                    <a:pt x="744557" y="184681"/>
                  </a:lnTo>
                  <a:lnTo>
                    <a:pt x="745529" y="252613"/>
                  </a:lnTo>
                  <a:lnTo>
                    <a:pt x="746393" y="328106"/>
                  </a:lnTo>
                  <a:lnTo>
                    <a:pt x="747365" y="227125"/>
                  </a:lnTo>
                  <a:lnTo>
                    <a:pt x="748337" y="360614"/>
                  </a:lnTo>
                  <a:lnTo>
                    <a:pt x="749201" y="295274"/>
                  </a:lnTo>
                  <a:lnTo>
                    <a:pt x="750173" y="285878"/>
                  </a:lnTo>
                  <a:lnTo>
                    <a:pt x="751037" y="317306"/>
                  </a:lnTo>
                  <a:lnTo>
                    <a:pt x="752009" y="363206"/>
                  </a:lnTo>
                  <a:lnTo>
                    <a:pt x="752873" y="417855"/>
                  </a:lnTo>
                  <a:lnTo>
                    <a:pt x="753845" y="265789"/>
                  </a:lnTo>
                  <a:lnTo>
                    <a:pt x="754709" y="307154"/>
                  </a:lnTo>
                  <a:lnTo>
                    <a:pt x="755681" y="350138"/>
                  </a:lnTo>
                  <a:lnTo>
                    <a:pt x="756653" y="222913"/>
                  </a:lnTo>
                  <a:lnTo>
                    <a:pt x="757517" y="168697"/>
                  </a:lnTo>
                  <a:lnTo>
                    <a:pt x="758489" y="142777"/>
                  </a:lnTo>
                  <a:lnTo>
                    <a:pt x="759353" y="109620"/>
                  </a:lnTo>
                  <a:lnTo>
                    <a:pt x="760325" y="192673"/>
                  </a:lnTo>
                  <a:lnTo>
                    <a:pt x="761189" y="157141"/>
                  </a:lnTo>
                  <a:lnTo>
                    <a:pt x="762161" y="398306"/>
                  </a:lnTo>
                  <a:lnTo>
                    <a:pt x="763025" y="170749"/>
                  </a:lnTo>
                  <a:lnTo>
                    <a:pt x="763997" y="312446"/>
                  </a:lnTo>
                  <a:lnTo>
                    <a:pt x="764861" y="371306"/>
                  </a:lnTo>
                  <a:lnTo>
                    <a:pt x="765833" y="193537"/>
                  </a:lnTo>
                  <a:lnTo>
                    <a:pt x="766805" y="307910"/>
                  </a:lnTo>
                  <a:lnTo>
                    <a:pt x="767669" y="110160"/>
                  </a:lnTo>
                  <a:lnTo>
                    <a:pt x="768641" y="233821"/>
                  </a:lnTo>
                  <a:lnTo>
                    <a:pt x="769505" y="288362"/>
                  </a:lnTo>
                  <a:lnTo>
                    <a:pt x="770477" y="361478"/>
                  </a:lnTo>
                  <a:lnTo>
                    <a:pt x="771341" y="395390"/>
                  </a:lnTo>
                  <a:lnTo>
                    <a:pt x="772313" y="180901"/>
                  </a:lnTo>
                  <a:lnTo>
                    <a:pt x="773177" y="265897"/>
                  </a:lnTo>
                  <a:lnTo>
                    <a:pt x="774149" y="357698"/>
                  </a:lnTo>
                  <a:lnTo>
                    <a:pt x="775121" y="341390"/>
                  </a:lnTo>
                  <a:lnTo>
                    <a:pt x="775985" y="223345"/>
                  </a:lnTo>
                  <a:lnTo>
                    <a:pt x="776957" y="360074"/>
                  </a:lnTo>
                  <a:lnTo>
                    <a:pt x="777821" y="296786"/>
                  </a:lnTo>
                  <a:lnTo>
                    <a:pt x="778793" y="315794"/>
                  </a:lnTo>
                  <a:lnTo>
                    <a:pt x="779657" y="294086"/>
                  </a:lnTo>
                  <a:lnTo>
                    <a:pt x="780629" y="219349"/>
                  </a:lnTo>
                  <a:lnTo>
                    <a:pt x="781493" y="270865"/>
                  </a:lnTo>
                  <a:lnTo>
                    <a:pt x="782465" y="312554"/>
                  </a:lnTo>
                  <a:lnTo>
                    <a:pt x="783437" y="196453"/>
                  </a:lnTo>
                  <a:lnTo>
                    <a:pt x="784301" y="365150"/>
                  </a:lnTo>
                  <a:lnTo>
                    <a:pt x="785273" y="197857"/>
                  </a:lnTo>
                  <a:lnTo>
                    <a:pt x="786137" y="277886"/>
                  </a:lnTo>
                  <a:lnTo>
                    <a:pt x="787109" y="207253"/>
                  </a:lnTo>
                  <a:lnTo>
                    <a:pt x="787973" y="388046"/>
                  </a:lnTo>
                  <a:lnTo>
                    <a:pt x="788945" y="208981"/>
                  </a:lnTo>
                  <a:lnTo>
                    <a:pt x="789809" y="378758"/>
                  </a:lnTo>
                  <a:lnTo>
                    <a:pt x="790781" y="294626"/>
                  </a:lnTo>
                  <a:lnTo>
                    <a:pt x="791753" y="367742"/>
                  </a:lnTo>
                  <a:lnTo>
                    <a:pt x="792617" y="366770"/>
                  </a:lnTo>
                  <a:lnTo>
                    <a:pt x="793589" y="208117"/>
                  </a:lnTo>
                  <a:lnTo>
                    <a:pt x="794453" y="364502"/>
                  </a:lnTo>
                  <a:lnTo>
                    <a:pt x="795425" y="182413"/>
                  </a:lnTo>
                  <a:lnTo>
                    <a:pt x="796289" y="374762"/>
                  </a:lnTo>
                  <a:lnTo>
                    <a:pt x="797261" y="195049"/>
                  </a:lnTo>
                  <a:lnTo>
                    <a:pt x="798125" y="244621"/>
                  </a:lnTo>
                  <a:lnTo>
                    <a:pt x="799097" y="128304"/>
                  </a:lnTo>
                  <a:lnTo>
                    <a:pt x="800069" y="138889"/>
                  </a:lnTo>
                  <a:lnTo>
                    <a:pt x="800933" y="424875"/>
                  </a:lnTo>
                  <a:lnTo>
                    <a:pt x="801905" y="230797"/>
                  </a:lnTo>
                  <a:lnTo>
                    <a:pt x="802769" y="432219"/>
                  </a:lnTo>
                  <a:lnTo>
                    <a:pt x="803741" y="449823"/>
                  </a:lnTo>
                  <a:lnTo>
                    <a:pt x="804605" y="435243"/>
                  </a:lnTo>
                  <a:lnTo>
                    <a:pt x="805577" y="170749"/>
                  </a:lnTo>
                  <a:lnTo>
                    <a:pt x="806441" y="296246"/>
                  </a:lnTo>
                  <a:lnTo>
                    <a:pt x="807413" y="288578"/>
                  </a:lnTo>
                  <a:lnTo>
                    <a:pt x="808385" y="252397"/>
                  </a:lnTo>
                  <a:lnTo>
                    <a:pt x="809249" y="177769"/>
                  </a:lnTo>
                  <a:lnTo>
                    <a:pt x="810221" y="380270"/>
                  </a:lnTo>
                  <a:lnTo>
                    <a:pt x="811085" y="227881"/>
                  </a:lnTo>
                  <a:lnTo>
                    <a:pt x="812057" y="142129"/>
                  </a:lnTo>
                  <a:lnTo>
                    <a:pt x="812921" y="226153"/>
                  </a:lnTo>
                  <a:lnTo>
                    <a:pt x="813894" y="355538"/>
                  </a:lnTo>
                  <a:lnTo>
                    <a:pt x="814758" y="278102"/>
                  </a:lnTo>
                  <a:lnTo>
                    <a:pt x="815730" y="340958"/>
                  </a:lnTo>
                  <a:lnTo>
                    <a:pt x="816702" y="395066"/>
                  </a:lnTo>
                  <a:lnTo>
                    <a:pt x="817566" y="217621"/>
                  </a:lnTo>
                  <a:lnTo>
                    <a:pt x="818538" y="195373"/>
                  </a:lnTo>
                  <a:lnTo>
                    <a:pt x="819402" y="226585"/>
                  </a:lnTo>
                  <a:lnTo>
                    <a:pt x="820374" y="367094"/>
                  </a:lnTo>
                  <a:lnTo>
                    <a:pt x="821238" y="364502"/>
                  </a:lnTo>
                  <a:lnTo>
                    <a:pt x="822210" y="295058"/>
                  </a:lnTo>
                  <a:lnTo>
                    <a:pt x="823074" y="254881"/>
                  </a:lnTo>
                  <a:lnTo>
                    <a:pt x="824046" y="317738"/>
                  </a:lnTo>
                  <a:lnTo>
                    <a:pt x="824910" y="221833"/>
                  </a:lnTo>
                  <a:lnTo>
                    <a:pt x="825882" y="287606"/>
                  </a:lnTo>
                  <a:lnTo>
                    <a:pt x="826854" y="289226"/>
                  </a:lnTo>
                  <a:lnTo>
                    <a:pt x="827718" y="246133"/>
                  </a:lnTo>
                  <a:lnTo>
                    <a:pt x="828690" y="263305"/>
                  </a:lnTo>
                  <a:lnTo>
                    <a:pt x="829554" y="406947"/>
                  </a:lnTo>
                  <a:lnTo>
                    <a:pt x="830526" y="282962"/>
                  </a:lnTo>
                  <a:lnTo>
                    <a:pt x="831390" y="232957"/>
                  </a:lnTo>
                  <a:lnTo>
                    <a:pt x="832362" y="411483"/>
                  </a:lnTo>
                  <a:lnTo>
                    <a:pt x="833226" y="428655"/>
                  </a:lnTo>
                  <a:lnTo>
                    <a:pt x="834198" y="322166"/>
                  </a:lnTo>
                  <a:lnTo>
                    <a:pt x="835170" y="305318"/>
                  </a:lnTo>
                  <a:lnTo>
                    <a:pt x="836034" y="239545"/>
                  </a:lnTo>
                  <a:lnTo>
                    <a:pt x="837006" y="293870"/>
                  </a:lnTo>
                  <a:lnTo>
                    <a:pt x="837870" y="262333"/>
                  </a:lnTo>
                  <a:lnTo>
                    <a:pt x="838842" y="315794"/>
                  </a:lnTo>
                  <a:lnTo>
                    <a:pt x="839706" y="212113"/>
                  </a:lnTo>
                  <a:lnTo>
                    <a:pt x="840678" y="135973"/>
                  </a:lnTo>
                  <a:lnTo>
                    <a:pt x="841542" y="442371"/>
                  </a:lnTo>
                  <a:lnTo>
                    <a:pt x="842514" y="107784"/>
                  </a:lnTo>
                  <a:lnTo>
                    <a:pt x="843486" y="183601"/>
                  </a:lnTo>
                  <a:lnTo>
                    <a:pt x="844350" y="176581"/>
                  </a:lnTo>
                  <a:lnTo>
                    <a:pt x="845322" y="204229"/>
                  </a:lnTo>
                  <a:lnTo>
                    <a:pt x="846186" y="347978"/>
                  </a:lnTo>
                  <a:lnTo>
                    <a:pt x="847158" y="262765"/>
                  </a:lnTo>
                  <a:lnTo>
                    <a:pt x="848022" y="397226"/>
                  </a:lnTo>
                  <a:lnTo>
                    <a:pt x="848994" y="365798"/>
                  </a:lnTo>
                  <a:lnTo>
                    <a:pt x="849858" y="222589"/>
                  </a:lnTo>
                  <a:lnTo>
                    <a:pt x="850830" y="270217"/>
                  </a:lnTo>
                  <a:lnTo>
                    <a:pt x="851802" y="408135"/>
                  </a:lnTo>
                  <a:lnTo>
                    <a:pt x="852666" y="254557"/>
                  </a:lnTo>
                  <a:lnTo>
                    <a:pt x="853638" y="307910"/>
                  </a:lnTo>
                  <a:lnTo>
                    <a:pt x="854502" y="334694"/>
                  </a:lnTo>
                  <a:lnTo>
                    <a:pt x="855474" y="248293"/>
                  </a:lnTo>
                  <a:lnTo>
                    <a:pt x="856338" y="377570"/>
                  </a:lnTo>
                  <a:lnTo>
                    <a:pt x="857310" y="289226"/>
                  </a:lnTo>
                  <a:lnTo>
                    <a:pt x="858174" y="190837"/>
                  </a:lnTo>
                  <a:lnTo>
                    <a:pt x="859146" y="379838"/>
                  </a:lnTo>
                  <a:lnTo>
                    <a:pt x="860118" y="255745"/>
                  </a:lnTo>
                  <a:lnTo>
                    <a:pt x="860982" y="197857"/>
                  </a:lnTo>
                  <a:lnTo>
                    <a:pt x="861954" y="305966"/>
                  </a:lnTo>
                  <a:lnTo>
                    <a:pt x="862818" y="362774"/>
                  </a:lnTo>
                  <a:lnTo>
                    <a:pt x="863790" y="342470"/>
                  </a:lnTo>
                  <a:lnTo>
                    <a:pt x="864654" y="258445"/>
                  </a:lnTo>
                  <a:lnTo>
                    <a:pt x="865626" y="381782"/>
                  </a:lnTo>
                  <a:lnTo>
                    <a:pt x="866490" y="199585"/>
                  </a:lnTo>
                  <a:lnTo>
                    <a:pt x="867462" y="382106"/>
                  </a:lnTo>
                  <a:lnTo>
                    <a:pt x="868434" y="182089"/>
                  </a:lnTo>
                  <a:lnTo>
                    <a:pt x="869298" y="394634"/>
                  </a:lnTo>
                  <a:lnTo>
                    <a:pt x="870270" y="208981"/>
                  </a:lnTo>
                  <a:lnTo>
                    <a:pt x="871134" y="296354"/>
                  </a:lnTo>
                  <a:lnTo>
                    <a:pt x="872106" y="352082"/>
                  </a:lnTo>
                  <a:lnTo>
                    <a:pt x="872970" y="327350"/>
                  </a:lnTo>
                  <a:lnTo>
                    <a:pt x="873942" y="309746"/>
                  </a:lnTo>
                  <a:lnTo>
                    <a:pt x="874806" y="292574"/>
                  </a:lnTo>
                  <a:lnTo>
                    <a:pt x="875778" y="307046"/>
                  </a:lnTo>
                  <a:lnTo>
                    <a:pt x="876750" y="262225"/>
                  </a:lnTo>
                  <a:lnTo>
                    <a:pt x="877614" y="263737"/>
                  </a:lnTo>
                  <a:lnTo>
                    <a:pt x="878586" y="145045"/>
                  </a:lnTo>
                  <a:lnTo>
                    <a:pt x="879450" y="180145"/>
                  </a:lnTo>
                  <a:lnTo>
                    <a:pt x="880422" y="351542"/>
                  </a:lnTo>
                  <a:lnTo>
                    <a:pt x="881286" y="379946"/>
                  </a:lnTo>
                  <a:lnTo>
                    <a:pt x="882258" y="238789"/>
                  </a:lnTo>
                  <a:lnTo>
                    <a:pt x="883122" y="286310"/>
                  </a:lnTo>
                  <a:lnTo>
                    <a:pt x="884094" y="224965"/>
                  </a:lnTo>
                  <a:lnTo>
                    <a:pt x="884958" y="455871"/>
                  </a:lnTo>
                  <a:lnTo>
                    <a:pt x="885930" y="252289"/>
                  </a:lnTo>
                  <a:lnTo>
                    <a:pt x="886902" y="236845"/>
                  </a:lnTo>
                  <a:lnTo>
                    <a:pt x="887766" y="386966"/>
                  </a:lnTo>
                  <a:lnTo>
                    <a:pt x="888738" y="368822"/>
                  </a:lnTo>
                  <a:lnTo>
                    <a:pt x="889602" y="118152"/>
                  </a:lnTo>
                  <a:lnTo>
                    <a:pt x="890574" y="148069"/>
                  </a:lnTo>
                  <a:lnTo>
                    <a:pt x="891438" y="234901"/>
                  </a:lnTo>
                  <a:lnTo>
                    <a:pt x="892410" y="296246"/>
                  </a:lnTo>
                  <a:lnTo>
                    <a:pt x="893274" y="268489"/>
                  </a:lnTo>
                  <a:lnTo>
                    <a:pt x="894246" y="330374"/>
                  </a:lnTo>
                  <a:lnTo>
                    <a:pt x="895218" y="364934"/>
                  </a:lnTo>
                  <a:lnTo>
                    <a:pt x="896082" y="332642"/>
                  </a:lnTo>
                  <a:lnTo>
                    <a:pt x="897054" y="380270"/>
                  </a:lnTo>
                  <a:lnTo>
                    <a:pt x="897918" y="184357"/>
                  </a:lnTo>
                  <a:lnTo>
                    <a:pt x="898890" y="193753"/>
                  </a:lnTo>
                  <a:lnTo>
                    <a:pt x="899754" y="387074"/>
                  </a:lnTo>
                  <a:lnTo>
                    <a:pt x="900726" y="387074"/>
                  </a:lnTo>
                  <a:lnTo>
                    <a:pt x="901590" y="185113"/>
                  </a:lnTo>
                  <a:lnTo>
                    <a:pt x="902562" y="245485"/>
                  </a:lnTo>
                  <a:lnTo>
                    <a:pt x="903534" y="285338"/>
                  </a:lnTo>
                  <a:lnTo>
                    <a:pt x="904398" y="241489"/>
                  </a:lnTo>
                  <a:lnTo>
                    <a:pt x="905370" y="351758"/>
                  </a:lnTo>
                  <a:lnTo>
                    <a:pt x="906234" y="331454"/>
                  </a:lnTo>
                  <a:lnTo>
                    <a:pt x="907206" y="298838"/>
                  </a:lnTo>
                  <a:lnTo>
                    <a:pt x="908070" y="273350"/>
                  </a:lnTo>
                  <a:lnTo>
                    <a:pt x="909042" y="206173"/>
                  </a:lnTo>
                  <a:lnTo>
                    <a:pt x="909906" y="242677"/>
                  </a:lnTo>
                  <a:lnTo>
                    <a:pt x="910878" y="330158"/>
                  </a:lnTo>
                  <a:lnTo>
                    <a:pt x="911850" y="330158"/>
                  </a:lnTo>
                  <a:lnTo>
                    <a:pt x="912714" y="376598"/>
                  </a:lnTo>
                  <a:lnTo>
                    <a:pt x="913686" y="119772"/>
                  </a:lnTo>
                  <a:lnTo>
                    <a:pt x="914550" y="108108"/>
                  </a:lnTo>
                  <a:lnTo>
                    <a:pt x="915522" y="80676"/>
                  </a:lnTo>
                  <a:lnTo>
                    <a:pt x="916386" y="171937"/>
                  </a:lnTo>
                  <a:lnTo>
                    <a:pt x="917358" y="160489"/>
                  </a:lnTo>
                  <a:lnTo>
                    <a:pt x="918222" y="213841"/>
                  </a:lnTo>
                  <a:lnTo>
                    <a:pt x="919194" y="357590"/>
                  </a:lnTo>
                  <a:lnTo>
                    <a:pt x="920166" y="219781"/>
                  </a:lnTo>
                  <a:lnTo>
                    <a:pt x="921030" y="373466"/>
                  </a:lnTo>
                  <a:lnTo>
                    <a:pt x="922002" y="295490"/>
                  </a:lnTo>
                  <a:lnTo>
                    <a:pt x="922866" y="280694"/>
                  </a:lnTo>
                </a:path>
              </a:pathLst>
            </a:custGeom>
            <a:ln w="7668">
              <a:solidFill>
                <a:srgbClr val="6497B1"/>
              </a:solidFill>
            </a:ln>
          </p:spPr>
          <p:txBody>
            <a:bodyPr wrap="square" lIns="0" tIns="0" rIns="0" bIns="0" rtlCol="0"/>
            <a:lstStyle/>
            <a:p>
              <a:endParaRPr/>
            </a:p>
          </p:txBody>
        </p:sp>
        <p:sp>
          <p:nvSpPr>
            <p:cNvPr id="35" name="object 35"/>
            <p:cNvSpPr/>
            <p:nvPr/>
          </p:nvSpPr>
          <p:spPr>
            <a:xfrm>
              <a:off x="2634814" y="2376088"/>
              <a:ext cx="923290" cy="451484"/>
            </a:xfrm>
            <a:custGeom>
              <a:avLst/>
              <a:gdLst/>
              <a:ahLst/>
              <a:cxnLst/>
              <a:rect l="l" t="t" r="r" b="b"/>
              <a:pathLst>
                <a:path w="923289" h="451485">
                  <a:moveTo>
                    <a:pt x="0" y="266329"/>
                  </a:moveTo>
                  <a:lnTo>
                    <a:pt x="972" y="189217"/>
                  </a:lnTo>
                  <a:lnTo>
                    <a:pt x="1836" y="302402"/>
                  </a:lnTo>
                  <a:lnTo>
                    <a:pt x="2808" y="416559"/>
                  </a:lnTo>
                  <a:lnTo>
                    <a:pt x="3672" y="303482"/>
                  </a:lnTo>
                  <a:lnTo>
                    <a:pt x="4644" y="194401"/>
                  </a:lnTo>
                  <a:lnTo>
                    <a:pt x="5508" y="267841"/>
                  </a:lnTo>
                  <a:lnTo>
                    <a:pt x="6480" y="267841"/>
                  </a:lnTo>
                  <a:lnTo>
                    <a:pt x="7344" y="211033"/>
                  </a:lnTo>
                  <a:lnTo>
                    <a:pt x="8316" y="435135"/>
                  </a:lnTo>
                  <a:lnTo>
                    <a:pt x="9288" y="187165"/>
                  </a:lnTo>
                  <a:lnTo>
                    <a:pt x="10152" y="322166"/>
                  </a:lnTo>
                  <a:lnTo>
                    <a:pt x="11124" y="333830"/>
                  </a:lnTo>
                  <a:lnTo>
                    <a:pt x="11988" y="184141"/>
                  </a:lnTo>
                  <a:lnTo>
                    <a:pt x="12960" y="239977"/>
                  </a:lnTo>
                  <a:lnTo>
                    <a:pt x="13824" y="207145"/>
                  </a:lnTo>
                  <a:lnTo>
                    <a:pt x="14796" y="300674"/>
                  </a:lnTo>
                  <a:lnTo>
                    <a:pt x="15660" y="132084"/>
                  </a:lnTo>
                  <a:lnTo>
                    <a:pt x="16632" y="303914"/>
                  </a:lnTo>
                  <a:lnTo>
                    <a:pt x="17604" y="182521"/>
                  </a:lnTo>
                  <a:lnTo>
                    <a:pt x="18468" y="310178"/>
                  </a:lnTo>
                  <a:lnTo>
                    <a:pt x="19440" y="304346"/>
                  </a:lnTo>
                  <a:lnTo>
                    <a:pt x="20304" y="148609"/>
                  </a:lnTo>
                  <a:lnTo>
                    <a:pt x="21276" y="295274"/>
                  </a:lnTo>
                  <a:lnTo>
                    <a:pt x="22140" y="278966"/>
                  </a:lnTo>
                  <a:lnTo>
                    <a:pt x="23112" y="271622"/>
                  </a:lnTo>
                  <a:lnTo>
                    <a:pt x="23976" y="280910"/>
                  </a:lnTo>
                  <a:lnTo>
                    <a:pt x="24948" y="187705"/>
                  </a:lnTo>
                  <a:lnTo>
                    <a:pt x="25920" y="271730"/>
                  </a:lnTo>
                  <a:lnTo>
                    <a:pt x="26784" y="0"/>
                  </a:lnTo>
                  <a:lnTo>
                    <a:pt x="27756" y="202285"/>
                  </a:lnTo>
                  <a:lnTo>
                    <a:pt x="28620" y="194617"/>
                  </a:lnTo>
                  <a:lnTo>
                    <a:pt x="29592" y="377138"/>
                  </a:lnTo>
                  <a:lnTo>
                    <a:pt x="30456" y="212437"/>
                  </a:lnTo>
                  <a:lnTo>
                    <a:pt x="31428" y="273134"/>
                  </a:lnTo>
                  <a:lnTo>
                    <a:pt x="32292" y="267841"/>
                  </a:lnTo>
                  <a:lnTo>
                    <a:pt x="33264" y="276266"/>
                  </a:lnTo>
                  <a:lnTo>
                    <a:pt x="34128" y="331670"/>
                  </a:lnTo>
                  <a:lnTo>
                    <a:pt x="35100" y="203257"/>
                  </a:lnTo>
                  <a:lnTo>
                    <a:pt x="36072" y="272054"/>
                  </a:lnTo>
                  <a:lnTo>
                    <a:pt x="36936" y="325730"/>
                  </a:lnTo>
                  <a:lnTo>
                    <a:pt x="37908" y="193321"/>
                  </a:lnTo>
                  <a:lnTo>
                    <a:pt x="38772" y="297974"/>
                  </a:lnTo>
                  <a:lnTo>
                    <a:pt x="39744" y="371954"/>
                  </a:lnTo>
                  <a:lnTo>
                    <a:pt x="40608" y="215785"/>
                  </a:lnTo>
                  <a:lnTo>
                    <a:pt x="41580" y="221509"/>
                  </a:lnTo>
                  <a:lnTo>
                    <a:pt x="42444" y="187597"/>
                  </a:lnTo>
                  <a:lnTo>
                    <a:pt x="43416" y="195697"/>
                  </a:lnTo>
                  <a:lnTo>
                    <a:pt x="44388" y="248509"/>
                  </a:lnTo>
                  <a:lnTo>
                    <a:pt x="45252" y="232957"/>
                  </a:lnTo>
                  <a:lnTo>
                    <a:pt x="46224" y="88992"/>
                  </a:lnTo>
                  <a:lnTo>
                    <a:pt x="47088" y="263737"/>
                  </a:lnTo>
                  <a:lnTo>
                    <a:pt x="48060" y="279398"/>
                  </a:lnTo>
                  <a:lnTo>
                    <a:pt x="48924" y="247537"/>
                  </a:lnTo>
                  <a:lnTo>
                    <a:pt x="49896" y="277994"/>
                  </a:lnTo>
                  <a:lnTo>
                    <a:pt x="50760" y="174313"/>
                  </a:lnTo>
                  <a:lnTo>
                    <a:pt x="51732" y="318818"/>
                  </a:lnTo>
                  <a:lnTo>
                    <a:pt x="52704" y="227017"/>
                  </a:lnTo>
                  <a:lnTo>
                    <a:pt x="53568" y="203257"/>
                  </a:lnTo>
                  <a:lnTo>
                    <a:pt x="54540" y="302510"/>
                  </a:lnTo>
                  <a:lnTo>
                    <a:pt x="55404" y="306290"/>
                  </a:lnTo>
                  <a:lnTo>
                    <a:pt x="56376" y="283610"/>
                  </a:lnTo>
                  <a:lnTo>
                    <a:pt x="57240" y="121068"/>
                  </a:lnTo>
                  <a:lnTo>
                    <a:pt x="58212" y="168805"/>
                  </a:lnTo>
                  <a:lnTo>
                    <a:pt x="59076" y="324218"/>
                  </a:lnTo>
                  <a:lnTo>
                    <a:pt x="60048" y="182197"/>
                  </a:lnTo>
                  <a:lnTo>
                    <a:pt x="61020" y="279938"/>
                  </a:lnTo>
                  <a:lnTo>
                    <a:pt x="61884" y="107244"/>
                  </a:lnTo>
                  <a:lnTo>
                    <a:pt x="62856" y="354998"/>
                  </a:lnTo>
                  <a:lnTo>
                    <a:pt x="63720" y="228313"/>
                  </a:lnTo>
                  <a:lnTo>
                    <a:pt x="64692" y="345062"/>
                  </a:lnTo>
                  <a:lnTo>
                    <a:pt x="65556" y="278210"/>
                  </a:lnTo>
                  <a:lnTo>
                    <a:pt x="66528" y="321302"/>
                  </a:lnTo>
                  <a:lnTo>
                    <a:pt x="67392" y="199585"/>
                  </a:lnTo>
                  <a:lnTo>
                    <a:pt x="68364" y="174961"/>
                  </a:lnTo>
                  <a:lnTo>
                    <a:pt x="69336" y="286418"/>
                  </a:lnTo>
                  <a:lnTo>
                    <a:pt x="70200" y="341714"/>
                  </a:lnTo>
                  <a:lnTo>
                    <a:pt x="71172" y="174097"/>
                  </a:lnTo>
                  <a:lnTo>
                    <a:pt x="72036" y="219349"/>
                  </a:lnTo>
                  <a:lnTo>
                    <a:pt x="73008" y="147745"/>
                  </a:lnTo>
                  <a:lnTo>
                    <a:pt x="73872" y="169777"/>
                  </a:lnTo>
                  <a:lnTo>
                    <a:pt x="74844" y="336314"/>
                  </a:lnTo>
                  <a:lnTo>
                    <a:pt x="75708" y="163837"/>
                  </a:lnTo>
                  <a:lnTo>
                    <a:pt x="76680" y="297110"/>
                  </a:lnTo>
                  <a:lnTo>
                    <a:pt x="77652" y="226045"/>
                  </a:lnTo>
                  <a:lnTo>
                    <a:pt x="78516" y="258229"/>
                  </a:lnTo>
                  <a:lnTo>
                    <a:pt x="79488" y="318926"/>
                  </a:lnTo>
                  <a:lnTo>
                    <a:pt x="80352" y="224101"/>
                  </a:lnTo>
                  <a:lnTo>
                    <a:pt x="81324" y="195157"/>
                  </a:lnTo>
                  <a:lnTo>
                    <a:pt x="82188" y="167185"/>
                  </a:lnTo>
                  <a:lnTo>
                    <a:pt x="83160" y="341174"/>
                  </a:lnTo>
                  <a:lnTo>
                    <a:pt x="84024" y="303806"/>
                  </a:lnTo>
                  <a:lnTo>
                    <a:pt x="84996" y="162649"/>
                  </a:lnTo>
                  <a:lnTo>
                    <a:pt x="85860" y="269893"/>
                  </a:lnTo>
                  <a:lnTo>
                    <a:pt x="86832" y="229717"/>
                  </a:lnTo>
                  <a:lnTo>
                    <a:pt x="87804" y="273890"/>
                  </a:lnTo>
                  <a:lnTo>
                    <a:pt x="88668" y="316658"/>
                  </a:lnTo>
                  <a:lnTo>
                    <a:pt x="89640" y="304670"/>
                  </a:lnTo>
                  <a:lnTo>
                    <a:pt x="90504" y="197749"/>
                  </a:lnTo>
                  <a:lnTo>
                    <a:pt x="91476" y="451011"/>
                  </a:lnTo>
                  <a:lnTo>
                    <a:pt x="92340" y="246889"/>
                  </a:lnTo>
                  <a:lnTo>
                    <a:pt x="93312" y="265357"/>
                  </a:lnTo>
                  <a:lnTo>
                    <a:pt x="94176" y="304562"/>
                  </a:lnTo>
                  <a:lnTo>
                    <a:pt x="95148" y="302294"/>
                  </a:lnTo>
                  <a:lnTo>
                    <a:pt x="96120" y="258445"/>
                  </a:lnTo>
                  <a:lnTo>
                    <a:pt x="96984" y="357158"/>
                  </a:lnTo>
                  <a:lnTo>
                    <a:pt x="97956" y="153901"/>
                  </a:lnTo>
                  <a:lnTo>
                    <a:pt x="98820" y="242677"/>
                  </a:lnTo>
                  <a:lnTo>
                    <a:pt x="99792" y="268597"/>
                  </a:lnTo>
                  <a:lnTo>
                    <a:pt x="100656" y="212113"/>
                  </a:lnTo>
                  <a:lnTo>
                    <a:pt x="101628" y="266977"/>
                  </a:lnTo>
                  <a:lnTo>
                    <a:pt x="102492" y="300134"/>
                  </a:lnTo>
                  <a:lnTo>
                    <a:pt x="103464" y="288470"/>
                  </a:lnTo>
                  <a:lnTo>
                    <a:pt x="104436" y="285230"/>
                  </a:lnTo>
                  <a:lnTo>
                    <a:pt x="105300" y="238465"/>
                  </a:lnTo>
                  <a:lnTo>
                    <a:pt x="106272" y="262441"/>
                  </a:lnTo>
                  <a:lnTo>
                    <a:pt x="107136" y="108648"/>
                  </a:lnTo>
                  <a:lnTo>
                    <a:pt x="108108" y="295706"/>
                  </a:lnTo>
                  <a:lnTo>
                    <a:pt x="108972" y="310394"/>
                  </a:lnTo>
                  <a:lnTo>
                    <a:pt x="109944" y="288578"/>
                  </a:lnTo>
                  <a:lnTo>
                    <a:pt x="110808" y="268813"/>
                  </a:lnTo>
                  <a:lnTo>
                    <a:pt x="111780" y="188569"/>
                  </a:lnTo>
                  <a:lnTo>
                    <a:pt x="112752" y="232093"/>
                  </a:lnTo>
                  <a:lnTo>
                    <a:pt x="113616" y="263413"/>
                  </a:lnTo>
                  <a:lnTo>
                    <a:pt x="114588" y="227233"/>
                  </a:lnTo>
                  <a:lnTo>
                    <a:pt x="115452" y="290630"/>
                  </a:lnTo>
                  <a:lnTo>
                    <a:pt x="116424" y="271946"/>
                  </a:lnTo>
                  <a:lnTo>
                    <a:pt x="117288" y="205201"/>
                  </a:lnTo>
                  <a:lnTo>
                    <a:pt x="118260" y="292034"/>
                  </a:lnTo>
                  <a:lnTo>
                    <a:pt x="119124" y="202609"/>
                  </a:lnTo>
                  <a:lnTo>
                    <a:pt x="120096" y="228853"/>
                  </a:lnTo>
                  <a:lnTo>
                    <a:pt x="121068" y="201637"/>
                  </a:lnTo>
                  <a:lnTo>
                    <a:pt x="121932" y="213193"/>
                  </a:lnTo>
                  <a:lnTo>
                    <a:pt x="122904" y="232957"/>
                  </a:lnTo>
                  <a:lnTo>
                    <a:pt x="123768" y="284798"/>
                  </a:lnTo>
                  <a:lnTo>
                    <a:pt x="124740" y="261685"/>
                  </a:lnTo>
                  <a:lnTo>
                    <a:pt x="125604" y="253153"/>
                  </a:lnTo>
                  <a:lnTo>
                    <a:pt x="126576" y="173233"/>
                  </a:lnTo>
                  <a:lnTo>
                    <a:pt x="127440" y="343442"/>
                  </a:lnTo>
                  <a:lnTo>
                    <a:pt x="128412" y="216109"/>
                  </a:lnTo>
                  <a:lnTo>
                    <a:pt x="129384" y="375518"/>
                  </a:lnTo>
                  <a:lnTo>
                    <a:pt x="130248" y="199801"/>
                  </a:lnTo>
                  <a:lnTo>
                    <a:pt x="131220" y="348194"/>
                  </a:lnTo>
                  <a:lnTo>
                    <a:pt x="132084" y="288254"/>
                  </a:lnTo>
                  <a:lnTo>
                    <a:pt x="133056" y="311366"/>
                  </a:lnTo>
                  <a:lnTo>
                    <a:pt x="133920" y="224209"/>
                  </a:lnTo>
                  <a:lnTo>
                    <a:pt x="134892" y="323138"/>
                  </a:lnTo>
                  <a:lnTo>
                    <a:pt x="135757" y="245593"/>
                  </a:lnTo>
                  <a:lnTo>
                    <a:pt x="136729" y="312770"/>
                  </a:lnTo>
                  <a:lnTo>
                    <a:pt x="137701" y="216757"/>
                  </a:lnTo>
                  <a:lnTo>
                    <a:pt x="138565" y="226369"/>
                  </a:lnTo>
                  <a:lnTo>
                    <a:pt x="139537" y="184465"/>
                  </a:lnTo>
                  <a:lnTo>
                    <a:pt x="140401" y="177013"/>
                  </a:lnTo>
                  <a:lnTo>
                    <a:pt x="141373" y="291602"/>
                  </a:lnTo>
                  <a:lnTo>
                    <a:pt x="142237" y="168373"/>
                  </a:lnTo>
                  <a:lnTo>
                    <a:pt x="143209" y="296894"/>
                  </a:lnTo>
                  <a:lnTo>
                    <a:pt x="144073" y="226045"/>
                  </a:lnTo>
                  <a:lnTo>
                    <a:pt x="145045" y="254557"/>
                  </a:lnTo>
                  <a:lnTo>
                    <a:pt x="145909" y="278642"/>
                  </a:lnTo>
                  <a:lnTo>
                    <a:pt x="146881" y="290846"/>
                  </a:lnTo>
                  <a:lnTo>
                    <a:pt x="147853" y="235117"/>
                  </a:lnTo>
                  <a:lnTo>
                    <a:pt x="148717" y="223561"/>
                  </a:lnTo>
                  <a:lnTo>
                    <a:pt x="149689" y="126036"/>
                  </a:lnTo>
                  <a:lnTo>
                    <a:pt x="150553" y="127440"/>
                  </a:lnTo>
                  <a:lnTo>
                    <a:pt x="151525" y="253693"/>
                  </a:lnTo>
                  <a:lnTo>
                    <a:pt x="152389" y="151633"/>
                  </a:lnTo>
                  <a:lnTo>
                    <a:pt x="153361" y="260497"/>
                  </a:lnTo>
                  <a:lnTo>
                    <a:pt x="154225" y="300890"/>
                  </a:lnTo>
                  <a:lnTo>
                    <a:pt x="155197" y="261361"/>
                  </a:lnTo>
                  <a:lnTo>
                    <a:pt x="156169" y="220429"/>
                  </a:lnTo>
                  <a:lnTo>
                    <a:pt x="157033" y="269137"/>
                  </a:lnTo>
                  <a:lnTo>
                    <a:pt x="158005" y="276914"/>
                  </a:lnTo>
                  <a:lnTo>
                    <a:pt x="158869" y="196345"/>
                  </a:lnTo>
                  <a:lnTo>
                    <a:pt x="159841" y="310502"/>
                  </a:lnTo>
                  <a:lnTo>
                    <a:pt x="160705" y="335126"/>
                  </a:lnTo>
                  <a:lnTo>
                    <a:pt x="161677" y="250777"/>
                  </a:lnTo>
                  <a:lnTo>
                    <a:pt x="162541" y="197101"/>
                  </a:lnTo>
                  <a:lnTo>
                    <a:pt x="163513" y="250561"/>
                  </a:lnTo>
                  <a:lnTo>
                    <a:pt x="164485" y="369578"/>
                  </a:lnTo>
                  <a:lnTo>
                    <a:pt x="165349" y="285662"/>
                  </a:lnTo>
                  <a:lnTo>
                    <a:pt x="166321" y="250993"/>
                  </a:lnTo>
                  <a:lnTo>
                    <a:pt x="167185" y="260605"/>
                  </a:lnTo>
                  <a:lnTo>
                    <a:pt x="168157" y="260605"/>
                  </a:lnTo>
                  <a:lnTo>
                    <a:pt x="169021" y="286202"/>
                  </a:lnTo>
                  <a:lnTo>
                    <a:pt x="169993" y="209629"/>
                  </a:lnTo>
                  <a:lnTo>
                    <a:pt x="170857" y="306830"/>
                  </a:lnTo>
                  <a:lnTo>
                    <a:pt x="171829" y="268489"/>
                  </a:lnTo>
                  <a:lnTo>
                    <a:pt x="172801" y="255529"/>
                  </a:lnTo>
                  <a:lnTo>
                    <a:pt x="173665" y="183169"/>
                  </a:lnTo>
                  <a:lnTo>
                    <a:pt x="174637" y="245701"/>
                  </a:lnTo>
                  <a:lnTo>
                    <a:pt x="175501" y="335450"/>
                  </a:lnTo>
                  <a:lnTo>
                    <a:pt x="176473" y="276698"/>
                  </a:lnTo>
                  <a:lnTo>
                    <a:pt x="177337" y="283610"/>
                  </a:lnTo>
                  <a:lnTo>
                    <a:pt x="178309" y="305642"/>
                  </a:lnTo>
                  <a:lnTo>
                    <a:pt x="179173" y="246673"/>
                  </a:lnTo>
                  <a:lnTo>
                    <a:pt x="180145" y="220969"/>
                  </a:lnTo>
                  <a:lnTo>
                    <a:pt x="181117" y="223129"/>
                  </a:lnTo>
                  <a:lnTo>
                    <a:pt x="181981" y="309746"/>
                  </a:lnTo>
                  <a:lnTo>
                    <a:pt x="182953" y="324866"/>
                  </a:lnTo>
                  <a:lnTo>
                    <a:pt x="183817" y="314498"/>
                  </a:lnTo>
                  <a:lnTo>
                    <a:pt x="184789" y="195589"/>
                  </a:lnTo>
                  <a:lnTo>
                    <a:pt x="185653" y="175501"/>
                  </a:lnTo>
                  <a:lnTo>
                    <a:pt x="186625" y="151309"/>
                  </a:lnTo>
                  <a:lnTo>
                    <a:pt x="187489" y="243217"/>
                  </a:lnTo>
                  <a:lnTo>
                    <a:pt x="188461" y="316226"/>
                  </a:lnTo>
                  <a:lnTo>
                    <a:pt x="189433" y="297758"/>
                  </a:lnTo>
                  <a:lnTo>
                    <a:pt x="190297" y="319358"/>
                  </a:lnTo>
                  <a:lnTo>
                    <a:pt x="191269" y="331022"/>
                  </a:lnTo>
                  <a:lnTo>
                    <a:pt x="192133" y="305642"/>
                  </a:lnTo>
                  <a:lnTo>
                    <a:pt x="193105" y="318278"/>
                  </a:lnTo>
                  <a:lnTo>
                    <a:pt x="193969" y="278750"/>
                  </a:lnTo>
                  <a:lnTo>
                    <a:pt x="194941" y="392258"/>
                  </a:lnTo>
                  <a:lnTo>
                    <a:pt x="195805" y="372062"/>
                  </a:lnTo>
                  <a:lnTo>
                    <a:pt x="196777" y="143965"/>
                  </a:lnTo>
                  <a:lnTo>
                    <a:pt x="197749" y="376814"/>
                  </a:lnTo>
                  <a:lnTo>
                    <a:pt x="198613" y="366446"/>
                  </a:lnTo>
                  <a:lnTo>
                    <a:pt x="199585" y="134352"/>
                  </a:lnTo>
                  <a:lnTo>
                    <a:pt x="200449" y="353054"/>
                  </a:lnTo>
                  <a:lnTo>
                    <a:pt x="201421" y="228529"/>
                  </a:lnTo>
                  <a:lnTo>
                    <a:pt x="202285" y="279182"/>
                  </a:lnTo>
                  <a:lnTo>
                    <a:pt x="203257" y="210061"/>
                  </a:lnTo>
                  <a:lnTo>
                    <a:pt x="204121" y="136405"/>
                  </a:lnTo>
                  <a:lnTo>
                    <a:pt x="205093" y="183709"/>
                  </a:lnTo>
                  <a:lnTo>
                    <a:pt x="205957" y="348086"/>
                  </a:lnTo>
                  <a:lnTo>
                    <a:pt x="206929" y="151417"/>
                  </a:lnTo>
                  <a:lnTo>
                    <a:pt x="207901" y="324218"/>
                  </a:lnTo>
                  <a:lnTo>
                    <a:pt x="208765" y="187165"/>
                  </a:lnTo>
                  <a:lnTo>
                    <a:pt x="209737" y="336854"/>
                  </a:lnTo>
                  <a:lnTo>
                    <a:pt x="210601" y="209089"/>
                  </a:lnTo>
                  <a:lnTo>
                    <a:pt x="211573" y="294734"/>
                  </a:lnTo>
                  <a:lnTo>
                    <a:pt x="212437" y="164593"/>
                  </a:lnTo>
                  <a:lnTo>
                    <a:pt x="213409" y="282098"/>
                  </a:lnTo>
                  <a:lnTo>
                    <a:pt x="214273" y="303050"/>
                  </a:lnTo>
                  <a:lnTo>
                    <a:pt x="215245" y="195049"/>
                  </a:lnTo>
                  <a:lnTo>
                    <a:pt x="216217" y="350786"/>
                  </a:lnTo>
                  <a:lnTo>
                    <a:pt x="217081" y="155197"/>
                  </a:lnTo>
                  <a:lnTo>
                    <a:pt x="218053" y="297542"/>
                  </a:lnTo>
                  <a:lnTo>
                    <a:pt x="218917" y="231985"/>
                  </a:lnTo>
                  <a:lnTo>
                    <a:pt x="219889" y="250561"/>
                  </a:lnTo>
                  <a:lnTo>
                    <a:pt x="220753" y="349274"/>
                  </a:lnTo>
                  <a:lnTo>
                    <a:pt x="221725" y="350462"/>
                  </a:lnTo>
                  <a:lnTo>
                    <a:pt x="222589" y="350462"/>
                  </a:lnTo>
                  <a:lnTo>
                    <a:pt x="223561" y="354242"/>
                  </a:lnTo>
                  <a:lnTo>
                    <a:pt x="224533" y="261685"/>
                  </a:lnTo>
                  <a:lnTo>
                    <a:pt x="225397" y="250993"/>
                  </a:lnTo>
                  <a:lnTo>
                    <a:pt x="226369" y="310286"/>
                  </a:lnTo>
                  <a:lnTo>
                    <a:pt x="227233" y="222913"/>
                  </a:lnTo>
                  <a:lnTo>
                    <a:pt x="228205" y="239761"/>
                  </a:lnTo>
                  <a:lnTo>
                    <a:pt x="229069" y="252829"/>
                  </a:lnTo>
                  <a:lnTo>
                    <a:pt x="230041" y="236089"/>
                  </a:lnTo>
                  <a:lnTo>
                    <a:pt x="230905" y="289658"/>
                  </a:lnTo>
                  <a:lnTo>
                    <a:pt x="231877" y="263089"/>
                  </a:lnTo>
                  <a:lnTo>
                    <a:pt x="232849" y="288902"/>
                  </a:lnTo>
                  <a:lnTo>
                    <a:pt x="233713" y="288902"/>
                  </a:lnTo>
                  <a:lnTo>
                    <a:pt x="234685" y="195049"/>
                  </a:lnTo>
                  <a:lnTo>
                    <a:pt x="235549" y="187813"/>
                  </a:lnTo>
                  <a:lnTo>
                    <a:pt x="236521" y="290414"/>
                  </a:lnTo>
                  <a:lnTo>
                    <a:pt x="237385" y="267409"/>
                  </a:lnTo>
                  <a:lnTo>
                    <a:pt x="238357" y="209197"/>
                  </a:lnTo>
                  <a:lnTo>
                    <a:pt x="239221" y="212977"/>
                  </a:lnTo>
                  <a:lnTo>
                    <a:pt x="240193" y="337718"/>
                  </a:lnTo>
                  <a:lnTo>
                    <a:pt x="241165" y="194617"/>
                  </a:lnTo>
                  <a:lnTo>
                    <a:pt x="242029" y="218593"/>
                  </a:lnTo>
                  <a:lnTo>
                    <a:pt x="243001" y="224965"/>
                  </a:lnTo>
                  <a:lnTo>
                    <a:pt x="243865" y="303914"/>
                  </a:lnTo>
                  <a:lnTo>
                    <a:pt x="244837" y="296570"/>
                  </a:lnTo>
                  <a:lnTo>
                    <a:pt x="245701" y="118692"/>
                  </a:lnTo>
                  <a:lnTo>
                    <a:pt x="246673" y="255961"/>
                  </a:lnTo>
                  <a:lnTo>
                    <a:pt x="247537" y="253909"/>
                  </a:lnTo>
                  <a:lnTo>
                    <a:pt x="248509" y="316010"/>
                  </a:lnTo>
                  <a:lnTo>
                    <a:pt x="249481" y="210061"/>
                  </a:lnTo>
                  <a:lnTo>
                    <a:pt x="250345" y="244729"/>
                  </a:lnTo>
                  <a:lnTo>
                    <a:pt x="251317" y="188677"/>
                  </a:lnTo>
                  <a:lnTo>
                    <a:pt x="252181" y="43200"/>
                  </a:lnTo>
                  <a:lnTo>
                    <a:pt x="253153" y="41148"/>
                  </a:lnTo>
                  <a:lnTo>
                    <a:pt x="254017" y="350678"/>
                  </a:lnTo>
                  <a:lnTo>
                    <a:pt x="254989" y="291710"/>
                  </a:lnTo>
                  <a:lnTo>
                    <a:pt x="255853" y="285662"/>
                  </a:lnTo>
                  <a:lnTo>
                    <a:pt x="256825" y="186301"/>
                  </a:lnTo>
                  <a:lnTo>
                    <a:pt x="257689" y="221941"/>
                  </a:lnTo>
                  <a:lnTo>
                    <a:pt x="258661" y="333290"/>
                  </a:lnTo>
                  <a:lnTo>
                    <a:pt x="259633" y="135216"/>
                  </a:lnTo>
                  <a:lnTo>
                    <a:pt x="260497" y="265789"/>
                  </a:lnTo>
                  <a:lnTo>
                    <a:pt x="261469" y="316982"/>
                  </a:lnTo>
                  <a:lnTo>
                    <a:pt x="262333" y="184897"/>
                  </a:lnTo>
                  <a:lnTo>
                    <a:pt x="263305" y="354890"/>
                  </a:lnTo>
                  <a:lnTo>
                    <a:pt x="264169" y="373574"/>
                  </a:lnTo>
                  <a:lnTo>
                    <a:pt x="265141" y="120420"/>
                  </a:lnTo>
                  <a:lnTo>
                    <a:pt x="266005" y="111888"/>
                  </a:lnTo>
                  <a:lnTo>
                    <a:pt x="266977" y="99360"/>
                  </a:lnTo>
                  <a:lnTo>
                    <a:pt x="267949" y="394310"/>
                  </a:lnTo>
                  <a:lnTo>
                    <a:pt x="268813" y="372062"/>
                  </a:lnTo>
                  <a:lnTo>
                    <a:pt x="269785" y="159733"/>
                  </a:lnTo>
                  <a:lnTo>
                    <a:pt x="270649" y="153469"/>
                  </a:lnTo>
                  <a:lnTo>
                    <a:pt x="271622" y="410403"/>
                  </a:lnTo>
                  <a:lnTo>
                    <a:pt x="272486" y="421095"/>
                  </a:lnTo>
                  <a:lnTo>
                    <a:pt x="273458" y="105300"/>
                  </a:lnTo>
                  <a:lnTo>
                    <a:pt x="274322" y="431247"/>
                  </a:lnTo>
                  <a:lnTo>
                    <a:pt x="275294" y="367634"/>
                  </a:lnTo>
                  <a:lnTo>
                    <a:pt x="276266" y="217729"/>
                  </a:lnTo>
                  <a:lnTo>
                    <a:pt x="277130" y="295922"/>
                  </a:lnTo>
                  <a:lnTo>
                    <a:pt x="278102" y="208441"/>
                  </a:lnTo>
                  <a:lnTo>
                    <a:pt x="278966" y="314174"/>
                  </a:lnTo>
                  <a:lnTo>
                    <a:pt x="279938" y="279614"/>
                  </a:lnTo>
                  <a:lnTo>
                    <a:pt x="280802" y="155197"/>
                  </a:lnTo>
                  <a:lnTo>
                    <a:pt x="281774" y="356402"/>
                  </a:lnTo>
                  <a:lnTo>
                    <a:pt x="282638" y="185221"/>
                  </a:lnTo>
                  <a:lnTo>
                    <a:pt x="283610" y="370118"/>
                  </a:lnTo>
                  <a:lnTo>
                    <a:pt x="284582" y="366878"/>
                  </a:lnTo>
                  <a:lnTo>
                    <a:pt x="285446" y="72468"/>
                  </a:lnTo>
                  <a:lnTo>
                    <a:pt x="286418" y="387290"/>
                  </a:lnTo>
                  <a:lnTo>
                    <a:pt x="287282" y="139537"/>
                  </a:lnTo>
                  <a:lnTo>
                    <a:pt x="288254" y="218701"/>
                  </a:lnTo>
                  <a:lnTo>
                    <a:pt x="289118" y="302510"/>
                  </a:lnTo>
                  <a:lnTo>
                    <a:pt x="290090" y="372062"/>
                  </a:lnTo>
                  <a:lnTo>
                    <a:pt x="290954" y="268489"/>
                  </a:lnTo>
                  <a:lnTo>
                    <a:pt x="291926" y="296030"/>
                  </a:lnTo>
                  <a:lnTo>
                    <a:pt x="292898" y="159193"/>
                  </a:lnTo>
                  <a:lnTo>
                    <a:pt x="293762" y="127116"/>
                  </a:lnTo>
                  <a:lnTo>
                    <a:pt x="294734" y="257041"/>
                  </a:lnTo>
                  <a:lnTo>
                    <a:pt x="295598" y="208117"/>
                  </a:lnTo>
                  <a:lnTo>
                    <a:pt x="296570" y="334370"/>
                  </a:lnTo>
                  <a:lnTo>
                    <a:pt x="297434" y="167293"/>
                  </a:lnTo>
                  <a:lnTo>
                    <a:pt x="298406" y="259093"/>
                  </a:lnTo>
                  <a:lnTo>
                    <a:pt x="299270" y="273026"/>
                  </a:lnTo>
                  <a:lnTo>
                    <a:pt x="300242" y="270973"/>
                  </a:lnTo>
                  <a:lnTo>
                    <a:pt x="301214" y="284474"/>
                  </a:lnTo>
                  <a:lnTo>
                    <a:pt x="302078" y="284474"/>
                  </a:lnTo>
                  <a:lnTo>
                    <a:pt x="303050" y="184357"/>
                  </a:lnTo>
                  <a:lnTo>
                    <a:pt x="303914" y="184357"/>
                  </a:lnTo>
                  <a:lnTo>
                    <a:pt x="304886" y="343118"/>
                  </a:lnTo>
                  <a:lnTo>
                    <a:pt x="305750" y="207685"/>
                  </a:lnTo>
                  <a:lnTo>
                    <a:pt x="306722" y="172369"/>
                  </a:lnTo>
                  <a:lnTo>
                    <a:pt x="307586" y="302726"/>
                  </a:lnTo>
                  <a:lnTo>
                    <a:pt x="308558" y="157897"/>
                  </a:lnTo>
                  <a:lnTo>
                    <a:pt x="309530" y="358454"/>
                  </a:lnTo>
                  <a:lnTo>
                    <a:pt x="310394" y="358454"/>
                  </a:lnTo>
                  <a:lnTo>
                    <a:pt x="311366" y="284690"/>
                  </a:lnTo>
                  <a:lnTo>
                    <a:pt x="312230" y="275294"/>
                  </a:lnTo>
                  <a:lnTo>
                    <a:pt x="313202" y="253801"/>
                  </a:lnTo>
                  <a:lnTo>
                    <a:pt x="314066" y="301214"/>
                  </a:lnTo>
                  <a:lnTo>
                    <a:pt x="315038" y="277670"/>
                  </a:lnTo>
                  <a:lnTo>
                    <a:pt x="315902" y="216649"/>
                  </a:lnTo>
                  <a:lnTo>
                    <a:pt x="316874" y="238249"/>
                  </a:lnTo>
                  <a:lnTo>
                    <a:pt x="317738" y="245269"/>
                  </a:lnTo>
                  <a:lnTo>
                    <a:pt x="318710" y="320978"/>
                  </a:lnTo>
                  <a:lnTo>
                    <a:pt x="319682" y="245377"/>
                  </a:lnTo>
                  <a:lnTo>
                    <a:pt x="320546" y="245161"/>
                  </a:lnTo>
                  <a:lnTo>
                    <a:pt x="321518" y="270433"/>
                  </a:lnTo>
                  <a:lnTo>
                    <a:pt x="322382" y="191701"/>
                  </a:lnTo>
                  <a:lnTo>
                    <a:pt x="323354" y="355106"/>
                  </a:lnTo>
                  <a:lnTo>
                    <a:pt x="324218" y="312446"/>
                  </a:lnTo>
                  <a:lnTo>
                    <a:pt x="325190" y="149257"/>
                  </a:lnTo>
                  <a:lnTo>
                    <a:pt x="326054" y="266653"/>
                  </a:lnTo>
                  <a:lnTo>
                    <a:pt x="327026" y="307154"/>
                  </a:lnTo>
                  <a:lnTo>
                    <a:pt x="327998" y="309530"/>
                  </a:lnTo>
                  <a:lnTo>
                    <a:pt x="328862" y="104328"/>
                  </a:lnTo>
                  <a:lnTo>
                    <a:pt x="329834" y="84672"/>
                  </a:lnTo>
                  <a:lnTo>
                    <a:pt x="330698" y="117288"/>
                  </a:lnTo>
                  <a:lnTo>
                    <a:pt x="331670" y="96336"/>
                  </a:lnTo>
                  <a:lnTo>
                    <a:pt x="332534" y="415695"/>
                  </a:lnTo>
                  <a:lnTo>
                    <a:pt x="333506" y="317522"/>
                  </a:lnTo>
                  <a:lnTo>
                    <a:pt x="334370" y="138025"/>
                  </a:lnTo>
                  <a:lnTo>
                    <a:pt x="335342" y="147961"/>
                  </a:lnTo>
                  <a:lnTo>
                    <a:pt x="336314" y="304022"/>
                  </a:lnTo>
                  <a:lnTo>
                    <a:pt x="337178" y="215029"/>
                  </a:lnTo>
                  <a:lnTo>
                    <a:pt x="338150" y="209953"/>
                  </a:lnTo>
                  <a:lnTo>
                    <a:pt x="339014" y="214813"/>
                  </a:lnTo>
                  <a:lnTo>
                    <a:pt x="339986" y="246889"/>
                  </a:lnTo>
                  <a:lnTo>
                    <a:pt x="340850" y="147745"/>
                  </a:lnTo>
                  <a:lnTo>
                    <a:pt x="341822" y="136081"/>
                  </a:lnTo>
                  <a:lnTo>
                    <a:pt x="342686" y="260065"/>
                  </a:lnTo>
                  <a:lnTo>
                    <a:pt x="343658" y="234037"/>
                  </a:lnTo>
                  <a:lnTo>
                    <a:pt x="344630" y="289226"/>
                  </a:lnTo>
                  <a:lnTo>
                    <a:pt x="345494" y="162433"/>
                  </a:lnTo>
                  <a:lnTo>
                    <a:pt x="346466" y="296786"/>
                  </a:lnTo>
                  <a:lnTo>
                    <a:pt x="347330" y="299054"/>
                  </a:lnTo>
                  <a:lnTo>
                    <a:pt x="348302" y="318602"/>
                  </a:lnTo>
                  <a:lnTo>
                    <a:pt x="349166" y="305750"/>
                  </a:lnTo>
                  <a:lnTo>
                    <a:pt x="350138" y="216109"/>
                  </a:lnTo>
                  <a:lnTo>
                    <a:pt x="351002" y="223129"/>
                  </a:lnTo>
                  <a:lnTo>
                    <a:pt x="351974" y="265357"/>
                  </a:lnTo>
                  <a:lnTo>
                    <a:pt x="352946" y="124092"/>
                  </a:lnTo>
                  <a:lnTo>
                    <a:pt x="353810" y="260821"/>
                  </a:lnTo>
                  <a:lnTo>
                    <a:pt x="354782" y="254773"/>
                  </a:lnTo>
                  <a:lnTo>
                    <a:pt x="355646" y="326054"/>
                  </a:lnTo>
                  <a:lnTo>
                    <a:pt x="356618" y="303698"/>
                  </a:lnTo>
                  <a:lnTo>
                    <a:pt x="357482" y="205849"/>
                  </a:lnTo>
                  <a:lnTo>
                    <a:pt x="358454" y="138241"/>
                  </a:lnTo>
                  <a:lnTo>
                    <a:pt x="359318" y="277886"/>
                  </a:lnTo>
                  <a:lnTo>
                    <a:pt x="360290" y="268381"/>
                  </a:lnTo>
                  <a:lnTo>
                    <a:pt x="361262" y="192673"/>
                  </a:lnTo>
                  <a:lnTo>
                    <a:pt x="362126" y="380054"/>
                  </a:lnTo>
                  <a:lnTo>
                    <a:pt x="363098" y="189973"/>
                  </a:lnTo>
                  <a:lnTo>
                    <a:pt x="363962" y="343766"/>
                  </a:lnTo>
                  <a:lnTo>
                    <a:pt x="364934" y="252613"/>
                  </a:lnTo>
                  <a:lnTo>
                    <a:pt x="365798" y="257365"/>
                  </a:lnTo>
                  <a:lnTo>
                    <a:pt x="366770" y="175609"/>
                  </a:lnTo>
                  <a:lnTo>
                    <a:pt x="367634" y="352406"/>
                  </a:lnTo>
                  <a:lnTo>
                    <a:pt x="368606" y="364502"/>
                  </a:lnTo>
                  <a:lnTo>
                    <a:pt x="369470" y="213733"/>
                  </a:lnTo>
                  <a:lnTo>
                    <a:pt x="370442" y="270217"/>
                  </a:lnTo>
                  <a:lnTo>
                    <a:pt x="371414" y="285230"/>
                  </a:lnTo>
                  <a:lnTo>
                    <a:pt x="372278" y="318278"/>
                  </a:lnTo>
                  <a:lnTo>
                    <a:pt x="373250" y="209521"/>
                  </a:lnTo>
                  <a:lnTo>
                    <a:pt x="374114" y="304562"/>
                  </a:lnTo>
                  <a:lnTo>
                    <a:pt x="375086" y="127332"/>
                  </a:lnTo>
                  <a:lnTo>
                    <a:pt x="375950" y="369038"/>
                  </a:lnTo>
                  <a:lnTo>
                    <a:pt x="376922" y="201205"/>
                  </a:lnTo>
                  <a:lnTo>
                    <a:pt x="377786" y="138997"/>
                  </a:lnTo>
                  <a:lnTo>
                    <a:pt x="378758" y="391178"/>
                  </a:lnTo>
                  <a:lnTo>
                    <a:pt x="379730" y="313526"/>
                  </a:lnTo>
                  <a:lnTo>
                    <a:pt x="380594" y="210277"/>
                  </a:lnTo>
                  <a:lnTo>
                    <a:pt x="381566" y="131436"/>
                  </a:lnTo>
                  <a:lnTo>
                    <a:pt x="382430" y="275726"/>
                  </a:lnTo>
                  <a:lnTo>
                    <a:pt x="383402" y="140833"/>
                  </a:lnTo>
                  <a:lnTo>
                    <a:pt x="384266" y="247753"/>
                  </a:lnTo>
                  <a:lnTo>
                    <a:pt x="385238" y="220105"/>
                  </a:lnTo>
                  <a:lnTo>
                    <a:pt x="386102" y="372494"/>
                  </a:lnTo>
                  <a:lnTo>
                    <a:pt x="387074" y="282746"/>
                  </a:lnTo>
                  <a:lnTo>
                    <a:pt x="388046" y="346034"/>
                  </a:lnTo>
                  <a:lnTo>
                    <a:pt x="388910" y="332318"/>
                  </a:lnTo>
                  <a:lnTo>
                    <a:pt x="389882" y="352838"/>
                  </a:lnTo>
                  <a:lnTo>
                    <a:pt x="390746" y="182521"/>
                  </a:lnTo>
                  <a:lnTo>
                    <a:pt x="391718" y="296462"/>
                  </a:lnTo>
                  <a:lnTo>
                    <a:pt x="392582" y="332210"/>
                  </a:lnTo>
                  <a:lnTo>
                    <a:pt x="393554" y="220969"/>
                  </a:lnTo>
                  <a:lnTo>
                    <a:pt x="394418" y="307802"/>
                  </a:lnTo>
                  <a:lnTo>
                    <a:pt x="395390" y="184897"/>
                  </a:lnTo>
                  <a:lnTo>
                    <a:pt x="396362" y="275294"/>
                  </a:lnTo>
                  <a:lnTo>
                    <a:pt x="397226" y="247645"/>
                  </a:lnTo>
                  <a:lnTo>
                    <a:pt x="398198" y="314066"/>
                  </a:lnTo>
                  <a:lnTo>
                    <a:pt x="399062" y="233713"/>
                  </a:lnTo>
                  <a:lnTo>
                    <a:pt x="400034" y="329942"/>
                  </a:lnTo>
                  <a:lnTo>
                    <a:pt x="400898" y="345818"/>
                  </a:lnTo>
                  <a:lnTo>
                    <a:pt x="401870" y="336962"/>
                  </a:lnTo>
                  <a:lnTo>
                    <a:pt x="402734" y="216757"/>
                  </a:lnTo>
                  <a:lnTo>
                    <a:pt x="403706" y="265573"/>
                  </a:lnTo>
                  <a:lnTo>
                    <a:pt x="404678" y="291710"/>
                  </a:lnTo>
                  <a:lnTo>
                    <a:pt x="405542" y="267301"/>
                  </a:lnTo>
                  <a:lnTo>
                    <a:pt x="406514" y="259201"/>
                  </a:lnTo>
                  <a:lnTo>
                    <a:pt x="407379" y="385022"/>
                  </a:lnTo>
                  <a:lnTo>
                    <a:pt x="408351" y="362774"/>
                  </a:lnTo>
                  <a:lnTo>
                    <a:pt x="409215" y="219025"/>
                  </a:lnTo>
                  <a:lnTo>
                    <a:pt x="410187" y="295166"/>
                  </a:lnTo>
                  <a:lnTo>
                    <a:pt x="411051" y="224425"/>
                  </a:lnTo>
                  <a:lnTo>
                    <a:pt x="412023" y="314714"/>
                  </a:lnTo>
                  <a:lnTo>
                    <a:pt x="412995" y="212221"/>
                  </a:lnTo>
                  <a:lnTo>
                    <a:pt x="413859" y="199693"/>
                  </a:lnTo>
                  <a:lnTo>
                    <a:pt x="414831" y="392582"/>
                  </a:lnTo>
                  <a:lnTo>
                    <a:pt x="415695" y="103464"/>
                  </a:lnTo>
                  <a:lnTo>
                    <a:pt x="416667" y="149257"/>
                  </a:lnTo>
                  <a:lnTo>
                    <a:pt x="417531" y="58536"/>
                  </a:lnTo>
                  <a:lnTo>
                    <a:pt x="418503" y="103140"/>
                  </a:lnTo>
                  <a:lnTo>
                    <a:pt x="419367" y="274214"/>
                  </a:lnTo>
                  <a:lnTo>
                    <a:pt x="420339" y="272054"/>
                  </a:lnTo>
                  <a:lnTo>
                    <a:pt x="421311" y="272594"/>
                  </a:lnTo>
                  <a:lnTo>
                    <a:pt x="422175" y="345386"/>
                  </a:lnTo>
                  <a:lnTo>
                    <a:pt x="423147" y="234253"/>
                  </a:lnTo>
                  <a:lnTo>
                    <a:pt x="424011" y="187597"/>
                  </a:lnTo>
                  <a:lnTo>
                    <a:pt x="424983" y="322922"/>
                  </a:lnTo>
                  <a:lnTo>
                    <a:pt x="425847" y="165673"/>
                  </a:lnTo>
                  <a:lnTo>
                    <a:pt x="426819" y="340850"/>
                  </a:lnTo>
                  <a:lnTo>
                    <a:pt x="427683" y="291062"/>
                  </a:lnTo>
                  <a:lnTo>
                    <a:pt x="428655" y="231769"/>
                  </a:lnTo>
                  <a:lnTo>
                    <a:pt x="429519" y="224965"/>
                  </a:lnTo>
                  <a:lnTo>
                    <a:pt x="430491" y="392582"/>
                  </a:lnTo>
                  <a:lnTo>
                    <a:pt x="431463" y="189541"/>
                  </a:lnTo>
                  <a:lnTo>
                    <a:pt x="432327" y="317198"/>
                  </a:lnTo>
                  <a:lnTo>
                    <a:pt x="433299" y="277346"/>
                  </a:lnTo>
                  <a:lnTo>
                    <a:pt x="434163" y="369470"/>
                  </a:lnTo>
                  <a:lnTo>
                    <a:pt x="435135" y="362882"/>
                  </a:lnTo>
                  <a:lnTo>
                    <a:pt x="435999" y="340526"/>
                  </a:lnTo>
                  <a:lnTo>
                    <a:pt x="436971" y="350786"/>
                  </a:lnTo>
                  <a:lnTo>
                    <a:pt x="437835" y="288902"/>
                  </a:lnTo>
                  <a:lnTo>
                    <a:pt x="438807" y="287714"/>
                  </a:lnTo>
                  <a:lnTo>
                    <a:pt x="439779" y="266977"/>
                  </a:lnTo>
                  <a:lnTo>
                    <a:pt x="440643" y="242677"/>
                  </a:lnTo>
                  <a:lnTo>
                    <a:pt x="441615" y="242677"/>
                  </a:lnTo>
                  <a:lnTo>
                    <a:pt x="442479" y="252397"/>
                  </a:lnTo>
                  <a:lnTo>
                    <a:pt x="443451" y="230581"/>
                  </a:lnTo>
                  <a:lnTo>
                    <a:pt x="444315" y="357590"/>
                  </a:lnTo>
                  <a:lnTo>
                    <a:pt x="445287" y="148717"/>
                  </a:lnTo>
                  <a:lnTo>
                    <a:pt x="446151" y="293330"/>
                  </a:lnTo>
                  <a:lnTo>
                    <a:pt x="447123" y="260173"/>
                  </a:lnTo>
                  <a:lnTo>
                    <a:pt x="448095" y="280478"/>
                  </a:lnTo>
                  <a:lnTo>
                    <a:pt x="448959" y="247861"/>
                  </a:lnTo>
                  <a:lnTo>
                    <a:pt x="449931" y="225073"/>
                  </a:lnTo>
                  <a:lnTo>
                    <a:pt x="450795" y="370226"/>
                  </a:lnTo>
                  <a:lnTo>
                    <a:pt x="451767" y="348410"/>
                  </a:lnTo>
                  <a:lnTo>
                    <a:pt x="452631" y="222913"/>
                  </a:lnTo>
                  <a:lnTo>
                    <a:pt x="453603" y="205417"/>
                  </a:lnTo>
                  <a:lnTo>
                    <a:pt x="454467" y="193537"/>
                  </a:lnTo>
                  <a:lnTo>
                    <a:pt x="455439" y="312662"/>
                  </a:lnTo>
                  <a:lnTo>
                    <a:pt x="456411" y="260713"/>
                  </a:lnTo>
                  <a:lnTo>
                    <a:pt x="457275" y="177445"/>
                  </a:lnTo>
                  <a:lnTo>
                    <a:pt x="458247" y="268165"/>
                  </a:lnTo>
                  <a:lnTo>
                    <a:pt x="459111" y="215029"/>
                  </a:lnTo>
                  <a:lnTo>
                    <a:pt x="460083" y="313958"/>
                  </a:lnTo>
                  <a:lnTo>
                    <a:pt x="460947" y="242245"/>
                  </a:lnTo>
                  <a:lnTo>
                    <a:pt x="461919" y="206065"/>
                  </a:lnTo>
                  <a:lnTo>
                    <a:pt x="462783" y="360938"/>
                  </a:lnTo>
                  <a:lnTo>
                    <a:pt x="463755" y="416667"/>
                  </a:lnTo>
                  <a:lnTo>
                    <a:pt x="464727" y="290738"/>
                  </a:lnTo>
                  <a:lnTo>
                    <a:pt x="465591" y="131436"/>
                  </a:lnTo>
                  <a:lnTo>
                    <a:pt x="466563" y="268597"/>
                  </a:lnTo>
                  <a:lnTo>
                    <a:pt x="467427" y="158653"/>
                  </a:lnTo>
                  <a:lnTo>
                    <a:pt x="468399" y="245809"/>
                  </a:lnTo>
                  <a:lnTo>
                    <a:pt x="469263" y="258769"/>
                  </a:lnTo>
                  <a:lnTo>
                    <a:pt x="470235" y="182953"/>
                  </a:lnTo>
                  <a:lnTo>
                    <a:pt x="471099" y="363854"/>
                  </a:lnTo>
                  <a:lnTo>
                    <a:pt x="472071" y="267625"/>
                  </a:lnTo>
                  <a:lnTo>
                    <a:pt x="473043" y="120852"/>
                  </a:lnTo>
                  <a:lnTo>
                    <a:pt x="473907" y="151093"/>
                  </a:lnTo>
                  <a:lnTo>
                    <a:pt x="474879" y="103788"/>
                  </a:lnTo>
                  <a:lnTo>
                    <a:pt x="475743" y="83268"/>
                  </a:lnTo>
                  <a:lnTo>
                    <a:pt x="476715" y="325838"/>
                  </a:lnTo>
                  <a:lnTo>
                    <a:pt x="477579" y="373142"/>
                  </a:lnTo>
                  <a:lnTo>
                    <a:pt x="478551" y="221833"/>
                  </a:lnTo>
                  <a:lnTo>
                    <a:pt x="479415" y="325298"/>
                  </a:lnTo>
                  <a:lnTo>
                    <a:pt x="480387" y="359534"/>
                  </a:lnTo>
                  <a:lnTo>
                    <a:pt x="481359" y="367310"/>
                  </a:lnTo>
                  <a:lnTo>
                    <a:pt x="482223" y="109512"/>
                  </a:lnTo>
                  <a:lnTo>
                    <a:pt x="483195" y="232309"/>
                  </a:lnTo>
                  <a:lnTo>
                    <a:pt x="484059" y="294302"/>
                  </a:lnTo>
                  <a:lnTo>
                    <a:pt x="485031" y="247429"/>
                  </a:lnTo>
                  <a:lnTo>
                    <a:pt x="485895" y="216757"/>
                  </a:lnTo>
                  <a:lnTo>
                    <a:pt x="486867" y="289766"/>
                  </a:lnTo>
                  <a:lnTo>
                    <a:pt x="487731" y="186733"/>
                  </a:lnTo>
                  <a:lnTo>
                    <a:pt x="488703" y="208333"/>
                  </a:lnTo>
                  <a:lnTo>
                    <a:pt x="489567" y="336422"/>
                  </a:lnTo>
                  <a:lnTo>
                    <a:pt x="490539" y="262765"/>
                  </a:lnTo>
                  <a:lnTo>
                    <a:pt x="491511" y="238141"/>
                  </a:lnTo>
                  <a:lnTo>
                    <a:pt x="492375" y="244189"/>
                  </a:lnTo>
                  <a:lnTo>
                    <a:pt x="493347" y="256933"/>
                  </a:lnTo>
                  <a:lnTo>
                    <a:pt x="494211" y="276590"/>
                  </a:lnTo>
                  <a:lnTo>
                    <a:pt x="495183" y="254341"/>
                  </a:lnTo>
                  <a:lnTo>
                    <a:pt x="496047" y="279182"/>
                  </a:lnTo>
                  <a:lnTo>
                    <a:pt x="497019" y="252937"/>
                  </a:lnTo>
                  <a:lnTo>
                    <a:pt x="497883" y="243973"/>
                  </a:lnTo>
                  <a:lnTo>
                    <a:pt x="498855" y="257257"/>
                  </a:lnTo>
                  <a:lnTo>
                    <a:pt x="499827" y="303266"/>
                  </a:lnTo>
                  <a:lnTo>
                    <a:pt x="500691" y="213733"/>
                  </a:lnTo>
                  <a:lnTo>
                    <a:pt x="501663" y="366122"/>
                  </a:lnTo>
                  <a:lnTo>
                    <a:pt x="502527" y="161245"/>
                  </a:lnTo>
                  <a:lnTo>
                    <a:pt x="503499" y="226801"/>
                  </a:lnTo>
                  <a:lnTo>
                    <a:pt x="504363" y="275186"/>
                  </a:lnTo>
                  <a:lnTo>
                    <a:pt x="505335" y="235009"/>
                  </a:lnTo>
                  <a:lnTo>
                    <a:pt x="506199" y="243217"/>
                  </a:lnTo>
                  <a:lnTo>
                    <a:pt x="507171" y="297326"/>
                  </a:lnTo>
                  <a:lnTo>
                    <a:pt x="508143" y="154657"/>
                  </a:lnTo>
                  <a:lnTo>
                    <a:pt x="509007" y="112104"/>
                  </a:lnTo>
                  <a:lnTo>
                    <a:pt x="509979" y="262225"/>
                  </a:lnTo>
                  <a:lnTo>
                    <a:pt x="510843" y="406730"/>
                  </a:lnTo>
                  <a:lnTo>
                    <a:pt x="511815" y="151417"/>
                  </a:lnTo>
                  <a:lnTo>
                    <a:pt x="512679" y="302834"/>
                  </a:lnTo>
                  <a:lnTo>
                    <a:pt x="513651" y="323354"/>
                  </a:lnTo>
                  <a:lnTo>
                    <a:pt x="514515" y="238249"/>
                  </a:lnTo>
                  <a:lnTo>
                    <a:pt x="515487" y="248293"/>
                  </a:lnTo>
                  <a:lnTo>
                    <a:pt x="516459" y="319142"/>
                  </a:lnTo>
                  <a:lnTo>
                    <a:pt x="517323" y="249157"/>
                  </a:lnTo>
                  <a:lnTo>
                    <a:pt x="518295" y="307046"/>
                  </a:lnTo>
                  <a:lnTo>
                    <a:pt x="519159" y="246457"/>
                  </a:lnTo>
                  <a:lnTo>
                    <a:pt x="520131" y="300458"/>
                  </a:lnTo>
                  <a:lnTo>
                    <a:pt x="520995" y="306506"/>
                  </a:lnTo>
                  <a:lnTo>
                    <a:pt x="521967" y="305642"/>
                  </a:lnTo>
                  <a:lnTo>
                    <a:pt x="522831" y="277886"/>
                  </a:lnTo>
                  <a:lnTo>
                    <a:pt x="523803" y="224317"/>
                  </a:lnTo>
                  <a:lnTo>
                    <a:pt x="524775" y="241057"/>
                  </a:lnTo>
                  <a:lnTo>
                    <a:pt x="525639" y="187921"/>
                  </a:lnTo>
                  <a:lnTo>
                    <a:pt x="526611" y="292358"/>
                  </a:lnTo>
                  <a:lnTo>
                    <a:pt x="527475" y="333614"/>
                  </a:lnTo>
                  <a:lnTo>
                    <a:pt x="528447" y="130788"/>
                  </a:lnTo>
                  <a:lnTo>
                    <a:pt x="529311" y="142345"/>
                  </a:lnTo>
                  <a:lnTo>
                    <a:pt x="530283" y="127440"/>
                  </a:lnTo>
                  <a:lnTo>
                    <a:pt x="531147" y="105084"/>
                  </a:lnTo>
                  <a:lnTo>
                    <a:pt x="532119" y="161353"/>
                  </a:lnTo>
                  <a:lnTo>
                    <a:pt x="533091" y="309962"/>
                  </a:lnTo>
                  <a:lnTo>
                    <a:pt x="533955" y="244513"/>
                  </a:lnTo>
                  <a:lnTo>
                    <a:pt x="534927" y="275294"/>
                  </a:lnTo>
                  <a:lnTo>
                    <a:pt x="535791" y="241165"/>
                  </a:lnTo>
                  <a:lnTo>
                    <a:pt x="536763" y="304346"/>
                  </a:lnTo>
                  <a:lnTo>
                    <a:pt x="537627" y="243757"/>
                  </a:lnTo>
                  <a:lnTo>
                    <a:pt x="538599" y="289118"/>
                  </a:lnTo>
                  <a:lnTo>
                    <a:pt x="539463" y="255637"/>
                  </a:lnTo>
                  <a:lnTo>
                    <a:pt x="540435" y="93636"/>
                  </a:lnTo>
                  <a:lnTo>
                    <a:pt x="541299" y="280910"/>
                  </a:lnTo>
                  <a:lnTo>
                    <a:pt x="542271" y="279830"/>
                  </a:lnTo>
                  <a:lnTo>
                    <a:pt x="543244" y="206929"/>
                  </a:lnTo>
                  <a:lnTo>
                    <a:pt x="544108" y="416667"/>
                  </a:lnTo>
                  <a:lnTo>
                    <a:pt x="545080" y="359642"/>
                  </a:lnTo>
                  <a:lnTo>
                    <a:pt x="545944" y="304994"/>
                  </a:lnTo>
                  <a:lnTo>
                    <a:pt x="546916" y="220537"/>
                  </a:lnTo>
                  <a:lnTo>
                    <a:pt x="547780" y="313310"/>
                  </a:lnTo>
                  <a:lnTo>
                    <a:pt x="548752" y="323570"/>
                  </a:lnTo>
                  <a:lnTo>
                    <a:pt x="549616" y="388694"/>
                  </a:lnTo>
                  <a:lnTo>
                    <a:pt x="550588" y="379406"/>
                  </a:lnTo>
                  <a:lnTo>
                    <a:pt x="551560" y="174313"/>
                  </a:lnTo>
                  <a:lnTo>
                    <a:pt x="552424" y="306722"/>
                  </a:lnTo>
                  <a:lnTo>
                    <a:pt x="553396" y="280586"/>
                  </a:lnTo>
                  <a:lnTo>
                    <a:pt x="554260" y="314174"/>
                  </a:lnTo>
                  <a:lnTo>
                    <a:pt x="555232" y="257581"/>
                  </a:lnTo>
                  <a:lnTo>
                    <a:pt x="556096" y="271622"/>
                  </a:lnTo>
                  <a:lnTo>
                    <a:pt x="557068" y="216541"/>
                  </a:lnTo>
                  <a:lnTo>
                    <a:pt x="557932" y="222265"/>
                  </a:lnTo>
                  <a:lnTo>
                    <a:pt x="558904" y="229825"/>
                  </a:lnTo>
                  <a:lnTo>
                    <a:pt x="559876" y="222589"/>
                  </a:lnTo>
                  <a:lnTo>
                    <a:pt x="560740" y="207469"/>
                  </a:lnTo>
                  <a:lnTo>
                    <a:pt x="561712" y="356618"/>
                  </a:lnTo>
                  <a:lnTo>
                    <a:pt x="562576" y="192241"/>
                  </a:lnTo>
                  <a:lnTo>
                    <a:pt x="563548" y="172693"/>
                  </a:lnTo>
                  <a:lnTo>
                    <a:pt x="564412" y="182521"/>
                  </a:lnTo>
                  <a:lnTo>
                    <a:pt x="565384" y="224317"/>
                  </a:lnTo>
                  <a:lnTo>
                    <a:pt x="566248" y="296138"/>
                  </a:lnTo>
                  <a:lnTo>
                    <a:pt x="567220" y="166969"/>
                  </a:lnTo>
                  <a:lnTo>
                    <a:pt x="568192" y="183061"/>
                  </a:lnTo>
                  <a:lnTo>
                    <a:pt x="569056" y="74520"/>
                  </a:lnTo>
                  <a:lnTo>
                    <a:pt x="570028" y="116532"/>
                  </a:lnTo>
                  <a:lnTo>
                    <a:pt x="570892" y="237277"/>
                  </a:lnTo>
                  <a:lnTo>
                    <a:pt x="571864" y="237709"/>
                  </a:lnTo>
                  <a:lnTo>
                    <a:pt x="572728" y="272810"/>
                  </a:lnTo>
                  <a:lnTo>
                    <a:pt x="573700" y="178201"/>
                  </a:lnTo>
                  <a:lnTo>
                    <a:pt x="574564" y="307694"/>
                  </a:lnTo>
                  <a:lnTo>
                    <a:pt x="575536" y="149905"/>
                  </a:lnTo>
                  <a:lnTo>
                    <a:pt x="576508" y="348518"/>
                  </a:lnTo>
                  <a:lnTo>
                    <a:pt x="577372" y="285662"/>
                  </a:lnTo>
                  <a:lnTo>
                    <a:pt x="578344" y="222913"/>
                  </a:lnTo>
                  <a:lnTo>
                    <a:pt x="579208" y="214813"/>
                  </a:lnTo>
                  <a:lnTo>
                    <a:pt x="580180" y="221401"/>
                  </a:lnTo>
                  <a:lnTo>
                    <a:pt x="581044" y="191269"/>
                  </a:lnTo>
                  <a:lnTo>
                    <a:pt x="582016" y="194833"/>
                  </a:lnTo>
                  <a:lnTo>
                    <a:pt x="582880" y="158221"/>
                  </a:lnTo>
                  <a:lnTo>
                    <a:pt x="583852" y="339338"/>
                  </a:lnTo>
                  <a:lnTo>
                    <a:pt x="584824" y="230905"/>
                  </a:lnTo>
                  <a:lnTo>
                    <a:pt x="585688" y="319790"/>
                  </a:lnTo>
                  <a:lnTo>
                    <a:pt x="586660" y="359102"/>
                  </a:lnTo>
                  <a:lnTo>
                    <a:pt x="587524" y="321086"/>
                  </a:lnTo>
                  <a:lnTo>
                    <a:pt x="588496" y="238141"/>
                  </a:lnTo>
                  <a:lnTo>
                    <a:pt x="589360" y="360398"/>
                  </a:lnTo>
                  <a:lnTo>
                    <a:pt x="590332" y="237061"/>
                  </a:lnTo>
                  <a:lnTo>
                    <a:pt x="591196" y="133488"/>
                  </a:lnTo>
                  <a:lnTo>
                    <a:pt x="592168" y="283178"/>
                  </a:lnTo>
                  <a:lnTo>
                    <a:pt x="593140" y="223777"/>
                  </a:lnTo>
                  <a:lnTo>
                    <a:pt x="594004" y="224101"/>
                  </a:lnTo>
                  <a:lnTo>
                    <a:pt x="594976" y="411915"/>
                  </a:lnTo>
                  <a:lnTo>
                    <a:pt x="595840" y="432111"/>
                  </a:lnTo>
                  <a:lnTo>
                    <a:pt x="596812" y="403814"/>
                  </a:lnTo>
                  <a:lnTo>
                    <a:pt x="597676" y="158653"/>
                  </a:lnTo>
                  <a:lnTo>
                    <a:pt x="598648" y="243325"/>
                  </a:lnTo>
                  <a:lnTo>
                    <a:pt x="599512" y="195481"/>
                  </a:lnTo>
                  <a:lnTo>
                    <a:pt x="600484" y="218161"/>
                  </a:lnTo>
                  <a:lnTo>
                    <a:pt x="601348" y="218593"/>
                  </a:lnTo>
                  <a:lnTo>
                    <a:pt x="602320" y="235981"/>
                  </a:lnTo>
                  <a:lnTo>
                    <a:pt x="603292" y="138133"/>
                  </a:lnTo>
                  <a:lnTo>
                    <a:pt x="604156" y="347762"/>
                  </a:lnTo>
                  <a:lnTo>
                    <a:pt x="605128" y="180469"/>
                  </a:lnTo>
                  <a:lnTo>
                    <a:pt x="605992" y="171181"/>
                  </a:lnTo>
                  <a:lnTo>
                    <a:pt x="606964" y="171289"/>
                  </a:lnTo>
                  <a:lnTo>
                    <a:pt x="607828" y="336854"/>
                  </a:lnTo>
                  <a:lnTo>
                    <a:pt x="608800" y="117072"/>
                  </a:lnTo>
                  <a:lnTo>
                    <a:pt x="609664" y="286202"/>
                  </a:lnTo>
                  <a:lnTo>
                    <a:pt x="610636" y="272162"/>
                  </a:lnTo>
                  <a:lnTo>
                    <a:pt x="611608" y="292898"/>
                  </a:lnTo>
                  <a:lnTo>
                    <a:pt x="612472" y="292898"/>
                  </a:lnTo>
                  <a:lnTo>
                    <a:pt x="613444" y="260605"/>
                  </a:lnTo>
                  <a:lnTo>
                    <a:pt x="614308" y="310502"/>
                  </a:lnTo>
                  <a:lnTo>
                    <a:pt x="615280" y="303482"/>
                  </a:lnTo>
                  <a:lnTo>
                    <a:pt x="616144" y="231769"/>
                  </a:lnTo>
                  <a:lnTo>
                    <a:pt x="617116" y="244405"/>
                  </a:lnTo>
                  <a:lnTo>
                    <a:pt x="617980" y="248185"/>
                  </a:lnTo>
                  <a:lnTo>
                    <a:pt x="618952" y="350462"/>
                  </a:lnTo>
                  <a:lnTo>
                    <a:pt x="619924" y="156493"/>
                  </a:lnTo>
                  <a:lnTo>
                    <a:pt x="620788" y="314174"/>
                  </a:lnTo>
                  <a:lnTo>
                    <a:pt x="621760" y="178741"/>
                  </a:lnTo>
                  <a:lnTo>
                    <a:pt x="622624" y="270541"/>
                  </a:lnTo>
                  <a:lnTo>
                    <a:pt x="623596" y="272270"/>
                  </a:lnTo>
                  <a:lnTo>
                    <a:pt x="624460" y="273782"/>
                  </a:lnTo>
                  <a:lnTo>
                    <a:pt x="625432" y="200017"/>
                  </a:lnTo>
                  <a:lnTo>
                    <a:pt x="626296" y="268273"/>
                  </a:lnTo>
                  <a:lnTo>
                    <a:pt x="627268" y="160921"/>
                  </a:lnTo>
                  <a:lnTo>
                    <a:pt x="628240" y="377786"/>
                  </a:lnTo>
                  <a:lnTo>
                    <a:pt x="629104" y="90504"/>
                  </a:lnTo>
                  <a:lnTo>
                    <a:pt x="630076" y="296570"/>
                  </a:lnTo>
                  <a:lnTo>
                    <a:pt x="630940" y="182629"/>
                  </a:lnTo>
                  <a:lnTo>
                    <a:pt x="631912" y="281018"/>
                  </a:lnTo>
                  <a:lnTo>
                    <a:pt x="632776" y="200341"/>
                  </a:lnTo>
                  <a:lnTo>
                    <a:pt x="633748" y="195805"/>
                  </a:lnTo>
                  <a:lnTo>
                    <a:pt x="634612" y="184357"/>
                  </a:lnTo>
                  <a:lnTo>
                    <a:pt x="635584" y="250993"/>
                  </a:lnTo>
                  <a:lnTo>
                    <a:pt x="636556" y="259417"/>
                  </a:lnTo>
                  <a:lnTo>
                    <a:pt x="637420" y="295166"/>
                  </a:lnTo>
                  <a:lnTo>
                    <a:pt x="638392" y="405434"/>
                  </a:lnTo>
                  <a:lnTo>
                    <a:pt x="639256" y="231337"/>
                  </a:lnTo>
                  <a:lnTo>
                    <a:pt x="640228" y="267301"/>
                  </a:lnTo>
                  <a:lnTo>
                    <a:pt x="641092" y="363962"/>
                  </a:lnTo>
                  <a:lnTo>
                    <a:pt x="642064" y="177013"/>
                  </a:lnTo>
                  <a:lnTo>
                    <a:pt x="642928" y="339878"/>
                  </a:lnTo>
                  <a:lnTo>
                    <a:pt x="643900" y="342146"/>
                  </a:lnTo>
                  <a:lnTo>
                    <a:pt x="644872" y="304238"/>
                  </a:lnTo>
                  <a:lnTo>
                    <a:pt x="645736" y="173773"/>
                  </a:lnTo>
                  <a:lnTo>
                    <a:pt x="646708" y="350246"/>
                  </a:lnTo>
                  <a:lnTo>
                    <a:pt x="647572" y="262333"/>
                  </a:lnTo>
                  <a:lnTo>
                    <a:pt x="648544" y="268057"/>
                  </a:lnTo>
                  <a:lnTo>
                    <a:pt x="649408" y="271946"/>
                  </a:lnTo>
                  <a:lnTo>
                    <a:pt x="650380" y="282746"/>
                  </a:lnTo>
                  <a:lnTo>
                    <a:pt x="651244" y="209845"/>
                  </a:lnTo>
                  <a:lnTo>
                    <a:pt x="652216" y="234469"/>
                  </a:lnTo>
                  <a:lnTo>
                    <a:pt x="653080" y="280910"/>
                  </a:lnTo>
                  <a:lnTo>
                    <a:pt x="654052" y="294086"/>
                  </a:lnTo>
                  <a:lnTo>
                    <a:pt x="655024" y="299378"/>
                  </a:lnTo>
                  <a:lnTo>
                    <a:pt x="655888" y="268489"/>
                  </a:lnTo>
                  <a:lnTo>
                    <a:pt x="656860" y="245701"/>
                  </a:lnTo>
                  <a:lnTo>
                    <a:pt x="657724" y="335774"/>
                  </a:lnTo>
                  <a:lnTo>
                    <a:pt x="658696" y="100008"/>
                  </a:lnTo>
                  <a:lnTo>
                    <a:pt x="659560" y="118908"/>
                  </a:lnTo>
                  <a:lnTo>
                    <a:pt x="660532" y="154981"/>
                  </a:lnTo>
                  <a:lnTo>
                    <a:pt x="661396" y="100548"/>
                  </a:lnTo>
                  <a:lnTo>
                    <a:pt x="662368" y="323678"/>
                  </a:lnTo>
                  <a:lnTo>
                    <a:pt x="663340" y="313742"/>
                  </a:lnTo>
                  <a:lnTo>
                    <a:pt x="664204" y="322922"/>
                  </a:lnTo>
                  <a:lnTo>
                    <a:pt x="665176" y="140077"/>
                  </a:lnTo>
                  <a:lnTo>
                    <a:pt x="666040" y="249049"/>
                  </a:lnTo>
                  <a:lnTo>
                    <a:pt x="667012" y="258877"/>
                  </a:lnTo>
                  <a:lnTo>
                    <a:pt x="667876" y="298622"/>
                  </a:lnTo>
                  <a:lnTo>
                    <a:pt x="668848" y="374006"/>
                  </a:lnTo>
                  <a:lnTo>
                    <a:pt x="669712" y="364610"/>
                  </a:lnTo>
                  <a:lnTo>
                    <a:pt x="670684" y="406298"/>
                  </a:lnTo>
                  <a:lnTo>
                    <a:pt x="671656" y="163297"/>
                  </a:lnTo>
                  <a:lnTo>
                    <a:pt x="672520" y="179497"/>
                  </a:lnTo>
                  <a:lnTo>
                    <a:pt x="673492" y="193429"/>
                  </a:lnTo>
                  <a:lnTo>
                    <a:pt x="674356" y="217081"/>
                  </a:lnTo>
                  <a:lnTo>
                    <a:pt x="675328" y="282098"/>
                  </a:lnTo>
                  <a:lnTo>
                    <a:pt x="676192" y="250885"/>
                  </a:lnTo>
                  <a:lnTo>
                    <a:pt x="677164" y="138673"/>
                  </a:lnTo>
                  <a:lnTo>
                    <a:pt x="678028" y="101304"/>
                  </a:lnTo>
                  <a:lnTo>
                    <a:pt x="679001" y="260821"/>
                  </a:lnTo>
                  <a:lnTo>
                    <a:pt x="679973" y="276050"/>
                  </a:lnTo>
                  <a:lnTo>
                    <a:pt x="680837" y="281990"/>
                  </a:lnTo>
                  <a:lnTo>
                    <a:pt x="681809" y="276698"/>
                  </a:lnTo>
                  <a:lnTo>
                    <a:pt x="682673" y="241597"/>
                  </a:lnTo>
                  <a:lnTo>
                    <a:pt x="683645" y="78516"/>
                  </a:lnTo>
                  <a:lnTo>
                    <a:pt x="684509" y="327242"/>
                  </a:lnTo>
                  <a:lnTo>
                    <a:pt x="685481" y="250345"/>
                  </a:lnTo>
                  <a:lnTo>
                    <a:pt x="686345" y="250345"/>
                  </a:lnTo>
                  <a:lnTo>
                    <a:pt x="687317" y="325838"/>
                  </a:lnTo>
                  <a:lnTo>
                    <a:pt x="688289" y="178633"/>
                  </a:lnTo>
                  <a:lnTo>
                    <a:pt x="689153" y="258121"/>
                  </a:lnTo>
                  <a:lnTo>
                    <a:pt x="690125" y="379406"/>
                  </a:lnTo>
                  <a:lnTo>
                    <a:pt x="690989" y="164701"/>
                  </a:lnTo>
                  <a:lnTo>
                    <a:pt x="691961" y="117936"/>
                  </a:lnTo>
                  <a:lnTo>
                    <a:pt x="692825" y="228745"/>
                  </a:lnTo>
                  <a:lnTo>
                    <a:pt x="693797" y="283070"/>
                  </a:lnTo>
                  <a:lnTo>
                    <a:pt x="694661" y="171829"/>
                  </a:lnTo>
                  <a:lnTo>
                    <a:pt x="695633" y="336314"/>
                  </a:lnTo>
                  <a:lnTo>
                    <a:pt x="696605" y="354458"/>
                  </a:lnTo>
                  <a:lnTo>
                    <a:pt x="697469" y="273890"/>
                  </a:lnTo>
                  <a:lnTo>
                    <a:pt x="698441" y="303590"/>
                  </a:lnTo>
                  <a:lnTo>
                    <a:pt x="699305" y="330158"/>
                  </a:lnTo>
                  <a:lnTo>
                    <a:pt x="700277" y="358454"/>
                  </a:lnTo>
                  <a:lnTo>
                    <a:pt x="701141" y="302402"/>
                  </a:lnTo>
                  <a:lnTo>
                    <a:pt x="702113" y="285554"/>
                  </a:lnTo>
                  <a:lnTo>
                    <a:pt x="702977" y="225289"/>
                  </a:lnTo>
                  <a:lnTo>
                    <a:pt x="703949" y="182629"/>
                  </a:lnTo>
                  <a:lnTo>
                    <a:pt x="704921" y="231769"/>
                  </a:lnTo>
                  <a:lnTo>
                    <a:pt x="705785" y="99360"/>
                  </a:lnTo>
                  <a:lnTo>
                    <a:pt x="706757" y="64476"/>
                  </a:lnTo>
                  <a:lnTo>
                    <a:pt x="707621" y="349166"/>
                  </a:lnTo>
                  <a:lnTo>
                    <a:pt x="708593" y="291278"/>
                  </a:lnTo>
                  <a:lnTo>
                    <a:pt x="709457" y="222265"/>
                  </a:lnTo>
                  <a:lnTo>
                    <a:pt x="710429" y="128412"/>
                  </a:lnTo>
                  <a:lnTo>
                    <a:pt x="711293" y="414183"/>
                  </a:lnTo>
                  <a:lnTo>
                    <a:pt x="712265" y="391610"/>
                  </a:lnTo>
                  <a:lnTo>
                    <a:pt x="713129" y="115992"/>
                  </a:lnTo>
                  <a:lnTo>
                    <a:pt x="714101" y="381026"/>
                  </a:lnTo>
                  <a:lnTo>
                    <a:pt x="715073" y="296462"/>
                  </a:lnTo>
                  <a:lnTo>
                    <a:pt x="715937" y="236305"/>
                  </a:lnTo>
                  <a:lnTo>
                    <a:pt x="716909" y="165457"/>
                  </a:lnTo>
                  <a:lnTo>
                    <a:pt x="717773" y="173125"/>
                  </a:lnTo>
                  <a:lnTo>
                    <a:pt x="718745" y="321086"/>
                  </a:lnTo>
                  <a:lnTo>
                    <a:pt x="719609" y="384050"/>
                  </a:lnTo>
                  <a:lnTo>
                    <a:pt x="720581" y="327350"/>
                  </a:lnTo>
                  <a:lnTo>
                    <a:pt x="721445" y="189541"/>
                  </a:lnTo>
                  <a:lnTo>
                    <a:pt x="722417" y="221617"/>
                  </a:lnTo>
                  <a:lnTo>
                    <a:pt x="723389" y="280154"/>
                  </a:lnTo>
                  <a:lnTo>
                    <a:pt x="724253" y="284690"/>
                  </a:lnTo>
                  <a:lnTo>
                    <a:pt x="725225" y="192025"/>
                  </a:lnTo>
                  <a:lnTo>
                    <a:pt x="726089" y="308342"/>
                  </a:lnTo>
                  <a:lnTo>
                    <a:pt x="727061" y="274862"/>
                  </a:lnTo>
                  <a:lnTo>
                    <a:pt x="727925" y="188245"/>
                  </a:lnTo>
                  <a:lnTo>
                    <a:pt x="728897" y="147745"/>
                  </a:lnTo>
                  <a:lnTo>
                    <a:pt x="729761" y="233389"/>
                  </a:lnTo>
                  <a:lnTo>
                    <a:pt x="730733" y="307802"/>
                  </a:lnTo>
                  <a:lnTo>
                    <a:pt x="731705" y="342146"/>
                  </a:lnTo>
                  <a:lnTo>
                    <a:pt x="732569" y="206713"/>
                  </a:lnTo>
                  <a:lnTo>
                    <a:pt x="733541" y="196561"/>
                  </a:lnTo>
                  <a:lnTo>
                    <a:pt x="734405" y="149473"/>
                  </a:lnTo>
                  <a:lnTo>
                    <a:pt x="735377" y="284798"/>
                  </a:lnTo>
                  <a:lnTo>
                    <a:pt x="736241" y="277778"/>
                  </a:lnTo>
                  <a:lnTo>
                    <a:pt x="737213" y="178201"/>
                  </a:lnTo>
                  <a:lnTo>
                    <a:pt x="738077" y="158761"/>
                  </a:lnTo>
                  <a:lnTo>
                    <a:pt x="739049" y="193321"/>
                  </a:lnTo>
                  <a:lnTo>
                    <a:pt x="740021" y="82512"/>
                  </a:lnTo>
                  <a:lnTo>
                    <a:pt x="740885" y="268273"/>
                  </a:lnTo>
                  <a:lnTo>
                    <a:pt x="741857" y="249697"/>
                  </a:lnTo>
                  <a:lnTo>
                    <a:pt x="742721" y="211789"/>
                  </a:lnTo>
                  <a:lnTo>
                    <a:pt x="743693" y="216649"/>
                  </a:lnTo>
                  <a:lnTo>
                    <a:pt x="744557" y="210169"/>
                  </a:lnTo>
                  <a:lnTo>
                    <a:pt x="745529" y="154765"/>
                  </a:lnTo>
                  <a:lnTo>
                    <a:pt x="746393" y="226801"/>
                  </a:lnTo>
                  <a:lnTo>
                    <a:pt x="747365" y="162757"/>
                  </a:lnTo>
                  <a:lnTo>
                    <a:pt x="748337" y="328430"/>
                  </a:lnTo>
                  <a:lnTo>
                    <a:pt x="749201" y="343766"/>
                  </a:lnTo>
                  <a:lnTo>
                    <a:pt x="750173" y="202285"/>
                  </a:lnTo>
                  <a:lnTo>
                    <a:pt x="751037" y="219025"/>
                  </a:lnTo>
                  <a:lnTo>
                    <a:pt x="752009" y="265033"/>
                  </a:lnTo>
                  <a:lnTo>
                    <a:pt x="752873" y="383186"/>
                  </a:lnTo>
                  <a:lnTo>
                    <a:pt x="753845" y="54216"/>
                  </a:lnTo>
                  <a:lnTo>
                    <a:pt x="754709" y="254557"/>
                  </a:lnTo>
                  <a:lnTo>
                    <a:pt x="755681" y="244189"/>
                  </a:lnTo>
                  <a:lnTo>
                    <a:pt x="756653" y="246781"/>
                  </a:lnTo>
                  <a:lnTo>
                    <a:pt x="757517" y="43200"/>
                  </a:lnTo>
                  <a:lnTo>
                    <a:pt x="758489" y="306182"/>
                  </a:lnTo>
                  <a:lnTo>
                    <a:pt x="759353" y="187057"/>
                  </a:lnTo>
                  <a:lnTo>
                    <a:pt x="760325" y="114696"/>
                  </a:lnTo>
                  <a:lnTo>
                    <a:pt x="761189" y="246457"/>
                  </a:lnTo>
                  <a:lnTo>
                    <a:pt x="762161" y="239653"/>
                  </a:lnTo>
                  <a:lnTo>
                    <a:pt x="763025" y="311258"/>
                  </a:lnTo>
                  <a:lnTo>
                    <a:pt x="763997" y="344738"/>
                  </a:lnTo>
                  <a:lnTo>
                    <a:pt x="764861" y="290306"/>
                  </a:lnTo>
                  <a:lnTo>
                    <a:pt x="765833" y="260605"/>
                  </a:lnTo>
                  <a:lnTo>
                    <a:pt x="766805" y="125280"/>
                  </a:lnTo>
                  <a:lnTo>
                    <a:pt x="767669" y="174097"/>
                  </a:lnTo>
                  <a:lnTo>
                    <a:pt x="768641" y="178309"/>
                  </a:lnTo>
                  <a:lnTo>
                    <a:pt x="769505" y="248725"/>
                  </a:lnTo>
                  <a:lnTo>
                    <a:pt x="770477" y="245593"/>
                  </a:lnTo>
                  <a:lnTo>
                    <a:pt x="771341" y="296462"/>
                  </a:lnTo>
                  <a:lnTo>
                    <a:pt x="772313" y="249589"/>
                  </a:lnTo>
                  <a:lnTo>
                    <a:pt x="773177" y="227449"/>
                  </a:lnTo>
                  <a:lnTo>
                    <a:pt x="774149" y="247213"/>
                  </a:lnTo>
                  <a:lnTo>
                    <a:pt x="775121" y="48708"/>
                  </a:lnTo>
                  <a:lnTo>
                    <a:pt x="775985" y="65448"/>
                  </a:lnTo>
                  <a:lnTo>
                    <a:pt x="776957" y="107136"/>
                  </a:lnTo>
                  <a:lnTo>
                    <a:pt x="777821" y="319250"/>
                  </a:lnTo>
                  <a:lnTo>
                    <a:pt x="778793" y="185113"/>
                  </a:lnTo>
                  <a:lnTo>
                    <a:pt x="779657" y="255097"/>
                  </a:lnTo>
                  <a:lnTo>
                    <a:pt x="780629" y="283394"/>
                  </a:lnTo>
                  <a:lnTo>
                    <a:pt x="781493" y="256717"/>
                  </a:lnTo>
                  <a:lnTo>
                    <a:pt x="782465" y="195697"/>
                  </a:lnTo>
                  <a:lnTo>
                    <a:pt x="783437" y="374438"/>
                  </a:lnTo>
                  <a:lnTo>
                    <a:pt x="784301" y="331130"/>
                  </a:lnTo>
                  <a:lnTo>
                    <a:pt x="785273" y="285554"/>
                  </a:lnTo>
                  <a:lnTo>
                    <a:pt x="786137" y="247753"/>
                  </a:lnTo>
                  <a:lnTo>
                    <a:pt x="787109" y="224749"/>
                  </a:lnTo>
                  <a:lnTo>
                    <a:pt x="787973" y="253693"/>
                  </a:lnTo>
                  <a:lnTo>
                    <a:pt x="788945" y="278534"/>
                  </a:lnTo>
                  <a:lnTo>
                    <a:pt x="789809" y="280694"/>
                  </a:lnTo>
                  <a:lnTo>
                    <a:pt x="790781" y="278858"/>
                  </a:lnTo>
                  <a:lnTo>
                    <a:pt x="791753" y="309206"/>
                  </a:lnTo>
                  <a:lnTo>
                    <a:pt x="792617" y="283610"/>
                  </a:lnTo>
                  <a:lnTo>
                    <a:pt x="793589" y="271946"/>
                  </a:lnTo>
                  <a:lnTo>
                    <a:pt x="794453" y="217945"/>
                  </a:lnTo>
                  <a:lnTo>
                    <a:pt x="795425" y="123660"/>
                  </a:lnTo>
                  <a:lnTo>
                    <a:pt x="796289" y="302726"/>
                  </a:lnTo>
                  <a:lnTo>
                    <a:pt x="797261" y="262981"/>
                  </a:lnTo>
                  <a:lnTo>
                    <a:pt x="798125" y="282314"/>
                  </a:lnTo>
                  <a:lnTo>
                    <a:pt x="799097" y="279614"/>
                  </a:lnTo>
                  <a:lnTo>
                    <a:pt x="800069" y="249265"/>
                  </a:lnTo>
                  <a:lnTo>
                    <a:pt x="800933" y="277670"/>
                  </a:lnTo>
                  <a:lnTo>
                    <a:pt x="801905" y="227665"/>
                  </a:lnTo>
                  <a:lnTo>
                    <a:pt x="802769" y="267517"/>
                  </a:lnTo>
                  <a:lnTo>
                    <a:pt x="803741" y="175609"/>
                  </a:lnTo>
                  <a:lnTo>
                    <a:pt x="804605" y="156061"/>
                  </a:lnTo>
                  <a:lnTo>
                    <a:pt x="805577" y="167725"/>
                  </a:lnTo>
                  <a:lnTo>
                    <a:pt x="806441" y="236521"/>
                  </a:lnTo>
                  <a:lnTo>
                    <a:pt x="807413" y="306074"/>
                  </a:lnTo>
                  <a:lnTo>
                    <a:pt x="808385" y="220537"/>
                  </a:lnTo>
                  <a:lnTo>
                    <a:pt x="809249" y="274322"/>
                  </a:lnTo>
                  <a:lnTo>
                    <a:pt x="810221" y="200125"/>
                  </a:lnTo>
                  <a:lnTo>
                    <a:pt x="811085" y="220861"/>
                  </a:lnTo>
                  <a:lnTo>
                    <a:pt x="812057" y="289766"/>
                  </a:lnTo>
                  <a:lnTo>
                    <a:pt x="812921" y="140617"/>
                  </a:lnTo>
                  <a:lnTo>
                    <a:pt x="813894" y="399062"/>
                  </a:lnTo>
                  <a:lnTo>
                    <a:pt x="814758" y="289334"/>
                  </a:lnTo>
                  <a:lnTo>
                    <a:pt x="815730" y="236197"/>
                  </a:lnTo>
                  <a:lnTo>
                    <a:pt x="816702" y="210709"/>
                  </a:lnTo>
                  <a:lnTo>
                    <a:pt x="817566" y="291170"/>
                  </a:lnTo>
                  <a:lnTo>
                    <a:pt x="818538" y="276266"/>
                  </a:lnTo>
                  <a:lnTo>
                    <a:pt x="819402" y="202609"/>
                  </a:lnTo>
                  <a:lnTo>
                    <a:pt x="820374" y="323246"/>
                  </a:lnTo>
                  <a:lnTo>
                    <a:pt x="821238" y="359210"/>
                  </a:lnTo>
                  <a:lnTo>
                    <a:pt x="822210" y="101844"/>
                  </a:lnTo>
                  <a:lnTo>
                    <a:pt x="823074" y="76032"/>
                  </a:lnTo>
                  <a:lnTo>
                    <a:pt x="824046" y="75384"/>
                  </a:lnTo>
                  <a:lnTo>
                    <a:pt x="824910" y="385562"/>
                  </a:lnTo>
                  <a:lnTo>
                    <a:pt x="825882" y="228745"/>
                  </a:lnTo>
                  <a:lnTo>
                    <a:pt x="826854" y="302510"/>
                  </a:lnTo>
                  <a:lnTo>
                    <a:pt x="827718" y="151741"/>
                  </a:lnTo>
                  <a:lnTo>
                    <a:pt x="828690" y="326702"/>
                  </a:lnTo>
                  <a:lnTo>
                    <a:pt x="829554" y="225073"/>
                  </a:lnTo>
                  <a:lnTo>
                    <a:pt x="830526" y="309854"/>
                  </a:lnTo>
                  <a:lnTo>
                    <a:pt x="831390" y="303482"/>
                  </a:lnTo>
                  <a:lnTo>
                    <a:pt x="832362" y="303482"/>
                  </a:lnTo>
                  <a:lnTo>
                    <a:pt x="833226" y="213193"/>
                  </a:lnTo>
                  <a:lnTo>
                    <a:pt x="834198" y="283502"/>
                  </a:lnTo>
                  <a:lnTo>
                    <a:pt x="835170" y="281126"/>
                  </a:lnTo>
                  <a:lnTo>
                    <a:pt x="836034" y="252289"/>
                  </a:lnTo>
                  <a:lnTo>
                    <a:pt x="837006" y="293762"/>
                  </a:lnTo>
                  <a:lnTo>
                    <a:pt x="837870" y="341930"/>
                  </a:lnTo>
                  <a:lnTo>
                    <a:pt x="838842" y="302078"/>
                  </a:lnTo>
                  <a:lnTo>
                    <a:pt x="839706" y="288902"/>
                  </a:lnTo>
                  <a:lnTo>
                    <a:pt x="840678" y="284366"/>
                  </a:lnTo>
                  <a:lnTo>
                    <a:pt x="841542" y="183925"/>
                  </a:lnTo>
                  <a:lnTo>
                    <a:pt x="842514" y="230689"/>
                  </a:lnTo>
                  <a:lnTo>
                    <a:pt x="843486" y="268597"/>
                  </a:lnTo>
                  <a:lnTo>
                    <a:pt x="844350" y="305426"/>
                  </a:lnTo>
                  <a:lnTo>
                    <a:pt x="845322" y="281774"/>
                  </a:lnTo>
                  <a:lnTo>
                    <a:pt x="846186" y="211897"/>
                  </a:lnTo>
                  <a:lnTo>
                    <a:pt x="847158" y="196993"/>
                  </a:lnTo>
                  <a:lnTo>
                    <a:pt x="848022" y="244189"/>
                  </a:lnTo>
                  <a:lnTo>
                    <a:pt x="848994" y="216109"/>
                  </a:lnTo>
                  <a:lnTo>
                    <a:pt x="849858" y="346466"/>
                  </a:lnTo>
                  <a:lnTo>
                    <a:pt x="850830" y="339662"/>
                  </a:lnTo>
                  <a:lnTo>
                    <a:pt x="851802" y="200233"/>
                  </a:lnTo>
                  <a:lnTo>
                    <a:pt x="852666" y="267409"/>
                  </a:lnTo>
                  <a:lnTo>
                    <a:pt x="853638" y="220753"/>
                  </a:lnTo>
                  <a:lnTo>
                    <a:pt x="854502" y="207361"/>
                  </a:lnTo>
                  <a:lnTo>
                    <a:pt x="855474" y="195481"/>
                  </a:lnTo>
                  <a:lnTo>
                    <a:pt x="856338" y="299918"/>
                  </a:lnTo>
                  <a:lnTo>
                    <a:pt x="857310" y="294410"/>
                  </a:lnTo>
                  <a:lnTo>
                    <a:pt x="858174" y="244513"/>
                  </a:lnTo>
                  <a:lnTo>
                    <a:pt x="859146" y="316334"/>
                  </a:lnTo>
                  <a:lnTo>
                    <a:pt x="860118" y="420987"/>
                  </a:lnTo>
                  <a:lnTo>
                    <a:pt x="860982" y="73548"/>
                  </a:lnTo>
                  <a:lnTo>
                    <a:pt x="861954" y="120528"/>
                  </a:lnTo>
                  <a:lnTo>
                    <a:pt x="862818" y="85968"/>
                  </a:lnTo>
                  <a:lnTo>
                    <a:pt x="863790" y="197101"/>
                  </a:lnTo>
                  <a:lnTo>
                    <a:pt x="864654" y="271298"/>
                  </a:lnTo>
                  <a:lnTo>
                    <a:pt x="865626" y="286202"/>
                  </a:lnTo>
                  <a:lnTo>
                    <a:pt x="866490" y="296138"/>
                  </a:lnTo>
                  <a:lnTo>
                    <a:pt x="867462" y="283178"/>
                  </a:lnTo>
                  <a:lnTo>
                    <a:pt x="868434" y="166861"/>
                  </a:lnTo>
                  <a:lnTo>
                    <a:pt x="869298" y="131760"/>
                  </a:lnTo>
                  <a:lnTo>
                    <a:pt x="870270" y="231661"/>
                  </a:lnTo>
                  <a:lnTo>
                    <a:pt x="871134" y="291818"/>
                  </a:lnTo>
                  <a:lnTo>
                    <a:pt x="872106" y="252505"/>
                  </a:lnTo>
                  <a:lnTo>
                    <a:pt x="872970" y="252505"/>
                  </a:lnTo>
                  <a:lnTo>
                    <a:pt x="873942" y="180361"/>
                  </a:lnTo>
                  <a:lnTo>
                    <a:pt x="874806" y="238897"/>
                  </a:lnTo>
                  <a:lnTo>
                    <a:pt x="875778" y="259741"/>
                  </a:lnTo>
                  <a:lnTo>
                    <a:pt x="876750" y="264061"/>
                  </a:lnTo>
                  <a:lnTo>
                    <a:pt x="877614" y="320006"/>
                  </a:lnTo>
                  <a:lnTo>
                    <a:pt x="878586" y="286418"/>
                  </a:lnTo>
                  <a:lnTo>
                    <a:pt x="879450" y="182089"/>
                  </a:lnTo>
                  <a:lnTo>
                    <a:pt x="880422" y="251317"/>
                  </a:lnTo>
                  <a:lnTo>
                    <a:pt x="881286" y="270433"/>
                  </a:lnTo>
                  <a:lnTo>
                    <a:pt x="882258" y="182629"/>
                  </a:lnTo>
                  <a:lnTo>
                    <a:pt x="883122" y="218053"/>
                  </a:lnTo>
                  <a:lnTo>
                    <a:pt x="884094" y="278426"/>
                  </a:lnTo>
                  <a:lnTo>
                    <a:pt x="884958" y="165565"/>
                  </a:lnTo>
                  <a:lnTo>
                    <a:pt x="885930" y="213949"/>
                  </a:lnTo>
                  <a:lnTo>
                    <a:pt x="886902" y="160165"/>
                  </a:lnTo>
                  <a:lnTo>
                    <a:pt x="887766" y="220429"/>
                  </a:lnTo>
                  <a:lnTo>
                    <a:pt x="888738" y="226153"/>
                  </a:lnTo>
                  <a:lnTo>
                    <a:pt x="889602" y="297002"/>
                  </a:lnTo>
                  <a:lnTo>
                    <a:pt x="890574" y="248293"/>
                  </a:lnTo>
                  <a:lnTo>
                    <a:pt x="891438" y="264385"/>
                  </a:lnTo>
                  <a:lnTo>
                    <a:pt x="892410" y="250021"/>
                  </a:lnTo>
                  <a:lnTo>
                    <a:pt x="893274" y="280586"/>
                  </a:lnTo>
                  <a:lnTo>
                    <a:pt x="894246" y="251533"/>
                  </a:lnTo>
                  <a:lnTo>
                    <a:pt x="895218" y="267193"/>
                  </a:lnTo>
                  <a:lnTo>
                    <a:pt x="896082" y="244297"/>
                  </a:lnTo>
                  <a:lnTo>
                    <a:pt x="897054" y="206065"/>
                  </a:lnTo>
                  <a:lnTo>
                    <a:pt x="897918" y="174637"/>
                  </a:lnTo>
                  <a:lnTo>
                    <a:pt x="898890" y="269245"/>
                  </a:lnTo>
                  <a:lnTo>
                    <a:pt x="899754" y="188893"/>
                  </a:lnTo>
                  <a:lnTo>
                    <a:pt x="900726" y="258337"/>
                  </a:lnTo>
                  <a:lnTo>
                    <a:pt x="901590" y="276050"/>
                  </a:lnTo>
                  <a:lnTo>
                    <a:pt x="902562" y="375842"/>
                  </a:lnTo>
                  <a:lnTo>
                    <a:pt x="903534" y="387398"/>
                  </a:lnTo>
                  <a:lnTo>
                    <a:pt x="904398" y="360938"/>
                  </a:lnTo>
                  <a:lnTo>
                    <a:pt x="905370" y="406514"/>
                  </a:lnTo>
                  <a:lnTo>
                    <a:pt x="906234" y="212545"/>
                  </a:lnTo>
                  <a:lnTo>
                    <a:pt x="907206" y="223345"/>
                  </a:lnTo>
                  <a:lnTo>
                    <a:pt x="908070" y="309098"/>
                  </a:lnTo>
                  <a:lnTo>
                    <a:pt x="909042" y="235981"/>
                  </a:lnTo>
                  <a:lnTo>
                    <a:pt x="909906" y="258661"/>
                  </a:lnTo>
                  <a:lnTo>
                    <a:pt x="910878" y="249805"/>
                  </a:lnTo>
                  <a:lnTo>
                    <a:pt x="911850" y="274106"/>
                  </a:lnTo>
                  <a:lnTo>
                    <a:pt x="912714" y="195697"/>
                  </a:lnTo>
                  <a:lnTo>
                    <a:pt x="913686" y="405650"/>
                  </a:lnTo>
                  <a:lnTo>
                    <a:pt x="914550" y="158005"/>
                  </a:lnTo>
                  <a:lnTo>
                    <a:pt x="915522" y="215893"/>
                  </a:lnTo>
                  <a:lnTo>
                    <a:pt x="916386" y="236413"/>
                  </a:lnTo>
                  <a:lnTo>
                    <a:pt x="917358" y="383510"/>
                  </a:lnTo>
                  <a:lnTo>
                    <a:pt x="918222" y="410187"/>
                  </a:lnTo>
                  <a:lnTo>
                    <a:pt x="919194" y="128736"/>
                  </a:lnTo>
                  <a:lnTo>
                    <a:pt x="920166" y="235873"/>
                  </a:lnTo>
                  <a:lnTo>
                    <a:pt x="921030" y="251425"/>
                  </a:lnTo>
                  <a:lnTo>
                    <a:pt x="922002" y="254125"/>
                  </a:lnTo>
                  <a:lnTo>
                    <a:pt x="922866" y="237493"/>
                  </a:lnTo>
                </a:path>
              </a:pathLst>
            </a:custGeom>
            <a:ln w="7668">
              <a:solidFill>
                <a:srgbClr val="D1E1EC"/>
              </a:solidFill>
            </a:ln>
          </p:spPr>
          <p:txBody>
            <a:bodyPr wrap="square" lIns="0" tIns="0" rIns="0" bIns="0" rtlCol="0"/>
            <a:lstStyle/>
            <a:p>
              <a:endParaRPr/>
            </a:p>
          </p:txBody>
        </p:sp>
        <p:sp>
          <p:nvSpPr>
            <p:cNvPr id="36" name="object 36"/>
            <p:cNvSpPr/>
            <p:nvPr/>
          </p:nvSpPr>
          <p:spPr>
            <a:xfrm>
              <a:off x="2588698" y="2912528"/>
              <a:ext cx="1015365" cy="0"/>
            </a:xfrm>
            <a:custGeom>
              <a:avLst/>
              <a:gdLst/>
              <a:ahLst/>
              <a:cxnLst/>
              <a:rect l="l" t="t" r="r" b="b"/>
              <a:pathLst>
                <a:path w="1015364">
                  <a:moveTo>
                    <a:pt x="0" y="0"/>
                  </a:moveTo>
                  <a:lnTo>
                    <a:pt x="1015099" y="0"/>
                  </a:lnTo>
                </a:path>
              </a:pathLst>
            </a:custGeom>
            <a:ln w="9180">
              <a:solidFill>
                <a:srgbClr val="000000"/>
              </a:solidFill>
            </a:ln>
          </p:spPr>
          <p:txBody>
            <a:bodyPr wrap="square" lIns="0" tIns="0" rIns="0" bIns="0" rtlCol="0"/>
            <a:lstStyle/>
            <a:p>
              <a:endParaRPr/>
            </a:p>
          </p:txBody>
        </p:sp>
        <p:sp>
          <p:nvSpPr>
            <p:cNvPr id="37" name="object 37"/>
            <p:cNvSpPr/>
            <p:nvPr/>
          </p:nvSpPr>
          <p:spPr>
            <a:xfrm>
              <a:off x="2633842" y="2912528"/>
              <a:ext cx="923925" cy="32384"/>
            </a:xfrm>
            <a:custGeom>
              <a:avLst/>
              <a:gdLst/>
              <a:ahLst/>
              <a:cxnLst/>
              <a:rect l="l" t="t" r="r" b="b"/>
              <a:pathLst>
                <a:path w="923925" h="32385">
                  <a:moveTo>
                    <a:pt x="0" y="32292"/>
                  </a:moveTo>
                  <a:lnTo>
                    <a:pt x="0" y="0"/>
                  </a:lnTo>
                </a:path>
                <a:path w="923925" h="32385">
                  <a:moveTo>
                    <a:pt x="184789" y="32292"/>
                  </a:moveTo>
                  <a:lnTo>
                    <a:pt x="184789" y="0"/>
                  </a:lnTo>
                </a:path>
                <a:path w="923925" h="32385">
                  <a:moveTo>
                    <a:pt x="369578" y="32292"/>
                  </a:moveTo>
                  <a:lnTo>
                    <a:pt x="369578" y="0"/>
                  </a:lnTo>
                </a:path>
                <a:path w="923925" h="32385">
                  <a:moveTo>
                    <a:pt x="554368" y="32292"/>
                  </a:moveTo>
                  <a:lnTo>
                    <a:pt x="554368" y="0"/>
                  </a:lnTo>
                </a:path>
                <a:path w="923925" h="32385">
                  <a:moveTo>
                    <a:pt x="739049" y="32292"/>
                  </a:moveTo>
                  <a:lnTo>
                    <a:pt x="739049" y="0"/>
                  </a:lnTo>
                </a:path>
                <a:path w="923925" h="32385">
                  <a:moveTo>
                    <a:pt x="923838" y="32292"/>
                  </a:moveTo>
                  <a:lnTo>
                    <a:pt x="923838" y="0"/>
                  </a:lnTo>
                </a:path>
              </a:pathLst>
            </a:custGeom>
            <a:ln w="6912">
              <a:solidFill>
                <a:srgbClr val="333333"/>
              </a:solidFill>
            </a:ln>
          </p:spPr>
          <p:txBody>
            <a:bodyPr wrap="square" lIns="0" tIns="0" rIns="0" bIns="0" rtlCol="0"/>
            <a:lstStyle/>
            <a:p>
              <a:endParaRPr/>
            </a:p>
          </p:txBody>
        </p:sp>
      </p:grpSp>
      <p:grpSp>
        <p:nvGrpSpPr>
          <p:cNvPr id="38" name="object 38"/>
          <p:cNvGrpSpPr/>
          <p:nvPr/>
        </p:nvGrpSpPr>
        <p:grpSpPr>
          <a:xfrm>
            <a:off x="2583936" y="1094095"/>
            <a:ext cx="1024890" cy="636270"/>
            <a:chOff x="2583936" y="1094095"/>
            <a:chExt cx="1024890" cy="636270"/>
          </a:xfrm>
        </p:grpSpPr>
        <p:sp>
          <p:nvSpPr>
            <p:cNvPr id="39" name="object 39"/>
            <p:cNvSpPr/>
            <p:nvPr/>
          </p:nvSpPr>
          <p:spPr>
            <a:xfrm>
              <a:off x="2634814" y="1099951"/>
              <a:ext cx="923290" cy="556895"/>
            </a:xfrm>
            <a:custGeom>
              <a:avLst/>
              <a:gdLst/>
              <a:ahLst/>
              <a:cxnLst/>
              <a:rect l="l" t="t" r="r" b="b"/>
              <a:pathLst>
                <a:path w="923289" h="556894">
                  <a:moveTo>
                    <a:pt x="0" y="432327"/>
                  </a:moveTo>
                  <a:lnTo>
                    <a:pt x="972" y="418287"/>
                  </a:lnTo>
                  <a:lnTo>
                    <a:pt x="1836" y="260065"/>
                  </a:lnTo>
                  <a:lnTo>
                    <a:pt x="2808" y="316550"/>
                  </a:lnTo>
                  <a:lnTo>
                    <a:pt x="3672" y="230473"/>
                  </a:lnTo>
                  <a:lnTo>
                    <a:pt x="4644" y="330158"/>
                  </a:lnTo>
                  <a:lnTo>
                    <a:pt x="5508" y="330590"/>
                  </a:lnTo>
                  <a:lnTo>
                    <a:pt x="6480" y="297218"/>
                  </a:lnTo>
                  <a:lnTo>
                    <a:pt x="7344" y="249589"/>
                  </a:lnTo>
                  <a:lnTo>
                    <a:pt x="8316" y="323570"/>
                  </a:lnTo>
                  <a:lnTo>
                    <a:pt x="9288" y="323570"/>
                  </a:lnTo>
                  <a:lnTo>
                    <a:pt x="10152" y="235765"/>
                  </a:lnTo>
                  <a:lnTo>
                    <a:pt x="11124" y="446907"/>
                  </a:lnTo>
                  <a:lnTo>
                    <a:pt x="11988" y="124848"/>
                  </a:lnTo>
                  <a:lnTo>
                    <a:pt x="12960" y="455115"/>
                  </a:lnTo>
                  <a:lnTo>
                    <a:pt x="13824" y="103788"/>
                  </a:lnTo>
                  <a:lnTo>
                    <a:pt x="14796" y="286418"/>
                  </a:lnTo>
                  <a:lnTo>
                    <a:pt x="15660" y="298298"/>
                  </a:lnTo>
                  <a:lnTo>
                    <a:pt x="16632" y="376490"/>
                  </a:lnTo>
                  <a:lnTo>
                    <a:pt x="17604" y="338150"/>
                  </a:lnTo>
                  <a:lnTo>
                    <a:pt x="18468" y="236197"/>
                  </a:lnTo>
                  <a:lnTo>
                    <a:pt x="19440" y="274214"/>
                  </a:lnTo>
                  <a:lnTo>
                    <a:pt x="20304" y="262117"/>
                  </a:lnTo>
                  <a:lnTo>
                    <a:pt x="21276" y="214489"/>
                  </a:lnTo>
                  <a:lnTo>
                    <a:pt x="22140" y="359858"/>
                  </a:lnTo>
                  <a:lnTo>
                    <a:pt x="23112" y="265789"/>
                  </a:lnTo>
                  <a:lnTo>
                    <a:pt x="23976" y="365906"/>
                  </a:lnTo>
                  <a:lnTo>
                    <a:pt x="24948" y="206821"/>
                  </a:lnTo>
                  <a:lnTo>
                    <a:pt x="25920" y="181117"/>
                  </a:lnTo>
                  <a:lnTo>
                    <a:pt x="26784" y="270865"/>
                  </a:lnTo>
                  <a:lnTo>
                    <a:pt x="27756" y="301538"/>
                  </a:lnTo>
                  <a:lnTo>
                    <a:pt x="28620" y="294086"/>
                  </a:lnTo>
                  <a:lnTo>
                    <a:pt x="29592" y="276482"/>
                  </a:lnTo>
                  <a:lnTo>
                    <a:pt x="30456" y="351110"/>
                  </a:lnTo>
                  <a:lnTo>
                    <a:pt x="31428" y="241813"/>
                  </a:lnTo>
                  <a:lnTo>
                    <a:pt x="32292" y="348950"/>
                  </a:lnTo>
                  <a:lnTo>
                    <a:pt x="33264" y="234793"/>
                  </a:lnTo>
                  <a:lnTo>
                    <a:pt x="34128" y="124416"/>
                  </a:lnTo>
                  <a:lnTo>
                    <a:pt x="35100" y="127872"/>
                  </a:lnTo>
                  <a:lnTo>
                    <a:pt x="36072" y="486003"/>
                  </a:lnTo>
                  <a:lnTo>
                    <a:pt x="36936" y="549724"/>
                  </a:lnTo>
                  <a:lnTo>
                    <a:pt x="37908" y="387398"/>
                  </a:lnTo>
                  <a:lnTo>
                    <a:pt x="38772" y="313634"/>
                  </a:lnTo>
                  <a:lnTo>
                    <a:pt x="39744" y="327350"/>
                  </a:lnTo>
                  <a:lnTo>
                    <a:pt x="40608" y="355538"/>
                  </a:lnTo>
                  <a:lnTo>
                    <a:pt x="41580" y="133380"/>
                  </a:lnTo>
                  <a:lnTo>
                    <a:pt x="42444" y="315470"/>
                  </a:lnTo>
                  <a:lnTo>
                    <a:pt x="43416" y="285554"/>
                  </a:lnTo>
                  <a:lnTo>
                    <a:pt x="44388" y="299054"/>
                  </a:lnTo>
                  <a:lnTo>
                    <a:pt x="45252" y="269029"/>
                  </a:lnTo>
                  <a:lnTo>
                    <a:pt x="46224" y="324758"/>
                  </a:lnTo>
                  <a:lnTo>
                    <a:pt x="47088" y="223777"/>
                  </a:lnTo>
                  <a:lnTo>
                    <a:pt x="48060" y="356078"/>
                  </a:lnTo>
                  <a:lnTo>
                    <a:pt x="48924" y="340634"/>
                  </a:lnTo>
                  <a:lnTo>
                    <a:pt x="49896" y="305102"/>
                  </a:lnTo>
                  <a:lnTo>
                    <a:pt x="50760" y="381026"/>
                  </a:lnTo>
                  <a:lnTo>
                    <a:pt x="51732" y="287174"/>
                  </a:lnTo>
                  <a:lnTo>
                    <a:pt x="52704" y="354566"/>
                  </a:lnTo>
                  <a:lnTo>
                    <a:pt x="53568" y="168481"/>
                  </a:lnTo>
                  <a:lnTo>
                    <a:pt x="54540" y="343442"/>
                  </a:lnTo>
                  <a:lnTo>
                    <a:pt x="55404" y="251317"/>
                  </a:lnTo>
                  <a:lnTo>
                    <a:pt x="56376" y="334046"/>
                  </a:lnTo>
                  <a:lnTo>
                    <a:pt x="57240" y="191917"/>
                  </a:lnTo>
                  <a:lnTo>
                    <a:pt x="58212" y="397766"/>
                  </a:lnTo>
                  <a:lnTo>
                    <a:pt x="59076" y="159085"/>
                  </a:lnTo>
                  <a:lnTo>
                    <a:pt x="60048" y="156601"/>
                  </a:lnTo>
                  <a:lnTo>
                    <a:pt x="61020" y="295382"/>
                  </a:lnTo>
                  <a:lnTo>
                    <a:pt x="61884" y="290306"/>
                  </a:lnTo>
                  <a:lnTo>
                    <a:pt x="62856" y="223237"/>
                  </a:lnTo>
                  <a:lnTo>
                    <a:pt x="63720" y="210061"/>
                  </a:lnTo>
                  <a:lnTo>
                    <a:pt x="64692" y="275186"/>
                  </a:lnTo>
                  <a:lnTo>
                    <a:pt x="65556" y="274754"/>
                  </a:lnTo>
                  <a:lnTo>
                    <a:pt x="66528" y="230689"/>
                  </a:lnTo>
                  <a:lnTo>
                    <a:pt x="67392" y="201097"/>
                  </a:lnTo>
                  <a:lnTo>
                    <a:pt x="68364" y="286094"/>
                  </a:lnTo>
                  <a:lnTo>
                    <a:pt x="69336" y="273890"/>
                  </a:lnTo>
                  <a:lnTo>
                    <a:pt x="70200" y="298406"/>
                  </a:lnTo>
                  <a:lnTo>
                    <a:pt x="71172" y="129276"/>
                  </a:lnTo>
                  <a:lnTo>
                    <a:pt x="72036" y="351758"/>
                  </a:lnTo>
                  <a:lnTo>
                    <a:pt x="73008" y="223777"/>
                  </a:lnTo>
                  <a:lnTo>
                    <a:pt x="73872" y="333722"/>
                  </a:lnTo>
                  <a:lnTo>
                    <a:pt x="74844" y="231877"/>
                  </a:lnTo>
                  <a:lnTo>
                    <a:pt x="75708" y="196129"/>
                  </a:lnTo>
                  <a:lnTo>
                    <a:pt x="76680" y="436323"/>
                  </a:lnTo>
                  <a:lnTo>
                    <a:pt x="77652" y="392906"/>
                  </a:lnTo>
                  <a:lnTo>
                    <a:pt x="78516" y="205849"/>
                  </a:lnTo>
                  <a:lnTo>
                    <a:pt x="79488" y="163297"/>
                  </a:lnTo>
                  <a:lnTo>
                    <a:pt x="80352" y="307586"/>
                  </a:lnTo>
                  <a:lnTo>
                    <a:pt x="81324" y="159409"/>
                  </a:lnTo>
                  <a:lnTo>
                    <a:pt x="82188" y="431247"/>
                  </a:lnTo>
                  <a:lnTo>
                    <a:pt x="83160" y="496155"/>
                  </a:lnTo>
                  <a:lnTo>
                    <a:pt x="84024" y="285986"/>
                  </a:lnTo>
                  <a:lnTo>
                    <a:pt x="84996" y="386210"/>
                  </a:lnTo>
                  <a:lnTo>
                    <a:pt x="85860" y="268921"/>
                  </a:lnTo>
                  <a:lnTo>
                    <a:pt x="86832" y="298406"/>
                  </a:lnTo>
                  <a:lnTo>
                    <a:pt x="87804" y="282422"/>
                  </a:lnTo>
                  <a:lnTo>
                    <a:pt x="88668" y="480819"/>
                  </a:lnTo>
                  <a:lnTo>
                    <a:pt x="89640" y="208009"/>
                  </a:lnTo>
                  <a:lnTo>
                    <a:pt x="90504" y="134136"/>
                  </a:lnTo>
                  <a:lnTo>
                    <a:pt x="91476" y="122580"/>
                  </a:lnTo>
                  <a:lnTo>
                    <a:pt x="92340" y="316766"/>
                  </a:lnTo>
                  <a:lnTo>
                    <a:pt x="93312" y="197425"/>
                  </a:lnTo>
                  <a:lnTo>
                    <a:pt x="94176" y="345386"/>
                  </a:lnTo>
                  <a:lnTo>
                    <a:pt x="95148" y="282314"/>
                  </a:lnTo>
                  <a:lnTo>
                    <a:pt x="96120" y="254881"/>
                  </a:lnTo>
                  <a:lnTo>
                    <a:pt x="96984" y="262873"/>
                  </a:lnTo>
                  <a:lnTo>
                    <a:pt x="97956" y="468831"/>
                  </a:lnTo>
                  <a:lnTo>
                    <a:pt x="98820" y="475095"/>
                  </a:lnTo>
                  <a:lnTo>
                    <a:pt x="99792" y="113940"/>
                  </a:lnTo>
                  <a:lnTo>
                    <a:pt x="100656" y="443991"/>
                  </a:lnTo>
                  <a:lnTo>
                    <a:pt x="101628" y="268813"/>
                  </a:lnTo>
                  <a:lnTo>
                    <a:pt x="102492" y="221617"/>
                  </a:lnTo>
                  <a:lnTo>
                    <a:pt x="103464" y="200773"/>
                  </a:lnTo>
                  <a:lnTo>
                    <a:pt x="104436" y="342578"/>
                  </a:lnTo>
                  <a:lnTo>
                    <a:pt x="105300" y="234577"/>
                  </a:lnTo>
                  <a:lnTo>
                    <a:pt x="106272" y="401654"/>
                  </a:lnTo>
                  <a:lnTo>
                    <a:pt x="107136" y="463755"/>
                  </a:lnTo>
                  <a:lnTo>
                    <a:pt x="108108" y="436755"/>
                  </a:lnTo>
                  <a:lnTo>
                    <a:pt x="108972" y="455007"/>
                  </a:lnTo>
                  <a:lnTo>
                    <a:pt x="109944" y="278642"/>
                  </a:lnTo>
                  <a:lnTo>
                    <a:pt x="110808" y="388802"/>
                  </a:lnTo>
                  <a:lnTo>
                    <a:pt x="111780" y="388802"/>
                  </a:lnTo>
                  <a:lnTo>
                    <a:pt x="112752" y="311906"/>
                  </a:lnTo>
                  <a:lnTo>
                    <a:pt x="113616" y="175069"/>
                  </a:lnTo>
                  <a:lnTo>
                    <a:pt x="114588" y="410511"/>
                  </a:lnTo>
                  <a:lnTo>
                    <a:pt x="115452" y="264925"/>
                  </a:lnTo>
                  <a:lnTo>
                    <a:pt x="116424" y="377786"/>
                  </a:lnTo>
                  <a:lnTo>
                    <a:pt x="117288" y="378542"/>
                  </a:lnTo>
                  <a:lnTo>
                    <a:pt x="118260" y="262981"/>
                  </a:lnTo>
                  <a:lnTo>
                    <a:pt x="119124" y="262981"/>
                  </a:lnTo>
                  <a:lnTo>
                    <a:pt x="120096" y="278750"/>
                  </a:lnTo>
                  <a:lnTo>
                    <a:pt x="121068" y="339122"/>
                  </a:lnTo>
                  <a:lnTo>
                    <a:pt x="121932" y="362342"/>
                  </a:lnTo>
                  <a:lnTo>
                    <a:pt x="122904" y="185437"/>
                  </a:lnTo>
                  <a:lnTo>
                    <a:pt x="123768" y="271838"/>
                  </a:lnTo>
                  <a:lnTo>
                    <a:pt x="124740" y="332210"/>
                  </a:lnTo>
                  <a:lnTo>
                    <a:pt x="125604" y="120960"/>
                  </a:lnTo>
                  <a:lnTo>
                    <a:pt x="126576" y="74952"/>
                  </a:lnTo>
                  <a:lnTo>
                    <a:pt x="127440" y="12744"/>
                  </a:lnTo>
                  <a:lnTo>
                    <a:pt x="128412" y="401978"/>
                  </a:lnTo>
                  <a:lnTo>
                    <a:pt x="129384" y="172909"/>
                  </a:lnTo>
                  <a:lnTo>
                    <a:pt x="130248" y="295706"/>
                  </a:lnTo>
                  <a:lnTo>
                    <a:pt x="131220" y="159193"/>
                  </a:lnTo>
                  <a:lnTo>
                    <a:pt x="132084" y="177337"/>
                  </a:lnTo>
                  <a:lnTo>
                    <a:pt x="133056" y="212437"/>
                  </a:lnTo>
                  <a:lnTo>
                    <a:pt x="133920" y="247321"/>
                  </a:lnTo>
                  <a:lnTo>
                    <a:pt x="134892" y="292142"/>
                  </a:lnTo>
                  <a:lnTo>
                    <a:pt x="135757" y="307154"/>
                  </a:lnTo>
                  <a:lnTo>
                    <a:pt x="136729" y="304778"/>
                  </a:lnTo>
                  <a:lnTo>
                    <a:pt x="137701" y="261037"/>
                  </a:lnTo>
                  <a:lnTo>
                    <a:pt x="138565" y="388370"/>
                  </a:lnTo>
                  <a:lnTo>
                    <a:pt x="139537" y="69012"/>
                  </a:lnTo>
                  <a:lnTo>
                    <a:pt x="140401" y="516243"/>
                  </a:lnTo>
                  <a:lnTo>
                    <a:pt x="141373" y="59400"/>
                  </a:lnTo>
                  <a:lnTo>
                    <a:pt x="142237" y="229393"/>
                  </a:lnTo>
                  <a:lnTo>
                    <a:pt x="143209" y="283718"/>
                  </a:lnTo>
                  <a:lnTo>
                    <a:pt x="144073" y="79920"/>
                  </a:lnTo>
                  <a:lnTo>
                    <a:pt x="145045" y="499395"/>
                  </a:lnTo>
                  <a:lnTo>
                    <a:pt x="145909" y="251641"/>
                  </a:lnTo>
                  <a:lnTo>
                    <a:pt x="146881" y="323354"/>
                  </a:lnTo>
                  <a:lnTo>
                    <a:pt x="147853" y="363206"/>
                  </a:lnTo>
                  <a:lnTo>
                    <a:pt x="148717" y="255745"/>
                  </a:lnTo>
                  <a:lnTo>
                    <a:pt x="149689" y="188461"/>
                  </a:lnTo>
                  <a:lnTo>
                    <a:pt x="150553" y="215353"/>
                  </a:lnTo>
                  <a:lnTo>
                    <a:pt x="151525" y="433299"/>
                  </a:lnTo>
                  <a:lnTo>
                    <a:pt x="152389" y="266005"/>
                  </a:lnTo>
                  <a:lnTo>
                    <a:pt x="153361" y="200665"/>
                  </a:lnTo>
                  <a:lnTo>
                    <a:pt x="154225" y="380378"/>
                  </a:lnTo>
                  <a:lnTo>
                    <a:pt x="155197" y="329942"/>
                  </a:lnTo>
                  <a:lnTo>
                    <a:pt x="156169" y="273890"/>
                  </a:lnTo>
                  <a:lnTo>
                    <a:pt x="157033" y="485355"/>
                  </a:lnTo>
                  <a:lnTo>
                    <a:pt x="158005" y="179605"/>
                  </a:lnTo>
                  <a:lnTo>
                    <a:pt x="158869" y="154873"/>
                  </a:lnTo>
                  <a:lnTo>
                    <a:pt x="159841" y="178741"/>
                  </a:lnTo>
                  <a:lnTo>
                    <a:pt x="160705" y="421203"/>
                  </a:lnTo>
                  <a:lnTo>
                    <a:pt x="161677" y="256285"/>
                  </a:lnTo>
                  <a:lnTo>
                    <a:pt x="162541" y="365474"/>
                  </a:lnTo>
                  <a:lnTo>
                    <a:pt x="163513" y="349382"/>
                  </a:lnTo>
                  <a:lnTo>
                    <a:pt x="164485" y="332318"/>
                  </a:lnTo>
                  <a:lnTo>
                    <a:pt x="165349" y="251749"/>
                  </a:lnTo>
                  <a:lnTo>
                    <a:pt x="166321" y="148393"/>
                  </a:lnTo>
                  <a:lnTo>
                    <a:pt x="167185" y="211465"/>
                  </a:lnTo>
                  <a:lnTo>
                    <a:pt x="168157" y="366122"/>
                  </a:lnTo>
                  <a:lnTo>
                    <a:pt x="169021" y="261685"/>
                  </a:lnTo>
                  <a:lnTo>
                    <a:pt x="169993" y="351650"/>
                  </a:lnTo>
                  <a:lnTo>
                    <a:pt x="170857" y="227233"/>
                  </a:lnTo>
                  <a:lnTo>
                    <a:pt x="171829" y="259741"/>
                  </a:lnTo>
                  <a:lnTo>
                    <a:pt x="172801" y="259741"/>
                  </a:lnTo>
                  <a:lnTo>
                    <a:pt x="173665" y="187165"/>
                  </a:lnTo>
                  <a:lnTo>
                    <a:pt x="174637" y="372062"/>
                  </a:lnTo>
                  <a:lnTo>
                    <a:pt x="175501" y="333938"/>
                  </a:lnTo>
                  <a:lnTo>
                    <a:pt x="176473" y="121392"/>
                  </a:lnTo>
                  <a:lnTo>
                    <a:pt x="177337" y="458895"/>
                  </a:lnTo>
                  <a:lnTo>
                    <a:pt x="178309" y="410295"/>
                  </a:lnTo>
                  <a:lnTo>
                    <a:pt x="179173" y="227773"/>
                  </a:lnTo>
                  <a:lnTo>
                    <a:pt x="180145" y="204769"/>
                  </a:lnTo>
                  <a:lnTo>
                    <a:pt x="181117" y="384158"/>
                  </a:lnTo>
                  <a:lnTo>
                    <a:pt x="181981" y="286742"/>
                  </a:lnTo>
                  <a:lnTo>
                    <a:pt x="182953" y="164269"/>
                  </a:lnTo>
                  <a:lnTo>
                    <a:pt x="183817" y="158221"/>
                  </a:lnTo>
                  <a:lnTo>
                    <a:pt x="184789" y="86940"/>
                  </a:lnTo>
                  <a:lnTo>
                    <a:pt x="185653" y="287822"/>
                  </a:lnTo>
                  <a:lnTo>
                    <a:pt x="186625" y="296894"/>
                  </a:lnTo>
                  <a:lnTo>
                    <a:pt x="187489" y="319466"/>
                  </a:lnTo>
                  <a:lnTo>
                    <a:pt x="188461" y="286202"/>
                  </a:lnTo>
                  <a:lnTo>
                    <a:pt x="189433" y="133596"/>
                  </a:lnTo>
                  <a:lnTo>
                    <a:pt x="190297" y="378434"/>
                  </a:lnTo>
                  <a:lnTo>
                    <a:pt x="191269" y="287822"/>
                  </a:lnTo>
                  <a:lnTo>
                    <a:pt x="192133" y="262765"/>
                  </a:lnTo>
                  <a:lnTo>
                    <a:pt x="193105" y="227557"/>
                  </a:lnTo>
                  <a:lnTo>
                    <a:pt x="193969" y="254449"/>
                  </a:lnTo>
                  <a:lnTo>
                    <a:pt x="194941" y="288578"/>
                  </a:lnTo>
                  <a:lnTo>
                    <a:pt x="195805" y="358778"/>
                  </a:lnTo>
                  <a:lnTo>
                    <a:pt x="196777" y="402950"/>
                  </a:lnTo>
                  <a:lnTo>
                    <a:pt x="197749" y="120096"/>
                  </a:lnTo>
                  <a:lnTo>
                    <a:pt x="198613" y="319142"/>
                  </a:lnTo>
                  <a:lnTo>
                    <a:pt x="199585" y="262009"/>
                  </a:lnTo>
                  <a:lnTo>
                    <a:pt x="200449" y="219889"/>
                  </a:lnTo>
                  <a:lnTo>
                    <a:pt x="201421" y="220213"/>
                  </a:lnTo>
                  <a:lnTo>
                    <a:pt x="202285" y="490431"/>
                  </a:lnTo>
                  <a:lnTo>
                    <a:pt x="203257" y="342470"/>
                  </a:lnTo>
                  <a:lnTo>
                    <a:pt x="204121" y="348302"/>
                  </a:lnTo>
                  <a:lnTo>
                    <a:pt x="205093" y="412995"/>
                  </a:lnTo>
                  <a:lnTo>
                    <a:pt x="205957" y="235117"/>
                  </a:lnTo>
                  <a:lnTo>
                    <a:pt x="206929" y="185869"/>
                  </a:lnTo>
                  <a:lnTo>
                    <a:pt x="207901" y="274106"/>
                  </a:lnTo>
                  <a:lnTo>
                    <a:pt x="208765" y="222373"/>
                  </a:lnTo>
                  <a:lnTo>
                    <a:pt x="209737" y="364394"/>
                  </a:lnTo>
                  <a:lnTo>
                    <a:pt x="210601" y="397658"/>
                  </a:lnTo>
                  <a:lnTo>
                    <a:pt x="211573" y="167401"/>
                  </a:lnTo>
                  <a:lnTo>
                    <a:pt x="212437" y="325082"/>
                  </a:lnTo>
                  <a:lnTo>
                    <a:pt x="213409" y="245377"/>
                  </a:lnTo>
                  <a:lnTo>
                    <a:pt x="214273" y="263521"/>
                  </a:lnTo>
                  <a:lnTo>
                    <a:pt x="215245" y="205525"/>
                  </a:lnTo>
                  <a:lnTo>
                    <a:pt x="216217" y="485787"/>
                  </a:lnTo>
                  <a:lnTo>
                    <a:pt x="217081" y="290090"/>
                  </a:lnTo>
                  <a:lnTo>
                    <a:pt x="218053" y="343550"/>
                  </a:lnTo>
                  <a:lnTo>
                    <a:pt x="218917" y="355322"/>
                  </a:lnTo>
                  <a:lnTo>
                    <a:pt x="219889" y="223021"/>
                  </a:lnTo>
                  <a:lnTo>
                    <a:pt x="220753" y="358778"/>
                  </a:lnTo>
                  <a:lnTo>
                    <a:pt x="221725" y="396470"/>
                  </a:lnTo>
                  <a:lnTo>
                    <a:pt x="222589" y="216217"/>
                  </a:lnTo>
                  <a:lnTo>
                    <a:pt x="223561" y="295166"/>
                  </a:lnTo>
                  <a:lnTo>
                    <a:pt x="224533" y="376922"/>
                  </a:lnTo>
                  <a:lnTo>
                    <a:pt x="225397" y="369686"/>
                  </a:lnTo>
                  <a:lnTo>
                    <a:pt x="226369" y="291170"/>
                  </a:lnTo>
                  <a:lnTo>
                    <a:pt x="227233" y="291170"/>
                  </a:lnTo>
                  <a:lnTo>
                    <a:pt x="228205" y="311258"/>
                  </a:lnTo>
                  <a:lnTo>
                    <a:pt x="229069" y="358238"/>
                  </a:lnTo>
                  <a:lnTo>
                    <a:pt x="230041" y="228529"/>
                  </a:lnTo>
                  <a:lnTo>
                    <a:pt x="230905" y="289118"/>
                  </a:lnTo>
                  <a:lnTo>
                    <a:pt x="231877" y="260821"/>
                  </a:lnTo>
                  <a:lnTo>
                    <a:pt x="232849" y="277238"/>
                  </a:lnTo>
                  <a:lnTo>
                    <a:pt x="233713" y="300458"/>
                  </a:lnTo>
                  <a:lnTo>
                    <a:pt x="234685" y="175393"/>
                  </a:lnTo>
                  <a:lnTo>
                    <a:pt x="235549" y="297866"/>
                  </a:lnTo>
                  <a:lnTo>
                    <a:pt x="236521" y="392690"/>
                  </a:lnTo>
                  <a:lnTo>
                    <a:pt x="237385" y="427143"/>
                  </a:lnTo>
                  <a:lnTo>
                    <a:pt x="238357" y="174313"/>
                  </a:lnTo>
                  <a:lnTo>
                    <a:pt x="239221" y="229933"/>
                  </a:lnTo>
                  <a:lnTo>
                    <a:pt x="240193" y="223021"/>
                  </a:lnTo>
                  <a:lnTo>
                    <a:pt x="241165" y="149257"/>
                  </a:lnTo>
                  <a:lnTo>
                    <a:pt x="242029" y="436323"/>
                  </a:lnTo>
                  <a:lnTo>
                    <a:pt x="243001" y="436323"/>
                  </a:lnTo>
                  <a:lnTo>
                    <a:pt x="243865" y="199153"/>
                  </a:lnTo>
                  <a:lnTo>
                    <a:pt x="244837" y="337826"/>
                  </a:lnTo>
                  <a:lnTo>
                    <a:pt x="245701" y="337826"/>
                  </a:lnTo>
                  <a:lnTo>
                    <a:pt x="246673" y="249805"/>
                  </a:lnTo>
                  <a:lnTo>
                    <a:pt x="247537" y="342794"/>
                  </a:lnTo>
                  <a:lnTo>
                    <a:pt x="248509" y="236845"/>
                  </a:lnTo>
                  <a:lnTo>
                    <a:pt x="249481" y="301538"/>
                  </a:lnTo>
                  <a:lnTo>
                    <a:pt x="250345" y="312014"/>
                  </a:lnTo>
                  <a:lnTo>
                    <a:pt x="251317" y="229825"/>
                  </a:lnTo>
                  <a:lnTo>
                    <a:pt x="252181" y="357374"/>
                  </a:lnTo>
                  <a:lnTo>
                    <a:pt x="253153" y="297758"/>
                  </a:lnTo>
                  <a:lnTo>
                    <a:pt x="254017" y="552640"/>
                  </a:lnTo>
                  <a:lnTo>
                    <a:pt x="254989" y="149797"/>
                  </a:lnTo>
                  <a:lnTo>
                    <a:pt x="255853" y="217405"/>
                  </a:lnTo>
                  <a:lnTo>
                    <a:pt x="256825" y="346574"/>
                  </a:lnTo>
                  <a:lnTo>
                    <a:pt x="257689" y="380270"/>
                  </a:lnTo>
                  <a:lnTo>
                    <a:pt x="258661" y="372170"/>
                  </a:lnTo>
                  <a:lnTo>
                    <a:pt x="259633" y="256501"/>
                  </a:lnTo>
                  <a:lnTo>
                    <a:pt x="260497" y="256501"/>
                  </a:lnTo>
                  <a:lnTo>
                    <a:pt x="261469" y="281558"/>
                  </a:lnTo>
                  <a:lnTo>
                    <a:pt x="262333" y="271838"/>
                  </a:lnTo>
                  <a:lnTo>
                    <a:pt x="263305" y="0"/>
                  </a:lnTo>
                  <a:lnTo>
                    <a:pt x="264169" y="450363"/>
                  </a:lnTo>
                  <a:lnTo>
                    <a:pt x="265141" y="312986"/>
                  </a:lnTo>
                  <a:lnTo>
                    <a:pt x="266005" y="348842"/>
                  </a:lnTo>
                  <a:lnTo>
                    <a:pt x="266977" y="177985"/>
                  </a:lnTo>
                  <a:lnTo>
                    <a:pt x="267949" y="196453"/>
                  </a:lnTo>
                  <a:lnTo>
                    <a:pt x="268813" y="346358"/>
                  </a:lnTo>
                  <a:lnTo>
                    <a:pt x="269785" y="214921"/>
                  </a:lnTo>
                  <a:lnTo>
                    <a:pt x="270649" y="365258"/>
                  </a:lnTo>
                  <a:lnTo>
                    <a:pt x="271622" y="249481"/>
                  </a:lnTo>
                  <a:lnTo>
                    <a:pt x="272486" y="249481"/>
                  </a:lnTo>
                  <a:lnTo>
                    <a:pt x="273458" y="247969"/>
                  </a:lnTo>
                  <a:lnTo>
                    <a:pt x="274322" y="312338"/>
                  </a:lnTo>
                  <a:lnTo>
                    <a:pt x="275294" y="269353"/>
                  </a:lnTo>
                  <a:lnTo>
                    <a:pt x="276266" y="355646"/>
                  </a:lnTo>
                  <a:lnTo>
                    <a:pt x="277130" y="180037"/>
                  </a:lnTo>
                  <a:lnTo>
                    <a:pt x="278102" y="388154"/>
                  </a:lnTo>
                  <a:lnTo>
                    <a:pt x="278966" y="143965"/>
                  </a:lnTo>
                  <a:lnTo>
                    <a:pt x="279938" y="149797"/>
                  </a:lnTo>
                  <a:lnTo>
                    <a:pt x="280802" y="259525"/>
                  </a:lnTo>
                  <a:lnTo>
                    <a:pt x="281774" y="295490"/>
                  </a:lnTo>
                  <a:lnTo>
                    <a:pt x="282638" y="431463"/>
                  </a:lnTo>
                  <a:lnTo>
                    <a:pt x="283610" y="401654"/>
                  </a:lnTo>
                  <a:lnTo>
                    <a:pt x="284582" y="260173"/>
                  </a:lnTo>
                  <a:lnTo>
                    <a:pt x="285446" y="260065"/>
                  </a:lnTo>
                  <a:lnTo>
                    <a:pt x="286418" y="260065"/>
                  </a:lnTo>
                  <a:lnTo>
                    <a:pt x="287282" y="312122"/>
                  </a:lnTo>
                  <a:lnTo>
                    <a:pt x="288254" y="297002"/>
                  </a:lnTo>
                  <a:lnTo>
                    <a:pt x="289118" y="233065"/>
                  </a:lnTo>
                  <a:lnTo>
                    <a:pt x="290090" y="233065"/>
                  </a:lnTo>
                  <a:lnTo>
                    <a:pt x="290954" y="284474"/>
                  </a:lnTo>
                  <a:lnTo>
                    <a:pt x="291926" y="310826"/>
                  </a:lnTo>
                  <a:lnTo>
                    <a:pt x="292898" y="301646"/>
                  </a:lnTo>
                  <a:lnTo>
                    <a:pt x="293762" y="300566"/>
                  </a:lnTo>
                  <a:lnTo>
                    <a:pt x="294734" y="196021"/>
                  </a:lnTo>
                  <a:lnTo>
                    <a:pt x="295598" y="321734"/>
                  </a:lnTo>
                  <a:lnTo>
                    <a:pt x="296570" y="260605"/>
                  </a:lnTo>
                  <a:lnTo>
                    <a:pt x="297434" y="308450"/>
                  </a:lnTo>
                  <a:lnTo>
                    <a:pt x="298406" y="299918"/>
                  </a:lnTo>
                  <a:lnTo>
                    <a:pt x="299270" y="275834"/>
                  </a:lnTo>
                  <a:lnTo>
                    <a:pt x="300242" y="275834"/>
                  </a:lnTo>
                  <a:lnTo>
                    <a:pt x="301214" y="260929"/>
                  </a:lnTo>
                  <a:lnTo>
                    <a:pt x="302078" y="279074"/>
                  </a:lnTo>
                  <a:lnTo>
                    <a:pt x="303050" y="234469"/>
                  </a:lnTo>
                  <a:lnTo>
                    <a:pt x="303914" y="332534"/>
                  </a:lnTo>
                  <a:lnTo>
                    <a:pt x="304886" y="380594"/>
                  </a:lnTo>
                  <a:lnTo>
                    <a:pt x="305750" y="195373"/>
                  </a:lnTo>
                  <a:lnTo>
                    <a:pt x="306722" y="462891"/>
                  </a:lnTo>
                  <a:lnTo>
                    <a:pt x="307586" y="234901"/>
                  </a:lnTo>
                  <a:lnTo>
                    <a:pt x="308558" y="252397"/>
                  </a:lnTo>
                  <a:lnTo>
                    <a:pt x="309530" y="358238"/>
                  </a:lnTo>
                  <a:lnTo>
                    <a:pt x="310394" y="347330"/>
                  </a:lnTo>
                  <a:lnTo>
                    <a:pt x="311366" y="230149"/>
                  </a:lnTo>
                  <a:lnTo>
                    <a:pt x="312230" y="297434"/>
                  </a:lnTo>
                  <a:lnTo>
                    <a:pt x="313202" y="290306"/>
                  </a:lnTo>
                  <a:lnTo>
                    <a:pt x="314066" y="273674"/>
                  </a:lnTo>
                  <a:lnTo>
                    <a:pt x="315038" y="302186"/>
                  </a:lnTo>
                  <a:lnTo>
                    <a:pt x="315902" y="248509"/>
                  </a:lnTo>
                  <a:lnTo>
                    <a:pt x="316874" y="290954"/>
                  </a:lnTo>
                  <a:lnTo>
                    <a:pt x="317738" y="502851"/>
                  </a:lnTo>
                  <a:lnTo>
                    <a:pt x="318710" y="502743"/>
                  </a:lnTo>
                  <a:lnTo>
                    <a:pt x="319682" y="511167"/>
                  </a:lnTo>
                  <a:lnTo>
                    <a:pt x="320546" y="348842"/>
                  </a:lnTo>
                  <a:lnTo>
                    <a:pt x="321518" y="348842"/>
                  </a:lnTo>
                  <a:lnTo>
                    <a:pt x="322382" y="383186"/>
                  </a:lnTo>
                  <a:lnTo>
                    <a:pt x="323354" y="176257"/>
                  </a:lnTo>
                  <a:lnTo>
                    <a:pt x="324218" y="429411"/>
                  </a:lnTo>
                  <a:lnTo>
                    <a:pt x="325190" y="220105"/>
                  </a:lnTo>
                  <a:lnTo>
                    <a:pt x="326054" y="224749"/>
                  </a:lnTo>
                  <a:lnTo>
                    <a:pt x="327026" y="226585"/>
                  </a:lnTo>
                  <a:lnTo>
                    <a:pt x="327998" y="262765"/>
                  </a:lnTo>
                  <a:lnTo>
                    <a:pt x="328862" y="323246"/>
                  </a:lnTo>
                  <a:lnTo>
                    <a:pt x="329834" y="339014"/>
                  </a:lnTo>
                  <a:lnTo>
                    <a:pt x="330698" y="289118"/>
                  </a:lnTo>
                  <a:lnTo>
                    <a:pt x="331670" y="296030"/>
                  </a:lnTo>
                  <a:lnTo>
                    <a:pt x="332534" y="314174"/>
                  </a:lnTo>
                  <a:lnTo>
                    <a:pt x="333506" y="298406"/>
                  </a:lnTo>
                  <a:lnTo>
                    <a:pt x="334370" y="309854"/>
                  </a:lnTo>
                  <a:lnTo>
                    <a:pt x="335342" y="368606"/>
                  </a:lnTo>
                  <a:lnTo>
                    <a:pt x="336314" y="296354"/>
                  </a:lnTo>
                  <a:lnTo>
                    <a:pt x="337178" y="263737"/>
                  </a:lnTo>
                  <a:lnTo>
                    <a:pt x="338150" y="319250"/>
                  </a:lnTo>
                  <a:lnTo>
                    <a:pt x="339014" y="266329"/>
                  </a:lnTo>
                  <a:lnTo>
                    <a:pt x="339986" y="251101"/>
                  </a:lnTo>
                  <a:lnTo>
                    <a:pt x="340850" y="367634"/>
                  </a:lnTo>
                  <a:lnTo>
                    <a:pt x="341822" y="339986"/>
                  </a:lnTo>
                  <a:lnTo>
                    <a:pt x="342686" y="207793"/>
                  </a:lnTo>
                  <a:lnTo>
                    <a:pt x="343658" y="434487"/>
                  </a:lnTo>
                  <a:lnTo>
                    <a:pt x="344630" y="434487"/>
                  </a:lnTo>
                  <a:lnTo>
                    <a:pt x="345494" y="151849"/>
                  </a:lnTo>
                  <a:lnTo>
                    <a:pt x="346466" y="189109"/>
                  </a:lnTo>
                  <a:lnTo>
                    <a:pt x="347330" y="428979"/>
                  </a:lnTo>
                  <a:lnTo>
                    <a:pt x="348302" y="408999"/>
                  </a:lnTo>
                  <a:lnTo>
                    <a:pt x="349166" y="201205"/>
                  </a:lnTo>
                  <a:lnTo>
                    <a:pt x="350138" y="201205"/>
                  </a:lnTo>
                  <a:lnTo>
                    <a:pt x="351002" y="335234"/>
                  </a:lnTo>
                  <a:lnTo>
                    <a:pt x="351974" y="316226"/>
                  </a:lnTo>
                  <a:lnTo>
                    <a:pt x="352946" y="224425"/>
                  </a:lnTo>
                  <a:lnTo>
                    <a:pt x="353810" y="295706"/>
                  </a:lnTo>
                  <a:lnTo>
                    <a:pt x="354782" y="315146"/>
                  </a:lnTo>
                  <a:lnTo>
                    <a:pt x="355646" y="323246"/>
                  </a:lnTo>
                  <a:lnTo>
                    <a:pt x="356618" y="344954"/>
                  </a:lnTo>
                  <a:lnTo>
                    <a:pt x="357482" y="357482"/>
                  </a:lnTo>
                  <a:lnTo>
                    <a:pt x="358454" y="277670"/>
                  </a:lnTo>
                  <a:lnTo>
                    <a:pt x="359318" y="361694"/>
                  </a:lnTo>
                  <a:lnTo>
                    <a:pt x="360290" y="127980"/>
                  </a:lnTo>
                  <a:lnTo>
                    <a:pt x="361262" y="252289"/>
                  </a:lnTo>
                  <a:lnTo>
                    <a:pt x="362126" y="421095"/>
                  </a:lnTo>
                  <a:lnTo>
                    <a:pt x="363098" y="308990"/>
                  </a:lnTo>
                  <a:lnTo>
                    <a:pt x="363962" y="179281"/>
                  </a:lnTo>
                  <a:lnTo>
                    <a:pt x="364934" y="237601"/>
                  </a:lnTo>
                  <a:lnTo>
                    <a:pt x="365798" y="225181"/>
                  </a:lnTo>
                  <a:lnTo>
                    <a:pt x="366770" y="295058"/>
                  </a:lnTo>
                  <a:lnTo>
                    <a:pt x="367634" y="169345"/>
                  </a:lnTo>
                  <a:lnTo>
                    <a:pt x="368606" y="206713"/>
                  </a:lnTo>
                  <a:lnTo>
                    <a:pt x="369470" y="433407"/>
                  </a:lnTo>
                  <a:lnTo>
                    <a:pt x="370442" y="309098"/>
                  </a:lnTo>
                  <a:lnTo>
                    <a:pt x="371414" y="243109"/>
                  </a:lnTo>
                  <a:lnTo>
                    <a:pt x="372278" y="243109"/>
                  </a:lnTo>
                  <a:lnTo>
                    <a:pt x="373250" y="216217"/>
                  </a:lnTo>
                  <a:lnTo>
                    <a:pt x="374114" y="191053"/>
                  </a:lnTo>
                  <a:lnTo>
                    <a:pt x="375086" y="234145"/>
                  </a:lnTo>
                  <a:lnTo>
                    <a:pt x="375950" y="171505"/>
                  </a:lnTo>
                  <a:lnTo>
                    <a:pt x="376922" y="414399"/>
                  </a:lnTo>
                  <a:lnTo>
                    <a:pt x="377786" y="353702"/>
                  </a:lnTo>
                  <a:lnTo>
                    <a:pt x="378758" y="226153"/>
                  </a:lnTo>
                  <a:lnTo>
                    <a:pt x="379730" y="226153"/>
                  </a:lnTo>
                  <a:lnTo>
                    <a:pt x="380594" y="347978"/>
                  </a:lnTo>
                  <a:lnTo>
                    <a:pt x="381566" y="329726"/>
                  </a:lnTo>
                  <a:lnTo>
                    <a:pt x="382430" y="269137"/>
                  </a:lnTo>
                  <a:lnTo>
                    <a:pt x="383402" y="225289"/>
                  </a:lnTo>
                  <a:lnTo>
                    <a:pt x="384266" y="408891"/>
                  </a:lnTo>
                  <a:lnTo>
                    <a:pt x="385238" y="175285"/>
                  </a:lnTo>
                  <a:lnTo>
                    <a:pt x="386102" y="264169"/>
                  </a:lnTo>
                  <a:lnTo>
                    <a:pt x="387074" y="318818"/>
                  </a:lnTo>
                  <a:lnTo>
                    <a:pt x="388046" y="255637"/>
                  </a:lnTo>
                  <a:lnTo>
                    <a:pt x="388910" y="259201"/>
                  </a:lnTo>
                  <a:lnTo>
                    <a:pt x="389882" y="313310"/>
                  </a:lnTo>
                  <a:lnTo>
                    <a:pt x="390746" y="319358"/>
                  </a:lnTo>
                  <a:lnTo>
                    <a:pt x="391718" y="328322"/>
                  </a:lnTo>
                  <a:lnTo>
                    <a:pt x="392582" y="226477"/>
                  </a:lnTo>
                  <a:lnTo>
                    <a:pt x="393554" y="203689"/>
                  </a:lnTo>
                  <a:lnTo>
                    <a:pt x="394418" y="300890"/>
                  </a:lnTo>
                  <a:lnTo>
                    <a:pt x="395390" y="234577"/>
                  </a:lnTo>
                  <a:lnTo>
                    <a:pt x="396362" y="345386"/>
                  </a:lnTo>
                  <a:lnTo>
                    <a:pt x="397226" y="432543"/>
                  </a:lnTo>
                  <a:lnTo>
                    <a:pt x="398198" y="420771"/>
                  </a:lnTo>
                  <a:lnTo>
                    <a:pt x="399062" y="112104"/>
                  </a:lnTo>
                  <a:lnTo>
                    <a:pt x="400034" y="366770"/>
                  </a:lnTo>
                  <a:lnTo>
                    <a:pt x="400898" y="285014"/>
                  </a:lnTo>
                  <a:lnTo>
                    <a:pt x="401870" y="302078"/>
                  </a:lnTo>
                  <a:lnTo>
                    <a:pt x="402734" y="290738"/>
                  </a:lnTo>
                  <a:lnTo>
                    <a:pt x="403706" y="234469"/>
                  </a:lnTo>
                  <a:lnTo>
                    <a:pt x="404678" y="259633"/>
                  </a:lnTo>
                  <a:lnTo>
                    <a:pt x="405542" y="277238"/>
                  </a:lnTo>
                  <a:lnTo>
                    <a:pt x="406514" y="256825"/>
                  </a:lnTo>
                  <a:lnTo>
                    <a:pt x="407379" y="238033"/>
                  </a:lnTo>
                  <a:lnTo>
                    <a:pt x="408351" y="352838"/>
                  </a:lnTo>
                  <a:lnTo>
                    <a:pt x="409215" y="244945"/>
                  </a:lnTo>
                  <a:lnTo>
                    <a:pt x="410187" y="323354"/>
                  </a:lnTo>
                  <a:lnTo>
                    <a:pt x="411051" y="335234"/>
                  </a:lnTo>
                  <a:lnTo>
                    <a:pt x="412023" y="245485"/>
                  </a:lnTo>
                  <a:lnTo>
                    <a:pt x="412995" y="265573"/>
                  </a:lnTo>
                  <a:lnTo>
                    <a:pt x="413859" y="213841"/>
                  </a:lnTo>
                  <a:lnTo>
                    <a:pt x="414831" y="366662"/>
                  </a:lnTo>
                  <a:lnTo>
                    <a:pt x="415695" y="226801"/>
                  </a:lnTo>
                  <a:lnTo>
                    <a:pt x="416667" y="352406"/>
                  </a:lnTo>
                  <a:lnTo>
                    <a:pt x="417531" y="352406"/>
                  </a:lnTo>
                  <a:lnTo>
                    <a:pt x="418503" y="268921"/>
                  </a:lnTo>
                  <a:lnTo>
                    <a:pt x="419367" y="271838"/>
                  </a:lnTo>
                  <a:lnTo>
                    <a:pt x="420339" y="272378"/>
                  </a:lnTo>
                  <a:lnTo>
                    <a:pt x="421311" y="277238"/>
                  </a:lnTo>
                  <a:lnTo>
                    <a:pt x="422175" y="293870"/>
                  </a:lnTo>
                  <a:lnTo>
                    <a:pt x="423147" y="326486"/>
                  </a:lnTo>
                  <a:lnTo>
                    <a:pt x="424011" y="241705"/>
                  </a:lnTo>
                  <a:lnTo>
                    <a:pt x="424983" y="236521"/>
                  </a:lnTo>
                  <a:lnTo>
                    <a:pt x="425847" y="277130"/>
                  </a:lnTo>
                  <a:lnTo>
                    <a:pt x="426819" y="317414"/>
                  </a:lnTo>
                  <a:lnTo>
                    <a:pt x="427683" y="266869"/>
                  </a:lnTo>
                  <a:lnTo>
                    <a:pt x="428655" y="330374"/>
                  </a:lnTo>
                  <a:lnTo>
                    <a:pt x="429519" y="276698"/>
                  </a:lnTo>
                  <a:lnTo>
                    <a:pt x="430491" y="292790"/>
                  </a:lnTo>
                  <a:lnTo>
                    <a:pt x="431463" y="288578"/>
                  </a:lnTo>
                  <a:lnTo>
                    <a:pt x="432327" y="279074"/>
                  </a:lnTo>
                  <a:lnTo>
                    <a:pt x="433299" y="322490"/>
                  </a:lnTo>
                  <a:lnTo>
                    <a:pt x="434163" y="269029"/>
                  </a:lnTo>
                  <a:lnTo>
                    <a:pt x="435135" y="446907"/>
                  </a:lnTo>
                  <a:lnTo>
                    <a:pt x="435999" y="163837"/>
                  </a:lnTo>
                  <a:lnTo>
                    <a:pt x="436971" y="438483"/>
                  </a:lnTo>
                  <a:lnTo>
                    <a:pt x="437835" y="244729"/>
                  </a:lnTo>
                  <a:lnTo>
                    <a:pt x="438807" y="368930"/>
                  </a:lnTo>
                  <a:lnTo>
                    <a:pt x="439779" y="346142"/>
                  </a:lnTo>
                  <a:lnTo>
                    <a:pt x="440643" y="223993"/>
                  </a:lnTo>
                  <a:lnTo>
                    <a:pt x="441615" y="343334"/>
                  </a:lnTo>
                  <a:lnTo>
                    <a:pt x="442479" y="362342"/>
                  </a:lnTo>
                  <a:lnTo>
                    <a:pt x="443451" y="464943"/>
                  </a:lnTo>
                  <a:lnTo>
                    <a:pt x="444315" y="422067"/>
                  </a:lnTo>
                  <a:lnTo>
                    <a:pt x="445287" y="384590"/>
                  </a:lnTo>
                  <a:lnTo>
                    <a:pt x="446151" y="300026"/>
                  </a:lnTo>
                  <a:lnTo>
                    <a:pt x="447123" y="276806"/>
                  </a:lnTo>
                  <a:lnTo>
                    <a:pt x="448095" y="247429"/>
                  </a:lnTo>
                  <a:lnTo>
                    <a:pt x="448959" y="277130"/>
                  </a:lnTo>
                  <a:lnTo>
                    <a:pt x="449931" y="163729"/>
                  </a:lnTo>
                  <a:lnTo>
                    <a:pt x="450795" y="178309"/>
                  </a:lnTo>
                  <a:lnTo>
                    <a:pt x="451767" y="223345"/>
                  </a:lnTo>
                  <a:lnTo>
                    <a:pt x="452631" y="223345"/>
                  </a:lnTo>
                  <a:lnTo>
                    <a:pt x="453603" y="353594"/>
                  </a:lnTo>
                  <a:lnTo>
                    <a:pt x="454467" y="330050"/>
                  </a:lnTo>
                  <a:lnTo>
                    <a:pt x="455439" y="314498"/>
                  </a:lnTo>
                  <a:lnTo>
                    <a:pt x="456411" y="320546"/>
                  </a:lnTo>
                  <a:lnTo>
                    <a:pt x="457275" y="258985"/>
                  </a:lnTo>
                  <a:lnTo>
                    <a:pt x="458247" y="308666"/>
                  </a:lnTo>
                  <a:lnTo>
                    <a:pt x="459111" y="261577"/>
                  </a:lnTo>
                  <a:lnTo>
                    <a:pt x="460083" y="437727"/>
                  </a:lnTo>
                  <a:lnTo>
                    <a:pt x="460947" y="245701"/>
                  </a:lnTo>
                  <a:lnTo>
                    <a:pt x="461919" y="323354"/>
                  </a:lnTo>
                  <a:lnTo>
                    <a:pt x="462783" y="247429"/>
                  </a:lnTo>
                  <a:lnTo>
                    <a:pt x="463755" y="492159"/>
                  </a:lnTo>
                  <a:lnTo>
                    <a:pt x="464727" y="246781"/>
                  </a:lnTo>
                  <a:lnTo>
                    <a:pt x="465591" y="269785"/>
                  </a:lnTo>
                  <a:lnTo>
                    <a:pt x="466563" y="358238"/>
                  </a:lnTo>
                  <a:lnTo>
                    <a:pt x="467427" y="328646"/>
                  </a:lnTo>
                  <a:lnTo>
                    <a:pt x="468399" y="253153"/>
                  </a:lnTo>
                  <a:lnTo>
                    <a:pt x="469263" y="330806"/>
                  </a:lnTo>
                  <a:lnTo>
                    <a:pt x="470235" y="307046"/>
                  </a:lnTo>
                  <a:lnTo>
                    <a:pt x="471099" y="148933"/>
                  </a:lnTo>
                  <a:lnTo>
                    <a:pt x="472071" y="267733"/>
                  </a:lnTo>
                  <a:lnTo>
                    <a:pt x="473043" y="166753"/>
                  </a:lnTo>
                  <a:lnTo>
                    <a:pt x="473907" y="169453"/>
                  </a:lnTo>
                  <a:lnTo>
                    <a:pt x="474879" y="239761"/>
                  </a:lnTo>
                  <a:lnTo>
                    <a:pt x="475743" y="307262"/>
                  </a:lnTo>
                  <a:lnTo>
                    <a:pt x="476715" y="319682"/>
                  </a:lnTo>
                  <a:lnTo>
                    <a:pt x="477579" y="244621"/>
                  </a:lnTo>
                  <a:lnTo>
                    <a:pt x="478551" y="244621"/>
                  </a:lnTo>
                  <a:lnTo>
                    <a:pt x="479415" y="353702"/>
                  </a:lnTo>
                  <a:lnTo>
                    <a:pt x="480387" y="279182"/>
                  </a:lnTo>
                  <a:lnTo>
                    <a:pt x="481359" y="308666"/>
                  </a:lnTo>
                  <a:lnTo>
                    <a:pt x="482223" y="269245"/>
                  </a:lnTo>
                  <a:lnTo>
                    <a:pt x="483195" y="326162"/>
                  </a:lnTo>
                  <a:lnTo>
                    <a:pt x="484059" y="455439"/>
                  </a:lnTo>
                  <a:lnTo>
                    <a:pt x="485031" y="380486"/>
                  </a:lnTo>
                  <a:lnTo>
                    <a:pt x="485895" y="261577"/>
                  </a:lnTo>
                  <a:lnTo>
                    <a:pt x="486867" y="255529"/>
                  </a:lnTo>
                  <a:lnTo>
                    <a:pt x="487731" y="321842"/>
                  </a:lnTo>
                  <a:lnTo>
                    <a:pt x="488703" y="425199"/>
                  </a:lnTo>
                  <a:lnTo>
                    <a:pt x="489567" y="339446"/>
                  </a:lnTo>
                  <a:lnTo>
                    <a:pt x="490539" y="363314"/>
                  </a:lnTo>
                  <a:lnTo>
                    <a:pt x="491511" y="359210"/>
                  </a:lnTo>
                  <a:lnTo>
                    <a:pt x="492375" y="328862"/>
                  </a:lnTo>
                  <a:lnTo>
                    <a:pt x="493347" y="174637"/>
                  </a:lnTo>
                  <a:lnTo>
                    <a:pt x="494211" y="239977"/>
                  </a:lnTo>
                  <a:lnTo>
                    <a:pt x="495183" y="285878"/>
                  </a:lnTo>
                  <a:lnTo>
                    <a:pt x="496047" y="276590"/>
                  </a:lnTo>
                  <a:lnTo>
                    <a:pt x="497019" y="308666"/>
                  </a:lnTo>
                  <a:lnTo>
                    <a:pt x="497883" y="308666"/>
                  </a:lnTo>
                  <a:lnTo>
                    <a:pt x="498855" y="249697"/>
                  </a:lnTo>
                  <a:lnTo>
                    <a:pt x="499827" y="329402"/>
                  </a:lnTo>
                  <a:lnTo>
                    <a:pt x="500691" y="233497"/>
                  </a:lnTo>
                  <a:lnTo>
                    <a:pt x="501663" y="293438"/>
                  </a:lnTo>
                  <a:lnTo>
                    <a:pt x="502527" y="290198"/>
                  </a:lnTo>
                  <a:lnTo>
                    <a:pt x="503499" y="311366"/>
                  </a:lnTo>
                  <a:lnTo>
                    <a:pt x="504363" y="281774"/>
                  </a:lnTo>
                  <a:lnTo>
                    <a:pt x="505335" y="237493"/>
                  </a:lnTo>
                  <a:lnTo>
                    <a:pt x="506199" y="237493"/>
                  </a:lnTo>
                  <a:lnTo>
                    <a:pt x="507171" y="315038"/>
                  </a:lnTo>
                  <a:lnTo>
                    <a:pt x="508143" y="434595"/>
                  </a:lnTo>
                  <a:lnTo>
                    <a:pt x="509007" y="125280"/>
                  </a:lnTo>
                  <a:lnTo>
                    <a:pt x="509979" y="275078"/>
                  </a:lnTo>
                  <a:lnTo>
                    <a:pt x="510843" y="284582"/>
                  </a:lnTo>
                  <a:lnTo>
                    <a:pt x="511815" y="230149"/>
                  </a:lnTo>
                  <a:lnTo>
                    <a:pt x="512679" y="211249"/>
                  </a:lnTo>
                  <a:lnTo>
                    <a:pt x="513651" y="369254"/>
                  </a:lnTo>
                  <a:lnTo>
                    <a:pt x="514515" y="204229"/>
                  </a:lnTo>
                  <a:lnTo>
                    <a:pt x="515487" y="215137"/>
                  </a:lnTo>
                  <a:lnTo>
                    <a:pt x="516459" y="350138"/>
                  </a:lnTo>
                  <a:lnTo>
                    <a:pt x="517323" y="300998"/>
                  </a:lnTo>
                  <a:lnTo>
                    <a:pt x="518295" y="388694"/>
                  </a:lnTo>
                  <a:lnTo>
                    <a:pt x="519159" y="187705"/>
                  </a:lnTo>
                  <a:lnTo>
                    <a:pt x="520131" y="317306"/>
                  </a:lnTo>
                  <a:lnTo>
                    <a:pt x="520995" y="315146"/>
                  </a:lnTo>
                  <a:lnTo>
                    <a:pt x="521967" y="206065"/>
                  </a:lnTo>
                  <a:lnTo>
                    <a:pt x="522831" y="340310"/>
                  </a:lnTo>
                  <a:lnTo>
                    <a:pt x="523803" y="251101"/>
                  </a:lnTo>
                  <a:lnTo>
                    <a:pt x="524775" y="314606"/>
                  </a:lnTo>
                  <a:lnTo>
                    <a:pt x="525639" y="243649"/>
                  </a:lnTo>
                  <a:lnTo>
                    <a:pt x="526611" y="243649"/>
                  </a:lnTo>
                  <a:lnTo>
                    <a:pt x="527475" y="250993"/>
                  </a:lnTo>
                  <a:lnTo>
                    <a:pt x="528447" y="462135"/>
                  </a:lnTo>
                  <a:lnTo>
                    <a:pt x="529311" y="335774"/>
                  </a:lnTo>
                  <a:lnTo>
                    <a:pt x="530283" y="335774"/>
                  </a:lnTo>
                  <a:lnTo>
                    <a:pt x="531147" y="235225"/>
                  </a:lnTo>
                  <a:lnTo>
                    <a:pt x="532119" y="324758"/>
                  </a:lnTo>
                  <a:lnTo>
                    <a:pt x="533091" y="169993"/>
                  </a:lnTo>
                  <a:lnTo>
                    <a:pt x="533955" y="421419"/>
                  </a:lnTo>
                  <a:lnTo>
                    <a:pt x="534927" y="421419"/>
                  </a:lnTo>
                  <a:lnTo>
                    <a:pt x="535791" y="365798"/>
                  </a:lnTo>
                  <a:lnTo>
                    <a:pt x="536763" y="273458"/>
                  </a:lnTo>
                  <a:lnTo>
                    <a:pt x="537627" y="92124"/>
                  </a:lnTo>
                  <a:lnTo>
                    <a:pt x="538599" y="105840"/>
                  </a:lnTo>
                  <a:lnTo>
                    <a:pt x="539463" y="290738"/>
                  </a:lnTo>
                  <a:lnTo>
                    <a:pt x="540435" y="290738"/>
                  </a:lnTo>
                  <a:lnTo>
                    <a:pt x="541299" y="367202"/>
                  </a:lnTo>
                  <a:lnTo>
                    <a:pt x="542271" y="347330"/>
                  </a:lnTo>
                  <a:lnTo>
                    <a:pt x="543244" y="347330"/>
                  </a:lnTo>
                  <a:lnTo>
                    <a:pt x="544108" y="232525"/>
                  </a:lnTo>
                  <a:lnTo>
                    <a:pt x="545080" y="348302"/>
                  </a:lnTo>
                  <a:lnTo>
                    <a:pt x="545944" y="300134"/>
                  </a:lnTo>
                  <a:lnTo>
                    <a:pt x="546916" y="314390"/>
                  </a:lnTo>
                  <a:lnTo>
                    <a:pt x="547780" y="373898"/>
                  </a:lnTo>
                  <a:lnTo>
                    <a:pt x="548752" y="448959"/>
                  </a:lnTo>
                  <a:lnTo>
                    <a:pt x="549616" y="186085"/>
                  </a:lnTo>
                  <a:lnTo>
                    <a:pt x="550588" y="367850"/>
                  </a:lnTo>
                  <a:lnTo>
                    <a:pt x="551560" y="360506"/>
                  </a:lnTo>
                  <a:lnTo>
                    <a:pt x="552424" y="373466"/>
                  </a:lnTo>
                  <a:lnTo>
                    <a:pt x="553396" y="317738"/>
                  </a:lnTo>
                  <a:lnTo>
                    <a:pt x="554260" y="270865"/>
                  </a:lnTo>
                  <a:lnTo>
                    <a:pt x="555232" y="278858"/>
                  </a:lnTo>
                  <a:lnTo>
                    <a:pt x="556096" y="366878"/>
                  </a:lnTo>
                  <a:lnTo>
                    <a:pt x="557068" y="357158"/>
                  </a:lnTo>
                  <a:lnTo>
                    <a:pt x="557932" y="310394"/>
                  </a:lnTo>
                  <a:lnTo>
                    <a:pt x="558904" y="361046"/>
                  </a:lnTo>
                  <a:lnTo>
                    <a:pt x="559876" y="186841"/>
                  </a:lnTo>
                  <a:lnTo>
                    <a:pt x="560740" y="398954"/>
                  </a:lnTo>
                  <a:lnTo>
                    <a:pt x="561712" y="422715"/>
                  </a:lnTo>
                  <a:lnTo>
                    <a:pt x="562576" y="370982"/>
                  </a:lnTo>
                  <a:lnTo>
                    <a:pt x="563548" y="210709"/>
                  </a:lnTo>
                  <a:lnTo>
                    <a:pt x="564412" y="369470"/>
                  </a:lnTo>
                  <a:lnTo>
                    <a:pt x="565384" y="321842"/>
                  </a:lnTo>
                  <a:lnTo>
                    <a:pt x="566248" y="225073"/>
                  </a:lnTo>
                  <a:lnTo>
                    <a:pt x="567220" y="360830"/>
                  </a:lnTo>
                  <a:lnTo>
                    <a:pt x="568192" y="267625"/>
                  </a:lnTo>
                  <a:lnTo>
                    <a:pt x="569056" y="286526"/>
                  </a:lnTo>
                  <a:lnTo>
                    <a:pt x="570028" y="223453"/>
                  </a:lnTo>
                  <a:lnTo>
                    <a:pt x="570892" y="469911"/>
                  </a:lnTo>
                  <a:lnTo>
                    <a:pt x="571864" y="500583"/>
                  </a:lnTo>
                  <a:lnTo>
                    <a:pt x="572728" y="556852"/>
                  </a:lnTo>
                  <a:lnTo>
                    <a:pt x="573700" y="336314"/>
                  </a:lnTo>
                  <a:lnTo>
                    <a:pt x="574564" y="287930"/>
                  </a:lnTo>
                  <a:lnTo>
                    <a:pt x="575536" y="332642"/>
                  </a:lnTo>
                  <a:lnTo>
                    <a:pt x="576508" y="310178"/>
                  </a:lnTo>
                  <a:lnTo>
                    <a:pt x="577372" y="227449"/>
                  </a:lnTo>
                  <a:lnTo>
                    <a:pt x="578344" y="243973"/>
                  </a:lnTo>
                  <a:lnTo>
                    <a:pt x="579208" y="282746"/>
                  </a:lnTo>
                  <a:lnTo>
                    <a:pt x="580180" y="226261"/>
                  </a:lnTo>
                  <a:lnTo>
                    <a:pt x="581044" y="196885"/>
                  </a:lnTo>
                  <a:lnTo>
                    <a:pt x="582016" y="390638"/>
                  </a:lnTo>
                  <a:lnTo>
                    <a:pt x="582880" y="277886"/>
                  </a:lnTo>
                  <a:lnTo>
                    <a:pt x="583852" y="293654"/>
                  </a:lnTo>
                  <a:lnTo>
                    <a:pt x="584824" y="280046"/>
                  </a:lnTo>
                  <a:lnTo>
                    <a:pt x="585688" y="271622"/>
                  </a:lnTo>
                  <a:lnTo>
                    <a:pt x="586660" y="333938"/>
                  </a:lnTo>
                  <a:lnTo>
                    <a:pt x="587524" y="284582"/>
                  </a:lnTo>
                  <a:lnTo>
                    <a:pt x="588496" y="336854"/>
                  </a:lnTo>
                  <a:lnTo>
                    <a:pt x="589360" y="252505"/>
                  </a:lnTo>
                  <a:lnTo>
                    <a:pt x="590332" y="254557"/>
                  </a:lnTo>
                  <a:lnTo>
                    <a:pt x="591196" y="268597"/>
                  </a:lnTo>
                  <a:lnTo>
                    <a:pt x="592168" y="161245"/>
                  </a:lnTo>
                  <a:lnTo>
                    <a:pt x="593140" y="219457"/>
                  </a:lnTo>
                  <a:lnTo>
                    <a:pt x="594004" y="359642"/>
                  </a:lnTo>
                  <a:lnTo>
                    <a:pt x="594976" y="405110"/>
                  </a:lnTo>
                  <a:lnTo>
                    <a:pt x="595840" y="174097"/>
                  </a:lnTo>
                  <a:lnTo>
                    <a:pt x="596812" y="188785"/>
                  </a:lnTo>
                  <a:lnTo>
                    <a:pt x="597676" y="384806"/>
                  </a:lnTo>
                  <a:lnTo>
                    <a:pt x="598648" y="347654"/>
                  </a:lnTo>
                  <a:lnTo>
                    <a:pt x="599512" y="263413"/>
                  </a:lnTo>
                  <a:lnTo>
                    <a:pt x="600484" y="266329"/>
                  </a:lnTo>
                  <a:lnTo>
                    <a:pt x="601348" y="473043"/>
                  </a:lnTo>
                  <a:lnTo>
                    <a:pt x="602320" y="466347"/>
                  </a:lnTo>
                  <a:lnTo>
                    <a:pt x="603292" y="118152"/>
                  </a:lnTo>
                  <a:lnTo>
                    <a:pt x="604156" y="460839"/>
                  </a:lnTo>
                  <a:lnTo>
                    <a:pt x="605128" y="229069"/>
                  </a:lnTo>
                  <a:lnTo>
                    <a:pt x="605992" y="358130"/>
                  </a:lnTo>
                  <a:lnTo>
                    <a:pt x="606964" y="291602"/>
                  </a:lnTo>
                  <a:lnTo>
                    <a:pt x="607828" y="379730"/>
                  </a:lnTo>
                  <a:lnTo>
                    <a:pt x="608800" y="325514"/>
                  </a:lnTo>
                  <a:lnTo>
                    <a:pt x="609664" y="247537"/>
                  </a:lnTo>
                  <a:lnTo>
                    <a:pt x="610636" y="325190"/>
                  </a:lnTo>
                  <a:lnTo>
                    <a:pt x="611608" y="244837"/>
                  </a:lnTo>
                  <a:lnTo>
                    <a:pt x="612472" y="319790"/>
                  </a:lnTo>
                  <a:lnTo>
                    <a:pt x="613444" y="201421"/>
                  </a:lnTo>
                  <a:lnTo>
                    <a:pt x="614308" y="288686"/>
                  </a:lnTo>
                  <a:lnTo>
                    <a:pt x="615280" y="163729"/>
                  </a:lnTo>
                  <a:lnTo>
                    <a:pt x="616144" y="224641"/>
                  </a:lnTo>
                  <a:lnTo>
                    <a:pt x="617116" y="349382"/>
                  </a:lnTo>
                  <a:lnTo>
                    <a:pt x="617980" y="246889"/>
                  </a:lnTo>
                  <a:lnTo>
                    <a:pt x="618952" y="380594"/>
                  </a:lnTo>
                  <a:lnTo>
                    <a:pt x="619924" y="315578"/>
                  </a:lnTo>
                  <a:lnTo>
                    <a:pt x="620788" y="212005"/>
                  </a:lnTo>
                  <a:lnTo>
                    <a:pt x="621760" y="322058"/>
                  </a:lnTo>
                  <a:lnTo>
                    <a:pt x="622624" y="256501"/>
                  </a:lnTo>
                  <a:lnTo>
                    <a:pt x="623596" y="254449"/>
                  </a:lnTo>
                  <a:lnTo>
                    <a:pt x="624460" y="357050"/>
                  </a:lnTo>
                  <a:lnTo>
                    <a:pt x="625432" y="302942"/>
                  </a:lnTo>
                  <a:lnTo>
                    <a:pt x="626296" y="191593"/>
                  </a:lnTo>
                  <a:lnTo>
                    <a:pt x="627268" y="351434"/>
                  </a:lnTo>
                  <a:lnTo>
                    <a:pt x="628240" y="241381"/>
                  </a:lnTo>
                  <a:lnTo>
                    <a:pt x="629104" y="267085"/>
                  </a:lnTo>
                  <a:lnTo>
                    <a:pt x="630076" y="366770"/>
                  </a:lnTo>
                  <a:lnTo>
                    <a:pt x="630940" y="213409"/>
                  </a:lnTo>
                  <a:lnTo>
                    <a:pt x="631912" y="290414"/>
                  </a:lnTo>
                  <a:lnTo>
                    <a:pt x="632776" y="313742"/>
                  </a:lnTo>
                  <a:lnTo>
                    <a:pt x="633748" y="257905"/>
                  </a:lnTo>
                  <a:lnTo>
                    <a:pt x="634612" y="321518"/>
                  </a:lnTo>
                  <a:lnTo>
                    <a:pt x="635584" y="307478"/>
                  </a:lnTo>
                  <a:lnTo>
                    <a:pt x="636556" y="273782"/>
                  </a:lnTo>
                  <a:lnTo>
                    <a:pt x="637420" y="281018"/>
                  </a:lnTo>
                  <a:lnTo>
                    <a:pt x="638392" y="341822"/>
                  </a:lnTo>
                  <a:lnTo>
                    <a:pt x="639256" y="298838"/>
                  </a:lnTo>
                  <a:lnTo>
                    <a:pt x="640228" y="396362"/>
                  </a:lnTo>
                  <a:lnTo>
                    <a:pt x="641092" y="383726"/>
                  </a:lnTo>
                  <a:lnTo>
                    <a:pt x="642064" y="322058"/>
                  </a:lnTo>
                  <a:lnTo>
                    <a:pt x="642928" y="322058"/>
                  </a:lnTo>
                  <a:lnTo>
                    <a:pt x="643900" y="253477"/>
                  </a:lnTo>
                  <a:lnTo>
                    <a:pt x="644872" y="194833"/>
                  </a:lnTo>
                  <a:lnTo>
                    <a:pt x="645736" y="361046"/>
                  </a:lnTo>
                  <a:lnTo>
                    <a:pt x="646708" y="450903"/>
                  </a:lnTo>
                  <a:lnTo>
                    <a:pt x="647572" y="307478"/>
                  </a:lnTo>
                  <a:lnTo>
                    <a:pt x="648544" y="285230"/>
                  </a:lnTo>
                  <a:lnTo>
                    <a:pt x="649408" y="298190"/>
                  </a:lnTo>
                  <a:lnTo>
                    <a:pt x="650380" y="322814"/>
                  </a:lnTo>
                  <a:lnTo>
                    <a:pt x="651244" y="304670"/>
                  </a:lnTo>
                  <a:lnTo>
                    <a:pt x="652216" y="345926"/>
                  </a:lnTo>
                  <a:lnTo>
                    <a:pt x="653080" y="208441"/>
                  </a:lnTo>
                  <a:lnTo>
                    <a:pt x="654052" y="337502"/>
                  </a:lnTo>
                  <a:lnTo>
                    <a:pt x="655024" y="243757"/>
                  </a:lnTo>
                  <a:lnTo>
                    <a:pt x="655888" y="244729"/>
                  </a:lnTo>
                  <a:lnTo>
                    <a:pt x="656860" y="183709"/>
                  </a:lnTo>
                  <a:lnTo>
                    <a:pt x="657724" y="308558"/>
                  </a:lnTo>
                  <a:lnTo>
                    <a:pt x="658696" y="213841"/>
                  </a:lnTo>
                  <a:lnTo>
                    <a:pt x="659560" y="137161"/>
                  </a:lnTo>
                  <a:lnTo>
                    <a:pt x="660532" y="211465"/>
                  </a:lnTo>
                  <a:lnTo>
                    <a:pt x="661396" y="353594"/>
                  </a:lnTo>
                  <a:lnTo>
                    <a:pt x="662368" y="353486"/>
                  </a:lnTo>
                  <a:lnTo>
                    <a:pt x="663340" y="373034"/>
                  </a:lnTo>
                  <a:lnTo>
                    <a:pt x="664204" y="225181"/>
                  </a:lnTo>
                  <a:lnTo>
                    <a:pt x="665176" y="245593"/>
                  </a:lnTo>
                  <a:lnTo>
                    <a:pt x="666040" y="246349"/>
                  </a:lnTo>
                  <a:lnTo>
                    <a:pt x="667012" y="300458"/>
                  </a:lnTo>
                  <a:lnTo>
                    <a:pt x="667876" y="288362"/>
                  </a:lnTo>
                  <a:lnTo>
                    <a:pt x="668848" y="158761"/>
                  </a:lnTo>
                  <a:lnTo>
                    <a:pt x="669712" y="265465"/>
                  </a:lnTo>
                  <a:lnTo>
                    <a:pt x="670684" y="258229"/>
                  </a:lnTo>
                  <a:lnTo>
                    <a:pt x="671656" y="259309"/>
                  </a:lnTo>
                  <a:lnTo>
                    <a:pt x="672520" y="277454"/>
                  </a:lnTo>
                  <a:lnTo>
                    <a:pt x="673492" y="352190"/>
                  </a:lnTo>
                  <a:lnTo>
                    <a:pt x="674356" y="305642"/>
                  </a:lnTo>
                  <a:lnTo>
                    <a:pt x="675328" y="268273"/>
                  </a:lnTo>
                  <a:lnTo>
                    <a:pt x="676192" y="354566"/>
                  </a:lnTo>
                  <a:lnTo>
                    <a:pt x="677164" y="341282"/>
                  </a:lnTo>
                  <a:lnTo>
                    <a:pt x="678028" y="180577"/>
                  </a:lnTo>
                  <a:lnTo>
                    <a:pt x="679001" y="291710"/>
                  </a:lnTo>
                  <a:lnTo>
                    <a:pt x="679973" y="367418"/>
                  </a:lnTo>
                  <a:lnTo>
                    <a:pt x="680837" y="202177"/>
                  </a:lnTo>
                  <a:lnTo>
                    <a:pt x="681809" y="160705"/>
                  </a:lnTo>
                  <a:lnTo>
                    <a:pt x="682673" y="128088"/>
                  </a:lnTo>
                  <a:lnTo>
                    <a:pt x="683645" y="266977"/>
                  </a:lnTo>
                  <a:lnTo>
                    <a:pt x="684509" y="209197"/>
                  </a:lnTo>
                  <a:lnTo>
                    <a:pt x="685481" y="371738"/>
                  </a:lnTo>
                  <a:lnTo>
                    <a:pt x="686345" y="198181"/>
                  </a:lnTo>
                  <a:lnTo>
                    <a:pt x="687317" y="530823"/>
                  </a:lnTo>
                  <a:lnTo>
                    <a:pt x="688289" y="134568"/>
                  </a:lnTo>
                  <a:lnTo>
                    <a:pt x="689153" y="177229"/>
                  </a:lnTo>
                  <a:lnTo>
                    <a:pt x="690125" y="317846"/>
                  </a:lnTo>
                  <a:lnTo>
                    <a:pt x="690989" y="385130"/>
                  </a:lnTo>
                  <a:lnTo>
                    <a:pt x="691961" y="202285"/>
                  </a:lnTo>
                  <a:lnTo>
                    <a:pt x="692825" y="211033"/>
                  </a:lnTo>
                  <a:lnTo>
                    <a:pt x="693797" y="282746"/>
                  </a:lnTo>
                  <a:lnTo>
                    <a:pt x="694661" y="217837"/>
                  </a:lnTo>
                  <a:lnTo>
                    <a:pt x="695633" y="217837"/>
                  </a:lnTo>
                  <a:lnTo>
                    <a:pt x="696605" y="319034"/>
                  </a:lnTo>
                  <a:lnTo>
                    <a:pt x="697469" y="258013"/>
                  </a:lnTo>
                  <a:lnTo>
                    <a:pt x="698441" y="212005"/>
                  </a:lnTo>
                  <a:lnTo>
                    <a:pt x="699305" y="398198"/>
                  </a:lnTo>
                  <a:lnTo>
                    <a:pt x="700277" y="396794"/>
                  </a:lnTo>
                  <a:lnTo>
                    <a:pt x="701141" y="270649"/>
                  </a:lnTo>
                  <a:lnTo>
                    <a:pt x="702113" y="290090"/>
                  </a:lnTo>
                  <a:lnTo>
                    <a:pt x="702977" y="310178"/>
                  </a:lnTo>
                  <a:lnTo>
                    <a:pt x="703949" y="336746"/>
                  </a:lnTo>
                  <a:lnTo>
                    <a:pt x="704921" y="325946"/>
                  </a:lnTo>
                  <a:lnTo>
                    <a:pt x="705785" y="167941"/>
                  </a:lnTo>
                  <a:lnTo>
                    <a:pt x="706757" y="333290"/>
                  </a:lnTo>
                  <a:lnTo>
                    <a:pt x="707621" y="315254"/>
                  </a:lnTo>
                  <a:lnTo>
                    <a:pt x="708593" y="265681"/>
                  </a:lnTo>
                  <a:lnTo>
                    <a:pt x="709457" y="227341"/>
                  </a:lnTo>
                  <a:lnTo>
                    <a:pt x="710429" y="428871"/>
                  </a:lnTo>
                  <a:lnTo>
                    <a:pt x="711293" y="305642"/>
                  </a:lnTo>
                  <a:lnTo>
                    <a:pt x="712265" y="209629"/>
                  </a:lnTo>
                  <a:lnTo>
                    <a:pt x="713129" y="216865"/>
                  </a:lnTo>
                  <a:lnTo>
                    <a:pt x="714101" y="216001"/>
                  </a:lnTo>
                  <a:lnTo>
                    <a:pt x="715073" y="286202"/>
                  </a:lnTo>
                  <a:lnTo>
                    <a:pt x="715937" y="286202"/>
                  </a:lnTo>
                  <a:lnTo>
                    <a:pt x="716909" y="302294"/>
                  </a:lnTo>
                  <a:lnTo>
                    <a:pt x="717773" y="134460"/>
                  </a:lnTo>
                  <a:lnTo>
                    <a:pt x="718745" y="156169"/>
                  </a:lnTo>
                  <a:lnTo>
                    <a:pt x="719609" y="418287"/>
                  </a:lnTo>
                  <a:lnTo>
                    <a:pt x="720581" y="107244"/>
                  </a:lnTo>
                  <a:lnTo>
                    <a:pt x="721445" y="208441"/>
                  </a:lnTo>
                  <a:lnTo>
                    <a:pt x="722417" y="348734"/>
                  </a:lnTo>
                  <a:lnTo>
                    <a:pt x="723389" y="224965"/>
                  </a:lnTo>
                  <a:lnTo>
                    <a:pt x="724253" y="360506"/>
                  </a:lnTo>
                  <a:lnTo>
                    <a:pt x="725225" y="385454"/>
                  </a:lnTo>
                  <a:lnTo>
                    <a:pt x="726089" y="371522"/>
                  </a:lnTo>
                  <a:lnTo>
                    <a:pt x="727061" y="219241"/>
                  </a:lnTo>
                  <a:lnTo>
                    <a:pt x="727925" y="314390"/>
                  </a:lnTo>
                  <a:lnTo>
                    <a:pt x="728897" y="183925"/>
                  </a:lnTo>
                  <a:lnTo>
                    <a:pt x="729761" y="207361"/>
                  </a:lnTo>
                  <a:lnTo>
                    <a:pt x="730733" y="166213"/>
                  </a:lnTo>
                  <a:lnTo>
                    <a:pt x="731705" y="178525"/>
                  </a:lnTo>
                  <a:lnTo>
                    <a:pt x="732569" y="138565"/>
                  </a:lnTo>
                  <a:lnTo>
                    <a:pt x="733541" y="356294"/>
                  </a:lnTo>
                  <a:lnTo>
                    <a:pt x="734405" y="212113"/>
                  </a:lnTo>
                  <a:lnTo>
                    <a:pt x="735377" y="286958"/>
                  </a:lnTo>
                  <a:lnTo>
                    <a:pt x="736241" y="330590"/>
                  </a:lnTo>
                  <a:lnTo>
                    <a:pt x="737213" y="226153"/>
                  </a:lnTo>
                  <a:lnTo>
                    <a:pt x="738077" y="393014"/>
                  </a:lnTo>
                  <a:lnTo>
                    <a:pt x="739049" y="157573"/>
                  </a:lnTo>
                  <a:lnTo>
                    <a:pt x="740021" y="157573"/>
                  </a:lnTo>
                  <a:lnTo>
                    <a:pt x="740885" y="357806"/>
                  </a:lnTo>
                  <a:lnTo>
                    <a:pt x="741857" y="367634"/>
                  </a:lnTo>
                  <a:lnTo>
                    <a:pt x="742721" y="362990"/>
                  </a:lnTo>
                  <a:lnTo>
                    <a:pt x="743693" y="202069"/>
                  </a:lnTo>
                  <a:lnTo>
                    <a:pt x="744557" y="202717"/>
                  </a:lnTo>
                  <a:lnTo>
                    <a:pt x="745529" y="262225"/>
                  </a:lnTo>
                  <a:lnTo>
                    <a:pt x="746393" y="296678"/>
                  </a:lnTo>
                  <a:lnTo>
                    <a:pt x="747365" y="279722"/>
                  </a:lnTo>
                  <a:lnTo>
                    <a:pt x="748337" y="350570"/>
                  </a:lnTo>
                  <a:lnTo>
                    <a:pt x="749201" y="235333"/>
                  </a:lnTo>
                  <a:lnTo>
                    <a:pt x="750173" y="344630"/>
                  </a:lnTo>
                  <a:lnTo>
                    <a:pt x="751037" y="236845"/>
                  </a:lnTo>
                  <a:lnTo>
                    <a:pt x="752009" y="396794"/>
                  </a:lnTo>
                  <a:lnTo>
                    <a:pt x="752873" y="329942"/>
                  </a:lnTo>
                  <a:lnTo>
                    <a:pt x="753845" y="417315"/>
                  </a:lnTo>
                  <a:lnTo>
                    <a:pt x="754709" y="298082"/>
                  </a:lnTo>
                  <a:lnTo>
                    <a:pt x="755681" y="338042"/>
                  </a:lnTo>
                  <a:lnTo>
                    <a:pt x="756653" y="341282"/>
                  </a:lnTo>
                  <a:lnTo>
                    <a:pt x="757517" y="230581"/>
                  </a:lnTo>
                  <a:lnTo>
                    <a:pt x="758489" y="271298"/>
                  </a:lnTo>
                  <a:lnTo>
                    <a:pt x="759353" y="268921"/>
                  </a:lnTo>
                  <a:lnTo>
                    <a:pt x="760325" y="227881"/>
                  </a:lnTo>
                  <a:lnTo>
                    <a:pt x="761189" y="358778"/>
                  </a:lnTo>
                  <a:lnTo>
                    <a:pt x="762161" y="402410"/>
                  </a:lnTo>
                  <a:lnTo>
                    <a:pt x="763025" y="134352"/>
                  </a:lnTo>
                  <a:lnTo>
                    <a:pt x="763997" y="237061"/>
                  </a:lnTo>
                  <a:lnTo>
                    <a:pt x="764861" y="315146"/>
                  </a:lnTo>
                  <a:lnTo>
                    <a:pt x="765833" y="383402"/>
                  </a:lnTo>
                  <a:lnTo>
                    <a:pt x="766805" y="185221"/>
                  </a:lnTo>
                  <a:lnTo>
                    <a:pt x="767669" y="353702"/>
                  </a:lnTo>
                  <a:lnTo>
                    <a:pt x="768641" y="94284"/>
                  </a:lnTo>
                  <a:lnTo>
                    <a:pt x="769505" y="281018"/>
                  </a:lnTo>
                  <a:lnTo>
                    <a:pt x="770477" y="293654"/>
                  </a:lnTo>
                  <a:lnTo>
                    <a:pt x="771341" y="293654"/>
                  </a:lnTo>
                  <a:lnTo>
                    <a:pt x="772313" y="275726"/>
                  </a:lnTo>
                  <a:lnTo>
                    <a:pt x="773177" y="186625"/>
                  </a:lnTo>
                  <a:lnTo>
                    <a:pt x="774149" y="306074"/>
                  </a:lnTo>
                  <a:lnTo>
                    <a:pt x="775121" y="225505"/>
                  </a:lnTo>
                  <a:lnTo>
                    <a:pt x="775985" y="366338"/>
                  </a:lnTo>
                  <a:lnTo>
                    <a:pt x="776957" y="313634"/>
                  </a:lnTo>
                  <a:lnTo>
                    <a:pt x="777821" y="371954"/>
                  </a:lnTo>
                  <a:lnTo>
                    <a:pt x="778793" y="339122"/>
                  </a:lnTo>
                  <a:lnTo>
                    <a:pt x="779657" y="254125"/>
                  </a:lnTo>
                  <a:lnTo>
                    <a:pt x="780629" y="325406"/>
                  </a:lnTo>
                  <a:lnTo>
                    <a:pt x="781493" y="319898"/>
                  </a:lnTo>
                  <a:lnTo>
                    <a:pt x="782465" y="329402"/>
                  </a:lnTo>
                  <a:lnTo>
                    <a:pt x="783437" y="343658"/>
                  </a:lnTo>
                  <a:lnTo>
                    <a:pt x="784301" y="207577"/>
                  </a:lnTo>
                  <a:lnTo>
                    <a:pt x="785273" y="375950"/>
                  </a:lnTo>
                  <a:lnTo>
                    <a:pt x="786137" y="216433"/>
                  </a:lnTo>
                  <a:lnTo>
                    <a:pt x="787109" y="227341"/>
                  </a:lnTo>
                  <a:lnTo>
                    <a:pt x="787973" y="446367"/>
                  </a:lnTo>
                  <a:lnTo>
                    <a:pt x="788945" y="416343"/>
                  </a:lnTo>
                  <a:lnTo>
                    <a:pt x="789809" y="444639"/>
                  </a:lnTo>
                  <a:lnTo>
                    <a:pt x="790781" y="478335"/>
                  </a:lnTo>
                  <a:lnTo>
                    <a:pt x="791753" y="138025"/>
                  </a:lnTo>
                  <a:lnTo>
                    <a:pt x="792617" y="51084"/>
                  </a:lnTo>
                  <a:lnTo>
                    <a:pt x="793589" y="148609"/>
                  </a:lnTo>
                  <a:lnTo>
                    <a:pt x="794453" y="113940"/>
                  </a:lnTo>
                  <a:lnTo>
                    <a:pt x="795425" y="393986"/>
                  </a:lnTo>
                  <a:lnTo>
                    <a:pt x="796289" y="339230"/>
                  </a:lnTo>
                  <a:lnTo>
                    <a:pt x="797261" y="190729"/>
                  </a:lnTo>
                  <a:lnTo>
                    <a:pt x="798125" y="431139"/>
                  </a:lnTo>
                  <a:lnTo>
                    <a:pt x="799097" y="463539"/>
                  </a:lnTo>
                  <a:lnTo>
                    <a:pt x="800069" y="110052"/>
                  </a:lnTo>
                  <a:lnTo>
                    <a:pt x="800933" y="429087"/>
                  </a:lnTo>
                  <a:lnTo>
                    <a:pt x="801905" y="192241"/>
                  </a:lnTo>
                  <a:lnTo>
                    <a:pt x="802769" y="299594"/>
                  </a:lnTo>
                  <a:lnTo>
                    <a:pt x="803741" y="400250"/>
                  </a:lnTo>
                  <a:lnTo>
                    <a:pt x="804605" y="175501"/>
                  </a:lnTo>
                  <a:lnTo>
                    <a:pt x="805577" y="204985"/>
                  </a:lnTo>
                  <a:lnTo>
                    <a:pt x="806441" y="413751"/>
                  </a:lnTo>
                  <a:lnTo>
                    <a:pt x="807413" y="248617"/>
                  </a:lnTo>
                  <a:lnTo>
                    <a:pt x="808385" y="236629"/>
                  </a:lnTo>
                  <a:lnTo>
                    <a:pt x="809249" y="387614"/>
                  </a:lnTo>
                  <a:lnTo>
                    <a:pt x="810221" y="310394"/>
                  </a:lnTo>
                  <a:lnTo>
                    <a:pt x="811085" y="177229"/>
                  </a:lnTo>
                  <a:lnTo>
                    <a:pt x="812057" y="407055"/>
                  </a:lnTo>
                  <a:lnTo>
                    <a:pt x="812921" y="160489"/>
                  </a:lnTo>
                  <a:lnTo>
                    <a:pt x="813894" y="415155"/>
                  </a:lnTo>
                  <a:lnTo>
                    <a:pt x="814758" y="206929"/>
                  </a:lnTo>
                  <a:lnTo>
                    <a:pt x="815730" y="314714"/>
                  </a:lnTo>
                  <a:lnTo>
                    <a:pt x="816702" y="258985"/>
                  </a:lnTo>
                  <a:lnTo>
                    <a:pt x="817566" y="280262"/>
                  </a:lnTo>
                  <a:lnTo>
                    <a:pt x="818538" y="256069"/>
                  </a:lnTo>
                  <a:lnTo>
                    <a:pt x="819402" y="324758"/>
                  </a:lnTo>
                  <a:lnTo>
                    <a:pt x="820374" y="305318"/>
                  </a:lnTo>
                  <a:lnTo>
                    <a:pt x="821238" y="304454"/>
                  </a:lnTo>
                  <a:lnTo>
                    <a:pt x="822210" y="268489"/>
                  </a:lnTo>
                  <a:lnTo>
                    <a:pt x="823074" y="381026"/>
                  </a:lnTo>
                  <a:lnTo>
                    <a:pt x="824046" y="381026"/>
                  </a:lnTo>
                  <a:lnTo>
                    <a:pt x="824910" y="377462"/>
                  </a:lnTo>
                  <a:lnTo>
                    <a:pt x="825882" y="223021"/>
                  </a:lnTo>
                  <a:lnTo>
                    <a:pt x="826854" y="385022"/>
                  </a:lnTo>
                  <a:lnTo>
                    <a:pt x="827718" y="249049"/>
                  </a:lnTo>
                  <a:lnTo>
                    <a:pt x="828690" y="284798"/>
                  </a:lnTo>
                  <a:lnTo>
                    <a:pt x="829554" y="286418"/>
                  </a:lnTo>
                  <a:lnTo>
                    <a:pt x="830526" y="231013"/>
                  </a:lnTo>
                  <a:lnTo>
                    <a:pt x="831390" y="354350"/>
                  </a:lnTo>
                  <a:lnTo>
                    <a:pt x="832362" y="354350"/>
                  </a:lnTo>
                  <a:lnTo>
                    <a:pt x="833226" y="247321"/>
                  </a:lnTo>
                  <a:lnTo>
                    <a:pt x="834198" y="200449"/>
                  </a:lnTo>
                  <a:lnTo>
                    <a:pt x="835170" y="176689"/>
                  </a:lnTo>
                  <a:lnTo>
                    <a:pt x="836034" y="336962"/>
                  </a:lnTo>
                  <a:lnTo>
                    <a:pt x="837006" y="225613"/>
                  </a:lnTo>
                  <a:lnTo>
                    <a:pt x="837870" y="310502"/>
                  </a:lnTo>
                  <a:lnTo>
                    <a:pt x="838842" y="368282"/>
                  </a:lnTo>
                  <a:lnTo>
                    <a:pt x="839706" y="373250"/>
                  </a:lnTo>
                  <a:lnTo>
                    <a:pt x="840678" y="363854"/>
                  </a:lnTo>
                  <a:lnTo>
                    <a:pt x="841542" y="322382"/>
                  </a:lnTo>
                  <a:lnTo>
                    <a:pt x="842514" y="255421"/>
                  </a:lnTo>
                  <a:lnTo>
                    <a:pt x="843486" y="305750"/>
                  </a:lnTo>
                  <a:lnTo>
                    <a:pt x="844350" y="413103"/>
                  </a:lnTo>
                  <a:lnTo>
                    <a:pt x="845322" y="316550"/>
                  </a:lnTo>
                  <a:lnTo>
                    <a:pt x="846186" y="282314"/>
                  </a:lnTo>
                  <a:lnTo>
                    <a:pt x="847158" y="281666"/>
                  </a:lnTo>
                  <a:lnTo>
                    <a:pt x="848022" y="257689"/>
                  </a:lnTo>
                  <a:lnTo>
                    <a:pt x="848994" y="257689"/>
                  </a:lnTo>
                  <a:lnTo>
                    <a:pt x="849858" y="396362"/>
                  </a:lnTo>
                  <a:lnTo>
                    <a:pt x="850830" y="225613"/>
                  </a:lnTo>
                  <a:lnTo>
                    <a:pt x="851802" y="244513"/>
                  </a:lnTo>
                  <a:lnTo>
                    <a:pt x="852666" y="349814"/>
                  </a:lnTo>
                  <a:lnTo>
                    <a:pt x="853638" y="175285"/>
                  </a:lnTo>
                  <a:lnTo>
                    <a:pt x="854502" y="210709"/>
                  </a:lnTo>
                  <a:lnTo>
                    <a:pt x="855474" y="237169"/>
                  </a:lnTo>
                  <a:lnTo>
                    <a:pt x="856338" y="240085"/>
                  </a:lnTo>
                  <a:lnTo>
                    <a:pt x="857310" y="322382"/>
                  </a:lnTo>
                  <a:lnTo>
                    <a:pt x="858174" y="377138"/>
                  </a:lnTo>
                  <a:lnTo>
                    <a:pt x="859146" y="198289"/>
                  </a:lnTo>
                  <a:lnTo>
                    <a:pt x="860118" y="363422"/>
                  </a:lnTo>
                  <a:lnTo>
                    <a:pt x="860982" y="420663"/>
                  </a:lnTo>
                  <a:lnTo>
                    <a:pt x="861954" y="483087"/>
                  </a:lnTo>
                  <a:lnTo>
                    <a:pt x="862818" y="475743"/>
                  </a:lnTo>
                  <a:lnTo>
                    <a:pt x="863790" y="553180"/>
                  </a:lnTo>
                  <a:lnTo>
                    <a:pt x="864654" y="12204"/>
                  </a:lnTo>
                  <a:lnTo>
                    <a:pt x="865626" y="2808"/>
                  </a:lnTo>
                  <a:lnTo>
                    <a:pt x="866490" y="2808"/>
                  </a:lnTo>
                  <a:lnTo>
                    <a:pt x="867462" y="2376"/>
                  </a:lnTo>
                  <a:lnTo>
                    <a:pt x="868434" y="529203"/>
                  </a:lnTo>
                  <a:lnTo>
                    <a:pt x="869298" y="206389"/>
                  </a:lnTo>
                  <a:lnTo>
                    <a:pt x="870270" y="342902"/>
                  </a:lnTo>
                  <a:lnTo>
                    <a:pt x="871134" y="232201"/>
                  </a:lnTo>
                  <a:lnTo>
                    <a:pt x="872106" y="114804"/>
                  </a:lnTo>
                  <a:lnTo>
                    <a:pt x="872970" y="458787"/>
                  </a:lnTo>
                  <a:lnTo>
                    <a:pt x="873942" y="454359"/>
                  </a:lnTo>
                  <a:lnTo>
                    <a:pt x="874806" y="454359"/>
                  </a:lnTo>
                  <a:lnTo>
                    <a:pt x="875778" y="364286"/>
                  </a:lnTo>
                  <a:lnTo>
                    <a:pt x="876750" y="231013"/>
                  </a:lnTo>
                  <a:lnTo>
                    <a:pt x="877614" y="248077"/>
                  </a:lnTo>
                  <a:lnTo>
                    <a:pt x="878586" y="142885"/>
                  </a:lnTo>
                  <a:lnTo>
                    <a:pt x="879450" y="363422"/>
                  </a:lnTo>
                  <a:lnTo>
                    <a:pt x="880422" y="241597"/>
                  </a:lnTo>
                  <a:lnTo>
                    <a:pt x="881286" y="412563"/>
                  </a:lnTo>
                  <a:lnTo>
                    <a:pt x="882258" y="169453"/>
                  </a:lnTo>
                  <a:lnTo>
                    <a:pt x="883122" y="457923"/>
                  </a:lnTo>
                  <a:lnTo>
                    <a:pt x="884094" y="375842"/>
                  </a:lnTo>
                  <a:lnTo>
                    <a:pt x="884958" y="356510"/>
                  </a:lnTo>
                  <a:lnTo>
                    <a:pt x="885930" y="148177"/>
                  </a:lnTo>
                  <a:lnTo>
                    <a:pt x="886902" y="396038"/>
                  </a:lnTo>
                  <a:lnTo>
                    <a:pt x="887766" y="238033"/>
                  </a:lnTo>
                  <a:lnTo>
                    <a:pt x="888738" y="242029"/>
                  </a:lnTo>
                  <a:lnTo>
                    <a:pt x="889602" y="381458"/>
                  </a:lnTo>
                  <a:lnTo>
                    <a:pt x="890574" y="152821"/>
                  </a:lnTo>
                  <a:lnTo>
                    <a:pt x="891438" y="202825"/>
                  </a:lnTo>
                  <a:lnTo>
                    <a:pt x="892410" y="407703"/>
                  </a:lnTo>
                  <a:lnTo>
                    <a:pt x="893274" y="394094"/>
                  </a:lnTo>
                  <a:lnTo>
                    <a:pt x="894246" y="258769"/>
                  </a:lnTo>
                  <a:lnTo>
                    <a:pt x="895218" y="233821"/>
                  </a:lnTo>
                  <a:lnTo>
                    <a:pt x="896082" y="249481"/>
                  </a:lnTo>
                  <a:lnTo>
                    <a:pt x="897054" y="237061"/>
                  </a:lnTo>
                  <a:lnTo>
                    <a:pt x="897918" y="332642"/>
                  </a:lnTo>
                  <a:lnTo>
                    <a:pt x="898890" y="328862"/>
                  </a:lnTo>
                  <a:lnTo>
                    <a:pt x="899754" y="275726"/>
                  </a:lnTo>
                  <a:lnTo>
                    <a:pt x="900726" y="287930"/>
                  </a:lnTo>
                  <a:lnTo>
                    <a:pt x="901590" y="309206"/>
                  </a:lnTo>
                  <a:lnTo>
                    <a:pt x="902562" y="309206"/>
                  </a:lnTo>
                  <a:lnTo>
                    <a:pt x="903534" y="406947"/>
                  </a:lnTo>
                  <a:lnTo>
                    <a:pt x="904398" y="169885"/>
                  </a:lnTo>
                  <a:lnTo>
                    <a:pt x="905370" y="393014"/>
                  </a:lnTo>
                  <a:lnTo>
                    <a:pt x="906234" y="255313"/>
                  </a:lnTo>
                  <a:lnTo>
                    <a:pt x="907206" y="319250"/>
                  </a:lnTo>
                  <a:lnTo>
                    <a:pt x="908070" y="320222"/>
                  </a:lnTo>
                  <a:lnTo>
                    <a:pt x="909042" y="372710"/>
                  </a:lnTo>
                  <a:lnTo>
                    <a:pt x="909906" y="409539"/>
                  </a:lnTo>
                  <a:lnTo>
                    <a:pt x="910878" y="235117"/>
                  </a:lnTo>
                  <a:lnTo>
                    <a:pt x="911850" y="366878"/>
                  </a:lnTo>
                  <a:lnTo>
                    <a:pt x="912714" y="307802"/>
                  </a:lnTo>
                  <a:lnTo>
                    <a:pt x="913686" y="305102"/>
                  </a:lnTo>
                  <a:lnTo>
                    <a:pt x="914550" y="428655"/>
                  </a:lnTo>
                  <a:lnTo>
                    <a:pt x="915522" y="384698"/>
                  </a:lnTo>
                  <a:lnTo>
                    <a:pt x="916386" y="341930"/>
                  </a:lnTo>
                  <a:lnTo>
                    <a:pt x="917358" y="252937"/>
                  </a:lnTo>
                  <a:lnTo>
                    <a:pt x="918222" y="362234"/>
                  </a:lnTo>
                  <a:lnTo>
                    <a:pt x="919194" y="337502"/>
                  </a:lnTo>
                  <a:lnTo>
                    <a:pt x="920166" y="241489"/>
                  </a:lnTo>
                  <a:lnTo>
                    <a:pt x="921030" y="395498"/>
                  </a:lnTo>
                  <a:lnTo>
                    <a:pt x="922002" y="134460"/>
                  </a:lnTo>
                  <a:lnTo>
                    <a:pt x="922866" y="158761"/>
                  </a:lnTo>
                </a:path>
              </a:pathLst>
            </a:custGeom>
            <a:ln w="7668">
              <a:solidFill>
                <a:srgbClr val="011F4B"/>
              </a:solidFill>
            </a:ln>
          </p:spPr>
          <p:txBody>
            <a:bodyPr wrap="square" lIns="0" tIns="0" rIns="0" bIns="0" rtlCol="0"/>
            <a:lstStyle/>
            <a:p>
              <a:endParaRPr/>
            </a:p>
          </p:txBody>
        </p:sp>
        <p:sp>
          <p:nvSpPr>
            <p:cNvPr id="40" name="object 40"/>
            <p:cNvSpPr/>
            <p:nvPr/>
          </p:nvSpPr>
          <p:spPr>
            <a:xfrm>
              <a:off x="2634814" y="1143367"/>
              <a:ext cx="923290" cy="509270"/>
            </a:xfrm>
            <a:custGeom>
              <a:avLst/>
              <a:gdLst/>
              <a:ahLst/>
              <a:cxnLst/>
              <a:rect l="l" t="t" r="r" b="b"/>
              <a:pathLst>
                <a:path w="923289" h="509269">
                  <a:moveTo>
                    <a:pt x="0" y="83376"/>
                  </a:moveTo>
                  <a:lnTo>
                    <a:pt x="972" y="359210"/>
                  </a:lnTo>
                  <a:lnTo>
                    <a:pt x="1836" y="246889"/>
                  </a:lnTo>
                  <a:lnTo>
                    <a:pt x="2808" y="375950"/>
                  </a:lnTo>
                  <a:lnTo>
                    <a:pt x="3672" y="213733"/>
                  </a:lnTo>
                  <a:lnTo>
                    <a:pt x="4644" y="134568"/>
                  </a:lnTo>
                  <a:lnTo>
                    <a:pt x="5508" y="202933"/>
                  </a:lnTo>
                  <a:lnTo>
                    <a:pt x="6480" y="248293"/>
                  </a:lnTo>
                  <a:lnTo>
                    <a:pt x="7344" y="272810"/>
                  </a:lnTo>
                  <a:lnTo>
                    <a:pt x="8316" y="269461"/>
                  </a:lnTo>
                  <a:lnTo>
                    <a:pt x="9288" y="311042"/>
                  </a:lnTo>
                  <a:lnTo>
                    <a:pt x="10152" y="264169"/>
                  </a:lnTo>
                  <a:lnTo>
                    <a:pt x="11124" y="284798"/>
                  </a:lnTo>
                  <a:lnTo>
                    <a:pt x="11988" y="288470"/>
                  </a:lnTo>
                  <a:lnTo>
                    <a:pt x="12960" y="196345"/>
                  </a:lnTo>
                  <a:lnTo>
                    <a:pt x="13824" y="241381"/>
                  </a:lnTo>
                  <a:lnTo>
                    <a:pt x="14796" y="220645"/>
                  </a:lnTo>
                  <a:lnTo>
                    <a:pt x="15660" y="220645"/>
                  </a:lnTo>
                  <a:lnTo>
                    <a:pt x="16632" y="179821"/>
                  </a:lnTo>
                  <a:lnTo>
                    <a:pt x="17604" y="281018"/>
                  </a:lnTo>
                  <a:lnTo>
                    <a:pt x="18468" y="208657"/>
                  </a:lnTo>
                  <a:lnTo>
                    <a:pt x="19440" y="189001"/>
                  </a:lnTo>
                  <a:lnTo>
                    <a:pt x="20304" y="332318"/>
                  </a:lnTo>
                  <a:lnTo>
                    <a:pt x="21276" y="339446"/>
                  </a:lnTo>
                  <a:lnTo>
                    <a:pt x="22140" y="203365"/>
                  </a:lnTo>
                  <a:lnTo>
                    <a:pt x="23112" y="201205"/>
                  </a:lnTo>
                  <a:lnTo>
                    <a:pt x="23976" y="189325"/>
                  </a:lnTo>
                  <a:lnTo>
                    <a:pt x="24948" y="138241"/>
                  </a:lnTo>
                  <a:lnTo>
                    <a:pt x="25920" y="228097"/>
                  </a:lnTo>
                  <a:lnTo>
                    <a:pt x="26784" y="288470"/>
                  </a:lnTo>
                  <a:lnTo>
                    <a:pt x="27756" y="376058"/>
                  </a:lnTo>
                  <a:lnTo>
                    <a:pt x="28620" y="132084"/>
                  </a:lnTo>
                  <a:lnTo>
                    <a:pt x="29592" y="341498"/>
                  </a:lnTo>
                  <a:lnTo>
                    <a:pt x="30456" y="316010"/>
                  </a:lnTo>
                  <a:lnTo>
                    <a:pt x="31428" y="345926"/>
                  </a:lnTo>
                  <a:lnTo>
                    <a:pt x="32292" y="276050"/>
                  </a:lnTo>
                  <a:lnTo>
                    <a:pt x="33264" y="334694"/>
                  </a:lnTo>
                  <a:lnTo>
                    <a:pt x="34128" y="255205"/>
                  </a:lnTo>
                  <a:lnTo>
                    <a:pt x="35100" y="288686"/>
                  </a:lnTo>
                  <a:lnTo>
                    <a:pt x="36072" y="231121"/>
                  </a:lnTo>
                  <a:lnTo>
                    <a:pt x="36936" y="279614"/>
                  </a:lnTo>
                  <a:lnTo>
                    <a:pt x="37908" y="98172"/>
                  </a:lnTo>
                  <a:lnTo>
                    <a:pt x="38772" y="96012"/>
                  </a:lnTo>
                  <a:lnTo>
                    <a:pt x="39744" y="356726"/>
                  </a:lnTo>
                  <a:lnTo>
                    <a:pt x="40608" y="143209"/>
                  </a:lnTo>
                  <a:lnTo>
                    <a:pt x="41580" y="172801"/>
                  </a:lnTo>
                  <a:lnTo>
                    <a:pt x="42444" y="203581"/>
                  </a:lnTo>
                  <a:lnTo>
                    <a:pt x="43416" y="290630"/>
                  </a:lnTo>
                  <a:lnTo>
                    <a:pt x="44388" y="163081"/>
                  </a:lnTo>
                  <a:lnTo>
                    <a:pt x="45252" y="180037"/>
                  </a:lnTo>
                  <a:lnTo>
                    <a:pt x="46224" y="302078"/>
                  </a:lnTo>
                  <a:lnTo>
                    <a:pt x="47088" y="283286"/>
                  </a:lnTo>
                  <a:lnTo>
                    <a:pt x="48060" y="193321"/>
                  </a:lnTo>
                  <a:lnTo>
                    <a:pt x="48924" y="189865"/>
                  </a:lnTo>
                  <a:lnTo>
                    <a:pt x="49896" y="282854"/>
                  </a:lnTo>
                  <a:lnTo>
                    <a:pt x="50760" y="265465"/>
                  </a:lnTo>
                  <a:lnTo>
                    <a:pt x="51732" y="159733"/>
                  </a:lnTo>
                  <a:lnTo>
                    <a:pt x="52704" y="277130"/>
                  </a:lnTo>
                  <a:lnTo>
                    <a:pt x="53568" y="341498"/>
                  </a:lnTo>
                  <a:lnTo>
                    <a:pt x="54540" y="240517"/>
                  </a:lnTo>
                  <a:lnTo>
                    <a:pt x="55404" y="33264"/>
                  </a:lnTo>
                  <a:lnTo>
                    <a:pt x="56376" y="219889"/>
                  </a:lnTo>
                  <a:lnTo>
                    <a:pt x="57240" y="280586"/>
                  </a:lnTo>
                  <a:lnTo>
                    <a:pt x="58212" y="235225"/>
                  </a:lnTo>
                  <a:lnTo>
                    <a:pt x="59076" y="217405"/>
                  </a:lnTo>
                  <a:lnTo>
                    <a:pt x="60048" y="314930"/>
                  </a:lnTo>
                  <a:lnTo>
                    <a:pt x="61020" y="299918"/>
                  </a:lnTo>
                  <a:lnTo>
                    <a:pt x="61884" y="134028"/>
                  </a:lnTo>
                  <a:lnTo>
                    <a:pt x="62856" y="386642"/>
                  </a:lnTo>
                  <a:lnTo>
                    <a:pt x="63720" y="241597"/>
                  </a:lnTo>
                  <a:lnTo>
                    <a:pt x="64692" y="332966"/>
                  </a:lnTo>
                  <a:lnTo>
                    <a:pt x="65556" y="366122"/>
                  </a:lnTo>
                  <a:lnTo>
                    <a:pt x="66528" y="94176"/>
                  </a:lnTo>
                  <a:lnTo>
                    <a:pt x="67392" y="158545"/>
                  </a:lnTo>
                  <a:lnTo>
                    <a:pt x="68364" y="272594"/>
                  </a:lnTo>
                  <a:lnTo>
                    <a:pt x="69336" y="369038"/>
                  </a:lnTo>
                  <a:lnTo>
                    <a:pt x="70200" y="275942"/>
                  </a:lnTo>
                  <a:lnTo>
                    <a:pt x="71172" y="167941"/>
                  </a:lnTo>
                  <a:lnTo>
                    <a:pt x="72036" y="211033"/>
                  </a:lnTo>
                  <a:lnTo>
                    <a:pt x="73008" y="366770"/>
                  </a:lnTo>
                  <a:lnTo>
                    <a:pt x="73872" y="137053"/>
                  </a:lnTo>
                  <a:lnTo>
                    <a:pt x="74844" y="329294"/>
                  </a:lnTo>
                  <a:lnTo>
                    <a:pt x="75708" y="233929"/>
                  </a:lnTo>
                  <a:lnTo>
                    <a:pt x="76680" y="442803"/>
                  </a:lnTo>
                  <a:lnTo>
                    <a:pt x="77652" y="356186"/>
                  </a:lnTo>
                  <a:lnTo>
                    <a:pt x="78516" y="397874"/>
                  </a:lnTo>
                  <a:lnTo>
                    <a:pt x="79488" y="365474"/>
                  </a:lnTo>
                  <a:lnTo>
                    <a:pt x="80352" y="282746"/>
                  </a:lnTo>
                  <a:lnTo>
                    <a:pt x="81324" y="189433"/>
                  </a:lnTo>
                  <a:lnTo>
                    <a:pt x="82188" y="272702"/>
                  </a:lnTo>
                  <a:lnTo>
                    <a:pt x="83160" y="179821"/>
                  </a:lnTo>
                  <a:lnTo>
                    <a:pt x="84024" y="222157"/>
                  </a:lnTo>
                  <a:lnTo>
                    <a:pt x="84996" y="339662"/>
                  </a:lnTo>
                  <a:lnTo>
                    <a:pt x="85860" y="133272"/>
                  </a:lnTo>
                  <a:lnTo>
                    <a:pt x="86832" y="156169"/>
                  </a:lnTo>
                  <a:lnTo>
                    <a:pt x="87804" y="134028"/>
                  </a:lnTo>
                  <a:lnTo>
                    <a:pt x="88668" y="267301"/>
                  </a:lnTo>
                  <a:lnTo>
                    <a:pt x="89640" y="155521"/>
                  </a:lnTo>
                  <a:lnTo>
                    <a:pt x="90504" y="224965"/>
                  </a:lnTo>
                  <a:lnTo>
                    <a:pt x="91476" y="256609"/>
                  </a:lnTo>
                  <a:lnTo>
                    <a:pt x="92340" y="262981"/>
                  </a:lnTo>
                  <a:lnTo>
                    <a:pt x="93312" y="282206"/>
                  </a:lnTo>
                  <a:lnTo>
                    <a:pt x="94176" y="200989"/>
                  </a:lnTo>
                  <a:lnTo>
                    <a:pt x="95148" y="320870"/>
                  </a:lnTo>
                  <a:lnTo>
                    <a:pt x="96120" y="220321"/>
                  </a:lnTo>
                  <a:lnTo>
                    <a:pt x="96984" y="322490"/>
                  </a:lnTo>
                  <a:lnTo>
                    <a:pt x="97956" y="248077"/>
                  </a:lnTo>
                  <a:lnTo>
                    <a:pt x="98820" y="259309"/>
                  </a:lnTo>
                  <a:lnTo>
                    <a:pt x="99792" y="164593"/>
                  </a:lnTo>
                  <a:lnTo>
                    <a:pt x="100656" y="351758"/>
                  </a:lnTo>
                  <a:lnTo>
                    <a:pt x="101628" y="159301"/>
                  </a:lnTo>
                  <a:lnTo>
                    <a:pt x="102492" y="203041"/>
                  </a:lnTo>
                  <a:lnTo>
                    <a:pt x="103464" y="204013"/>
                  </a:lnTo>
                  <a:lnTo>
                    <a:pt x="104436" y="195373"/>
                  </a:lnTo>
                  <a:lnTo>
                    <a:pt x="105300" y="334910"/>
                  </a:lnTo>
                  <a:lnTo>
                    <a:pt x="106272" y="307478"/>
                  </a:lnTo>
                  <a:lnTo>
                    <a:pt x="107136" y="252829"/>
                  </a:lnTo>
                  <a:lnTo>
                    <a:pt x="108108" y="339014"/>
                  </a:lnTo>
                  <a:lnTo>
                    <a:pt x="108972" y="189541"/>
                  </a:lnTo>
                  <a:lnTo>
                    <a:pt x="109944" y="270541"/>
                  </a:lnTo>
                  <a:lnTo>
                    <a:pt x="110808" y="191701"/>
                  </a:lnTo>
                  <a:lnTo>
                    <a:pt x="111780" y="64692"/>
                  </a:lnTo>
                  <a:lnTo>
                    <a:pt x="112752" y="174313"/>
                  </a:lnTo>
                  <a:lnTo>
                    <a:pt x="113616" y="334586"/>
                  </a:lnTo>
                  <a:lnTo>
                    <a:pt x="114588" y="166861"/>
                  </a:lnTo>
                  <a:lnTo>
                    <a:pt x="115452" y="215461"/>
                  </a:lnTo>
                  <a:lnTo>
                    <a:pt x="116424" y="303590"/>
                  </a:lnTo>
                  <a:lnTo>
                    <a:pt x="117288" y="300566"/>
                  </a:lnTo>
                  <a:lnTo>
                    <a:pt x="118260" y="190837"/>
                  </a:lnTo>
                  <a:lnTo>
                    <a:pt x="119124" y="257473"/>
                  </a:lnTo>
                  <a:lnTo>
                    <a:pt x="120096" y="287174"/>
                  </a:lnTo>
                  <a:lnTo>
                    <a:pt x="121068" y="184357"/>
                  </a:lnTo>
                  <a:lnTo>
                    <a:pt x="121932" y="263845"/>
                  </a:lnTo>
                  <a:lnTo>
                    <a:pt x="122904" y="215461"/>
                  </a:lnTo>
                  <a:lnTo>
                    <a:pt x="123768" y="289874"/>
                  </a:lnTo>
                  <a:lnTo>
                    <a:pt x="124740" y="188569"/>
                  </a:lnTo>
                  <a:lnTo>
                    <a:pt x="125604" y="282530"/>
                  </a:lnTo>
                  <a:lnTo>
                    <a:pt x="126576" y="273026"/>
                  </a:lnTo>
                  <a:lnTo>
                    <a:pt x="127440" y="264277"/>
                  </a:lnTo>
                  <a:lnTo>
                    <a:pt x="128412" y="446151"/>
                  </a:lnTo>
                  <a:lnTo>
                    <a:pt x="129384" y="488595"/>
                  </a:lnTo>
                  <a:lnTo>
                    <a:pt x="130248" y="161569"/>
                  </a:lnTo>
                  <a:lnTo>
                    <a:pt x="131220" y="343982"/>
                  </a:lnTo>
                  <a:lnTo>
                    <a:pt x="132084" y="336962"/>
                  </a:lnTo>
                  <a:lnTo>
                    <a:pt x="133056" y="356618"/>
                  </a:lnTo>
                  <a:lnTo>
                    <a:pt x="133920" y="285662"/>
                  </a:lnTo>
                  <a:lnTo>
                    <a:pt x="134892" y="299918"/>
                  </a:lnTo>
                  <a:lnTo>
                    <a:pt x="135757" y="74088"/>
                  </a:lnTo>
                  <a:lnTo>
                    <a:pt x="136729" y="183169"/>
                  </a:lnTo>
                  <a:lnTo>
                    <a:pt x="137701" y="246025"/>
                  </a:lnTo>
                  <a:lnTo>
                    <a:pt x="138565" y="150661"/>
                  </a:lnTo>
                  <a:lnTo>
                    <a:pt x="139537" y="301970"/>
                  </a:lnTo>
                  <a:lnTo>
                    <a:pt x="140401" y="234685"/>
                  </a:lnTo>
                  <a:lnTo>
                    <a:pt x="141373" y="132840"/>
                  </a:lnTo>
                  <a:lnTo>
                    <a:pt x="142237" y="150985"/>
                  </a:lnTo>
                  <a:lnTo>
                    <a:pt x="143209" y="280370"/>
                  </a:lnTo>
                  <a:lnTo>
                    <a:pt x="144073" y="349166"/>
                  </a:lnTo>
                  <a:lnTo>
                    <a:pt x="145045" y="168265"/>
                  </a:lnTo>
                  <a:lnTo>
                    <a:pt x="145909" y="272918"/>
                  </a:lnTo>
                  <a:lnTo>
                    <a:pt x="146881" y="243865"/>
                  </a:lnTo>
                  <a:lnTo>
                    <a:pt x="147853" y="204121"/>
                  </a:lnTo>
                  <a:lnTo>
                    <a:pt x="148717" y="160597"/>
                  </a:lnTo>
                  <a:lnTo>
                    <a:pt x="149689" y="246673"/>
                  </a:lnTo>
                  <a:lnTo>
                    <a:pt x="150553" y="370226"/>
                  </a:lnTo>
                  <a:lnTo>
                    <a:pt x="151525" y="393446"/>
                  </a:lnTo>
                  <a:lnTo>
                    <a:pt x="152389" y="432867"/>
                  </a:lnTo>
                  <a:lnTo>
                    <a:pt x="153361" y="367418"/>
                  </a:lnTo>
                  <a:lnTo>
                    <a:pt x="154225" y="253045"/>
                  </a:lnTo>
                  <a:lnTo>
                    <a:pt x="155197" y="298730"/>
                  </a:lnTo>
                  <a:lnTo>
                    <a:pt x="156169" y="286742"/>
                  </a:lnTo>
                  <a:lnTo>
                    <a:pt x="157033" y="122364"/>
                  </a:lnTo>
                  <a:lnTo>
                    <a:pt x="158005" y="287174"/>
                  </a:lnTo>
                  <a:lnTo>
                    <a:pt x="158869" y="287174"/>
                  </a:lnTo>
                  <a:lnTo>
                    <a:pt x="159841" y="268165"/>
                  </a:lnTo>
                  <a:lnTo>
                    <a:pt x="160705" y="330914"/>
                  </a:lnTo>
                  <a:lnTo>
                    <a:pt x="161677" y="281342"/>
                  </a:lnTo>
                  <a:lnTo>
                    <a:pt x="162541" y="303914"/>
                  </a:lnTo>
                  <a:lnTo>
                    <a:pt x="163513" y="132840"/>
                  </a:lnTo>
                  <a:lnTo>
                    <a:pt x="164485" y="154441"/>
                  </a:lnTo>
                  <a:lnTo>
                    <a:pt x="165349" y="343334"/>
                  </a:lnTo>
                  <a:lnTo>
                    <a:pt x="166321" y="146449"/>
                  </a:lnTo>
                  <a:lnTo>
                    <a:pt x="167185" y="361370"/>
                  </a:lnTo>
                  <a:lnTo>
                    <a:pt x="168157" y="327458"/>
                  </a:lnTo>
                  <a:lnTo>
                    <a:pt x="169021" y="224317"/>
                  </a:lnTo>
                  <a:lnTo>
                    <a:pt x="169993" y="306074"/>
                  </a:lnTo>
                  <a:lnTo>
                    <a:pt x="170857" y="326054"/>
                  </a:lnTo>
                  <a:lnTo>
                    <a:pt x="171829" y="183925"/>
                  </a:lnTo>
                  <a:lnTo>
                    <a:pt x="172801" y="265033"/>
                  </a:lnTo>
                  <a:lnTo>
                    <a:pt x="173665" y="281018"/>
                  </a:lnTo>
                  <a:lnTo>
                    <a:pt x="174637" y="275186"/>
                  </a:lnTo>
                  <a:lnTo>
                    <a:pt x="175501" y="315794"/>
                  </a:lnTo>
                  <a:lnTo>
                    <a:pt x="176473" y="200341"/>
                  </a:lnTo>
                  <a:lnTo>
                    <a:pt x="177337" y="398954"/>
                  </a:lnTo>
                  <a:lnTo>
                    <a:pt x="178309" y="117720"/>
                  </a:lnTo>
                  <a:lnTo>
                    <a:pt x="179173" y="254989"/>
                  </a:lnTo>
                  <a:lnTo>
                    <a:pt x="180145" y="137701"/>
                  </a:lnTo>
                  <a:lnTo>
                    <a:pt x="181117" y="328106"/>
                  </a:lnTo>
                  <a:lnTo>
                    <a:pt x="181981" y="248941"/>
                  </a:lnTo>
                  <a:lnTo>
                    <a:pt x="182953" y="234901"/>
                  </a:lnTo>
                  <a:lnTo>
                    <a:pt x="183817" y="252829"/>
                  </a:lnTo>
                  <a:lnTo>
                    <a:pt x="184789" y="166213"/>
                  </a:lnTo>
                  <a:lnTo>
                    <a:pt x="185653" y="437943"/>
                  </a:lnTo>
                  <a:lnTo>
                    <a:pt x="186625" y="158221"/>
                  </a:lnTo>
                  <a:lnTo>
                    <a:pt x="187489" y="162649"/>
                  </a:lnTo>
                  <a:lnTo>
                    <a:pt x="188461" y="284690"/>
                  </a:lnTo>
                  <a:lnTo>
                    <a:pt x="189433" y="247429"/>
                  </a:lnTo>
                  <a:lnTo>
                    <a:pt x="190297" y="244405"/>
                  </a:lnTo>
                  <a:lnTo>
                    <a:pt x="191269" y="189757"/>
                  </a:lnTo>
                  <a:lnTo>
                    <a:pt x="192133" y="306830"/>
                  </a:lnTo>
                  <a:lnTo>
                    <a:pt x="193105" y="251641"/>
                  </a:lnTo>
                  <a:lnTo>
                    <a:pt x="193969" y="0"/>
                  </a:lnTo>
                  <a:lnTo>
                    <a:pt x="194941" y="413751"/>
                  </a:lnTo>
                  <a:lnTo>
                    <a:pt x="195805" y="149473"/>
                  </a:lnTo>
                  <a:lnTo>
                    <a:pt x="196777" y="281774"/>
                  </a:lnTo>
                  <a:lnTo>
                    <a:pt x="197749" y="281774"/>
                  </a:lnTo>
                  <a:lnTo>
                    <a:pt x="198613" y="248293"/>
                  </a:lnTo>
                  <a:lnTo>
                    <a:pt x="199585" y="308234"/>
                  </a:lnTo>
                  <a:lnTo>
                    <a:pt x="200449" y="330806"/>
                  </a:lnTo>
                  <a:lnTo>
                    <a:pt x="201421" y="333614"/>
                  </a:lnTo>
                  <a:lnTo>
                    <a:pt x="202285" y="234145"/>
                  </a:lnTo>
                  <a:lnTo>
                    <a:pt x="203257" y="319898"/>
                  </a:lnTo>
                  <a:lnTo>
                    <a:pt x="204121" y="190189"/>
                  </a:lnTo>
                  <a:lnTo>
                    <a:pt x="205093" y="320114"/>
                  </a:lnTo>
                  <a:lnTo>
                    <a:pt x="205957" y="303050"/>
                  </a:lnTo>
                  <a:lnTo>
                    <a:pt x="206929" y="221077"/>
                  </a:lnTo>
                  <a:lnTo>
                    <a:pt x="207901" y="117720"/>
                  </a:lnTo>
                  <a:lnTo>
                    <a:pt x="208765" y="267733"/>
                  </a:lnTo>
                  <a:lnTo>
                    <a:pt x="209737" y="136405"/>
                  </a:lnTo>
                  <a:lnTo>
                    <a:pt x="210601" y="264601"/>
                  </a:lnTo>
                  <a:lnTo>
                    <a:pt x="211573" y="184249"/>
                  </a:lnTo>
                  <a:lnTo>
                    <a:pt x="212437" y="73764"/>
                  </a:lnTo>
                  <a:lnTo>
                    <a:pt x="213409" y="361694"/>
                  </a:lnTo>
                  <a:lnTo>
                    <a:pt x="214273" y="165025"/>
                  </a:lnTo>
                  <a:lnTo>
                    <a:pt x="215245" y="185113"/>
                  </a:lnTo>
                  <a:lnTo>
                    <a:pt x="216217" y="300458"/>
                  </a:lnTo>
                  <a:lnTo>
                    <a:pt x="217081" y="218161"/>
                  </a:lnTo>
                  <a:lnTo>
                    <a:pt x="218053" y="377570"/>
                  </a:lnTo>
                  <a:lnTo>
                    <a:pt x="218917" y="316874"/>
                  </a:lnTo>
                  <a:lnTo>
                    <a:pt x="219889" y="356726"/>
                  </a:lnTo>
                  <a:lnTo>
                    <a:pt x="220753" y="120204"/>
                  </a:lnTo>
                  <a:lnTo>
                    <a:pt x="221725" y="327458"/>
                  </a:lnTo>
                  <a:lnTo>
                    <a:pt x="222589" y="332210"/>
                  </a:lnTo>
                  <a:lnTo>
                    <a:pt x="223561" y="362342"/>
                  </a:lnTo>
                  <a:lnTo>
                    <a:pt x="224533" y="385022"/>
                  </a:lnTo>
                  <a:lnTo>
                    <a:pt x="225397" y="73656"/>
                  </a:lnTo>
                  <a:lnTo>
                    <a:pt x="226369" y="237061"/>
                  </a:lnTo>
                  <a:lnTo>
                    <a:pt x="227233" y="289766"/>
                  </a:lnTo>
                  <a:lnTo>
                    <a:pt x="228205" y="372926"/>
                  </a:lnTo>
                  <a:lnTo>
                    <a:pt x="229069" y="222265"/>
                  </a:lnTo>
                  <a:lnTo>
                    <a:pt x="230041" y="318602"/>
                  </a:lnTo>
                  <a:lnTo>
                    <a:pt x="230905" y="216001"/>
                  </a:lnTo>
                  <a:lnTo>
                    <a:pt x="231877" y="204769"/>
                  </a:lnTo>
                  <a:lnTo>
                    <a:pt x="232849" y="272702"/>
                  </a:lnTo>
                  <a:lnTo>
                    <a:pt x="233713" y="186193"/>
                  </a:lnTo>
                  <a:lnTo>
                    <a:pt x="234685" y="200557"/>
                  </a:lnTo>
                  <a:lnTo>
                    <a:pt x="235549" y="195373"/>
                  </a:lnTo>
                  <a:lnTo>
                    <a:pt x="236521" y="318926"/>
                  </a:lnTo>
                  <a:lnTo>
                    <a:pt x="237385" y="250669"/>
                  </a:lnTo>
                  <a:lnTo>
                    <a:pt x="238357" y="237709"/>
                  </a:lnTo>
                  <a:lnTo>
                    <a:pt x="239221" y="146125"/>
                  </a:lnTo>
                  <a:lnTo>
                    <a:pt x="240193" y="386102"/>
                  </a:lnTo>
                  <a:lnTo>
                    <a:pt x="241165" y="144073"/>
                  </a:lnTo>
                  <a:lnTo>
                    <a:pt x="242029" y="151957"/>
                  </a:lnTo>
                  <a:lnTo>
                    <a:pt x="243001" y="139969"/>
                  </a:lnTo>
                  <a:lnTo>
                    <a:pt x="243865" y="340958"/>
                  </a:lnTo>
                  <a:lnTo>
                    <a:pt x="244837" y="179281"/>
                  </a:lnTo>
                  <a:lnTo>
                    <a:pt x="245701" y="271838"/>
                  </a:lnTo>
                  <a:lnTo>
                    <a:pt x="246673" y="224425"/>
                  </a:lnTo>
                  <a:lnTo>
                    <a:pt x="247537" y="257689"/>
                  </a:lnTo>
                  <a:lnTo>
                    <a:pt x="248509" y="89964"/>
                  </a:lnTo>
                  <a:lnTo>
                    <a:pt x="249481" y="128412"/>
                  </a:lnTo>
                  <a:lnTo>
                    <a:pt x="250345" y="326594"/>
                  </a:lnTo>
                  <a:lnTo>
                    <a:pt x="251317" y="352190"/>
                  </a:lnTo>
                  <a:lnTo>
                    <a:pt x="252181" y="364178"/>
                  </a:lnTo>
                  <a:lnTo>
                    <a:pt x="253153" y="414939"/>
                  </a:lnTo>
                  <a:lnTo>
                    <a:pt x="254017" y="390962"/>
                  </a:lnTo>
                  <a:lnTo>
                    <a:pt x="254989" y="142885"/>
                  </a:lnTo>
                  <a:lnTo>
                    <a:pt x="255853" y="244729"/>
                  </a:lnTo>
                  <a:lnTo>
                    <a:pt x="256825" y="288038"/>
                  </a:lnTo>
                  <a:lnTo>
                    <a:pt x="257689" y="220969"/>
                  </a:lnTo>
                  <a:lnTo>
                    <a:pt x="258661" y="182413"/>
                  </a:lnTo>
                  <a:lnTo>
                    <a:pt x="259633" y="299702"/>
                  </a:lnTo>
                  <a:lnTo>
                    <a:pt x="260497" y="174745"/>
                  </a:lnTo>
                  <a:lnTo>
                    <a:pt x="261469" y="316550"/>
                  </a:lnTo>
                  <a:lnTo>
                    <a:pt x="262333" y="269785"/>
                  </a:lnTo>
                  <a:lnTo>
                    <a:pt x="263305" y="246457"/>
                  </a:lnTo>
                  <a:lnTo>
                    <a:pt x="264169" y="256069"/>
                  </a:lnTo>
                  <a:lnTo>
                    <a:pt x="265141" y="305318"/>
                  </a:lnTo>
                  <a:lnTo>
                    <a:pt x="266005" y="117396"/>
                  </a:lnTo>
                  <a:lnTo>
                    <a:pt x="266977" y="177661"/>
                  </a:lnTo>
                  <a:lnTo>
                    <a:pt x="267949" y="256825"/>
                  </a:lnTo>
                  <a:lnTo>
                    <a:pt x="268813" y="256825"/>
                  </a:lnTo>
                  <a:lnTo>
                    <a:pt x="269785" y="214813"/>
                  </a:lnTo>
                  <a:lnTo>
                    <a:pt x="270649" y="155845"/>
                  </a:lnTo>
                  <a:lnTo>
                    <a:pt x="271622" y="213841"/>
                  </a:lnTo>
                  <a:lnTo>
                    <a:pt x="272486" y="255529"/>
                  </a:lnTo>
                  <a:lnTo>
                    <a:pt x="273458" y="174205"/>
                  </a:lnTo>
                  <a:lnTo>
                    <a:pt x="274322" y="208009"/>
                  </a:lnTo>
                  <a:lnTo>
                    <a:pt x="275294" y="230257"/>
                  </a:lnTo>
                  <a:lnTo>
                    <a:pt x="276266" y="207037"/>
                  </a:lnTo>
                  <a:lnTo>
                    <a:pt x="277130" y="296462"/>
                  </a:lnTo>
                  <a:lnTo>
                    <a:pt x="278102" y="171289"/>
                  </a:lnTo>
                  <a:lnTo>
                    <a:pt x="278966" y="112752"/>
                  </a:lnTo>
                  <a:lnTo>
                    <a:pt x="279938" y="259741"/>
                  </a:lnTo>
                  <a:lnTo>
                    <a:pt x="280802" y="269353"/>
                  </a:lnTo>
                  <a:lnTo>
                    <a:pt x="281774" y="389450"/>
                  </a:lnTo>
                  <a:lnTo>
                    <a:pt x="282638" y="45468"/>
                  </a:lnTo>
                  <a:lnTo>
                    <a:pt x="283610" y="397550"/>
                  </a:lnTo>
                  <a:lnTo>
                    <a:pt x="284582" y="282854"/>
                  </a:lnTo>
                  <a:lnTo>
                    <a:pt x="285446" y="182197"/>
                  </a:lnTo>
                  <a:lnTo>
                    <a:pt x="286418" y="223993"/>
                  </a:lnTo>
                  <a:lnTo>
                    <a:pt x="287282" y="325190"/>
                  </a:lnTo>
                  <a:lnTo>
                    <a:pt x="288254" y="362126"/>
                  </a:lnTo>
                  <a:lnTo>
                    <a:pt x="289118" y="187165"/>
                  </a:lnTo>
                  <a:lnTo>
                    <a:pt x="290090" y="174313"/>
                  </a:lnTo>
                  <a:lnTo>
                    <a:pt x="290954" y="183817"/>
                  </a:lnTo>
                  <a:lnTo>
                    <a:pt x="291926" y="321086"/>
                  </a:lnTo>
                  <a:lnTo>
                    <a:pt x="292898" y="171613"/>
                  </a:lnTo>
                  <a:lnTo>
                    <a:pt x="293762" y="243541"/>
                  </a:lnTo>
                  <a:lnTo>
                    <a:pt x="294734" y="172045"/>
                  </a:lnTo>
                  <a:lnTo>
                    <a:pt x="295598" y="150985"/>
                  </a:lnTo>
                  <a:lnTo>
                    <a:pt x="296570" y="307154"/>
                  </a:lnTo>
                  <a:lnTo>
                    <a:pt x="297434" y="300782"/>
                  </a:lnTo>
                  <a:lnTo>
                    <a:pt x="298406" y="231553"/>
                  </a:lnTo>
                  <a:lnTo>
                    <a:pt x="299270" y="118260"/>
                  </a:lnTo>
                  <a:lnTo>
                    <a:pt x="300242" y="137917"/>
                  </a:lnTo>
                  <a:lnTo>
                    <a:pt x="301214" y="180361"/>
                  </a:lnTo>
                  <a:lnTo>
                    <a:pt x="302078" y="192997"/>
                  </a:lnTo>
                  <a:lnTo>
                    <a:pt x="303050" y="270757"/>
                  </a:lnTo>
                  <a:lnTo>
                    <a:pt x="303914" y="272810"/>
                  </a:lnTo>
                  <a:lnTo>
                    <a:pt x="304886" y="236197"/>
                  </a:lnTo>
                  <a:lnTo>
                    <a:pt x="305750" y="259417"/>
                  </a:lnTo>
                  <a:lnTo>
                    <a:pt x="306722" y="252937"/>
                  </a:lnTo>
                  <a:lnTo>
                    <a:pt x="307586" y="307694"/>
                  </a:lnTo>
                  <a:lnTo>
                    <a:pt x="308558" y="217189"/>
                  </a:lnTo>
                  <a:lnTo>
                    <a:pt x="309530" y="287066"/>
                  </a:lnTo>
                  <a:lnTo>
                    <a:pt x="310394" y="267517"/>
                  </a:lnTo>
                  <a:lnTo>
                    <a:pt x="311366" y="231445"/>
                  </a:lnTo>
                  <a:lnTo>
                    <a:pt x="312230" y="200665"/>
                  </a:lnTo>
                  <a:lnTo>
                    <a:pt x="313202" y="276374"/>
                  </a:lnTo>
                  <a:lnTo>
                    <a:pt x="314066" y="221293"/>
                  </a:lnTo>
                  <a:lnTo>
                    <a:pt x="315038" y="287498"/>
                  </a:lnTo>
                  <a:lnTo>
                    <a:pt x="315902" y="386966"/>
                  </a:lnTo>
                  <a:lnTo>
                    <a:pt x="316874" y="392906"/>
                  </a:lnTo>
                  <a:lnTo>
                    <a:pt x="317738" y="123228"/>
                  </a:lnTo>
                  <a:lnTo>
                    <a:pt x="318710" y="213085"/>
                  </a:lnTo>
                  <a:lnTo>
                    <a:pt x="319682" y="272486"/>
                  </a:lnTo>
                  <a:lnTo>
                    <a:pt x="320546" y="216001"/>
                  </a:lnTo>
                  <a:lnTo>
                    <a:pt x="321518" y="223345"/>
                  </a:lnTo>
                  <a:lnTo>
                    <a:pt x="322382" y="180037"/>
                  </a:lnTo>
                  <a:lnTo>
                    <a:pt x="323354" y="201637"/>
                  </a:lnTo>
                  <a:lnTo>
                    <a:pt x="324218" y="316982"/>
                  </a:lnTo>
                  <a:lnTo>
                    <a:pt x="325190" y="347654"/>
                  </a:lnTo>
                  <a:lnTo>
                    <a:pt x="326054" y="211465"/>
                  </a:lnTo>
                  <a:lnTo>
                    <a:pt x="327026" y="207253"/>
                  </a:lnTo>
                  <a:lnTo>
                    <a:pt x="327998" y="341174"/>
                  </a:lnTo>
                  <a:lnTo>
                    <a:pt x="328862" y="338474"/>
                  </a:lnTo>
                  <a:lnTo>
                    <a:pt x="329834" y="152497"/>
                  </a:lnTo>
                  <a:lnTo>
                    <a:pt x="330698" y="186733"/>
                  </a:lnTo>
                  <a:lnTo>
                    <a:pt x="331670" y="274106"/>
                  </a:lnTo>
                  <a:lnTo>
                    <a:pt x="332534" y="236305"/>
                  </a:lnTo>
                  <a:lnTo>
                    <a:pt x="333506" y="162001"/>
                  </a:lnTo>
                  <a:lnTo>
                    <a:pt x="334370" y="149473"/>
                  </a:lnTo>
                  <a:lnTo>
                    <a:pt x="335342" y="246241"/>
                  </a:lnTo>
                  <a:lnTo>
                    <a:pt x="336314" y="212653"/>
                  </a:lnTo>
                  <a:lnTo>
                    <a:pt x="337178" y="203581"/>
                  </a:lnTo>
                  <a:lnTo>
                    <a:pt x="338150" y="256501"/>
                  </a:lnTo>
                  <a:lnTo>
                    <a:pt x="339014" y="288470"/>
                  </a:lnTo>
                  <a:lnTo>
                    <a:pt x="339986" y="39312"/>
                  </a:lnTo>
                  <a:lnTo>
                    <a:pt x="340850" y="1944"/>
                  </a:lnTo>
                  <a:lnTo>
                    <a:pt x="341822" y="239761"/>
                  </a:lnTo>
                  <a:lnTo>
                    <a:pt x="342686" y="134568"/>
                  </a:lnTo>
                  <a:lnTo>
                    <a:pt x="343658" y="233281"/>
                  </a:lnTo>
                  <a:lnTo>
                    <a:pt x="344630" y="235009"/>
                  </a:lnTo>
                  <a:lnTo>
                    <a:pt x="345494" y="233389"/>
                  </a:lnTo>
                  <a:lnTo>
                    <a:pt x="346466" y="262441"/>
                  </a:lnTo>
                  <a:lnTo>
                    <a:pt x="347330" y="316334"/>
                  </a:lnTo>
                  <a:lnTo>
                    <a:pt x="348302" y="347654"/>
                  </a:lnTo>
                  <a:lnTo>
                    <a:pt x="349166" y="284258"/>
                  </a:lnTo>
                  <a:lnTo>
                    <a:pt x="350138" y="200017"/>
                  </a:lnTo>
                  <a:lnTo>
                    <a:pt x="351002" y="196237"/>
                  </a:lnTo>
                  <a:lnTo>
                    <a:pt x="351974" y="270109"/>
                  </a:lnTo>
                  <a:lnTo>
                    <a:pt x="352946" y="220861"/>
                  </a:lnTo>
                  <a:lnTo>
                    <a:pt x="353810" y="264709"/>
                  </a:lnTo>
                  <a:lnTo>
                    <a:pt x="354782" y="214165"/>
                  </a:lnTo>
                  <a:lnTo>
                    <a:pt x="355646" y="264601"/>
                  </a:lnTo>
                  <a:lnTo>
                    <a:pt x="356618" y="279398"/>
                  </a:lnTo>
                  <a:lnTo>
                    <a:pt x="357482" y="210277"/>
                  </a:lnTo>
                  <a:lnTo>
                    <a:pt x="358454" y="195049"/>
                  </a:lnTo>
                  <a:lnTo>
                    <a:pt x="359318" y="209197"/>
                  </a:lnTo>
                  <a:lnTo>
                    <a:pt x="360290" y="343010"/>
                  </a:lnTo>
                  <a:lnTo>
                    <a:pt x="361262" y="88992"/>
                  </a:lnTo>
                  <a:lnTo>
                    <a:pt x="362126" y="141589"/>
                  </a:lnTo>
                  <a:lnTo>
                    <a:pt x="363098" y="119556"/>
                  </a:lnTo>
                  <a:lnTo>
                    <a:pt x="363962" y="328322"/>
                  </a:lnTo>
                  <a:lnTo>
                    <a:pt x="364934" y="181225"/>
                  </a:lnTo>
                  <a:lnTo>
                    <a:pt x="365798" y="245809"/>
                  </a:lnTo>
                  <a:lnTo>
                    <a:pt x="366770" y="231985"/>
                  </a:lnTo>
                  <a:lnTo>
                    <a:pt x="367634" y="387938"/>
                  </a:lnTo>
                  <a:lnTo>
                    <a:pt x="368606" y="395174"/>
                  </a:lnTo>
                  <a:lnTo>
                    <a:pt x="369470" y="111240"/>
                  </a:lnTo>
                  <a:lnTo>
                    <a:pt x="370442" y="214165"/>
                  </a:lnTo>
                  <a:lnTo>
                    <a:pt x="371414" y="256501"/>
                  </a:lnTo>
                  <a:lnTo>
                    <a:pt x="372278" y="210385"/>
                  </a:lnTo>
                  <a:lnTo>
                    <a:pt x="373250" y="169993"/>
                  </a:lnTo>
                  <a:lnTo>
                    <a:pt x="374114" y="244405"/>
                  </a:lnTo>
                  <a:lnTo>
                    <a:pt x="375086" y="266437"/>
                  </a:lnTo>
                  <a:lnTo>
                    <a:pt x="375950" y="317198"/>
                  </a:lnTo>
                  <a:lnTo>
                    <a:pt x="376922" y="146989"/>
                  </a:lnTo>
                  <a:lnTo>
                    <a:pt x="377786" y="335558"/>
                  </a:lnTo>
                  <a:lnTo>
                    <a:pt x="378758" y="150121"/>
                  </a:lnTo>
                  <a:lnTo>
                    <a:pt x="379730" y="333506"/>
                  </a:lnTo>
                  <a:lnTo>
                    <a:pt x="380594" y="476175"/>
                  </a:lnTo>
                  <a:lnTo>
                    <a:pt x="381566" y="306506"/>
                  </a:lnTo>
                  <a:lnTo>
                    <a:pt x="382430" y="354998"/>
                  </a:lnTo>
                  <a:lnTo>
                    <a:pt x="383402" y="338366"/>
                  </a:lnTo>
                  <a:lnTo>
                    <a:pt x="384266" y="253585"/>
                  </a:lnTo>
                  <a:lnTo>
                    <a:pt x="385238" y="286850"/>
                  </a:lnTo>
                  <a:lnTo>
                    <a:pt x="386102" y="312014"/>
                  </a:lnTo>
                  <a:lnTo>
                    <a:pt x="387074" y="143533"/>
                  </a:lnTo>
                  <a:lnTo>
                    <a:pt x="388046" y="129492"/>
                  </a:lnTo>
                  <a:lnTo>
                    <a:pt x="388910" y="267841"/>
                  </a:lnTo>
                  <a:lnTo>
                    <a:pt x="389882" y="60804"/>
                  </a:lnTo>
                  <a:lnTo>
                    <a:pt x="390746" y="168049"/>
                  </a:lnTo>
                  <a:lnTo>
                    <a:pt x="391718" y="259309"/>
                  </a:lnTo>
                  <a:lnTo>
                    <a:pt x="392582" y="213841"/>
                  </a:lnTo>
                  <a:lnTo>
                    <a:pt x="393554" y="339230"/>
                  </a:lnTo>
                  <a:lnTo>
                    <a:pt x="394418" y="346790"/>
                  </a:lnTo>
                  <a:lnTo>
                    <a:pt x="395390" y="346790"/>
                  </a:lnTo>
                  <a:lnTo>
                    <a:pt x="396362" y="168805"/>
                  </a:lnTo>
                  <a:lnTo>
                    <a:pt x="397226" y="165457"/>
                  </a:lnTo>
                  <a:lnTo>
                    <a:pt x="398198" y="258121"/>
                  </a:lnTo>
                  <a:lnTo>
                    <a:pt x="399062" y="300242"/>
                  </a:lnTo>
                  <a:lnTo>
                    <a:pt x="400034" y="283070"/>
                  </a:lnTo>
                  <a:lnTo>
                    <a:pt x="400898" y="242677"/>
                  </a:lnTo>
                  <a:lnTo>
                    <a:pt x="401870" y="121932"/>
                  </a:lnTo>
                  <a:lnTo>
                    <a:pt x="402734" y="231769"/>
                  </a:lnTo>
                  <a:lnTo>
                    <a:pt x="403706" y="187813"/>
                  </a:lnTo>
                  <a:lnTo>
                    <a:pt x="404678" y="135108"/>
                  </a:lnTo>
                  <a:lnTo>
                    <a:pt x="405542" y="301430"/>
                  </a:lnTo>
                  <a:lnTo>
                    <a:pt x="406514" y="238897"/>
                  </a:lnTo>
                  <a:lnTo>
                    <a:pt x="407379" y="273350"/>
                  </a:lnTo>
                  <a:lnTo>
                    <a:pt x="408351" y="369794"/>
                  </a:lnTo>
                  <a:lnTo>
                    <a:pt x="409215" y="357914"/>
                  </a:lnTo>
                  <a:lnTo>
                    <a:pt x="410187" y="83160"/>
                  </a:lnTo>
                  <a:lnTo>
                    <a:pt x="411051" y="188893"/>
                  </a:lnTo>
                  <a:lnTo>
                    <a:pt x="412023" y="303266"/>
                  </a:lnTo>
                  <a:lnTo>
                    <a:pt x="412995" y="218053"/>
                  </a:lnTo>
                  <a:lnTo>
                    <a:pt x="413859" y="190513"/>
                  </a:lnTo>
                  <a:lnTo>
                    <a:pt x="414831" y="270325"/>
                  </a:lnTo>
                  <a:lnTo>
                    <a:pt x="415695" y="329078"/>
                  </a:lnTo>
                  <a:lnTo>
                    <a:pt x="416667" y="329078"/>
                  </a:lnTo>
                  <a:lnTo>
                    <a:pt x="417531" y="307802"/>
                  </a:lnTo>
                  <a:lnTo>
                    <a:pt x="418503" y="325946"/>
                  </a:lnTo>
                  <a:lnTo>
                    <a:pt x="419367" y="174421"/>
                  </a:lnTo>
                  <a:lnTo>
                    <a:pt x="420339" y="178849"/>
                  </a:lnTo>
                  <a:lnTo>
                    <a:pt x="421311" y="297758"/>
                  </a:lnTo>
                  <a:lnTo>
                    <a:pt x="422175" y="187273"/>
                  </a:lnTo>
                  <a:lnTo>
                    <a:pt x="423147" y="31752"/>
                  </a:lnTo>
                  <a:lnTo>
                    <a:pt x="424011" y="425199"/>
                  </a:lnTo>
                  <a:lnTo>
                    <a:pt x="424983" y="213733"/>
                  </a:lnTo>
                  <a:lnTo>
                    <a:pt x="425847" y="296354"/>
                  </a:lnTo>
                  <a:lnTo>
                    <a:pt x="426819" y="261469"/>
                  </a:lnTo>
                  <a:lnTo>
                    <a:pt x="427683" y="325406"/>
                  </a:lnTo>
                  <a:lnTo>
                    <a:pt x="428655" y="204553"/>
                  </a:lnTo>
                  <a:lnTo>
                    <a:pt x="429519" y="269029"/>
                  </a:lnTo>
                  <a:lnTo>
                    <a:pt x="430491" y="269029"/>
                  </a:lnTo>
                  <a:lnTo>
                    <a:pt x="431463" y="281342"/>
                  </a:lnTo>
                  <a:lnTo>
                    <a:pt x="432327" y="244945"/>
                  </a:lnTo>
                  <a:lnTo>
                    <a:pt x="433299" y="275078"/>
                  </a:lnTo>
                  <a:lnTo>
                    <a:pt x="434163" y="307910"/>
                  </a:lnTo>
                  <a:lnTo>
                    <a:pt x="435135" y="174529"/>
                  </a:lnTo>
                  <a:lnTo>
                    <a:pt x="435999" y="151849"/>
                  </a:lnTo>
                  <a:lnTo>
                    <a:pt x="436971" y="469587"/>
                  </a:lnTo>
                  <a:lnTo>
                    <a:pt x="437835" y="478767"/>
                  </a:lnTo>
                  <a:lnTo>
                    <a:pt x="438807" y="460083"/>
                  </a:lnTo>
                  <a:lnTo>
                    <a:pt x="439779" y="152173"/>
                  </a:lnTo>
                  <a:lnTo>
                    <a:pt x="440643" y="195805"/>
                  </a:lnTo>
                  <a:lnTo>
                    <a:pt x="441615" y="287930"/>
                  </a:lnTo>
                  <a:lnTo>
                    <a:pt x="442479" y="246349"/>
                  </a:lnTo>
                  <a:lnTo>
                    <a:pt x="443451" y="148501"/>
                  </a:lnTo>
                  <a:lnTo>
                    <a:pt x="444315" y="343442"/>
                  </a:lnTo>
                  <a:lnTo>
                    <a:pt x="445287" y="144937"/>
                  </a:lnTo>
                  <a:lnTo>
                    <a:pt x="446151" y="310934"/>
                  </a:lnTo>
                  <a:lnTo>
                    <a:pt x="447123" y="241165"/>
                  </a:lnTo>
                  <a:lnTo>
                    <a:pt x="448095" y="235333"/>
                  </a:lnTo>
                  <a:lnTo>
                    <a:pt x="448959" y="187597"/>
                  </a:lnTo>
                  <a:lnTo>
                    <a:pt x="449931" y="187597"/>
                  </a:lnTo>
                  <a:lnTo>
                    <a:pt x="450795" y="299270"/>
                  </a:lnTo>
                  <a:lnTo>
                    <a:pt x="451767" y="256825"/>
                  </a:lnTo>
                  <a:lnTo>
                    <a:pt x="452631" y="195481"/>
                  </a:lnTo>
                  <a:lnTo>
                    <a:pt x="453603" y="209845"/>
                  </a:lnTo>
                  <a:lnTo>
                    <a:pt x="454467" y="181333"/>
                  </a:lnTo>
                  <a:lnTo>
                    <a:pt x="455439" y="403814"/>
                  </a:lnTo>
                  <a:lnTo>
                    <a:pt x="456411" y="135649"/>
                  </a:lnTo>
                  <a:lnTo>
                    <a:pt x="457275" y="357158"/>
                  </a:lnTo>
                  <a:lnTo>
                    <a:pt x="458247" y="150985"/>
                  </a:lnTo>
                  <a:lnTo>
                    <a:pt x="459111" y="317846"/>
                  </a:lnTo>
                  <a:lnTo>
                    <a:pt x="460083" y="286202"/>
                  </a:lnTo>
                  <a:lnTo>
                    <a:pt x="460947" y="292142"/>
                  </a:lnTo>
                  <a:lnTo>
                    <a:pt x="461919" y="321086"/>
                  </a:lnTo>
                  <a:lnTo>
                    <a:pt x="462783" y="322490"/>
                  </a:lnTo>
                  <a:lnTo>
                    <a:pt x="463755" y="267949"/>
                  </a:lnTo>
                  <a:lnTo>
                    <a:pt x="464727" y="285230"/>
                  </a:lnTo>
                  <a:lnTo>
                    <a:pt x="465591" y="181009"/>
                  </a:lnTo>
                  <a:lnTo>
                    <a:pt x="466563" y="160813"/>
                  </a:lnTo>
                  <a:lnTo>
                    <a:pt x="467427" y="288038"/>
                  </a:lnTo>
                  <a:lnTo>
                    <a:pt x="468399" y="168265"/>
                  </a:lnTo>
                  <a:lnTo>
                    <a:pt x="469263" y="356078"/>
                  </a:lnTo>
                  <a:lnTo>
                    <a:pt x="470235" y="268813"/>
                  </a:lnTo>
                  <a:lnTo>
                    <a:pt x="471099" y="331022"/>
                  </a:lnTo>
                  <a:lnTo>
                    <a:pt x="472071" y="242461"/>
                  </a:lnTo>
                  <a:lnTo>
                    <a:pt x="473043" y="348086"/>
                  </a:lnTo>
                  <a:lnTo>
                    <a:pt x="473907" y="371846"/>
                  </a:lnTo>
                  <a:lnTo>
                    <a:pt x="474879" y="306398"/>
                  </a:lnTo>
                  <a:lnTo>
                    <a:pt x="475743" y="266437"/>
                  </a:lnTo>
                  <a:lnTo>
                    <a:pt x="476715" y="266437"/>
                  </a:lnTo>
                  <a:lnTo>
                    <a:pt x="477579" y="113724"/>
                  </a:lnTo>
                  <a:lnTo>
                    <a:pt x="478551" y="74628"/>
                  </a:lnTo>
                  <a:lnTo>
                    <a:pt x="479415" y="352190"/>
                  </a:lnTo>
                  <a:lnTo>
                    <a:pt x="480387" y="253801"/>
                  </a:lnTo>
                  <a:lnTo>
                    <a:pt x="481359" y="277346"/>
                  </a:lnTo>
                  <a:lnTo>
                    <a:pt x="482223" y="326378"/>
                  </a:lnTo>
                  <a:lnTo>
                    <a:pt x="483195" y="283718"/>
                  </a:lnTo>
                  <a:lnTo>
                    <a:pt x="484059" y="312338"/>
                  </a:lnTo>
                  <a:lnTo>
                    <a:pt x="485031" y="174745"/>
                  </a:lnTo>
                  <a:lnTo>
                    <a:pt x="485895" y="320546"/>
                  </a:lnTo>
                  <a:lnTo>
                    <a:pt x="486867" y="198937"/>
                  </a:lnTo>
                  <a:lnTo>
                    <a:pt x="487731" y="276266"/>
                  </a:lnTo>
                  <a:lnTo>
                    <a:pt x="488703" y="201421"/>
                  </a:lnTo>
                  <a:lnTo>
                    <a:pt x="489567" y="293114"/>
                  </a:lnTo>
                  <a:lnTo>
                    <a:pt x="490539" y="181441"/>
                  </a:lnTo>
                  <a:lnTo>
                    <a:pt x="491511" y="238249"/>
                  </a:lnTo>
                  <a:lnTo>
                    <a:pt x="492375" y="248941"/>
                  </a:lnTo>
                  <a:lnTo>
                    <a:pt x="493347" y="348950"/>
                  </a:lnTo>
                  <a:lnTo>
                    <a:pt x="494211" y="320870"/>
                  </a:lnTo>
                  <a:lnTo>
                    <a:pt x="495183" y="151309"/>
                  </a:lnTo>
                  <a:lnTo>
                    <a:pt x="496047" y="278318"/>
                  </a:lnTo>
                  <a:lnTo>
                    <a:pt x="497019" y="285230"/>
                  </a:lnTo>
                  <a:lnTo>
                    <a:pt x="497883" y="281882"/>
                  </a:lnTo>
                  <a:lnTo>
                    <a:pt x="498855" y="230473"/>
                  </a:lnTo>
                  <a:lnTo>
                    <a:pt x="499827" y="272486"/>
                  </a:lnTo>
                  <a:lnTo>
                    <a:pt x="500691" y="245053"/>
                  </a:lnTo>
                  <a:lnTo>
                    <a:pt x="501663" y="127224"/>
                  </a:lnTo>
                  <a:lnTo>
                    <a:pt x="502527" y="228961"/>
                  </a:lnTo>
                  <a:lnTo>
                    <a:pt x="503499" y="268273"/>
                  </a:lnTo>
                  <a:lnTo>
                    <a:pt x="504363" y="224965"/>
                  </a:lnTo>
                  <a:lnTo>
                    <a:pt x="505335" y="240085"/>
                  </a:lnTo>
                  <a:lnTo>
                    <a:pt x="506199" y="110484"/>
                  </a:lnTo>
                  <a:lnTo>
                    <a:pt x="507171" y="270001"/>
                  </a:lnTo>
                  <a:lnTo>
                    <a:pt x="508143" y="304130"/>
                  </a:lnTo>
                  <a:lnTo>
                    <a:pt x="509007" y="239761"/>
                  </a:lnTo>
                  <a:lnTo>
                    <a:pt x="509979" y="321410"/>
                  </a:lnTo>
                  <a:lnTo>
                    <a:pt x="510843" y="341066"/>
                  </a:lnTo>
                  <a:lnTo>
                    <a:pt x="511815" y="146989"/>
                  </a:lnTo>
                  <a:lnTo>
                    <a:pt x="512679" y="343010"/>
                  </a:lnTo>
                  <a:lnTo>
                    <a:pt x="513651" y="438699"/>
                  </a:lnTo>
                  <a:lnTo>
                    <a:pt x="514515" y="474123"/>
                  </a:lnTo>
                  <a:lnTo>
                    <a:pt x="515487" y="509223"/>
                  </a:lnTo>
                  <a:lnTo>
                    <a:pt x="516459" y="296894"/>
                  </a:lnTo>
                  <a:lnTo>
                    <a:pt x="517323" y="174205"/>
                  </a:lnTo>
                  <a:lnTo>
                    <a:pt x="518295" y="147421"/>
                  </a:lnTo>
                  <a:lnTo>
                    <a:pt x="519159" y="343874"/>
                  </a:lnTo>
                  <a:lnTo>
                    <a:pt x="520131" y="358022"/>
                  </a:lnTo>
                  <a:lnTo>
                    <a:pt x="520995" y="140833"/>
                  </a:lnTo>
                  <a:lnTo>
                    <a:pt x="521967" y="366770"/>
                  </a:lnTo>
                  <a:lnTo>
                    <a:pt x="522831" y="274430"/>
                  </a:lnTo>
                  <a:lnTo>
                    <a:pt x="523803" y="100872"/>
                  </a:lnTo>
                  <a:lnTo>
                    <a:pt x="524775" y="100440"/>
                  </a:lnTo>
                  <a:lnTo>
                    <a:pt x="525639" y="378326"/>
                  </a:lnTo>
                  <a:lnTo>
                    <a:pt x="526611" y="270973"/>
                  </a:lnTo>
                  <a:lnTo>
                    <a:pt x="527475" y="395174"/>
                  </a:lnTo>
                  <a:lnTo>
                    <a:pt x="528447" y="372386"/>
                  </a:lnTo>
                  <a:lnTo>
                    <a:pt x="529311" y="172261"/>
                  </a:lnTo>
                  <a:lnTo>
                    <a:pt x="530283" y="316982"/>
                  </a:lnTo>
                  <a:lnTo>
                    <a:pt x="531147" y="242785"/>
                  </a:lnTo>
                  <a:lnTo>
                    <a:pt x="532119" y="242785"/>
                  </a:lnTo>
                  <a:lnTo>
                    <a:pt x="533091" y="284582"/>
                  </a:lnTo>
                  <a:lnTo>
                    <a:pt x="533955" y="28728"/>
                  </a:lnTo>
                  <a:lnTo>
                    <a:pt x="534927" y="352514"/>
                  </a:lnTo>
                  <a:lnTo>
                    <a:pt x="535791" y="250129"/>
                  </a:lnTo>
                  <a:lnTo>
                    <a:pt x="536763" y="201205"/>
                  </a:lnTo>
                  <a:lnTo>
                    <a:pt x="537627" y="248509"/>
                  </a:lnTo>
                  <a:lnTo>
                    <a:pt x="538599" y="130896"/>
                  </a:lnTo>
                  <a:lnTo>
                    <a:pt x="539463" y="374438"/>
                  </a:lnTo>
                  <a:lnTo>
                    <a:pt x="540435" y="61560"/>
                  </a:lnTo>
                  <a:lnTo>
                    <a:pt x="541299" y="420123"/>
                  </a:lnTo>
                  <a:lnTo>
                    <a:pt x="542271" y="490215"/>
                  </a:lnTo>
                  <a:lnTo>
                    <a:pt x="543244" y="323894"/>
                  </a:lnTo>
                  <a:lnTo>
                    <a:pt x="544108" y="245053"/>
                  </a:lnTo>
                  <a:lnTo>
                    <a:pt x="545080" y="193861"/>
                  </a:lnTo>
                  <a:lnTo>
                    <a:pt x="545944" y="204337"/>
                  </a:lnTo>
                  <a:lnTo>
                    <a:pt x="546916" y="364502"/>
                  </a:lnTo>
                  <a:lnTo>
                    <a:pt x="547780" y="401762"/>
                  </a:lnTo>
                  <a:lnTo>
                    <a:pt x="548752" y="58536"/>
                  </a:lnTo>
                  <a:lnTo>
                    <a:pt x="549616" y="71604"/>
                  </a:lnTo>
                  <a:lnTo>
                    <a:pt x="550588" y="370334"/>
                  </a:lnTo>
                  <a:lnTo>
                    <a:pt x="551560" y="317306"/>
                  </a:lnTo>
                  <a:lnTo>
                    <a:pt x="552424" y="269137"/>
                  </a:lnTo>
                  <a:lnTo>
                    <a:pt x="553396" y="269137"/>
                  </a:lnTo>
                  <a:lnTo>
                    <a:pt x="554260" y="315470"/>
                  </a:lnTo>
                  <a:lnTo>
                    <a:pt x="555232" y="175285"/>
                  </a:lnTo>
                  <a:lnTo>
                    <a:pt x="556096" y="366122"/>
                  </a:lnTo>
                  <a:lnTo>
                    <a:pt x="557068" y="303482"/>
                  </a:lnTo>
                  <a:lnTo>
                    <a:pt x="557932" y="294086"/>
                  </a:lnTo>
                  <a:lnTo>
                    <a:pt x="558904" y="85968"/>
                  </a:lnTo>
                  <a:lnTo>
                    <a:pt x="559876" y="397982"/>
                  </a:lnTo>
                  <a:lnTo>
                    <a:pt x="560740" y="193321"/>
                  </a:lnTo>
                  <a:lnTo>
                    <a:pt x="561712" y="284366"/>
                  </a:lnTo>
                  <a:lnTo>
                    <a:pt x="562576" y="296354"/>
                  </a:lnTo>
                  <a:lnTo>
                    <a:pt x="563548" y="232741"/>
                  </a:lnTo>
                  <a:lnTo>
                    <a:pt x="564412" y="320654"/>
                  </a:lnTo>
                  <a:lnTo>
                    <a:pt x="565384" y="111780"/>
                  </a:lnTo>
                  <a:lnTo>
                    <a:pt x="566248" y="374762"/>
                  </a:lnTo>
                  <a:lnTo>
                    <a:pt x="567220" y="190513"/>
                  </a:lnTo>
                  <a:lnTo>
                    <a:pt x="568192" y="190405"/>
                  </a:lnTo>
                  <a:lnTo>
                    <a:pt x="569056" y="218485"/>
                  </a:lnTo>
                  <a:lnTo>
                    <a:pt x="570028" y="196561"/>
                  </a:lnTo>
                  <a:lnTo>
                    <a:pt x="570892" y="304130"/>
                  </a:lnTo>
                  <a:lnTo>
                    <a:pt x="571864" y="206389"/>
                  </a:lnTo>
                  <a:lnTo>
                    <a:pt x="572728" y="285230"/>
                  </a:lnTo>
                  <a:lnTo>
                    <a:pt x="573700" y="201205"/>
                  </a:lnTo>
                  <a:lnTo>
                    <a:pt x="574564" y="270649"/>
                  </a:lnTo>
                  <a:lnTo>
                    <a:pt x="575536" y="221185"/>
                  </a:lnTo>
                  <a:lnTo>
                    <a:pt x="576508" y="221185"/>
                  </a:lnTo>
                  <a:lnTo>
                    <a:pt x="577372" y="303050"/>
                  </a:lnTo>
                  <a:lnTo>
                    <a:pt x="578344" y="188353"/>
                  </a:lnTo>
                  <a:lnTo>
                    <a:pt x="579208" y="401330"/>
                  </a:lnTo>
                  <a:lnTo>
                    <a:pt x="580180" y="276050"/>
                  </a:lnTo>
                  <a:lnTo>
                    <a:pt x="581044" y="267517"/>
                  </a:lnTo>
                  <a:lnTo>
                    <a:pt x="582016" y="263089"/>
                  </a:lnTo>
                  <a:lnTo>
                    <a:pt x="582880" y="277778"/>
                  </a:lnTo>
                  <a:lnTo>
                    <a:pt x="583852" y="349382"/>
                  </a:lnTo>
                  <a:lnTo>
                    <a:pt x="584824" y="397982"/>
                  </a:lnTo>
                  <a:lnTo>
                    <a:pt x="585688" y="270433"/>
                  </a:lnTo>
                  <a:lnTo>
                    <a:pt x="586660" y="294194"/>
                  </a:lnTo>
                  <a:lnTo>
                    <a:pt x="587524" y="236305"/>
                  </a:lnTo>
                  <a:lnTo>
                    <a:pt x="588496" y="236305"/>
                  </a:lnTo>
                  <a:lnTo>
                    <a:pt x="589360" y="264709"/>
                  </a:lnTo>
                  <a:lnTo>
                    <a:pt x="590332" y="392582"/>
                  </a:lnTo>
                  <a:lnTo>
                    <a:pt x="591196" y="188893"/>
                  </a:lnTo>
                  <a:lnTo>
                    <a:pt x="592168" y="267517"/>
                  </a:lnTo>
                  <a:lnTo>
                    <a:pt x="593140" y="133488"/>
                  </a:lnTo>
                  <a:lnTo>
                    <a:pt x="594004" y="130356"/>
                  </a:lnTo>
                  <a:lnTo>
                    <a:pt x="594976" y="386966"/>
                  </a:lnTo>
                  <a:lnTo>
                    <a:pt x="595840" y="171721"/>
                  </a:lnTo>
                  <a:lnTo>
                    <a:pt x="596812" y="290630"/>
                  </a:lnTo>
                  <a:lnTo>
                    <a:pt x="597676" y="239221"/>
                  </a:lnTo>
                  <a:lnTo>
                    <a:pt x="598648" y="480387"/>
                  </a:lnTo>
                  <a:lnTo>
                    <a:pt x="599512" y="357914"/>
                  </a:lnTo>
                  <a:lnTo>
                    <a:pt x="600484" y="116100"/>
                  </a:lnTo>
                  <a:lnTo>
                    <a:pt x="601348" y="137593"/>
                  </a:lnTo>
                  <a:lnTo>
                    <a:pt x="602320" y="265357"/>
                  </a:lnTo>
                  <a:lnTo>
                    <a:pt x="603292" y="437619"/>
                  </a:lnTo>
                  <a:lnTo>
                    <a:pt x="604156" y="278318"/>
                  </a:lnTo>
                  <a:lnTo>
                    <a:pt x="605128" y="278318"/>
                  </a:lnTo>
                  <a:lnTo>
                    <a:pt x="605992" y="227773"/>
                  </a:lnTo>
                  <a:lnTo>
                    <a:pt x="606964" y="362450"/>
                  </a:lnTo>
                  <a:lnTo>
                    <a:pt x="607828" y="204661"/>
                  </a:lnTo>
                  <a:lnTo>
                    <a:pt x="608800" y="264277"/>
                  </a:lnTo>
                  <a:lnTo>
                    <a:pt x="609664" y="335342"/>
                  </a:lnTo>
                  <a:lnTo>
                    <a:pt x="610636" y="217081"/>
                  </a:lnTo>
                  <a:lnTo>
                    <a:pt x="611608" y="356618"/>
                  </a:lnTo>
                  <a:lnTo>
                    <a:pt x="612472" y="389018"/>
                  </a:lnTo>
                  <a:lnTo>
                    <a:pt x="613444" y="172261"/>
                  </a:lnTo>
                  <a:lnTo>
                    <a:pt x="614308" y="239869"/>
                  </a:lnTo>
                  <a:lnTo>
                    <a:pt x="615280" y="335882"/>
                  </a:lnTo>
                  <a:lnTo>
                    <a:pt x="616144" y="125280"/>
                  </a:lnTo>
                  <a:lnTo>
                    <a:pt x="617116" y="301430"/>
                  </a:lnTo>
                  <a:lnTo>
                    <a:pt x="617980" y="222805"/>
                  </a:lnTo>
                  <a:lnTo>
                    <a:pt x="618952" y="150445"/>
                  </a:lnTo>
                  <a:lnTo>
                    <a:pt x="619924" y="111888"/>
                  </a:lnTo>
                  <a:lnTo>
                    <a:pt x="621760" y="68688"/>
                  </a:lnTo>
                  <a:lnTo>
                    <a:pt x="622624" y="345926"/>
                  </a:lnTo>
                  <a:lnTo>
                    <a:pt x="623596" y="130356"/>
                  </a:lnTo>
                  <a:lnTo>
                    <a:pt x="624460" y="314930"/>
                  </a:lnTo>
                  <a:lnTo>
                    <a:pt x="625432" y="210709"/>
                  </a:lnTo>
                  <a:lnTo>
                    <a:pt x="626296" y="229393"/>
                  </a:lnTo>
                  <a:lnTo>
                    <a:pt x="627268" y="198613"/>
                  </a:lnTo>
                  <a:lnTo>
                    <a:pt x="628240" y="171721"/>
                  </a:lnTo>
                  <a:lnTo>
                    <a:pt x="629104" y="212113"/>
                  </a:lnTo>
                  <a:lnTo>
                    <a:pt x="630076" y="235873"/>
                  </a:lnTo>
                  <a:lnTo>
                    <a:pt x="630940" y="121284"/>
                  </a:lnTo>
                  <a:lnTo>
                    <a:pt x="631912" y="342794"/>
                  </a:lnTo>
                  <a:lnTo>
                    <a:pt x="632776" y="355322"/>
                  </a:lnTo>
                  <a:lnTo>
                    <a:pt x="633748" y="355106"/>
                  </a:lnTo>
                  <a:lnTo>
                    <a:pt x="634612" y="347978"/>
                  </a:lnTo>
                  <a:lnTo>
                    <a:pt x="635584" y="136729"/>
                  </a:lnTo>
                  <a:lnTo>
                    <a:pt x="636556" y="307802"/>
                  </a:lnTo>
                  <a:lnTo>
                    <a:pt x="637420" y="265789"/>
                  </a:lnTo>
                  <a:lnTo>
                    <a:pt x="638392" y="356726"/>
                  </a:lnTo>
                  <a:lnTo>
                    <a:pt x="639256" y="151201"/>
                  </a:lnTo>
                  <a:lnTo>
                    <a:pt x="640228" y="229609"/>
                  </a:lnTo>
                  <a:lnTo>
                    <a:pt x="641092" y="229609"/>
                  </a:lnTo>
                  <a:lnTo>
                    <a:pt x="642064" y="209521"/>
                  </a:lnTo>
                  <a:lnTo>
                    <a:pt x="642928" y="119772"/>
                  </a:lnTo>
                  <a:lnTo>
                    <a:pt x="643900" y="359750"/>
                  </a:lnTo>
                  <a:lnTo>
                    <a:pt x="644872" y="134784"/>
                  </a:lnTo>
                  <a:lnTo>
                    <a:pt x="645736" y="100980"/>
                  </a:lnTo>
                  <a:lnTo>
                    <a:pt x="646708" y="171937"/>
                  </a:lnTo>
                  <a:lnTo>
                    <a:pt x="647572" y="148717"/>
                  </a:lnTo>
                  <a:lnTo>
                    <a:pt x="648544" y="218917"/>
                  </a:lnTo>
                  <a:lnTo>
                    <a:pt x="649408" y="276806"/>
                  </a:lnTo>
                  <a:lnTo>
                    <a:pt x="650380" y="236845"/>
                  </a:lnTo>
                  <a:lnTo>
                    <a:pt x="651244" y="382862"/>
                  </a:lnTo>
                  <a:lnTo>
                    <a:pt x="652216" y="191917"/>
                  </a:lnTo>
                  <a:lnTo>
                    <a:pt x="653080" y="381026"/>
                  </a:lnTo>
                  <a:lnTo>
                    <a:pt x="654052" y="334370"/>
                  </a:lnTo>
                  <a:lnTo>
                    <a:pt x="655024" y="242785"/>
                  </a:lnTo>
                  <a:lnTo>
                    <a:pt x="655888" y="262981"/>
                  </a:lnTo>
                  <a:lnTo>
                    <a:pt x="656860" y="290630"/>
                  </a:lnTo>
                  <a:lnTo>
                    <a:pt x="657724" y="290630"/>
                  </a:lnTo>
                  <a:lnTo>
                    <a:pt x="658696" y="123012"/>
                  </a:lnTo>
                  <a:lnTo>
                    <a:pt x="659560" y="304886"/>
                  </a:lnTo>
                  <a:lnTo>
                    <a:pt x="660532" y="317954"/>
                  </a:lnTo>
                  <a:lnTo>
                    <a:pt x="661396" y="258013"/>
                  </a:lnTo>
                  <a:lnTo>
                    <a:pt x="662368" y="284474"/>
                  </a:lnTo>
                  <a:lnTo>
                    <a:pt x="663340" y="399926"/>
                  </a:lnTo>
                  <a:lnTo>
                    <a:pt x="664204" y="476931"/>
                  </a:lnTo>
                  <a:lnTo>
                    <a:pt x="665176" y="439347"/>
                  </a:lnTo>
                  <a:lnTo>
                    <a:pt x="666040" y="134352"/>
                  </a:lnTo>
                  <a:lnTo>
                    <a:pt x="667012" y="361802"/>
                  </a:lnTo>
                  <a:lnTo>
                    <a:pt x="667876" y="369038"/>
                  </a:lnTo>
                  <a:lnTo>
                    <a:pt x="668848" y="70524"/>
                  </a:lnTo>
                  <a:lnTo>
                    <a:pt x="669712" y="378002"/>
                  </a:lnTo>
                  <a:lnTo>
                    <a:pt x="670684" y="164917"/>
                  </a:lnTo>
                  <a:lnTo>
                    <a:pt x="671656" y="164917"/>
                  </a:lnTo>
                  <a:lnTo>
                    <a:pt x="672520" y="150769"/>
                  </a:lnTo>
                  <a:lnTo>
                    <a:pt x="673492" y="328970"/>
                  </a:lnTo>
                  <a:lnTo>
                    <a:pt x="674356" y="355106"/>
                  </a:lnTo>
                  <a:lnTo>
                    <a:pt x="675328" y="316766"/>
                  </a:lnTo>
                  <a:lnTo>
                    <a:pt x="676192" y="178741"/>
                  </a:lnTo>
                  <a:lnTo>
                    <a:pt x="677164" y="262981"/>
                  </a:lnTo>
                  <a:lnTo>
                    <a:pt x="678028" y="195049"/>
                  </a:lnTo>
                  <a:lnTo>
                    <a:pt x="679001" y="19764"/>
                  </a:lnTo>
                  <a:lnTo>
                    <a:pt x="679973" y="45360"/>
                  </a:lnTo>
                  <a:lnTo>
                    <a:pt x="680837" y="353270"/>
                  </a:lnTo>
                  <a:lnTo>
                    <a:pt x="681809" y="107028"/>
                  </a:lnTo>
                  <a:lnTo>
                    <a:pt x="682673" y="184249"/>
                  </a:lnTo>
                  <a:lnTo>
                    <a:pt x="683645" y="287498"/>
                  </a:lnTo>
                  <a:lnTo>
                    <a:pt x="684509" y="182737"/>
                  </a:lnTo>
                  <a:lnTo>
                    <a:pt x="685481" y="249373"/>
                  </a:lnTo>
                  <a:lnTo>
                    <a:pt x="686345" y="348734"/>
                  </a:lnTo>
                  <a:lnTo>
                    <a:pt x="687317" y="283178"/>
                  </a:lnTo>
                  <a:lnTo>
                    <a:pt x="688289" y="235549"/>
                  </a:lnTo>
                  <a:lnTo>
                    <a:pt x="689153" y="235549"/>
                  </a:lnTo>
                  <a:lnTo>
                    <a:pt x="690125" y="216865"/>
                  </a:lnTo>
                  <a:lnTo>
                    <a:pt x="690989" y="224209"/>
                  </a:lnTo>
                  <a:lnTo>
                    <a:pt x="691961" y="301538"/>
                  </a:lnTo>
                  <a:lnTo>
                    <a:pt x="692825" y="199369"/>
                  </a:lnTo>
                  <a:lnTo>
                    <a:pt x="693797" y="253477"/>
                  </a:lnTo>
                  <a:lnTo>
                    <a:pt x="694661" y="218161"/>
                  </a:lnTo>
                  <a:lnTo>
                    <a:pt x="695633" y="255853"/>
                  </a:lnTo>
                  <a:lnTo>
                    <a:pt x="696605" y="288902"/>
                  </a:lnTo>
                  <a:lnTo>
                    <a:pt x="697469" y="143749"/>
                  </a:lnTo>
                  <a:lnTo>
                    <a:pt x="698441" y="252721"/>
                  </a:lnTo>
                  <a:lnTo>
                    <a:pt x="699305" y="268597"/>
                  </a:lnTo>
                  <a:lnTo>
                    <a:pt x="700277" y="155413"/>
                  </a:lnTo>
                  <a:lnTo>
                    <a:pt x="701141" y="70308"/>
                  </a:lnTo>
                  <a:lnTo>
                    <a:pt x="702113" y="119340"/>
                  </a:lnTo>
                  <a:lnTo>
                    <a:pt x="702977" y="259417"/>
                  </a:lnTo>
                  <a:lnTo>
                    <a:pt x="703949" y="214057"/>
                  </a:lnTo>
                  <a:lnTo>
                    <a:pt x="704921" y="299594"/>
                  </a:lnTo>
                  <a:lnTo>
                    <a:pt x="705785" y="304130"/>
                  </a:lnTo>
                  <a:lnTo>
                    <a:pt x="706757" y="296678"/>
                  </a:lnTo>
                  <a:lnTo>
                    <a:pt x="707621" y="174961"/>
                  </a:lnTo>
                  <a:lnTo>
                    <a:pt x="708593" y="249589"/>
                  </a:lnTo>
                  <a:lnTo>
                    <a:pt x="709457" y="218701"/>
                  </a:lnTo>
                  <a:lnTo>
                    <a:pt x="710429" y="271298"/>
                  </a:lnTo>
                  <a:lnTo>
                    <a:pt x="711293" y="251317"/>
                  </a:lnTo>
                  <a:lnTo>
                    <a:pt x="712265" y="266869"/>
                  </a:lnTo>
                  <a:lnTo>
                    <a:pt x="713129" y="200017"/>
                  </a:lnTo>
                  <a:lnTo>
                    <a:pt x="714101" y="264277"/>
                  </a:lnTo>
                  <a:lnTo>
                    <a:pt x="715073" y="168805"/>
                  </a:lnTo>
                  <a:lnTo>
                    <a:pt x="715937" y="322490"/>
                  </a:lnTo>
                  <a:lnTo>
                    <a:pt x="716909" y="294950"/>
                  </a:lnTo>
                  <a:lnTo>
                    <a:pt x="717773" y="213517"/>
                  </a:lnTo>
                  <a:lnTo>
                    <a:pt x="718745" y="148285"/>
                  </a:lnTo>
                  <a:lnTo>
                    <a:pt x="719609" y="160921"/>
                  </a:lnTo>
                  <a:lnTo>
                    <a:pt x="720581" y="347222"/>
                  </a:lnTo>
                  <a:lnTo>
                    <a:pt x="721445" y="149041"/>
                  </a:lnTo>
                  <a:lnTo>
                    <a:pt x="722417" y="309422"/>
                  </a:lnTo>
                  <a:lnTo>
                    <a:pt x="723389" y="148393"/>
                  </a:lnTo>
                  <a:lnTo>
                    <a:pt x="724253" y="273782"/>
                  </a:lnTo>
                  <a:lnTo>
                    <a:pt x="725225" y="364502"/>
                  </a:lnTo>
                  <a:lnTo>
                    <a:pt x="726089" y="93852"/>
                  </a:lnTo>
                  <a:lnTo>
                    <a:pt x="727061" y="196993"/>
                  </a:lnTo>
                  <a:lnTo>
                    <a:pt x="727925" y="277562"/>
                  </a:lnTo>
                  <a:lnTo>
                    <a:pt x="728897" y="284582"/>
                  </a:lnTo>
                  <a:lnTo>
                    <a:pt x="729761" y="429519"/>
                  </a:lnTo>
                  <a:lnTo>
                    <a:pt x="730733" y="212869"/>
                  </a:lnTo>
                  <a:lnTo>
                    <a:pt x="731705" y="223453"/>
                  </a:lnTo>
                  <a:lnTo>
                    <a:pt x="732569" y="228529"/>
                  </a:lnTo>
                  <a:lnTo>
                    <a:pt x="733541" y="295058"/>
                  </a:lnTo>
                  <a:lnTo>
                    <a:pt x="734405" y="163405"/>
                  </a:lnTo>
                  <a:lnTo>
                    <a:pt x="735377" y="169669"/>
                  </a:lnTo>
                  <a:lnTo>
                    <a:pt x="736241" y="152821"/>
                  </a:lnTo>
                  <a:lnTo>
                    <a:pt x="737213" y="165457"/>
                  </a:lnTo>
                  <a:lnTo>
                    <a:pt x="738077" y="136837"/>
                  </a:lnTo>
                  <a:lnTo>
                    <a:pt x="739049" y="344306"/>
                  </a:lnTo>
                  <a:lnTo>
                    <a:pt x="740021" y="141049"/>
                  </a:lnTo>
                  <a:lnTo>
                    <a:pt x="740885" y="128628"/>
                  </a:lnTo>
                  <a:lnTo>
                    <a:pt x="741857" y="361910"/>
                  </a:lnTo>
                  <a:lnTo>
                    <a:pt x="742721" y="167401"/>
                  </a:lnTo>
                  <a:lnTo>
                    <a:pt x="743693" y="166753"/>
                  </a:lnTo>
                  <a:lnTo>
                    <a:pt x="744557" y="387290"/>
                  </a:lnTo>
                  <a:lnTo>
                    <a:pt x="745529" y="351110"/>
                  </a:lnTo>
                  <a:lnTo>
                    <a:pt x="746393" y="209197"/>
                  </a:lnTo>
                  <a:lnTo>
                    <a:pt x="747365" y="284258"/>
                  </a:lnTo>
                  <a:lnTo>
                    <a:pt x="748337" y="311582"/>
                  </a:lnTo>
                  <a:lnTo>
                    <a:pt x="749201" y="272702"/>
                  </a:lnTo>
                  <a:lnTo>
                    <a:pt x="750173" y="177661"/>
                  </a:lnTo>
                  <a:lnTo>
                    <a:pt x="751037" y="339554"/>
                  </a:lnTo>
                  <a:lnTo>
                    <a:pt x="752009" y="106488"/>
                  </a:lnTo>
                  <a:lnTo>
                    <a:pt x="752873" y="106488"/>
                  </a:lnTo>
                  <a:lnTo>
                    <a:pt x="753845" y="113076"/>
                  </a:lnTo>
                  <a:lnTo>
                    <a:pt x="754709" y="255097"/>
                  </a:lnTo>
                  <a:lnTo>
                    <a:pt x="755681" y="260389"/>
                  </a:lnTo>
                  <a:lnTo>
                    <a:pt x="756653" y="133380"/>
                  </a:lnTo>
                  <a:lnTo>
                    <a:pt x="757517" y="318278"/>
                  </a:lnTo>
                  <a:lnTo>
                    <a:pt x="758489" y="109296"/>
                  </a:lnTo>
                  <a:lnTo>
                    <a:pt x="759353" y="318278"/>
                  </a:lnTo>
                  <a:lnTo>
                    <a:pt x="760325" y="328322"/>
                  </a:lnTo>
                  <a:lnTo>
                    <a:pt x="761189" y="163729"/>
                  </a:lnTo>
                  <a:lnTo>
                    <a:pt x="762161" y="174205"/>
                  </a:lnTo>
                  <a:lnTo>
                    <a:pt x="763025" y="277562"/>
                  </a:lnTo>
                  <a:lnTo>
                    <a:pt x="763997" y="366770"/>
                  </a:lnTo>
                  <a:lnTo>
                    <a:pt x="764861" y="204121"/>
                  </a:lnTo>
                  <a:lnTo>
                    <a:pt x="765833" y="227557"/>
                  </a:lnTo>
                  <a:lnTo>
                    <a:pt x="766805" y="73656"/>
                  </a:lnTo>
                  <a:lnTo>
                    <a:pt x="767669" y="105408"/>
                  </a:lnTo>
                  <a:lnTo>
                    <a:pt x="768641" y="373898"/>
                  </a:lnTo>
                  <a:lnTo>
                    <a:pt x="769505" y="194725"/>
                  </a:lnTo>
                  <a:lnTo>
                    <a:pt x="770477" y="231445"/>
                  </a:lnTo>
                  <a:lnTo>
                    <a:pt x="771341" y="194185"/>
                  </a:lnTo>
                  <a:lnTo>
                    <a:pt x="772313" y="34344"/>
                  </a:lnTo>
                  <a:lnTo>
                    <a:pt x="773177" y="383942"/>
                  </a:lnTo>
                  <a:lnTo>
                    <a:pt x="774149" y="305642"/>
                  </a:lnTo>
                  <a:lnTo>
                    <a:pt x="775121" y="235873"/>
                  </a:lnTo>
                  <a:lnTo>
                    <a:pt x="775985" y="262657"/>
                  </a:lnTo>
                  <a:lnTo>
                    <a:pt x="776957" y="233065"/>
                  </a:lnTo>
                  <a:lnTo>
                    <a:pt x="777821" y="265789"/>
                  </a:lnTo>
                  <a:lnTo>
                    <a:pt x="778793" y="115452"/>
                  </a:lnTo>
                  <a:lnTo>
                    <a:pt x="779657" y="343334"/>
                  </a:lnTo>
                  <a:lnTo>
                    <a:pt x="780629" y="327566"/>
                  </a:lnTo>
                  <a:lnTo>
                    <a:pt x="781493" y="328862"/>
                  </a:lnTo>
                  <a:lnTo>
                    <a:pt x="782465" y="337178"/>
                  </a:lnTo>
                  <a:lnTo>
                    <a:pt x="783437" y="313634"/>
                  </a:lnTo>
                  <a:lnTo>
                    <a:pt x="784301" y="188785"/>
                  </a:lnTo>
                  <a:lnTo>
                    <a:pt x="785273" y="266653"/>
                  </a:lnTo>
                  <a:lnTo>
                    <a:pt x="786137" y="180469"/>
                  </a:lnTo>
                  <a:lnTo>
                    <a:pt x="787109" y="115992"/>
                  </a:lnTo>
                  <a:lnTo>
                    <a:pt x="787973" y="135216"/>
                  </a:lnTo>
                  <a:lnTo>
                    <a:pt x="788945" y="349598"/>
                  </a:lnTo>
                  <a:lnTo>
                    <a:pt x="789809" y="233821"/>
                  </a:lnTo>
                  <a:lnTo>
                    <a:pt x="790781" y="326810"/>
                  </a:lnTo>
                  <a:lnTo>
                    <a:pt x="791753" y="350462"/>
                  </a:lnTo>
                  <a:lnTo>
                    <a:pt x="792617" y="346898"/>
                  </a:lnTo>
                  <a:lnTo>
                    <a:pt x="793589" y="123876"/>
                  </a:lnTo>
                  <a:lnTo>
                    <a:pt x="794453" y="360182"/>
                  </a:lnTo>
                  <a:lnTo>
                    <a:pt x="795425" y="158761"/>
                  </a:lnTo>
                  <a:lnTo>
                    <a:pt x="796289" y="319142"/>
                  </a:lnTo>
                  <a:lnTo>
                    <a:pt x="797261" y="146233"/>
                  </a:lnTo>
                  <a:lnTo>
                    <a:pt x="798125" y="261469"/>
                  </a:lnTo>
                  <a:lnTo>
                    <a:pt x="799097" y="248293"/>
                  </a:lnTo>
                  <a:lnTo>
                    <a:pt x="800069" y="159193"/>
                  </a:lnTo>
                  <a:lnTo>
                    <a:pt x="800933" y="260281"/>
                  </a:lnTo>
                  <a:lnTo>
                    <a:pt x="801905" y="317306"/>
                  </a:lnTo>
                  <a:lnTo>
                    <a:pt x="802769" y="170533"/>
                  </a:lnTo>
                  <a:lnTo>
                    <a:pt x="803741" y="260929"/>
                  </a:lnTo>
                  <a:lnTo>
                    <a:pt x="804605" y="307046"/>
                  </a:lnTo>
                  <a:lnTo>
                    <a:pt x="805577" y="217081"/>
                  </a:lnTo>
                  <a:lnTo>
                    <a:pt x="806441" y="214381"/>
                  </a:lnTo>
                  <a:lnTo>
                    <a:pt x="807413" y="300134"/>
                  </a:lnTo>
                  <a:lnTo>
                    <a:pt x="808385" y="344954"/>
                  </a:lnTo>
                  <a:lnTo>
                    <a:pt x="809249" y="344954"/>
                  </a:lnTo>
                  <a:lnTo>
                    <a:pt x="810221" y="203365"/>
                  </a:lnTo>
                  <a:lnTo>
                    <a:pt x="811085" y="293438"/>
                  </a:lnTo>
                  <a:lnTo>
                    <a:pt x="812057" y="200449"/>
                  </a:lnTo>
                  <a:lnTo>
                    <a:pt x="812921" y="189865"/>
                  </a:lnTo>
                  <a:lnTo>
                    <a:pt x="813894" y="313094"/>
                  </a:lnTo>
                  <a:lnTo>
                    <a:pt x="814758" y="324758"/>
                  </a:lnTo>
                  <a:lnTo>
                    <a:pt x="815730" y="187597"/>
                  </a:lnTo>
                  <a:lnTo>
                    <a:pt x="816702" y="372710"/>
                  </a:lnTo>
                  <a:lnTo>
                    <a:pt x="817566" y="381782"/>
                  </a:lnTo>
                  <a:lnTo>
                    <a:pt x="818538" y="360182"/>
                  </a:lnTo>
                  <a:lnTo>
                    <a:pt x="819402" y="222913"/>
                  </a:lnTo>
                  <a:lnTo>
                    <a:pt x="820374" y="215677"/>
                  </a:lnTo>
                  <a:lnTo>
                    <a:pt x="821238" y="173233"/>
                  </a:lnTo>
                  <a:lnTo>
                    <a:pt x="822210" y="350354"/>
                  </a:lnTo>
                  <a:lnTo>
                    <a:pt x="823074" y="196561"/>
                  </a:lnTo>
                  <a:lnTo>
                    <a:pt x="824046" y="346034"/>
                  </a:lnTo>
                  <a:lnTo>
                    <a:pt x="824910" y="269461"/>
                  </a:lnTo>
                  <a:lnTo>
                    <a:pt x="825882" y="209845"/>
                  </a:lnTo>
                  <a:lnTo>
                    <a:pt x="826854" y="179389"/>
                  </a:lnTo>
                  <a:lnTo>
                    <a:pt x="827718" y="254989"/>
                  </a:lnTo>
                  <a:lnTo>
                    <a:pt x="828690" y="286742"/>
                  </a:lnTo>
                  <a:lnTo>
                    <a:pt x="829554" y="326486"/>
                  </a:lnTo>
                  <a:lnTo>
                    <a:pt x="830526" y="412455"/>
                  </a:lnTo>
                  <a:lnTo>
                    <a:pt x="831390" y="225289"/>
                  </a:lnTo>
                  <a:lnTo>
                    <a:pt x="832362" y="303050"/>
                  </a:lnTo>
                  <a:lnTo>
                    <a:pt x="833226" y="488703"/>
                  </a:lnTo>
                  <a:lnTo>
                    <a:pt x="834198" y="112104"/>
                  </a:lnTo>
                  <a:lnTo>
                    <a:pt x="835170" y="107784"/>
                  </a:lnTo>
                  <a:lnTo>
                    <a:pt x="836034" y="140293"/>
                  </a:lnTo>
                  <a:lnTo>
                    <a:pt x="837006" y="214489"/>
                  </a:lnTo>
                  <a:lnTo>
                    <a:pt x="837870" y="146017"/>
                  </a:lnTo>
                  <a:lnTo>
                    <a:pt x="838842" y="332642"/>
                  </a:lnTo>
                  <a:lnTo>
                    <a:pt x="839706" y="241921"/>
                  </a:lnTo>
                  <a:lnTo>
                    <a:pt x="840678" y="231769"/>
                  </a:lnTo>
                  <a:lnTo>
                    <a:pt x="841542" y="244729"/>
                  </a:lnTo>
                  <a:lnTo>
                    <a:pt x="842514" y="306290"/>
                  </a:lnTo>
                  <a:lnTo>
                    <a:pt x="843486" y="279830"/>
                  </a:lnTo>
                  <a:lnTo>
                    <a:pt x="844350" y="131760"/>
                  </a:lnTo>
                  <a:lnTo>
                    <a:pt x="845322" y="346790"/>
                  </a:lnTo>
                  <a:lnTo>
                    <a:pt x="846186" y="214921"/>
                  </a:lnTo>
                  <a:lnTo>
                    <a:pt x="847158" y="347330"/>
                  </a:lnTo>
                  <a:lnTo>
                    <a:pt x="848022" y="143749"/>
                  </a:lnTo>
                  <a:lnTo>
                    <a:pt x="848994" y="164269"/>
                  </a:lnTo>
                  <a:lnTo>
                    <a:pt x="849858" y="331670"/>
                  </a:lnTo>
                  <a:lnTo>
                    <a:pt x="850830" y="319358"/>
                  </a:lnTo>
                  <a:lnTo>
                    <a:pt x="851802" y="219133"/>
                  </a:lnTo>
                  <a:lnTo>
                    <a:pt x="852666" y="261685"/>
                  </a:lnTo>
                  <a:lnTo>
                    <a:pt x="853638" y="192781"/>
                  </a:lnTo>
                  <a:lnTo>
                    <a:pt x="854502" y="257689"/>
                  </a:lnTo>
                  <a:lnTo>
                    <a:pt x="855474" y="196129"/>
                  </a:lnTo>
                  <a:lnTo>
                    <a:pt x="856338" y="308018"/>
                  </a:lnTo>
                  <a:lnTo>
                    <a:pt x="857310" y="248833"/>
                  </a:lnTo>
                  <a:lnTo>
                    <a:pt x="858174" y="119340"/>
                  </a:lnTo>
                  <a:lnTo>
                    <a:pt x="859146" y="97524"/>
                  </a:lnTo>
                  <a:lnTo>
                    <a:pt x="860118" y="31104"/>
                  </a:lnTo>
                  <a:lnTo>
                    <a:pt x="860982" y="379946"/>
                  </a:lnTo>
                  <a:lnTo>
                    <a:pt x="861954" y="222589"/>
                  </a:lnTo>
                  <a:lnTo>
                    <a:pt x="862818" y="241057"/>
                  </a:lnTo>
                  <a:lnTo>
                    <a:pt x="863790" y="236737"/>
                  </a:lnTo>
                  <a:lnTo>
                    <a:pt x="864654" y="249805"/>
                  </a:lnTo>
                  <a:lnTo>
                    <a:pt x="865626" y="151417"/>
                  </a:lnTo>
                  <a:lnTo>
                    <a:pt x="866490" y="373574"/>
                  </a:lnTo>
                  <a:lnTo>
                    <a:pt x="867462" y="238465"/>
                  </a:lnTo>
                  <a:lnTo>
                    <a:pt x="868434" y="227449"/>
                  </a:lnTo>
                  <a:lnTo>
                    <a:pt x="869298" y="328214"/>
                  </a:lnTo>
                  <a:lnTo>
                    <a:pt x="870270" y="192673"/>
                  </a:lnTo>
                  <a:lnTo>
                    <a:pt x="871134" y="309854"/>
                  </a:lnTo>
                  <a:lnTo>
                    <a:pt x="872106" y="276374"/>
                  </a:lnTo>
                  <a:lnTo>
                    <a:pt x="872970" y="250885"/>
                  </a:lnTo>
                  <a:lnTo>
                    <a:pt x="873942" y="209521"/>
                  </a:lnTo>
                  <a:lnTo>
                    <a:pt x="874806" y="204013"/>
                  </a:lnTo>
                  <a:lnTo>
                    <a:pt x="875778" y="240733"/>
                  </a:lnTo>
                  <a:lnTo>
                    <a:pt x="876750" y="317522"/>
                  </a:lnTo>
                  <a:lnTo>
                    <a:pt x="877614" y="173665"/>
                  </a:lnTo>
                  <a:lnTo>
                    <a:pt x="878586" y="221941"/>
                  </a:lnTo>
                  <a:lnTo>
                    <a:pt x="879450" y="301214"/>
                  </a:lnTo>
                  <a:lnTo>
                    <a:pt x="880422" y="263521"/>
                  </a:lnTo>
                  <a:lnTo>
                    <a:pt x="881286" y="278858"/>
                  </a:lnTo>
                  <a:lnTo>
                    <a:pt x="882258" y="420663"/>
                  </a:lnTo>
                  <a:lnTo>
                    <a:pt x="883122" y="179389"/>
                  </a:lnTo>
                  <a:lnTo>
                    <a:pt x="884094" y="302726"/>
                  </a:lnTo>
                  <a:lnTo>
                    <a:pt x="884958" y="418395"/>
                  </a:lnTo>
                  <a:lnTo>
                    <a:pt x="885930" y="243109"/>
                  </a:lnTo>
                  <a:lnTo>
                    <a:pt x="886902" y="165241"/>
                  </a:lnTo>
                  <a:lnTo>
                    <a:pt x="887766" y="337826"/>
                  </a:lnTo>
                  <a:lnTo>
                    <a:pt x="888738" y="150229"/>
                  </a:lnTo>
                  <a:lnTo>
                    <a:pt x="889602" y="269785"/>
                  </a:lnTo>
                  <a:lnTo>
                    <a:pt x="890574" y="242137"/>
                  </a:lnTo>
                  <a:lnTo>
                    <a:pt x="891438" y="222049"/>
                  </a:lnTo>
                  <a:lnTo>
                    <a:pt x="892410" y="220861"/>
                  </a:lnTo>
                  <a:lnTo>
                    <a:pt x="893274" y="290846"/>
                  </a:lnTo>
                  <a:lnTo>
                    <a:pt x="894246" y="315254"/>
                  </a:lnTo>
                  <a:lnTo>
                    <a:pt x="895218" y="250993"/>
                  </a:lnTo>
                  <a:lnTo>
                    <a:pt x="896082" y="264385"/>
                  </a:lnTo>
                  <a:lnTo>
                    <a:pt x="897054" y="158653"/>
                  </a:lnTo>
                  <a:lnTo>
                    <a:pt x="897918" y="290846"/>
                  </a:lnTo>
                  <a:lnTo>
                    <a:pt x="898890" y="254557"/>
                  </a:lnTo>
                  <a:lnTo>
                    <a:pt x="899754" y="278102"/>
                  </a:lnTo>
                  <a:lnTo>
                    <a:pt x="900726" y="184573"/>
                  </a:lnTo>
                  <a:lnTo>
                    <a:pt x="901590" y="211141"/>
                  </a:lnTo>
                  <a:lnTo>
                    <a:pt x="902562" y="264493"/>
                  </a:lnTo>
                  <a:lnTo>
                    <a:pt x="903534" y="289010"/>
                  </a:lnTo>
                  <a:lnTo>
                    <a:pt x="904398" y="225397"/>
                  </a:lnTo>
                  <a:lnTo>
                    <a:pt x="905370" y="225181"/>
                  </a:lnTo>
                  <a:lnTo>
                    <a:pt x="906234" y="225181"/>
                  </a:lnTo>
                  <a:lnTo>
                    <a:pt x="907206" y="205849"/>
                  </a:lnTo>
                  <a:lnTo>
                    <a:pt x="908070" y="247213"/>
                  </a:lnTo>
                  <a:lnTo>
                    <a:pt x="909042" y="383834"/>
                  </a:lnTo>
                  <a:lnTo>
                    <a:pt x="909906" y="119556"/>
                  </a:lnTo>
                  <a:lnTo>
                    <a:pt x="910878" y="251317"/>
                  </a:lnTo>
                  <a:lnTo>
                    <a:pt x="911850" y="113508"/>
                  </a:lnTo>
                  <a:lnTo>
                    <a:pt x="912714" y="92556"/>
                  </a:lnTo>
                  <a:lnTo>
                    <a:pt x="913686" y="390206"/>
                  </a:lnTo>
                  <a:lnTo>
                    <a:pt x="914550" y="370982"/>
                  </a:lnTo>
                  <a:lnTo>
                    <a:pt x="915522" y="254233"/>
                  </a:lnTo>
                  <a:lnTo>
                    <a:pt x="916386" y="252505"/>
                  </a:lnTo>
                  <a:lnTo>
                    <a:pt x="917358" y="230257"/>
                  </a:lnTo>
                  <a:lnTo>
                    <a:pt x="918222" y="341714"/>
                  </a:lnTo>
                  <a:lnTo>
                    <a:pt x="919194" y="226909"/>
                  </a:lnTo>
                  <a:lnTo>
                    <a:pt x="920166" y="313094"/>
                  </a:lnTo>
                  <a:lnTo>
                    <a:pt x="921030" y="187705"/>
                  </a:lnTo>
                  <a:lnTo>
                    <a:pt x="922002" y="295274"/>
                  </a:lnTo>
                  <a:lnTo>
                    <a:pt x="922866" y="166969"/>
                  </a:lnTo>
                </a:path>
              </a:pathLst>
            </a:custGeom>
            <a:ln w="7668">
              <a:solidFill>
                <a:srgbClr val="03396C"/>
              </a:solidFill>
            </a:ln>
          </p:spPr>
          <p:txBody>
            <a:bodyPr wrap="square" lIns="0" tIns="0" rIns="0" bIns="0" rtlCol="0"/>
            <a:lstStyle/>
            <a:p>
              <a:endParaRPr/>
            </a:p>
          </p:txBody>
        </p:sp>
        <p:sp>
          <p:nvSpPr>
            <p:cNvPr id="41" name="object 41"/>
            <p:cNvSpPr/>
            <p:nvPr/>
          </p:nvSpPr>
          <p:spPr>
            <a:xfrm>
              <a:off x="2634814" y="1154059"/>
              <a:ext cx="923290" cy="491490"/>
            </a:xfrm>
            <a:custGeom>
              <a:avLst/>
              <a:gdLst/>
              <a:ahLst/>
              <a:cxnLst/>
              <a:rect l="l" t="t" r="r" b="b"/>
              <a:pathLst>
                <a:path w="923289" h="491489">
                  <a:moveTo>
                    <a:pt x="0" y="365906"/>
                  </a:moveTo>
                  <a:lnTo>
                    <a:pt x="972" y="364610"/>
                  </a:lnTo>
                  <a:lnTo>
                    <a:pt x="1836" y="380270"/>
                  </a:lnTo>
                  <a:lnTo>
                    <a:pt x="2808" y="380270"/>
                  </a:lnTo>
                  <a:lnTo>
                    <a:pt x="3672" y="265681"/>
                  </a:lnTo>
                  <a:lnTo>
                    <a:pt x="4644" y="214381"/>
                  </a:lnTo>
                  <a:lnTo>
                    <a:pt x="5508" y="376706"/>
                  </a:lnTo>
                  <a:lnTo>
                    <a:pt x="6480" y="346790"/>
                  </a:lnTo>
                  <a:lnTo>
                    <a:pt x="7344" y="287174"/>
                  </a:lnTo>
                  <a:lnTo>
                    <a:pt x="8316" y="105732"/>
                  </a:lnTo>
                  <a:lnTo>
                    <a:pt x="9288" y="185869"/>
                  </a:lnTo>
                  <a:lnTo>
                    <a:pt x="10152" y="306290"/>
                  </a:lnTo>
                  <a:lnTo>
                    <a:pt x="11124" y="283718"/>
                  </a:lnTo>
                  <a:lnTo>
                    <a:pt x="11988" y="180793"/>
                  </a:lnTo>
                  <a:lnTo>
                    <a:pt x="12960" y="237709"/>
                  </a:lnTo>
                  <a:lnTo>
                    <a:pt x="13824" y="237709"/>
                  </a:lnTo>
                  <a:lnTo>
                    <a:pt x="14796" y="239005"/>
                  </a:lnTo>
                  <a:lnTo>
                    <a:pt x="15660" y="255853"/>
                  </a:lnTo>
                  <a:lnTo>
                    <a:pt x="16632" y="306614"/>
                  </a:lnTo>
                  <a:lnTo>
                    <a:pt x="17604" y="306614"/>
                  </a:lnTo>
                  <a:lnTo>
                    <a:pt x="18468" y="185977"/>
                  </a:lnTo>
                  <a:lnTo>
                    <a:pt x="19440" y="208549"/>
                  </a:lnTo>
                  <a:lnTo>
                    <a:pt x="20304" y="249373"/>
                  </a:lnTo>
                  <a:lnTo>
                    <a:pt x="21276" y="374978"/>
                  </a:lnTo>
                  <a:lnTo>
                    <a:pt x="22140" y="266113"/>
                  </a:lnTo>
                  <a:lnTo>
                    <a:pt x="23112" y="255637"/>
                  </a:lnTo>
                  <a:lnTo>
                    <a:pt x="23976" y="134568"/>
                  </a:lnTo>
                  <a:lnTo>
                    <a:pt x="24948" y="155305"/>
                  </a:lnTo>
                  <a:lnTo>
                    <a:pt x="25920" y="204877"/>
                  </a:lnTo>
                  <a:lnTo>
                    <a:pt x="26784" y="341174"/>
                  </a:lnTo>
                  <a:lnTo>
                    <a:pt x="27756" y="213625"/>
                  </a:lnTo>
                  <a:lnTo>
                    <a:pt x="28620" y="292034"/>
                  </a:lnTo>
                  <a:lnTo>
                    <a:pt x="29592" y="114372"/>
                  </a:lnTo>
                  <a:lnTo>
                    <a:pt x="30456" y="120528"/>
                  </a:lnTo>
                  <a:lnTo>
                    <a:pt x="31428" y="234793"/>
                  </a:lnTo>
                  <a:lnTo>
                    <a:pt x="32292" y="191485"/>
                  </a:lnTo>
                  <a:lnTo>
                    <a:pt x="33264" y="303158"/>
                  </a:lnTo>
                  <a:lnTo>
                    <a:pt x="34128" y="322382"/>
                  </a:lnTo>
                  <a:lnTo>
                    <a:pt x="35100" y="270973"/>
                  </a:lnTo>
                  <a:lnTo>
                    <a:pt x="36072" y="195157"/>
                  </a:lnTo>
                  <a:lnTo>
                    <a:pt x="36936" y="257149"/>
                  </a:lnTo>
                  <a:lnTo>
                    <a:pt x="37908" y="258769"/>
                  </a:lnTo>
                  <a:lnTo>
                    <a:pt x="38772" y="191269"/>
                  </a:lnTo>
                  <a:lnTo>
                    <a:pt x="39744" y="172261"/>
                  </a:lnTo>
                  <a:lnTo>
                    <a:pt x="40608" y="323570"/>
                  </a:lnTo>
                  <a:lnTo>
                    <a:pt x="41580" y="169885"/>
                  </a:lnTo>
                  <a:lnTo>
                    <a:pt x="42444" y="194725"/>
                  </a:lnTo>
                  <a:lnTo>
                    <a:pt x="43416" y="263845"/>
                  </a:lnTo>
                  <a:lnTo>
                    <a:pt x="44388" y="273242"/>
                  </a:lnTo>
                  <a:lnTo>
                    <a:pt x="45252" y="354242"/>
                  </a:lnTo>
                  <a:lnTo>
                    <a:pt x="46224" y="297542"/>
                  </a:lnTo>
                  <a:lnTo>
                    <a:pt x="47088" y="297542"/>
                  </a:lnTo>
                  <a:lnTo>
                    <a:pt x="48060" y="185437"/>
                  </a:lnTo>
                  <a:lnTo>
                    <a:pt x="48924" y="233605"/>
                  </a:lnTo>
                  <a:lnTo>
                    <a:pt x="49896" y="314822"/>
                  </a:lnTo>
                  <a:lnTo>
                    <a:pt x="50760" y="188785"/>
                  </a:lnTo>
                  <a:lnTo>
                    <a:pt x="51732" y="353054"/>
                  </a:lnTo>
                  <a:lnTo>
                    <a:pt x="52704" y="304238"/>
                  </a:lnTo>
                  <a:lnTo>
                    <a:pt x="53568" y="260821"/>
                  </a:lnTo>
                  <a:lnTo>
                    <a:pt x="54540" y="298406"/>
                  </a:lnTo>
                  <a:lnTo>
                    <a:pt x="55404" y="193213"/>
                  </a:lnTo>
                  <a:lnTo>
                    <a:pt x="56376" y="198397"/>
                  </a:lnTo>
                  <a:lnTo>
                    <a:pt x="57240" y="344522"/>
                  </a:lnTo>
                  <a:lnTo>
                    <a:pt x="58212" y="112752"/>
                  </a:lnTo>
                  <a:lnTo>
                    <a:pt x="59076" y="247537"/>
                  </a:lnTo>
                  <a:lnTo>
                    <a:pt x="60048" y="222589"/>
                  </a:lnTo>
                  <a:lnTo>
                    <a:pt x="61020" y="203473"/>
                  </a:lnTo>
                  <a:lnTo>
                    <a:pt x="61884" y="264709"/>
                  </a:lnTo>
                  <a:lnTo>
                    <a:pt x="62856" y="226153"/>
                  </a:lnTo>
                  <a:lnTo>
                    <a:pt x="63720" y="139969"/>
                  </a:lnTo>
                  <a:lnTo>
                    <a:pt x="64692" y="163297"/>
                  </a:lnTo>
                  <a:lnTo>
                    <a:pt x="65556" y="275186"/>
                  </a:lnTo>
                  <a:lnTo>
                    <a:pt x="66528" y="256069"/>
                  </a:lnTo>
                  <a:lnTo>
                    <a:pt x="67392" y="295706"/>
                  </a:lnTo>
                  <a:lnTo>
                    <a:pt x="68364" y="277994"/>
                  </a:lnTo>
                  <a:lnTo>
                    <a:pt x="69336" y="277994"/>
                  </a:lnTo>
                  <a:lnTo>
                    <a:pt x="70200" y="276266"/>
                  </a:lnTo>
                  <a:lnTo>
                    <a:pt x="71172" y="174529"/>
                  </a:lnTo>
                  <a:lnTo>
                    <a:pt x="72036" y="150229"/>
                  </a:lnTo>
                  <a:lnTo>
                    <a:pt x="73008" y="330374"/>
                  </a:lnTo>
                  <a:lnTo>
                    <a:pt x="73872" y="134028"/>
                  </a:lnTo>
                  <a:lnTo>
                    <a:pt x="74844" y="346790"/>
                  </a:lnTo>
                  <a:lnTo>
                    <a:pt x="75708" y="237169"/>
                  </a:lnTo>
                  <a:lnTo>
                    <a:pt x="76680" y="232309"/>
                  </a:lnTo>
                  <a:lnTo>
                    <a:pt x="77652" y="282854"/>
                  </a:lnTo>
                  <a:lnTo>
                    <a:pt x="78516" y="215245"/>
                  </a:lnTo>
                  <a:lnTo>
                    <a:pt x="79488" y="240193"/>
                  </a:lnTo>
                  <a:lnTo>
                    <a:pt x="80352" y="121932"/>
                  </a:lnTo>
                  <a:lnTo>
                    <a:pt x="81324" y="273026"/>
                  </a:lnTo>
                  <a:lnTo>
                    <a:pt x="82188" y="248293"/>
                  </a:lnTo>
                  <a:lnTo>
                    <a:pt x="83160" y="182089"/>
                  </a:lnTo>
                  <a:lnTo>
                    <a:pt x="84024" y="184033"/>
                  </a:lnTo>
                  <a:lnTo>
                    <a:pt x="84996" y="214489"/>
                  </a:lnTo>
                  <a:lnTo>
                    <a:pt x="85860" y="202933"/>
                  </a:lnTo>
                  <a:lnTo>
                    <a:pt x="86832" y="231553"/>
                  </a:lnTo>
                  <a:lnTo>
                    <a:pt x="87804" y="114156"/>
                  </a:lnTo>
                  <a:lnTo>
                    <a:pt x="88668" y="86616"/>
                  </a:lnTo>
                  <a:lnTo>
                    <a:pt x="89640" y="134352"/>
                  </a:lnTo>
                  <a:lnTo>
                    <a:pt x="90504" y="293438"/>
                  </a:lnTo>
                  <a:lnTo>
                    <a:pt x="91476" y="280694"/>
                  </a:lnTo>
                  <a:lnTo>
                    <a:pt x="92340" y="280694"/>
                  </a:lnTo>
                  <a:lnTo>
                    <a:pt x="93312" y="173881"/>
                  </a:lnTo>
                  <a:lnTo>
                    <a:pt x="94176" y="292466"/>
                  </a:lnTo>
                  <a:lnTo>
                    <a:pt x="95148" y="216217"/>
                  </a:lnTo>
                  <a:lnTo>
                    <a:pt x="96120" y="267301"/>
                  </a:lnTo>
                  <a:lnTo>
                    <a:pt x="96984" y="267301"/>
                  </a:lnTo>
                  <a:lnTo>
                    <a:pt x="97956" y="202177"/>
                  </a:lnTo>
                  <a:lnTo>
                    <a:pt x="98820" y="291278"/>
                  </a:lnTo>
                  <a:lnTo>
                    <a:pt x="99792" y="231121"/>
                  </a:lnTo>
                  <a:lnTo>
                    <a:pt x="100656" y="261901"/>
                  </a:lnTo>
                  <a:lnTo>
                    <a:pt x="101628" y="201205"/>
                  </a:lnTo>
                  <a:lnTo>
                    <a:pt x="102492" y="201205"/>
                  </a:lnTo>
                  <a:lnTo>
                    <a:pt x="103464" y="201205"/>
                  </a:lnTo>
                  <a:lnTo>
                    <a:pt x="104436" y="205525"/>
                  </a:lnTo>
                  <a:lnTo>
                    <a:pt x="105300" y="301754"/>
                  </a:lnTo>
                  <a:lnTo>
                    <a:pt x="106272" y="132948"/>
                  </a:lnTo>
                  <a:lnTo>
                    <a:pt x="107136" y="123228"/>
                  </a:lnTo>
                  <a:lnTo>
                    <a:pt x="108108" y="159301"/>
                  </a:lnTo>
                  <a:lnTo>
                    <a:pt x="108972" y="102600"/>
                  </a:lnTo>
                  <a:lnTo>
                    <a:pt x="109944" y="186517"/>
                  </a:lnTo>
                  <a:lnTo>
                    <a:pt x="110808" y="265249"/>
                  </a:lnTo>
                  <a:lnTo>
                    <a:pt x="111780" y="294518"/>
                  </a:lnTo>
                  <a:lnTo>
                    <a:pt x="112752" y="223561"/>
                  </a:lnTo>
                  <a:lnTo>
                    <a:pt x="113616" y="219673"/>
                  </a:lnTo>
                  <a:lnTo>
                    <a:pt x="114588" y="213301"/>
                  </a:lnTo>
                  <a:lnTo>
                    <a:pt x="115452" y="274862"/>
                  </a:lnTo>
                  <a:lnTo>
                    <a:pt x="116424" y="267841"/>
                  </a:lnTo>
                  <a:lnTo>
                    <a:pt x="117288" y="215353"/>
                  </a:lnTo>
                  <a:lnTo>
                    <a:pt x="118260" y="281342"/>
                  </a:lnTo>
                  <a:lnTo>
                    <a:pt x="119124" y="209737"/>
                  </a:lnTo>
                  <a:lnTo>
                    <a:pt x="120096" y="224533"/>
                  </a:lnTo>
                  <a:lnTo>
                    <a:pt x="121068" y="173989"/>
                  </a:lnTo>
                  <a:lnTo>
                    <a:pt x="121932" y="348950"/>
                  </a:lnTo>
                  <a:lnTo>
                    <a:pt x="122904" y="353378"/>
                  </a:lnTo>
                  <a:lnTo>
                    <a:pt x="123768" y="202933"/>
                  </a:lnTo>
                  <a:lnTo>
                    <a:pt x="124740" y="216217"/>
                  </a:lnTo>
                  <a:lnTo>
                    <a:pt x="125604" y="59184"/>
                  </a:lnTo>
                  <a:lnTo>
                    <a:pt x="126576" y="487083"/>
                  </a:lnTo>
                  <a:lnTo>
                    <a:pt x="127440" y="490971"/>
                  </a:lnTo>
                  <a:lnTo>
                    <a:pt x="128412" y="490971"/>
                  </a:lnTo>
                  <a:lnTo>
                    <a:pt x="129384" y="443559"/>
                  </a:lnTo>
                  <a:lnTo>
                    <a:pt x="130248" y="91692"/>
                  </a:lnTo>
                  <a:lnTo>
                    <a:pt x="131220" y="324650"/>
                  </a:lnTo>
                  <a:lnTo>
                    <a:pt x="132084" y="162325"/>
                  </a:lnTo>
                  <a:lnTo>
                    <a:pt x="133056" y="225073"/>
                  </a:lnTo>
                  <a:lnTo>
                    <a:pt x="133920" y="225073"/>
                  </a:lnTo>
                  <a:lnTo>
                    <a:pt x="134892" y="116100"/>
                  </a:lnTo>
                  <a:lnTo>
                    <a:pt x="135757" y="174853"/>
                  </a:lnTo>
                  <a:lnTo>
                    <a:pt x="136729" y="284690"/>
                  </a:lnTo>
                  <a:lnTo>
                    <a:pt x="137701" y="442371"/>
                  </a:lnTo>
                  <a:lnTo>
                    <a:pt x="138565" y="340418"/>
                  </a:lnTo>
                  <a:lnTo>
                    <a:pt x="139537" y="295490"/>
                  </a:lnTo>
                  <a:lnTo>
                    <a:pt x="140401" y="346682"/>
                  </a:lnTo>
                  <a:lnTo>
                    <a:pt x="141373" y="295598"/>
                  </a:lnTo>
                  <a:lnTo>
                    <a:pt x="142237" y="189109"/>
                  </a:lnTo>
                  <a:lnTo>
                    <a:pt x="143209" y="253261"/>
                  </a:lnTo>
                  <a:lnTo>
                    <a:pt x="144073" y="310178"/>
                  </a:lnTo>
                  <a:lnTo>
                    <a:pt x="145045" y="151201"/>
                  </a:lnTo>
                  <a:lnTo>
                    <a:pt x="145909" y="302186"/>
                  </a:lnTo>
                  <a:lnTo>
                    <a:pt x="146881" y="133164"/>
                  </a:lnTo>
                  <a:lnTo>
                    <a:pt x="147853" y="348518"/>
                  </a:lnTo>
                  <a:lnTo>
                    <a:pt x="148717" y="325406"/>
                  </a:lnTo>
                  <a:lnTo>
                    <a:pt x="149689" y="128844"/>
                  </a:lnTo>
                  <a:lnTo>
                    <a:pt x="150553" y="266545"/>
                  </a:lnTo>
                  <a:lnTo>
                    <a:pt x="151525" y="228853"/>
                  </a:lnTo>
                  <a:lnTo>
                    <a:pt x="152389" y="284042"/>
                  </a:lnTo>
                  <a:lnTo>
                    <a:pt x="153361" y="284042"/>
                  </a:lnTo>
                  <a:lnTo>
                    <a:pt x="154225" y="184141"/>
                  </a:lnTo>
                  <a:lnTo>
                    <a:pt x="155197" y="193537"/>
                  </a:lnTo>
                  <a:lnTo>
                    <a:pt x="156169" y="201421"/>
                  </a:lnTo>
                  <a:lnTo>
                    <a:pt x="157033" y="183925"/>
                  </a:lnTo>
                  <a:lnTo>
                    <a:pt x="158005" y="191917"/>
                  </a:lnTo>
                  <a:lnTo>
                    <a:pt x="158869" y="176257"/>
                  </a:lnTo>
                  <a:lnTo>
                    <a:pt x="159841" y="65772"/>
                  </a:lnTo>
                  <a:lnTo>
                    <a:pt x="160705" y="26568"/>
                  </a:lnTo>
                  <a:lnTo>
                    <a:pt x="161677" y="95796"/>
                  </a:lnTo>
                  <a:lnTo>
                    <a:pt x="162541" y="97092"/>
                  </a:lnTo>
                  <a:lnTo>
                    <a:pt x="163513" y="197965"/>
                  </a:lnTo>
                  <a:lnTo>
                    <a:pt x="164485" y="274106"/>
                  </a:lnTo>
                  <a:lnTo>
                    <a:pt x="165349" y="237709"/>
                  </a:lnTo>
                  <a:lnTo>
                    <a:pt x="166321" y="321626"/>
                  </a:lnTo>
                  <a:lnTo>
                    <a:pt x="167185" y="133164"/>
                  </a:lnTo>
                  <a:lnTo>
                    <a:pt x="168157" y="281450"/>
                  </a:lnTo>
                  <a:lnTo>
                    <a:pt x="169021" y="124956"/>
                  </a:lnTo>
                  <a:lnTo>
                    <a:pt x="169993" y="301106"/>
                  </a:lnTo>
                  <a:lnTo>
                    <a:pt x="170857" y="122148"/>
                  </a:lnTo>
                  <a:lnTo>
                    <a:pt x="171829" y="374114"/>
                  </a:lnTo>
                  <a:lnTo>
                    <a:pt x="172801" y="244513"/>
                  </a:lnTo>
                  <a:lnTo>
                    <a:pt x="173665" y="293870"/>
                  </a:lnTo>
                  <a:lnTo>
                    <a:pt x="174637" y="295382"/>
                  </a:lnTo>
                  <a:lnTo>
                    <a:pt x="175501" y="295382"/>
                  </a:lnTo>
                  <a:lnTo>
                    <a:pt x="176473" y="286310"/>
                  </a:lnTo>
                  <a:lnTo>
                    <a:pt x="177337" y="268381"/>
                  </a:lnTo>
                  <a:lnTo>
                    <a:pt x="178309" y="297110"/>
                  </a:lnTo>
                  <a:lnTo>
                    <a:pt x="179173" y="200665"/>
                  </a:lnTo>
                  <a:lnTo>
                    <a:pt x="180145" y="249913"/>
                  </a:lnTo>
                  <a:lnTo>
                    <a:pt x="181117" y="140185"/>
                  </a:lnTo>
                  <a:lnTo>
                    <a:pt x="181981" y="355538"/>
                  </a:lnTo>
                  <a:lnTo>
                    <a:pt x="182953" y="155305"/>
                  </a:lnTo>
                  <a:lnTo>
                    <a:pt x="183817" y="363746"/>
                  </a:lnTo>
                  <a:lnTo>
                    <a:pt x="184789" y="169993"/>
                  </a:lnTo>
                  <a:lnTo>
                    <a:pt x="185653" y="131436"/>
                  </a:lnTo>
                  <a:lnTo>
                    <a:pt x="186625" y="291062"/>
                  </a:lnTo>
                  <a:lnTo>
                    <a:pt x="187489" y="349490"/>
                  </a:lnTo>
                  <a:lnTo>
                    <a:pt x="188461" y="30240"/>
                  </a:lnTo>
                  <a:lnTo>
                    <a:pt x="189433" y="324"/>
                  </a:lnTo>
                  <a:lnTo>
                    <a:pt x="190297" y="41796"/>
                  </a:lnTo>
                  <a:lnTo>
                    <a:pt x="191269" y="78084"/>
                  </a:lnTo>
                  <a:lnTo>
                    <a:pt x="192133" y="384050"/>
                  </a:lnTo>
                  <a:lnTo>
                    <a:pt x="193105" y="359426"/>
                  </a:lnTo>
                  <a:lnTo>
                    <a:pt x="193969" y="344954"/>
                  </a:lnTo>
                  <a:lnTo>
                    <a:pt x="194941" y="186733"/>
                  </a:lnTo>
                  <a:lnTo>
                    <a:pt x="195805" y="186841"/>
                  </a:lnTo>
                  <a:lnTo>
                    <a:pt x="196777" y="171613"/>
                  </a:lnTo>
                  <a:lnTo>
                    <a:pt x="197749" y="343442"/>
                  </a:lnTo>
                  <a:lnTo>
                    <a:pt x="198613" y="180037"/>
                  </a:lnTo>
                  <a:lnTo>
                    <a:pt x="199585" y="266761"/>
                  </a:lnTo>
                  <a:lnTo>
                    <a:pt x="200449" y="317090"/>
                  </a:lnTo>
                  <a:lnTo>
                    <a:pt x="201421" y="190081"/>
                  </a:lnTo>
                  <a:lnTo>
                    <a:pt x="202285" y="325622"/>
                  </a:lnTo>
                  <a:lnTo>
                    <a:pt x="203257" y="123444"/>
                  </a:lnTo>
                  <a:lnTo>
                    <a:pt x="204121" y="129060"/>
                  </a:lnTo>
                  <a:lnTo>
                    <a:pt x="205093" y="388154"/>
                  </a:lnTo>
                  <a:lnTo>
                    <a:pt x="205957" y="262765"/>
                  </a:lnTo>
                  <a:lnTo>
                    <a:pt x="206929" y="149473"/>
                  </a:lnTo>
                  <a:lnTo>
                    <a:pt x="207901" y="277346"/>
                  </a:lnTo>
                  <a:lnTo>
                    <a:pt x="208765" y="333398"/>
                  </a:lnTo>
                  <a:lnTo>
                    <a:pt x="209737" y="255529"/>
                  </a:lnTo>
                  <a:lnTo>
                    <a:pt x="210601" y="225397"/>
                  </a:lnTo>
                  <a:lnTo>
                    <a:pt x="211573" y="292682"/>
                  </a:lnTo>
                  <a:lnTo>
                    <a:pt x="212437" y="235441"/>
                  </a:lnTo>
                  <a:lnTo>
                    <a:pt x="213409" y="238033"/>
                  </a:lnTo>
                  <a:lnTo>
                    <a:pt x="214273" y="220645"/>
                  </a:lnTo>
                  <a:lnTo>
                    <a:pt x="215245" y="220645"/>
                  </a:lnTo>
                  <a:lnTo>
                    <a:pt x="216217" y="242893"/>
                  </a:lnTo>
                  <a:lnTo>
                    <a:pt x="217081" y="253477"/>
                  </a:lnTo>
                  <a:lnTo>
                    <a:pt x="218053" y="259525"/>
                  </a:lnTo>
                  <a:lnTo>
                    <a:pt x="218917" y="219241"/>
                  </a:lnTo>
                  <a:lnTo>
                    <a:pt x="219889" y="317306"/>
                  </a:lnTo>
                  <a:lnTo>
                    <a:pt x="220753" y="377030"/>
                  </a:lnTo>
                  <a:lnTo>
                    <a:pt x="221725" y="172261"/>
                  </a:lnTo>
                  <a:lnTo>
                    <a:pt x="222589" y="185761"/>
                  </a:lnTo>
                  <a:lnTo>
                    <a:pt x="223561" y="133380"/>
                  </a:lnTo>
                  <a:lnTo>
                    <a:pt x="224533" y="289874"/>
                  </a:lnTo>
                  <a:lnTo>
                    <a:pt x="225397" y="268489"/>
                  </a:lnTo>
                  <a:lnTo>
                    <a:pt x="226369" y="171397"/>
                  </a:lnTo>
                  <a:lnTo>
                    <a:pt x="227233" y="259525"/>
                  </a:lnTo>
                  <a:lnTo>
                    <a:pt x="228205" y="194185"/>
                  </a:lnTo>
                  <a:lnTo>
                    <a:pt x="229069" y="225937"/>
                  </a:lnTo>
                  <a:lnTo>
                    <a:pt x="230041" y="145369"/>
                  </a:lnTo>
                  <a:lnTo>
                    <a:pt x="230905" y="216649"/>
                  </a:lnTo>
                  <a:lnTo>
                    <a:pt x="231877" y="231769"/>
                  </a:lnTo>
                  <a:lnTo>
                    <a:pt x="232849" y="253045"/>
                  </a:lnTo>
                  <a:lnTo>
                    <a:pt x="233713" y="185545"/>
                  </a:lnTo>
                  <a:lnTo>
                    <a:pt x="234685" y="256933"/>
                  </a:lnTo>
                  <a:lnTo>
                    <a:pt x="235549" y="274538"/>
                  </a:lnTo>
                  <a:lnTo>
                    <a:pt x="236521" y="140293"/>
                  </a:lnTo>
                  <a:lnTo>
                    <a:pt x="237385" y="135757"/>
                  </a:lnTo>
                  <a:lnTo>
                    <a:pt x="238357" y="322922"/>
                  </a:lnTo>
                  <a:lnTo>
                    <a:pt x="239221" y="317414"/>
                  </a:lnTo>
                  <a:lnTo>
                    <a:pt x="240193" y="88776"/>
                  </a:lnTo>
                  <a:lnTo>
                    <a:pt x="241165" y="194833"/>
                  </a:lnTo>
                  <a:lnTo>
                    <a:pt x="242029" y="156169"/>
                  </a:lnTo>
                  <a:lnTo>
                    <a:pt x="243001" y="323354"/>
                  </a:lnTo>
                  <a:lnTo>
                    <a:pt x="243865" y="269677"/>
                  </a:lnTo>
                  <a:lnTo>
                    <a:pt x="244837" y="319466"/>
                  </a:lnTo>
                  <a:lnTo>
                    <a:pt x="245701" y="24732"/>
                  </a:lnTo>
                  <a:lnTo>
                    <a:pt x="246673" y="426171"/>
                  </a:lnTo>
                  <a:lnTo>
                    <a:pt x="247537" y="411807"/>
                  </a:lnTo>
                  <a:lnTo>
                    <a:pt x="248509" y="365906"/>
                  </a:lnTo>
                  <a:lnTo>
                    <a:pt x="249481" y="425631"/>
                  </a:lnTo>
                  <a:lnTo>
                    <a:pt x="250345" y="344846"/>
                  </a:lnTo>
                  <a:lnTo>
                    <a:pt x="251317" y="155845"/>
                  </a:lnTo>
                  <a:lnTo>
                    <a:pt x="252181" y="304022"/>
                  </a:lnTo>
                  <a:lnTo>
                    <a:pt x="253153" y="143749"/>
                  </a:lnTo>
                  <a:lnTo>
                    <a:pt x="254017" y="311366"/>
                  </a:lnTo>
                  <a:lnTo>
                    <a:pt x="254989" y="158653"/>
                  </a:lnTo>
                  <a:lnTo>
                    <a:pt x="255853" y="160381"/>
                  </a:lnTo>
                  <a:lnTo>
                    <a:pt x="256825" y="255961"/>
                  </a:lnTo>
                  <a:lnTo>
                    <a:pt x="257689" y="290414"/>
                  </a:lnTo>
                  <a:lnTo>
                    <a:pt x="258661" y="321194"/>
                  </a:lnTo>
                  <a:lnTo>
                    <a:pt x="259633" y="223885"/>
                  </a:lnTo>
                  <a:lnTo>
                    <a:pt x="260497" y="339878"/>
                  </a:lnTo>
                  <a:lnTo>
                    <a:pt x="261469" y="227233"/>
                  </a:lnTo>
                  <a:lnTo>
                    <a:pt x="262333" y="362234"/>
                  </a:lnTo>
                  <a:lnTo>
                    <a:pt x="263305" y="312014"/>
                  </a:lnTo>
                  <a:lnTo>
                    <a:pt x="264169" y="325298"/>
                  </a:lnTo>
                  <a:lnTo>
                    <a:pt x="265141" y="313418"/>
                  </a:lnTo>
                  <a:lnTo>
                    <a:pt x="266005" y="158329"/>
                  </a:lnTo>
                  <a:lnTo>
                    <a:pt x="266977" y="259309"/>
                  </a:lnTo>
                  <a:lnTo>
                    <a:pt x="267949" y="182305"/>
                  </a:lnTo>
                  <a:lnTo>
                    <a:pt x="268813" y="0"/>
                  </a:lnTo>
                  <a:lnTo>
                    <a:pt x="269785" y="145909"/>
                  </a:lnTo>
                  <a:lnTo>
                    <a:pt x="270649" y="287606"/>
                  </a:lnTo>
                  <a:lnTo>
                    <a:pt x="271622" y="229285"/>
                  </a:lnTo>
                  <a:lnTo>
                    <a:pt x="272486" y="229285"/>
                  </a:lnTo>
                  <a:lnTo>
                    <a:pt x="273458" y="287390"/>
                  </a:lnTo>
                  <a:lnTo>
                    <a:pt x="274322" y="287066"/>
                  </a:lnTo>
                  <a:lnTo>
                    <a:pt x="275294" y="180685"/>
                  </a:lnTo>
                  <a:lnTo>
                    <a:pt x="276266" y="162865"/>
                  </a:lnTo>
                  <a:lnTo>
                    <a:pt x="277130" y="190837"/>
                  </a:lnTo>
                  <a:lnTo>
                    <a:pt x="278102" y="413319"/>
                  </a:lnTo>
                  <a:lnTo>
                    <a:pt x="278966" y="220753"/>
                  </a:lnTo>
                  <a:lnTo>
                    <a:pt x="279938" y="239869"/>
                  </a:lnTo>
                  <a:lnTo>
                    <a:pt x="280802" y="205957"/>
                  </a:lnTo>
                  <a:lnTo>
                    <a:pt x="281774" y="144505"/>
                  </a:lnTo>
                  <a:lnTo>
                    <a:pt x="282638" y="272054"/>
                  </a:lnTo>
                  <a:lnTo>
                    <a:pt x="283610" y="328970"/>
                  </a:lnTo>
                  <a:lnTo>
                    <a:pt x="284582" y="224425"/>
                  </a:lnTo>
                  <a:lnTo>
                    <a:pt x="285446" y="150769"/>
                  </a:lnTo>
                  <a:lnTo>
                    <a:pt x="286418" y="258121"/>
                  </a:lnTo>
                  <a:lnTo>
                    <a:pt x="287282" y="216757"/>
                  </a:lnTo>
                  <a:lnTo>
                    <a:pt x="288254" y="203365"/>
                  </a:lnTo>
                  <a:lnTo>
                    <a:pt x="289118" y="302078"/>
                  </a:lnTo>
                  <a:lnTo>
                    <a:pt x="290090" y="148609"/>
                  </a:lnTo>
                  <a:lnTo>
                    <a:pt x="290954" y="365366"/>
                  </a:lnTo>
                  <a:lnTo>
                    <a:pt x="291926" y="86832"/>
                  </a:lnTo>
                  <a:lnTo>
                    <a:pt x="292898" y="262117"/>
                  </a:lnTo>
                  <a:lnTo>
                    <a:pt x="293762" y="259957"/>
                  </a:lnTo>
                  <a:lnTo>
                    <a:pt x="294734" y="163729"/>
                  </a:lnTo>
                  <a:lnTo>
                    <a:pt x="295598" y="308666"/>
                  </a:lnTo>
                  <a:lnTo>
                    <a:pt x="296570" y="280478"/>
                  </a:lnTo>
                  <a:lnTo>
                    <a:pt x="297434" y="371198"/>
                  </a:lnTo>
                  <a:lnTo>
                    <a:pt x="298406" y="110592"/>
                  </a:lnTo>
                  <a:lnTo>
                    <a:pt x="299270" y="380810"/>
                  </a:lnTo>
                  <a:lnTo>
                    <a:pt x="300242" y="358346"/>
                  </a:lnTo>
                  <a:lnTo>
                    <a:pt x="301214" y="330374"/>
                  </a:lnTo>
                  <a:lnTo>
                    <a:pt x="302078" y="250561"/>
                  </a:lnTo>
                  <a:lnTo>
                    <a:pt x="303050" y="233065"/>
                  </a:lnTo>
                  <a:lnTo>
                    <a:pt x="303914" y="149581"/>
                  </a:lnTo>
                  <a:lnTo>
                    <a:pt x="304886" y="371198"/>
                  </a:lnTo>
                  <a:lnTo>
                    <a:pt x="305750" y="378866"/>
                  </a:lnTo>
                  <a:lnTo>
                    <a:pt x="306722" y="372278"/>
                  </a:lnTo>
                  <a:lnTo>
                    <a:pt x="307586" y="257257"/>
                  </a:lnTo>
                  <a:lnTo>
                    <a:pt x="308558" y="221941"/>
                  </a:lnTo>
                  <a:lnTo>
                    <a:pt x="309530" y="115344"/>
                  </a:lnTo>
                  <a:lnTo>
                    <a:pt x="310394" y="120096"/>
                  </a:lnTo>
                  <a:lnTo>
                    <a:pt x="311366" y="349274"/>
                  </a:lnTo>
                  <a:lnTo>
                    <a:pt x="312230" y="237817"/>
                  </a:lnTo>
                  <a:lnTo>
                    <a:pt x="313202" y="182737"/>
                  </a:lnTo>
                  <a:lnTo>
                    <a:pt x="314066" y="280370"/>
                  </a:lnTo>
                  <a:lnTo>
                    <a:pt x="315038" y="280586"/>
                  </a:lnTo>
                  <a:lnTo>
                    <a:pt x="315902" y="300890"/>
                  </a:lnTo>
                  <a:lnTo>
                    <a:pt x="316874" y="214165"/>
                  </a:lnTo>
                  <a:lnTo>
                    <a:pt x="317738" y="234901"/>
                  </a:lnTo>
                  <a:lnTo>
                    <a:pt x="318710" y="56808"/>
                  </a:lnTo>
                  <a:lnTo>
                    <a:pt x="319682" y="397226"/>
                  </a:lnTo>
                  <a:lnTo>
                    <a:pt x="320546" y="260605"/>
                  </a:lnTo>
                  <a:lnTo>
                    <a:pt x="321518" y="245377"/>
                  </a:lnTo>
                  <a:lnTo>
                    <a:pt x="322382" y="194077"/>
                  </a:lnTo>
                  <a:lnTo>
                    <a:pt x="323354" y="194077"/>
                  </a:lnTo>
                  <a:lnTo>
                    <a:pt x="324218" y="253693"/>
                  </a:lnTo>
                  <a:lnTo>
                    <a:pt x="325190" y="256717"/>
                  </a:lnTo>
                  <a:lnTo>
                    <a:pt x="326054" y="271622"/>
                  </a:lnTo>
                  <a:lnTo>
                    <a:pt x="327026" y="419151"/>
                  </a:lnTo>
                  <a:lnTo>
                    <a:pt x="327998" y="35208"/>
                  </a:lnTo>
                  <a:lnTo>
                    <a:pt x="328862" y="223021"/>
                  </a:lnTo>
                  <a:lnTo>
                    <a:pt x="329834" y="292790"/>
                  </a:lnTo>
                  <a:lnTo>
                    <a:pt x="330698" y="389774"/>
                  </a:lnTo>
                  <a:lnTo>
                    <a:pt x="331670" y="448743"/>
                  </a:lnTo>
                  <a:lnTo>
                    <a:pt x="332534" y="442803"/>
                  </a:lnTo>
                  <a:lnTo>
                    <a:pt x="333506" y="255529"/>
                  </a:lnTo>
                  <a:lnTo>
                    <a:pt x="334370" y="160489"/>
                  </a:lnTo>
                  <a:lnTo>
                    <a:pt x="335342" y="193429"/>
                  </a:lnTo>
                  <a:lnTo>
                    <a:pt x="336314" y="39960"/>
                  </a:lnTo>
                  <a:lnTo>
                    <a:pt x="337178" y="235657"/>
                  </a:lnTo>
                  <a:lnTo>
                    <a:pt x="338150" y="329294"/>
                  </a:lnTo>
                  <a:lnTo>
                    <a:pt x="339014" y="278642"/>
                  </a:lnTo>
                  <a:lnTo>
                    <a:pt x="339986" y="280262"/>
                  </a:lnTo>
                  <a:lnTo>
                    <a:pt x="340850" y="175285"/>
                  </a:lnTo>
                  <a:lnTo>
                    <a:pt x="341822" y="273998"/>
                  </a:lnTo>
                  <a:lnTo>
                    <a:pt x="342686" y="237385"/>
                  </a:lnTo>
                  <a:lnTo>
                    <a:pt x="343658" y="260173"/>
                  </a:lnTo>
                  <a:lnTo>
                    <a:pt x="344630" y="324974"/>
                  </a:lnTo>
                  <a:lnTo>
                    <a:pt x="345494" y="287606"/>
                  </a:lnTo>
                  <a:lnTo>
                    <a:pt x="346466" y="231013"/>
                  </a:lnTo>
                  <a:lnTo>
                    <a:pt x="347330" y="435351"/>
                  </a:lnTo>
                  <a:lnTo>
                    <a:pt x="348302" y="363422"/>
                  </a:lnTo>
                  <a:lnTo>
                    <a:pt x="349166" y="242677"/>
                  </a:lnTo>
                  <a:lnTo>
                    <a:pt x="350138" y="346898"/>
                  </a:lnTo>
                  <a:lnTo>
                    <a:pt x="351002" y="206713"/>
                  </a:lnTo>
                  <a:lnTo>
                    <a:pt x="351974" y="312662"/>
                  </a:lnTo>
                  <a:lnTo>
                    <a:pt x="352946" y="309962"/>
                  </a:lnTo>
                  <a:lnTo>
                    <a:pt x="353810" y="240949"/>
                  </a:lnTo>
                  <a:lnTo>
                    <a:pt x="354782" y="277562"/>
                  </a:lnTo>
                  <a:lnTo>
                    <a:pt x="355646" y="297002"/>
                  </a:lnTo>
                  <a:lnTo>
                    <a:pt x="356618" y="208657"/>
                  </a:lnTo>
                  <a:lnTo>
                    <a:pt x="357482" y="107676"/>
                  </a:lnTo>
                  <a:lnTo>
                    <a:pt x="358454" y="237601"/>
                  </a:lnTo>
                  <a:lnTo>
                    <a:pt x="359318" y="176473"/>
                  </a:lnTo>
                  <a:lnTo>
                    <a:pt x="360290" y="283826"/>
                  </a:lnTo>
                  <a:lnTo>
                    <a:pt x="361262" y="233821"/>
                  </a:lnTo>
                  <a:lnTo>
                    <a:pt x="362126" y="248833"/>
                  </a:lnTo>
                  <a:lnTo>
                    <a:pt x="363098" y="197965"/>
                  </a:lnTo>
                  <a:lnTo>
                    <a:pt x="363962" y="321950"/>
                  </a:lnTo>
                  <a:lnTo>
                    <a:pt x="364934" y="209197"/>
                  </a:lnTo>
                  <a:lnTo>
                    <a:pt x="365798" y="113832"/>
                  </a:lnTo>
                  <a:lnTo>
                    <a:pt x="366770" y="391826"/>
                  </a:lnTo>
                  <a:lnTo>
                    <a:pt x="367634" y="97416"/>
                  </a:lnTo>
                  <a:lnTo>
                    <a:pt x="368606" y="245269"/>
                  </a:lnTo>
                  <a:lnTo>
                    <a:pt x="369470" y="189109"/>
                  </a:lnTo>
                  <a:lnTo>
                    <a:pt x="370442" y="230689"/>
                  </a:lnTo>
                  <a:lnTo>
                    <a:pt x="371414" y="238141"/>
                  </a:lnTo>
                  <a:lnTo>
                    <a:pt x="372278" y="210493"/>
                  </a:lnTo>
                  <a:lnTo>
                    <a:pt x="373250" y="189973"/>
                  </a:lnTo>
                  <a:lnTo>
                    <a:pt x="374114" y="460731"/>
                  </a:lnTo>
                  <a:lnTo>
                    <a:pt x="375086" y="486759"/>
                  </a:lnTo>
                  <a:lnTo>
                    <a:pt x="375950" y="259525"/>
                  </a:lnTo>
                  <a:lnTo>
                    <a:pt x="376922" y="336962"/>
                  </a:lnTo>
                  <a:lnTo>
                    <a:pt x="377786" y="215137"/>
                  </a:lnTo>
                  <a:lnTo>
                    <a:pt x="378758" y="167293"/>
                  </a:lnTo>
                  <a:lnTo>
                    <a:pt x="379730" y="167833"/>
                  </a:lnTo>
                  <a:lnTo>
                    <a:pt x="380594" y="271838"/>
                  </a:lnTo>
                  <a:lnTo>
                    <a:pt x="381566" y="271838"/>
                  </a:lnTo>
                  <a:lnTo>
                    <a:pt x="382430" y="218917"/>
                  </a:lnTo>
                  <a:lnTo>
                    <a:pt x="383402" y="241165"/>
                  </a:lnTo>
                  <a:lnTo>
                    <a:pt x="384266" y="241165"/>
                  </a:lnTo>
                  <a:lnTo>
                    <a:pt x="385238" y="195805"/>
                  </a:lnTo>
                  <a:lnTo>
                    <a:pt x="386102" y="330158"/>
                  </a:lnTo>
                  <a:lnTo>
                    <a:pt x="387074" y="119988"/>
                  </a:lnTo>
                  <a:lnTo>
                    <a:pt x="388046" y="327134"/>
                  </a:lnTo>
                  <a:lnTo>
                    <a:pt x="388910" y="160489"/>
                  </a:lnTo>
                  <a:lnTo>
                    <a:pt x="389882" y="286310"/>
                  </a:lnTo>
                  <a:lnTo>
                    <a:pt x="390746" y="233929"/>
                  </a:lnTo>
                  <a:lnTo>
                    <a:pt x="391718" y="130140"/>
                  </a:lnTo>
                  <a:lnTo>
                    <a:pt x="392582" y="84996"/>
                  </a:lnTo>
                  <a:lnTo>
                    <a:pt x="393554" y="84996"/>
                  </a:lnTo>
                  <a:lnTo>
                    <a:pt x="394418" y="300998"/>
                  </a:lnTo>
                  <a:lnTo>
                    <a:pt x="395390" y="207577"/>
                  </a:lnTo>
                  <a:lnTo>
                    <a:pt x="396362" y="263845"/>
                  </a:lnTo>
                  <a:lnTo>
                    <a:pt x="397226" y="241597"/>
                  </a:lnTo>
                  <a:lnTo>
                    <a:pt x="398198" y="213517"/>
                  </a:lnTo>
                  <a:lnTo>
                    <a:pt x="399062" y="192781"/>
                  </a:lnTo>
                  <a:lnTo>
                    <a:pt x="400034" y="85320"/>
                  </a:lnTo>
                  <a:lnTo>
                    <a:pt x="400898" y="78840"/>
                  </a:lnTo>
                  <a:lnTo>
                    <a:pt x="401870" y="84132"/>
                  </a:lnTo>
                  <a:lnTo>
                    <a:pt x="402734" y="366230"/>
                  </a:lnTo>
                  <a:lnTo>
                    <a:pt x="403706" y="229501"/>
                  </a:lnTo>
                  <a:lnTo>
                    <a:pt x="404678" y="214381"/>
                  </a:lnTo>
                  <a:lnTo>
                    <a:pt x="405542" y="244837"/>
                  </a:lnTo>
                  <a:lnTo>
                    <a:pt x="406514" y="151741"/>
                  </a:lnTo>
                  <a:lnTo>
                    <a:pt x="407379" y="147961"/>
                  </a:lnTo>
                  <a:lnTo>
                    <a:pt x="408351" y="308990"/>
                  </a:lnTo>
                  <a:lnTo>
                    <a:pt x="409215" y="269245"/>
                  </a:lnTo>
                  <a:lnTo>
                    <a:pt x="410187" y="175285"/>
                  </a:lnTo>
                  <a:lnTo>
                    <a:pt x="411051" y="154117"/>
                  </a:lnTo>
                  <a:lnTo>
                    <a:pt x="412023" y="301970"/>
                  </a:lnTo>
                  <a:lnTo>
                    <a:pt x="412995" y="298406"/>
                  </a:lnTo>
                  <a:lnTo>
                    <a:pt x="413859" y="305102"/>
                  </a:lnTo>
                  <a:lnTo>
                    <a:pt x="414831" y="225397"/>
                  </a:lnTo>
                  <a:lnTo>
                    <a:pt x="415695" y="305966"/>
                  </a:lnTo>
                  <a:lnTo>
                    <a:pt x="416667" y="269677"/>
                  </a:lnTo>
                  <a:lnTo>
                    <a:pt x="417531" y="318494"/>
                  </a:lnTo>
                  <a:lnTo>
                    <a:pt x="418503" y="355754"/>
                  </a:lnTo>
                  <a:lnTo>
                    <a:pt x="419367" y="113724"/>
                  </a:lnTo>
                  <a:lnTo>
                    <a:pt x="420339" y="113724"/>
                  </a:lnTo>
                  <a:lnTo>
                    <a:pt x="421311" y="271946"/>
                  </a:lnTo>
                  <a:lnTo>
                    <a:pt x="422175" y="125064"/>
                  </a:lnTo>
                  <a:lnTo>
                    <a:pt x="423147" y="147313"/>
                  </a:lnTo>
                  <a:lnTo>
                    <a:pt x="424011" y="463431"/>
                  </a:lnTo>
                  <a:lnTo>
                    <a:pt x="424983" y="430167"/>
                  </a:lnTo>
                  <a:lnTo>
                    <a:pt x="425847" y="100872"/>
                  </a:lnTo>
                  <a:lnTo>
                    <a:pt x="426819" y="252397"/>
                  </a:lnTo>
                  <a:lnTo>
                    <a:pt x="427683" y="230797"/>
                  </a:lnTo>
                  <a:lnTo>
                    <a:pt x="428655" y="209305"/>
                  </a:lnTo>
                  <a:lnTo>
                    <a:pt x="429519" y="288254"/>
                  </a:lnTo>
                  <a:lnTo>
                    <a:pt x="430491" y="370010"/>
                  </a:lnTo>
                  <a:lnTo>
                    <a:pt x="431463" y="279506"/>
                  </a:lnTo>
                  <a:lnTo>
                    <a:pt x="432327" y="254881"/>
                  </a:lnTo>
                  <a:lnTo>
                    <a:pt x="433299" y="142453"/>
                  </a:lnTo>
                  <a:lnTo>
                    <a:pt x="434163" y="268813"/>
                  </a:lnTo>
                  <a:lnTo>
                    <a:pt x="435135" y="199369"/>
                  </a:lnTo>
                  <a:lnTo>
                    <a:pt x="435999" y="199369"/>
                  </a:lnTo>
                  <a:lnTo>
                    <a:pt x="436971" y="152605"/>
                  </a:lnTo>
                  <a:lnTo>
                    <a:pt x="437835" y="432543"/>
                  </a:lnTo>
                  <a:lnTo>
                    <a:pt x="438807" y="90288"/>
                  </a:lnTo>
                  <a:lnTo>
                    <a:pt x="439779" y="124308"/>
                  </a:lnTo>
                  <a:lnTo>
                    <a:pt x="440643" y="130572"/>
                  </a:lnTo>
                  <a:lnTo>
                    <a:pt x="441615" y="175933"/>
                  </a:lnTo>
                  <a:lnTo>
                    <a:pt x="442479" y="133272"/>
                  </a:lnTo>
                  <a:lnTo>
                    <a:pt x="443451" y="220753"/>
                  </a:lnTo>
                  <a:lnTo>
                    <a:pt x="444315" y="146341"/>
                  </a:lnTo>
                  <a:lnTo>
                    <a:pt x="445287" y="247753"/>
                  </a:lnTo>
                  <a:lnTo>
                    <a:pt x="446151" y="212653"/>
                  </a:lnTo>
                  <a:lnTo>
                    <a:pt x="447123" y="320222"/>
                  </a:lnTo>
                  <a:lnTo>
                    <a:pt x="448095" y="340094"/>
                  </a:lnTo>
                  <a:lnTo>
                    <a:pt x="448959" y="354242"/>
                  </a:lnTo>
                  <a:lnTo>
                    <a:pt x="449931" y="165673"/>
                  </a:lnTo>
                  <a:lnTo>
                    <a:pt x="450795" y="324650"/>
                  </a:lnTo>
                  <a:lnTo>
                    <a:pt x="451767" y="206065"/>
                  </a:lnTo>
                  <a:lnTo>
                    <a:pt x="452631" y="288254"/>
                  </a:lnTo>
                  <a:lnTo>
                    <a:pt x="453603" y="337286"/>
                  </a:lnTo>
                  <a:lnTo>
                    <a:pt x="454467" y="388154"/>
                  </a:lnTo>
                  <a:lnTo>
                    <a:pt x="455439" y="151633"/>
                  </a:lnTo>
                  <a:lnTo>
                    <a:pt x="456411" y="396470"/>
                  </a:lnTo>
                  <a:lnTo>
                    <a:pt x="457275" y="71928"/>
                  </a:lnTo>
                  <a:lnTo>
                    <a:pt x="458247" y="253585"/>
                  </a:lnTo>
                  <a:lnTo>
                    <a:pt x="459111" y="247213"/>
                  </a:lnTo>
                  <a:lnTo>
                    <a:pt x="460083" y="173557"/>
                  </a:lnTo>
                  <a:lnTo>
                    <a:pt x="460947" y="125496"/>
                  </a:lnTo>
                  <a:lnTo>
                    <a:pt x="461919" y="230365"/>
                  </a:lnTo>
                  <a:lnTo>
                    <a:pt x="462783" y="233065"/>
                  </a:lnTo>
                  <a:lnTo>
                    <a:pt x="463755" y="205849"/>
                  </a:lnTo>
                  <a:lnTo>
                    <a:pt x="464727" y="204229"/>
                  </a:lnTo>
                  <a:lnTo>
                    <a:pt x="465591" y="272594"/>
                  </a:lnTo>
                  <a:lnTo>
                    <a:pt x="466563" y="373250"/>
                  </a:lnTo>
                  <a:lnTo>
                    <a:pt x="467427" y="343226"/>
                  </a:lnTo>
                  <a:lnTo>
                    <a:pt x="468399" y="173449"/>
                  </a:lnTo>
                  <a:lnTo>
                    <a:pt x="469263" y="173449"/>
                  </a:lnTo>
                  <a:lnTo>
                    <a:pt x="470235" y="249265"/>
                  </a:lnTo>
                  <a:lnTo>
                    <a:pt x="471099" y="218377"/>
                  </a:lnTo>
                  <a:lnTo>
                    <a:pt x="472071" y="223237"/>
                  </a:lnTo>
                  <a:lnTo>
                    <a:pt x="473043" y="250129"/>
                  </a:lnTo>
                  <a:lnTo>
                    <a:pt x="473907" y="153361"/>
                  </a:lnTo>
                  <a:lnTo>
                    <a:pt x="474879" y="171613"/>
                  </a:lnTo>
                  <a:lnTo>
                    <a:pt x="475743" y="280802"/>
                  </a:lnTo>
                  <a:lnTo>
                    <a:pt x="476715" y="92556"/>
                  </a:lnTo>
                  <a:lnTo>
                    <a:pt x="477579" y="88020"/>
                  </a:lnTo>
                  <a:lnTo>
                    <a:pt x="478551" y="65880"/>
                  </a:lnTo>
                  <a:lnTo>
                    <a:pt x="479415" y="125496"/>
                  </a:lnTo>
                  <a:lnTo>
                    <a:pt x="480387" y="297866"/>
                  </a:lnTo>
                  <a:lnTo>
                    <a:pt x="481359" y="408135"/>
                  </a:lnTo>
                  <a:lnTo>
                    <a:pt x="482223" y="47952"/>
                  </a:lnTo>
                  <a:lnTo>
                    <a:pt x="483195" y="365042"/>
                  </a:lnTo>
                  <a:lnTo>
                    <a:pt x="484059" y="249589"/>
                  </a:lnTo>
                  <a:lnTo>
                    <a:pt x="485031" y="194077"/>
                  </a:lnTo>
                  <a:lnTo>
                    <a:pt x="485895" y="273998"/>
                  </a:lnTo>
                  <a:lnTo>
                    <a:pt x="486867" y="216541"/>
                  </a:lnTo>
                  <a:lnTo>
                    <a:pt x="487731" y="283394"/>
                  </a:lnTo>
                  <a:lnTo>
                    <a:pt x="488703" y="280910"/>
                  </a:lnTo>
                  <a:lnTo>
                    <a:pt x="489567" y="346358"/>
                  </a:lnTo>
                  <a:lnTo>
                    <a:pt x="490539" y="350786"/>
                  </a:lnTo>
                  <a:lnTo>
                    <a:pt x="491511" y="299162"/>
                  </a:lnTo>
                  <a:lnTo>
                    <a:pt x="492375" y="304778"/>
                  </a:lnTo>
                  <a:lnTo>
                    <a:pt x="493347" y="225397"/>
                  </a:lnTo>
                  <a:lnTo>
                    <a:pt x="494211" y="318494"/>
                  </a:lnTo>
                  <a:lnTo>
                    <a:pt x="495183" y="301862"/>
                  </a:lnTo>
                  <a:lnTo>
                    <a:pt x="496047" y="301862"/>
                  </a:lnTo>
                  <a:lnTo>
                    <a:pt x="497019" y="289226"/>
                  </a:lnTo>
                  <a:lnTo>
                    <a:pt x="497883" y="197965"/>
                  </a:lnTo>
                  <a:lnTo>
                    <a:pt x="498855" y="229717"/>
                  </a:lnTo>
                  <a:lnTo>
                    <a:pt x="499827" y="221725"/>
                  </a:lnTo>
                  <a:lnTo>
                    <a:pt x="500691" y="268273"/>
                  </a:lnTo>
                  <a:lnTo>
                    <a:pt x="501663" y="268273"/>
                  </a:lnTo>
                  <a:lnTo>
                    <a:pt x="502527" y="237601"/>
                  </a:lnTo>
                  <a:lnTo>
                    <a:pt x="503499" y="234253"/>
                  </a:lnTo>
                  <a:lnTo>
                    <a:pt x="504363" y="297974"/>
                  </a:lnTo>
                  <a:lnTo>
                    <a:pt x="505335" y="297974"/>
                  </a:lnTo>
                  <a:lnTo>
                    <a:pt x="506199" y="267625"/>
                  </a:lnTo>
                  <a:lnTo>
                    <a:pt x="507171" y="204769"/>
                  </a:lnTo>
                  <a:lnTo>
                    <a:pt x="508143" y="239437"/>
                  </a:lnTo>
                  <a:lnTo>
                    <a:pt x="509007" y="197101"/>
                  </a:lnTo>
                  <a:lnTo>
                    <a:pt x="509979" y="307586"/>
                  </a:lnTo>
                  <a:lnTo>
                    <a:pt x="510843" y="182953"/>
                  </a:lnTo>
                  <a:lnTo>
                    <a:pt x="511815" y="185221"/>
                  </a:lnTo>
                  <a:lnTo>
                    <a:pt x="512679" y="177229"/>
                  </a:lnTo>
                  <a:lnTo>
                    <a:pt x="513651" y="277778"/>
                  </a:lnTo>
                  <a:lnTo>
                    <a:pt x="514515" y="280370"/>
                  </a:lnTo>
                  <a:lnTo>
                    <a:pt x="515487" y="280370"/>
                  </a:lnTo>
                  <a:lnTo>
                    <a:pt x="516459" y="106596"/>
                  </a:lnTo>
                  <a:lnTo>
                    <a:pt x="517323" y="296894"/>
                  </a:lnTo>
                  <a:lnTo>
                    <a:pt x="518295" y="224641"/>
                  </a:lnTo>
                  <a:lnTo>
                    <a:pt x="519159" y="216649"/>
                  </a:lnTo>
                  <a:lnTo>
                    <a:pt x="520131" y="266761"/>
                  </a:lnTo>
                  <a:lnTo>
                    <a:pt x="520995" y="362666"/>
                  </a:lnTo>
                  <a:lnTo>
                    <a:pt x="521967" y="85212"/>
                  </a:lnTo>
                  <a:lnTo>
                    <a:pt x="522831" y="352622"/>
                  </a:lnTo>
                  <a:lnTo>
                    <a:pt x="523803" y="235441"/>
                  </a:lnTo>
                  <a:lnTo>
                    <a:pt x="524775" y="209305"/>
                  </a:lnTo>
                  <a:lnTo>
                    <a:pt x="525639" y="172261"/>
                  </a:lnTo>
                  <a:lnTo>
                    <a:pt x="526611" y="287714"/>
                  </a:lnTo>
                  <a:lnTo>
                    <a:pt x="527475" y="355430"/>
                  </a:lnTo>
                  <a:lnTo>
                    <a:pt x="528447" y="318278"/>
                  </a:lnTo>
                  <a:lnTo>
                    <a:pt x="529311" y="295274"/>
                  </a:lnTo>
                  <a:lnTo>
                    <a:pt x="530283" y="311582"/>
                  </a:lnTo>
                  <a:lnTo>
                    <a:pt x="531147" y="154225"/>
                  </a:lnTo>
                  <a:lnTo>
                    <a:pt x="532119" y="132624"/>
                  </a:lnTo>
                  <a:lnTo>
                    <a:pt x="533091" y="228097"/>
                  </a:lnTo>
                  <a:lnTo>
                    <a:pt x="533955" y="250777"/>
                  </a:lnTo>
                  <a:lnTo>
                    <a:pt x="534927" y="201313"/>
                  </a:lnTo>
                  <a:lnTo>
                    <a:pt x="535791" y="85536"/>
                  </a:lnTo>
                  <a:lnTo>
                    <a:pt x="536763" y="307262"/>
                  </a:lnTo>
                  <a:lnTo>
                    <a:pt x="537627" y="210277"/>
                  </a:lnTo>
                  <a:lnTo>
                    <a:pt x="538599" y="317414"/>
                  </a:lnTo>
                  <a:lnTo>
                    <a:pt x="539463" y="283934"/>
                  </a:lnTo>
                  <a:lnTo>
                    <a:pt x="540435" y="78408"/>
                  </a:lnTo>
                  <a:lnTo>
                    <a:pt x="541299" y="139753"/>
                  </a:lnTo>
                  <a:lnTo>
                    <a:pt x="542271" y="344414"/>
                  </a:lnTo>
                  <a:lnTo>
                    <a:pt x="543244" y="339878"/>
                  </a:lnTo>
                  <a:lnTo>
                    <a:pt x="544108" y="337394"/>
                  </a:lnTo>
                  <a:lnTo>
                    <a:pt x="545080" y="282314"/>
                  </a:lnTo>
                  <a:lnTo>
                    <a:pt x="545944" y="228097"/>
                  </a:lnTo>
                  <a:lnTo>
                    <a:pt x="546916" y="259741"/>
                  </a:lnTo>
                  <a:lnTo>
                    <a:pt x="547780" y="77760"/>
                  </a:lnTo>
                  <a:lnTo>
                    <a:pt x="548752" y="354674"/>
                  </a:lnTo>
                  <a:lnTo>
                    <a:pt x="549616" y="373466"/>
                  </a:lnTo>
                  <a:lnTo>
                    <a:pt x="550588" y="159193"/>
                  </a:lnTo>
                  <a:lnTo>
                    <a:pt x="551560" y="299918"/>
                  </a:lnTo>
                  <a:lnTo>
                    <a:pt x="552424" y="339014"/>
                  </a:lnTo>
                  <a:lnTo>
                    <a:pt x="553396" y="187381"/>
                  </a:lnTo>
                  <a:lnTo>
                    <a:pt x="554260" y="334370"/>
                  </a:lnTo>
                  <a:lnTo>
                    <a:pt x="555232" y="373034"/>
                  </a:lnTo>
                  <a:lnTo>
                    <a:pt x="556096" y="140725"/>
                  </a:lnTo>
                  <a:lnTo>
                    <a:pt x="557068" y="269029"/>
                  </a:lnTo>
                  <a:lnTo>
                    <a:pt x="557932" y="277886"/>
                  </a:lnTo>
                  <a:lnTo>
                    <a:pt x="558904" y="195049"/>
                  </a:lnTo>
                  <a:lnTo>
                    <a:pt x="559876" y="272918"/>
                  </a:lnTo>
                  <a:lnTo>
                    <a:pt x="560740" y="199045"/>
                  </a:lnTo>
                  <a:lnTo>
                    <a:pt x="561712" y="145585"/>
                  </a:lnTo>
                  <a:lnTo>
                    <a:pt x="562576" y="372062"/>
                  </a:lnTo>
                  <a:lnTo>
                    <a:pt x="563548" y="262225"/>
                  </a:lnTo>
                  <a:lnTo>
                    <a:pt x="564412" y="262225"/>
                  </a:lnTo>
                  <a:lnTo>
                    <a:pt x="565384" y="192457"/>
                  </a:lnTo>
                  <a:lnTo>
                    <a:pt x="566248" y="129600"/>
                  </a:lnTo>
                  <a:lnTo>
                    <a:pt x="567220" y="108972"/>
                  </a:lnTo>
                  <a:lnTo>
                    <a:pt x="568192" y="101304"/>
                  </a:lnTo>
                  <a:lnTo>
                    <a:pt x="569056" y="294842"/>
                  </a:lnTo>
                  <a:lnTo>
                    <a:pt x="570028" y="131112"/>
                  </a:lnTo>
                  <a:lnTo>
                    <a:pt x="570892" y="426063"/>
                  </a:lnTo>
                  <a:lnTo>
                    <a:pt x="571864" y="470667"/>
                  </a:lnTo>
                  <a:lnTo>
                    <a:pt x="572728" y="13932"/>
                  </a:lnTo>
                  <a:lnTo>
                    <a:pt x="573700" y="217405"/>
                  </a:lnTo>
                  <a:lnTo>
                    <a:pt x="574564" y="144829"/>
                  </a:lnTo>
                  <a:lnTo>
                    <a:pt x="575536" y="315254"/>
                  </a:lnTo>
                  <a:lnTo>
                    <a:pt x="576508" y="431571"/>
                  </a:lnTo>
                  <a:lnTo>
                    <a:pt x="577372" y="50436"/>
                  </a:lnTo>
                  <a:lnTo>
                    <a:pt x="578344" y="246997"/>
                  </a:lnTo>
                  <a:lnTo>
                    <a:pt x="579208" y="250453"/>
                  </a:lnTo>
                  <a:lnTo>
                    <a:pt x="580180" y="190513"/>
                  </a:lnTo>
                  <a:lnTo>
                    <a:pt x="581044" y="308558"/>
                  </a:lnTo>
                  <a:lnTo>
                    <a:pt x="582016" y="294842"/>
                  </a:lnTo>
                  <a:lnTo>
                    <a:pt x="582880" y="294194"/>
                  </a:lnTo>
                  <a:lnTo>
                    <a:pt x="583852" y="317198"/>
                  </a:lnTo>
                  <a:lnTo>
                    <a:pt x="584824" y="126252"/>
                  </a:lnTo>
                  <a:lnTo>
                    <a:pt x="585688" y="181009"/>
                  </a:lnTo>
                  <a:lnTo>
                    <a:pt x="586660" y="272810"/>
                  </a:lnTo>
                  <a:lnTo>
                    <a:pt x="587524" y="155629"/>
                  </a:lnTo>
                  <a:lnTo>
                    <a:pt x="588496" y="316442"/>
                  </a:lnTo>
                  <a:lnTo>
                    <a:pt x="589360" y="232525"/>
                  </a:lnTo>
                  <a:lnTo>
                    <a:pt x="590332" y="365042"/>
                  </a:lnTo>
                  <a:lnTo>
                    <a:pt x="591196" y="435243"/>
                  </a:lnTo>
                  <a:lnTo>
                    <a:pt x="592168" y="171505"/>
                  </a:lnTo>
                  <a:lnTo>
                    <a:pt x="593140" y="217189"/>
                  </a:lnTo>
                  <a:lnTo>
                    <a:pt x="594004" y="256609"/>
                  </a:lnTo>
                  <a:lnTo>
                    <a:pt x="594976" y="117720"/>
                  </a:lnTo>
                  <a:lnTo>
                    <a:pt x="595840" y="131328"/>
                  </a:lnTo>
                  <a:lnTo>
                    <a:pt x="596812" y="168805"/>
                  </a:lnTo>
                  <a:lnTo>
                    <a:pt x="597676" y="202177"/>
                  </a:lnTo>
                  <a:lnTo>
                    <a:pt x="598648" y="85644"/>
                  </a:lnTo>
                  <a:lnTo>
                    <a:pt x="599512" y="317090"/>
                  </a:lnTo>
                  <a:lnTo>
                    <a:pt x="600484" y="194185"/>
                  </a:lnTo>
                  <a:lnTo>
                    <a:pt x="601348" y="239869"/>
                  </a:lnTo>
                  <a:lnTo>
                    <a:pt x="602320" y="249913"/>
                  </a:lnTo>
                  <a:lnTo>
                    <a:pt x="603292" y="247321"/>
                  </a:lnTo>
                  <a:lnTo>
                    <a:pt x="604156" y="290630"/>
                  </a:lnTo>
                  <a:lnTo>
                    <a:pt x="605128" y="292358"/>
                  </a:lnTo>
                  <a:lnTo>
                    <a:pt x="605992" y="162001"/>
                  </a:lnTo>
                  <a:lnTo>
                    <a:pt x="606964" y="254881"/>
                  </a:lnTo>
                  <a:lnTo>
                    <a:pt x="607828" y="235225"/>
                  </a:lnTo>
                  <a:lnTo>
                    <a:pt x="608800" y="216001"/>
                  </a:lnTo>
                  <a:lnTo>
                    <a:pt x="609664" y="315146"/>
                  </a:lnTo>
                  <a:lnTo>
                    <a:pt x="610636" y="262549"/>
                  </a:lnTo>
                  <a:lnTo>
                    <a:pt x="611608" y="205309"/>
                  </a:lnTo>
                  <a:lnTo>
                    <a:pt x="612472" y="250345"/>
                  </a:lnTo>
                  <a:lnTo>
                    <a:pt x="613444" y="186625"/>
                  </a:lnTo>
                  <a:lnTo>
                    <a:pt x="614308" y="207037"/>
                  </a:lnTo>
                  <a:lnTo>
                    <a:pt x="615280" y="219997"/>
                  </a:lnTo>
                  <a:lnTo>
                    <a:pt x="616144" y="149149"/>
                  </a:lnTo>
                  <a:lnTo>
                    <a:pt x="617116" y="226045"/>
                  </a:lnTo>
                  <a:lnTo>
                    <a:pt x="617980" y="226045"/>
                  </a:lnTo>
                  <a:lnTo>
                    <a:pt x="618952" y="280154"/>
                  </a:lnTo>
                  <a:lnTo>
                    <a:pt x="619924" y="280154"/>
                  </a:lnTo>
                  <a:lnTo>
                    <a:pt x="620788" y="316766"/>
                  </a:lnTo>
                  <a:lnTo>
                    <a:pt x="621760" y="275294"/>
                  </a:lnTo>
                  <a:lnTo>
                    <a:pt x="622624" y="275294"/>
                  </a:lnTo>
                  <a:lnTo>
                    <a:pt x="623596" y="246781"/>
                  </a:lnTo>
                  <a:lnTo>
                    <a:pt x="624460" y="271622"/>
                  </a:lnTo>
                  <a:lnTo>
                    <a:pt x="625432" y="184573"/>
                  </a:lnTo>
                  <a:lnTo>
                    <a:pt x="626296" y="289982"/>
                  </a:lnTo>
                  <a:lnTo>
                    <a:pt x="627268" y="239761"/>
                  </a:lnTo>
                  <a:lnTo>
                    <a:pt x="628240" y="202933"/>
                  </a:lnTo>
                  <a:lnTo>
                    <a:pt x="629104" y="160381"/>
                  </a:lnTo>
                  <a:lnTo>
                    <a:pt x="630076" y="285986"/>
                  </a:lnTo>
                  <a:lnTo>
                    <a:pt x="630940" y="390962"/>
                  </a:lnTo>
                  <a:lnTo>
                    <a:pt x="631912" y="248509"/>
                  </a:lnTo>
                  <a:lnTo>
                    <a:pt x="632776" y="156493"/>
                  </a:lnTo>
                  <a:lnTo>
                    <a:pt x="633748" y="337826"/>
                  </a:lnTo>
                  <a:lnTo>
                    <a:pt x="634612" y="271622"/>
                  </a:lnTo>
                  <a:lnTo>
                    <a:pt x="635584" y="393230"/>
                  </a:lnTo>
                  <a:lnTo>
                    <a:pt x="636556" y="223777"/>
                  </a:lnTo>
                  <a:lnTo>
                    <a:pt x="637420" y="163081"/>
                  </a:lnTo>
                  <a:lnTo>
                    <a:pt x="638392" y="410943"/>
                  </a:lnTo>
                  <a:lnTo>
                    <a:pt x="639256" y="71820"/>
                  </a:lnTo>
                  <a:lnTo>
                    <a:pt x="640228" y="151741"/>
                  </a:lnTo>
                  <a:lnTo>
                    <a:pt x="641092" y="136837"/>
                  </a:lnTo>
                  <a:lnTo>
                    <a:pt x="642064" y="162865"/>
                  </a:lnTo>
                  <a:lnTo>
                    <a:pt x="642928" y="257473"/>
                  </a:lnTo>
                  <a:lnTo>
                    <a:pt x="643900" y="260497"/>
                  </a:lnTo>
                  <a:lnTo>
                    <a:pt x="644872" y="218377"/>
                  </a:lnTo>
                  <a:lnTo>
                    <a:pt x="645736" y="146017"/>
                  </a:lnTo>
                  <a:lnTo>
                    <a:pt x="646708" y="115884"/>
                  </a:lnTo>
                  <a:lnTo>
                    <a:pt x="647572" y="118044"/>
                  </a:lnTo>
                  <a:lnTo>
                    <a:pt x="648544" y="171937"/>
                  </a:lnTo>
                  <a:lnTo>
                    <a:pt x="649408" y="296894"/>
                  </a:lnTo>
                  <a:lnTo>
                    <a:pt x="650380" y="284258"/>
                  </a:lnTo>
                  <a:lnTo>
                    <a:pt x="651244" y="143965"/>
                  </a:lnTo>
                  <a:lnTo>
                    <a:pt x="652216" y="243649"/>
                  </a:lnTo>
                  <a:lnTo>
                    <a:pt x="653080" y="184141"/>
                  </a:lnTo>
                  <a:lnTo>
                    <a:pt x="654052" y="218809"/>
                  </a:lnTo>
                  <a:lnTo>
                    <a:pt x="655024" y="426387"/>
                  </a:lnTo>
                  <a:lnTo>
                    <a:pt x="655888" y="104868"/>
                  </a:lnTo>
                  <a:lnTo>
                    <a:pt x="656860" y="458895"/>
                  </a:lnTo>
                  <a:lnTo>
                    <a:pt x="657724" y="446367"/>
                  </a:lnTo>
                  <a:lnTo>
                    <a:pt x="658696" y="213949"/>
                  </a:lnTo>
                  <a:lnTo>
                    <a:pt x="659560" y="357050"/>
                  </a:lnTo>
                  <a:lnTo>
                    <a:pt x="660532" y="330590"/>
                  </a:lnTo>
                  <a:lnTo>
                    <a:pt x="661396" y="282098"/>
                  </a:lnTo>
                  <a:lnTo>
                    <a:pt x="662368" y="195805"/>
                  </a:lnTo>
                  <a:lnTo>
                    <a:pt x="663340" y="214597"/>
                  </a:lnTo>
                  <a:lnTo>
                    <a:pt x="664204" y="167185"/>
                  </a:lnTo>
                  <a:lnTo>
                    <a:pt x="665176" y="245701"/>
                  </a:lnTo>
                  <a:lnTo>
                    <a:pt x="666040" y="284258"/>
                  </a:lnTo>
                  <a:lnTo>
                    <a:pt x="667012" y="75708"/>
                  </a:lnTo>
                  <a:lnTo>
                    <a:pt x="667876" y="211357"/>
                  </a:lnTo>
                  <a:lnTo>
                    <a:pt x="668848" y="165025"/>
                  </a:lnTo>
                  <a:lnTo>
                    <a:pt x="669712" y="127764"/>
                  </a:lnTo>
                  <a:lnTo>
                    <a:pt x="670684" y="200557"/>
                  </a:lnTo>
                  <a:lnTo>
                    <a:pt x="671656" y="321626"/>
                  </a:lnTo>
                  <a:lnTo>
                    <a:pt x="672520" y="194077"/>
                  </a:lnTo>
                  <a:lnTo>
                    <a:pt x="673492" y="458787"/>
                  </a:lnTo>
                  <a:lnTo>
                    <a:pt x="674356" y="451659"/>
                  </a:lnTo>
                  <a:lnTo>
                    <a:pt x="675328" y="152497"/>
                  </a:lnTo>
                  <a:lnTo>
                    <a:pt x="676192" y="321626"/>
                  </a:lnTo>
                  <a:lnTo>
                    <a:pt x="677164" y="106380"/>
                  </a:lnTo>
                  <a:lnTo>
                    <a:pt x="678028" y="73224"/>
                  </a:lnTo>
                  <a:lnTo>
                    <a:pt x="679001" y="94068"/>
                  </a:lnTo>
                  <a:lnTo>
                    <a:pt x="679973" y="246781"/>
                  </a:lnTo>
                  <a:lnTo>
                    <a:pt x="680837" y="292358"/>
                  </a:lnTo>
                  <a:lnTo>
                    <a:pt x="681809" y="385022"/>
                  </a:lnTo>
                  <a:lnTo>
                    <a:pt x="682673" y="139213"/>
                  </a:lnTo>
                  <a:lnTo>
                    <a:pt x="683645" y="364934"/>
                  </a:lnTo>
                  <a:lnTo>
                    <a:pt x="684509" y="337826"/>
                  </a:lnTo>
                  <a:lnTo>
                    <a:pt x="685481" y="185005"/>
                  </a:lnTo>
                  <a:lnTo>
                    <a:pt x="686345" y="282746"/>
                  </a:lnTo>
                  <a:lnTo>
                    <a:pt x="687317" y="235873"/>
                  </a:lnTo>
                  <a:lnTo>
                    <a:pt x="688289" y="162541"/>
                  </a:lnTo>
                  <a:lnTo>
                    <a:pt x="689153" y="367958"/>
                  </a:lnTo>
                  <a:lnTo>
                    <a:pt x="690125" y="260497"/>
                  </a:lnTo>
                  <a:lnTo>
                    <a:pt x="690989" y="260497"/>
                  </a:lnTo>
                  <a:lnTo>
                    <a:pt x="691961" y="174745"/>
                  </a:lnTo>
                  <a:lnTo>
                    <a:pt x="692825" y="212329"/>
                  </a:lnTo>
                  <a:lnTo>
                    <a:pt x="693797" y="270757"/>
                  </a:lnTo>
                  <a:lnTo>
                    <a:pt x="694661" y="317306"/>
                  </a:lnTo>
                  <a:lnTo>
                    <a:pt x="695633" y="71496"/>
                  </a:lnTo>
                  <a:lnTo>
                    <a:pt x="696605" y="60156"/>
                  </a:lnTo>
                  <a:lnTo>
                    <a:pt x="697469" y="289226"/>
                  </a:lnTo>
                  <a:lnTo>
                    <a:pt x="698441" y="306398"/>
                  </a:lnTo>
                  <a:lnTo>
                    <a:pt x="699305" y="169885"/>
                  </a:lnTo>
                  <a:lnTo>
                    <a:pt x="700277" y="307802"/>
                  </a:lnTo>
                  <a:lnTo>
                    <a:pt x="701141" y="208333"/>
                  </a:lnTo>
                  <a:lnTo>
                    <a:pt x="702113" y="198181"/>
                  </a:lnTo>
                  <a:lnTo>
                    <a:pt x="702977" y="223561"/>
                  </a:lnTo>
                  <a:lnTo>
                    <a:pt x="703949" y="249697"/>
                  </a:lnTo>
                  <a:lnTo>
                    <a:pt x="704921" y="186733"/>
                  </a:lnTo>
                  <a:lnTo>
                    <a:pt x="705785" y="219349"/>
                  </a:lnTo>
                  <a:lnTo>
                    <a:pt x="706757" y="208657"/>
                  </a:lnTo>
                  <a:lnTo>
                    <a:pt x="707621" y="213301"/>
                  </a:lnTo>
                  <a:lnTo>
                    <a:pt x="708593" y="251101"/>
                  </a:lnTo>
                  <a:lnTo>
                    <a:pt x="709457" y="220213"/>
                  </a:lnTo>
                  <a:lnTo>
                    <a:pt x="710429" y="180901"/>
                  </a:lnTo>
                  <a:lnTo>
                    <a:pt x="711293" y="381242"/>
                  </a:lnTo>
                  <a:lnTo>
                    <a:pt x="712265" y="304994"/>
                  </a:lnTo>
                  <a:lnTo>
                    <a:pt x="713129" y="238033"/>
                  </a:lnTo>
                  <a:lnTo>
                    <a:pt x="714101" y="304994"/>
                  </a:lnTo>
                  <a:lnTo>
                    <a:pt x="715073" y="285446"/>
                  </a:lnTo>
                  <a:lnTo>
                    <a:pt x="715937" y="268921"/>
                  </a:lnTo>
                  <a:lnTo>
                    <a:pt x="716909" y="268921"/>
                  </a:lnTo>
                  <a:lnTo>
                    <a:pt x="717773" y="268921"/>
                  </a:lnTo>
                  <a:lnTo>
                    <a:pt x="718745" y="189217"/>
                  </a:lnTo>
                  <a:lnTo>
                    <a:pt x="719609" y="205741"/>
                  </a:lnTo>
                  <a:lnTo>
                    <a:pt x="720581" y="301214"/>
                  </a:lnTo>
                  <a:lnTo>
                    <a:pt x="721445" y="168481"/>
                  </a:lnTo>
                  <a:lnTo>
                    <a:pt x="722417" y="148717"/>
                  </a:lnTo>
                  <a:lnTo>
                    <a:pt x="723389" y="293222"/>
                  </a:lnTo>
                  <a:lnTo>
                    <a:pt x="724253" y="361154"/>
                  </a:lnTo>
                  <a:lnTo>
                    <a:pt x="725225" y="371738"/>
                  </a:lnTo>
                  <a:lnTo>
                    <a:pt x="726089" y="169993"/>
                  </a:lnTo>
                  <a:lnTo>
                    <a:pt x="727061" y="261037"/>
                  </a:lnTo>
                  <a:lnTo>
                    <a:pt x="727925" y="305642"/>
                  </a:lnTo>
                  <a:lnTo>
                    <a:pt x="728897" y="286526"/>
                  </a:lnTo>
                  <a:lnTo>
                    <a:pt x="729761" y="286526"/>
                  </a:lnTo>
                  <a:lnTo>
                    <a:pt x="730733" y="260173"/>
                  </a:lnTo>
                  <a:lnTo>
                    <a:pt x="731705" y="323894"/>
                  </a:lnTo>
                  <a:lnTo>
                    <a:pt x="732569" y="238465"/>
                  </a:lnTo>
                  <a:lnTo>
                    <a:pt x="733541" y="238465"/>
                  </a:lnTo>
                  <a:lnTo>
                    <a:pt x="734405" y="271189"/>
                  </a:lnTo>
                  <a:lnTo>
                    <a:pt x="735377" y="162325"/>
                  </a:lnTo>
                  <a:lnTo>
                    <a:pt x="736241" y="96012"/>
                  </a:lnTo>
                  <a:lnTo>
                    <a:pt x="737213" y="384806"/>
                  </a:lnTo>
                  <a:lnTo>
                    <a:pt x="738077" y="198505"/>
                  </a:lnTo>
                  <a:lnTo>
                    <a:pt x="739049" y="234685"/>
                  </a:lnTo>
                  <a:lnTo>
                    <a:pt x="740021" y="215893"/>
                  </a:lnTo>
                  <a:lnTo>
                    <a:pt x="740885" y="138349"/>
                  </a:lnTo>
                  <a:lnTo>
                    <a:pt x="741857" y="295922"/>
                  </a:lnTo>
                  <a:lnTo>
                    <a:pt x="742721" y="111240"/>
                  </a:lnTo>
                  <a:lnTo>
                    <a:pt x="743693" y="275510"/>
                  </a:lnTo>
                  <a:lnTo>
                    <a:pt x="744557" y="136837"/>
                  </a:lnTo>
                  <a:lnTo>
                    <a:pt x="745529" y="152821"/>
                  </a:lnTo>
                  <a:lnTo>
                    <a:pt x="746393" y="304346"/>
                  </a:lnTo>
                  <a:lnTo>
                    <a:pt x="747365" y="186949"/>
                  </a:lnTo>
                  <a:lnTo>
                    <a:pt x="748337" y="179497"/>
                  </a:lnTo>
                  <a:lnTo>
                    <a:pt x="749201" y="226585"/>
                  </a:lnTo>
                  <a:lnTo>
                    <a:pt x="750173" y="248833"/>
                  </a:lnTo>
                  <a:lnTo>
                    <a:pt x="751037" y="216757"/>
                  </a:lnTo>
                  <a:lnTo>
                    <a:pt x="752009" y="206821"/>
                  </a:lnTo>
                  <a:lnTo>
                    <a:pt x="752873" y="201421"/>
                  </a:lnTo>
                  <a:lnTo>
                    <a:pt x="753845" y="140509"/>
                  </a:lnTo>
                  <a:lnTo>
                    <a:pt x="754709" y="289658"/>
                  </a:lnTo>
                  <a:lnTo>
                    <a:pt x="755681" y="162217"/>
                  </a:lnTo>
                  <a:lnTo>
                    <a:pt x="756653" y="301754"/>
                  </a:lnTo>
                  <a:lnTo>
                    <a:pt x="757517" y="292682"/>
                  </a:lnTo>
                  <a:lnTo>
                    <a:pt x="758489" y="198613"/>
                  </a:lnTo>
                  <a:lnTo>
                    <a:pt x="759353" y="297002"/>
                  </a:lnTo>
                  <a:lnTo>
                    <a:pt x="760325" y="260821"/>
                  </a:lnTo>
                  <a:lnTo>
                    <a:pt x="761189" y="240949"/>
                  </a:lnTo>
                  <a:lnTo>
                    <a:pt x="762161" y="189865"/>
                  </a:lnTo>
                  <a:lnTo>
                    <a:pt x="763025" y="301538"/>
                  </a:lnTo>
                  <a:lnTo>
                    <a:pt x="763997" y="306614"/>
                  </a:lnTo>
                  <a:lnTo>
                    <a:pt x="764861" y="239005"/>
                  </a:lnTo>
                  <a:lnTo>
                    <a:pt x="765833" y="273674"/>
                  </a:lnTo>
                  <a:lnTo>
                    <a:pt x="766805" y="426819"/>
                  </a:lnTo>
                  <a:lnTo>
                    <a:pt x="767669" y="172045"/>
                  </a:lnTo>
                  <a:lnTo>
                    <a:pt x="768641" y="344738"/>
                  </a:lnTo>
                  <a:lnTo>
                    <a:pt x="769505" y="127764"/>
                  </a:lnTo>
                  <a:lnTo>
                    <a:pt x="770477" y="304778"/>
                  </a:lnTo>
                  <a:lnTo>
                    <a:pt x="771341" y="298406"/>
                  </a:lnTo>
                  <a:lnTo>
                    <a:pt x="772313" y="195157"/>
                  </a:lnTo>
                  <a:lnTo>
                    <a:pt x="773177" y="353702"/>
                  </a:lnTo>
                  <a:lnTo>
                    <a:pt x="774149" y="218161"/>
                  </a:lnTo>
                  <a:lnTo>
                    <a:pt x="775121" y="218053"/>
                  </a:lnTo>
                  <a:lnTo>
                    <a:pt x="775985" y="184573"/>
                  </a:lnTo>
                  <a:lnTo>
                    <a:pt x="776957" y="279398"/>
                  </a:lnTo>
                  <a:lnTo>
                    <a:pt x="777821" y="96012"/>
                  </a:lnTo>
                  <a:lnTo>
                    <a:pt x="778793" y="34776"/>
                  </a:lnTo>
                  <a:lnTo>
                    <a:pt x="779657" y="18900"/>
                  </a:lnTo>
                  <a:lnTo>
                    <a:pt x="780629" y="261361"/>
                  </a:lnTo>
                  <a:lnTo>
                    <a:pt x="781493" y="241165"/>
                  </a:lnTo>
                  <a:lnTo>
                    <a:pt x="782465" y="239545"/>
                  </a:lnTo>
                  <a:lnTo>
                    <a:pt x="783437" y="244513"/>
                  </a:lnTo>
                  <a:lnTo>
                    <a:pt x="784301" y="312986"/>
                  </a:lnTo>
                  <a:lnTo>
                    <a:pt x="785273" y="363098"/>
                  </a:lnTo>
                  <a:lnTo>
                    <a:pt x="786137" y="170533"/>
                  </a:lnTo>
                  <a:lnTo>
                    <a:pt x="787109" y="301970"/>
                  </a:lnTo>
                  <a:lnTo>
                    <a:pt x="787973" y="251533"/>
                  </a:lnTo>
                  <a:lnTo>
                    <a:pt x="788945" y="179821"/>
                  </a:lnTo>
                  <a:lnTo>
                    <a:pt x="789809" y="194401"/>
                  </a:lnTo>
                  <a:lnTo>
                    <a:pt x="790781" y="231121"/>
                  </a:lnTo>
                  <a:lnTo>
                    <a:pt x="791753" y="109944"/>
                  </a:lnTo>
                  <a:lnTo>
                    <a:pt x="792617" y="134784"/>
                  </a:lnTo>
                  <a:lnTo>
                    <a:pt x="793589" y="340742"/>
                  </a:lnTo>
                  <a:lnTo>
                    <a:pt x="794453" y="164269"/>
                  </a:lnTo>
                  <a:lnTo>
                    <a:pt x="795425" y="330914"/>
                  </a:lnTo>
                  <a:lnTo>
                    <a:pt x="796289" y="340634"/>
                  </a:lnTo>
                  <a:lnTo>
                    <a:pt x="797261" y="167185"/>
                  </a:lnTo>
                  <a:lnTo>
                    <a:pt x="798125" y="67716"/>
                  </a:lnTo>
                  <a:lnTo>
                    <a:pt x="799097" y="365366"/>
                  </a:lnTo>
                  <a:lnTo>
                    <a:pt x="800069" y="344306"/>
                  </a:lnTo>
                  <a:lnTo>
                    <a:pt x="800933" y="84024"/>
                  </a:lnTo>
                  <a:lnTo>
                    <a:pt x="801905" y="134892"/>
                  </a:lnTo>
                  <a:lnTo>
                    <a:pt x="802769" y="315794"/>
                  </a:lnTo>
                  <a:lnTo>
                    <a:pt x="803741" y="350786"/>
                  </a:lnTo>
                  <a:lnTo>
                    <a:pt x="804605" y="286634"/>
                  </a:lnTo>
                  <a:lnTo>
                    <a:pt x="805577" y="272054"/>
                  </a:lnTo>
                  <a:lnTo>
                    <a:pt x="806441" y="266437"/>
                  </a:lnTo>
                  <a:lnTo>
                    <a:pt x="807413" y="348194"/>
                  </a:lnTo>
                  <a:lnTo>
                    <a:pt x="808385" y="226693"/>
                  </a:lnTo>
                  <a:lnTo>
                    <a:pt x="809249" y="297650"/>
                  </a:lnTo>
                  <a:lnTo>
                    <a:pt x="810221" y="258445"/>
                  </a:lnTo>
                  <a:lnTo>
                    <a:pt x="811085" y="294410"/>
                  </a:lnTo>
                  <a:lnTo>
                    <a:pt x="812057" y="258769"/>
                  </a:lnTo>
                  <a:lnTo>
                    <a:pt x="812921" y="343766"/>
                  </a:lnTo>
                  <a:lnTo>
                    <a:pt x="813894" y="125388"/>
                  </a:lnTo>
                  <a:lnTo>
                    <a:pt x="814758" y="371522"/>
                  </a:lnTo>
                  <a:lnTo>
                    <a:pt x="815730" y="202501"/>
                  </a:lnTo>
                  <a:lnTo>
                    <a:pt x="816702" y="353054"/>
                  </a:lnTo>
                  <a:lnTo>
                    <a:pt x="817566" y="256933"/>
                  </a:lnTo>
                  <a:lnTo>
                    <a:pt x="818538" y="242461"/>
                  </a:lnTo>
                  <a:lnTo>
                    <a:pt x="819402" y="328322"/>
                  </a:lnTo>
                  <a:lnTo>
                    <a:pt x="820374" y="352622"/>
                  </a:lnTo>
                  <a:lnTo>
                    <a:pt x="821238" y="360830"/>
                  </a:lnTo>
                  <a:lnTo>
                    <a:pt x="822210" y="92448"/>
                  </a:lnTo>
                  <a:lnTo>
                    <a:pt x="823074" y="338366"/>
                  </a:lnTo>
                  <a:lnTo>
                    <a:pt x="824046" y="192565"/>
                  </a:lnTo>
                  <a:lnTo>
                    <a:pt x="824910" y="319898"/>
                  </a:lnTo>
                  <a:lnTo>
                    <a:pt x="825882" y="375194"/>
                  </a:lnTo>
                  <a:lnTo>
                    <a:pt x="826854" y="168049"/>
                  </a:lnTo>
                  <a:lnTo>
                    <a:pt x="827718" y="364826"/>
                  </a:lnTo>
                  <a:lnTo>
                    <a:pt x="828690" y="263953"/>
                  </a:lnTo>
                  <a:lnTo>
                    <a:pt x="829554" y="152605"/>
                  </a:lnTo>
                  <a:lnTo>
                    <a:pt x="830526" y="162217"/>
                  </a:lnTo>
                  <a:lnTo>
                    <a:pt x="831390" y="317846"/>
                  </a:lnTo>
                  <a:lnTo>
                    <a:pt x="832362" y="227017"/>
                  </a:lnTo>
                  <a:lnTo>
                    <a:pt x="833226" y="335126"/>
                  </a:lnTo>
                  <a:lnTo>
                    <a:pt x="834198" y="245053"/>
                  </a:lnTo>
                  <a:lnTo>
                    <a:pt x="835170" y="186409"/>
                  </a:lnTo>
                  <a:lnTo>
                    <a:pt x="836034" y="282638"/>
                  </a:lnTo>
                  <a:lnTo>
                    <a:pt x="837006" y="341606"/>
                  </a:lnTo>
                  <a:lnTo>
                    <a:pt x="837870" y="190297"/>
                  </a:lnTo>
                  <a:lnTo>
                    <a:pt x="838842" y="229609"/>
                  </a:lnTo>
                  <a:lnTo>
                    <a:pt x="839706" y="241165"/>
                  </a:lnTo>
                  <a:lnTo>
                    <a:pt x="840678" y="248077"/>
                  </a:lnTo>
                  <a:lnTo>
                    <a:pt x="841542" y="295166"/>
                  </a:lnTo>
                  <a:lnTo>
                    <a:pt x="842514" y="204769"/>
                  </a:lnTo>
                  <a:lnTo>
                    <a:pt x="843486" y="179821"/>
                  </a:lnTo>
                  <a:lnTo>
                    <a:pt x="844350" y="182197"/>
                  </a:lnTo>
                  <a:lnTo>
                    <a:pt x="845322" y="186301"/>
                  </a:lnTo>
                  <a:lnTo>
                    <a:pt x="846186" y="210817"/>
                  </a:lnTo>
                  <a:lnTo>
                    <a:pt x="847158" y="96012"/>
                  </a:lnTo>
                  <a:lnTo>
                    <a:pt x="848022" y="225289"/>
                  </a:lnTo>
                  <a:lnTo>
                    <a:pt x="848994" y="214921"/>
                  </a:lnTo>
                  <a:lnTo>
                    <a:pt x="849858" y="246025"/>
                  </a:lnTo>
                  <a:lnTo>
                    <a:pt x="850830" y="194941"/>
                  </a:lnTo>
                  <a:lnTo>
                    <a:pt x="851802" y="265573"/>
                  </a:lnTo>
                  <a:lnTo>
                    <a:pt x="852666" y="219673"/>
                  </a:lnTo>
                  <a:lnTo>
                    <a:pt x="853638" y="341066"/>
                  </a:lnTo>
                  <a:lnTo>
                    <a:pt x="854502" y="131004"/>
                  </a:lnTo>
                  <a:lnTo>
                    <a:pt x="855474" y="129276"/>
                  </a:lnTo>
                  <a:lnTo>
                    <a:pt x="856338" y="281666"/>
                  </a:lnTo>
                  <a:lnTo>
                    <a:pt x="857310" y="167293"/>
                  </a:lnTo>
                  <a:lnTo>
                    <a:pt x="858174" y="180469"/>
                  </a:lnTo>
                  <a:lnTo>
                    <a:pt x="859146" y="240625"/>
                  </a:lnTo>
                  <a:lnTo>
                    <a:pt x="860118" y="302510"/>
                  </a:lnTo>
                  <a:lnTo>
                    <a:pt x="860982" y="171721"/>
                  </a:lnTo>
                  <a:lnTo>
                    <a:pt x="861954" y="40176"/>
                  </a:lnTo>
                  <a:lnTo>
                    <a:pt x="862818" y="319898"/>
                  </a:lnTo>
                  <a:lnTo>
                    <a:pt x="863790" y="301214"/>
                  </a:lnTo>
                  <a:lnTo>
                    <a:pt x="864654" y="281558"/>
                  </a:lnTo>
                  <a:lnTo>
                    <a:pt x="865626" y="329402"/>
                  </a:lnTo>
                  <a:lnTo>
                    <a:pt x="866490" y="133488"/>
                  </a:lnTo>
                  <a:lnTo>
                    <a:pt x="867462" y="261577"/>
                  </a:lnTo>
                  <a:lnTo>
                    <a:pt x="868434" y="250669"/>
                  </a:lnTo>
                  <a:lnTo>
                    <a:pt x="869298" y="255853"/>
                  </a:lnTo>
                  <a:lnTo>
                    <a:pt x="870270" y="307802"/>
                  </a:lnTo>
                  <a:lnTo>
                    <a:pt x="871134" y="171613"/>
                  </a:lnTo>
                  <a:lnTo>
                    <a:pt x="872106" y="255421"/>
                  </a:lnTo>
                  <a:lnTo>
                    <a:pt x="872970" y="325514"/>
                  </a:lnTo>
                  <a:lnTo>
                    <a:pt x="873942" y="173881"/>
                  </a:lnTo>
                  <a:lnTo>
                    <a:pt x="874806" y="273998"/>
                  </a:lnTo>
                  <a:lnTo>
                    <a:pt x="875778" y="104220"/>
                  </a:lnTo>
                  <a:lnTo>
                    <a:pt x="876750" y="372710"/>
                  </a:lnTo>
                  <a:lnTo>
                    <a:pt x="877614" y="210061"/>
                  </a:lnTo>
                  <a:lnTo>
                    <a:pt x="878586" y="329294"/>
                  </a:lnTo>
                  <a:lnTo>
                    <a:pt x="879450" y="169561"/>
                  </a:lnTo>
                  <a:lnTo>
                    <a:pt x="880422" y="231229"/>
                  </a:lnTo>
                  <a:lnTo>
                    <a:pt x="881286" y="248617"/>
                  </a:lnTo>
                  <a:lnTo>
                    <a:pt x="882258" y="266113"/>
                  </a:lnTo>
                  <a:lnTo>
                    <a:pt x="883122" y="156385"/>
                  </a:lnTo>
                  <a:lnTo>
                    <a:pt x="884094" y="223453"/>
                  </a:lnTo>
                  <a:lnTo>
                    <a:pt x="884958" y="173989"/>
                  </a:lnTo>
                  <a:lnTo>
                    <a:pt x="885930" y="247969"/>
                  </a:lnTo>
                  <a:lnTo>
                    <a:pt x="886902" y="263953"/>
                  </a:lnTo>
                  <a:lnTo>
                    <a:pt x="887766" y="211249"/>
                  </a:lnTo>
                  <a:lnTo>
                    <a:pt x="888738" y="223453"/>
                  </a:lnTo>
                  <a:lnTo>
                    <a:pt x="889602" y="256609"/>
                  </a:lnTo>
                  <a:lnTo>
                    <a:pt x="890574" y="166645"/>
                  </a:lnTo>
                  <a:lnTo>
                    <a:pt x="891438" y="293546"/>
                  </a:lnTo>
                  <a:lnTo>
                    <a:pt x="892410" y="159193"/>
                  </a:lnTo>
                  <a:lnTo>
                    <a:pt x="893274" y="359642"/>
                  </a:lnTo>
                  <a:lnTo>
                    <a:pt x="894246" y="128736"/>
                  </a:lnTo>
                  <a:lnTo>
                    <a:pt x="895218" y="322058"/>
                  </a:lnTo>
                  <a:lnTo>
                    <a:pt x="896082" y="261145"/>
                  </a:lnTo>
                  <a:lnTo>
                    <a:pt x="897054" y="320330"/>
                  </a:lnTo>
                  <a:lnTo>
                    <a:pt x="897918" y="119340"/>
                  </a:lnTo>
                  <a:lnTo>
                    <a:pt x="898890" y="121392"/>
                  </a:lnTo>
                  <a:lnTo>
                    <a:pt x="899754" y="170101"/>
                  </a:lnTo>
                  <a:lnTo>
                    <a:pt x="900726" y="170101"/>
                  </a:lnTo>
                  <a:lnTo>
                    <a:pt x="901590" y="325946"/>
                  </a:lnTo>
                  <a:lnTo>
                    <a:pt x="902562" y="327458"/>
                  </a:lnTo>
                  <a:lnTo>
                    <a:pt x="903534" y="257041"/>
                  </a:lnTo>
                  <a:lnTo>
                    <a:pt x="904398" y="194509"/>
                  </a:lnTo>
                  <a:lnTo>
                    <a:pt x="905370" y="197317"/>
                  </a:lnTo>
                  <a:lnTo>
                    <a:pt x="906234" y="248833"/>
                  </a:lnTo>
                  <a:lnTo>
                    <a:pt x="907206" y="269029"/>
                  </a:lnTo>
                  <a:lnTo>
                    <a:pt x="908070" y="48060"/>
                  </a:lnTo>
                  <a:lnTo>
                    <a:pt x="909042" y="158113"/>
                  </a:lnTo>
                  <a:lnTo>
                    <a:pt x="909906" y="150553"/>
                  </a:lnTo>
                  <a:lnTo>
                    <a:pt x="910878" y="283286"/>
                  </a:lnTo>
                  <a:lnTo>
                    <a:pt x="911850" y="283286"/>
                  </a:lnTo>
                  <a:lnTo>
                    <a:pt x="912714" y="303158"/>
                  </a:lnTo>
                  <a:lnTo>
                    <a:pt x="913686" y="290198"/>
                  </a:lnTo>
                  <a:lnTo>
                    <a:pt x="914550" y="332642"/>
                  </a:lnTo>
                  <a:lnTo>
                    <a:pt x="915522" y="282098"/>
                  </a:lnTo>
                  <a:lnTo>
                    <a:pt x="916386" y="276158"/>
                  </a:lnTo>
                  <a:lnTo>
                    <a:pt x="917358" y="313310"/>
                  </a:lnTo>
                  <a:lnTo>
                    <a:pt x="918222" y="281666"/>
                  </a:lnTo>
                  <a:lnTo>
                    <a:pt x="919194" y="241381"/>
                  </a:lnTo>
                  <a:lnTo>
                    <a:pt x="920166" y="281558"/>
                  </a:lnTo>
                  <a:lnTo>
                    <a:pt x="921030" y="262225"/>
                  </a:lnTo>
                  <a:lnTo>
                    <a:pt x="922002" y="301862"/>
                  </a:lnTo>
                  <a:lnTo>
                    <a:pt x="922866" y="159733"/>
                  </a:lnTo>
                </a:path>
              </a:pathLst>
            </a:custGeom>
            <a:ln w="7668">
              <a:solidFill>
                <a:srgbClr val="6497B1"/>
              </a:solidFill>
            </a:ln>
          </p:spPr>
          <p:txBody>
            <a:bodyPr wrap="square" lIns="0" tIns="0" rIns="0" bIns="0" rtlCol="0"/>
            <a:lstStyle/>
            <a:p>
              <a:endParaRPr/>
            </a:p>
          </p:txBody>
        </p:sp>
        <p:sp>
          <p:nvSpPr>
            <p:cNvPr id="42" name="object 42"/>
            <p:cNvSpPr/>
            <p:nvPr/>
          </p:nvSpPr>
          <p:spPr>
            <a:xfrm>
              <a:off x="2634814" y="1098223"/>
              <a:ext cx="923290" cy="567690"/>
            </a:xfrm>
            <a:custGeom>
              <a:avLst/>
              <a:gdLst/>
              <a:ahLst/>
              <a:cxnLst/>
              <a:rect l="l" t="t" r="r" b="b"/>
              <a:pathLst>
                <a:path w="923289" h="567689">
                  <a:moveTo>
                    <a:pt x="0" y="272810"/>
                  </a:moveTo>
                  <a:lnTo>
                    <a:pt x="972" y="169885"/>
                  </a:lnTo>
                  <a:lnTo>
                    <a:pt x="1836" y="264709"/>
                  </a:lnTo>
                  <a:lnTo>
                    <a:pt x="2808" y="351758"/>
                  </a:lnTo>
                  <a:lnTo>
                    <a:pt x="3672" y="231229"/>
                  </a:lnTo>
                  <a:lnTo>
                    <a:pt x="4644" y="349274"/>
                  </a:lnTo>
                  <a:lnTo>
                    <a:pt x="5508" y="127872"/>
                  </a:lnTo>
                  <a:lnTo>
                    <a:pt x="6480" y="127872"/>
                  </a:lnTo>
                  <a:lnTo>
                    <a:pt x="7344" y="303482"/>
                  </a:lnTo>
                  <a:lnTo>
                    <a:pt x="8316" y="185761"/>
                  </a:lnTo>
                  <a:lnTo>
                    <a:pt x="9288" y="32724"/>
                  </a:lnTo>
                  <a:lnTo>
                    <a:pt x="10152" y="375194"/>
                  </a:lnTo>
                  <a:lnTo>
                    <a:pt x="11124" y="408567"/>
                  </a:lnTo>
                  <a:lnTo>
                    <a:pt x="11988" y="280910"/>
                  </a:lnTo>
                  <a:lnTo>
                    <a:pt x="12960" y="383078"/>
                  </a:lnTo>
                  <a:lnTo>
                    <a:pt x="13824" y="285122"/>
                  </a:lnTo>
                  <a:lnTo>
                    <a:pt x="14796" y="222373"/>
                  </a:lnTo>
                  <a:lnTo>
                    <a:pt x="15660" y="375410"/>
                  </a:lnTo>
                  <a:lnTo>
                    <a:pt x="16632" y="386426"/>
                  </a:lnTo>
                  <a:lnTo>
                    <a:pt x="17604" y="354782"/>
                  </a:lnTo>
                  <a:lnTo>
                    <a:pt x="18468" y="293114"/>
                  </a:lnTo>
                  <a:lnTo>
                    <a:pt x="19440" y="223021"/>
                  </a:lnTo>
                  <a:lnTo>
                    <a:pt x="20304" y="105192"/>
                  </a:lnTo>
                  <a:lnTo>
                    <a:pt x="21276" y="386426"/>
                  </a:lnTo>
                  <a:lnTo>
                    <a:pt x="22140" y="283718"/>
                  </a:lnTo>
                  <a:lnTo>
                    <a:pt x="23112" y="240193"/>
                  </a:lnTo>
                  <a:lnTo>
                    <a:pt x="23976" y="278426"/>
                  </a:lnTo>
                  <a:lnTo>
                    <a:pt x="24948" y="400250"/>
                  </a:lnTo>
                  <a:lnTo>
                    <a:pt x="25920" y="225721"/>
                  </a:lnTo>
                  <a:lnTo>
                    <a:pt x="26784" y="197749"/>
                  </a:lnTo>
                  <a:lnTo>
                    <a:pt x="27756" y="392150"/>
                  </a:lnTo>
                  <a:lnTo>
                    <a:pt x="28620" y="412455"/>
                  </a:lnTo>
                  <a:lnTo>
                    <a:pt x="29592" y="378974"/>
                  </a:lnTo>
                  <a:lnTo>
                    <a:pt x="30456" y="386426"/>
                  </a:lnTo>
                  <a:lnTo>
                    <a:pt x="31428" y="210061"/>
                  </a:lnTo>
                  <a:lnTo>
                    <a:pt x="32292" y="211033"/>
                  </a:lnTo>
                  <a:lnTo>
                    <a:pt x="33264" y="312878"/>
                  </a:lnTo>
                  <a:lnTo>
                    <a:pt x="34128" y="251749"/>
                  </a:lnTo>
                  <a:lnTo>
                    <a:pt x="35100" y="128628"/>
                  </a:lnTo>
                  <a:lnTo>
                    <a:pt x="36072" y="445071"/>
                  </a:lnTo>
                  <a:lnTo>
                    <a:pt x="36936" y="328430"/>
                  </a:lnTo>
                  <a:lnTo>
                    <a:pt x="37908" y="320978"/>
                  </a:lnTo>
                  <a:lnTo>
                    <a:pt x="38772" y="332858"/>
                  </a:lnTo>
                  <a:lnTo>
                    <a:pt x="39744" y="172693"/>
                  </a:lnTo>
                  <a:lnTo>
                    <a:pt x="40608" y="430275"/>
                  </a:lnTo>
                  <a:lnTo>
                    <a:pt x="41580" y="267193"/>
                  </a:lnTo>
                  <a:lnTo>
                    <a:pt x="42444" y="107028"/>
                  </a:lnTo>
                  <a:lnTo>
                    <a:pt x="43416" y="237385"/>
                  </a:lnTo>
                  <a:lnTo>
                    <a:pt x="44388" y="385670"/>
                  </a:lnTo>
                  <a:lnTo>
                    <a:pt x="45252" y="232309"/>
                  </a:lnTo>
                  <a:lnTo>
                    <a:pt x="46224" y="285986"/>
                  </a:lnTo>
                  <a:lnTo>
                    <a:pt x="47088" y="336638"/>
                  </a:lnTo>
                  <a:lnTo>
                    <a:pt x="48060" y="255961"/>
                  </a:lnTo>
                  <a:lnTo>
                    <a:pt x="48924" y="238897"/>
                  </a:lnTo>
                  <a:lnTo>
                    <a:pt x="49896" y="188569"/>
                  </a:lnTo>
                  <a:lnTo>
                    <a:pt x="50760" y="366230"/>
                  </a:lnTo>
                  <a:lnTo>
                    <a:pt x="51732" y="233497"/>
                  </a:lnTo>
                  <a:lnTo>
                    <a:pt x="52704" y="354242"/>
                  </a:lnTo>
                  <a:lnTo>
                    <a:pt x="53568" y="363422"/>
                  </a:lnTo>
                  <a:lnTo>
                    <a:pt x="54540" y="242353"/>
                  </a:lnTo>
                  <a:lnTo>
                    <a:pt x="55404" y="246889"/>
                  </a:lnTo>
                  <a:lnTo>
                    <a:pt x="56376" y="307370"/>
                  </a:lnTo>
                  <a:lnTo>
                    <a:pt x="57240" y="303914"/>
                  </a:lnTo>
                  <a:lnTo>
                    <a:pt x="58212" y="157141"/>
                  </a:lnTo>
                  <a:lnTo>
                    <a:pt x="59076" y="267733"/>
                  </a:lnTo>
                  <a:lnTo>
                    <a:pt x="60048" y="272486"/>
                  </a:lnTo>
                  <a:lnTo>
                    <a:pt x="61020" y="270649"/>
                  </a:lnTo>
                  <a:lnTo>
                    <a:pt x="61884" y="323786"/>
                  </a:lnTo>
                  <a:lnTo>
                    <a:pt x="62856" y="279398"/>
                  </a:lnTo>
                  <a:lnTo>
                    <a:pt x="63720" y="218809"/>
                  </a:lnTo>
                  <a:lnTo>
                    <a:pt x="64692" y="200341"/>
                  </a:lnTo>
                  <a:lnTo>
                    <a:pt x="65556" y="195589"/>
                  </a:lnTo>
                  <a:lnTo>
                    <a:pt x="66528" y="243973"/>
                  </a:lnTo>
                  <a:lnTo>
                    <a:pt x="67392" y="276914"/>
                  </a:lnTo>
                  <a:lnTo>
                    <a:pt x="68364" y="336638"/>
                  </a:lnTo>
                  <a:lnTo>
                    <a:pt x="69336" y="301106"/>
                  </a:lnTo>
                  <a:lnTo>
                    <a:pt x="70200" y="327674"/>
                  </a:lnTo>
                  <a:lnTo>
                    <a:pt x="71172" y="166969"/>
                  </a:lnTo>
                  <a:lnTo>
                    <a:pt x="72036" y="99576"/>
                  </a:lnTo>
                  <a:lnTo>
                    <a:pt x="73008" y="167401"/>
                  </a:lnTo>
                  <a:lnTo>
                    <a:pt x="73872" y="169885"/>
                  </a:lnTo>
                  <a:lnTo>
                    <a:pt x="74844" y="277022"/>
                  </a:lnTo>
                  <a:lnTo>
                    <a:pt x="75708" y="194725"/>
                  </a:lnTo>
                  <a:lnTo>
                    <a:pt x="76680" y="362018"/>
                  </a:lnTo>
                  <a:lnTo>
                    <a:pt x="77652" y="275078"/>
                  </a:lnTo>
                  <a:lnTo>
                    <a:pt x="78516" y="343118"/>
                  </a:lnTo>
                  <a:lnTo>
                    <a:pt x="79488" y="381458"/>
                  </a:lnTo>
                  <a:lnTo>
                    <a:pt x="80352" y="302294"/>
                  </a:lnTo>
                  <a:lnTo>
                    <a:pt x="81324" y="356402"/>
                  </a:lnTo>
                  <a:lnTo>
                    <a:pt x="82188" y="266545"/>
                  </a:lnTo>
                  <a:lnTo>
                    <a:pt x="83160" y="180037"/>
                  </a:lnTo>
                  <a:lnTo>
                    <a:pt x="84024" y="365474"/>
                  </a:lnTo>
                  <a:lnTo>
                    <a:pt x="84996" y="278858"/>
                  </a:lnTo>
                  <a:lnTo>
                    <a:pt x="85860" y="348518"/>
                  </a:lnTo>
                  <a:lnTo>
                    <a:pt x="86832" y="253153"/>
                  </a:lnTo>
                  <a:lnTo>
                    <a:pt x="87804" y="255421"/>
                  </a:lnTo>
                  <a:lnTo>
                    <a:pt x="88668" y="261037"/>
                  </a:lnTo>
                  <a:lnTo>
                    <a:pt x="89640" y="194725"/>
                  </a:lnTo>
                  <a:lnTo>
                    <a:pt x="90504" y="290738"/>
                  </a:lnTo>
                  <a:lnTo>
                    <a:pt x="91476" y="406406"/>
                  </a:lnTo>
                  <a:lnTo>
                    <a:pt x="92340" y="235657"/>
                  </a:lnTo>
                  <a:lnTo>
                    <a:pt x="93312" y="294626"/>
                  </a:lnTo>
                  <a:lnTo>
                    <a:pt x="94176" y="411591"/>
                  </a:lnTo>
                  <a:lnTo>
                    <a:pt x="95148" y="232957"/>
                  </a:lnTo>
                  <a:lnTo>
                    <a:pt x="96120" y="335234"/>
                  </a:lnTo>
                  <a:lnTo>
                    <a:pt x="96984" y="309422"/>
                  </a:lnTo>
                  <a:lnTo>
                    <a:pt x="97956" y="334586"/>
                  </a:lnTo>
                  <a:lnTo>
                    <a:pt x="98820" y="284474"/>
                  </a:lnTo>
                  <a:lnTo>
                    <a:pt x="99792" y="321842"/>
                  </a:lnTo>
                  <a:lnTo>
                    <a:pt x="100656" y="214705"/>
                  </a:lnTo>
                  <a:lnTo>
                    <a:pt x="101628" y="355862"/>
                  </a:lnTo>
                  <a:lnTo>
                    <a:pt x="102492" y="252397"/>
                  </a:lnTo>
                  <a:lnTo>
                    <a:pt x="103464" y="208333"/>
                  </a:lnTo>
                  <a:lnTo>
                    <a:pt x="104436" y="300566"/>
                  </a:lnTo>
                  <a:lnTo>
                    <a:pt x="105300" y="267517"/>
                  </a:lnTo>
                  <a:lnTo>
                    <a:pt x="106272" y="333398"/>
                  </a:lnTo>
                  <a:lnTo>
                    <a:pt x="107136" y="144829"/>
                  </a:lnTo>
                  <a:lnTo>
                    <a:pt x="108108" y="414075"/>
                  </a:lnTo>
                  <a:lnTo>
                    <a:pt x="108972" y="426819"/>
                  </a:lnTo>
                  <a:lnTo>
                    <a:pt x="109944" y="415695"/>
                  </a:lnTo>
                  <a:lnTo>
                    <a:pt x="110808" y="158761"/>
                  </a:lnTo>
                  <a:lnTo>
                    <a:pt x="111780" y="206497"/>
                  </a:lnTo>
                  <a:lnTo>
                    <a:pt x="112752" y="325838"/>
                  </a:lnTo>
                  <a:lnTo>
                    <a:pt x="113616" y="321518"/>
                  </a:lnTo>
                  <a:lnTo>
                    <a:pt x="114588" y="344846"/>
                  </a:lnTo>
                  <a:lnTo>
                    <a:pt x="115452" y="343766"/>
                  </a:lnTo>
                  <a:lnTo>
                    <a:pt x="116424" y="242029"/>
                  </a:lnTo>
                  <a:lnTo>
                    <a:pt x="117288" y="293762"/>
                  </a:lnTo>
                  <a:lnTo>
                    <a:pt x="118260" y="252397"/>
                  </a:lnTo>
                  <a:lnTo>
                    <a:pt x="119124" y="257797"/>
                  </a:lnTo>
                  <a:lnTo>
                    <a:pt x="120096" y="277562"/>
                  </a:lnTo>
                  <a:lnTo>
                    <a:pt x="121068" y="142453"/>
                  </a:lnTo>
                  <a:lnTo>
                    <a:pt x="121932" y="151741"/>
                  </a:lnTo>
                  <a:lnTo>
                    <a:pt x="122904" y="154225"/>
                  </a:lnTo>
                  <a:lnTo>
                    <a:pt x="123768" y="276482"/>
                  </a:lnTo>
                  <a:lnTo>
                    <a:pt x="124740" y="404678"/>
                  </a:lnTo>
                  <a:lnTo>
                    <a:pt x="125604" y="435351"/>
                  </a:lnTo>
                  <a:lnTo>
                    <a:pt x="126576" y="397766"/>
                  </a:lnTo>
                  <a:lnTo>
                    <a:pt x="127440" y="256717"/>
                  </a:lnTo>
                  <a:lnTo>
                    <a:pt x="128412" y="252073"/>
                  </a:lnTo>
                  <a:lnTo>
                    <a:pt x="129384" y="154117"/>
                  </a:lnTo>
                  <a:lnTo>
                    <a:pt x="130248" y="408999"/>
                  </a:lnTo>
                  <a:lnTo>
                    <a:pt x="131220" y="232849"/>
                  </a:lnTo>
                  <a:lnTo>
                    <a:pt x="132084" y="95580"/>
                  </a:lnTo>
                  <a:lnTo>
                    <a:pt x="133056" y="55512"/>
                  </a:lnTo>
                  <a:lnTo>
                    <a:pt x="133920" y="440535"/>
                  </a:lnTo>
                  <a:lnTo>
                    <a:pt x="134892" y="371198"/>
                  </a:lnTo>
                  <a:lnTo>
                    <a:pt x="135757" y="255421"/>
                  </a:lnTo>
                  <a:lnTo>
                    <a:pt x="136729" y="274970"/>
                  </a:lnTo>
                  <a:lnTo>
                    <a:pt x="137701" y="275726"/>
                  </a:lnTo>
                  <a:lnTo>
                    <a:pt x="138565" y="283286"/>
                  </a:lnTo>
                  <a:lnTo>
                    <a:pt x="139537" y="160381"/>
                  </a:lnTo>
                  <a:lnTo>
                    <a:pt x="140401" y="240301"/>
                  </a:lnTo>
                  <a:lnTo>
                    <a:pt x="141373" y="227665"/>
                  </a:lnTo>
                  <a:lnTo>
                    <a:pt x="142237" y="388802"/>
                  </a:lnTo>
                  <a:lnTo>
                    <a:pt x="143209" y="421851"/>
                  </a:lnTo>
                  <a:lnTo>
                    <a:pt x="144073" y="227989"/>
                  </a:lnTo>
                  <a:lnTo>
                    <a:pt x="145045" y="402626"/>
                  </a:lnTo>
                  <a:lnTo>
                    <a:pt x="145909" y="180361"/>
                  </a:lnTo>
                  <a:lnTo>
                    <a:pt x="146881" y="243001"/>
                  </a:lnTo>
                  <a:lnTo>
                    <a:pt x="147853" y="343658"/>
                  </a:lnTo>
                  <a:lnTo>
                    <a:pt x="148717" y="316226"/>
                  </a:lnTo>
                  <a:lnTo>
                    <a:pt x="149689" y="282530"/>
                  </a:lnTo>
                  <a:lnTo>
                    <a:pt x="150553" y="317198"/>
                  </a:lnTo>
                  <a:lnTo>
                    <a:pt x="151525" y="343442"/>
                  </a:lnTo>
                  <a:lnTo>
                    <a:pt x="152389" y="314930"/>
                  </a:lnTo>
                  <a:lnTo>
                    <a:pt x="153361" y="292034"/>
                  </a:lnTo>
                  <a:lnTo>
                    <a:pt x="154225" y="400682"/>
                  </a:lnTo>
                  <a:lnTo>
                    <a:pt x="155197" y="371090"/>
                  </a:lnTo>
                  <a:lnTo>
                    <a:pt x="156169" y="233065"/>
                  </a:lnTo>
                  <a:lnTo>
                    <a:pt x="157033" y="302834"/>
                  </a:lnTo>
                  <a:lnTo>
                    <a:pt x="158005" y="294734"/>
                  </a:lnTo>
                  <a:lnTo>
                    <a:pt x="158869" y="385022"/>
                  </a:lnTo>
                  <a:lnTo>
                    <a:pt x="159841" y="493779"/>
                  </a:lnTo>
                  <a:lnTo>
                    <a:pt x="160705" y="273242"/>
                  </a:lnTo>
                  <a:lnTo>
                    <a:pt x="161677" y="286310"/>
                  </a:lnTo>
                  <a:lnTo>
                    <a:pt x="162541" y="269137"/>
                  </a:lnTo>
                  <a:lnTo>
                    <a:pt x="163513" y="292682"/>
                  </a:lnTo>
                  <a:lnTo>
                    <a:pt x="164485" y="303374"/>
                  </a:lnTo>
                  <a:lnTo>
                    <a:pt x="165349" y="186625"/>
                  </a:lnTo>
                  <a:lnTo>
                    <a:pt x="166321" y="328322"/>
                  </a:lnTo>
                  <a:lnTo>
                    <a:pt x="167185" y="207037"/>
                  </a:lnTo>
                  <a:lnTo>
                    <a:pt x="168157" y="207037"/>
                  </a:lnTo>
                  <a:lnTo>
                    <a:pt x="169021" y="268165"/>
                  </a:lnTo>
                  <a:lnTo>
                    <a:pt x="169993" y="326810"/>
                  </a:lnTo>
                  <a:lnTo>
                    <a:pt x="170857" y="292466"/>
                  </a:lnTo>
                  <a:lnTo>
                    <a:pt x="171829" y="335882"/>
                  </a:lnTo>
                  <a:lnTo>
                    <a:pt x="172801" y="300890"/>
                  </a:lnTo>
                  <a:lnTo>
                    <a:pt x="173665" y="294950"/>
                  </a:lnTo>
                  <a:lnTo>
                    <a:pt x="174637" y="185221"/>
                  </a:lnTo>
                  <a:lnTo>
                    <a:pt x="175501" y="180793"/>
                  </a:lnTo>
                  <a:lnTo>
                    <a:pt x="176473" y="145369"/>
                  </a:lnTo>
                  <a:lnTo>
                    <a:pt x="177337" y="160381"/>
                  </a:lnTo>
                  <a:lnTo>
                    <a:pt x="178309" y="264817"/>
                  </a:lnTo>
                  <a:lnTo>
                    <a:pt x="179173" y="411807"/>
                  </a:lnTo>
                  <a:lnTo>
                    <a:pt x="180145" y="343766"/>
                  </a:lnTo>
                  <a:lnTo>
                    <a:pt x="181117" y="346682"/>
                  </a:lnTo>
                  <a:lnTo>
                    <a:pt x="181981" y="232201"/>
                  </a:lnTo>
                  <a:lnTo>
                    <a:pt x="182953" y="392690"/>
                  </a:lnTo>
                  <a:lnTo>
                    <a:pt x="183817" y="419691"/>
                  </a:lnTo>
                  <a:lnTo>
                    <a:pt x="184789" y="335990"/>
                  </a:lnTo>
                  <a:lnTo>
                    <a:pt x="185653" y="445611"/>
                  </a:lnTo>
                  <a:lnTo>
                    <a:pt x="186625" y="447339"/>
                  </a:lnTo>
                  <a:lnTo>
                    <a:pt x="187489" y="159625"/>
                  </a:lnTo>
                  <a:lnTo>
                    <a:pt x="188461" y="403922"/>
                  </a:lnTo>
                  <a:lnTo>
                    <a:pt x="189433" y="399926"/>
                  </a:lnTo>
                  <a:lnTo>
                    <a:pt x="190297" y="445287"/>
                  </a:lnTo>
                  <a:lnTo>
                    <a:pt x="191269" y="418503"/>
                  </a:lnTo>
                  <a:lnTo>
                    <a:pt x="192133" y="364394"/>
                  </a:lnTo>
                  <a:lnTo>
                    <a:pt x="193105" y="148933"/>
                  </a:lnTo>
                  <a:lnTo>
                    <a:pt x="193969" y="106812"/>
                  </a:lnTo>
                  <a:lnTo>
                    <a:pt x="194941" y="201637"/>
                  </a:lnTo>
                  <a:lnTo>
                    <a:pt x="195805" y="207577"/>
                  </a:lnTo>
                  <a:lnTo>
                    <a:pt x="196777" y="293978"/>
                  </a:lnTo>
                  <a:lnTo>
                    <a:pt x="197749" y="321194"/>
                  </a:lnTo>
                  <a:lnTo>
                    <a:pt x="198613" y="324002"/>
                  </a:lnTo>
                  <a:lnTo>
                    <a:pt x="199585" y="143965"/>
                  </a:lnTo>
                  <a:lnTo>
                    <a:pt x="200449" y="435459"/>
                  </a:lnTo>
                  <a:lnTo>
                    <a:pt x="201421" y="150445"/>
                  </a:lnTo>
                  <a:lnTo>
                    <a:pt x="202285" y="278642"/>
                  </a:lnTo>
                  <a:lnTo>
                    <a:pt x="203257" y="279830"/>
                  </a:lnTo>
                  <a:lnTo>
                    <a:pt x="204121" y="376274"/>
                  </a:lnTo>
                  <a:lnTo>
                    <a:pt x="205093" y="387398"/>
                  </a:lnTo>
                  <a:lnTo>
                    <a:pt x="205957" y="212977"/>
                  </a:lnTo>
                  <a:lnTo>
                    <a:pt x="206929" y="312770"/>
                  </a:lnTo>
                  <a:lnTo>
                    <a:pt x="207901" y="273134"/>
                  </a:lnTo>
                  <a:lnTo>
                    <a:pt x="208765" y="283178"/>
                  </a:lnTo>
                  <a:lnTo>
                    <a:pt x="209737" y="352838"/>
                  </a:lnTo>
                  <a:lnTo>
                    <a:pt x="210601" y="337826"/>
                  </a:lnTo>
                  <a:lnTo>
                    <a:pt x="211573" y="357590"/>
                  </a:lnTo>
                  <a:lnTo>
                    <a:pt x="212437" y="269353"/>
                  </a:lnTo>
                  <a:lnTo>
                    <a:pt x="213409" y="158113"/>
                  </a:lnTo>
                  <a:lnTo>
                    <a:pt x="214273" y="238465"/>
                  </a:lnTo>
                  <a:lnTo>
                    <a:pt x="215245" y="256717"/>
                  </a:lnTo>
                  <a:lnTo>
                    <a:pt x="216217" y="333830"/>
                  </a:lnTo>
                  <a:lnTo>
                    <a:pt x="217081" y="244621"/>
                  </a:lnTo>
                  <a:lnTo>
                    <a:pt x="218053" y="336962"/>
                  </a:lnTo>
                  <a:lnTo>
                    <a:pt x="218917" y="249481"/>
                  </a:lnTo>
                  <a:lnTo>
                    <a:pt x="219889" y="375950"/>
                  </a:lnTo>
                  <a:lnTo>
                    <a:pt x="220753" y="329078"/>
                  </a:lnTo>
                  <a:lnTo>
                    <a:pt x="221725" y="171937"/>
                  </a:lnTo>
                  <a:lnTo>
                    <a:pt x="222589" y="171937"/>
                  </a:lnTo>
                  <a:lnTo>
                    <a:pt x="223561" y="197965"/>
                  </a:lnTo>
                  <a:lnTo>
                    <a:pt x="224533" y="192673"/>
                  </a:lnTo>
                  <a:lnTo>
                    <a:pt x="225397" y="176473"/>
                  </a:lnTo>
                  <a:lnTo>
                    <a:pt x="226369" y="263629"/>
                  </a:lnTo>
                  <a:lnTo>
                    <a:pt x="227233" y="283718"/>
                  </a:lnTo>
                  <a:lnTo>
                    <a:pt x="228205" y="357914"/>
                  </a:lnTo>
                  <a:lnTo>
                    <a:pt x="229069" y="277886"/>
                  </a:lnTo>
                  <a:lnTo>
                    <a:pt x="230041" y="413427"/>
                  </a:lnTo>
                  <a:lnTo>
                    <a:pt x="230905" y="170965"/>
                  </a:lnTo>
                  <a:lnTo>
                    <a:pt x="231877" y="328322"/>
                  </a:lnTo>
                  <a:lnTo>
                    <a:pt x="232849" y="235333"/>
                  </a:lnTo>
                  <a:lnTo>
                    <a:pt x="233713" y="235333"/>
                  </a:lnTo>
                  <a:lnTo>
                    <a:pt x="234685" y="271946"/>
                  </a:lnTo>
                  <a:lnTo>
                    <a:pt x="235549" y="212653"/>
                  </a:lnTo>
                  <a:lnTo>
                    <a:pt x="236521" y="267193"/>
                  </a:lnTo>
                  <a:lnTo>
                    <a:pt x="237385" y="299810"/>
                  </a:lnTo>
                  <a:lnTo>
                    <a:pt x="238357" y="334910"/>
                  </a:lnTo>
                  <a:lnTo>
                    <a:pt x="239221" y="230473"/>
                  </a:lnTo>
                  <a:lnTo>
                    <a:pt x="240193" y="272162"/>
                  </a:lnTo>
                  <a:lnTo>
                    <a:pt x="241165" y="282854"/>
                  </a:lnTo>
                  <a:lnTo>
                    <a:pt x="242029" y="264925"/>
                  </a:lnTo>
                  <a:lnTo>
                    <a:pt x="243001" y="382538"/>
                  </a:lnTo>
                  <a:lnTo>
                    <a:pt x="243865" y="399494"/>
                  </a:lnTo>
                  <a:lnTo>
                    <a:pt x="244837" y="421203"/>
                  </a:lnTo>
                  <a:lnTo>
                    <a:pt x="245701" y="466671"/>
                  </a:lnTo>
                  <a:lnTo>
                    <a:pt x="246673" y="339662"/>
                  </a:lnTo>
                  <a:lnTo>
                    <a:pt x="247537" y="138457"/>
                  </a:lnTo>
                  <a:lnTo>
                    <a:pt x="248509" y="469479"/>
                  </a:lnTo>
                  <a:lnTo>
                    <a:pt x="249481" y="330158"/>
                  </a:lnTo>
                  <a:lnTo>
                    <a:pt x="250345" y="252937"/>
                  </a:lnTo>
                  <a:lnTo>
                    <a:pt x="251317" y="384266"/>
                  </a:lnTo>
                  <a:lnTo>
                    <a:pt x="252181" y="274430"/>
                  </a:lnTo>
                  <a:lnTo>
                    <a:pt x="253153" y="261793"/>
                  </a:lnTo>
                  <a:lnTo>
                    <a:pt x="254017" y="284690"/>
                  </a:lnTo>
                  <a:lnTo>
                    <a:pt x="254989" y="212653"/>
                  </a:lnTo>
                  <a:lnTo>
                    <a:pt x="255853" y="234361"/>
                  </a:lnTo>
                  <a:lnTo>
                    <a:pt x="256825" y="231877"/>
                  </a:lnTo>
                  <a:lnTo>
                    <a:pt x="257689" y="329618"/>
                  </a:lnTo>
                  <a:lnTo>
                    <a:pt x="258661" y="262117"/>
                  </a:lnTo>
                  <a:lnTo>
                    <a:pt x="259633" y="323462"/>
                  </a:lnTo>
                  <a:lnTo>
                    <a:pt x="260497" y="485787"/>
                  </a:lnTo>
                  <a:lnTo>
                    <a:pt x="261469" y="345494"/>
                  </a:lnTo>
                  <a:lnTo>
                    <a:pt x="262333" y="379406"/>
                  </a:lnTo>
                  <a:lnTo>
                    <a:pt x="263305" y="280262"/>
                  </a:lnTo>
                  <a:lnTo>
                    <a:pt x="264169" y="373898"/>
                  </a:lnTo>
                  <a:lnTo>
                    <a:pt x="265141" y="177013"/>
                  </a:lnTo>
                  <a:lnTo>
                    <a:pt x="266005" y="271406"/>
                  </a:lnTo>
                  <a:lnTo>
                    <a:pt x="266977" y="310070"/>
                  </a:lnTo>
                  <a:lnTo>
                    <a:pt x="267949" y="192457"/>
                  </a:lnTo>
                  <a:lnTo>
                    <a:pt x="268813" y="257041"/>
                  </a:lnTo>
                  <a:lnTo>
                    <a:pt x="269785" y="179713"/>
                  </a:lnTo>
                  <a:lnTo>
                    <a:pt x="270649" y="157897"/>
                  </a:lnTo>
                  <a:lnTo>
                    <a:pt x="271622" y="188029"/>
                  </a:lnTo>
                  <a:lnTo>
                    <a:pt x="272486" y="200557"/>
                  </a:lnTo>
                  <a:lnTo>
                    <a:pt x="273458" y="244405"/>
                  </a:lnTo>
                  <a:lnTo>
                    <a:pt x="274322" y="407379"/>
                  </a:lnTo>
                  <a:lnTo>
                    <a:pt x="275294" y="393554"/>
                  </a:lnTo>
                  <a:lnTo>
                    <a:pt x="276266" y="319142"/>
                  </a:lnTo>
                  <a:lnTo>
                    <a:pt x="277130" y="262873"/>
                  </a:lnTo>
                  <a:lnTo>
                    <a:pt x="278102" y="353270"/>
                  </a:lnTo>
                  <a:lnTo>
                    <a:pt x="278966" y="227557"/>
                  </a:lnTo>
                  <a:lnTo>
                    <a:pt x="279938" y="189433"/>
                  </a:lnTo>
                  <a:lnTo>
                    <a:pt x="280802" y="292034"/>
                  </a:lnTo>
                  <a:lnTo>
                    <a:pt x="281774" y="291710"/>
                  </a:lnTo>
                  <a:lnTo>
                    <a:pt x="282638" y="378110"/>
                  </a:lnTo>
                  <a:lnTo>
                    <a:pt x="283610" y="235117"/>
                  </a:lnTo>
                  <a:lnTo>
                    <a:pt x="284582" y="248941"/>
                  </a:lnTo>
                  <a:lnTo>
                    <a:pt x="285446" y="118476"/>
                  </a:lnTo>
                  <a:lnTo>
                    <a:pt x="286418" y="375950"/>
                  </a:lnTo>
                  <a:lnTo>
                    <a:pt x="287282" y="365150"/>
                  </a:lnTo>
                  <a:lnTo>
                    <a:pt x="288254" y="275078"/>
                  </a:lnTo>
                  <a:lnTo>
                    <a:pt x="289118" y="227017"/>
                  </a:lnTo>
                  <a:lnTo>
                    <a:pt x="290090" y="315794"/>
                  </a:lnTo>
                  <a:lnTo>
                    <a:pt x="290954" y="356510"/>
                  </a:lnTo>
                  <a:lnTo>
                    <a:pt x="291926" y="232417"/>
                  </a:lnTo>
                  <a:lnTo>
                    <a:pt x="292898" y="176149"/>
                  </a:lnTo>
                  <a:lnTo>
                    <a:pt x="293762" y="265897"/>
                  </a:lnTo>
                  <a:lnTo>
                    <a:pt x="294734" y="317306"/>
                  </a:lnTo>
                  <a:lnTo>
                    <a:pt x="295598" y="254557"/>
                  </a:lnTo>
                  <a:lnTo>
                    <a:pt x="296570" y="306830"/>
                  </a:lnTo>
                  <a:lnTo>
                    <a:pt x="297434" y="372062"/>
                  </a:lnTo>
                  <a:lnTo>
                    <a:pt x="298406" y="451551"/>
                  </a:lnTo>
                  <a:lnTo>
                    <a:pt x="299270" y="294842"/>
                  </a:lnTo>
                  <a:lnTo>
                    <a:pt x="300242" y="345710"/>
                  </a:lnTo>
                  <a:lnTo>
                    <a:pt x="301214" y="138565"/>
                  </a:lnTo>
                  <a:lnTo>
                    <a:pt x="302078" y="138565"/>
                  </a:lnTo>
                  <a:lnTo>
                    <a:pt x="303050" y="124092"/>
                  </a:lnTo>
                  <a:lnTo>
                    <a:pt x="303914" y="124092"/>
                  </a:lnTo>
                  <a:lnTo>
                    <a:pt x="304886" y="355754"/>
                  </a:lnTo>
                  <a:lnTo>
                    <a:pt x="305750" y="127656"/>
                  </a:lnTo>
                  <a:lnTo>
                    <a:pt x="306722" y="299162"/>
                  </a:lnTo>
                  <a:lnTo>
                    <a:pt x="307586" y="304562"/>
                  </a:lnTo>
                  <a:lnTo>
                    <a:pt x="308558" y="288578"/>
                  </a:lnTo>
                  <a:lnTo>
                    <a:pt x="309530" y="287390"/>
                  </a:lnTo>
                  <a:lnTo>
                    <a:pt x="310394" y="287390"/>
                  </a:lnTo>
                  <a:lnTo>
                    <a:pt x="311366" y="260713"/>
                  </a:lnTo>
                  <a:lnTo>
                    <a:pt x="312230" y="267733"/>
                  </a:lnTo>
                  <a:lnTo>
                    <a:pt x="313202" y="298298"/>
                  </a:lnTo>
                  <a:lnTo>
                    <a:pt x="314066" y="306506"/>
                  </a:lnTo>
                  <a:lnTo>
                    <a:pt x="315038" y="264385"/>
                  </a:lnTo>
                  <a:lnTo>
                    <a:pt x="315902" y="238573"/>
                  </a:lnTo>
                  <a:lnTo>
                    <a:pt x="316874" y="297974"/>
                  </a:lnTo>
                  <a:lnTo>
                    <a:pt x="317738" y="350246"/>
                  </a:lnTo>
                  <a:lnTo>
                    <a:pt x="318710" y="342578"/>
                  </a:lnTo>
                  <a:lnTo>
                    <a:pt x="319682" y="313958"/>
                  </a:lnTo>
                  <a:lnTo>
                    <a:pt x="320546" y="324002"/>
                  </a:lnTo>
                  <a:lnTo>
                    <a:pt x="321518" y="278642"/>
                  </a:lnTo>
                  <a:lnTo>
                    <a:pt x="322382" y="189001"/>
                  </a:lnTo>
                  <a:lnTo>
                    <a:pt x="323354" y="386210"/>
                  </a:lnTo>
                  <a:lnTo>
                    <a:pt x="324218" y="338906"/>
                  </a:lnTo>
                  <a:lnTo>
                    <a:pt x="325190" y="312662"/>
                  </a:lnTo>
                  <a:lnTo>
                    <a:pt x="326054" y="317738"/>
                  </a:lnTo>
                  <a:lnTo>
                    <a:pt x="327026" y="440211"/>
                  </a:lnTo>
                  <a:lnTo>
                    <a:pt x="327998" y="352730"/>
                  </a:lnTo>
                  <a:lnTo>
                    <a:pt x="328862" y="302078"/>
                  </a:lnTo>
                  <a:lnTo>
                    <a:pt x="329834" y="421203"/>
                  </a:lnTo>
                  <a:lnTo>
                    <a:pt x="330698" y="429303"/>
                  </a:lnTo>
                  <a:lnTo>
                    <a:pt x="331670" y="488055"/>
                  </a:lnTo>
                  <a:lnTo>
                    <a:pt x="332534" y="272918"/>
                  </a:lnTo>
                  <a:lnTo>
                    <a:pt x="333506" y="346250"/>
                  </a:lnTo>
                  <a:lnTo>
                    <a:pt x="334370" y="348518"/>
                  </a:lnTo>
                  <a:lnTo>
                    <a:pt x="335342" y="369686"/>
                  </a:lnTo>
                  <a:lnTo>
                    <a:pt x="336314" y="199477"/>
                  </a:lnTo>
                  <a:lnTo>
                    <a:pt x="337178" y="385994"/>
                  </a:lnTo>
                  <a:lnTo>
                    <a:pt x="338150" y="380054"/>
                  </a:lnTo>
                  <a:lnTo>
                    <a:pt x="339014" y="403598"/>
                  </a:lnTo>
                  <a:lnTo>
                    <a:pt x="339986" y="240085"/>
                  </a:lnTo>
                  <a:lnTo>
                    <a:pt x="340850" y="254341"/>
                  </a:lnTo>
                  <a:lnTo>
                    <a:pt x="341822" y="245917"/>
                  </a:lnTo>
                  <a:lnTo>
                    <a:pt x="342686" y="272162"/>
                  </a:lnTo>
                  <a:lnTo>
                    <a:pt x="343658" y="315578"/>
                  </a:lnTo>
                  <a:lnTo>
                    <a:pt x="344630" y="267625"/>
                  </a:lnTo>
                  <a:lnTo>
                    <a:pt x="345494" y="289658"/>
                  </a:lnTo>
                  <a:lnTo>
                    <a:pt x="346466" y="341822"/>
                  </a:lnTo>
                  <a:lnTo>
                    <a:pt x="347330" y="215461"/>
                  </a:lnTo>
                  <a:lnTo>
                    <a:pt x="348302" y="303914"/>
                  </a:lnTo>
                  <a:lnTo>
                    <a:pt x="349166" y="295166"/>
                  </a:lnTo>
                  <a:lnTo>
                    <a:pt x="350138" y="312662"/>
                  </a:lnTo>
                  <a:lnTo>
                    <a:pt x="351002" y="274646"/>
                  </a:lnTo>
                  <a:lnTo>
                    <a:pt x="351974" y="373466"/>
                  </a:lnTo>
                  <a:lnTo>
                    <a:pt x="352946" y="303266"/>
                  </a:lnTo>
                  <a:lnTo>
                    <a:pt x="353810" y="147637"/>
                  </a:lnTo>
                  <a:lnTo>
                    <a:pt x="354782" y="144073"/>
                  </a:lnTo>
                  <a:lnTo>
                    <a:pt x="355646" y="204877"/>
                  </a:lnTo>
                  <a:lnTo>
                    <a:pt x="356618" y="239437"/>
                  </a:lnTo>
                  <a:lnTo>
                    <a:pt x="357482" y="246025"/>
                  </a:lnTo>
                  <a:lnTo>
                    <a:pt x="358454" y="250669"/>
                  </a:lnTo>
                  <a:lnTo>
                    <a:pt x="359318" y="307370"/>
                  </a:lnTo>
                  <a:lnTo>
                    <a:pt x="360290" y="286418"/>
                  </a:lnTo>
                  <a:lnTo>
                    <a:pt x="361262" y="306722"/>
                  </a:lnTo>
                  <a:lnTo>
                    <a:pt x="362126" y="368714"/>
                  </a:lnTo>
                  <a:lnTo>
                    <a:pt x="363098" y="204553"/>
                  </a:lnTo>
                  <a:lnTo>
                    <a:pt x="363962" y="379298"/>
                  </a:lnTo>
                  <a:lnTo>
                    <a:pt x="364934" y="343766"/>
                  </a:lnTo>
                  <a:lnTo>
                    <a:pt x="365798" y="319358"/>
                  </a:lnTo>
                  <a:lnTo>
                    <a:pt x="366770" y="244837"/>
                  </a:lnTo>
                  <a:lnTo>
                    <a:pt x="367634" y="327242"/>
                  </a:lnTo>
                  <a:lnTo>
                    <a:pt x="368606" y="318062"/>
                  </a:lnTo>
                  <a:lnTo>
                    <a:pt x="369470" y="248185"/>
                  </a:lnTo>
                  <a:lnTo>
                    <a:pt x="370442" y="186625"/>
                  </a:lnTo>
                  <a:lnTo>
                    <a:pt x="371414" y="248185"/>
                  </a:lnTo>
                  <a:lnTo>
                    <a:pt x="372278" y="140833"/>
                  </a:lnTo>
                  <a:lnTo>
                    <a:pt x="373250" y="264817"/>
                  </a:lnTo>
                  <a:lnTo>
                    <a:pt x="374114" y="366878"/>
                  </a:lnTo>
                  <a:lnTo>
                    <a:pt x="375086" y="268381"/>
                  </a:lnTo>
                  <a:lnTo>
                    <a:pt x="375950" y="244405"/>
                  </a:lnTo>
                  <a:lnTo>
                    <a:pt x="376922" y="249589"/>
                  </a:lnTo>
                  <a:lnTo>
                    <a:pt x="377786" y="291386"/>
                  </a:lnTo>
                  <a:lnTo>
                    <a:pt x="378758" y="234253"/>
                  </a:lnTo>
                  <a:lnTo>
                    <a:pt x="379730" y="278210"/>
                  </a:lnTo>
                  <a:lnTo>
                    <a:pt x="380594" y="271946"/>
                  </a:lnTo>
                  <a:lnTo>
                    <a:pt x="381566" y="326270"/>
                  </a:lnTo>
                  <a:lnTo>
                    <a:pt x="382430" y="273242"/>
                  </a:lnTo>
                  <a:lnTo>
                    <a:pt x="383402" y="271838"/>
                  </a:lnTo>
                  <a:lnTo>
                    <a:pt x="384266" y="362666"/>
                  </a:lnTo>
                  <a:lnTo>
                    <a:pt x="385238" y="185653"/>
                  </a:lnTo>
                  <a:lnTo>
                    <a:pt x="386102" y="373898"/>
                  </a:lnTo>
                  <a:lnTo>
                    <a:pt x="387074" y="172909"/>
                  </a:lnTo>
                  <a:lnTo>
                    <a:pt x="388046" y="174745"/>
                  </a:lnTo>
                  <a:lnTo>
                    <a:pt x="388910" y="216217"/>
                  </a:lnTo>
                  <a:lnTo>
                    <a:pt x="389882" y="211789"/>
                  </a:lnTo>
                  <a:lnTo>
                    <a:pt x="390746" y="281126"/>
                  </a:lnTo>
                  <a:lnTo>
                    <a:pt x="391718" y="307586"/>
                  </a:lnTo>
                  <a:lnTo>
                    <a:pt x="392582" y="149473"/>
                  </a:lnTo>
                  <a:lnTo>
                    <a:pt x="393554" y="261685"/>
                  </a:lnTo>
                  <a:lnTo>
                    <a:pt x="394418" y="331994"/>
                  </a:lnTo>
                  <a:lnTo>
                    <a:pt x="395390" y="303914"/>
                  </a:lnTo>
                  <a:lnTo>
                    <a:pt x="396362" y="295814"/>
                  </a:lnTo>
                  <a:lnTo>
                    <a:pt x="397226" y="283934"/>
                  </a:lnTo>
                  <a:lnTo>
                    <a:pt x="398198" y="246889"/>
                  </a:lnTo>
                  <a:lnTo>
                    <a:pt x="399062" y="361586"/>
                  </a:lnTo>
                  <a:lnTo>
                    <a:pt x="400034" y="209629"/>
                  </a:lnTo>
                  <a:lnTo>
                    <a:pt x="400898" y="171937"/>
                  </a:lnTo>
                  <a:lnTo>
                    <a:pt x="401870" y="189109"/>
                  </a:lnTo>
                  <a:lnTo>
                    <a:pt x="402734" y="394958"/>
                  </a:lnTo>
                  <a:lnTo>
                    <a:pt x="403706" y="176797"/>
                  </a:lnTo>
                  <a:lnTo>
                    <a:pt x="404678" y="379622"/>
                  </a:lnTo>
                  <a:lnTo>
                    <a:pt x="405542" y="397118"/>
                  </a:lnTo>
                  <a:lnTo>
                    <a:pt x="406514" y="406082"/>
                  </a:lnTo>
                  <a:lnTo>
                    <a:pt x="407379" y="210709"/>
                  </a:lnTo>
                  <a:lnTo>
                    <a:pt x="408351" y="204013"/>
                  </a:lnTo>
                  <a:lnTo>
                    <a:pt x="409215" y="213301"/>
                  </a:lnTo>
                  <a:lnTo>
                    <a:pt x="410187" y="176689"/>
                  </a:lnTo>
                  <a:lnTo>
                    <a:pt x="411051" y="216001"/>
                  </a:lnTo>
                  <a:lnTo>
                    <a:pt x="412023" y="17928"/>
                  </a:lnTo>
                  <a:lnTo>
                    <a:pt x="412995" y="433839"/>
                  </a:lnTo>
                  <a:lnTo>
                    <a:pt x="413859" y="438807"/>
                  </a:lnTo>
                  <a:lnTo>
                    <a:pt x="414831" y="344414"/>
                  </a:lnTo>
                  <a:lnTo>
                    <a:pt x="415695" y="297002"/>
                  </a:lnTo>
                  <a:lnTo>
                    <a:pt x="416667" y="70848"/>
                  </a:lnTo>
                  <a:lnTo>
                    <a:pt x="417531" y="88344"/>
                  </a:lnTo>
                  <a:lnTo>
                    <a:pt x="418503" y="166321"/>
                  </a:lnTo>
                  <a:lnTo>
                    <a:pt x="419367" y="228313"/>
                  </a:lnTo>
                  <a:lnTo>
                    <a:pt x="420339" y="403058"/>
                  </a:lnTo>
                  <a:lnTo>
                    <a:pt x="421311" y="301862"/>
                  </a:lnTo>
                  <a:lnTo>
                    <a:pt x="422175" y="243865"/>
                  </a:lnTo>
                  <a:lnTo>
                    <a:pt x="423147" y="141589"/>
                  </a:lnTo>
                  <a:lnTo>
                    <a:pt x="424011" y="501987"/>
                  </a:lnTo>
                  <a:lnTo>
                    <a:pt x="424983" y="178417"/>
                  </a:lnTo>
                  <a:lnTo>
                    <a:pt x="425847" y="314606"/>
                  </a:lnTo>
                  <a:lnTo>
                    <a:pt x="426819" y="319034"/>
                  </a:lnTo>
                  <a:lnTo>
                    <a:pt x="427683" y="348410"/>
                  </a:lnTo>
                  <a:lnTo>
                    <a:pt x="428655" y="362126"/>
                  </a:lnTo>
                  <a:lnTo>
                    <a:pt x="429519" y="340742"/>
                  </a:lnTo>
                  <a:lnTo>
                    <a:pt x="430491" y="257689"/>
                  </a:lnTo>
                  <a:lnTo>
                    <a:pt x="431463" y="499719"/>
                  </a:lnTo>
                  <a:lnTo>
                    <a:pt x="432327" y="567436"/>
                  </a:lnTo>
                  <a:lnTo>
                    <a:pt x="433299" y="512679"/>
                  </a:lnTo>
                  <a:lnTo>
                    <a:pt x="434163" y="246241"/>
                  </a:lnTo>
                  <a:lnTo>
                    <a:pt x="435135" y="223885"/>
                  </a:lnTo>
                  <a:lnTo>
                    <a:pt x="435999" y="228529"/>
                  </a:lnTo>
                  <a:lnTo>
                    <a:pt x="436971" y="226045"/>
                  </a:lnTo>
                  <a:lnTo>
                    <a:pt x="437835" y="326162"/>
                  </a:lnTo>
                  <a:lnTo>
                    <a:pt x="438807" y="304994"/>
                  </a:lnTo>
                  <a:lnTo>
                    <a:pt x="439779" y="317198"/>
                  </a:lnTo>
                  <a:lnTo>
                    <a:pt x="440643" y="305642"/>
                  </a:lnTo>
                  <a:lnTo>
                    <a:pt x="441615" y="305642"/>
                  </a:lnTo>
                  <a:lnTo>
                    <a:pt x="442479" y="243217"/>
                  </a:lnTo>
                  <a:lnTo>
                    <a:pt x="443451" y="243649"/>
                  </a:lnTo>
                  <a:lnTo>
                    <a:pt x="444315" y="289118"/>
                  </a:lnTo>
                  <a:lnTo>
                    <a:pt x="445287" y="291170"/>
                  </a:lnTo>
                  <a:lnTo>
                    <a:pt x="446151" y="202393"/>
                  </a:lnTo>
                  <a:lnTo>
                    <a:pt x="447123" y="330590"/>
                  </a:lnTo>
                  <a:lnTo>
                    <a:pt x="448095" y="255961"/>
                  </a:lnTo>
                  <a:lnTo>
                    <a:pt x="448959" y="288254"/>
                  </a:lnTo>
                  <a:lnTo>
                    <a:pt x="449931" y="259849"/>
                  </a:lnTo>
                  <a:lnTo>
                    <a:pt x="450795" y="297434"/>
                  </a:lnTo>
                  <a:lnTo>
                    <a:pt x="451767" y="281342"/>
                  </a:lnTo>
                  <a:lnTo>
                    <a:pt x="452631" y="318710"/>
                  </a:lnTo>
                  <a:lnTo>
                    <a:pt x="453603" y="329618"/>
                  </a:lnTo>
                  <a:lnTo>
                    <a:pt x="454467" y="305318"/>
                  </a:lnTo>
                  <a:lnTo>
                    <a:pt x="455439" y="298406"/>
                  </a:lnTo>
                  <a:lnTo>
                    <a:pt x="456411" y="238681"/>
                  </a:lnTo>
                  <a:lnTo>
                    <a:pt x="457275" y="256825"/>
                  </a:lnTo>
                  <a:lnTo>
                    <a:pt x="458247" y="380270"/>
                  </a:lnTo>
                  <a:lnTo>
                    <a:pt x="459111" y="215461"/>
                  </a:lnTo>
                  <a:lnTo>
                    <a:pt x="460083" y="263737"/>
                  </a:lnTo>
                  <a:lnTo>
                    <a:pt x="460947" y="252505"/>
                  </a:lnTo>
                  <a:lnTo>
                    <a:pt x="461919" y="362018"/>
                  </a:lnTo>
                  <a:lnTo>
                    <a:pt x="462783" y="284798"/>
                  </a:lnTo>
                  <a:lnTo>
                    <a:pt x="463755" y="272054"/>
                  </a:lnTo>
                  <a:lnTo>
                    <a:pt x="464727" y="234145"/>
                  </a:lnTo>
                  <a:lnTo>
                    <a:pt x="465591" y="318926"/>
                  </a:lnTo>
                  <a:lnTo>
                    <a:pt x="466563" y="363854"/>
                  </a:lnTo>
                  <a:lnTo>
                    <a:pt x="467427" y="319142"/>
                  </a:lnTo>
                  <a:lnTo>
                    <a:pt x="468399" y="305210"/>
                  </a:lnTo>
                  <a:lnTo>
                    <a:pt x="469263" y="313418"/>
                  </a:lnTo>
                  <a:lnTo>
                    <a:pt x="470235" y="283070"/>
                  </a:lnTo>
                  <a:lnTo>
                    <a:pt x="471099" y="171289"/>
                  </a:lnTo>
                  <a:lnTo>
                    <a:pt x="472071" y="317738"/>
                  </a:lnTo>
                  <a:lnTo>
                    <a:pt x="473043" y="199585"/>
                  </a:lnTo>
                  <a:lnTo>
                    <a:pt x="473907" y="228529"/>
                  </a:lnTo>
                  <a:lnTo>
                    <a:pt x="474879" y="206065"/>
                  </a:lnTo>
                  <a:lnTo>
                    <a:pt x="475743" y="201313"/>
                  </a:lnTo>
                  <a:lnTo>
                    <a:pt x="476715" y="94500"/>
                  </a:lnTo>
                  <a:lnTo>
                    <a:pt x="477579" y="86076"/>
                  </a:lnTo>
                  <a:lnTo>
                    <a:pt x="478551" y="329942"/>
                  </a:lnTo>
                  <a:lnTo>
                    <a:pt x="479415" y="235873"/>
                  </a:lnTo>
                  <a:lnTo>
                    <a:pt x="480387" y="229825"/>
                  </a:lnTo>
                  <a:lnTo>
                    <a:pt x="481359" y="183925"/>
                  </a:lnTo>
                  <a:lnTo>
                    <a:pt x="482223" y="414075"/>
                  </a:lnTo>
                  <a:lnTo>
                    <a:pt x="483195" y="447879"/>
                  </a:lnTo>
                  <a:lnTo>
                    <a:pt x="484059" y="272162"/>
                  </a:lnTo>
                  <a:lnTo>
                    <a:pt x="485031" y="468939"/>
                  </a:lnTo>
                  <a:lnTo>
                    <a:pt x="485895" y="495723"/>
                  </a:lnTo>
                  <a:lnTo>
                    <a:pt x="486867" y="264817"/>
                  </a:lnTo>
                  <a:lnTo>
                    <a:pt x="487731" y="324326"/>
                  </a:lnTo>
                  <a:lnTo>
                    <a:pt x="488703" y="325514"/>
                  </a:lnTo>
                  <a:lnTo>
                    <a:pt x="489567" y="286526"/>
                  </a:lnTo>
                  <a:lnTo>
                    <a:pt x="490539" y="267085"/>
                  </a:lnTo>
                  <a:lnTo>
                    <a:pt x="491511" y="370982"/>
                  </a:lnTo>
                  <a:lnTo>
                    <a:pt x="492375" y="197965"/>
                  </a:lnTo>
                  <a:lnTo>
                    <a:pt x="493347" y="176905"/>
                  </a:lnTo>
                  <a:lnTo>
                    <a:pt x="494211" y="455871"/>
                  </a:lnTo>
                  <a:lnTo>
                    <a:pt x="495183" y="486543"/>
                  </a:lnTo>
                  <a:lnTo>
                    <a:pt x="496047" y="356618"/>
                  </a:lnTo>
                  <a:lnTo>
                    <a:pt x="497019" y="324434"/>
                  </a:lnTo>
                  <a:lnTo>
                    <a:pt x="497883" y="240409"/>
                  </a:lnTo>
                  <a:lnTo>
                    <a:pt x="498855" y="309530"/>
                  </a:lnTo>
                  <a:lnTo>
                    <a:pt x="499827" y="324974"/>
                  </a:lnTo>
                  <a:lnTo>
                    <a:pt x="500691" y="424443"/>
                  </a:lnTo>
                  <a:lnTo>
                    <a:pt x="501663" y="337826"/>
                  </a:lnTo>
                  <a:lnTo>
                    <a:pt x="502527" y="327350"/>
                  </a:lnTo>
                  <a:lnTo>
                    <a:pt x="503499" y="475851"/>
                  </a:lnTo>
                  <a:lnTo>
                    <a:pt x="504363" y="327674"/>
                  </a:lnTo>
                  <a:lnTo>
                    <a:pt x="505335" y="156061"/>
                  </a:lnTo>
                  <a:lnTo>
                    <a:pt x="506199" y="151741"/>
                  </a:lnTo>
                  <a:lnTo>
                    <a:pt x="507171" y="260173"/>
                  </a:lnTo>
                  <a:lnTo>
                    <a:pt x="508143" y="189649"/>
                  </a:lnTo>
                  <a:lnTo>
                    <a:pt x="509007" y="314822"/>
                  </a:lnTo>
                  <a:lnTo>
                    <a:pt x="509979" y="284582"/>
                  </a:lnTo>
                  <a:lnTo>
                    <a:pt x="510843" y="316550"/>
                  </a:lnTo>
                  <a:lnTo>
                    <a:pt x="511815" y="352082"/>
                  </a:lnTo>
                  <a:lnTo>
                    <a:pt x="512679" y="225505"/>
                  </a:lnTo>
                  <a:lnTo>
                    <a:pt x="513651" y="210817"/>
                  </a:lnTo>
                  <a:lnTo>
                    <a:pt x="514515" y="116208"/>
                  </a:lnTo>
                  <a:lnTo>
                    <a:pt x="515487" y="292574"/>
                  </a:lnTo>
                  <a:lnTo>
                    <a:pt x="516459" y="308774"/>
                  </a:lnTo>
                  <a:lnTo>
                    <a:pt x="517323" y="325190"/>
                  </a:lnTo>
                  <a:lnTo>
                    <a:pt x="518295" y="362018"/>
                  </a:lnTo>
                  <a:lnTo>
                    <a:pt x="519159" y="337286"/>
                  </a:lnTo>
                  <a:lnTo>
                    <a:pt x="520131" y="173773"/>
                  </a:lnTo>
                  <a:lnTo>
                    <a:pt x="520995" y="252505"/>
                  </a:lnTo>
                  <a:lnTo>
                    <a:pt x="521967" y="192133"/>
                  </a:lnTo>
                  <a:lnTo>
                    <a:pt x="522831" y="298622"/>
                  </a:lnTo>
                  <a:lnTo>
                    <a:pt x="523803" y="392582"/>
                  </a:lnTo>
                  <a:lnTo>
                    <a:pt x="524775" y="304022"/>
                  </a:lnTo>
                  <a:lnTo>
                    <a:pt x="525639" y="317846"/>
                  </a:lnTo>
                  <a:lnTo>
                    <a:pt x="526611" y="229609"/>
                  </a:lnTo>
                  <a:lnTo>
                    <a:pt x="527475" y="151309"/>
                  </a:lnTo>
                  <a:lnTo>
                    <a:pt x="528447" y="355970"/>
                  </a:lnTo>
                  <a:lnTo>
                    <a:pt x="529311" y="208873"/>
                  </a:lnTo>
                  <a:lnTo>
                    <a:pt x="530283" y="98496"/>
                  </a:lnTo>
                  <a:lnTo>
                    <a:pt x="531147" y="264385"/>
                  </a:lnTo>
                  <a:lnTo>
                    <a:pt x="532119" y="259525"/>
                  </a:lnTo>
                  <a:lnTo>
                    <a:pt x="533091" y="259309"/>
                  </a:lnTo>
                  <a:lnTo>
                    <a:pt x="533955" y="329834"/>
                  </a:lnTo>
                  <a:lnTo>
                    <a:pt x="534927" y="311690"/>
                  </a:lnTo>
                  <a:lnTo>
                    <a:pt x="535791" y="271622"/>
                  </a:lnTo>
                  <a:lnTo>
                    <a:pt x="536763" y="296246"/>
                  </a:lnTo>
                  <a:lnTo>
                    <a:pt x="537627" y="171289"/>
                  </a:lnTo>
                  <a:lnTo>
                    <a:pt x="538599" y="260173"/>
                  </a:lnTo>
                  <a:lnTo>
                    <a:pt x="539463" y="226153"/>
                  </a:lnTo>
                  <a:lnTo>
                    <a:pt x="540435" y="88992"/>
                  </a:lnTo>
                  <a:lnTo>
                    <a:pt x="541299" y="177985"/>
                  </a:lnTo>
                  <a:lnTo>
                    <a:pt x="542271" y="172909"/>
                  </a:lnTo>
                  <a:lnTo>
                    <a:pt x="543244" y="402194"/>
                  </a:lnTo>
                  <a:lnTo>
                    <a:pt x="544108" y="418827"/>
                  </a:lnTo>
                  <a:lnTo>
                    <a:pt x="545080" y="403814"/>
                  </a:lnTo>
                  <a:lnTo>
                    <a:pt x="545944" y="345926"/>
                  </a:lnTo>
                  <a:lnTo>
                    <a:pt x="546916" y="389342"/>
                  </a:lnTo>
                  <a:lnTo>
                    <a:pt x="547780" y="195265"/>
                  </a:lnTo>
                  <a:lnTo>
                    <a:pt x="548752" y="402410"/>
                  </a:lnTo>
                  <a:lnTo>
                    <a:pt x="549616" y="351974"/>
                  </a:lnTo>
                  <a:lnTo>
                    <a:pt x="550588" y="337502"/>
                  </a:lnTo>
                  <a:lnTo>
                    <a:pt x="551560" y="222373"/>
                  </a:lnTo>
                  <a:lnTo>
                    <a:pt x="552424" y="175177"/>
                  </a:lnTo>
                  <a:lnTo>
                    <a:pt x="553396" y="182521"/>
                  </a:lnTo>
                  <a:lnTo>
                    <a:pt x="554260" y="167401"/>
                  </a:lnTo>
                  <a:lnTo>
                    <a:pt x="555232" y="227881"/>
                  </a:lnTo>
                  <a:lnTo>
                    <a:pt x="556096" y="264817"/>
                  </a:lnTo>
                  <a:lnTo>
                    <a:pt x="557068" y="350030"/>
                  </a:lnTo>
                  <a:lnTo>
                    <a:pt x="557932" y="407595"/>
                  </a:lnTo>
                  <a:lnTo>
                    <a:pt x="558904" y="233497"/>
                  </a:lnTo>
                  <a:lnTo>
                    <a:pt x="559876" y="240625"/>
                  </a:lnTo>
                  <a:lnTo>
                    <a:pt x="560740" y="318710"/>
                  </a:lnTo>
                  <a:lnTo>
                    <a:pt x="561712" y="326054"/>
                  </a:lnTo>
                  <a:lnTo>
                    <a:pt x="562576" y="364502"/>
                  </a:lnTo>
                  <a:lnTo>
                    <a:pt x="563548" y="385346"/>
                  </a:lnTo>
                  <a:lnTo>
                    <a:pt x="564412" y="444207"/>
                  </a:lnTo>
                  <a:lnTo>
                    <a:pt x="565384" y="165997"/>
                  </a:lnTo>
                  <a:lnTo>
                    <a:pt x="566248" y="283178"/>
                  </a:lnTo>
                  <a:lnTo>
                    <a:pt x="567220" y="364070"/>
                  </a:lnTo>
                  <a:lnTo>
                    <a:pt x="568192" y="347006"/>
                  </a:lnTo>
                  <a:lnTo>
                    <a:pt x="569056" y="219133"/>
                  </a:lnTo>
                  <a:lnTo>
                    <a:pt x="570028" y="292466"/>
                  </a:lnTo>
                  <a:lnTo>
                    <a:pt x="570892" y="261793"/>
                  </a:lnTo>
                  <a:lnTo>
                    <a:pt x="571864" y="212329"/>
                  </a:lnTo>
                  <a:lnTo>
                    <a:pt x="572728" y="307478"/>
                  </a:lnTo>
                  <a:lnTo>
                    <a:pt x="573700" y="220321"/>
                  </a:lnTo>
                  <a:lnTo>
                    <a:pt x="574564" y="370334"/>
                  </a:lnTo>
                  <a:lnTo>
                    <a:pt x="575536" y="417963"/>
                  </a:lnTo>
                  <a:lnTo>
                    <a:pt x="576508" y="278102"/>
                  </a:lnTo>
                  <a:lnTo>
                    <a:pt x="577372" y="267625"/>
                  </a:lnTo>
                  <a:lnTo>
                    <a:pt x="578344" y="215461"/>
                  </a:lnTo>
                  <a:lnTo>
                    <a:pt x="579208" y="238249"/>
                  </a:lnTo>
                  <a:lnTo>
                    <a:pt x="580180" y="341930"/>
                  </a:lnTo>
                  <a:lnTo>
                    <a:pt x="581044" y="263089"/>
                  </a:lnTo>
                  <a:lnTo>
                    <a:pt x="582016" y="302834"/>
                  </a:lnTo>
                  <a:lnTo>
                    <a:pt x="582880" y="277994"/>
                  </a:lnTo>
                  <a:lnTo>
                    <a:pt x="583852" y="340958"/>
                  </a:lnTo>
                  <a:lnTo>
                    <a:pt x="584824" y="252397"/>
                  </a:lnTo>
                  <a:lnTo>
                    <a:pt x="585688" y="289658"/>
                  </a:lnTo>
                  <a:lnTo>
                    <a:pt x="586660" y="206065"/>
                  </a:lnTo>
                  <a:lnTo>
                    <a:pt x="587524" y="395498"/>
                  </a:lnTo>
                  <a:lnTo>
                    <a:pt x="588496" y="335234"/>
                  </a:lnTo>
                  <a:lnTo>
                    <a:pt x="589360" y="227665"/>
                  </a:lnTo>
                  <a:lnTo>
                    <a:pt x="590332" y="345818"/>
                  </a:lnTo>
                  <a:lnTo>
                    <a:pt x="591196" y="452199"/>
                  </a:lnTo>
                  <a:lnTo>
                    <a:pt x="592168" y="437511"/>
                  </a:lnTo>
                  <a:lnTo>
                    <a:pt x="593140" y="384482"/>
                  </a:lnTo>
                  <a:lnTo>
                    <a:pt x="594004" y="346682"/>
                  </a:lnTo>
                  <a:lnTo>
                    <a:pt x="594976" y="367742"/>
                  </a:lnTo>
                  <a:lnTo>
                    <a:pt x="595840" y="380054"/>
                  </a:lnTo>
                  <a:lnTo>
                    <a:pt x="596812" y="359642"/>
                  </a:lnTo>
                  <a:lnTo>
                    <a:pt x="597676" y="439563"/>
                  </a:lnTo>
                  <a:lnTo>
                    <a:pt x="598648" y="0"/>
                  </a:lnTo>
                  <a:lnTo>
                    <a:pt x="599512" y="278750"/>
                  </a:lnTo>
                  <a:lnTo>
                    <a:pt x="600484" y="316658"/>
                  </a:lnTo>
                  <a:lnTo>
                    <a:pt x="601348" y="251641"/>
                  </a:lnTo>
                  <a:lnTo>
                    <a:pt x="602320" y="398954"/>
                  </a:lnTo>
                  <a:lnTo>
                    <a:pt x="603292" y="327674"/>
                  </a:lnTo>
                  <a:lnTo>
                    <a:pt x="604156" y="247753"/>
                  </a:lnTo>
                  <a:lnTo>
                    <a:pt x="605128" y="123660"/>
                  </a:lnTo>
                  <a:lnTo>
                    <a:pt x="605992" y="143317"/>
                  </a:lnTo>
                  <a:lnTo>
                    <a:pt x="606964" y="223561"/>
                  </a:lnTo>
                  <a:lnTo>
                    <a:pt x="607828" y="249373"/>
                  </a:lnTo>
                  <a:lnTo>
                    <a:pt x="608800" y="466347"/>
                  </a:lnTo>
                  <a:lnTo>
                    <a:pt x="609664" y="424767"/>
                  </a:lnTo>
                  <a:lnTo>
                    <a:pt x="610636" y="469263"/>
                  </a:lnTo>
                  <a:lnTo>
                    <a:pt x="611608" y="186733"/>
                  </a:lnTo>
                  <a:lnTo>
                    <a:pt x="612472" y="186733"/>
                  </a:lnTo>
                  <a:lnTo>
                    <a:pt x="613444" y="183061"/>
                  </a:lnTo>
                  <a:lnTo>
                    <a:pt x="614308" y="249481"/>
                  </a:lnTo>
                  <a:lnTo>
                    <a:pt x="615280" y="189541"/>
                  </a:lnTo>
                  <a:lnTo>
                    <a:pt x="616144" y="395282"/>
                  </a:lnTo>
                  <a:lnTo>
                    <a:pt x="617116" y="387290"/>
                  </a:lnTo>
                  <a:lnTo>
                    <a:pt x="617980" y="188785"/>
                  </a:lnTo>
                  <a:lnTo>
                    <a:pt x="618952" y="201637"/>
                  </a:lnTo>
                  <a:lnTo>
                    <a:pt x="619924" y="204877"/>
                  </a:lnTo>
                  <a:lnTo>
                    <a:pt x="620788" y="264817"/>
                  </a:lnTo>
                  <a:lnTo>
                    <a:pt x="621760" y="322382"/>
                  </a:lnTo>
                  <a:lnTo>
                    <a:pt x="622624" y="300134"/>
                  </a:lnTo>
                  <a:lnTo>
                    <a:pt x="623596" y="275510"/>
                  </a:lnTo>
                  <a:lnTo>
                    <a:pt x="624460" y="376814"/>
                  </a:lnTo>
                  <a:lnTo>
                    <a:pt x="625432" y="336206"/>
                  </a:lnTo>
                  <a:lnTo>
                    <a:pt x="626296" y="272702"/>
                  </a:lnTo>
                  <a:lnTo>
                    <a:pt x="627268" y="258877"/>
                  </a:lnTo>
                  <a:lnTo>
                    <a:pt x="628240" y="333290"/>
                  </a:lnTo>
                  <a:lnTo>
                    <a:pt x="629104" y="233605"/>
                  </a:lnTo>
                  <a:lnTo>
                    <a:pt x="630076" y="329078"/>
                  </a:lnTo>
                  <a:lnTo>
                    <a:pt x="630940" y="292682"/>
                  </a:lnTo>
                  <a:lnTo>
                    <a:pt x="631912" y="233821"/>
                  </a:lnTo>
                  <a:lnTo>
                    <a:pt x="632776" y="321194"/>
                  </a:lnTo>
                  <a:lnTo>
                    <a:pt x="633748" y="317198"/>
                  </a:lnTo>
                  <a:lnTo>
                    <a:pt x="634612" y="530283"/>
                  </a:lnTo>
                  <a:lnTo>
                    <a:pt x="635584" y="79164"/>
                  </a:lnTo>
                  <a:lnTo>
                    <a:pt x="636556" y="100548"/>
                  </a:lnTo>
                  <a:lnTo>
                    <a:pt x="637420" y="481467"/>
                  </a:lnTo>
                  <a:lnTo>
                    <a:pt x="638392" y="266977"/>
                  </a:lnTo>
                  <a:lnTo>
                    <a:pt x="639256" y="170533"/>
                  </a:lnTo>
                  <a:lnTo>
                    <a:pt x="640228" y="62100"/>
                  </a:lnTo>
                  <a:lnTo>
                    <a:pt x="641092" y="364610"/>
                  </a:lnTo>
                  <a:lnTo>
                    <a:pt x="642064" y="341390"/>
                  </a:lnTo>
                  <a:lnTo>
                    <a:pt x="642928" y="332750"/>
                  </a:lnTo>
                  <a:lnTo>
                    <a:pt x="643900" y="263089"/>
                  </a:lnTo>
                  <a:lnTo>
                    <a:pt x="644872" y="360614"/>
                  </a:lnTo>
                  <a:lnTo>
                    <a:pt x="645736" y="349922"/>
                  </a:lnTo>
                  <a:lnTo>
                    <a:pt x="646708" y="232633"/>
                  </a:lnTo>
                  <a:lnTo>
                    <a:pt x="647572" y="312014"/>
                  </a:lnTo>
                  <a:lnTo>
                    <a:pt x="648544" y="283934"/>
                  </a:lnTo>
                  <a:lnTo>
                    <a:pt x="649408" y="329078"/>
                  </a:lnTo>
                  <a:lnTo>
                    <a:pt x="650380" y="208117"/>
                  </a:lnTo>
                  <a:lnTo>
                    <a:pt x="651244" y="375842"/>
                  </a:lnTo>
                  <a:lnTo>
                    <a:pt x="652216" y="364502"/>
                  </a:lnTo>
                  <a:lnTo>
                    <a:pt x="653080" y="220969"/>
                  </a:lnTo>
                  <a:lnTo>
                    <a:pt x="654052" y="353810"/>
                  </a:lnTo>
                  <a:lnTo>
                    <a:pt x="655024" y="366014"/>
                  </a:lnTo>
                  <a:lnTo>
                    <a:pt x="655888" y="257041"/>
                  </a:lnTo>
                  <a:lnTo>
                    <a:pt x="656860" y="232849"/>
                  </a:lnTo>
                  <a:lnTo>
                    <a:pt x="657724" y="368066"/>
                  </a:lnTo>
                  <a:lnTo>
                    <a:pt x="658696" y="379190"/>
                  </a:lnTo>
                  <a:lnTo>
                    <a:pt x="659560" y="350570"/>
                  </a:lnTo>
                  <a:lnTo>
                    <a:pt x="660532" y="261901"/>
                  </a:lnTo>
                  <a:lnTo>
                    <a:pt x="661396" y="277886"/>
                  </a:lnTo>
                  <a:lnTo>
                    <a:pt x="662368" y="468939"/>
                  </a:lnTo>
                  <a:lnTo>
                    <a:pt x="663340" y="161137"/>
                  </a:lnTo>
                  <a:lnTo>
                    <a:pt x="664204" y="117288"/>
                  </a:lnTo>
                  <a:lnTo>
                    <a:pt x="665176" y="375842"/>
                  </a:lnTo>
                  <a:lnTo>
                    <a:pt x="666040" y="296462"/>
                  </a:lnTo>
                  <a:lnTo>
                    <a:pt x="667012" y="301754"/>
                  </a:lnTo>
                  <a:lnTo>
                    <a:pt x="667876" y="243757"/>
                  </a:lnTo>
                  <a:lnTo>
                    <a:pt x="668848" y="329618"/>
                  </a:lnTo>
                  <a:lnTo>
                    <a:pt x="669712" y="333506"/>
                  </a:lnTo>
                  <a:lnTo>
                    <a:pt x="670684" y="319250"/>
                  </a:lnTo>
                  <a:lnTo>
                    <a:pt x="671656" y="393446"/>
                  </a:lnTo>
                  <a:lnTo>
                    <a:pt x="672520" y="368174"/>
                  </a:lnTo>
                  <a:lnTo>
                    <a:pt x="673492" y="223777"/>
                  </a:lnTo>
                  <a:lnTo>
                    <a:pt x="674356" y="322598"/>
                  </a:lnTo>
                  <a:lnTo>
                    <a:pt x="675328" y="148609"/>
                  </a:lnTo>
                  <a:lnTo>
                    <a:pt x="676192" y="311042"/>
                  </a:lnTo>
                  <a:lnTo>
                    <a:pt x="677164" y="343874"/>
                  </a:lnTo>
                  <a:lnTo>
                    <a:pt x="678028" y="282422"/>
                  </a:lnTo>
                  <a:lnTo>
                    <a:pt x="679001" y="277238"/>
                  </a:lnTo>
                  <a:lnTo>
                    <a:pt x="679973" y="321410"/>
                  </a:lnTo>
                  <a:lnTo>
                    <a:pt x="680837" y="358886"/>
                  </a:lnTo>
                  <a:lnTo>
                    <a:pt x="681809" y="384590"/>
                  </a:lnTo>
                  <a:lnTo>
                    <a:pt x="682673" y="324974"/>
                  </a:lnTo>
                  <a:lnTo>
                    <a:pt x="683645" y="444747"/>
                  </a:lnTo>
                  <a:lnTo>
                    <a:pt x="684509" y="220861"/>
                  </a:lnTo>
                  <a:lnTo>
                    <a:pt x="685481" y="313742"/>
                  </a:lnTo>
                  <a:lnTo>
                    <a:pt x="686345" y="313742"/>
                  </a:lnTo>
                  <a:lnTo>
                    <a:pt x="687317" y="221833"/>
                  </a:lnTo>
                  <a:lnTo>
                    <a:pt x="688289" y="366770"/>
                  </a:lnTo>
                  <a:lnTo>
                    <a:pt x="689153" y="422067"/>
                  </a:lnTo>
                  <a:lnTo>
                    <a:pt x="690125" y="326810"/>
                  </a:lnTo>
                  <a:lnTo>
                    <a:pt x="690989" y="283718"/>
                  </a:lnTo>
                  <a:lnTo>
                    <a:pt x="691961" y="286310"/>
                  </a:lnTo>
                  <a:lnTo>
                    <a:pt x="692825" y="414399"/>
                  </a:lnTo>
                  <a:lnTo>
                    <a:pt x="693797" y="168265"/>
                  </a:lnTo>
                  <a:lnTo>
                    <a:pt x="694661" y="346142"/>
                  </a:lnTo>
                  <a:lnTo>
                    <a:pt x="695633" y="374006"/>
                  </a:lnTo>
                  <a:lnTo>
                    <a:pt x="696605" y="395174"/>
                  </a:lnTo>
                  <a:lnTo>
                    <a:pt x="697469" y="276266"/>
                  </a:lnTo>
                  <a:lnTo>
                    <a:pt x="698441" y="370550"/>
                  </a:lnTo>
                  <a:lnTo>
                    <a:pt x="699305" y="296030"/>
                  </a:lnTo>
                  <a:lnTo>
                    <a:pt x="700277" y="258769"/>
                  </a:lnTo>
                  <a:lnTo>
                    <a:pt x="701141" y="199477"/>
                  </a:lnTo>
                  <a:lnTo>
                    <a:pt x="702113" y="186193"/>
                  </a:lnTo>
                  <a:lnTo>
                    <a:pt x="702977" y="206281"/>
                  </a:lnTo>
                  <a:lnTo>
                    <a:pt x="703949" y="239113"/>
                  </a:lnTo>
                  <a:lnTo>
                    <a:pt x="704921" y="374654"/>
                  </a:lnTo>
                  <a:lnTo>
                    <a:pt x="705785" y="343550"/>
                  </a:lnTo>
                  <a:lnTo>
                    <a:pt x="706757" y="212329"/>
                  </a:lnTo>
                  <a:lnTo>
                    <a:pt x="707621" y="378758"/>
                  </a:lnTo>
                  <a:lnTo>
                    <a:pt x="708593" y="386966"/>
                  </a:lnTo>
                  <a:lnTo>
                    <a:pt x="709457" y="245485"/>
                  </a:lnTo>
                  <a:lnTo>
                    <a:pt x="710429" y="217837"/>
                  </a:lnTo>
                  <a:lnTo>
                    <a:pt x="711293" y="312230"/>
                  </a:lnTo>
                  <a:lnTo>
                    <a:pt x="712265" y="280910"/>
                  </a:lnTo>
                  <a:lnTo>
                    <a:pt x="713129" y="124416"/>
                  </a:lnTo>
                  <a:lnTo>
                    <a:pt x="714101" y="374654"/>
                  </a:lnTo>
                  <a:lnTo>
                    <a:pt x="715073" y="267949"/>
                  </a:lnTo>
                  <a:lnTo>
                    <a:pt x="715937" y="235333"/>
                  </a:lnTo>
                  <a:lnTo>
                    <a:pt x="716909" y="258121"/>
                  </a:lnTo>
                  <a:lnTo>
                    <a:pt x="717773" y="249265"/>
                  </a:lnTo>
                  <a:lnTo>
                    <a:pt x="718745" y="482655"/>
                  </a:lnTo>
                  <a:lnTo>
                    <a:pt x="719609" y="44604"/>
                  </a:lnTo>
                  <a:lnTo>
                    <a:pt x="720581" y="55944"/>
                  </a:lnTo>
                  <a:lnTo>
                    <a:pt x="721445" y="538059"/>
                  </a:lnTo>
                  <a:lnTo>
                    <a:pt x="722417" y="506091"/>
                  </a:lnTo>
                  <a:lnTo>
                    <a:pt x="723389" y="427251"/>
                  </a:lnTo>
                  <a:lnTo>
                    <a:pt x="724253" y="432219"/>
                  </a:lnTo>
                  <a:lnTo>
                    <a:pt x="725225" y="372926"/>
                  </a:lnTo>
                  <a:lnTo>
                    <a:pt x="726089" y="402734"/>
                  </a:lnTo>
                  <a:lnTo>
                    <a:pt x="727061" y="328106"/>
                  </a:lnTo>
                  <a:lnTo>
                    <a:pt x="727925" y="276914"/>
                  </a:lnTo>
                  <a:lnTo>
                    <a:pt x="728897" y="184897"/>
                  </a:lnTo>
                  <a:lnTo>
                    <a:pt x="729761" y="511491"/>
                  </a:lnTo>
                  <a:lnTo>
                    <a:pt x="730733" y="149689"/>
                  </a:lnTo>
                  <a:lnTo>
                    <a:pt x="731705" y="102492"/>
                  </a:lnTo>
                  <a:lnTo>
                    <a:pt x="732569" y="395066"/>
                  </a:lnTo>
                  <a:lnTo>
                    <a:pt x="733541" y="394418"/>
                  </a:lnTo>
                  <a:lnTo>
                    <a:pt x="734405" y="380810"/>
                  </a:lnTo>
                  <a:lnTo>
                    <a:pt x="735377" y="345710"/>
                  </a:lnTo>
                  <a:lnTo>
                    <a:pt x="736241" y="264709"/>
                  </a:lnTo>
                  <a:lnTo>
                    <a:pt x="737213" y="246889"/>
                  </a:lnTo>
                  <a:lnTo>
                    <a:pt x="738077" y="328754"/>
                  </a:lnTo>
                  <a:lnTo>
                    <a:pt x="739049" y="169993"/>
                  </a:lnTo>
                  <a:lnTo>
                    <a:pt x="740021" y="264709"/>
                  </a:lnTo>
                  <a:lnTo>
                    <a:pt x="740885" y="164593"/>
                  </a:lnTo>
                  <a:lnTo>
                    <a:pt x="741857" y="418935"/>
                  </a:lnTo>
                  <a:lnTo>
                    <a:pt x="742721" y="171181"/>
                  </a:lnTo>
                  <a:lnTo>
                    <a:pt x="743693" y="139753"/>
                  </a:lnTo>
                  <a:lnTo>
                    <a:pt x="744557" y="452523"/>
                  </a:lnTo>
                  <a:lnTo>
                    <a:pt x="745529" y="434811"/>
                  </a:lnTo>
                  <a:lnTo>
                    <a:pt x="746393" y="557932"/>
                  </a:lnTo>
                  <a:lnTo>
                    <a:pt x="747365" y="433083"/>
                  </a:lnTo>
                  <a:lnTo>
                    <a:pt x="748337" y="297974"/>
                  </a:lnTo>
                  <a:lnTo>
                    <a:pt x="749201" y="315686"/>
                  </a:lnTo>
                  <a:lnTo>
                    <a:pt x="750173" y="244081"/>
                  </a:lnTo>
                  <a:lnTo>
                    <a:pt x="751037" y="255637"/>
                  </a:lnTo>
                  <a:lnTo>
                    <a:pt x="752009" y="362990"/>
                  </a:lnTo>
                  <a:lnTo>
                    <a:pt x="752873" y="194077"/>
                  </a:lnTo>
                  <a:lnTo>
                    <a:pt x="753845" y="343874"/>
                  </a:lnTo>
                  <a:lnTo>
                    <a:pt x="754709" y="300566"/>
                  </a:lnTo>
                  <a:lnTo>
                    <a:pt x="755681" y="252505"/>
                  </a:lnTo>
                  <a:lnTo>
                    <a:pt x="756653" y="248077"/>
                  </a:lnTo>
                  <a:lnTo>
                    <a:pt x="757517" y="243541"/>
                  </a:lnTo>
                  <a:lnTo>
                    <a:pt x="758489" y="254125"/>
                  </a:lnTo>
                  <a:lnTo>
                    <a:pt x="759353" y="375626"/>
                  </a:lnTo>
                  <a:lnTo>
                    <a:pt x="760325" y="343982"/>
                  </a:lnTo>
                  <a:lnTo>
                    <a:pt x="761189" y="97848"/>
                  </a:lnTo>
                  <a:lnTo>
                    <a:pt x="762161" y="147637"/>
                  </a:lnTo>
                  <a:lnTo>
                    <a:pt x="763025" y="451551"/>
                  </a:lnTo>
                  <a:lnTo>
                    <a:pt x="763997" y="508791"/>
                  </a:lnTo>
                  <a:lnTo>
                    <a:pt x="764861" y="104652"/>
                  </a:lnTo>
                  <a:lnTo>
                    <a:pt x="765833" y="260497"/>
                  </a:lnTo>
                  <a:lnTo>
                    <a:pt x="766805" y="386102"/>
                  </a:lnTo>
                  <a:lnTo>
                    <a:pt x="767669" y="371522"/>
                  </a:lnTo>
                  <a:lnTo>
                    <a:pt x="768641" y="315146"/>
                  </a:lnTo>
                  <a:lnTo>
                    <a:pt x="769505" y="301430"/>
                  </a:lnTo>
                  <a:lnTo>
                    <a:pt x="770477" y="214705"/>
                  </a:lnTo>
                  <a:lnTo>
                    <a:pt x="771341" y="302510"/>
                  </a:lnTo>
                  <a:lnTo>
                    <a:pt x="772313" y="410187"/>
                  </a:lnTo>
                  <a:lnTo>
                    <a:pt x="773177" y="423687"/>
                  </a:lnTo>
                  <a:lnTo>
                    <a:pt x="774149" y="143425"/>
                  </a:lnTo>
                  <a:lnTo>
                    <a:pt x="775121" y="404678"/>
                  </a:lnTo>
                  <a:lnTo>
                    <a:pt x="775985" y="360398"/>
                  </a:lnTo>
                  <a:lnTo>
                    <a:pt x="776957" y="331022"/>
                  </a:lnTo>
                  <a:lnTo>
                    <a:pt x="777821" y="351002"/>
                  </a:lnTo>
                  <a:lnTo>
                    <a:pt x="778793" y="236197"/>
                  </a:lnTo>
                  <a:lnTo>
                    <a:pt x="779657" y="251425"/>
                  </a:lnTo>
                  <a:lnTo>
                    <a:pt x="780629" y="332750"/>
                  </a:lnTo>
                  <a:lnTo>
                    <a:pt x="781493" y="198397"/>
                  </a:lnTo>
                  <a:lnTo>
                    <a:pt x="782465" y="221401"/>
                  </a:lnTo>
                  <a:lnTo>
                    <a:pt x="783437" y="302186"/>
                  </a:lnTo>
                  <a:lnTo>
                    <a:pt x="784301" y="325190"/>
                  </a:lnTo>
                  <a:lnTo>
                    <a:pt x="785273" y="287282"/>
                  </a:lnTo>
                  <a:lnTo>
                    <a:pt x="786137" y="336206"/>
                  </a:lnTo>
                  <a:lnTo>
                    <a:pt x="787109" y="116640"/>
                  </a:lnTo>
                  <a:lnTo>
                    <a:pt x="787973" y="276482"/>
                  </a:lnTo>
                  <a:lnTo>
                    <a:pt x="788945" y="405434"/>
                  </a:lnTo>
                  <a:lnTo>
                    <a:pt x="789809" y="449715"/>
                  </a:lnTo>
                  <a:lnTo>
                    <a:pt x="790781" y="441615"/>
                  </a:lnTo>
                  <a:lnTo>
                    <a:pt x="791753" y="127440"/>
                  </a:lnTo>
                  <a:lnTo>
                    <a:pt x="792617" y="169129"/>
                  </a:lnTo>
                  <a:lnTo>
                    <a:pt x="793589" y="472503"/>
                  </a:lnTo>
                  <a:lnTo>
                    <a:pt x="794453" y="115236"/>
                  </a:lnTo>
                  <a:lnTo>
                    <a:pt x="795425" y="88020"/>
                  </a:lnTo>
                  <a:lnTo>
                    <a:pt x="796289" y="228205"/>
                  </a:lnTo>
                  <a:lnTo>
                    <a:pt x="797261" y="338906"/>
                  </a:lnTo>
                  <a:lnTo>
                    <a:pt x="798125" y="250453"/>
                  </a:lnTo>
                  <a:lnTo>
                    <a:pt x="799097" y="214597"/>
                  </a:lnTo>
                  <a:lnTo>
                    <a:pt x="800069" y="369578"/>
                  </a:lnTo>
                  <a:lnTo>
                    <a:pt x="800933" y="254341"/>
                  </a:lnTo>
                  <a:lnTo>
                    <a:pt x="801905" y="264061"/>
                  </a:lnTo>
                  <a:lnTo>
                    <a:pt x="802769" y="307262"/>
                  </a:lnTo>
                  <a:lnTo>
                    <a:pt x="803741" y="314606"/>
                  </a:lnTo>
                  <a:lnTo>
                    <a:pt x="804605" y="221941"/>
                  </a:lnTo>
                  <a:lnTo>
                    <a:pt x="805577" y="184897"/>
                  </a:lnTo>
                  <a:lnTo>
                    <a:pt x="806441" y="410079"/>
                  </a:lnTo>
                  <a:lnTo>
                    <a:pt x="807413" y="131976"/>
                  </a:lnTo>
                  <a:lnTo>
                    <a:pt x="808385" y="200665"/>
                  </a:lnTo>
                  <a:lnTo>
                    <a:pt x="809249" y="175501"/>
                  </a:lnTo>
                  <a:lnTo>
                    <a:pt x="810221" y="190081"/>
                  </a:lnTo>
                  <a:lnTo>
                    <a:pt x="811085" y="280586"/>
                  </a:lnTo>
                  <a:lnTo>
                    <a:pt x="812057" y="265681"/>
                  </a:lnTo>
                  <a:lnTo>
                    <a:pt x="812921" y="304562"/>
                  </a:lnTo>
                  <a:lnTo>
                    <a:pt x="813894" y="307694"/>
                  </a:lnTo>
                  <a:lnTo>
                    <a:pt x="814758" y="318062"/>
                  </a:lnTo>
                  <a:lnTo>
                    <a:pt x="815730" y="266221"/>
                  </a:lnTo>
                  <a:lnTo>
                    <a:pt x="816702" y="292142"/>
                  </a:lnTo>
                  <a:lnTo>
                    <a:pt x="817566" y="262009"/>
                  </a:lnTo>
                  <a:lnTo>
                    <a:pt x="818538" y="240409"/>
                  </a:lnTo>
                  <a:lnTo>
                    <a:pt x="819402" y="57348"/>
                  </a:lnTo>
                  <a:lnTo>
                    <a:pt x="820374" y="454575"/>
                  </a:lnTo>
                  <a:lnTo>
                    <a:pt x="821238" y="480495"/>
                  </a:lnTo>
                  <a:lnTo>
                    <a:pt x="822210" y="210493"/>
                  </a:lnTo>
                  <a:lnTo>
                    <a:pt x="823074" y="198289"/>
                  </a:lnTo>
                  <a:lnTo>
                    <a:pt x="824046" y="225181"/>
                  </a:lnTo>
                  <a:lnTo>
                    <a:pt x="824910" y="271406"/>
                  </a:lnTo>
                  <a:lnTo>
                    <a:pt x="825882" y="268813"/>
                  </a:lnTo>
                  <a:lnTo>
                    <a:pt x="826854" y="360074"/>
                  </a:lnTo>
                  <a:lnTo>
                    <a:pt x="827718" y="227233"/>
                  </a:lnTo>
                  <a:lnTo>
                    <a:pt x="828690" y="267949"/>
                  </a:lnTo>
                  <a:lnTo>
                    <a:pt x="829554" y="149149"/>
                  </a:lnTo>
                  <a:lnTo>
                    <a:pt x="830526" y="297110"/>
                  </a:lnTo>
                  <a:lnTo>
                    <a:pt x="831390" y="221941"/>
                  </a:lnTo>
                  <a:lnTo>
                    <a:pt x="832362" y="221941"/>
                  </a:lnTo>
                  <a:lnTo>
                    <a:pt x="833226" y="353702"/>
                  </a:lnTo>
                  <a:lnTo>
                    <a:pt x="834198" y="176797"/>
                  </a:lnTo>
                  <a:lnTo>
                    <a:pt x="835170" y="206065"/>
                  </a:lnTo>
                  <a:lnTo>
                    <a:pt x="836034" y="309854"/>
                  </a:lnTo>
                  <a:lnTo>
                    <a:pt x="837006" y="365474"/>
                  </a:lnTo>
                  <a:lnTo>
                    <a:pt x="837870" y="289118"/>
                  </a:lnTo>
                  <a:lnTo>
                    <a:pt x="838842" y="314174"/>
                  </a:lnTo>
                  <a:lnTo>
                    <a:pt x="839706" y="422283"/>
                  </a:lnTo>
                  <a:lnTo>
                    <a:pt x="840678" y="196993"/>
                  </a:lnTo>
                  <a:lnTo>
                    <a:pt x="841542" y="250777"/>
                  </a:lnTo>
                  <a:lnTo>
                    <a:pt x="842514" y="292358"/>
                  </a:lnTo>
                  <a:lnTo>
                    <a:pt x="843486" y="310070"/>
                  </a:lnTo>
                  <a:lnTo>
                    <a:pt x="844350" y="208873"/>
                  </a:lnTo>
                  <a:lnTo>
                    <a:pt x="845322" y="372926"/>
                  </a:lnTo>
                  <a:lnTo>
                    <a:pt x="846186" y="351002"/>
                  </a:lnTo>
                  <a:lnTo>
                    <a:pt x="847158" y="330590"/>
                  </a:lnTo>
                  <a:lnTo>
                    <a:pt x="848022" y="402842"/>
                  </a:lnTo>
                  <a:lnTo>
                    <a:pt x="848994" y="316334"/>
                  </a:lnTo>
                  <a:lnTo>
                    <a:pt x="849858" y="397550"/>
                  </a:lnTo>
                  <a:lnTo>
                    <a:pt x="850830" y="375194"/>
                  </a:lnTo>
                  <a:lnTo>
                    <a:pt x="851802" y="208009"/>
                  </a:lnTo>
                  <a:lnTo>
                    <a:pt x="852666" y="349166"/>
                  </a:lnTo>
                  <a:lnTo>
                    <a:pt x="853638" y="334046"/>
                  </a:lnTo>
                  <a:lnTo>
                    <a:pt x="854502" y="152065"/>
                  </a:lnTo>
                  <a:lnTo>
                    <a:pt x="855474" y="152605"/>
                  </a:lnTo>
                  <a:lnTo>
                    <a:pt x="856338" y="358454"/>
                  </a:lnTo>
                  <a:lnTo>
                    <a:pt x="857310" y="472287"/>
                  </a:lnTo>
                  <a:lnTo>
                    <a:pt x="858174" y="161569"/>
                  </a:lnTo>
                  <a:lnTo>
                    <a:pt x="859146" y="448419"/>
                  </a:lnTo>
                  <a:lnTo>
                    <a:pt x="860118" y="379838"/>
                  </a:lnTo>
                  <a:lnTo>
                    <a:pt x="860982" y="326054"/>
                  </a:lnTo>
                  <a:lnTo>
                    <a:pt x="861954" y="312770"/>
                  </a:lnTo>
                  <a:lnTo>
                    <a:pt x="862818" y="276374"/>
                  </a:lnTo>
                  <a:lnTo>
                    <a:pt x="863790" y="237277"/>
                  </a:lnTo>
                  <a:lnTo>
                    <a:pt x="864654" y="382322"/>
                  </a:lnTo>
                  <a:lnTo>
                    <a:pt x="865626" y="336638"/>
                  </a:lnTo>
                  <a:lnTo>
                    <a:pt x="866490" y="340634"/>
                  </a:lnTo>
                  <a:lnTo>
                    <a:pt x="867462" y="305426"/>
                  </a:lnTo>
                  <a:lnTo>
                    <a:pt x="868434" y="389882"/>
                  </a:lnTo>
                  <a:lnTo>
                    <a:pt x="869298" y="227773"/>
                  </a:lnTo>
                  <a:lnTo>
                    <a:pt x="870270" y="282098"/>
                  </a:lnTo>
                  <a:lnTo>
                    <a:pt x="871134" y="203257"/>
                  </a:lnTo>
                  <a:lnTo>
                    <a:pt x="872106" y="308126"/>
                  </a:lnTo>
                  <a:lnTo>
                    <a:pt x="872970" y="308126"/>
                  </a:lnTo>
                  <a:lnTo>
                    <a:pt x="873942" y="284906"/>
                  </a:lnTo>
                  <a:lnTo>
                    <a:pt x="874806" y="215785"/>
                  </a:lnTo>
                  <a:lnTo>
                    <a:pt x="875778" y="325514"/>
                  </a:lnTo>
                  <a:lnTo>
                    <a:pt x="876750" y="344630"/>
                  </a:lnTo>
                  <a:lnTo>
                    <a:pt x="877614" y="243541"/>
                  </a:lnTo>
                  <a:lnTo>
                    <a:pt x="878586" y="311582"/>
                  </a:lnTo>
                  <a:lnTo>
                    <a:pt x="879450" y="219025"/>
                  </a:lnTo>
                  <a:lnTo>
                    <a:pt x="880422" y="260173"/>
                  </a:lnTo>
                  <a:lnTo>
                    <a:pt x="881286" y="351434"/>
                  </a:lnTo>
                  <a:lnTo>
                    <a:pt x="882258" y="225397"/>
                  </a:lnTo>
                  <a:lnTo>
                    <a:pt x="883122" y="220753"/>
                  </a:lnTo>
                  <a:lnTo>
                    <a:pt x="884094" y="366878"/>
                  </a:lnTo>
                  <a:lnTo>
                    <a:pt x="884958" y="144829"/>
                  </a:lnTo>
                  <a:lnTo>
                    <a:pt x="885930" y="303482"/>
                  </a:lnTo>
                  <a:lnTo>
                    <a:pt x="886902" y="165025"/>
                  </a:lnTo>
                  <a:lnTo>
                    <a:pt x="887766" y="259849"/>
                  </a:lnTo>
                  <a:lnTo>
                    <a:pt x="888738" y="290630"/>
                  </a:lnTo>
                  <a:lnTo>
                    <a:pt x="889602" y="242893"/>
                  </a:lnTo>
                  <a:lnTo>
                    <a:pt x="890574" y="316982"/>
                  </a:lnTo>
                  <a:lnTo>
                    <a:pt x="891438" y="320546"/>
                  </a:lnTo>
                  <a:lnTo>
                    <a:pt x="892410" y="295490"/>
                  </a:lnTo>
                  <a:lnTo>
                    <a:pt x="893274" y="298082"/>
                  </a:lnTo>
                  <a:lnTo>
                    <a:pt x="894246" y="217729"/>
                  </a:lnTo>
                  <a:lnTo>
                    <a:pt x="895218" y="217297"/>
                  </a:lnTo>
                  <a:lnTo>
                    <a:pt x="896082" y="364934"/>
                  </a:lnTo>
                  <a:lnTo>
                    <a:pt x="897054" y="392366"/>
                  </a:lnTo>
                  <a:lnTo>
                    <a:pt x="897918" y="300998"/>
                  </a:lnTo>
                  <a:lnTo>
                    <a:pt x="898890" y="296894"/>
                  </a:lnTo>
                  <a:lnTo>
                    <a:pt x="899754" y="372602"/>
                  </a:lnTo>
                  <a:lnTo>
                    <a:pt x="900726" y="270757"/>
                  </a:lnTo>
                  <a:lnTo>
                    <a:pt x="901590" y="327134"/>
                  </a:lnTo>
                  <a:lnTo>
                    <a:pt x="902562" y="208549"/>
                  </a:lnTo>
                  <a:lnTo>
                    <a:pt x="903534" y="197533"/>
                  </a:lnTo>
                  <a:lnTo>
                    <a:pt x="904398" y="310394"/>
                  </a:lnTo>
                  <a:lnTo>
                    <a:pt x="905370" y="322382"/>
                  </a:lnTo>
                  <a:lnTo>
                    <a:pt x="906234" y="383942"/>
                  </a:lnTo>
                  <a:lnTo>
                    <a:pt x="907206" y="272918"/>
                  </a:lnTo>
                  <a:lnTo>
                    <a:pt x="908070" y="325298"/>
                  </a:lnTo>
                  <a:lnTo>
                    <a:pt x="909042" y="499287"/>
                  </a:lnTo>
                  <a:lnTo>
                    <a:pt x="909906" y="455547"/>
                  </a:lnTo>
                  <a:lnTo>
                    <a:pt x="910878" y="501879"/>
                  </a:lnTo>
                  <a:lnTo>
                    <a:pt x="911850" y="252829"/>
                  </a:lnTo>
                  <a:lnTo>
                    <a:pt x="912714" y="216649"/>
                  </a:lnTo>
                  <a:lnTo>
                    <a:pt x="913686" y="264601"/>
                  </a:lnTo>
                  <a:lnTo>
                    <a:pt x="914550" y="378002"/>
                  </a:lnTo>
                  <a:lnTo>
                    <a:pt x="915522" y="481359"/>
                  </a:lnTo>
                  <a:lnTo>
                    <a:pt x="916386" y="194725"/>
                  </a:lnTo>
                  <a:lnTo>
                    <a:pt x="917358" y="331022"/>
                  </a:lnTo>
                  <a:lnTo>
                    <a:pt x="918222" y="261469"/>
                  </a:lnTo>
                  <a:lnTo>
                    <a:pt x="919194" y="401330"/>
                  </a:lnTo>
                  <a:lnTo>
                    <a:pt x="920166" y="189325"/>
                  </a:lnTo>
                  <a:lnTo>
                    <a:pt x="921030" y="205633"/>
                  </a:lnTo>
                  <a:lnTo>
                    <a:pt x="922002" y="222589"/>
                  </a:lnTo>
                  <a:lnTo>
                    <a:pt x="922866" y="284582"/>
                  </a:lnTo>
                </a:path>
              </a:pathLst>
            </a:custGeom>
            <a:ln w="7668">
              <a:solidFill>
                <a:srgbClr val="D1E1EC"/>
              </a:solidFill>
            </a:ln>
          </p:spPr>
          <p:txBody>
            <a:bodyPr wrap="square" lIns="0" tIns="0" rIns="0" bIns="0" rtlCol="0"/>
            <a:lstStyle/>
            <a:p>
              <a:endParaRPr/>
            </a:p>
          </p:txBody>
        </p:sp>
        <p:sp>
          <p:nvSpPr>
            <p:cNvPr id="43" name="object 43"/>
            <p:cNvSpPr/>
            <p:nvPr/>
          </p:nvSpPr>
          <p:spPr>
            <a:xfrm>
              <a:off x="2588698" y="1694063"/>
              <a:ext cx="1015365" cy="0"/>
            </a:xfrm>
            <a:custGeom>
              <a:avLst/>
              <a:gdLst/>
              <a:ahLst/>
              <a:cxnLst/>
              <a:rect l="l" t="t" r="r" b="b"/>
              <a:pathLst>
                <a:path w="1015364">
                  <a:moveTo>
                    <a:pt x="0" y="0"/>
                  </a:moveTo>
                  <a:lnTo>
                    <a:pt x="1015099" y="0"/>
                  </a:lnTo>
                </a:path>
              </a:pathLst>
            </a:custGeom>
            <a:ln w="9180">
              <a:solidFill>
                <a:srgbClr val="000000"/>
              </a:solidFill>
            </a:ln>
          </p:spPr>
          <p:txBody>
            <a:bodyPr wrap="square" lIns="0" tIns="0" rIns="0" bIns="0" rtlCol="0"/>
            <a:lstStyle/>
            <a:p>
              <a:endParaRPr/>
            </a:p>
          </p:txBody>
        </p:sp>
        <p:sp>
          <p:nvSpPr>
            <p:cNvPr id="44" name="object 44"/>
            <p:cNvSpPr/>
            <p:nvPr/>
          </p:nvSpPr>
          <p:spPr>
            <a:xfrm>
              <a:off x="2633842" y="1694063"/>
              <a:ext cx="923925" cy="32384"/>
            </a:xfrm>
            <a:custGeom>
              <a:avLst/>
              <a:gdLst/>
              <a:ahLst/>
              <a:cxnLst/>
              <a:rect l="l" t="t" r="r" b="b"/>
              <a:pathLst>
                <a:path w="923925" h="32385">
                  <a:moveTo>
                    <a:pt x="0" y="32292"/>
                  </a:moveTo>
                  <a:lnTo>
                    <a:pt x="0" y="0"/>
                  </a:lnTo>
                </a:path>
                <a:path w="923925" h="32385">
                  <a:moveTo>
                    <a:pt x="184789" y="32292"/>
                  </a:moveTo>
                  <a:lnTo>
                    <a:pt x="184789" y="0"/>
                  </a:lnTo>
                </a:path>
                <a:path w="923925" h="32385">
                  <a:moveTo>
                    <a:pt x="369578" y="32292"/>
                  </a:moveTo>
                  <a:lnTo>
                    <a:pt x="369578" y="0"/>
                  </a:lnTo>
                </a:path>
                <a:path w="923925" h="32385">
                  <a:moveTo>
                    <a:pt x="554368" y="32292"/>
                  </a:moveTo>
                  <a:lnTo>
                    <a:pt x="554368" y="0"/>
                  </a:lnTo>
                </a:path>
                <a:path w="923925" h="32385">
                  <a:moveTo>
                    <a:pt x="739049" y="32292"/>
                  </a:moveTo>
                  <a:lnTo>
                    <a:pt x="739049" y="0"/>
                  </a:lnTo>
                </a:path>
                <a:path w="923925" h="32385">
                  <a:moveTo>
                    <a:pt x="923838" y="32292"/>
                  </a:moveTo>
                  <a:lnTo>
                    <a:pt x="923838" y="0"/>
                  </a:lnTo>
                </a:path>
              </a:pathLst>
            </a:custGeom>
            <a:ln w="6912">
              <a:solidFill>
                <a:srgbClr val="333333"/>
              </a:solidFill>
            </a:ln>
          </p:spPr>
          <p:txBody>
            <a:bodyPr wrap="square" lIns="0" tIns="0" rIns="0" bIns="0" rtlCol="0"/>
            <a:lstStyle/>
            <a:p>
              <a:endParaRPr/>
            </a:p>
          </p:txBody>
        </p:sp>
      </p:grpSp>
      <p:sp>
        <p:nvSpPr>
          <p:cNvPr id="45" name="object 45"/>
          <p:cNvSpPr txBox="1"/>
          <p:nvPr/>
        </p:nvSpPr>
        <p:spPr>
          <a:xfrm>
            <a:off x="2941689" y="2092198"/>
            <a:ext cx="309245" cy="168275"/>
          </a:xfrm>
          <a:prstGeom prst="rect">
            <a:avLst/>
          </a:prstGeom>
        </p:spPr>
        <p:txBody>
          <a:bodyPr vert="horz" wrap="square" lIns="0" tIns="17145" rIns="0" bIns="0" rtlCol="0">
            <a:spAutoFit/>
          </a:bodyPr>
          <a:lstStyle/>
          <a:p>
            <a:pPr marL="12700">
              <a:lnSpc>
                <a:spcPct val="100000"/>
              </a:lnSpc>
              <a:spcBef>
                <a:spcPts val="135"/>
              </a:spcBef>
            </a:pPr>
            <a:r>
              <a:rPr sz="900" spc="15" dirty="0">
                <a:solidFill>
                  <a:srgbClr val="1A1A1A"/>
                </a:solidFill>
                <a:latin typeface="Times New Roman"/>
                <a:cs typeface="Times New Roman"/>
              </a:rPr>
              <a:t>sigma</a:t>
            </a:r>
            <a:endParaRPr sz="900">
              <a:latin typeface="Times New Roman"/>
              <a:cs typeface="Times New Roman"/>
            </a:endParaRPr>
          </a:p>
        </p:txBody>
      </p:sp>
      <p:sp>
        <p:nvSpPr>
          <p:cNvPr id="46" name="object 46"/>
          <p:cNvSpPr txBox="1"/>
          <p:nvPr/>
        </p:nvSpPr>
        <p:spPr>
          <a:xfrm>
            <a:off x="2813060" y="873733"/>
            <a:ext cx="566420" cy="168275"/>
          </a:xfrm>
          <a:prstGeom prst="rect">
            <a:avLst/>
          </a:prstGeom>
        </p:spPr>
        <p:txBody>
          <a:bodyPr vert="horz" wrap="square" lIns="0" tIns="17145" rIns="0" bIns="0" rtlCol="0">
            <a:spAutoFit/>
          </a:bodyPr>
          <a:lstStyle/>
          <a:p>
            <a:pPr marL="12700">
              <a:lnSpc>
                <a:spcPct val="100000"/>
              </a:lnSpc>
              <a:spcBef>
                <a:spcPts val="135"/>
              </a:spcBef>
            </a:pPr>
            <a:r>
              <a:rPr sz="900" spc="10" dirty="0">
                <a:solidFill>
                  <a:srgbClr val="1A1A1A"/>
                </a:solidFill>
                <a:latin typeface="Times New Roman"/>
                <a:cs typeface="Times New Roman"/>
              </a:rPr>
              <a:t>b_Intercept</a:t>
            </a:r>
            <a:endParaRPr sz="900">
              <a:latin typeface="Times New Roman"/>
              <a:cs typeface="Times New Roman"/>
            </a:endParaRPr>
          </a:p>
        </p:txBody>
      </p:sp>
      <p:sp>
        <p:nvSpPr>
          <p:cNvPr id="47" name="object 47"/>
          <p:cNvSpPr txBox="1"/>
          <p:nvPr/>
        </p:nvSpPr>
        <p:spPr>
          <a:xfrm>
            <a:off x="2594142" y="2921428"/>
            <a:ext cx="108458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a:t>
            </a:r>
            <a:r>
              <a:rPr sz="850" spc="340" dirty="0">
                <a:solidFill>
                  <a:srgbClr val="4D4D4D"/>
                </a:solidFill>
                <a:latin typeface="Times New Roman"/>
                <a:cs typeface="Times New Roman"/>
              </a:rPr>
              <a:t> </a:t>
            </a:r>
            <a:r>
              <a:rPr sz="850" dirty="0">
                <a:solidFill>
                  <a:srgbClr val="4D4D4D"/>
                </a:solidFill>
                <a:latin typeface="Times New Roman"/>
                <a:cs typeface="Times New Roman"/>
              </a:rPr>
              <a:t>200</a:t>
            </a:r>
            <a:r>
              <a:rPr sz="850" spc="-50" dirty="0">
                <a:solidFill>
                  <a:srgbClr val="4D4D4D"/>
                </a:solidFill>
                <a:latin typeface="Times New Roman"/>
                <a:cs typeface="Times New Roman"/>
              </a:rPr>
              <a:t> </a:t>
            </a:r>
            <a:r>
              <a:rPr sz="850" dirty="0">
                <a:solidFill>
                  <a:srgbClr val="4D4D4D"/>
                </a:solidFill>
                <a:latin typeface="Times New Roman"/>
                <a:cs typeface="Times New Roman"/>
              </a:rPr>
              <a:t>400</a:t>
            </a:r>
            <a:r>
              <a:rPr sz="850" spc="-50" dirty="0">
                <a:solidFill>
                  <a:srgbClr val="4D4D4D"/>
                </a:solidFill>
                <a:latin typeface="Times New Roman"/>
                <a:cs typeface="Times New Roman"/>
              </a:rPr>
              <a:t> </a:t>
            </a:r>
            <a:r>
              <a:rPr sz="850" dirty="0">
                <a:solidFill>
                  <a:srgbClr val="4D4D4D"/>
                </a:solidFill>
                <a:latin typeface="Times New Roman"/>
                <a:cs typeface="Times New Roman"/>
              </a:rPr>
              <a:t>600</a:t>
            </a:r>
            <a:r>
              <a:rPr sz="850" spc="-50" dirty="0">
                <a:solidFill>
                  <a:srgbClr val="4D4D4D"/>
                </a:solidFill>
                <a:latin typeface="Times New Roman"/>
                <a:cs typeface="Times New Roman"/>
              </a:rPr>
              <a:t> </a:t>
            </a:r>
            <a:r>
              <a:rPr sz="850" spc="-5" dirty="0">
                <a:solidFill>
                  <a:srgbClr val="4D4D4D"/>
                </a:solidFill>
                <a:latin typeface="Times New Roman"/>
                <a:cs typeface="Times New Roman"/>
              </a:rPr>
              <a:t>8001000</a:t>
            </a:r>
            <a:endParaRPr sz="850">
              <a:latin typeface="Times New Roman"/>
              <a:cs typeface="Times New Roman"/>
            </a:endParaRPr>
          </a:p>
        </p:txBody>
      </p:sp>
      <p:sp>
        <p:nvSpPr>
          <p:cNvPr id="48" name="object 48"/>
          <p:cNvSpPr txBox="1"/>
          <p:nvPr/>
        </p:nvSpPr>
        <p:spPr>
          <a:xfrm>
            <a:off x="2594142" y="1702963"/>
            <a:ext cx="108458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a:t>
            </a:r>
            <a:r>
              <a:rPr sz="850" spc="340" dirty="0">
                <a:solidFill>
                  <a:srgbClr val="4D4D4D"/>
                </a:solidFill>
                <a:latin typeface="Times New Roman"/>
                <a:cs typeface="Times New Roman"/>
              </a:rPr>
              <a:t> </a:t>
            </a:r>
            <a:r>
              <a:rPr sz="850" dirty="0">
                <a:solidFill>
                  <a:srgbClr val="4D4D4D"/>
                </a:solidFill>
                <a:latin typeface="Times New Roman"/>
                <a:cs typeface="Times New Roman"/>
              </a:rPr>
              <a:t>200</a:t>
            </a:r>
            <a:r>
              <a:rPr sz="850" spc="-50" dirty="0">
                <a:solidFill>
                  <a:srgbClr val="4D4D4D"/>
                </a:solidFill>
                <a:latin typeface="Times New Roman"/>
                <a:cs typeface="Times New Roman"/>
              </a:rPr>
              <a:t> </a:t>
            </a:r>
            <a:r>
              <a:rPr sz="850" dirty="0">
                <a:solidFill>
                  <a:srgbClr val="4D4D4D"/>
                </a:solidFill>
                <a:latin typeface="Times New Roman"/>
                <a:cs typeface="Times New Roman"/>
              </a:rPr>
              <a:t>400</a:t>
            </a:r>
            <a:r>
              <a:rPr sz="850" spc="-50" dirty="0">
                <a:solidFill>
                  <a:srgbClr val="4D4D4D"/>
                </a:solidFill>
                <a:latin typeface="Times New Roman"/>
                <a:cs typeface="Times New Roman"/>
              </a:rPr>
              <a:t> </a:t>
            </a:r>
            <a:r>
              <a:rPr sz="850" dirty="0">
                <a:solidFill>
                  <a:srgbClr val="4D4D4D"/>
                </a:solidFill>
                <a:latin typeface="Times New Roman"/>
                <a:cs typeface="Times New Roman"/>
              </a:rPr>
              <a:t>600</a:t>
            </a:r>
            <a:r>
              <a:rPr sz="850" spc="-50" dirty="0">
                <a:solidFill>
                  <a:srgbClr val="4D4D4D"/>
                </a:solidFill>
                <a:latin typeface="Times New Roman"/>
                <a:cs typeface="Times New Roman"/>
              </a:rPr>
              <a:t> </a:t>
            </a:r>
            <a:r>
              <a:rPr sz="850" spc="-5" dirty="0">
                <a:solidFill>
                  <a:srgbClr val="4D4D4D"/>
                </a:solidFill>
                <a:latin typeface="Times New Roman"/>
                <a:cs typeface="Times New Roman"/>
              </a:rPr>
              <a:t>8001000</a:t>
            </a:r>
            <a:endParaRPr sz="850">
              <a:latin typeface="Times New Roman"/>
              <a:cs typeface="Times New Roman"/>
            </a:endParaRPr>
          </a:p>
        </p:txBody>
      </p:sp>
      <p:sp>
        <p:nvSpPr>
          <p:cNvPr id="49" name="object 49"/>
          <p:cNvSpPr/>
          <p:nvPr/>
        </p:nvSpPr>
        <p:spPr>
          <a:xfrm>
            <a:off x="2588698" y="1069818"/>
            <a:ext cx="0" cy="624840"/>
          </a:xfrm>
          <a:custGeom>
            <a:avLst/>
            <a:gdLst/>
            <a:ahLst/>
            <a:cxnLst/>
            <a:rect l="l" t="t" r="r" b="b"/>
            <a:pathLst>
              <a:path h="624839">
                <a:moveTo>
                  <a:pt x="0" y="624244"/>
                </a:moveTo>
                <a:lnTo>
                  <a:pt x="0" y="0"/>
                </a:lnTo>
              </a:path>
            </a:pathLst>
          </a:custGeom>
          <a:ln w="9180">
            <a:solidFill>
              <a:srgbClr val="000000"/>
            </a:solidFill>
          </a:ln>
        </p:spPr>
        <p:txBody>
          <a:bodyPr wrap="square" lIns="0" tIns="0" rIns="0" bIns="0" rtlCol="0"/>
          <a:lstStyle/>
          <a:p>
            <a:endParaRPr/>
          </a:p>
        </p:txBody>
      </p:sp>
      <p:sp>
        <p:nvSpPr>
          <p:cNvPr id="50" name="object 50"/>
          <p:cNvSpPr txBox="1"/>
          <p:nvPr/>
        </p:nvSpPr>
        <p:spPr>
          <a:xfrm>
            <a:off x="2355893" y="1013162"/>
            <a:ext cx="187960" cy="57340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156</a:t>
            </a:r>
            <a:endParaRPr sz="850">
              <a:latin typeface="Times New Roman"/>
              <a:cs typeface="Times New Roman"/>
            </a:endParaRPr>
          </a:p>
          <a:p>
            <a:pPr marL="12700">
              <a:lnSpc>
                <a:spcPct val="100000"/>
              </a:lnSpc>
              <a:spcBef>
                <a:spcPts val="625"/>
              </a:spcBef>
            </a:pPr>
            <a:r>
              <a:rPr sz="850" dirty="0">
                <a:solidFill>
                  <a:srgbClr val="4D4D4D"/>
                </a:solidFill>
                <a:latin typeface="Times New Roman"/>
                <a:cs typeface="Times New Roman"/>
              </a:rPr>
              <a:t>155</a:t>
            </a:r>
            <a:endParaRPr sz="850">
              <a:latin typeface="Times New Roman"/>
              <a:cs typeface="Times New Roman"/>
            </a:endParaRPr>
          </a:p>
          <a:p>
            <a:pPr marL="12700">
              <a:lnSpc>
                <a:spcPct val="100000"/>
              </a:lnSpc>
              <a:spcBef>
                <a:spcPts val="630"/>
              </a:spcBef>
            </a:pPr>
            <a:r>
              <a:rPr sz="850" dirty="0">
                <a:solidFill>
                  <a:srgbClr val="4D4D4D"/>
                </a:solidFill>
                <a:latin typeface="Times New Roman"/>
                <a:cs typeface="Times New Roman"/>
              </a:rPr>
              <a:t>154</a:t>
            </a:r>
            <a:endParaRPr sz="850">
              <a:latin typeface="Times New Roman"/>
              <a:cs typeface="Times New Roman"/>
            </a:endParaRPr>
          </a:p>
        </p:txBody>
      </p:sp>
      <p:sp>
        <p:nvSpPr>
          <p:cNvPr id="51" name="object 51"/>
          <p:cNvSpPr/>
          <p:nvPr/>
        </p:nvSpPr>
        <p:spPr>
          <a:xfrm>
            <a:off x="2556406" y="1098115"/>
            <a:ext cx="32384" cy="418465"/>
          </a:xfrm>
          <a:custGeom>
            <a:avLst/>
            <a:gdLst/>
            <a:ahLst/>
            <a:cxnLst/>
            <a:rect l="l" t="t" r="r" b="b"/>
            <a:pathLst>
              <a:path w="32385" h="418465">
                <a:moveTo>
                  <a:pt x="0" y="418395"/>
                </a:moveTo>
                <a:lnTo>
                  <a:pt x="32292" y="418395"/>
                </a:lnTo>
              </a:path>
              <a:path w="32385" h="418465">
                <a:moveTo>
                  <a:pt x="0" y="209197"/>
                </a:moveTo>
                <a:lnTo>
                  <a:pt x="32292" y="209197"/>
                </a:lnTo>
              </a:path>
              <a:path w="32385" h="418465">
                <a:moveTo>
                  <a:pt x="0" y="0"/>
                </a:moveTo>
                <a:lnTo>
                  <a:pt x="32292" y="0"/>
                </a:lnTo>
              </a:path>
            </a:pathLst>
          </a:custGeom>
          <a:ln w="6912">
            <a:solidFill>
              <a:srgbClr val="333333"/>
            </a:solidFill>
          </a:ln>
        </p:spPr>
        <p:txBody>
          <a:bodyPr wrap="square" lIns="0" tIns="0" rIns="0" bIns="0" rtlCol="0"/>
          <a:lstStyle/>
          <a:p>
            <a:endParaRPr/>
          </a:p>
        </p:txBody>
      </p:sp>
      <p:sp>
        <p:nvSpPr>
          <p:cNvPr id="52" name="object 52"/>
          <p:cNvSpPr/>
          <p:nvPr/>
        </p:nvSpPr>
        <p:spPr>
          <a:xfrm>
            <a:off x="2588698" y="2288283"/>
            <a:ext cx="0" cy="624840"/>
          </a:xfrm>
          <a:custGeom>
            <a:avLst/>
            <a:gdLst/>
            <a:ahLst/>
            <a:cxnLst/>
            <a:rect l="l" t="t" r="r" b="b"/>
            <a:pathLst>
              <a:path h="624839">
                <a:moveTo>
                  <a:pt x="0" y="624244"/>
                </a:moveTo>
                <a:lnTo>
                  <a:pt x="0" y="0"/>
                </a:lnTo>
              </a:path>
            </a:pathLst>
          </a:custGeom>
          <a:ln w="9180">
            <a:solidFill>
              <a:srgbClr val="000000"/>
            </a:solidFill>
          </a:ln>
        </p:spPr>
        <p:txBody>
          <a:bodyPr wrap="square" lIns="0" tIns="0" rIns="0" bIns="0" rtlCol="0"/>
          <a:lstStyle/>
          <a:p>
            <a:endParaRPr/>
          </a:p>
        </p:txBody>
      </p:sp>
      <p:sp>
        <p:nvSpPr>
          <p:cNvPr id="53" name="object 53"/>
          <p:cNvSpPr txBox="1"/>
          <p:nvPr/>
        </p:nvSpPr>
        <p:spPr>
          <a:xfrm>
            <a:off x="2382893" y="2206571"/>
            <a:ext cx="160655" cy="695960"/>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9.0</a:t>
            </a:r>
            <a:endParaRPr sz="850">
              <a:latin typeface="Times New Roman"/>
              <a:cs typeface="Times New Roman"/>
            </a:endParaRPr>
          </a:p>
          <a:p>
            <a:pPr marL="12700">
              <a:lnSpc>
                <a:spcPct val="100000"/>
              </a:lnSpc>
              <a:spcBef>
                <a:spcPts val="45"/>
              </a:spcBef>
            </a:pPr>
            <a:r>
              <a:rPr sz="850" dirty="0">
                <a:solidFill>
                  <a:srgbClr val="4D4D4D"/>
                </a:solidFill>
                <a:latin typeface="Times New Roman"/>
                <a:cs typeface="Times New Roman"/>
              </a:rPr>
              <a:t>8.5</a:t>
            </a:r>
            <a:endParaRPr sz="850">
              <a:latin typeface="Times New Roman"/>
              <a:cs typeface="Times New Roman"/>
            </a:endParaRPr>
          </a:p>
          <a:p>
            <a:pPr marL="12700">
              <a:lnSpc>
                <a:spcPct val="100000"/>
              </a:lnSpc>
              <a:spcBef>
                <a:spcPts val="40"/>
              </a:spcBef>
            </a:pPr>
            <a:r>
              <a:rPr sz="850" dirty="0">
                <a:solidFill>
                  <a:srgbClr val="4D4D4D"/>
                </a:solidFill>
                <a:latin typeface="Times New Roman"/>
                <a:cs typeface="Times New Roman"/>
              </a:rPr>
              <a:t>8.0</a:t>
            </a:r>
            <a:endParaRPr sz="850">
              <a:latin typeface="Times New Roman"/>
              <a:cs typeface="Times New Roman"/>
            </a:endParaRPr>
          </a:p>
          <a:p>
            <a:pPr marL="12700">
              <a:lnSpc>
                <a:spcPct val="100000"/>
              </a:lnSpc>
              <a:spcBef>
                <a:spcPts val="45"/>
              </a:spcBef>
            </a:pPr>
            <a:r>
              <a:rPr sz="850" dirty="0">
                <a:solidFill>
                  <a:srgbClr val="4D4D4D"/>
                </a:solidFill>
                <a:latin typeface="Times New Roman"/>
                <a:cs typeface="Times New Roman"/>
              </a:rPr>
              <a:t>7.5</a:t>
            </a:r>
            <a:endParaRPr sz="850">
              <a:latin typeface="Times New Roman"/>
              <a:cs typeface="Times New Roman"/>
            </a:endParaRPr>
          </a:p>
          <a:p>
            <a:pPr marL="12700">
              <a:lnSpc>
                <a:spcPct val="100000"/>
              </a:lnSpc>
              <a:spcBef>
                <a:spcPts val="45"/>
              </a:spcBef>
            </a:pPr>
            <a:r>
              <a:rPr sz="850" dirty="0">
                <a:solidFill>
                  <a:srgbClr val="4D4D4D"/>
                </a:solidFill>
                <a:latin typeface="Times New Roman"/>
                <a:cs typeface="Times New Roman"/>
              </a:rPr>
              <a:t>7.0</a:t>
            </a:r>
            <a:endParaRPr sz="850">
              <a:latin typeface="Times New Roman"/>
              <a:cs typeface="Times New Roman"/>
            </a:endParaRPr>
          </a:p>
        </p:txBody>
      </p:sp>
      <p:sp>
        <p:nvSpPr>
          <p:cNvPr id="54" name="object 54"/>
          <p:cNvSpPr/>
          <p:nvPr/>
        </p:nvSpPr>
        <p:spPr>
          <a:xfrm>
            <a:off x="2556406" y="2291523"/>
            <a:ext cx="32384" cy="541020"/>
          </a:xfrm>
          <a:custGeom>
            <a:avLst/>
            <a:gdLst/>
            <a:ahLst/>
            <a:cxnLst/>
            <a:rect l="l" t="t" r="r" b="b"/>
            <a:pathLst>
              <a:path w="32385" h="541019">
                <a:moveTo>
                  <a:pt x="0" y="540435"/>
                </a:moveTo>
                <a:lnTo>
                  <a:pt x="32292" y="540435"/>
                </a:lnTo>
              </a:path>
              <a:path w="32385" h="541019">
                <a:moveTo>
                  <a:pt x="0" y="405326"/>
                </a:moveTo>
                <a:lnTo>
                  <a:pt x="32292" y="405326"/>
                </a:lnTo>
              </a:path>
              <a:path w="32385" h="541019">
                <a:moveTo>
                  <a:pt x="0" y="270217"/>
                </a:moveTo>
                <a:lnTo>
                  <a:pt x="32292" y="270217"/>
                </a:lnTo>
              </a:path>
              <a:path w="32385" h="541019">
                <a:moveTo>
                  <a:pt x="0" y="135108"/>
                </a:moveTo>
                <a:lnTo>
                  <a:pt x="32292" y="135108"/>
                </a:lnTo>
              </a:path>
              <a:path w="32385" h="541019">
                <a:moveTo>
                  <a:pt x="0" y="0"/>
                </a:moveTo>
                <a:lnTo>
                  <a:pt x="32292" y="0"/>
                </a:lnTo>
              </a:path>
            </a:pathLst>
          </a:custGeom>
          <a:ln w="6912">
            <a:solidFill>
              <a:srgbClr val="333333"/>
            </a:solidFill>
          </a:ln>
        </p:spPr>
        <p:txBody>
          <a:bodyPr wrap="square" lIns="0" tIns="0" rIns="0" bIns="0" rtlCol="0"/>
          <a:lstStyle/>
          <a:p>
            <a:endParaRPr/>
          </a:p>
        </p:txBody>
      </p:sp>
      <p:sp>
        <p:nvSpPr>
          <p:cNvPr id="55" name="object 55"/>
          <p:cNvSpPr/>
          <p:nvPr/>
        </p:nvSpPr>
        <p:spPr>
          <a:xfrm>
            <a:off x="3816235" y="1800552"/>
            <a:ext cx="149860" cy="0"/>
          </a:xfrm>
          <a:custGeom>
            <a:avLst/>
            <a:gdLst/>
            <a:ahLst/>
            <a:cxnLst/>
            <a:rect l="l" t="t" r="r" b="b"/>
            <a:pathLst>
              <a:path w="149860">
                <a:moveTo>
                  <a:pt x="0" y="0"/>
                </a:moveTo>
                <a:lnTo>
                  <a:pt x="149257" y="0"/>
                </a:lnTo>
              </a:path>
            </a:pathLst>
          </a:custGeom>
          <a:ln w="7668">
            <a:solidFill>
              <a:srgbClr val="011F4B"/>
            </a:solidFill>
          </a:ln>
        </p:spPr>
        <p:txBody>
          <a:bodyPr wrap="square" lIns="0" tIns="0" rIns="0" bIns="0" rtlCol="0"/>
          <a:lstStyle/>
          <a:p>
            <a:endParaRPr/>
          </a:p>
        </p:txBody>
      </p:sp>
      <p:sp>
        <p:nvSpPr>
          <p:cNvPr id="56" name="object 56"/>
          <p:cNvSpPr/>
          <p:nvPr/>
        </p:nvSpPr>
        <p:spPr>
          <a:xfrm>
            <a:off x="3816235" y="1987177"/>
            <a:ext cx="149860" cy="0"/>
          </a:xfrm>
          <a:custGeom>
            <a:avLst/>
            <a:gdLst/>
            <a:ahLst/>
            <a:cxnLst/>
            <a:rect l="l" t="t" r="r" b="b"/>
            <a:pathLst>
              <a:path w="149860">
                <a:moveTo>
                  <a:pt x="0" y="0"/>
                </a:moveTo>
                <a:lnTo>
                  <a:pt x="149257" y="0"/>
                </a:lnTo>
              </a:path>
            </a:pathLst>
          </a:custGeom>
          <a:ln w="7668">
            <a:solidFill>
              <a:srgbClr val="03396C"/>
            </a:solidFill>
          </a:ln>
        </p:spPr>
        <p:txBody>
          <a:bodyPr wrap="square" lIns="0" tIns="0" rIns="0" bIns="0" rtlCol="0"/>
          <a:lstStyle/>
          <a:p>
            <a:endParaRPr/>
          </a:p>
        </p:txBody>
      </p:sp>
      <p:sp>
        <p:nvSpPr>
          <p:cNvPr id="57" name="object 57"/>
          <p:cNvSpPr/>
          <p:nvPr/>
        </p:nvSpPr>
        <p:spPr>
          <a:xfrm>
            <a:off x="3816235" y="2173802"/>
            <a:ext cx="149860" cy="0"/>
          </a:xfrm>
          <a:custGeom>
            <a:avLst/>
            <a:gdLst/>
            <a:ahLst/>
            <a:cxnLst/>
            <a:rect l="l" t="t" r="r" b="b"/>
            <a:pathLst>
              <a:path w="149860">
                <a:moveTo>
                  <a:pt x="0" y="0"/>
                </a:moveTo>
                <a:lnTo>
                  <a:pt x="149257" y="0"/>
                </a:lnTo>
              </a:path>
            </a:pathLst>
          </a:custGeom>
          <a:ln w="7668">
            <a:solidFill>
              <a:srgbClr val="6497B1"/>
            </a:solidFill>
          </a:ln>
        </p:spPr>
        <p:txBody>
          <a:bodyPr wrap="square" lIns="0" tIns="0" rIns="0" bIns="0" rtlCol="0"/>
          <a:lstStyle/>
          <a:p>
            <a:endParaRPr/>
          </a:p>
        </p:txBody>
      </p:sp>
      <p:sp>
        <p:nvSpPr>
          <p:cNvPr id="58" name="object 58"/>
          <p:cNvSpPr/>
          <p:nvPr/>
        </p:nvSpPr>
        <p:spPr>
          <a:xfrm>
            <a:off x="3816235" y="2360428"/>
            <a:ext cx="149860" cy="0"/>
          </a:xfrm>
          <a:custGeom>
            <a:avLst/>
            <a:gdLst/>
            <a:ahLst/>
            <a:cxnLst/>
            <a:rect l="l" t="t" r="r" b="b"/>
            <a:pathLst>
              <a:path w="149860">
                <a:moveTo>
                  <a:pt x="0" y="0"/>
                </a:moveTo>
                <a:lnTo>
                  <a:pt x="149257" y="0"/>
                </a:lnTo>
              </a:path>
            </a:pathLst>
          </a:custGeom>
          <a:ln w="7668">
            <a:solidFill>
              <a:srgbClr val="D1E1EC"/>
            </a:solidFill>
          </a:ln>
        </p:spPr>
        <p:txBody>
          <a:bodyPr wrap="square" lIns="0" tIns="0" rIns="0" bIns="0" rtlCol="0"/>
          <a:lstStyle/>
          <a:p>
            <a:endParaRPr/>
          </a:p>
        </p:txBody>
      </p:sp>
      <p:sp>
        <p:nvSpPr>
          <p:cNvPr id="59" name="object 59"/>
          <p:cNvSpPr txBox="1"/>
          <p:nvPr/>
        </p:nvSpPr>
        <p:spPr>
          <a:xfrm>
            <a:off x="3784851" y="1438262"/>
            <a:ext cx="346710" cy="1009650"/>
          </a:xfrm>
          <a:prstGeom prst="rect">
            <a:avLst/>
          </a:prstGeom>
        </p:spPr>
        <p:txBody>
          <a:bodyPr vert="horz" wrap="square" lIns="0" tIns="62865" rIns="0" bIns="0" rtlCol="0">
            <a:spAutoFit/>
          </a:bodyPr>
          <a:lstStyle/>
          <a:p>
            <a:pPr marR="16510" algn="r">
              <a:lnSpc>
                <a:spcPct val="100000"/>
              </a:lnSpc>
              <a:spcBef>
                <a:spcPts val="495"/>
              </a:spcBef>
            </a:pPr>
            <a:r>
              <a:rPr sz="1000" spc="5" dirty="0">
                <a:latin typeface="Times New Roman"/>
                <a:cs typeface="Times New Roman"/>
              </a:rPr>
              <a:t>Chain</a:t>
            </a:r>
            <a:endParaRPr sz="1000">
              <a:latin typeface="Times New Roman"/>
              <a:cs typeface="Times New Roman"/>
            </a:endParaRPr>
          </a:p>
          <a:p>
            <a:pPr marR="5080" algn="r">
              <a:lnSpc>
                <a:spcPct val="100000"/>
              </a:lnSpc>
              <a:spcBef>
                <a:spcPts val="420"/>
              </a:spcBef>
            </a:pPr>
            <a:r>
              <a:rPr sz="1100" dirty="0">
                <a:latin typeface="Times New Roman"/>
                <a:cs typeface="Times New Roman"/>
              </a:rPr>
              <a:t>1</a:t>
            </a:r>
            <a:endParaRPr sz="1100">
              <a:latin typeface="Times New Roman"/>
              <a:cs typeface="Times New Roman"/>
            </a:endParaRPr>
          </a:p>
          <a:p>
            <a:pPr marR="5080" algn="r">
              <a:lnSpc>
                <a:spcPct val="100000"/>
              </a:lnSpc>
              <a:spcBef>
                <a:spcPts val="150"/>
              </a:spcBef>
            </a:pPr>
            <a:r>
              <a:rPr sz="1100" dirty="0">
                <a:latin typeface="Times New Roman"/>
                <a:cs typeface="Times New Roman"/>
              </a:rPr>
              <a:t>2</a:t>
            </a:r>
            <a:endParaRPr sz="1100">
              <a:latin typeface="Times New Roman"/>
              <a:cs typeface="Times New Roman"/>
            </a:endParaRPr>
          </a:p>
          <a:p>
            <a:pPr marR="5080" algn="r">
              <a:lnSpc>
                <a:spcPct val="100000"/>
              </a:lnSpc>
              <a:spcBef>
                <a:spcPts val="150"/>
              </a:spcBef>
            </a:pPr>
            <a:r>
              <a:rPr sz="1100" dirty="0">
                <a:latin typeface="Times New Roman"/>
                <a:cs typeface="Times New Roman"/>
              </a:rPr>
              <a:t>3</a:t>
            </a:r>
            <a:endParaRPr sz="1100">
              <a:latin typeface="Times New Roman"/>
              <a:cs typeface="Times New Roman"/>
            </a:endParaRPr>
          </a:p>
          <a:p>
            <a:pPr marR="5080" algn="r">
              <a:lnSpc>
                <a:spcPct val="100000"/>
              </a:lnSpc>
              <a:spcBef>
                <a:spcPts val="150"/>
              </a:spcBef>
            </a:pPr>
            <a:r>
              <a:rPr sz="1100" dirty="0">
                <a:latin typeface="Times New Roman"/>
                <a:cs typeface="Times New Roman"/>
              </a:rPr>
              <a:t>4</a:t>
            </a:r>
            <a:endParaRPr sz="1100">
              <a:latin typeface="Times New Roman"/>
              <a:cs typeface="Times New Roman"/>
            </a:endParaRPr>
          </a:p>
        </p:txBody>
      </p:sp>
      <p:sp>
        <p:nvSpPr>
          <p:cNvPr id="60" name="object 60"/>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23</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61683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What</a:t>
            </a:r>
            <a:r>
              <a:rPr sz="1200" spc="100" dirty="0">
                <a:solidFill>
                  <a:srgbClr val="F9F9F9"/>
                </a:solidFill>
              </a:rPr>
              <a:t> </a:t>
            </a:r>
            <a:r>
              <a:rPr sz="1200" spc="-85" dirty="0">
                <a:solidFill>
                  <a:srgbClr val="F9F9F9"/>
                </a:solidFill>
              </a:rPr>
              <a:t>does</a:t>
            </a:r>
            <a:r>
              <a:rPr sz="1200" spc="100" dirty="0">
                <a:solidFill>
                  <a:srgbClr val="F9F9F9"/>
                </a:solidFill>
              </a:rPr>
              <a:t> </a:t>
            </a:r>
            <a:r>
              <a:rPr sz="1200" spc="-40" dirty="0">
                <a:solidFill>
                  <a:srgbClr val="F9F9F9"/>
                </a:solidFill>
              </a:rPr>
              <a:t>a</a:t>
            </a:r>
            <a:r>
              <a:rPr sz="1200" spc="100" dirty="0">
                <a:solidFill>
                  <a:srgbClr val="F9F9F9"/>
                </a:solidFill>
              </a:rPr>
              <a:t> </a:t>
            </a:r>
            <a:r>
              <a:rPr sz="1200" spc="-55" dirty="0">
                <a:solidFill>
                  <a:srgbClr val="F9F9F9"/>
                </a:solidFill>
              </a:rPr>
              <a:t>bad</a:t>
            </a:r>
            <a:r>
              <a:rPr sz="1200" spc="100" dirty="0">
                <a:solidFill>
                  <a:srgbClr val="F9F9F9"/>
                </a:solidFill>
              </a:rPr>
              <a:t> </a:t>
            </a:r>
            <a:r>
              <a:rPr sz="1200" spc="-45" dirty="0">
                <a:solidFill>
                  <a:srgbClr val="F9F9F9"/>
                </a:solidFill>
              </a:rPr>
              <a:t>model</a:t>
            </a:r>
            <a:r>
              <a:rPr sz="1200" spc="100" dirty="0">
                <a:solidFill>
                  <a:srgbClr val="F9F9F9"/>
                </a:solidFill>
              </a:rPr>
              <a:t> </a:t>
            </a:r>
            <a:r>
              <a:rPr sz="1200" spc="15" dirty="0">
                <a:solidFill>
                  <a:srgbClr val="F9F9F9"/>
                </a:solidFill>
              </a:rPr>
              <a:t>fit</a:t>
            </a:r>
            <a:r>
              <a:rPr sz="1200" spc="100" dirty="0">
                <a:solidFill>
                  <a:srgbClr val="F9F9F9"/>
                </a:solidFill>
              </a:rPr>
              <a:t> </a:t>
            </a:r>
            <a:r>
              <a:rPr sz="1200" spc="-50" dirty="0">
                <a:solidFill>
                  <a:srgbClr val="F9F9F9"/>
                </a:solidFill>
              </a:rPr>
              <a:t>look</a:t>
            </a:r>
            <a:r>
              <a:rPr sz="1200" spc="100" dirty="0">
                <a:solidFill>
                  <a:srgbClr val="F9F9F9"/>
                </a:solidFill>
              </a:rPr>
              <a:t> </a:t>
            </a:r>
            <a:r>
              <a:rPr sz="1200" spc="-65" dirty="0">
                <a:solidFill>
                  <a:srgbClr val="F9F9F9"/>
                </a:solidFill>
              </a:rPr>
              <a:t>like?</a:t>
            </a:r>
            <a:endParaRPr sz="1200"/>
          </a:p>
        </p:txBody>
      </p:sp>
      <p:grpSp>
        <p:nvGrpSpPr>
          <p:cNvPr id="3" name="object 3"/>
          <p:cNvGrpSpPr/>
          <p:nvPr/>
        </p:nvGrpSpPr>
        <p:grpSpPr>
          <a:xfrm>
            <a:off x="485664" y="562076"/>
            <a:ext cx="1789430" cy="1085850"/>
            <a:chOff x="485664" y="562076"/>
            <a:chExt cx="1789430" cy="1085850"/>
          </a:xfrm>
        </p:grpSpPr>
        <p:sp>
          <p:nvSpPr>
            <p:cNvPr id="4" name="object 4"/>
            <p:cNvSpPr/>
            <p:nvPr/>
          </p:nvSpPr>
          <p:spPr>
            <a:xfrm>
              <a:off x="488839" y="565948"/>
              <a:ext cx="1783080" cy="1078230"/>
            </a:xfrm>
            <a:custGeom>
              <a:avLst/>
              <a:gdLst/>
              <a:ahLst/>
              <a:cxnLst/>
              <a:rect l="l" t="t" r="r" b="b"/>
              <a:pathLst>
                <a:path w="1783080" h="1078230">
                  <a:moveTo>
                    <a:pt x="12204" y="5080"/>
                  </a:moveTo>
                  <a:lnTo>
                    <a:pt x="6966" y="5080"/>
                  </a:lnTo>
                  <a:lnTo>
                    <a:pt x="5238" y="6350"/>
                  </a:lnTo>
                  <a:lnTo>
                    <a:pt x="3456" y="7620"/>
                  </a:lnTo>
                  <a:lnTo>
                    <a:pt x="1728" y="10160"/>
                  </a:lnTo>
                  <a:lnTo>
                    <a:pt x="0" y="11430"/>
                  </a:lnTo>
                  <a:lnTo>
                    <a:pt x="0" y="1078230"/>
                  </a:lnTo>
                  <a:lnTo>
                    <a:pt x="324164" y="1078230"/>
                  </a:lnTo>
                  <a:lnTo>
                    <a:pt x="318926" y="1076960"/>
                  </a:lnTo>
                  <a:lnTo>
                    <a:pt x="304994" y="1076960"/>
                  </a:lnTo>
                  <a:lnTo>
                    <a:pt x="303212" y="1075690"/>
                  </a:lnTo>
                  <a:lnTo>
                    <a:pt x="296246" y="1075690"/>
                  </a:lnTo>
                  <a:lnTo>
                    <a:pt x="289280" y="1074420"/>
                  </a:lnTo>
                  <a:lnTo>
                    <a:pt x="287552" y="1074420"/>
                  </a:lnTo>
                  <a:lnTo>
                    <a:pt x="285824" y="1073150"/>
                  </a:lnTo>
                  <a:lnTo>
                    <a:pt x="282314" y="1073150"/>
                  </a:lnTo>
                  <a:lnTo>
                    <a:pt x="277076" y="1071880"/>
                  </a:lnTo>
                  <a:lnTo>
                    <a:pt x="275348" y="1070610"/>
                  </a:lnTo>
                  <a:lnTo>
                    <a:pt x="264871" y="1068070"/>
                  </a:lnTo>
                  <a:lnTo>
                    <a:pt x="261415" y="1065530"/>
                  </a:lnTo>
                  <a:lnTo>
                    <a:pt x="254449" y="1062990"/>
                  </a:lnTo>
                  <a:lnTo>
                    <a:pt x="252667" y="1061720"/>
                  </a:lnTo>
                  <a:lnTo>
                    <a:pt x="247483" y="1057910"/>
                  </a:lnTo>
                  <a:lnTo>
                    <a:pt x="245701" y="1056640"/>
                  </a:lnTo>
                  <a:lnTo>
                    <a:pt x="237007" y="1050290"/>
                  </a:lnTo>
                  <a:lnTo>
                    <a:pt x="233497" y="1046480"/>
                  </a:lnTo>
                  <a:lnTo>
                    <a:pt x="231769" y="1045210"/>
                  </a:lnTo>
                  <a:lnTo>
                    <a:pt x="230041" y="1042670"/>
                  </a:lnTo>
                  <a:lnTo>
                    <a:pt x="226531" y="1038860"/>
                  </a:lnTo>
                  <a:lnTo>
                    <a:pt x="224803" y="1036320"/>
                  </a:lnTo>
                  <a:lnTo>
                    <a:pt x="223075" y="1035050"/>
                  </a:lnTo>
                  <a:lnTo>
                    <a:pt x="219565" y="1029970"/>
                  </a:lnTo>
                  <a:lnTo>
                    <a:pt x="217837" y="1027430"/>
                  </a:lnTo>
                  <a:lnTo>
                    <a:pt x="214327" y="1021080"/>
                  </a:lnTo>
                  <a:lnTo>
                    <a:pt x="210871" y="1016000"/>
                  </a:lnTo>
                  <a:lnTo>
                    <a:pt x="207361" y="1009650"/>
                  </a:lnTo>
                  <a:lnTo>
                    <a:pt x="203905" y="1002030"/>
                  </a:lnTo>
                  <a:lnTo>
                    <a:pt x="200395" y="994410"/>
                  </a:lnTo>
                  <a:lnTo>
                    <a:pt x="198667" y="990600"/>
                  </a:lnTo>
                  <a:lnTo>
                    <a:pt x="195157" y="981710"/>
                  </a:lnTo>
                  <a:lnTo>
                    <a:pt x="193429" y="977900"/>
                  </a:lnTo>
                  <a:lnTo>
                    <a:pt x="191701" y="972820"/>
                  </a:lnTo>
                  <a:lnTo>
                    <a:pt x="188191" y="963930"/>
                  </a:lnTo>
                  <a:lnTo>
                    <a:pt x="186463" y="958850"/>
                  </a:lnTo>
                  <a:lnTo>
                    <a:pt x="184735" y="952500"/>
                  </a:lnTo>
                  <a:lnTo>
                    <a:pt x="181225" y="942340"/>
                  </a:lnTo>
                  <a:lnTo>
                    <a:pt x="179497" y="935990"/>
                  </a:lnTo>
                  <a:lnTo>
                    <a:pt x="175987" y="923290"/>
                  </a:lnTo>
                  <a:lnTo>
                    <a:pt x="172531" y="910590"/>
                  </a:lnTo>
                  <a:lnTo>
                    <a:pt x="169021" y="896620"/>
                  </a:lnTo>
                  <a:lnTo>
                    <a:pt x="167293" y="890270"/>
                  </a:lnTo>
                  <a:lnTo>
                    <a:pt x="165565" y="882650"/>
                  </a:lnTo>
                  <a:lnTo>
                    <a:pt x="162055" y="867410"/>
                  </a:lnTo>
                  <a:lnTo>
                    <a:pt x="160327" y="859790"/>
                  </a:lnTo>
                  <a:lnTo>
                    <a:pt x="156817" y="843280"/>
                  </a:lnTo>
                  <a:lnTo>
                    <a:pt x="155089" y="834390"/>
                  </a:lnTo>
                  <a:lnTo>
                    <a:pt x="149851" y="807720"/>
                  </a:lnTo>
                  <a:lnTo>
                    <a:pt x="148123" y="797560"/>
                  </a:lnTo>
                  <a:lnTo>
                    <a:pt x="144613" y="778510"/>
                  </a:lnTo>
                  <a:lnTo>
                    <a:pt x="142885" y="768350"/>
                  </a:lnTo>
                  <a:lnTo>
                    <a:pt x="137647" y="737870"/>
                  </a:lnTo>
                  <a:lnTo>
                    <a:pt x="135919" y="726440"/>
                  </a:lnTo>
                  <a:lnTo>
                    <a:pt x="132462" y="704850"/>
                  </a:lnTo>
                  <a:lnTo>
                    <a:pt x="130680" y="693420"/>
                  </a:lnTo>
                  <a:lnTo>
                    <a:pt x="127224" y="670560"/>
                  </a:lnTo>
                  <a:lnTo>
                    <a:pt x="125442" y="657860"/>
                  </a:lnTo>
                  <a:lnTo>
                    <a:pt x="123714" y="646430"/>
                  </a:lnTo>
                  <a:lnTo>
                    <a:pt x="120258" y="622300"/>
                  </a:lnTo>
                  <a:lnTo>
                    <a:pt x="118476" y="609600"/>
                  </a:lnTo>
                  <a:lnTo>
                    <a:pt x="113292" y="571500"/>
                  </a:lnTo>
                  <a:lnTo>
                    <a:pt x="111510" y="558800"/>
                  </a:lnTo>
                  <a:lnTo>
                    <a:pt x="108054" y="532130"/>
                  </a:lnTo>
                  <a:lnTo>
                    <a:pt x="106272" y="519430"/>
                  </a:lnTo>
                  <a:lnTo>
                    <a:pt x="101088" y="480060"/>
                  </a:lnTo>
                  <a:lnTo>
                    <a:pt x="99306" y="466090"/>
                  </a:lnTo>
                  <a:lnTo>
                    <a:pt x="94122" y="426720"/>
                  </a:lnTo>
                  <a:lnTo>
                    <a:pt x="92340" y="412750"/>
                  </a:lnTo>
                  <a:lnTo>
                    <a:pt x="88884" y="386080"/>
                  </a:lnTo>
                  <a:lnTo>
                    <a:pt x="87102" y="372110"/>
                  </a:lnTo>
                  <a:lnTo>
                    <a:pt x="81918" y="332740"/>
                  </a:lnTo>
                  <a:lnTo>
                    <a:pt x="80136" y="320040"/>
                  </a:lnTo>
                  <a:lnTo>
                    <a:pt x="78408" y="306070"/>
                  </a:lnTo>
                  <a:lnTo>
                    <a:pt x="74952" y="280670"/>
                  </a:lnTo>
                  <a:lnTo>
                    <a:pt x="69714" y="243840"/>
                  </a:lnTo>
                  <a:lnTo>
                    <a:pt x="67932" y="231140"/>
                  </a:lnTo>
                  <a:lnTo>
                    <a:pt x="62748" y="196850"/>
                  </a:lnTo>
                  <a:lnTo>
                    <a:pt x="59238" y="173990"/>
                  </a:lnTo>
                  <a:lnTo>
                    <a:pt x="57510" y="162560"/>
                  </a:lnTo>
                  <a:lnTo>
                    <a:pt x="55782" y="152400"/>
                  </a:lnTo>
                  <a:lnTo>
                    <a:pt x="52272" y="132080"/>
                  </a:lnTo>
                  <a:lnTo>
                    <a:pt x="50544" y="123190"/>
                  </a:lnTo>
                  <a:lnTo>
                    <a:pt x="47034" y="104140"/>
                  </a:lnTo>
                  <a:lnTo>
                    <a:pt x="45306" y="95250"/>
                  </a:lnTo>
                  <a:lnTo>
                    <a:pt x="43578" y="87630"/>
                  </a:lnTo>
                  <a:lnTo>
                    <a:pt x="41796" y="78740"/>
                  </a:lnTo>
                  <a:lnTo>
                    <a:pt x="40068" y="71120"/>
                  </a:lnTo>
                  <a:lnTo>
                    <a:pt x="38340" y="64770"/>
                  </a:lnTo>
                  <a:lnTo>
                    <a:pt x="36558" y="57150"/>
                  </a:lnTo>
                  <a:lnTo>
                    <a:pt x="33102" y="44450"/>
                  </a:lnTo>
                  <a:lnTo>
                    <a:pt x="31374" y="39370"/>
                  </a:lnTo>
                  <a:lnTo>
                    <a:pt x="29592" y="34290"/>
                  </a:lnTo>
                  <a:lnTo>
                    <a:pt x="27864" y="29210"/>
                  </a:lnTo>
                  <a:lnTo>
                    <a:pt x="26136" y="25400"/>
                  </a:lnTo>
                  <a:lnTo>
                    <a:pt x="24408" y="20320"/>
                  </a:lnTo>
                  <a:lnTo>
                    <a:pt x="22626" y="17780"/>
                  </a:lnTo>
                  <a:lnTo>
                    <a:pt x="20898" y="13970"/>
                  </a:lnTo>
                  <a:lnTo>
                    <a:pt x="19170" y="11430"/>
                  </a:lnTo>
                  <a:lnTo>
                    <a:pt x="17388" y="8890"/>
                  </a:lnTo>
                  <a:lnTo>
                    <a:pt x="12204" y="5080"/>
                  </a:lnTo>
                  <a:close/>
                </a:path>
                <a:path w="1783080" h="1078230">
                  <a:moveTo>
                    <a:pt x="1192058" y="1270"/>
                  </a:moveTo>
                  <a:lnTo>
                    <a:pt x="1185092" y="1270"/>
                  </a:lnTo>
                  <a:lnTo>
                    <a:pt x="1181636" y="3810"/>
                  </a:lnTo>
                  <a:lnTo>
                    <a:pt x="1169432" y="26670"/>
                  </a:lnTo>
                  <a:lnTo>
                    <a:pt x="1167650" y="31750"/>
                  </a:lnTo>
                  <a:lnTo>
                    <a:pt x="1165922" y="36830"/>
                  </a:lnTo>
                  <a:lnTo>
                    <a:pt x="1164194" y="43180"/>
                  </a:lnTo>
                  <a:lnTo>
                    <a:pt x="1160684" y="55880"/>
                  </a:lnTo>
                  <a:lnTo>
                    <a:pt x="1158956" y="62230"/>
                  </a:lnTo>
                  <a:lnTo>
                    <a:pt x="1157228" y="69850"/>
                  </a:lnTo>
                  <a:lnTo>
                    <a:pt x="1153718" y="85090"/>
                  </a:lnTo>
                  <a:lnTo>
                    <a:pt x="1151990" y="93980"/>
                  </a:lnTo>
                  <a:lnTo>
                    <a:pt x="1148480" y="111760"/>
                  </a:lnTo>
                  <a:lnTo>
                    <a:pt x="1146752" y="120650"/>
                  </a:lnTo>
                  <a:lnTo>
                    <a:pt x="1145024" y="130810"/>
                  </a:lnTo>
                  <a:lnTo>
                    <a:pt x="1141514" y="151130"/>
                  </a:lnTo>
                  <a:lnTo>
                    <a:pt x="1139786" y="161290"/>
                  </a:lnTo>
                  <a:lnTo>
                    <a:pt x="1138058" y="172720"/>
                  </a:lnTo>
                  <a:lnTo>
                    <a:pt x="1134548" y="194310"/>
                  </a:lnTo>
                  <a:lnTo>
                    <a:pt x="1132820" y="205740"/>
                  </a:lnTo>
                  <a:lnTo>
                    <a:pt x="1131092" y="218440"/>
                  </a:lnTo>
                  <a:lnTo>
                    <a:pt x="1129310" y="229870"/>
                  </a:lnTo>
                  <a:lnTo>
                    <a:pt x="1127582" y="242570"/>
                  </a:lnTo>
                  <a:lnTo>
                    <a:pt x="1124126" y="266700"/>
                  </a:lnTo>
                  <a:lnTo>
                    <a:pt x="1122344" y="279400"/>
                  </a:lnTo>
                  <a:lnTo>
                    <a:pt x="1118888" y="304800"/>
                  </a:lnTo>
                  <a:lnTo>
                    <a:pt x="1117106" y="318770"/>
                  </a:lnTo>
                  <a:lnTo>
                    <a:pt x="1111922" y="358140"/>
                  </a:lnTo>
                  <a:lnTo>
                    <a:pt x="1110140" y="370840"/>
                  </a:lnTo>
                  <a:lnTo>
                    <a:pt x="1104956" y="411480"/>
                  </a:lnTo>
                  <a:lnTo>
                    <a:pt x="1103174" y="424180"/>
                  </a:lnTo>
                  <a:lnTo>
                    <a:pt x="1099718" y="452120"/>
                  </a:lnTo>
                  <a:lnTo>
                    <a:pt x="1097936" y="464820"/>
                  </a:lnTo>
                  <a:lnTo>
                    <a:pt x="1092752" y="505460"/>
                  </a:lnTo>
                  <a:lnTo>
                    <a:pt x="1090970" y="518160"/>
                  </a:lnTo>
                  <a:lnTo>
                    <a:pt x="1089242" y="532130"/>
                  </a:lnTo>
                  <a:lnTo>
                    <a:pt x="1085786" y="557530"/>
                  </a:lnTo>
                  <a:lnTo>
                    <a:pt x="1084004" y="570230"/>
                  </a:lnTo>
                  <a:lnTo>
                    <a:pt x="1080547" y="595630"/>
                  </a:lnTo>
                  <a:lnTo>
                    <a:pt x="1078765" y="608330"/>
                  </a:lnTo>
                  <a:lnTo>
                    <a:pt x="1075309" y="633730"/>
                  </a:lnTo>
                  <a:lnTo>
                    <a:pt x="1073581" y="645160"/>
                  </a:lnTo>
                  <a:lnTo>
                    <a:pt x="1071799" y="656590"/>
                  </a:lnTo>
                  <a:lnTo>
                    <a:pt x="1070071" y="669290"/>
                  </a:lnTo>
                  <a:lnTo>
                    <a:pt x="1066615" y="692150"/>
                  </a:lnTo>
                  <a:lnTo>
                    <a:pt x="1061377" y="725170"/>
                  </a:lnTo>
                  <a:lnTo>
                    <a:pt x="1059595" y="736600"/>
                  </a:lnTo>
                  <a:lnTo>
                    <a:pt x="1054411" y="767080"/>
                  </a:lnTo>
                  <a:lnTo>
                    <a:pt x="1052629" y="777240"/>
                  </a:lnTo>
                  <a:lnTo>
                    <a:pt x="1049173" y="797560"/>
                  </a:lnTo>
                  <a:lnTo>
                    <a:pt x="1047445" y="806450"/>
                  </a:lnTo>
                  <a:lnTo>
                    <a:pt x="1043935" y="824230"/>
                  </a:lnTo>
                  <a:lnTo>
                    <a:pt x="1042207" y="833120"/>
                  </a:lnTo>
                  <a:lnTo>
                    <a:pt x="1038697" y="850900"/>
                  </a:lnTo>
                  <a:lnTo>
                    <a:pt x="1035241" y="866140"/>
                  </a:lnTo>
                  <a:lnTo>
                    <a:pt x="1031731" y="881380"/>
                  </a:lnTo>
                  <a:lnTo>
                    <a:pt x="1028275" y="896620"/>
                  </a:lnTo>
                  <a:lnTo>
                    <a:pt x="1024765" y="910590"/>
                  </a:lnTo>
                  <a:lnTo>
                    <a:pt x="1023037" y="916940"/>
                  </a:lnTo>
                  <a:lnTo>
                    <a:pt x="1019527" y="929640"/>
                  </a:lnTo>
                  <a:lnTo>
                    <a:pt x="1017799" y="935990"/>
                  </a:lnTo>
                  <a:lnTo>
                    <a:pt x="1016071" y="941070"/>
                  </a:lnTo>
                  <a:lnTo>
                    <a:pt x="1012561" y="952500"/>
                  </a:lnTo>
                  <a:lnTo>
                    <a:pt x="1010833" y="957580"/>
                  </a:lnTo>
                  <a:lnTo>
                    <a:pt x="1007323" y="967740"/>
                  </a:lnTo>
                  <a:lnTo>
                    <a:pt x="1003867" y="977900"/>
                  </a:lnTo>
                  <a:lnTo>
                    <a:pt x="1000357" y="985520"/>
                  </a:lnTo>
                  <a:lnTo>
                    <a:pt x="998629" y="990600"/>
                  </a:lnTo>
                  <a:lnTo>
                    <a:pt x="996901" y="994410"/>
                  </a:lnTo>
                  <a:lnTo>
                    <a:pt x="993391" y="1002030"/>
                  </a:lnTo>
                  <a:lnTo>
                    <a:pt x="991663" y="1005840"/>
                  </a:lnTo>
                  <a:lnTo>
                    <a:pt x="988153" y="1012190"/>
                  </a:lnTo>
                  <a:lnTo>
                    <a:pt x="986425" y="1016000"/>
                  </a:lnTo>
                  <a:lnTo>
                    <a:pt x="984697" y="1018540"/>
                  </a:lnTo>
                  <a:lnTo>
                    <a:pt x="981187" y="1023620"/>
                  </a:lnTo>
                  <a:lnTo>
                    <a:pt x="979459" y="1027430"/>
                  </a:lnTo>
                  <a:lnTo>
                    <a:pt x="977731" y="1029970"/>
                  </a:lnTo>
                  <a:lnTo>
                    <a:pt x="974221" y="1033780"/>
                  </a:lnTo>
                  <a:lnTo>
                    <a:pt x="972493" y="1036320"/>
                  </a:lnTo>
                  <a:lnTo>
                    <a:pt x="968983" y="1041400"/>
                  </a:lnTo>
                  <a:lnTo>
                    <a:pt x="967255" y="1042670"/>
                  </a:lnTo>
                  <a:lnTo>
                    <a:pt x="965527" y="1045210"/>
                  </a:lnTo>
                  <a:lnTo>
                    <a:pt x="963745" y="1046480"/>
                  </a:lnTo>
                  <a:lnTo>
                    <a:pt x="962017" y="1047750"/>
                  </a:lnTo>
                  <a:lnTo>
                    <a:pt x="960289" y="1050290"/>
                  </a:lnTo>
                  <a:lnTo>
                    <a:pt x="953323" y="1055370"/>
                  </a:lnTo>
                  <a:lnTo>
                    <a:pt x="951541" y="1056640"/>
                  </a:lnTo>
                  <a:lnTo>
                    <a:pt x="946356" y="1060450"/>
                  </a:lnTo>
                  <a:lnTo>
                    <a:pt x="944574" y="1061720"/>
                  </a:lnTo>
                  <a:lnTo>
                    <a:pt x="941118" y="1062990"/>
                  </a:lnTo>
                  <a:lnTo>
                    <a:pt x="937608" y="1065530"/>
                  </a:lnTo>
                  <a:lnTo>
                    <a:pt x="935880" y="1065530"/>
                  </a:lnTo>
                  <a:lnTo>
                    <a:pt x="932370" y="1068070"/>
                  </a:lnTo>
                  <a:lnTo>
                    <a:pt x="930642" y="1068070"/>
                  </a:lnTo>
                  <a:lnTo>
                    <a:pt x="928914" y="1069340"/>
                  </a:lnTo>
                  <a:lnTo>
                    <a:pt x="927186" y="1069340"/>
                  </a:lnTo>
                  <a:lnTo>
                    <a:pt x="925404" y="1070610"/>
                  </a:lnTo>
                  <a:lnTo>
                    <a:pt x="923676" y="1070610"/>
                  </a:lnTo>
                  <a:lnTo>
                    <a:pt x="918438" y="1071880"/>
                  </a:lnTo>
                  <a:lnTo>
                    <a:pt x="916710" y="1073150"/>
                  </a:lnTo>
                  <a:lnTo>
                    <a:pt x="911472" y="1073150"/>
                  </a:lnTo>
                  <a:lnTo>
                    <a:pt x="906234" y="1074420"/>
                  </a:lnTo>
                  <a:lnTo>
                    <a:pt x="902778" y="1075690"/>
                  </a:lnTo>
                  <a:lnTo>
                    <a:pt x="895812" y="1075690"/>
                  </a:lnTo>
                  <a:lnTo>
                    <a:pt x="892302" y="1076960"/>
                  </a:lnTo>
                  <a:lnTo>
                    <a:pt x="885336" y="1076960"/>
                  </a:lnTo>
                  <a:lnTo>
                    <a:pt x="874860" y="1078230"/>
                  </a:lnTo>
                  <a:lnTo>
                    <a:pt x="1782877" y="1078230"/>
                  </a:lnTo>
                  <a:lnTo>
                    <a:pt x="1782877" y="652780"/>
                  </a:lnTo>
                  <a:lnTo>
                    <a:pt x="1620821" y="652780"/>
                  </a:lnTo>
                  <a:lnTo>
                    <a:pt x="1619039" y="651510"/>
                  </a:lnTo>
                  <a:lnTo>
                    <a:pt x="1613855" y="647700"/>
                  </a:lnTo>
                  <a:lnTo>
                    <a:pt x="1612073" y="645160"/>
                  </a:lnTo>
                  <a:lnTo>
                    <a:pt x="1610345" y="642620"/>
                  </a:lnTo>
                  <a:lnTo>
                    <a:pt x="1608617" y="638810"/>
                  </a:lnTo>
                  <a:lnTo>
                    <a:pt x="1606889" y="636270"/>
                  </a:lnTo>
                  <a:lnTo>
                    <a:pt x="1605107" y="632460"/>
                  </a:lnTo>
                  <a:lnTo>
                    <a:pt x="1603379" y="627380"/>
                  </a:lnTo>
                  <a:lnTo>
                    <a:pt x="1601651" y="623570"/>
                  </a:lnTo>
                  <a:lnTo>
                    <a:pt x="1599869" y="618490"/>
                  </a:lnTo>
                  <a:lnTo>
                    <a:pt x="1598141" y="612140"/>
                  </a:lnTo>
                  <a:lnTo>
                    <a:pt x="1596413" y="607060"/>
                  </a:lnTo>
                  <a:lnTo>
                    <a:pt x="1594685" y="600710"/>
                  </a:lnTo>
                  <a:lnTo>
                    <a:pt x="1592903" y="594360"/>
                  </a:lnTo>
                  <a:lnTo>
                    <a:pt x="1591175" y="588010"/>
                  </a:lnTo>
                  <a:lnTo>
                    <a:pt x="1589447" y="580390"/>
                  </a:lnTo>
                  <a:lnTo>
                    <a:pt x="1585937" y="565150"/>
                  </a:lnTo>
                  <a:lnTo>
                    <a:pt x="1584209" y="557530"/>
                  </a:lnTo>
                  <a:lnTo>
                    <a:pt x="1583129" y="552450"/>
                  </a:lnTo>
                  <a:lnTo>
                    <a:pt x="1326249" y="552450"/>
                  </a:lnTo>
                  <a:lnTo>
                    <a:pt x="1321065" y="548640"/>
                  </a:lnTo>
                  <a:lnTo>
                    <a:pt x="1319283" y="546100"/>
                  </a:lnTo>
                  <a:lnTo>
                    <a:pt x="1315827" y="541020"/>
                  </a:lnTo>
                  <a:lnTo>
                    <a:pt x="1314045" y="537210"/>
                  </a:lnTo>
                  <a:lnTo>
                    <a:pt x="1312317" y="534670"/>
                  </a:lnTo>
                  <a:lnTo>
                    <a:pt x="1310589" y="530860"/>
                  </a:lnTo>
                  <a:lnTo>
                    <a:pt x="1308861" y="525780"/>
                  </a:lnTo>
                  <a:lnTo>
                    <a:pt x="1307079" y="520700"/>
                  </a:lnTo>
                  <a:lnTo>
                    <a:pt x="1303623" y="510540"/>
                  </a:lnTo>
                  <a:lnTo>
                    <a:pt x="1300113" y="497840"/>
                  </a:lnTo>
                  <a:lnTo>
                    <a:pt x="1296657" y="485140"/>
                  </a:lnTo>
                  <a:lnTo>
                    <a:pt x="1294875" y="477520"/>
                  </a:lnTo>
                  <a:lnTo>
                    <a:pt x="1293147" y="471170"/>
                  </a:lnTo>
                  <a:lnTo>
                    <a:pt x="1291419" y="463550"/>
                  </a:lnTo>
                  <a:lnTo>
                    <a:pt x="1287909" y="447040"/>
                  </a:lnTo>
                  <a:lnTo>
                    <a:pt x="1284453" y="429260"/>
                  </a:lnTo>
                  <a:lnTo>
                    <a:pt x="1280943" y="411480"/>
                  </a:lnTo>
                  <a:lnTo>
                    <a:pt x="1279215" y="401320"/>
                  </a:lnTo>
                  <a:lnTo>
                    <a:pt x="1275705" y="382270"/>
                  </a:lnTo>
                  <a:lnTo>
                    <a:pt x="1270521" y="351790"/>
                  </a:lnTo>
                  <a:lnTo>
                    <a:pt x="1268739" y="341630"/>
                  </a:lnTo>
                  <a:lnTo>
                    <a:pt x="1267011" y="331470"/>
                  </a:lnTo>
                  <a:lnTo>
                    <a:pt x="1263555" y="309880"/>
                  </a:lnTo>
                  <a:lnTo>
                    <a:pt x="1261773" y="299720"/>
                  </a:lnTo>
                  <a:lnTo>
                    <a:pt x="1258317" y="278130"/>
                  </a:lnTo>
                  <a:lnTo>
                    <a:pt x="1256535" y="267970"/>
                  </a:lnTo>
                  <a:lnTo>
                    <a:pt x="1251351" y="236220"/>
                  </a:lnTo>
                  <a:lnTo>
                    <a:pt x="1249569" y="224790"/>
                  </a:lnTo>
                  <a:lnTo>
                    <a:pt x="1244385" y="194310"/>
                  </a:lnTo>
                  <a:lnTo>
                    <a:pt x="1242603" y="182880"/>
                  </a:lnTo>
                  <a:lnTo>
                    <a:pt x="1240875" y="173990"/>
                  </a:lnTo>
                  <a:lnTo>
                    <a:pt x="1239147" y="163830"/>
                  </a:lnTo>
                  <a:lnTo>
                    <a:pt x="1235637" y="144780"/>
                  </a:lnTo>
                  <a:lnTo>
                    <a:pt x="1233909" y="134620"/>
                  </a:lnTo>
                  <a:lnTo>
                    <a:pt x="1232181" y="125730"/>
                  </a:lnTo>
                  <a:lnTo>
                    <a:pt x="1228671" y="107950"/>
                  </a:lnTo>
                  <a:lnTo>
                    <a:pt x="1226943" y="99060"/>
                  </a:lnTo>
                  <a:lnTo>
                    <a:pt x="1223433" y="83820"/>
                  </a:lnTo>
                  <a:lnTo>
                    <a:pt x="1219977" y="68580"/>
                  </a:lnTo>
                  <a:lnTo>
                    <a:pt x="1216466" y="54610"/>
                  </a:lnTo>
                  <a:lnTo>
                    <a:pt x="1214738" y="48260"/>
                  </a:lnTo>
                  <a:lnTo>
                    <a:pt x="1213010" y="43180"/>
                  </a:lnTo>
                  <a:lnTo>
                    <a:pt x="1211228" y="36830"/>
                  </a:lnTo>
                  <a:lnTo>
                    <a:pt x="1207772" y="26670"/>
                  </a:lnTo>
                  <a:lnTo>
                    <a:pt x="1205990" y="22860"/>
                  </a:lnTo>
                  <a:lnTo>
                    <a:pt x="1200806" y="11430"/>
                  </a:lnTo>
                  <a:lnTo>
                    <a:pt x="1199024" y="8890"/>
                  </a:lnTo>
                  <a:lnTo>
                    <a:pt x="1195568" y="3810"/>
                  </a:lnTo>
                  <a:lnTo>
                    <a:pt x="1193840" y="2540"/>
                  </a:lnTo>
                  <a:lnTo>
                    <a:pt x="1192058" y="1270"/>
                  </a:lnTo>
                  <a:close/>
                </a:path>
                <a:path w="1783080" h="1078230">
                  <a:moveTo>
                    <a:pt x="1777639" y="3810"/>
                  </a:moveTo>
                  <a:lnTo>
                    <a:pt x="1770673" y="3810"/>
                  </a:lnTo>
                  <a:lnTo>
                    <a:pt x="1768945" y="5080"/>
                  </a:lnTo>
                  <a:lnTo>
                    <a:pt x="1767217" y="7620"/>
                  </a:lnTo>
                  <a:lnTo>
                    <a:pt x="1765435" y="8890"/>
                  </a:lnTo>
                  <a:lnTo>
                    <a:pt x="1763707" y="11430"/>
                  </a:lnTo>
                  <a:lnTo>
                    <a:pt x="1761979" y="15240"/>
                  </a:lnTo>
                  <a:lnTo>
                    <a:pt x="1760250" y="17780"/>
                  </a:lnTo>
                  <a:lnTo>
                    <a:pt x="1758468" y="21590"/>
                  </a:lnTo>
                  <a:lnTo>
                    <a:pt x="1756740" y="25400"/>
                  </a:lnTo>
                  <a:lnTo>
                    <a:pt x="1753284" y="35560"/>
                  </a:lnTo>
                  <a:lnTo>
                    <a:pt x="1751502" y="40640"/>
                  </a:lnTo>
                  <a:lnTo>
                    <a:pt x="1748046" y="53340"/>
                  </a:lnTo>
                  <a:lnTo>
                    <a:pt x="1746264" y="59690"/>
                  </a:lnTo>
                  <a:lnTo>
                    <a:pt x="1744536" y="66040"/>
                  </a:lnTo>
                  <a:lnTo>
                    <a:pt x="1742808" y="73660"/>
                  </a:lnTo>
                  <a:lnTo>
                    <a:pt x="1739298" y="88900"/>
                  </a:lnTo>
                  <a:lnTo>
                    <a:pt x="1737570" y="97790"/>
                  </a:lnTo>
                  <a:lnTo>
                    <a:pt x="1735842" y="105410"/>
                  </a:lnTo>
                  <a:lnTo>
                    <a:pt x="1732332" y="124460"/>
                  </a:lnTo>
                  <a:lnTo>
                    <a:pt x="1730604" y="133350"/>
                  </a:lnTo>
                  <a:lnTo>
                    <a:pt x="1727094" y="152400"/>
                  </a:lnTo>
                  <a:lnTo>
                    <a:pt x="1723638" y="172720"/>
                  </a:lnTo>
                  <a:lnTo>
                    <a:pt x="1721910" y="184150"/>
                  </a:lnTo>
                  <a:lnTo>
                    <a:pt x="1720128" y="194310"/>
                  </a:lnTo>
                  <a:lnTo>
                    <a:pt x="1718400" y="205740"/>
                  </a:lnTo>
                  <a:lnTo>
                    <a:pt x="1714944" y="227330"/>
                  </a:lnTo>
                  <a:lnTo>
                    <a:pt x="1713162" y="238760"/>
                  </a:lnTo>
                  <a:lnTo>
                    <a:pt x="1709706" y="261620"/>
                  </a:lnTo>
                  <a:lnTo>
                    <a:pt x="1707924" y="273050"/>
                  </a:lnTo>
                  <a:lnTo>
                    <a:pt x="1702740" y="308610"/>
                  </a:lnTo>
                  <a:lnTo>
                    <a:pt x="1700958" y="320040"/>
                  </a:lnTo>
                  <a:lnTo>
                    <a:pt x="1695774" y="355600"/>
                  </a:lnTo>
                  <a:lnTo>
                    <a:pt x="1693992" y="367030"/>
                  </a:lnTo>
                  <a:lnTo>
                    <a:pt x="1690536" y="389890"/>
                  </a:lnTo>
                  <a:lnTo>
                    <a:pt x="1688754" y="401320"/>
                  </a:lnTo>
                  <a:lnTo>
                    <a:pt x="1687026" y="412750"/>
                  </a:lnTo>
                  <a:lnTo>
                    <a:pt x="1683570" y="434340"/>
                  </a:lnTo>
                  <a:lnTo>
                    <a:pt x="1678332" y="467360"/>
                  </a:lnTo>
                  <a:lnTo>
                    <a:pt x="1676604" y="477520"/>
                  </a:lnTo>
                  <a:lnTo>
                    <a:pt x="1673094" y="497840"/>
                  </a:lnTo>
                  <a:lnTo>
                    <a:pt x="1671366" y="508000"/>
                  </a:lnTo>
                  <a:lnTo>
                    <a:pt x="1667856" y="525780"/>
                  </a:lnTo>
                  <a:lnTo>
                    <a:pt x="1666128" y="535940"/>
                  </a:lnTo>
                  <a:lnTo>
                    <a:pt x="1664400" y="543560"/>
                  </a:lnTo>
                  <a:lnTo>
                    <a:pt x="1660890" y="561340"/>
                  </a:lnTo>
                  <a:lnTo>
                    <a:pt x="1659162" y="568960"/>
                  </a:lnTo>
                  <a:lnTo>
                    <a:pt x="1655652" y="582930"/>
                  </a:lnTo>
                  <a:lnTo>
                    <a:pt x="1653924" y="590550"/>
                  </a:lnTo>
                  <a:lnTo>
                    <a:pt x="1652196" y="596900"/>
                  </a:lnTo>
                  <a:lnTo>
                    <a:pt x="1648686" y="609600"/>
                  </a:lnTo>
                  <a:lnTo>
                    <a:pt x="1645230" y="619760"/>
                  </a:lnTo>
                  <a:lnTo>
                    <a:pt x="1643448" y="624840"/>
                  </a:lnTo>
                  <a:lnTo>
                    <a:pt x="1641720" y="629920"/>
                  </a:lnTo>
                  <a:lnTo>
                    <a:pt x="1639992" y="633730"/>
                  </a:lnTo>
                  <a:lnTo>
                    <a:pt x="1638210" y="637540"/>
                  </a:lnTo>
                  <a:lnTo>
                    <a:pt x="1636482" y="640080"/>
                  </a:lnTo>
                  <a:lnTo>
                    <a:pt x="1634754" y="643890"/>
                  </a:lnTo>
                  <a:lnTo>
                    <a:pt x="1633026" y="646430"/>
                  </a:lnTo>
                  <a:lnTo>
                    <a:pt x="1631244" y="647700"/>
                  </a:lnTo>
                  <a:lnTo>
                    <a:pt x="1629516" y="650240"/>
                  </a:lnTo>
                  <a:lnTo>
                    <a:pt x="1627788" y="651510"/>
                  </a:lnTo>
                  <a:lnTo>
                    <a:pt x="1626060" y="651510"/>
                  </a:lnTo>
                  <a:lnTo>
                    <a:pt x="1624277" y="652780"/>
                  </a:lnTo>
                  <a:lnTo>
                    <a:pt x="1782877" y="652780"/>
                  </a:lnTo>
                  <a:lnTo>
                    <a:pt x="1782877" y="8890"/>
                  </a:lnTo>
                  <a:lnTo>
                    <a:pt x="1781149" y="6350"/>
                  </a:lnTo>
                  <a:lnTo>
                    <a:pt x="1779421" y="5080"/>
                  </a:lnTo>
                  <a:lnTo>
                    <a:pt x="1777639" y="3810"/>
                  </a:lnTo>
                  <a:close/>
                </a:path>
                <a:path w="1783080" h="1078230">
                  <a:moveTo>
                    <a:pt x="1472644" y="0"/>
                  </a:moveTo>
                  <a:lnTo>
                    <a:pt x="1467460" y="0"/>
                  </a:lnTo>
                  <a:lnTo>
                    <a:pt x="1465678" y="1270"/>
                  </a:lnTo>
                  <a:lnTo>
                    <a:pt x="1463950" y="2540"/>
                  </a:lnTo>
                  <a:lnTo>
                    <a:pt x="1462222" y="5080"/>
                  </a:lnTo>
                  <a:lnTo>
                    <a:pt x="1460494" y="6350"/>
                  </a:lnTo>
                  <a:lnTo>
                    <a:pt x="1458712" y="8890"/>
                  </a:lnTo>
                  <a:lnTo>
                    <a:pt x="1456984" y="12700"/>
                  </a:lnTo>
                  <a:lnTo>
                    <a:pt x="1455256" y="15240"/>
                  </a:lnTo>
                  <a:lnTo>
                    <a:pt x="1453474" y="19050"/>
                  </a:lnTo>
                  <a:lnTo>
                    <a:pt x="1451746" y="24130"/>
                  </a:lnTo>
                  <a:lnTo>
                    <a:pt x="1450018" y="27940"/>
                  </a:lnTo>
                  <a:lnTo>
                    <a:pt x="1448290" y="33020"/>
                  </a:lnTo>
                  <a:lnTo>
                    <a:pt x="1446508" y="39370"/>
                  </a:lnTo>
                  <a:lnTo>
                    <a:pt x="1444780" y="44450"/>
                  </a:lnTo>
                  <a:lnTo>
                    <a:pt x="1443052" y="50800"/>
                  </a:lnTo>
                  <a:lnTo>
                    <a:pt x="1441270" y="57150"/>
                  </a:lnTo>
                  <a:lnTo>
                    <a:pt x="1439542" y="63500"/>
                  </a:lnTo>
                  <a:lnTo>
                    <a:pt x="1437814" y="71120"/>
                  </a:lnTo>
                  <a:lnTo>
                    <a:pt x="1434304" y="86360"/>
                  </a:lnTo>
                  <a:lnTo>
                    <a:pt x="1430848" y="101600"/>
                  </a:lnTo>
                  <a:lnTo>
                    <a:pt x="1427338" y="119380"/>
                  </a:lnTo>
                  <a:lnTo>
                    <a:pt x="1425610" y="128270"/>
                  </a:lnTo>
                  <a:lnTo>
                    <a:pt x="1422100" y="147320"/>
                  </a:lnTo>
                  <a:lnTo>
                    <a:pt x="1420372" y="156210"/>
                  </a:lnTo>
                  <a:lnTo>
                    <a:pt x="1418644" y="166370"/>
                  </a:lnTo>
                  <a:lnTo>
                    <a:pt x="1415134" y="186690"/>
                  </a:lnTo>
                  <a:lnTo>
                    <a:pt x="1409950" y="217170"/>
                  </a:lnTo>
                  <a:lnTo>
                    <a:pt x="1408168" y="228600"/>
                  </a:lnTo>
                  <a:lnTo>
                    <a:pt x="1404712" y="248920"/>
                  </a:lnTo>
                  <a:lnTo>
                    <a:pt x="1402930" y="260350"/>
                  </a:lnTo>
                  <a:lnTo>
                    <a:pt x="1397746" y="292100"/>
                  </a:lnTo>
                  <a:lnTo>
                    <a:pt x="1395964" y="302260"/>
                  </a:lnTo>
                  <a:lnTo>
                    <a:pt x="1390780" y="334010"/>
                  </a:lnTo>
                  <a:lnTo>
                    <a:pt x="1388998" y="345440"/>
                  </a:lnTo>
                  <a:lnTo>
                    <a:pt x="1385542" y="365760"/>
                  </a:lnTo>
                  <a:lnTo>
                    <a:pt x="1383760" y="375920"/>
                  </a:lnTo>
                  <a:lnTo>
                    <a:pt x="1380304" y="394970"/>
                  </a:lnTo>
                  <a:lnTo>
                    <a:pt x="1378576" y="405130"/>
                  </a:lnTo>
                  <a:lnTo>
                    <a:pt x="1376794" y="414020"/>
                  </a:lnTo>
                  <a:lnTo>
                    <a:pt x="1371610" y="440690"/>
                  </a:lnTo>
                  <a:lnTo>
                    <a:pt x="1368100" y="457200"/>
                  </a:lnTo>
                  <a:lnTo>
                    <a:pt x="1366372" y="464820"/>
                  </a:lnTo>
                  <a:lnTo>
                    <a:pt x="1362862" y="480060"/>
                  </a:lnTo>
                  <a:lnTo>
                    <a:pt x="1361134" y="487680"/>
                  </a:lnTo>
                  <a:lnTo>
                    <a:pt x="1359406" y="494030"/>
                  </a:lnTo>
                  <a:lnTo>
                    <a:pt x="1355896" y="506730"/>
                  </a:lnTo>
                  <a:lnTo>
                    <a:pt x="1352439" y="516890"/>
                  </a:lnTo>
                  <a:lnTo>
                    <a:pt x="1350657" y="521970"/>
                  </a:lnTo>
                  <a:lnTo>
                    <a:pt x="1348929" y="527050"/>
                  </a:lnTo>
                  <a:lnTo>
                    <a:pt x="1347201" y="530860"/>
                  </a:lnTo>
                  <a:lnTo>
                    <a:pt x="1345419" y="534670"/>
                  </a:lnTo>
                  <a:lnTo>
                    <a:pt x="1341963" y="542290"/>
                  </a:lnTo>
                  <a:lnTo>
                    <a:pt x="1340235" y="544830"/>
                  </a:lnTo>
                  <a:lnTo>
                    <a:pt x="1338453" y="547370"/>
                  </a:lnTo>
                  <a:lnTo>
                    <a:pt x="1336725" y="548640"/>
                  </a:lnTo>
                  <a:lnTo>
                    <a:pt x="1334997" y="551180"/>
                  </a:lnTo>
                  <a:lnTo>
                    <a:pt x="1333215" y="551180"/>
                  </a:lnTo>
                  <a:lnTo>
                    <a:pt x="1331487" y="552450"/>
                  </a:lnTo>
                  <a:lnTo>
                    <a:pt x="1583129" y="552450"/>
                  </a:lnTo>
                  <a:lnTo>
                    <a:pt x="1580699" y="541020"/>
                  </a:lnTo>
                  <a:lnTo>
                    <a:pt x="1577243" y="523240"/>
                  </a:lnTo>
                  <a:lnTo>
                    <a:pt x="1573733" y="504190"/>
                  </a:lnTo>
                  <a:lnTo>
                    <a:pt x="1568549" y="473710"/>
                  </a:lnTo>
                  <a:lnTo>
                    <a:pt x="1566767" y="463550"/>
                  </a:lnTo>
                  <a:lnTo>
                    <a:pt x="1561529" y="430530"/>
                  </a:lnTo>
                  <a:lnTo>
                    <a:pt x="1556345" y="396240"/>
                  </a:lnTo>
                  <a:lnTo>
                    <a:pt x="1554563" y="384810"/>
                  </a:lnTo>
                  <a:lnTo>
                    <a:pt x="1551107" y="361950"/>
                  </a:lnTo>
                  <a:lnTo>
                    <a:pt x="1549325" y="350520"/>
                  </a:lnTo>
                  <a:lnTo>
                    <a:pt x="1544141" y="314960"/>
                  </a:lnTo>
                  <a:lnTo>
                    <a:pt x="1542359" y="303530"/>
                  </a:lnTo>
                  <a:lnTo>
                    <a:pt x="1537175" y="269240"/>
                  </a:lnTo>
                  <a:lnTo>
                    <a:pt x="1535393" y="257810"/>
                  </a:lnTo>
                  <a:lnTo>
                    <a:pt x="1531937" y="233680"/>
                  </a:lnTo>
                  <a:lnTo>
                    <a:pt x="1530155" y="223520"/>
                  </a:lnTo>
                  <a:lnTo>
                    <a:pt x="1528427" y="212090"/>
                  </a:lnTo>
                  <a:lnTo>
                    <a:pt x="1524971" y="190500"/>
                  </a:lnTo>
                  <a:lnTo>
                    <a:pt x="1523189" y="179070"/>
                  </a:lnTo>
                  <a:lnTo>
                    <a:pt x="1518005" y="148590"/>
                  </a:lnTo>
                  <a:lnTo>
                    <a:pt x="1514495" y="129540"/>
                  </a:lnTo>
                  <a:lnTo>
                    <a:pt x="1512767" y="119380"/>
                  </a:lnTo>
                  <a:lnTo>
                    <a:pt x="1509257" y="101600"/>
                  </a:lnTo>
                  <a:lnTo>
                    <a:pt x="1507529" y="93980"/>
                  </a:lnTo>
                  <a:lnTo>
                    <a:pt x="1505801" y="85090"/>
                  </a:lnTo>
                  <a:lnTo>
                    <a:pt x="1502291" y="69850"/>
                  </a:lnTo>
                  <a:lnTo>
                    <a:pt x="1500563" y="63500"/>
                  </a:lnTo>
                  <a:lnTo>
                    <a:pt x="1498835" y="55880"/>
                  </a:lnTo>
                  <a:lnTo>
                    <a:pt x="1497053" y="49530"/>
                  </a:lnTo>
                  <a:lnTo>
                    <a:pt x="1495325" y="43180"/>
                  </a:lnTo>
                  <a:lnTo>
                    <a:pt x="1493597" y="38100"/>
                  </a:lnTo>
                  <a:lnTo>
                    <a:pt x="1491815" y="33020"/>
                  </a:lnTo>
                  <a:lnTo>
                    <a:pt x="1488358" y="22860"/>
                  </a:lnTo>
                  <a:lnTo>
                    <a:pt x="1486630" y="19050"/>
                  </a:lnTo>
                  <a:lnTo>
                    <a:pt x="1484848" y="15240"/>
                  </a:lnTo>
                  <a:lnTo>
                    <a:pt x="1483120" y="11430"/>
                  </a:lnTo>
                  <a:lnTo>
                    <a:pt x="1479664" y="6350"/>
                  </a:lnTo>
                  <a:lnTo>
                    <a:pt x="1477882" y="3810"/>
                  </a:lnTo>
                  <a:lnTo>
                    <a:pt x="1474426" y="1270"/>
                  </a:lnTo>
                  <a:lnTo>
                    <a:pt x="1472644" y="0"/>
                  </a:lnTo>
                  <a:close/>
                </a:path>
              </a:pathLst>
            </a:custGeom>
            <a:solidFill>
              <a:srgbClr val="6497B1"/>
            </a:solidFill>
          </p:spPr>
          <p:txBody>
            <a:bodyPr wrap="square" lIns="0" tIns="0" rIns="0" bIns="0" rtlCol="0"/>
            <a:lstStyle/>
            <a:p>
              <a:endParaRPr/>
            </a:p>
          </p:txBody>
        </p:sp>
        <p:sp>
          <p:nvSpPr>
            <p:cNvPr id="5" name="object 5"/>
            <p:cNvSpPr/>
            <p:nvPr/>
          </p:nvSpPr>
          <p:spPr>
            <a:xfrm>
              <a:off x="488839" y="565251"/>
              <a:ext cx="1783080" cy="1079500"/>
            </a:xfrm>
            <a:custGeom>
              <a:avLst/>
              <a:gdLst/>
              <a:ahLst/>
              <a:cxnLst/>
              <a:rect l="l" t="t" r="r" b="b"/>
              <a:pathLst>
                <a:path w="1783080" h="1079500">
                  <a:moveTo>
                    <a:pt x="0" y="12096"/>
                  </a:moveTo>
                  <a:lnTo>
                    <a:pt x="10422" y="4914"/>
                  </a:lnTo>
                  <a:lnTo>
                    <a:pt x="12204" y="5346"/>
                  </a:lnTo>
                  <a:lnTo>
                    <a:pt x="31374" y="39366"/>
                  </a:lnTo>
                  <a:lnTo>
                    <a:pt x="41796" y="79380"/>
                  </a:lnTo>
                  <a:lnTo>
                    <a:pt x="50544" y="122850"/>
                  </a:lnTo>
                  <a:lnTo>
                    <a:pt x="57510" y="163243"/>
                  </a:lnTo>
                  <a:lnTo>
                    <a:pt x="60966" y="185059"/>
                  </a:lnTo>
                  <a:lnTo>
                    <a:pt x="62748" y="196399"/>
                  </a:lnTo>
                  <a:lnTo>
                    <a:pt x="64476" y="207901"/>
                  </a:lnTo>
                  <a:lnTo>
                    <a:pt x="66204" y="219619"/>
                  </a:lnTo>
                  <a:lnTo>
                    <a:pt x="67932" y="231607"/>
                  </a:lnTo>
                  <a:lnTo>
                    <a:pt x="69714" y="243703"/>
                  </a:lnTo>
                  <a:lnTo>
                    <a:pt x="71442" y="256015"/>
                  </a:lnTo>
                  <a:lnTo>
                    <a:pt x="73170" y="268435"/>
                  </a:lnTo>
                  <a:lnTo>
                    <a:pt x="74952" y="281126"/>
                  </a:lnTo>
                  <a:lnTo>
                    <a:pt x="76680" y="293870"/>
                  </a:lnTo>
                  <a:lnTo>
                    <a:pt x="78408" y="306722"/>
                  </a:lnTo>
                  <a:lnTo>
                    <a:pt x="80136" y="319736"/>
                  </a:lnTo>
                  <a:lnTo>
                    <a:pt x="81918" y="332804"/>
                  </a:lnTo>
                  <a:lnTo>
                    <a:pt x="83646" y="345980"/>
                  </a:lnTo>
                  <a:lnTo>
                    <a:pt x="85374" y="359264"/>
                  </a:lnTo>
                  <a:lnTo>
                    <a:pt x="87102" y="372548"/>
                  </a:lnTo>
                  <a:lnTo>
                    <a:pt x="88884" y="385940"/>
                  </a:lnTo>
                  <a:lnTo>
                    <a:pt x="90612" y="399332"/>
                  </a:lnTo>
                  <a:lnTo>
                    <a:pt x="92340" y="412725"/>
                  </a:lnTo>
                  <a:lnTo>
                    <a:pt x="94122" y="426171"/>
                  </a:lnTo>
                  <a:lnTo>
                    <a:pt x="95850" y="439617"/>
                  </a:lnTo>
                  <a:lnTo>
                    <a:pt x="97578" y="453063"/>
                  </a:lnTo>
                  <a:lnTo>
                    <a:pt x="99306" y="466455"/>
                  </a:lnTo>
                  <a:lnTo>
                    <a:pt x="101088" y="479793"/>
                  </a:lnTo>
                  <a:lnTo>
                    <a:pt x="102816" y="493131"/>
                  </a:lnTo>
                  <a:lnTo>
                    <a:pt x="104544" y="506415"/>
                  </a:lnTo>
                  <a:lnTo>
                    <a:pt x="106272" y="519645"/>
                  </a:lnTo>
                  <a:lnTo>
                    <a:pt x="108054" y="532767"/>
                  </a:lnTo>
                  <a:lnTo>
                    <a:pt x="109782" y="545836"/>
                  </a:lnTo>
                  <a:lnTo>
                    <a:pt x="111510" y="558796"/>
                  </a:lnTo>
                  <a:lnTo>
                    <a:pt x="113292" y="571648"/>
                  </a:lnTo>
                  <a:lnTo>
                    <a:pt x="115020" y="584446"/>
                  </a:lnTo>
                  <a:lnTo>
                    <a:pt x="116748" y="597082"/>
                  </a:lnTo>
                  <a:lnTo>
                    <a:pt x="118476" y="609610"/>
                  </a:lnTo>
                  <a:lnTo>
                    <a:pt x="120258" y="621976"/>
                  </a:lnTo>
                  <a:lnTo>
                    <a:pt x="121986" y="634234"/>
                  </a:lnTo>
                  <a:lnTo>
                    <a:pt x="123714" y="646384"/>
                  </a:lnTo>
                  <a:lnTo>
                    <a:pt x="125442" y="658318"/>
                  </a:lnTo>
                  <a:lnTo>
                    <a:pt x="127224" y="670090"/>
                  </a:lnTo>
                  <a:lnTo>
                    <a:pt x="128952" y="681755"/>
                  </a:lnTo>
                  <a:lnTo>
                    <a:pt x="130680" y="693257"/>
                  </a:lnTo>
                  <a:lnTo>
                    <a:pt x="132462" y="704489"/>
                  </a:lnTo>
                  <a:lnTo>
                    <a:pt x="134190" y="715613"/>
                  </a:lnTo>
                  <a:lnTo>
                    <a:pt x="135919" y="726629"/>
                  </a:lnTo>
                  <a:lnTo>
                    <a:pt x="137647" y="737321"/>
                  </a:lnTo>
                  <a:lnTo>
                    <a:pt x="139429" y="747905"/>
                  </a:lnTo>
                  <a:lnTo>
                    <a:pt x="141157" y="758273"/>
                  </a:lnTo>
                  <a:lnTo>
                    <a:pt x="142885" y="768533"/>
                  </a:lnTo>
                  <a:lnTo>
                    <a:pt x="144613" y="778469"/>
                  </a:lnTo>
                  <a:lnTo>
                    <a:pt x="146395" y="788243"/>
                  </a:lnTo>
                  <a:lnTo>
                    <a:pt x="148123" y="797855"/>
                  </a:lnTo>
                  <a:lnTo>
                    <a:pt x="149851" y="807251"/>
                  </a:lnTo>
                  <a:lnTo>
                    <a:pt x="151633" y="816432"/>
                  </a:lnTo>
                  <a:lnTo>
                    <a:pt x="153361" y="825396"/>
                  </a:lnTo>
                  <a:lnTo>
                    <a:pt x="155089" y="834252"/>
                  </a:lnTo>
                  <a:lnTo>
                    <a:pt x="156817" y="842784"/>
                  </a:lnTo>
                  <a:lnTo>
                    <a:pt x="158599" y="851154"/>
                  </a:lnTo>
                  <a:lnTo>
                    <a:pt x="160327" y="859362"/>
                  </a:lnTo>
                  <a:lnTo>
                    <a:pt x="162055" y="867354"/>
                  </a:lnTo>
                  <a:lnTo>
                    <a:pt x="163837" y="875076"/>
                  </a:lnTo>
                  <a:lnTo>
                    <a:pt x="165565" y="882636"/>
                  </a:lnTo>
                  <a:lnTo>
                    <a:pt x="167293" y="890034"/>
                  </a:lnTo>
                  <a:lnTo>
                    <a:pt x="169021" y="897162"/>
                  </a:lnTo>
                  <a:lnTo>
                    <a:pt x="170803" y="904128"/>
                  </a:lnTo>
                  <a:lnTo>
                    <a:pt x="172531" y="910932"/>
                  </a:lnTo>
                  <a:lnTo>
                    <a:pt x="174259" y="917520"/>
                  </a:lnTo>
                  <a:lnTo>
                    <a:pt x="175987" y="923892"/>
                  </a:lnTo>
                  <a:lnTo>
                    <a:pt x="177769" y="930048"/>
                  </a:lnTo>
                  <a:lnTo>
                    <a:pt x="179497" y="936096"/>
                  </a:lnTo>
                  <a:lnTo>
                    <a:pt x="181225" y="941928"/>
                  </a:lnTo>
                  <a:lnTo>
                    <a:pt x="183007" y="947544"/>
                  </a:lnTo>
                  <a:lnTo>
                    <a:pt x="184735" y="952999"/>
                  </a:lnTo>
                  <a:lnTo>
                    <a:pt x="198667" y="990691"/>
                  </a:lnTo>
                  <a:lnTo>
                    <a:pt x="202177" y="998521"/>
                  </a:lnTo>
                  <a:lnTo>
                    <a:pt x="203905" y="1002247"/>
                  </a:lnTo>
                  <a:lnTo>
                    <a:pt x="221347" y="1032163"/>
                  </a:lnTo>
                  <a:lnTo>
                    <a:pt x="223075" y="1034539"/>
                  </a:lnTo>
                  <a:lnTo>
                    <a:pt x="224803" y="1036807"/>
                  </a:lnTo>
                  <a:lnTo>
                    <a:pt x="226531" y="1038967"/>
                  </a:lnTo>
                  <a:lnTo>
                    <a:pt x="228313" y="1041019"/>
                  </a:lnTo>
                  <a:lnTo>
                    <a:pt x="230041" y="1043017"/>
                  </a:lnTo>
                  <a:lnTo>
                    <a:pt x="249211" y="1059541"/>
                  </a:lnTo>
                  <a:lnTo>
                    <a:pt x="250939" y="1060675"/>
                  </a:lnTo>
                  <a:lnTo>
                    <a:pt x="259687" y="1065373"/>
                  </a:lnTo>
                  <a:lnTo>
                    <a:pt x="261415" y="1066183"/>
                  </a:lnTo>
                  <a:lnTo>
                    <a:pt x="263143" y="1066939"/>
                  </a:lnTo>
                  <a:lnTo>
                    <a:pt x="264871" y="1067695"/>
                  </a:lnTo>
                  <a:lnTo>
                    <a:pt x="266653" y="1068343"/>
                  </a:lnTo>
                  <a:lnTo>
                    <a:pt x="268381" y="1068991"/>
                  </a:lnTo>
                  <a:lnTo>
                    <a:pt x="270109" y="1069639"/>
                  </a:lnTo>
                  <a:lnTo>
                    <a:pt x="271892" y="1070179"/>
                  </a:lnTo>
                  <a:lnTo>
                    <a:pt x="273620" y="1070719"/>
                  </a:lnTo>
                  <a:lnTo>
                    <a:pt x="275348" y="1071259"/>
                  </a:lnTo>
                  <a:lnTo>
                    <a:pt x="277076" y="1071745"/>
                  </a:lnTo>
                  <a:lnTo>
                    <a:pt x="278858" y="1072177"/>
                  </a:lnTo>
                  <a:lnTo>
                    <a:pt x="280586" y="1072609"/>
                  </a:lnTo>
                  <a:lnTo>
                    <a:pt x="282314" y="1073041"/>
                  </a:lnTo>
                  <a:lnTo>
                    <a:pt x="284042" y="1073419"/>
                  </a:lnTo>
                  <a:lnTo>
                    <a:pt x="285824" y="1073743"/>
                  </a:lnTo>
                  <a:lnTo>
                    <a:pt x="287552" y="1074121"/>
                  </a:lnTo>
                  <a:lnTo>
                    <a:pt x="289280" y="1074445"/>
                  </a:lnTo>
                  <a:lnTo>
                    <a:pt x="291062" y="1074715"/>
                  </a:lnTo>
                  <a:lnTo>
                    <a:pt x="292790" y="1074985"/>
                  </a:lnTo>
                  <a:lnTo>
                    <a:pt x="294518" y="1075255"/>
                  </a:lnTo>
                  <a:lnTo>
                    <a:pt x="296246" y="1075525"/>
                  </a:lnTo>
                  <a:lnTo>
                    <a:pt x="298028" y="1075741"/>
                  </a:lnTo>
                  <a:lnTo>
                    <a:pt x="299756" y="1075957"/>
                  </a:lnTo>
                  <a:lnTo>
                    <a:pt x="301484" y="1076173"/>
                  </a:lnTo>
                  <a:lnTo>
                    <a:pt x="303212" y="1076335"/>
                  </a:lnTo>
                  <a:lnTo>
                    <a:pt x="304994" y="1076551"/>
                  </a:lnTo>
                  <a:lnTo>
                    <a:pt x="306722" y="1076713"/>
                  </a:lnTo>
                  <a:lnTo>
                    <a:pt x="308450" y="1076875"/>
                  </a:lnTo>
                  <a:lnTo>
                    <a:pt x="310232" y="1076983"/>
                  </a:lnTo>
                  <a:lnTo>
                    <a:pt x="311960" y="1077145"/>
                  </a:lnTo>
                  <a:lnTo>
                    <a:pt x="313688" y="1077253"/>
                  </a:lnTo>
                  <a:lnTo>
                    <a:pt x="315416" y="1077361"/>
                  </a:lnTo>
                  <a:lnTo>
                    <a:pt x="317198" y="1077523"/>
                  </a:lnTo>
                  <a:lnTo>
                    <a:pt x="318926" y="1077577"/>
                  </a:lnTo>
                  <a:lnTo>
                    <a:pt x="320654" y="1077685"/>
                  </a:lnTo>
                  <a:lnTo>
                    <a:pt x="322382" y="1077793"/>
                  </a:lnTo>
                  <a:lnTo>
                    <a:pt x="324164" y="1077901"/>
                  </a:lnTo>
                  <a:lnTo>
                    <a:pt x="325892" y="1077955"/>
                  </a:lnTo>
                  <a:lnTo>
                    <a:pt x="327620" y="1078009"/>
                  </a:lnTo>
                  <a:lnTo>
                    <a:pt x="329402" y="1078117"/>
                  </a:lnTo>
                  <a:lnTo>
                    <a:pt x="331130" y="1078171"/>
                  </a:lnTo>
                  <a:lnTo>
                    <a:pt x="332858" y="1078225"/>
                  </a:lnTo>
                  <a:lnTo>
                    <a:pt x="334586" y="1078279"/>
                  </a:lnTo>
                  <a:lnTo>
                    <a:pt x="336368" y="1078333"/>
                  </a:lnTo>
                  <a:lnTo>
                    <a:pt x="338096" y="1078387"/>
                  </a:lnTo>
                  <a:lnTo>
                    <a:pt x="339824" y="1078387"/>
                  </a:lnTo>
                  <a:lnTo>
                    <a:pt x="341552" y="1078441"/>
                  </a:lnTo>
                  <a:lnTo>
                    <a:pt x="343334" y="1078495"/>
                  </a:lnTo>
                  <a:lnTo>
                    <a:pt x="345062" y="1078549"/>
                  </a:lnTo>
                  <a:lnTo>
                    <a:pt x="346790" y="1078549"/>
                  </a:lnTo>
                  <a:lnTo>
                    <a:pt x="348572" y="1078603"/>
                  </a:lnTo>
                  <a:lnTo>
                    <a:pt x="350300" y="1078603"/>
                  </a:lnTo>
                  <a:lnTo>
                    <a:pt x="352028" y="1078657"/>
                  </a:lnTo>
                  <a:lnTo>
                    <a:pt x="353756" y="1078657"/>
                  </a:lnTo>
                  <a:lnTo>
                    <a:pt x="355538" y="1078711"/>
                  </a:lnTo>
                  <a:lnTo>
                    <a:pt x="357266" y="1078711"/>
                  </a:lnTo>
                  <a:lnTo>
                    <a:pt x="358994" y="1078711"/>
                  </a:lnTo>
                  <a:lnTo>
                    <a:pt x="360722" y="1078765"/>
                  </a:lnTo>
                  <a:lnTo>
                    <a:pt x="362504" y="1078765"/>
                  </a:lnTo>
                  <a:lnTo>
                    <a:pt x="364232" y="1078765"/>
                  </a:lnTo>
                  <a:lnTo>
                    <a:pt x="365960" y="1078765"/>
                  </a:lnTo>
                  <a:lnTo>
                    <a:pt x="367742" y="1078819"/>
                  </a:lnTo>
                  <a:lnTo>
                    <a:pt x="369470" y="1078819"/>
                  </a:lnTo>
                  <a:lnTo>
                    <a:pt x="371198" y="1078819"/>
                  </a:lnTo>
                  <a:lnTo>
                    <a:pt x="372926" y="1078819"/>
                  </a:lnTo>
                  <a:lnTo>
                    <a:pt x="374708" y="1078819"/>
                  </a:lnTo>
                  <a:lnTo>
                    <a:pt x="376436" y="1078819"/>
                  </a:lnTo>
                  <a:lnTo>
                    <a:pt x="378164" y="1078873"/>
                  </a:lnTo>
                  <a:lnTo>
                    <a:pt x="393878" y="1078873"/>
                  </a:lnTo>
                  <a:lnTo>
                    <a:pt x="395606" y="1078927"/>
                  </a:lnTo>
                  <a:lnTo>
                    <a:pt x="801689" y="1078927"/>
                  </a:lnTo>
                  <a:lnTo>
                    <a:pt x="803417" y="1078873"/>
                  </a:lnTo>
                  <a:lnTo>
                    <a:pt x="819132" y="1078873"/>
                  </a:lnTo>
                  <a:lnTo>
                    <a:pt x="820860" y="1078819"/>
                  </a:lnTo>
                  <a:lnTo>
                    <a:pt x="829554" y="1078819"/>
                  </a:lnTo>
                  <a:lnTo>
                    <a:pt x="831336" y="1078765"/>
                  </a:lnTo>
                  <a:lnTo>
                    <a:pt x="833064" y="1078765"/>
                  </a:lnTo>
                  <a:lnTo>
                    <a:pt x="834792" y="1078765"/>
                  </a:lnTo>
                  <a:lnTo>
                    <a:pt x="836520" y="1078765"/>
                  </a:lnTo>
                  <a:lnTo>
                    <a:pt x="838302" y="1078711"/>
                  </a:lnTo>
                  <a:lnTo>
                    <a:pt x="840030" y="1078711"/>
                  </a:lnTo>
                  <a:lnTo>
                    <a:pt x="841758" y="1078657"/>
                  </a:lnTo>
                  <a:lnTo>
                    <a:pt x="843486" y="1078657"/>
                  </a:lnTo>
                  <a:lnTo>
                    <a:pt x="845268" y="1078657"/>
                  </a:lnTo>
                  <a:lnTo>
                    <a:pt x="846996" y="1078603"/>
                  </a:lnTo>
                  <a:lnTo>
                    <a:pt x="848724" y="1078603"/>
                  </a:lnTo>
                  <a:lnTo>
                    <a:pt x="850506" y="1078549"/>
                  </a:lnTo>
                  <a:lnTo>
                    <a:pt x="852234" y="1078549"/>
                  </a:lnTo>
                  <a:lnTo>
                    <a:pt x="853962" y="1078495"/>
                  </a:lnTo>
                  <a:lnTo>
                    <a:pt x="855690" y="1078441"/>
                  </a:lnTo>
                  <a:lnTo>
                    <a:pt x="857472" y="1078387"/>
                  </a:lnTo>
                  <a:lnTo>
                    <a:pt x="859200" y="1078387"/>
                  </a:lnTo>
                  <a:lnTo>
                    <a:pt x="860928" y="1078333"/>
                  </a:lnTo>
                  <a:lnTo>
                    <a:pt x="862656" y="1078279"/>
                  </a:lnTo>
                  <a:lnTo>
                    <a:pt x="864438" y="1078225"/>
                  </a:lnTo>
                  <a:lnTo>
                    <a:pt x="866166" y="1078171"/>
                  </a:lnTo>
                  <a:lnTo>
                    <a:pt x="867894" y="1078063"/>
                  </a:lnTo>
                  <a:lnTo>
                    <a:pt x="869676" y="1078009"/>
                  </a:lnTo>
                  <a:lnTo>
                    <a:pt x="871404" y="1077955"/>
                  </a:lnTo>
                  <a:lnTo>
                    <a:pt x="873132" y="1077847"/>
                  </a:lnTo>
                  <a:lnTo>
                    <a:pt x="874860" y="1077793"/>
                  </a:lnTo>
                  <a:lnTo>
                    <a:pt x="876642" y="1077685"/>
                  </a:lnTo>
                  <a:lnTo>
                    <a:pt x="878370" y="1077577"/>
                  </a:lnTo>
                  <a:lnTo>
                    <a:pt x="880098" y="1077469"/>
                  </a:lnTo>
                  <a:lnTo>
                    <a:pt x="881826" y="1077361"/>
                  </a:lnTo>
                  <a:lnTo>
                    <a:pt x="883608" y="1077253"/>
                  </a:lnTo>
                  <a:lnTo>
                    <a:pt x="885336" y="1077145"/>
                  </a:lnTo>
                  <a:lnTo>
                    <a:pt x="887064" y="1076983"/>
                  </a:lnTo>
                  <a:lnTo>
                    <a:pt x="888846" y="1076821"/>
                  </a:lnTo>
                  <a:lnTo>
                    <a:pt x="890574" y="1076713"/>
                  </a:lnTo>
                  <a:lnTo>
                    <a:pt x="892302" y="1076497"/>
                  </a:lnTo>
                  <a:lnTo>
                    <a:pt x="894030" y="1076335"/>
                  </a:lnTo>
                  <a:lnTo>
                    <a:pt x="895812" y="1076173"/>
                  </a:lnTo>
                  <a:lnTo>
                    <a:pt x="897540" y="1075957"/>
                  </a:lnTo>
                  <a:lnTo>
                    <a:pt x="899268" y="1075741"/>
                  </a:lnTo>
                  <a:lnTo>
                    <a:pt x="900996" y="1075471"/>
                  </a:lnTo>
                  <a:lnTo>
                    <a:pt x="902778" y="1075255"/>
                  </a:lnTo>
                  <a:lnTo>
                    <a:pt x="913200" y="1073365"/>
                  </a:lnTo>
                  <a:lnTo>
                    <a:pt x="914982" y="1072987"/>
                  </a:lnTo>
                  <a:lnTo>
                    <a:pt x="916710" y="1072609"/>
                  </a:lnTo>
                  <a:lnTo>
                    <a:pt x="918438" y="1072177"/>
                  </a:lnTo>
                  <a:lnTo>
                    <a:pt x="920220" y="1071691"/>
                  </a:lnTo>
                  <a:lnTo>
                    <a:pt x="921948" y="1071205"/>
                  </a:lnTo>
                  <a:lnTo>
                    <a:pt x="923676" y="1070719"/>
                  </a:lnTo>
                  <a:lnTo>
                    <a:pt x="925404" y="1070125"/>
                  </a:lnTo>
                  <a:lnTo>
                    <a:pt x="927186" y="1069585"/>
                  </a:lnTo>
                  <a:lnTo>
                    <a:pt x="928914" y="1068991"/>
                  </a:lnTo>
                  <a:lnTo>
                    <a:pt x="930642" y="1068289"/>
                  </a:lnTo>
                  <a:lnTo>
                    <a:pt x="932370" y="1067641"/>
                  </a:lnTo>
                  <a:lnTo>
                    <a:pt x="934152" y="1066885"/>
                  </a:lnTo>
                  <a:lnTo>
                    <a:pt x="951541" y="1057057"/>
                  </a:lnTo>
                  <a:lnTo>
                    <a:pt x="953323" y="1055815"/>
                  </a:lnTo>
                  <a:lnTo>
                    <a:pt x="970711" y="1038805"/>
                  </a:lnTo>
                  <a:lnTo>
                    <a:pt x="972493" y="1036645"/>
                  </a:lnTo>
                  <a:lnTo>
                    <a:pt x="982915" y="1021417"/>
                  </a:lnTo>
                  <a:lnTo>
                    <a:pt x="984697" y="1018501"/>
                  </a:lnTo>
                  <a:lnTo>
                    <a:pt x="986425" y="1015477"/>
                  </a:lnTo>
                  <a:lnTo>
                    <a:pt x="988153" y="1012291"/>
                  </a:lnTo>
                  <a:lnTo>
                    <a:pt x="989881" y="1008943"/>
                  </a:lnTo>
                  <a:lnTo>
                    <a:pt x="991663" y="1005541"/>
                  </a:lnTo>
                  <a:lnTo>
                    <a:pt x="1007323" y="968011"/>
                  </a:lnTo>
                  <a:lnTo>
                    <a:pt x="1014289" y="947112"/>
                  </a:lnTo>
                  <a:lnTo>
                    <a:pt x="1016071" y="941442"/>
                  </a:lnTo>
                  <a:lnTo>
                    <a:pt x="1017799" y="935664"/>
                  </a:lnTo>
                  <a:lnTo>
                    <a:pt x="1019527" y="929616"/>
                  </a:lnTo>
                  <a:lnTo>
                    <a:pt x="1021255" y="923352"/>
                  </a:lnTo>
                  <a:lnTo>
                    <a:pt x="1023037" y="916980"/>
                  </a:lnTo>
                  <a:lnTo>
                    <a:pt x="1033459" y="874428"/>
                  </a:lnTo>
                  <a:lnTo>
                    <a:pt x="1035241" y="866652"/>
                  </a:lnTo>
                  <a:lnTo>
                    <a:pt x="1036969" y="858714"/>
                  </a:lnTo>
                  <a:lnTo>
                    <a:pt x="1038697" y="850506"/>
                  </a:lnTo>
                  <a:lnTo>
                    <a:pt x="1040425" y="842082"/>
                  </a:lnTo>
                  <a:lnTo>
                    <a:pt x="1042207" y="833496"/>
                  </a:lnTo>
                  <a:lnTo>
                    <a:pt x="1043935" y="824748"/>
                  </a:lnTo>
                  <a:lnTo>
                    <a:pt x="1045663" y="815676"/>
                  </a:lnTo>
                  <a:lnTo>
                    <a:pt x="1047445" y="806441"/>
                  </a:lnTo>
                  <a:lnTo>
                    <a:pt x="1049173" y="797099"/>
                  </a:lnTo>
                  <a:lnTo>
                    <a:pt x="1050901" y="787487"/>
                  </a:lnTo>
                  <a:lnTo>
                    <a:pt x="1052629" y="777605"/>
                  </a:lnTo>
                  <a:lnTo>
                    <a:pt x="1054411" y="767615"/>
                  </a:lnTo>
                  <a:lnTo>
                    <a:pt x="1056139" y="757463"/>
                  </a:lnTo>
                  <a:lnTo>
                    <a:pt x="1057867" y="747041"/>
                  </a:lnTo>
                  <a:lnTo>
                    <a:pt x="1059595" y="736403"/>
                  </a:lnTo>
                  <a:lnTo>
                    <a:pt x="1061377" y="725657"/>
                  </a:lnTo>
                  <a:lnTo>
                    <a:pt x="1063105" y="714695"/>
                  </a:lnTo>
                  <a:lnTo>
                    <a:pt x="1064833" y="703571"/>
                  </a:lnTo>
                  <a:lnTo>
                    <a:pt x="1066615" y="692231"/>
                  </a:lnTo>
                  <a:lnTo>
                    <a:pt x="1068343" y="680783"/>
                  </a:lnTo>
                  <a:lnTo>
                    <a:pt x="1070071" y="669118"/>
                  </a:lnTo>
                  <a:lnTo>
                    <a:pt x="1071799" y="657238"/>
                  </a:lnTo>
                  <a:lnTo>
                    <a:pt x="1073581" y="645304"/>
                  </a:lnTo>
                  <a:lnTo>
                    <a:pt x="1075309" y="633208"/>
                  </a:lnTo>
                  <a:lnTo>
                    <a:pt x="1077037" y="620896"/>
                  </a:lnTo>
                  <a:lnTo>
                    <a:pt x="1078765" y="608476"/>
                  </a:lnTo>
                  <a:lnTo>
                    <a:pt x="1080547" y="595948"/>
                  </a:lnTo>
                  <a:lnTo>
                    <a:pt x="1082275" y="583312"/>
                  </a:lnTo>
                  <a:lnTo>
                    <a:pt x="1084003" y="570514"/>
                  </a:lnTo>
                  <a:lnTo>
                    <a:pt x="1085786" y="557608"/>
                  </a:lnTo>
                  <a:lnTo>
                    <a:pt x="1087514" y="544648"/>
                  </a:lnTo>
                  <a:lnTo>
                    <a:pt x="1089242" y="531579"/>
                  </a:lnTo>
                  <a:lnTo>
                    <a:pt x="1090970" y="518403"/>
                  </a:lnTo>
                  <a:lnTo>
                    <a:pt x="1092752" y="505173"/>
                  </a:lnTo>
                  <a:lnTo>
                    <a:pt x="1094480" y="491889"/>
                  </a:lnTo>
                  <a:lnTo>
                    <a:pt x="1096208" y="478551"/>
                  </a:lnTo>
                  <a:lnTo>
                    <a:pt x="1097936" y="465159"/>
                  </a:lnTo>
                  <a:lnTo>
                    <a:pt x="1099718" y="451767"/>
                  </a:lnTo>
                  <a:lnTo>
                    <a:pt x="1101446" y="438321"/>
                  </a:lnTo>
                  <a:lnTo>
                    <a:pt x="1103174" y="424875"/>
                  </a:lnTo>
                  <a:lnTo>
                    <a:pt x="1104956" y="411429"/>
                  </a:lnTo>
                  <a:lnTo>
                    <a:pt x="1106684" y="397982"/>
                  </a:lnTo>
                  <a:lnTo>
                    <a:pt x="1108412" y="384590"/>
                  </a:lnTo>
                  <a:lnTo>
                    <a:pt x="1110140" y="371198"/>
                  </a:lnTo>
                  <a:lnTo>
                    <a:pt x="1111922" y="357860"/>
                  </a:lnTo>
                  <a:lnTo>
                    <a:pt x="1113650" y="344630"/>
                  </a:lnTo>
                  <a:lnTo>
                    <a:pt x="1115378" y="331454"/>
                  </a:lnTo>
                  <a:lnTo>
                    <a:pt x="1117106" y="318332"/>
                  </a:lnTo>
                  <a:lnTo>
                    <a:pt x="1118888" y="305318"/>
                  </a:lnTo>
                  <a:lnTo>
                    <a:pt x="1120616" y="292412"/>
                  </a:lnTo>
                  <a:lnTo>
                    <a:pt x="1122344" y="279668"/>
                  </a:lnTo>
                  <a:lnTo>
                    <a:pt x="1124126" y="267031"/>
                  </a:lnTo>
                  <a:lnTo>
                    <a:pt x="1125854" y="254557"/>
                  </a:lnTo>
                  <a:lnTo>
                    <a:pt x="1127582" y="242245"/>
                  </a:lnTo>
                  <a:lnTo>
                    <a:pt x="1129310" y="230095"/>
                  </a:lnTo>
                  <a:lnTo>
                    <a:pt x="1131092" y="218161"/>
                  </a:lnTo>
                  <a:lnTo>
                    <a:pt x="1132820" y="206389"/>
                  </a:lnTo>
                  <a:lnTo>
                    <a:pt x="1134548" y="194887"/>
                  </a:lnTo>
                  <a:lnTo>
                    <a:pt x="1136330" y="183547"/>
                  </a:lnTo>
                  <a:lnTo>
                    <a:pt x="1138058" y="172477"/>
                  </a:lnTo>
                  <a:lnTo>
                    <a:pt x="1139786" y="161623"/>
                  </a:lnTo>
                  <a:lnTo>
                    <a:pt x="1141514" y="151093"/>
                  </a:lnTo>
                  <a:lnTo>
                    <a:pt x="1143296" y="140833"/>
                  </a:lnTo>
                  <a:lnTo>
                    <a:pt x="1145024" y="130788"/>
                  </a:lnTo>
                  <a:lnTo>
                    <a:pt x="1153718" y="85536"/>
                  </a:lnTo>
                  <a:lnTo>
                    <a:pt x="1155500" y="77544"/>
                  </a:lnTo>
                  <a:lnTo>
                    <a:pt x="1157228" y="69768"/>
                  </a:lnTo>
                  <a:lnTo>
                    <a:pt x="1167650" y="31752"/>
                  </a:lnTo>
                  <a:lnTo>
                    <a:pt x="1188602" y="702"/>
                  </a:lnTo>
                  <a:lnTo>
                    <a:pt x="1190330" y="972"/>
                  </a:lnTo>
                  <a:lnTo>
                    <a:pt x="1211228" y="37206"/>
                  </a:lnTo>
                  <a:lnTo>
                    <a:pt x="1221705" y="75924"/>
                  </a:lnTo>
                  <a:lnTo>
                    <a:pt x="1225161" y="91476"/>
                  </a:lnTo>
                  <a:lnTo>
                    <a:pt x="1226943" y="99576"/>
                  </a:lnTo>
                  <a:lnTo>
                    <a:pt x="1228671" y="108054"/>
                  </a:lnTo>
                  <a:lnTo>
                    <a:pt x="1230399" y="116748"/>
                  </a:lnTo>
                  <a:lnTo>
                    <a:pt x="1232181" y="125712"/>
                  </a:lnTo>
                  <a:lnTo>
                    <a:pt x="1233909" y="134838"/>
                  </a:lnTo>
                  <a:lnTo>
                    <a:pt x="1235637" y="144235"/>
                  </a:lnTo>
                  <a:lnTo>
                    <a:pt x="1237365" y="153793"/>
                  </a:lnTo>
                  <a:lnTo>
                    <a:pt x="1239147" y="163567"/>
                  </a:lnTo>
                  <a:lnTo>
                    <a:pt x="1240875" y="173449"/>
                  </a:lnTo>
                  <a:lnTo>
                    <a:pt x="1242603" y="183547"/>
                  </a:lnTo>
                  <a:lnTo>
                    <a:pt x="1244385" y="193753"/>
                  </a:lnTo>
                  <a:lnTo>
                    <a:pt x="1246113" y="204067"/>
                  </a:lnTo>
                  <a:lnTo>
                    <a:pt x="1247841" y="214489"/>
                  </a:lnTo>
                  <a:lnTo>
                    <a:pt x="1249569" y="225019"/>
                  </a:lnTo>
                  <a:lnTo>
                    <a:pt x="1251351" y="235657"/>
                  </a:lnTo>
                  <a:lnTo>
                    <a:pt x="1253079" y="246295"/>
                  </a:lnTo>
                  <a:lnTo>
                    <a:pt x="1254807" y="256987"/>
                  </a:lnTo>
                  <a:lnTo>
                    <a:pt x="1256535" y="267679"/>
                  </a:lnTo>
                  <a:lnTo>
                    <a:pt x="1258317" y="278426"/>
                  </a:lnTo>
                  <a:lnTo>
                    <a:pt x="1260045" y="289118"/>
                  </a:lnTo>
                  <a:lnTo>
                    <a:pt x="1261773" y="299810"/>
                  </a:lnTo>
                  <a:lnTo>
                    <a:pt x="1263555" y="310448"/>
                  </a:lnTo>
                  <a:lnTo>
                    <a:pt x="1265283" y="321086"/>
                  </a:lnTo>
                  <a:lnTo>
                    <a:pt x="1267011" y="331616"/>
                  </a:lnTo>
                  <a:lnTo>
                    <a:pt x="1268739" y="342038"/>
                  </a:lnTo>
                  <a:lnTo>
                    <a:pt x="1270521" y="352352"/>
                  </a:lnTo>
                  <a:lnTo>
                    <a:pt x="1272249" y="362612"/>
                  </a:lnTo>
                  <a:lnTo>
                    <a:pt x="1273977" y="372656"/>
                  </a:lnTo>
                  <a:lnTo>
                    <a:pt x="1275705" y="382592"/>
                  </a:lnTo>
                  <a:lnTo>
                    <a:pt x="1277487" y="392366"/>
                  </a:lnTo>
                  <a:lnTo>
                    <a:pt x="1279215" y="401978"/>
                  </a:lnTo>
                  <a:lnTo>
                    <a:pt x="1280943" y="411375"/>
                  </a:lnTo>
                  <a:lnTo>
                    <a:pt x="1282725" y="420555"/>
                  </a:lnTo>
                  <a:lnTo>
                    <a:pt x="1284453" y="429573"/>
                  </a:lnTo>
                  <a:lnTo>
                    <a:pt x="1293147" y="470721"/>
                  </a:lnTo>
                  <a:lnTo>
                    <a:pt x="1303623" y="510573"/>
                  </a:lnTo>
                  <a:lnTo>
                    <a:pt x="1319283" y="546484"/>
                  </a:lnTo>
                  <a:lnTo>
                    <a:pt x="1329759" y="552964"/>
                  </a:lnTo>
                  <a:lnTo>
                    <a:pt x="1331487" y="552532"/>
                  </a:lnTo>
                  <a:lnTo>
                    <a:pt x="1352439" y="517431"/>
                  </a:lnTo>
                  <a:lnTo>
                    <a:pt x="1362862" y="480117"/>
                  </a:lnTo>
                  <a:lnTo>
                    <a:pt x="1364590" y="472773"/>
                  </a:lnTo>
                  <a:lnTo>
                    <a:pt x="1366372" y="465213"/>
                  </a:lnTo>
                  <a:lnTo>
                    <a:pt x="1375066" y="423093"/>
                  </a:lnTo>
                  <a:lnTo>
                    <a:pt x="1376794" y="413913"/>
                  </a:lnTo>
                  <a:lnTo>
                    <a:pt x="1378576" y="404624"/>
                  </a:lnTo>
                  <a:lnTo>
                    <a:pt x="1380304" y="395120"/>
                  </a:lnTo>
                  <a:lnTo>
                    <a:pt x="1382032" y="385346"/>
                  </a:lnTo>
                  <a:lnTo>
                    <a:pt x="1383760" y="375464"/>
                  </a:lnTo>
                  <a:lnTo>
                    <a:pt x="1385542" y="365474"/>
                  </a:lnTo>
                  <a:lnTo>
                    <a:pt x="1387270" y="355268"/>
                  </a:lnTo>
                  <a:lnTo>
                    <a:pt x="1388998" y="344954"/>
                  </a:lnTo>
                  <a:lnTo>
                    <a:pt x="1390780" y="334586"/>
                  </a:lnTo>
                  <a:lnTo>
                    <a:pt x="1392508" y="324110"/>
                  </a:lnTo>
                  <a:lnTo>
                    <a:pt x="1394236" y="313526"/>
                  </a:lnTo>
                  <a:lnTo>
                    <a:pt x="1395964" y="302888"/>
                  </a:lnTo>
                  <a:lnTo>
                    <a:pt x="1397746" y="292250"/>
                  </a:lnTo>
                  <a:lnTo>
                    <a:pt x="1399474" y="281558"/>
                  </a:lnTo>
                  <a:lnTo>
                    <a:pt x="1401202" y="270811"/>
                  </a:lnTo>
                  <a:lnTo>
                    <a:pt x="1402930" y="260119"/>
                  </a:lnTo>
                  <a:lnTo>
                    <a:pt x="1404712" y="249427"/>
                  </a:lnTo>
                  <a:lnTo>
                    <a:pt x="1406440" y="238789"/>
                  </a:lnTo>
                  <a:lnTo>
                    <a:pt x="1408168" y="228151"/>
                  </a:lnTo>
                  <a:lnTo>
                    <a:pt x="1409950" y="217621"/>
                  </a:lnTo>
                  <a:lnTo>
                    <a:pt x="1411678" y="207145"/>
                  </a:lnTo>
                  <a:lnTo>
                    <a:pt x="1413406" y="196831"/>
                  </a:lnTo>
                  <a:lnTo>
                    <a:pt x="1415134" y="186625"/>
                  </a:lnTo>
                  <a:lnTo>
                    <a:pt x="1416916" y="176473"/>
                  </a:lnTo>
                  <a:lnTo>
                    <a:pt x="1418644" y="166537"/>
                  </a:lnTo>
                  <a:lnTo>
                    <a:pt x="1420372" y="156763"/>
                  </a:lnTo>
                  <a:lnTo>
                    <a:pt x="1422100" y="147151"/>
                  </a:lnTo>
                  <a:lnTo>
                    <a:pt x="1423882" y="137701"/>
                  </a:lnTo>
                  <a:lnTo>
                    <a:pt x="1425610" y="128466"/>
                  </a:lnTo>
                  <a:lnTo>
                    <a:pt x="1434304" y="85968"/>
                  </a:lnTo>
                  <a:lnTo>
                    <a:pt x="1444780" y="44550"/>
                  </a:lnTo>
                  <a:lnTo>
                    <a:pt x="1460494" y="6804"/>
                  </a:lnTo>
                  <a:lnTo>
                    <a:pt x="1469188" y="0"/>
                  </a:lnTo>
                  <a:lnTo>
                    <a:pt x="1470916" y="0"/>
                  </a:lnTo>
                  <a:lnTo>
                    <a:pt x="1491814" y="32454"/>
                  </a:lnTo>
                  <a:lnTo>
                    <a:pt x="1502291" y="70200"/>
                  </a:lnTo>
                  <a:lnTo>
                    <a:pt x="1510985" y="111024"/>
                  </a:lnTo>
                  <a:lnTo>
                    <a:pt x="1512767" y="120042"/>
                  </a:lnTo>
                  <a:lnTo>
                    <a:pt x="1514495" y="129384"/>
                  </a:lnTo>
                  <a:lnTo>
                    <a:pt x="1516223" y="138997"/>
                  </a:lnTo>
                  <a:lnTo>
                    <a:pt x="1518005" y="148771"/>
                  </a:lnTo>
                  <a:lnTo>
                    <a:pt x="1519733" y="158815"/>
                  </a:lnTo>
                  <a:lnTo>
                    <a:pt x="1521461" y="169075"/>
                  </a:lnTo>
                  <a:lnTo>
                    <a:pt x="1523189" y="179551"/>
                  </a:lnTo>
                  <a:lnTo>
                    <a:pt x="1524971" y="190189"/>
                  </a:lnTo>
                  <a:lnTo>
                    <a:pt x="1526699" y="201043"/>
                  </a:lnTo>
                  <a:lnTo>
                    <a:pt x="1528427" y="212005"/>
                  </a:lnTo>
                  <a:lnTo>
                    <a:pt x="1530155" y="223129"/>
                  </a:lnTo>
                  <a:lnTo>
                    <a:pt x="1531937" y="234361"/>
                  </a:lnTo>
                  <a:lnTo>
                    <a:pt x="1533665" y="245755"/>
                  </a:lnTo>
                  <a:lnTo>
                    <a:pt x="1535393" y="257257"/>
                  </a:lnTo>
                  <a:lnTo>
                    <a:pt x="1537175" y="268759"/>
                  </a:lnTo>
                  <a:lnTo>
                    <a:pt x="1538903" y="280370"/>
                  </a:lnTo>
                  <a:lnTo>
                    <a:pt x="1540631" y="292088"/>
                  </a:lnTo>
                  <a:lnTo>
                    <a:pt x="1542359" y="303752"/>
                  </a:lnTo>
                  <a:lnTo>
                    <a:pt x="1544141" y="315470"/>
                  </a:lnTo>
                  <a:lnTo>
                    <a:pt x="1545869" y="327242"/>
                  </a:lnTo>
                  <a:lnTo>
                    <a:pt x="1547597" y="338960"/>
                  </a:lnTo>
                  <a:lnTo>
                    <a:pt x="1549325" y="350624"/>
                  </a:lnTo>
                  <a:lnTo>
                    <a:pt x="1551107" y="362342"/>
                  </a:lnTo>
                  <a:lnTo>
                    <a:pt x="1552835" y="373898"/>
                  </a:lnTo>
                  <a:lnTo>
                    <a:pt x="1554563" y="385454"/>
                  </a:lnTo>
                  <a:lnTo>
                    <a:pt x="1556345" y="396902"/>
                  </a:lnTo>
                  <a:lnTo>
                    <a:pt x="1558073" y="408297"/>
                  </a:lnTo>
                  <a:lnTo>
                    <a:pt x="1559801" y="419529"/>
                  </a:lnTo>
                  <a:lnTo>
                    <a:pt x="1561529" y="430599"/>
                  </a:lnTo>
                  <a:lnTo>
                    <a:pt x="1563311" y="441615"/>
                  </a:lnTo>
                  <a:lnTo>
                    <a:pt x="1565039" y="452415"/>
                  </a:lnTo>
                  <a:lnTo>
                    <a:pt x="1566767" y="463053"/>
                  </a:lnTo>
                  <a:lnTo>
                    <a:pt x="1568549" y="473529"/>
                  </a:lnTo>
                  <a:lnTo>
                    <a:pt x="1570277" y="483843"/>
                  </a:lnTo>
                  <a:lnTo>
                    <a:pt x="1572005" y="493887"/>
                  </a:lnTo>
                  <a:lnTo>
                    <a:pt x="1573733" y="503769"/>
                  </a:lnTo>
                  <a:lnTo>
                    <a:pt x="1575515" y="513381"/>
                  </a:lnTo>
                  <a:lnTo>
                    <a:pt x="1577243" y="522831"/>
                  </a:lnTo>
                  <a:lnTo>
                    <a:pt x="1585937" y="565654"/>
                  </a:lnTo>
                  <a:lnTo>
                    <a:pt x="1596413" y="607126"/>
                  </a:lnTo>
                  <a:lnTo>
                    <a:pt x="1612073" y="645034"/>
                  </a:lnTo>
                  <a:lnTo>
                    <a:pt x="1622549" y="652810"/>
                  </a:lnTo>
                  <a:lnTo>
                    <a:pt x="1624277" y="652648"/>
                  </a:lnTo>
                  <a:lnTo>
                    <a:pt x="1645230" y="620140"/>
                  </a:lnTo>
                  <a:lnTo>
                    <a:pt x="1657380" y="576346"/>
                  </a:lnTo>
                  <a:lnTo>
                    <a:pt x="1666128" y="535413"/>
                  </a:lnTo>
                  <a:lnTo>
                    <a:pt x="1669584" y="517053"/>
                  </a:lnTo>
                  <a:lnTo>
                    <a:pt x="1671366" y="507549"/>
                  </a:lnTo>
                  <a:lnTo>
                    <a:pt x="1673094" y="497775"/>
                  </a:lnTo>
                  <a:lnTo>
                    <a:pt x="1674822" y="487785"/>
                  </a:lnTo>
                  <a:lnTo>
                    <a:pt x="1676604" y="477579"/>
                  </a:lnTo>
                  <a:lnTo>
                    <a:pt x="1678332" y="467211"/>
                  </a:lnTo>
                  <a:lnTo>
                    <a:pt x="1680060" y="456573"/>
                  </a:lnTo>
                  <a:lnTo>
                    <a:pt x="1681788" y="445827"/>
                  </a:lnTo>
                  <a:lnTo>
                    <a:pt x="1683570" y="434919"/>
                  </a:lnTo>
                  <a:lnTo>
                    <a:pt x="1685298" y="423849"/>
                  </a:lnTo>
                  <a:lnTo>
                    <a:pt x="1687026" y="412671"/>
                  </a:lnTo>
                  <a:lnTo>
                    <a:pt x="1688754" y="401330"/>
                  </a:lnTo>
                  <a:lnTo>
                    <a:pt x="1690536" y="389936"/>
                  </a:lnTo>
                  <a:lnTo>
                    <a:pt x="1692264" y="378434"/>
                  </a:lnTo>
                  <a:lnTo>
                    <a:pt x="1693992" y="366824"/>
                  </a:lnTo>
                  <a:lnTo>
                    <a:pt x="1695774" y="355214"/>
                  </a:lnTo>
                  <a:lnTo>
                    <a:pt x="1697502" y="343496"/>
                  </a:lnTo>
                  <a:lnTo>
                    <a:pt x="1699230" y="331778"/>
                  </a:lnTo>
                  <a:lnTo>
                    <a:pt x="1700958" y="320060"/>
                  </a:lnTo>
                  <a:lnTo>
                    <a:pt x="1702740" y="308342"/>
                  </a:lnTo>
                  <a:lnTo>
                    <a:pt x="1704468" y="296624"/>
                  </a:lnTo>
                  <a:lnTo>
                    <a:pt x="1706196" y="284960"/>
                  </a:lnTo>
                  <a:lnTo>
                    <a:pt x="1707924" y="273296"/>
                  </a:lnTo>
                  <a:lnTo>
                    <a:pt x="1709706" y="261739"/>
                  </a:lnTo>
                  <a:lnTo>
                    <a:pt x="1711434" y="250237"/>
                  </a:lnTo>
                  <a:lnTo>
                    <a:pt x="1713162" y="238843"/>
                  </a:lnTo>
                  <a:lnTo>
                    <a:pt x="1714944" y="227557"/>
                  </a:lnTo>
                  <a:lnTo>
                    <a:pt x="1716672" y="216379"/>
                  </a:lnTo>
                  <a:lnTo>
                    <a:pt x="1718400" y="205363"/>
                  </a:lnTo>
                  <a:lnTo>
                    <a:pt x="1720128" y="194509"/>
                  </a:lnTo>
                  <a:lnTo>
                    <a:pt x="1721910" y="183817"/>
                  </a:lnTo>
                  <a:lnTo>
                    <a:pt x="1723638" y="173287"/>
                  </a:lnTo>
                  <a:lnTo>
                    <a:pt x="1730604" y="133380"/>
                  </a:lnTo>
                  <a:lnTo>
                    <a:pt x="1734114" y="114858"/>
                  </a:lnTo>
                  <a:lnTo>
                    <a:pt x="1735842" y="106002"/>
                  </a:lnTo>
                  <a:lnTo>
                    <a:pt x="1744536" y="66528"/>
                  </a:lnTo>
                  <a:lnTo>
                    <a:pt x="1756740" y="26082"/>
                  </a:lnTo>
                  <a:lnTo>
                    <a:pt x="1774183" y="3348"/>
                  </a:lnTo>
                  <a:lnTo>
                    <a:pt x="1775911" y="3564"/>
                  </a:lnTo>
                  <a:lnTo>
                    <a:pt x="1777639" y="4158"/>
                  </a:lnTo>
                  <a:lnTo>
                    <a:pt x="1779421" y="5184"/>
                  </a:lnTo>
                  <a:lnTo>
                    <a:pt x="1781149" y="6696"/>
                  </a:lnTo>
                  <a:lnTo>
                    <a:pt x="1782877" y="8694"/>
                  </a:lnTo>
                </a:path>
                <a:path w="1783080" h="1079500">
                  <a:moveTo>
                    <a:pt x="1782877" y="1078927"/>
                  </a:moveTo>
                  <a:lnTo>
                    <a:pt x="1782877" y="1078927"/>
                  </a:lnTo>
                  <a:lnTo>
                    <a:pt x="1728" y="1078927"/>
                  </a:lnTo>
                  <a:lnTo>
                    <a:pt x="0" y="1078927"/>
                  </a:lnTo>
                </a:path>
              </a:pathLst>
            </a:custGeom>
            <a:ln w="5778">
              <a:solidFill>
                <a:srgbClr val="005B96"/>
              </a:solidFill>
            </a:ln>
          </p:spPr>
          <p:txBody>
            <a:bodyPr wrap="square" lIns="0" tIns="0" rIns="0" bIns="0" rtlCol="0"/>
            <a:lstStyle/>
            <a:p>
              <a:endParaRPr/>
            </a:p>
          </p:txBody>
        </p:sp>
      </p:grpSp>
      <p:grpSp>
        <p:nvGrpSpPr>
          <p:cNvPr id="6" name="object 6"/>
          <p:cNvGrpSpPr/>
          <p:nvPr/>
        </p:nvGrpSpPr>
        <p:grpSpPr>
          <a:xfrm>
            <a:off x="485664" y="1948914"/>
            <a:ext cx="1789430" cy="1085850"/>
            <a:chOff x="485664" y="1948914"/>
            <a:chExt cx="1789430" cy="1085850"/>
          </a:xfrm>
        </p:grpSpPr>
        <p:sp>
          <p:nvSpPr>
            <p:cNvPr id="7" name="object 7"/>
            <p:cNvSpPr/>
            <p:nvPr/>
          </p:nvSpPr>
          <p:spPr>
            <a:xfrm>
              <a:off x="748527" y="1952787"/>
              <a:ext cx="1523365" cy="1078230"/>
            </a:xfrm>
            <a:custGeom>
              <a:avLst/>
              <a:gdLst/>
              <a:ahLst/>
              <a:cxnLst/>
              <a:rect l="l" t="t" r="r" b="b"/>
              <a:pathLst>
                <a:path w="1523364" h="1078230">
                  <a:moveTo>
                    <a:pt x="115020" y="1076960"/>
                  </a:moveTo>
                  <a:lnTo>
                    <a:pt x="1728" y="1076960"/>
                  </a:lnTo>
                  <a:lnTo>
                    <a:pt x="0" y="1078230"/>
                  </a:lnTo>
                  <a:lnTo>
                    <a:pt x="121986" y="1078230"/>
                  </a:lnTo>
                  <a:lnTo>
                    <a:pt x="115020" y="1076960"/>
                  </a:lnTo>
                  <a:close/>
                </a:path>
                <a:path w="1523364" h="1078230">
                  <a:moveTo>
                    <a:pt x="1476154" y="0"/>
                  </a:moveTo>
                  <a:lnTo>
                    <a:pt x="1472644" y="0"/>
                  </a:lnTo>
                  <a:lnTo>
                    <a:pt x="1469188" y="2540"/>
                  </a:lnTo>
                  <a:lnTo>
                    <a:pt x="1467406" y="5080"/>
                  </a:lnTo>
                  <a:lnTo>
                    <a:pt x="1463950" y="10160"/>
                  </a:lnTo>
                  <a:lnTo>
                    <a:pt x="1462222" y="13970"/>
                  </a:lnTo>
                  <a:lnTo>
                    <a:pt x="1460440" y="16510"/>
                  </a:lnTo>
                  <a:lnTo>
                    <a:pt x="1458712" y="20320"/>
                  </a:lnTo>
                  <a:lnTo>
                    <a:pt x="1456984" y="25400"/>
                  </a:lnTo>
                  <a:lnTo>
                    <a:pt x="1453474" y="33020"/>
                  </a:lnTo>
                  <a:lnTo>
                    <a:pt x="1451746" y="38100"/>
                  </a:lnTo>
                  <a:lnTo>
                    <a:pt x="1450018" y="41910"/>
                  </a:lnTo>
                  <a:lnTo>
                    <a:pt x="1448236" y="46990"/>
                  </a:lnTo>
                  <a:lnTo>
                    <a:pt x="1446508" y="52070"/>
                  </a:lnTo>
                  <a:lnTo>
                    <a:pt x="1443052" y="60960"/>
                  </a:lnTo>
                  <a:lnTo>
                    <a:pt x="1441270" y="66040"/>
                  </a:lnTo>
                  <a:lnTo>
                    <a:pt x="1436086" y="81280"/>
                  </a:lnTo>
                  <a:lnTo>
                    <a:pt x="1434304" y="87630"/>
                  </a:lnTo>
                  <a:lnTo>
                    <a:pt x="1429066" y="102870"/>
                  </a:lnTo>
                  <a:lnTo>
                    <a:pt x="1425610" y="114300"/>
                  </a:lnTo>
                  <a:lnTo>
                    <a:pt x="1423882" y="119380"/>
                  </a:lnTo>
                  <a:lnTo>
                    <a:pt x="1422100" y="125730"/>
                  </a:lnTo>
                  <a:lnTo>
                    <a:pt x="1420372" y="130810"/>
                  </a:lnTo>
                  <a:lnTo>
                    <a:pt x="1416916" y="143510"/>
                  </a:lnTo>
                  <a:lnTo>
                    <a:pt x="1415134" y="149860"/>
                  </a:lnTo>
                  <a:lnTo>
                    <a:pt x="1409896" y="167640"/>
                  </a:lnTo>
                  <a:lnTo>
                    <a:pt x="1408168" y="173990"/>
                  </a:lnTo>
                  <a:lnTo>
                    <a:pt x="1402930" y="193040"/>
                  </a:lnTo>
                  <a:lnTo>
                    <a:pt x="1399474" y="205740"/>
                  </a:lnTo>
                  <a:lnTo>
                    <a:pt x="1397692" y="213360"/>
                  </a:lnTo>
                  <a:lnTo>
                    <a:pt x="1392508" y="232410"/>
                  </a:lnTo>
                  <a:lnTo>
                    <a:pt x="1390726" y="238760"/>
                  </a:lnTo>
                  <a:lnTo>
                    <a:pt x="1385542" y="259080"/>
                  </a:lnTo>
                  <a:lnTo>
                    <a:pt x="1383760" y="265430"/>
                  </a:lnTo>
                  <a:lnTo>
                    <a:pt x="1380304" y="279400"/>
                  </a:lnTo>
                  <a:lnTo>
                    <a:pt x="1378522" y="285750"/>
                  </a:lnTo>
                  <a:lnTo>
                    <a:pt x="1373338" y="304800"/>
                  </a:lnTo>
                  <a:lnTo>
                    <a:pt x="1371556" y="311150"/>
                  </a:lnTo>
                  <a:lnTo>
                    <a:pt x="1366372" y="331470"/>
                  </a:lnTo>
                  <a:lnTo>
                    <a:pt x="1364590" y="337820"/>
                  </a:lnTo>
                  <a:lnTo>
                    <a:pt x="1361134" y="350520"/>
                  </a:lnTo>
                  <a:lnTo>
                    <a:pt x="1359352" y="356870"/>
                  </a:lnTo>
                  <a:lnTo>
                    <a:pt x="1354167" y="375920"/>
                  </a:lnTo>
                  <a:lnTo>
                    <a:pt x="1352385" y="382270"/>
                  </a:lnTo>
                  <a:lnTo>
                    <a:pt x="1347201" y="401320"/>
                  </a:lnTo>
                  <a:lnTo>
                    <a:pt x="1345419" y="407670"/>
                  </a:lnTo>
                  <a:lnTo>
                    <a:pt x="1341963" y="420370"/>
                  </a:lnTo>
                  <a:lnTo>
                    <a:pt x="1340181" y="426720"/>
                  </a:lnTo>
                  <a:lnTo>
                    <a:pt x="1336725" y="438150"/>
                  </a:lnTo>
                  <a:lnTo>
                    <a:pt x="1334997" y="444500"/>
                  </a:lnTo>
                  <a:lnTo>
                    <a:pt x="1331487" y="455930"/>
                  </a:lnTo>
                  <a:lnTo>
                    <a:pt x="1328031" y="467360"/>
                  </a:lnTo>
                  <a:lnTo>
                    <a:pt x="1326249" y="472440"/>
                  </a:lnTo>
                  <a:lnTo>
                    <a:pt x="1324521" y="478790"/>
                  </a:lnTo>
                  <a:lnTo>
                    <a:pt x="1322793" y="483870"/>
                  </a:lnTo>
                  <a:lnTo>
                    <a:pt x="1317555" y="499110"/>
                  </a:lnTo>
                  <a:lnTo>
                    <a:pt x="1315827" y="504190"/>
                  </a:lnTo>
                  <a:lnTo>
                    <a:pt x="1312317" y="514350"/>
                  </a:lnTo>
                  <a:lnTo>
                    <a:pt x="1308861" y="524510"/>
                  </a:lnTo>
                  <a:lnTo>
                    <a:pt x="1307079" y="528320"/>
                  </a:lnTo>
                  <a:lnTo>
                    <a:pt x="1305351" y="533400"/>
                  </a:lnTo>
                  <a:lnTo>
                    <a:pt x="1303623" y="537210"/>
                  </a:lnTo>
                  <a:lnTo>
                    <a:pt x="1300113" y="546100"/>
                  </a:lnTo>
                  <a:lnTo>
                    <a:pt x="1296657" y="554990"/>
                  </a:lnTo>
                  <a:lnTo>
                    <a:pt x="1294875" y="558800"/>
                  </a:lnTo>
                  <a:lnTo>
                    <a:pt x="1293147" y="562610"/>
                  </a:lnTo>
                  <a:lnTo>
                    <a:pt x="1291419" y="567690"/>
                  </a:lnTo>
                  <a:lnTo>
                    <a:pt x="1289637" y="571500"/>
                  </a:lnTo>
                  <a:lnTo>
                    <a:pt x="1284453" y="582930"/>
                  </a:lnTo>
                  <a:lnTo>
                    <a:pt x="1282671" y="586740"/>
                  </a:lnTo>
                  <a:lnTo>
                    <a:pt x="1277487" y="598170"/>
                  </a:lnTo>
                  <a:lnTo>
                    <a:pt x="1275705" y="601980"/>
                  </a:lnTo>
                  <a:lnTo>
                    <a:pt x="1272249" y="609600"/>
                  </a:lnTo>
                  <a:lnTo>
                    <a:pt x="1270467" y="613410"/>
                  </a:lnTo>
                  <a:lnTo>
                    <a:pt x="1265283" y="624840"/>
                  </a:lnTo>
                  <a:lnTo>
                    <a:pt x="1263501" y="628650"/>
                  </a:lnTo>
                  <a:lnTo>
                    <a:pt x="1256535" y="643890"/>
                  </a:lnTo>
                  <a:lnTo>
                    <a:pt x="1251297" y="656590"/>
                  </a:lnTo>
                  <a:lnTo>
                    <a:pt x="1249569" y="661670"/>
                  </a:lnTo>
                  <a:lnTo>
                    <a:pt x="1246113" y="669290"/>
                  </a:lnTo>
                  <a:lnTo>
                    <a:pt x="1244331" y="674370"/>
                  </a:lnTo>
                  <a:lnTo>
                    <a:pt x="1239147" y="687070"/>
                  </a:lnTo>
                  <a:lnTo>
                    <a:pt x="1237365" y="692150"/>
                  </a:lnTo>
                  <a:lnTo>
                    <a:pt x="1233909" y="701040"/>
                  </a:lnTo>
                  <a:lnTo>
                    <a:pt x="1232127" y="706120"/>
                  </a:lnTo>
                  <a:lnTo>
                    <a:pt x="1226943" y="718820"/>
                  </a:lnTo>
                  <a:lnTo>
                    <a:pt x="1225161" y="723900"/>
                  </a:lnTo>
                  <a:lnTo>
                    <a:pt x="1223433" y="727710"/>
                  </a:lnTo>
                  <a:lnTo>
                    <a:pt x="1219977" y="736600"/>
                  </a:lnTo>
                  <a:lnTo>
                    <a:pt x="1218194" y="741680"/>
                  </a:lnTo>
                  <a:lnTo>
                    <a:pt x="1214738" y="749300"/>
                  </a:lnTo>
                  <a:lnTo>
                    <a:pt x="1212956" y="754380"/>
                  </a:lnTo>
                  <a:lnTo>
                    <a:pt x="1207772" y="765810"/>
                  </a:lnTo>
                  <a:lnTo>
                    <a:pt x="1205990" y="769620"/>
                  </a:lnTo>
                  <a:lnTo>
                    <a:pt x="1204262" y="773430"/>
                  </a:lnTo>
                  <a:lnTo>
                    <a:pt x="1200806" y="779780"/>
                  </a:lnTo>
                  <a:lnTo>
                    <a:pt x="1197296" y="787400"/>
                  </a:lnTo>
                  <a:lnTo>
                    <a:pt x="1195568" y="789940"/>
                  </a:lnTo>
                  <a:lnTo>
                    <a:pt x="1192058" y="796290"/>
                  </a:lnTo>
                  <a:lnTo>
                    <a:pt x="1190330" y="800100"/>
                  </a:lnTo>
                  <a:lnTo>
                    <a:pt x="1188602" y="802640"/>
                  </a:lnTo>
                  <a:lnTo>
                    <a:pt x="1185092" y="807720"/>
                  </a:lnTo>
                  <a:lnTo>
                    <a:pt x="1183364" y="810260"/>
                  </a:lnTo>
                  <a:lnTo>
                    <a:pt x="1178126" y="819150"/>
                  </a:lnTo>
                  <a:lnTo>
                    <a:pt x="1176398" y="820420"/>
                  </a:lnTo>
                  <a:lnTo>
                    <a:pt x="1172888" y="825500"/>
                  </a:lnTo>
                  <a:lnTo>
                    <a:pt x="1169432" y="830580"/>
                  </a:lnTo>
                  <a:lnTo>
                    <a:pt x="1167650" y="831850"/>
                  </a:lnTo>
                  <a:lnTo>
                    <a:pt x="1164194" y="836930"/>
                  </a:lnTo>
                  <a:lnTo>
                    <a:pt x="1160684" y="840740"/>
                  </a:lnTo>
                  <a:lnTo>
                    <a:pt x="1157228" y="843280"/>
                  </a:lnTo>
                  <a:lnTo>
                    <a:pt x="1155446" y="845820"/>
                  </a:lnTo>
                  <a:lnTo>
                    <a:pt x="1150262" y="849630"/>
                  </a:lnTo>
                  <a:lnTo>
                    <a:pt x="1148480" y="850900"/>
                  </a:lnTo>
                  <a:lnTo>
                    <a:pt x="1145024" y="853440"/>
                  </a:lnTo>
                  <a:lnTo>
                    <a:pt x="1143242" y="854710"/>
                  </a:lnTo>
                  <a:lnTo>
                    <a:pt x="1138058" y="858520"/>
                  </a:lnTo>
                  <a:lnTo>
                    <a:pt x="1134548" y="859790"/>
                  </a:lnTo>
                  <a:lnTo>
                    <a:pt x="1132820" y="861060"/>
                  </a:lnTo>
                  <a:lnTo>
                    <a:pt x="1131092" y="861060"/>
                  </a:lnTo>
                  <a:lnTo>
                    <a:pt x="1127582" y="863600"/>
                  </a:lnTo>
                  <a:lnTo>
                    <a:pt x="1122344" y="864870"/>
                  </a:lnTo>
                  <a:lnTo>
                    <a:pt x="1110140" y="868680"/>
                  </a:lnTo>
                  <a:lnTo>
                    <a:pt x="1106684" y="869950"/>
                  </a:lnTo>
                  <a:lnTo>
                    <a:pt x="1101446" y="871220"/>
                  </a:lnTo>
                  <a:lnTo>
                    <a:pt x="1099718" y="872490"/>
                  </a:lnTo>
                  <a:lnTo>
                    <a:pt x="1097936" y="873760"/>
                  </a:lnTo>
                  <a:lnTo>
                    <a:pt x="1094480" y="875030"/>
                  </a:lnTo>
                  <a:lnTo>
                    <a:pt x="1092752" y="876300"/>
                  </a:lnTo>
                  <a:lnTo>
                    <a:pt x="1089242" y="877570"/>
                  </a:lnTo>
                  <a:lnTo>
                    <a:pt x="1087514" y="878840"/>
                  </a:lnTo>
                  <a:lnTo>
                    <a:pt x="1085732" y="880110"/>
                  </a:lnTo>
                  <a:lnTo>
                    <a:pt x="1084004" y="880110"/>
                  </a:lnTo>
                  <a:lnTo>
                    <a:pt x="1080547" y="882650"/>
                  </a:lnTo>
                  <a:lnTo>
                    <a:pt x="1078765" y="883920"/>
                  </a:lnTo>
                  <a:lnTo>
                    <a:pt x="1068343" y="891540"/>
                  </a:lnTo>
                  <a:lnTo>
                    <a:pt x="1066561" y="892810"/>
                  </a:lnTo>
                  <a:lnTo>
                    <a:pt x="1061377" y="896620"/>
                  </a:lnTo>
                  <a:lnTo>
                    <a:pt x="1059595" y="897890"/>
                  </a:lnTo>
                  <a:lnTo>
                    <a:pt x="1054357" y="902970"/>
                  </a:lnTo>
                  <a:lnTo>
                    <a:pt x="1052629" y="904240"/>
                  </a:lnTo>
                  <a:lnTo>
                    <a:pt x="1047391" y="909320"/>
                  </a:lnTo>
                  <a:lnTo>
                    <a:pt x="1042207" y="913130"/>
                  </a:lnTo>
                  <a:lnTo>
                    <a:pt x="1040425" y="915670"/>
                  </a:lnTo>
                  <a:lnTo>
                    <a:pt x="1036969" y="918210"/>
                  </a:lnTo>
                  <a:lnTo>
                    <a:pt x="1035187" y="920750"/>
                  </a:lnTo>
                  <a:lnTo>
                    <a:pt x="1030003" y="925830"/>
                  </a:lnTo>
                  <a:lnTo>
                    <a:pt x="1023037" y="932180"/>
                  </a:lnTo>
                  <a:lnTo>
                    <a:pt x="1021255" y="934720"/>
                  </a:lnTo>
                  <a:lnTo>
                    <a:pt x="1017799" y="937260"/>
                  </a:lnTo>
                  <a:lnTo>
                    <a:pt x="1016017" y="938530"/>
                  </a:lnTo>
                  <a:lnTo>
                    <a:pt x="1012561" y="941070"/>
                  </a:lnTo>
                  <a:lnTo>
                    <a:pt x="1010833" y="943610"/>
                  </a:lnTo>
                  <a:lnTo>
                    <a:pt x="1009051" y="944880"/>
                  </a:lnTo>
                  <a:lnTo>
                    <a:pt x="1005595" y="947420"/>
                  </a:lnTo>
                  <a:lnTo>
                    <a:pt x="1003867" y="947420"/>
                  </a:lnTo>
                  <a:lnTo>
                    <a:pt x="998629" y="951230"/>
                  </a:lnTo>
                  <a:lnTo>
                    <a:pt x="995119" y="952500"/>
                  </a:lnTo>
                  <a:lnTo>
                    <a:pt x="991663" y="955040"/>
                  </a:lnTo>
                  <a:lnTo>
                    <a:pt x="989881" y="955040"/>
                  </a:lnTo>
                  <a:lnTo>
                    <a:pt x="986425" y="956310"/>
                  </a:lnTo>
                  <a:lnTo>
                    <a:pt x="984697" y="957580"/>
                  </a:lnTo>
                  <a:lnTo>
                    <a:pt x="982915" y="957580"/>
                  </a:lnTo>
                  <a:lnTo>
                    <a:pt x="981187" y="958850"/>
                  </a:lnTo>
                  <a:lnTo>
                    <a:pt x="979459" y="958850"/>
                  </a:lnTo>
                  <a:lnTo>
                    <a:pt x="977677" y="960120"/>
                  </a:lnTo>
                  <a:lnTo>
                    <a:pt x="967255" y="962660"/>
                  </a:lnTo>
                  <a:lnTo>
                    <a:pt x="965473" y="963930"/>
                  </a:lnTo>
                  <a:lnTo>
                    <a:pt x="962017" y="963930"/>
                  </a:lnTo>
                  <a:lnTo>
                    <a:pt x="955051" y="966470"/>
                  </a:lnTo>
                  <a:lnTo>
                    <a:pt x="953323" y="967740"/>
                  </a:lnTo>
                  <a:lnTo>
                    <a:pt x="951541" y="967740"/>
                  </a:lnTo>
                  <a:lnTo>
                    <a:pt x="948085" y="969010"/>
                  </a:lnTo>
                  <a:lnTo>
                    <a:pt x="946302" y="970280"/>
                  </a:lnTo>
                  <a:lnTo>
                    <a:pt x="941118" y="972820"/>
                  </a:lnTo>
                  <a:lnTo>
                    <a:pt x="939336" y="972820"/>
                  </a:lnTo>
                  <a:lnTo>
                    <a:pt x="935880" y="974090"/>
                  </a:lnTo>
                  <a:lnTo>
                    <a:pt x="932370" y="976630"/>
                  </a:lnTo>
                  <a:lnTo>
                    <a:pt x="927132" y="979170"/>
                  </a:lnTo>
                  <a:lnTo>
                    <a:pt x="923676" y="980440"/>
                  </a:lnTo>
                  <a:lnTo>
                    <a:pt x="921948" y="981710"/>
                  </a:lnTo>
                  <a:lnTo>
                    <a:pt x="920166" y="982980"/>
                  </a:lnTo>
                  <a:lnTo>
                    <a:pt x="916710" y="984250"/>
                  </a:lnTo>
                  <a:lnTo>
                    <a:pt x="914982" y="985520"/>
                  </a:lnTo>
                  <a:lnTo>
                    <a:pt x="913200" y="986790"/>
                  </a:lnTo>
                  <a:lnTo>
                    <a:pt x="909744" y="988060"/>
                  </a:lnTo>
                  <a:lnTo>
                    <a:pt x="904506" y="991870"/>
                  </a:lnTo>
                  <a:lnTo>
                    <a:pt x="902778" y="991870"/>
                  </a:lnTo>
                  <a:lnTo>
                    <a:pt x="900996" y="993140"/>
                  </a:lnTo>
                  <a:lnTo>
                    <a:pt x="897540" y="995680"/>
                  </a:lnTo>
                  <a:lnTo>
                    <a:pt x="894030" y="996950"/>
                  </a:lnTo>
                  <a:lnTo>
                    <a:pt x="892302" y="998220"/>
                  </a:lnTo>
                  <a:lnTo>
                    <a:pt x="890574" y="998220"/>
                  </a:lnTo>
                  <a:lnTo>
                    <a:pt x="887064" y="999490"/>
                  </a:lnTo>
                  <a:lnTo>
                    <a:pt x="881826" y="1002030"/>
                  </a:lnTo>
                  <a:lnTo>
                    <a:pt x="878370" y="1003300"/>
                  </a:lnTo>
                  <a:lnTo>
                    <a:pt x="874860" y="1003300"/>
                  </a:lnTo>
                  <a:lnTo>
                    <a:pt x="871404" y="1004570"/>
                  </a:lnTo>
                  <a:lnTo>
                    <a:pt x="866166" y="1005840"/>
                  </a:lnTo>
                  <a:lnTo>
                    <a:pt x="862656" y="1005840"/>
                  </a:lnTo>
                  <a:lnTo>
                    <a:pt x="857418" y="1007110"/>
                  </a:lnTo>
                  <a:lnTo>
                    <a:pt x="852234" y="1007110"/>
                  </a:lnTo>
                  <a:lnTo>
                    <a:pt x="850452" y="1008380"/>
                  </a:lnTo>
                  <a:lnTo>
                    <a:pt x="848724" y="1008380"/>
                  </a:lnTo>
                  <a:lnTo>
                    <a:pt x="838248" y="1010920"/>
                  </a:lnTo>
                  <a:lnTo>
                    <a:pt x="834792" y="1012190"/>
                  </a:lnTo>
                  <a:lnTo>
                    <a:pt x="817350" y="1017270"/>
                  </a:lnTo>
                  <a:lnTo>
                    <a:pt x="815622" y="1018540"/>
                  </a:lnTo>
                  <a:lnTo>
                    <a:pt x="806927" y="1021080"/>
                  </a:lnTo>
                  <a:lnTo>
                    <a:pt x="805145" y="1021080"/>
                  </a:lnTo>
                  <a:lnTo>
                    <a:pt x="803417" y="1022350"/>
                  </a:lnTo>
                  <a:lnTo>
                    <a:pt x="799907" y="1023620"/>
                  </a:lnTo>
                  <a:lnTo>
                    <a:pt x="796451" y="1023620"/>
                  </a:lnTo>
                  <a:lnTo>
                    <a:pt x="794723" y="1024890"/>
                  </a:lnTo>
                  <a:lnTo>
                    <a:pt x="792941" y="1024890"/>
                  </a:lnTo>
                  <a:lnTo>
                    <a:pt x="791213" y="1026160"/>
                  </a:lnTo>
                  <a:lnTo>
                    <a:pt x="787757" y="1026160"/>
                  </a:lnTo>
                  <a:lnTo>
                    <a:pt x="785975" y="1027430"/>
                  </a:lnTo>
                  <a:lnTo>
                    <a:pt x="780737" y="1027430"/>
                  </a:lnTo>
                  <a:lnTo>
                    <a:pt x="779009" y="1028700"/>
                  </a:lnTo>
                  <a:lnTo>
                    <a:pt x="773771" y="1028700"/>
                  </a:lnTo>
                  <a:lnTo>
                    <a:pt x="772043" y="1029970"/>
                  </a:lnTo>
                  <a:lnTo>
                    <a:pt x="766805" y="1029970"/>
                  </a:lnTo>
                  <a:lnTo>
                    <a:pt x="765077" y="1031240"/>
                  </a:lnTo>
                  <a:lnTo>
                    <a:pt x="759839" y="1031240"/>
                  </a:lnTo>
                  <a:lnTo>
                    <a:pt x="758111" y="1032510"/>
                  </a:lnTo>
                  <a:lnTo>
                    <a:pt x="752873" y="1032510"/>
                  </a:lnTo>
                  <a:lnTo>
                    <a:pt x="751145" y="1033780"/>
                  </a:lnTo>
                  <a:lnTo>
                    <a:pt x="747635" y="1033780"/>
                  </a:lnTo>
                  <a:lnTo>
                    <a:pt x="744179" y="1035050"/>
                  </a:lnTo>
                  <a:lnTo>
                    <a:pt x="742397" y="1035050"/>
                  </a:lnTo>
                  <a:lnTo>
                    <a:pt x="738941" y="1036320"/>
                  </a:lnTo>
                  <a:lnTo>
                    <a:pt x="735431" y="1036320"/>
                  </a:lnTo>
                  <a:lnTo>
                    <a:pt x="728465" y="1038860"/>
                  </a:lnTo>
                  <a:lnTo>
                    <a:pt x="725009" y="1038860"/>
                  </a:lnTo>
                  <a:lnTo>
                    <a:pt x="723227" y="1040130"/>
                  </a:lnTo>
                  <a:lnTo>
                    <a:pt x="721499" y="1040130"/>
                  </a:lnTo>
                  <a:lnTo>
                    <a:pt x="716261" y="1041400"/>
                  </a:lnTo>
                  <a:lnTo>
                    <a:pt x="711023" y="1041400"/>
                  </a:lnTo>
                  <a:lnTo>
                    <a:pt x="705839" y="1042670"/>
                  </a:lnTo>
                  <a:lnTo>
                    <a:pt x="691853" y="1042670"/>
                  </a:lnTo>
                  <a:lnTo>
                    <a:pt x="683159" y="1043940"/>
                  </a:lnTo>
                  <a:lnTo>
                    <a:pt x="662260" y="1043940"/>
                  </a:lnTo>
                  <a:lnTo>
                    <a:pt x="660532" y="1045210"/>
                  </a:lnTo>
                  <a:lnTo>
                    <a:pt x="651784" y="1045210"/>
                  </a:lnTo>
                  <a:lnTo>
                    <a:pt x="646546" y="1046480"/>
                  </a:lnTo>
                  <a:lnTo>
                    <a:pt x="644818" y="1046480"/>
                  </a:lnTo>
                  <a:lnTo>
                    <a:pt x="643090" y="1047750"/>
                  </a:lnTo>
                  <a:lnTo>
                    <a:pt x="636124" y="1049020"/>
                  </a:lnTo>
                  <a:lnTo>
                    <a:pt x="630886" y="1049020"/>
                  </a:lnTo>
                  <a:lnTo>
                    <a:pt x="629158" y="1050290"/>
                  </a:lnTo>
                  <a:lnTo>
                    <a:pt x="625648" y="1050290"/>
                  </a:lnTo>
                  <a:lnTo>
                    <a:pt x="623920" y="1051560"/>
                  </a:lnTo>
                  <a:lnTo>
                    <a:pt x="613444" y="1052830"/>
                  </a:lnTo>
                  <a:lnTo>
                    <a:pt x="611716" y="1052830"/>
                  </a:lnTo>
                  <a:lnTo>
                    <a:pt x="609988" y="1054100"/>
                  </a:lnTo>
                  <a:lnTo>
                    <a:pt x="601240" y="1055370"/>
                  </a:lnTo>
                  <a:lnTo>
                    <a:pt x="597784" y="1055370"/>
                  </a:lnTo>
                  <a:lnTo>
                    <a:pt x="590818" y="1056640"/>
                  </a:lnTo>
                  <a:lnTo>
                    <a:pt x="582070" y="1056640"/>
                  </a:lnTo>
                  <a:lnTo>
                    <a:pt x="576832" y="1057910"/>
                  </a:lnTo>
                  <a:lnTo>
                    <a:pt x="569866" y="1057910"/>
                  </a:lnTo>
                  <a:lnTo>
                    <a:pt x="564628" y="1059180"/>
                  </a:lnTo>
                  <a:lnTo>
                    <a:pt x="554206" y="1059180"/>
                  </a:lnTo>
                  <a:lnTo>
                    <a:pt x="550696" y="1060450"/>
                  </a:lnTo>
                  <a:lnTo>
                    <a:pt x="543730" y="1060450"/>
                  </a:lnTo>
                  <a:lnTo>
                    <a:pt x="529797" y="1062990"/>
                  </a:lnTo>
                  <a:lnTo>
                    <a:pt x="528069" y="1062990"/>
                  </a:lnTo>
                  <a:lnTo>
                    <a:pt x="526287" y="1064260"/>
                  </a:lnTo>
                  <a:lnTo>
                    <a:pt x="522831" y="1064260"/>
                  </a:lnTo>
                  <a:lnTo>
                    <a:pt x="519321" y="1065530"/>
                  </a:lnTo>
                  <a:lnTo>
                    <a:pt x="515865" y="1065530"/>
                  </a:lnTo>
                  <a:lnTo>
                    <a:pt x="507117" y="1068070"/>
                  </a:lnTo>
                  <a:lnTo>
                    <a:pt x="501933" y="1068070"/>
                  </a:lnTo>
                  <a:lnTo>
                    <a:pt x="498423" y="1069340"/>
                  </a:lnTo>
                  <a:lnTo>
                    <a:pt x="400844" y="1069340"/>
                  </a:lnTo>
                  <a:lnTo>
                    <a:pt x="392096" y="1070610"/>
                  </a:lnTo>
                  <a:lnTo>
                    <a:pt x="367688" y="1070610"/>
                  </a:lnTo>
                  <a:lnTo>
                    <a:pt x="355538" y="1071880"/>
                  </a:lnTo>
                  <a:lnTo>
                    <a:pt x="346790" y="1071880"/>
                  </a:lnTo>
                  <a:lnTo>
                    <a:pt x="345062" y="1073150"/>
                  </a:lnTo>
                  <a:lnTo>
                    <a:pt x="332858" y="1073150"/>
                  </a:lnTo>
                  <a:lnTo>
                    <a:pt x="329348" y="1074420"/>
                  </a:lnTo>
                  <a:lnTo>
                    <a:pt x="317144" y="1074420"/>
                  </a:lnTo>
                  <a:lnTo>
                    <a:pt x="313688" y="1075690"/>
                  </a:lnTo>
                  <a:lnTo>
                    <a:pt x="296246" y="1075690"/>
                  </a:lnTo>
                  <a:lnTo>
                    <a:pt x="291008" y="1076960"/>
                  </a:lnTo>
                  <a:lnTo>
                    <a:pt x="273620" y="1076960"/>
                  </a:lnTo>
                  <a:lnTo>
                    <a:pt x="256177" y="1078230"/>
                  </a:lnTo>
                  <a:lnTo>
                    <a:pt x="1523189" y="1078230"/>
                  </a:lnTo>
                  <a:lnTo>
                    <a:pt x="1523189" y="417830"/>
                  </a:lnTo>
                  <a:lnTo>
                    <a:pt x="1519733" y="361950"/>
                  </a:lnTo>
                  <a:lnTo>
                    <a:pt x="1514408" y="279400"/>
                  </a:lnTo>
                  <a:lnTo>
                    <a:pt x="1509257" y="208280"/>
                  </a:lnTo>
                  <a:lnTo>
                    <a:pt x="1505747" y="165100"/>
                  </a:lnTo>
                  <a:lnTo>
                    <a:pt x="1502291" y="127000"/>
                  </a:lnTo>
                  <a:lnTo>
                    <a:pt x="1497053" y="80010"/>
                  </a:lnTo>
                  <a:lnTo>
                    <a:pt x="1488358" y="26670"/>
                  </a:lnTo>
                  <a:lnTo>
                    <a:pt x="1486576" y="20320"/>
                  </a:lnTo>
                  <a:lnTo>
                    <a:pt x="1484848" y="13970"/>
                  </a:lnTo>
                  <a:lnTo>
                    <a:pt x="1481392" y="6350"/>
                  </a:lnTo>
                  <a:lnTo>
                    <a:pt x="1479610" y="3810"/>
                  </a:lnTo>
                  <a:lnTo>
                    <a:pt x="1477882" y="1270"/>
                  </a:lnTo>
                  <a:lnTo>
                    <a:pt x="1476154" y="0"/>
                  </a:lnTo>
                  <a:close/>
                </a:path>
                <a:path w="1523364" h="1078230">
                  <a:moveTo>
                    <a:pt x="74898" y="1075690"/>
                  </a:moveTo>
                  <a:lnTo>
                    <a:pt x="17388" y="1075690"/>
                  </a:lnTo>
                  <a:lnTo>
                    <a:pt x="13932" y="1076960"/>
                  </a:lnTo>
                  <a:lnTo>
                    <a:pt x="92340" y="1076960"/>
                  </a:lnTo>
                  <a:lnTo>
                    <a:pt x="74898" y="1075690"/>
                  </a:lnTo>
                  <a:close/>
                </a:path>
                <a:path w="1523364" h="1078230">
                  <a:moveTo>
                    <a:pt x="67932" y="1074420"/>
                  </a:moveTo>
                  <a:lnTo>
                    <a:pt x="36558" y="1074420"/>
                  </a:lnTo>
                  <a:lnTo>
                    <a:pt x="27864" y="1075690"/>
                  </a:lnTo>
                  <a:lnTo>
                    <a:pt x="73170" y="1075690"/>
                  </a:lnTo>
                  <a:lnTo>
                    <a:pt x="67932" y="1074420"/>
                  </a:lnTo>
                  <a:close/>
                </a:path>
              </a:pathLst>
            </a:custGeom>
            <a:solidFill>
              <a:srgbClr val="6497B1"/>
            </a:solidFill>
          </p:spPr>
          <p:txBody>
            <a:bodyPr wrap="square" lIns="0" tIns="0" rIns="0" bIns="0" rtlCol="0"/>
            <a:lstStyle/>
            <a:p>
              <a:endParaRPr/>
            </a:p>
          </p:txBody>
        </p:sp>
        <p:sp>
          <p:nvSpPr>
            <p:cNvPr id="8" name="object 8"/>
            <p:cNvSpPr/>
            <p:nvPr/>
          </p:nvSpPr>
          <p:spPr>
            <a:xfrm>
              <a:off x="488839" y="1952089"/>
              <a:ext cx="1783080" cy="1079500"/>
            </a:xfrm>
            <a:custGeom>
              <a:avLst/>
              <a:gdLst/>
              <a:ahLst/>
              <a:cxnLst/>
              <a:rect l="l" t="t" r="r" b="b"/>
              <a:pathLst>
                <a:path w="1783080" h="1079500">
                  <a:moveTo>
                    <a:pt x="0" y="1077847"/>
                  </a:moveTo>
                  <a:lnTo>
                    <a:pt x="1728" y="1077847"/>
                  </a:lnTo>
                  <a:lnTo>
                    <a:pt x="3456" y="1077847"/>
                  </a:lnTo>
                  <a:lnTo>
                    <a:pt x="5238" y="1077901"/>
                  </a:lnTo>
                  <a:lnTo>
                    <a:pt x="6966" y="1077901"/>
                  </a:lnTo>
                  <a:lnTo>
                    <a:pt x="8694" y="1077901"/>
                  </a:lnTo>
                  <a:lnTo>
                    <a:pt x="10422" y="1077955"/>
                  </a:lnTo>
                  <a:lnTo>
                    <a:pt x="12204" y="1077955"/>
                  </a:lnTo>
                  <a:lnTo>
                    <a:pt x="13932" y="1077955"/>
                  </a:lnTo>
                  <a:lnTo>
                    <a:pt x="15660" y="1078009"/>
                  </a:lnTo>
                  <a:lnTo>
                    <a:pt x="17388" y="1078063"/>
                  </a:lnTo>
                  <a:lnTo>
                    <a:pt x="19170" y="1078063"/>
                  </a:lnTo>
                  <a:lnTo>
                    <a:pt x="20898" y="1078117"/>
                  </a:lnTo>
                  <a:lnTo>
                    <a:pt x="22626" y="1078171"/>
                  </a:lnTo>
                  <a:lnTo>
                    <a:pt x="24408" y="1078171"/>
                  </a:lnTo>
                  <a:lnTo>
                    <a:pt x="26136" y="1078225"/>
                  </a:lnTo>
                  <a:lnTo>
                    <a:pt x="27864" y="1078279"/>
                  </a:lnTo>
                  <a:lnTo>
                    <a:pt x="29592" y="1078279"/>
                  </a:lnTo>
                  <a:lnTo>
                    <a:pt x="31374" y="1078333"/>
                  </a:lnTo>
                  <a:lnTo>
                    <a:pt x="33102" y="1078387"/>
                  </a:lnTo>
                  <a:lnTo>
                    <a:pt x="34830" y="1078441"/>
                  </a:lnTo>
                  <a:lnTo>
                    <a:pt x="36558" y="1078441"/>
                  </a:lnTo>
                  <a:lnTo>
                    <a:pt x="38340" y="1078495"/>
                  </a:lnTo>
                  <a:lnTo>
                    <a:pt x="40068" y="1078549"/>
                  </a:lnTo>
                  <a:lnTo>
                    <a:pt x="41796" y="1078549"/>
                  </a:lnTo>
                  <a:lnTo>
                    <a:pt x="43578" y="1078603"/>
                  </a:lnTo>
                  <a:lnTo>
                    <a:pt x="45306" y="1078603"/>
                  </a:lnTo>
                  <a:lnTo>
                    <a:pt x="47034" y="1078657"/>
                  </a:lnTo>
                  <a:lnTo>
                    <a:pt x="48762" y="1078657"/>
                  </a:lnTo>
                  <a:lnTo>
                    <a:pt x="50544" y="1078711"/>
                  </a:lnTo>
                  <a:lnTo>
                    <a:pt x="52272" y="1078711"/>
                  </a:lnTo>
                  <a:lnTo>
                    <a:pt x="54000" y="1078765"/>
                  </a:lnTo>
                  <a:lnTo>
                    <a:pt x="55782" y="1078765"/>
                  </a:lnTo>
                  <a:lnTo>
                    <a:pt x="57510" y="1078765"/>
                  </a:lnTo>
                  <a:lnTo>
                    <a:pt x="59238" y="1078819"/>
                  </a:lnTo>
                  <a:lnTo>
                    <a:pt x="60966" y="1078819"/>
                  </a:lnTo>
                  <a:lnTo>
                    <a:pt x="62748" y="1078819"/>
                  </a:lnTo>
                  <a:lnTo>
                    <a:pt x="64476" y="1078873"/>
                  </a:lnTo>
                  <a:lnTo>
                    <a:pt x="66204" y="1078873"/>
                  </a:lnTo>
                  <a:lnTo>
                    <a:pt x="67932" y="1078873"/>
                  </a:lnTo>
                  <a:lnTo>
                    <a:pt x="69714" y="1078873"/>
                  </a:lnTo>
                  <a:lnTo>
                    <a:pt x="71442" y="1078873"/>
                  </a:lnTo>
                  <a:lnTo>
                    <a:pt x="73170" y="1078873"/>
                  </a:lnTo>
                  <a:lnTo>
                    <a:pt x="74952" y="1078927"/>
                  </a:lnTo>
                  <a:lnTo>
                    <a:pt x="212599" y="1078927"/>
                  </a:lnTo>
                  <a:lnTo>
                    <a:pt x="214327" y="1078873"/>
                  </a:lnTo>
                  <a:lnTo>
                    <a:pt x="216109" y="1078873"/>
                  </a:lnTo>
                  <a:lnTo>
                    <a:pt x="217837" y="1078873"/>
                  </a:lnTo>
                  <a:lnTo>
                    <a:pt x="219565" y="1078873"/>
                  </a:lnTo>
                  <a:lnTo>
                    <a:pt x="221347" y="1078873"/>
                  </a:lnTo>
                  <a:lnTo>
                    <a:pt x="223075" y="1078819"/>
                  </a:lnTo>
                  <a:lnTo>
                    <a:pt x="224803" y="1078819"/>
                  </a:lnTo>
                  <a:lnTo>
                    <a:pt x="226531" y="1078819"/>
                  </a:lnTo>
                  <a:lnTo>
                    <a:pt x="228313" y="1078765"/>
                  </a:lnTo>
                  <a:lnTo>
                    <a:pt x="230041" y="1078765"/>
                  </a:lnTo>
                  <a:lnTo>
                    <a:pt x="231769" y="1078711"/>
                  </a:lnTo>
                  <a:lnTo>
                    <a:pt x="233497" y="1078711"/>
                  </a:lnTo>
                  <a:lnTo>
                    <a:pt x="235279" y="1078657"/>
                  </a:lnTo>
                  <a:lnTo>
                    <a:pt x="237007" y="1078603"/>
                  </a:lnTo>
                  <a:lnTo>
                    <a:pt x="238735" y="1078603"/>
                  </a:lnTo>
                  <a:lnTo>
                    <a:pt x="240517" y="1078549"/>
                  </a:lnTo>
                  <a:lnTo>
                    <a:pt x="242245" y="1078495"/>
                  </a:lnTo>
                  <a:lnTo>
                    <a:pt x="243973" y="1078441"/>
                  </a:lnTo>
                  <a:lnTo>
                    <a:pt x="245701" y="1078333"/>
                  </a:lnTo>
                  <a:lnTo>
                    <a:pt x="247483" y="1078279"/>
                  </a:lnTo>
                  <a:lnTo>
                    <a:pt x="249211" y="1078225"/>
                  </a:lnTo>
                  <a:lnTo>
                    <a:pt x="250939" y="1078117"/>
                  </a:lnTo>
                  <a:lnTo>
                    <a:pt x="252667" y="1078063"/>
                  </a:lnTo>
                  <a:lnTo>
                    <a:pt x="254449" y="1077955"/>
                  </a:lnTo>
                  <a:lnTo>
                    <a:pt x="256177" y="1077847"/>
                  </a:lnTo>
                  <a:lnTo>
                    <a:pt x="257905" y="1077793"/>
                  </a:lnTo>
                  <a:lnTo>
                    <a:pt x="259687" y="1077685"/>
                  </a:lnTo>
                  <a:lnTo>
                    <a:pt x="261415" y="1077523"/>
                  </a:lnTo>
                  <a:lnTo>
                    <a:pt x="263143" y="1077415"/>
                  </a:lnTo>
                  <a:lnTo>
                    <a:pt x="264871" y="1077307"/>
                  </a:lnTo>
                  <a:lnTo>
                    <a:pt x="266653" y="1077199"/>
                  </a:lnTo>
                  <a:lnTo>
                    <a:pt x="268381" y="1077037"/>
                  </a:lnTo>
                  <a:lnTo>
                    <a:pt x="270109" y="1076929"/>
                  </a:lnTo>
                  <a:lnTo>
                    <a:pt x="271892" y="1076767"/>
                  </a:lnTo>
                  <a:lnTo>
                    <a:pt x="273620" y="1076659"/>
                  </a:lnTo>
                  <a:lnTo>
                    <a:pt x="275348" y="1076497"/>
                  </a:lnTo>
                  <a:lnTo>
                    <a:pt x="277076" y="1076335"/>
                  </a:lnTo>
                  <a:lnTo>
                    <a:pt x="278858" y="1076227"/>
                  </a:lnTo>
                  <a:lnTo>
                    <a:pt x="280586" y="1076065"/>
                  </a:lnTo>
                  <a:lnTo>
                    <a:pt x="282314" y="1075957"/>
                  </a:lnTo>
                  <a:lnTo>
                    <a:pt x="284042" y="1075795"/>
                  </a:lnTo>
                  <a:lnTo>
                    <a:pt x="285824" y="1075687"/>
                  </a:lnTo>
                  <a:lnTo>
                    <a:pt x="287552" y="1075525"/>
                  </a:lnTo>
                  <a:lnTo>
                    <a:pt x="289280" y="1075417"/>
                  </a:lnTo>
                  <a:lnTo>
                    <a:pt x="291062" y="1075309"/>
                  </a:lnTo>
                  <a:lnTo>
                    <a:pt x="292790" y="1075201"/>
                  </a:lnTo>
                  <a:lnTo>
                    <a:pt x="294518" y="1075093"/>
                  </a:lnTo>
                  <a:lnTo>
                    <a:pt x="296246" y="1074985"/>
                  </a:lnTo>
                  <a:lnTo>
                    <a:pt x="298028" y="1074931"/>
                  </a:lnTo>
                  <a:lnTo>
                    <a:pt x="299756" y="1074823"/>
                  </a:lnTo>
                  <a:lnTo>
                    <a:pt x="301484" y="1074769"/>
                  </a:lnTo>
                  <a:lnTo>
                    <a:pt x="303212" y="1074715"/>
                  </a:lnTo>
                  <a:lnTo>
                    <a:pt x="304994" y="1074661"/>
                  </a:lnTo>
                  <a:lnTo>
                    <a:pt x="306722" y="1074661"/>
                  </a:lnTo>
                  <a:lnTo>
                    <a:pt x="308450" y="1074661"/>
                  </a:lnTo>
                  <a:lnTo>
                    <a:pt x="310232" y="1074661"/>
                  </a:lnTo>
                  <a:lnTo>
                    <a:pt x="311960" y="1074661"/>
                  </a:lnTo>
                  <a:lnTo>
                    <a:pt x="313688" y="1074661"/>
                  </a:lnTo>
                  <a:lnTo>
                    <a:pt x="315416" y="1074661"/>
                  </a:lnTo>
                  <a:lnTo>
                    <a:pt x="317198" y="1074715"/>
                  </a:lnTo>
                  <a:lnTo>
                    <a:pt x="318926" y="1074769"/>
                  </a:lnTo>
                  <a:lnTo>
                    <a:pt x="320654" y="1074823"/>
                  </a:lnTo>
                  <a:lnTo>
                    <a:pt x="322382" y="1074877"/>
                  </a:lnTo>
                  <a:lnTo>
                    <a:pt x="324164" y="1074931"/>
                  </a:lnTo>
                  <a:lnTo>
                    <a:pt x="325892" y="1075039"/>
                  </a:lnTo>
                  <a:lnTo>
                    <a:pt x="327620" y="1075093"/>
                  </a:lnTo>
                  <a:lnTo>
                    <a:pt x="329402" y="1075201"/>
                  </a:lnTo>
                  <a:lnTo>
                    <a:pt x="331130" y="1075309"/>
                  </a:lnTo>
                  <a:lnTo>
                    <a:pt x="332858" y="1075417"/>
                  </a:lnTo>
                  <a:lnTo>
                    <a:pt x="334586" y="1075471"/>
                  </a:lnTo>
                  <a:lnTo>
                    <a:pt x="336368" y="1075579"/>
                  </a:lnTo>
                  <a:lnTo>
                    <a:pt x="338096" y="1075687"/>
                  </a:lnTo>
                  <a:lnTo>
                    <a:pt x="339824" y="1075795"/>
                  </a:lnTo>
                  <a:lnTo>
                    <a:pt x="341552" y="1075903"/>
                  </a:lnTo>
                  <a:lnTo>
                    <a:pt x="343334" y="1076011"/>
                  </a:lnTo>
                  <a:lnTo>
                    <a:pt x="345062" y="1076119"/>
                  </a:lnTo>
                  <a:lnTo>
                    <a:pt x="346790" y="1076227"/>
                  </a:lnTo>
                  <a:lnTo>
                    <a:pt x="348572" y="1076335"/>
                  </a:lnTo>
                  <a:lnTo>
                    <a:pt x="350300" y="1076443"/>
                  </a:lnTo>
                  <a:lnTo>
                    <a:pt x="352028" y="1076551"/>
                  </a:lnTo>
                  <a:lnTo>
                    <a:pt x="353756" y="1076605"/>
                  </a:lnTo>
                  <a:lnTo>
                    <a:pt x="355538" y="1076713"/>
                  </a:lnTo>
                  <a:lnTo>
                    <a:pt x="357266" y="1076821"/>
                  </a:lnTo>
                  <a:lnTo>
                    <a:pt x="358994" y="1076875"/>
                  </a:lnTo>
                  <a:lnTo>
                    <a:pt x="360722" y="1076983"/>
                  </a:lnTo>
                  <a:lnTo>
                    <a:pt x="362504" y="1077091"/>
                  </a:lnTo>
                  <a:lnTo>
                    <a:pt x="364232" y="1077145"/>
                  </a:lnTo>
                  <a:lnTo>
                    <a:pt x="365960" y="1077253"/>
                  </a:lnTo>
                  <a:lnTo>
                    <a:pt x="367742" y="1077307"/>
                  </a:lnTo>
                  <a:lnTo>
                    <a:pt x="369470" y="1077415"/>
                  </a:lnTo>
                  <a:lnTo>
                    <a:pt x="371198" y="1077469"/>
                  </a:lnTo>
                  <a:lnTo>
                    <a:pt x="372926" y="1077523"/>
                  </a:lnTo>
                  <a:lnTo>
                    <a:pt x="374708" y="1077631"/>
                  </a:lnTo>
                  <a:lnTo>
                    <a:pt x="376436" y="1077685"/>
                  </a:lnTo>
                  <a:lnTo>
                    <a:pt x="378164" y="1077739"/>
                  </a:lnTo>
                  <a:lnTo>
                    <a:pt x="379946" y="1077793"/>
                  </a:lnTo>
                  <a:lnTo>
                    <a:pt x="381674" y="1077847"/>
                  </a:lnTo>
                  <a:lnTo>
                    <a:pt x="383402" y="1077955"/>
                  </a:lnTo>
                  <a:lnTo>
                    <a:pt x="385130" y="1078009"/>
                  </a:lnTo>
                  <a:lnTo>
                    <a:pt x="386912" y="1078063"/>
                  </a:lnTo>
                  <a:lnTo>
                    <a:pt x="388640" y="1078117"/>
                  </a:lnTo>
                  <a:lnTo>
                    <a:pt x="390368" y="1078171"/>
                  </a:lnTo>
                  <a:lnTo>
                    <a:pt x="392096" y="1078171"/>
                  </a:lnTo>
                  <a:lnTo>
                    <a:pt x="393878" y="1078225"/>
                  </a:lnTo>
                  <a:lnTo>
                    <a:pt x="395606" y="1078279"/>
                  </a:lnTo>
                  <a:lnTo>
                    <a:pt x="397334" y="1078333"/>
                  </a:lnTo>
                  <a:lnTo>
                    <a:pt x="399116" y="1078333"/>
                  </a:lnTo>
                  <a:lnTo>
                    <a:pt x="400844" y="1078387"/>
                  </a:lnTo>
                  <a:lnTo>
                    <a:pt x="402572" y="1078441"/>
                  </a:lnTo>
                  <a:lnTo>
                    <a:pt x="404300" y="1078441"/>
                  </a:lnTo>
                  <a:lnTo>
                    <a:pt x="406082" y="1078441"/>
                  </a:lnTo>
                  <a:lnTo>
                    <a:pt x="407811" y="1078495"/>
                  </a:lnTo>
                  <a:lnTo>
                    <a:pt x="409539" y="1078495"/>
                  </a:lnTo>
                  <a:lnTo>
                    <a:pt x="423471" y="1078495"/>
                  </a:lnTo>
                  <a:lnTo>
                    <a:pt x="425253" y="1078441"/>
                  </a:lnTo>
                  <a:lnTo>
                    <a:pt x="426981" y="1078441"/>
                  </a:lnTo>
                  <a:lnTo>
                    <a:pt x="428709" y="1078387"/>
                  </a:lnTo>
                  <a:lnTo>
                    <a:pt x="430437" y="1078387"/>
                  </a:lnTo>
                  <a:lnTo>
                    <a:pt x="432219" y="1078333"/>
                  </a:lnTo>
                  <a:lnTo>
                    <a:pt x="433947" y="1078333"/>
                  </a:lnTo>
                  <a:lnTo>
                    <a:pt x="435675" y="1078279"/>
                  </a:lnTo>
                  <a:lnTo>
                    <a:pt x="437457" y="1078279"/>
                  </a:lnTo>
                  <a:lnTo>
                    <a:pt x="439185" y="1078225"/>
                  </a:lnTo>
                  <a:lnTo>
                    <a:pt x="440913" y="1078171"/>
                  </a:lnTo>
                  <a:lnTo>
                    <a:pt x="442641" y="1078171"/>
                  </a:lnTo>
                  <a:lnTo>
                    <a:pt x="444423" y="1078117"/>
                  </a:lnTo>
                  <a:lnTo>
                    <a:pt x="446151" y="1078063"/>
                  </a:lnTo>
                  <a:lnTo>
                    <a:pt x="447879" y="1078063"/>
                  </a:lnTo>
                  <a:lnTo>
                    <a:pt x="449607" y="1078009"/>
                  </a:lnTo>
                  <a:lnTo>
                    <a:pt x="451389" y="1078009"/>
                  </a:lnTo>
                  <a:lnTo>
                    <a:pt x="453117" y="1077955"/>
                  </a:lnTo>
                  <a:lnTo>
                    <a:pt x="454845" y="1077955"/>
                  </a:lnTo>
                  <a:lnTo>
                    <a:pt x="456627" y="1077901"/>
                  </a:lnTo>
                  <a:lnTo>
                    <a:pt x="458355" y="1077901"/>
                  </a:lnTo>
                  <a:lnTo>
                    <a:pt x="460083" y="1077901"/>
                  </a:lnTo>
                  <a:lnTo>
                    <a:pt x="461811" y="1077847"/>
                  </a:lnTo>
                  <a:lnTo>
                    <a:pt x="463593" y="1077847"/>
                  </a:lnTo>
                  <a:lnTo>
                    <a:pt x="479253" y="1077847"/>
                  </a:lnTo>
                  <a:lnTo>
                    <a:pt x="480981" y="1077901"/>
                  </a:lnTo>
                  <a:lnTo>
                    <a:pt x="482763" y="1077901"/>
                  </a:lnTo>
                  <a:lnTo>
                    <a:pt x="484491" y="1077901"/>
                  </a:lnTo>
                  <a:lnTo>
                    <a:pt x="486219" y="1077955"/>
                  </a:lnTo>
                  <a:lnTo>
                    <a:pt x="488001" y="1077955"/>
                  </a:lnTo>
                  <a:lnTo>
                    <a:pt x="489729" y="1077955"/>
                  </a:lnTo>
                  <a:lnTo>
                    <a:pt x="491457" y="1077955"/>
                  </a:lnTo>
                  <a:lnTo>
                    <a:pt x="493185" y="1078009"/>
                  </a:lnTo>
                  <a:lnTo>
                    <a:pt x="507171" y="1078009"/>
                  </a:lnTo>
                  <a:lnTo>
                    <a:pt x="508899" y="1077955"/>
                  </a:lnTo>
                  <a:lnTo>
                    <a:pt x="510627" y="1077955"/>
                  </a:lnTo>
                  <a:lnTo>
                    <a:pt x="512355" y="1077955"/>
                  </a:lnTo>
                  <a:lnTo>
                    <a:pt x="514137" y="1077901"/>
                  </a:lnTo>
                  <a:lnTo>
                    <a:pt x="515865" y="1077901"/>
                  </a:lnTo>
                  <a:lnTo>
                    <a:pt x="517593" y="1077847"/>
                  </a:lnTo>
                  <a:lnTo>
                    <a:pt x="519321" y="1077793"/>
                  </a:lnTo>
                  <a:lnTo>
                    <a:pt x="521103" y="1077739"/>
                  </a:lnTo>
                  <a:lnTo>
                    <a:pt x="522831" y="1077685"/>
                  </a:lnTo>
                  <a:lnTo>
                    <a:pt x="524559" y="1077631"/>
                  </a:lnTo>
                  <a:lnTo>
                    <a:pt x="526341" y="1077577"/>
                  </a:lnTo>
                  <a:lnTo>
                    <a:pt x="528069" y="1077523"/>
                  </a:lnTo>
                  <a:lnTo>
                    <a:pt x="529797" y="1077469"/>
                  </a:lnTo>
                  <a:lnTo>
                    <a:pt x="531525" y="1077415"/>
                  </a:lnTo>
                  <a:lnTo>
                    <a:pt x="533307" y="1077361"/>
                  </a:lnTo>
                  <a:lnTo>
                    <a:pt x="535035" y="1077253"/>
                  </a:lnTo>
                  <a:lnTo>
                    <a:pt x="536763" y="1077199"/>
                  </a:lnTo>
                  <a:lnTo>
                    <a:pt x="538491" y="1077145"/>
                  </a:lnTo>
                  <a:lnTo>
                    <a:pt x="540273" y="1077037"/>
                  </a:lnTo>
                  <a:lnTo>
                    <a:pt x="542001" y="1076983"/>
                  </a:lnTo>
                  <a:lnTo>
                    <a:pt x="543730" y="1076875"/>
                  </a:lnTo>
                  <a:lnTo>
                    <a:pt x="545512" y="1076821"/>
                  </a:lnTo>
                  <a:lnTo>
                    <a:pt x="547240" y="1076713"/>
                  </a:lnTo>
                  <a:lnTo>
                    <a:pt x="548968" y="1076605"/>
                  </a:lnTo>
                  <a:lnTo>
                    <a:pt x="550696" y="1076551"/>
                  </a:lnTo>
                  <a:lnTo>
                    <a:pt x="552478" y="1076443"/>
                  </a:lnTo>
                  <a:lnTo>
                    <a:pt x="554206" y="1076335"/>
                  </a:lnTo>
                  <a:lnTo>
                    <a:pt x="555934" y="1076227"/>
                  </a:lnTo>
                  <a:lnTo>
                    <a:pt x="557662" y="1076173"/>
                  </a:lnTo>
                  <a:lnTo>
                    <a:pt x="559444" y="1076065"/>
                  </a:lnTo>
                  <a:lnTo>
                    <a:pt x="561172" y="1075957"/>
                  </a:lnTo>
                  <a:lnTo>
                    <a:pt x="562900" y="1075849"/>
                  </a:lnTo>
                  <a:lnTo>
                    <a:pt x="564682" y="1075741"/>
                  </a:lnTo>
                  <a:lnTo>
                    <a:pt x="566410" y="1075633"/>
                  </a:lnTo>
                  <a:lnTo>
                    <a:pt x="568138" y="1075525"/>
                  </a:lnTo>
                  <a:lnTo>
                    <a:pt x="569866" y="1075417"/>
                  </a:lnTo>
                  <a:lnTo>
                    <a:pt x="571648" y="1075309"/>
                  </a:lnTo>
                  <a:lnTo>
                    <a:pt x="573376" y="1075147"/>
                  </a:lnTo>
                  <a:lnTo>
                    <a:pt x="575104" y="1075039"/>
                  </a:lnTo>
                  <a:lnTo>
                    <a:pt x="576832" y="1074931"/>
                  </a:lnTo>
                  <a:lnTo>
                    <a:pt x="578614" y="1074769"/>
                  </a:lnTo>
                  <a:lnTo>
                    <a:pt x="580342" y="1074661"/>
                  </a:lnTo>
                  <a:lnTo>
                    <a:pt x="582070" y="1074499"/>
                  </a:lnTo>
                  <a:lnTo>
                    <a:pt x="583852" y="1074391"/>
                  </a:lnTo>
                  <a:lnTo>
                    <a:pt x="585580" y="1074229"/>
                  </a:lnTo>
                  <a:lnTo>
                    <a:pt x="587308" y="1074067"/>
                  </a:lnTo>
                  <a:lnTo>
                    <a:pt x="589036" y="1073959"/>
                  </a:lnTo>
                  <a:lnTo>
                    <a:pt x="590818" y="1073797"/>
                  </a:lnTo>
                  <a:lnTo>
                    <a:pt x="592546" y="1073635"/>
                  </a:lnTo>
                  <a:lnTo>
                    <a:pt x="594274" y="1073527"/>
                  </a:lnTo>
                  <a:lnTo>
                    <a:pt x="596056" y="1073365"/>
                  </a:lnTo>
                  <a:lnTo>
                    <a:pt x="597784" y="1073203"/>
                  </a:lnTo>
                  <a:lnTo>
                    <a:pt x="599512" y="1073041"/>
                  </a:lnTo>
                  <a:lnTo>
                    <a:pt x="601240" y="1072933"/>
                  </a:lnTo>
                  <a:lnTo>
                    <a:pt x="603022" y="1072771"/>
                  </a:lnTo>
                  <a:lnTo>
                    <a:pt x="604750" y="1072609"/>
                  </a:lnTo>
                  <a:lnTo>
                    <a:pt x="606478" y="1072501"/>
                  </a:lnTo>
                  <a:lnTo>
                    <a:pt x="608206" y="1072339"/>
                  </a:lnTo>
                  <a:lnTo>
                    <a:pt x="609988" y="1072177"/>
                  </a:lnTo>
                  <a:lnTo>
                    <a:pt x="611716" y="1072069"/>
                  </a:lnTo>
                  <a:lnTo>
                    <a:pt x="613444" y="1071961"/>
                  </a:lnTo>
                  <a:lnTo>
                    <a:pt x="615226" y="1071799"/>
                  </a:lnTo>
                  <a:lnTo>
                    <a:pt x="616954" y="1071691"/>
                  </a:lnTo>
                  <a:lnTo>
                    <a:pt x="618682" y="1071583"/>
                  </a:lnTo>
                  <a:lnTo>
                    <a:pt x="620410" y="1071475"/>
                  </a:lnTo>
                  <a:lnTo>
                    <a:pt x="622192" y="1071367"/>
                  </a:lnTo>
                  <a:lnTo>
                    <a:pt x="623920" y="1071259"/>
                  </a:lnTo>
                  <a:lnTo>
                    <a:pt x="625648" y="1071151"/>
                  </a:lnTo>
                  <a:lnTo>
                    <a:pt x="627376" y="1071043"/>
                  </a:lnTo>
                  <a:lnTo>
                    <a:pt x="629158" y="1070989"/>
                  </a:lnTo>
                  <a:lnTo>
                    <a:pt x="630886" y="1070881"/>
                  </a:lnTo>
                  <a:lnTo>
                    <a:pt x="632614" y="1070827"/>
                  </a:lnTo>
                  <a:lnTo>
                    <a:pt x="634396" y="1070719"/>
                  </a:lnTo>
                  <a:lnTo>
                    <a:pt x="636124" y="1070665"/>
                  </a:lnTo>
                  <a:lnTo>
                    <a:pt x="637852" y="1070611"/>
                  </a:lnTo>
                  <a:lnTo>
                    <a:pt x="639580" y="1070557"/>
                  </a:lnTo>
                  <a:lnTo>
                    <a:pt x="641362" y="1070503"/>
                  </a:lnTo>
                  <a:lnTo>
                    <a:pt x="643090" y="1070449"/>
                  </a:lnTo>
                  <a:lnTo>
                    <a:pt x="644818" y="1070395"/>
                  </a:lnTo>
                  <a:lnTo>
                    <a:pt x="646546" y="1070341"/>
                  </a:lnTo>
                  <a:lnTo>
                    <a:pt x="648328" y="1070287"/>
                  </a:lnTo>
                  <a:lnTo>
                    <a:pt x="650056" y="1070233"/>
                  </a:lnTo>
                  <a:lnTo>
                    <a:pt x="651784" y="1070233"/>
                  </a:lnTo>
                  <a:lnTo>
                    <a:pt x="653566" y="1070179"/>
                  </a:lnTo>
                  <a:lnTo>
                    <a:pt x="655294" y="1070125"/>
                  </a:lnTo>
                  <a:lnTo>
                    <a:pt x="657022" y="1070071"/>
                  </a:lnTo>
                  <a:lnTo>
                    <a:pt x="658750" y="1070017"/>
                  </a:lnTo>
                  <a:lnTo>
                    <a:pt x="660532" y="1069963"/>
                  </a:lnTo>
                  <a:lnTo>
                    <a:pt x="662260" y="1069963"/>
                  </a:lnTo>
                  <a:lnTo>
                    <a:pt x="663988" y="1069909"/>
                  </a:lnTo>
                  <a:lnTo>
                    <a:pt x="665716" y="1069855"/>
                  </a:lnTo>
                  <a:lnTo>
                    <a:pt x="667498" y="1069801"/>
                  </a:lnTo>
                  <a:lnTo>
                    <a:pt x="669226" y="1069747"/>
                  </a:lnTo>
                  <a:lnTo>
                    <a:pt x="670954" y="1069693"/>
                  </a:lnTo>
                  <a:lnTo>
                    <a:pt x="672736" y="1069639"/>
                  </a:lnTo>
                  <a:lnTo>
                    <a:pt x="674464" y="1069531"/>
                  </a:lnTo>
                  <a:lnTo>
                    <a:pt x="676192" y="1069477"/>
                  </a:lnTo>
                  <a:lnTo>
                    <a:pt x="677920" y="1069423"/>
                  </a:lnTo>
                  <a:lnTo>
                    <a:pt x="679703" y="1069369"/>
                  </a:lnTo>
                  <a:lnTo>
                    <a:pt x="681431" y="1069315"/>
                  </a:lnTo>
                  <a:lnTo>
                    <a:pt x="683159" y="1069261"/>
                  </a:lnTo>
                  <a:lnTo>
                    <a:pt x="684887" y="1069207"/>
                  </a:lnTo>
                  <a:lnTo>
                    <a:pt x="686669" y="1069153"/>
                  </a:lnTo>
                  <a:lnTo>
                    <a:pt x="688397" y="1069099"/>
                  </a:lnTo>
                  <a:lnTo>
                    <a:pt x="690125" y="1069045"/>
                  </a:lnTo>
                  <a:lnTo>
                    <a:pt x="691907" y="1068991"/>
                  </a:lnTo>
                  <a:lnTo>
                    <a:pt x="693635" y="1068937"/>
                  </a:lnTo>
                  <a:lnTo>
                    <a:pt x="695363" y="1068937"/>
                  </a:lnTo>
                  <a:lnTo>
                    <a:pt x="697091" y="1068883"/>
                  </a:lnTo>
                  <a:lnTo>
                    <a:pt x="698873" y="1068883"/>
                  </a:lnTo>
                  <a:lnTo>
                    <a:pt x="700601" y="1068883"/>
                  </a:lnTo>
                  <a:lnTo>
                    <a:pt x="702329" y="1068883"/>
                  </a:lnTo>
                  <a:lnTo>
                    <a:pt x="704111" y="1068883"/>
                  </a:lnTo>
                  <a:lnTo>
                    <a:pt x="705839" y="1068883"/>
                  </a:lnTo>
                  <a:lnTo>
                    <a:pt x="707567" y="1068937"/>
                  </a:lnTo>
                  <a:lnTo>
                    <a:pt x="709295" y="1068937"/>
                  </a:lnTo>
                  <a:lnTo>
                    <a:pt x="711077" y="1068991"/>
                  </a:lnTo>
                  <a:lnTo>
                    <a:pt x="712805" y="1069045"/>
                  </a:lnTo>
                  <a:lnTo>
                    <a:pt x="714533" y="1069099"/>
                  </a:lnTo>
                  <a:lnTo>
                    <a:pt x="716261" y="1069153"/>
                  </a:lnTo>
                  <a:lnTo>
                    <a:pt x="718043" y="1069207"/>
                  </a:lnTo>
                  <a:lnTo>
                    <a:pt x="719771" y="1069261"/>
                  </a:lnTo>
                  <a:lnTo>
                    <a:pt x="721499" y="1069369"/>
                  </a:lnTo>
                  <a:lnTo>
                    <a:pt x="723281" y="1069423"/>
                  </a:lnTo>
                  <a:lnTo>
                    <a:pt x="725009" y="1069531"/>
                  </a:lnTo>
                  <a:lnTo>
                    <a:pt x="726737" y="1069585"/>
                  </a:lnTo>
                  <a:lnTo>
                    <a:pt x="728465" y="1069639"/>
                  </a:lnTo>
                  <a:lnTo>
                    <a:pt x="730247" y="1069747"/>
                  </a:lnTo>
                  <a:lnTo>
                    <a:pt x="731975" y="1069801"/>
                  </a:lnTo>
                  <a:lnTo>
                    <a:pt x="733703" y="1069855"/>
                  </a:lnTo>
                  <a:lnTo>
                    <a:pt x="735431" y="1069909"/>
                  </a:lnTo>
                  <a:lnTo>
                    <a:pt x="737213" y="1069909"/>
                  </a:lnTo>
                  <a:lnTo>
                    <a:pt x="738941" y="1069963"/>
                  </a:lnTo>
                  <a:lnTo>
                    <a:pt x="740669" y="1069963"/>
                  </a:lnTo>
                  <a:lnTo>
                    <a:pt x="742451" y="1069963"/>
                  </a:lnTo>
                  <a:lnTo>
                    <a:pt x="744179" y="1069909"/>
                  </a:lnTo>
                  <a:lnTo>
                    <a:pt x="745907" y="1069855"/>
                  </a:lnTo>
                  <a:lnTo>
                    <a:pt x="747635" y="1069801"/>
                  </a:lnTo>
                  <a:lnTo>
                    <a:pt x="749417" y="1069747"/>
                  </a:lnTo>
                  <a:lnTo>
                    <a:pt x="751145" y="1069639"/>
                  </a:lnTo>
                  <a:lnTo>
                    <a:pt x="752873" y="1069477"/>
                  </a:lnTo>
                  <a:lnTo>
                    <a:pt x="754601" y="1069369"/>
                  </a:lnTo>
                  <a:lnTo>
                    <a:pt x="756383" y="1069153"/>
                  </a:lnTo>
                  <a:lnTo>
                    <a:pt x="758111" y="1068991"/>
                  </a:lnTo>
                  <a:lnTo>
                    <a:pt x="759839" y="1068775"/>
                  </a:lnTo>
                  <a:lnTo>
                    <a:pt x="761621" y="1068559"/>
                  </a:lnTo>
                  <a:lnTo>
                    <a:pt x="763349" y="1068289"/>
                  </a:lnTo>
                  <a:lnTo>
                    <a:pt x="765077" y="1068019"/>
                  </a:lnTo>
                  <a:lnTo>
                    <a:pt x="766805" y="1067749"/>
                  </a:lnTo>
                  <a:lnTo>
                    <a:pt x="768587" y="1067425"/>
                  </a:lnTo>
                  <a:lnTo>
                    <a:pt x="770315" y="1067101"/>
                  </a:lnTo>
                  <a:lnTo>
                    <a:pt x="772043" y="1066777"/>
                  </a:lnTo>
                  <a:lnTo>
                    <a:pt x="773771" y="1066453"/>
                  </a:lnTo>
                  <a:lnTo>
                    <a:pt x="775553" y="1066129"/>
                  </a:lnTo>
                  <a:lnTo>
                    <a:pt x="777281" y="1065751"/>
                  </a:lnTo>
                  <a:lnTo>
                    <a:pt x="779009" y="1065427"/>
                  </a:lnTo>
                  <a:lnTo>
                    <a:pt x="780791" y="1065049"/>
                  </a:lnTo>
                  <a:lnTo>
                    <a:pt x="782519" y="1064671"/>
                  </a:lnTo>
                  <a:lnTo>
                    <a:pt x="784247" y="1064347"/>
                  </a:lnTo>
                  <a:lnTo>
                    <a:pt x="785975" y="1063969"/>
                  </a:lnTo>
                  <a:lnTo>
                    <a:pt x="787757" y="1063645"/>
                  </a:lnTo>
                  <a:lnTo>
                    <a:pt x="789485" y="1063267"/>
                  </a:lnTo>
                  <a:lnTo>
                    <a:pt x="791213" y="1062943"/>
                  </a:lnTo>
                  <a:lnTo>
                    <a:pt x="792941" y="1062619"/>
                  </a:lnTo>
                  <a:lnTo>
                    <a:pt x="794723" y="1062295"/>
                  </a:lnTo>
                  <a:lnTo>
                    <a:pt x="796451" y="1061971"/>
                  </a:lnTo>
                  <a:lnTo>
                    <a:pt x="798179" y="1061701"/>
                  </a:lnTo>
                  <a:lnTo>
                    <a:pt x="799961" y="1061431"/>
                  </a:lnTo>
                  <a:lnTo>
                    <a:pt x="801689" y="1061161"/>
                  </a:lnTo>
                  <a:lnTo>
                    <a:pt x="803417" y="1060891"/>
                  </a:lnTo>
                  <a:lnTo>
                    <a:pt x="805145" y="1060675"/>
                  </a:lnTo>
                  <a:lnTo>
                    <a:pt x="806927" y="1060405"/>
                  </a:lnTo>
                  <a:lnTo>
                    <a:pt x="808655" y="1060189"/>
                  </a:lnTo>
                  <a:lnTo>
                    <a:pt x="810383" y="1060027"/>
                  </a:lnTo>
                  <a:lnTo>
                    <a:pt x="812165" y="1059811"/>
                  </a:lnTo>
                  <a:lnTo>
                    <a:pt x="813894" y="1059595"/>
                  </a:lnTo>
                  <a:lnTo>
                    <a:pt x="815622" y="1059433"/>
                  </a:lnTo>
                  <a:lnTo>
                    <a:pt x="817350" y="1059271"/>
                  </a:lnTo>
                  <a:lnTo>
                    <a:pt x="819132" y="1059109"/>
                  </a:lnTo>
                  <a:lnTo>
                    <a:pt x="820860" y="1058947"/>
                  </a:lnTo>
                  <a:lnTo>
                    <a:pt x="822588" y="1058785"/>
                  </a:lnTo>
                  <a:lnTo>
                    <a:pt x="824316" y="1058677"/>
                  </a:lnTo>
                  <a:lnTo>
                    <a:pt x="826098" y="1058515"/>
                  </a:lnTo>
                  <a:lnTo>
                    <a:pt x="827826" y="1058353"/>
                  </a:lnTo>
                  <a:lnTo>
                    <a:pt x="829554" y="1058191"/>
                  </a:lnTo>
                  <a:lnTo>
                    <a:pt x="831336" y="1058083"/>
                  </a:lnTo>
                  <a:lnTo>
                    <a:pt x="833064" y="1057921"/>
                  </a:lnTo>
                  <a:lnTo>
                    <a:pt x="834792" y="1057759"/>
                  </a:lnTo>
                  <a:lnTo>
                    <a:pt x="836520" y="1057651"/>
                  </a:lnTo>
                  <a:lnTo>
                    <a:pt x="838302" y="1057489"/>
                  </a:lnTo>
                  <a:lnTo>
                    <a:pt x="840030" y="1057327"/>
                  </a:lnTo>
                  <a:lnTo>
                    <a:pt x="841758" y="1057165"/>
                  </a:lnTo>
                  <a:lnTo>
                    <a:pt x="843486" y="1056949"/>
                  </a:lnTo>
                  <a:lnTo>
                    <a:pt x="845268" y="1056787"/>
                  </a:lnTo>
                  <a:lnTo>
                    <a:pt x="846996" y="1056625"/>
                  </a:lnTo>
                  <a:lnTo>
                    <a:pt x="848724" y="1056409"/>
                  </a:lnTo>
                  <a:lnTo>
                    <a:pt x="850506" y="1056247"/>
                  </a:lnTo>
                  <a:lnTo>
                    <a:pt x="852234" y="1056031"/>
                  </a:lnTo>
                  <a:lnTo>
                    <a:pt x="853962" y="1055815"/>
                  </a:lnTo>
                  <a:lnTo>
                    <a:pt x="855690" y="1055599"/>
                  </a:lnTo>
                  <a:lnTo>
                    <a:pt x="857472" y="1055383"/>
                  </a:lnTo>
                  <a:lnTo>
                    <a:pt x="859200" y="1055113"/>
                  </a:lnTo>
                  <a:lnTo>
                    <a:pt x="860928" y="1054897"/>
                  </a:lnTo>
                  <a:lnTo>
                    <a:pt x="862656" y="1054627"/>
                  </a:lnTo>
                  <a:lnTo>
                    <a:pt x="864438" y="1054357"/>
                  </a:lnTo>
                  <a:lnTo>
                    <a:pt x="866166" y="1054087"/>
                  </a:lnTo>
                  <a:lnTo>
                    <a:pt x="867894" y="1053817"/>
                  </a:lnTo>
                  <a:lnTo>
                    <a:pt x="869676" y="1053547"/>
                  </a:lnTo>
                  <a:lnTo>
                    <a:pt x="871404" y="1053223"/>
                  </a:lnTo>
                  <a:lnTo>
                    <a:pt x="873132" y="1052953"/>
                  </a:lnTo>
                  <a:lnTo>
                    <a:pt x="874860" y="1052629"/>
                  </a:lnTo>
                  <a:lnTo>
                    <a:pt x="876642" y="1052305"/>
                  </a:lnTo>
                  <a:lnTo>
                    <a:pt x="878370" y="1051981"/>
                  </a:lnTo>
                  <a:lnTo>
                    <a:pt x="880098" y="1051657"/>
                  </a:lnTo>
                  <a:lnTo>
                    <a:pt x="881826" y="1051333"/>
                  </a:lnTo>
                  <a:lnTo>
                    <a:pt x="883608" y="1051009"/>
                  </a:lnTo>
                  <a:lnTo>
                    <a:pt x="885336" y="1050631"/>
                  </a:lnTo>
                  <a:lnTo>
                    <a:pt x="887064" y="1050307"/>
                  </a:lnTo>
                  <a:lnTo>
                    <a:pt x="888846" y="1049983"/>
                  </a:lnTo>
                  <a:lnTo>
                    <a:pt x="890574" y="1049605"/>
                  </a:lnTo>
                  <a:lnTo>
                    <a:pt x="892302" y="1049281"/>
                  </a:lnTo>
                  <a:lnTo>
                    <a:pt x="894030" y="1048957"/>
                  </a:lnTo>
                  <a:lnTo>
                    <a:pt x="895812" y="1048579"/>
                  </a:lnTo>
                  <a:lnTo>
                    <a:pt x="897540" y="1048255"/>
                  </a:lnTo>
                  <a:lnTo>
                    <a:pt x="899268" y="1047931"/>
                  </a:lnTo>
                  <a:lnTo>
                    <a:pt x="900996" y="1047607"/>
                  </a:lnTo>
                  <a:lnTo>
                    <a:pt x="902778" y="1047283"/>
                  </a:lnTo>
                  <a:lnTo>
                    <a:pt x="904506" y="1047013"/>
                  </a:lnTo>
                  <a:lnTo>
                    <a:pt x="906234" y="1046689"/>
                  </a:lnTo>
                  <a:lnTo>
                    <a:pt x="908016" y="1046419"/>
                  </a:lnTo>
                  <a:lnTo>
                    <a:pt x="909744" y="1046149"/>
                  </a:lnTo>
                  <a:lnTo>
                    <a:pt x="911472" y="1045879"/>
                  </a:lnTo>
                  <a:lnTo>
                    <a:pt x="913200" y="1045663"/>
                  </a:lnTo>
                  <a:lnTo>
                    <a:pt x="914982" y="1045393"/>
                  </a:lnTo>
                  <a:lnTo>
                    <a:pt x="916710" y="1045231"/>
                  </a:lnTo>
                  <a:lnTo>
                    <a:pt x="918438" y="1045015"/>
                  </a:lnTo>
                  <a:lnTo>
                    <a:pt x="920220" y="1044799"/>
                  </a:lnTo>
                  <a:lnTo>
                    <a:pt x="921948" y="1044637"/>
                  </a:lnTo>
                  <a:lnTo>
                    <a:pt x="923676" y="1044529"/>
                  </a:lnTo>
                  <a:lnTo>
                    <a:pt x="925404" y="1044367"/>
                  </a:lnTo>
                  <a:lnTo>
                    <a:pt x="927186" y="1044259"/>
                  </a:lnTo>
                  <a:lnTo>
                    <a:pt x="928914" y="1044151"/>
                  </a:lnTo>
                  <a:lnTo>
                    <a:pt x="930642" y="1044043"/>
                  </a:lnTo>
                  <a:lnTo>
                    <a:pt x="932370" y="1043935"/>
                  </a:lnTo>
                  <a:lnTo>
                    <a:pt x="934152" y="1043881"/>
                  </a:lnTo>
                  <a:lnTo>
                    <a:pt x="935880" y="1043827"/>
                  </a:lnTo>
                  <a:lnTo>
                    <a:pt x="937608" y="1043719"/>
                  </a:lnTo>
                  <a:lnTo>
                    <a:pt x="939390" y="1043665"/>
                  </a:lnTo>
                  <a:lnTo>
                    <a:pt x="941118" y="1043611"/>
                  </a:lnTo>
                  <a:lnTo>
                    <a:pt x="942846" y="1043611"/>
                  </a:lnTo>
                  <a:lnTo>
                    <a:pt x="944574" y="1043557"/>
                  </a:lnTo>
                  <a:lnTo>
                    <a:pt x="946356" y="1043503"/>
                  </a:lnTo>
                  <a:lnTo>
                    <a:pt x="948084" y="1043449"/>
                  </a:lnTo>
                  <a:lnTo>
                    <a:pt x="949813" y="1043395"/>
                  </a:lnTo>
                  <a:lnTo>
                    <a:pt x="951541" y="1043341"/>
                  </a:lnTo>
                  <a:lnTo>
                    <a:pt x="953323" y="1043233"/>
                  </a:lnTo>
                  <a:lnTo>
                    <a:pt x="955051" y="1043179"/>
                  </a:lnTo>
                  <a:lnTo>
                    <a:pt x="956779" y="1043071"/>
                  </a:lnTo>
                  <a:lnTo>
                    <a:pt x="958561" y="1042963"/>
                  </a:lnTo>
                  <a:lnTo>
                    <a:pt x="960289" y="1042855"/>
                  </a:lnTo>
                  <a:lnTo>
                    <a:pt x="962017" y="1042693"/>
                  </a:lnTo>
                  <a:lnTo>
                    <a:pt x="963745" y="1042531"/>
                  </a:lnTo>
                  <a:lnTo>
                    <a:pt x="965527" y="1042369"/>
                  </a:lnTo>
                  <a:lnTo>
                    <a:pt x="967255" y="1042153"/>
                  </a:lnTo>
                  <a:lnTo>
                    <a:pt x="968983" y="1041937"/>
                  </a:lnTo>
                  <a:lnTo>
                    <a:pt x="970711" y="1041721"/>
                  </a:lnTo>
                  <a:lnTo>
                    <a:pt x="979459" y="1040263"/>
                  </a:lnTo>
                  <a:lnTo>
                    <a:pt x="981187" y="1039939"/>
                  </a:lnTo>
                  <a:lnTo>
                    <a:pt x="982915" y="1039561"/>
                  </a:lnTo>
                  <a:lnTo>
                    <a:pt x="984697" y="1039237"/>
                  </a:lnTo>
                  <a:lnTo>
                    <a:pt x="986425" y="1038859"/>
                  </a:lnTo>
                  <a:lnTo>
                    <a:pt x="988153" y="1038427"/>
                  </a:lnTo>
                  <a:lnTo>
                    <a:pt x="989881" y="1038049"/>
                  </a:lnTo>
                  <a:lnTo>
                    <a:pt x="991663" y="1037671"/>
                  </a:lnTo>
                  <a:lnTo>
                    <a:pt x="993391" y="1037239"/>
                  </a:lnTo>
                  <a:lnTo>
                    <a:pt x="995119" y="1036807"/>
                  </a:lnTo>
                  <a:lnTo>
                    <a:pt x="996901" y="1036429"/>
                  </a:lnTo>
                  <a:lnTo>
                    <a:pt x="998629" y="1035997"/>
                  </a:lnTo>
                  <a:lnTo>
                    <a:pt x="1000357" y="1035619"/>
                  </a:lnTo>
                  <a:lnTo>
                    <a:pt x="1002085" y="1035241"/>
                  </a:lnTo>
                  <a:lnTo>
                    <a:pt x="1003867" y="1034809"/>
                  </a:lnTo>
                  <a:lnTo>
                    <a:pt x="1005595" y="1034431"/>
                  </a:lnTo>
                  <a:lnTo>
                    <a:pt x="1007323" y="1034053"/>
                  </a:lnTo>
                  <a:lnTo>
                    <a:pt x="1009051" y="1033729"/>
                  </a:lnTo>
                  <a:lnTo>
                    <a:pt x="1010833" y="1033351"/>
                  </a:lnTo>
                  <a:lnTo>
                    <a:pt x="1012561" y="1033027"/>
                  </a:lnTo>
                  <a:lnTo>
                    <a:pt x="1014289" y="1032649"/>
                  </a:lnTo>
                  <a:lnTo>
                    <a:pt x="1016071" y="1032325"/>
                  </a:lnTo>
                  <a:lnTo>
                    <a:pt x="1017799" y="1032001"/>
                  </a:lnTo>
                  <a:lnTo>
                    <a:pt x="1019527" y="1031731"/>
                  </a:lnTo>
                  <a:lnTo>
                    <a:pt x="1021255" y="1031407"/>
                  </a:lnTo>
                  <a:lnTo>
                    <a:pt x="1023037" y="1031137"/>
                  </a:lnTo>
                  <a:lnTo>
                    <a:pt x="1024765" y="1030813"/>
                  </a:lnTo>
                  <a:lnTo>
                    <a:pt x="1026493" y="1030543"/>
                  </a:lnTo>
                  <a:lnTo>
                    <a:pt x="1028275" y="1030219"/>
                  </a:lnTo>
                  <a:lnTo>
                    <a:pt x="1030003" y="1029949"/>
                  </a:lnTo>
                  <a:lnTo>
                    <a:pt x="1031731" y="1029625"/>
                  </a:lnTo>
                  <a:lnTo>
                    <a:pt x="1040425" y="1028005"/>
                  </a:lnTo>
                  <a:lnTo>
                    <a:pt x="1042207" y="1027681"/>
                  </a:lnTo>
                  <a:lnTo>
                    <a:pt x="1043935" y="1027303"/>
                  </a:lnTo>
                  <a:lnTo>
                    <a:pt x="1045663" y="1026925"/>
                  </a:lnTo>
                  <a:lnTo>
                    <a:pt x="1047445" y="1026493"/>
                  </a:lnTo>
                  <a:lnTo>
                    <a:pt x="1049173" y="1026115"/>
                  </a:lnTo>
                  <a:lnTo>
                    <a:pt x="1050901" y="1025683"/>
                  </a:lnTo>
                  <a:lnTo>
                    <a:pt x="1052629" y="1025197"/>
                  </a:lnTo>
                  <a:lnTo>
                    <a:pt x="1054411" y="1024765"/>
                  </a:lnTo>
                  <a:lnTo>
                    <a:pt x="1056139" y="1024279"/>
                  </a:lnTo>
                  <a:lnTo>
                    <a:pt x="1057867" y="1023739"/>
                  </a:lnTo>
                  <a:lnTo>
                    <a:pt x="1059595" y="1023253"/>
                  </a:lnTo>
                  <a:lnTo>
                    <a:pt x="1061377" y="1022713"/>
                  </a:lnTo>
                  <a:lnTo>
                    <a:pt x="1063105" y="1022173"/>
                  </a:lnTo>
                  <a:lnTo>
                    <a:pt x="1064833" y="1021579"/>
                  </a:lnTo>
                  <a:lnTo>
                    <a:pt x="1066615" y="1021039"/>
                  </a:lnTo>
                  <a:lnTo>
                    <a:pt x="1068343" y="1020445"/>
                  </a:lnTo>
                  <a:lnTo>
                    <a:pt x="1070071" y="1019851"/>
                  </a:lnTo>
                  <a:lnTo>
                    <a:pt x="1071799" y="1019257"/>
                  </a:lnTo>
                  <a:lnTo>
                    <a:pt x="1073581" y="1018663"/>
                  </a:lnTo>
                  <a:lnTo>
                    <a:pt x="1075309" y="1018069"/>
                  </a:lnTo>
                  <a:lnTo>
                    <a:pt x="1077037" y="1017421"/>
                  </a:lnTo>
                  <a:lnTo>
                    <a:pt x="1078765" y="1016827"/>
                  </a:lnTo>
                  <a:lnTo>
                    <a:pt x="1080547" y="1016233"/>
                  </a:lnTo>
                  <a:lnTo>
                    <a:pt x="1082275" y="1015639"/>
                  </a:lnTo>
                  <a:lnTo>
                    <a:pt x="1084003" y="1015045"/>
                  </a:lnTo>
                  <a:lnTo>
                    <a:pt x="1085786" y="1014451"/>
                  </a:lnTo>
                  <a:lnTo>
                    <a:pt x="1087514" y="1013911"/>
                  </a:lnTo>
                  <a:lnTo>
                    <a:pt x="1089242" y="1013371"/>
                  </a:lnTo>
                  <a:lnTo>
                    <a:pt x="1090970" y="1012831"/>
                  </a:lnTo>
                  <a:lnTo>
                    <a:pt x="1092752" y="1012291"/>
                  </a:lnTo>
                  <a:lnTo>
                    <a:pt x="1094480" y="1011751"/>
                  </a:lnTo>
                  <a:lnTo>
                    <a:pt x="1096208" y="1011265"/>
                  </a:lnTo>
                  <a:lnTo>
                    <a:pt x="1097936" y="1010779"/>
                  </a:lnTo>
                  <a:lnTo>
                    <a:pt x="1099718" y="1010347"/>
                  </a:lnTo>
                  <a:lnTo>
                    <a:pt x="1101446" y="1009915"/>
                  </a:lnTo>
                  <a:lnTo>
                    <a:pt x="1103174" y="1009483"/>
                  </a:lnTo>
                  <a:lnTo>
                    <a:pt x="1104956" y="1009105"/>
                  </a:lnTo>
                  <a:lnTo>
                    <a:pt x="1106684" y="1008727"/>
                  </a:lnTo>
                  <a:lnTo>
                    <a:pt x="1108412" y="1008349"/>
                  </a:lnTo>
                  <a:lnTo>
                    <a:pt x="1110140" y="1008025"/>
                  </a:lnTo>
                  <a:lnTo>
                    <a:pt x="1111922" y="1007647"/>
                  </a:lnTo>
                  <a:lnTo>
                    <a:pt x="1113650" y="1007377"/>
                  </a:lnTo>
                  <a:lnTo>
                    <a:pt x="1115378" y="1007053"/>
                  </a:lnTo>
                  <a:lnTo>
                    <a:pt x="1117106" y="1006729"/>
                  </a:lnTo>
                  <a:lnTo>
                    <a:pt x="1118888" y="1006459"/>
                  </a:lnTo>
                  <a:lnTo>
                    <a:pt x="1120616" y="1006189"/>
                  </a:lnTo>
                  <a:lnTo>
                    <a:pt x="1122344" y="1005919"/>
                  </a:lnTo>
                  <a:lnTo>
                    <a:pt x="1124126" y="1005595"/>
                  </a:lnTo>
                  <a:lnTo>
                    <a:pt x="1125854" y="1005325"/>
                  </a:lnTo>
                  <a:lnTo>
                    <a:pt x="1127582" y="1005001"/>
                  </a:lnTo>
                  <a:lnTo>
                    <a:pt x="1129310" y="1004677"/>
                  </a:lnTo>
                  <a:lnTo>
                    <a:pt x="1131092" y="1004353"/>
                  </a:lnTo>
                  <a:lnTo>
                    <a:pt x="1132820" y="1003975"/>
                  </a:lnTo>
                  <a:lnTo>
                    <a:pt x="1134548" y="1003597"/>
                  </a:lnTo>
                  <a:lnTo>
                    <a:pt x="1136330" y="1003165"/>
                  </a:lnTo>
                  <a:lnTo>
                    <a:pt x="1138058" y="1002733"/>
                  </a:lnTo>
                  <a:lnTo>
                    <a:pt x="1139786" y="1002247"/>
                  </a:lnTo>
                  <a:lnTo>
                    <a:pt x="1141514" y="1001761"/>
                  </a:lnTo>
                  <a:lnTo>
                    <a:pt x="1143296" y="1001167"/>
                  </a:lnTo>
                  <a:lnTo>
                    <a:pt x="1145024" y="1000573"/>
                  </a:lnTo>
                  <a:lnTo>
                    <a:pt x="1146752" y="999979"/>
                  </a:lnTo>
                  <a:lnTo>
                    <a:pt x="1148480" y="999277"/>
                  </a:lnTo>
                  <a:lnTo>
                    <a:pt x="1150262" y="998575"/>
                  </a:lnTo>
                  <a:lnTo>
                    <a:pt x="1151990" y="997765"/>
                  </a:lnTo>
                  <a:lnTo>
                    <a:pt x="1153718" y="997009"/>
                  </a:lnTo>
                  <a:lnTo>
                    <a:pt x="1155500" y="996145"/>
                  </a:lnTo>
                  <a:lnTo>
                    <a:pt x="1157228" y="995281"/>
                  </a:lnTo>
                  <a:lnTo>
                    <a:pt x="1158956" y="994363"/>
                  </a:lnTo>
                  <a:lnTo>
                    <a:pt x="1160684" y="993445"/>
                  </a:lnTo>
                  <a:lnTo>
                    <a:pt x="1162466" y="992527"/>
                  </a:lnTo>
                  <a:lnTo>
                    <a:pt x="1164194" y="991555"/>
                  </a:lnTo>
                  <a:lnTo>
                    <a:pt x="1165922" y="990529"/>
                  </a:lnTo>
                  <a:lnTo>
                    <a:pt x="1167650" y="989557"/>
                  </a:lnTo>
                  <a:lnTo>
                    <a:pt x="1169432" y="988531"/>
                  </a:lnTo>
                  <a:lnTo>
                    <a:pt x="1171160" y="987505"/>
                  </a:lnTo>
                  <a:lnTo>
                    <a:pt x="1172888" y="986479"/>
                  </a:lnTo>
                  <a:lnTo>
                    <a:pt x="1174670" y="985507"/>
                  </a:lnTo>
                  <a:lnTo>
                    <a:pt x="1176398" y="984481"/>
                  </a:lnTo>
                  <a:lnTo>
                    <a:pt x="1178126" y="983509"/>
                  </a:lnTo>
                  <a:lnTo>
                    <a:pt x="1179854" y="982537"/>
                  </a:lnTo>
                  <a:lnTo>
                    <a:pt x="1181636" y="981565"/>
                  </a:lnTo>
                  <a:lnTo>
                    <a:pt x="1183364" y="980593"/>
                  </a:lnTo>
                  <a:lnTo>
                    <a:pt x="1185092" y="979675"/>
                  </a:lnTo>
                  <a:lnTo>
                    <a:pt x="1186820" y="978757"/>
                  </a:lnTo>
                  <a:lnTo>
                    <a:pt x="1188602" y="977893"/>
                  </a:lnTo>
                  <a:lnTo>
                    <a:pt x="1190330" y="977029"/>
                  </a:lnTo>
                  <a:lnTo>
                    <a:pt x="1192058" y="976165"/>
                  </a:lnTo>
                  <a:lnTo>
                    <a:pt x="1193840" y="975355"/>
                  </a:lnTo>
                  <a:lnTo>
                    <a:pt x="1195568" y="974545"/>
                  </a:lnTo>
                  <a:lnTo>
                    <a:pt x="1204262" y="970873"/>
                  </a:lnTo>
                  <a:lnTo>
                    <a:pt x="1205990" y="970171"/>
                  </a:lnTo>
                  <a:lnTo>
                    <a:pt x="1207772" y="969469"/>
                  </a:lnTo>
                  <a:lnTo>
                    <a:pt x="1209500" y="968821"/>
                  </a:lnTo>
                  <a:lnTo>
                    <a:pt x="1211228" y="968173"/>
                  </a:lnTo>
                  <a:lnTo>
                    <a:pt x="1213010" y="967579"/>
                  </a:lnTo>
                  <a:lnTo>
                    <a:pt x="1214738" y="966931"/>
                  </a:lnTo>
                  <a:lnTo>
                    <a:pt x="1216466" y="966337"/>
                  </a:lnTo>
                  <a:lnTo>
                    <a:pt x="1218194" y="965743"/>
                  </a:lnTo>
                  <a:lnTo>
                    <a:pt x="1219976" y="965149"/>
                  </a:lnTo>
                  <a:lnTo>
                    <a:pt x="1221705" y="964555"/>
                  </a:lnTo>
                  <a:lnTo>
                    <a:pt x="1223433" y="964015"/>
                  </a:lnTo>
                  <a:lnTo>
                    <a:pt x="1225161" y="963475"/>
                  </a:lnTo>
                  <a:lnTo>
                    <a:pt x="1226943" y="962881"/>
                  </a:lnTo>
                  <a:lnTo>
                    <a:pt x="1228671" y="962341"/>
                  </a:lnTo>
                  <a:lnTo>
                    <a:pt x="1230399" y="961801"/>
                  </a:lnTo>
                  <a:lnTo>
                    <a:pt x="1232181" y="961261"/>
                  </a:lnTo>
                  <a:lnTo>
                    <a:pt x="1233909" y="960721"/>
                  </a:lnTo>
                  <a:lnTo>
                    <a:pt x="1235637" y="960181"/>
                  </a:lnTo>
                  <a:lnTo>
                    <a:pt x="1237365" y="959641"/>
                  </a:lnTo>
                  <a:lnTo>
                    <a:pt x="1239147" y="959047"/>
                  </a:lnTo>
                  <a:lnTo>
                    <a:pt x="1240875" y="958507"/>
                  </a:lnTo>
                  <a:lnTo>
                    <a:pt x="1242603" y="957913"/>
                  </a:lnTo>
                  <a:lnTo>
                    <a:pt x="1244385" y="957265"/>
                  </a:lnTo>
                  <a:lnTo>
                    <a:pt x="1246113" y="956671"/>
                  </a:lnTo>
                  <a:lnTo>
                    <a:pt x="1247841" y="955969"/>
                  </a:lnTo>
                  <a:lnTo>
                    <a:pt x="1249569" y="955267"/>
                  </a:lnTo>
                  <a:lnTo>
                    <a:pt x="1251351" y="954565"/>
                  </a:lnTo>
                  <a:lnTo>
                    <a:pt x="1253079" y="953755"/>
                  </a:lnTo>
                  <a:lnTo>
                    <a:pt x="1267011" y="945708"/>
                  </a:lnTo>
                  <a:lnTo>
                    <a:pt x="1268739" y="944466"/>
                  </a:lnTo>
                  <a:lnTo>
                    <a:pt x="1270521" y="943116"/>
                  </a:lnTo>
                  <a:lnTo>
                    <a:pt x="1272249" y="941766"/>
                  </a:lnTo>
                  <a:lnTo>
                    <a:pt x="1273977" y="940362"/>
                  </a:lnTo>
                  <a:lnTo>
                    <a:pt x="1275705" y="938850"/>
                  </a:lnTo>
                  <a:lnTo>
                    <a:pt x="1277487" y="937338"/>
                  </a:lnTo>
                  <a:lnTo>
                    <a:pt x="1279215" y="935772"/>
                  </a:lnTo>
                  <a:lnTo>
                    <a:pt x="1280943" y="934206"/>
                  </a:lnTo>
                  <a:lnTo>
                    <a:pt x="1282725" y="932532"/>
                  </a:lnTo>
                  <a:lnTo>
                    <a:pt x="1291419" y="924054"/>
                  </a:lnTo>
                  <a:lnTo>
                    <a:pt x="1293147" y="922326"/>
                  </a:lnTo>
                  <a:lnTo>
                    <a:pt x="1294875" y="920598"/>
                  </a:lnTo>
                  <a:lnTo>
                    <a:pt x="1296657" y="918870"/>
                  </a:lnTo>
                  <a:lnTo>
                    <a:pt x="1298385" y="917142"/>
                  </a:lnTo>
                  <a:lnTo>
                    <a:pt x="1300113" y="915414"/>
                  </a:lnTo>
                  <a:lnTo>
                    <a:pt x="1301895" y="913740"/>
                  </a:lnTo>
                  <a:lnTo>
                    <a:pt x="1303623" y="912066"/>
                  </a:lnTo>
                  <a:lnTo>
                    <a:pt x="1305351" y="910446"/>
                  </a:lnTo>
                  <a:lnTo>
                    <a:pt x="1307079" y="908826"/>
                  </a:lnTo>
                  <a:lnTo>
                    <a:pt x="1308861" y="907206"/>
                  </a:lnTo>
                  <a:lnTo>
                    <a:pt x="1310589" y="905640"/>
                  </a:lnTo>
                  <a:lnTo>
                    <a:pt x="1312317" y="904074"/>
                  </a:lnTo>
                  <a:lnTo>
                    <a:pt x="1314045" y="902562"/>
                  </a:lnTo>
                  <a:lnTo>
                    <a:pt x="1315827" y="901050"/>
                  </a:lnTo>
                  <a:lnTo>
                    <a:pt x="1317555" y="899592"/>
                  </a:lnTo>
                  <a:lnTo>
                    <a:pt x="1319283" y="898134"/>
                  </a:lnTo>
                  <a:lnTo>
                    <a:pt x="1321065" y="896730"/>
                  </a:lnTo>
                  <a:lnTo>
                    <a:pt x="1322793" y="895326"/>
                  </a:lnTo>
                  <a:lnTo>
                    <a:pt x="1324521" y="893922"/>
                  </a:lnTo>
                  <a:lnTo>
                    <a:pt x="1326249" y="892572"/>
                  </a:lnTo>
                  <a:lnTo>
                    <a:pt x="1328031" y="891276"/>
                  </a:lnTo>
                  <a:lnTo>
                    <a:pt x="1329759" y="889980"/>
                  </a:lnTo>
                  <a:lnTo>
                    <a:pt x="1340235" y="882798"/>
                  </a:lnTo>
                  <a:lnTo>
                    <a:pt x="1341963" y="881664"/>
                  </a:lnTo>
                  <a:lnTo>
                    <a:pt x="1343691" y="880584"/>
                  </a:lnTo>
                  <a:lnTo>
                    <a:pt x="1345419" y="879558"/>
                  </a:lnTo>
                  <a:lnTo>
                    <a:pt x="1347201" y="878586"/>
                  </a:lnTo>
                  <a:lnTo>
                    <a:pt x="1348929" y="877614"/>
                  </a:lnTo>
                  <a:lnTo>
                    <a:pt x="1350657" y="876696"/>
                  </a:lnTo>
                  <a:lnTo>
                    <a:pt x="1352439" y="875778"/>
                  </a:lnTo>
                  <a:lnTo>
                    <a:pt x="1354167" y="874914"/>
                  </a:lnTo>
                  <a:lnTo>
                    <a:pt x="1355895" y="874104"/>
                  </a:lnTo>
                  <a:lnTo>
                    <a:pt x="1357624" y="873294"/>
                  </a:lnTo>
                  <a:lnTo>
                    <a:pt x="1359406" y="872592"/>
                  </a:lnTo>
                  <a:lnTo>
                    <a:pt x="1361134" y="871836"/>
                  </a:lnTo>
                  <a:lnTo>
                    <a:pt x="1362862" y="871188"/>
                  </a:lnTo>
                  <a:lnTo>
                    <a:pt x="1364590" y="870540"/>
                  </a:lnTo>
                  <a:lnTo>
                    <a:pt x="1366372" y="869892"/>
                  </a:lnTo>
                  <a:lnTo>
                    <a:pt x="1368100" y="869298"/>
                  </a:lnTo>
                  <a:lnTo>
                    <a:pt x="1369828" y="868704"/>
                  </a:lnTo>
                  <a:lnTo>
                    <a:pt x="1371610" y="868164"/>
                  </a:lnTo>
                  <a:lnTo>
                    <a:pt x="1373338" y="867624"/>
                  </a:lnTo>
                  <a:lnTo>
                    <a:pt x="1375066" y="867084"/>
                  </a:lnTo>
                  <a:lnTo>
                    <a:pt x="1376794" y="866544"/>
                  </a:lnTo>
                  <a:lnTo>
                    <a:pt x="1378576" y="866004"/>
                  </a:lnTo>
                  <a:lnTo>
                    <a:pt x="1380304" y="865464"/>
                  </a:lnTo>
                  <a:lnTo>
                    <a:pt x="1382032" y="864924"/>
                  </a:lnTo>
                  <a:lnTo>
                    <a:pt x="1383760" y="864330"/>
                  </a:lnTo>
                  <a:lnTo>
                    <a:pt x="1385542" y="863736"/>
                  </a:lnTo>
                  <a:lnTo>
                    <a:pt x="1387270" y="863142"/>
                  </a:lnTo>
                  <a:lnTo>
                    <a:pt x="1388998" y="862440"/>
                  </a:lnTo>
                  <a:lnTo>
                    <a:pt x="1390780" y="861738"/>
                  </a:lnTo>
                  <a:lnTo>
                    <a:pt x="1406440" y="852828"/>
                  </a:lnTo>
                  <a:lnTo>
                    <a:pt x="1408168" y="851532"/>
                  </a:lnTo>
                  <a:lnTo>
                    <a:pt x="1409950" y="850128"/>
                  </a:lnTo>
                  <a:lnTo>
                    <a:pt x="1411678" y="848670"/>
                  </a:lnTo>
                  <a:lnTo>
                    <a:pt x="1413406" y="847104"/>
                  </a:lnTo>
                  <a:lnTo>
                    <a:pt x="1415134" y="845538"/>
                  </a:lnTo>
                  <a:lnTo>
                    <a:pt x="1416916" y="843864"/>
                  </a:lnTo>
                  <a:lnTo>
                    <a:pt x="1418644" y="842082"/>
                  </a:lnTo>
                  <a:lnTo>
                    <a:pt x="1420372" y="840300"/>
                  </a:lnTo>
                  <a:lnTo>
                    <a:pt x="1422100" y="838410"/>
                  </a:lnTo>
                  <a:lnTo>
                    <a:pt x="1423882" y="836466"/>
                  </a:lnTo>
                  <a:lnTo>
                    <a:pt x="1425610" y="834414"/>
                  </a:lnTo>
                  <a:lnTo>
                    <a:pt x="1434304" y="823452"/>
                  </a:lnTo>
                  <a:lnTo>
                    <a:pt x="1436086" y="821076"/>
                  </a:lnTo>
                  <a:lnTo>
                    <a:pt x="1437814" y="818646"/>
                  </a:lnTo>
                  <a:lnTo>
                    <a:pt x="1439542" y="816108"/>
                  </a:lnTo>
                  <a:lnTo>
                    <a:pt x="1441270" y="813569"/>
                  </a:lnTo>
                  <a:lnTo>
                    <a:pt x="1460494" y="780359"/>
                  </a:lnTo>
                  <a:lnTo>
                    <a:pt x="1465678" y="769559"/>
                  </a:lnTo>
                  <a:lnTo>
                    <a:pt x="1467460" y="765779"/>
                  </a:lnTo>
                  <a:lnTo>
                    <a:pt x="1469188" y="761891"/>
                  </a:lnTo>
                  <a:lnTo>
                    <a:pt x="1470916" y="757949"/>
                  </a:lnTo>
                  <a:lnTo>
                    <a:pt x="1472644" y="753899"/>
                  </a:lnTo>
                  <a:lnTo>
                    <a:pt x="1474426" y="749795"/>
                  </a:lnTo>
                  <a:lnTo>
                    <a:pt x="1476154" y="745637"/>
                  </a:lnTo>
                  <a:lnTo>
                    <a:pt x="1477882" y="741371"/>
                  </a:lnTo>
                  <a:lnTo>
                    <a:pt x="1479664" y="737051"/>
                  </a:lnTo>
                  <a:lnTo>
                    <a:pt x="1481392" y="732677"/>
                  </a:lnTo>
                  <a:lnTo>
                    <a:pt x="1483120" y="728303"/>
                  </a:lnTo>
                  <a:lnTo>
                    <a:pt x="1484848" y="723821"/>
                  </a:lnTo>
                  <a:lnTo>
                    <a:pt x="1486630" y="719339"/>
                  </a:lnTo>
                  <a:lnTo>
                    <a:pt x="1488358" y="714803"/>
                  </a:lnTo>
                  <a:lnTo>
                    <a:pt x="1490086" y="710267"/>
                  </a:lnTo>
                  <a:lnTo>
                    <a:pt x="1491814" y="705731"/>
                  </a:lnTo>
                  <a:lnTo>
                    <a:pt x="1493597" y="701195"/>
                  </a:lnTo>
                  <a:lnTo>
                    <a:pt x="1495325" y="696659"/>
                  </a:lnTo>
                  <a:lnTo>
                    <a:pt x="1497053" y="692123"/>
                  </a:lnTo>
                  <a:lnTo>
                    <a:pt x="1498835" y="687587"/>
                  </a:lnTo>
                  <a:lnTo>
                    <a:pt x="1500563" y="683105"/>
                  </a:lnTo>
                  <a:lnTo>
                    <a:pt x="1502291" y="678677"/>
                  </a:lnTo>
                  <a:lnTo>
                    <a:pt x="1504019" y="674194"/>
                  </a:lnTo>
                  <a:lnTo>
                    <a:pt x="1505801" y="669820"/>
                  </a:lnTo>
                  <a:lnTo>
                    <a:pt x="1507529" y="665446"/>
                  </a:lnTo>
                  <a:lnTo>
                    <a:pt x="1509257" y="661126"/>
                  </a:lnTo>
                  <a:lnTo>
                    <a:pt x="1510985" y="656860"/>
                  </a:lnTo>
                  <a:lnTo>
                    <a:pt x="1512767" y="652648"/>
                  </a:lnTo>
                  <a:lnTo>
                    <a:pt x="1514495" y="648490"/>
                  </a:lnTo>
                  <a:lnTo>
                    <a:pt x="1516223" y="644386"/>
                  </a:lnTo>
                  <a:lnTo>
                    <a:pt x="1518005" y="640282"/>
                  </a:lnTo>
                  <a:lnTo>
                    <a:pt x="1519733" y="636286"/>
                  </a:lnTo>
                  <a:lnTo>
                    <a:pt x="1521461" y="632290"/>
                  </a:lnTo>
                  <a:lnTo>
                    <a:pt x="1523189" y="628348"/>
                  </a:lnTo>
                  <a:lnTo>
                    <a:pt x="1524971" y="624460"/>
                  </a:lnTo>
                  <a:lnTo>
                    <a:pt x="1526699" y="620572"/>
                  </a:lnTo>
                  <a:lnTo>
                    <a:pt x="1528427" y="616738"/>
                  </a:lnTo>
                  <a:lnTo>
                    <a:pt x="1530155" y="612958"/>
                  </a:lnTo>
                  <a:lnTo>
                    <a:pt x="1531937" y="609178"/>
                  </a:lnTo>
                  <a:lnTo>
                    <a:pt x="1533665" y="605398"/>
                  </a:lnTo>
                  <a:lnTo>
                    <a:pt x="1535393" y="601618"/>
                  </a:lnTo>
                  <a:lnTo>
                    <a:pt x="1537175" y="597838"/>
                  </a:lnTo>
                  <a:lnTo>
                    <a:pt x="1538903" y="594112"/>
                  </a:lnTo>
                  <a:lnTo>
                    <a:pt x="1540631" y="590332"/>
                  </a:lnTo>
                  <a:lnTo>
                    <a:pt x="1542359" y="586552"/>
                  </a:lnTo>
                  <a:lnTo>
                    <a:pt x="1544141" y="582718"/>
                  </a:lnTo>
                  <a:lnTo>
                    <a:pt x="1545869" y="578884"/>
                  </a:lnTo>
                  <a:lnTo>
                    <a:pt x="1547597" y="575050"/>
                  </a:lnTo>
                  <a:lnTo>
                    <a:pt x="1549325" y="571108"/>
                  </a:lnTo>
                  <a:lnTo>
                    <a:pt x="1551107" y="567166"/>
                  </a:lnTo>
                  <a:lnTo>
                    <a:pt x="1552835" y="563170"/>
                  </a:lnTo>
                  <a:lnTo>
                    <a:pt x="1554563" y="559066"/>
                  </a:lnTo>
                  <a:lnTo>
                    <a:pt x="1556345" y="554962"/>
                  </a:lnTo>
                  <a:lnTo>
                    <a:pt x="1558073" y="550750"/>
                  </a:lnTo>
                  <a:lnTo>
                    <a:pt x="1559801" y="546484"/>
                  </a:lnTo>
                  <a:lnTo>
                    <a:pt x="1561529" y="542163"/>
                  </a:lnTo>
                  <a:lnTo>
                    <a:pt x="1563311" y="537735"/>
                  </a:lnTo>
                  <a:lnTo>
                    <a:pt x="1565039" y="533253"/>
                  </a:lnTo>
                  <a:lnTo>
                    <a:pt x="1566767" y="528663"/>
                  </a:lnTo>
                  <a:lnTo>
                    <a:pt x="1568549" y="524019"/>
                  </a:lnTo>
                  <a:lnTo>
                    <a:pt x="1570277" y="519267"/>
                  </a:lnTo>
                  <a:lnTo>
                    <a:pt x="1572005" y="514461"/>
                  </a:lnTo>
                  <a:lnTo>
                    <a:pt x="1573733" y="509547"/>
                  </a:lnTo>
                  <a:lnTo>
                    <a:pt x="1575515" y="504525"/>
                  </a:lnTo>
                  <a:lnTo>
                    <a:pt x="1577243" y="499449"/>
                  </a:lnTo>
                  <a:lnTo>
                    <a:pt x="1578971" y="494265"/>
                  </a:lnTo>
                  <a:lnTo>
                    <a:pt x="1580699" y="489027"/>
                  </a:lnTo>
                  <a:lnTo>
                    <a:pt x="1582481" y="483681"/>
                  </a:lnTo>
                  <a:lnTo>
                    <a:pt x="1584209" y="478281"/>
                  </a:lnTo>
                  <a:lnTo>
                    <a:pt x="1585937" y="472773"/>
                  </a:lnTo>
                  <a:lnTo>
                    <a:pt x="1587719" y="467211"/>
                  </a:lnTo>
                  <a:lnTo>
                    <a:pt x="1589447" y="461541"/>
                  </a:lnTo>
                  <a:lnTo>
                    <a:pt x="1591175" y="455817"/>
                  </a:lnTo>
                  <a:lnTo>
                    <a:pt x="1592903" y="450039"/>
                  </a:lnTo>
                  <a:lnTo>
                    <a:pt x="1594685" y="444153"/>
                  </a:lnTo>
                  <a:lnTo>
                    <a:pt x="1596413" y="438267"/>
                  </a:lnTo>
                  <a:lnTo>
                    <a:pt x="1598141" y="432273"/>
                  </a:lnTo>
                  <a:lnTo>
                    <a:pt x="1599869" y="426225"/>
                  </a:lnTo>
                  <a:lnTo>
                    <a:pt x="1601651" y="420123"/>
                  </a:lnTo>
                  <a:lnTo>
                    <a:pt x="1603379" y="414021"/>
                  </a:lnTo>
                  <a:lnTo>
                    <a:pt x="1605107" y="407811"/>
                  </a:lnTo>
                  <a:lnTo>
                    <a:pt x="1606889" y="401600"/>
                  </a:lnTo>
                  <a:lnTo>
                    <a:pt x="1608617" y="395336"/>
                  </a:lnTo>
                  <a:lnTo>
                    <a:pt x="1610345" y="389018"/>
                  </a:lnTo>
                  <a:lnTo>
                    <a:pt x="1612073" y="382700"/>
                  </a:lnTo>
                  <a:lnTo>
                    <a:pt x="1613855" y="376382"/>
                  </a:lnTo>
                  <a:lnTo>
                    <a:pt x="1615583" y="369956"/>
                  </a:lnTo>
                  <a:lnTo>
                    <a:pt x="1617311" y="363584"/>
                  </a:lnTo>
                  <a:lnTo>
                    <a:pt x="1619039" y="357158"/>
                  </a:lnTo>
                  <a:lnTo>
                    <a:pt x="1620821" y="350678"/>
                  </a:lnTo>
                  <a:lnTo>
                    <a:pt x="1622549" y="344198"/>
                  </a:lnTo>
                  <a:lnTo>
                    <a:pt x="1624277" y="337718"/>
                  </a:lnTo>
                  <a:lnTo>
                    <a:pt x="1626059" y="331238"/>
                  </a:lnTo>
                  <a:lnTo>
                    <a:pt x="1627788" y="324758"/>
                  </a:lnTo>
                  <a:lnTo>
                    <a:pt x="1629516" y="318224"/>
                  </a:lnTo>
                  <a:lnTo>
                    <a:pt x="1631244" y="311690"/>
                  </a:lnTo>
                  <a:lnTo>
                    <a:pt x="1633026" y="305102"/>
                  </a:lnTo>
                  <a:lnTo>
                    <a:pt x="1634754" y="298568"/>
                  </a:lnTo>
                  <a:lnTo>
                    <a:pt x="1636482" y="291980"/>
                  </a:lnTo>
                  <a:lnTo>
                    <a:pt x="1638210" y="285446"/>
                  </a:lnTo>
                  <a:lnTo>
                    <a:pt x="1639992" y="278858"/>
                  </a:lnTo>
                  <a:lnTo>
                    <a:pt x="1641720" y="272216"/>
                  </a:lnTo>
                  <a:lnTo>
                    <a:pt x="1643448" y="265627"/>
                  </a:lnTo>
                  <a:lnTo>
                    <a:pt x="1645230" y="259039"/>
                  </a:lnTo>
                  <a:lnTo>
                    <a:pt x="1646958" y="252397"/>
                  </a:lnTo>
                  <a:lnTo>
                    <a:pt x="1648686" y="245809"/>
                  </a:lnTo>
                  <a:lnTo>
                    <a:pt x="1650414" y="239167"/>
                  </a:lnTo>
                  <a:lnTo>
                    <a:pt x="1652196" y="232579"/>
                  </a:lnTo>
                  <a:lnTo>
                    <a:pt x="1653924" y="225991"/>
                  </a:lnTo>
                  <a:lnTo>
                    <a:pt x="1655652" y="219403"/>
                  </a:lnTo>
                  <a:lnTo>
                    <a:pt x="1657380" y="212815"/>
                  </a:lnTo>
                  <a:lnTo>
                    <a:pt x="1659162" y="206281"/>
                  </a:lnTo>
                  <a:lnTo>
                    <a:pt x="1660890" y="199801"/>
                  </a:lnTo>
                  <a:lnTo>
                    <a:pt x="1662618" y="193321"/>
                  </a:lnTo>
                  <a:lnTo>
                    <a:pt x="1664400" y="186841"/>
                  </a:lnTo>
                  <a:lnTo>
                    <a:pt x="1666128" y="180469"/>
                  </a:lnTo>
                  <a:lnTo>
                    <a:pt x="1667856" y="174097"/>
                  </a:lnTo>
                  <a:lnTo>
                    <a:pt x="1669584" y="167833"/>
                  </a:lnTo>
                  <a:lnTo>
                    <a:pt x="1671366" y="161569"/>
                  </a:lnTo>
                  <a:lnTo>
                    <a:pt x="1673094" y="155413"/>
                  </a:lnTo>
                  <a:lnTo>
                    <a:pt x="1674822" y="149311"/>
                  </a:lnTo>
                  <a:lnTo>
                    <a:pt x="1676604" y="143317"/>
                  </a:lnTo>
                  <a:lnTo>
                    <a:pt x="1678332" y="137323"/>
                  </a:lnTo>
                  <a:lnTo>
                    <a:pt x="1680060" y="131436"/>
                  </a:lnTo>
                  <a:lnTo>
                    <a:pt x="1681788" y="125658"/>
                  </a:lnTo>
                  <a:lnTo>
                    <a:pt x="1683570" y="119934"/>
                  </a:lnTo>
                  <a:lnTo>
                    <a:pt x="1685298" y="114264"/>
                  </a:lnTo>
                  <a:lnTo>
                    <a:pt x="1687026" y="108702"/>
                  </a:lnTo>
                  <a:lnTo>
                    <a:pt x="1688754" y="103194"/>
                  </a:lnTo>
                  <a:lnTo>
                    <a:pt x="1690536" y="97740"/>
                  </a:lnTo>
                  <a:lnTo>
                    <a:pt x="1692264" y="92394"/>
                  </a:lnTo>
                  <a:lnTo>
                    <a:pt x="1693992" y="87102"/>
                  </a:lnTo>
                  <a:lnTo>
                    <a:pt x="1695774" y="81864"/>
                  </a:lnTo>
                  <a:lnTo>
                    <a:pt x="1697502" y="76680"/>
                  </a:lnTo>
                  <a:lnTo>
                    <a:pt x="1699230" y="71604"/>
                  </a:lnTo>
                  <a:lnTo>
                    <a:pt x="1700958" y="66528"/>
                  </a:lnTo>
                  <a:lnTo>
                    <a:pt x="1702740" y="61560"/>
                  </a:lnTo>
                  <a:lnTo>
                    <a:pt x="1704468" y="56646"/>
                  </a:lnTo>
                  <a:lnTo>
                    <a:pt x="1706196" y="51786"/>
                  </a:lnTo>
                  <a:lnTo>
                    <a:pt x="1707924" y="47034"/>
                  </a:lnTo>
                  <a:lnTo>
                    <a:pt x="1709706" y="42390"/>
                  </a:lnTo>
                  <a:lnTo>
                    <a:pt x="1711434" y="37800"/>
                  </a:lnTo>
                  <a:lnTo>
                    <a:pt x="1728876" y="3024"/>
                  </a:lnTo>
                  <a:lnTo>
                    <a:pt x="1734114" y="0"/>
                  </a:lnTo>
                  <a:lnTo>
                    <a:pt x="1735842" y="378"/>
                  </a:lnTo>
                  <a:lnTo>
                    <a:pt x="1751502" y="44334"/>
                  </a:lnTo>
                  <a:lnTo>
                    <a:pt x="1758468" y="94338"/>
                  </a:lnTo>
                  <a:lnTo>
                    <a:pt x="1763707" y="145477"/>
                  </a:lnTo>
                  <a:lnTo>
                    <a:pt x="1767217" y="186193"/>
                  </a:lnTo>
                  <a:lnTo>
                    <a:pt x="1770673" y="231607"/>
                  </a:lnTo>
                  <a:lnTo>
                    <a:pt x="1774183" y="281126"/>
                  </a:lnTo>
                  <a:lnTo>
                    <a:pt x="1777639" y="334100"/>
                  </a:lnTo>
                  <a:lnTo>
                    <a:pt x="1779421" y="361694"/>
                  </a:lnTo>
                  <a:lnTo>
                    <a:pt x="1781149" y="389882"/>
                  </a:lnTo>
                  <a:lnTo>
                    <a:pt x="1782877" y="418503"/>
                  </a:lnTo>
                </a:path>
                <a:path w="1783080" h="1079500">
                  <a:moveTo>
                    <a:pt x="1782877" y="1078927"/>
                  </a:moveTo>
                  <a:lnTo>
                    <a:pt x="1782877" y="1078927"/>
                  </a:lnTo>
                  <a:lnTo>
                    <a:pt x="1728" y="1078927"/>
                  </a:lnTo>
                  <a:lnTo>
                    <a:pt x="0" y="1078927"/>
                  </a:lnTo>
                </a:path>
              </a:pathLst>
            </a:custGeom>
            <a:ln w="5778">
              <a:solidFill>
                <a:srgbClr val="005B96"/>
              </a:solidFill>
            </a:ln>
          </p:spPr>
          <p:txBody>
            <a:bodyPr wrap="square" lIns="0" tIns="0" rIns="0" bIns="0" rtlCol="0"/>
            <a:lstStyle/>
            <a:p>
              <a:endParaRPr/>
            </a:p>
          </p:txBody>
        </p:sp>
      </p:grpSp>
      <p:sp>
        <p:nvSpPr>
          <p:cNvPr id="9" name="object 9"/>
          <p:cNvSpPr txBox="1"/>
          <p:nvPr/>
        </p:nvSpPr>
        <p:spPr>
          <a:xfrm>
            <a:off x="1296621" y="1842296"/>
            <a:ext cx="167640" cy="97155"/>
          </a:xfrm>
          <a:prstGeom prst="rect">
            <a:avLst/>
          </a:prstGeom>
        </p:spPr>
        <p:txBody>
          <a:bodyPr vert="horz" wrap="square" lIns="0" tIns="14604" rIns="0" bIns="0" rtlCol="0">
            <a:spAutoFit/>
          </a:bodyPr>
          <a:lstStyle/>
          <a:p>
            <a:pPr marL="12700">
              <a:lnSpc>
                <a:spcPct val="100000"/>
              </a:lnSpc>
              <a:spcBef>
                <a:spcPts val="114"/>
              </a:spcBef>
            </a:pPr>
            <a:r>
              <a:rPr sz="450" spc="5" dirty="0">
                <a:solidFill>
                  <a:srgbClr val="1A1A1A"/>
                </a:solidFill>
                <a:latin typeface="Times New Roman"/>
                <a:cs typeface="Times New Roman"/>
              </a:rPr>
              <a:t>sigma</a:t>
            </a:r>
            <a:endParaRPr sz="450">
              <a:latin typeface="Times New Roman"/>
              <a:cs typeface="Times New Roman"/>
            </a:endParaRPr>
          </a:p>
        </p:txBody>
      </p:sp>
      <p:sp>
        <p:nvSpPr>
          <p:cNvPr id="10" name="object 10"/>
          <p:cNvSpPr txBox="1"/>
          <p:nvPr/>
        </p:nvSpPr>
        <p:spPr>
          <a:xfrm>
            <a:off x="1232306" y="455458"/>
            <a:ext cx="295910" cy="97155"/>
          </a:xfrm>
          <a:prstGeom prst="rect">
            <a:avLst/>
          </a:prstGeom>
        </p:spPr>
        <p:txBody>
          <a:bodyPr vert="horz" wrap="square" lIns="0" tIns="14604" rIns="0" bIns="0" rtlCol="0">
            <a:spAutoFit/>
          </a:bodyPr>
          <a:lstStyle/>
          <a:p>
            <a:pPr marL="12700">
              <a:lnSpc>
                <a:spcPct val="100000"/>
              </a:lnSpc>
              <a:spcBef>
                <a:spcPts val="114"/>
              </a:spcBef>
            </a:pPr>
            <a:r>
              <a:rPr sz="450" spc="5" dirty="0">
                <a:solidFill>
                  <a:srgbClr val="1A1A1A"/>
                </a:solidFill>
                <a:latin typeface="Times New Roman"/>
                <a:cs typeface="Times New Roman"/>
              </a:rPr>
              <a:t>b_Intercept</a:t>
            </a:r>
            <a:endParaRPr sz="450">
              <a:latin typeface="Times New Roman"/>
              <a:cs typeface="Times New Roman"/>
            </a:endParaRPr>
          </a:p>
        </p:txBody>
      </p:sp>
      <p:grpSp>
        <p:nvGrpSpPr>
          <p:cNvPr id="11" name="object 11"/>
          <p:cNvGrpSpPr/>
          <p:nvPr/>
        </p:nvGrpSpPr>
        <p:grpSpPr>
          <a:xfrm>
            <a:off x="486299" y="3033877"/>
            <a:ext cx="1788160" cy="20955"/>
            <a:chOff x="486299" y="3033877"/>
            <a:chExt cx="1788160" cy="20955"/>
          </a:xfrm>
        </p:grpSpPr>
        <p:sp>
          <p:nvSpPr>
            <p:cNvPr id="12" name="object 12"/>
            <p:cNvSpPr/>
            <p:nvPr/>
          </p:nvSpPr>
          <p:spPr>
            <a:xfrm>
              <a:off x="488839" y="3036417"/>
              <a:ext cx="1783080" cy="0"/>
            </a:xfrm>
            <a:custGeom>
              <a:avLst/>
              <a:gdLst/>
              <a:ahLst/>
              <a:cxnLst/>
              <a:rect l="l" t="t" r="r" b="b"/>
              <a:pathLst>
                <a:path w="1783080">
                  <a:moveTo>
                    <a:pt x="0" y="0"/>
                  </a:moveTo>
                  <a:lnTo>
                    <a:pt x="1782877" y="0"/>
                  </a:lnTo>
                </a:path>
              </a:pathLst>
            </a:custGeom>
            <a:ln w="4590">
              <a:solidFill>
                <a:srgbClr val="000000"/>
              </a:solidFill>
            </a:ln>
          </p:spPr>
          <p:txBody>
            <a:bodyPr wrap="square" lIns="0" tIns="0" rIns="0" bIns="0" rtlCol="0"/>
            <a:lstStyle/>
            <a:p>
              <a:endParaRPr/>
            </a:p>
          </p:txBody>
        </p:sp>
        <p:sp>
          <p:nvSpPr>
            <p:cNvPr id="13" name="object 13"/>
            <p:cNvSpPr/>
            <p:nvPr/>
          </p:nvSpPr>
          <p:spPr>
            <a:xfrm>
              <a:off x="505687" y="3036417"/>
              <a:ext cx="1177925" cy="16510"/>
            </a:xfrm>
            <a:custGeom>
              <a:avLst/>
              <a:gdLst/>
              <a:ahLst/>
              <a:cxnLst/>
              <a:rect l="l" t="t" r="r" b="b"/>
              <a:pathLst>
                <a:path w="1177925" h="16510">
                  <a:moveTo>
                    <a:pt x="0" y="16146"/>
                  </a:moveTo>
                  <a:lnTo>
                    <a:pt x="0" y="0"/>
                  </a:lnTo>
                </a:path>
                <a:path w="1177925" h="16510">
                  <a:moveTo>
                    <a:pt x="588766" y="16146"/>
                  </a:moveTo>
                  <a:lnTo>
                    <a:pt x="588766" y="0"/>
                  </a:lnTo>
                </a:path>
                <a:path w="1177925" h="16510">
                  <a:moveTo>
                    <a:pt x="1177532" y="16146"/>
                  </a:moveTo>
                  <a:lnTo>
                    <a:pt x="1177532" y="0"/>
                  </a:lnTo>
                </a:path>
              </a:pathLst>
            </a:custGeom>
            <a:ln w="3456">
              <a:solidFill>
                <a:srgbClr val="333333"/>
              </a:solidFill>
            </a:ln>
          </p:spPr>
          <p:txBody>
            <a:bodyPr wrap="square" lIns="0" tIns="0" rIns="0" bIns="0" rtlCol="0"/>
            <a:lstStyle/>
            <a:p>
              <a:endParaRPr/>
            </a:p>
          </p:txBody>
        </p:sp>
      </p:grpSp>
      <p:sp>
        <p:nvSpPr>
          <p:cNvPr id="14" name="object 14"/>
          <p:cNvSpPr txBox="1"/>
          <p:nvPr/>
        </p:nvSpPr>
        <p:spPr>
          <a:xfrm>
            <a:off x="432236" y="3034517"/>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49.85</a:t>
            </a:r>
            <a:endParaRPr sz="400">
              <a:latin typeface="Times New Roman"/>
              <a:cs typeface="Times New Roman"/>
            </a:endParaRPr>
          </a:p>
        </p:txBody>
      </p:sp>
      <p:sp>
        <p:nvSpPr>
          <p:cNvPr id="15" name="object 15"/>
          <p:cNvSpPr txBox="1"/>
          <p:nvPr/>
        </p:nvSpPr>
        <p:spPr>
          <a:xfrm>
            <a:off x="1021003" y="3034517"/>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49.90</a:t>
            </a:r>
            <a:endParaRPr sz="400">
              <a:latin typeface="Times New Roman"/>
              <a:cs typeface="Times New Roman"/>
            </a:endParaRPr>
          </a:p>
        </p:txBody>
      </p:sp>
      <p:sp>
        <p:nvSpPr>
          <p:cNvPr id="16" name="object 16"/>
          <p:cNvSpPr txBox="1"/>
          <p:nvPr/>
        </p:nvSpPr>
        <p:spPr>
          <a:xfrm>
            <a:off x="1609769" y="3034517"/>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49.95</a:t>
            </a:r>
            <a:endParaRPr sz="400">
              <a:latin typeface="Times New Roman"/>
              <a:cs typeface="Times New Roman"/>
            </a:endParaRPr>
          </a:p>
        </p:txBody>
      </p:sp>
      <p:grpSp>
        <p:nvGrpSpPr>
          <p:cNvPr id="17" name="object 17"/>
          <p:cNvGrpSpPr/>
          <p:nvPr/>
        </p:nvGrpSpPr>
        <p:grpSpPr>
          <a:xfrm>
            <a:off x="486299" y="1647039"/>
            <a:ext cx="1788160" cy="20955"/>
            <a:chOff x="486299" y="1647039"/>
            <a:chExt cx="1788160" cy="20955"/>
          </a:xfrm>
        </p:grpSpPr>
        <p:sp>
          <p:nvSpPr>
            <p:cNvPr id="18" name="object 18"/>
            <p:cNvSpPr/>
            <p:nvPr/>
          </p:nvSpPr>
          <p:spPr>
            <a:xfrm>
              <a:off x="488839" y="1649579"/>
              <a:ext cx="1783080" cy="0"/>
            </a:xfrm>
            <a:custGeom>
              <a:avLst/>
              <a:gdLst/>
              <a:ahLst/>
              <a:cxnLst/>
              <a:rect l="l" t="t" r="r" b="b"/>
              <a:pathLst>
                <a:path w="1783080">
                  <a:moveTo>
                    <a:pt x="0" y="0"/>
                  </a:moveTo>
                  <a:lnTo>
                    <a:pt x="1782877" y="0"/>
                  </a:lnTo>
                </a:path>
              </a:pathLst>
            </a:custGeom>
            <a:ln w="4590">
              <a:solidFill>
                <a:srgbClr val="000000"/>
              </a:solidFill>
            </a:ln>
          </p:spPr>
          <p:txBody>
            <a:bodyPr wrap="square" lIns="0" tIns="0" rIns="0" bIns="0" rtlCol="0"/>
            <a:lstStyle/>
            <a:p>
              <a:endParaRPr/>
            </a:p>
          </p:txBody>
        </p:sp>
        <p:sp>
          <p:nvSpPr>
            <p:cNvPr id="19" name="object 19"/>
            <p:cNvSpPr/>
            <p:nvPr/>
          </p:nvSpPr>
          <p:spPr>
            <a:xfrm>
              <a:off x="564925" y="1649579"/>
              <a:ext cx="1440180" cy="16510"/>
            </a:xfrm>
            <a:custGeom>
              <a:avLst/>
              <a:gdLst/>
              <a:ahLst/>
              <a:cxnLst/>
              <a:rect l="l" t="t" r="r" b="b"/>
              <a:pathLst>
                <a:path w="1440180" h="16510">
                  <a:moveTo>
                    <a:pt x="0" y="16146"/>
                  </a:moveTo>
                  <a:lnTo>
                    <a:pt x="0" y="0"/>
                  </a:lnTo>
                </a:path>
                <a:path w="1440180" h="16510">
                  <a:moveTo>
                    <a:pt x="359912" y="16146"/>
                  </a:moveTo>
                  <a:lnTo>
                    <a:pt x="359912" y="0"/>
                  </a:lnTo>
                </a:path>
                <a:path w="1440180" h="16510">
                  <a:moveTo>
                    <a:pt x="719879" y="16146"/>
                  </a:moveTo>
                  <a:lnTo>
                    <a:pt x="719879" y="0"/>
                  </a:lnTo>
                </a:path>
                <a:path w="1440180" h="16510">
                  <a:moveTo>
                    <a:pt x="1079791" y="16146"/>
                  </a:moveTo>
                  <a:lnTo>
                    <a:pt x="1079791" y="0"/>
                  </a:lnTo>
                </a:path>
                <a:path w="1440180" h="16510">
                  <a:moveTo>
                    <a:pt x="1439704" y="16146"/>
                  </a:moveTo>
                  <a:lnTo>
                    <a:pt x="1439704" y="0"/>
                  </a:lnTo>
                </a:path>
              </a:pathLst>
            </a:custGeom>
            <a:ln w="3456">
              <a:solidFill>
                <a:srgbClr val="333333"/>
              </a:solidFill>
            </a:ln>
          </p:spPr>
          <p:txBody>
            <a:bodyPr wrap="square" lIns="0" tIns="0" rIns="0" bIns="0" rtlCol="0"/>
            <a:lstStyle/>
            <a:p>
              <a:endParaRPr/>
            </a:p>
          </p:txBody>
        </p:sp>
      </p:grpSp>
      <p:sp>
        <p:nvSpPr>
          <p:cNvPr id="20" name="object 20"/>
          <p:cNvSpPr txBox="1"/>
          <p:nvPr/>
        </p:nvSpPr>
        <p:spPr>
          <a:xfrm>
            <a:off x="503247" y="1647679"/>
            <a:ext cx="12382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a:t>
            </a:r>
            <a:endParaRPr sz="400">
              <a:latin typeface="Times New Roman"/>
              <a:cs typeface="Times New Roman"/>
            </a:endParaRPr>
          </a:p>
        </p:txBody>
      </p:sp>
      <p:sp>
        <p:nvSpPr>
          <p:cNvPr id="21" name="object 21"/>
          <p:cNvSpPr txBox="1"/>
          <p:nvPr/>
        </p:nvSpPr>
        <p:spPr>
          <a:xfrm>
            <a:off x="863160" y="1647679"/>
            <a:ext cx="12382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−0.5</a:t>
            </a:r>
            <a:endParaRPr sz="400">
              <a:latin typeface="Times New Roman"/>
              <a:cs typeface="Times New Roman"/>
            </a:endParaRPr>
          </a:p>
        </p:txBody>
      </p:sp>
      <p:sp>
        <p:nvSpPr>
          <p:cNvPr id="22" name="object 22"/>
          <p:cNvSpPr txBox="1"/>
          <p:nvPr/>
        </p:nvSpPr>
        <p:spPr>
          <a:xfrm>
            <a:off x="1238354" y="1647679"/>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0.0</a:t>
            </a:r>
            <a:endParaRPr sz="400">
              <a:latin typeface="Times New Roman"/>
              <a:cs typeface="Times New Roman"/>
            </a:endParaRPr>
          </a:p>
        </p:txBody>
      </p:sp>
      <p:sp>
        <p:nvSpPr>
          <p:cNvPr id="23" name="object 23"/>
          <p:cNvSpPr txBox="1"/>
          <p:nvPr/>
        </p:nvSpPr>
        <p:spPr>
          <a:xfrm>
            <a:off x="1598267" y="1647679"/>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0.5</a:t>
            </a:r>
            <a:endParaRPr sz="400">
              <a:latin typeface="Times New Roman"/>
              <a:cs typeface="Times New Roman"/>
            </a:endParaRPr>
          </a:p>
        </p:txBody>
      </p:sp>
      <p:sp>
        <p:nvSpPr>
          <p:cNvPr id="24" name="object 24"/>
          <p:cNvSpPr txBox="1"/>
          <p:nvPr/>
        </p:nvSpPr>
        <p:spPr>
          <a:xfrm>
            <a:off x="1958180" y="1647679"/>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a:t>
            </a:r>
            <a:endParaRPr sz="400">
              <a:latin typeface="Times New Roman"/>
              <a:cs typeface="Times New Roman"/>
            </a:endParaRPr>
          </a:p>
        </p:txBody>
      </p:sp>
      <p:sp>
        <p:nvSpPr>
          <p:cNvPr id="25" name="object 25"/>
          <p:cNvSpPr/>
          <p:nvPr/>
        </p:nvSpPr>
        <p:spPr>
          <a:xfrm>
            <a:off x="488839" y="559851"/>
            <a:ext cx="0" cy="1090295"/>
          </a:xfrm>
          <a:custGeom>
            <a:avLst/>
            <a:gdLst/>
            <a:ahLst/>
            <a:cxnLst/>
            <a:rect l="l" t="t" r="r" b="b"/>
            <a:pathLst>
              <a:path h="1090295">
                <a:moveTo>
                  <a:pt x="0" y="1089728"/>
                </a:moveTo>
                <a:lnTo>
                  <a:pt x="0" y="0"/>
                </a:lnTo>
              </a:path>
            </a:pathLst>
          </a:custGeom>
          <a:ln w="4590">
            <a:solidFill>
              <a:srgbClr val="000000"/>
            </a:solidFill>
          </a:ln>
        </p:spPr>
        <p:txBody>
          <a:bodyPr wrap="square" lIns="0" tIns="0" rIns="0" bIns="0" rtlCol="0"/>
          <a:lstStyle/>
          <a:p>
            <a:endParaRPr/>
          </a:p>
        </p:txBody>
      </p:sp>
      <p:sp>
        <p:nvSpPr>
          <p:cNvPr id="26" name="object 26"/>
          <p:cNvSpPr txBox="1"/>
          <p:nvPr/>
        </p:nvSpPr>
        <p:spPr>
          <a:xfrm>
            <a:off x="379586" y="1595352"/>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0.0</a:t>
            </a:r>
            <a:endParaRPr sz="400">
              <a:latin typeface="Times New Roman"/>
              <a:cs typeface="Times New Roman"/>
            </a:endParaRPr>
          </a:p>
        </p:txBody>
      </p:sp>
      <p:sp>
        <p:nvSpPr>
          <p:cNvPr id="27" name="object 27"/>
          <p:cNvSpPr txBox="1"/>
          <p:nvPr/>
        </p:nvSpPr>
        <p:spPr>
          <a:xfrm>
            <a:off x="379586" y="1342684"/>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0.2</a:t>
            </a:r>
            <a:endParaRPr sz="400">
              <a:latin typeface="Times New Roman"/>
              <a:cs typeface="Times New Roman"/>
            </a:endParaRPr>
          </a:p>
        </p:txBody>
      </p:sp>
      <p:sp>
        <p:nvSpPr>
          <p:cNvPr id="28" name="object 28"/>
          <p:cNvSpPr txBox="1"/>
          <p:nvPr/>
        </p:nvSpPr>
        <p:spPr>
          <a:xfrm>
            <a:off x="379586" y="1089962"/>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0.4</a:t>
            </a:r>
            <a:endParaRPr sz="400">
              <a:latin typeface="Times New Roman"/>
              <a:cs typeface="Times New Roman"/>
            </a:endParaRPr>
          </a:p>
        </p:txBody>
      </p:sp>
      <p:sp>
        <p:nvSpPr>
          <p:cNvPr id="29" name="object 29"/>
          <p:cNvSpPr txBox="1"/>
          <p:nvPr/>
        </p:nvSpPr>
        <p:spPr>
          <a:xfrm>
            <a:off x="379586" y="837295"/>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0.6</a:t>
            </a:r>
            <a:endParaRPr sz="400">
              <a:latin typeface="Times New Roman"/>
              <a:cs typeface="Times New Roman"/>
            </a:endParaRPr>
          </a:p>
        </p:txBody>
      </p:sp>
      <p:sp>
        <p:nvSpPr>
          <p:cNvPr id="30" name="object 30"/>
          <p:cNvSpPr txBox="1"/>
          <p:nvPr/>
        </p:nvSpPr>
        <p:spPr>
          <a:xfrm>
            <a:off x="379586" y="584627"/>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0.8</a:t>
            </a:r>
            <a:endParaRPr sz="400">
              <a:latin typeface="Times New Roman"/>
              <a:cs typeface="Times New Roman"/>
            </a:endParaRPr>
          </a:p>
        </p:txBody>
      </p:sp>
      <p:sp>
        <p:nvSpPr>
          <p:cNvPr id="31" name="object 31"/>
          <p:cNvSpPr/>
          <p:nvPr/>
        </p:nvSpPr>
        <p:spPr>
          <a:xfrm>
            <a:off x="472693" y="633453"/>
            <a:ext cx="16510" cy="1010919"/>
          </a:xfrm>
          <a:custGeom>
            <a:avLst/>
            <a:gdLst/>
            <a:ahLst/>
            <a:cxnLst/>
            <a:rect l="l" t="t" r="r" b="b"/>
            <a:pathLst>
              <a:path w="16509" h="1010919">
                <a:moveTo>
                  <a:pt x="0" y="1010725"/>
                </a:moveTo>
                <a:lnTo>
                  <a:pt x="16146" y="1010725"/>
                </a:lnTo>
              </a:path>
              <a:path w="16509" h="1010919">
                <a:moveTo>
                  <a:pt x="0" y="758057"/>
                </a:moveTo>
                <a:lnTo>
                  <a:pt x="16146" y="758057"/>
                </a:lnTo>
              </a:path>
              <a:path w="16509" h="1010919">
                <a:moveTo>
                  <a:pt x="0" y="505335"/>
                </a:moveTo>
                <a:lnTo>
                  <a:pt x="16146" y="505335"/>
                </a:lnTo>
              </a:path>
              <a:path w="16509" h="1010919">
                <a:moveTo>
                  <a:pt x="0" y="252667"/>
                </a:moveTo>
                <a:lnTo>
                  <a:pt x="16146" y="252667"/>
                </a:lnTo>
              </a:path>
              <a:path w="16509" h="1010919">
                <a:moveTo>
                  <a:pt x="0" y="0"/>
                </a:moveTo>
                <a:lnTo>
                  <a:pt x="16146" y="0"/>
                </a:lnTo>
              </a:path>
            </a:pathLst>
          </a:custGeom>
          <a:ln w="3456">
            <a:solidFill>
              <a:srgbClr val="333333"/>
            </a:solidFill>
          </a:ln>
        </p:spPr>
        <p:txBody>
          <a:bodyPr wrap="square" lIns="0" tIns="0" rIns="0" bIns="0" rtlCol="0"/>
          <a:lstStyle/>
          <a:p>
            <a:endParaRPr/>
          </a:p>
        </p:txBody>
      </p:sp>
      <p:sp>
        <p:nvSpPr>
          <p:cNvPr id="32" name="object 32"/>
          <p:cNvSpPr/>
          <p:nvPr/>
        </p:nvSpPr>
        <p:spPr>
          <a:xfrm>
            <a:off x="488839" y="1946689"/>
            <a:ext cx="0" cy="1090295"/>
          </a:xfrm>
          <a:custGeom>
            <a:avLst/>
            <a:gdLst/>
            <a:ahLst/>
            <a:cxnLst/>
            <a:rect l="l" t="t" r="r" b="b"/>
            <a:pathLst>
              <a:path h="1090295">
                <a:moveTo>
                  <a:pt x="0" y="1089728"/>
                </a:moveTo>
                <a:lnTo>
                  <a:pt x="0" y="0"/>
                </a:lnTo>
              </a:path>
            </a:pathLst>
          </a:custGeom>
          <a:ln w="4590">
            <a:solidFill>
              <a:srgbClr val="000000"/>
            </a:solidFill>
          </a:ln>
        </p:spPr>
        <p:txBody>
          <a:bodyPr wrap="square" lIns="0" tIns="0" rIns="0" bIns="0" rtlCol="0"/>
          <a:lstStyle/>
          <a:p>
            <a:endParaRPr/>
          </a:p>
        </p:txBody>
      </p:sp>
      <p:sp>
        <p:nvSpPr>
          <p:cNvPr id="33" name="object 33"/>
          <p:cNvSpPr txBox="1"/>
          <p:nvPr/>
        </p:nvSpPr>
        <p:spPr>
          <a:xfrm>
            <a:off x="420086" y="2982191"/>
            <a:ext cx="5270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a:t>
            </a:r>
            <a:endParaRPr sz="400">
              <a:latin typeface="Times New Roman"/>
              <a:cs typeface="Times New Roman"/>
            </a:endParaRPr>
          </a:p>
        </p:txBody>
      </p:sp>
      <p:sp>
        <p:nvSpPr>
          <p:cNvPr id="34" name="object 34"/>
          <p:cNvSpPr txBox="1"/>
          <p:nvPr/>
        </p:nvSpPr>
        <p:spPr>
          <a:xfrm>
            <a:off x="393086" y="2713106"/>
            <a:ext cx="8001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a:t>
            </a:r>
            <a:endParaRPr sz="400">
              <a:latin typeface="Times New Roman"/>
              <a:cs typeface="Times New Roman"/>
            </a:endParaRPr>
          </a:p>
        </p:txBody>
      </p:sp>
      <p:sp>
        <p:nvSpPr>
          <p:cNvPr id="35" name="object 35"/>
          <p:cNvSpPr txBox="1"/>
          <p:nvPr/>
        </p:nvSpPr>
        <p:spPr>
          <a:xfrm>
            <a:off x="393086" y="2443969"/>
            <a:ext cx="8001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20</a:t>
            </a:r>
            <a:endParaRPr sz="400">
              <a:latin typeface="Times New Roman"/>
              <a:cs typeface="Times New Roman"/>
            </a:endParaRPr>
          </a:p>
        </p:txBody>
      </p:sp>
      <p:sp>
        <p:nvSpPr>
          <p:cNvPr id="36" name="object 36"/>
          <p:cNvSpPr txBox="1"/>
          <p:nvPr/>
        </p:nvSpPr>
        <p:spPr>
          <a:xfrm>
            <a:off x="393086" y="2174831"/>
            <a:ext cx="8001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30</a:t>
            </a:r>
            <a:endParaRPr sz="400">
              <a:latin typeface="Times New Roman"/>
              <a:cs typeface="Times New Roman"/>
            </a:endParaRPr>
          </a:p>
        </p:txBody>
      </p:sp>
      <p:sp>
        <p:nvSpPr>
          <p:cNvPr id="37" name="object 37"/>
          <p:cNvSpPr txBox="1"/>
          <p:nvPr/>
        </p:nvSpPr>
        <p:spPr>
          <a:xfrm>
            <a:off x="393086" y="1905692"/>
            <a:ext cx="8001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40</a:t>
            </a:r>
            <a:endParaRPr sz="400">
              <a:latin typeface="Times New Roman"/>
              <a:cs typeface="Times New Roman"/>
            </a:endParaRPr>
          </a:p>
        </p:txBody>
      </p:sp>
      <p:sp>
        <p:nvSpPr>
          <p:cNvPr id="38" name="object 38"/>
          <p:cNvSpPr/>
          <p:nvPr/>
        </p:nvSpPr>
        <p:spPr>
          <a:xfrm>
            <a:off x="472693" y="1954519"/>
            <a:ext cx="16510" cy="1076960"/>
          </a:xfrm>
          <a:custGeom>
            <a:avLst/>
            <a:gdLst/>
            <a:ahLst/>
            <a:cxnLst/>
            <a:rect l="l" t="t" r="r" b="b"/>
            <a:pathLst>
              <a:path w="16509" h="1076960">
                <a:moveTo>
                  <a:pt x="0" y="1076497"/>
                </a:moveTo>
                <a:lnTo>
                  <a:pt x="16146" y="1076497"/>
                </a:lnTo>
              </a:path>
              <a:path w="16509" h="1076960">
                <a:moveTo>
                  <a:pt x="0" y="807413"/>
                </a:moveTo>
                <a:lnTo>
                  <a:pt x="16146" y="807413"/>
                </a:lnTo>
              </a:path>
              <a:path w="16509" h="1076960">
                <a:moveTo>
                  <a:pt x="0" y="538275"/>
                </a:moveTo>
                <a:lnTo>
                  <a:pt x="16146" y="538275"/>
                </a:lnTo>
              </a:path>
              <a:path w="16509" h="1076960">
                <a:moveTo>
                  <a:pt x="0" y="269137"/>
                </a:moveTo>
                <a:lnTo>
                  <a:pt x="16146" y="269137"/>
                </a:lnTo>
              </a:path>
              <a:path w="16509" h="1076960">
                <a:moveTo>
                  <a:pt x="0" y="0"/>
                </a:moveTo>
                <a:lnTo>
                  <a:pt x="16146" y="0"/>
                </a:lnTo>
              </a:path>
            </a:pathLst>
          </a:custGeom>
          <a:ln w="3456">
            <a:solidFill>
              <a:srgbClr val="333333"/>
            </a:solidFill>
          </a:ln>
        </p:spPr>
        <p:txBody>
          <a:bodyPr wrap="square" lIns="0" tIns="0" rIns="0" bIns="0" rtlCol="0"/>
          <a:lstStyle/>
          <a:p>
            <a:endParaRPr/>
          </a:p>
        </p:txBody>
      </p:sp>
      <p:sp>
        <p:nvSpPr>
          <p:cNvPr id="39" name="object 39"/>
          <p:cNvSpPr/>
          <p:nvPr/>
        </p:nvSpPr>
        <p:spPr>
          <a:xfrm>
            <a:off x="2552248" y="937799"/>
            <a:ext cx="1308735" cy="5715"/>
          </a:xfrm>
          <a:custGeom>
            <a:avLst/>
            <a:gdLst/>
            <a:ahLst/>
            <a:cxnLst/>
            <a:rect l="l" t="t" r="r" b="b"/>
            <a:pathLst>
              <a:path w="1308735" h="5715">
                <a:moveTo>
                  <a:pt x="-1917" y="2727"/>
                </a:moveTo>
                <a:lnTo>
                  <a:pt x="1310184" y="2727"/>
                </a:lnTo>
              </a:path>
            </a:pathLst>
          </a:custGeom>
          <a:ln w="9288">
            <a:solidFill>
              <a:srgbClr val="011F4B"/>
            </a:solidFill>
          </a:ln>
        </p:spPr>
        <p:txBody>
          <a:bodyPr wrap="square" lIns="0" tIns="0" rIns="0" bIns="0" rtlCol="0"/>
          <a:lstStyle/>
          <a:p>
            <a:endParaRPr/>
          </a:p>
        </p:txBody>
      </p:sp>
      <p:sp>
        <p:nvSpPr>
          <p:cNvPr id="40" name="object 40"/>
          <p:cNvSpPr/>
          <p:nvPr/>
        </p:nvSpPr>
        <p:spPr>
          <a:xfrm>
            <a:off x="2552248" y="1592230"/>
            <a:ext cx="1308735" cy="8255"/>
          </a:xfrm>
          <a:custGeom>
            <a:avLst/>
            <a:gdLst/>
            <a:ahLst/>
            <a:cxnLst/>
            <a:rect l="l" t="t" r="r" b="b"/>
            <a:pathLst>
              <a:path w="1308735" h="8255">
                <a:moveTo>
                  <a:pt x="0" y="7776"/>
                </a:moveTo>
                <a:lnTo>
                  <a:pt x="1296" y="7614"/>
                </a:lnTo>
                <a:lnTo>
                  <a:pt x="2646" y="7614"/>
                </a:lnTo>
                <a:lnTo>
                  <a:pt x="3942" y="7614"/>
                </a:lnTo>
                <a:lnTo>
                  <a:pt x="5238" y="7452"/>
                </a:lnTo>
                <a:lnTo>
                  <a:pt x="6534" y="7452"/>
                </a:lnTo>
                <a:lnTo>
                  <a:pt x="7884" y="7398"/>
                </a:lnTo>
                <a:lnTo>
                  <a:pt x="9180" y="7452"/>
                </a:lnTo>
                <a:lnTo>
                  <a:pt x="10476" y="7398"/>
                </a:lnTo>
                <a:lnTo>
                  <a:pt x="11772" y="7344"/>
                </a:lnTo>
                <a:lnTo>
                  <a:pt x="13122" y="7344"/>
                </a:lnTo>
                <a:lnTo>
                  <a:pt x="14418" y="7452"/>
                </a:lnTo>
                <a:lnTo>
                  <a:pt x="15714" y="7398"/>
                </a:lnTo>
                <a:lnTo>
                  <a:pt x="17010" y="7290"/>
                </a:lnTo>
                <a:lnTo>
                  <a:pt x="18360" y="7290"/>
                </a:lnTo>
                <a:lnTo>
                  <a:pt x="19656" y="7236"/>
                </a:lnTo>
                <a:lnTo>
                  <a:pt x="20952" y="7074"/>
                </a:lnTo>
                <a:lnTo>
                  <a:pt x="22248" y="7830"/>
                </a:lnTo>
                <a:lnTo>
                  <a:pt x="23598" y="7452"/>
                </a:lnTo>
                <a:lnTo>
                  <a:pt x="24894" y="7452"/>
                </a:lnTo>
                <a:lnTo>
                  <a:pt x="26190" y="7560"/>
                </a:lnTo>
                <a:lnTo>
                  <a:pt x="27486" y="7668"/>
                </a:lnTo>
                <a:lnTo>
                  <a:pt x="28836" y="7290"/>
                </a:lnTo>
                <a:lnTo>
                  <a:pt x="30132" y="7236"/>
                </a:lnTo>
                <a:lnTo>
                  <a:pt x="31428" y="6966"/>
                </a:lnTo>
                <a:lnTo>
                  <a:pt x="32724" y="6858"/>
                </a:lnTo>
                <a:lnTo>
                  <a:pt x="34074" y="6804"/>
                </a:lnTo>
                <a:lnTo>
                  <a:pt x="35370" y="6858"/>
                </a:lnTo>
                <a:lnTo>
                  <a:pt x="36666" y="6372"/>
                </a:lnTo>
                <a:lnTo>
                  <a:pt x="37962" y="6426"/>
                </a:lnTo>
                <a:lnTo>
                  <a:pt x="39312" y="6426"/>
                </a:lnTo>
                <a:lnTo>
                  <a:pt x="40608" y="6372"/>
                </a:lnTo>
                <a:lnTo>
                  <a:pt x="41904" y="6372"/>
                </a:lnTo>
                <a:lnTo>
                  <a:pt x="43200" y="6210"/>
                </a:lnTo>
                <a:lnTo>
                  <a:pt x="44550" y="6102"/>
                </a:lnTo>
                <a:lnTo>
                  <a:pt x="45846" y="6048"/>
                </a:lnTo>
                <a:lnTo>
                  <a:pt x="47142" y="6048"/>
                </a:lnTo>
                <a:lnTo>
                  <a:pt x="48438" y="6048"/>
                </a:lnTo>
                <a:lnTo>
                  <a:pt x="49788" y="5994"/>
                </a:lnTo>
                <a:lnTo>
                  <a:pt x="51084" y="5778"/>
                </a:lnTo>
                <a:lnTo>
                  <a:pt x="52380" y="5670"/>
                </a:lnTo>
                <a:lnTo>
                  <a:pt x="53676" y="5670"/>
                </a:lnTo>
                <a:lnTo>
                  <a:pt x="55026" y="5616"/>
                </a:lnTo>
                <a:lnTo>
                  <a:pt x="56322" y="5616"/>
                </a:lnTo>
                <a:lnTo>
                  <a:pt x="57618" y="5562"/>
                </a:lnTo>
                <a:lnTo>
                  <a:pt x="58914" y="5562"/>
                </a:lnTo>
                <a:lnTo>
                  <a:pt x="60264" y="5616"/>
                </a:lnTo>
                <a:lnTo>
                  <a:pt x="61560" y="5670"/>
                </a:lnTo>
                <a:lnTo>
                  <a:pt x="62856" y="5616"/>
                </a:lnTo>
                <a:lnTo>
                  <a:pt x="64152" y="5724"/>
                </a:lnTo>
                <a:lnTo>
                  <a:pt x="65502" y="5724"/>
                </a:lnTo>
                <a:lnTo>
                  <a:pt x="66798" y="5724"/>
                </a:lnTo>
                <a:lnTo>
                  <a:pt x="68094" y="6048"/>
                </a:lnTo>
                <a:lnTo>
                  <a:pt x="69390" y="5886"/>
                </a:lnTo>
                <a:lnTo>
                  <a:pt x="70740" y="6102"/>
                </a:lnTo>
                <a:lnTo>
                  <a:pt x="72036" y="6264"/>
                </a:lnTo>
                <a:lnTo>
                  <a:pt x="73332" y="6264"/>
                </a:lnTo>
                <a:lnTo>
                  <a:pt x="74628" y="6210"/>
                </a:lnTo>
                <a:lnTo>
                  <a:pt x="75978" y="6210"/>
                </a:lnTo>
                <a:lnTo>
                  <a:pt x="77274" y="6210"/>
                </a:lnTo>
                <a:lnTo>
                  <a:pt x="78570" y="6210"/>
                </a:lnTo>
                <a:lnTo>
                  <a:pt x="79866" y="5940"/>
                </a:lnTo>
                <a:lnTo>
                  <a:pt x="81216" y="5940"/>
                </a:lnTo>
                <a:lnTo>
                  <a:pt x="82512" y="5886"/>
                </a:lnTo>
                <a:lnTo>
                  <a:pt x="83808" y="5886"/>
                </a:lnTo>
                <a:lnTo>
                  <a:pt x="85104" y="5886"/>
                </a:lnTo>
                <a:lnTo>
                  <a:pt x="86454" y="5508"/>
                </a:lnTo>
                <a:lnTo>
                  <a:pt x="87750" y="5616"/>
                </a:lnTo>
                <a:lnTo>
                  <a:pt x="89046" y="5670"/>
                </a:lnTo>
                <a:lnTo>
                  <a:pt x="90342" y="5724"/>
                </a:lnTo>
                <a:lnTo>
                  <a:pt x="91692" y="5670"/>
                </a:lnTo>
                <a:lnTo>
                  <a:pt x="92988" y="5994"/>
                </a:lnTo>
                <a:lnTo>
                  <a:pt x="94284" y="5886"/>
                </a:lnTo>
                <a:lnTo>
                  <a:pt x="95580" y="5940"/>
                </a:lnTo>
                <a:lnTo>
                  <a:pt x="96930" y="5940"/>
                </a:lnTo>
                <a:lnTo>
                  <a:pt x="98226" y="5940"/>
                </a:lnTo>
                <a:lnTo>
                  <a:pt x="99522" y="5886"/>
                </a:lnTo>
                <a:lnTo>
                  <a:pt x="100818" y="5994"/>
                </a:lnTo>
                <a:lnTo>
                  <a:pt x="102168" y="5940"/>
                </a:lnTo>
                <a:lnTo>
                  <a:pt x="103464" y="6318"/>
                </a:lnTo>
                <a:lnTo>
                  <a:pt x="104760" y="6264"/>
                </a:lnTo>
                <a:lnTo>
                  <a:pt x="106056" y="6264"/>
                </a:lnTo>
                <a:lnTo>
                  <a:pt x="107406" y="6426"/>
                </a:lnTo>
                <a:lnTo>
                  <a:pt x="108702" y="6372"/>
                </a:lnTo>
                <a:lnTo>
                  <a:pt x="109998" y="6318"/>
                </a:lnTo>
                <a:lnTo>
                  <a:pt x="111294" y="6318"/>
                </a:lnTo>
                <a:lnTo>
                  <a:pt x="112644" y="6264"/>
                </a:lnTo>
                <a:lnTo>
                  <a:pt x="113940" y="6372"/>
                </a:lnTo>
                <a:lnTo>
                  <a:pt x="115236" y="6210"/>
                </a:lnTo>
                <a:lnTo>
                  <a:pt x="116532" y="6102"/>
                </a:lnTo>
                <a:lnTo>
                  <a:pt x="117882" y="6102"/>
                </a:lnTo>
                <a:lnTo>
                  <a:pt x="119178" y="6102"/>
                </a:lnTo>
                <a:lnTo>
                  <a:pt x="120474" y="6102"/>
                </a:lnTo>
                <a:lnTo>
                  <a:pt x="121770" y="6318"/>
                </a:lnTo>
                <a:lnTo>
                  <a:pt x="123120" y="5940"/>
                </a:lnTo>
                <a:lnTo>
                  <a:pt x="124416" y="5886"/>
                </a:lnTo>
                <a:lnTo>
                  <a:pt x="125712" y="5886"/>
                </a:lnTo>
                <a:lnTo>
                  <a:pt x="127008" y="5562"/>
                </a:lnTo>
                <a:lnTo>
                  <a:pt x="128358" y="5346"/>
                </a:lnTo>
                <a:lnTo>
                  <a:pt x="129654" y="5292"/>
                </a:lnTo>
                <a:lnTo>
                  <a:pt x="130950" y="5130"/>
                </a:lnTo>
                <a:lnTo>
                  <a:pt x="132246" y="5130"/>
                </a:lnTo>
                <a:lnTo>
                  <a:pt x="133596" y="4968"/>
                </a:lnTo>
                <a:lnTo>
                  <a:pt x="134892" y="4752"/>
                </a:lnTo>
                <a:lnTo>
                  <a:pt x="136189" y="4806"/>
                </a:lnTo>
                <a:lnTo>
                  <a:pt x="137485" y="4482"/>
                </a:lnTo>
                <a:lnTo>
                  <a:pt x="138835" y="4320"/>
                </a:lnTo>
                <a:lnTo>
                  <a:pt x="140131" y="4212"/>
                </a:lnTo>
                <a:lnTo>
                  <a:pt x="141427" y="4158"/>
                </a:lnTo>
                <a:lnTo>
                  <a:pt x="142723" y="4320"/>
                </a:lnTo>
                <a:lnTo>
                  <a:pt x="144073" y="4266"/>
                </a:lnTo>
                <a:lnTo>
                  <a:pt x="145369" y="3996"/>
                </a:lnTo>
                <a:lnTo>
                  <a:pt x="146665" y="4050"/>
                </a:lnTo>
                <a:lnTo>
                  <a:pt x="147961" y="3996"/>
                </a:lnTo>
                <a:lnTo>
                  <a:pt x="149311" y="3618"/>
                </a:lnTo>
                <a:lnTo>
                  <a:pt x="150607" y="3510"/>
                </a:lnTo>
                <a:lnTo>
                  <a:pt x="151903" y="3564"/>
                </a:lnTo>
                <a:lnTo>
                  <a:pt x="153199" y="3402"/>
                </a:lnTo>
                <a:lnTo>
                  <a:pt x="154549" y="3510"/>
                </a:lnTo>
                <a:lnTo>
                  <a:pt x="155845" y="3348"/>
                </a:lnTo>
                <a:lnTo>
                  <a:pt x="157141" y="3348"/>
                </a:lnTo>
                <a:lnTo>
                  <a:pt x="158437" y="3294"/>
                </a:lnTo>
                <a:lnTo>
                  <a:pt x="159787" y="3348"/>
                </a:lnTo>
                <a:lnTo>
                  <a:pt x="161083" y="3348"/>
                </a:lnTo>
                <a:lnTo>
                  <a:pt x="162379" y="3402"/>
                </a:lnTo>
                <a:lnTo>
                  <a:pt x="163675" y="3402"/>
                </a:lnTo>
                <a:lnTo>
                  <a:pt x="165025" y="3510"/>
                </a:lnTo>
                <a:lnTo>
                  <a:pt x="166321" y="3564"/>
                </a:lnTo>
                <a:lnTo>
                  <a:pt x="167617" y="3564"/>
                </a:lnTo>
                <a:lnTo>
                  <a:pt x="168967" y="3564"/>
                </a:lnTo>
                <a:lnTo>
                  <a:pt x="170263" y="3618"/>
                </a:lnTo>
                <a:lnTo>
                  <a:pt x="171559" y="3672"/>
                </a:lnTo>
                <a:lnTo>
                  <a:pt x="172855" y="3564"/>
                </a:lnTo>
                <a:lnTo>
                  <a:pt x="174205" y="3618"/>
                </a:lnTo>
                <a:lnTo>
                  <a:pt x="175501" y="3618"/>
                </a:lnTo>
                <a:lnTo>
                  <a:pt x="176797" y="3618"/>
                </a:lnTo>
                <a:lnTo>
                  <a:pt x="178093" y="3132"/>
                </a:lnTo>
                <a:lnTo>
                  <a:pt x="179443" y="2754"/>
                </a:lnTo>
                <a:lnTo>
                  <a:pt x="180739" y="3294"/>
                </a:lnTo>
                <a:lnTo>
                  <a:pt x="182035" y="3078"/>
                </a:lnTo>
                <a:lnTo>
                  <a:pt x="183331" y="3078"/>
                </a:lnTo>
                <a:lnTo>
                  <a:pt x="184681" y="3024"/>
                </a:lnTo>
                <a:lnTo>
                  <a:pt x="185977" y="2916"/>
                </a:lnTo>
                <a:lnTo>
                  <a:pt x="187273" y="2916"/>
                </a:lnTo>
                <a:lnTo>
                  <a:pt x="188569" y="3240"/>
                </a:lnTo>
                <a:lnTo>
                  <a:pt x="189919" y="3186"/>
                </a:lnTo>
                <a:lnTo>
                  <a:pt x="191215" y="3186"/>
                </a:lnTo>
                <a:lnTo>
                  <a:pt x="192511" y="3510"/>
                </a:lnTo>
                <a:lnTo>
                  <a:pt x="193807" y="3564"/>
                </a:lnTo>
                <a:lnTo>
                  <a:pt x="195157" y="3564"/>
                </a:lnTo>
                <a:lnTo>
                  <a:pt x="196453" y="3564"/>
                </a:lnTo>
                <a:lnTo>
                  <a:pt x="197749" y="3510"/>
                </a:lnTo>
                <a:lnTo>
                  <a:pt x="199045" y="3240"/>
                </a:lnTo>
                <a:lnTo>
                  <a:pt x="200395" y="3294"/>
                </a:lnTo>
                <a:lnTo>
                  <a:pt x="201691" y="3240"/>
                </a:lnTo>
                <a:lnTo>
                  <a:pt x="202987" y="2700"/>
                </a:lnTo>
                <a:lnTo>
                  <a:pt x="204283" y="2808"/>
                </a:lnTo>
                <a:lnTo>
                  <a:pt x="205633" y="2538"/>
                </a:lnTo>
                <a:lnTo>
                  <a:pt x="206929" y="2376"/>
                </a:lnTo>
                <a:lnTo>
                  <a:pt x="208225" y="2376"/>
                </a:lnTo>
                <a:lnTo>
                  <a:pt x="209521" y="2430"/>
                </a:lnTo>
                <a:lnTo>
                  <a:pt x="210871" y="2700"/>
                </a:lnTo>
                <a:lnTo>
                  <a:pt x="212167" y="2322"/>
                </a:lnTo>
                <a:lnTo>
                  <a:pt x="213463" y="2268"/>
                </a:lnTo>
                <a:lnTo>
                  <a:pt x="214759" y="2106"/>
                </a:lnTo>
                <a:lnTo>
                  <a:pt x="216109" y="2214"/>
                </a:lnTo>
                <a:lnTo>
                  <a:pt x="217405" y="2268"/>
                </a:lnTo>
                <a:lnTo>
                  <a:pt x="218701" y="2160"/>
                </a:lnTo>
                <a:lnTo>
                  <a:pt x="219997" y="1944"/>
                </a:lnTo>
                <a:lnTo>
                  <a:pt x="221347" y="1998"/>
                </a:lnTo>
                <a:lnTo>
                  <a:pt x="222643" y="1782"/>
                </a:lnTo>
                <a:lnTo>
                  <a:pt x="223939" y="1458"/>
                </a:lnTo>
                <a:lnTo>
                  <a:pt x="225235" y="1458"/>
                </a:lnTo>
                <a:lnTo>
                  <a:pt x="226585" y="1566"/>
                </a:lnTo>
                <a:lnTo>
                  <a:pt x="227881" y="2538"/>
                </a:lnTo>
                <a:lnTo>
                  <a:pt x="229177" y="2754"/>
                </a:lnTo>
                <a:lnTo>
                  <a:pt x="230473" y="2700"/>
                </a:lnTo>
                <a:lnTo>
                  <a:pt x="231823" y="2646"/>
                </a:lnTo>
                <a:lnTo>
                  <a:pt x="233119" y="2808"/>
                </a:lnTo>
                <a:lnTo>
                  <a:pt x="234415" y="2700"/>
                </a:lnTo>
                <a:lnTo>
                  <a:pt x="235711" y="2592"/>
                </a:lnTo>
                <a:lnTo>
                  <a:pt x="237061" y="2646"/>
                </a:lnTo>
                <a:lnTo>
                  <a:pt x="238357" y="2592"/>
                </a:lnTo>
                <a:lnTo>
                  <a:pt x="239653" y="2538"/>
                </a:lnTo>
                <a:lnTo>
                  <a:pt x="240949" y="2538"/>
                </a:lnTo>
                <a:lnTo>
                  <a:pt x="242299" y="2484"/>
                </a:lnTo>
                <a:lnTo>
                  <a:pt x="243595" y="2538"/>
                </a:lnTo>
                <a:lnTo>
                  <a:pt x="244891" y="2538"/>
                </a:lnTo>
                <a:lnTo>
                  <a:pt x="246187" y="2376"/>
                </a:lnTo>
                <a:lnTo>
                  <a:pt x="247537" y="2700"/>
                </a:lnTo>
                <a:lnTo>
                  <a:pt x="248833" y="2484"/>
                </a:lnTo>
                <a:lnTo>
                  <a:pt x="250129" y="2592"/>
                </a:lnTo>
                <a:lnTo>
                  <a:pt x="251425" y="2808"/>
                </a:lnTo>
                <a:lnTo>
                  <a:pt x="252775" y="3024"/>
                </a:lnTo>
                <a:lnTo>
                  <a:pt x="254071" y="3132"/>
                </a:lnTo>
                <a:lnTo>
                  <a:pt x="255367" y="3132"/>
                </a:lnTo>
                <a:lnTo>
                  <a:pt x="256663" y="3132"/>
                </a:lnTo>
                <a:lnTo>
                  <a:pt x="258013" y="3132"/>
                </a:lnTo>
                <a:lnTo>
                  <a:pt x="259309" y="2646"/>
                </a:lnTo>
                <a:lnTo>
                  <a:pt x="260605" y="2484"/>
                </a:lnTo>
                <a:lnTo>
                  <a:pt x="261901" y="2322"/>
                </a:lnTo>
                <a:lnTo>
                  <a:pt x="263251" y="2430"/>
                </a:lnTo>
                <a:lnTo>
                  <a:pt x="264547" y="2592"/>
                </a:lnTo>
                <a:lnTo>
                  <a:pt x="265843" y="2592"/>
                </a:lnTo>
                <a:lnTo>
                  <a:pt x="267139" y="2484"/>
                </a:lnTo>
                <a:lnTo>
                  <a:pt x="268489" y="2484"/>
                </a:lnTo>
                <a:lnTo>
                  <a:pt x="269785" y="2538"/>
                </a:lnTo>
                <a:lnTo>
                  <a:pt x="271081" y="2214"/>
                </a:lnTo>
                <a:lnTo>
                  <a:pt x="272378" y="2160"/>
                </a:lnTo>
                <a:lnTo>
                  <a:pt x="273728" y="2214"/>
                </a:lnTo>
                <a:lnTo>
                  <a:pt x="275024" y="2322"/>
                </a:lnTo>
                <a:lnTo>
                  <a:pt x="276320" y="2322"/>
                </a:lnTo>
                <a:lnTo>
                  <a:pt x="277616" y="2538"/>
                </a:lnTo>
                <a:lnTo>
                  <a:pt x="278966" y="2700"/>
                </a:lnTo>
                <a:lnTo>
                  <a:pt x="280262" y="2700"/>
                </a:lnTo>
                <a:lnTo>
                  <a:pt x="281558" y="2700"/>
                </a:lnTo>
                <a:lnTo>
                  <a:pt x="282854" y="2700"/>
                </a:lnTo>
                <a:lnTo>
                  <a:pt x="284204" y="2700"/>
                </a:lnTo>
                <a:lnTo>
                  <a:pt x="285500" y="2700"/>
                </a:lnTo>
                <a:lnTo>
                  <a:pt x="286796" y="2376"/>
                </a:lnTo>
                <a:lnTo>
                  <a:pt x="288092" y="1998"/>
                </a:lnTo>
                <a:lnTo>
                  <a:pt x="289442" y="2052"/>
                </a:lnTo>
                <a:lnTo>
                  <a:pt x="290738" y="2052"/>
                </a:lnTo>
                <a:lnTo>
                  <a:pt x="292034" y="2106"/>
                </a:lnTo>
                <a:lnTo>
                  <a:pt x="293330" y="2106"/>
                </a:lnTo>
                <a:lnTo>
                  <a:pt x="294680" y="2106"/>
                </a:lnTo>
                <a:lnTo>
                  <a:pt x="302510" y="2106"/>
                </a:lnTo>
                <a:lnTo>
                  <a:pt x="303806" y="2268"/>
                </a:lnTo>
                <a:lnTo>
                  <a:pt x="305156" y="2214"/>
                </a:lnTo>
                <a:lnTo>
                  <a:pt x="306452" y="2214"/>
                </a:lnTo>
                <a:lnTo>
                  <a:pt x="307748" y="2106"/>
                </a:lnTo>
                <a:lnTo>
                  <a:pt x="309044" y="2160"/>
                </a:lnTo>
                <a:lnTo>
                  <a:pt x="310394" y="2214"/>
                </a:lnTo>
                <a:lnTo>
                  <a:pt x="311690" y="2322"/>
                </a:lnTo>
                <a:lnTo>
                  <a:pt x="312986" y="2430"/>
                </a:lnTo>
                <a:lnTo>
                  <a:pt x="314282" y="2430"/>
                </a:lnTo>
                <a:lnTo>
                  <a:pt x="315632" y="2322"/>
                </a:lnTo>
                <a:lnTo>
                  <a:pt x="316928" y="2376"/>
                </a:lnTo>
                <a:lnTo>
                  <a:pt x="318224" y="2214"/>
                </a:lnTo>
                <a:lnTo>
                  <a:pt x="319520" y="2214"/>
                </a:lnTo>
                <a:lnTo>
                  <a:pt x="320870" y="2214"/>
                </a:lnTo>
                <a:lnTo>
                  <a:pt x="322166" y="2322"/>
                </a:lnTo>
                <a:lnTo>
                  <a:pt x="323462" y="2376"/>
                </a:lnTo>
                <a:lnTo>
                  <a:pt x="324758" y="2538"/>
                </a:lnTo>
                <a:lnTo>
                  <a:pt x="326108" y="3726"/>
                </a:lnTo>
                <a:lnTo>
                  <a:pt x="327404" y="3618"/>
                </a:lnTo>
                <a:lnTo>
                  <a:pt x="328700" y="3564"/>
                </a:lnTo>
                <a:lnTo>
                  <a:pt x="329996" y="3726"/>
                </a:lnTo>
                <a:lnTo>
                  <a:pt x="331346" y="3834"/>
                </a:lnTo>
                <a:lnTo>
                  <a:pt x="332642" y="3834"/>
                </a:lnTo>
                <a:lnTo>
                  <a:pt x="333938" y="3726"/>
                </a:lnTo>
                <a:lnTo>
                  <a:pt x="335234" y="3726"/>
                </a:lnTo>
                <a:lnTo>
                  <a:pt x="336584" y="3726"/>
                </a:lnTo>
                <a:lnTo>
                  <a:pt x="337880" y="3942"/>
                </a:lnTo>
                <a:lnTo>
                  <a:pt x="339176" y="3672"/>
                </a:lnTo>
                <a:lnTo>
                  <a:pt x="340472" y="3672"/>
                </a:lnTo>
                <a:lnTo>
                  <a:pt x="341822" y="3726"/>
                </a:lnTo>
                <a:lnTo>
                  <a:pt x="343118" y="3780"/>
                </a:lnTo>
                <a:lnTo>
                  <a:pt x="344414" y="3726"/>
                </a:lnTo>
                <a:lnTo>
                  <a:pt x="345710" y="3780"/>
                </a:lnTo>
                <a:lnTo>
                  <a:pt x="347060" y="3780"/>
                </a:lnTo>
                <a:lnTo>
                  <a:pt x="348356" y="3780"/>
                </a:lnTo>
                <a:lnTo>
                  <a:pt x="349652" y="3726"/>
                </a:lnTo>
                <a:lnTo>
                  <a:pt x="350948" y="3780"/>
                </a:lnTo>
                <a:lnTo>
                  <a:pt x="352298" y="3780"/>
                </a:lnTo>
                <a:lnTo>
                  <a:pt x="353594" y="3888"/>
                </a:lnTo>
                <a:lnTo>
                  <a:pt x="354890" y="3888"/>
                </a:lnTo>
                <a:lnTo>
                  <a:pt x="356186" y="3780"/>
                </a:lnTo>
                <a:lnTo>
                  <a:pt x="357536" y="3780"/>
                </a:lnTo>
                <a:lnTo>
                  <a:pt x="358832" y="3942"/>
                </a:lnTo>
                <a:lnTo>
                  <a:pt x="360128" y="3888"/>
                </a:lnTo>
                <a:lnTo>
                  <a:pt x="361424" y="3888"/>
                </a:lnTo>
                <a:lnTo>
                  <a:pt x="362774" y="3888"/>
                </a:lnTo>
                <a:lnTo>
                  <a:pt x="364070" y="3780"/>
                </a:lnTo>
                <a:lnTo>
                  <a:pt x="365366" y="3834"/>
                </a:lnTo>
                <a:lnTo>
                  <a:pt x="366662" y="3942"/>
                </a:lnTo>
                <a:lnTo>
                  <a:pt x="368012" y="3942"/>
                </a:lnTo>
                <a:lnTo>
                  <a:pt x="369308" y="3996"/>
                </a:lnTo>
                <a:lnTo>
                  <a:pt x="370604" y="3888"/>
                </a:lnTo>
                <a:lnTo>
                  <a:pt x="371900" y="3780"/>
                </a:lnTo>
                <a:lnTo>
                  <a:pt x="373250" y="3672"/>
                </a:lnTo>
                <a:lnTo>
                  <a:pt x="374546" y="3726"/>
                </a:lnTo>
                <a:lnTo>
                  <a:pt x="375842" y="3780"/>
                </a:lnTo>
                <a:lnTo>
                  <a:pt x="377138" y="3780"/>
                </a:lnTo>
                <a:lnTo>
                  <a:pt x="378488" y="3780"/>
                </a:lnTo>
                <a:lnTo>
                  <a:pt x="379784" y="3780"/>
                </a:lnTo>
                <a:lnTo>
                  <a:pt x="381080" y="3780"/>
                </a:lnTo>
                <a:lnTo>
                  <a:pt x="382376" y="3402"/>
                </a:lnTo>
                <a:lnTo>
                  <a:pt x="402032" y="3402"/>
                </a:lnTo>
                <a:lnTo>
                  <a:pt x="403328" y="3348"/>
                </a:lnTo>
                <a:lnTo>
                  <a:pt x="404678" y="3294"/>
                </a:lnTo>
                <a:lnTo>
                  <a:pt x="405974" y="3294"/>
                </a:lnTo>
                <a:lnTo>
                  <a:pt x="407271" y="3294"/>
                </a:lnTo>
                <a:lnTo>
                  <a:pt x="408567" y="3132"/>
                </a:lnTo>
                <a:lnTo>
                  <a:pt x="409917" y="3402"/>
                </a:lnTo>
                <a:lnTo>
                  <a:pt x="411213" y="3348"/>
                </a:lnTo>
                <a:lnTo>
                  <a:pt x="412509" y="3402"/>
                </a:lnTo>
                <a:lnTo>
                  <a:pt x="413805" y="3348"/>
                </a:lnTo>
                <a:lnTo>
                  <a:pt x="415155" y="3294"/>
                </a:lnTo>
                <a:lnTo>
                  <a:pt x="416451" y="2808"/>
                </a:lnTo>
                <a:lnTo>
                  <a:pt x="417747" y="3186"/>
                </a:lnTo>
                <a:lnTo>
                  <a:pt x="419043" y="3402"/>
                </a:lnTo>
                <a:lnTo>
                  <a:pt x="420393" y="3294"/>
                </a:lnTo>
                <a:lnTo>
                  <a:pt x="421689" y="3348"/>
                </a:lnTo>
                <a:lnTo>
                  <a:pt x="422985" y="2700"/>
                </a:lnTo>
                <a:lnTo>
                  <a:pt x="424281" y="2592"/>
                </a:lnTo>
                <a:lnTo>
                  <a:pt x="425631" y="2592"/>
                </a:lnTo>
                <a:lnTo>
                  <a:pt x="426927" y="2916"/>
                </a:lnTo>
                <a:lnTo>
                  <a:pt x="428223" y="2862"/>
                </a:lnTo>
                <a:lnTo>
                  <a:pt x="429573" y="2754"/>
                </a:lnTo>
                <a:lnTo>
                  <a:pt x="430869" y="2916"/>
                </a:lnTo>
                <a:lnTo>
                  <a:pt x="432165" y="2970"/>
                </a:lnTo>
                <a:lnTo>
                  <a:pt x="433461" y="2970"/>
                </a:lnTo>
                <a:lnTo>
                  <a:pt x="434811" y="2970"/>
                </a:lnTo>
                <a:lnTo>
                  <a:pt x="436107" y="2592"/>
                </a:lnTo>
                <a:lnTo>
                  <a:pt x="437403" y="2322"/>
                </a:lnTo>
                <a:lnTo>
                  <a:pt x="438699" y="2916"/>
                </a:lnTo>
                <a:lnTo>
                  <a:pt x="440049" y="1782"/>
                </a:lnTo>
                <a:lnTo>
                  <a:pt x="441345" y="1890"/>
                </a:lnTo>
                <a:lnTo>
                  <a:pt x="442641" y="1890"/>
                </a:lnTo>
                <a:lnTo>
                  <a:pt x="443937" y="1566"/>
                </a:lnTo>
                <a:lnTo>
                  <a:pt x="445287" y="1350"/>
                </a:lnTo>
                <a:lnTo>
                  <a:pt x="446583" y="1512"/>
                </a:lnTo>
                <a:lnTo>
                  <a:pt x="447879" y="1566"/>
                </a:lnTo>
                <a:lnTo>
                  <a:pt x="449175" y="1566"/>
                </a:lnTo>
                <a:lnTo>
                  <a:pt x="450525" y="1566"/>
                </a:lnTo>
                <a:lnTo>
                  <a:pt x="451821" y="1674"/>
                </a:lnTo>
                <a:lnTo>
                  <a:pt x="453117" y="1674"/>
                </a:lnTo>
                <a:lnTo>
                  <a:pt x="454413" y="1782"/>
                </a:lnTo>
                <a:lnTo>
                  <a:pt x="455763" y="1728"/>
                </a:lnTo>
                <a:lnTo>
                  <a:pt x="457059" y="1674"/>
                </a:lnTo>
                <a:lnTo>
                  <a:pt x="458355" y="1674"/>
                </a:lnTo>
                <a:lnTo>
                  <a:pt x="459651" y="1674"/>
                </a:lnTo>
                <a:lnTo>
                  <a:pt x="461001" y="1674"/>
                </a:lnTo>
                <a:lnTo>
                  <a:pt x="462297" y="1728"/>
                </a:lnTo>
                <a:lnTo>
                  <a:pt x="463593" y="1620"/>
                </a:lnTo>
                <a:lnTo>
                  <a:pt x="464889" y="918"/>
                </a:lnTo>
                <a:lnTo>
                  <a:pt x="466239" y="918"/>
                </a:lnTo>
                <a:lnTo>
                  <a:pt x="467535" y="918"/>
                </a:lnTo>
                <a:lnTo>
                  <a:pt x="468831" y="918"/>
                </a:lnTo>
                <a:lnTo>
                  <a:pt x="470127" y="1080"/>
                </a:lnTo>
                <a:lnTo>
                  <a:pt x="471477" y="1080"/>
                </a:lnTo>
                <a:lnTo>
                  <a:pt x="472773" y="1242"/>
                </a:lnTo>
                <a:lnTo>
                  <a:pt x="474069" y="1242"/>
                </a:lnTo>
                <a:lnTo>
                  <a:pt x="475365" y="1242"/>
                </a:lnTo>
                <a:lnTo>
                  <a:pt x="476715" y="1242"/>
                </a:lnTo>
                <a:lnTo>
                  <a:pt x="478011" y="1242"/>
                </a:lnTo>
                <a:lnTo>
                  <a:pt x="479307" y="1188"/>
                </a:lnTo>
                <a:lnTo>
                  <a:pt x="480603" y="1188"/>
                </a:lnTo>
                <a:lnTo>
                  <a:pt x="481953" y="1134"/>
                </a:lnTo>
                <a:lnTo>
                  <a:pt x="483249" y="1134"/>
                </a:lnTo>
                <a:lnTo>
                  <a:pt x="484545" y="1242"/>
                </a:lnTo>
                <a:lnTo>
                  <a:pt x="485841" y="1188"/>
                </a:lnTo>
                <a:lnTo>
                  <a:pt x="487191" y="1296"/>
                </a:lnTo>
                <a:lnTo>
                  <a:pt x="488487" y="1242"/>
                </a:lnTo>
                <a:lnTo>
                  <a:pt x="489783" y="1296"/>
                </a:lnTo>
                <a:lnTo>
                  <a:pt x="491079" y="1350"/>
                </a:lnTo>
                <a:lnTo>
                  <a:pt x="492429" y="1404"/>
                </a:lnTo>
                <a:lnTo>
                  <a:pt x="493725" y="1458"/>
                </a:lnTo>
                <a:lnTo>
                  <a:pt x="495021" y="1512"/>
                </a:lnTo>
                <a:lnTo>
                  <a:pt x="496317" y="1512"/>
                </a:lnTo>
                <a:lnTo>
                  <a:pt x="497667" y="1026"/>
                </a:lnTo>
                <a:lnTo>
                  <a:pt x="498963" y="1026"/>
                </a:lnTo>
                <a:lnTo>
                  <a:pt x="500259" y="1026"/>
                </a:lnTo>
                <a:lnTo>
                  <a:pt x="501555" y="1026"/>
                </a:lnTo>
                <a:lnTo>
                  <a:pt x="502905" y="1188"/>
                </a:lnTo>
                <a:lnTo>
                  <a:pt x="504201" y="1134"/>
                </a:lnTo>
                <a:lnTo>
                  <a:pt x="505497" y="1134"/>
                </a:lnTo>
                <a:lnTo>
                  <a:pt x="506793" y="1134"/>
                </a:lnTo>
                <a:lnTo>
                  <a:pt x="508143" y="1134"/>
                </a:lnTo>
                <a:lnTo>
                  <a:pt x="509439" y="1134"/>
                </a:lnTo>
                <a:lnTo>
                  <a:pt x="510735" y="1080"/>
                </a:lnTo>
                <a:lnTo>
                  <a:pt x="512031" y="1080"/>
                </a:lnTo>
                <a:lnTo>
                  <a:pt x="513381" y="1026"/>
                </a:lnTo>
                <a:lnTo>
                  <a:pt x="514677" y="972"/>
                </a:lnTo>
                <a:lnTo>
                  <a:pt x="515973" y="972"/>
                </a:lnTo>
                <a:lnTo>
                  <a:pt x="517269" y="972"/>
                </a:lnTo>
                <a:lnTo>
                  <a:pt x="518619" y="918"/>
                </a:lnTo>
                <a:lnTo>
                  <a:pt x="519915" y="918"/>
                </a:lnTo>
                <a:lnTo>
                  <a:pt x="521211" y="864"/>
                </a:lnTo>
                <a:lnTo>
                  <a:pt x="522507" y="756"/>
                </a:lnTo>
                <a:lnTo>
                  <a:pt x="523857" y="648"/>
                </a:lnTo>
                <a:lnTo>
                  <a:pt x="525153" y="702"/>
                </a:lnTo>
                <a:lnTo>
                  <a:pt x="526449" y="540"/>
                </a:lnTo>
                <a:lnTo>
                  <a:pt x="527745" y="432"/>
                </a:lnTo>
                <a:lnTo>
                  <a:pt x="529095" y="486"/>
                </a:lnTo>
                <a:lnTo>
                  <a:pt x="530391" y="324"/>
                </a:lnTo>
                <a:lnTo>
                  <a:pt x="531687" y="324"/>
                </a:lnTo>
                <a:lnTo>
                  <a:pt x="532983" y="324"/>
                </a:lnTo>
                <a:lnTo>
                  <a:pt x="534333" y="432"/>
                </a:lnTo>
                <a:lnTo>
                  <a:pt x="535629" y="486"/>
                </a:lnTo>
                <a:lnTo>
                  <a:pt x="536925" y="756"/>
                </a:lnTo>
                <a:lnTo>
                  <a:pt x="538221" y="702"/>
                </a:lnTo>
                <a:lnTo>
                  <a:pt x="539571" y="972"/>
                </a:lnTo>
                <a:lnTo>
                  <a:pt x="540867" y="1296"/>
                </a:lnTo>
                <a:lnTo>
                  <a:pt x="542163" y="1188"/>
                </a:lnTo>
                <a:lnTo>
                  <a:pt x="543460" y="1134"/>
                </a:lnTo>
                <a:lnTo>
                  <a:pt x="544810" y="1080"/>
                </a:lnTo>
                <a:lnTo>
                  <a:pt x="546106" y="1026"/>
                </a:lnTo>
                <a:lnTo>
                  <a:pt x="547402" y="1026"/>
                </a:lnTo>
                <a:lnTo>
                  <a:pt x="548698" y="1080"/>
                </a:lnTo>
                <a:lnTo>
                  <a:pt x="550048" y="1080"/>
                </a:lnTo>
                <a:lnTo>
                  <a:pt x="551344" y="1080"/>
                </a:lnTo>
                <a:lnTo>
                  <a:pt x="552640" y="1026"/>
                </a:lnTo>
                <a:lnTo>
                  <a:pt x="553936" y="1026"/>
                </a:lnTo>
                <a:lnTo>
                  <a:pt x="555286" y="1188"/>
                </a:lnTo>
                <a:lnTo>
                  <a:pt x="556582" y="1026"/>
                </a:lnTo>
                <a:lnTo>
                  <a:pt x="557878" y="1026"/>
                </a:lnTo>
                <a:lnTo>
                  <a:pt x="559174" y="1080"/>
                </a:lnTo>
                <a:lnTo>
                  <a:pt x="560524" y="1134"/>
                </a:lnTo>
                <a:lnTo>
                  <a:pt x="561820" y="1026"/>
                </a:lnTo>
                <a:lnTo>
                  <a:pt x="563116" y="1026"/>
                </a:lnTo>
                <a:lnTo>
                  <a:pt x="564412" y="1026"/>
                </a:lnTo>
                <a:lnTo>
                  <a:pt x="571000" y="1026"/>
                </a:lnTo>
                <a:lnTo>
                  <a:pt x="572296" y="1080"/>
                </a:lnTo>
                <a:lnTo>
                  <a:pt x="573592" y="972"/>
                </a:lnTo>
                <a:lnTo>
                  <a:pt x="574888" y="972"/>
                </a:lnTo>
                <a:lnTo>
                  <a:pt x="576238" y="972"/>
                </a:lnTo>
                <a:lnTo>
                  <a:pt x="577534" y="702"/>
                </a:lnTo>
                <a:lnTo>
                  <a:pt x="578830" y="594"/>
                </a:lnTo>
                <a:lnTo>
                  <a:pt x="580126" y="756"/>
                </a:lnTo>
                <a:lnTo>
                  <a:pt x="581476" y="702"/>
                </a:lnTo>
                <a:lnTo>
                  <a:pt x="582772" y="648"/>
                </a:lnTo>
                <a:lnTo>
                  <a:pt x="584068" y="594"/>
                </a:lnTo>
                <a:lnTo>
                  <a:pt x="585364" y="594"/>
                </a:lnTo>
                <a:lnTo>
                  <a:pt x="586714" y="594"/>
                </a:lnTo>
                <a:lnTo>
                  <a:pt x="588010" y="540"/>
                </a:lnTo>
                <a:lnTo>
                  <a:pt x="589306" y="540"/>
                </a:lnTo>
                <a:lnTo>
                  <a:pt x="590602" y="594"/>
                </a:lnTo>
                <a:lnTo>
                  <a:pt x="591952" y="648"/>
                </a:lnTo>
                <a:lnTo>
                  <a:pt x="593248" y="648"/>
                </a:lnTo>
                <a:lnTo>
                  <a:pt x="594544" y="702"/>
                </a:lnTo>
                <a:lnTo>
                  <a:pt x="595840" y="594"/>
                </a:lnTo>
                <a:lnTo>
                  <a:pt x="597190" y="594"/>
                </a:lnTo>
                <a:lnTo>
                  <a:pt x="598486" y="810"/>
                </a:lnTo>
                <a:lnTo>
                  <a:pt x="599782" y="1674"/>
                </a:lnTo>
                <a:lnTo>
                  <a:pt x="601078" y="1728"/>
                </a:lnTo>
                <a:lnTo>
                  <a:pt x="602428" y="1782"/>
                </a:lnTo>
                <a:lnTo>
                  <a:pt x="603724" y="1836"/>
                </a:lnTo>
                <a:lnTo>
                  <a:pt x="605020" y="1404"/>
                </a:lnTo>
                <a:lnTo>
                  <a:pt x="606316" y="1188"/>
                </a:lnTo>
                <a:lnTo>
                  <a:pt x="607666" y="756"/>
                </a:lnTo>
                <a:lnTo>
                  <a:pt x="608962" y="918"/>
                </a:lnTo>
                <a:lnTo>
                  <a:pt x="610258" y="972"/>
                </a:lnTo>
                <a:lnTo>
                  <a:pt x="611554" y="1080"/>
                </a:lnTo>
                <a:lnTo>
                  <a:pt x="612904" y="1080"/>
                </a:lnTo>
                <a:lnTo>
                  <a:pt x="614200" y="1134"/>
                </a:lnTo>
                <a:lnTo>
                  <a:pt x="615496" y="1620"/>
                </a:lnTo>
                <a:lnTo>
                  <a:pt x="616792" y="1620"/>
                </a:lnTo>
                <a:lnTo>
                  <a:pt x="623380" y="1620"/>
                </a:lnTo>
                <a:lnTo>
                  <a:pt x="624676" y="1566"/>
                </a:lnTo>
                <a:lnTo>
                  <a:pt x="625972" y="1404"/>
                </a:lnTo>
                <a:lnTo>
                  <a:pt x="627268" y="1404"/>
                </a:lnTo>
                <a:lnTo>
                  <a:pt x="628618" y="1404"/>
                </a:lnTo>
                <a:lnTo>
                  <a:pt x="629914" y="1404"/>
                </a:lnTo>
                <a:lnTo>
                  <a:pt x="631210" y="1188"/>
                </a:lnTo>
                <a:lnTo>
                  <a:pt x="632506" y="1026"/>
                </a:lnTo>
                <a:lnTo>
                  <a:pt x="633856" y="864"/>
                </a:lnTo>
                <a:lnTo>
                  <a:pt x="635152" y="702"/>
                </a:lnTo>
                <a:lnTo>
                  <a:pt x="636448" y="486"/>
                </a:lnTo>
                <a:lnTo>
                  <a:pt x="637744" y="594"/>
                </a:lnTo>
                <a:lnTo>
                  <a:pt x="639094" y="810"/>
                </a:lnTo>
                <a:lnTo>
                  <a:pt x="640390" y="756"/>
                </a:lnTo>
                <a:lnTo>
                  <a:pt x="641686" y="810"/>
                </a:lnTo>
                <a:lnTo>
                  <a:pt x="642982" y="756"/>
                </a:lnTo>
                <a:lnTo>
                  <a:pt x="644332" y="756"/>
                </a:lnTo>
                <a:lnTo>
                  <a:pt x="645628" y="540"/>
                </a:lnTo>
                <a:lnTo>
                  <a:pt x="646924" y="486"/>
                </a:lnTo>
                <a:lnTo>
                  <a:pt x="648220" y="486"/>
                </a:lnTo>
                <a:lnTo>
                  <a:pt x="649570" y="432"/>
                </a:lnTo>
                <a:lnTo>
                  <a:pt x="650866" y="1134"/>
                </a:lnTo>
                <a:lnTo>
                  <a:pt x="652162" y="1026"/>
                </a:lnTo>
                <a:lnTo>
                  <a:pt x="653458" y="1026"/>
                </a:lnTo>
                <a:lnTo>
                  <a:pt x="654808" y="1242"/>
                </a:lnTo>
                <a:lnTo>
                  <a:pt x="656104" y="1134"/>
                </a:lnTo>
                <a:lnTo>
                  <a:pt x="657400" y="1080"/>
                </a:lnTo>
                <a:lnTo>
                  <a:pt x="658696" y="1080"/>
                </a:lnTo>
                <a:lnTo>
                  <a:pt x="660046" y="1404"/>
                </a:lnTo>
                <a:lnTo>
                  <a:pt x="661342" y="810"/>
                </a:lnTo>
                <a:lnTo>
                  <a:pt x="662638" y="864"/>
                </a:lnTo>
                <a:lnTo>
                  <a:pt x="663934" y="648"/>
                </a:lnTo>
                <a:lnTo>
                  <a:pt x="665284" y="918"/>
                </a:lnTo>
                <a:lnTo>
                  <a:pt x="666580" y="972"/>
                </a:lnTo>
                <a:lnTo>
                  <a:pt x="667876" y="1026"/>
                </a:lnTo>
                <a:lnTo>
                  <a:pt x="669172" y="918"/>
                </a:lnTo>
                <a:lnTo>
                  <a:pt x="670522" y="864"/>
                </a:lnTo>
                <a:lnTo>
                  <a:pt x="671818" y="1242"/>
                </a:lnTo>
                <a:lnTo>
                  <a:pt x="673114" y="1080"/>
                </a:lnTo>
                <a:lnTo>
                  <a:pt x="674410" y="972"/>
                </a:lnTo>
                <a:lnTo>
                  <a:pt x="675760" y="972"/>
                </a:lnTo>
                <a:lnTo>
                  <a:pt x="677056" y="918"/>
                </a:lnTo>
                <a:lnTo>
                  <a:pt x="678353" y="918"/>
                </a:lnTo>
                <a:lnTo>
                  <a:pt x="679649" y="594"/>
                </a:lnTo>
                <a:lnTo>
                  <a:pt x="680999" y="540"/>
                </a:lnTo>
                <a:lnTo>
                  <a:pt x="682295" y="486"/>
                </a:lnTo>
                <a:lnTo>
                  <a:pt x="683591" y="432"/>
                </a:lnTo>
                <a:lnTo>
                  <a:pt x="684887" y="540"/>
                </a:lnTo>
                <a:lnTo>
                  <a:pt x="686237" y="0"/>
                </a:lnTo>
                <a:lnTo>
                  <a:pt x="687533" y="432"/>
                </a:lnTo>
                <a:lnTo>
                  <a:pt x="688829" y="810"/>
                </a:lnTo>
                <a:lnTo>
                  <a:pt x="690179" y="810"/>
                </a:lnTo>
                <a:lnTo>
                  <a:pt x="691475" y="864"/>
                </a:lnTo>
                <a:lnTo>
                  <a:pt x="692771" y="864"/>
                </a:lnTo>
                <a:lnTo>
                  <a:pt x="694067" y="918"/>
                </a:lnTo>
                <a:lnTo>
                  <a:pt x="695417" y="972"/>
                </a:lnTo>
                <a:lnTo>
                  <a:pt x="696713" y="972"/>
                </a:lnTo>
                <a:lnTo>
                  <a:pt x="698009" y="756"/>
                </a:lnTo>
                <a:lnTo>
                  <a:pt x="699305" y="810"/>
                </a:lnTo>
                <a:lnTo>
                  <a:pt x="700655" y="648"/>
                </a:lnTo>
                <a:lnTo>
                  <a:pt x="701951" y="702"/>
                </a:lnTo>
                <a:lnTo>
                  <a:pt x="703247" y="648"/>
                </a:lnTo>
                <a:lnTo>
                  <a:pt x="704543" y="648"/>
                </a:lnTo>
                <a:lnTo>
                  <a:pt x="705893" y="756"/>
                </a:lnTo>
                <a:lnTo>
                  <a:pt x="707189" y="1134"/>
                </a:lnTo>
                <a:lnTo>
                  <a:pt x="708485" y="1080"/>
                </a:lnTo>
                <a:lnTo>
                  <a:pt x="709781" y="1080"/>
                </a:lnTo>
                <a:lnTo>
                  <a:pt x="711131" y="756"/>
                </a:lnTo>
                <a:lnTo>
                  <a:pt x="712427" y="810"/>
                </a:lnTo>
                <a:lnTo>
                  <a:pt x="713723" y="810"/>
                </a:lnTo>
                <a:lnTo>
                  <a:pt x="715019" y="810"/>
                </a:lnTo>
                <a:lnTo>
                  <a:pt x="716369" y="810"/>
                </a:lnTo>
                <a:lnTo>
                  <a:pt x="717665" y="648"/>
                </a:lnTo>
                <a:lnTo>
                  <a:pt x="718961" y="702"/>
                </a:lnTo>
                <a:lnTo>
                  <a:pt x="720257" y="702"/>
                </a:lnTo>
                <a:lnTo>
                  <a:pt x="721607" y="702"/>
                </a:lnTo>
                <a:lnTo>
                  <a:pt x="722903" y="756"/>
                </a:lnTo>
                <a:lnTo>
                  <a:pt x="724199" y="810"/>
                </a:lnTo>
                <a:lnTo>
                  <a:pt x="725495" y="864"/>
                </a:lnTo>
                <a:lnTo>
                  <a:pt x="726845" y="918"/>
                </a:lnTo>
                <a:lnTo>
                  <a:pt x="728141" y="864"/>
                </a:lnTo>
                <a:lnTo>
                  <a:pt x="729437" y="864"/>
                </a:lnTo>
                <a:lnTo>
                  <a:pt x="730733" y="918"/>
                </a:lnTo>
                <a:lnTo>
                  <a:pt x="732083" y="864"/>
                </a:lnTo>
                <a:lnTo>
                  <a:pt x="733379" y="918"/>
                </a:lnTo>
                <a:lnTo>
                  <a:pt x="734675" y="918"/>
                </a:lnTo>
                <a:lnTo>
                  <a:pt x="735971" y="972"/>
                </a:lnTo>
                <a:lnTo>
                  <a:pt x="737321" y="918"/>
                </a:lnTo>
                <a:lnTo>
                  <a:pt x="738617" y="810"/>
                </a:lnTo>
                <a:lnTo>
                  <a:pt x="739913" y="864"/>
                </a:lnTo>
                <a:lnTo>
                  <a:pt x="741209" y="1242"/>
                </a:lnTo>
                <a:lnTo>
                  <a:pt x="742559" y="1566"/>
                </a:lnTo>
                <a:lnTo>
                  <a:pt x="743855" y="1674"/>
                </a:lnTo>
                <a:lnTo>
                  <a:pt x="745151" y="2052"/>
                </a:lnTo>
                <a:lnTo>
                  <a:pt x="746447" y="1728"/>
                </a:lnTo>
                <a:lnTo>
                  <a:pt x="747797" y="1944"/>
                </a:lnTo>
                <a:lnTo>
                  <a:pt x="749093" y="1890"/>
                </a:lnTo>
                <a:lnTo>
                  <a:pt x="750389" y="2214"/>
                </a:lnTo>
                <a:lnTo>
                  <a:pt x="751685" y="2214"/>
                </a:lnTo>
                <a:lnTo>
                  <a:pt x="753035" y="2160"/>
                </a:lnTo>
                <a:lnTo>
                  <a:pt x="754331" y="3078"/>
                </a:lnTo>
                <a:lnTo>
                  <a:pt x="755627" y="2916"/>
                </a:lnTo>
                <a:lnTo>
                  <a:pt x="756923" y="2700"/>
                </a:lnTo>
                <a:lnTo>
                  <a:pt x="758273" y="2700"/>
                </a:lnTo>
                <a:lnTo>
                  <a:pt x="759569" y="2592"/>
                </a:lnTo>
                <a:lnTo>
                  <a:pt x="760865" y="2592"/>
                </a:lnTo>
                <a:lnTo>
                  <a:pt x="762161" y="2646"/>
                </a:lnTo>
                <a:lnTo>
                  <a:pt x="763511" y="2592"/>
                </a:lnTo>
                <a:lnTo>
                  <a:pt x="764807" y="2430"/>
                </a:lnTo>
                <a:lnTo>
                  <a:pt x="766103" y="2484"/>
                </a:lnTo>
                <a:lnTo>
                  <a:pt x="767399" y="2430"/>
                </a:lnTo>
                <a:lnTo>
                  <a:pt x="768749" y="2376"/>
                </a:lnTo>
                <a:lnTo>
                  <a:pt x="770045" y="2484"/>
                </a:lnTo>
                <a:lnTo>
                  <a:pt x="771341" y="2430"/>
                </a:lnTo>
                <a:lnTo>
                  <a:pt x="772637" y="2538"/>
                </a:lnTo>
                <a:lnTo>
                  <a:pt x="773987" y="2592"/>
                </a:lnTo>
                <a:lnTo>
                  <a:pt x="775283" y="2646"/>
                </a:lnTo>
                <a:lnTo>
                  <a:pt x="776579" y="2700"/>
                </a:lnTo>
                <a:lnTo>
                  <a:pt x="777875" y="2646"/>
                </a:lnTo>
                <a:lnTo>
                  <a:pt x="779225" y="2700"/>
                </a:lnTo>
                <a:lnTo>
                  <a:pt x="780521" y="2700"/>
                </a:lnTo>
                <a:lnTo>
                  <a:pt x="781817" y="3240"/>
                </a:lnTo>
                <a:lnTo>
                  <a:pt x="783113" y="3240"/>
                </a:lnTo>
                <a:lnTo>
                  <a:pt x="784463" y="2538"/>
                </a:lnTo>
                <a:lnTo>
                  <a:pt x="785759" y="2268"/>
                </a:lnTo>
                <a:lnTo>
                  <a:pt x="787055" y="2214"/>
                </a:lnTo>
                <a:lnTo>
                  <a:pt x="788351" y="2160"/>
                </a:lnTo>
                <a:lnTo>
                  <a:pt x="789701" y="2376"/>
                </a:lnTo>
                <a:lnTo>
                  <a:pt x="790997" y="2484"/>
                </a:lnTo>
                <a:lnTo>
                  <a:pt x="792293" y="2322"/>
                </a:lnTo>
                <a:lnTo>
                  <a:pt x="793589" y="2484"/>
                </a:lnTo>
                <a:lnTo>
                  <a:pt x="794939" y="2484"/>
                </a:lnTo>
                <a:lnTo>
                  <a:pt x="796235" y="2484"/>
                </a:lnTo>
                <a:lnTo>
                  <a:pt x="797531" y="2430"/>
                </a:lnTo>
                <a:lnTo>
                  <a:pt x="798827" y="2430"/>
                </a:lnTo>
                <a:lnTo>
                  <a:pt x="800177" y="2376"/>
                </a:lnTo>
                <a:lnTo>
                  <a:pt x="801473" y="2484"/>
                </a:lnTo>
                <a:lnTo>
                  <a:pt x="802769" y="2430"/>
                </a:lnTo>
                <a:lnTo>
                  <a:pt x="804065" y="2538"/>
                </a:lnTo>
                <a:lnTo>
                  <a:pt x="805415" y="2808"/>
                </a:lnTo>
                <a:lnTo>
                  <a:pt x="806711" y="2808"/>
                </a:lnTo>
                <a:lnTo>
                  <a:pt x="808007" y="2808"/>
                </a:lnTo>
                <a:lnTo>
                  <a:pt x="809303" y="2754"/>
                </a:lnTo>
                <a:lnTo>
                  <a:pt x="810653" y="2916"/>
                </a:lnTo>
                <a:lnTo>
                  <a:pt x="811949" y="2970"/>
                </a:lnTo>
                <a:lnTo>
                  <a:pt x="813245" y="3132"/>
                </a:lnTo>
                <a:lnTo>
                  <a:pt x="814542" y="3024"/>
                </a:lnTo>
                <a:lnTo>
                  <a:pt x="815892" y="3024"/>
                </a:lnTo>
                <a:lnTo>
                  <a:pt x="817188" y="2970"/>
                </a:lnTo>
                <a:lnTo>
                  <a:pt x="818484" y="2916"/>
                </a:lnTo>
                <a:lnTo>
                  <a:pt x="819780" y="2862"/>
                </a:lnTo>
                <a:lnTo>
                  <a:pt x="821130" y="2700"/>
                </a:lnTo>
                <a:lnTo>
                  <a:pt x="822426" y="2808"/>
                </a:lnTo>
                <a:lnTo>
                  <a:pt x="823722" y="2808"/>
                </a:lnTo>
                <a:lnTo>
                  <a:pt x="825018" y="2214"/>
                </a:lnTo>
                <a:lnTo>
                  <a:pt x="826368" y="2160"/>
                </a:lnTo>
                <a:lnTo>
                  <a:pt x="827664" y="2160"/>
                </a:lnTo>
                <a:lnTo>
                  <a:pt x="828960" y="2214"/>
                </a:lnTo>
                <a:lnTo>
                  <a:pt x="830256" y="2214"/>
                </a:lnTo>
                <a:lnTo>
                  <a:pt x="831606" y="2214"/>
                </a:lnTo>
                <a:lnTo>
                  <a:pt x="832902" y="2214"/>
                </a:lnTo>
                <a:lnTo>
                  <a:pt x="834198" y="2160"/>
                </a:lnTo>
                <a:lnTo>
                  <a:pt x="835494" y="2160"/>
                </a:lnTo>
                <a:lnTo>
                  <a:pt x="836844" y="1998"/>
                </a:lnTo>
                <a:lnTo>
                  <a:pt x="838140" y="1944"/>
                </a:lnTo>
                <a:lnTo>
                  <a:pt x="839436" y="2052"/>
                </a:lnTo>
                <a:lnTo>
                  <a:pt x="840732" y="2052"/>
                </a:lnTo>
                <a:lnTo>
                  <a:pt x="842082" y="2052"/>
                </a:lnTo>
                <a:lnTo>
                  <a:pt x="843378" y="2106"/>
                </a:lnTo>
                <a:lnTo>
                  <a:pt x="844674" y="2106"/>
                </a:lnTo>
                <a:lnTo>
                  <a:pt x="845970" y="2106"/>
                </a:lnTo>
                <a:lnTo>
                  <a:pt x="847320" y="2106"/>
                </a:lnTo>
                <a:lnTo>
                  <a:pt x="848616" y="2106"/>
                </a:lnTo>
                <a:lnTo>
                  <a:pt x="849912" y="1944"/>
                </a:lnTo>
                <a:lnTo>
                  <a:pt x="851208" y="1944"/>
                </a:lnTo>
                <a:lnTo>
                  <a:pt x="852558" y="1998"/>
                </a:lnTo>
                <a:lnTo>
                  <a:pt x="853854" y="1998"/>
                </a:lnTo>
                <a:lnTo>
                  <a:pt x="855150" y="1998"/>
                </a:lnTo>
                <a:lnTo>
                  <a:pt x="856446" y="2106"/>
                </a:lnTo>
                <a:lnTo>
                  <a:pt x="857796" y="2106"/>
                </a:lnTo>
                <a:lnTo>
                  <a:pt x="859092" y="2052"/>
                </a:lnTo>
                <a:lnTo>
                  <a:pt x="860388" y="2052"/>
                </a:lnTo>
                <a:lnTo>
                  <a:pt x="861684" y="1836"/>
                </a:lnTo>
                <a:lnTo>
                  <a:pt x="863034" y="2106"/>
                </a:lnTo>
                <a:lnTo>
                  <a:pt x="864330" y="2484"/>
                </a:lnTo>
                <a:lnTo>
                  <a:pt x="865626" y="2376"/>
                </a:lnTo>
                <a:lnTo>
                  <a:pt x="866922" y="2484"/>
                </a:lnTo>
                <a:lnTo>
                  <a:pt x="868272" y="2592"/>
                </a:lnTo>
                <a:lnTo>
                  <a:pt x="869568" y="2592"/>
                </a:lnTo>
                <a:lnTo>
                  <a:pt x="870864" y="2592"/>
                </a:lnTo>
                <a:lnTo>
                  <a:pt x="872160" y="2646"/>
                </a:lnTo>
                <a:lnTo>
                  <a:pt x="873510" y="2592"/>
                </a:lnTo>
                <a:lnTo>
                  <a:pt x="874806" y="2592"/>
                </a:lnTo>
                <a:lnTo>
                  <a:pt x="876102" y="2592"/>
                </a:lnTo>
                <a:lnTo>
                  <a:pt x="877398" y="2592"/>
                </a:lnTo>
                <a:lnTo>
                  <a:pt x="878748" y="2592"/>
                </a:lnTo>
                <a:lnTo>
                  <a:pt x="880044" y="2646"/>
                </a:lnTo>
                <a:lnTo>
                  <a:pt x="881340" y="2700"/>
                </a:lnTo>
                <a:lnTo>
                  <a:pt x="882636" y="2700"/>
                </a:lnTo>
                <a:lnTo>
                  <a:pt x="883986" y="2754"/>
                </a:lnTo>
                <a:lnTo>
                  <a:pt x="885282" y="2754"/>
                </a:lnTo>
                <a:lnTo>
                  <a:pt x="886578" y="2862"/>
                </a:lnTo>
                <a:lnTo>
                  <a:pt x="887874" y="2862"/>
                </a:lnTo>
                <a:lnTo>
                  <a:pt x="889224" y="2700"/>
                </a:lnTo>
                <a:lnTo>
                  <a:pt x="890520" y="2754"/>
                </a:lnTo>
                <a:lnTo>
                  <a:pt x="891816" y="2970"/>
                </a:lnTo>
                <a:lnTo>
                  <a:pt x="893112" y="2916"/>
                </a:lnTo>
                <a:lnTo>
                  <a:pt x="894462" y="2700"/>
                </a:lnTo>
                <a:lnTo>
                  <a:pt x="895758" y="2754"/>
                </a:lnTo>
                <a:lnTo>
                  <a:pt x="897054" y="2754"/>
                </a:lnTo>
                <a:lnTo>
                  <a:pt x="898350" y="2862"/>
                </a:lnTo>
                <a:lnTo>
                  <a:pt x="899700" y="2592"/>
                </a:lnTo>
                <a:lnTo>
                  <a:pt x="900996" y="2538"/>
                </a:lnTo>
                <a:lnTo>
                  <a:pt x="902292" y="2484"/>
                </a:lnTo>
                <a:lnTo>
                  <a:pt x="903588" y="2484"/>
                </a:lnTo>
                <a:lnTo>
                  <a:pt x="904938" y="2538"/>
                </a:lnTo>
                <a:lnTo>
                  <a:pt x="906234" y="2484"/>
                </a:lnTo>
                <a:lnTo>
                  <a:pt x="907530" y="2538"/>
                </a:lnTo>
                <a:lnTo>
                  <a:pt x="908826" y="2484"/>
                </a:lnTo>
                <a:lnTo>
                  <a:pt x="910176" y="2484"/>
                </a:lnTo>
                <a:lnTo>
                  <a:pt x="911472" y="2484"/>
                </a:lnTo>
                <a:lnTo>
                  <a:pt x="912768" y="2322"/>
                </a:lnTo>
                <a:lnTo>
                  <a:pt x="914064" y="2268"/>
                </a:lnTo>
                <a:lnTo>
                  <a:pt x="915414" y="2268"/>
                </a:lnTo>
                <a:lnTo>
                  <a:pt x="916710" y="2322"/>
                </a:lnTo>
                <a:lnTo>
                  <a:pt x="918006" y="2322"/>
                </a:lnTo>
                <a:lnTo>
                  <a:pt x="919302" y="2268"/>
                </a:lnTo>
                <a:lnTo>
                  <a:pt x="920652" y="2430"/>
                </a:lnTo>
                <a:lnTo>
                  <a:pt x="921948" y="2430"/>
                </a:lnTo>
                <a:lnTo>
                  <a:pt x="923244" y="2430"/>
                </a:lnTo>
                <a:lnTo>
                  <a:pt x="924540" y="2430"/>
                </a:lnTo>
                <a:lnTo>
                  <a:pt x="925890" y="2430"/>
                </a:lnTo>
                <a:lnTo>
                  <a:pt x="927186" y="2430"/>
                </a:lnTo>
                <a:lnTo>
                  <a:pt x="928482" y="2376"/>
                </a:lnTo>
                <a:lnTo>
                  <a:pt x="929778" y="2376"/>
                </a:lnTo>
                <a:lnTo>
                  <a:pt x="931128" y="2322"/>
                </a:lnTo>
                <a:lnTo>
                  <a:pt x="932424" y="2268"/>
                </a:lnTo>
                <a:lnTo>
                  <a:pt x="933720" y="2214"/>
                </a:lnTo>
                <a:lnTo>
                  <a:pt x="935016" y="2214"/>
                </a:lnTo>
                <a:lnTo>
                  <a:pt x="936366" y="2214"/>
                </a:lnTo>
                <a:lnTo>
                  <a:pt x="937662" y="2268"/>
                </a:lnTo>
                <a:lnTo>
                  <a:pt x="938958" y="2214"/>
                </a:lnTo>
                <a:lnTo>
                  <a:pt x="940254" y="2214"/>
                </a:lnTo>
                <a:lnTo>
                  <a:pt x="941604" y="2214"/>
                </a:lnTo>
                <a:lnTo>
                  <a:pt x="942900" y="2160"/>
                </a:lnTo>
                <a:lnTo>
                  <a:pt x="944196" y="2160"/>
                </a:lnTo>
                <a:lnTo>
                  <a:pt x="945546" y="2160"/>
                </a:lnTo>
                <a:lnTo>
                  <a:pt x="946842" y="2160"/>
                </a:lnTo>
                <a:lnTo>
                  <a:pt x="948138" y="2160"/>
                </a:lnTo>
                <a:lnTo>
                  <a:pt x="949435" y="2160"/>
                </a:lnTo>
                <a:lnTo>
                  <a:pt x="950785" y="2106"/>
                </a:lnTo>
                <a:lnTo>
                  <a:pt x="952081" y="2214"/>
                </a:lnTo>
                <a:lnTo>
                  <a:pt x="953377" y="2160"/>
                </a:lnTo>
                <a:lnTo>
                  <a:pt x="954673" y="2322"/>
                </a:lnTo>
                <a:lnTo>
                  <a:pt x="956023" y="2322"/>
                </a:lnTo>
                <a:lnTo>
                  <a:pt x="957319" y="2592"/>
                </a:lnTo>
                <a:lnTo>
                  <a:pt x="958615" y="2700"/>
                </a:lnTo>
                <a:lnTo>
                  <a:pt x="959911" y="2700"/>
                </a:lnTo>
                <a:lnTo>
                  <a:pt x="961261" y="2646"/>
                </a:lnTo>
                <a:lnTo>
                  <a:pt x="962557" y="2376"/>
                </a:lnTo>
                <a:lnTo>
                  <a:pt x="963853" y="2592"/>
                </a:lnTo>
                <a:lnTo>
                  <a:pt x="965149" y="2430"/>
                </a:lnTo>
                <a:lnTo>
                  <a:pt x="966499" y="2430"/>
                </a:lnTo>
                <a:lnTo>
                  <a:pt x="967795" y="2430"/>
                </a:lnTo>
                <a:lnTo>
                  <a:pt x="969091" y="2430"/>
                </a:lnTo>
                <a:lnTo>
                  <a:pt x="970387" y="2322"/>
                </a:lnTo>
                <a:lnTo>
                  <a:pt x="971737" y="1836"/>
                </a:lnTo>
                <a:lnTo>
                  <a:pt x="973033" y="1728"/>
                </a:lnTo>
                <a:lnTo>
                  <a:pt x="974329" y="1782"/>
                </a:lnTo>
                <a:lnTo>
                  <a:pt x="975625" y="1512"/>
                </a:lnTo>
                <a:lnTo>
                  <a:pt x="976975" y="1836"/>
                </a:lnTo>
                <a:lnTo>
                  <a:pt x="978271" y="1890"/>
                </a:lnTo>
                <a:lnTo>
                  <a:pt x="979567" y="1728"/>
                </a:lnTo>
                <a:lnTo>
                  <a:pt x="980863" y="1728"/>
                </a:lnTo>
                <a:lnTo>
                  <a:pt x="982213" y="1728"/>
                </a:lnTo>
                <a:lnTo>
                  <a:pt x="983509" y="1566"/>
                </a:lnTo>
                <a:lnTo>
                  <a:pt x="984805" y="1566"/>
                </a:lnTo>
                <a:lnTo>
                  <a:pt x="986101" y="1620"/>
                </a:lnTo>
                <a:lnTo>
                  <a:pt x="987451" y="1620"/>
                </a:lnTo>
                <a:lnTo>
                  <a:pt x="988747" y="1512"/>
                </a:lnTo>
                <a:lnTo>
                  <a:pt x="990043" y="1566"/>
                </a:lnTo>
                <a:lnTo>
                  <a:pt x="991339" y="1512"/>
                </a:lnTo>
                <a:lnTo>
                  <a:pt x="992689" y="1026"/>
                </a:lnTo>
                <a:lnTo>
                  <a:pt x="993985" y="1026"/>
                </a:lnTo>
                <a:lnTo>
                  <a:pt x="995281" y="972"/>
                </a:lnTo>
                <a:lnTo>
                  <a:pt x="996577" y="918"/>
                </a:lnTo>
                <a:lnTo>
                  <a:pt x="997927" y="864"/>
                </a:lnTo>
                <a:lnTo>
                  <a:pt x="999223" y="918"/>
                </a:lnTo>
                <a:lnTo>
                  <a:pt x="1000519" y="810"/>
                </a:lnTo>
                <a:lnTo>
                  <a:pt x="1001815" y="864"/>
                </a:lnTo>
                <a:lnTo>
                  <a:pt x="1003165" y="810"/>
                </a:lnTo>
                <a:lnTo>
                  <a:pt x="1004461" y="702"/>
                </a:lnTo>
                <a:lnTo>
                  <a:pt x="1005757" y="702"/>
                </a:lnTo>
                <a:lnTo>
                  <a:pt x="1007053" y="594"/>
                </a:lnTo>
                <a:lnTo>
                  <a:pt x="1008403" y="540"/>
                </a:lnTo>
                <a:lnTo>
                  <a:pt x="1009699" y="486"/>
                </a:lnTo>
                <a:lnTo>
                  <a:pt x="1010995" y="378"/>
                </a:lnTo>
                <a:lnTo>
                  <a:pt x="1012291" y="378"/>
                </a:lnTo>
                <a:lnTo>
                  <a:pt x="1013641" y="378"/>
                </a:lnTo>
                <a:lnTo>
                  <a:pt x="1014937" y="324"/>
                </a:lnTo>
                <a:lnTo>
                  <a:pt x="1016233" y="270"/>
                </a:lnTo>
                <a:lnTo>
                  <a:pt x="1017529" y="270"/>
                </a:lnTo>
                <a:lnTo>
                  <a:pt x="1018879" y="270"/>
                </a:lnTo>
                <a:lnTo>
                  <a:pt x="1020175" y="432"/>
                </a:lnTo>
                <a:lnTo>
                  <a:pt x="1021471" y="432"/>
                </a:lnTo>
                <a:lnTo>
                  <a:pt x="1022767" y="432"/>
                </a:lnTo>
                <a:lnTo>
                  <a:pt x="1024117" y="432"/>
                </a:lnTo>
                <a:lnTo>
                  <a:pt x="1025413" y="378"/>
                </a:lnTo>
                <a:lnTo>
                  <a:pt x="1026709" y="432"/>
                </a:lnTo>
                <a:lnTo>
                  <a:pt x="1028005" y="432"/>
                </a:lnTo>
                <a:lnTo>
                  <a:pt x="1029355" y="378"/>
                </a:lnTo>
                <a:lnTo>
                  <a:pt x="1030651" y="378"/>
                </a:lnTo>
                <a:lnTo>
                  <a:pt x="1031947" y="432"/>
                </a:lnTo>
                <a:lnTo>
                  <a:pt x="1033243" y="432"/>
                </a:lnTo>
                <a:lnTo>
                  <a:pt x="1034593" y="432"/>
                </a:lnTo>
                <a:lnTo>
                  <a:pt x="1041127" y="432"/>
                </a:lnTo>
                <a:lnTo>
                  <a:pt x="1042423" y="378"/>
                </a:lnTo>
                <a:lnTo>
                  <a:pt x="1043719" y="540"/>
                </a:lnTo>
                <a:lnTo>
                  <a:pt x="1045069" y="324"/>
                </a:lnTo>
                <a:lnTo>
                  <a:pt x="1046365" y="432"/>
                </a:lnTo>
                <a:lnTo>
                  <a:pt x="1047661" y="432"/>
                </a:lnTo>
                <a:lnTo>
                  <a:pt x="1048957" y="432"/>
                </a:lnTo>
                <a:lnTo>
                  <a:pt x="1050307" y="432"/>
                </a:lnTo>
                <a:lnTo>
                  <a:pt x="1051603" y="432"/>
                </a:lnTo>
                <a:lnTo>
                  <a:pt x="1052899" y="486"/>
                </a:lnTo>
                <a:lnTo>
                  <a:pt x="1054195" y="540"/>
                </a:lnTo>
                <a:lnTo>
                  <a:pt x="1055545" y="486"/>
                </a:lnTo>
                <a:lnTo>
                  <a:pt x="1056841" y="486"/>
                </a:lnTo>
                <a:lnTo>
                  <a:pt x="1058137" y="648"/>
                </a:lnTo>
                <a:lnTo>
                  <a:pt x="1059433" y="648"/>
                </a:lnTo>
                <a:lnTo>
                  <a:pt x="1060783" y="756"/>
                </a:lnTo>
                <a:lnTo>
                  <a:pt x="1062079" y="864"/>
                </a:lnTo>
                <a:lnTo>
                  <a:pt x="1063375" y="864"/>
                </a:lnTo>
                <a:lnTo>
                  <a:pt x="1064671" y="864"/>
                </a:lnTo>
                <a:lnTo>
                  <a:pt x="1066021" y="864"/>
                </a:lnTo>
                <a:lnTo>
                  <a:pt x="1067317" y="810"/>
                </a:lnTo>
                <a:lnTo>
                  <a:pt x="1068613" y="810"/>
                </a:lnTo>
                <a:lnTo>
                  <a:pt x="1069909" y="1026"/>
                </a:lnTo>
                <a:lnTo>
                  <a:pt x="1071259" y="1026"/>
                </a:lnTo>
                <a:lnTo>
                  <a:pt x="1072555" y="1080"/>
                </a:lnTo>
                <a:lnTo>
                  <a:pt x="1073851" y="918"/>
                </a:lnTo>
                <a:lnTo>
                  <a:pt x="1075147" y="918"/>
                </a:lnTo>
                <a:lnTo>
                  <a:pt x="1076497" y="918"/>
                </a:lnTo>
                <a:lnTo>
                  <a:pt x="1077793" y="972"/>
                </a:lnTo>
                <a:lnTo>
                  <a:pt x="1079089" y="972"/>
                </a:lnTo>
                <a:lnTo>
                  <a:pt x="1080385" y="1134"/>
                </a:lnTo>
                <a:lnTo>
                  <a:pt x="1081735" y="1080"/>
                </a:lnTo>
                <a:lnTo>
                  <a:pt x="1083031" y="1134"/>
                </a:lnTo>
                <a:lnTo>
                  <a:pt x="1084327" y="1296"/>
                </a:lnTo>
                <a:lnTo>
                  <a:pt x="1085624" y="1296"/>
                </a:lnTo>
                <a:lnTo>
                  <a:pt x="1086974" y="1350"/>
                </a:lnTo>
                <a:lnTo>
                  <a:pt x="1088270" y="1350"/>
                </a:lnTo>
                <a:lnTo>
                  <a:pt x="1089566" y="1350"/>
                </a:lnTo>
                <a:lnTo>
                  <a:pt x="1090862" y="1350"/>
                </a:lnTo>
                <a:lnTo>
                  <a:pt x="1092212" y="1350"/>
                </a:lnTo>
                <a:lnTo>
                  <a:pt x="1093508" y="1350"/>
                </a:lnTo>
                <a:lnTo>
                  <a:pt x="1094804" y="1350"/>
                </a:lnTo>
                <a:lnTo>
                  <a:pt x="1096100" y="1242"/>
                </a:lnTo>
                <a:lnTo>
                  <a:pt x="1097450" y="1242"/>
                </a:lnTo>
                <a:lnTo>
                  <a:pt x="1098746" y="1242"/>
                </a:lnTo>
                <a:lnTo>
                  <a:pt x="1100042" y="1188"/>
                </a:lnTo>
                <a:lnTo>
                  <a:pt x="1101338" y="1188"/>
                </a:lnTo>
                <a:lnTo>
                  <a:pt x="1102688" y="972"/>
                </a:lnTo>
                <a:lnTo>
                  <a:pt x="1103984" y="810"/>
                </a:lnTo>
                <a:lnTo>
                  <a:pt x="1105280" y="810"/>
                </a:lnTo>
                <a:lnTo>
                  <a:pt x="1106576" y="756"/>
                </a:lnTo>
                <a:lnTo>
                  <a:pt x="1107926" y="810"/>
                </a:lnTo>
                <a:lnTo>
                  <a:pt x="1109222" y="810"/>
                </a:lnTo>
                <a:lnTo>
                  <a:pt x="1110518" y="810"/>
                </a:lnTo>
                <a:lnTo>
                  <a:pt x="1111814" y="810"/>
                </a:lnTo>
                <a:lnTo>
                  <a:pt x="1113164" y="864"/>
                </a:lnTo>
                <a:lnTo>
                  <a:pt x="1114460" y="864"/>
                </a:lnTo>
                <a:lnTo>
                  <a:pt x="1115756" y="972"/>
                </a:lnTo>
                <a:lnTo>
                  <a:pt x="1117052" y="1080"/>
                </a:lnTo>
                <a:lnTo>
                  <a:pt x="1118402" y="1080"/>
                </a:lnTo>
                <a:lnTo>
                  <a:pt x="1119698" y="1188"/>
                </a:lnTo>
                <a:lnTo>
                  <a:pt x="1120994" y="1188"/>
                </a:lnTo>
                <a:lnTo>
                  <a:pt x="1122290" y="756"/>
                </a:lnTo>
                <a:lnTo>
                  <a:pt x="1123640" y="918"/>
                </a:lnTo>
                <a:lnTo>
                  <a:pt x="1124936" y="918"/>
                </a:lnTo>
                <a:lnTo>
                  <a:pt x="1126232" y="1296"/>
                </a:lnTo>
                <a:lnTo>
                  <a:pt x="1127528" y="1512"/>
                </a:lnTo>
                <a:lnTo>
                  <a:pt x="1128878" y="1296"/>
                </a:lnTo>
                <a:lnTo>
                  <a:pt x="1130174" y="1296"/>
                </a:lnTo>
                <a:lnTo>
                  <a:pt x="1131470" y="1296"/>
                </a:lnTo>
                <a:lnTo>
                  <a:pt x="1132766" y="1620"/>
                </a:lnTo>
                <a:lnTo>
                  <a:pt x="1134116" y="1620"/>
                </a:lnTo>
                <a:lnTo>
                  <a:pt x="1135412" y="1620"/>
                </a:lnTo>
                <a:lnTo>
                  <a:pt x="1136708" y="1674"/>
                </a:lnTo>
                <a:lnTo>
                  <a:pt x="1138004" y="1674"/>
                </a:lnTo>
                <a:lnTo>
                  <a:pt x="1139354" y="1728"/>
                </a:lnTo>
                <a:lnTo>
                  <a:pt x="1140650" y="1728"/>
                </a:lnTo>
                <a:lnTo>
                  <a:pt x="1141946" y="1728"/>
                </a:lnTo>
                <a:lnTo>
                  <a:pt x="1143242" y="1674"/>
                </a:lnTo>
                <a:lnTo>
                  <a:pt x="1144592" y="1674"/>
                </a:lnTo>
                <a:lnTo>
                  <a:pt x="1145888" y="1674"/>
                </a:lnTo>
                <a:lnTo>
                  <a:pt x="1147184" y="1674"/>
                </a:lnTo>
                <a:lnTo>
                  <a:pt x="1148480" y="1620"/>
                </a:lnTo>
                <a:lnTo>
                  <a:pt x="1149830" y="1242"/>
                </a:lnTo>
                <a:lnTo>
                  <a:pt x="1151126" y="1620"/>
                </a:lnTo>
                <a:lnTo>
                  <a:pt x="1152422" y="1566"/>
                </a:lnTo>
                <a:lnTo>
                  <a:pt x="1153718" y="1674"/>
                </a:lnTo>
                <a:lnTo>
                  <a:pt x="1155068" y="1620"/>
                </a:lnTo>
                <a:lnTo>
                  <a:pt x="1156364" y="1350"/>
                </a:lnTo>
                <a:lnTo>
                  <a:pt x="1157660" y="1458"/>
                </a:lnTo>
                <a:lnTo>
                  <a:pt x="1158956" y="1782"/>
                </a:lnTo>
                <a:lnTo>
                  <a:pt x="1160306" y="1728"/>
                </a:lnTo>
                <a:lnTo>
                  <a:pt x="1161602" y="1836"/>
                </a:lnTo>
                <a:lnTo>
                  <a:pt x="1162898" y="1836"/>
                </a:lnTo>
                <a:lnTo>
                  <a:pt x="1164194" y="1728"/>
                </a:lnTo>
                <a:lnTo>
                  <a:pt x="1165544" y="1728"/>
                </a:lnTo>
                <a:lnTo>
                  <a:pt x="1166840" y="1566"/>
                </a:lnTo>
                <a:lnTo>
                  <a:pt x="1168136" y="1620"/>
                </a:lnTo>
                <a:lnTo>
                  <a:pt x="1169432" y="1512"/>
                </a:lnTo>
                <a:lnTo>
                  <a:pt x="1170782" y="1566"/>
                </a:lnTo>
                <a:lnTo>
                  <a:pt x="1172078" y="1566"/>
                </a:lnTo>
                <a:lnTo>
                  <a:pt x="1173374" y="1566"/>
                </a:lnTo>
                <a:lnTo>
                  <a:pt x="1174670" y="1566"/>
                </a:lnTo>
                <a:lnTo>
                  <a:pt x="1176020" y="1566"/>
                </a:lnTo>
                <a:lnTo>
                  <a:pt x="1177316" y="1566"/>
                </a:lnTo>
                <a:lnTo>
                  <a:pt x="1178612" y="1566"/>
                </a:lnTo>
                <a:lnTo>
                  <a:pt x="1179908" y="1512"/>
                </a:lnTo>
                <a:lnTo>
                  <a:pt x="1181258" y="1512"/>
                </a:lnTo>
                <a:lnTo>
                  <a:pt x="1182554" y="1512"/>
                </a:lnTo>
                <a:lnTo>
                  <a:pt x="1183850" y="1512"/>
                </a:lnTo>
                <a:lnTo>
                  <a:pt x="1185146" y="2160"/>
                </a:lnTo>
                <a:lnTo>
                  <a:pt x="1186496" y="2106"/>
                </a:lnTo>
                <a:lnTo>
                  <a:pt x="1187792" y="2106"/>
                </a:lnTo>
                <a:lnTo>
                  <a:pt x="1189088" y="1836"/>
                </a:lnTo>
                <a:lnTo>
                  <a:pt x="1190384" y="1836"/>
                </a:lnTo>
                <a:lnTo>
                  <a:pt x="1191734" y="1836"/>
                </a:lnTo>
                <a:lnTo>
                  <a:pt x="1193030" y="2214"/>
                </a:lnTo>
                <a:lnTo>
                  <a:pt x="1194326" y="2052"/>
                </a:lnTo>
                <a:lnTo>
                  <a:pt x="1195622" y="2052"/>
                </a:lnTo>
                <a:lnTo>
                  <a:pt x="1196972" y="2106"/>
                </a:lnTo>
                <a:lnTo>
                  <a:pt x="1198268" y="1944"/>
                </a:lnTo>
                <a:lnTo>
                  <a:pt x="1199564" y="1836"/>
                </a:lnTo>
                <a:lnTo>
                  <a:pt x="1200860" y="1836"/>
                </a:lnTo>
                <a:lnTo>
                  <a:pt x="1202210" y="1836"/>
                </a:lnTo>
                <a:lnTo>
                  <a:pt x="1203506" y="1728"/>
                </a:lnTo>
                <a:lnTo>
                  <a:pt x="1204802" y="1890"/>
                </a:lnTo>
                <a:lnTo>
                  <a:pt x="1206152" y="1890"/>
                </a:lnTo>
                <a:lnTo>
                  <a:pt x="1207448" y="1944"/>
                </a:lnTo>
                <a:lnTo>
                  <a:pt x="1208744" y="1836"/>
                </a:lnTo>
                <a:lnTo>
                  <a:pt x="1210040" y="1890"/>
                </a:lnTo>
                <a:lnTo>
                  <a:pt x="1211390" y="1782"/>
                </a:lnTo>
                <a:lnTo>
                  <a:pt x="1212686" y="1944"/>
                </a:lnTo>
                <a:lnTo>
                  <a:pt x="1213982" y="2106"/>
                </a:lnTo>
                <a:lnTo>
                  <a:pt x="1215278" y="2106"/>
                </a:lnTo>
                <a:lnTo>
                  <a:pt x="1216628" y="2268"/>
                </a:lnTo>
                <a:lnTo>
                  <a:pt x="1217924" y="2322"/>
                </a:lnTo>
                <a:lnTo>
                  <a:pt x="1219220" y="1890"/>
                </a:lnTo>
                <a:lnTo>
                  <a:pt x="1220516" y="2052"/>
                </a:lnTo>
                <a:lnTo>
                  <a:pt x="1227105" y="2052"/>
                </a:lnTo>
                <a:lnTo>
                  <a:pt x="1228401" y="1998"/>
                </a:lnTo>
                <a:lnTo>
                  <a:pt x="1229697" y="1944"/>
                </a:lnTo>
                <a:lnTo>
                  <a:pt x="1230993" y="1944"/>
                </a:lnTo>
                <a:lnTo>
                  <a:pt x="1232343" y="1836"/>
                </a:lnTo>
                <a:lnTo>
                  <a:pt x="1233639" y="1728"/>
                </a:lnTo>
                <a:lnTo>
                  <a:pt x="1234935" y="1782"/>
                </a:lnTo>
                <a:lnTo>
                  <a:pt x="1236231" y="1998"/>
                </a:lnTo>
                <a:lnTo>
                  <a:pt x="1237581" y="1998"/>
                </a:lnTo>
                <a:lnTo>
                  <a:pt x="1238877" y="1728"/>
                </a:lnTo>
                <a:lnTo>
                  <a:pt x="1240173" y="1620"/>
                </a:lnTo>
                <a:lnTo>
                  <a:pt x="1241469" y="1620"/>
                </a:lnTo>
                <a:lnTo>
                  <a:pt x="1242819" y="1566"/>
                </a:lnTo>
                <a:lnTo>
                  <a:pt x="1244115" y="1566"/>
                </a:lnTo>
                <a:lnTo>
                  <a:pt x="1245411" y="1350"/>
                </a:lnTo>
                <a:lnTo>
                  <a:pt x="1246707" y="1350"/>
                </a:lnTo>
                <a:lnTo>
                  <a:pt x="1248057" y="1080"/>
                </a:lnTo>
                <a:lnTo>
                  <a:pt x="1249353" y="1026"/>
                </a:lnTo>
                <a:lnTo>
                  <a:pt x="1250649" y="1242"/>
                </a:lnTo>
                <a:lnTo>
                  <a:pt x="1251945" y="1296"/>
                </a:lnTo>
                <a:lnTo>
                  <a:pt x="1253295" y="1134"/>
                </a:lnTo>
                <a:lnTo>
                  <a:pt x="1254591" y="1728"/>
                </a:lnTo>
                <a:lnTo>
                  <a:pt x="1255887" y="1782"/>
                </a:lnTo>
                <a:lnTo>
                  <a:pt x="1257183" y="1620"/>
                </a:lnTo>
                <a:lnTo>
                  <a:pt x="1258533" y="1998"/>
                </a:lnTo>
                <a:lnTo>
                  <a:pt x="1259829" y="1998"/>
                </a:lnTo>
                <a:lnTo>
                  <a:pt x="1261125" y="1998"/>
                </a:lnTo>
                <a:lnTo>
                  <a:pt x="1262421" y="1944"/>
                </a:lnTo>
                <a:lnTo>
                  <a:pt x="1263771" y="2322"/>
                </a:lnTo>
                <a:lnTo>
                  <a:pt x="1265067" y="1998"/>
                </a:lnTo>
                <a:lnTo>
                  <a:pt x="1266363" y="1890"/>
                </a:lnTo>
                <a:lnTo>
                  <a:pt x="1267659" y="1998"/>
                </a:lnTo>
                <a:lnTo>
                  <a:pt x="1269009" y="1998"/>
                </a:lnTo>
                <a:lnTo>
                  <a:pt x="1270305" y="2106"/>
                </a:lnTo>
                <a:lnTo>
                  <a:pt x="1271601" y="2322"/>
                </a:lnTo>
                <a:lnTo>
                  <a:pt x="1272897" y="2376"/>
                </a:lnTo>
                <a:lnTo>
                  <a:pt x="1274247" y="2322"/>
                </a:lnTo>
                <a:lnTo>
                  <a:pt x="1275543" y="2268"/>
                </a:lnTo>
                <a:lnTo>
                  <a:pt x="1276839" y="1998"/>
                </a:lnTo>
                <a:lnTo>
                  <a:pt x="1278135" y="1890"/>
                </a:lnTo>
                <a:lnTo>
                  <a:pt x="1279485" y="1890"/>
                </a:lnTo>
                <a:lnTo>
                  <a:pt x="1280781" y="1728"/>
                </a:lnTo>
                <a:lnTo>
                  <a:pt x="1282077" y="1998"/>
                </a:lnTo>
                <a:lnTo>
                  <a:pt x="1283373" y="1998"/>
                </a:lnTo>
                <a:lnTo>
                  <a:pt x="1284723" y="1782"/>
                </a:lnTo>
                <a:lnTo>
                  <a:pt x="1286019" y="1836"/>
                </a:lnTo>
                <a:lnTo>
                  <a:pt x="1287315" y="1890"/>
                </a:lnTo>
                <a:lnTo>
                  <a:pt x="1288611" y="1836"/>
                </a:lnTo>
                <a:lnTo>
                  <a:pt x="1289961" y="1674"/>
                </a:lnTo>
                <a:lnTo>
                  <a:pt x="1291257" y="1728"/>
                </a:lnTo>
                <a:lnTo>
                  <a:pt x="1292553" y="1728"/>
                </a:lnTo>
                <a:lnTo>
                  <a:pt x="1293849" y="1566"/>
                </a:lnTo>
                <a:lnTo>
                  <a:pt x="1295199" y="1566"/>
                </a:lnTo>
                <a:lnTo>
                  <a:pt x="1296495" y="1674"/>
                </a:lnTo>
                <a:lnTo>
                  <a:pt x="1297791" y="1620"/>
                </a:lnTo>
                <a:lnTo>
                  <a:pt x="1299087" y="1620"/>
                </a:lnTo>
                <a:lnTo>
                  <a:pt x="1300437" y="1620"/>
                </a:lnTo>
                <a:lnTo>
                  <a:pt x="1301733" y="1620"/>
                </a:lnTo>
                <a:lnTo>
                  <a:pt x="1303029" y="1728"/>
                </a:lnTo>
                <a:lnTo>
                  <a:pt x="1304325" y="1620"/>
                </a:lnTo>
                <a:lnTo>
                  <a:pt x="1305675" y="1674"/>
                </a:lnTo>
                <a:lnTo>
                  <a:pt x="1306971" y="1728"/>
                </a:lnTo>
                <a:lnTo>
                  <a:pt x="1308267" y="1188"/>
                </a:lnTo>
              </a:path>
            </a:pathLst>
          </a:custGeom>
          <a:ln w="3834">
            <a:solidFill>
              <a:srgbClr val="03396C"/>
            </a:solidFill>
          </a:ln>
        </p:spPr>
        <p:txBody>
          <a:bodyPr wrap="square" lIns="0" tIns="0" rIns="0" bIns="0" rtlCol="0"/>
          <a:lstStyle/>
          <a:p>
            <a:endParaRPr/>
          </a:p>
        </p:txBody>
      </p:sp>
      <p:sp>
        <p:nvSpPr>
          <p:cNvPr id="41" name="object 41"/>
          <p:cNvSpPr/>
          <p:nvPr/>
        </p:nvSpPr>
        <p:spPr>
          <a:xfrm>
            <a:off x="2552248" y="609369"/>
            <a:ext cx="1308735" cy="7620"/>
          </a:xfrm>
          <a:custGeom>
            <a:avLst/>
            <a:gdLst/>
            <a:ahLst/>
            <a:cxnLst/>
            <a:rect l="l" t="t" r="r" b="b"/>
            <a:pathLst>
              <a:path w="1308735" h="7620">
                <a:moveTo>
                  <a:pt x="-1917" y="3753"/>
                </a:moveTo>
                <a:lnTo>
                  <a:pt x="1310184" y="3753"/>
                </a:lnTo>
              </a:path>
            </a:pathLst>
          </a:custGeom>
          <a:ln w="11340">
            <a:solidFill>
              <a:srgbClr val="6497B1"/>
            </a:solidFill>
          </a:ln>
        </p:spPr>
        <p:txBody>
          <a:bodyPr wrap="square" lIns="0" tIns="0" rIns="0" bIns="0" rtlCol="0"/>
          <a:lstStyle/>
          <a:p>
            <a:endParaRPr/>
          </a:p>
        </p:txBody>
      </p:sp>
      <p:sp>
        <p:nvSpPr>
          <p:cNvPr id="42" name="object 42"/>
          <p:cNvSpPr/>
          <p:nvPr/>
        </p:nvSpPr>
        <p:spPr>
          <a:xfrm>
            <a:off x="2552248" y="779416"/>
            <a:ext cx="1308735" cy="8255"/>
          </a:xfrm>
          <a:custGeom>
            <a:avLst/>
            <a:gdLst/>
            <a:ahLst/>
            <a:cxnLst/>
            <a:rect l="l" t="t" r="r" b="b"/>
            <a:pathLst>
              <a:path w="1308735" h="8254">
                <a:moveTo>
                  <a:pt x="0" y="972"/>
                </a:moveTo>
                <a:lnTo>
                  <a:pt x="1296" y="972"/>
                </a:lnTo>
                <a:lnTo>
                  <a:pt x="2646" y="1404"/>
                </a:lnTo>
                <a:lnTo>
                  <a:pt x="3942" y="1350"/>
                </a:lnTo>
                <a:lnTo>
                  <a:pt x="5238" y="1134"/>
                </a:lnTo>
                <a:lnTo>
                  <a:pt x="6534" y="1134"/>
                </a:lnTo>
                <a:lnTo>
                  <a:pt x="7884" y="702"/>
                </a:lnTo>
                <a:lnTo>
                  <a:pt x="9180" y="756"/>
                </a:lnTo>
                <a:lnTo>
                  <a:pt x="10476" y="756"/>
                </a:lnTo>
                <a:lnTo>
                  <a:pt x="11772" y="648"/>
                </a:lnTo>
                <a:lnTo>
                  <a:pt x="13122" y="594"/>
                </a:lnTo>
                <a:lnTo>
                  <a:pt x="14418" y="702"/>
                </a:lnTo>
                <a:lnTo>
                  <a:pt x="15714" y="594"/>
                </a:lnTo>
                <a:lnTo>
                  <a:pt x="17010" y="648"/>
                </a:lnTo>
                <a:lnTo>
                  <a:pt x="18360" y="648"/>
                </a:lnTo>
                <a:lnTo>
                  <a:pt x="19656" y="702"/>
                </a:lnTo>
                <a:lnTo>
                  <a:pt x="20952" y="702"/>
                </a:lnTo>
                <a:lnTo>
                  <a:pt x="22248" y="648"/>
                </a:lnTo>
                <a:lnTo>
                  <a:pt x="23598" y="648"/>
                </a:lnTo>
                <a:lnTo>
                  <a:pt x="24894" y="648"/>
                </a:lnTo>
                <a:lnTo>
                  <a:pt x="26190" y="648"/>
                </a:lnTo>
                <a:lnTo>
                  <a:pt x="27486" y="648"/>
                </a:lnTo>
                <a:lnTo>
                  <a:pt x="28836" y="648"/>
                </a:lnTo>
                <a:lnTo>
                  <a:pt x="30132" y="594"/>
                </a:lnTo>
                <a:lnTo>
                  <a:pt x="31428" y="594"/>
                </a:lnTo>
                <a:lnTo>
                  <a:pt x="32724" y="540"/>
                </a:lnTo>
                <a:lnTo>
                  <a:pt x="34074" y="486"/>
                </a:lnTo>
                <a:lnTo>
                  <a:pt x="35370" y="540"/>
                </a:lnTo>
                <a:lnTo>
                  <a:pt x="36666" y="540"/>
                </a:lnTo>
                <a:lnTo>
                  <a:pt x="37962" y="540"/>
                </a:lnTo>
                <a:lnTo>
                  <a:pt x="39312" y="594"/>
                </a:lnTo>
                <a:lnTo>
                  <a:pt x="40608" y="594"/>
                </a:lnTo>
                <a:lnTo>
                  <a:pt x="41904" y="648"/>
                </a:lnTo>
                <a:lnTo>
                  <a:pt x="43200" y="648"/>
                </a:lnTo>
                <a:lnTo>
                  <a:pt x="44550" y="648"/>
                </a:lnTo>
                <a:lnTo>
                  <a:pt x="45846" y="756"/>
                </a:lnTo>
                <a:lnTo>
                  <a:pt x="47142" y="810"/>
                </a:lnTo>
                <a:lnTo>
                  <a:pt x="48438" y="810"/>
                </a:lnTo>
                <a:lnTo>
                  <a:pt x="49788" y="810"/>
                </a:lnTo>
                <a:lnTo>
                  <a:pt x="51084" y="756"/>
                </a:lnTo>
                <a:lnTo>
                  <a:pt x="52380" y="756"/>
                </a:lnTo>
                <a:lnTo>
                  <a:pt x="53676" y="810"/>
                </a:lnTo>
                <a:lnTo>
                  <a:pt x="55026" y="918"/>
                </a:lnTo>
                <a:lnTo>
                  <a:pt x="56322" y="810"/>
                </a:lnTo>
                <a:lnTo>
                  <a:pt x="57618" y="648"/>
                </a:lnTo>
                <a:lnTo>
                  <a:pt x="58914" y="486"/>
                </a:lnTo>
                <a:lnTo>
                  <a:pt x="60264" y="756"/>
                </a:lnTo>
                <a:lnTo>
                  <a:pt x="61560" y="810"/>
                </a:lnTo>
                <a:lnTo>
                  <a:pt x="62856" y="918"/>
                </a:lnTo>
                <a:lnTo>
                  <a:pt x="64152" y="972"/>
                </a:lnTo>
                <a:lnTo>
                  <a:pt x="65502" y="972"/>
                </a:lnTo>
                <a:lnTo>
                  <a:pt x="66798" y="1026"/>
                </a:lnTo>
                <a:lnTo>
                  <a:pt x="68094" y="702"/>
                </a:lnTo>
                <a:lnTo>
                  <a:pt x="69390" y="702"/>
                </a:lnTo>
                <a:lnTo>
                  <a:pt x="70740" y="702"/>
                </a:lnTo>
                <a:lnTo>
                  <a:pt x="72036" y="648"/>
                </a:lnTo>
                <a:lnTo>
                  <a:pt x="73332" y="594"/>
                </a:lnTo>
                <a:lnTo>
                  <a:pt x="74628" y="648"/>
                </a:lnTo>
                <a:lnTo>
                  <a:pt x="75978" y="648"/>
                </a:lnTo>
                <a:lnTo>
                  <a:pt x="77274" y="702"/>
                </a:lnTo>
                <a:lnTo>
                  <a:pt x="78570" y="648"/>
                </a:lnTo>
                <a:lnTo>
                  <a:pt x="79866" y="702"/>
                </a:lnTo>
                <a:lnTo>
                  <a:pt x="81216" y="702"/>
                </a:lnTo>
                <a:lnTo>
                  <a:pt x="82512" y="702"/>
                </a:lnTo>
                <a:lnTo>
                  <a:pt x="83808" y="702"/>
                </a:lnTo>
                <a:lnTo>
                  <a:pt x="85104" y="756"/>
                </a:lnTo>
                <a:lnTo>
                  <a:pt x="86454" y="702"/>
                </a:lnTo>
                <a:lnTo>
                  <a:pt x="87750" y="648"/>
                </a:lnTo>
                <a:lnTo>
                  <a:pt x="89046" y="648"/>
                </a:lnTo>
                <a:lnTo>
                  <a:pt x="90342" y="648"/>
                </a:lnTo>
                <a:lnTo>
                  <a:pt x="91692" y="648"/>
                </a:lnTo>
                <a:lnTo>
                  <a:pt x="92988" y="648"/>
                </a:lnTo>
                <a:lnTo>
                  <a:pt x="94284" y="810"/>
                </a:lnTo>
                <a:lnTo>
                  <a:pt x="95580" y="810"/>
                </a:lnTo>
                <a:lnTo>
                  <a:pt x="96930" y="810"/>
                </a:lnTo>
                <a:lnTo>
                  <a:pt x="98226" y="864"/>
                </a:lnTo>
                <a:lnTo>
                  <a:pt x="99522" y="918"/>
                </a:lnTo>
                <a:lnTo>
                  <a:pt x="100818" y="1080"/>
                </a:lnTo>
                <a:lnTo>
                  <a:pt x="102168" y="1080"/>
                </a:lnTo>
                <a:lnTo>
                  <a:pt x="103464" y="972"/>
                </a:lnTo>
                <a:lnTo>
                  <a:pt x="104760" y="918"/>
                </a:lnTo>
                <a:lnTo>
                  <a:pt x="106056" y="864"/>
                </a:lnTo>
                <a:lnTo>
                  <a:pt x="107406" y="918"/>
                </a:lnTo>
                <a:lnTo>
                  <a:pt x="108702" y="1026"/>
                </a:lnTo>
                <a:lnTo>
                  <a:pt x="109998" y="1026"/>
                </a:lnTo>
                <a:lnTo>
                  <a:pt x="111294" y="1080"/>
                </a:lnTo>
                <a:lnTo>
                  <a:pt x="112644" y="1026"/>
                </a:lnTo>
                <a:lnTo>
                  <a:pt x="113940" y="1026"/>
                </a:lnTo>
                <a:lnTo>
                  <a:pt x="115236" y="1026"/>
                </a:lnTo>
                <a:lnTo>
                  <a:pt x="116532" y="1026"/>
                </a:lnTo>
                <a:lnTo>
                  <a:pt x="117882" y="1080"/>
                </a:lnTo>
                <a:lnTo>
                  <a:pt x="119178" y="1296"/>
                </a:lnTo>
                <a:lnTo>
                  <a:pt x="120474" y="1188"/>
                </a:lnTo>
                <a:lnTo>
                  <a:pt x="121770" y="1188"/>
                </a:lnTo>
                <a:lnTo>
                  <a:pt x="123120" y="1188"/>
                </a:lnTo>
                <a:lnTo>
                  <a:pt x="124416" y="1188"/>
                </a:lnTo>
                <a:lnTo>
                  <a:pt x="125712" y="1242"/>
                </a:lnTo>
                <a:lnTo>
                  <a:pt x="127008" y="1242"/>
                </a:lnTo>
                <a:lnTo>
                  <a:pt x="128358" y="1242"/>
                </a:lnTo>
                <a:lnTo>
                  <a:pt x="129654" y="648"/>
                </a:lnTo>
                <a:lnTo>
                  <a:pt x="130950" y="756"/>
                </a:lnTo>
                <a:lnTo>
                  <a:pt x="132246" y="594"/>
                </a:lnTo>
                <a:lnTo>
                  <a:pt x="133596" y="648"/>
                </a:lnTo>
                <a:lnTo>
                  <a:pt x="134892" y="648"/>
                </a:lnTo>
                <a:lnTo>
                  <a:pt x="136189" y="594"/>
                </a:lnTo>
                <a:lnTo>
                  <a:pt x="137485" y="486"/>
                </a:lnTo>
                <a:lnTo>
                  <a:pt x="138835" y="378"/>
                </a:lnTo>
                <a:lnTo>
                  <a:pt x="140131" y="324"/>
                </a:lnTo>
                <a:lnTo>
                  <a:pt x="141427" y="0"/>
                </a:lnTo>
                <a:lnTo>
                  <a:pt x="142723" y="54"/>
                </a:lnTo>
                <a:lnTo>
                  <a:pt x="144073" y="54"/>
                </a:lnTo>
                <a:lnTo>
                  <a:pt x="145369" y="162"/>
                </a:lnTo>
                <a:lnTo>
                  <a:pt x="146665" y="162"/>
                </a:lnTo>
                <a:lnTo>
                  <a:pt x="147961" y="162"/>
                </a:lnTo>
                <a:lnTo>
                  <a:pt x="149311" y="540"/>
                </a:lnTo>
                <a:lnTo>
                  <a:pt x="150607" y="486"/>
                </a:lnTo>
                <a:lnTo>
                  <a:pt x="151903" y="432"/>
                </a:lnTo>
                <a:lnTo>
                  <a:pt x="153199" y="432"/>
                </a:lnTo>
                <a:lnTo>
                  <a:pt x="154549" y="432"/>
                </a:lnTo>
                <a:lnTo>
                  <a:pt x="155845" y="378"/>
                </a:lnTo>
                <a:lnTo>
                  <a:pt x="157141" y="378"/>
                </a:lnTo>
                <a:lnTo>
                  <a:pt x="158437" y="432"/>
                </a:lnTo>
                <a:lnTo>
                  <a:pt x="159787" y="378"/>
                </a:lnTo>
                <a:lnTo>
                  <a:pt x="161083" y="540"/>
                </a:lnTo>
                <a:lnTo>
                  <a:pt x="162379" y="432"/>
                </a:lnTo>
                <a:lnTo>
                  <a:pt x="163675" y="378"/>
                </a:lnTo>
                <a:lnTo>
                  <a:pt x="165025" y="378"/>
                </a:lnTo>
                <a:lnTo>
                  <a:pt x="166321" y="378"/>
                </a:lnTo>
                <a:lnTo>
                  <a:pt x="167617" y="378"/>
                </a:lnTo>
                <a:lnTo>
                  <a:pt x="168967" y="378"/>
                </a:lnTo>
                <a:lnTo>
                  <a:pt x="170263" y="594"/>
                </a:lnTo>
                <a:lnTo>
                  <a:pt x="171559" y="594"/>
                </a:lnTo>
                <a:lnTo>
                  <a:pt x="172855" y="432"/>
                </a:lnTo>
                <a:lnTo>
                  <a:pt x="174205" y="378"/>
                </a:lnTo>
                <a:lnTo>
                  <a:pt x="175501" y="378"/>
                </a:lnTo>
                <a:lnTo>
                  <a:pt x="176797" y="1026"/>
                </a:lnTo>
                <a:lnTo>
                  <a:pt x="178093" y="1350"/>
                </a:lnTo>
                <a:lnTo>
                  <a:pt x="179443" y="1350"/>
                </a:lnTo>
                <a:lnTo>
                  <a:pt x="180739" y="1458"/>
                </a:lnTo>
                <a:lnTo>
                  <a:pt x="182035" y="1458"/>
                </a:lnTo>
                <a:lnTo>
                  <a:pt x="183331" y="1458"/>
                </a:lnTo>
                <a:lnTo>
                  <a:pt x="184681" y="1674"/>
                </a:lnTo>
                <a:lnTo>
                  <a:pt x="185977" y="1566"/>
                </a:lnTo>
                <a:lnTo>
                  <a:pt x="187273" y="1512"/>
                </a:lnTo>
                <a:lnTo>
                  <a:pt x="188569" y="1728"/>
                </a:lnTo>
                <a:lnTo>
                  <a:pt x="189919" y="1728"/>
                </a:lnTo>
                <a:lnTo>
                  <a:pt x="191215" y="1782"/>
                </a:lnTo>
                <a:lnTo>
                  <a:pt x="192511" y="1782"/>
                </a:lnTo>
                <a:lnTo>
                  <a:pt x="193807" y="1782"/>
                </a:lnTo>
                <a:lnTo>
                  <a:pt x="195157" y="1512"/>
                </a:lnTo>
                <a:lnTo>
                  <a:pt x="196453" y="1566"/>
                </a:lnTo>
                <a:lnTo>
                  <a:pt x="197749" y="1512"/>
                </a:lnTo>
                <a:lnTo>
                  <a:pt x="199045" y="1458"/>
                </a:lnTo>
                <a:lnTo>
                  <a:pt x="200395" y="1404"/>
                </a:lnTo>
                <a:lnTo>
                  <a:pt x="201691" y="1458"/>
                </a:lnTo>
                <a:lnTo>
                  <a:pt x="202987" y="1674"/>
                </a:lnTo>
                <a:lnTo>
                  <a:pt x="204283" y="1620"/>
                </a:lnTo>
                <a:lnTo>
                  <a:pt x="205633" y="1620"/>
                </a:lnTo>
                <a:lnTo>
                  <a:pt x="206929" y="1512"/>
                </a:lnTo>
                <a:lnTo>
                  <a:pt x="208225" y="1566"/>
                </a:lnTo>
                <a:lnTo>
                  <a:pt x="209521" y="1674"/>
                </a:lnTo>
                <a:lnTo>
                  <a:pt x="210871" y="1836"/>
                </a:lnTo>
                <a:lnTo>
                  <a:pt x="212167" y="2052"/>
                </a:lnTo>
                <a:lnTo>
                  <a:pt x="213463" y="2052"/>
                </a:lnTo>
                <a:lnTo>
                  <a:pt x="214759" y="2106"/>
                </a:lnTo>
                <a:lnTo>
                  <a:pt x="216109" y="1998"/>
                </a:lnTo>
                <a:lnTo>
                  <a:pt x="217405" y="1998"/>
                </a:lnTo>
                <a:lnTo>
                  <a:pt x="218701" y="1998"/>
                </a:lnTo>
                <a:lnTo>
                  <a:pt x="219997" y="1890"/>
                </a:lnTo>
                <a:lnTo>
                  <a:pt x="221347" y="1890"/>
                </a:lnTo>
                <a:lnTo>
                  <a:pt x="222643" y="1836"/>
                </a:lnTo>
                <a:lnTo>
                  <a:pt x="223939" y="1836"/>
                </a:lnTo>
                <a:lnTo>
                  <a:pt x="225235" y="1782"/>
                </a:lnTo>
                <a:lnTo>
                  <a:pt x="226585" y="1836"/>
                </a:lnTo>
                <a:lnTo>
                  <a:pt x="227881" y="1836"/>
                </a:lnTo>
                <a:lnTo>
                  <a:pt x="229177" y="1782"/>
                </a:lnTo>
                <a:lnTo>
                  <a:pt x="230473" y="1782"/>
                </a:lnTo>
                <a:lnTo>
                  <a:pt x="231823" y="1836"/>
                </a:lnTo>
                <a:lnTo>
                  <a:pt x="233119" y="1836"/>
                </a:lnTo>
                <a:lnTo>
                  <a:pt x="234415" y="1836"/>
                </a:lnTo>
                <a:lnTo>
                  <a:pt x="235711" y="1782"/>
                </a:lnTo>
                <a:lnTo>
                  <a:pt x="237061" y="1782"/>
                </a:lnTo>
                <a:lnTo>
                  <a:pt x="238357" y="1782"/>
                </a:lnTo>
                <a:lnTo>
                  <a:pt x="239653" y="1782"/>
                </a:lnTo>
                <a:lnTo>
                  <a:pt x="240949" y="1782"/>
                </a:lnTo>
                <a:lnTo>
                  <a:pt x="242299" y="1836"/>
                </a:lnTo>
                <a:lnTo>
                  <a:pt x="243595" y="1836"/>
                </a:lnTo>
                <a:lnTo>
                  <a:pt x="244891" y="1890"/>
                </a:lnTo>
                <a:lnTo>
                  <a:pt x="246187" y="1890"/>
                </a:lnTo>
                <a:lnTo>
                  <a:pt x="247537" y="1836"/>
                </a:lnTo>
                <a:lnTo>
                  <a:pt x="248833" y="1890"/>
                </a:lnTo>
                <a:lnTo>
                  <a:pt x="250129" y="1836"/>
                </a:lnTo>
                <a:lnTo>
                  <a:pt x="251425" y="2106"/>
                </a:lnTo>
                <a:lnTo>
                  <a:pt x="252775" y="2160"/>
                </a:lnTo>
                <a:lnTo>
                  <a:pt x="254071" y="2160"/>
                </a:lnTo>
                <a:lnTo>
                  <a:pt x="255367" y="2160"/>
                </a:lnTo>
                <a:lnTo>
                  <a:pt x="256663" y="2268"/>
                </a:lnTo>
                <a:lnTo>
                  <a:pt x="258013" y="2268"/>
                </a:lnTo>
                <a:lnTo>
                  <a:pt x="259309" y="2268"/>
                </a:lnTo>
                <a:lnTo>
                  <a:pt x="260605" y="2214"/>
                </a:lnTo>
                <a:lnTo>
                  <a:pt x="261901" y="2268"/>
                </a:lnTo>
                <a:lnTo>
                  <a:pt x="263251" y="2322"/>
                </a:lnTo>
                <a:lnTo>
                  <a:pt x="264547" y="2376"/>
                </a:lnTo>
                <a:lnTo>
                  <a:pt x="265843" y="2376"/>
                </a:lnTo>
                <a:lnTo>
                  <a:pt x="267139" y="2376"/>
                </a:lnTo>
                <a:lnTo>
                  <a:pt x="268489" y="2268"/>
                </a:lnTo>
                <a:lnTo>
                  <a:pt x="269785" y="2214"/>
                </a:lnTo>
                <a:lnTo>
                  <a:pt x="271081" y="2106"/>
                </a:lnTo>
                <a:lnTo>
                  <a:pt x="272378" y="1890"/>
                </a:lnTo>
                <a:lnTo>
                  <a:pt x="273728" y="1944"/>
                </a:lnTo>
                <a:lnTo>
                  <a:pt x="275024" y="1998"/>
                </a:lnTo>
                <a:lnTo>
                  <a:pt x="276320" y="1728"/>
                </a:lnTo>
                <a:lnTo>
                  <a:pt x="277616" y="1728"/>
                </a:lnTo>
                <a:lnTo>
                  <a:pt x="278966" y="1674"/>
                </a:lnTo>
                <a:lnTo>
                  <a:pt x="280262" y="1674"/>
                </a:lnTo>
                <a:lnTo>
                  <a:pt x="281558" y="1728"/>
                </a:lnTo>
                <a:lnTo>
                  <a:pt x="282854" y="1728"/>
                </a:lnTo>
                <a:lnTo>
                  <a:pt x="284204" y="1728"/>
                </a:lnTo>
                <a:lnTo>
                  <a:pt x="285500" y="1620"/>
                </a:lnTo>
                <a:lnTo>
                  <a:pt x="286796" y="1620"/>
                </a:lnTo>
                <a:lnTo>
                  <a:pt x="288092" y="1944"/>
                </a:lnTo>
                <a:lnTo>
                  <a:pt x="289442" y="1944"/>
                </a:lnTo>
                <a:lnTo>
                  <a:pt x="290738" y="1944"/>
                </a:lnTo>
                <a:lnTo>
                  <a:pt x="292034" y="2106"/>
                </a:lnTo>
                <a:lnTo>
                  <a:pt x="293330" y="2214"/>
                </a:lnTo>
                <a:lnTo>
                  <a:pt x="294680" y="2268"/>
                </a:lnTo>
                <a:lnTo>
                  <a:pt x="295976" y="2160"/>
                </a:lnTo>
                <a:lnTo>
                  <a:pt x="297272" y="1890"/>
                </a:lnTo>
                <a:lnTo>
                  <a:pt x="298568" y="1836"/>
                </a:lnTo>
                <a:lnTo>
                  <a:pt x="299918" y="1620"/>
                </a:lnTo>
                <a:lnTo>
                  <a:pt x="301214" y="1620"/>
                </a:lnTo>
                <a:lnTo>
                  <a:pt x="302510" y="1728"/>
                </a:lnTo>
                <a:lnTo>
                  <a:pt x="303806" y="1620"/>
                </a:lnTo>
                <a:lnTo>
                  <a:pt x="305156" y="1512"/>
                </a:lnTo>
                <a:lnTo>
                  <a:pt x="306452" y="1512"/>
                </a:lnTo>
                <a:lnTo>
                  <a:pt x="307748" y="1512"/>
                </a:lnTo>
                <a:lnTo>
                  <a:pt x="309044" y="1620"/>
                </a:lnTo>
                <a:lnTo>
                  <a:pt x="310394" y="1728"/>
                </a:lnTo>
                <a:lnTo>
                  <a:pt x="311690" y="1782"/>
                </a:lnTo>
                <a:lnTo>
                  <a:pt x="312986" y="1998"/>
                </a:lnTo>
                <a:lnTo>
                  <a:pt x="314282" y="1944"/>
                </a:lnTo>
                <a:lnTo>
                  <a:pt x="315632" y="1998"/>
                </a:lnTo>
                <a:lnTo>
                  <a:pt x="316928" y="2376"/>
                </a:lnTo>
                <a:lnTo>
                  <a:pt x="318224" y="2322"/>
                </a:lnTo>
                <a:lnTo>
                  <a:pt x="319520" y="2322"/>
                </a:lnTo>
                <a:lnTo>
                  <a:pt x="320870" y="2376"/>
                </a:lnTo>
                <a:lnTo>
                  <a:pt x="322166" y="2430"/>
                </a:lnTo>
                <a:lnTo>
                  <a:pt x="323462" y="2430"/>
                </a:lnTo>
                <a:lnTo>
                  <a:pt x="324758" y="2430"/>
                </a:lnTo>
                <a:lnTo>
                  <a:pt x="326108" y="2484"/>
                </a:lnTo>
                <a:lnTo>
                  <a:pt x="327404" y="2484"/>
                </a:lnTo>
                <a:lnTo>
                  <a:pt x="328700" y="2538"/>
                </a:lnTo>
                <a:lnTo>
                  <a:pt x="329996" y="2538"/>
                </a:lnTo>
                <a:lnTo>
                  <a:pt x="331346" y="2538"/>
                </a:lnTo>
                <a:lnTo>
                  <a:pt x="332642" y="2484"/>
                </a:lnTo>
                <a:lnTo>
                  <a:pt x="333938" y="2484"/>
                </a:lnTo>
                <a:lnTo>
                  <a:pt x="335234" y="2646"/>
                </a:lnTo>
                <a:lnTo>
                  <a:pt x="336584" y="2700"/>
                </a:lnTo>
                <a:lnTo>
                  <a:pt x="337880" y="2646"/>
                </a:lnTo>
                <a:lnTo>
                  <a:pt x="339176" y="2700"/>
                </a:lnTo>
                <a:lnTo>
                  <a:pt x="340472" y="2754"/>
                </a:lnTo>
                <a:lnTo>
                  <a:pt x="341822" y="2754"/>
                </a:lnTo>
                <a:lnTo>
                  <a:pt x="343118" y="2592"/>
                </a:lnTo>
                <a:lnTo>
                  <a:pt x="344414" y="2484"/>
                </a:lnTo>
                <a:lnTo>
                  <a:pt x="345710" y="2484"/>
                </a:lnTo>
                <a:lnTo>
                  <a:pt x="347060" y="2700"/>
                </a:lnTo>
                <a:lnTo>
                  <a:pt x="348356" y="2700"/>
                </a:lnTo>
                <a:lnTo>
                  <a:pt x="349652" y="2592"/>
                </a:lnTo>
                <a:lnTo>
                  <a:pt x="350948" y="2862"/>
                </a:lnTo>
                <a:lnTo>
                  <a:pt x="352298" y="2754"/>
                </a:lnTo>
                <a:lnTo>
                  <a:pt x="353594" y="2862"/>
                </a:lnTo>
                <a:lnTo>
                  <a:pt x="354890" y="2862"/>
                </a:lnTo>
                <a:lnTo>
                  <a:pt x="356186" y="2916"/>
                </a:lnTo>
                <a:lnTo>
                  <a:pt x="357536" y="2862"/>
                </a:lnTo>
                <a:lnTo>
                  <a:pt x="358832" y="3024"/>
                </a:lnTo>
                <a:lnTo>
                  <a:pt x="360128" y="3024"/>
                </a:lnTo>
                <a:lnTo>
                  <a:pt x="361424" y="3024"/>
                </a:lnTo>
                <a:lnTo>
                  <a:pt x="362774" y="3078"/>
                </a:lnTo>
                <a:lnTo>
                  <a:pt x="364070" y="3078"/>
                </a:lnTo>
                <a:lnTo>
                  <a:pt x="365366" y="3078"/>
                </a:lnTo>
                <a:lnTo>
                  <a:pt x="366662" y="3078"/>
                </a:lnTo>
                <a:lnTo>
                  <a:pt x="368012" y="3132"/>
                </a:lnTo>
                <a:lnTo>
                  <a:pt x="369308" y="3024"/>
                </a:lnTo>
                <a:lnTo>
                  <a:pt x="370604" y="2646"/>
                </a:lnTo>
                <a:lnTo>
                  <a:pt x="371900" y="2484"/>
                </a:lnTo>
                <a:lnTo>
                  <a:pt x="373250" y="2052"/>
                </a:lnTo>
                <a:lnTo>
                  <a:pt x="374546" y="2214"/>
                </a:lnTo>
                <a:lnTo>
                  <a:pt x="375842" y="2214"/>
                </a:lnTo>
                <a:lnTo>
                  <a:pt x="377138" y="2214"/>
                </a:lnTo>
                <a:lnTo>
                  <a:pt x="378488" y="2160"/>
                </a:lnTo>
                <a:lnTo>
                  <a:pt x="379784" y="2052"/>
                </a:lnTo>
                <a:lnTo>
                  <a:pt x="381080" y="1998"/>
                </a:lnTo>
                <a:lnTo>
                  <a:pt x="382376" y="1998"/>
                </a:lnTo>
                <a:lnTo>
                  <a:pt x="383726" y="1890"/>
                </a:lnTo>
                <a:lnTo>
                  <a:pt x="385022" y="1890"/>
                </a:lnTo>
                <a:lnTo>
                  <a:pt x="386318" y="1890"/>
                </a:lnTo>
                <a:lnTo>
                  <a:pt x="387614" y="1836"/>
                </a:lnTo>
                <a:lnTo>
                  <a:pt x="388964" y="1890"/>
                </a:lnTo>
                <a:lnTo>
                  <a:pt x="390260" y="1890"/>
                </a:lnTo>
                <a:lnTo>
                  <a:pt x="391556" y="1998"/>
                </a:lnTo>
                <a:lnTo>
                  <a:pt x="392852" y="1998"/>
                </a:lnTo>
                <a:lnTo>
                  <a:pt x="394202" y="1944"/>
                </a:lnTo>
                <a:lnTo>
                  <a:pt x="395498" y="1998"/>
                </a:lnTo>
                <a:lnTo>
                  <a:pt x="396794" y="2052"/>
                </a:lnTo>
                <a:lnTo>
                  <a:pt x="398090" y="2052"/>
                </a:lnTo>
                <a:lnTo>
                  <a:pt x="399440" y="2268"/>
                </a:lnTo>
                <a:lnTo>
                  <a:pt x="400736" y="2322"/>
                </a:lnTo>
                <a:lnTo>
                  <a:pt x="402032" y="2322"/>
                </a:lnTo>
                <a:lnTo>
                  <a:pt x="403328" y="2268"/>
                </a:lnTo>
                <a:lnTo>
                  <a:pt x="404678" y="2268"/>
                </a:lnTo>
                <a:lnTo>
                  <a:pt x="405974" y="2646"/>
                </a:lnTo>
                <a:lnTo>
                  <a:pt x="407271" y="2700"/>
                </a:lnTo>
                <a:lnTo>
                  <a:pt x="408567" y="3186"/>
                </a:lnTo>
                <a:lnTo>
                  <a:pt x="409917" y="3348"/>
                </a:lnTo>
                <a:lnTo>
                  <a:pt x="411213" y="3024"/>
                </a:lnTo>
                <a:lnTo>
                  <a:pt x="412509" y="3024"/>
                </a:lnTo>
                <a:lnTo>
                  <a:pt x="413805" y="2862"/>
                </a:lnTo>
                <a:lnTo>
                  <a:pt x="415155" y="2808"/>
                </a:lnTo>
                <a:lnTo>
                  <a:pt x="416451" y="3078"/>
                </a:lnTo>
                <a:lnTo>
                  <a:pt x="417747" y="3186"/>
                </a:lnTo>
                <a:lnTo>
                  <a:pt x="419043" y="3024"/>
                </a:lnTo>
                <a:lnTo>
                  <a:pt x="420393" y="3024"/>
                </a:lnTo>
                <a:lnTo>
                  <a:pt x="421689" y="2970"/>
                </a:lnTo>
                <a:lnTo>
                  <a:pt x="422985" y="2970"/>
                </a:lnTo>
                <a:lnTo>
                  <a:pt x="424281" y="3294"/>
                </a:lnTo>
                <a:lnTo>
                  <a:pt x="425631" y="3402"/>
                </a:lnTo>
                <a:lnTo>
                  <a:pt x="426927" y="3402"/>
                </a:lnTo>
                <a:lnTo>
                  <a:pt x="428223" y="3402"/>
                </a:lnTo>
                <a:lnTo>
                  <a:pt x="429573" y="3402"/>
                </a:lnTo>
                <a:lnTo>
                  <a:pt x="430869" y="3456"/>
                </a:lnTo>
                <a:lnTo>
                  <a:pt x="432165" y="3456"/>
                </a:lnTo>
                <a:lnTo>
                  <a:pt x="433461" y="3024"/>
                </a:lnTo>
                <a:lnTo>
                  <a:pt x="434811" y="3078"/>
                </a:lnTo>
                <a:lnTo>
                  <a:pt x="436107" y="3078"/>
                </a:lnTo>
                <a:lnTo>
                  <a:pt x="437403" y="3078"/>
                </a:lnTo>
                <a:lnTo>
                  <a:pt x="438699" y="3078"/>
                </a:lnTo>
                <a:lnTo>
                  <a:pt x="440049" y="3078"/>
                </a:lnTo>
                <a:lnTo>
                  <a:pt x="441345" y="2214"/>
                </a:lnTo>
                <a:lnTo>
                  <a:pt x="442641" y="1782"/>
                </a:lnTo>
                <a:lnTo>
                  <a:pt x="443937" y="1782"/>
                </a:lnTo>
                <a:lnTo>
                  <a:pt x="445287" y="1836"/>
                </a:lnTo>
                <a:lnTo>
                  <a:pt x="446583" y="1836"/>
                </a:lnTo>
                <a:lnTo>
                  <a:pt x="447879" y="1944"/>
                </a:lnTo>
                <a:lnTo>
                  <a:pt x="449175" y="2052"/>
                </a:lnTo>
                <a:lnTo>
                  <a:pt x="450525" y="1998"/>
                </a:lnTo>
                <a:lnTo>
                  <a:pt x="451821" y="1782"/>
                </a:lnTo>
                <a:lnTo>
                  <a:pt x="453117" y="2106"/>
                </a:lnTo>
                <a:lnTo>
                  <a:pt x="454413" y="1998"/>
                </a:lnTo>
                <a:lnTo>
                  <a:pt x="455763" y="1998"/>
                </a:lnTo>
                <a:lnTo>
                  <a:pt x="457059" y="1998"/>
                </a:lnTo>
                <a:lnTo>
                  <a:pt x="458355" y="2160"/>
                </a:lnTo>
                <a:lnTo>
                  <a:pt x="459651" y="2538"/>
                </a:lnTo>
                <a:lnTo>
                  <a:pt x="461001" y="2484"/>
                </a:lnTo>
                <a:lnTo>
                  <a:pt x="462297" y="2376"/>
                </a:lnTo>
                <a:lnTo>
                  <a:pt x="463593" y="2376"/>
                </a:lnTo>
                <a:lnTo>
                  <a:pt x="464889" y="2430"/>
                </a:lnTo>
                <a:lnTo>
                  <a:pt x="466239" y="2430"/>
                </a:lnTo>
                <a:lnTo>
                  <a:pt x="467535" y="2376"/>
                </a:lnTo>
                <a:lnTo>
                  <a:pt x="468831" y="2376"/>
                </a:lnTo>
                <a:lnTo>
                  <a:pt x="470127" y="2214"/>
                </a:lnTo>
                <a:lnTo>
                  <a:pt x="471477" y="2160"/>
                </a:lnTo>
                <a:lnTo>
                  <a:pt x="472773" y="2160"/>
                </a:lnTo>
                <a:lnTo>
                  <a:pt x="474069" y="2214"/>
                </a:lnTo>
                <a:lnTo>
                  <a:pt x="475365" y="2160"/>
                </a:lnTo>
                <a:lnTo>
                  <a:pt x="476715" y="2106"/>
                </a:lnTo>
                <a:lnTo>
                  <a:pt x="478011" y="2106"/>
                </a:lnTo>
                <a:lnTo>
                  <a:pt x="479307" y="2106"/>
                </a:lnTo>
                <a:lnTo>
                  <a:pt x="480603" y="1782"/>
                </a:lnTo>
                <a:lnTo>
                  <a:pt x="481953" y="1782"/>
                </a:lnTo>
                <a:lnTo>
                  <a:pt x="483249" y="1944"/>
                </a:lnTo>
                <a:lnTo>
                  <a:pt x="484545" y="1944"/>
                </a:lnTo>
                <a:lnTo>
                  <a:pt x="485841" y="1890"/>
                </a:lnTo>
                <a:lnTo>
                  <a:pt x="487191" y="1890"/>
                </a:lnTo>
                <a:lnTo>
                  <a:pt x="488487" y="1836"/>
                </a:lnTo>
                <a:lnTo>
                  <a:pt x="489783" y="1836"/>
                </a:lnTo>
                <a:lnTo>
                  <a:pt x="491079" y="1890"/>
                </a:lnTo>
                <a:lnTo>
                  <a:pt x="492429" y="2052"/>
                </a:lnTo>
                <a:lnTo>
                  <a:pt x="493725" y="1944"/>
                </a:lnTo>
                <a:lnTo>
                  <a:pt x="495021" y="2052"/>
                </a:lnTo>
                <a:lnTo>
                  <a:pt x="496317" y="2052"/>
                </a:lnTo>
                <a:lnTo>
                  <a:pt x="497667" y="2106"/>
                </a:lnTo>
                <a:lnTo>
                  <a:pt x="498963" y="2106"/>
                </a:lnTo>
                <a:lnTo>
                  <a:pt x="500259" y="2052"/>
                </a:lnTo>
                <a:lnTo>
                  <a:pt x="501555" y="1998"/>
                </a:lnTo>
                <a:lnTo>
                  <a:pt x="502905" y="2052"/>
                </a:lnTo>
                <a:lnTo>
                  <a:pt x="504201" y="2106"/>
                </a:lnTo>
                <a:lnTo>
                  <a:pt x="505497" y="2106"/>
                </a:lnTo>
                <a:lnTo>
                  <a:pt x="506793" y="2106"/>
                </a:lnTo>
                <a:lnTo>
                  <a:pt x="508143" y="1998"/>
                </a:lnTo>
                <a:lnTo>
                  <a:pt x="509439" y="2052"/>
                </a:lnTo>
                <a:lnTo>
                  <a:pt x="510735" y="2052"/>
                </a:lnTo>
                <a:lnTo>
                  <a:pt x="512031" y="2214"/>
                </a:lnTo>
                <a:lnTo>
                  <a:pt x="513381" y="2268"/>
                </a:lnTo>
                <a:lnTo>
                  <a:pt x="514677" y="2268"/>
                </a:lnTo>
                <a:lnTo>
                  <a:pt x="515973" y="2214"/>
                </a:lnTo>
                <a:lnTo>
                  <a:pt x="517269" y="2106"/>
                </a:lnTo>
                <a:lnTo>
                  <a:pt x="518619" y="2052"/>
                </a:lnTo>
                <a:lnTo>
                  <a:pt x="519915" y="1458"/>
                </a:lnTo>
                <a:lnTo>
                  <a:pt x="521211" y="1512"/>
                </a:lnTo>
                <a:lnTo>
                  <a:pt x="522507" y="1296"/>
                </a:lnTo>
                <a:lnTo>
                  <a:pt x="523857" y="1404"/>
                </a:lnTo>
                <a:lnTo>
                  <a:pt x="525153" y="1350"/>
                </a:lnTo>
                <a:lnTo>
                  <a:pt x="526449" y="1350"/>
                </a:lnTo>
                <a:lnTo>
                  <a:pt x="527745" y="1404"/>
                </a:lnTo>
                <a:lnTo>
                  <a:pt x="529095" y="1566"/>
                </a:lnTo>
                <a:lnTo>
                  <a:pt x="530391" y="1782"/>
                </a:lnTo>
                <a:lnTo>
                  <a:pt x="531687" y="1836"/>
                </a:lnTo>
                <a:lnTo>
                  <a:pt x="532983" y="1782"/>
                </a:lnTo>
                <a:lnTo>
                  <a:pt x="534333" y="1728"/>
                </a:lnTo>
                <a:lnTo>
                  <a:pt x="535629" y="1620"/>
                </a:lnTo>
                <a:lnTo>
                  <a:pt x="536925" y="1566"/>
                </a:lnTo>
                <a:lnTo>
                  <a:pt x="538221" y="1512"/>
                </a:lnTo>
                <a:lnTo>
                  <a:pt x="539571" y="1296"/>
                </a:lnTo>
                <a:lnTo>
                  <a:pt x="540867" y="1350"/>
                </a:lnTo>
                <a:lnTo>
                  <a:pt x="542163" y="1350"/>
                </a:lnTo>
                <a:lnTo>
                  <a:pt x="543460" y="1350"/>
                </a:lnTo>
                <a:lnTo>
                  <a:pt x="544810" y="1404"/>
                </a:lnTo>
                <a:lnTo>
                  <a:pt x="546106" y="1404"/>
                </a:lnTo>
                <a:lnTo>
                  <a:pt x="547402" y="1404"/>
                </a:lnTo>
                <a:lnTo>
                  <a:pt x="548698" y="1404"/>
                </a:lnTo>
                <a:lnTo>
                  <a:pt x="550048" y="1350"/>
                </a:lnTo>
                <a:lnTo>
                  <a:pt x="551344" y="1404"/>
                </a:lnTo>
                <a:lnTo>
                  <a:pt x="552640" y="1458"/>
                </a:lnTo>
                <a:lnTo>
                  <a:pt x="553936" y="1404"/>
                </a:lnTo>
                <a:lnTo>
                  <a:pt x="555286" y="1890"/>
                </a:lnTo>
                <a:lnTo>
                  <a:pt x="556582" y="1890"/>
                </a:lnTo>
                <a:lnTo>
                  <a:pt x="557878" y="1944"/>
                </a:lnTo>
                <a:lnTo>
                  <a:pt x="559174" y="1836"/>
                </a:lnTo>
                <a:lnTo>
                  <a:pt x="560524" y="1782"/>
                </a:lnTo>
                <a:lnTo>
                  <a:pt x="561820" y="1836"/>
                </a:lnTo>
                <a:lnTo>
                  <a:pt x="563116" y="1890"/>
                </a:lnTo>
                <a:lnTo>
                  <a:pt x="564412" y="1890"/>
                </a:lnTo>
                <a:lnTo>
                  <a:pt x="565762" y="1944"/>
                </a:lnTo>
                <a:lnTo>
                  <a:pt x="567058" y="1944"/>
                </a:lnTo>
                <a:lnTo>
                  <a:pt x="568354" y="1944"/>
                </a:lnTo>
                <a:lnTo>
                  <a:pt x="569650" y="1944"/>
                </a:lnTo>
                <a:lnTo>
                  <a:pt x="571000" y="1836"/>
                </a:lnTo>
                <a:lnTo>
                  <a:pt x="572296" y="1944"/>
                </a:lnTo>
                <a:lnTo>
                  <a:pt x="573592" y="1890"/>
                </a:lnTo>
                <a:lnTo>
                  <a:pt x="574888" y="1944"/>
                </a:lnTo>
                <a:lnTo>
                  <a:pt x="576238" y="1890"/>
                </a:lnTo>
                <a:lnTo>
                  <a:pt x="577534" y="1836"/>
                </a:lnTo>
                <a:lnTo>
                  <a:pt x="578830" y="1836"/>
                </a:lnTo>
                <a:lnTo>
                  <a:pt x="580126" y="1890"/>
                </a:lnTo>
                <a:lnTo>
                  <a:pt x="581476" y="1998"/>
                </a:lnTo>
                <a:lnTo>
                  <a:pt x="582772" y="2160"/>
                </a:lnTo>
                <a:lnTo>
                  <a:pt x="584068" y="1998"/>
                </a:lnTo>
                <a:lnTo>
                  <a:pt x="585364" y="2106"/>
                </a:lnTo>
                <a:lnTo>
                  <a:pt x="586714" y="2052"/>
                </a:lnTo>
                <a:lnTo>
                  <a:pt x="588010" y="1998"/>
                </a:lnTo>
                <a:lnTo>
                  <a:pt x="589306" y="2106"/>
                </a:lnTo>
                <a:lnTo>
                  <a:pt x="590602" y="1458"/>
                </a:lnTo>
                <a:lnTo>
                  <a:pt x="591952" y="1458"/>
                </a:lnTo>
                <a:lnTo>
                  <a:pt x="593248" y="1458"/>
                </a:lnTo>
                <a:lnTo>
                  <a:pt x="594544" y="1296"/>
                </a:lnTo>
                <a:lnTo>
                  <a:pt x="595840" y="1296"/>
                </a:lnTo>
                <a:lnTo>
                  <a:pt x="597190" y="1296"/>
                </a:lnTo>
                <a:lnTo>
                  <a:pt x="598486" y="1296"/>
                </a:lnTo>
                <a:lnTo>
                  <a:pt x="599782" y="1242"/>
                </a:lnTo>
                <a:lnTo>
                  <a:pt x="601078" y="1188"/>
                </a:lnTo>
                <a:lnTo>
                  <a:pt x="602428" y="1134"/>
                </a:lnTo>
                <a:lnTo>
                  <a:pt x="603724" y="1026"/>
                </a:lnTo>
                <a:lnTo>
                  <a:pt x="605020" y="1242"/>
                </a:lnTo>
                <a:lnTo>
                  <a:pt x="606316" y="1242"/>
                </a:lnTo>
                <a:lnTo>
                  <a:pt x="607666" y="1188"/>
                </a:lnTo>
                <a:lnTo>
                  <a:pt x="608962" y="1242"/>
                </a:lnTo>
                <a:lnTo>
                  <a:pt x="610258" y="1188"/>
                </a:lnTo>
                <a:lnTo>
                  <a:pt x="611554" y="1134"/>
                </a:lnTo>
                <a:lnTo>
                  <a:pt x="612904" y="1134"/>
                </a:lnTo>
                <a:lnTo>
                  <a:pt x="614200" y="1188"/>
                </a:lnTo>
                <a:lnTo>
                  <a:pt x="615496" y="864"/>
                </a:lnTo>
                <a:lnTo>
                  <a:pt x="616792" y="864"/>
                </a:lnTo>
                <a:lnTo>
                  <a:pt x="618142" y="810"/>
                </a:lnTo>
                <a:lnTo>
                  <a:pt x="619438" y="810"/>
                </a:lnTo>
                <a:lnTo>
                  <a:pt x="620734" y="1080"/>
                </a:lnTo>
                <a:lnTo>
                  <a:pt x="622030" y="1080"/>
                </a:lnTo>
                <a:lnTo>
                  <a:pt x="623380" y="1026"/>
                </a:lnTo>
                <a:lnTo>
                  <a:pt x="624676" y="972"/>
                </a:lnTo>
                <a:lnTo>
                  <a:pt x="625972" y="972"/>
                </a:lnTo>
                <a:lnTo>
                  <a:pt x="627268" y="1242"/>
                </a:lnTo>
                <a:lnTo>
                  <a:pt x="628618" y="1620"/>
                </a:lnTo>
                <a:lnTo>
                  <a:pt x="629914" y="1620"/>
                </a:lnTo>
                <a:lnTo>
                  <a:pt x="631210" y="1404"/>
                </a:lnTo>
                <a:lnTo>
                  <a:pt x="632506" y="1404"/>
                </a:lnTo>
                <a:lnTo>
                  <a:pt x="633856" y="1404"/>
                </a:lnTo>
                <a:lnTo>
                  <a:pt x="635152" y="1350"/>
                </a:lnTo>
                <a:lnTo>
                  <a:pt x="636448" y="1404"/>
                </a:lnTo>
                <a:lnTo>
                  <a:pt x="637744" y="1458"/>
                </a:lnTo>
                <a:lnTo>
                  <a:pt x="639094" y="1458"/>
                </a:lnTo>
                <a:lnTo>
                  <a:pt x="640390" y="1350"/>
                </a:lnTo>
                <a:lnTo>
                  <a:pt x="641686" y="1296"/>
                </a:lnTo>
                <a:lnTo>
                  <a:pt x="642982" y="1134"/>
                </a:lnTo>
                <a:lnTo>
                  <a:pt x="644332" y="1134"/>
                </a:lnTo>
                <a:lnTo>
                  <a:pt x="645628" y="1404"/>
                </a:lnTo>
                <a:lnTo>
                  <a:pt x="646924" y="1512"/>
                </a:lnTo>
                <a:lnTo>
                  <a:pt x="648220" y="1674"/>
                </a:lnTo>
                <a:lnTo>
                  <a:pt x="649570" y="1728"/>
                </a:lnTo>
                <a:lnTo>
                  <a:pt x="650866" y="1674"/>
                </a:lnTo>
                <a:lnTo>
                  <a:pt x="652162" y="1782"/>
                </a:lnTo>
                <a:lnTo>
                  <a:pt x="653458" y="1782"/>
                </a:lnTo>
                <a:lnTo>
                  <a:pt x="654808" y="1782"/>
                </a:lnTo>
                <a:lnTo>
                  <a:pt x="656104" y="1890"/>
                </a:lnTo>
                <a:lnTo>
                  <a:pt x="657400" y="2052"/>
                </a:lnTo>
                <a:lnTo>
                  <a:pt x="658696" y="1620"/>
                </a:lnTo>
                <a:lnTo>
                  <a:pt x="660046" y="1350"/>
                </a:lnTo>
                <a:lnTo>
                  <a:pt x="661342" y="1296"/>
                </a:lnTo>
                <a:lnTo>
                  <a:pt x="662638" y="1134"/>
                </a:lnTo>
                <a:lnTo>
                  <a:pt x="663934" y="1134"/>
                </a:lnTo>
                <a:lnTo>
                  <a:pt x="665284" y="1296"/>
                </a:lnTo>
                <a:lnTo>
                  <a:pt x="666580" y="1296"/>
                </a:lnTo>
                <a:lnTo>
                  <a:pt x="667876" y="1242"/>
                </a:lnTo>
                <a:lnTo>
                  <a:pt x="669172" y="1242"/>
                </a:lnTo>
                <a:lnTo>
                  <a:pt x="670522" y="1404"/>
                </a:lnTo>
                <a:lnTo>
                  <a:pt x="671818" y="1350"/>
                </a:lnTo>
                <a:lnTo>
                  <a:pt x="673114" y="1350"/>
                </a:lnTo>
                <a:lnTo>
                  <a:pt x="674410" y="1296"/>
                </a:lnTo>
                <a:lnTo>
                  <a:pt x="675760" y="1404"/>
                </a:lnTo>
                <a:lnTo>
                  <a:pt x="677056" y="1404"/>
                </a:lnTo>
                <a:lnTo>
                  <a:pt x="678353" y="1404"/>
                </a:lnTo>
                <a:lnTo>
                  <a:pt x="679649" y="1404"/>
                </a:lnTo>
                <a:lnTo>
                  <a:pt x="680999" y="1404"/>
                </a:lnTo>
                <a:lnTo>
                  <a:pt x="682295" y="1404"/>
                </a:lnTo>
                <a:lnTo>
                  <a:pt x="683591" y="1458"/>
                </a:lnTo>
                <a:lnTo>
                  <a:pt x="684887" y="1458"/>
                </a:lnTo>
                <a:lnTo>
                  <a:pt x="686237" y="1458"/>
                </a:lnTo>
                <a:lnTo>
                  <a:pt x="687533" y="1458"/>
                </a:lnTo>
                <a:lnTo>
                  <a:pt x="688829" y="1404"/>
                </a:lnTo>
                <a:lnTo>
                  <a:pt x="690179" y="1350"/>
                </a:lnTo>
                <a:lnTo>
                  <a:pt x="691475" y="1458"/>
                </a:lnTo>
                <a:lnTo>
                  <a:pt x="692771" y="1350"/>
                </a:lnTo>
                <a:lnTo>
                  <a:pt x="694067" y="1782"/>
                </a:lnTo>
                <a:lnTo>
                  <a:pt x="695417" y="1782"/>
                </a:lnTo>
                <a:lnTo>
                  <a:pt x="696713" y="1998"/>
                </a:lnTo>
                <a:lnTo>
                  <a:pt x="698009" y="1944"/>
                </a:lnTo>
                <a:lnTo>
                  <a:pt x="699305" y="1890"/>
                </a:lnTo>
                <a:lnTo>
                  <a:pt x="700655" y="1890"/>
                </a:lnTo>
                <a:lnTo>
                  <a:pt x="701951" y="1944"/>
                </a:lnTo>
                <a:lnTo>
                  <a:pt x="703247" y="1620"/>
                </a:lnTo>
                <a:lnTo>
                  <a:pt x="704543" y="1566"/>
                </a:lnTo>
                <a:lnTo>
                  <a:pt x="705893" y="1620"/>
                </a:lnTo>
                <a:lnTo>
                  <a:pt x="707189" y="1674"/>
                </a:lnTo>
                <a:lnTo>
                  <a:pt x="708485" y="1512"/>
                </a:lnTo>
                <a:lnTo>
                  <a:pt x="709781" y="1944"/>
                </a:lnTo>
                <a:lnTo>
                  <a:pt x="711131" y="1944"/>
                </a:lnTo>
                <a:lnTo>
                  <a:pt x="712427" y="1998"/>
                </a:lnTo>
                <a:lnTo>
                  <a:pt x="713723" y="1998"/>
                </a:lnTo>
                <a:lnTo>
                  <a:pt x="715019" y="1998"/>
                </a:lnTo>
                <a:lnTo>
                  <a:pt x="716369" y="1998"/>
                </a:lnTo>
                <a:lnTo>
                  <a:pt x="717665" y="2322"/>
                </a:lnTo>
                <a:lnTo>
                  <a:pt x="718961" y="2268"/>
                </a:lnTo>
                <a:lnTo>
                  <a:pt x="720257" y="2268"/>
                </a:lnTo>
                <a:lnTo>
                  <a:pt x="721607" y="1998"/>
                </a:lnTo>
                <a:lnTo>
                  <a:pt x="722903" y="1998"/>
                </a:lnTo>
                <a:lnTo>
                  <a:pt x="724199" y="1782"/>
                </a:lnTo>
                <a:lnTo>
                  <a:pt x="725495" y="1782"/>
                </a:lnTo>
                <a:lnTo>
                  <a:pt x="726845" y="1836"/>
                </a:lnTo>
                <a:lnTo>
                  <a:pt x="728141" y="1998"/>
                </a:lnTo>
                <a:lnTo>
                  <a:pt x="729437" y="2052"/>
                </a:lnTo>
                <a:lnTo>
                  <a:pt x="730733" y="2052"/>
                </a:lnTo>
                <a:lnTo>
                  <a:pt x="732083" y="2106"/>
                </a:lnTo>
                <a:lnTo>
                  <a:pt x="733379" y="2106"/>
                </a:lnTo>
                <a:lnTo>
                  <a:pt x="734675" y="2430"/>
                </a:lnTo>
                <a:lnTo>
                  <a:pt x="735971" y="2538"/>
                </a:lnTo>
                <a:lnTo>
                  <a:pt x="737321" y="2538"/>
                </a:lnTo>
                <a:lnTo>
                  <a:pt x="738617" y="2592"/>
                </a:lnTo>
                <a:lnTo>
                  <a:pt x="739913" y="2646"/>
                </a:lnTo>
                <a:lnTo>
                  <a:pt x="741209" y="2538"/>
                </a:lnTo>
                <a:lnTo>
                  <a:pt x="742559" y="2538"/>
                </a:lnTo>
                <a:lnTo>
                  <a:pt x="743855" y="2592"/>
                </a:lnTo>
                <a:lnTo>
                  <a:pt x="745151" y="2376"/>
                </a:lnTo>
                <a:lnTo>
                  <a:pt x="746447" y="2376"/>
                </a:lnTo>
                <a:lnTo>
                  <a:pt x="747797" y="2484"/>
                </a:lnTo>
                <a:lnTo>
                  <a:pt x="749093" y="2646"/>
                </a:lnTo>
                <a:lnTo>
                  <a:pt x="750389" y="2646"/>
                </a:lnTo>
                <a:lnTo>
                  <a:pt x="751685" y="2646"/>
                </a:lnTo>
                <a:lnTo>
                  <a:pt x="753035" y="2646"/>
                </a:lnTo>
                <a:lnTo>
                  <a:pt x="754331" y="2646"/>
                </a:lnTo>
                <a:lnTo>
                  <a:pt x="755627" y="2754"/>
                </a:lnTo>
                <a:lnTo>
                  <a:pt x="756923" y="2862"/>
                </a:lnTo>
                <a:lnTo>
                  <a:pt x="758273" y="2916"/>
                </a:lnTo>
                <a:lnTo>
                  <a:pt x="759569" y="2916"/>
                </a:lnTo>
                <a:lnTo>
                  <a:pt x="760865" y="2916"/>
                </a:lnTo>
                <a:lnTo>
                  <a:pt x="762161" y="2916"/>
                </a:lnTo>
                <a:lnTo>
                  <a:pt x="763511" y="2970"/>
                </a:lnTo>
                <a:lnTo>
                  <a:pt x="764807" y="2970"/>
                </a:lnTo>
                <a:lnTo>
                  <a:pt x="766103" y="2970"/>
                </a:lnTo>
                <a:lnTo>
                  <a:pt x="767399" y="2970"/>
                </a:lnTo>
                <a:lnTo>
                  <a:pt x="768749" y="2970"/>
                </a:lnTo>
                <a:lnTo>
                  <a:pt x="770045" y="2970"/>
                </a:lnTo>
                <a:lnTo>
                  <a:pt x="771341" y="2700"/>
                </a:lnTo>
                <a:lnTo>
                  <a:pt x="772637" y="2646"/>
                </a:lnTo>
                <a:lnTo>
                  <a:pt x="773987" y="2592"/>
                </a:lnTo>
                <a:lnTo>
                  <a:pt x="775283" y="2592"/>
                </a:lnTo>
                <a:lnTo>
                  <a:pt x="776579" y="2592"/>
                </a:lnTo>
                <a:lnTo>
                  <a:pt x="777875" y="2592"/>
                </a:lnTo>
                <a:lnTo>
                  <a:pt x="779225" y="2592"/>
                </a:lnTo>
                <a:lnTo>
                  <a:pt x="780521" y="2430"/>
                </a:lnTo>
                <a:lnTo>
                  <a:pt x="781817" y="2376"/>
                </a:lnTo>
                <a:lnTo>
                  <a:pt x="783113" y="2376"/>
                </a:lnTo>
                <a:lnTo>
                  <a:pt x="784463" y="2322"/>
                </a:lnTo>
                <a:lnTo>
                  <a:pt x="785759" y="2376"/>
                </a:lnTo>
                <a:lnTo>
                  <a:pt x="787055" y="2376"/>
                </a:lnTo>
                <a:lnTo>
                  <a:pt x="788351" y="2376"/>
                </a:lnTo>
                <a:lnTo>
                  <a:pt x="789701" y="2484"/>
                </a:lnTo>
                <a:lnTo>
                  <a:pt x="790997" y="2484"/>
                </a:lnTo>
                <a:lnTo>
                  <a:pt x="792293" y="2376"/>
                </a:lnTo>
                <a:lnTo>
                  <a:pt x="793589" y="2376"/>
                </a:lnTo>
                <a:lnTo>
                  <a:pt x="794939" y="2376"/>
                </a:lnTo>
                <a:lnTo>
                  <a:pt x="796235" y="2376"/>
                </a:lnTo>
                <a:lnTo>
                  <a:pt x="797531" y="2484"/>
                </a:lnTo>
                <a:lnTo>
                  <a:pt x="798827" y="2484"/>
                </a:lnTo>
                <a:lnTo>
                  <a:pt x="800177" y="2484"/>
                </a:lnTo>
                <a:lnTo>
                  <a:pt x="801473" y="2430"/>
                </a:lnTo>
                <a:lnTo>
                  <a:pt x="802769" y="2430"/>
                </a:lnTo>
                <a:lnTo>
                  <a:pt x="804065" y="2484"/>
                </a:lnTo>
                <a:lnTo>
                  <a:pt x="805415" y="2484"/>
                </a:lnTo>
                <a:lnTo>
                  <a:pt x="806711" y="2484"/>
                </a:lnTo>
                <a:lnTo>
                  <a:pt x="808007" y="2484"/>
                </a:lnTo>
                <a:lnTo>
                  <a:pt x="809303" y="2484"/>
                </a:lnTo>
                <a:lnTo>
                  <a:pt x="810653" y="2646"/>
                </a:lnTo>
                <a:lnTo>
                  <a:pt x="811949" y="2592"/>
                </a:lnTo>
                <a:lnTo>
                  <a:pt x="813245" y="2646"/>
                </a:lnTo>
                <a:lnTo>
                  <a:pt x="814542" y="2646"/>
                </a:lnTo>
                <a:lnTo>
                  <a:pt x="815892" y="2592"/>
                </a:lnTo>
                <a:lnTo>
                  <a:pt x="817188" y="2484"/>
                </a:lnTo>
                <a:lnTo>
                  <a:pt x="818484" y="2430"/>
                </a:lnTo>
                <a:lnTo>
                  <a:pt x="819780" y="2430"/>
                </a:lnTo>
                <a:lnTo>
                  <a:pt x="821130" y="2214"/>
                </a:lnTo>
                <a:lnTo>
                  <a:pt x="822426" y="2214"/>
                </a:lnTo>
                <a:lnTo>
                  <a:pt x="823722" y="2268"/>
                </a:lnTo>
                <a:lnTo>
                  <a:pt x="825018" y="2322"/>
                </a:lnTo>
                <a:lnTo>
                  <a:pt x="826368" y="2268"/>
                </a:lnTo>
                <a:lnTo>
                  <a:pt x="827664" y="2268"/>
                </a:lnTo>
                <a:lnTo>
                  <a:pt x="828960" y="2484"/>
                </a:lnTo>
                <a:lnTo>
                  <a:pt x="830256" y="2538"/>
                </a:lnTo>
                <a:lnTo>
                  <a:pt x="831606" y="2484"/>
                </a:lnTo>
                <a:lnTo>
                  <a:pt x="832902" y="2376"/>
                </a:lnTo>
                <a:lnTo>
                  <a:pt x="834198" y="2376"/>
                </a:lnTo>
                <a:lnTo>
                  <a:pt x="835494" y="3348"/>
                </a:lnTo>
                <a:lnTo>
                  <a:pt x="836844" y="3402"/>
                </a:lnTo>
                <a:lnTo>
                  <a:pt x="838140" y="3672"/>
                </a:lnTo>
                <a:lnTo>
                  <a:pt x="839436" y="3456"/>
                </a:lnTo>
                <a:lnTo>
                  <a:pt x="840732" y="3834"/>
                </a:lnTo>
                <a:lnTo>
                  <a:pt x="842082" y="3672"/>
                </a:lnTo>
                <a:lnTo>
                  <a:pt x="843378" y="3780"/>
                </a:lnTo>
                <a:lnTo>
                  <a:pt x="844674" y="3618"/>
                </a:lnTo>
                <a:lnTo>
                  <a:pt x="845970" y="3726"/>
                </a:lnTo>
                <a:lnTo>
                  <a:pt x="847320" y="3618"/>
                </a:lnTo>
                <a:lnTo>
                  <a:pt x="848616" y="3618"/>
                </a:lnTo>
                <a:lnTo>
                  <a:pt x="849912" y="3564"/>
                </a:lnTo>
                <a:lnTo>
                  <a:pt x="851208" y="3888"/>
                </a:lnTo>
                <a:lnTo>
                  <a:pt x="852558" y="3996"/>
                </a:lnTo>
                <a:lnTo>
                  <a:pt x="853854" y="3834"/>
                </a:lnTo>
                <a:lnTo>
                  <a:pt x="855150" y="3834"/>
                </a:lnTo>
                <a:lnTo>
                  <a:pt x="856446" y="3834"/>
                </a:lnTo>
                <a:lnTo>
                  <a:pt x="857796" y="3834"/>
                </a:lnTo>
                <a:lnTo>
                  <a:pt x="859092" y="3780"/>
                </a:lnTo>
                <a:lnTo>
                  <a:pt x="860388" y="3780"/>
                </a:lnTo>
                <a:lnTo>
                  <a:pt x="861684" y="3780"/>
                </a:lnTo>
                <a:lnTo>
                  <a:pt x="863034" y="3780"/>
                </a:lnTo>
                <a:lnTo>
                  <a:pt x="864330" y="3780"/>
                </a:lnTo>
                <a:lnTo>
                  <a:pt x="865626" y="3726"/>
                </a:lnTo>
                <a:lnTo>
                  <a:pt x="866922" y="3780"/>
                </a:lnTo>
                <a:lnTo>
                  <a:pt x="868272" y="3780"/>
                </a:lnTo>
                <a:lnTo>
                  <a:pt x="869568" y="3726"/>
                </a:lnTo>
                <a:lnTo>
                  <a:pt x="870864" y="3726"/>
                </a:lnTo>
                <a:lnTo>
                  <a:pt x="872160" y="3780"/>
                </a:lnTo>
                <a:lnTo>
                  <a:pt x="873510" y="3672"/>
                </a:lnTo>
                <a:lnTo>
                  <a:pt x="874806" y="3672"/>
                </a:lnTo>
                <a:lnTo>
                  <a:pt x="876102" y="3834"/>
                </a:lnTo>
                <a:lnTo>
                  <a:pt x="877398" y="3834"/>
                </a:lnTo>
                <a:lnTo>
                  <a:pt x="878748" y="4050"/>
                </a:lnTo>
                <a:lnTo>
                  <a:pt x="880044" y="4050"/>
                </a:lnTo>
                <a:lnTo>
                  <a:pt x="881340" y="4050"/>
                </a:lnTo>
                <a:lnTo>
                  <a:pt x="882636" y="4374"/>
                </a:lnTo>
                <a:lnTo>
                  <a:pt x="883986" y="4536"/>
                </a:lnTo>
                <a:lnTo>
                  <a:pt x="885282" y="4320"/>
                </a:lnTo>
                <a:lnTo>
                  <a:pt x="886578" y="3672"/>
                </a:lnTo>
                <a:lnTo>
                  <a:pt x="887874" y="3780"/>
                </a:lnTo>
                <a:lnTo>
                  <a:pt x="889224" y="3780"/>
                </a:lnTo>
                <a:lnTo>
                  <a:pt x="890520" y="3942"/>
                </a:lnTo>
                <a:lnTo>
                  <a:pt x="891816" y="4050"/>
                </a:lnTo>
                <a:lnTo>
                  <a:pt x="893112" y="3888"/>
                </a:lnTo>
                <a:lnTo>
                  <a:pt x="894462" y="3942"/>
                </a:lnTo>
                <a:lnTo>
                  <a:pt x="895758" y="3942"/>
                </a:lnTo>
                <a:lnTo>
                  <a:pt x="897054" y="3942"/>
                </a:lnTo>
                <a:lnTo>
                  <a:pt x="898350" y="3888"/>
                </a:lnTo>
                <a:lnTo>
                  <a:pt x="899700" y="4644"/>
                </a:lnTo>
                <a:lnTo>
                  <a:pt x="900996" y="4968"/>
                </a:lnTo>
                <a:lnTo>
                  <a:pt x="902292" y="5076"/>
                </a:lnTo>
                <a:lnTo>
                  <a:pt x="903588" y="4968"/>
                </a:lnTo>
                <a:lnTo>
                  <a:pt x="904938" y="5076"/>
                </a:lnTo>
                <a:lnTo>
                  <a:pt x="906234" y="5400"/>
                </a:lnTo>
                <a:lnTo>
                  <a:pt x="907530" y="5508"/>
                </a:lnTo>
                <a:lnTo>
                  <a:pt x="908826" y="5562"/>
                </a:lnTo>
                <a:lnTo>
                  <a:pt x="910176" y="5562"/>
                </a:lnTo>
                <a:lnTo>
                  <a:pt x="911472" y="5670"/>
                </a:lnTo>
                <a:lnTo>
                  <a:pt x="912768" y="5886"/>
                </a:lnTo>
                <a:lnTo>
                  <a:pt x="914064" y="5724"/>
                </a:lnTo>
                <a:lnTo>
                  <a:pt x="915414" y="5832"/>
                </a:lnTo>
                <a:lnTo>
                  <a:pt x="916710" y="5886"/>
                </a:lnTo>
                <a:lnTo>
                  <a:pt x="918006" y="5886"/>
                </a:lnTo>
                <a:lnTo>
                  <a:pt x="919302" y="5886"/>
                </a:lnTo>
                <a:lnTo>
                  <a:pt x="925890" y="5886"/>
                </a:lnTo>
                <a:lnTo>
                  <a:pt x="927186" y="5832"/>
                </a:lnTo>
                <a:lnTo>
                  <a:pt x="928482" y="5886"/>
                </a:lnTo>
                <a:lnTo>
                  <a:pt x="929778" y="5940"/>
                </a:lnTo>
                <a:lnTo>
                  <a:pt x="931128" y="5994"/>
                </a:lnTo>
                <a:lnTo>
                  <a:pt x="932424" y="6102"/>
                </a:lnTo>
                <a:lnTo>
                  <a:pt x="933720" y="6210"/>
                </a:lnTo>
                <a:lnTo>
                  <a:pt x="935016" y="6264"/>
                </a:lnTo>
                <a:lnTo>
                  <a:pt x="936366" y="6264"/>
                </a:lnTo>
                <a:lnTo>
                  <a:pt x="937662" y="6264"/>
                </a:lnTo>
                <a:lnTo>
                  <a:pt x="938958" y="5994"/>
                </a:lnTo>
                <a:lnTo>
                  <a:pt x="940254" y="5994"/>
                </a:lnTo>
                <a:lnTo>
                  <a:pt x="941604" y="5994"/>
                </a:lnTo>
                <a:lnTo>
                  <a:pt x="942900" y="6102"/>
                </a:lnTo>
                <a:lnTo>
                  <a:pt x="944196" y="6264"/>
                </a:lnTo>
                <a:lnTo>
                  <a:pt x="945546" y="6318"/>
                </a:lnTo>
                <a:lnTo>
                  <a:pt x="946842" y="6210"/>
                </a:lnTo>
                <a:lnTo>
                  <a:pt x="948138" y="6210"/>
                </a:lnTo>
                <a:lnTo>
                  <a:pt x="949435" y="6372"/>
                </a:lnTo>
                <a:lnTo>
                  <a:pt x="950785" y="6372"/>
                </a:lnTo>
                <a:lnTo>
                  <a:pt x="952081" y="6588"/>
                </a:lnTo>
                <a:lnTo>
                  <a:pt x="953377" y="6480"/>
                </a:lnTo>
                <a:lnTo>
                  <a:pt x="954673" y="6426"/>
                </a:lnTo>
                <a:lnTo>
                  <a:pt x="956023" y="6372"/>
                </a:lnTo>
                <a:lnTo>
                  <a:pt x="957319" y="6534"/>
                </a:lnTo>
                <a:lnTo>
                  <a:pt x="958615" y="6534"/>
                </a:lnTo>
                <a:lnTo>
                  <a:pt x="959911" y="6588"/>
                </a:lnTo>
                <a:lnTo>
                  <a:pt x="961261" y="6588"/>
                </a:lnTo>
                <a:lnTo>
                  <a:pt x="962557" y="6480"/>
                </a:lnTo>
                <a:lnTo>
                  <a:pt x="963853" y="6534"/>
                </a:lnTo>
                <a:lnTo>
                  <a:pt x="965149" y="6480"/>
                </a:lnTo>
                <a:lnTo>
                  <a:pt x="966499" y="6480"/>
                </a:lnTo>
                <a:lnTo>
                  <a:pt x="967795" y="6426"/>
                </a:lnTo>
                <a:lnTo>
                  <a:pt x="969091" y="6426"/>
                </a:lnTo>
                <a:lnTo>
                  <a:pt x="970387" y="6426"/>
                </a:lnTo>
                <a:lnTo>
                  <a:pt x="971737" y="6426"/>
                </a:lnTo>
                <a:lnTo>
                  <a:pt x="973033" y="6426"/>
                </a:lnTo>
                <a:lnTo>
                  <a:pt x="974329" y="6480"/>
                </a:lnTo>
                <a:lnTo>
                  <a:pt x="975625" y="6534"/>
                </a:lnTo>
                <a:lnTo>
                  <a:pt x="976975" y="6480"/>
                </a:lnTo>
                <a:lnTo>
                  <a:pt x="978271" y="6642"/>
                </a:lnTo>
                <a:lnTo>
                  <a:pt x="979567" y="6588"/>
                </a:lnTo>
                <a:lnTo>
                  <a:pt x="980863" y="6534"/>
                </a:lnTo>
                <a:lnTo>
                  <a:pt x="982213" y="6210"/>
                </a:lnTo>
                <a:lnTo>
                  <a:pt x="983509" y="6372"/>
                </a:lnTo>
                <a:lnTo>
                  <a:pt x="984805" y="6426"/>
                </a:lnTo>
                <a:lnTo>
                  <a:pt x="986101" y="6750"/>
                </a:lnTo>
                <a:lnTo>
                  <a:pt x="987451" y="6588"/>
                </a:lnTo>
                <a:lnTo>
                  <a:pt x="988747" y="6264"/>
                </a:lnTo>
                <a:lnTo>
                  <a:pt x="990043" y="6210"/>
                </a:lnTo>
                <a:lnTo>
                  <a:pt x="991339" y="6264"/>
                </a:lnTo>
                <a:lnTo>
                  <a:pt x="992689" y="6264"/>
                </a:lnTo>
                <a:lnTo>
                  <a:pt x="993985" y="6264"/>
                </a:lnTo>
                <a:lnTo>
                  <a:pt x="995281" y="6318"/>
                </a:lnTo>
                <a:lnTo>
                  <a:pt x="996577" y="6426"/>
                </a:lnTo>
                <a:lnTo>
                  <a:pt x="997927" y="6372"/>
                </a:lnTo>
                <a:lnTo>
                  <a:pt x="999223" y="6534"/>
                </a:lnTo>
                <a:lnTo>
                  <a:pt x="1000519" y="6372"/>
                </a:lnTo>
                <a:lnTo>
                  <a:pt x="1001815" y="6480"/>
                </a:lnTo>
                <a:lnTo>
                  <a:pt x="1003165" y="6210"/>
                </a:lnTo>
                <a:lnTo>
                  <a:pt x="1004461" y="6318"/>
                </a:lnTo>
                <a:lnTo>
                  <a:pt x="1005757" y="6318"/>
                </a:lnTo>
                <a:lnTo>
                  <a:pt x="1007053" y="6480"/>
                </a:lnTo>
                <a:lnTo>
                  <a:pt x="1008403" y="6750"/>
                </a:lnTo>
                <a:lnTo>
                  <a:pt x="1009699" y="6750"/>
                </a:lnTo>
                <a:lnTo>
                  <a:pt x="1010995" y="6642"/>
                </a:lnTo>
                <a:lnTo>
                  <a:pt x="1012291" y="6696"/>
                </a:lnTo>
                <a:lnTo>
                  <a:pt x="1013641" y="6480"/>
                </a:lnTo>
                <a:lnTo>
                  <a:pt x="1014937" y="6642"/>
                </a:lnTo>
                <a:lnTo>
                  <a:pt x="1016233" y="6696"/>
                </a:lnTo>
                <a:lnTo>
                  <a:pt x="1017529" y="6642"/>
                </a:lnTo>
                <a:lnTo>
                  <a:pt x="1018879" y="6588"/>
                </a:lnTo>
                <a:lnTo>
                  <a:pt x="1020175" y="6588"/>
                </a:lnTo>
                <a:lnTo>
                  <a:pt x="1021471" y="6588"/>
                </a:lnTo>
                <a:lnTo>
                  <a:pt x="1022767" y="6588"/>
                </a:lnTo>
                <a:lnTo>
                  <a:pt x="1024117" y="6480"/>
                </a:lnTo>
                <a:lnTo>
                  <a:pt x="1025413" y="6372"/>
                </a:lnTo>
                <a:lnTo>
                  <a:pt x="1026709" y="6480"/>
                </a:lnTo>
                <a:lnTo>
                  <a:pt x="1028005" y="6534"/>
                </a:lnTo>
                <a:lnTo>
                  <a:pt x="1029355" y="6534"/>
                </a:lnTo>
                <a:lnTo>
                  <a:pt x="1030651" y="6480"/>
                </a:lnTo>
                <a:lnTo>
                  <a:pt x="1031947" y="6372"/>
                </a:lnTo>
                <a:lnTo>
                  <a:pt x="1033243" y="6372"/>
                </a:lnTo>
                <a:lnTo>
                  <a:pt x="1034593" y="6426"/>
                </a:lnTo>
                <a:lnTo>
                  <a:pt x="1035889" y="6534"/>
                </a:lnTo>
                <a:lnTo>
                  <a:pt x="1037185" y="6534"/>
                </a:lnTo>
                <a:lnTo>
                  <a:pt x="1038481" y="6534"/>
                </a:lnTo>
                <a:lnTo>
                  <a:pt x="1039831" y="6534"/>
                </a:lnTo>
                <a:lnTo>
                  <a:pt x="1041127" y="6480"/>
                </a:lnTo>
                <a:lnTo>
                  <a:pt x="1042423" y="6480"/>
                </a:lnTo>
                <a:lnTo>
                  <a:pt x="1043719" y="6480"/>
                </a:lnTo>
                <a:lnTo>
                  <a:pt x="1045069" y="6480"/>
                </a:lnTo>
                <a:lnTo>
                  <a:pt x="1046365" y="6426"/>
                </a:lnTo>
                <a:lnTo>
                  <a:pt x="1047661" y="6480"/>
                </a:lnTo>
                <a:lnTo>
                  <a:pt x="1048957" y="6480"/>
                </a:lnTo>
                <a:lnTo>
                  <a:pt x="1050307" y="6588"/>
                </a:lnTo>
                <a:lnTo>
                  <a:pt x="1051603" y="6480"/>
                </a:lnTo>
                <a:lnTo>
                  <a:pt x="1052899" y="6480"/>
                </a:lnTo>
                <a:lnTo>
                  <a:pt x="1054195" y="6480"/>
                </a:lnTo>
                <a:lnTo>
                  <a:pt x="1055545" y="6264"/>
                </a:lnTo>
                <a:lnTo>
                  <a:pt x="1056841" y="6264"/>
                </a:lnTo>
                <a:lnTo>
                  <a:pt x="1058137" y="6264"/>
                </a:lnTo>
                <a:lnTo>
                  <a:pt x="1059433" y="6426"/>
                </a:lnTo>
                <a:lnTo>
                  <a:pt x="1060783" y="6426"/>
                </a:lnTo>
                <a:lnTo>
                  <a:pt x="1062079" y="6426"/>
                </a:lnTo>
                <a:lnTo>
                  <a:pt x="1068613" y="6426"/>
                </a:lnTo>
                <a:lnTo>
                  <a:pt x="1069909" y="6480"/>
                </a:lnTo>
                <a:lnTo>
                  <a:pt x="1071259" y="6534"/>
                </a:lnTo>
                <a:lnTo>
                  <a:pt x="1072555" y="6480"/>
                </a:lnTo>
                <a:lnTo>
                  <a:pt x="1073851" y="6480"/>
                </a:lnTo>
                <a:lnTo>
                  <a:pt x="1075147" y="6534"/>
                </a:lnTo>
                <a:lnTo>
                  <a:pt x="1076497" y="6480"/>
                </a:lnTo>
                <a:lnTo>
                  <a:pt x="1077793" y="6480"/>
                </a:lnTo>
                <a:lnTo>
                  <a:pt x="1079089" y="6480"/>
                </a:lnTo>
                <a:lnTo>
                  <a:pt x="1080385" y="6156"/>
                </a:lnTo>
                <a:lnTo>
                  <a:pt x="1081735" y="6048"/>
                </a:lnTo>
                <a:lnTo>
                  <a:pt x="1083031" y="5994"/>
                </a:lnTo>
                <a:lnTo>
                  <a:pt x="1084327" y="6912"/>
                </a:lnTo>
                <a:lnTo>
                  <a:pt x="1085624" y="6804"/>
                </a:lnTo>
                <a:lnTo>
                  <a:pt x="1086974" y="6966"/>
                </a:lnTo>
                <a:lnTo>
                  <a:pt x="1088270" y="6966"/>
                </a:lnTo>
                <a:lnTo>
                  <a:pt x="1089566" y="6966"/>
                </a:lnTo>
                <a:lnTo>
                  <a:pt x="1090862" y="6912"/>
                </a:lnTo>
                <a:lnTo>
                  <a:pt x="1092212" y="6966"/>
                </a:lnTo>
                <a:lnTo>
                  <a:pt x="1093508" y="6966"/>
                </a:lnTo>
                <a:lnTo>
                  <a:pt x="1094804" y="6966"/>
                </a:lnTo>
                <a:lnTo>
                  <a:pt x="1096100" y="6966"/>
                </a:lnTo>
                <a:lnTo>
                  <a:pt x="1097450" y="6912"/>
                </a:lnTo>
                <a:lnTo>
                  <a:pt x="1098746" y="6858"/>
                </a:lnTo>
                <a:lnTo>
                  <a:pt x="1100042" y="6858"/>
                </a:lnTo>
                <a:lnTo>
                  <a:pt x="1101338" y="6912"/>
                </a:lnTo>
                <a:lnTo>
                  <a:pt x="1102688" y="6912"/>
                </a:lnTo>
                <a:lnTo>
                  <a:pt x="1103984" y="6858"/>
                </a:lnTo>
                <a:lnTo>
                  <a:pt x="1105280" y="6804"/>
                </a:lnTo>
                <a:lnTo>
                  <a:pt x="1106576" y="6804"/>
                </a:lnTo>
                <a:lnTo>
                  <a:pt x="1107926" y="6804"/>
                </a:lnTo>
                <a:lnTo>
                  <a:pt x="1109222" y="6750"/>
                </a:lnTo>
                <a:lnTo>
                  <a:pt x="1110518" y="6750"/>
                </a:lnTo>
                <a:lnTo>
                  <a:pt x="1111814" y="6750"/>
                </a:lnTo>
                <a:lnTo>
                  <a:pt x="1113164" y="6750"/>
                </a:lnTo>
                <a:lnTo>
                  <a:pt x="1114460" y="6696"/>
                </a:lnTo>
                <a:lnTo>
                  <a:pt x="1115756" y="6696"/>
                </a:lnTo>
                <a:lnTo>
                  <a:pt x="1117052" y="6642"/>
                </a:lnTo>
                <a:lnTo>
                  <a:pt x="1118402" y="6750"/>
                </a:lnTo>
                <a:lnTo>
                  <a:pt x="1119698" y="6966"/>
                </a:lnTo>
                <a:lnTo>
                  <a:pt x="1120994" y="6858"/>
                </a:lnTo>
                <a:lnTo>
                  <a:pt x="1122290" y="6912"/>
                </a:lnTo>
                <a:lnTo>
                  <a:pt x="1123640" y="6912"/>
                </a:lnTo>
                <a:lnTo>
                  <a:pt x="1124936" y="6912"/>
                </a:lnTo>
                <a:lnTo>
                  <a:pt x="1126232" y="6804"/>
                </a:lnTo>
                <a:lnTo>
                  <a:pt x="1127528" y="6804"/>
                </a:lnTo>
                <a:lnTo>
                  <a:pt x="1128878" y="6858"/>
                </a:lnTo>
                <a:lnTo>
                  <a:pt x="1130174" y="6966"/>
                </a:lnTo>
                <a:lnTo>
                  <a:pt x="1131470" y="6966"/>
                </a:lnTo>
                <a:lnTo>
                  <a:pt x="1132766" y="6966"/>
                </a:lnTo>
                <a:lnTo>
                  <a:pt x="1134116" y="6048"/>
                </a:lnTo>
                <a:lnTo>
                  <a:pt x="1135412" y="5994"/>
                </a:lnTo>
                <a:lnTo>
                  <a:pt x="1136708" y="5994"/>
                </a:lnTo>
                <a:lnTo>
                  <a:pt x="1138004" y="5994"/>
                </a:lnTo>
                <a:lnTo>
                  <a:pt x="1139354" y="5994"/>
                </a:lnTo>
                <a:lnTo>
                  <a:pt x="1140650" y="6048"/>
                </a:lnTo>
                <a:lnTo>
                  <a:pt x="1147184" y="6048"/>
                </a:lnTo>
                <a:lnTo>
                  <a:pt x="1148480" y="5994"/>
                </a:lnTo>
                <a:lnTo>
                  <a:pt x="1149830" y="5940"/>
                </a:lnTo>
                <a:lnTo>
                  <a:pt x="1151126" y="5994"/>
                </a:lnTo>
                <a:lnTo>
                  <a:pt x="1152422" y="5940"/>
                </a:lnTo>
                <a:lnTo>
                  <a:pt x="1153718" y="5994"/>
                </a:lnTo>
                <a:lnTo>
                  <a:pt x="1155068" y="5886"/>
                </a:lnTo>
                <a:lnTo>
                  <a:pt x="1156364" y="5886"/>
                </a:lnTo>
                <a:lnTo>
                  <a:pt x="1157660" y="5832"/>
                </a:lnTo>
                <a:lnTo>
                  <a:pt x="1158956" y="5832"/>
                </a:lnTo>
                <a:lnTo>
                  <a:pt x="1160306" y="5778"/>
                </a:lnTo>
                <a:lnTo>
                  <a:pt x="1161602" y="5832"/>
                </a:lnTo>
                <a:lnTo>
                  <a:pt x="1162898" y="5832"/>
                </a:lnTo>
                <a:lnTo>
                  <a:pt x="1164194" y="5886"/>
                </a:lnTo>
                <a:lnTo>
                  <a:pt x="1165544" y="5886"/>
                </a:lnTo>
                <a:lnTo>
                  <a:pt x="1166840" y="5940"/>
                </a:lnTo>
                <a:lnTo>
                  <a:pt x="1168136" y="5886"/>
                </a:lnTo>
                <a:lnTo>
                  <a:pt x="1169432" y="6048"/>
                </a:lnTo>
                <a:lnTo>
                  <a:pt x="1170782" y="6102"/>
                </a:lnTo>
                <a:lnTo>
                  <a:pt x="1172078" y="6048"/>
                </a:lnTo>
                <a:lnTo>
                  <a:pt x="1173374" y="5400"/>
                </a:lnTo>
                <a:lnTo>
                  <a:pt x="1174670" y="5292"/>
                </a:lnTo>
                <a:lnTo>
                  <a:pt x="1176020" y="5292"/>
                </a:lnTo>
                <a:lnTo>
                  <a:pt x="1177316" y="5238"/>
                </a:lnTo>
                <a:lnTo>
                  <a:pt x="1178612" y="5184"/>
                </a:lnTo>
                <a:lnTo>
                  <a:pt x="1179908" y="5022"/>
                </a:lnTo>
                <a:lnTo>
                  <a:pt x="1181258" y="5508"/>
                </a:lnTo>
                <a:lnTo>
                  <a:pt x="1182554" y="5724"/>
                </a:lnTo>
                <a:lnTo>
                  <a:pt x="1183850" y="5724"/>
                </a:lnTo>
                <a:lnTo>
                  <a:pt x="1185146" y="5832"/>
                </a:lnTo>
                <a:lnTo>
                  <a:pt x="1186496" y="5940"/>
                </a:lnTo>
                <a:lnTo>
                  <a:pt x="1187792" y="5940"/>
                </a:lnTo>
                <a:lnTo>
                  <a:pt x="1189088" y="5994"/>
                </a:lnTo>
                <a:lnTo>
                  <a:pt x="1190384" y="5994"/>
                </a:lnTo>
                <a:lnTo>
                  <a:pt x="1191734" y="5940"/>
                </a:lnTo>
                <a:lnTo>
                  <a:pt x="1193030" y="6534"/>
                </a:lnTo>
                <a:lnTo>
                  <a:pt x="1194326" y="6318"/>
                </a:lnTo>
                <a:lnTo>
                  <a:pt x="1195622" y="6372"/>
                </a:lnTo>
                <a:lnTo>
                  <a:pt x="1196972" y="6372"/>
                </a:lnTo>
                <a:lnTo>
                  <a:pt x="1198268" y="6858"/>
                </a:lnTo>
                <a:lnTo>
                  <a:pt x="1199564" y="6858"/>
                </a:lnTo>
                <a:lnTo>
                  <a:pt x="1200860" y="6534"/>
                </a:lnTo>
                <a:lnTo>
                  <a:pt x="1202210" y="6480"/>
                </a:lnTo>
                <a:lnTo>
                  <a:pt x="1203506" y="6480"/>
                </a:lnTo>
                <a:lnTo>
                  <a:pt x="1204802" y="6480"/>
                </a:lnTo>
                <a:lnTo>
                  <a:pt x="1206152" y="6534"/>
                </a:lnTo>
                <a:lnTo>
                  <a:pt x="1207448" y="6534"/>
                </a:lnTo>
                <a:lnTo>
                  <a:pt x="1208744" y="6480"/>
                </a:lnTo>
                <a:lnTo>
                  <a:pt x="1210040" y="6588"/>
                </a:lnTo>
                <a:lnTo>
                  <a:pt x="1211390" y="6696"/>
                </a:lnTo>
                <a:lnTo>
                  <a:pt x="1212686" y="6858"/>
                </a:lnTo>
                <a:lnTo>
                  <a:pt x="1213982" y="6858"/>
                </a:lnTo>
                <a:lnTo>
                  <a:pt x="1215278" y="6858"/>
                </a:lnTo>
                <a:lnTo>
                  <a:pt x="1216628" y="6750"/>
                </a:lnTo>
                <a:lnTo>
                  <a:pt x="1217924" y="6858"/>
                </a:lnTo>
                <a:lnTo>
                  <a:pt x="1219220" y="6858"/>
                </a:lnTo>
                <a:lnTo>
                  <a:pt x="1220516" y="7182"/>
                </a:lnTo>
                <a:lnTo>
                  <a:pt x="1221867" y="7236"/>
                </a:lnTo>
                <a:lnTo>
                  <a:pt x="1223163" y="7128"/>
                </a:lnTo>
                <a:lnTo>
                  <a:pt x="1224459" y="7344"/>
                </a:lnTo>
                <a:lnTo>
                  <a:pt x="1225755" y="7506"/>
                </a:lnTo>
                <a:lnTo>
                  <a:pt x="1227105" y="7668"/>
                </a:lnTo>
                <a:lnTo>
                  <a:pt x="1228401" y="7722"/>
                </a:lnTo>
                <a:lnTo>
                  <a:pt x="1229697" y="7722"/>
                </a:lnTo>
                <a:lnTo>
                  <a:pt x="1230993" y="7722"/>
                </a:lnTo>
                <a:lnTo>
                  <a:pt x="1232343" y="7614"/>
                </a:lnTo>
                <a:lnTo>
                  <a:pt x="1233639" y="7668"/>
                </a:lnTo>
                <a:lnTo>
                  <a:pt x="1234935" y="7668"/>
                </a:lnTo>
                <a:lnTo>
                  <a:pt x="1236231" y="7398"/>
                </a:lnTo>
                <a:lnTo>
                  <a:pt x="1237581" y="7398"/>
                </a:lnTo>
                <a:lnTo>
                  <a:pt x="1238877" y="7452"/>
                </a:lnTo>
                <a:lnTo>
                  <a:pt x="1240173" y="7452"/>
                </a:lnTo>
                <a:lnTo>
                  <a:pt x="1241469" y="7398"/>
                </a:lnTo>
                <a:lnTo>
                  <a:pt x="1242819" y="7398"/>
                </a:lnTo>
                <a:lnTo>
                  <a:pt x="1244115" y="7344"/>
                </a:lnTo>
                <a:lnTo>
                  <a:pt x="1245411" y="7398"/>
                </a:lnTo>
                <a:lnTo>
                  <a:pt x="1246707" y="7398"/>
                </a:lnTo>
                <a:lnTo>
                  <a:pt x="1248057" y="7452"/>
                </a:lnTo>
                <a:lnTo>
                  <a:pt x="1249353" y="7506"/>
                </a:lnTo>
                <a:lnTo>
                  <a:pt x="1250649" y="7506"/>
                </a:lnTo>
                <a:lnTo>
                  <a:pt x="1251945" y="7506"/>
                </a:lnTo>
                <a:lnTo>
                  <a:pt x="1253295" y="7560"/>
                </a:lnTo>
                <a:lnTo>
                  <a:pt x="1254591" y="7506"/>
                </a:lnTo>
                <a:lnTo>
                  <a:pt x="1255887" y="7290"/>
                </a:lnTo>
                <a:lnTo>
                  <a:pt x="1257183" y="7236"/>
                </a:lnTo>
                <a:lnTo>
                  <a:pt x="1258533" y="7236"/>
                </a:lnTo>
                <a:lnTo>
                  <a:pt x="1259829" y="7236"/>
                </a:lnTo>
                <a:lnTo>
                  <a:pt x="1261125" y="7344"/>
                </a:lnTo>
                <a:lnTo>
                  <a:pt x="1262421" y="7020"/>
                </a:lnTo>
                <a:lnTo>
                  <a:pt x="1263771" y="6912"/>
                </a:lnTo>
                <a:lnTo>
                  <a:pt x="1265067" y="6966"/>
                </a:lnTo>
                <a:lnTo>
                  <a:pt x="1266363" y="7074"/>
                </a:lnTo>
                <a:lnTo>
                  <a:pt x="1267659" y="6966"/>
                </a:lnTo>
                <a:lnTo>
                  <a:pt x="1269009" y="6966"/>
                </a:lnTo>
                <a:lnTo>
                  <a:pt x="1270305" y="6966"/>
                </a:lnTo>
                <a:lnTo>
                  <a:pt x="1271601" y="6966"/>
                </a:lnTo>
                <a:lnTo>
                  <a:pt x="1272897" y="7020"/>
                </a:lnTo>
                <a:lnTo>
                  <a:pt x="1274247" y="6966"/>
                </a:lnTo>
                <a:lnTo>
                  <a:pt x="1275543" y="7020"/>
                </a:lnTo>
                <a:lnTo>
                  <a:pt x="1276839" y="7020"/>
                </a:lnTo>
                <a:lnTo>
                  <a:pt x="1278135" y="7020"/>
                </a:lnTo>
                <a:lnTo>
                  <a:pt x="1279485" y="6966"/>
                </a:lnTo>
                <a:lnTo>
                  <a:pt x="1280781" y="6912"/>
                </a:lnTo>
                <a:lnTo>
                  <a:pt x="1282077" y="6912"/>
                </a:lnTo>
                <a:lnTo>
                  <a:pt x="1283373" y="6912"/>
                </a:lnTo>
                <a:lnTo>
                  <a:pt x="1284723" y="6912"/>
                </a:lnTo>
                <a:lnTo>
                  <a:pt x="1286019" y="7020"/>
                </a:lnTo>
                <a:lnTo>
                  <a:pt x="1287315" y="7020"/>
                </a:lnTo>
                <a:lnTo>
                  <a:pt x="1288611" y="7020"/>
                </a:lnTo>
                <a:lnTo>
                  <a:pt x="1289961" y="7020"/>
                </a:lnTo>
                <a:lnTo>
                  <a:pt x="1291257" y="7020"/>
                </a:lnTo>
                <a:lnTo>
                  <a:pt x="1292553" y="7074"/>
                </a:lnTo>
                <a:lnTo>
                  <a:pt x="1293849" y="7074"/>
                </a:lnTo>
                <a:lnTo>
                  <a:pt x="1295199" y="7074"/>
                </a:lnTo>
                <a:lnTo>
                  <a:pt x="1296495" y="7128"/>
                </a:lnTo>
                <a:lnTo>
                  <a:pt x="1297791" y="7074"/>
                </a:lnTo>
                <a:lnTo>
                  <a:pt x="1299087" y="7020"/>
                </a:lnTo>
                <a:lnTo>
                  <a:pt x="1300437" y="6912"/>
                </a:lnTo>
                <a:lnTo>
                  <a:pt x="1301733" y="6858"/>
                </a:lnTo>
                <a:lnTo>
                  <a:pt x="1303029" y="6912"/>
                </a:lnTo>
                <a:lnTo>
                  <a:pt x="1304325" y="6858"/>
                </a:lnTo>
                <a:lnTo>
                  <a:pt x="1305675" y="6912"/>
                </a:lnTo>
                <a:lnTo>
                  <a:pt x="1306971" y="6912"/>
                </a:lnTo>
                <a:lnTo>
                  <a:pt x="1308267" y="6912"/>
                </a:lnTo>
              </a:path>
            </a:pathLst>
          </a:custGeom>
          <a:ln w="3834">
            <a:solidFill>
              <a:srgbClr val="D1E1EC"/>
            </a:solidFill>
          </a:ln>
        </p:spPr>
        <p:txBody>
          <a:bodyPr wrap="square" lIns="0" tIns="0" rIns="0" bIns="0" rtlCol="0"/>
          <a:lstStyle/>
          <a:p>
            <a:endParaRPr/>
          </a:p>
        </p:txBody>
      </p:sp>
      <p:pic>
        <p:nvPicPr>
          <p:cNvPr id="43" name="object 43"/>
          <p:cNvPicPr/>
          <p:nvPr/>
        </p:nvPicPr>
        <p:blipFill>
          <a:blip r:embed="rId2" cstate="print"/>
          <a:stretch>
            <a:fillRect/>
          </a:stretch>
        </p:blipFill>
        <p:spPr>
          <a:xfrm>
            <a:off x="2550331" y="1994344"/>
            <a:ext cx="1312101" cy="994471"/>
          </a:xfrm>
          <a:prstGeom prst="rect">
            <a:avLst/>
          </a:prstGeom>
        </p:spPr>
      </p:pic>
      <p:sp>
        <p:nvSpPr>
          <p:cNvPr id="44" name="object 44"/>
          <p:cNvSpPr txBox="1"/>
          <p:nvPr/>
        </p:nvSpPr>
        <p:spPr>
          <a:xfrm>
            <a:off x="3122752" y="1842296"/>
            <a:ext cx="167640" cy="97155"/>
          </a:xfrm>
          <a:prstGeom prst="rect">
            <a:avLst/>
          </a:prstGeom>
        </p:spPr>
        <p:txBody>
          <a:bodyPr vert="horz" wrap="square" lIns="0" tIns="14604" rIns="0" bIns="0" rtlCol="0">
            <a:spAutoFit/>
          </a:bodyPr>
          <a:lstStyle/>
          <a:p>
            <a:pPr marL="12700">
              <a:lnSpc>
                <a:spcPct val="100000"/>
              </a:lnSpc>
              <a:spcBef>
                <a:spcPts val="114"/>
              </a:spcBef>
            </a:pPr>
            <a:r>
              <a:rPr sz="450" spc="5" dirty="0">
                <a:solidFill>
                  <a:srgbClr val="1A1A1A"/>
                </a:solidFill>
                <a:latin typeface="Times New Roman"/>
                <a:cs typeface="Times New Roman"/>
              </a:rPr>
              <a:t>sigma</a:t>
            </a:r>
            <a:endParaRPr sz="450">
              <a:latin typeface="Times New Roman"/>
              <a:cs typeface="Times New Roman"/>
            </a:endParaRPr>
          </a:p>
        </p:txBody>
      </p:sp>
      <p:sp>
        <p:nvSpPr>
          <p:cNvPr id="45" name="object 45"/>
          <p:cNvSpPr txBox="1"/>
          <p:nvPr/>
        </p:nvSpPr>
        <p:spPr>
          <a:xfrm>
            <a:off x="3058438" y="455458"/>
            <a:ext cx="295910" cy="97155"/>
          </a:xfrm>
          <a:prstGeom prst="rect">
            <a:avLst/>
          </a:prstGeom>
        </p:spPr>
        <p:txBody>
          <a:bodyPr vert="horz" wrap="square" lIns="0" tIns="14604" rIns="0" bIns="0" rtlCol="0">
            <a:spAutoFit/>
          </a:bodyPr>
          <a:lstStyle/>
          <a:p>
            <a:pPr marL="12700">
              <a:lnSpc>
                <a:spcPct val="100000"/>
              </a:lnSpc>
              <a:spcBef>
                <a:spcPts val="114"/>
              </a:spcBef>
            </a:pPr>
            <a:r>
              <a:rPr sz="450" spc="5" dirty="0">
                <a:solidFill>
                  <a:srgbClr val="1A1A1A"/>
                </a:solidFill>
                <a:latin typeface="Times New Roman"/>
                <a:cs typeface="Times New Roman"/>
              </a:rPr>
              <a:t>b_Intercept</a:t>
            </a:r>
            <a:endParaRPr sz="450">
              <a:latin typeface="Times New Roman"/>
              <a:cs typeface="Times New Roman"/>
            </a:endParaRPr>
          </a:p>
        </p:txBody>
      </p:sp>
      <p:grpSp>
        <p:nvGrpSpPr>
          <p:cNvPr id="46" name="object 46"/>
          <p:cNvGrpSpPr/>
          <p:nvPr/>
        </p:nvGrpSpPr>
        <p:grpSpPr>
          <a:xfrm>
            <a:off x="2484313" y="3033877"/>
            <a:ext cx="1444625" cy="20955"/>
            <a:chOff x="2484313" y="3033877"/>
            <a:chExt cx="1444625" cy="20955"/>
          </a:xfrm>
        </p:grpSpPr>
        <p:sp>
          <p:nvSpPr>
            <p:cNvPr id="47" name="object 47"/>
            <p:cNvSpPr/>
            <p:nvPr/>
          </p:nvSpPr>
          <p:spPr>
            <a:xfrm>
              <a:off x="2486853" y="3036417"/>
              <a:ext cx="1439545" cy="0"/>
            </a:xfrm>
            <a:custGeom>
              <a:avLst/>
              <a:gdLst/>
              <a:ahLst/>
              <a:cxnLst/>
              <a:rect l="l" t="t" r="r" b="b"/>
              <a:pathLst>
                <a:path w="1439545">
                  <a:moveTo>
                    <a:pt x="0" y="0"/>
                  </a:moveTo>
                  <a:lnTo>
                    <a:pt x="1439056" y="0"/>
                  </a:lnTo>
                </a:path>
              </a:pathLst>
            </a:custGeom>
            <a:ln w="4590">
              <a:solidFill>
                <a:srgbClr val="000000"/>
              </a:solidFill>
            </a:ln>
          </p:spPr>
          <p:txBody>
            <a:bodyPr wrap="square" lIns="0" tIns="0" rIns="0" bIns="0" rtlCol="0"/>
            <a:lstStyle/>
            <a:p>
              <a:endParaRPr/>
            </a:p>
          </p:txBody>
        </p:sp>
        <p:sp>
          <p:nvSpPr>
            <p:cNvPr id="48" name="object 48"/>
            <p:cNvSpPr/>
            <p:nvPr/>
          </p:nvSpPr>
          <p:spPr>
            <a:xfrm>
              <a:off x="2550952" y="3036417"/>
              <a:ext cx="1310005" cy="16510"/>
            </a:xfrm>
            <a:custGeom>
              <a:avLst/>
              <a:gdLst/>
              <a:ahLst/>
              <a:cxnLst/>
              <a:rect l="l" t="t" r="r" b="b"/>
              <a:pathLst>
                <a:path w="1310004" h="16510">
                  <a:moveTo>
                    <a:pt x="0" y="16146"/>
                  </a:moveTo>
                  <a:lnTo>
                    <a:pt x="0" y="0"/>
                  </a:lnTo>
                </a:path>
                <a:path w="1310004" h="16510">
                  <a:moveTo>
                    <a:pt x="261901" y="16146"/>
                  </a:moveTo>
                  <a:lnTo>
                    <a:pt x="261901" y="0"/>
                  </a:lnTo>
                </a:path>
                <a:path w="1310004" h="16510">
                  <a:moveTo>
                    <a:pt x="523803" y="16146"/>
                  </a:moveTo>
                  <a:lnTo>
                    <a:pt x="523803" y="0"/>
                  </a:lnTo>
                </a:path>
                <a:path w="1310004" h="16510">
                  <a:moveTo>
                    <a:pt x="785759" y="16146"/>
                  </a:moveTo>
                  <a:lnTo>
                    <a:pt x="785759" y="0"/>
                  </a:lnTo>
                </a:path>
                <a:path w="1310004" h="16510">
                  <a:moveTo>
                    <a:pt x="1047661" y="16146"/>
                  </a:moveTo>
                  <a:lnTo>
                    <a:pt x="1047661" y="0"/>
                  </a:lnTo>
                </a:path>
                <a:path w="1310004" h="16510">
                  <a:moveTo>
                    <a:pt x="1309563" y="16146"/>
                  </a:moveTo>
                  <a:lnTo>
                    <a:pt x="1309563" y="0"/>
                  </a:lnTo>
                </a:path>
              </a:pathLst>
            </a:custGeom>
            <a:ln w="3456">
              <a:solidFill>
                <a:srgbClr val="333333"/>
              </a:solidFill>
            </a:ln>
          </p:spPr>
          <p:txBody>
            <a:bodyPr wrap="square" lIns="0" tIns="0" rIns="0" bIns="0" rtlCol="0"/>
            <a:lstStyle/>
            <a:p>
              <a:endParaRPr/>
            </a:p>
          </p:txBody>
        </p:sp>
      </p:grpSp>
      <p:sp>
        <p:nvSpPr>
          <p:cNvPr id="49" name="object 49"/>
          <p:cNvSpPr txBox="1"/>
          <p:nvPr/>
        </p:nvSpPr>
        <p:spPr>
          <a:xfrm>
            <a:off x="2524752" y="3034517"/>
            <a:ext cx="5270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a:t>
            </a:r>
            <a:endParaRPr sz="400">
              <a:latin typeface="Times New Roman"/>
              <a:cs typeface="Times New Roman"/>
            </a:endParaRPr>
          </a:p>
        </p:txBody>
      </p:sp>
      <p:sp>
        <p:nvSpPr>
          <p:cNvPr id="50" name="object 50"/>
          <p:cNvSpPr txBox="1"/>
          <p:nvPr/>
        </p:nvSpPr>
        <p:spPr>
          <a:xfrm>
            <a:off x="2759654" y="3034517"/>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200</a:t>
            </a:r>
            <a:endParaRPr sz="400">
              <a:latin typeface="Times New Roman"/>
              <a:cs typeface="Times New Roman"/>
            </a:endParaRPr>
          </a:p>
        </p:txBody>
      </p:sp>
      <p:sp>
        <p:nvSpPr>
          <p:cNvPr id="51" name="object 51"/>
          <p:cNvSpPr txBox="1"/>
          <p:nvPr/>
        </p:nvSpPr>
        <p:spPr>
          <a:xfrm>
            <a:off x="3021556" y="3034517"/>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400</a:t>
            </a:r>
            <a:endParaRPr sz="400">
              <a:latin typeface="Times New Roman"/>
              <a:cs typeface="Times New Roman"/>
            </a:endParaRPr>
          </a:p>
        </p:txBody>
      </p:sp>
      <p:sp>
        <p:nvSpPr>
          <p:cNvPr id="52" name="object 52"/>
          <p:cNvSpPr txBox="1"/>
          <p:nvPr/>
        </p:nvSpPr>
        <p:spPr>
          <a:xfrm>
            <a:off x="3283511" y="3034517"/>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600</a:t>
            </a:r>
            <a:endParaRPr sz="400">
              <a:latin typeface="Times New Roman"/>
              <a:cs typeface="Times New Roman"/>
            </a:endParaRPr>
          </a:p>
        </p:txBody>
      </p:sp>
      <p:sp>
        <p:nvSpPr>
          <p:cNvPr id="53" name="object 53"/>
          <p:cNvSpPr txBox="1"/>
          <p:nvPr/>
        </p:nvSpPr>
        <p:spPr>
          <a:xfrm>
            <a:off x="3545413" y="3034517"/>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800</a:t>
            </a:r>
            <a:endParaRPr sz="400">
              <a:latin typeface="Times New Roman"/>
              <a:cs typeface="Times New Roman"/>
            </a:endParaRPr>
          </a:p>
        </p:txBody>
      </p:sp>
      <p:sp>
        <p:nvSpPr>
          <p:cNvPr id="54" name="object 54"/>
          <p:cNvSpPr txBox="1"/>
          <p:nvPr/>
        </p:nvSpPr>
        <p:spPr>
          <a:xfrm>
            <a:off x="3793815" y="3034517"/>
            <a:ext cx="13398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1000</a:t>
            </a:r>
            <a:endParaRPr sz="400">
              <a:latin typeface="Times New Roman"/>
              <a:cs typeface="Times New Roman"/>
            </a:endParaRPr>
          </a:p>
        </p:txBody>
      </p:sp>
      <p:grpSp>
        <p:nvGrpSpPr>
          <p:cNvPr id="55" name="object 55"/>
          <p:cNvGrpSpPr/>
          <p:nvPr/>
        </p:nvGrpSpPr>
        <p:grpSpPr>
          <a:xfrm>
            <a:off x="2484313" y="1647039"/>
            <a:ext cx="1444625" cy="20955"/>
            <a:chOff x="2484313" y="1647039"/>
            <a:chExt cx="1444625" cy="20955"/>
          </a:xfrm>
        </p:grpSpPr>
        <p:sp>
          <p:nvSpPr>
            <p:cNvPr id="56" name="object 56"/>
            <p:cNvSpPr/>
            <p:nvPr/>
          </p:nvSpPr>
          <p:spPr>
            <a:xfrm>
              <a:off x="2486853" y="1649579"/>
              <a:ext cx="1439545" cy="0"/>
            </a:xfrm>
            <a:custGeom>
              <a:avLst/>
              <a:gdLst/>
              <a:ahLst/>
              <a:cxnLst/>
              <a:rect l="l" t="t" r="r" b="b"/>
              <a:pathLst>
                <a:path w="1439545">
                  <a:moveTo>
                    <a:pt x="0" y="0"/>
                  </a:moveTo>
                  <a:lnTo>
                    <a:pt x="1439056" y="0"/>
                  </a:lnTo>
                </a:path>
              </a:pathLst>
            </a:custGeom>
            <a:ln w="4590">
              <a:solidFill>
                <a:srgbClr val="000000"/>
              </a:solidFill>
            </a:ln>
          </p:spPr>
          <p:txBody>
            <a:bodyPr wrap="square" lIns="0" tIns="0" rIns="0" bIns="0" rtlCol="0"/>
            <a:lstStyle/>
            <a:p>
              <a:endParaRPr/>
            </a:p>
          </p:txBody>
        </p:sp>
        <p:sp>
          <p:nvSpPr>
            <p:cNvPr id="57" name="object 57"/>
            <p:cNvSpPr/>
            <p:nvPr/>
          </p:nvSpPr>
          <p:spPr>
            <a:xfrm>
              <a:off x="2550952" y="1649579"/>
              <a:ext cx="1310005" cy="16510"/>
            </a:xfrm>
            <a:custGeom>
              <a:avLst/>
              <a:gdLst/>
              <a:ahLst/>
              <a:cxnLst/>
              <a:rect l="l" t="t" r="r" b="b"/>
              <a:pathLst>
                <a:path w="1310004" h="16510">
                  <a:moveTo>
                    <a:pt x="0" y="16146"/>
                  </a:moveTo>
                  <a:lnTo>
                    <a:pt x="0" y="0"/>
                  </a:lnTo>
                </a:path>
                <a:path w="1310004" h="16510">
                  <a:moveTo>
                    <a:pt x="261901" y="16146"/>
                  </a:moveTo>
                  <a:lnTo>
                    <a:pt x="261901" y="0"/>
                  </a:lnTo>
                </a:path>
                <a:path w="1310004" h="16510">
                  <a:moveTo>
                    <a:pt x="523803" y="16146"/>
                  </a:moveTo>
                  <a:lnTo>
                    <a:pt x="523803" y="0"/>
                  </a:lnTo>
                </a:path>
                <a:path w="1310004" h="16510">
                  <a:moveTo>
                    <a:pt x="785759" y="16146"/>
                  </a:moveTo>
                  <a:lnTo>
                    <a:pt x="785759" y="0"/>
                  </a:lnTo>
                </a:path>
                <a:path w="1310004" h="16510">
                  <a:moveTo>
                    <a:pt x="1047661" y="16146"/>
                  </a:moveTo>
                  <a:lnTo>
                    <a:pt x="1047661" y="0"/>
                  </a:lnTo>
                </a:path>
                <a:path w="1310004" h="16510">
                  <a:moveTo>
                    <a:pt x="1309563" y="16146"/>
                  </a:moveTo>
                  <a:lnTo>
                    <a:pt x="1309563" y="0"/>
                  </a:lnTo>
                </a:path>
              </a:pathLst>
            </a:custGeom>
            <a:ln w="3456">
              <a:solidFill>
                <a:srgbClr val="333333"/>
              </a:solidFill>
            </a:ln>
          </p:spPr>
          <p:txBody>
            <a:bodyPr wrap="square" lIns="0" tIns="0" rIns="0" bIns="0" rtlCol="0"/>
            <a:lstStyle/>
            <a:p>
              <a:endParaRPr/>
            </a:p>
          </p:txBody>
        </p:sp>
      </p:grpSp>
      <p:sp>
        <p:nvSpPr>
          <p:cNvPr id="58" name="object 58"/>
          <p:cNvSpPr txBox="1"/>
          <p:nvPr/>
        </p:nvSpPr>
        <p:spPr>
          <a:xfrm>
            <a:off x="2524752" y="1647679"/>
            <a:ext cx="5270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a:t>
            </a:r>
            <a:endParaRPr sz="400">
              <a:latin typeface="Times New Roman"/>
              <a:cs typeface="Times New Roman"/>
            </a:endParaRPr>
          </a:p>
        </p:txBody>
      </p:sp>
      <p:sp>
        <p:nvSpPr>
          <p:cNvPr id="59" name="object 59"/>
          <p:cNvSpPr txBox="1"/>
          <p:nvPr/>
        </p:nvSpPr>
        <p:spPr>
          <a:xfrm>
            <a:off x="2759654" y="1647679"/>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200</a:t>
            </a:r>
            <a:endParaRPr sz="400">
              <a:latin typeface="Times New Roman"/>
              <a:cs typeface="Times New Roman"/>
            </a:endParaRPr>
          </a:p>
        </p:txBody>
      </p:sp>
      <p:sp>
        <p:nvSpPr>
          <p:cNvPr id="60" name="object 60"/>
          <p:cNvSpPr txBox="1"/>
          <p:nvPr/>
        </p:nvSpPr>
        <p:spPr>
          <a:xfrm>
            <a:off x="3021556" y="1647679"/>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400</a:t>
            </a:r>
            <a:endParaRPr sz="400">
              <a:latin typeface="Times New Roman"/>
              <a:cs typeface="Times New Roman"/>
            </a:endParaRPr>
          </a:p>
        </p:txBody>
      </p:sp>
      <p:sp>
        <p:nvSpPr>
          <p:cNvPr id="61" name="object 61"/>
          <p:cNvSpPr txBox="1"/>
          <p:nvPr/>
        </p:nvSpPr>
        <p:spPr>
          <a:xfrm>
            <a:off x="3283511" y="1647679"/>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600</a:t>
            </a:r>
            <a:endParaRPr sz="400">
              <a:latin typeface="Times New Roman"/>
              <a:cs typeface="Times New Roman"/>
            </a:endParaRPr>
          </a:p>
        </p:txBody>
      </p:sp>
      <p:sp>
        <p:nvSpPr>
          <p:cNvPr id="62" name="object 62"/>
          <p:cNvSpPr txBox="1"/>
          <p:nvPr/>
        </p:nvSpPr>
        <p:spPr>
          <a:xfrm>
            <a:off x="3545413" y="1647679"/>
            <a:ext cx="10668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800</a:t>
            </a:r>
            <a:endParaRPr sz="400">
              <a:latin typeface="Times New Roman"/>
              <a:cs typeface="Times New Roman"/>
            </a:endParaRPr>
          </a:p>
        </p:txBody>
      </p:sp>
      <p:sp>
        <p:nvSpPr>
          <p:cNvPr id="63" name="object 63"/>
          <p:cNvSpPr txBox="1"/>
          <p:nvPr/>
        </p:nvSpPr>
        <p:spPr>
          <a:xfrm>
            <a:off x="3793815" y="1647679"/>
            <a:ext cx="13398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1000</a:t>
            </a:r>
            <a:endParaRPr sz="400">
              <a:latin typeface="Times New Roman"/>
              <a:cs typeface="Times New Roman"/>
            </a:endParaRPr>
          </a:p>
        </p:txBody>
      </p:sp>
      <p:sp>
        <p:nvSpPr>
          <p:cNvPr id="64" name="object 64"/>
          <p:cNvSpPr/>
          <p:nvPr/>
        </p:nvSpPr>
        <p:spPr>
          <a:xfrm>
            <a:off x="2486853" y="559851"/>
            <a:ext cx="0" cy="1090295"/>
          </a:xfrm>
          <a:custGeom>
            <a:avLst/>
            <a:gdLst/>
            <a:ahLst/>
            <a:cxnLst/>
            <a:rect l="l" t="t" r="r" b="b"/>
            <a:pathLst>
              <a:path h="1090295">
                <a:moveTo>
                  <a:pt x="0" y="1089728"/>
                </a:moveTo>
                <a:lnTo>
                  <a:pt x="0" y="0"/>
                </a:lnTo>
              </a:path>
            </a:pathLst>
          </a:custGeom>
          <a:ln w="4590">
            <a:solidFill>
              <a:srgbClr val="000000"/>
            </a:solidFill>
          </a:ln>
        </p:spPr>
        <p:txBody>
          <a:bodyPr wrap="square" lIns="0" tIns="0" rIns="0" bIns="0" rtlCol="0"/>
          <a:lstStyle/>
          <a:p>
            <a:endParaRPr/>
          </a:p>
        </p:txBody>
      </p:sp>
      <p:sp>
        <p:nvSpPr>
          <p:cNvPr id="65" name="object 65"/>
          <p:cNvSpPr txBox="1"/>
          <p:nvPr/>
        </p:nvSpPr>
        <p:spPr>
          <a:xfrm>
            <a:off x="2347145" y="1508952"/>
            <a:ext cx="12382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a:t>
            </a:r>
            <a:endParaRPr sz="400">
              <a:latin typeface="Times New Roman"/>
              <a:cs typeface="Times New Roman"/>
            </a:endParaRPr>
          </a:p>
        </p:txBody>
      </p:sp>
      <p:sp>
        <p:nvSpPr>
          <p:cNvPr id="66" name="object 66"/>
          <p:cNvSpPr txBox="1"/>
          <p:nvPr/>
        </p:nvSpPr>
        <p:spPr>
          <a:xfrm>
            <a:off x="2347145" y="1308934"/>
            <a:ext cx="12382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−0.5</a:t>
            </a:r>
            <a:endParaRPr sz="400">
              <a:latin typeface="Times New Roman"/>
              <a:cs typeface="Times New Roman"/>
            </a:endParaRPr>
          </a:p>
        </p:txBody>
      </p:sp>
      <p:sp>
        <p:nvSpPr>
          <p:cNvPr id="67" name="object 67"/>
          <p:cNvSpPr txBox="1"/>
          <p:nvPr/>
        </p:nvSpPr>
        <p:spPr>
          <a:xfrm>
            <a:off x="2377601" y="1108971"/>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0.0</a:t>
            </a:r>
            <a:endParaRPr sz="400">
              <a:latin typeface="Times New Roman"/>
              <a:cs typeface="Times New Roman"/>
            </a:endParaRPr>
          </a:p>
        </p:txBody>
      </p:sp>
      <p:sp>
        <p:nvSpPr>
          <p:cNvPr id="68" name="object 68"/>
          <p:cNvSpPr txBox="1"/>
          <p:nvPr/>
        </p:nvSpPr>
        <p:spPr>
          <a:xfrm>
            <a:off x="2377601" y="908953"/>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0.5</a:t>
            </a:r>
            <a:endParaRPr sz="400">
              <a:latin typeface="Times New Roman"/>
              <a:cs typeface="Times New Roman"/>
            </a:endParaRPr>
          </a:p>
        </p:txBody>
      </p:sp>
      <p:sp>
        <p:nvSpPr>
          <p:cNvPr id="69" name="object 69"/>
          <p:cNvSpPr txBox="1"/>
          <p:nvPr/>
        </p:nvSpPr>
        <p:spPr>
          <a:xfrm>
            <a:off x="2377601" y="708990"/>
            <a:ext cx="9334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1.0</a:t>
            </a:r>
            <a:endParaRPr sz="400">
              <a:latin typeface="Times New Roman"/>
              <a:cs typeface="Times New Roman"/>
            </a:endParaRPr>
          </a:p>
        </p:txBody>
      </p:sp>
      <p:sp>
        <p:nvSpPr>
          <p:cNvPr id="70" name="object 70"/>
          <p:cNvSpPr/>
          <p:nvPr/>
        </p:nvSpPr>
        <p:spPr>
          <a:xfrm>
            <a:off x="2470707" y="757816"/>
            <a:ext cx="16510" cy="800100"/>
          </a:xfrm>
          <a:custGeom>
            <a:avLst/>
            <a:gdLst/>
            <a:ahLst/>
            <a:cxnLst/>
            <a:rect l="l" t="t" r="r" b="b"/>
            <a:pathLst>
              <a:path w="16510" h="800100">
                <a:moveTo>
                  <a:pt x="0" y="799961"/>
                </a:moveTo>
                <a:lnTo>
                  <a:pt x="16146" y="799961"/>
                </a:lnTo>
              </a:path>
              <a:path w="16510" h="800100">
                <a:moveTo>
                  <a:pt x="0" y="599944"/>
                </a:moveTo>
                <a:lnTo>
                  <a:pt x="16146" y="599944"/>
                </a:lnTo>
              </a:path>
              <a:path w="16510" h="800100">
                <a:moveTo>
                  <a:pt x="0" y="399980"/>
                </a:moveTo>
                <a:lnTo>
                  <a:pt x="16146" y="399980"/>
                </a:lnTo>
              </a:path>
              <a:path w="16510" h="800100">
                <a:moveTo>
                  <a:pt x="0" y="199963"/>
                </a:moveTo>
                <a:lnTo>
                  <a:pt x="16146" y="199963"/>
                </a:lnTo>
              </a:path>
              <a:path w="16510" h="800100">
                <a:moveTo>
                  <a:pt x="0" y="0"/>
                </a:moveTo>
                <a:lnTo>
                  <a:pt x="16146" y="0"/>
                </a:lnTo>
              </a:path>
            </a:pathLst>
          </a:custGeom>
          <a:ln w="3456">
            <a:solidFill>
              <a:srgbClr val="333333"/>
            </a:solidFill>
          </a:ln>
        </p:spPr>
        <p:txBody>
          <a:bodyPr wrap="square" lIns="0" tIns="0" rIns="0" bIns="0" rtlCol="0"/>
          <a:lstStyle/>
          <a:p>
            <a:endParaRPr/>
          </a:p>
        </p:txBody>
      </p:sp>
      <p:sp>
        <p:nvSpPr>
          <p:cNvPr id="71" name="object 71"/>
          <p:cNvSpPr/>
          <p:nvPr/>
        </p:nvSpPr>
        <p:spPr>
          <a:xfrm>
            <a:off x="2486853" y="1946689"/>
            <a:ext cx="0" cy="1090295"/>
          </a:xfrm>
          <a:custGeom>
            <a:avLst/>
            <a:gdLst/>
            <a:ahLst/>
            <a:cxnLst/>
            <a:rect l="l" t="t" r="r" b="b"/>
            <a:pathLst>
              <a:path h="1090295">
                <a:moveTo>
                  <a:pt x="0" y="1089728"/>
                </a:moveTo>
                <a:lnTo>
                  <a:pt x="0" y="0"/>
                </a:lnTo>
              </a:path>
            </a:pathLst>
          </a:custGeom>
          <a:ln w="4590">
            <a:solidFill>
              <a:srgbClr val="000000"/>
            </a:solidFill>
          </a:ln>
        </p:spPr>
        <p:txBody>
          <a:bodyPr wrap="square" lIns="0" tIns="0" rIns="0" bIns="0" rtlCol="0"/>
          <a:lstStyle/>
          <a:p>
            <a:endParaRPr/>
          </a:p>
        </p:txBody>
      </p:sp>
      <p:sp>
        <p:nvSpPr>
          <p:cNvPr id="72" name="object 72"/>
          <p:cNvSpPr txBox="1"/>
          <p:nvPr/>
        </p:nvSpPr>
        <p:spPr>
          <a:xfrm>
            <a:off x="2323600" y="2928676"/>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49.85</a:t>
            </a:r>
            <a:endParaRPr sz="400">
              <a:latin typeface="Times New Roman"/>
              <a:cs typeface="Times New Roman"/>
            </a:endParaRPr>
          </a:p>
        </p:txBody>
      </p:sp>
      <p:sp>
        <p:nvSpPr>
          <p:cNvPr id="73" name="object 73"/>
          <p:cNvSpPr txBox="1"/>
          <p:nvPr/>
        </p:nvSpPr>
        <p:spPr>
          <a:xfrm>
            <a:off x="2323600" y="2601542"/>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49.90</a:t>
            </a:r>
            <a:endParaRPr sz="400">
              <a:latin typeface="Times New Roman"/>
              <a:cs typeface="Times New Roman"/>
            </a:endParaRPr>
          </a:p>
        </p:txBody>
      </p:sp>
      <p:sp>
        <p:nvSpPr>
          <p:cNvPr id="74" name="object 74"/>
          <p:cNvSpPr txBox="1"/>
          <p:nvPr/>
        </p:nvSpPr>
        <p:spPr>
          <a:xfrm>
            <a:off x="2323600" y="2274407"/>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49.95</a:t>
            </a:r>
            <a:endParaRPr sz="400">
              <a:latin typeface="Times New Roman"/>
              <a:cs typeface="Times New Roman"/>
            </a:endParaRPr>
          </a:p>
        </p:txBody>
      </p:sp>
      <p:sp>
        <p:nvSpPr>
          <p:cNvPr id="75" name="object 75"/>
          <p:cNvSpPr txBox="1"/>
          <p:nvPr/>
        </p:nvSpPr>
        <p:spPr>
          <a:xfrm>
            <a:off x="2323600" y="1947273"/>
            <a:ext cx="14732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4D4D4D"/>
                </a:solidFill>
                <a:latin typeface="Times New Roman"/>
                <a:cs typeface="Times New Roman"/>
              </a:rPr>
              <a:t>50.00</a:t>
            </a:r>
            <a:endParaRPr sz="400">
              <a:latin typeface="Times New Roman"/>
              <a:cs typeface="Times New Roman"/>
            </a:endParaRPr>
          </a:p>
        </p:txBody>
      </p:sp>
      <p:sp>
        <p:nvSpPr>
          <p:cNvPr id="76" name="object 76"/>
          <p:cNvSpPr/>
          <p:nvPr/>
        </p:nvSpPr>
        <p:spPr>
          <a:xfrm>
            <a:off x="2470707" y="1996099"/>
            <a:ext cx="16510" cy="981710"/>
          </a:xfrm>
          <a:custGeom>
            <a:avLst/>
            <a:gdLst/>
            <a:ahLst/>
            <a:cxnLst/>
            <a:rect l="l" t="t" r="r" b="b"/>
            <a:pathLst>
              <a:path w="16510" h="981710">
                <a:moveTo>
                  <a:pt x="0" y="981403"/>
                </a:moveTo>
                <a:lnTo>
                  <a:pt x="16146" y="981403"/>
                </a:lnTo>
              </a:path>
              <a:path w="16510" h="981710">
                <a:moveTo>
                  <a:pt x="0" y="654268"/>
                </a:moveTo>
                <a:lnTo>
                  <a:pt x="16146" y="654268"/>
                </a:lnTo>
              </a:path>
              <a:path w="16510" h="981710">
                <a:moveTo>
                  <a:pt x="0" y="327134"/>
                </a:moveTo>
                <a:lnTo>
                  <a:pt x="16146" y="327134"/>
                </a:lnTo>
              </a:path>
              <a:path w="16510" h="981710">
                <a:moveTo>
                  <a:pt x="0" y="0"/>
                </a:moveTo>
                <a:lnTo>
                  <a:pt x="16146" y="0"/>
                </a:lnTo>
              </a:path>
            </a:pathLst>
          </a:custGeom>
          <a:ln w="3456">
            <a:solidFill>
              <a:srgbClr val="333333"/>
            </a:solidFill>
          </a:ln>
        </p:spPr>
        <p:txBody>
          <a:bodyPr wrap="square" lIns="0" tIns="0" rIns="0" bIns="0" rtlCol="0"/>
          <a:lstStyle/>
          <a:p>
            <a:endParaRPr/>
          </a:p>
        </p:txBody>
      </p:sp>
      <p:sp>
        <p:nvSpPr>
          <p:cNvPr id="77" name="object 77"/>
          <p:cNvSpPr/>
          <p:nvPr/>
        </p:nvSpPr>
        <p:spPr>
          <a:xfrm>
            <a:off x="4032129" y="1702823"/>
            <a:ext cx="74930" cy="0"/>
          </a:xfrm>
          <a:custGeom>
            <a:avLst/>
            <a:gdLst/>
            <a:ahLst/>
            <a:cxnLst/>
            <a:rect l="l" t="t" r="r" b="b"/>
            <a:pathLst>
              <a:path w="74929">
                <a:moveTo>
                  <a:pt x="0" y="0"/>
                </a:moveTo>
                <a:lnTo>
                  <a:pt x="74628" y="0"/>
                </a:lnTo>
              </a:path>
            </a:pathLst>
          </a:custGeom>
          <a:ln w="3834">
            <a:solidFill>
              <a:srgbClr val="011F4B"/>
            </a:solidFill>
          </a:ln>
        </p:spPr>
        <p:txBody>
          <a:bodyPr wrap="square" lIns="0" tIns="0" rIns="0" bIns="0" rtlCol="0"/>
          <a:lstStyle/>
          <a:p>
            <a:endParaRPr/>
          </a:p>
        </p:txBody>
      </p:sp>
      <p:sp>
        <p:nvSpPr>
          <p:cNvPr id="78" name="object 78"/>
          <p:cNvSpPr/>
          <p:nvPr/>
        </p:nvSpPr>
        <p:spPr>
          <a:xfrm>
            <a:off x="4032129" y="1796136"/>
            <a:ext cx="74930" cy="0"/>
          </a:xfrm>
          <a:custGeom>
            <a:avLst/>
            <a:gdLst/>
            <a:ahLst/>
            <a:cxnLst/>
            <a:rect l="l" t="t" r="r" b="b"/>
            <a:pathLst>
              <a:path w="74929">
                <a:moveTo>
                  <a:pt x="0" y="0"/>
                </a:moveTo>
                <a:lnTo>
                  <a:pt x="74628" y="0"/>
                </a:lnTo>
              </a:path>
            </a:pathLst>
          </a:custGeom>
          <a:ln w="3834">
            <a:solidFill>
              <a:srgbClr val="03396C"/>
            </a:solidFill>
          </a:ln>
        </p:spPr>
        <p:txBody>
          <a:bodyPr wrap="square" lIns="0" tIns="0" rIns="0" bIns="0" rtlCol="0"/>
          <a:lstStyle/>
          <a:p>
            <a:endParaRPr/>
          </a:p>
        </p:txBody>
      </p:sp>
      <p:sp>
        <p:nvSpPr>
          <p:cNvPr id="79" name="object 79"/>
          <p:cNvSpPr/>
          <p:nvPr/>
        </p:nvSpPr>
        <p:spPr>
          <a:xfrm>
            <a:off x="4032129" y="1889448"/>
            <a:ext cx="74930" cy="0"/>
          </a:xfrm>
          <a:custGeom>
            <a:avLst/>
            <a:gdLst/>
            <a:ahLst/>
            <a:cxnLst/>
            <a:rect l="l" t="t" r="r" b="b"/>
            <a:pathLst>
              <a:path w="74929">
                <a:moveTo>
                  <a:pt x="0" y="0"/>
                </a:moveTo>
                <a:lnTo>
                  <a:pt x="74628" y="0"/>
                </a:lnTo>
              </a:path>
            </a:pathLst>
          </a:custGeom>
          <a:ln w="3834">
            <a:solidFill>
              <a:srgbClr val="6497B1"/>
            </a:solidFill>
          </a:ln>
        </p:spPr>
        <p:txBody>
          <a:bodyPr wrap="square" lIns="0" tIns="0" rIns="0" bIns="0" rtlCol="0"/>
          <a:lstStyle/>
          <a:p>
            <a:endParaRPr/>
          </a:p>
        </p:txBody>
      </p:sp>
      <p:sp>
        <p:nvSpPr>
          <p:cNvPr id="80" name="object 80"/>
          <p:cNvSpPr/>
          <p:nvPr/>
        </p:nvSpPr>
        <p:spPr>
          <a:xfrm>
            <a:off x="4032129" y="1982761"/>
            <a:ext cx="74930" cy="0"/>
          </a:xfrm>
          <a:custGeom>
            <a:avLst/>
            <a:gdLst/>
            <a:ahLst/>
            <a:cxnLst/>
            <a:rect l="l" t="t" r="r" b="b"/>
            <a:pathLst>
              <a:path w="74929">
                <a:moveTo>
                  <a:pt x="0" y="0"/>
                </a:moveTo>
                <a:lnTo>
                  <a:pt x="74628" y="0"/>
                </a:lnTo>
              </a:path>
            </a:pathLst>
          </a:custGeom>
          <a:ln w="3834">
            <a:solidFill>
              <a:srgbClr val="D1E1EC"/>
            </a:solidFill>
          </a:ln>
        </p:spPr>
        <p:txBody>
          <a:bodyPr wrap="square" lIns="0" tIns="0" rIns="0" bIns="0" rtlCol="0"/>
          <a:lstStyle/>
          <a:p>
            <a:endParaRPr/>
          </a:p>
        </p:txBody>
      </p:sp>
      <p:sp>
        <p:nvSpPr>
          <p:cNvPr id="81" name="object 81"/>
          <p:cNvSpPr txBox="1"/>
          <p:nvPr/>
        </p:nvSpPr>
        <p:spPr>
          <a:xfrm>
            <a:off x="4010087" y="1515328"/>
            <a:ext cx="186055" cy="517525"/>
          </a:xfrm>
          <a:prstGeom prst="rect">
            <a:avLst/>
          </a:prstGeom>
        </p:spPr>
        <p:txBody>
          <a:bodyPr vert="horz" wrap="square" lIns="0" tIns="38100" rIns="0" bIns="0" rtlCol="0">
            <a:spAutoFit/>
          </a:bodyPr>
          <a:lstStyle/>
          <a:p>
            <a:pPr marR="10795" algn="r">
              <a:lnSpc>
                <a:spcPct val="100000"/>
              </a:lnSpc>
              <a:spcBef>
                <a:spcPts val="300"/>
              </a:spcBef>
            </a:pPr>
            <a:r>
              <a:rPr sz="500" dirty="0">
                <a:latin typeface="Times New Roman"/>
                <a:cs typeface="Times New Roman"/>
              </a:rPr>
              <a:t>Chain</a:t>
            </a:r>
            <a:endParaRPr sz="500">
              <a:latin typeface="Times New Roman"/>
              <a:cs typeface="Times New Roman"/>
            </a:endParaRPr>
          </a:p>
          <a:p>
            <a:pPr marR="5080" algn="r">
              <a:lnSpc>
                <a:spcPct val="100000"/>
              </a:lnSpc>
              <a:spcBef>
                <a:spcPts val="209"/>
              </a:spcBef>
            </a:pPr>
            <a:r>
              <a:rPr sz="550" dirty="0">
                <a:latin typeface="Times New Roman"/>
                <a:cs typeface="Times New Roman"/>
              </a:rPr>
              <a:t>1</a:t>
            </a:r>
            <a:endParaRPr sz="550">
              <a:latin typeface="Times New Roman"/>
              <a:cs typeface="Times New Roman"/>
            </a:endParaRPr>
          </a:p>
          <a:p>
            <a:pPr marR="5080" algn="r">
              <a:lnSpc>
                <a:spcPct val="100000"/>
              </a:lnSpc>
              <a:spcBef>
                <a:spcPts val="70"/>
              </a:spcBef>
            </a:pPr>
            <a:r>
              <a:rPr sz="550" dirty="0">
                <a:latin typeface="Times New Roman"/>
                <a:cs typeface="Times New Roman"/>
              </a:rPr>
              <a:t>2</a:t>
            </a:r>
            <a:endParaRPr sz="550">
              <a:latin typeface="Times New Roman"/>
              <a:cs typeface="Times New Roman"/>
            </a:endParaRPr>
          </a:p>
          <a:p>
            <a:pPr marR="5080" algn="r">
              <a:lnSpc>
                <a:spcPct val="100000"/>
              </a:lnSpc>
              <a:spcBef>
                <a:spcPts val="75"/>
              </a:spcBef>
            </a:pPr>
            <a:r>
              <a:rPr sz="550" dirty="0">
                <a:latin typeface="Times New Roman"/>
                <a:cs typeface="Times New Roman"/>
              </a:rPr>
              <a:t>3</a:t>
            </a:r>
            <a:endParaRPr sz="550">
              <a:latin typeface="Times New Roman"/>
              <a:cs typeface="Times New Roman"/>
            </a:endParaRPr>
          </a:p>
          <a:p>
            <a:pPr marR="5080" algn="r">
              <a:lnSpc>
                <a:spcPct val="100000"/>
              </a:lnSpc>
              <a:spcBef>
                <a:spcPts val="75"/>
              </a:spcBef>
            </a:pPr>
            <a:r>
              <a:rPr sz="550" dirty="0">
                <a:latin typeface="Times New Roman"/>
                <a:cs typeface="Times New Roman"/>
              </a:rPr>
              <a:t>4</a:t>
            </a:r>
            <a:endParaRPr sz="550">
              <a:latin typeface="Times New Roman"/>
              <a:cs typeface="Times New Roman"/>
            </a:endParaRPr>
          </a:p>
        </p:txBody>
      </p:sp>
      <p:sp>
        <p:nvSpPr>
          <p:cNvPr id="82" name="object 82"/>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24</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165350" cy="207645"/>
          </a:xfrm>
          <a:prstGeom prst="rect">
            <a:avLst/>
          </a:prstGeom>
        </p:spPr>
        <p:txBody>
          <a:bodyPr vert="horz" wrap="square" lIns="0" tIns="12065" rIns="0" bIns="0" rtlCol="0">
            <a:spAutoFit/>
          </a:bodyPr>
          <a:lstStyle/>
          <a:p>
            <a:pPr marL="12700">
              <a:lnSpc>
                <a:spcPct val="100000"/>
              </a:lnSpc>
              <a:spcBef>
                <a:spcPts val="95"/>
              </a:spcBef>
            </a:pPr>
            <a:r>
              <a:rPr sz="1200" spc="-55" dirty="0">
                <a:solidFill>
                  <a:srgbClr val="F9F9F9"/>
                </a:solidFill>
              </a:rPr>
              <a:t>Summary</a:t>
            </a:r>
            <a:r>
              <a:rPr sz="1200" spc="95" dirty="0">
                <a:solidFill>
                  <a:srgbClr val="F9F9F9"/>
                </a:solidFill>
              </a:rPr>
              <a:t> </a:t>
            </a:r>
            <a:r>
              <a:rPr sz="1200" spc="-40" dirty="0">
                <a:solidFill>
                  <a:srgbClr val="F9F9F9"/>
                </a:solidFill>
              </a:rPr>
              <a:t>of</a:t>
            </a:r>
            <a:r>
              <a:rPr sz="1200" spc="100" dirty="0">
                <a:solidFill>
                  <a:srgbClr val="F9F9F9"/>
                </a:solidFill>
              </a:rPr>
              <a:t> </a:t>
            </a:r>
            <a:r>
              <a:rPr sz="1200" spc="-90" dirty="0">
                <a:solidFill>
                  <a:srgbClr val="F9F9F9"/>
                </a:solidFill>
              </a:rPr>
              <a:t>some</a:t>
            </a:r>
            <a:r>
              <a:rPr sz="1200" spc="95" dirty="0">
                <a:solidFill>
                  <a:srgbClr val="F9F9F9"/>
                </a:solidFill>
              </a:rPr>
              <a:t> </a:t>
            </a:r>
            <a:r>
              <a:rPr sz="1200" spc="-40" dirty="0">
                <a:solidFill>
                  <a:srgbClr val="F9F9F9"/>
                </a:solidFill>
              </a:rPr>
              <a:t>terms</a:t>
            </a:r>
            <a:r>
              <a:rPr sz="1200" spc="100" dirty="0">
                <a:solidFill>
                  <a:srgbClr val="F9F9F9"/>
                </a:solidFill>
              </a:rPr>
              <a:t> </a:t>
            </a:r>
            <a:r>
              <a:rPr sz="1200" spc="-125" dirty="0">
                <a:solidFill>
                  <a:srgbClr val="F9F9F9"/>
                </a:solidFill>
              </a:rPr>
              <a:t>so</a:t>
            </a:r>
            <a:r>
              <a:rPr sz="1200" spc="100" dirty="0">
                <a:solidFill>
                  <a:srgbClr val="F9F9F9"/>
                </a:solidFill>
              </a:rPr>
              <a:t> </a:t>
            </a:r>
            <a:r>
              <a:rPr sz="1200" spc="-35" dirty="0">
                <a:solidFill>
                  <a:srgbClr val="F9F9F9"/>
                </a:solidFill>
              </a:rPr>
              <a:t>far</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25</a:t>
            </a:r>
          </a:p>
        </p:txBody>
      </p:sp>
      <p:sp>
        <p:nvSpPr>
          <p:cNvPr id="3" name="object 3"/>
          <p:cNvSpPr txBox="1"/>
          <p:nvPr/>
        </p:nvSpPr>
        <p:spPr>
          <a:xfrm>
            <a:off x="347294" y="617192"/>
            <a:ext cx="3913504" cy="2308225"/>
          </a:xfrm>
          <a:prstGeom prst="rect">
            <a:avLst/>
          </a:prstGeom>
        </p:spPr>
        <p:txBody>
          <a:bodyPr vert="horz" wrap="square" lIns="0" tIns="12700" rIns="0" bIns="0" rtlCol="0">
            <a:spAutoFit/>
          </a:bodyPr>
          <a:lstStyle/>
          <a:p>
            <a:pPr marL="12700" marR="174625">
              <a:lnSpc>
                <a:spcPct val="118000"/>
              </a:lnSpc>
              <a:spcBef>
                <a:spcPts val="100"/>
              </a:spcBef>
            </a:pPr>
            <a:r>
              <a:rPr sz="1100" b="1" spc="-30" dirty="0">
                <a:solidFill>
                  <a:srgbClr val="22373A"/>
                </a:solidFill>
                <a:latin typeface="Arial"/>
                <a:cs typeface="Arial"/>
              </a:rPr>
              <a:t>Parameter</a:t>
            </a:r>
            <a:r>
              <a:rPr sz="1100" b="1" spc="100" dirty="0">
                <a:solidFill>
                  <a:srgbClr val="22373A"/>
                </a:solidFill>
                <a:latin typeface="Arial"/>
                <a:cs typeface="Arial"/>
              </a:rPr>
              <a:t> </a:t>
            </a:r>
            <a:r>
              <a:rPr sz="1100" b="1" spc="-70" dirty="0">
                <a:solidFill>
                  <a:srgbClr val="22373A"/>
                </a:solidFill>
                <a:latin typeface="Arial"/>
                <a:cs typeface="Arial"/>
              </a:rPr>
              <a:t>values</a:t>
            </a:r>
            <a:r>
              <a:rPr sz="1100" b="1" spc="55" dirty="0">
                <a:solidFill>
                  <a:srgbClr val="22373A"/>
                </a:solidFill>
                <a:latin typeface="Arial"/>
                <a:cs typeface="Arial"/>
              </a:rPr>
              <a:t> </a:t>
            </a:r>
            <a:r>
              <a:rPr sz="1100" spc="-75" dirty="0">
                <a:solidFill>
                  <a:srgbClr val="22373A"/>
                </a:solidFill>
                <a:latin typeface="Tahoma"/>
                <a:cs typeface="Tahoma"/>
              </a:rPr>
              <a:t>are</a:t>
            </a:r>
            <a:r>
              <a:rPr sz="1100" spc="25" dirty="0">
                <a:solidFill>
                  <a:srgbClr val="22373A"/>
                </a:solidFill>
                <a:latin typeface="Tahoma"/>
                <a:cs typeface="Tahoma"/>
              </a:rPr>
              <a:t> </a:t>
            </a:r>
            <a:r>
              <a:rPr sz="1100" spc="-80" dirty="0">
                <a:solidFill>
                  <a:srgbClr val="22373A"/>
                </a:solidFill>
                <a:latin typeface="Tahoma"/>
                <a:cs typeface="Tahoma"/>
              </a:rPr>
              <a:t>ways</a:t>
            </a:r>
            <a:r>
              <a:rPr sz="1100" spc="20" dirty="0">
                <a:solidFill>
                  <a:srgbClr val="22373A"/>
                </a:solidFill>
                <a:latin typeface="Tahoma"/>
                <a:cs typeface="Tahoma"/>
              </a:rPr>
              <a:t> </a:t>
            </a:r>
            <a:r>
              <a:rPr sz="1100" spc="-35" dirty="0">
                <a:solidFill>
                  <a:srgbClr val="22373A"/>
                </a:solidFill>
                <a:latin typeface="Tahoma"/>
                <a:cs typeface="Tahoma"/>
              </a:rPr>
              <a:t>of</a:t>
            </a:r>
            <a:r>
              <a:rPr sz="1100" spc="25" dirty="0">
                <a:solidFill>
                  <a:srgbClr val="22373A"/>
                </a:solidFill>
                <a:latin typeface="Tahoma"/>
                <a:cs typeface="Tahoma"/>
              </a:rPr>
              <a:t> </a:t>
            </a:r>
            <a:r>
              <a:rPr sz="1100" spc="-45" dirty="0">
                <a:solidFill>
                  <a:srgbClr val="22373A"/>
                </a:solidFill>
                <a:latin typeface="Tahoma"/>
                <a:cs typeface="Tahoma"/>
              </a:rPr>
              <a:t>indexing</a:t>
            </a:r>
            <a:r>
              <a:rPr sz="1100" spc="20" dirty="0">
                <a:solidFill>
                  <a:srgbClr val="22373A"/>
                </a:solidFill>
                <a:latin typeface="Tahoma"/>
                <a:cs typeface="Tahoma"/>
              </a:rPr>
              <a:t> </a:t>
            </a:r>
            <a:r>
              <a:rPr sz="1100" spc="-45" dirty="0">
                <a:solidFill>
                  <a:srgbClr val="22373A"/>
                </a:solidFill>
                <a:latin typeface="Tahoma"/>
                <a:cs typeface="Tahoma"/>
              </a:rPr>
              <a:t>possible</a:t>
            </a:r>
            <a:r>
              <a:rPr sz="1100" spc="20" dirty="0">
                <a:solidFill>
                  <a:srgbClr val="22373A"/>
                </a:solidFill>
                <a:latin typeface="Tahoma"/>
                <a:cs typeface="Tahoma"/>
              </a:rPr>
              <a:t> </a:t>
            </a:r>
            <a:r>
              <a:rPr sz="1100" spc="-40" dirty="0">
                <a:solidFill>
                  <a:srgbClr val="22373A"/>
                </a:solidFill>
                <a:latin typeface="Tahoma"/>
                <a:cs typeface="Tahoma"/>
              </a:rPr>
              <a:t>explanations</a:t>
            </a:r>
            <a:r>
              <a:rPr sz="1100" spc="25" dirty="0">
                <a:solidFill>
                  <a:srgbClr val="22373A"/>
                </a:solidFill>
                <a:latin typeface="Tahoma"/>
                <a:cs typeface="Tahoma"/>
              </a:rPr>
              <a:t> </a:t>
            </a:r>
            <a:r>
              <a:rPr sz="1100" spc="-35" dirty="0">
                <a:solidFill>
                  <a:srgbClr val="22373A"/>
                </a:solidFill>
                <a:latin typeface="Tahoma"/>
                <a:cs typeface="Tahoma"/>
              </a:rPr>
              <a:t>of </a:t>
            </a:r>
            <a:r>
              <a:rPr sz="1100" spc="-330" dirty="0">
                <a:solidFill>
                  <a:srgbClr val="22373A"/>
                </a:solidFill>
                <a:latin typeface="Tahoma"/>
                <a:cs typeface="Tahoma"/>
              </a:rPr>
              <a:t> </a:t>
            </a:r>
            <a:r>
              <a:rPr sz="1100" spc="-40" dirty="0">
                <a:solidFill>
                  <a:srgbClr val="22373A"/>
                </a:solidFill>
                <a:latin typeface="Tahoma"/>
                <a:cs typeface="Tahoma"/>
              </a:rPr>
              <a:t>the</a:t>
            </a:r>
            <a:r>
              <a:rPr sz="1100" spc="10" dirty="0">
                <a:solidFill>
                  <a:srgbClr val="22373A"/>
                </a:solidFill>
                <a:latin typeface="Tahoma"/>
                <a:cs typeface="Tahoma"/>
              </a:rPr>
              <a:t> </a:t>
            </a:r>
            <a:r>
              <a:rPr sz="1100" spc="-35" dirty="0">
                <a:solidFill>
                  <a:srgbClr val="22373A"/>
                </a:solidFill>
                <a:latin typeface="Tahoma"/>
                <a:cs typeface="Tahoma"/>
              </a:rPr>
              <a:t>data</a:t>
            </a:r>
            <a:r>
              <a:rPr sz="1100" spc="20" dirty="0">
                <a:solidFill>
                  <a:srgbClr val="22373A"/>
                </a:solidFill>
                <a:latin typeface="Tahoma"/>
                <a:cs typeface="Tahoma"/>
              </a:rPr>
              <a:t> </a:t>
            </a:r>
            <a:r>
              <a:rPr sz="1100" spc="-50" dirty="0">
                <a:solidFill>
                  <a:srgbClr val="22373A"/>
                </a:solidFill>
                <a:latin typeface="Tahoma"/>
                <a:cs typeface="Tahoma"/>
              </a:rPr>
              <a:t>(e.g.</a:t>
            </a:r>
            <a:r>
              <a:rPr sz="1100" spc="15" dirty="0">
                <a:solidFill>
                  <a:srgbClr val="22373A"/>
                </a:solidFill>
                <a:latin typeface="Tahoma"/>
                <a:cs typeface="Tahoma"/>
              </a:rPr>
              <a:t> </a:t>
            </a:r>
            <a:r>
              <a:rPr sz="1100" spc="-45" dirty="0">
                <a:solidFill>
                  <a:srgbClr val="22373A"/>
                </a:solidFill>
                <a:latin typeface="Tahoma"/>
                <a:cs typeface="Tahoma"/>
              </a:rPr>
              <a:t>possible</a:t>
            </a:r>
            <a:r>
              <a:rPr sz="1100" spc="15" dirty="0">
                <a:solidFill>
                  <a:srgbClr val="22373A"/>
                </a:solidFill>
                <a:latin typeface="Tahoma"/>
                <a:cs typeface="Tahoma"/>
              </a:rPr>
              <a:t> </a:t>
            </a:r>
            <a:r>
              <a:rPr sz="1100" spc="-45" dirty="0">
                <a:solidFill>
                  <a:srgbClr val="22373A"/>
                </a:solidFill>
                <a:latin typeface="Tahoma"/>
                <a:cs typeface="Tahoma"/>
              </a:rPr>
              <a:t>heights).</a:t>
            </a:r>
            <a:endParaRPr sz="1100">
              <a:latin typeface="Tahoma"/>
              <a:cs typeface="Tahoma"/>
            </a:endParaRPr>
          </a:p>
          <a:p>
            <a:pPr marL="12700" marR="552450">
              <a:lnSpc>
                <a:spcPct val="118000"/>
              </a:lnSpc>
              <a:spcBef>
                <a:spcPts val="600"/>
              </a:spcBef>
            </a:pPr>
            <a:r>
              <a:rPr sz="1100" b="1" spc="5" dirty="0">
                <a:solidFill>
                  <a:srgbClr val="22373A"/>
                </a:solidFill>
                <a:latin typeface="Arial"/>
                <a:cs typeface="Arial"/>
              </a:rPr>
              <a:t>A</a:t>
            </a:r>
            <a:r>
              <a:rPr sz="1100" b="1" spc="95" dirty="0">
                <a:solidFill>
                  <a:srgbClr val="22373A"/>
                </a:solidFill>
                <a:latin typeface="Arial"/>
                <a:cs typeface="Arial"/>
              </a:rPr>
              <a:t> </a:t>
            </a:r>
            <a:r>
              <a:rPr sz="1100" b="1" spc="-45" dirty="0">
                <a:solidFill>
                  <a:srgbClr val="22373A"/>
                </a:solidFill>
                <a:latin typeface="Arial"/>
                <a:cs typeface="Arial"/>
              </a:rPr>
              <a:t>likelihood</a:t>
            </a:r>
            <a:r>
              <a:rPr sz="1100" b="1" spc="55" dirty="0">
                <a:solidFill>
                  <a:srgbClr val="22373A"/>
                </a:solidFill>
                <a:latin typeface="Arial"/>
                <a:cs typeface="Arial"/>
              </a:rPr>
              <a:t> </a:t>
            </a:r>
            <a:r>
              <a:rPr sz="1100" spc="-35" dirty="0">
                <a:solidFill>
                  <a:srgbClr val="22373A"/>
                </a:solidFill>
                <a:latin typeface="Tahoma"/>
                <a:cs typeface="Tahoma"/>
              </a:rPr>
              <a:t>is</a:t>
            </a:r>
            <a:r>
              <a:rPr sz="1100" spc="15" dirty="0">
                <a:solidFill>
                  <a:srgbClr val="22373A"/>
                </a:solidFill>
                <a:latin typeface="Tahoma"/>
                <a:cs typeface="Tahoma"/>
              </a:rPr>
              <a:t> </a:t>
            </a:r>
            <a:r>
              <a:rPr sz="1100" spc="-55" dirty="0">
                <a:solidFill>
                  <a:srgbClr val="22373A"/>
                </a:solidFill>
                <a:latin typeface="Tahoma"/>
                <a:cs typeface="Tahoma"/>
              </a:rPr>
              <a:t>a</a:t>
            </a:r>
            <a:r>
              <a:rPr sz="1100" spc="25" dirty="0">
                <a:solidFill>
                  <a:srgbClr val="22373A"/>
                </a:solidFill>
                <a:latin typeface="Tahoma"/>
                <a:cs typeface="Tahoma"/>
              </a:rPr>
              <a:t> </a:t>
            </a:r>
            <a:r>
              <a:rPr sz="1100" spc="-35" dirty="0">
                <a:solidFill>
                  <a:srgbClr val="22373A"/>
                </a:solidFill>
                <a:latin typeface="Tahoma"/>
                <a:cs typeface="Tahoma"/>
              </a:rPr>
              <a:t>mathematical</a:t>
            </a:r>
            <a:r>
              <a:rPr sz="1100" spc="20" dirty="0">
                <a:solidFill>
                  <a:srgbClr val="22373A"/>
                </a:solidFill>
                <a:latin typeface="Tahoma"/>
                <a:cs typeface="Tahoma"/>
              </a:rPr>
              <a:t> </a:t>
            </a:r>
            <a:r>
              <a:rPr sz="1100" spc="-45" dirty="0">
                <a:solidFill>
                  <a:srgbClr val="22373A"/>
                </a:solidFill>
                <a:latin typeface="Tahoma"/>
                <a:cs typeface="Tahoma"/>
              </a:rPr>
              <a:t>formula</a:t>
            </a:r>
            <a:r>
              <a:rPr sz="1100" spc="20" dirty="0">
                <a:solidFill>
                  <a:srgbClr val="22373A"/>
                </a:solidFill>
                <a:latin typeface="Tahoma"/>
                <a:cs typeface="Tahoma"/>
              </a:rPr>
              <a:t> </a:t>
            </a:r>
            <a:r>
              <a:rPr sz="1100" spc="-15" dirty="0">
                <a:solidFill>
                  <a:srgbClr val="22373A"/>
                </a:solidFill>
                <a:latin typeface="Tahoma"/>
                <a:cs typeface="Tahoma"/>
              </a:rPr>
              <a:t>that</a:t>
            </a:r>
            <a:r>
              <a:rPr sz="1100" spc="20" dirty="0">
                <a:solidFill>
                  <a:srgbClr val="22373A"/>
                </a:solidFill>
                <a:latin typeface="Tahoma"/>
                <a:cs typeface="Tahoma"/>
              </a:rPr>
              <a:t> </a:t>
            </a:r>
            <a:r>
              <a:rPr sz="1100" spc="-45" dirty="0">
                <a:solidFill>
                  <a:srgbClr val="22373A"/>
                </a:solidFill>
                <a:latin typeface="Tahoma"/>
                <a:cs typeface="Tahoma"/>
              </a:rPr>
              <a:t>specifies</a:t>
            </a:r>
            <a:r>
              <a:rPr sz="1100" spc="20" dirty="0">
                <a:solidFill>
                  <a:srgbClr val="22373A"/>
                </a:solidFill>
                <a:latin typeface="Tahoma"/>
                <a:cs typeface="Tahoma"/>
              </a:rPr>
              <a:t> </a:t>
            </a:r>
            <a:r>
              <a:rPr sz="1100" spc="-40" dirty="0">
                <a:solidFill>
                  <a:srgbClr val="22373A"/>
                </a:solidFill>
                <a:latin typeface="Tahoma"/>
                <a:cs typeface="Tahoma"/>
              </a:rPr>
              <a:t>the </a:t>
            </a:r>
            <a:r>
              <a:rPr sz="1100" spc="-330" dirty="0">
                <a:solidFill>
                  <a:srgbClr val="22373A"/>
                </a:solidFill>
                <a:latin typeface="Tahoma"/>
                <a:cs typeface="Tahoma"/>
              </a:rPr>
              <a:t> </a:t>
            </a:r>
            <a:r>
              <a:rPr sz="1100" spc="-30" dirty="0">
                <a:solidFill>
                  <a:srgbClr val="22373A"/>
                </a:solidFill>
                <a:latin typeface="Tahoma"/>
                <a:cs typeface="Tahoma"/>
              </a:rPr>
              <a:t>plausibility</a:t>
            </a:r>
            <a:r>
              <a:rPr sz="1100" spc="1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data.</a:t>
            </a:r>
            <a:endParaRPr sz="1100">
              <a:latin typeface="Tahoma"/>
              <a:cs typeface="Tahoma"/>
            </a:endParaRPr>
          </a:p>
          <a:p>
            <a:pPr marL="12700" marR="35560">
              <a:lnSpc>
                <a:spcPct val="118000"/>
              </a:lnSpc>
              <a:spcBef>
                <a:spcPts val="595"/>
              </a:spcBef>
            </a:pPr>
            <a:r>
              <a:rPr sz="1100" b="1" spc="5" dirty="0">
                <a:solidFill>
                  <a:srgbClr val="22373A"/>
                </a:solidFill>
                <a:latin typeface="Arial"/>
                <a:cs typeface="Arial"/>
              </a:rPr>
              <a:t>A</a:t>
            </a:r>
            <a:r>
              <a:rPr sz="1100" b="1" spc="95" dirty="0">
                <a:solidFill>
                  <a:srgbClr val="22373A"/>
                </a:solidFill>
                <a:latin typeface="Arial"/>
                <a:cs typeface="Arial"/>
              </a:rPr>
              <a:t> </a:t>
            </a:r>
            <a:r>
              <a:rPr sz="1100" b="1" spc="-55" dirty="0">
                <a:solidFill>
                  <a:srgbClr val="22373A"/>
                </a:solidFill>
                <a:latin typeface="Arial"/>
                <a:cs typeface="Arial"/>
              </a:rPr>
              <a:t>prior</a:t>
            </a:r>
            <a:r>
              <a:rPr sz="1100" b="1" spc="65" dirty="0">
                <a:solidFill>
                  <a:srgbClr val="22373A"/>
                </a:solidFill>
                <a:latin typeface="Arial"/>
                <a:cs typeface="Arial"/>
              </a:rPr>
              <a:t> </a:t>
            </a:r>
            <a:r>
              <a:rPr sz="1100" spc="-35" dirty="0">
                <a:solidFill>
                  <a:srgbClr val="22373A"/>
                </a:solidFill>
                <a:latin typeface="Tahoma"/>
                <a:cs typeface="Tahoma"/>
              </a:rPr>
              <a:t>is</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10" dirty="0">
                <a:solidFill>
                  <a:srgbClr val="22373A"/>
                </a:solidFill>
                <a:latin typeface="Tahoma"/>
                <a:cs typeface="Tahoma"/>
              </a:rPr>
              <a:t>initial</a:t>
            </a:r>
            <a:r>
              <a:rPr sz="1100" spc="15" dirty="0">
                <a:solidFill>
                  <a:srgbClr val="22373A"/>
                </a:solidFill>
                <a:latin typeface="Tahoma"/>
                <a:cs typeface="Tahoma"/>
              </a:rPr>
              <a:t> </a:t>
            </a:r>
            <a:r>
              <a:rPr sz="1100" spc="-30" dirty="0">
                <a:solidFill>
                  <a:srgbClr val="22373A"/>
                </a:solidFill>
                <a:latin typeface="Tahoma"/>
                <a:cs typeface="Tahoma"/>
              </a:rPr>
              <a:t>plausibility</a:t>
            </a:r>
            <a:r>
              <a:rPr sz="1100" spc="15" dirty="0">
                <a:solidFill>
                  <a:srgbClr val="22373A"/>
                </a:solidFill>
                <a:latin typeface="Tahoma"/>
                <a:cs typeface="Tahoma"/>
              </a:rPr>
              <a:t> </a:t>
            </a:r>
            <a:r>
              <a:rPr sz="1100" spc="-50" dirty="0">
                <a:solidFill>
                  <a:srgbClr val="22373A"/>
                </a:solidFill>
                <a:latin typeface="Tahoma"/>
                <a:cs typeface="Tahoma"/>
              </a:rPr>
              <a:t>assignment</a:t>
            </a:r>
            <a:r>
              <a:rPr sz="1100" spc="15" dirty="0">
                <a:solidFill>
                  <a:srgbClr val="22373A"/>
                </a:solidFill>
                <a:latin typeface="Tahoma"/>
                <a:cs typeface="Tahoma"/>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55" dirty="0">
                <a:solidFill>
                  <a:srgbClr val="22373A"/>
                </a:solidFill>
                <a:latin typeface="Tahoma"/>
                <a:cs typeface="Tahoma"/>
              </a:rPr>
              <a:t>each</a:t>
            </a:r>
            <a:r>
              <a:rPr sz="1100" spc="20" dirty="0">
                <a:solidFill>
                  <a:srgbClr val="22373A"/>
                </a:solidFill>
                <a:latin typeface="Tahoma"/>
                <a:cs typeface="Tahoma"/>
              </a:rPr>
              <a:t> </a:t>
            </a:r>
            <a:r>
              <a:rPr sz="1100" spc="-45" dirty="0">
                <a:solidFill>
                  <a:srgbClr val="22373A"/>
                </a:solidFill>
                <a:latin typeface="Tahoma"/>
                <a:cs typeface="Tahoma"/>
              </a:rPr>
              <a:t>possible</a:t>
            </a:r>
            <a:r>
              <a:rPr sz="1100" spc="20" dirty="0">
                <a:solidFill>
                  <a:srgbClr val="22373A"/>
                </a:solidFill>
                <a:latin typeface="Tahoma"/>
                <a:cs typeface="Tahoma"/>
              </a:rPr>
              <a:t> </a:t>
            </a:r>
            <a:r>
              <a:rPr sz="1100" spc="-50" dirty="0">
                <a:solidFill>
                  <a:srgbClr val="22373A"/>
                </a:solidFill>
                <a:latin typeface="Tahoma"/>
                <a:cs typeface="Tahoma"/>
              </a:rPr>
              <a:t>value </a:t>
            </a:r>
            <a:r>
              <a:rPr sz="1100" spc="-330" dirty="0">
                <a:solidFill>
                  <a:srgbClr val="22373A"/>
                </a:solidFill>
                <a:latin typeface="Tahoma"/>
                <a:cs typeface="Tahoma"/>
              </a:rPr>
              <a:t> </a:t>
            </a:r>
            <a:r>
              <a:rPr sz="1100" spc="-35" dirty="0">
                <a:solidFill>
                  <a:srgbClr val="22373A"/>
                </a:solidFill>
                <a:latin typeface="Tahoma"/>
                <a:cs typeface="Tahoma"/>
              </a:rPr>
              <a:t>of</a:t>
            </a:r>
            <a:r>
              <a:rPr sz="1100" spc="1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55" dirty="0">
                <a:solidFill>
                  <a:srgbClr val="22373A"/>
                </a:solidFill>
                <a:latin typeface="Tahoma"/>
                <a:cs typeface="Tahoma"/>
              </a:rPr>
              <a:t>parameter.</a:t>
            </a:r>
            <a:endParaRPr sz="1100">
              <a:latin typeface="Tahoma"/>
              <a:cs typeface="Tahoma"/>
            </a:endParaRPr>
          </a:p>
          <a:p>
            <a:pPr marL="12700" marR="398145">
              <a:lnSpc>
                <a:spcPct val="118000"/>
              </a:lnSpc>
              <a:spcBef>
                <a:spcPts val="600"/>
              </a:spcBef>
            </a:pPr>
            <a:r>
              <a:rPr sz="1100" b="1" spc="5" dirty="0">
                <a:solidFill>
                  <a:srgbClr val="22373A"/>
                </a:solidFill>
                <a:latin typeface="Arial"/>
                <a:cs typeface="Arial"/>
              </a:rPr>
              <a:t>A</a:t>
            </a:r>
            <a:r>
              <a:rPr sz="1100" b="1" spc="95" dirty="0">
                <a:solidFill>
                  <a:srgbClr val="22373A"/>
                </a:solidFill>
                <a:latin typeface="Arial"/>
                <a:cs typeface="Arial"/>
              </a:rPr>
              <a:t> </a:t>
            </a:r>
            <a:r>
              <a:rPr sz="1100" b="1" spc="-50" dirty="0">
                <a:solidFill>
                  <a:srgbClr val="22373A"/>
                </a:solidFill>
                <a:latin typeface="Arial"/>
                <a:cs typeface="Arial"/>
              </a:rPr>
              <a:t>posterior</a:t>
            </a:r>
            <a:r>
              <a:rPr sz="1100" b="1" spc="75" dirty="0">
                <a:solidFill>
                  <a:srgbClr val="22373A"/>
                </a:solidFill>
                <a:latin typeface="Arial"/>
                <a:cs typeface="Arial"/>
              </a:rPr>
              <a:t> </a:t>
            </a:r>
            <a:r>
              <a:rPr sz="1100" spc="-35" dirty="0">
                <a:solidFill>
                  <a:srgbClr val="22373A"/>
                </a:solidFill>
                <a:latin typeface="Tahoma"/>
                <a:cs typeface="Tahoma"/>
              </a:rPr>
              <a:t>is</a:t>
            </a:r>
            <a:r>
              <a:rPr sz="1100" spc="20"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0" dirty="0">
                <a:solidFill>
                  <a:srgbClr val="22373A"/>
                </a:solidFill>
                <a:latin typeface="Tahoma"/>
                <a:cs typeface="Tahoma"/>
              </a:rPr>
              <a:t>relative</a:t>
            </a:r>
            <a:r>
              <a:rPr sz="1100" spc="20" dirty="0">
                <a:solidFill>
                  <a:srgbClr val="22373A"/>
                </a:solidFill>
                <a:latin typeface="Tahoma"/>
                <a:cs typeface="Tahoma"/>
              </a:rPr>
              <a:t> </a:t>
            </a:r>
            <a:r>
              <a:rPr sz="1100" spc="-30" dirty="0">
                <a:solidFill>
                  <a:srgbClr val="22373A"/>
                </a:solidFill>
                <a:latin typeface="Tahoma"/>
                <a:cs typeface="Tahoma"/>
              </a:rPr>
              <a:t>plausibility</a:t>
            </a:r>
            <a:r>
              <a:rPr sz="1100" spc="20"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45" dirty="0">
                <a:solidFill>
                  <a:srgbClr val="22373A"/>
                </a:solidFill>
                <a:latin typeface="Tahoma"/>
                <a:cs typeface="Tahoma"/>
              </a:rPr>
              <a:t>different</a:t>
            </a:r>
            <a:r>
              <a:rPr sz="1100" spc="20" dirty="0">
                <a:solidFill>
                  <a:srgbClr val="22373A"/>
                </a:solidFill>
                <a:latin typeface="Tahoma"/>
                <a:cs typeface="Tahoma"/>
              </a:rPr>
              <a:t> </a:t>
            </a:r>
            <a:r>
              <a:rPr sz="1100" spc="-55" dirty="0">
                <a:solidFill>
                  <a:srgbClr val="22373A"/>
                </a:solidFill>
                <a:latin typeface="Tahoma"/>
                <a:cs typeface="Tahoma"/>
              </a:rPr>
              <a:t>parameter </a:t>
            </a:r>
            <a:r>
              <a:rPr sz="1100" spc="-325" dirty="0">
                <a:solidFill>
                  <a:srgbClr val="22373A"/>
                </a:solidFill>
                <a:latin typeface="Tahoma"/>
                <a:cs typeface="Tahoma"/>
              </a:rPr>
              <a:t> </a:t>
            </a:r>
            <a:r>
              <a:rPr sz="1100" spc="-50" dirty="0">
                <a:solidFill>
                  <a:srgbClr val="22373A"/>
                </a:solidFill>
                <a:latin typeface="Tahoma"/>
                <a:cs typeface="Tahoma"/>
              </a:rPr>
              <a:t>values,</a:t>
            </a:r>
            <a:r>
              <a:rPr sz="1100" spc="10" dirty="0">
                <a:solidFill>
                  <a:srgbClr val="22373A"/>
                </a:solidFill>
                <a:latin typeface="Tahoma"/>
                <a:cs typeface="Tahoma"/>
              </a:rPr>
              <a:t> </a:t>
            </a:r>
            <a:r>
              <a:rPr sz="1100" spc="-25" dirty="0">
                <a:solidFill>
                  <a:srgbClr val="22373A"/>
                </a:solidFill>
                <a:latin typeface="Tahoma"/>
                <a:cs typeface="Tahoma"/>
              </a:rPr>
              <a:t>conditional</a:t>
            </a:r>
            <a:r>
              <a:rPr sz="1100" spc="20" dirty="0">
                <a:solidFill>
                  <a:srgbClr val="22373A"/>
                </a:solidFill>
                <a:latin typeface="Tahoma"/>
                <a:cs typeface="Tahoma"/>
              </a:rPr>
              <a:t> </a:t>
            </a:r>
            <a:r>
              <a:rPr sz="1100" spc="-55" dirty="0">
                <a:solidFill>
                  <a:srgbClr val="22373A"/>
                </a:solidFill>
                <a:latin typeface="Tahoma"/>
                <a:cs typeface="Tahoma"/>
              </a:rPr>
              <a:t>on</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data.</a:t>
            </a:r>
            <a:endParaRPr sz="1100">
              <a:latin typeface="Tahoma"/>
              <a:cs typeface="Tahoma"/>
            </a:endParaRPr>
          </a:p>
          <a:p>
            <a:pPr marL="12700" marR="5080">
              <a:lnSpc>
                <a:spcPct val="118000"/>
              </a:lnSpc>
              <a:spcBef>
                <a:spcPts val="600"/>
              </a:spcBef>
            </a:pPr>
            <a:r>
              <a:rPr sz="1100" b="1" spc="-50" dirty="0">
                <a:solidFill>
                  <a:srgbClr val="22373A"/>
                </a:solidFill>
                <a:latin typeface="Arial"/>
                <a:cs typeface="Arial"/>
              </a:rPr>
              <a:t>Credible</a:t>
            </a:r>
            <a:r>
              <a:rPr sz="1100" b="1" spc="75" dirty="0">
                <a:solidFill>
                  <a:srgbClr val="22373A"/>
                </a:solidFill>
                <a:latin typeface="Arial"/>
                <a:cs typeface="Arial"/>
              </a:rPr>
              <a:t> </a:t>
            </a:r>
            <a:r>
              <a:rPr sz="1100" b="1" spc="-50" dirty="0">
                <a:solidFill>
                  <a:srgbClr val="22373A"/>
                </a:solidFill>
                <a:latin typeface="Arial"/>
                <a:cs typeface="Arial"/>
              </a:rPr>
              <a:t>intervals</a:t>
            </a:r>
            <a:r>
              <a:rPr sz="1100" b="1" spc="45" dirty="0">
                <a:solidFill>
                  <a:srgbClr val="22373A"/>
                </a:solidFill>
                <a:latin typeface="Arial"/>
                <a:cs typeface="Arial"/>
              </a:rPr>
              <a:t> </a:t>
            </a:r>
            <a:r>
              <a:rPr sz="1100" spc="-15" dirty="0">
                <a:solidFill>
                  <a:srgbClr val="22373A"/>
                </a:solidFill>
                <a:latin typeface="Tahoma"/>
                <a:cs typeface="Tahoma"/>
              </a:rPr>
              <a:t>tell</a:t>
            </a:r>
            <a:r>
              <a:rPr sz="1100" dirty="0">
                <a:solidFill>
                  <a:srgbClr val="22373A"/>
                </a:solidFill>
                <a:latin typeface="Tahoma"/>
                <a:cs typeface="Tahoma"/>
              </a:rPr>
              <a:t> </a:t>
            </a:r>
            <a:r>
              <a:rPr sz="1100" spc="-65" dirty="0">
                <a:solidFill>
                  <a:srgbClr val="22373A"/>
                </a:solidFill>
                <a:latin typeface="Tahoma"/>
                <a:cs typeface="Tahoma"/>
              </a:rPr>
              <a:t>us</a:t>
            </a:r>
            <a:r>
              <a:rPr sz="1100" spc="5" dirty="0">
                <a:solidFill>
                  <a:srgbClr val="22373A"/>
                </a:solidFill>
                <a:latin typeface="Tahoma"/>
                <a:cs typeface="Tahoma"/>
              </a:rPr>
              <a:t> </a:t>
            </a:r>
            <a:r>
              <a:rPr sz="1100" spc="-40" dirty="0">
                <a:solidFill>
                  <a:srgbClr val="22373A"/>
                </a:solidFill>
                <a:latin typeface="Tahoma"/>
                <a:cs typeface="Tahoma"/>
              </a:rPr>
              <a:t>which</a:t>
            </a:r>
            <a:r>
              <a:rPr sz="1100" spc="5" dirty="0">
                <a:solidFill>
                  <a:srgbClr val="22373A"/>
                </a:solidFill>
                <a:latin typeface="Tahoma"/>
                <a:cs typeface="Tahoma"/>
              </a:rPr>
              <a:t> </a:t>
            </a:r>
            <a:r>
              <a:rPr sz="1100" spc="-55" dirty="0">
                <a:solidFill>
                  <a:srgbClr val="22373A"/>
                </a:solidFill>
                <a:latin typeface="Tahoma"/>
                <a:cs typeface="Tahoma"/>
              </a:rPr>
              <a:t>parameter</a:t>
            </a:r>
            <a:r>
              <a:rPr sz="1100" dirty="0">
                <a:solidFill>
                  <a:srgbClr val="22373A"/>
                </a:solidFill>
                <a:latin typeface="Tahoma"/>
                <a:cs typeface="Tahoma"/>
              </a:rPr>
              <a:t> </a:t>
            </a:r>
            <a:r>
              <a:rPr sz="1100" spc="-55" dirty="0">
                <a:solidFill>
                  <a:srgbClr val="22373A"/>
                </a:solidFill>
                <a:latin typeface="Tahoma"/>
                <a:cs typeface="Tahoma"/>
              </a:rPr>
              <a:t>values</a:t>
            </a:r>
            <a:r>
              <a:rPr sz="1100" dirty="0">
                <a:solidFill>
                  <a:srgbClr val="22373A"/>
                </a:solidFill>
                <a:latin typeface="Tahoma"/>
                <a:cs typeface="Tahoma"/>
              </a:rPr>
              <a:t> </a:t>
            </a:r>
            <a:r>
              <a:rPr sz="1100" spc="-30" dirty="0">
                <a:solidFill>
                  <a:srgbClr val="22373A"/>
                </a:solidFill>
                <a:latin typeface="Tahoma"/>
                <a:cs typeface="Tahoma"/>
              </a:rPr>
              <a:t>lie</a:t>
            </a:r>
            <a:r>
              <a:rPr sz="1100" spc="5" dirty="0">
                <a:solidFill>
                  <a:srgbClr val="22373A"/>
                </a:solidFill>
                <a:latin typeface="Tahoma"/>
                <a:cs typeface="Tahoma"/>
              </a:rPr>
              <a:t> </a:t>
            </a:r>
            <a:r>
              <a:rPr sz="1100" spc="-20" dirty="0">
                <a:solidFill>
                  <a:srgbClr val="22373A"/>
                </a:solidFill>
                <a:latin typeface="Tahoma"/>
                <a:cs typeface="Tahoma"/>
              </a:rPr>
              <a:t>at</a:t>
            </a:r>
            <a:r>
              <a:rPr sz="1100" dirty="0">
                <a:solidFill>
                  <a:srgbClr val="22373A"/>
                </a:solidFill>
                <a:latin typeface="Tahoma"/>
                <a:cs typeface="Tahoma"/>
              </a:rPr>
              <a:t> </a:t>
            </a:r>
            <a:r>
              <a:rPr sz="1100" spc="-40" dirty="0">
                <a:solidFill>
                  <a:srgbClr val="22373A"/>
                </a:solidFill>
                <a:latin typeface="Tahoma"/>
                <a:cs typeface="Tahoma"/>
              </a:rPr>
              <a:t>the</a:t>
            </a:r>
            <a:r>
              <a:rPr sz="1100" dirty="0">
                <a:solidFill>
                  <a:srgbClr val="22373A"/>
                </a:solidFill>
                <a:latin typeface="Tahoma"/>
                <a:cs typeface="Tahoma"/>
              </a:rPr>
              <a:t> </a:t>
            </a:r>
            <a:r>
              <a:rPr sz="1100" spc="-50" dirty="0">
                <a:solidFill>
                  <a:srgbClr val="22373A"/>
                </a:solidFill>
                <a:latin typeface="Tahoma"/>
                <a:cs typeface="Tahoma"/>
              </a:rPr>
              <a:t>bounds </a:t>
            </a:r>
            <a:r>
              <a:rPr sz="1100" spc="-33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45" dirty="0">
                <a:solidFill>
                  <a:srgbClr val="22373A"/>
                </a:solidFill>
                <a:latin typeface="Tahoma"/>
                <a:cs typeface="Tahoma"/>
              </a:rPr>
              <a:t>specified</a:t>
            </a:r>
            <a:r>
              <a:rPr sz="1100" spc="20" dirty="0">
                <a:solidFill>
                  <a:srgbClr val="22373A"/>
                </a:solidFill>
                <a:latin typeface="Tahoma"/>
                <a:cs typeface="Tahoma"/>
              </a:rPr>
              <a:t> </a:t>
            </a:r>
            <a:r>
              <a:rPr sz="1100" spc="-45" dirty="0">
                <a:solidFill>
                  <a:srgbClr val="22373A"/>
                </a:solidFill>
                <a:latin typeface="Tahoma"/>
                <a:cs typeface="Tahoma"/>
              </a:rPr>
              <a:t>amount</a:t>
            </a:r>
            <a:r>
              <a:rPr sz="1100" spc="1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posterior</a:t>
            </a:r>
            <a:r>
              <a:rPr sz="1100" spc="20" dirty="0">
                <a:solidFill>
                  <a:srgbClr val="22373A"/>
                </a:solidFill>
                <a:latin typeface="Tahoma"/>
                <a:cs typeface="Tahoma"/>
              </a:rPr>
              <a:t> </a:t>
            </a:r>
            <a:r>
              <a:rPr sz="1100" spc="-45" dirty="0">
                <a:solidFill>
                  <a:srgbClr val="22373A"/>
                </a:solidFill>
                <a:latin typeface="Tahoma"/>
                <a:cs typeface="Tahoma"/>
              </a:rPr>
              <a:t>probability.</a:t>
            </a:r>
            <a:endParaRPr sz="1100">
              <a:latin typeface="Tahoma"/>
              <a:cs typeface="Tahoma"/>
            </a:endParaRP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770" y="76375"/>
            <a:ext cx="1311275" cy="207645"/>
          </a:xfrm>
          <a:prstGeom prst="rect">
            <a:avLst/>
          </a:prstGeom>
        </p:spPr>
        <p:txBody>
          <a:bodyPr vert="horz" wrap="square" lIns="0" tIns="12065" rIns="0" bIns="0" rtlCol="0">
            <a:spAutoFit/>
          </a:bodyPr>
          <a:lstStyle/>
          <a:p>
            <a:pPr marL="12700">
              <a:lnSpc>
                <a:spcPct val="100000"/>
              </a:lnSpc>
              <a:spcBef>
                <a:spcPts val="95"/>
              </a:spcBef>
            </a:pPr>
            <a:r>
              <a:rPr sz="1200" b="1" spc="-55" dirty="0">
                <a:solidFill>
                  <a:srgbClr val="F9F9F9"/>
                </a:solidFill>
                <a:latin typeface="Arial"/>
                <a:cs typeface="Arial"/>
              </a:rPr>
              <a:t>Adding</a:t>
            </a:r>
            <a:r>
              <a:rPr sz="1200" b="1" spc="80" dirty="0">
                <a:solidFill>
                  <a:srgbClr val="F9F9F9"/>
                </a:solidFill>
                <a:latin typeface="Arial"/>
                <a:cs typeface="Arial"/>
              </a:rPr>
              <a:t> </a:t>
            </a:r>
            <a:r>
              <a:rPr sz="1200" b="1" spc="-40" dirty="0">
                <a:solidFill>
                  <a:srgbClr val="F9F9F9"/>
                </a:solidFill>
                <a:latin typeface="Arial"/>
                <a:cs typeface="Arial"/>
              </a:rPr>
              <a:t>a</a:t>
            </a:r>
            <a:r>
              <a:rPr sz="1200" b="1" spc="85" dirty="0">
                <a:solidFill>
                  <a:srgbClr val="F9F9F9"/>
                </a:solidFill>
                <a:latin typeface="Arial"/>
                <a:cs typeface="Arial"/>
              </a:rPr>
              <a:t> </a:t>
            </a:r>
            <a:r>
              <a:rPr sz="1200" b="1" spc="-50" dirty="0">
                <a:solidFill>
                  <a:srgbClr val="F9F9F9"/>
                </a:solidFill>
                <a:latin typeface="Arial"/>
                <a:cs typeface="Arial"/>
              </a:rPr>
              <a:t>predictor</a:t>
            </a:r>
            <a:endParaRPr sz="1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26</a:t>
            </a:r>
          </a:p>
        </p:txBody>
      </p:sp>
      <p:sp>
        <p:nvSpPr>
          <p:cNvPr id="3" name="object 3"/>
          <p:cNvSpPr txBox="1"/>
          <p:nvPr/>
        </p:nvSpPr>
        <p:spPr>
          <a:xfrm>
            <a:off x="347294" y="1417331"/>
            <a:ext cx="3764279" cy="739775"/>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22373A"/>
                </a:solidFill>
                <a:latin typeface="Tahoma"/>
                <a:cs typeface="Tahoma"/>
              </a:rPr>
              <a:t>Let’s</a:t>
            </a:r>
            <a:r>
              <a:rPr sz="1100" spc="15" dirty="0">
                <a:solidFill>
                  <a:srgbClr val="22373A"/>
                </a:solidFill>
                <a:latin typeface="Tahoma"/>
                <a:cs typeface="Tahoma"/>
              </a:rPr>
              <a:t> </a:t>
            </a:r>
            <a:r>
              <a:rPr sz="1100" spc="-70" dirty="0">
                <a:solidFill>
                  <a:srgbClr val="22373A"/>
                </a:solidFill>
                <a:latin typeface="Tahoma"/>
                <a:cs typeface="Tahoma"/>
              </a:rPr>
              <a:t>say</a:t>
            </a:r>
            <a:r>
              <a:rPr sz="1100" spc="20"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70" dirty="0">
                <a:solidFill>
                  <a:srgbClr val="22373A"/>
                </a:solidFill>
                <a:latin typeface="Tahoma"/>
                <a:cs typeface="Tahoma"/>
              </a:rPr>
              <a:t>now</a:t>
            </a:r>
            <a:r>
              <a:rPr sz="1100" spc="20" dirty="0">
                <a:solidFill>
                  <a:srgbClr val="22373A"/>
                </a:solidFill>
                <a:latin typeface="Tahoma"/>
                <a:cs typeface="Tahoma"/>
              </a:rPr>
              <a:t> </a:t>
            </a:r>
            <a:r>
              <a:rPr sz="1100" spc="-50" dirty="0">
                <a:solidFill>
                  <a:srgbClr val="22373A"/>
                </a:solidFill>
                <a:latin typeface="Tahoma"/>
                <a:cs typeface="Tahoma"/>
              </a:rPr>
              <a:t>want</a:t>
            </a:r>
            <a:r>
              <a:rPr sz="1100" spc="2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55" dirty="0">
                <a:solidFill>
                  <a:srgbClr val="22373A"/>
                </a:solidFill>
                <a:latin typeface="Tahoma"/>
                <a:cs typeface="Tahoma"/>
              </a:rPr>
              <a:t>ask</a:t>
            </a:r>
            <a:r>
              <a:rPr sz="1100" spc="20" dirty="0">
                <a:solidFill>
                  <a:srgbClr val="22373A"/>
                </a:solidFill>
                <a:latin typeface="Tahoma"/>
                <a:cs typeface="Tahoma"/>
              </a:rPr>
              <a:t> </a:t>
            </a:r>
            <a:r>
              <a:rPr sz="1100" spc="-10" dirty="0">
                <a:solidFill>
                  <a:srgbClr val="22373A"/>
                </a:solidFill>
                <a:latin typeface="Tahoma"/>
                <a:cs typeface="Tahoma"/>
              </a:rPr>
              <a:t>if</a:t>
            </a:r>
            <a:r>
              <a:rPr sz="1100" spc="20" dirty="0">
                <a:solidFill>
                  <a:srgbClr val="22373A"/>
                </a:solidFill>
                <a:latin typeface="Tahoma"/>
                <a:cs typeface="Tahoma"/>
              </a:rPr>
              <a:t> </a:t>
            </a:r>
            <a:r>
              <a:rPr sz="1100" spc="-50" dirty="0">
                <a:solidFill>
                  <a:srgbClr val="22373A"/>
                </a:solidFill>
                <a:latin typeface="Tahoma"/>
                <a:cs typeface="Tahoma"/>
              </a:rPr>
              <a:t>weight</a:t>
            </a:r>
            <a:r>
              <a:rPr sz="1100" spc="25" dirty="0">
                <a:solidFill>
                  <a:srgbClr val="22373A"/>
                </a:solidFill>
                <a:latin typeface="Tahoma"/>
                <a:cs typeface="Tahoma"/>
              </a:rPr>
              <a:t> </a:t>
            </a:r>
            <a:r>
              <a:rPr sz="1100" spc="-45" dirty="0">
                <a:solidFill>
                  <a:srgbClr val="22373A"/>
                </a:solidFill>
                <a:latin typeface="Tahoma"/>
                <a:cs typeface="Tahoma"/>
              </a:rPr>
              <a:t>predicts</a:t>
            </a:r>
            <a:r>
              <a:rPr sz="1100" spc="25" dirty="0">
                <a:solidFill>
                  <a:srgbClr val="22373A"/>
                </a:solidFill>
                <a:latin typeface="Tahoma"/>
                <a:cs typeface="Tahoma"/>
              </a:rPr>
              <a:t> </a:t>
            </a:r>
            <a:r>
              <a:rPr sz="1100" spc="-40" dirty="0">
                <a:solidFill>
                  <a:srgbClr val="22373A"/>
                </a:solidFill>
                <a:latin typeface="Tahoma"/>
                <a:cs typeface="Tahoma"/>
              </a:rPr>
              <a:t>height.</a:t>
            </a:r>
            <a:endParaRPr sz="1100">
              <a:latin typeface="Tahoma"/>
              <a:cs typeface="Tahoma"/>
            </a:endParaRPr>
          </a:p>
          <a:p>
            <a:pPr marL="12700">
              <a:lnSpc>
                <a:spcPct val="100000"/>
              </a:lnSpc>
              <a:spcBef>
                <a:spcPts val="835"/>
              </a:spcBef>
            </a:pPr>
            <a:r>
              <a:rPr sz="1100" spc="-15" dirty="0">
                <a:solidFill>
                  <a:srgbClr val="22373A"/>
                </a:solidFill>
                <a:latin typeface="Tahoma"/>
                <a:cs typeface="Tahoma"/>
              </a:rPr>
              <a:t>H</a:t>
            </a:r>
            <a:r>
              <a:rPr sz="1100" spc="-45" dirty="0">
                <a:solidFill>
                  <a:srgbClr val="22373A"/>
                </a:solidFill>
                <a:latin typeface="Tahoma"/>
                <a:cs typeface="Tahoma"/>
              </a:rPr>
              <a:t>o</a:t>
            </a:r>
            <a:r>
              <a:rPr sz="1100" spc="-75" dirty="0">
                <a:solidFill>
                  <a:srgbClr val="22373A"/>
                </a:solidFill>
                <a:latin typeface="Tahoma"/>
                <a:cs typeface="Tahoma"/>
              </a:rPr>
              <a:t>w</a:t>
            </a:r>
            <a:r>
              <a:rPr sz="1100" spc="20" dirty="0">
                <a:solidFill>
                  <a:srgbClr val="22373A"/>
                </a:solidFill>
                <a:latin typeface="Tahoma"/>
                <a:cs typeface="Tahoma"/>
              </a:rPr>
              <a:t> </a:t>
            </a:r>
            <a:r>
              <a:rPr sz="1100" spc="-110" dirty="0">
                <a:solidFill>
                  <a:srgbClr val="22373A"/>
                </a:solidFill>
                <a:latin typeface="Tahoma"/>
                <a:cs typeface="Tahoma"/>
              </a:rPr>
              <a:t>w</a:t>
            </a:r>
            <a:r>
              <a:rPr sz="1100" spc="-35" dirty="0">
                <a:solidFill>
                  <a:srgbClr val="22373A"/>
                </a:solidFill>
                <a:latin typeface="Tahoma"/>
                <a:cs typeface="Tahoma"/>
              </a:rPr>
              <a:t>ould</a:t>
            </a:r>
            <a:r>
              <a:rPr sz="1100" spc="15" dirty="0">
                <a:solidFill>
                  <a:srgbClr val="22373A"/>
                </a:solidFill>
                <a:latin typeface="Tahoma"/>
                <a:cs typeface="Tahoma"/>
              </a:rPr>
              <a:t> </a:t>
            </a:r>
            <a:r>
              <a:rPr sz="1100" spc="-110" dirty="0">
                <a:solidFill>
                  <a:srgbClr val="22373A"/>
                </a:solidFill>
                <a:latin typeface="Tahoma"/>
                <a:cs typeface="Tahoma"/>
              </a:rPr>
              <a:t>w</a:t>
            </a:r>
            <a:r>
              <a:rPr sz="1100" spc="-95" dirty="0">
                <a:solidFill>
                  <a:srgbClr val="22373A"/>
                </a:solidFill>
                <a:latin typeface="Tahoma"/>
                <a:cs typeface="Tahoma"/>
              </a:rPr>
              <a:t>e</a:t>
            </a:r>
            <a:r>
              <a:rPr sz="1100" spc="20" dirty="0">
                <a:solidFill>
                  <a:srgbClr val="22373A"/>
                </a:solidFill>
                <a:latin typeface="Tahoma"/>
                <a:cs typeface="Tahoma"/>
              </a:rPr>
              <a:t> </a:t>
            </a:r>
            <a:r>
              <a:rPr sz="1100" spc="-35" dirty="0">
                <a:solidFill>
                  <a:srgbClr val="22373A"/>
                </a:solidFill>
                <a:latin typeface="Tahoma"/>
                <a:cs typeface="Tahoma"/>
              </a:rPr>
              <a:t>f</a:t>
            </a:r>
            <a:r>
              <a:rPr sz="1100" spc="-80" dirty="0">
                <a:solidFill>
                  <a:srgbClr val="22373A"/>
                </a:solidFill>
                <a:latin typeface="Tahoma"/>
                <a:cs typeface="Tahoma"/>
              </a:rPr>
              <a:t>o</a:t>
            </a:r>
            <a:r>
              <a:rPr sz="1100" spc="-40" dirty="0">
                <a:solidFill>
                  <a:srgbClr val="22373A"/>
                </a:solidFill>
                <a:latin typeface="Tahoma"/>
                <a:cs typeface="Tahoma"/>
              </a:rPr>
              <a:t>rmulate</a:t>
            </a:r>
            <a:r>
              <a:rPr sz="1100" spc="15" dirty="0">
                <a:solidFill>
                  <a:srgbClr val="22373A"/>
                </a:solidFill>
                <a:latin typeface="Tahoma"/>
                <a:cs typeface="Tahoma"/>
              </a:rPr>
              <a:t> </a:t>
            </a:r>
            <a:r>
              <a:rPr sz="1100" spc="-25" dirty="0">
                <a:solidFill>
                  <a:srgbClr val="22373A"/>
                </a:solidFill>
                <a:latin typeface="Tahoma"/>
                <a:cs typeface="Tahoma"/>
              </a:rPr>
              <a:t>this</a:t>
            </a:r>
            <a:r>
              <a:rPr sz="1100" spc="20" dirty="0">
                <a:solidFill>
                  <a:srgbClr val="22373A"/>
                </a:solidFill>
                <a:latin typeface="Tahoma"/>
                <a:cs typeface="Tahoma"/>
              </a:rPr>
              <a:t> </a:t>
            </a:r>
            <a:r>
              <a:rPr sz="1100" spc="-70" dirty="0">
                <a:solidFill>
                  <a:srgbClr val="22373A"/>
                </a:solidFill>
                <a:latin typeface="Tahoma"/>
                <a:cs typeface="Tahoma"/>
              </a:rPr>
              <a:t>m</a:t>
            </a:r>
            <a:r>
              <a:rPr sz="1100" spc="-15" dirty="0">
                <a:solidFill>
                  <a:srgbClr val="22373A"/>
                </a:solidFill>
                <a:latin typeface="Tahoma"/>
                <a:cs typeface="Tahoma"/>
              </a:rPr>
              <a:t>o</a:t>
            </a:r>
            <a:r>
              <a:rPr sz="1100" spc="-40" dirty="0">
                <a:solidFill>
                  <a:srgbClr val="22373A"/>
                </a:solidFill>
                <a:latin typeface="Tahoma"/>
                <a:cs typeface="Tahoma"/>
              </a:rPr>
              <a:t>del?</a:t>
            </a:r>
            <a:endParaRPr sz="1100">
              <a:latin typeface="Tahoma"/>
              <a:cs typeface="Tahoma"/>
            </a:endParaRPr>
          </a:p>
          <a:p>
            <a:pPr marL="12700">
              <a:lnSpc>
                <a:spcPct val="100000"/>
              </a:lnSpc>
              <a:spcBef>
                <a:spcPts val="835"/>
              </a:spcBef>
            </a:pPr>
            <a:r>
              <a:rPr sz="1100" spc="-30" dirty="0">
                <a:solidFill>
                  <a:srgbClr val="22373A"/>
                </a:solidFill>
                <a:latin typeface="Tahoma"/>
                <a:cs typeface="Tahoma"/>
              </a:rPr>
              <a:t>Can</a:t>
            </a:r>
            <a:r>
              <a:rPr sz="1100" spc="15" dirty="0">
                <a:solidFill>
                  <a:srgbClr val="22373A"/>
                </a:solidFill>
                <a:latin typeface="Tahoma"/>
                <a:cs typeface="Tahoma"/>
              </a:rPr>
              <a:t> </a:t>
            </a:r>
            <a:r>
              <a:rPr sz="1100" spc="-100" dirty="0">
                <a:solidFill>
                  <a:srgbClr val="22373A"/>
                </a:solidFill>
                <a:latin typeface="Tahoma"/>
                <a:cs typeface="Tahoma"/>
              </a:rPr>
              <a:t>we</a:t>
            </a:r>
            <a:r>
              <a:rPr sz="1100" spc="20" dirty="0">
                <a:solidFill>
                  <a:srgbClr val="22373A"/>
                </a:solidFill>
                <a:latin typeface="Tahoma"/>
                <a:cs typeface="Tahoma"/>
              </a:rPr>
              <a:t> </a:t>
            </a:r>
            <a:r>
              <a:rPr sz="1100" spc="-55" dirty="0">
                <a:solidFill>
                  <a:srgbClr val="22373A"/>
                </a:solidFill>
                <a:latin typeface="Tahoma"/>
                <a:cs typeface="Tahoma"/>
              </a:rPr>
              <a:t>be</a:t>
            </a:r>
            <a:r>
              <a:rPr sz="1100" spc="20" dirty="0">
                <a:solidFill>
                  <a:srgbClr val="22373A"/>
                </a:solidFill>
                <a:latin typeface="Tahoma"/>
                <a:cs typeface="Tahoma"/>
              </a:rPr>
              <a:t> </a:t>
            </a:r>
            <a:r>
              <a:rPr sz="1100" spc="-70" dirty="0">
                <a:solidFill>
                  <a:srgbClr val="22373A"/>
                </a:solidFill>
                <a:latin typeface="Tahoma"/>
                <a:cs typeface="Tahoma"/>
              </a:rPr>
              <a:t>more</a:t>
            </a:r>
            <a:r>
              <a:rPr sz="1100" spc="20" dirty="0">
                <a:solidFill>
                  <a:srgbClr val="22373A"/>
                </a:solidFill>
                <a:latin typeface="Tahoma"/>
                <a:cs typeface="Tahoma"/>
              </a:rPr>
              <a:t> </a:t>
            </a:r>
            <a:r>
              <a:rPr sz="1100" spc="-30" dirty="0">
                <a:solidFill>
                  <a:srgbClr val="22373A"/>
                </a:solidFill>
                <a:latin typeface="Tahoma"/>
                <a:cs typeface="Tahoma"/>
              </a:rPr>
              <a:t>specific</a:t>
            </a:r>
            <a:r>
              <a:rPr sz="1100" spc="20" dirty="0">
                <a:solidFill>
                  <a:srgbClr val="22373A"/>
                </a:solidFill>
                <a:latin typeface="Tahoma"/>
                <a:cs typeface="Tahoma"/>
              </a:rPr>
              <a:t> </a:t>
            </a:r>
            <a:r>
              <a:rPr sz="1100" spc="-30" dirty="0">
                <a:solidFill>
                  <a:srgbClr val="22373A"/>
                </a:solidFill>
                <a:latin typeface="Tahoma"/>
                <a:cs typeface="Tahoma"/>
              </a:rPr>
              <a:t>about</a:t>
            </a:r>
            <a:r>
              <a:rPr sz="1100" spc="15" dirty="0">
                <a:solidFill>
                  <a:srgbClr val="22373A"/>
                </a:solidFill>
                <a:latin typeface="Tahoma"/>
                <a:cs typeface="Tahoma"/>
              </a:rPr>
              <a:t> </a:t>
            </a:r>
            <a:r>
              <a:rPr sz="1100" spc="-40" dirty="0">
                <a:solidFill>
                  <a:srgbClr val="22373A"/>
                </a:solidFill>
                <a:latin typeface="Tahoma"/>
                <a:cs typeface="Tahoma"/>
              </a:rPr>
              <a:t>what</a:t>
            </a:r>
            <a:r>
              <a:rPr sz="1100" spc="20"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expect</a:t>
            </a:r>
            <a:r>
              <a:rPr sz="1100" spc="20"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effect</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0" dirty="0">
                <a:solidFill>
                  <a:srgbClr val="22373A"/>
                </a:solidFill>
                <a:latin typeface="Tahoma"/>
                <a:cs typeface="Tahoma"/>
              </a:rPr>
              <a:t>be?</a:t>
            </a:r>
            <a:endParaRPr sz="1100">
              <a:latin typeface="Tahoma"/>
              <a:cs typeface="Tahoma"/>
            </a:endParaRP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24460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65" dirty="0">
                <a:solidFill>
                  <a:srgbClr val="F9F9F9"/>
                </a:solidFill>
              </a:rPr>
              <a:t> </a:t>
            </a:r>
            <a:r>
              <a:rPr sz="1200" spc="-15" dirty="0">
                <a:solidFill>
                  <a:srgbClr val="F9F9F9"/>
                </a:solidFill>
              </a:rPr>
              <a:t>the</a:t>
            </a:r>
            <a:r>
              <a:rPr sz="1200" spc="65" dirty="0">
                <a:solidFill>
                  <a:srgbClr val="F9F9F9"/>
                </a:solidFill>
              </a:rPr>
              <a:t> </a:t>
            </a:r>
            <a:r>
              <a:rPr sz="1200" spc="-45" dirty="0">
                <a:solidFill>
                  <a:srgbClr val="F9F9F9"/>
                </a:solidFill>
              </a:rPr>
              <a:t>model</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27</a:t>
            </a:r>
          </a:p>
        </p:txBody>
      </p:sp>
      <p:sp>
        <p:nvSpPr>
          <p:cNvPr id="3" name="object 3"/>
          <p:cNvSpPr txBox="1"/>
          <p:nvPr/>
        </p:nvSpPr>
        <p:spPr>
          <a:xfrm>
            <a:off x="296494" y="1040738"/>
            <a:ext cx="3604895" cy="1485265"/>
          </a:xfrm>
          <a:prstGeom prst="rect">
            <a:avLst/>
          </a:prstGeom>
        </p:spPr>
        <p:txBody>
          <a:bodyPr vert="horz" wrap="square" lIns="0" tIns="11430" rIns="0" bIns="0" rtlCol="0">
            <a:spAutoFit/>
          </a:bodyPr>
          <a:lstStyle/>
          <a:p>
            <a:pPr marL="63500">
              <a:lnSpc>
                <a:spcPct val="100000"/>
              </a:lnSpc>
              <a:spcBef>
                <a:spcPts val="90"/>
              </a:spcBef>
            </a:pPr>
            <a:r>
              <a:rPr sz="1100" i="1" spc="-55" dirty="0">
                <a:solidFill>
                  <a:srgbClr val="22373A"/>
                </a:solidFill>
                <a:latin typeface="Arial"/>
                <a:cs typeface="Arial"/>
              </a:rPr>
              <a:t>h</a:t>
            </a:r>
            <a:r>
              <a:rPr sz="1200" i="1" baseline="-10416" dirty="0">
                <a:solidFill>
                  <a:srgbClr val="22373A"/>
                </a:solidFill>
                <a:latin typeface="Franklin Gothic Medium"/>
                <a:cs typeface="Franklin Gothic Medium"/>
              </a:rPr>
              <a:t>i </a:t>
            </a:r>
            <a:r>
              <a:rPr sz="1200" i="1" spc="37" baseline="-10416" dirty="0">
                <a:solidFill>
                  <a:srgbClr val="22373A"/>
                </a:solidFill>
                <a:latin typeface="Franklin Gothic Medium"/>
                <a:cs typeface="Franklin Gothic Medium"/>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i="1" spc="15" dirty="0">
                <a:solidFill>
                  <a:srgbClr val="22373A"/>
                </a:solidFill>
                <a:latin typeface="Arial"/>
                <a:cs typeface="Arial"/>
              </a:rPr>
              <a:t>µ</a:t>
            </a:r>
            <a:r>
              <a:rPr sz="1200" i="1" baseline="-10416" dirty="0">
                <a:solidFill>
                  <a:srgbClr val="22373A"/>
                </a:solidFill>
                <a:latin typeface="Franklin Gothic Medium"/>
                <a:cs typeface="Franklin Gothic Medium"/>
              </a:rPr>
              <a:t>i</a:t>
            </a:r>
            <a:r>
              <a:rPr sz="1200" i="1" spc="-120" baseline="-10416" dirty="0">
                <a:solidFill>
                  <a:srgbClr val="22373A"/>
                </a:solidFill>
                <a:latin typeface="Franklin Gothic Medium"/>
                <a:cs typeface="Franklin Gothic Medium"/>
              </a:rPr>
              <a:t> </a:t>
            </a:r>
            <a:r>
              <a:rPr sz="1100" i="1" spc="-5" dirty="0">
                <a:solidFill>
                  <a:srgbClr val="22373A"/>
                </a:solidFill>
                <a:latin typeface="Arial"/>
                <a:cs typeface="Arial"/>
              </a:rPr>
              <a:t>,</a:t>
            </a:r>
            <a:r>
              <a:rPr sz="1100" i="1" spc="-125" dirty="0">
                <a:solidFill>
                  <a:srgbClr val="22373A"/>
                </a:solidFill>
                <a:latin typeface="Arial"/>
                <a:cs typeface="Arial"/>
              </a:rPr>
              <a:t> </a:t>
            </a:r>
            <a:r>
              <a:rPr sz="1100" i="1" spc="-10" dirty="0">
                <a:solidFill>
                  <a:srgbClr val="22373A"/>
                </a:solidFill>
                <a:latin typeface="Arial"/>
                <a:cs typeface="Arial"/>
              </a:rPr>
              <a:t>σ</a:t>
            </a:r>
            <a:r>
              <a:rPr sz="1100" spc="-5" dirty="0">
                <a:solidFill>
                  <a:srgbClr val="22373A"/>
                </a:solidFill>
                <a:latin typeface="Tahoma"/>
                <a:cs typeface="Tahoma"/>
              </a:rPr>
              <a:t>)</a:t>
            </a:r>
            <a:r>
              <a:rPr sz="1100" spc="-90" dirty="0">
                <a:solidFill>
                  <a:srgbClr val="22373A"/>
                </a:solidFill>
                <a:latin typeface="Tahoma"/>
                <a:cs typeface="Tahoma"/>
              </a:rPr>
              <a:t>:</a:t>
            </a:r>
            <a:r>
              <a:rPr sz="1100" spc="140" dirty="0">
                <a:solidFill>
                  <a:srgbClr val="22373A"/>
                </a:solidFill>
                <a:latin typeface="Tahoma"/>
                <a:cs typeface="Tahoma"/>
              </a:rPr>
              <a:t> </a:t>
            </a:r>
            <a:r>
              <a:rPr sz="1100" b="1" spc="70" dirty="0">
                <a:solidFill>
                  <a:srgbClr val="22373A"/>
                </a:solidFill>
                <a:latin typeface="Times New Roman"/>
                <a:cs typeface="Times New Roman"/>
              </a:rPr>
              <a:t>family</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55" dirty="0">
                <a:solidFill>
                  <a:srgbClr val="22373A"/>
                </a:solidFill>
                <a:latin typeface="Times New Roman"/>
                <a:cs typeface="Times New Roman"/>
              </a:rPr>
              <a:t>=</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65" dirty="0">
                <a:solidFill>
                  <a:srgbClr val="22373A"/>
                </a:solidFill>
                <a:latin typeface="Times New Roman"/>
                <a:cs typeface="Times New Roman"/>
              </a:rPr>
              <a:t>gaussian</a:t>
            </a:r>
            <a:endParaRPr sz="1100">
              <a:latin typeface="Times New Roman"/>
              <a:cs typeface="Times New Roman"/>
            </a:endParaRPr>
          </a:p>
          <a:p>
            <a:pPr marL="63500">
              <a:lnSpc>
                <a:spcPct val="100000"/>
              </a:lnSpc>
              <a:spcBef>
                <a:spcPts val="835"/>
              </a:spcBef>
            </a:pPr>
            <a:r>
              <a:rPr sz="1100" i="1" spc="15" dirty="0">
                <a:solidFill>
                  <a:srgbClr val="22373A"/>
                </a:solidFill>
                <a:latin typeface="Arial"/>
                <a:cs typeface="Arial"/>
              </a:rPr>
              <a:t>µ</a:t>
            </a:r>
            <a:r>
              <a:rPr sz="1200" i="1" baseline="-10416" dirty="0">
                <a:solidFill>
                  <a:srgbClr val="22373A"/>
                </a:solidFill>
                <a:latin typeface="Franklin Gothic Medium"/>
                <a:cs typeface="Franklin Gothic Medium"/>
              </a:rPr>
              <a:t>i </a:t>
            </a:r>
            <a:r>
              <a:rPr sz="1200" i="1" spc="37" baseline="-10416" dirty="0">
                <a:solidFill>
                  <a:srgbClr val="22373A"/>
                </a:solidFill>
                <a:latin typeface="Franklin Gothic Medium"/>
                <a:cs typeface="Franklin Gothic Medium"/>
              </a:rPr>
              <a:t> </a:t>
            </a:r>
            <a:r>
              <a:rPr sz="1100" spc="45" dirty="0">
                <a:solidFill>
                  <a:srgbClr val="22373A"/>
                </a:solidFill>
                <a:latin typeface="Tahoma"/>
                <a:cs typeface="Tahoma"/>
              </a:rPr>
              <a:t>=</a:t>
            </a:r>
            <a:r>
              <a:rPr sz="1100" spc="-45" dirty="0">
                <a:solidFill>
                  <a:srgbClr val="22373A"/>
                </a:solidFill>
                <a:latin typeface="Tahoma"/>
                <a:cs typeface="Tahoma"/>
              </a:rPr>
              <a:t> </a:t>
            </a:r>
            <a:r>
              <a:rPr sz="1100" i="1" spc="70" dirty="0">
                <a:solidFill>
                  <a:srgbClr val="22373A"/>
                </a:solidFill>
                <a:latin typeface="Arial"/>
                <a:cs typeface="Arial"/>
              </a:rPr>
              <a:t>α</a:t>
            </a:r>
            <a:r>
              <a:rPr sz="1100" i="1" spc="-60" dirty="0">
                <a:solidFill>
                  <a:srgbClr val="22373A"/>
                </a:solidFill>
                <a:latin typeface="Arial"/>
                <a:cs typeface="Arial"/>
              </a:rPr>
              <a:t> </a:t>
            </a:r>
            <a:r>
              <a:rPr sz="1100" spc="45" dirty="0">
                <a:solidFill>
                  <a:srgbClr val="22373A"/>
                </a:solidFill>
                <a:latin typeface="Tahoma"/>
                <a:cs typeface="Tahoma"/>
              </a:rPr>
              <a:t>+</a:t>
            </a:r>
            <a:r>
              <a:rPr sz="1100" spc="-105" dirty="0">
                <a:solidFill>
                  <a:srgbClr val="22373A"/>
                </a:solidFill>
                <a:latin typeface="Tahoma"/>
                <a:cs typeface="Tahoma"/>
              </a:rPr>
              <a:t> </a:t>
            </a:r>
            <a:r>
              <a:rPr sz="1100" i="1" spc="40" dirty="0">
                <a:solidFill>
                  <a:srgbClr val="22373A"/>
                </a:solidFill>
                <a:latin typeface="Arial"/>
                <a:cs typeface="Arial"/>
              </a:rPr>
              <a:t>β</a:t>
            </a:r>
            <a:r>
              <a:rPr sz="1100" i="1" spc="-50" dirty="0">
                <a:solidFill>
                  <a:srgbClr val="22373A"/>
                </a:solidFill>
                <a:latin typeface="Arial"/>
                <a:cs typeface="Arial"/>
              </a:rPr>
              <a:t>x</a:t>
            </a:r>
            <a:r>
              <a:rPr sz="1200" i="1" baseline="-10416" dirty="0">
                <a:solidFill>
                  <a:srgbClr val="22373A"/>
                </a:solidFill>
                <a:latin typeface="Franklin Gothic Medium"/>
                <a:cs typeface="Franklin Gothic Medium"/>
              </a:rPr>
              <a:t>i</a:t>
            </a:r>
            <a:r>
              <a:rPr sz="1200" i="1" spc="-120" baseline="-10416" dirty="0">
                <a:solidFill>
                  <a:srgbClr val="22373A"/>
                </a:solidFill>
                <a:latin typeface="Franklin Gothic Medium"/>
                <a:cs typeface="Franklin Gothic Medium"/>
              </a:rPr>
              <a:t> </a:t>
            </a:r>
            <a:r>
              <a:rPr sz="1100" spc="-90" dirty="0">
                <a:solidFill>
                  <a:srgbClr val="22373A"/>
                </a:solidFill>
                <a:latin typeface="Tahoma"/>
                <a:cs typeface="Tahoma"/>
              </a:rPr>
              <a:t>:</a:t>
            </a:r>
            <a:r>
              <a:rPr sz="1100" spc="140" dirty="0">
                <a:solidFill>
                  <a:srgbClr val="22373A"/>
                </a:solidFill>
                <a:latin typeface="Tahoma"/>
                <a:cs typeface="Tahoma"/>
              </a:rPr>
              <a:t> </a:t>
            </a:r>
            <a:r>
              <a:rPr sz="1100" b="1" spc="80" dirty="0">
                <a:solidFill>
                  <a:srgbClr val="22373A"/>
                </a:solidFill>
                <a:latin typeface="Times New Roman"/>
                <a:cs typeface="Times New Roman"/>
              </a:rPr>
              <a:t>height</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1</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55" dirty="0">
                <a:solidFill>
                  <a:srgbClr val="22373A"/>
                </a:solidFill>
                <a:latin typeface="Times New Roman"/>
                <a:cs typeface="Times New Roman"/>
              </a:rPr>
              <a:t>+</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50" dirty="0">
                <a:solidFill>
                  <a:srgbClr val="22373A"/>
                </a:solidFill>
                <a:latin typeface="Times New Roman"/>
                <a:cs typeface="Times New Roman"/>
              </a:rPr>
              <a:t>weight</a:t>
            </a:r>
            <a:endParaRPr sz="1100">
              <a:latin typeface="Times New Roman"/>
              <a:cs typeface="Times New Roman"/>
            </a:endParaRPr>
          </a:p>
          <a:p>
            <a:pPr marL="63500" marR="100965">
              <a:lnSpc>
                <a:spcPct val="118000"/>
              </a:lnSpc>
              <a:spcBef>
                <a:spcPts val="600"/>
              </a:spcBef>
            </a:pPr>
            <a:r>
              <a:rPr sz="1100" i="1" spc="70" dirty="0">
                <a:solidFill>
                  <a:srgbClr val="22373A"/>
                </a:solidFill>
                <a:latin typeface="Arial"/>
                <a:cs typeface="Arial"/>
              </a:rPr>
              <a:t>α </a:t>
            </a:r>
            <a:r>
              <a:rPr sz="1100" spc="-30" dirty="0">
                <a:solidFill>
                  <a:srgbClr val="22373A"/>
                </a:solidFill>
                <a:latin typeface="Lucida Sans Unicode"/>
                <a:cs typeface="Lucida Sans Unicode"/>
              </a:rPr>
              <a:t>∼ </a:t>
            </a:r>
            <a:r>
              <a:rPr sz="1100" i="1" spc="-45" dirty="0">
                <a:solidFill>
                  <a:srgbClr val="22373A"/>
                </a:solidFill>
                <a:latin typeface="Arial"/>
                <a:cs typeface="Arial"/>
              </a:rPr>
              <a:t>Normal </a:t>
            </a:r>
            <a:r>
              <a:rPr sz="1100" spc="-35" dirty="0">
                <a:solidFill>
                  <a:srgbClr val="22373A"/>
                </a:solidFill>
                <a:latin typeface="Tahoma"/>
                <a:cs typeface="Tahoma"/>
              </a:rPr>
              <a:t>(100</a:t>
            </a:r>
            <a:r>
              <a:rPr sz="1100" i="1" spc="-35" dirty="0">
                <a:solidFill>
                  <a:srgbClr val="22373A"/>
                </a:solidFill>
                <a:latin typeface="Arial"/>
                <a:cs typeface="Arial"/>
              </a:rPr>
              <a:t>, </a:t>
            </a:r>
            <a:r>
              <a:rPr sz="1100" spc="-50" dirty="0">
                <a:solidFill>
                  <a:srgbClr val="22373A"/>
                </a:solidFill>
                <a:latin typeface="Tahoma"/>
                <a:cs typeface="Tahoma"/>
              </a:rPr>
              <a:t>20):</a:t>
            </a:r>
            <a:r>
              <a:rPr sz="1100" spc="-45" dirty="0">
                <a:solidFill>
                  <a:srgbClr val="22373A"/>
                </a:solidFill>
                <a:latin typeface="Tahoma"/>
                <a:cs typeface="Tahoma"/>
              </a:rPr>
              <a:t> </a:t>
            </a:r>
            <a:r>
              <a:rPr sz="1100" b="1" spc="80" dirty="0">
                <a:solidFill>
                  <a:srgbClr val="22373A"/>
                </a:solidFill>
                <a:latin typeface="Times New Roman"/>
                <a:cs typeface="Times New Roman"/>
              </a:rPr>
              <a:t>prior(normal(100,20), </a:t>
            </a:r>
            <a:r>
              <a:rPr sz="1100" b="1" spc="130" dirty="0">
                <a:solidFill>
                  <a:srgbClr val="22373A"/>
                </a:solidFill>
                <a:latin typeface="Times New Roman"/>
                <a:cs typeface="Times New Roman"/>
              </a:rPr>
              <a:t>class </a:t>
            </a:r>
            <a:r>
              <a:rPr sz="1100" b="1" spc="-55" dirty="0">
                <a:solidFill>
                  <a:srgbClr val="22373A"/>
                </a:solidFill>
                <a:latin typeface="Times New Roman"/>
                <a:cs typeface="Times New Roman"/>
              </a:rPr>
              <a:t>= </a:t>
            </a:r>
            <a:r>
              <a:rPr sz="1100" b="1" spc="-260" dirty="0">
                <a:solidFill>
                  <a:srgbClr val="22373A"/>
                </a:solidFill>
                <a:latin typeface="Times New Roman"/>
                <a:cs typeface="Times New Roman"/>
              </a:rPr>
              <a:t> </a:t>
            </a:r>
            <a:r>
              <a:rPr sz="1100" b="1" spc="110" dirty="0">
                <a:solidFill>
                  <a:srgbClr val="22373A"/>
                </a:solidFill>
                <a:latin typeface="Times New Roman"/>
                <a:cs typeface="Times New Roman"/>
              </a:rPr>
              <a:t>intercept)</a:t>
            </a:r>
            <a:endParaRPr sz="1100">
              <a:latin typeface="Times New Roman"/>
              <a:cs typeface="Times New Roman"/>
            </a:endParaRPr>
          </a:p>
          <a:p>
            <a:pPr marL="63500">
              <a:lnSpc>
                <a:spcPct val="100000"/>
              </a:lnSpc>
              <a:spcBef>
                <a:spcPts val="835"/>
              </a:spcBef>
            </a:pPr>
            <a:r>
              <a:rPr sz="1100" i="1" spc="-15" dirty="0">
                <a:solidFill>
                  <a:srgbClr val="22373A"/>
                </a:solidFill>
                <a:latin typeface="Arial"/>
                <a:cs typeface="Arial"/>
              </a:rPr>
              <a:t>β</a:t>
            </a:r>
            <a:r>
              <a:rPr sz="1100" i="1" spc="50" dirty="0">
                <a:solidFill>
                  <a:srgbClr val="22373A"/>
                </a:solidFill>
                <a:latin typeface="Arial"/>
                <a:cs typeface="Arial"/>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spc="-60" dirty="0">
                <a:solidFill>
                  <a:srgbClr val="22373A"/>
                </a:solidFill>
                <a:latin typeface="Tahoma"/>
                <a:cs typeface="Tahoma"/>
              </a:rPr>
              <a:t>0</a:t>
            </a:r>
            <a:r>
              <a:rPr sz="1100" i="1" spc="-5" dirty="0">
                <a:solidFill>
                  <a:srgbClr val="22373A"/>
                </a:solidFill>
                <a:latin typeface="Arial"/>
                <a:cs typeface="Arial"/>
              </a:rPr>
              <a:t>,</a:t>
            </a:r>
            <a:r>
              <a:rPr sz="1100" i="1" spc="-125" dirty="0">
                <a:solidFill>
                  <a:srgbClr val="22373A"/>
                </a:solidFill>
                <a:latin typeface="Arial"/>
                <a:cs typeface="Arial"/>
              </a:rPr>
              <a:t> </a:t>
            </a:r>
            <a:r>
              <a:rPr sz="1100" spc="-55" dirty="0">
                <a:solidFill>
                  <a:srgbClr val="22373A"/>
                </a:solidFill>
                <a:latin typeface="Tahoma"/>
                <a:cs typeface="Tahoma"/>
              </a:rPr>
              <a:t>10</a:t>
            </a:r>
            <a:r>
              <a:rPr sz="1100" spc="-5" dirty="0">
                <a:solidFill>
                  <a:srgbClr val="22373A"/>
                </a:solidFill>
                <a:latin typeface="Tahoma"/>
                <a:cs typeface="Tahoma"/>
              </a:rPr>
              <a:t>)</a:t>
            </a:r>
            <a:r>
              <a:rPr sz="1100" spc="-90" dirty="0">
                <a:solidFill>
                  <a:srgbClr val="22373A"/>
                </a:solidFill>
                <a:latin typeface="Tahoma"/>
                <a:cs typeface="Tahoma"/>
              </a:rPr>
              <a:t>:</a:t>
            </a:r>
            <a:r>
              <a:rPr sz="1100" spc="140" dirty="0">
                <a:solidFill>
                  <a:srgbClr val="22373A"/>
                </a:solidFill>
                <a:latin typeface="Tahoma"/>
                <a:cs typeface="Tahoma"/>
              </a:rPr>
              <a:t> </a:t>
            </a:r>
            <a:r>
              <a:rPr sz="1100" b="1" spc="90" dirty="0">
                <a:solidFill>
                  <a:srgbClr val="22373A"/>
                </a:solidFill>
                <a:latin typeface="Times New Roman"/>
                <a:cs typeface="Times New Roman"/>
              </a:rPr>
              <a:t>prior(normal(0,10),</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130" dirty="0">
                <a:solidFill>
                  <a:srgbClr val="22373A"/>
                </a:solidFill>
                <a:latin typeface="Times New Roman"/>
                <a:cs typeface="Times New Roman"/>
              </a:rPr>
              <a:t>class</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55" dirty="0">
                <a:solidFill>
                  <a:srgbClr val="22373A"/>
                </a:solidFill>
                <a:latin typeface="Times New Roman"/>
                <a:cs typeface="Times New Roman"/>
              </a:rPr>
              <a:t>=</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80" dirty="0">
                <a:solidFill>
                  <a:srgbClr val="22373A"/>
                </a:solidFill>
                <a:latin typeface="Times New Roman"/>
                <a:cs typeface="Times New Roman"/>
              </a:rPr>
              <a:t>b)</a:t>
            </a:r>
            <a:endParaRPr sz="1100">
              <a:latin typeface="Times New Roman"/>
              <a:cs typeface="Times New Roman"/>
            </a:endParaRPr>
          </a:p>
          <a:p>
            <a:pPr marL="63500">
              <a:lnSpc>
                <a:spcPct val="100000"/>
              </a:lnSpc>
              <a:spcBef>
                <a:spcPts val="835"/>
              </a:spcBef>
            </a:pPr>
            <a:r>
              <a:rPr sz="1100" i="1" spc="-45" dirty="0">
                <a:solidFill>
                  <a:srgbClr val="22373A"/>
                </a:solidFill>
                <a:latin typeface="Arial"/>
                <a:cs typeface="Arial"/>
              </a:rPr>
              <a:t>σ</a:t>
            </a:r>
            <a:r>
              <a:rPr sz="1100" i="1" spc="35" dirty="0">
                <a:solidFill>
                  <a:srgbClr val="22373A"/>
                </a:solidFill>
                <a:latin typeface="Arial"/>
                <a:cs typeface="Arial"/>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75" dirty="0">
                <a:solidFill>
                  <a:srgbClr val="22373A"/>
                </a:solidFill>
                <a:latin typeface="Arial"/>
                <a:cs typeface="Arial"/>
              </a:rPr>
              <a:t>Cauch</a:t>
            </a:r>
            <a:r>
              <a:rPr sz="1100" i="1" spc="-60" dirty="0">
                <a:solidFill>
                  <a:srgbClr val="22373A"/>
                </a:solidFill>
                <a:latin typeface="Arial"/>
                <a:cs typeface="Arial"/>
              </a:rPr>
              <a:t>y</a:t>
            </a:r>
            <a:r>
              <a:rPr sz="1100" i="1" spc="-190" dirty="0">
                <a:solidFill>
                  <a:srgbClr val="22373A"/>
                </a:solidFill>
                <a:latin typeface="Arial"/>
                <a:cs typeface="Arial"/>
              </a:rPr>
              <a:t> </a:t>
            </a:r>
            <a:r>
              <a:rPr sz="1100" spc="-5" dirty="0">
                <a:solidFill>
                  <a:srgbClr val="22373A"/>
                </a:solidFill>
                <a:latin typeface="Tahoma"/>
                <a:cs typeface="Tahoma"/>
              </a:rPr>
              <a:t>(</a:t>
            </a:r>
            <a:r>
              <a:rPr sz="1100" spc="-60" dirty="0">
                <a:solidFill>
                  <a:srgbClr val="22373A"/>
                </a:solidFill>
                <a:latin typeface="Tahoma"/>
                <a:cs typeface="Tahoma"/>
              </a:rPr>
              <a:t>0</a:t>
            </a:r>
            <a:r>
              <a:rPr sz="1100" i="1" spc="-5" dirty="0">
                <a:solidFill>
                  <a:srgbClr val="22373A"/>
                </a:solidFill>
                <a:latin typeface="Arial"/>
                <a:cs typeface="Arial"/>
              </a:rPr>
              <a:t>,</a:t>
            </a:r>
            <a:r>
              <a:rPr sz="1100" i="1" spc="-125" dirty="0">
                <a:solidFill>
                  <a:srgbClr val="22373A"/>
                </a:solidFill>
                <a:latin typeface="Arial"/>
                <a:cs typeface="Arial"/>
              </a:rPr>
              <a:t> </a:t>
            </a:r>
            <a:r>
              <a:rPr sz="1100" spc="-60" dirty="0">
                <a:solidFill>
                  <a:srgbClr val="22373A"/>
                </a:solidFill>
                <a:latin typeface="Tahoma"/>
                <a:cs typeface="Tahoma"/>
              </a:rPr>
              <a:t>1</a:t>
            </a:r>
            <a:r>
              <a:rPr sz="1100" spc="-5" dirty="0">
                <a:solidFill>
                  <a:srgbClr val="22373A"/>
                </a:solidFill>
                <a:latin typeface="Tahoma"/>
                <a:cs typeface="Tahoma"/>
              </a:rPr>
              <a:t>)</a:t>
            </a:r>
            <a:r>
              <a:rPr sz="1100" spc="-90" dirty="0">
                <a:solidFill>
                  <a:srgbClr val="22373A"/>
                </a:solidFill>
                <a:latin typeface="Tahoma"/>
                <a:cs typeface="Tahoma"/>
              </a:rPr>
              <a:t>:</a:t>
            </a:r>
            <a:r>
              <a:rPr sz="1100" spc="140" dirty="0">
                <a:solidFill>
                  <a:srgbClr val="22373A"/>
                </a:solidFill>
                <a:latin typeface="Tahoma"/>
                <a:cs typeface="Tahoma"/>
              </a:rPr>
              <a:t> </a:t>
            </a:r>
            <a:r>
              <a:rPr sz="1100" b="1" spc="100" dirty="0">
                <a:solidFill>
                  <a:srgbClr val="22373A"/>
                </a:solidFill>
                <a:latin typeface="Times New Roman"/>
                <a:cs typeface="Times New Roman"/>
              </a:rPr>
              <a:t>prior(cauchy(0,1),</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130" dirty="0">
                <a:solidFill>
                  <a:srgbClr val="22373A"/>
                </a:solidFill>
                <a:latin typeface="Times New Roman"/>
                <a:cs typeface="Times New Roman"/>
              </a:rPr>
              <a:t>class</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55" dirty="0">
                <a:solidFill>
                  <a:srgbClr val="22373A"/>
                </a:solidFill>
                <a:latin typeface="Times New Roman"/>
                <a:cs typeface="Times New Roman"/>
              </a:rPr>
              <a:t>=</a:t>
            </a:r>
            <a:r>
              <a:rPr sz="1100" b="1" dirty="0">
                <a:solidFill>
                  <a:srgbClr val="22373A"/>
                </a:solidFill>
                <a:latin typeface="Times New Roman"/>
                <a:cs typeface="Times New Roman"/>
              </a:rPr>
              <a:t> </a:t>
            </a:r>
            <a:r>
              <a:rPr sz="1100" b="1" spc="20" dirty="0">
                <a:solidFill>
                  <a:srgbClr val="22373A"/>
                </a:solidFill>
                <a:latin typeface="Times New Roman"/>
                <a:cs typeface="Times New Roman"/>
              </a:rPr>
              <a:t> </a:t>
            </a:r>
            <a:r>
              <a:rPr sz="1100" b="1" spc="50" dirty="0">
                <a:solidFill>
                  <a:srgbClr val="22373A"/>
                </a:solidFill>
                <a:latin typeface="Times New Roman"/>
                <a:cs typeface="Times New Roman"/>
              </a:rPr>
              <a:t>sigma)</a:t>
            </a:r>
            <a:endParaRPr sz="1100">
              <a:latin typeface="Times New Roman"/>
              <a:cs typeface="Times New Roman"/>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marR="5080">
              <a:lnSpc>
                <a:spcPct val="122700"/>
              </a:lnSpc>
              <a:spcBef>
                <a:spcPts val="90"/>
              </a:spcBef>
            </a:pPr>
            <a:r>
              <a:rPr dirty="0">
                <a:hlinkClick r:id="rId2" action="ppaction://hlinksldjump"/>
              </a:rPr>
              <a:t>Getting</a:t>
            </a:r>
            <a:r>
              <a:rPr spc="125" dirty="0">
                <a:hlinkClick r:id="rId2" action="ppaction://hlinksldjump"/>
              </a:rPr>
              <a:t> </a:t>
            </a:r>
            <a:r>
              <a:rPr spc="-40" dirty="0">
                <a:hlinkClick r:id="rId2" action="ppaction://hlinksldjump"/>
              </a:rPr>
              <a:t>set</a:t>
            </a:r>
            <a:r>
              <a:rPr spc="125" dirty="0">
                <a:hlinkClick r:id="rId2" action="ppaction://hlinksldjump"/>
              </a:rPr>
              <a:t> </a:t>
            </a:r>
            <a:r>
              <a:rPr spc="-55" dirty="0">
                <a:hlinkClick r:id="rId2" action="ppaction://hlinksldjump"/>
              </a:rPr>
              <a:t>up</a:t>
            </a:r>
            <a:r>
              <a:rPr spc="130" dirty="0">
                <a:hlinkClick r:id="rId2" action="ppaction://hlinksldjump"/>
              </a:rPr>
              <a:t> </a:t>
            </a:r>
            <a:r>
              <a:rPr spc="20" dirty="0">
                <a:hlinkClick r:id="rId2" action="ppaction://hlinksldjump"/>
              </a:rPr>
              <a:t>to</a:t>
            </a:r>
            <a:r>
              <a:rPr spc="125" dirty="0">
                <a:hlinkClick r:id="rId2" action="ppaction://hlinksldjump"/>
              </a:rPr>
              <a:t> </a:t>
            </a:r>
            <a:r>
              <a:rPr spc="-60" dirty="0">
                <a:hlinkClick r:id="rId2" action="ppaction://hlinksldjump"/>
              </a:rPr>
              <a:t>do</a:t>
            </a:r>
            <a:r>
              <a:rPr spc="125" dirty="0">
                <a:hlinkClick r:id="rId2" action="ppaction://hlinksldjump"/>
              </a:rPr>
              <a:t> </a:t>
            </a:r>
            <a:r>
              <a:rPr spc="-60" dirty="0">
                <a:hlinkClick r:id="rId2" action="ppaction://hlinksldjump"/>
              </a:rPr>
              <a:t>Bayesian </a:t>
            </a:r>
            <a:r>
              <a:rPr spc="-375" dirty="0"/>
              <a:t> </a:t>
            </a:r>
            <a:r>
              <a:rPr spc="-55" dirty="0">
                <a:hlinkClick r:id="rId2" action="ppaction://hlinksldjump"/>
              </a:rPr>
              <a:t>models</a:t>
            </a:r>
          </a:p>
        </p:txBody>
      </p:sp>
      <p:grpSp>
        <p:nvGrpSpPr>
          <p:cNvPr id="3" name="object 3"/>
          <p:cNvGrpSpPr/>
          <p:nvPr/>
        </p:nvGrpSpPr>
        <p:grpSpPr>
          <a:xfrm>
            <a:off x="779995" y="1907406"/>
            <a:ext cx="3048635" cy="5080"/>
            <a:chOff x="779995" y="1907406"/>
            <a:chExt cx="3048635" cy="5080"/>
          </a:xfrm>
        </p:grpSpPr>
        <p:sp>
          <p:nvSpPr>
            <p:cNvPr id="4" name="object 4"/>
            <p:cNvSpPr/>
            <p:nvPr/>
          </p:nvSpPr>
          <p:spPr>
            <a:xfrm>
              <a:off x="779995" y="1907406"/>
              <a:ext cx="3048635" cy="5080"/>
            </a:xfrm>
            <a:custGeom>
              <a:avLst/>
              <a:gdLst/>
              <a:ahLst/>
              <a:cxnLst/>
              <a:rect l="l" t="t" r="r" b="b"/>
              <a:pathLst>
                <a:path w="3048635" h="5080">
                  <a:moveTo>
                    <a:pt x="0" y="5060"/>
                  </a:moveTo>
                  <a:lnTo>
                    <a:pt x="0" y="0"/>
                  </a:lnTo>
                  <a:lnTo>
                    <a:pt x="3048038" y="0"/>
                  </a:lnTo>
                  <a:lnTo>
                    <a:pt x="3048038" y="5060"/>
                  </a:lnTo>
                  <a:lnTo>
                    <a:pt x="0" y="5060"/>
                  </a:lnTo>
                  <a:close/>
                </a:path>
              </a:pathLst>
            </a:custGeom>
            <a:solidFill>
              <a:srgbClr val="D5C5B6"/>
            </a:solidFill>
          </p:spPr>
          <p:txBody>
            <a:bodyPr wrap="square" lIns="0" tIns="0" rIns="0" bIns="0" rtlCol="0"/>
            <a:lstStyle/>
            <a:p>
              <a:endParaRPr/>
            </a:p>
          </p:txBody>
        </p:sp>
        <p:sp>
          <p:nvSpPr>
            <p:cNvPr id="5" name="object 5"/>
            <p:cNvSpPr/>
            <p:nvPr/>
          </p:nvSpPr>
          <p:spPr>
            <a:xfrm>
              <a:off x="779995" y="1907406"/>
              <a:ext cx="82550" cy="5080"/>
            </a:xfrm>
            <a:custGeom>
              <a:avLst/>
              <a:gdLst/>
              <a:ahLst/>
              <a:cxnLst/>
              <a:rect l="l" t="t" r="r" b="b"/>
              <a:pathLst>
                <a:path w="82550" h="5080">
                  <a:moveTo>
                    <a:pt x="0" y="5060"/>
                  </a:moveTo>
                  <a:lnTo>
                    <a:pt x="0" y="0"/>
                  </a:lnTo>
                  <a:lnTo>
                    <a:pt x="82367" y="0"/>
                  </a:lnTo>
                  <a:lnTo>
                    <a:pt x="82367" y="5060"/>
                  </a:lnTo>
                  <a:lnTo>
                    <a:pt x="0" y="5060"/>
                  </a:lnTo>
                  <a:close/>
                </a:path>
              </a:pathLst>
            </a:custGeom>
            <a:solidFill>
              <a:srgbClr val="EB801A"/>
            </a:solidFill>
          </p:spPr>
          <p:txBody>
            <a:bodyPr wrap="square" lIns="0" tIns="0" rIns="0" bIns="0" rtlCol="0"/>
            <a:lstStyle/>
            <a:p>
              <a:endParaRPr/>
            </a:p>
          </p:txBody>
        </p:sp>
      </p:gr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412240" cy="207645"/>
          </a:xfrm>
          <a:prstGeom prst="rect">
            <a:avLst/>
          </a:prstGeom>
        </p:spPr>
        <p:txBody>
          <a:bodyPr vert="horz" wrap="square" lIns="0" tIns="12065" rIns="0" bIns="0" rtlCol="0">
            <a:spAutoFit/>
          </a:bodyPr>
          <a:lstStyle/>
          <a:p>
            <a:pPr marL="12700">
              <a:lnSpc>
                <a:spcPct val="100000"/>
              </a:lnSpc>
              <a:spcBef>
                <a:spcPts val="95"/>
              </a:spcBef>
            </a:pPr>
            <a:r>
              <a:rPr sz="1200" spc="-55" dirty="0">
                <a:solidFill>
                  <a:srgbClr val="F9F9F9"/>
                </a:solidFill>
              </a:rPr>
              <a:t>Looking</a:t>
            </a:r>
            <a:r>
              <a:rPr sz="1200" spc="80" dirty="0">
                <a:solidFill>
                  <a:srgbClr val="F9F9F9"/>
                </a:solidFill>
              </a:rPr>
              <a:t> </a:t>
            </a:r>
            <a:r>
              <a:rPr sz="1200" spc="20" dirty="0">
                <a:solidFill>
                  <a:srgbClr val="F9F9F9"/>
                </a:solidFill>
              </a:rPr>
              <a:t>at</a:t>
            </a:r>
            <a:r>
              <a:rPr sz="1200" spc="90" dirty="0">
                <a:solidFill>
                  <a:srgbClr val="F9F9F9"/>
                </a:solidFill>
              </a:rPr>
              <a:t> </a:t>
            </a:r>
            <a:r>
              <a:rPr sz="1200" spc="-15" dirty="0">
                <a:solidFill>
                  <a:srgbClr val="F9F9F9"/>
                </a:solidFill>
              </a:rPr>
              <a:t>the</a:t>
            </a:r>
            <a:r>
              <a:rPr sz="1200" spc="85" dirty="0">
                <a:solidFill>
                  <a:srgbClr val="F9F9F9"/>
                </a:solidFill>
              </a:rPr>
              <a:t> </a:t>
            </a:r>
            <a:r>
              <a:rPr sz="1200" spc="-15" dirty="0">
                <a:solidFill>
                  <a:srgbClr val="F9F9F9"/>
                </a:solidFill>
              </a:rPr>
              <a:t>data</a:t>
            </a:r>
            <a:endParaRPr sz="1200"/>
          </a:p>
        </p:txBody>
      </p:sp>
      <p:sp>
        <p:nvSpPr>
          <p:cNvPr id="3" name="object 3"/>
          <p:cNvSpPr/>
          <p:nvPr/>
        </p:nvSpPr>
        <p:spPr>
          <a:xfrm>
            <a:off x="322046" y="424294"/>
            <a:ext cx="3964304" cy="342265"/>
          </a:xfrm>
          <a:custGeom>
            <a:avLst/>
            <a:gdLst/>
            <a:ahLst/>
            <a:cxnLst/>
            <a:rect l="l" t="t" r="r" b="b"/>
            <a:pathLst>
              <a:path w="3964304" h="342265">
                <a:moveTo>
                  <a:pt x="3963911" y="0"/>
                </a:moveTo>
                <a:lnTo>
                  <a:pt x="0" y="0"/>
                </a:lnTo>
                <a:lnTo>
                  <a:pt x="0" y="341693"/>
                </a:lnTo>
                <a:lnTo>
                  <a:pt x="3963911" y="341693"/>
                </a:lnTo>
                <a:lnTo>
                  <a:pt x="3963911" y="0"/>
                </a:lnTo>
                <a:close/>
              </a:path>
            </a:pathLst>
          </a:custGeom>
          <a:solidFill>
            <a:srgbClr val="F8F8F8"/>
          </a:solidFill>
        </p:spPr>
        <p:txBody>
          <a:bodyPr wrap="square" lIns="0" tIns="0" rIns="0" bIns="0" rtlCol="0"/>
          <a:lstStyle/>
          <a:p>
            <a:endParaRPr/>
          </a:p>
        </p:txBody>
      </p:sp>
      <p:grpSp>
        <p:nvGrpSpPr>
          <p:cNvPr id="4" name="object 4"/>
          <p:cNvGrpSpPr/>
          <p:nvPr/>
        </p:nvGrpSpPr>
        <p:grpSpPr>
          <a:xfrm>
            <a:off x="359994" y="892512"/>
            <a:ext cx="3888104" cy="2332990"/>
            <a:chOff x="359994" y="892512"/>
            <a:chExt cx="3888104" cy="2332990"/>
          </a:xfrm>
        </p:grpSpPr>
        <p:sp>
          <p:nvSpPr>
            <p:cNvPr id="5" name="object 5"/>
            <p:cNvSpPr/>
            <p:nvPr/>
          </p:nvSpPr>
          <p:spPr>
            <a:xfrm>
              <a:off x="359994" y="892512"/>
              <a:ext cx="3888104" cy="2332990"/>
            </a:xfrm>
            <a:custGeom>
              <a:avLst/>
              <a:gdLst/>
              <a:ahLst/>
              <a:cxnLst/>
              <a:rect l="l" t="t" r="r" b="b"/>
              <a:pathLst>
                <a:path w="3888104" h="2332990">
                  <a:moveTo>
                    <a:pt x="3888028" y="0"/>
                  </a:moveTo>
                  <a:lnTo>
                    <a:pt x="0" y="0"/>
                  </a:lnTo>
                  <a:lnTo>
                    <a:pt x="0" y="2332817"/>
                  </a:lnTo>
                  <a:lnTo>
                    <a:pt x="3888028" y="2332817"/>
                  </a:lnTo>
                  <a:lnTo>
                    <a:pt x="3888028" y="0"/>
                  </a:lnTo>
                  <a:close/>
                </a:path>
              </a:pathLst>
            </a:custGeom>
            <a:solidFill>
              <a:srgbClr val="FFFFFF"/>
            </a:solidFill>
          </p:spPr>
          <p:txBody>
            <a:bodyPr wrap="square" lIns="0" tIns="0" rIns="0" bIns="0" rtlCol="0"/>
            <a:lstStyle/>
            <a:p>
              <a:endParaRPr/>
            </a:p>
          </p:txBody>
        </p:sp>
        <p:sp>
          <p:nvSpPr>
            <p:cNvPr id="6" name="object 6"/>
            <p:cNvSpPr/>
            <p:nvPr/>
          </p:nvSpPr>
          <p:spPr>
            <a:xfrm>
              <a:off x="775581" y="951697"/>
              <a:ext cx="3413760" cy="1929130"/>
            </a:xfrm>
            <a:custGeom>
              <a:avLst/>
              <a:gdLst/>
              <a:ahLst/>
              <a:cxnLst/>
              <a:rect l="l" t="t" r="r" b="b"/>
              <a:pathLst>
                <a:path w="3413760" h="1929130">
                  <a:moveTo>
                    <a:pt x="0" y="1904162"/>
                  </a:moveTo>
                  <a:lnTo>
                    <a:pt x="3413257" y="1904162"/>
                  </a:lnTo>
                </a:path>
                <a:path w="3413760" h="1929130">
                  <a:moveTo>
                    <a:pt x="0" y="1492031"/>
                  </a:moveTo>
                  <a:lnTo>
                    <a:pt x="3413257" y="1492031"/>
                  </a:lnTo>
                </a:path>
                <a:path w="3413760" h="1929130">
                  <a:moveTo>
                    <a:pt x="0" y="1079791"/>
                  </a:moveTo>
                  <a:lnTo>
                    <a:pt x="3413257" y="1079791"/>
                  </a:lnTo>
                </a:path>
                <a:path w="3413760" h="1929130">
                  <a:moveTo>
                    <a:pt x="0" y="667660"/>
                  </a:moveTo>
                  <a:lnTo>
                    <a:pt x="3413257" y="667660"/>
                  </a:lnTo>
                </a:path>
                <a:path w="3413760" h="1929130">
                  <a:moveTo>
                    <a:pt x="0" y="255421"/>
                  </a:moveTo>
                  <a:lnTo>
                    <a:pt x="3413257" y="255421"/>
                  </a:lnTo>
                </a:path>
                <a:path w="3413760" h="1929130">
                  <a:moveTo>
                    <a:pt x="537087" y="1929002"/>
                  </a:moveTo>
                  <a:lnTo>
                    <a:pt x="537087" y="0"/>
                  </a:lnTo>
                </a:path>
                <a:path w="3413760" h="1929130">
                  <a:moveTo>
                    <a:pt x="1509095" y="1929002"/>
                  </a:moveTo>
                  <a:lnTo>
                    <a:pt x="1509095" y="0"/>
                  </a:lnTo>
                </a:path>
                <a:path w="3413760" h="1929130">
                  <a:moveTo>
                    <a:pt x="2481210" y="1929002"/>
                  </a:moveTo>
                  <a:lnTo>
                    <a:pt x="2481210" y="0"/>
                  </a:lnTo>
                </a:path>
              </a:pathLst>
            </a:custGeom>
            <a:ln w="5724">
              <a:solidFill>
                <a:srgbClr val="EBEBEB"/>
              </a:solidFill>
            </a:ln>
          </p:spPr>
          <p:txBody>
            <a:bodyPr wrap="square" lIns="0" tIns="0" rIns="0" bIns="0" rtlCol="0"/>
            <a:lstStyle/>
            <a:p>
              <a:endParaRPr/>
            </a:p>
          </p:txBody>
        </p:sp>
        <p:sp>
          <p:nvSpPr>
            <p:cNvPr id="7" name="object 7"/>
            <p:cNvSpPr/>
            <p:nvPr/>
          </p:nvSpPr>
          <p:spPr>
            <a:xfrm>
              <a:off x="775581" y="951697"/>
              <a:ext cx="3413760" cy="1929130"/>
            </a:xfrm>
            <a:custGeom>
              <a:avLst/>
              <a:gdLst/>
              <a:ahLst/>
              <a:cxnLst/>
              <a:rect l="l" t="t" r="r" b="b"/>
              <a:pathLst>
                <a:path w="3413760" h="1929130">
                  <a:moveTo>
                    <a:pt x="0" y="1698096"/>
                  </a:moveTo>
                  <a:lnTo>
                    <a:pt x="3413257" y="1698096"/>
                  </a:lnTo>
                </a:path>
                <a:path w="3413760" h="1929130">
                  <a:moveTo>
                    <a:pt x="0" y="1285857"/>
                  </a:moveTo>
                  <a:lnTo>
                    <a:pt x="3413257" y="1285857"/>
                  </a:lnTo>
                </a:path>
                <a:path w="3413760" h="1929130">
                  <a:moveTo>
                    <a:pt x="0" y="873726"/>
                  </a:moveTo>
                  <a:lnTo>
                    <a:pt x="3413257" y="873726"/>
                  </a:lnTo>
                </a:path>
                <a:path w="3413760" h="1929130">
                  <a:moveTo>
                    <a:pt x="0" y="461487"/>
                  </a:moveTo>
                  <a:lnTo>
                    <a:pt x="3413257" y="461487"/>
                  </a:lnTo>
                </a:path>
                <a:path w="3413760" h="1929130">
                  <a:moveTo>
                    <a:pt x="0" y="49356"/>
                  </a:moveTo>
                  <a:lnTo>
                    <a:pt x="3413257" y="49356"/>
                  </a:lnTo>
                </a:path>
                <a:path w="3413760" h="1929130">
                  <a:moveTo>
                    <a:pt x="51084" y="1929002"/>
                  </a:moveTo>
                  <a:lnTo>
                    <a:pt x="51084" y="0"/>
                  </a:lnTo>
                </a:path>
                <a:path w="3413760" h="1929130">
                  <a:moveTo>
                    <a:pt x="1023091" y="1929002"/>
                  </a:moveTo>
                  <a:lnTo>
                    <a:pt x="1023091" y="0"/>
                  </a:lnTo>
                </a:path>
                <a:path w="3413760" h="1929130">
                  <a:moveTo>
                    <a:pt x="1995206" y="1929002"/>
                  </a:moveTo>
                  <a:lnTo>
                    <a:pt x="1995206" y="0"/>
                  </a:lnTo>
                </a:path>
                <a:path w="3413760" h="1929130">
                  <a:moveTo>
                    <a:pt x="2967213" y="1929002"/>
                  </a:moveTo>
                  <a:lnTo>
                    <a:pt x="2967213" y="0"/>
                  </a:lnTo>
                </a:path>
              </a:pathLst>
            </a:custGeom>
            <a:ln w="11556">
              <a:solidFill>
                <a:srgbClr val="EBEBEB"/>
              </a:solidFill>
            </a:ln>
          </p:spPr>
          <p:txBody>
            <a:bodyPr wrap="square" lIns="0" tIns="0" rIns="0" bIns="0" rtlCol="0"/>
            <a:lstStyle/>
            <a:p>
              <a:endParaRPr/>
            </a:p>
          </p:txBody>
        </p:sp>
        <p:sp>
          <p:nvSpPr>
            <p:cNvPr id="8" name="object 8"/>
            <p:cNvSpPr/>
            <p:nvPr/>
          </p:nvSpPr>
          <p:spPr>
            <a:xfrm>
              <a:off x="980998" y="1012501"/>
              <a:ext cx="3079750" cy="1807845"/>
            </a:xfrm>
            <a:custGeom>
              <a:avLst/>
              <a:gdLst/>
              <a:ahLst/>
              <a:cxnLst/>
              <a:rect l="l" t="t" r="r" b="b"/>
              <a:pathLst>
                <a:path w="3079750" h="1807845">
                  <a:moveTo>
                    <a:pt x="0" y="1780501"/>
                  </a:moveTo>
                  <a:lnTo>
                    <a:pt x="2121" y="1770057"/>
                  </a:lnTo>
                  <a:lnTo>
                    <a:pt x="7897" y="1761506"/>
                  </a:lnTo>
                  <a:lnTo>
                    <a:pt x="16448" y="1755730"/>
                  </a:lnTo>
                  <a:lnTo>
                    <a:pt x="26892" y="1753608"/>
                  </a:lnTo>
                  <a:lnTo>
                    <a:pt x="37336" y="1755730"/>
                  </a:lnTo>
                  <a:lnTo>
                    <a:pt x="45886" y="1761506"/>
                  </a:lnTo>
                  <a:lnTo>
                    <a:pt x="51663" y="1770057"/>
                  </a:lnTo>
                  <a:lnTo>
                    <a:pt x="53784" y="1780501"/>
                  </a:lnTo>
                  <a:lnTo>
                    <a:pt x="51663" y="1790945"/>
                  </a:lnTo>
                  <a:lnTo>
                    <a:pt x="45886" y="1799495"/>
                  </a:lnTo>
                  <a:lnTo>
                    <a:pt x="37336" y="1805272"/>
                  </a:lnTo>
                  <a:lnTo>
                    <a:pt x="26892" y="1807393"/>
                  </a:lnTo>
                  <a:lnTo>
                    <a:pt x="16448" y="1805272"/>
                  </a:lnTo>
                  <a:lnTo>
                    <a:pt x="7897" y="1799495"/>
                  </a:lnTo>
                  <a:lnTo>
                    <a:pt x="2121" y="1790945"/>
                  </a:lnTo>
                  <a:lnTo>
                    <a:pt x="0" y="1780501"/>
                  </a:lnTo>
                </a:path>
                <a:path w="3079750" h="1807845">
                  <a:moveTo>
                    <a:pt x="3025858" y="655024"/>
                  </a:moveTo>
                  <a:lnTo>
                    <a:pt x="3027979" y="644580"/>
                  </a:lnTo>
                  <a:lnTo>
                    <a:pt x="3033755" y="636030"/>
                  </a:lnTo>
                  <a:lnTo>
                    <a:pt x="3042306" y="630253"/>
                  </a:lnTo>
                  <a:lnTo>
                    <a:pt x="3052750" y="628132"/>
                  </a:lnTo>
                  <a:lnTo>
                    <a:pt x="3063132" y="630253"/>
                  </a:lnTo>
                  <a:lnTo>
                    <a:pt x="3071650" y="636030"/>
                  </a:lnTo>
                  <a:lnTo>
                    <a:pt x="3077415" y="644580"/>
                  </a:lnTo>
                  <a:lnTo>
                    <a:pt x="3079534" y="655024"/>
                  </a:lnTo>
                  <a:lnTo>
                    <a:pt x="3077415" y="665468"/>
                  </a:lnTo>
                  <a:lnTo>
                    <a:pt x="3071650" y="674019"/>
                  </a:lnTo>
                  <a:lnTo>
                    <a:pt x="3063132" y="679795"/>
                  </a:lnTo>
                  <a:lnTo>
                    <a:pt x="3052750" y="681917"/>
                  </a:lnTo>
                  <a:lnTo>
                    <a:pt x="3042306" y="679795"/>
                  </a:lnTo>
                  <a:lnTo>
                    <a:pt x="3033755" y="674019"/>
                  </a:lnTo>
                  <a:lnTo>
                    <a:pt x="3027979" y="665468"/>
                  </a:lnTo>
                  <a:lnTo>
                    <a:pt x="3025858" y="655024"/>
                  </a:lnTo>
                </a:path>
                <a:path w="3079750" h="1807845">
                  <a:moveTo>
                    <a:pt x="429951" y="1780501"/>
                  </a:moveTo>
                  <a:lnTo>
                    <a:pt x="432072" y="1770057"/>
                  </a:lnTo>
                  <a:lnTo>
                    <a:pt x="437848" y="1761506"/>
                  </a:lnTo>
                  <a:lnTo>
                    <a:pt x="446399" y="1755730"/>
                  </a:lnTo>
                  <a:lnTo>
                    <a:pt x="456843" y="1753608"/>
                  </a:lnTo>
                  <a:lnTo>
                    <a:pt x="467224" y="1755730"/>
                  </a:lnTo>
                  <a:lnTo>
                    <a:pt x="475743" y="1761506"/>
                  </a:lnTo>
                  <a:lnTo>
                    <a:pt x="481508" y="1770057"/>
                  </a:lnTo>
                  <a:lnTo>
                    <a:pt x="483627" y="1780501"/>
                  </a:lnTo>
                  <a:lnTo>
                    <a:pt x="481508" y="1790945"/>
                  </a:lnTo>
                  <a:lnTo>
                    <a:pt x="475743" y="1799495"/>
                  </a:lnTo>
                  <a:lnTo>
                    <a:pt x="467224" y="1805272"/>
                  </a:lnTo>
                  <a:lnTo>
                    <a:pt x="456843" y="1807393"/>
                  </a:lnTo>
                  <a:lnTo>
                    <a:pt x="446399" y="1805272"/>
                  </a:lnTo>
                  <a:lnTo>
                    <a:pt x="437848" y="1799495"/>
                  </a:lnTo>
                  <a:lnTo>
                    <a:pt x="432072" y="1790945"/>
                  </a:lnTo>
                  <a:lnTo>
                    <a:pt x="429951" y="1780501"/>
                  </a:lnTo>
                </a:path>
                <a:path w="3079750" h="1807845">
                  <a:moveTo>
                    <a:pt x="2317589" y="26892"/>
                  </a:moveTo>
                  <a:lnTo>
                    <a:pt x="2319710" y="16448"/>
                  </a:lnTo>
                  <a:lnTo>
                    <a:pt x="2325486" y="7897"/>
                  </a:lnTo>
                  <a:lnTo>
                    <a:pt x="2334037" y="2121"/>
                  </a:lnTo>
                  <a:lnTo>
                    <a:pt x="2344481" y="0"/>
                  </a:lnTo>
                  <a:lnTo>
                    <a:pt x="2354925" y="2121"/>
                  </a:lnTo>
                  <a:lnTo>
                    <a:pt x="2363475" y="7897"/>
                  </a:lnTo>
                  <a:lnTo>
                    <a:pt x="2369252" y="16448"/>
                  </a:lnTo>
                  <a:lnTo>
                    <a:pt x="2371373" y="26892"/>
                  </a:lnTo>
                  <a:lnTo>
                    <a:pt x="2369252" y="37336"/>
                  </a:lnTo>
                  <a:lnTo>
                    <a:pt x="2363475" y="45886"/>
                  </a:lnTo>
                  <a:lnTo>
                    <a:pt x="2354925" y="51663"/>
                  </a:lnTo>
                  <a:lnTo>
                    <a:pt x="2344481" y="53784"/>
                  </a:lnTo>
                  <a:lnTo>
                    <a:pt x="2334037" y="51663"/>
                  </a:lnTo>
                  <a:lnTo>
                    <a:pt x="2325486" y="45886"/>
                  </a:lnTo>
                  <a:lnTo>
                    <a:pt x="2319710" y="37336"/>
                  </a:lnTo>
                  <a:lnTo>
                    <a:pt x="2317589" y="26892"/>
                  </a:lnTo>
                </a:path>
                <a:path w="3079750" h="1807845">
                  <a:moveTo>
                    <a:pt x="1623143" y="393338"/>
                  </a:moveTo>
                  <a:lnTo>
                    <a:pt x="1625265" y="382894"/>
                  </a:lnTo>
                  <a:lnTo>
                    <a:pt x="1631041" y="374344"/>
                  </a:lnTo>
                  <a:lnTo>
                    <a:pt x="1639592" y="368567"/>
                  </a:lnTo>
                  <a:lnTo>
                    <a:pt x="1650036" y="366446"/>
                  </a:lnTo>
                  <a:lnTo>
                    <a:pt x="1660480" y="368567"/>
                  </a:lnTo>
                  <a:lnTo>
                    <a:pt x="1669030" y="374344"/>
                  </a:lnTo>
                  <a:lnTo>
                    <a:pt x="1674807" y="382894"/>
                  </a:lnTo>
                  <a:lnTo>
                    <a:pt x="1676928" y="393338"/>
                  </a:lnTo>
                  <a:lnTo>
                    <a:pt x="1674807" y="403766"/>
                  </a:lnTo>
                  <a:lnTo>
                    <a:pt x="1669030" y="412279"/>
                  </a:lnTo>
                  <a:lnTo>
                    <a:pt x="1660480" y="418018"/>
                  </a:lnTo>
                  <a:lnTo>
                    <a:pt x="1650036" y="420123"/>
                  </a:lnTo>
                  <a:lnTo>
                    <a:pt x="1639592" y="418018"/>
                  </a:lnTo>
                  <a:lnTo>
                    <a:pt x="1631041" y="412279"/>
                  </a:lnTo>
                  <a:lnTo>
                    <a:pt x="1625265" y="403766"/>
                  </a:lnTo>
                  <a:lnTo>
                    <a:pt x="1623143" y="393338"/>
                  </a:lnTo>
                </a:path>
                <a:path w="3079750" h="1807845">
                  <a:moveTo>
                    <a:pt x="1529507" y="393338"/>
                  </a:moveTo>
                  <a:lnTo>
                    <a:pt x="1531626" y="382894"/>
                  </a:lnTo>
                  <a:lnTo>
                    <a:pt x="1537391" y="374344"/>
                  </a:lnTo>
                  <a:lnTo>
                    <a:pt x="1545909" y="368567"/>
                  </a:lnTo>
                  <a:lnTo>
                    <a:pt x="1556291" y="366446"/>
                  </a:lnTo>
                  <a:lnTo>
                    <a:pt x="1566735" y="368567"/>
                  </a:lnTo>
                  <a:lnTo>
                    <a:pt x="1575286" y="374344"/>
                  </a:lnTo>
                  <a:lnTo>
                    <a:pt x="1581062" y="382894"/>
                  </a:lnTo>
                  <a:lnTo>
                    <a:pt x="1583183" y="393338"/>
                  </a:lnTo>
                  <a:lnTo>
                    <a:pt x="1581062" y="403766"/>
                  </a:lnTo>
                  <a:lnTo>
                    <a:pt x="1575286" y="412279"/>
                  </a:lnTo>
                  <a:lnTo>
                    <a:pt x="1566735" y="418018"/>
                  </a:lnTo>
                  <a:lnTo>
                    <a:pt x="1556291" y="420123"/>
                  </a:lnTo>
                  <a:lnTo>
                    <a:pt x="1545909" y="418018"/>
                  </a:lnTo>
                  <a:lnTo>
                    <a:pt x="1537391" y="412279"/>
                  </a:lnTo>
                  <a:lnTo>
                    <a:pt x="1531626" y="403766"/>
                  </a:lnTo>
                  <a:lnTo>
                    <a:pt x="1529507" y="393338"/>
                  </a:lnTo>
                </a:path>
                <a:path w="3079750" h="1807845">
                  <a:moveTo>
                    <a:pt x="2910081" y="288578"/>
                  </a:moveTo>
                  <a:lnTo>
                    <a:pt x="2912202" y="278134"/>
                  </a:lnTo>
                  <a:lnTo>
                    <a:pt x="2917979" y="269583"/>
                  </a:lnTo>
                  <a:lnTo>
                    <a:pt x="2926529" y="263807"/>
                  </a:lnTo>
                  <a:lnTo>
                    <a:pt x="2936973" y="261685"/>
                  </a:lnTo>
                  <a:lnTo>
                    <a:pt x="2947417" y="263807"/>
                  </a:lnTo>
                  <a:lnTo>
                    <a:pt x="2955968" y="269583"/>
                  </a:lnTo>
                  <a:lnTo>
                    <a:pt x="2961744" y="278134"/>
                  </a:lnTo>
                  <a:lnTo>
                    <a:pt x="2963865" y="288578"/>
                  </a:lnTo>
                  <a:lnTo>
                    <a:pt x="2961744" y="299022"/>
                  </a:lnTo>
                  <a:lnTo>
                    <a:pt x="2955968" y="307572"/>
                  </a:lnTo>
                  <a:lnTo>
                    <a:pt x="2947417" y="313349"/>
                  </a:lnTo>
                  <a:lnTo>
                    <a:pt x="2936973" y="315470"/>
                  </a:lnTo>
                  <a:lnTo>
                    <a:pt x="2926529" y="313349"/>
                  </a:lnTo>
                  <a:lnTo>
                    <a:pt x="2917979" y="307572"/>
                  </a:lnTo>
                  <a:lnTo>
                    <a:pt x="2912202" y="299022"/>
                  </a:lnTo>
                  <a:lnTo>
                    <a:pt x="2910081" y="288578"/>
                  </a:lnTo>
                </a:path>
              </a:pathLst>
            </a:custGeom>
            <a:ln w="7668">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900052" y="1258905"/>
              <a:ext cx="2850249" cy="1486306"/>
            </a:xfrm>
            <a:prstGeom prst="rect">
              <a:avLst/>
            </a:prstGeom>
          </p:spPr>
        </p:pic>
        <p:sp>
          <p:nvSpPr>
            <p:cNvPr id="10" name="object 10"/>
            <p:cNvSpPr/>
            <p:nvPr/>
          </p:nvSpPr>
          <p:spPr>
            <a:xfrm>
              <a:off x="775581" y="951697"/>
              <a:ext cx="3413760" cy="1929130"/>
            </a:xfrm>
            <a:custGeom>
              <a:avLst/>
              <a:gdLst/>
              <a:ahLst/>
              <a:cxnLst/>
              <a:rect l="l" t="t" r="r" b="b"/>
              <a:pathLst>
                <a:path w="3413760" h="1929130">
                  <a:moveTo>
                    <a:pt x="0" y="1929002"/>
                  </a:moveTo>
                  <a:lnTo>
                    <a:pt x="3413257" y="1929002"/>
                  </a:lnTo>
                  <a:lnTo>
                    <a:pt x="3413257" y="0"/>
                  </a:lnTo>
                  <a:lnTo>
                    <a:pt x="0" y="0"/>
                  </a:lnTo>
                  <a:lnTo>
                    <a:pt x="0" y="1929002"/>
                  </a:lnTo>
                  <a:close/>
                </a:path>
              </a:pathLst>
            </a:custGeom>
            <a:ln w="11556">
              <a:solidFill>
                <a:srgbClr val="333333"/>
              </a:solidFill>
            </a:ln>
          </p:spPr>
          <p:txBody>
            <a:bodyPr wrap="square" lIns="0" tIns="0" rIns="0" bIns="0" rtlCol="0"/>
            <a:lstStyle/>
            <a:p>
              <a:endParaRPr/>
            </a:p>
          </p:txBody>
        </p:sp>
      </p:grpSp>
      <p:sp>
        <p:nvSpPr>
          <p:cNvPr id="11" name="object 11"/>
          <p:cNvSpPr txBox="1"/>
          <p:nvPr/>
        </p:nvSpPr>
        <p:spPr>
          <a:xfrm>
            <a:off x="547527" y="2574777"/>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140</a:t>
            </a:r>
            <a:endParaRPr sz="750">
              <a:latin typeface="Microsoft Sans Serif"/>
              <a:cs typeface="Microsoft Sans Serif"/>
            </a:endParaRPr>
          </a:p>
        </p:txBody>
      </p:sp>
      <p:sp>
        <p:nvSpPr>
          <p:cNvPr id="12" name="object 12"/>
          <p:cNvSpPr txBox="1"/>
          <p:nvPr/>
        </p:nvSpPr>
        <p:spPr>
          <a:xfrm>
            <a:off x="547527" y="2162538"/>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150</a:t>
            </a:r>
            <a:endParaRPr sz="750">
              <a:latin typeface="Microsoft Sans Serif"/>
              <a:cs typeface="Microsoft Sans Serif"/>
            </a:endParaRPr>
          </a:p>
        </p:txBody>
      </p:sp>
      <p:sp>
        <p:nvSpPr>
          <p:cNvPr id="13" name="object 13"/>
          <p:cNvSpPr txBox="1"/>
          <p:nvPr/>
        </p:nvSpPr>
        <p:spPr>
          <a:xfrm>
            <a:off x="547527" y="1750407"/>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160</a:t>
            </a:r>
            <a:endParaRPr sz="750">
              <a:latin typeface="Microsoft Sans Serif"/>
              <a:cs typeface="Microsoft Sans Serif"/>
            </a:endParaRPr>
          </a:p>
        </p:txBody>
      </p:sp>
      <p:sp>
        <p:nvSpPr>
          <p:cNvPr id="14" name="object 14"/>
          <p:cNvSpPr txBox="1"/>
          <p:nvPr/>
        </p:nvSpPr>
        <p:spPr>
          <a:xfrm>
            <a:off x="547527" y="1338168"/>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170</a:t>
            </a:r>
            <a:endParaRPr sz="750">
              <a:latin typeface="Microsoft Sans Serif"/>
              <a:cs typeface="Microsoft Sans Serif"/>
            </a:endParaRPr>
          </a:p>
        </p:txBody>
      </p:sp>
      <p:sp>
        <p:nvSpPr>
          <p:cNvPr id="15" name="object 15"/>
          <p:cNvSpPr txBox="1"/>
          <p:nvPr/>
        </p:nvSpPr>
        <p:spPr>
          <a:xfrm>
            <a:off x="347294" y="414865"/>
            <a:ext cx="1719580" cy="653415"/>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latin typeface="SimSun"/>
                <a:cs typeface="SimSun"/>
              </a:rPr>
              <a:t>ggplot</a:t>
            </a:r>
            <a:r>
              <a:rPr sz="600" spc="15" dirty="0">
                <a:solidFill>
                  <a:srgbClr val="22373A"/>
                </a:solidFill>
                <a:latin typeface="SimSun"/>
                <a:cs typeface="SimSun"/>
              </a:rPr>
              <a:t>(height_data, </a:t>
            </a:r>
            <a:r>
              <a:rPr sz="600" spc="15" dirty="0">
                <a:latin typeface="SimSun"/>
                <a:cs typeface="SimSun"/>
              </a:rPr>
              <a:t>aes</a:t>
            </a:r>
            <a:r>
              <a:rPr sz="600" spc="15" dirty="0">
                <a:solidFill>
                  <a:srgbClr val="22373A"/>
                </a:solidFill>
                <a:latin typeface="SimSun"/>
                <a:cs typeface="SimSun"/>
              </a:rPr>
              <a:t>(weight, height)) </a:t>
            </a:r>
            <a:r>
              <a:rPr sz="600" spc="15" dirty="0">
                <a:latin typeface="SimSun"/>
                <a:cs typeface="SimSun"/>
              </a:rPr>
              <a:t>+ </a:t>
            </a:r>
            <a:r>
              <a:rPr sz="600" spc="-285" dirty="0">
                <a:latin typeface="SimSun"/>
                <a:cs typeface="SimSun"/>
              </a:rPr>
              <a:t> </a:t>
            </a:r>
            <a:r>
              <a:rPr sz="600" spc="15" dirty="0">
                <a:latin typeface="SimSun"/>
                <a:cs typeface="SimSun"/>
              </a:rPr>
              <a:t>geom_point</a:t>
            </a:r>
            <a:r>
              <a:rPr sz="600" spc="15" dirty="0">
                <a:solidFill>
                  <a:srgbClr val="22373A"/>
                </a:solidFill>
                <a:latin typeface="SimSun"/>
                <a:cs typeface="SimSun"/>
              </a:rPr>
              <a:t>(</a:t>
            </a:r>
            <a:r>
              <a:rPr sz="600" spc="15" dirty="0">
                <a:solidFill>
                  <a:srgbClr val="C4A000"/>
                </a:solidFill>
                <a:latin typeface="SimSun"/>
                <a:cs typeface="SimSun"/>
              </a:rPr>
              <a:t>shape = </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size = </a:t>
            </a:r>
            <a:r>
              <a:rPr sz="600" spc="15" dirty="0">
                <a:solidFill>
                  <a:srgbClr val="0000CE"/>
                </a:solidFill>
                <a:latin typeface="SimSun"/>
                <a:cs typeface="SimSun"/>
              </a:rPr>
              <a:t>2</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theme_bw</a:t>
            </a:r>
            <a:r>
              <a:rPr sz="600" spc="15" dirty="0">
                <a:solidFill>
                  <a:srgbClr val="22373A"/>
                </a:solidFill>
                <a:latin typeface="SimSun"/>
                <a:cs typeface="SimSun"/>
              </a:rPr>
              <a:t>()</a:t>
            </a:r>
            <a:endParaRPr sz="600">
              <a:latin typeface="SimSun"/>
              <a:cs typeface="SimSun"/>
            </a:endParaRPr>
          </a:p>
          <a:p>
            <a:pPr>
              <a:lnSpc>
                <a:spcPct val="100000"/>
              </a:lnSpc>
            </a:pPr>
            <a:endParaRPr sz="800">
              <a:latin typeface="SimSun"/>
              <a:cs typeface="SimSun"/>
            </a:endParaRPr>
          </a:p>
          <a:p>
            <a:pPr marL="212725">
              <a:lnSpc>
                <a:spcPct val="100000"/>
              </a:lnSpc>
              <a:spcBef>
                <a:spcPts val="610"/>
              </a:spcBef>
            </a:pPr>
            <a:r>
              <a:rPr sz="750" spc="5" dirty="0">
                <a:solidFill>
                  <a:srgbClr val="4D4D4D"/>
                </a:solidFill>
                <a:latin typeface="Microsoft Sans Serif"/>
                <a:cs typeface="Microsoft Sans Serif"/>
              </a:rPr>
              <a:t>180</a:t>
            </a:r>
            <a:endParaRPr sz="750">
              <a:latin typeface="Microsoft Sans Serif"/>
              <a:cs typeface="Microsoft Sans Serif"/>
            </a:endParaRPr>
          </a:p>
        </p:txBody>
      </p:sp>
      <p:sp>
        <p:nvSpPr>
          <p:cNvPr id="16" name="object 16"/>
          <p:cNvSpPr/>
          <p:nvPr/>
        </p:nvSpPr>
        <p:spPr>
          <a:xfrm>
            <a:off x="745989" y="1001053"/>
            <a:ext cx="2997200" cy="1909445"/>
          </a:xfrm>
          <a:custGeom>
            <a:avLst/>
            <a:gdLst/>
            <a:ahLst/>
            <a:cxnLst/>
            <a:rect l="l" t="t" r="r" b="b"/>
            <a:pathLst>
              <a:path w="2997200" h="1909445">
                <a:moveTo>
                  <a:pt x="0" y="1648740"/>
                </a:moveTo>
                <a:lnTo>
                  <a:pt x="29592" y="1648740"/>
                </a:lnTo>
              </a:path>
              <a:path w="2997200" h="1909445">
                <a:moveTo>
                  <a:pt x="0" y="1236501"/>
                </a:moveTo>
                <a:lnTo>
                  <a:pt x="29592" y="1236501"/>
                </a:lnTo>
              </a:path>
              <a:path w="2997200" h="1909445">
                <a:moveTo>
                  <a:pt x="0" y="824370"/>
                </a:moveTo>
                <a:lnTo>
                  <a:pt x="29592" y="824370"/>
                </a:lnTo>
              </a:path>
              <a:path w="2997200" h="1909445">
                <a:moveTo>
                  <a:pt x="0" y="412131"/>
                </a:moveTo>
                <a:lnTo>
                  <a:pt x="29592" y="412131"/>
                </a:lnTo>
              </a:path>
              <a:path w="2997200" h="1909445">
                <a:moveTo>
                  <a:pt x="0" y="0"/>
                </a:moveTo>
                <a:lnTo>
                  <a:pt x="29592" y="0"/>
                </a:lnTo>
              </a:path>
              <a:path w="2997200" h="1909445">
                <a:moveTo>
                  <a:pt x="80676" y="1909238"/>
                </a:moveTo>
                <a:lnTo>
                  <a:pt x="80676" y="1879645"/>
                </a:lnTo>
              </a:path>
              <a:path w="2997200" h="1909445">
                <a:moveTo>
                  <a:pt x="1052683" y="1909238"/>
                </a:moveTo>
                <a:lnTo>
                  <a:pt x="1052683" y="1879645"/>
                </a:lnTo>
              </a:path>
              <a:path w="2997200" h="1909445">
                <a:moveTo>
                  <a:pt x="2024798" y="1909238"/>
                </a:moveTo>
                <a:lnTo>
                  <a:pt x="2024798" y="1879645"/>
                </a:lnTo>
              </a:path>
              <a:path w="2997200" h="1909445">
                <a:moveTo>
                  <a:pt x="2996806" y="1909238"/>
                </a:moveTo>
                <a:lnTo>
                  <a:pt x="2996806" y="1879645"/>
                </a:lnTo>
              </a:path>
            </a:pathLst>
          </a:custGeom>
          <a:ln w="11556">
            <a:solidFill>
              <a:srgbClr val="333333"/>
            </a:solidFill>
          </a:ln>
        </p:spPr>
        <p:txBody>
          <a:bodyPr wrap="square" lIns="0" tIns="0" rIns="0" bIns="0" rtlCol="0"/>
          <a:lstStyle/>
          <a:p>
            <a:endParaRPr/>
          </a:p>
        </p:txBody>
      </p:sp>
      <p:sp>
        <p:nvSpPr>
          <p:cNvPr id="17" name="object 17"/>
          <p:cNvSpPr txBox="1"/>
          <p:nvPr/>
        </p:nvSpPr>
        <p:spPr>
          <a:xfrm>
            <a:off x="759857" y="2893811"/>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30</a:t>
            </a:r>
            <a:endParaRPr sz="750">
              <a:latin typeface="Microsoft Sans Serif"/>
              <a:cs typeface="Microsoft Sans Serif"/>
            </a:endParaRPr>
          </a:p>
        </p:txBody>
      </p:sp>
      <p:sp>
        <p:nvSpPr>
          <p:cNvPr id="23" name="object 23"/>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28</a:t>
            </a:r>
          </a:p>
        </p:txBody>
      </p:sp>
      <p:sp>
        <p:nvSpPr>
          <p:cNvPr id="18" name="object 18"/>
          <p:cNvSpPr txBox="1"/>
          <p:nvPr/>
        </p:nvSpPr>
        <p:spPr>
          <a:xfrm>
            <a:off x="1731972" y="2893811"/>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40</a:t>
            </a:r>
            <a:endParaRPr sz="750">
              <a:latin typeface="Microsoft Sans Serif"/>
              <a:cs typeface="Microsoft Sans Serif"/>
            </a:endParaRPr>
          </a:p>
        </p:txBody>
      </p:sp>
      <p:sp>
        <p:nvSpPr>
          <p:cNvPr id="19" name="object 19"/>
          <p:cNvSpPr txBox="1"/>
          <p:nvPr/>
        </p:nvSpPr>
        <p:spPr>
          <a:xfrm>
            <a:off x="2703979" y="2893811"/>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50</a:t>
            </a:r>
            <a:endParaRPr sz="750">
              <a:latin typeface="Microsoft Sans Serif"/>
              <a:cs typeface="Microsoft Sans Serif"/>
            </a:endParaRPr>
          </a:p>
        </p:txBody>
      </p:sp>
      <p:sp>
        <p:nvSpPr>
          <p:cNvPr id="20" name="object 20"/>
          <p:cNvSpPr txBox="1"/>
          <p:nvPr/>
        </p:nvSpPr>
        <p:spPr>
          <a:xfrm>
            <a:off x="3676094" y="2893811"/>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60</a:t>
            </a:r>
            <a:endParaRPr sz="750">
              <a:latin typeface="Microsoft Sans Serif"/>
              <a:cs typeface="Microsoft Sans Serif"/>
            </a:endParaRPr>
          </a:p>
        </p:txBody>
      </p:sp>
      <p:sp>
        <p:nvSpPr>
          <p:cNvPr id="21" name="object 21"/>
          <p:cNvSpPr txBox="1"/>
          <p:nvPr/>
        </p:nvSpPr>
        <p:spPr>
          <a:xfrm>
            <a:off x="2298436" y="3008508"/>
            <a:ext cx="367665" cy="168275"/>
          </a:xfrm>
          <a:prstGeom prst="rect">
            <a:avLst/>
          </a:prstGeom>
        </p:spPr>
        <p:txBody>
          <a:bodyPr vert="horz" wrap="square" lIns="0" tIns="17145" rIns="0" bIns="0" rtlCol="0">
            <a:spAutoFit/>
          </a:bodyPr>
          <a:lstStyle/>
          <a:p>
            <a:pPr marL="12700">
              <a:lnSpc>
                <a:spcPct val="100000"/>
              </a:lnSpc>
              <a:spcBef>
                <a:spcPts val="135"/>
              </a:spcBef>
            </a:pPr>
            <a:r>
              <a:rPr sz="900" spc="15" dirty="0">
                <a:latin typeface="Microsoft Sans Serif"/>
                <a:cs typeface="Microsoft Sans Serif"/>
              </a:rPr>
              <a:t>w</a:t>
            </a:r>
            <a:r>
              <a:rPr sz="900" spc="10" dirty="0">
                <a:latin typeface="Microsoft Sans Serif"/>
                <a:cs typeface="Microsoft Sans Serif"/>
              </a:rPr>
              <a:t>eight</a:t>
            </a:r>
            <a:endParaRPr sz="900">
              <a:latin typeface="Microsoft Sans Serif"/>
              <a:cs typeface="Microsoft Sans Serif"/>
            </a:endParaRPr>
          </a:p>
        </p:txBody>
      </p:sp>
      <p:sp>
        <p:nvSpPr>
          <p:cNvPr id="22" name="object 22"/>
          <p:cNvSpPr txBox="1"/>
          <p:nvPr/>
        </p:nvSpPr>
        <p:spPr>
          <a:xfrm>
            <a:off x="384251" y="1741651"/>
            <a:ext cx="158750" cy="349250"/>
          </a:xfrm>
          <a:prstGeom prst="rect">
            <a:avLst/>
          </a:prstGeom>
        </p:spPr>
        <p:txBody>
          <a:bodyPr vert="vert270" wrap="square" lIns="0" tIns="5715" rIns="0" bIns="0" rtlCol="0">
            <a:spAutoFit/>
          </a:bodyPr>
          <a:lstStyle/>
          <a:p>
            <a:pPr marL="12700">
              <a:lnSpc>
                <a:spcPct val="100000"/>
              </a:lnSpc>
              <a:spcBef>
                <a:spcPts val="45"/>
              </a:spcBef>
            </a:pPr>
            <a:r>
              <a:rPr sz="900" dirty="0">
                <a:latin typeface="Microsoft Sans Serif"/>
                <a:cs typeface="Microsoft Sans Serif"/>
              </a:rPr>
              <a:t>height</a:t>
            </a:r>
            <a:endParaRPr sz="900">
              <a:latin typeface="Microsoft Sans Serif"/>
              <a:cs typeface="Microsoft Sans Serif"/>
            </a:endParaRP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24460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65" dirty="0">
                <a:solidFill>
                  <a:srgbClr val="F9F9F9"/>
                </a:solidFill>
              </a:rPr>
              <a:t> </a:t>
            </a:r>
            <a:r>
              <a:rPr sz="1200" spc="-15" dirty="0">
                <a:solidFill>
                  <a:srgbClr val="F9F9F9"/>
                </a:solidFill>
              </a:rPr>
              <a:t>the</a:t>
            </a:r>
            <a:r>
              <a:rPr sz="1200" spc="65" dirty="0">
                <a:solidFill>
                  <a:srgbClr val="F9F9F9"/>
                </a:solidFill>
              </a:rPr>
              <a:t> </a:t>
            </a:r>
            <a:r>
              <a:rPr sz="1200" spc="-45" dirty="0">
                <a:solidFill>
                  <a:srgbClr val="F9F9F9"/>
                </a:solidFill>
              </a:rPr>
              <a:t>model</a:t>
            </a:r>
            <a:endParaRPr sz="1200"/>
          </a:p>
        </p:txBody>
      </p:sp>
      <p:sp>
        <p:nvSpPr>
          <p:cNvPr id="3" name="object 3"/>
          <p:cNvSpPr/>
          <p:nvPr/>
        </p:nvSpPr>
        <p:spPr>
          <a:xfrm>
            <a:off x="322046" y="1311503"/>
            <a:ext cx="3964304" cy="841375"/>
          </a:xfrm>
          <a:custGeom>
            <a:avLst/>
            <a:gdLst/>
            <a:ahLst/>
            <a:cxnLst/>
            <a:rect l="l" t="t" r="r" b="b"/>
            <a:pathLst>
              <a:path w="3964304" h="841375">
                <a:moveTo>
                  <a:pt x="3963911" y="0"/>
                </a:moveTo>
                <a:lnTo>
                  <a:pt x="0" y="0"/>
                </a:lnTo>
                <a:lnTo>
                  <a:pt x="0" y="840803"/>
                </a:lnTo>
                <a:lnTo>
                  <a:pt x="3963911" y="840803"/>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1295685"/>
            <a:ext cx="2324735" cy="8407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hw_model</a:t>
            </a:r>
            <a:r>
              <a:rPr sz="600" spc="-35" dirty="0">
                <a:solidFill>
                  <a:srgbClr val="22373A"/>
                </a:solidFill>
                <a:latin typeface="SimSun"/>
                <a:cs typeface="SimSun"/>
              </a:rPr>
              <a:t> </a:t>
            </a:r>
            <a:r>
              <a:rPr sz="600" spc="15" dirty="0">
                <a:solidFill>
                  <a:srgbClr val="8E5902"/>
                </a:solidFill>
                <a:latin typeface="SimSun"/>
                <a:cs typeface="SimSun"/>
              </a:rPr>
              <a:t>&lt;-</a:t>
            </a:r>
            <a:endParaRPr sz="600">
              <a:latin typeface="SimSun"/>
              <a:cs typeface="SimSun"/>
            </a:endParaRPr>
          </a:p>
          <a:p>
            <a:pPr marL="254635" marR="528955" indent="-161925">
              <a:lnSpc>
                <a:spcPct val="111400"/>
              </a:lnSpc>
            </a:pPr>
            <a:r>
              <a:rPr sz="600" spc="15" dirty="0">
                <a:latin typeface="SimSun"/>
                <a:cs typeface="SimSun"/>
              </a:rPr>
              <a:t>brm</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solidFill>
                  <a:srgbClr val="C4A000"/>
                </a:solidFill>
                <a:latin typeface="SimSun"/>
                <a:cs typeface="SimSun"/>
              </a:rPr>
              <a:t>family = </a:t>
            </a:r>
            <a:r>
              <a:rPr sz="600" spc="15" dirty="0">
                <a:solidFill>
                  <a:srgbClr val="22373A"/>
                </a:solidFill>
                <a:latin typeface="SimSun"/>
                <a:cs typeface="SimSun"/>
              </a:rPr>
              <a:t>gaussian, </a:t>
            </a:r>
            <a:r>
              <a:rPr sz="600" spc="-285" dirty="0">
                <a:solidFill>
                  <a:srgbClr val="22373A"/>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r>
              <a:rPr sz="600" spc="10" dirty="0">
                <a:latin typeface="SimSun"/>
                <a:cs typeface="SimSun"/>
              </a:rPr>
              <a:t> </a:t>
            </a:r>
            <a:r>
              <a:rPr sz="600" spc="15" dirty="0">
                <a:solidFill>
                  <a:srgbClr val="0000CE"/>
                </a:solidFill>
                <a:latin typeface="SimSun"/>
                <a:cs typeface="SimSun"/>
              </a:rPr>
              <a:t>1 </a:t>
            </a:r>
            <a:r>
              <a:rPr sz="600" spc="15" dirty="0">
                <a:latin typeface="SimSun"/>
                <a:cs typeface="SimSun"/>
              </a:rPr>
              <a:t>+</a:t>
            </a:r>
            <a:r>
              <a:rPr sz="600" spc="10" dirty="0">
                <a:latin typeface="SimSun"/>
                <a:cs typeface="SimSun"/>
              </a:rPr>
              <a:t> </a:t>
            </a:r>
            <a:r>
              <a:rPr sz="600" spc="15" dirty="0">
                <a:solidFill>
                  <a:srgbClr val="22373A"/>
                </a:solidFill>
                <a:latin typeface="SimSun"/>
                <a:cs typeface="SimSun"/>
              </a:rPr>
              <a:t>weight,</a:t>
            </a:r>
            <a:endParaRPr sz="600">
              <a:latin typeface="SimSun"/>
              <a:cs typeface="SimSun"/>
            </a:endParaRPr>
          </a:p>
          <a:p>
            <a:pPr marL="657860" marR="5080" indent="-403860">
              <a:lnSpc>
                <a:spcPct val="111400"/>
              </a:lnSpc>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100</a:t>
            </a:r>
            <a:r>
              <a:rPr sz="600" spc="15" dirty="0">
                <a:solidFill>
                  <a:srgbClr val="22373A"/>
                </a:solidFill>
                <a:latin typeface="SimSun"/>
                <a:cs typeface="SimSun"/>
              </a:rPr>
              <a:t>,</a:t>
            </a:r>
            <a:r>
              <a:rPr sz="600" spc="15" dirty="0">
                <a:solidFill>
                  <a:srgbClr val="0000CE"/>
                </a:solidFill>
                <a:latin typeface="SimSun"/>
                <a:cs typeface="SimSun"/>
              </a:rPr>
              <a:t>20</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class =</a:t>
            </a:r>
            <a:r>
              <a:rPr sz="600" spc="20" dirty="0">
                <a:solidFill>
                  <a:srgbClr val="C4A000"/>
                </a:solidFill>
                <a:latin typeface="SimSun"/>
                <a:cs typeface="SimSun"/>
              </a:rPr>
              <a:t> </a:t>
            </a:r>
            <a:r>
              <a:rPr sz="600" spc="15" dirty="0">
                <a:solidFill>
                  <a:srgbClr val="22373A"/>
                </a:solidFill>
                <a:latin typeface="SimSun"/>
                <a:cs typeface="SimSun"/>
              </a:rPr>
              <a:t>Intercept),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10</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b), </a:t>
            </a:r>
            <a:r>
              <a:rPr sz="600" spc="20"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cauchy</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 =</a:t>
            </a:r>
            <a:r>
              <a:rPr sz="600" spc="10" dirty="0">
                <a:solidFill>
                  <a:srgbClr val="C4A000"/>
                </a:solidFill>
                <a:latin typeface="SimSun"/>
                <a:cs typeface="SimSun"/>
              </a:rPr>
              <a:t> </a:t>
            </a:r>
            <a:r>
              <a:rPr sz="600" spc="15" dirty="0">
                <a:solidFill>
                  <a:srgbClr val="22373A"/>
                </a:solidFill>
                <a:latin typeface="SimSun"/>
                <a:cs typeface="SimSun"/>
              </a:rPr>
              <a:t>sigma)),</a:t>
            </a:r>
            <a:endParaRPr sz="600">
              <a:latin typeface="SimSun"/>
              <a:cs typeface="SimSun"/>
            </a:endParaRPr>
          </a:p>
          <a:p>
            <a:pPr marL="254635">
              <a:lnSpc>
                <a:spcPct val="100000"/>
              </a:lnSpc>
              <a:spcBef>
                <a:spcPts val="85"/>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2000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chains =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a:p>
            <a:pPr marL="254635">
              <a:lnSpc>
                <a:spcPct val="100000"/>
              </a:lnSpc>
              <a:spcBef>
                <a:spcPts val="80"/>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29</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863215" cy="207645"/>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F9F9F9"/>
                </a:solidFill>
              </a:rPr>
              <a:t>Checking</a:t>
            </a:r>
            <a:r>
              <a:rPr sz="1200" spc="100" dirty="0">
                <a:solidFill>
                  <a:srgbClr val="F9F9F9"/>
                </a:solidFill>
              </a:rPr>
              <a:t> </a:t>
            </a:r>
            <a:r>
              <a:rPr sz="1200" spc="15" dirty="0">
                <a:solidFill>
                  <a:srgbClr val="F9F9F9"/>
                </a:solidFill>
              </a:rPr>
              <a:t>that</a:t>
            </a:r>
            <a:r>
              <a:rPr sz="1200" spc="95" dirty="0">
                <a:solidFill>
                  <a:srgbClr val="F9F9F9"/>
                </a:solidFill>
              </a:rPr>
              <a:t> </a:t>
            </a:r>
            <a:r>
              <a:rPr sz="1200" spc="-15" dirty="0">
                <a:solidFill>
                  <a:srgbClr val="F9F9F9"/>
                </a:solidFill>
              </a:rPr>
              <a:t>the</a:t>
            </a:r>
            <a:r>
              <a:rPr sz="1200" spc="100" dirty="0">
                <a:solidFill>
                  <a:srgbClr val="F9F9F9"/>
                </a:solidFill>
              </a:rPr>
              <a:t> </a:t>
            </a:r>
            <a:r>
              <a:rPr sz="1200" spc="-45" dirty="0">
                <a:solidFill>
                  <a:srgbClr val="F9F9F9"/>
                </a:solidFill>
              </a:rPr>
              <a:t>model</a:t>
            </a:r>
            <a:r>
              <a:rPr sz="1200" spc="95" dirty="0">
                <a:solidFill>
                  <a:srgbClr val="F9F9F9"/>
                </a:solidFill>
              </a:rPr>
              <a:t> </a:t>
            </a:r>
            <a:r>
              <a:rPr sz="1200" spc="-90" dirty="0">
                <a:solidFill>
                  <a:srgbClr val="F9F9F9"/>
                </a:solidFill>
              </a:rPr>
              <a:t>has</a:t>
            </a:r>
            <a:r>
              <a:rPr sz="1200" spc="105" dirty="0">
                <a:solidFill>
                  <a:srgbClr val="F9F9F9"/>
                </a:solidFill>
              </a:rPr>
              <a:t> </a:t>
            </a:r>
            <a:r>
              <a:rPr sz="1200" spc="15" dirty="0">
                <a:solidFill>
                  <a:srgbClr val="F9F9F9"/>
                </a:solidFill>
              </a:rPr>
              <a:t>fit</a:t>
            </a:r>
            <a:r>
              <a:rPr sz="1200" spc="95" dirty="0">
                <a:solidFill>
                  <a:srgbClr val="F9F9F9"/>
                </a:solidFill>
              </a:rPr>
              <a:t> </a:t>
            </a:r>
            <a:r>
              <a:rPr sz="1200" spc="-55" dirty="0">
                <a:solidFill>
                  <a:srgbClr val="F9F9F9"/>
                </a:solidFill>
              </a:rPr>
              <a:t>properly</a:t>
            </a:r>
            <a:endParaRPr sz="1200"/>
          </a:p>
        </p:txBody>
      </p:sp>
      <p:sp>
        <p:nvSpPr>
          <p:cNvPr id="3" name="object 3"/>
          <p:cNvSpPr/>
          <p:nvPr/>
        </p:nvSpPr>
        <p:spPr>
          <a:xfrm>
            <a:off x="322046" y="424294"/>
            <a:ext cx="3964304" cy="144780"/>
          </a:xfrm>
          <a:custGeom>
            <a:avLst/>
            <a:gdLst/>
            <a:ahLst/>
            <a:cxnLst/>
            <a:rect l="l" t="t" r="r" b="b"/>
            <a:pathLst>
              <a:path w="3964304" h="144779">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25620"/>
            <a:ext cx="59055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plot</a:t>
            </a:r>
            <a:r>
              <a:rPr sz="600" spc="15" dirty="0">
                <a:solidFill>
                  <a:srgbClr val="22373A"/>
                </a:solidFill>
                <a:latin typeface="SimSun"/>
                <a:cs typeface="SimSun"/>
              </a:rPr>
              <a:t>(hw_model)</a:t>
            </a:r>
            <a:endParaRPr sz="600">
              <a:latin typeface="SimSun"/>
              <a:cs typeface="SimSun"/>
            </a:endParaRPr>
          </a:p>
        </p:txBody>
      </p:sp>
      <p:grpSp>
        <p:nvGrpSpPr>
          <p:cNvPr id="5" name="object 5"/>
          <p:cNvGrpSpPr/>
          <p:nvPr/>
        </p:nvGrpSpPr>
        <p:grpSpPr>
          <a:xfrm>
            <a:off x="665652" y="1064866"/>
            <a:ext cx="1579880" cy="227965"/>
            <a:chOff x="665652" y="1064866"/>
            <a:chExt cx="1579880" cy="227965"/>
          </a:xfrm>
        </p:grpSpPr>
        <p:sp>
          <p:nvSpPr>
            <p:cNvPr id="6" name="object 6"/>
            <p:cNvSpPr/>
            <p:nvPr/>
          </p:nvSpPr>
          <p:spPr>
            <a:xfrm>
              <a:off x="671684" y="1070898"/>
              <a:ext cx="1567815" cy="215900"/>
            </a:xfrm>
            <a:custGeom>
              <a:avLst/>
              <a:gdLst/>
              <a:ahLst/>
              <a:cxnLst/>
              <a:rect l="l" t="t" r="r" b="b"/>
              <a:pathLst>
                <a:path w="1567814" h="215900">
                  <a:moveTo>
                    <a:pt x="770801" y="0"/>
                  </a:moveTo>
                  <a:lnTo>
                    <a:pt x="749417" y="972"/>
                  </a:lnTo>
                  <a:lnTo>
                    <a:pt x="727925" y="2160"/>
                  </a:lnTo>
                  <a:lnTo>
                    <a:pt x="688073" y="756"/>
                  </a:lnTo>
                  <a:lnTo>
                    <a:pt x="642064" y="9396"/>
                  </a:lnTo>
                  <a:lnTo>
                    <a:pt x="605344" y="28728"/>
                  </a:lnTo>
                  <a:lnTo>
                    <a:pt x="565492" y="55080"/>
                  </a:lnTo>
                  <a:lnTo>
                    <a:pt x="505659" y="90936"/>
                  </a:lnTo>
                  <a:lnTo>
                    <a:pt x="435243" y="135324"/>
                  </a:lnTo>
                  <a:lnTo>
                    <a:pt x="398414" y="155197"/>
                  </a:lnTo>
                  <a:lnTo>
                    <a:pt x="355538" y="174529"/>
                  </a:lnTo>
                  <a:lnTo>
                    <a:pt x="303374" y="189325"/>
                  </a:lnTo>
                  <a:lnTo>
                    <a:pt x="151741" y="210493"/>
                  </a:lnTo>
                  <a:lnTo>
                    <a:pt x="0" y="215245"/>
                  </a:lnTo>
                  <a:lnTo>
                    <a:pt x="0" y="215893"/>
                  </a:lnTo>
                  <a:lnTo>
                    <a:pt x="1567739" y="215893"/>
                  </a:lnTo>
                  <a:lnTo>
                    <a:pt x="1567739" y="215461"/>
                  </a:lnTo>
                  <a:lnTo>
                    <a:pt x="1501859" y="215569"/>
                  </a:lnTo>
                  <a:lnTo>
                    <a:pt x="1291905" y="209629"/>
                  </a:lnTo>
                  <a:lnTo>
                    <a:pt x="1249029" y="205417"/>
                  </a:lnTo>
                  <a:lnTo>
                    <a:pt x="1212200" y="199909"/>
                  </a:lnTo>
                  <a:lnTo>
                    <a:pt x="1161656" y="193429"/>
                  </a:lnTo>
                  <a:lnTo>
                    <a:pt x="1121804" y="186193"/>
                  </a:lnTo>
                  <a:lnTo>
                    <a:pt x="1037455" y="153469"/>
                  </a:lnTo>
                  <a:lnTo>
                    <a:pt x="986911" y="124956"/>
                  </a:lnTo>
                  <a:lnTo>
                    <a:pt x="925674" y="69876"/>
                  </a:lnTo>
                  <a:lnTo>
                    <a:pt x="907206" y="55188"/>
                  </a:lnTo>
                  <a:lnTo>
                    <a:pt x="895002" y="47196"/>
                  </a:lnTo>
                  <a:lnTo>
                    <a:pt x="884202" y="41364"/>
                  </a:lnTo>
                  <a:lnTo>
                    <a:pt x="856662" y="29484"/>
                  </a:lnTo>
                  <a:lnTo>
                    <a:pt x="807629" y="7344"/>
                  </a:lnTo>
                  <a:lnTo>
                    <a:pt x="793805" y="2916"/>
                  </a:lnTo>
                  <a:lnTo>
                    <a:pt x="780089" y="540"/>
                  </a:lnTo>
                  <a:lnTo>
                    <a:pt x="770801" y="0"/>
                  </a:lnTo>
                  <a:close/>
                </a:path>
              </a:pathLst>
            </a:custGeom>
            <a:solidFill>
              <a:srgbClr val="6497B1"/>
            </a:solidFill>
          </p:spPr>
          <p:txBody>
            <a:bodyPr wrap="square" lIns="0" tIns="0" rIns="0" bIns="0" rtlCol="0"/>
            <a:lstStyle/>
            <a:p>
              <a:endParaRPr/>
            </a:p>
          </p:txBody>
        </p:sp>
        <p:sp>
          <p:nvSpPr>
            <p:cNvPr id="7" name="object 7"/>
            <p:cNvSpPr/>
            <p:nvPr/>
          </p:nvSpPr>
          <p:spPr>
            <a:xfrm>
              <a:off x="671684" y="1070898"/>
              <a:ext cx="1567815" cy="215900"/>
            </a:xfrm>
            <a:custGeom>
              <a:avLst/>
              <a:gdLst/>
              <a:ahLst/>
              <a:cxnLst/>
              <a:rect l="l" t="t" r="r" b="b"/>
              <a:pathLst>
                <a:path w="1567814" h="215900">
                  <a:moveTo>
                    <a:pt x="0" y="215245"/>
                  </a:moveTo>
                  <a:lnTo>
                    <a:pt x="1512" y="215245"/>
                  </a:lnTo>
                  <a:lnTo>
                    <a:pt x="3024" y="215245"/>
                  </a:lnTo>
                  <a:lnTo>
                    <a:pt x="4536" y="215245"/>
                  </a:lnTo>
                  <a:lnTo>
                    <a:pt x="6156" y="215245"/>
                  </a:lnTo>
                  <a:lnTo>
                    <a:pt x="7668" y="215137"/>
                  </a:lnTo>
                  <a:lnTo>
                    <a:pt x="16848" y="215137"/>
                  </a:lnTo>
                  <a:lnTo>
                    <a:pt x="18360" y="215029"/>
                  </a:lnTo>
                  <a:lnTo>
                    <a:pt x="29052" y="215029"/>
                  </a:lnTo>
                  <a:lnTo>
                    <a:pt x="30672" y="214921"/>
                  </a:lnTo>
                  <a:lnTo>
                    <a:pt x="42876" y="214921"/>
                  </a:lnTo>
                  <a:lnTo>
                    <a:pt x="44388" y="214813"/>
                  </a:lnTo>
                  <a:lnTo>
                    <a:pt x="55188" y="214813"/>
                  </a:lnTo>
                  <a:lnTo>
                    <a:pt x="56700" y="214705"/>
                  </a:lnTo>
                  <a:lnTo>
                    <a:pt x="64368" y="214705"/>
                  </a:lnTo>
                  <a:lnTo>
                    <a:pt x="65880" y="214597"/>
                  </a:lnTo>
                  <a:lnTo>
                    <a:pt x="67392" y="214597"/>
                  </a:lnTo>
                  <a:lnTo>
                    <a:pt x="68904" y="214597"/>
                  </a:lnTo>
                  <a:lnTo>
                    <a:pt x="70416" y="214597"/>
                  </a:lnTo>
                  <a:lnTo>
                    <a:pt x="72036" y="214489"/>
                  </a:lnTo>
                  <a:lnTo>
                    <a:pt x="73548" y="214489"/>
                  </a:lnTo>
                  <a:lnTo>
                    <a:pt x="75060" y="214489"/>
                  </a:lnTo>
                  <a:lnTo>
                    <a:pt x="76572" y="214381"/>
                  </a:lnTo>
                  <a:lnTo>
                    <a:pt x="78084" y="214381"/>
                  </a:lnTo>
                  <a:lnTo>
                    <a:pt x="79704" y="214381"/>
                  </a:lnTo>
                  <a:lnTo>
                    <a:pt x="81216" y="214273"/>
                  </a:lnTo>
                  <a:lnTo>
                    <a:pt x="82728" y="214273"/>
                  </a:lnTo>
                  <a:lnTo>
                    <a:pt x="84240" y="214165"/>
                  </a:lnTo>
                  <a:lnTo>
                    <a:pt x="85752" y="214165"/>
                  </a:lnTo>
                  <a:lnTo>
                    <a:pt x="87372" y="214165"/>
                  </a:lnTo>
                  <a:lnTo>
                    <a:pt x="88884" y="214057"/>
                  </a:lnTo>
                  <a:lnTo>
                    <a:pt x="90396" y="214057"/>
                  </a:lnTo>
                  <a:lnTo>
                    <a:pt x="91908" y="213949"/>
                  </a:lnTo>
                  <a:lnTo>
                    <a:pt x="93420" y="213949"/>
                  </a:lnTo>
                  <a:lnTo>
                    <a:pt x="95040" y="213841"/>
                  </a:lnTo>
                  <a:lnTo>
                    <a:pt x="96552" y="213733"/>
                  </a:lnTo>
                  <a:lnTo>
                    <a:pt x="98064" y="213733"/>
                  </a:lnTo>
                  <a:lnTo>
                    <a:pt x="99576" y="213625"/>
                  </a:lnTo>
                  <a:lnTo>
                    <a:pt x="101088" y="213625"/>
                  </a:lnTo>
                  <a:lnTo>
                    <a:pt x="102600" y="213517"/>
                  </a:lnTo>
                  <a:lnTo>
                    <a:pt x="104220" y="213409"/>
                  </a:lnTo>
                  <a:lnTo>
                    <a:pt x="105732" y="213409"/>
                  </a:lnTo>
                  <a:lnTo>
                    <a:pt x="107244" y="213301"/>
                  </a:lnTo>
                  <a:lnTo>
                    <a:pt x="108756" y="213193"/>
                  </a:lnTo>
                  <a:lnTo>
                    <a:pt x="110268" y="213193"/>
                  </a:lnTo>
                  <a:lnTo>
                    <a:pt x="111888" y="213085"/>
                  </a:lnTo>
                  <a:lnTo>
                    <a:pt x="113400" y="212977"/>
                  </a:lnTo>
                  <a:lnTo>
                    <a:pt x="114912" y="212869"/>
                  </a:lnTo>
                  <a:lnTo>
                    <a:pt x="116424" y="212869"/>
                  </a:lnTo>
                  <a:lnTo>
                    <a:pt x="117936" y="212761"/>
                  </a:lnTo>
                  <a:lnTo>
                    <a:pt x="119556" y="212653"/>
                  </a:lnTo>
                  <a:lnTo>
                    <a:pt x="121068" y="212545"/>
                  </a:lnTo>
                  <a:lnTo>
                    <a:pt x="122580" y="212545"/>
                  </a:lnTo>
                  <a:lnTo>
                    <a:pt x="124092" y="212437"/>
                  </a:lnTo>
                  <a:lnTo>
                    <a:pt x="125604" y="212329"/>
                  </a:lnTo>
                  <a:lnTo>
                    <a:pt x="127224" y="212221"/>
                  </a:lnTo>
                  <a:lnTo>
                    <a:pt x="128736" y="212113"/>
                  </a:lnTo>
                  <a:lnTo>
                    <a:pt x="130248" y="212005"/>
                  </a:lnTo>
                  <a:lnTo>
                    <a:pt x="131760" y="211897"/>
                  </a:lnTo>
                  <a:lnTo>
                    <a:pt x="133272" y="211789"/>
                  </a:lnTo>
                  <a:lnTo>
                    <a:pt x="134784" y="211681"/>
                  </a:lnTo>
                  <a:lnTo>
                    <a:pt x="136405" y="211573"/>
                  </a:lnTo>
                  <a:lnTo>
                    <a:pt x="137917" y="211465"/>
                  </a:lnTo>
                  <a:lnTo>
                    <a:pt x="139429" y="211357"/>
                  </a:lnTo>
                  <a:lnTo>
                    <a:pt x="140941" y="211249"/>
                  </a:lnTo>
                  <a:lnTo>
                    <a:pt x="142453" y="211141"/>
                  </a:lnTo>
                  <a:lnTo>
                    <a:pt x="144073" y="211033"/>
                  </a:lnTo>
                  <a:lnTo>
                    <a:pt x="145585" y="210925"/>
                  </a:lnTo>
                  <a:lnTo>
                    <a:pt x="147097" y="210817"/>
                  </a:lnTo>
                  <a:lnTo>
                    <a:pt x="148609" y="210709"/>
                  </a:lnTo>
                  <a:lnTo>
                    <a:pt x="150121" y="210601"/>
                  </a:lnTo>
                  <a:lnTo>
                    <a:pt x="151741" y="210493"/>
                  </a:lnTo>
                  <a:lnTo>
                    <a:pt x="153253" y="210277"/>
                  </a:lnTo>
                  <a:lnTo>
                    <a:pt x="154765" y="210169"/>
                  </a:lnTo>
                  <a:lnTo>
                    <a:pt x="156277" y="210061"/>
                  </a:lnTo>
                  <a:lnTo>
                    <a:pt x="157789" y="209953"/>
                  </a:lnTo>
                  <a:lnTo>
                    <a:pt x="159409" y="209737"/>
                  </a:lnTo>
                  <a:lnTo>
                    <a:pt x="160921" y="209629"/>
                  </a:lnTo>
                  <a:lnTo>
                    <a:pt x="162433" y="209413"/>
                  </a:lnTo>
                  <a:lnTo>
                    <a:pt x="163945" y="209305"/>
                  </a:lnTo>
                  <a:lnTo>
                    <a:pt x="165457" y="209197"/>
                  </a:lnTo>
                  <a:lnTo>
                    <a:pt x="166969" y="208981"/>
                  </a:lnTo>
                  <a:lnTo>
                    <a:pt x="168589" y="208873"/>
                  </a:lnTo>
                  <a:lnTo>
                    <a:pt x="170101" y="208657"/>
                  </a:lnTo>
                  <a:lnTo>
                    <a:pt x="171613" y="208441"/>
                  </a:lnTo>
                  <a:lnTo>
                    <a:pt x="173125" y="208333"/>
                  </a:lnTo>
                  <a:lnTo>
                    <a:pt x="174637" y="208117"/>
                  </a:lnTo>
                  <a:lnTo>
                    <a:pt x="176257" y="207901"/>
                  </a:lnTo>
                  <a:lnTo>
                    <a:pt x="177769" y="207793"/>
                  </a:lnTo>
                  <a:lnTo>
                    <a:pt x="179281" y="207577"/>
                  </a:lnTo>
                  <a:lnTo>
                    <a:pt x="180793" y="207361"/>
                  </a:lnTo>
                  <a:lnTo>
                    <a:pt x="182305" y="207145"/>
                  </a:lnTo>
                  <a:lnTo>
                    <a:pt x="183925" y="206929"/>
                  </a:lnTo>
                  <a:lnTo>
                    <a:pt x="185437" y="206821"/>
                  </a:lnTo>
                  <a:lnTo>
                    <a:pt x="186949" y="206605"/>
                  </a:lnTo>
                  <a:lnTo>
                    <a:pt x="188461" y="206389"/>
                  </a:lnTo>
                  <a:lnTo>
                    <a:pt x="189973" y="206173"/>
                  </a:lnTo>
                  <a:lnTo>
                    <a:pt x="191593" y="205957"/>
                  </a:lnTo>
                  <a:lnTo>
                    <a:pt x="193105" y="205741"/>
                  </a:lnTo>
                  <a:lnTo>
                    <a:pt x="194617" y="205525"/>
                  </a:lnTo>
                  <a:lnTo>
                    <a:pt x="196129" y="205309"/>
                  </a:lnTo>
                  <a:lnTo>
                    <a:pt x="197641" y="205093"/>
                  </a:lnTo>
                  <a:lnTo>
                    <a:pt x="199153" y="204877"/>
                  </a:lnTo>
                  <a:lnTo>
                    <a:pt x="200773" y="204661"/>
                  </a:lnTo>
                  <a:lnTo>
                    <a:pt x="202285" y="204445"/>
                  </a:lnTo>
                  <a:lnTo>
                    <a:pt x="203797" y="204229"/>
                  </a:lnTo>
                  <a:lnTo>
                    <a:pt x="205309" y="204013"/>
                  </a:lnTo>
                  <a:lnTo>
                    <a:pt x="206821" y="203797"/>
                  </a:lnTo>
                  <a:lnTo>
                    <a:pt x="208441" y="203581"/>
                  </a:lnTo>
                  <a:lnTo>
                    <a:pt x="209953" y="203365"/>
                  </a:lnTo>
                  <a:lnTo>
                    <a:pt x="211465" y="203149"/>
                  </a:lnTo>
                  <a:lnTo>
                    <a:pt x="212977" y="202933"/>
                  </a:lnTo>
                  <a:lnTo>
                    <a:pt x="214489" y="202717"/>
                  </a:lnTo>
                  <a:lnTo>
                    <a:pt x="216109" y="202501"/>
                  </a:lnTo>
                  <a:lnTo>
                    <a:pt x="217621" y="202285"/>
                  </a:lnTo>
                  <a:lnTo>
                    <a:pt x="219133" y="202069"/>
                  </a:lnTo>
                  <a:lnTo>
                    <a:pt x="220645" y="201853"/>
                  </a:lnTo>
                  <a:lnTo>
                    <a:pt x="222157" y="201637"/>
                  </a:lnTo>
                  <a:lnTo>
                    <a:pt x="223669" y="201421"/>
                  </a:lnTo>
                  <a:lnTo>
                    <a:pt x="225289" y="201205"/>
                  </a:lnTo>
                  <a:lnTo>
                    <a:pt x="226801" y="200989"/>
                  </a:lnTo>
                  <a:lnTo>
                    <a:pt x="228313" y="200773"/>
                  </a:lnTo>
                  <a:lnTo>
                    <a:pt x="229825" y="200557"/>
                  </a:lnTo>
                  <a:lnTo>
                    <a:pt x="231337" y="200449"/>
                  </a:lnTo>
                  <a:lnTo>
                    <a:pt x="232957" y="200233"/>
                  </a:lnTo>
                  <a:lnTo>
                    <a:pt x="234469" y="200017"/>
                  </a:lnTo>
                  <a:lnTo>
                    <a:pt x="235981" y="199801"/>
                  </a:lnTo>
                  <a:lnTo>
                    <a:pt x="237493" y="199585"/>
                  </a:lnTo>
                  <a:lnTo>
                    <a:pt x="239005" y="199477"/>
                  </a:lnTo>
                  <a:lnTo>
                    <a:pt x="240625" y="199261"/>
                  </a:lnTo>
                  <a:lnTo>
                    <a:pt x="242137" y="199045"/>
                  </a:lnTo>
                  <a:lnTo>
                    <a:pt x="243649" y="198937"/>
                  </a:lnTo>
                  <a:lnTo>
                    <a:pt x="245161" y="198721"/>
                  </a:lnTo>
                  <a:lnTo>
                    <a:pt x="246673" y="198505"/>
                  </a:lnTo>
                  <a:lnTo>
                    <a:pt x="248293" y="198289"/>
                  </a:lnTo>
                  <a:lnTo>
                    <a:pt x="249805" y="198181"/>
                  </a:lnTo>
                  <a:lnTo>
                    <a:pt x="251317" y="197965"/>
                  </a:lnTo>
                  <a:lnTo>
                    <a:pt x="252829" y="197749"/>
                  </a:lnTo>
                  <a:lnTo>
                    <a:pt x="254341" y="197641"/>
                  </a:lnTo>
                  <a:lnTo>
                    <a:pt x="255853" y="197425"/>
                  </a:lnTo>
                  <a:lnTo>
                    <a:pt x="257473" y="197209"/>
                  </a:lnTo>
                  <a:lnTo>
                    <a:pt x="258985" y="196993"/>
                  </a:lnTo>
                  <a:lnTo>
                    <a:pt x="260497" y="196885"/>
                  </a:lnTo>
                  <a:lnTo>
                    <a:pt x="262009" y="196669"/>
                  </a:lnTo>
                  <a:lnTo>
                    <a:pt x="263521" y="196453"/>
                  </a:lnTo>
                  <a:lnTo>
                    <a:pt x="265141" y="196237"/>
                  </a:lnTo>
                  <a:lnTo>
                    <a:pt x="266653" y="196021"/>
                  </a:lnTo>
                  <a:lnTo>
                    <a:pt x="268165" y="195805"/>
                  </a:lnTo>
                  <a:lnTo>
                    <a:pt x="269677" y="195589"/>
                  </a:lnTo>
                  <a:lnTo>
                    <a:pt x="271189" y="195373"/>
                  </a:lnTo>
                  <a:lnTo>
                    <a:pt x="272810" y="195157"/>
                  </a:lnTo>
                  <a:lnTo>
                    <a:pt x="274322" y="194833"/>
                  </a:lnTo>
                  <a:lnTo>
                    <a:pt x="275834" y="194617"/>
                  </a:lnTo>
                  <a:lnTo>
                    <a:pt x="277346" y="194401"/>
                  </a:lnTo>
                  <a:lnTo>
                    <a:pt x="278858" y="194077"/>
                  </a:lnTo>
                  <a:lnTo>
                    <a:pt x="280478" y="193861"/>
                  </a:lnTo>
                  <a:lnTo>
                    <a:pt x="281990" y="193645"/>
                  </a:lnTo>
                  <a:lnTo>
                    <a:pt x="283502" y="193321"/>
                  </a:lnTo>
                  <a:lnTo>
                    <a:pt x="285014" y="193105"/>
                  </a:lnTo>
                  <a:lnTo>
                    <a:pt x="286526" y="192781"/>
                  </a:lnTo>
                  <a:lnTo>
                    <a:pt x="288038" y="192457"/>
                  </a:lnTo>
                  <a:lnTo>
                    <a:pt x="289658" y="192133"/>
                  </a:lnTo>
                  <a:lnTo>
                    <a:pt x="291170" y="191917"/>
                  </a:lnTo>
                  <a:lnTo>
                    <a:pt x="292682" y="191593"/>
                  </a:lnTo>
                  <a:lnTo>
                    <a:pt x="294194" y="191269"/>
                  </a:lnTo>
                  <a:lnTo>
                    <a:pt x="295706" y="190945"/>
                  </a:lnTo>
                  <a:lnTo>
                    <a:pt x="297326" y="190621"/>
                  </a:lnTo>
                  <a:lnTo>
                    <a:pt x="298838" y="190297"/>
                  </a:lnTo>
                  <a:lnTo>
                    <a:pt x="300350" y="189973"/>
                  </a:lnTo>
                  <a:lnTo>
                    <a:pt x="301862" y="189649"/>
                  </a:lnTo>
                  <a:lnTo>
                    <a:pt x="303374" y="189325"/>
                  </a:lnTo>
                  <a:lnTo>
                    <a:pt x="304994" y="188893"/>
                  </a:lnTo>
                  <a:lnTo>
                    <a:pt x="306506" y="188569"/>
                  </a:lnTo>
                  <a:lnTo>
                    <a:pt x="308018" y="188245"/>
                  </a:lnTo>
                  <a:lnTo>
                    <a:pt x="309530" y="187813"/>
                  </a:lnTo>
                  <a:lnTo>
                    <a:pt x="311042" y="187489"/>
                  </a:lnTo>
                  <a:lnTo>
                    <a:pt x="312662" y="187165"/>
                  </a:lnTo>
                  <a:lnTo>
                    <a:pt x="314174" y="186733"/>
                  </a:lnTo>
                  <a:lnTo>
                    <a:pt x="315686" y="186409"/>
                  </a:lnTo>
                  <a:lnTo>
                    <a:pt x="317198" y="185977"/>
                  </a:lnTo>
                  <a:lnTo>
                    <a:pt x="318710" y="185653"/>
                  </a:lnTo>
                  <a:lnTo>
                    <a:pt x="320222" y="185221"/>
                  </a:lnTo>
                  <a:lnTo>
                    <a:pt x="321842" y="184789"/>
                  </a:lnTo>
                  <a:lnTo>
                    <a:pt x="323354" y="184465"/>
                  </a:lnTo>
                  <a:lnTo>
                    <a:pt x="324866" y="184033"/>
                  </a:lnTo>
                  <a:lnTo>
                    <a:pt x="326378" y="183601"/>
                  </a:lnTo>
                  <a:lnTo>
                    <a:pt x="327890" y="183169"/>
                  </a:lnTo>
                  <a:lnTo>
                    <a:pt x="329510" y="182737"/>
                  </a:lnTo>
                  <a:lnTo>
                    <a:pt x="331022" y="182305"/>
                  </a:lnTo>
                  <a:lnTo>
                    <a:pt x="332534" y="181873"/>
                  </a:lnTo>
                  <a:lnTo>
                    <a:pt x="334046" y="181441"/>
                  </a:lnTo>
                  <a:lnTo>
                    <a:pt x="335558" y="181009"/>
                  </a:lnTo>
                  <a:lnTo>
                    <a:pt x="337178" y="180577"/>
                  </a:lnTo>
                  <a:lnTo>
                    <a:pt x="338690" y="180145"/>
                  </a:lnTo>
                  <a:lnTo>
                    <a:pt x="340202" y="179605"/>
                  </a:lnTo>
                  <a:lnTo>
                    <a:pt x="341714" y="179173"/>
                  </a:lnTo>
                  <a:lnTo>
                    <a:pt x="343226" y="178741"/>
                  </a:lnTo>
                  <a:lnTo>
                    <a:pt x="344846" y="178201"/>
                  </a:lnTo>
                  <a:lnTo>
                    <a:pt x="346358" y="177661"/>
                  </a:lnTo>
                  <a:lnTo>
                    <a:pt x="347870" y="177229"/>
                  </a:lnTo>
                  <a:lnTo>
                    <a:pt x="349382" y="176689"/>
                  </a:lnTo>
                  <a:lnTo>
                    <a:pt x="350894" y="176149"/>
                  </a:lnTo>
                  <a:lnTo>
                    <a:pt x="352406" y="175609"/>
                  </a:lnTo>
                  <a:lnTo>
                    <a:pt x="354026" y="175069"/>
                  </a:lnTo>
                  <a:lnTo>
                    <a:pt x="355538" y="174529"/>
                  </a:lnTo>
                  <a:lnTo>
                    <a:pt x="357050" y="173881"/>
                  </a:lnTo>
                  <a:lnTo>
                    <a:pt x="358562" y="173341"/>
                  </a:lnTo>
                  <a:lnTo>
                    <a:pt x="360074" y="172801"/>
                  </a:lnTo>
                  <a:lnTo>
                    <a:pt x="361694" y="172153"/>
                  </a:lnTo>
                  <a:lnTo>
                    <a:pt x="363206" y="171505"/>
                  </a:lnTo>
                  <a:lnTo>
                    <a:pt x="364718" y="170965"/>
                  </a:lnTo>
                  <a:lnTo>
                    <a:pt x="366230" y="170317"/>
                  </a:lnTo>
                  <a:lnTo>
                    <a:pt x="367742" y="169669"/>
                  </a:lnTo>
                  <a:lnTo>
                    <a:pt x="369362" y="169021"/>
                  </a:lnTo>
                  <a:lnTo>
                    <a:pt x="370874" y="168373"/>
                  </a:lnTo>
                  <a:lnTo>
                    <a:pt x="372386" y="167617"/>
                  </a:lnTo>
                  <a:lnTo>
                    <a:pt x="373898" y="166969"/>
                  </a:lnTo>
                  <a:lnTo>
                    <a:pt x="375410" y="166321"/>
                  </a:lnTo>
                  <a:lnTo>
                    <a:pt x="377030" y="165565"/>
                  </a:lnTo>
                  <a:lnTo>
                    <a:pt x="378542" y="164917"/>
                  </a:lnTo>
                  <a:lnTo>
                    <a:pt x="380054" y="164161"/>
                  </a:lnTo>
                  <a:lnTo>
                    <a:pt x="381566" y="163513"/>
                  </a:lnTo>
                  <a:lnTo>
                    <a:pt x="383078" y="162757"/>
                  </a:lnTo>
                  <a:lnTo>
                    <a:pt x="384590" y="162001"/>
                  </a:lnTo>
                  <a:lnTo>
                    <a:pt x="386210" y="161245"/>
                  </a:lnTo>
                  <a:lnTo>
                    <a:pt x="387722" y="160489"/>
                  </a:lnTo>
                  <a:lnTo>
                    <a:pt x="389234" y="159733"/>
                  </a:lnTo>
                  <a:lnTo>
                    <a:pt x="390746" y="158977"/>
                  </a:lnTo>
                  <a:lnTo>
                    <a:pt x="392258" y="158221"/>
                  </a:lnTo>
                  <a:lnTo>
                    <a:pt x="393878" y="157465"/>
                  </a:lnTo>
                  <a:lnTo>
                    <a:pt x="395390" y="156709"/>
                  </a:lnTo>
                  <a:lnTo>
                    <a:pt x="396902" y="155953"/>
                  </a:lnTo>
                  <a:lnTo>
                    <a:pt x="398414" y="155197"/>
                  </a:lnTo>
                  <a:lnTo>
                    <a:pt x="399926" y="154333"/>
                  </a:lnTo>
                  <a:lnTo>
                    <a:pt x="401546" y="153577"/>
                  </a:lnTo>
                  <a:lnTo>
                    <a:pt x="403058" y="152821"/>
                  </a:lnTo>
                  <a:lnTo>
                    <a:pt x="404570" y="151957"/>
                  </a:lnTo>
                  <a:lnTo>
                    <a:pt x="406082" y="151201"/>
                  </a:lnTo>
                  <a:lnTo>
                    <a:pt x="407595" y="150445"/>
                  </a:lnTo>
                  <a:lnTo>
                    <a:pt x="409215" y="149581"/>
                  </a:lnTo>
                  <a:lnTo>
                    <a:pt x="410727" y="148825"/>
                  </a:lnTo>
                  <a:lnTo>
                    <a:pt x="412239" y="147961"/>
                  </a:lnTo>
                  <a:lnTo>
                    <a:pt x="413751" y="147097"/>
                  </a:lnTo>
                  <a:lnTo>
                    <a:pt x="415263" y="146341"/>
                  </a:lnTo>
                  <a:lnTo>
                    <a:pt x="416775" y="145477"/>
                  </a:lnTo>
                  <a:lnTo>
                    <a:pt x="418395" y="144721"/>
                  </a:lnTo>
                  <a:lnTo>
                    <a:pt x="419907" y="143857"/>
                  </a:lnTo>
                  <a:lnTo>
                    <a:pt x="421419" y="142993"/>
                  </a:lnTo>
                  <a:lnTo>
                    <a:pt x="422931" y="142129"/>
                  </a:lnTo>
                  <a:lnTo>
                    <a:pt x="424443" y="141373"/>
                  </a:lnTo>
                  <a:lnTo>
                    <a:pt x="426063" y="140509"/>
                  </a:lnTo>
                  <a:lnTo>
                    <a:pt x="427575" y="139645"/>
                  </a:lnTo>
                  <a:lnTo>
                    <a:pt x="429087" y="138781"/>
                  </a:lnTo>
                  <a:lnTo>
                    <a:pt x="430599" y="137917"/>
                  </a:lnTo>
                  <a:lnTo>
                    <a:pt x="432111" y="137053"/>
                  </a:lnTo>
                  <a:lnTo>
                    <a:pt x="433731" y="136189"/>
                  </a:lnTo>
                  <a:lnTo>
                    <a:pt x="435243" y="135324"/>
                  </a:lnTo>
                  <a:lnTo>
                    <a:pt x="436755" y="134352"/>
                  </a:lnTo>
                  <a:lnTo>
                    <a:pt x="438267" y="133488"/>
                  </a:lnTo>
                  <a:lnTo>
                    <a:pt x="439779" y="132624"/>
                  </a:lnTo>
                  <a:lnTo>
                    <a:pt x="441291" y="131760"/>
                  </a:lnTo>
                  <a:lnTo>
                    <a:pt x="442911" y="130788"/>
                  </a:lnTo>
                  <a:lnTo>
                    <a:pt x="444423" y="129924"/>
                  </a:lnTo>
                  <a:lnTo>
                    <a:pt x="445935" y="128952"/>
                  </a:lnTo>
                  <a:lnTo>
                    <a:pt x="447447" y="128088"/>
                  </a:lnTo>
                  <a:lnTo>
                    <a:pt x="448959" y="127116"/>
                  </a:lnTo>
                  <a:lnTo>
                    <a:pt x="450579" y="126144"/>
                  </a:lnTo>
                  <a:lnTo>
                    <a:pt x="452091" y="125280"/>
                  </a:lnTo>
                  <a:lnTo>
                    <a:pt x="453603" y="124308"/>
                  </a:lnTo>
                  <a:lnTo>
                    <a:pt x="455115" y="123336"/>
                  </a:lnTo>
                  <a:lnTo>
                    <a:pt x="456627" y="122364"/>
                  </a:lnTo>
                  <a:lnTo>
                    <a:pt x="458247" y="121392"/>
                  </a:lnTo>
                  <a:lnTo>
                    <a:pt x="459759" y="120528"/>
                  </a:lnTo>
                  <a:lnTo>
                    <a:pt x="461271" y="119556"/>
                  </a:lnTo>
                  <a:lnTo>
                    <a:pt x="462783" y="118584"/>
                  </a:lnTo>
                  <a:lnTo>
                    <a:pt x="464295" y="117612"/>
                  </a:lnTo>
                  <a:lnTo>
                    <a:pt x="465915" y="116532"/>
                  </a:lnTo>
                  <a:lnTo>
                    <a:pt x="467427" y="115560"/>
                  </a:lnTo>
                  <a:lnTo>
                    <a:pt x="468939" y="114588"/>
                  </a:lnTo>
                  <a:lnTo>
                    <a:pt x="470451" y="113616"/>
                  </a:lnTo>
                  <a:lnTo>
                    <a:pt x="471963" y="112644"/>
                  </a:lnTo>
                  <a:lnTo>
                    <a:pt x="473475" y="111672"/>
                  </a:lnTo>
                  <a:lnTo>
                    <a:pt x="475095" y="110700"/>
                  </a:lnTo>
                  <a:lnTo>
                    <a:pt x="476607" y="109620"/>
                  </a:lnTo>
                  <a:lnTo>
                    <a:pt x="478119" y="108648"/>
                  </a:lnTo>
                  <a:lnTo>
                    <a:pt x="479631" y="107676"/>
                  </a:lnTo>
                  <a:lnTo>
                    <a:pt x="481143" y="106704"/>
                  </a:lnTo>
                  <a:lnTo>
                    <a:pt x="482763" y="105624"/>
                  </a:lnTo>
                  <a:lnTo>
                    <a:pt x="484275" y="104652"/>
                  </a:lnTo>
                  <a:lnTo>
                    <a:pt x="485787" y="103680"/>
                  </a:lnTo>
                  <a:lnTo>
                    <a:pt x="487299" y="102708"/>
                  </a:lnTo>
                  <a:lnTo>
                    <a:pt x="488811" y="101736"/>
                  </a:lnTo>
                  <a:lnTo>
                    <a:pt x="490431" y="100656"/>
                  </a:lnTo>
                  <a:lnTo>
                    <a:pt x="491943" y="99684"/>
                  </a:lnTo>
                  <a:lnTo>
                    <a:pt x="493455" y="98712"/>
                  </a:lnTo>
                  <a:lnTo>
                    <a:pt x="494967" y="97740"/>
                  </a:lnTo>
                  <a:lnTo>
                    <a:pt x="496479" y="96768"/>
                  </a:lnTo>
                  <a:lnTo>
                    <a:pt x="498099" y="95796"/>
                  </a:lnTo>
                  <a:lnTo>
                    <a:pt x="499611" y="94824"/>
                  </a:lnTo>
                  <a:lnTo>
                    <a:pt x="501123" y="93852"/>
                  </a:lnTo>
                  <a:lnTo>
                    <a:pt x="502635" y="92880"/>
                  </a:lnTo>
                  <a:lnTo>
                    <a:pt x="504147" y="91908"/>
                  </a:lnTo>
                  <a:lnTo>
                    <a:pt x="505659" y="90936"/>
                  </a:lnTo>
                  <a:lnTo>
                    <a:pt x="507279" y="90072"/>
                  </a:lnTo>
                  <a:lnTo>
                    <a:pt x="508791" y="89100"/>
                  </a:lnTo>
                  <a:lnTo>
                    <a:pt x="510303" y="88128"/>
                  </a:lnTo>
                  <a:lnTo>
                    <a:pt x="511815" y="87264"/>
                  </a:lnTo>
                  <a:lnTo>
                    <a:pt x="513327" y="86292"/>
                  </a:lnTo>
                  <a:lnTo>
                    <a:pt x="514947" y="85428"/>
                  </a:lnTo>
                  <a:lnTo>
                    <a:pt x="516459" y="84456"/>
                  </a:lnTo>
                  <a:lnTo>
                    <a:pt x="517971" y="83592"/>
                  </a:lnTo>
                  <a:lnTo>
                    <a:pt x="519483" y="82620"/>
                  </a:lnTo>
                  <a:lnTo>
                    <a:pt x="520995" y="81756"/>
                  </a:lnTo>
                  <a:lnTo>
                    <a:pt x="522615" y="80784"/>
                  </a:lnTo>
                  <a:lnTo>
                    <a:pt x="524127" y="79920"/>
                  </a:lnTo>
                  <a:lnTo>
                    <a:pt x="525639" y="79056"/>
                  </a:lnTo>
                  <a:lnTo>
                    <a:pt x="527151" y="78192"/>
                  </a:lnTo>
                  <a:lnTo>
                    <a:pt x="528663" y="77220"/>
                  </a:lnTo>
                  <a:lnTo>
                    <a:pt x="530283" y="76356"/>
                  </a:lnTo>
                  <a:lnTo>
                    <a:pt x="531795" y="75492"/>
                  </a:lnTo>
                  <a:lnTo>
                    <a:pt x="533307" y="74628"/>
                  </a:lnTo>
                  <a:lnTo>
                    <a:pt x="534819" y="73656"/>
                  </a:lnTo>
                  <a:lnTo>
                    <a:pt x="536331" y="72792"/>
                  </a:lnTo>
                  <a:lnTo>
                    <a:pt x="537843" y="71928"/>
                  </a:lnTo>
                  <a:lnTo>
                    <a:pt x="539463" y="71064"/>
                  </a:lnTo>
                  <a:lnTo>
                    <a:pt x="540975" y="70092"/>
                  </a:lnTo>
                  <a:lnTo>
                    <a:pt x="542487" y="69228"/>
                  </a:lnTo>
                  <a:lnTo>
                    <a:pt x="544000" y="68364"/>
                  </a:lnTo>
                  <a:lnTo>
                    <a:pt x="545512" y="67392"/>
                  </a:lnTo>
                  <a:lnTo>
                    <a:pt x="547132" y="66528"/>
                  </a:lnTo>
                  <a:lnTo>
                    <a:pt x="548644" y="65556"/>
                  </a:lnTo>
                  <a:lnTo>
                    <a:pt x="550156" y="64692"/>
                  </a:lnTo>
                  <a:lnTo>
                    <a:pt x="551668" y="63720"/>
                  </a:lnTo>
                  <a:lnTo>
                    <a:pt x="553180" y="62748"/>
                  </a:lnTo>
                  <a:lnTo>
                    <a:pt x="554800" y="61884"/>
                  </a:lnTo>
                  <a:lnTo>
                    <a:pt x="556312" y="60912"/>
                  </a:lnTo>
                  <a:lnTo>
                    <a:pt x="557824" y="59940"/>
                  </a:lnTo>
                  <a:lnTo>
                    <a:pt x="559336" y="58968"/>
                  </a:lnTo>
                  <a:lnTo>
                    <a:pt x="560848" y="57996"/>
                  </a:lnTo>
                  <a:lnTo>
                    <a:pt x="562468" y="57024"/>
                  </a:lnTo>
                  <a:lnTo>
                    <a:pt x="563980" y="56052"/>
                  </a:lnTo>
                  <a:lnTo>
                    <a:pt x="565492" y="55080"/>
                  </a:lnTo>
                  <a:lnTo>
                    <a:pt x="567004" y="54000"/>
                  </a:lnTo>
                  <a:lnTo>
                    <a:pt x="568516" y="53028"/>
                  </a:lnTo>
                  <a:lnTo>
                    <a:pt x="570028" y="52056"/>
                  </a:lnTo>
                  <a:lnTo>
                    <a:pt x="571648" y="50976"/>
                  </a:lnTo>
                  <a:lnTo>
                    <a:pt x="573160" y="50004"/>
                  </a:lnTo>
                  <a:lnTo>
                    <a:pt x="574672" y="49032"/>
                  </a:lnTo>
                  <a:lnTo>
                    <a:pt x="576184" y="47952"/>
                  </a:lnTo>
                  <a:lnTo>
                    <a:pt x="577696" y="46980"/>
                  </a:lnTo>
                  <a:lnTo>
                    <a:pt x="579316" y="45900"/>
                  </a:lnTo>
                  <a:lnTo>
                    <a:pt x="580828" y="44820"/>
                  </a:lnTo>
                  <a:lnTo>
                    <a:pt x="582340" y="43848"/>
                  </a:lnTo>
                  <a:lnTo>
                    <a:pt x="583852" y="42768"/>
                  </a:lnTo>
                  <a:lnTo>
                    <a:pt x="585364" y="41796"/>
                  </a:lnTo>
                  <a:lnTo>
                    <a:pt x="586984" y="40716"/>
                  </a:lnTo>
                  <a:lnTo>
                    <a:pt x="588496" y="39744"/>
                  </a:lnTo>
                  <a:lnTo>
                    <a:pt x="590008" y="38664"/>
                  </a:lnTo>
                  <a:lnTo>
                    <a:pt x="591520" y="37692"/>
                  </a:lnTo>
                  <a:lnTo>
                    <a:pt x="593032" y="36612"/>
                  </a:lnTo>
                  <a:lnTo>
                    <a:pt x="594652" y="35640"/>
                  </a:lnTo>
                  <a:lnTo>
                    <a:pt x="596164" y="34668"/>
                  </a:lnTo>
                  <a:lnTo>
                    <a:pt x="597676" y="33696"/>
                  </a:lnTo>
                  <a:lnTo>
                    <a:pt x="599188" y="32616"/>
                  </a:lnTo>
                  <a:lnTo>
                    <a:pt x="600700" y="31644"/>
                  </a:lnTo>
                  <a:lnTo>
                    <a:pt x="602212" y="30672"/>
                  </a:lnTo>
                  <a:lnTo>
                    <a:pt x="603832" y="29700"/>
                  </a:lnTo>
                  <a:lnTo>
                    <a:pt x="605344" y="28728"/>
                  </a:lnTo>
                  <a:lnTo>
                    <a:pt x="606856" y="27864"/>
                  </a:lnTo>
                  <a:lnTo>
                    <a:pt x="608368" y="26892"/>
                  </a:lnTo>
                  <a:lnTo>
                    <a:pt x="609880" y="25920"/>
                  </a:lnTo>
                  <a:lnTo>
                    <a:pt x="611500" y="25056"/>
                  </a:lnTo>
                  <a:lnTo>
                    <a:pt x="613012" y="24192"/>
                  </a:lnTo>
                  <a:lnTo>
                    <a:pt x="614524" y="23220"/>
                  </a:lnTo>
                  <a:lnTo>
                    <a:pt x="616036" y="22356"/>
                  </a:lnTo>
                  <a:lnTo>
                    <a:pt x="617548" y="21492"/>
                  </a:lnTo>
                  <a:lnTo>
                    <a:pt x="619168" y="20628"/>
                  </a:lnTo>
                  <a:lnTo>
                    <a:pt x="620680" y="19764"/>
                  </a:lnTo>
                  <a:lnTo>
                    <a:pt x="622192" y="18900"/>
                  </a:lnTo>
                  <a:lnTo>
                    <a:pt x="623704" y="18144"/>
                  </a:lnTo>
                  <a:lnTo>
                    <a:pt x="625216" y="17280"/>
                  </a:lnTo>
                  <a:lnTo>
                    <a:pt x="626836" y="16524"/>
                  </a:lnTo>
                  <a:lnTo>
                    <a:pt x="628348" y="15768"/>
                  </a:lnTo>
                  <a:lnTo>
                    <a:pt x="629860" y="15012"/>
                  </a:lnTo>
                  <a:lnTo>
                    <a:pt x="631372" y="14256"/>
                  </a:lnTo>
                  <a:lnTo>
                    <a:pt x="632884" y="13500"/>
                  </a:lnTo>
                  <a:lnTo>
                    <a:pt x="634396" y="12744"/>
                  </a:lnTo>
                  <a:lnTo>
                    <a:pt x="636016" y="12096"/>
                  </a:lnTo>
                  <a:lnTo>
                    <a:pt x="637528" y="11448"/>
                  </a:lnTo>
                  <a:lnTo>
                    <a:pt x="639040" y="10692"/>
                  </a:lnTo>
                  <a:lnTo>
                    <a:pt x="640552" y="10044"/>
                  </a:lnTo>
                  <a:lnTo>
                    <a:pt x="642064" y="9396"/>
                  </a:lnTo>
                  <a:lnTo>
                    <a:pt x="643684" y="8856"/>
                  </a:lnTo>
                  <a:lnTo>
                    <a:pt x="645196" y="8208"/>
                  </a:lnTo>
                  <a:lnTo>
                    <a:pt x="646708" y="7668"/>
                  </a:lnTo>
                  <a:lnTo>
                    <a:pt x="648220" y="7128"/>
                  </a:lnTo>
                  <a:lnTo>
                    <a:pt x="649732" y="6588"/>
                  </a:lnTo>
                  <a:lnTo>
                    <a:pt x="651352" y="6048"/>
                  </a:lnTo>
                  <a:lnTo>
                    <a:pt x="652864" y="5616"/>
                  </a:lnTo>
                  <a:lnTo>
                    <a:pt x="654376" y="5076"/>
                  </a:lnTo>
                  <a:lnTo>
                    <a:pt x="655888" y="4644"/>
                  </a:lnTo>
                  <a:lnTo>
                    <a:pt x="657400" y="4320"/>
                  </a:lnTo>
                  <a:lnTo>
                    <a:pt x="658912" y="3888"/>
                  </a:lnTo>
                  <a:lnTo>
                    <a:pt x="660532" y="3456"/>
                  </a:lnTo>
                  <a:lnTo>
                    <a:pt x="662044" y="3132"/>
                  </a:lnTo>
                  <a:lnTo>
                    <a:pt x="663556" y="2808"/>
                  </a:lnTo>
                  <a:lnTo>
                    <a:pt x="665068" y="2484"/>
                  </a:lnTo>
                  <a:lnTo>
                    <a:pt x="666580" y="2268"/>
                  </a:lnTo>
                  <a:lnTo>
                    <a:pt x="668200" y="2052"/>
                  </a:lnTo>
                  <a:lnTo>
                    <a:pt x="669712" y="1836"/>
                  </a:lnTo>
                  <a:lnTo>
                    <a:pt x="671224" y="1620"/>
                  </a:lnTo>
                  <a:lnTo>
                    <a:pt x="672736" y="1404"/>
                  </a:lnTo>
                  <a:lnTo>
                    <a:pt x="674248" y="1296"/>
                  </a:lnTo>
                  <a:lnTo>
                    <a:pt x="675868" y="1080"/>
                  </a:lnTo>
                  <a:lnTo>
                    <a:pt x="677380" y="972"/>
                  </a:lnTo>
                  <a:lnTo>
                    <a:pt x="678893" y="972"/>
                  </a:lnTo>
                  <a:lnTo>
                    <a:pt x="680405" y="864"/>
                  </a:lnTo>
                  <a:lnTo>
                    <a:pt x="681917" y="864"/>
                  </a:lnTo>
                  <a:lnTo>
                    <a:pt x="683537" y="756"/>
                  </a:lnTo>
                  <a:lnTo>
                    <a:pt x="685049" y="756"/>
                  </a:lnTo>
                  <a:lnTo>
                    <a:pt x="686561" y="756"/>
                  </a:lnTo>
                  <a:lnTo>
                    <a:pt x="688073" y="756"/>
                  </a:lnTo>
                  <a:lnTo>
                    <a:pt x="689585" y="864"/>
                  </a:lnTo>
                  <a:lnTo>
                    <a:pt x="691097" y="864"/>
                  </a:lnTo>
                  <a:lnTo>
                    <a:pt x="692717" y="864"/>
                  </a:lnTo>
                  <a:lnTo>
                    <a:pt x="694229" y="972"/>
                  </a:lnTo>
                  <a:lnTo>
                    <a:pt x="695741" y="1080"/>
                  </a:lnTo>
                  <a:lnTo>
                    <a:pt x="697253" y="1080"/>
                  </a:lnTo>
                  <a:lnTo>
                    <a:pt x="698765" y="1188"/>
                  </a:lnTo>
                  <a:lnTo>
                    <a:pt x="700385" y="1296"/>
                  </a:lnTo>
                  <a:lnTo>
                    <a:pt x="701897" y="1404"/>
                  </a:lnTo>
                  <a:lnTo>
                    <a:pt x="703409" y="1512"/>
                  </a:lnTo>
                  <a:lnTo>
                    <a:pt x="704921" y="1512"/>
                  </a:lnTo>
                  <a:lnTo>
                    <a:pt x="706433" y="1620"/>
                  </a:lnTo>
                  <a:lnTo>
                    <a:pt x="708053" y="1728"/>
                  </a:lnTo>
                  <a:lnTo>
                    <a:pt x="709565" y="1836"/>
                  </a:lnTo>
                  <a:lnTo>
                    <a:pt x="711077" y="1836"/>
                  </a:lnTo>
                  <a:lnTo>
                    <a:pt x="712589" y="1944"/>
                  </a:lnTo>
                  <a:lnTo>
                    <a:pt x="714101" y="2052"/>
                  </a:lnTo>
                  <a:lnTo>
                    <a:pt x="715721" y="2052"/>
                  </a:lnTo>
                  <a:lnTo>
                    <a:pt x="717233" y="2052"/>
                  </a:lnTo>
                  <a:lnTo>
                    <a:pt x="718745" y="2160"/>
                  </a:lnTo>
                  <a:lnTo>
                    <a:pt x="727925" y="2160"/>
                  </a:lnTo>
                  <a:lnTo>
                    <a:pt x="729437" y="2052"/>
                  </a:lnTo>
                  <a:lnTo>
                    <a:pt x="730949" y="2052"/>
                  </a:lnTo>
                  <a:lnTo>
                    <a:pt x="732569" y="1944"/>
                  </a:lnTo>
                  <a:lnTo>
                    <a:pt x="734081" y="1944"/>
                  </a:lnTo>
                  <a:lnTo>
                    <a:pt x="735593" y="1836"/>
                  </a:lnTo>
                  <a:lnTo>
                    <a:pt x="737105" y="1728"/>
                  </a:lnTo>
                  <a:lnTo>
                    <a:pt x="738617" y="1620"/>
                  </a:lnTo>
                  <a:lnTo>
                    <a:pt x="740237" y="1620"/>
                  </a:lnTo>
                  <a:lnTo>
                    <a:pt x="741749" y="1512"/>
                  </a:lnTo>
                  <a:lnTo>
                    <a:pt x="743261" y="1404"/>
                  </a:lnTo>
                  <a:lnTo>
                    <a:pt x="744773" y="1296"/>
                  </a:lnTo>
                  <a:lnTo>
                    <a:pt x="746285" y="1188"/>
                  </a:lnTo>
                  <a:lnTo>
                    <a:pt x="747905" y="1080"/>
                  </a:lnTo>
                  <a:lnTo>
                    <a:pt x="749417" y="972"/>
                  </a:lnTo>
                  <a:lnTo>
                    <a:pt x="750929" y="756"/>
                  </a:lnTo>
                  <a:lnTo>
                    <a:pt x="752441" y="648"/>
                  </a:lnTo>
                  <a:lnTo>
                    <a:pt x="753953" y="540"/>
                  </a:lnTo>
                  <a:lnTo>
                    <a:pt x="755465" y="540"/>
                  </a:lnTo>
                  <a:lnTo>
                    <a:pt x="757085" y="432"/>
                  </a:lnTo>
                  <a:lnTo>
                    <a:pt x="758597" y="324"/>
                  </a:lnTo>
                  <a:lnTo>
                    <a:pt x="760109" y="216"/>
                  </a:lnTo>
                  <a:lnTo>
                    <a:pt x="761621" y="216"/>
                  </a:lnTo>
                  <a:lnTo>
                    <a:pt x="763133" y="108"/>
                  </a:lnTo>
                  <a:lnTo>
                    <a:pt x="764753" y="108"/>
                  </a:lnTo>
                  <a:lnTo>
                    <a:pt x="766265" y="0"/>
                  </a:lnTo>
                  <a:lnTo>
                    <a:pt x="767777" y="0"/>
                  </a:lnTo>
                  <a:lnTo>
                    <a:pt x="769289" y="0"/>
                  </a:lnTo>
                  <a:lnTo>
                    <a:pt x="770801" y="0"/>
                  </a:lnTo>
                  <a:lnTo>
                    <a:pt x="772421" y="108"/>
                  </a:lnTo>
                  <a:lnTo>
                    <a:pt x="773933" y="108"/>
                  </a:lnTo>
                  <a:lnTo>
                    <a:pt x="775445" y="216"/>
                  </a:lnTo>
                  <a:lnTo>
                    <a:pt x="776957" y="324"/>
                  </a:lnTo>
                  <a:lnTo>
                    <a:pt x="778469" y="432"/>
                  </a:lnTo>
                  <a:lnTo>
                    <a:pt x="780089" y="540"/>
                  </a:lnTo>
                  <a:lnTo>
                    <a:pt x="781601" y="756"/>
                  </a:lnTo>
                  <a:lnTo>
                    <a:pt x="783113" y="972"/>
                  </a:lnTo>
                  <a:lnTo>
                    <a:pt x="784625" y="1188"/>
                  </a:lnTo>
                  <a:lnTo>
                    <a:pt x="786137" y="1404"/>
                  </a:lnTo>
                  <a:lnTo>
                    <a:pt x="787649" y="1620"/>
                  </a:lnTo>
                  <a:lnTo>
                    <a:pt x="789269" y="1944"/>
                  </a:lnTo>
                  <a:lnTo>
                    <a:pt x="790781" y="2268"/>
                  </a:lnTo>
                  <a:lnTo>
                    <a:pt x="792293" y="2592"/>
                  </a:lnTo>
                  <a:lnTo>
                    <a:pt x="793805" y="2916"/>
                  </a:lnTo>
                  <a:lnTo>
                    <a:pt x="795317" y="3348"/>
                  </a:lnTo>
                  <a:lnTo>
                    <a:pt x="796937" y="3780"/>
                  </a:lnTo>
                  <a:lnTo>
                    <a:pt x="798449" y="4212"/>
                  </a:lnTo>
                  <a:lnTo>
                    <a:pt x="799961" y="4752"/>
                  </a:lnTo>
                  <a:lnTo>
                    <a:pt x="801473" y="5184"/>
                  </a:lnTo>
                  <a:lnTo>
                    <a:pt x="802985" y="5724"/>
                  </a:lnTo>
                  <a:lnTo>
                    <a:pt x="804605" y="6264"/>
                  </a:lnTo>
                  <a:lnTo>
                    <a:pt x="806117" y="6804"/>
                  </a:lnTo>
                  <a:lnTo>
                    <a:pt x="807629" y="7344"/>
                  </a:lnTo>
                  <a:lnTo>
                    <a:pt x="809141" y="7992"/>
                  </a:lnTo>
                  <a:lnTo>
                    <a:pt x="810653" y="8640"/>
                  </a:lnTo>
                  <a:lnTo>
                    <a:pt x="812273" y="9288"/>
                  </a:lnTo>
                  <a:lnTo>
                    <a:pt x="813786" y="9936"/>
                  </a:lnTo>
                  <a:lnTo>
                    <a:pt x="815298" y="10584"/>
                  </a:lnTo>
                  <a:lnTo>
                    <a:pt x="816810" y="11232"/>
                  </a:lnTo>
                  <a:lnTo>
                    <a:pt x="818322" y="11988"/>
                  </a:lnTo>
                  <a:lnTo>
                    <a:pt x="819834" y="12636"/>
                  </a:lnTo>
                  <a:lnTo>
                    <a:pt x="821454" y="13392"/>
                  </a:lnTo>
                  <a:lnTo>
                    <a:pt x="822966" y="14040"/>
                  </a:lnTo>
                  <a:lnTo>
                    <a:pt x="824478" y="14796"/>
                  </a:lnTo>
                  <a:lnTo>
                    <a:pt x="825990" y="15552"/>
                  </a:lnTo>
                  <a:lnTo>
                    <a:pt x="827502" y="16200"/>
                  </a:lnTo>
                  <a:lnTo>
                    <a:pt x="829122" y="16956"/>
                  </a:lnTo>
                  <a:lnTo>
                    <a:pt x="830634" y="17712"/>
                  </a:lnTo>
                  <a:lnTo>
                    <a:pt x="832146" y="18468"/>
                  </a:lnTo>
                  <a:lnTo>
                    <a:pt x="833658" y="19116"/>
                  </a:lnTo>
                  <a:lnTo>
                    <a:pt x="835170" y="19872"/>
                  </a:lnTo>
                  <a:lnTo>
                    <a:pt x="836790" y="20628"/>
                  </a:lnTo>
                  <a:lnTo>
                    <a:pt x="838302" y="21276"/>
                  </a:lnTo>
                  <a:lnTo>
                    <a:pt x="839814" y="22032"/>
                  </a:lnTo>
                  <a:lnTo>
                    <a:pt x="841326" y="22788"/>
                  </a:lnTo>
                  <a:lnTo>
                    <a:pt x="842838" y="23436"/>
                  </a:lnTo>
                  <a:lnTo>
                    <a:pt x="844458" y="24084"/>
                  </a:lnTo>
                  <a:lnTo>
                    <a:pt x="845970" y="24840"/>
                  </a:lnTo>
                  <a:lnTo>
                    <a:pt x="847482" y="25488"/>
                  </a:lnTo>
                  <a:lnTo>
                    <a:pt x="848994" y="26136"/>
                  </a:lnTo>
                  <a:lnTo>
                    <a:pt x="850506" y="26784"/>
                  </a:lnTo>
                  <a:lnTo>
                    <a:pt x="852018" y="27540"/>
                  </a:lnTo>
                  <a:lnTo>
                    <a:pt x="853638" y="28188"/>
                  </a:lnTo>
                  <a:lnTo>
                    <a:pt x="855150" y="28836"/>
                  </a:lnTo>
                  <a:lnTo>
                    <a:pt x="856662" y="29484"/>
                  </a:lnTo>
                  <a:lnTo>
                    <a:pt x="858174" y="30024"/>
                  </a:lnTo>
                  <a:lnTo>
                    <a:pt x="859686" y="30672"/>
                  </a:lnTo>
                  <a:lnTo>
                    <a:pt x="861306" y="31320"/>
                  </a:lnTo>
                  <a:lnTo>
                    <a:pt x="862818" y="31968"/>
                  </a:lnTo>
                  <a:lnTo>
                    <a:pt x="864330" y="32616"/>
                  </a:lnTo>
                  <a:lnTo>
                    <a:pt x="865842" y="33264"/>
                  </a:lnTo>
                  <a:lnTo>
                    <a:pt x="867354" y="33912"/>
                  </a:lnTo>
                  <a:lnTo>
                    <a:pt x="868974" y="34560"/>
                  </a:lnTo>
                  <a:lnTo>
                    <a:pt x="870486" y="35208"/>
                  </a:lnTo>
                  <a:lnTo>
                    <a:pt x="871998" y="35856"/>
                  </a:lnTo>
                  <a:lnTo>
                    <a:pt x="873510" y="36504"/>
                  </a:lnTo>
                  <a:lnTo>
                    <a:pt x="875022" y="37152"/>
                  </a:lnTo>
                  <a:lnTo>
                    <a:pt x="876534" y="37800"/>
                  </a:lnTo>
                  <a:lnTo>
                    <a:pt x="878154" y="38556"/>
                  </a:lnTo>
                  <a:lnTo>
                    <a:pt x="879666" y="39204"/>
                  </a:lnTo>
                  <a:lnTo>
                    <a:pt x="881178" y="39960"/>
                  </a:lnTo>
                  <a:lnTo>
                    <a:pt x="882690" y="40608"/>
                  </a:lnTo>
                  <a:lnTo>
                    <a:pt x="884202" y="41364"/>
                  </a:lnTo>
                  <a:lnTo>
                    <a:pt x="885822" y="42228"/>
                  </a:lnTo>
                  <a:lnTo>
                    <a:pt x="887334" y="42984"/>
                  </a:lnTo>
                  <a:lnTo>
                    <a:pt x="888846" y="43740"/>
                  </a:lnTo>
                  <a:lnTo>
                    <a:pt x="890358" y="44604"/>
                  </a:lnTo>
                  <a:lnTo>
                    <a:pt x="891870" y="45468"/>
                  </a:lnTo>
                  <a:lnTo>
                    <a:pt x="893490" y="46332"/>
                  </a:lnTo>
                  <a:lnTo>
                    <a:pt x="895002" y="47196"/>
                  </a:lnTo>
                  <a:lnTo>
                    <a:pt x="896514" y="48168"/>
                  </a:lnTo>
                  <a:lnTo>
                    <a:pt x="898026" y="49140"/>
                  </a:lnTo>
                  <a:lnTo>
                    <a:pt x="899538" y="50004"/>
                  </a:lnTo>
                  <a:lnTo>
                    <a:pt x="901158" y="51084"/>
                  </a:lnTo>
                  <a:lnTo>
                    <a:pt x="902670" y="52056"/>
                  </a:lnTo>
                  <a:lnTo>
                    <a:pt x="904182" y="53136"/>
                  </a:lnTo>
                  <a:lnTo>
                    <a:pt x="905694" y="54108"/>
                  </a:lnTo>
                  <a:lnTo>
                    <a:pt x="907206" y="55188"/>
                  </a:lnTo>
                  <a:lnTo>
                    <a:pt x="908718" y="56376"/>
                  </a:lnTo>
                  <a:lnTo>
                    <a:pt x="910338" y="57456"/>
                  </a:lnTo>
                  <a:lnTo>
                    <a:pt x="911850" y="58644"/>
                  </a:lnTo>
                  <a:lnTo>
                    <a:pt x="913362" y="59832"/>
                  </a:lnTo>
                  <a:lnTo>
                    <a:pt x="914874" y="61020"/>
                  </a:lnTo>
                  <a:lnTo>
                    <a:pt x="916386" y="62208"/>
                  </a:lnTo>
                  <a:lnTo>
                    <a:pt x="918006" y="63504"/>
                  </a:lnTo>
                  <a:lnTo>
                    <a:pt x="919518" y="64692"/>
                  </a:lnTo>
                  <a:lnTo>
                    <a:pt x="921030" y="65988"/>
                  </a:lnTo>
                  <a:lnTo>
                    <a:pt x="922542" y="67284"/>
                  </a:lnTo>
                  <a:lnTo>
                    <a:pt x="924054" y="68580"/>
                  </a:lnTo>
                  <a:lnTo>
                    <a:pt x="925674" y="69876"/>
                  </a:lnTo>
                  <a:lnTo>
                    <a:pt x="927186" y="71280"/>
                  </a:lnTo>
                  <a:lnTo>
                    <a:pt x="928698" y="72576"/>
                  </a:lnTo>
                  <a:lnTo>
                    <a:pt x="930210" y="73980"/>
                  </a:lnTo>
                  <a:lnTo>
                    <a:pt x="931722" y="75276"/>
                  </a:lnTo>
                  <a:lnTo>
                    <a:pt x="933342" y="76680"/>
                  </a:lnTo>
                  <a:lnTo>
                    <a:pt x="934854" y="78084"/>
                  </a:lnTo>
                  <a:lnTo>
                    <a:pt x="936366" y="79488"/>
                  </a:lnTo>
                  <a:lnTo>
                    <a:pt x="937878" y="80892"/>
                  </a:lnTo>
                  <a:lnTo>
                    <a:pt x="939390" y="82296"/>
                  </a:lnTo>
                  <a:lnTo>
                    <a:pt x="940902" y="83808"/>
                  </a:lnTo>
                  <a:lnTo>
                    <a:pt x="942522" y="85212"/>
                  </a:lnTo>
                  <a:lnTo>
                    <a:pt x="944034" y="86616"/>
                  </a:lnTo>
                  <a:lnTo>
                    <a:pt x="945546" y="88020"/>
                  </a:lnTo>
                  <a:lnTo>
                    <a:pt x="947058" y="89532"/>
                  </a:lnTo>
                  <a:lnTo>
                    <a:pt x="948570" y="90936"/>
                  </a:lnTo>
                  <a:lnTo>
                    <a:pt x="950191" y="92340"/>
                  </a:lnTo>
                  <a:lnTo>
                    <a:pt x="951703" y="93852"/>
                  </a:lnTo>
                  <a:lnTo>
                    <a:pt x="953215" y="95256"/>
                  </a:lnTo>
                  <a:lnTo>
                    <a:pt x="954727" y="96660"/>
                  </a:lnTo>
                  <a:lnTo>
                    <a:pt x="956239" y="98172"/>
                  </a:lnTo>
                  <a:lnTo>
                    <a:pt x="957859" y="99576"/>
                  </a:lnTo>
                  <a:lnTo>
                    <a:pt x="959371" y="100980"/>
                  </a:lnTo>
                  <a:lnTo>
                    <a:pt x="960883" y="102384"/>
                  </a:lnTo>
                  <a:lnTo>
                    <a:pt x="962395" y="103788"/>
                  </a:lnTo>
                  <a:lnTo>
                    <a:pt x="963907" y="105192"/>
                  </a:lnTo>
                  <a:lnTo>
                    <a:pt x="965527" y="106596"/>
                  </a:lnTo>
                  <a:lnTo>
                    <a:pt x="967039" y="108000"/>
                  </a:lnTo>
                  <a:lnTo>
                    <a:pt x="968551" y="109404"/>
                  </a:lnTo>
                  <a:lnTo>
                    <a:pt x="970063" y="110808"/>
                  </a:lnTo>
                  <a:lnTo>
                    <a:pt x="971575" y="112104"/>
                  </a:lnTo>
                  <a:lnTo>
                    <a:pt x="973087" y="113508"/>
                  </a:lnTo>
                  <a:lnTo>
                    <a:pt x="974707" y="114804"/>
                  </a:lnTo>
                  <a:lnTo>
                    <a:pt x="976219" y="116100"/>
                  </a:lnTo>
                  <a:lnTo>
                    <a:pt x="977731" y="117396"/>
                  </a:lnTo>
                  <a:lnTo>
                    <a:pt x="979243" y="118692"/>
                  </a:lnTo>
                  <a:lnTo>
                    <a:pt x="980755" y="119988"/>
                  </a:lnTo>
                  <a:lnTo>
                    <a:pt x="982375" y="121284"/>
                  </a:lnTo>
                  <a:lnTo>
                    <a:pt x="983887" y="122472"/>
                  </a:lnTo>
                  <a:lnTo>
                    <a:pt x="985399" y="123660"/>
                  </a:lnTo>
                  <a:lnTo>
                    <a:pt x="986911" y="124956"/>
                  </a:lnTo>
                  <a:lnTo>
                    <a:pt x="988423" y="126036"/>
                  </a:lnTo>
                  <a:lnTo>
                    <a:pt x="990043" y="127224"/>
                  </a:lnTo>
                  <a:lnTo>
                    <a:pt x="991555" y="128412"/>
                  </a:lnTo>
                  <a:lnTo>
                    <a:pt x="993067" y="129492"/>
                  </a:lnTo>
                  <a:lnTo>
                    <a:pt x="994579" y="130572"/>
                  </a:lnTo>
                  <a:lnTo>
                    <a:pt x="996091" y="131652"/>
                  </a:lnTo>
                  <a:lnTo>
                    <a:pt x="997711" y="132732"/>
                  </a:lnTo>
                  <a:lnTo>
                    <a:pt x="999223" y="133812"/>
                  </a:lnTo>
                  <a:lnTo>
                    <a:pt x="1000735" y="134784"/>
                  </a:lnTo>
                  <a:lnTo>
                    <a:pt x="1002247" y="135757"/>
                  </a:lnTo>
                  <a:lnTo>
                    <a:pt x="1003759" y="136729"/>
                  </a:lnTo>
                  <a:lnTo>
                    <a:pt x="1005271" y="137701"/>
                  </a:lnTo>
                  <a:lnTo>
                    <a:pt x="1006891" y="138673"/>
                  </a:lnTo>
                  <a:lnTo>
                    <a:pt x="1008403" y="139537"/>
                  </a:lnTo>
                  <a:lnTo>
                    <a:pt x="1009915" y="140401"/>
                  </a:lnTo>
                  <a:lnTo>
                    <a:pt x="1011427" y="141265"/>
                  </a:lnTo>
                  <a:lnTo>
                    <a:pt x="1012939" y="142129"/>
                  </a:lnTo>
                  <a:lnTo>
                    <a:pt x="1014559" y="142885"/>
                  </a:lnTo>
                  <a:lnTo>
                    <a:pt x="1016071" y="143749"/>
                  </a:lnTo>
                  <a:lnTo>
                    <a:pt x="1017583" y="144505"/>
                  </a:lnTo>
                  <a:lnTo>
                    <a:pt x="1019095" y="145261"/>
                  </a:lnTo>
                  <a:lnTo>
                    <a:pt x="1020607" y="146017"/>
                  </a:lnTo>
                  <a:lnTo>
                    <a:pt x="1022227" y="146773"/>
                  </a:lnTo>
                  <a:lnTo>
                    <a:pt x="1023739" y="147529"/>
                  </a:lnTo>
                  <a:lnTo>
                    <a:pt x="1025251" y="148177"/>
                  </a:lnTo>
                  <a:lnTo>
                    <a:pt x="1026763" y="148933"/>
                  </a:lnTo>
                  <a:lnTo>
                    <a:pt x="1028275" y="149581"/>
                  </a:lnTo>
                  <a:lnTo>
                    <a:pt x="1029895" y="150229"/>
                  </a:lnTo>
                  <a:lnTo>
                    <a:pt x="1031407" y="150877"/>
                  </a:lnTo>
                  <a:lnTo>
                    <a:pt x="1032919" y="151525"/>
                  </a:lnTo>
                  <a:lnTo>
                    <a:pt x="1034431" y="152173"/>
                  </a:lnTo>
                  <a:lnTo>
                    <a:pt x="1035943" y="152821"/>
                  </a:lnTo>
                  <a:lnTo>
                    <a:pt x="1037455" y="153469"/>
                  </a:lnTo>
                  <a:lnTo>
                    <a:pt x="1039075" y="154009"/>
                  </a:lnTo>
                  <a:lnTo>
                    <a:pt x="1040587" y="154657"/>
                  </a:lnTo>
                  <a:lnTo>
                    <a:pt x="1042099" y="155305"/>
                  </a:lnTo>
                  <a:lnTo>
                    <a:pt x="1043611" y="155845"/>
                  </a:lnTo>
                  <a:lnTo>
                    <a:pt x="1045123" y="156493"/>
                  </a:lnTo>
                  <a:lnTo>
                    <a:pt x="1046743" y="157141"/>
                  </a:lnTo>
                  <a:lnTo>
                    <a:pt x="1048255" y="157681"/>
                  </a:lnTo>
                  <a:lnTo>
                    <a:pt x="1049767" y="158329"/>
                  </a:lnTo>
                  <a:lnTo>
                    <a:pt x="1051279" y="158977"/>
                  </a:lnTo>
                  <a:lnTo>
                    <a:pt x="1052791" y="159517"/>
                  </a:lnTo>
                  <a:lnTo>
                    <a:pt x="1054411" y="160165"/>
                  </a:lnTo>
                  <a:lnTo>
                    <a:pt x="1055923" y="160813"/>
                  </a:lnTo>
                  <a:lnTo>
                    <a:pt x="1057435" y="161353"/>
                  </a:lnTo>
                  <a:lnTo>
                    <a:pt x="1058947" y="162001"/>
                  </a:lnTo>
                  <a:lnTo>
                    <a:pt x="1060459" y="162649"/>
                  </a:lnTo>
                  <a:lnTo>
                    <a:pt x="1061971" y="163297"/>
                  </a:lnTo>
                  <a:lnTo>
                    <a:pt x="1063591" y="163837"/>
                  </a:lnTo>
                  <a:lnTo>
                    <a:pt x="1065103" y="164485"/>
                  </a:lnTo>
                  <a:lnTo>
                    <a:pt x="1066615" y="165133"/>
                  </a:lnTo>
                  <a:lnTo>
                    <a:pt x="1068127" y="165781"/>
                  </a:lnTo>
                  <a:lnTo>
                    <a:pt x="1069639" y="166429"/>
                  </a:lnTo>
                  <a:lnTo>
                    <a:pt x="1071259" y="167077"/>
                  </a:lnTo>
                  <a:lnTo>
                    <a:pt x="1072771" y="167725"/>
                  </a:lnTo>
                  <a:lnTo>
                    <a:pt x="1074283" y="168373"/>
                  </a:lnTo>
                  <a:lnTo>
                    <a:pt x="1075795" y="169021"/>
                  </a:lnTo>
                  <a:lnTo>
                    <a:pt x="1077307" y="169669"/>
                  </a:lnTo>
                  <a:lnTo>
                    <a:pt x="1078927" y="170317"/>
                  </a:lnTo>
                  <a:lnTo>
                    <a:pt x="1080439" y="170965"/>
                  </a:lnTo>
                  <a:lnTo>
                    <a:pt x="1081951" y="171613"/>
                  </a:lnTo>
                  <a:lnTo>
                    <a:pt x="1083463" y="172261"/>
                  </a:lnTo>
                  <a:lnTo>
                    <a:pt x="1084975" y="172909"/>
                  </a:lnTo>
                  <a:lnTo>
                    <a:pt x="1086596" y="173557"/>
                  </a:lnTo>
                  <a:lnTo>
                    <a:pt x="1088108" y="174205"/>
                  </a:lnTo>
                  <a:lnTo>
                    <a:pt x="1089620" y="174853"/>
                  </a:lnTo>
                  <a:lnTo>
                    <a:pt x="1091132" y="175393"/>
                  </a:lnTo>
                  <a:lnTo>
                    <a:pt x="1092644" y="176041"/>
                  </a:lnTo>
                  <a:lnTo>
                    <a:pt x="1094156" y="176689"/>
                  </a:lnTo>
                  <a:lnTo>
                    <a:pt x="1095776" y="177337"/>
                  </a:lnTo>
                  <a:lnTo>
                    <a:pt x="1097288" y="177877"/>
                  </a:lnTo>
                  <a:lnTo>
                    <a:pt x="1098800" y="178525"/>
                  </a:lnTo>
                  <a:lnTo>
                    <a:pt x="1100312" y="179065"/>
                  </a:lnTo>
                  <a:lnTo>
                    <a:pt x="1101824" y="179713"/>
                  </a:lnTo>
                  <a:lnTo>
                    <a:pt x="1103444" y="180253"/>
                  </a:lnTo>
                  <a:lnTo>
                    <a:pt x="1104956" y="180793"/>
                  </a:lnTo>
                  <a:lnTo>
                    <a:pt x="1106468" y="181333"/>
                  </a:lnTo>
                  <a:lnTo>
                    <a:pt x="1107980" y="181873"/>
                  </a:lnTo>
                  <a:lnTo>
                    <a:pt x="1109492" y="182413"/>
                  </a:lnTo>
                  <a:lnTo>
                    <a:pt x="1111112" y="182953"/>
                  </a:lnTo>
                  <a:lnTo>
                    <a:pt x="1112624" y="183385"/>
                  </a:lnTo>
                  <a:lnTo>
                    <a:pt x="1114136" y="183925"/>
                  </a:lnTo>
                  <a:lnTo>
                    <a:pt x="1115648" y="184357"/>
                  </a:lnTo>
                  <a:lnTo>
                    <a:pt x="1117160" y="184789"/>
                  </a:lnTo>
                  <a:lnTo>
                    <a:pt x="1118780" y="185329"/>
                  </a:lnTo>
                  <a:lnTo>
                    <a:pt x="1120292" y="185761"/>
                  </a:lnTo>
                  <a:lnTo>
                    <a:pt x="1121804" y="186193"/>
                  </a:lnTo>
                  <a:lnTo>
                    <a:pt x="1123316" y="186517"/>
                  </a:lnTo>
                  <a:lnTo>
                    <a:pt x="1124828" y="186949"/>
                  </a:lnTo>
                  <a:lnTo>
                    <a:pt x="1126340" y="187381"/>
                  </a:lnTo>
                  <a:lnTo>
                    <a:pt x="1127960" y="187705"/>
                  </a:lnTo>
                  <a:lnTo>
                    <a:pt x="1129472" y="188029"/>
                  </a:lnTo>
                  <a:lnTo>
                    <a:pt x="1130984" y="188461"/>
                  </a:lnTo>
                  <a:lnTo>
                    <a:pt x="1132496" y="188785"/>
                  </a:lnTo>
                  <a:lnTo>
                    <a:pt x="1134008" y="189109"/>
                  </a:lnTo>
                  <a:lnTo>
                    <a:pt x="1135628" y="189325"/>
                  </a:lnTo>
                  <a:lnTo>
                    <a:pt x="1137140" y="189649"/>
                  </a:lnTo>
                  <a:lnTo>
                    <a:pt x="1138652" y="189973"/>
                  </a:lnTo>
                  <a:lnTo>
                    <a:pt x="1140164" y="190297"/>
                  </a:lnTo>
                  <a:lnTo>
                    <a:pt x="1141676" y="190513"/>
                  </a:lnTo>
                  <a:lnTo>
                    <a:pt x="1143296" y="190729"/>
                  </a:lnTo>
                  <a:lnTo>
                    <a:pt x="1144808" y="191053"/>
                  </a:lnTo>
                  <a:lnTo>
                    <a:pt x="1146320" y="191269"/>
                  </a:lnTo>
                  <a:lnTo>
                    <a:pt x="1147832" y="191485"/>
                  </a:lnTo>
                  <a:lnTo>
                    <a:pt x="1149344" y="191701"/>
                  </a:lnTo>
                  <a:lnTo>
                    <a:pt x="1150964" y="191917"/>
                  </a:lnTo>
                  <a:lnTo>
                    <a:pt x="1152476" y="192133"/>
                  </a:lnTo>
                  <a:lnTo>
                    <a:pt x="1153988" y="192349"/>
                  </a:lnTo>
                  <a:lnTo>
                    <a:pt x="1155500" y="192565"/>
                  </a:lnTo>
                  <a:lnTo>
                    <a:pt x="1157012" y="192781"/>
                  </a:lnTo>
                  <a:lnTo>
                    <a:pt x="1158524" y="192997"/>
                  </a:lnTo>
                  <a:lnTo>
                    <a:pt x="1160144" y="193213"/>
                  </a:lnTo>
                  <a:lnTo>
                    <a:pt x="1161656" y="193429"/>
                  </a:lnTo>
                  <a:lnTo>
                    <a:pt x="1163168" y="193537"/>
                  </a:lnTo>
                  <a:lnTo>
                    <a:pt x="1164680" y="193753"/>
                  </a:lnTo>
                  <a:lnTo>
                    <a:pt x="1166192" y="193969"/>
                  </a:lnTo>
                  <a:lnTo>
                    <a:pt x="1167812" y="194185"/>
                  </a:lnTo>
                  <a:lnTo>
                    <a:pt x="1169324" y="194293"/>
                  </a:lnTo>
                  <a:lnTo>
                    <a:pt x="1170836" y="194509"/>
                  </a:lnTo>
                  <a:lnTo>
                    <a:pt x="1172348" y="194725"/>
                  </a:lnTo>
                  <a:lnTo>
                    <a:pt x="1173860" y="194833"/>
                  </a:lnTo>
                  <a:lnTo>
                    <a:pt x="1175480" y="195049"/>
                  </a:lnTo>
                  <a:lnTo>
                    <a:pt x="1176992" y="195265"/>
                  </a:lnTo>
                  <a:lnTo>
                    <a:pt x="1178504" y="195373"/>
                  </a:lnTo>
                  <a:lnTo>
                    <a:pt x="1180016" y="195589"/>
                  </a:lnTo>
                  <a:lnTo>
                    <a:pt x="1181528" y="195805"/>
                  </a:lnTo>
                  <a:lnTo>
                    <a:pt x="1183148" y="196021"/>
                  </a:lnTo>
                  <a:lnTo>
                    <a:pt x="1184660" y="196129"/>
                  </a:lnTo>
                  <a:lnTo>
                    <a:pt x="1186172" y="196345"/>
                  </a:lnTo>
                  <a:lnTo>
                    <a:pt x="1187684" y="196561"/>
                  </a:lnTo>
                  <a:lnTo>
                    <a:pt x="1189196" y="196777"/>
                  </a:lnTo>
                  <a:lnTo>
                    <a:pt x="1190708" y="196993"/>
                  </a:lnTo>
                  <a:lnTo>
                    <a:pt x="1192328" y="197209"/>
                  </a:lnTo>
                  <a:lnTo>
                    <a:pt x="1193840" y="197317"/>
                  </a:lnTo>
                  <a:lnTo>
                    <a:pt x="1195352" y="197533"/>
                  </a:lnTo>
                  <a:lnTo>
                    <a:pt x="1196864" y="197749"/>
                  </a:lnTo>
                  <a:lnTo>
                    <a:pt x="1198376" y="197965"/>
                  </a:lnTo>
                  <a:lnTo>
                    <a:pt x="1199996" y="198181"/>
                  </a:lnTo>
                  <a:lnTo>
                    <a:pt x="1201508" y="198397"/>
                  </a:lnTo>
                  <a:lnTo>
                    <a:pt x="1203020" y="198613"/>
                  </a:lnTo>
                  <a:lnTo>
                    <a:pt x="1204532" y="198829"/>
                  </a:lnTo>
                  <a:lnTo>
                    <a:pt x="1206044" y="199045"/>
                  </a:lnTo>
                  <a:lnTo>
                    <a:pt x="1207664" y="199261"/>
                  </a:lnTo>
                  <a:lnTo>
                    <a:pt x="1209176" y="199477"/>
                  </a:lnTo>
                  <a:lnTo>
                    <a:pt x="1210688" y="199693"/>
                  </a:lnTo>
                  <a:lnTo>
                    <a:pt x="1212200" y="199909"/>
                  </a:lnTo>
                  <a:lnTo>
                    <a:pt x="1213712" y="200233"/>
                  </a:lnTo>
                  <a:lnTo>
                    <a:pt x="1215332" y="200449"/>
                  </a:lnTo>
                  <a:lnTo>
                    <a:pt x="1216844" y="200665"/>
                  </a:lnTo>
                  <a:lnTo>
                    <a:pt x="1218356" y="200881"/>
                  </a:lnTo>
                  <a:lnTo>
                    <a:pt x="1219868" y="201097"/>
                  </a:lnTo>
                  <a:lnTo>
                    <a:pt x="1221381" y="201313"/>
                  </a:lnTo>
                  <a:lnTo>
                    <a:pt x="1222893" y="201529"/>
                  </a:lnTo>
                  <a:lnTo>
                    <a:pt x="1224513" y="201853"/>
                  </a:lnTo>
                  <a:lnTo>
                    <a:pt x="1226025" y="202069"/>
                  </a:lnTo>
                  <a:lnTo>
                    <a:pt x="1227537" y="202285"/>
                  </a:lnTo>
                  <a:lnTo>
                    <a:pt x="1229049" y="202501"/>
                  </a:lnTo>
                  <a:lnTo>
                    <a:pt x="1230561" y="202717"/>
                  </a:lnTo>
                  <a:lnTo>
                    <a:pt x="1232181" y="202933"/>
                  </a:lnTo>
                  <a:lnTo>
                    <a:pt x="1233693" y="203149"/>
                  </a:lnTo>
                  <a:lnTo>
                    <a:pt x="1235205" y="203473"/>
                  </a:lnTo>
                  <a:lnTo>
                    <a:pt x="1236717" y="203689"/>
                  </a:lnTo>
                  <a:lnTo>
                    <a:pt x="1238229" y="203905"/>
                  </a:lnTo>
                  <a:lnTo>
                    <a:pt x="1239849" y="204121"/>
                  </a:lnTo>
                  <a:lnTo>
                    <a:pt x="1241361" y="204337"/>
                  </a:lnTo>
                  <a:lnTo>
                    <a:pt x="1242873" y="204553"/>
                  </a:lnTo>
                  <a:lnTo>
                    <a:pt x="1244385" y="204769"/>
                  </a:lnTo>
                  <a:lnTo>
                    <a:pt x="1245897" y="204985"/>
                  </a:lnTo>
                  <a:lnTo>
                    <a:pt x="1247517" y="205201"/>
                  </a:lnTo>
                  <a:lnTo>
                    <a:pt x="1249029" y="205417"/>
                  </a:lnTo>
                  <a:lnTo>
                    <a:pt x="1250541" y="205525"/>
                  </a:lnTo>
                  <a:lnTo>
                    <a:pt x="1252053" y="205741"/>
                  </a:lnTo>
                  <a:lnTo>
                    <a:pt x="1253565" y="205957"/>
                  </a:lnTo>
                  <a:lnTo>
                    <a:pt x="1255077" y="206173"/>
                  </a:lnTo>
                  <a:lnTo>
                    <a:pt x="1256697" y="206389"/>
                  </a:lnTo>
                  <a:lnTo>
                    <a:pt x="1258209" y="206497"/>
                  </a:lnTo>
                  <a:lnTo>
                    <a:pt x="1259721" y="206713"/>
                  </a:lnTo>
                  <a:lnTo>
                    <a:pt x="1261233" y="206929"/>
                  </a:lnTo>
                  <a:lnTo>
                    <a:pt x="1262745" y="207037"/>
                  </a:lnTo>
                  <a:lnTo>
                    <a:pt x="1264365" y="207253"/>
                  </a:lnTo>
                  <a:lnTo>
                    <a:pt x="1265877" y="207361"/>
                  </a:lnTo>
                  <a:lnTo>
                    <a:pt x="1267389" y="207577"/>
                  </a:lnTo>
                  <a:lnTo>
                    <a:pt x="1268901" y="207685"/>
                  </a:lnTo>
                  <a:lnTo>
                    <a:pt x="1270413" y="207901"/>
                  </a:lnTo>
                  <a:lnTo>
                    <a:pt x="1272033" y="208009"/>
                  </a:lnTo>
                  <a:lnTo>
                    <a:pt x="1273545" y="208117"/>
                  </a:lnTo>
                  <a:lnTo>
                    <a:pt x="1275057" y="208225"/>
                  </a:lnTo>
                  <a:lnTo>
                    <a:pt x="1276569" y="208441"/>
                  </a:lnTo>
                  <a:lnTo>
                    <a:pt x="1278081" y="208549"/>
                  </a:lnTo>
                  <a:lnTo>
                    <a:pt x="1279593" y="208657"/>
                  </a:lnTo>
                  <a:lnTo>
                    <a:pt x="1281213" y="208765"/>
                  </a:lnTo>
                  <a:lnTo>
                    <a:pt x="1282725" y="208873"/>
                  </a:lnTo>
                  <a:lnTo>
                    <a:pt x="1284237" y="208981"/>
                  </a:lnTo>
                  <a:lnTo>
                    <a:pt x="1285749" y="209197"/>
                  </a:lnTo>
                  <a:lnTo>
                    <a:pt x="1287261" y="209305"/>
                  </a:lnTo>
                  <a:lnTo>
                    <a:pt x="1288881" y="209413"/>
                  </a:lnTo>
                  <a:lnTo>
                    <a:pt x="1290393" y="209521"/>
                  </a:lnTo>
                  <a:lnTo>
                    <a:pt x="1291905" y="209629"/>
                  </a:lnTo>
                  <a:lnTo>
                    <a:pt x="1293417" y="209629"/>
                  </a:lnTo>
                  <a:lnTo>
                    <a:pt x="1294929" y="209737"/>
                  </a:lnTo>
                  <a:lnTo>
                    <a:pt x="1296549" y="209845"/>
                  </a:lnTo>
                  <a:lnTo>
                    <a:pt x="1298061" y="209953"/>
                  </a:lnTo>
                  <a:lnTo>
                    <a:pt x="1299573" y="210061"/>
                  </a:lnTo>
                  <a:lnTo>
                    <a:pt x="1301085" y="210169"/>
                  </a:lnTo>
                  <a:lnTo>
                    <a:pt x="1302597" y="210277"/>
                  </a:lnTo>
                  <a:lnTo>
                    <a:pt x="1304217" y="210385"/>
                  </a:lnTo>
                  <a:lnTo>
                    <a:pt x="1305729" y="210493"/>
                  </a:lnTo>
                  <a:lnTo>
                    <a:pt x="1307241" y="210493"/>
                  </a:lnTo>
                  <a:lnTo>
                    <a:pt x="1308753" y="210601"/>
                  </a:lnTo>
                  <a:lnTo>
                    <a:pt x="1310265" y="210709"/>
                  </a:lnTo>
                  <a:lnTo>
                    <a:pt x="1311777" y="210817"/>
                  </a:lnTo>
                  <a:lnTo>
                    <a:pt x="1313397" y="210925"/>
                  </a:lnTo>
                  <a:lnTo>
                    <a:pt x="1314909" y="211033"/>
                  </a:lnTo>
                  <a:lnTo>
                    <a:pt x="1316421" y="211033"/>
                  </a:lnTo>
                  <a:lnTo>
                    <a:pt x="1317933" y="211141"/>
                  </a:lnTo>
                  <a:lnTo>
                    <a:pt x="1319445" y="211249"/>
                  </a:lnTo>
                  <a:lnTo>
                    <a:pt x="1321065" y="211357"/>
                  </a:lnTo>
                  <a:lnTo>
                    <a:pt x="1322577" y="211465"/>
                  </a:lnTo>
                  <a:lnTo>
                    <a:pt x="1324089" y="211573"/>
                  </a:lnTo>
                  <a:lnTo>
                    <a:pt x="1325601" y="211573"/>
                  </a:lnTo>
                  <a:lnTo>
                    <a:pt x="1327113" y="211681"/>
                  </a:lnTo>
                  <a:lnTo>
                    <a:pt x="1328733" y="211789"/>
                  </a:lnTo>
                  <a:lnTo>
                    <a:pt x="1330245" y="211897"/>
                  </a:lnTo>
                  <a:lnTo>
                    <a:pt x="1331757" y="212005"/>
                  </a:lnTo>
                  <a:lnTo>
                    <a:pt x="1333269" y="212113"/>
                  </a:lnTo>
                  <a:lnTo>
                    <a:pt x="1334781" y="212113"/>
                  </a:lnTo>
                  <a:lnTo>
                    <a:pt x="1336401" y="212221"/>
                  </a:lnTo>
                  <a:lnTo>
                    <a:pt x="1337913" y="212329"/>
                  </a:lnTo>
                  <a:lnTo>
                    <a:pt x="1339425" y="212437"/>
                  </a:lnTo>
                  <a:lnTo>
                    <a:pt x="1340937" y="212545"/>
                  </a:lnTo>
                  <a:lnTo>
                    <a:pt x="1342449" y="212653"/>
                  </a:lnTo>
                  <a:lnTo>
                    <a:pt x="1343961" y="212653"/>
                  </a:lnTo>
                  <a:lnTo>
                    <a:pt x="1345581" y="212761"/>
                  </a:lnTo>
                  <a:lnTo>
                    <a:pt x="1347093" y="212869"/>
                  </a:lnTo>
                  <a:lnTo>
                    <a:pt x="1348605" y="212977"/>
                  </a:lnTo>
                  <a:lnTo>
                    <a:pt x="1350117" y="213085"/>
                  </a:lnTo>
                  <a:lnTo>
                    <a:pt x="1351629" y="213193"/>
                  </a:lnTo>
                  <a:lnTo>
                    <a:pt x="1353249" y="213193"/>
                  </a:lnTo>
                  <a:lnTo>
                    <a:pt x="1354761" y="213301"/>
                  </a:lnTo>
                  <a:lnTo>
                    <a:pt x="1356274" y="213409"/>
                  </a:lnTo>
                  <a:lnTo>
                    <a:pt x="1357786" y="213517"/>
                  </a:lnTo>
                  <a:lnTo>
                    <a:pt x="1359298" y="213625"/>
                  </a:lnTo>
                  <a:lnTo>
                    <a:pt x="1360918" y="213625"/>
                  </a:lnTo>
                  <a:lnTo>
                    <a:pt x="1362430" y="213733"/>
                  </a:lnTo>
                  <a:lnTo>
                    <a:pt x="1363942" y="213841"/>
                  </a:lnTo>
                  <a:lnTo>
                    <a:pt x="1365454" y="213841"/>
                  </a:lnTo>
                  <a:lnTo>
                    <a:pt x="1366966" y="213949"/>
                  </a:lnTo>
                  <a:lnTo>
                    <a:pt x="1368586" y="214057"/>
                  </a:lnTo>
                  <a:lnTo>
                    <a:pt x="1370098" y="214057"/>
                  </a:lnTo>
                  <a:lnTo>
                    <a:pt x="1371610" y="214165"/>
                  </a:lnTo>
                  <a:lnTo>
                    <a:pt x="1373122" y="214273"/>
                  </a:lnTo>
                  <a:lnTo>
                    <a:pt x="1374634" y="214273"/>
                  </a:lnTo>
                  <a:lnTo>
                    <a:pt x="1376146" y="214381"/>
                  </a:lnTo>
                  <a:lnTo>
                    <a:pt x="1377766" y="214381"/>
                  </a:lnTo>
                  <a:lnTo>
                    <a:pt x="1379278" y="214489"/>
                  </a:lnTo>
                  <a:lnTo>
                    <a:pt x="1380790" y="214597"/>
                  </a:lnTo>
                  <a:lnTo>
                    <a:pt x="1382302" y="214597"/>
                  </a:lnTo>
                  <a:lnTo>
                    <a:pt x="1383814" y="214705"/>
                  </a:lnTo>
                  <a:lnTo>
                    <a:pt x="1385434" y="214705"/>
                  </a:lnTo>
                  <a:lnTo>
                    <a:pt x="1386946" y="214705"/>
                  </a:lnTo>
                  <a:lnTo>
                    <a:pt x="1388458" y="214813"/>
                  </a:lnTo>
                  <a:lnTo>
                    <a:pt x="1389970" y="214813"/>
                  </a:lnTo>
                  <a:lnTo>
                    <a:pt x="1391482" y="214921"/>
                  </a:lnTo>
                  <a:lnTo>
                    <a:pt x="1393102" y="214921"/>
                  </a:lnTo>
                  <a:lnTo>
                    <a:pt x="1394614" y="214921"/>
                  </a:lnTo>
                  <a:lnTo>
                    <a:pt x="1396126" y="215029"/>
                  </a:lnTo>
                  <a:lnTo>
                    <a:pt x="1397638" y="215029"/>
                  </a:lnTo>
                  <a:lnTo>
                    <a:pt x="1399150" y="215029"/>
                  </a:lnTo>
                  <a:lnTo>
                    <a:pt x="1400770" y="215137"/>
                  </a:lnTo>
                  <a:lnTo>
                    <a:pt x="1402282" y="215137"/>
                  </a:lnTo>
                  <a:lnTo>
                    <a:pt x="1403794" y="215137"/>
                  </a:lnTo>
                  <a:lnTo>
                    <a:pt x="1405306" y="215137"/>
                  </a:lnTo>
                  <a:lnTo>
                    <a:pt x="1406818" y="215245"/>
                  </a:lnTo>
                  <a:lnTo>
                    <a:pt x="1408330" y="215245"/>
                  </a:lnTo>
                  <a:lnTo>
                    <a:pt x="1409950" y="215245"/>
                  </a:lnTo>
                  <a:lnTo>
                    <a:pt x="1411462" y="215245"/>
                  </a:lnTo>
                  <a:lnTo>
                    <a:pt x="1412974" y="215245"/>
                  </a:lnTo>
                  <a:lnTo>
                    <a:pt x="1414486" y="215353"/>
                  </a:lnTo>
                  <a:lnTo>
                    <a:pt x="1423666" y="215353"/>
                  </a:lnTo>
                  <a:lnTo>
                    <a:pt x="1425286" y="215461"/>
                  </a:lnTo>
                  <a:lnTo>
                    <a:pt x="1443646" y="215461"/>
                  </a:lnTo>
                  <a:lnTo>
                    <a:pt x="1445158" y="215569"/>
                  </a:lnTo>
                  <a:lnTo>
                    <a:pt x="1501859" y="215569"/>
                  </a:lnTo>
                  <a:lnTo>
                    <a:pt x="1503371" y="215461"/>
                  </a:lnTo>
                  <a:lnTo>
                    <a:pt x="1566227" y="215461"/>
                  </a:lnTo>
                  <a:lnTo>
                    <a:pt x="1567739" y="215461"/>
                  </a:lnTo>
                </a:path>
                <a:path w="1567814" h="215900">
                  <a:moveTo>
                    <a:pt x="1567739" y="215893"/>
                  </a:moveTo>
                  <a:lnTo>
                    <a:pt x="1567739" y="215893"/>
                  </a:lnTo>
                  <a:lnTo>
                    <a:pt x="1512" y="215893"/>
                  </a:lnTo>
                  <a:lnTo>
                    <a:pt x="0" y="215893"/>
                  </a:lnTo>
                </a:path>
              </a:pathLst>
            </a:custGeom>
            <a:ln w="11556">
              <a:solidFill>
                <a:srgbClr val="005B96"/>
              </a:solidFill>
            </a:ln>
          </p:spPr>
          <p:txBody>
            <a:bodyPr wrap="square" lIns="0" tIns="0" rIns="0" bIns="0" rtlCol="0"/>
            <a:lstStyle/>
            <a:p>
              <a:endParaRPr/>
            </a:p>
          </p:txBody>
        </p:sp>
      </p:grpSp>
      <p:grpSp>
        <p:nvGrpSpPr>
          <p:cNvPr id="8" name="object 8"/>
          <p:cNvGrpSpPr/>
          <p:nvPr/>
        </p:nvGrpSpPr>
        <p:grpSpPr>
          <a:xfrm>
            <a:off x="665652" y="1877248"/>
            <a:ext cx="1579880" cy="227965"/>
            <a:chOff x="665652" y="1877248"/>
            <a:chExt cx="1579880" cy="227965"/>
          </a:xfrm>
        </p:grpSpPr>
        <p:sp>
          <p:nvSpPr>
            <p:cNvPr id="9" name="object 9"/>
            <p:cNvSpPr/>
            <p:nvPr/>
          </p:nvSpPr>
          <p:spPr>
            <a:xfrm>
              <a:off x="671684" y="1883280"/>
              <a:ext cx="1567815" cy="215900"/>
            </a:xfrm>
            <a:custGeom>
              <a:avLst/>
              <a:gdLst/>
              <a:ahLst/>
              <a:cxnLst/>
              <a:rect l="l" t="t" r="r" b="b"/>
              <a:pathLst>
                <a:path w="1567814" h="215900">
                  <a:moveTo>
                    <a:pt x="812273" y="0"/>
                  </a:moveTo>
                  <a:lnTo>
                    <a:pt x="763133" y="9396"/>
                  </a:lnTo>
                  <a:lnTo>
                    <a:pt x="735593" y="23112"/>
                  </a:lnTo>
                  <a:lnTo>
                    <a:pt x="706433" y="37260"/>
                  </a:lnTo>
                  <a:lnTo>
                    <a:pt x="674248" y="53136"/>
                  </a:lnTo>
                  <a:lnTo>
                    <a:pt x="658912" y="62856"/>
                  </a:lnTo>
                  <a:lnTo>
                    <a:pt x="642064" y="76032"/>
                  </a:lnTo>
                  <a:lnTo>
                    <a:pt x="597676" y="116748"/>
                  </a:lnTo>
                  <a:lnTo>
                    <a:pt x="582340" y="129168"/>
                  </a:lnTo>
                  <a:lnTo>
                    <a:pt x="544000" y="150985"/>
                  </a:lnTo>
                  <a:lnTo>
                    <a:pt x="461271" y="180145"/>
                  </a:lnTo>
                  <a:lnTo>
                    <a:pt x="410727" y="193429"/>
                  </a:lnTo>
                  <a:lnTo>
                    <a:pt x="372386" y="200881"/>
                  </a:lnTo>
                  <a:lnTo>
                    <a:pt x="298838" y="207253"/>
                  </a:lnTo>
                  <a:lnTo>
                    <a:pt x="251317" y="211141"/>
                  </a:lnTo>
                  <a:lnTo>
                    <a:pt x="0" y="215569"/>
                  </a:lnTo>
                  <a:lnTo>
                    <a:pt x="0" y="215893"/>
                  </a:lnTo>
                  <a:lnTo>
                    <a:pt x="1567739" y="215893"/>
                  </a:lnTo>
                  <a:lnTo>
                    <a:pt x="1567739" y="215245"/>
                  </a:lnTo>
                  <a:lnTo>
                    <a:pt x="1437490" y="210925"/>
                  </a:lnTo>
                  <a:lnTo>
                    <a:pt x="1359298" y="204013"/>
                  </a:lnTo>
                  <a:lnTo>
                    <a:pt x="1244385" y="182845"/>
                  </a:lnTo>
                  <a:lnTo>
                    <a:pt x="1190708" y="164161"/>
                  </a:lnTo>
                  <a:lnTo>
                    <a:pt x="1163168" y="148717"/>
                  </a:lnTo>
                  <a:lnTo>
                    <a:pt x="1101824" y="115560"/>
                  </a:lnTo>
                  <a:lnTo>
                    <a:pt x="1084975" y="104760"/>
                  </a:lnTo>
                  <a:lnTo>
                    <a:pt x="1040587" y="70632"/>
                  </a:lnTo>
                  <a:lnTo>
                    <a:pt x="1014559" y="53244"/>
                  </a:lnTo>
                  <a:lnTo>
                    <a:pt x="974707" y="33156"/>
                  </a:lnTo>
                  <a:lnTo>
                    <a:pt x="936366" y="18792"/>
                  </a:lnTo>
                  <a:lnTo>
                    <a:pt x="878154" y="5616"/>
                  </a:lnTo>
                  <a:lnTo>
                    <a:pt x="829122" y="972"/>
                  </a:lnTo>
                  <a:lnTo>
                    <a:pt x="812273" y="0"/>
                  </a:lnTo>
                  <a:close/>
                </a:path>
              </a:pathLst>
            </a:custGeom>
            <a:solidFill>
              <a:srgbClr val="6497B1"/>
            </a:solidFill>
          </p:spPr>
          <p:txBody>
            <a:bodyPr wrap="square" lIns="0" tIns="0" rIns="0" bIns="0" rtlCol="0"/>
            <a:lstStyle/>
            <a:p>
              <a:endParaRPr/>
            </a:p>
          </p:txBody>
        </p:sp>
        <p:sp>
          <p:nvSpPr>
            <p:cNvPr id="10" name="object 10"/>
            <p:cNvSpPr/>
            <p:nvPr/>
          </p:nvSpPr>
          <p:spPr>
            <a:xfrm>
              <a:off x="671684" y="1883280"/>
              <a:ext cx="1567815" cy="215900"/>
            </a:xfrm>
            <a:custGeom>
              <a:avLst/>
              <a:gdLst/>
              <a:ahLst/>
              <a:cxnLst/>
              <a:rect l="l" t="t" r="r" b="b"/>
              <a:pathLst>
                <a:path w="1567814" h="215900">
                  <a:moveTo>
                    <a:pt x="0" y="215569"/>
                  </a:moveTo>
                  <a:lnTo>
                    <a:pt x="0" y="215569"/>
                  </a:lnTo>
                  <a:lnTo>
                    <a:pt x="67392" y="215569"/>
                  </a:lnTo>
                  <a:lnTo>
                    <a:pt x="68904" y="215461"/>
                  </a:lnTo>
                  <a:lnTo>
                    <a:pt x="130248" y="215461"/>
                  </a:lnTo>
                  <a:lnTo>
                    <a:pt x="131760" y="215353"/>
                  </a:lnTo>
                  <a:lnTo>
                    <a:pt x="145585" y="215353"/>
                  </a:lnTo>
                  <a:lnTo>
                    <a:pt x="147097" y="215245"/>
                  </a:lnTo>
                  <a:lnTo>
                    <a:pt x="156277" y="215245"/>
                  </a:lnTo>
                  <a:lnTo>
                    <a:pt x="157789" y="215137"/>
                  </a:lnTo>
                  <a:lnTo>
                    <a:pt x="159409" y="215137"/>
                  </a:lnTo>
                  <a:lnTo>
                    <a:pt x="160921" y="215137"/>
                  </a:lnTo>
                  <a:lnTo>
                    <a:pt x="162433" y="215137"/>
                  </a:lnTo>
                  <a:lnTo>
                    <a:pt x="163945" y="215137"/>
                  </a:lnTo>
                  <a:lnTo>
                    <a:pt x="165457" y="215029"/>
                  </a:lnTo>
                  <a:lnTo>
                    <a:pt x="166969" y="215029"/>
                  </a:lnTo>
                  <a:lnTo>
                    <a:pt x="168589" y="215029"/>
                  </a:lnTo>
                  <a:lnTo>
                    <a:pt x="170101" y="215029"/>
                  </a:lnTo>
                  <a:lnTo>
                    <a:pt x="171613" y="214921"/>
                  </a:lnTo>
                  <a:lnTo>
                    <a:pt x="173125" y="214921"/>
                  </a:lnTo>
                  <a:lnTo>
                    <a:pt x="174637" y="214921"/>
                  </a:lnTo>
                  <a:lnTo>
                    <a:pt x="176257" y="214813"/>
                  </a:lnTo>
                  <a:lnTo>
                    <a:pt x="177769" y="214813"/>
                  </a:lnTo>
                  <a:lnTo>
                    <a:pt x="179281" y="214813"/>
                  </a:lnTo>
                  <a:lnTo>
                    <a:pt x="180793" y="214813"/>
                  </a:lnTo>
                  <a:lnTo>
                    <a:pt x="182305" y="214705"/>
                  </a:lnTo>
                  <a:lnTo>
                    <a:pt x="183925" y="214705"/>
                  </a:lnTo>
                  <a:lnTo>
                    <a:pt x="185437" y="214597"/>
                  </a:lnTo>
                  <a:lnTo>
                    <a:pt x="186949" y="214597"/>
                  </a:lnTo>
                  <a:lnTo>
                    <a:pt x="188461" y="214597"/>
                  </a:lnTo>
                  <a:lnTo>
                    <a:pt x="189973" y="214489"/>
                  </a:lnTo>
                  <a:lnTo>
                    <a:pt x="191593" y="214489"/>
                  </a:lnTo>
                  <a:lnTo>
                    <a:pt x="193105" y="214381"/>
                  </a:lnTo>
                  <a:lnTo>
                    <a:pt x="194617" y="214381"/>
                  </a:lnTo>
                  <a:lnTo>
                    <a:pt x="196129" y="214273"/>
                  </a:lnTo>
                  <a:lnTo>
                    <a:pt x="197641" y="214273"/>
                  </a:lnTo>
                  <a:lnTo>
                    <a:pt x="199153" y="214165"/>
                  </a:lnTo>
                  <a:lnTo>
                    <a:pt x="200773" y="214165"/>
                  </a:lnTo>
                  <a:lnTo>
                    <a:pt x="202285" y="214057"/>
                  </a:lnTo>
                  <a:lnTo>
                    <a:pt x="203797" y="214057"/>
                  </a:lnTo>
                  <a:lnTo>
                    <a:pt x="205309" y="213949"/>
                  </a:lnTo>
                  <a:lnTo>
                    <a:pt x="206821" y="213949"/>
                  </a:lnTo>
                  <a:lnTo>
                    <a:pt x="208441" y="213841"/>
                  </a:lnTo>
                  <a:lnTo>
                    <a:pt x="209953" y="213733"/>
                  </a:lnTo>
                  <a:lnTo>
                    <a:pt x="211465" y="213733"/>
                  </a:lnTo>
                  <a:lnTo>
                    <a:pt x="212977" y="213625"/>
                  </a:lnTo>
                  <a:lnTo>
                    <a:pt x="214489" y="213517"/>
                  </a:lnTo>
                  <a:lnTo>
                    <a:pt x="216109" y="213517"/>
                  </a:lnTo>
                  <a:lnTo>
                    <a:pt x="217621" y="213409"/>
                  </a:lnTo>
                  <a:lnTo>
                    <a:pt x="219133" y="213301"/>
                  </a:lnTo>
                  <a:lnTo>
                    <a:pt x="220645" y="213193"/>
                  </a:lnTo>
                  <a:lnTo>
                    <a:pt x="222157" y="213085"/>
                  </a:lnTo>
                  <a:lnTo>
                    <a:pt x="223669" y="213085"/>
                  </a:lnTo>
                  <a:lnTo>
                    <a:pt x="225289" y="212977"/>
                  </a:lnTo>
                  <a:lnTo>
                    <a:pt x="226801" y="212869"/>
                  </a:lnTo>
                  <a:lnTo>
                    <a:pt x="228313" y="212761"/>
                  </a:lnTo>
                  <a:lnTo>
                    <a:pt x="229825" y="212653"/>
                  </a:lnTo>
                  <a:lnTo>
                    <a:pt x="231337" y="212545"/>
                  </a:lnTo>
                  <a:lnTo>
                    <a:pt x="232957" y="212437"/>
                  </a:lnTo>
                  <a:lnTo>
                    <a:pt x="234469" y="212329"/>
                  </a:lnTo>
                  <a:lnTo>
                    <a:pt x="235981" y="212221"/>
                  </a:lnTo>
                  <a:lnTo>
                    <a:pt x="237493" y="212113"/>
                  </a:lnTo>
                  <a:lnTo>
                    <a:pt x="239005" y="212005"/>
                  </a:lnTo>
                  <a:lnTo>
                    <a:pt x="240625" y="211897"/>
                  </a:lnTo>
                  <a:lnTo>
                    <a:pt x="242137" y="211789"/>
                  </a:lnTo>
                  <a:lnTo>
                    <a:pt x="243649" y="211681"/>
                  </a:lnTo>
                  <a:lnTo>
                    <a:pt x="245161" y="211573"/>
                  </a:lnTo>
                  <a:lnTo>
                    <a:pt x="246673" y="211465"/>
                  </a:lnTo>
                  <a:lnTo>
                    <a:pt x="248293" y="211357"/>
                  </a:lnTo>
                  <a:lnTo>
                    <a:pt x="249805" y="211249"/>
                  </a:lnTo>
                  <a:lnTo>
                    <a:pt x="251317" y="211141"/>
                  </a:lnTo>
                  <a:lnTo>
                    <a:pt x="252829" y="210925"/>
                  </a:lnTo>
                  <a:lnTo>
                    <a:pt x="254341" y="210817"/>
                  </a:lnTo>
                  <a:lnTo>
                    <a:pt x="255853" y="210709"/>
                  </a:lnTo>
                  <a:lnTo>
                    <a:pt x="257473" y="210601"/>
                  </a:lnTo>
                  <a:lnTo>
                    <a:pt x="258985" y="210493"/>
                  </a:lnTo>
                  <a:lnTo>
                    <a:pt x="260497" y="210385"/>
                  </a:lnTo>
                  <a:lnTo>
                    <a:pt x="262009" y="210169"/>
                  </a:lnTo>
                  <a:lnTo>
                    <a:pt x="263521" y="210061"/>
                  </a:lnTo>
                  <a:lnTo>
                    <a:pt x="265141" y="209953"/>
                  </a:lnTo>
                  <a:lnTo>
                    <a:pt x="266653" y="209845"/>
                  </a:lnTo>
                  <a:lnTo>
                    <a:pt x="268165" y="209629"/>
                  </a:lnTo>
                  <a:lnTo>
                    <a:pt x="269677" y="209521"/>
                  </a:lnTo>
                  <a:lnTo>
                    <a:pt x="271189" y="209413"/>
                  </a:lnTo>
                  <a:lnTo>
                    <a:pt x="272810" y="209305"/>
                  </a:lnTo>
                  <a:lnTo>
                    <a:pt x="274322" y="209197"/>
                  </a:lnTo>
                  <a:lnTo>
                    <a:pt x="275834" y="209089"/>
                  </a:lnTo>
                  <a:lnTo>
                    <a:pt x="277346" y="208873"/>
                  </a:lnTo>
                  <a:lnTo>
                    <a:pt x="278858" y="208765"/>
                  </a:lnTo>
                  <a:lnTo>
                    <a:pt x="280478" y="208657"/>
                  </a:lnTo>
                  <a:lnTo>
                    <a:pt x="281990" y="208549"/>
                  </a:lnTo>
                  <a:lnTo>
                    <a:pt x="283502" y="208441"/>
                  </a:lnTo>
                  <a:lnTo>
                    <a:pt x="285014" y="208333"/>
                  </a:lnTo>
                  <a:lnTo>
                    <a:pt x="286526" y="208225"/>
                  </a:lnTo>
                  <a:lnTo>
                    <a:pt x="288038" y="208009"/>
                  </a:lnTo>
                  <a:lnTo>
                    <a:pt x="289658" y="207901"/>
                  </a:lnTo>
                  <a:lnTo>
                    <a:pt x="291170" y="207793"/>
                  </a:lnTo>
                  <a:lnTo>
                    <a:pt x="292682" y="207685"/>
                  </a:lnTo>
                  <a:lnTo>
                    <a:pt x="294194" y="207577"/>
                  </a:lnTo>
                  <a:lnTo>
                    <a:pt x="295706" y="207469"/>
                  </a:lnTo>
                  <a:lnTo>
                    <a:pt x="297326" y="207361"/>
                  </a:lnTo>
                  <a:lnTo>
                    <a:pt x="298838" y="207253"/>
                  </a:lnTo>
                  <a:lnTo>
                    <a:pt x="300350" y="207253"/>
                  </a:lnTo>
                  <a:lnTo>
                    <a:pt x="301862" y="207145"/>
                  </a:lnTo>
                  <a:lnTo>
                    <a:pt x="303374" y="207037"/>
                  </a:lnTo>
                  <a:lnTo>
                    <a:pt x="304994" y="206929"/>
                  </a:lnTo>
                  <a:lnTo>
                    <a:pt x="306506" y="206821"/>
                  </a:lnTo>
                  <a:lnTo>
                    <a:pt x="308018" y="206713"/>
                  </a:lnTo>
                  <a:lnTo>
                    <a:pt x="309530" y="206605"/>
                  </a:lnTo>
                  <a:lnTo>
                    <a:pt x="311042" y="206497"/>
                  </a:lnTo>
                  <a:lnTo>
                    <a:pt x="312662" y="206497"/>
                  </a:lnTo>
                  <a:lnTo>
                    <a:pt x="314174" y="206389"/>
                  </a:lnTo>
                  <a:lnTo>
                    <a:pt x="315686" y="206281"/>
                  </a:lnTo>
                  <a:lnTo>
                    <a:pt x="317198" y="206173"/>
                  </a:lnTo>
                  <a:lnTo>
                    <a:pt x="318710" y="206065"/>
                  </a:lnTo>
                  <a:lnTo>
                    <a:pt x="320222" y="205957"/>
                  </a:lnTo>
                  <a:lnTo>
                    <a:pt x="321842" y="205849"/>
                  </a:lnTo>
                  <a:lnTo>
                    <a:pt x="323354" y="205849"/>
                  </a:lnTo>
                  <a:lnTo>
                    <a:pt x="324866" y="205741"/>
                  </a:lnTo>
                  <a:lnTo>
                    <a:pt x="326378" y="205633"/>
                  </a:lnTo>
                  <a:lnTo>
                    <a:pt x="327890" y="205525"/>
                  </a:lnTo>
                  <a:lnTo>
                    <a:pt x="329510" y="205417"/>
                  </a:lnTo>
                  <a:lnTo>
                    <a:pt x="331022" y="205309"/>
                  </a:lnTo>
                  <a:lnTo>
                    <a:pt x="332534" y="205201"/>
                  </a:lnTo>
                  <a:lnTo>
                    <a:pt x="334046" y="205093"/>
                  </a:lnTo>
                  <a:lnTo>
                    <a:pt x="335558" y="204985"/>
                  </a:lnTo>
                  <a:lnTo>
                    <a:pt x="337178" y="204877"/>
                  </a:lnTo>
                  <a:lnTo>
                    <a:pt x="338690" y="204769"/>
                  </a:lnTo>
                  <a:lnTo>
                    <a:pt x="340202" y="204661"/>
                  </a:lnTo>
                  <a:lnTo>
                    <a:pt x="341714" y="204445"/>
                  </a:lnTo>
                  <a:lnTo>
                    <a:pt x="343226" y="204337"/>
                  </a:lnTo>
                  <a:lnTo>
                    <a:pt x="344846" y="204229"/>
                  </a:lnTo>
                  <a:lnTo>
                    <a:pt x="346358" y="204121"/>
                  </a:lnTo>
                  <a:lnTo>
                    <a:pt x="347870" y="203905"/>
                  </a:lnTo>
                  <a:lnTo>
                    <a:pt x="349382" y="203797"/>
                  </a:lnTo>
                  <a:lnTo>
                    <a:pt x="350894" y="203581"/>
                  </a:lnTo>
                  <a:lnTo>
                    <a:pt x="352406" y="203473"/>
                  </a:lnTo>
                  <a:lnTo>
                    <a:pt x="354026" y="203257"/>
                  </a:lnTo>
                  <a:lnTo>
                    <a:pt x="355538" y="203149"/>
                  </a:lnTo>
                  <a:lnTo>
                    <a:pt x="357050" y="202933"/>
                  </a:lnTo>
                  <a:lnTo>
                    <a:pt x="358562" y="202717"/>
                  </a:lnTo>
                  <a:lnTo>
                    <a:pt x="360074" y="202609"/>
                  </a:lnTo>
                  <a:lnTo>
                    <a:pt x="361694" y="202393"/>
                  </a:lnTo>
                  <a:lnTo>
                    <a:pt x="363206" y="202177"/>
                  </a:lnTo>
                  <a:lnTo>
                    <a:pt x="364718" y="201961"/>
                  </a:lnTo>
                  <a:lnTo>
                    <a:pt x="366230" y="201745"/>
                  </a:lnTo>
                  <a:lnTo>
                    <a:pt x="367742" y="201529"/>
                  </a:lnTo>
                  <a:lnTo>
                    <a:pt x="369362" y="201313"/>
                  </a:lnTo>
                  <a:lnTo>
                    <a:pt x="370874" y="201097"/>
                  </a:lnTo>
                  <a:lnTo>
                    <a:pt x="372386" y="200881"/>
                  </a:lnTo>
                  <a:lnTo>
                    <a:pt x="373898" y="200557"/>
                  </a:lnTo>
                  <a:lnTo>
                    <a:pt x="375410" y="200341"/>
                  </a:lnTo>
                  <a:lnTo>
                    <a:pt x="377030" y="200125"/>
                  </a:lnTo>
                  <a:lnTo>
                    <a:pt x="378542" y="199801"/>
                  </a:lnTo>
                  <a:lnTo>
                    <a:pt x="380054" y="199585"/>
                  </a:lnTo>
                  <a:lnTo>
                    <a:pt x="381566" y="199261"/>
                  </a:lnTo>
                  <a:lnTo>
                    <a:pt x="383078" y="199045"/>
                  </a:lnTo>
                  <a:lnTo>
                    <a:pt x="384590" y="198721"/>
                  </a:lnTo>
                  <a:lnTo>
                    <a:pt x="386210" y="198505"/>
                  </a:lnTo>
                  <a:lnTo>
                    <a:pt x="387722" y="198181"/>
                  </a:lnTo>
                  <a:lnTo>
                    <a:pt x="389234" y="197857"/>
                  </a:lnTo>
                  <a:lnTo>
                    <a:pt x="390746" y="197641"/>
                  </a:lnTo>
                  <a:lnTo>
                    <a:pt x="392258" y="197317"/>
                  </a:lnTo>
                  <a:lnTo>
                    <a:pt x="393878" y="196993"/>
                  </a:lnTo>
                  <a:lnTo>
                    <a:pt x="395390" y="196669"/>
                  </a:lnTo>
                  <a:lnTo>
                    <a:pt x="396902" y="196345"/>
                  </a:lnTo>
                  <a:lnTo>
                    <a:pt x="398414" y="196021"/>
                  </a:lnTo>
                  <a:lnTo>
                    <a:pt x="399926" y="195697"/>
                  </a:lnTo>
                  <a:lnTo>
                    <a:pt x="401546" y="195373"/>
                  </a:lnTo>
                  <a:lnTo>
                    <a:pt x="403058" y="195049"/>
                  </a:lnTo>
                  <a:lnTo>
                    <a:pt x="404570" y="194725"/>
                  </a:lnTo>
                  <a:lnTo>
                    <a:pt x="406082" y="194401"/>
                  </a:lnTo>
                  <a:lnTo>
                    <a:pt x="407595" y="194077"/>
                  </a:lnTo>
                  <a:lnTo>
                    <a:pt x="409215" y="193753"/>
                  </a:lnTo>
                  <a:lnTo>
                    <a:pt x="410727" y="193429"/>
                  </a:lnTo>
                  <a:lnTo>
                    <a:pt x="412239" y="192997"/>
                  </a:lnTo>
                  <a:lnTo>
                    <a:pt x="413751" y="192673"/>
                  </a:lnTo>
                  <a:lnTo>
                    <a:pt x="415263" y="192349"/>
                  </a:lnTo>
                  <a:lnTo>
                    <a:pt x="416775" y="191917"/>
                  </a:lnTo>
                  <a:lnTo>
                    <a:pt x="418395" y="191593"/>
                  </a:lnTo>
                  <a:lnTo>
                    <a:pt x="419907" y="191269"/>
                  </a:lnTo>
                  <a:lnTo>
                    <a:pt x="421419" y="190837"/>
                  </a:lnTo>
                  <a:lnTo>
                    <a:pt x="422931" y="190513"/>
                  </a:lnTo>
                  <a:lnTo>
                    <a:pt x="424443" y="190081"/>
                  </a:lnTo>
                  <a:lnTo>
                    <a:pt x="426063" y="189757"/>
                  </a:lnTo>
                  <a:lnTo>
                    <a:pt x="427575" y="189325"/>
                  </a:lnTo>
                  <a:lnTo>
                    <a:pt x="429087" y="189001"/>
                  </a:lnTo>
                  <a:lnTo>
                    <a:pt x="430599" y="188569"/>
                  </a:lnTo>
                  <a:lnTo>
                    <a:pt x="432111" y="188137"/>
                  </a:lnTo>
                  <a:lnTo>
                    <a:pt x="433731" y="187813"/>
                  </a:lnTo>
                  <a:lnTo>
                    <a:pt x="435243" y="187381"/>
                  </a:lnTo>
                  <a:lnTo>
                    <a:pt x="436755" y="186949"/>
                  </a:lnTo>
                  <a:lnTo>
                    <a:pt x="438267" y="186625"/>
                  </a:lnTo>
                  <a:lnTo>
                    <a:pt x="439779" y="186193"/>
                  </a:lnTo>
                  <a:lnTo>
                    <a:pt x="441291" y="185761"/>
                  </a:lnTo>
                  <a:lnTo>
                    <a:pt x="442911" y="185329"/>
                  </a:lnTo>
                  <a:lnTo>
                    <a:pt x="444423" y="184897"/>
                  </a:lnTo>
                  <a:lnTo>
                    <a:pt x="445935" y="184465"/>
                  </a:lnTo>
                  <a:lnTo>
                    <a:pt x="447447" y="184033"/>
                  </a:lnTo>
                  <a:lnTo>
                    <a:pt x="448959" y="183601"/>
                  </a:lnTo>
                  <a:lnTo>
                    <a:pt x="450579" y="183169"/>
                  </a:lnTo>
                  <a:lnTo>
                    <a:pt x="452091" y="182737"/>
                  </a:lnTo>
                  <a:lnTo>
                    <a:pt x="453603" y="182305"/>
                  </a:lnTo>
                  <a:lnTo>
                    <a:pt x="455115" y="181873"/>
                  </a:lnTo>
                  <a:lnTo>
                    <a:pt x="456627" y="181441"/>
                  </a:lnTo>
                  <a:lnTo>
                    <a:pt x="458247" y="181009"/>
                  </a:lnTo>
                  <a:lnTo>
                    <a:pt x="459759" y="180577"/>
                  </a:lnTo>
                  <a:lnTo>
                    <a:pt x="461271" y="180145"/>
                  </a:lnTo>
                  <a:lnTo>
                    <a:pt x="462783" y="179605"/>
                  </a:lnTo>
                  <a:lnTo>
                    <a:pt x="464295" y="179173"/>
                  </a:lnTo>
                  <a:lnTo>
                    <a:pt x="465915" y="178741"/>
                  </a:lnTo>
                  <a:lnTo>
                    <a:pt x="467427" y="178201"/>
                  </a:lnTo>
                  <a:lnTo>
                    <a:pt x="468939" y="177769"/>
                  </a:lnTo>
                  <a:lnTo>
                    <a:pt x="470451" y="177229"/>
                  </a:lnTo>
                  <a:lnTo>
                    <a:pt x="471963" y="176797"/>
                  </a:lnTo>
                  <a:lnTo>
                    <a:pt x="473475" y="176257"/>
                  </a:lnTo>
                  <a:lnTo>
                    <a:pt x="475095" y="175825"/>
                  </a:lnTo>
                  <a:lnTo>
                    <a:pt x="476607" y="175285"/>
                  </a:lnTo>
                  <a:lnTo>
                    <a:pt x="478119" y="174853"/>
                  </a:lnTo>
                  <a:lnTo>
                    <a:pt x="479631" y="174313"/>
                  </a:lnTo>
                  <a:lnTo>
                    <a:pt x="481143" y="173881"/>
                  </a:lnTo>
                  <a:lnTo>
                    <a:pt x="482763" y="173341"/>
                  </a:lnTo>
                  <a:lnTo>
                    <a:pt x="484275" y="172801"/>
                  </a:lnTo>
                  <a:lnTo>
                    <a:pt x="485787" y="172261"/>
                  </a:lnTo>
                  <a:lnTo>
                    <a:pt x="487299" y="171829"/>
                  </a:lnTo>
                  <a:lnTo>
                    <a:pt x="488811" y="171289"/>
                  </a:lnTo>
                  <a:lnTo>
                    <a:pt x="490431" y="170749"/>
                  </a:lnTo>
                  <a:lnTo>
                    <a:pt x="491943" y="170209"/>
                  </a:lnTo>
                  <a:lnTo>
                    <a:pt x="493455" y="169669"/>
                  </a:lnTo>
                  <a:lnTo>
                    <a:pt x="494967" y="169129"/>
                  </a:lnTo>
                  <a:lnTo>
                    <a:pt x="496479" y="168697"/>
                  </a:lnTo>
                  <a:lnTo>
                    <a:pt x="498099" y="168157"/>
                  </a:lnTo>
                  <a:lnTo>
                    <a:pt x="499611" y="167617"/>
                  </a:lnTo>
                  <a:lnTo>
                    <a:pt x="501123" y="167077"/>
                  </a:lnTo>
                  <a:lnTo>
                    <a:pt x="502635" y="166537"/>
                  </a:lnTo>
                  <a:lnTo>
                    <a:pt x="504147" y="165997"/>
                  </a:lnTo>
                  <a:lnTo>
                    <a:pt x="505659" y="165457"/>
                  </a:lnTo>
                  <a:lnTo>
                    <a:pt x="507279" y="164917"/>
                  </a:lnTo>
                  <a:lnTo>
                    <a:pt x="508791" y="164377"/>
                  </a:lnTo>
                  <a:lnTo>
                    <a:pt x="510303" y="163837"/>
                  </a:lnTo>
                  <a:lnTo>
                    <a:pt x="511815" y="163297"/>
                  </a:lnTo>
                  <a:lnTo>
                    <a:pt x="513327" y="162757"/>
                  </a:lnTo>
                  <a:lnTo>
                    <a:pt x="514947" y="162217"/>
                  </a:lnTo>
                  <a:lnTo>
                    <a:pt x="516459" y="161569"/>
                  </a:lnTo>
                  <a:lnTo>
                    <a:pt x="517971" y="161029"/>
                  </a:lnTo>
                  <a:lnTo>
                    <a:pt x="519483" y="160489"/>
                  </a:lnTo>
                  <a:lnTo>
                    <a:pt x="520995" y="159949"/>
                  </a:lnTo>
                  <a:lnTo>
                    <a:pt x="522615" y="159409"/>
                  </a:lnTo>
                  <a:lnTo>
                    <a:pt x="524127" y="158869"/>
                  </a:lnTo>
                  <a:lnTo>
                    <a:pt x="525639" y="158221"/>
                  </a:lnTo>
                  <a:lnTo>
                    <a:pt x="527151" y="157681"/>
                  </a:lnTo>
                  <a:lnTo>
                    <a:pt x="528663" y="157141"/>
                  </a:lnTo>
                  <a:lnTo>
                    <a:pt x="530283" y="156493"/>
                  </a:lnTo>
                  <a:lnTo>
                    <a:pt x="531795" y="155953"/>
                  </a:lnTo>
                  <a:lnTo>
                    <a:pt x="533307" y="155305"/>
                  </a:lnTo>
                  <a:lnTo>
                    <a:pt x="534819" y="154765"/>
                  </a:lnTo>
                  <a:lnTo>
                    <a:pt x="536331" y="154117"/>
                  </a:lnTo>
                  <a:lnTo>
                    <a:pt x="537843" y="153469"/>
                  </a:lnTo>
                  <a:lnTo>
                    <a:pt x="539463" y="152821"/>
                  </a:lnTo>
                  <a:lnTo>
                    <a:pt x="540975" y="152281"/>
                  </a:lnTo>
                  <a:lnTo>
                    <a:pt x="542487" y="151633"/>
                  </a:lnTo>
                  <a:lnTo>
                    <a:pt x="544000" y="150985"/>
                  </a:lnTo>
                  <a:lnTo>
                    <a:pt x="545512" y="150229"/>
                  </a:lnTo>
                  <a:lnTo>
                    <a:pt x="547132" y="149581"/>
                  </a:lnTo>
                  <a:lnTo>
                    <a:pt x="548644" y="148933"/>
                  </a:lnTo>
                  <a:lnTo>
                    <a:pt x="550156" y="148177"/>
                  </a:lnTo>
                  <a:lnTo>
                    <a:pt x="551668" y="147529"/>
                  </a:lnTo>
                  <a:lnTo>
                    <a:pt x="553180" y="146773"/>
                  </a:lnTo>
                  <a:lnTo>
                    <a:pt x="554800" y="146017"/>
                  </a:lnTo>
                  <a:lnTo>
                    <a:pt x="556312" y="145261"/>
                  </a:lnTo>
                  <a:lnTo>
                    <a:pt x="557824" y="144397"/>
                  </a:lnTo>
                  <a:lnTo>
                    <a:pt x="559336" y="143641"/>
                  </a:lnTo>
                  <a:lnTo>
                    <a:pt x="560848" y="142777"/>
                  </a:lnTo>
                  <a:lnTo>
                    <a:pt x="562468" y="142021"/>
                  </a:lnTo>
                  <a:lnTo>
                    <a:pt x="563980" y="141157"/>
                  </a:lnTo>
                  <a:lnTo>
                    <a:pt x="565492" y="140293"/>
                  </a:lnTo>
                  <a:lnTo>
                    <a:pt x="567004" y="139321"/>
                  </a:lnTo>
                  <a:lnTo>
                    <a:pt x="568516" y="138457"/>
                  </a:lnTo>
                  <a:lnTo>
                    <a:pt x="570028" y="137485"/>
                  </a:lnTo>
                  <a:lnTo>
                    <a:pt x="577696" y="132408"/>
                  </a:lnTo>
                  <a:lnTo>
                    <a:pt x="579316" y="131328"/>
                  </a:lnTo>
                  <a:lnTo>
                    <a:pt x="580828" y="130248"/>
                  </a:lnTo>
                  <a:lnTo>
                    <a:pt x="582340" y="129168"/>
                  </a:lnTo>
                  <a:lnTo>
                    <a:pt x="583852" y="127980"/>
                  </a:lnTo>
                  <a:lnTo>
                    <a:pt x="585364" y="126792"/>
                  </a:lnTo>
                  <a:lnTo>
                    <a:pt x="586984" y="125604"/>
                  </a:lnTo>
                  <a:lnTo>
                    <a:pt x="588496" y="124416"/>
                  </a:lnTo>
                  <a:lnTo>
                    <a:pt x="590008" y="123120"/>
                  </a:lnTo>
                  <a:lnTo>
                    <a:pt x="591520" y="121932"/>
                  </a:lnTo>
                  <a:lnTo>
                    <a:pt x="593032" y="120636"/>
                  </a:lnTo>
                  <a:lnTo>
                    <a:pt x="594652" y="119340"/>
                  </a:lnTo>
                  <a:lnTo>
                    <a:pt x="596164" y="118044"/>
                  </a:lnTo>
                  <a:lnTo>
                    <a:pt x="597676" y="116748"/>
                  </a:lnTo>
                  <a:lnTo>
                    <a:pt x="599188" y="115344"/>
                  </a:lnTo>
                  <a:lnTo>
                    <a:pt x="600700" y="114048"/>
                  </a:lnTo>
                  <a:lnTo>
                    <a:pt x="602212" y="112644"/>
                  </a:lnTo>
                  <a:lnTo>
                    <a:pt x="603832" y="111240"/>
                  </a:lnTo>
                  <a:lnTo>
                    <a:pt x="605344" y="109836"/>
                  </a:lnTo>
                  <a:lnTo>
                    <a:pt x="606856" y="108432"/>
                  </a:lnTo>
                  <a:lnTo>
                    <a:pt x="608368" y="107028"/>
                  </a:lnTo>
                  <a:lnTo>
                    <a:pt x="609880" y="105624"/>
                  </a:lnTo>
                  <a:lnTo>
                    <a:pt x="611500" y="104112"/>
                  </a:lnTo>
                  <a:lnTo>
                    <a:pt x="613012" y="102708"/>
                  </a:lnTo>
                  <a:lnTo>
                    <a:pt x="614524" y="101304"/>
                  </a:lnTo>
                  <a:lnTo>
                    <a:pt x="616036" y="99792"/>
                  </a:lnTo>
                  <a:lnTo>
                    <a:pt x="617548" y="98388"/>
                  </a:lnTo>
                  <a:lnTo>
                    <a:pt x="619168" y="96984"/>
                  </a:lnTo>
                  <a:lnTo>
                    <a:pt x="620680" y="95472"/>
                  </a:lnTo>
                  <a:lnTo>
                    <a:pt x="622192" y="94068"/>
                  </a:lnTo>
                  <a:lnTo>
                    <a:pt x="623704" y="92556"/>
                  </a:lnTo>
                  <a:lnTo>
                    <a:pt x="625216" y="91152"/>
                  </a:lnTo>
                  <a:lnTo>
                    <a:pt x="626836" y="89748"/>
                  </a:lnTo>
                  <a:lnTo>
                    <a:pt x="628348" y="88344"/>
                  </a:lnTo>
                  <a:lnTo>
                    <a:pt x="629860" y="86832"/>
                  </a:lnTo>
                  <a:lnTo>
                    <a:pt x="631372" y="85428"/>
                  </a:lnTo>
                  <a:lnTo>
                    <a:pt x="632884" y="84024"/>
                  </a:lnTo>
                  <a:lnTo>
                    <a:pt x="634396" y="82728"/>
                  </a:lnTo>
                  <a:lnTo>
                    <a:pt x="636016" y="81324"/>
                  </a:lnTo>
                  <a:lnTo>
                    <a:pt x="637528" y="79920"/>
                  </a:lnTo>
                  <a:lnTo>
                    <a:pt x="639040" y="78624"/>
                  </a:lnTo>
                  <a:lnTo>
                    <a:pt x="640552" y="77328"/>
                  </a:lnTo>
                  <a:lnTo>
                    <a:pt x="642064" y="76032"/>
                  </a:lnTo>
                  <a:lnTo>
                    <a:pt x="643684" y="74736"/>
                  </a:lnTo>
                  <a:lnTo>
                    <a:pt x="645196" y="73440"/>
                  </a:lnTo>
                  <a:lnTo>
                    <a:pt x="646708" y="72144"/>
                  </a:lnTo>
                  <a:lnTo>
                    <a:pt x="648220" y="70956"/>
                  </a:lnTo>
                  <a:lnTo>
                    <a:pt x="649732" y="69768"/>
                  </a:lnTo>
                  <a:lnTo>
                    <a:pt x="651352" y="68472"/>
                  </a:lnTo>
                  <a:lnTo>
                    <a:pt x="652864" y="67392"/>
                  </a:lnTo>
                  <a:lnTo>
                    <a:pt x="654376" y="66204"/>
                  </a:lnTo>
                  <a:lnTo>
                    <a:pt x="655888" y="65016"/>
                  </a:lnTo>
                  <a:lnTo>
                    <a:pt x="657400" y="63936"/>
                  </a:lnTo>
                  <a:lnTo>
                    <a:pt x="658912" y="62856"/>
                  </a:lnTo>
                  <a:lnTo>
                    <a:pt x="660532" y="61776"/>
                  </a:lnTo>
                  <a:lnTo>
                    <a:pt x="662044" y="60804"/>
                  </a:lnTo>
                  <a:lnTo>
                    <a:pt x="663556" y="59724"/>
                  </a:lnTo>
                  <a:lnTo>
                    <a:pt x="665068" y="58752"/>
                  </a:lnTo>
                  <a:lnTo>
                    <a:pt x="666580" y="57780"/>
                  </a:lnTo>
                  <a:lnTo>
                    <a:pt x="668200" y="56808"/>
                  </a:lnTo>
                  <a:lnTo>
                    <a:pt x="669712" y="55836"/>
                  </a:lnTo>
                  <a:lnTo>
                    <a:pt x="671224" y="54972"/>
                  </a:lnTo>
                  <a:lnTo>
                    <a:pt x="672736" y="54000"/>
                  </a:lnTo>
                  <a:lnTo>
                    <a:pt x="674248" y="53136"/>
                  </a:lnTo>
                  <a:lnTo>
                    <a:pt x="675868" y="52272"/>
                  </a:lnTo>
                  <a:lnTo>
                    <a:pt x="677380" y="51408"/>
                  </a:lnTo>
                  <a:lnTo>
                    <a:pt x="678893" y="50544"/>
                  </a:lnTo>
                  <a:lnTo>
                    <a:pt x="680405" y="49788"/>
                  </a:lnTo>
                  <a:lnTo>
                    <a:pt x="681917" y="48924"/>
                  </a:lnTo>
                  <a:lnTo>
                    <a:pt x="683537" y="48168"/>
                  </a:lnTo>
                  <a:lnTo>
                    <a:pt x="685049" y="47412"/>
                  </a:lnTo>
                  <a:lnTo>
                    <a:pt x="686561" y="46656"/>
                  </a:lnTo>
                  <a:lnTo>
                    <a:pt x="688073" y="45900"/>
                  </a:lnTo>
                  <a:lnTo>
                    <a:pt x="689585" y="45144"/>
                  </a:lnTo>
                  <a:lnTo>
                    <a:pt x="691097" y="44388"/>
                  </a:lnTo>
                  <a:lnTo>
                    <a:pt x="692717" y="43632"/>
                  </a:lnTo>
                  <a:lnTo>
                    <a:pt x="694229" y="42984"/>
                  </a:lnTo>
                  <a:lnTo>
                    <a:pt x="695741" y="42228"/>
                  </a:lnTo>
                  <a:lnTo>
                    <a:pt x="697253" y="41580"/>
                  </a:lnTo>
                  <a:lnTo>
                    <a:pt x="698765" y="40824"/>
                  </a:lnTo>
                  <a:lnTo>
                    <a:pt x="700385" y="40068"/>
                  </a:lnTo>
                  <a:lnTo>
                    <a:pt x="701897" y="39420"/>
                  </a:lnTo>
                  <a:lnTo>
                    <a:pt x="703409" y="38664"/>
                  </a:lnTo>
                  <a:lnTo>
                    <a:pt x="704921" y="38016"/>
                  </a:lnTo>
                  <a:lnTo>
                    <a:pt x="706433" y="37260"/>
                  </a:lnTo>
                  <a:lnTo>
                    <a:pt x="708053" y="36612"/>
                  </a:lnTo>
                  <a:lnTo>
                    <a:pt x="709565" y="35856"/>
                  </a:lnTo>
                  <a:lnTo>
                    <a:pt x="711077" y="35208"/>
                  </a:lnTo>
                  <a:lnTo>
                    <a:pt x="712589" y="34452"/>
                  </a:lnTo>
                  <a:lnTo>
                    <a:pt x="714101" y="33696"/>
                  </a:lnTo>
                  <a:lnTo>
                    <a:pt x="715721" y="33048"/>
                  </a:lnTo>
                  <a:lnTo>
                    <a:pt x="717233" y="32292"/>
                  </a:lnTo>
                  <a:lnTo>
                    <a:pt x="718745" y="31536"/>
                  </a:lnTo>
                  <a:lnTo>
                    <a:pt x="720257" y="30780"/>
                  </a:lnTo>
                  <a:lnTo>
                    <a:pt x="721769" y="30024"/>
                  </a:lnTo>
                  <a:lnTo>
                    <a:pt x="723281" y="29268"/>
                  </a:lnTo>
                  <a:lnTo>
                    <a:pt x="724901" y="28512"/>
                  </a:lnTo>
                  <a:lnTo>
                    <a:pt x="726413" y="27756"/>
                  </a:lnTo>
                  <a:lnTo>
                    <a:pt x="727925" y="27000"/>
                  </a:lnTo>
                  <a:lnTo>
                    <a:pt x="729437" y="26244"/>
                  </a:lnTo>
                  <a:lnTo>
                    <a:pt x="730949" y="25488"/>
                  </a:lnTo>
                  <a:lnTo>
                    <a:pt x="732569" y="24624"/>
                  </a:lnTo>
                  <a:lnTo>
                    <a:pt x="734081" y="23868"/>
                  </a:lnTo>
                  <a:lnTo>
                    <a:pt x="735593" y="23112"/>
                  </a:lnTo>
                  <a:lnTo>
                    <a:pt x="737105" y="22248"/>
                  </a:lnTo>
                  <a:lnTo>
                    <a:pt x="738617" y="21492"/>
                  </a:lnTo>
                  <a:lnTo>
                    <a:pt x="740237" y="20736"/>
                  </a:lnTo>
                  <a:lnTo>
                    <a:pt x="741749" y="19872"/>
                  </a:lnTo>
                  <a:lnTo>
                    <a:pt x="743261" y="19116"/>
                  </a:lnTo>
                  <a:lnTo>
                    <a:pt x="744773" y="18360"/>
                  </a:lnTo>
                  <a:lnTo>
                    <a:pt x="746285" y="17496"/>
                  </a:lnTo>
                  <a:lnTo>
                    <a:pt x="747905" y="16740"/>
                  </a:lnTo>
                  <a:lnTo>
                    <a:pt x="749417" y="15984"/>
                  </a:lnTo>
                  <a:lnTo>
                    <a:pt x="750929" y="15228"/>
                  </a:lnTo>
                  <a:lnTo>
                    <a:pt x="752441" y="14472"/>
                  </a:lnTo>
                  <a:lnTo>
                    <a:pt x="753953" y="13716"/>
                  </a:lnTo>
                  <a:lnTo>
                    <a:pt x="755465" y="12960"/>
                  </a:lnTo>
                  <a:lnTo>
                    <a:pt x="757085" y="12204"/>
                  </a:lnTo>
                  <a:lnTo>
                    <a:pt x="758597" y="11448"/>
                  </a:lnTo>
                  <a:lnTo>
                    <a:pt x="760109" y="10800"/>
                  </a:lnTo>
                  <a:lnTo>
                    <a:pt x="761621" y="10152"/>
                  </a:lnTo>
                  <a:lnTo>
                    <a:pt x="763133" y="9396"/>
                  </a:lnTo>
                  <a:lnTo>
                    <a:pt x="764753" y="8748"/>
                  </a:lnTo>
                  <a:lnTo>
                    <a:pt x="766265" y="8100"/>
                  </a:lnTo>
                  <a:lnTo>
                    <a:pt x="767777" y="7560"/>
                  </a:lnTo>
                  <a:lnTo>
                    <a:pt x="769289" y="6912"/>
                  </a:lnTo>
                  <a:lnTo>
                    <a:pt x="770801" y="6372"/>
                  </a:lnTo>
                  <a:lnTo>
                    <a:pt x="772421" y="5832"/>
                  </a:lnTo>
                  <a:lnTo>
                    <a:pt x="773933" y="5292"/>
                  </a:lnTo>
                  <a:lnTo>
                    <a:pt x="775445" y="4752"/>
                  </a:lnTo>
                  <a:lnTo>
                    <a:pt x="776957" y="4320"/>
                  </a:lnTo>
                  <a:lnTo>
                    <a:pt x="778469" y="3780"/>
                  </a:lnTo>
                  <a:lnTo>
                    <a:pt x="780089" y="3348"/>
                  </a:lnTo>
                  <a:lnTo>
                    <a:pt x="781601" y="3024"/>
                  </a:lnTo>
                  <a:lnTo>
                    <a:pt x="783113" y="2592"/>
                  </a:lnTo>
                  <a:lnTo>
                    <a:pt x="784625" y="2268"/>
                  </a:lnTo>
                  <a:lnTo>
                    <a:pt x="786137" y="1944"/>
                  </a:lnTo>
                  <a:lnTo>
                    <a:pt x="787649" y="1620"/>
                  </a:lnTo>
                  <a:lnTo>
                    <a:pt x="789269" y="1404"/>
                  </a:lnTo>
                  <a:lnTo>
                    <a:pt x="790781" y="1080"/>
                  </a:lnTo>
                  <a:lnTo>
                    <a:pt x="792293" y="864"/>
                  </a:lnTo>
                  <a:lnTo>
                    <a:pt x="793805" y="648"/>
                  </a:lnTo>
                  <a:lnTo>
                    <a:pt x="795317" y="540"/>
                  </a:lnTo>
                  <a:lnTo>
                    <a:pt x="796937" y="432"/>
                  </a:lnTo>
                  <a:lnTo>
                    <a:pt x="798449" y="216"/>
                  </a:lnTo>
                  <a:lnTo>
                    <a:pt x="799961" y="216"/>
                  </a:lnTo>
                  <a:lnTo>
                    <a:pt x="801473" y="108"/>
                  </a:lnTo>
                  <a:lnTo>
                    <a:pt x="802985" y="0"/>
                  </a:lnTo>
                  <a:lnTo>
                    <a:pt x="812273" y="0"/>
                  </a:lnTo>
                  <a:lnTo>
                    <a:pt x="813786" y="108"/>
                  </a:lnTo>
                  <a:lnTo>
                    <a:pt x="815298" y="108"/>
                  </a:lnTo>
                  <a:lnTo>
                    <a:pt x="816810" y="216"/>
                  </a:lnTo>
                  <a:lnTo>
                    <a:pt x="818322" y="324"/>
                  </a:lnTo>
                  <a:lnTo>
                    <a:pt x="819834" y="432"/>
                  </a:lnTo>
                  <a:lnTo>
                    <a:pt x="821454" y="540"/>
                  </a:lnTo>
                  <a:lnTo>
                    <a:pt x="822966" y="540"/>
                  </a:lnTo>
                  <a:lnTo>
                    <a:pt x="824478" y="648"/>
                  </a:lnTo>
                  <a:lnTo>
                    <a:pt x="825990" y="756"/>
                  </a:lnTo>
                  <a:lnTo>
                    <a:pt x="827502" y="864"/>
                  </a:lnTo>
                  <a:lnTo>
                    <a:pt x="829122" y="972"/>
                  </a:lnTo>
                  <a:lnTo>
                    <a:pt x="830634" y="1188"/>
                  </a:lnTo>
                  <a:lnTo>
                    <a:pt x="832146" y="1296"/>
                  </a:lnTo>
                  <a:lnTo>
                    <a:pt x="833658" y="1404"/>
                  </a:lnTo>
                  <a:lnTo>
                    <a:pt x="835170" y="1512"/>
                  </a:lnTo>
                  <a:lnTo>
                    <a:pt x="836790" y="1620"/>
                  </a:lnTo>
                  <a:lnTo>
                    <a:pt x="838302" y="1728"/>
                  </a:lnTo>
                  <a:lnTo>
                    <a:pt x="839814" y="1836"/>
                  </a:lnTo>
                  <a:lnTo>
                    <a:pt x="841326" y="1944"/>
                  </a:lnTo>
                  <a:lnTo>
                    <a:pt x="842838" y="2052"/>
                  </a:lnTo>
                  <a:lnTo>
                    <a:pt x="844458" y="2160"/>
                  </a:lnTo>
                  <a:lnTo>
                    <a:pt x="845970" y="2268"/>
                  </a:lnTo>
                  <a:lnTo>
                    <a:pt x="847482" y="2376"/>
                  </a:lnTo>
                  <a:lnTo>
                    <a:pt x="848994" y="2484"/>
                  </a:lnTo>
                  <a:lnTo>
                    <a:pt x="850506" y="2592"/>
                  </a:lnTo>
                  <a:lnTo>
                    <a:pt x="852018" y="2700"/>
                  </a:lnTo>
                  <a:lnTo>
                    <a:pt x="853638" y="2916"/>
                  </a:lnTo>
                  <a:lnTo>
                    <a:pt x="855150" y="3024"/>
                  </a:lnTo>
                  <a:lnTo>
                    <a:pt x="856662" y="3132"/>
                  </a:lnTo>
                  <a:lnTo>
                    <a:pt x="858174" y="3240"/>
                  </a:lnTo>
                  <a:lnTo>
                    <a:pt x="859686" y="3456"/>
                  </a:lnTo>
                  <a:lnTo>
                    <a:pt x="861306" y="3564"/>
                  </a:lnTo>
                  <a:lnTo>
                    <a:pt x="862818" y="3672"/>
                  </a:lnTo>
                  <a:lnTo>
                    <a:pt x="864330" y="3888"/>
                  </a:lnTo>
                  <a:lnTo>
                    <a:pt x="865842" y="3996"/>
                  </a:lnTo>
                  <a:lnTo>
                    <a:pt x="867354" y="4212"/>
                  </a:lnTo>
                  <a:lnTo>
                    <a:pt x="868974" y="4428"/>
                  </a:lnTo>
                  <a:lnTo>
                    <a:pt x="870486" y="4536"/>
                  </a:lnTo>
                  <a:lnTo>
                    <a:pt x="871998" y="4752"/>
                  </a:lnTo>
                  <a:lnTo>
                    <a:pt x="873510" y="4968"/>
                  </a:lnTo>
                  <a:lnTo>
                    <a:pt x="875022" y="5184"/>
                  </a:lnTo>
                  <a:lnTo>
                    <a:pt x="876534" y="5400"/>
                  </a:lnTo>
                  <a:lnTo>
                    <a:pt x="878154" y="5616"/>
                  </a:lnTo>
                  <a:lnTo>
                    <a:pt x="879666" y="5940"/>
                  </a:lnTo>
                  <a:lnTo>
                    <a:pt x="881178" y="6156"/>
                  </a:lnTo>
                  <a:lnTo>
                    <a:pt x="882690" y="6372"/>
                  </a:lnTo>
                  <a:lnTo>
                    <a:pt x="884202" y="6696"/>
                  </a:lnTo>
                  <a:lnTo>
                    <a:pt x="885822" y="6912"/>
                  </a:lnTo>
                  <a:lnTo>
                    <a:pt x="887334" y="7236"/>
                  </a:lnTo>
                  <a:lnTo>
                    <a:pt x="888846" y="7560"/>
                  </a:lnTo>
                  <a:lnTo>
                    <a:pt x="890358" y="7776"/>
                  </a:lnTo>
                  <a:lnTo>
                    <a:pt x="891870" y="8100"/>
                  </a:lnTo>
                  <a:lnTo>
                    <a:pt x="893490" y="8424"/>
                  </a:lnTo>
                  <a:lnTo>
                    <a:pt x="895002" y="8748"/>
                  </a:lnTo>
                  <a:lnTo>
                    <a:pt x="896514" y="9072"/>
                  </a:lnTo>
                  <a:lnTo>
                    <a:pt x="898026" y="9396"/>
                  </a:lnTo>
                  <a:lnTo>
                    <a:pt x="899538" y="9720"/>
                  </a:lnTo>
                  <a:lnTo>
                    <a:pt x="901158" y="10044"/>
                  </a:lnTo>
                  <a:lnTo>
                    <a:pt x="902670" y="10368"/>
                  </a:lnTo>
                  <a:lnTo>
                    <a:pt x="904182" y="10692"/>
                  </a:lnTo>
                  <a:lnTo>
                    <a:pt x="905694" y="11016"/>
                  </a:lnTo>
                  <a:lnTo>
                    <a:pt x="907206" y="11448"/>
                  </a:lnTo>
                  <a:lnTo>
                    <a:pt x="908718" y="11772"/>
                  </a:lnTo>
                  <a:lnTo>
                    <a:pt x="910338" y="12096"/>
                  </a:lnTo>
                  <a:lnTo>
                    <a:pt x="911850" y="12420"/>
                  </a:lnTo>
                  <a:lnTo>
                    <a:pt x="913362" y="12852"/>
                  </a:lnTo>
                  <a:lnTo>
                    <a:pt x="914874" y="13176"/>
                  </a:lnTo>
                  <a:lnTo>
                    <a:pt x="916386" y="13608"/>
                  </a:lnTo>
                  <a:lnTo>
                    <a:pt x="918006" y="13932"/>
                  </a:lnTo>
                  <a:lnTo>
                    <a:pt x="919518" y="14256"/>
                  </a:lnTo>
                  <a:lnTo>
                    <a:pt x="921030" y="14688"/>
                  </a:lnTo>
                  <a:lnTo>
                    <a:pt x="922542" y="15120"/>
                  </a:lnTo>
                  <a:lnTo>
                    <a:pt x="924054" y="15444"/>
                  </a:lnTo>
                  <a:lnTo>
                    <a:pt x="925674" y="15876"/>
                  </a:lnTo>
                  <a:lnTo>
                    <a:pt x="927186" y="16308"/>
                  </a:lnTo>
                  <a:lnTo>
                    <a:pt x="928698" y="16632"/>
                  </a:lnTo>
                  <a:lnTo>
                    <a:pt x="930210" y="17064"/>
                  </a:lnTo>
                  <a:lnTo>
                    <a:pt x="931722" y="17496"/>
                  </a:lnTo>
                  <a:lnTo>
                    <a:pt x="933342" y="17928"/>
                  </a:lnTo>
                  <a:lnTo>
                    <a:pt x="934854" y="18360"/>
                  </a:lnTo>
                  <a:lnTo>
                    <a:pt x="936366" y="18792"/>
                  </a:lnTo>
                  <a:lnTo>
                    <a:pt x="937878" y="19332"/>
                  </a:lnTo>
                  <a:lnTo>
                    <a:pt x="939390" y="19764"/>
                  </a:lnTo>
                  <a:lnTo>
                    <a:pt x="940902" y="20196"/>
                  </a:lnTo>
                  <a:lnTo>
                    <a:pt x="942522" y="20736"/>
                  </a:lnTo>
                  <a:lnTo>
                    <a:pt x="944034" y="21168"/>
                  </a:lnTo>
                  <a:lnTo>
                    <a:pt x="945546" y="21708"/>
                  </a:lnTo>
                  <a:lnTo>
                    <a:pt x="947058" y="22248"/>
                  </a:lnTo>
                  <a:lnTo>
                    <a:pt x="948570" y="22788"/>
                  </a:lnTo>
                  <a:lnTo>
                    <a:pt x="950191" y="23328"/>
                  </a:lnTo>
                  <a:lnTo>
                    <a:pt x="951703" y="23868"/>
                  </a:lnTo>
                  <a:lnTo>
                    <a:pt x="953215" y="24408"/>
                  </a:lnTo>
                  <a:lnTo>
                    <a:pt x="954727" y="24948"/>
                  </a:lnTo>
                  <a:lnTo>
                    <a:pt x="956239" y="25596"/>
                  </a:lnTo>
                  <a:lnTo>
                    <a:pt x="957859" y="26136"/>
                  </a:lnTo>
                  <a:lnTo>
                    <a:pt x="959371" y="26784"/>
                  </a:lnTo>
                  <a:lnTo>
                    <a:pt x="960883" y="27324"/>
                  </a:lnTo>
                  <a:lnTo>
                    <a:pt x="962395" y="27972"/>
                  </a:lnTo>
                  <a:lnTo>
                    <a:pt x="963907" y="28620"/>
                  </a:lnTo>
                  <a:lnTo>
                    <a:pt x="965527" y="29268"/>
                  </a:lnTo>
                  <a:lnTo>
                    <a:pt x="967039" y="29916"/>
                  </a:lnTo>
                  <a:lnTo>
                    <a:pt x="968551" y="30564"/>
                  </a:lnTo>
                  <a:lnTo>
                    <a:pt x="970063" y="31212"/>
                  </a:lnTo>
                  <a:lnTo>
                    <a:pt x="971575" y="31860"/>
                  </a:lnTo>
                  <a:lnTo>
                    <a:pt x="973087" y="32508"/>
                  </a:lnTo>
                  <a:lnTo>
                    <a:pt x="974707" y="33156"/>
                  </a:lnTo>
                  <a:lnTo>
                    <a:pt x="976219" y="33912"/>
                  </a:lnTo>
                  <a:lnTo>
                    <a:pt x="977731" y="34560"/>
                  </a:lnTo>
                  <a:lnTo>
                    <a:pt x="979243" y="35316"/>
                  </a:lnTo>
                  <a:lnTo>
                    <a:pt x="980755" y="35964"/>
                  </a:lnTo>
                  <a:lnTo>
                    <a:pt x="982375" y="36720"/>
                  </a:lnTo>
                  <a:lnTo>
                    <a:pt x="983887" y="37368"/>
                  </a:lnTo>
                  <a:lnTo>
                    <a:pt x="985399" y="38124"/>
                  </a:lnTo>
                  <a:lnTo>
                    <a:pt x="986911" y="38880"/>
                  </a:lnTo>
                  <a:lnTo>
                    <a:pt x="988423" y="39636"/>
                  </a:lnTo>
                  <a:lnTo>
                    <a:pt x="990043" y="40284"/>
                  </a:lnTo>
                  <a:lnTo>
                    <a:pt x="991555" y="41040"/>
                  </a:lnTo>
                  <a:lnTo>
                    <a:pt x="993067" y="41796"/>
                  </a:lnTo>
                  <a:lnTo>
                    <a:pt x="994579" y="42552"/>
                  </a:lnTo>
                  <a:lnTo>
                    <a:pt x="996091" y="43308"/>
                  </a:lnTo>
                  <a:lnTo>
                    <a:pt x="997711" y="44172"/>
                  </a:lnTo>
                  <a:lnTo>
                    <a:pt x="999223" y="44928"/>
                  </a:lnTo>
                  <a:lnTo>
                    <a:pt x="1000735" y="45684"/>
                  </a:lnTo>
                  <a:lnTo>
                    <a:pt x="1002247" y="46548"/>
                  </a:lnTo>
                  <a:lnTo>
                    <a:pt x="1003759" y="47304"/>
                  </a:lnTo>
                  <a:lnTo>
                    <a:pt x="1005271" y="48168"/>
                  </a:lnTo>
                  <a:lnTo>
                    <a:pt x="1006891" y="48924"/>
                  </a:lnTo>
                  <a:lnTo>
                    <a:pt x="1008403" y="49788"/>
                  </a:lnTo>
                  <a:lnTo>
                    <a:pt x="1009915" y="50652"/>
                  </a:lnTo>
                  <a:lnTo>
                    <a:pt x="1011427" y="51516"/>
                  </a:lnTo>
                  <a:lnTo>
                    <a:pt x="1012939" y="52380"/>
                  </a:lnTo>
                  <a:lnTo>
                    <a:pt x="1014559" y="53244"/>
                  </a:lnTo>
                  <a:lnTo>
                    <a:pt x="1016071" y="54216"/>
                  </a:lnTo>
                  <a:lnTo>
                    <a:pt x="1017583" y="55080"/>
                  </a:lnTo>
                  <a:lnTo>
                    <a:pt x="1019095" y="56052"/>
                  </a:lnTo>
                  <a:lnTo>
                    <a:pt x="1020607" y="57024"/>
                  </a:lnTo>
                  <a:lnTo>
                    <a:pt x="1022227" y="57996"/>
                  </a:lnTo>
                  <a:lnTo>
                    <a:pt x="1023739" y="58968"/>
                  </a:lnTo>
                  <a:lnTo>
                    <a:pt x="1025251" y="59940"/>
                  </a:lnTo>
                  <a:lnTo>
                    <a:pt x="1026763" y="60912"/>
                  </a:lnTo>
                  <a:lnTo>
                    <a:pt x="1028275" y="61992"/>
                  </a:lnTo>
                  <a:lnTo>
                    <a:pt x="1029895" y="62964"/>
                  </a:lnTo>
                  <a:lnTo>
                    <a:pt x="1031407" y="64044"/>
                  </a:lnTo>
                  <a:lnTo>
                    <a:pt x="1032919" y="65124"/>
                  </a:lnTo>
                  <a:lnTo>
                    <a:pt x="1034431" y="66204"/>
                  </a:lnTo>
                  <a:lnTo>
                    <a:pt x="1035943" y="67284"/>
                  </a:lnTo>
                  <a:lnTo>
                    <a:pt x="1037455" y="68364"/>
                  </a:lnTo>
                  <a:lnTo>
                    <a:pt x="1039075" y="69552"/>
                  </a:lnTo>
                  <a:lnTo>
                    <a:pt x="1040587" y="70632"/>
                  </a:lnTo>
                  <a:lnTo>
                    <a:pt x="1042099" y="71820"/>
                  </a:lnTo>
                  <a:lnTo>
                    <a:pt x="1043611" y="73008"/>
                  </a:lnTo>
                  <a:lnTo>
                    <a:pt x="1045123" y="74196"/>
                  </a:lnTo>
                  <a:lnTo>
                    <a:pt x="1046743" y="75384"/>
                  </a:lnTo>
                  <a:lnTo>
                    <a:pt x="1048255" y="76572"/>
                  </a:lnTo>
                  <a:lnTo>
                    <a:pt x="1049767" y="77760"/>
                  </a:lnTo>
                  <a:lnTo>
                    <a:pt x="1051279" y="78948"/>
                  </a:lnTo>
                  <a:lnTo>
                    <a:pt x="1052791" y="80136"/>
                  </a:lnTo>
                  <a:lnTo>
                    <a:pt x="1054411" y="81324"/>
                  </a:lnTo>
                  <a:lnTo>
                    <a:pt x="1055923" y="82620"/>
                  </a:lnTo>
                  <a:lnTo>
                    <a:pt x="1057435" y="83808"/>
                  </a:lnTo>
                  <a:lnTo>
                    <a:pt x="1058947" y="84996"/>
                  </a:lnTo>
                  <a:lnTo>
                    <a:pt x="1060459" y="86292"/>
                  </a:lnTo>
                  <a:lnTo>
                    <a:pt x="1061971" y="87480"/>
                  </a:lnTo>
                  <a:lnTo>
                    <a:pt x="1063591" y="88668"/>
                  </a:lnTo>
                  <a:lnTo>
                    <a:pt x="1065103" y="89856"/>
                  </a:lnTo>
                  <a:lnTo>
                    <a:pt x="1066615" y="91044"/>
                  </a:lnTo>
                  <a:lnTo>
                    <a:pt x="1068127" y="92340"/>
                  </a:lnTo>
                  <a:lnTo>
                    <a:pt x="1069639" y="93528"/>
                  </a:lnTo>
                  <a:lnTo>
                    <a:pt x="1071259" y="94716"/>
                  </a:lnTo>
                  <a:lnTo>
                    <a:pt x="1072771" y="95796"/>
                  </a:lnTo>
                  <a:lnTo>
                    <a:pt x="1074283" y="96984"/>
                  </a:lnTo>
                  <a:lnTo>
                    <a:pt x="1075795" y="98172"/>
                  </a:lnTo>
                  <a:lnTo>
                    <a:pt x="1077307" y="99252"/>
                  </a:lnTo>
                  <a:lnTo>
                    <a:pt x="1078927" y="100440"/>
                  </a:lnTo>
                  <a:lnTo>
                    <a:pt x="1080439" y="101520"/>
                  </a:lnTo>
                  <a:lnTo>
                    <a:pt x="1081951" y="102600"/>
                  </a:lnTo>
                  <a:lnTo>
                    <a:pt x="1083463" y="103680"/>
                  </a:lnTo>
                  <a:lnTo>
                    <a:pt x="1084975" y="104760"/>
                  </a:lnTo>
                  <a:lnTo>
                    <a:pt x="1086596" y="105840"/>
                  </a:lnTo>
                  <a:lnTo>
                    <a:pt x="1088108" y="106812"/>
                  </a:lnTo>
                  <a:lnTo>
                    <a:pt x="1089620" y="107892"/>
                  </a:lnTo>
                  <a:lnTo>
                    <a:pt x="1091132" y="108864"/>
                  </a:lnTo>
                  <a:lnTo>
                    <a:pt x="1092644" y="109836"/>
                  </a:lnTo>
                  <a:lnTo>
                    <a:pt x="1094156" y="110808"/>
                  </a:lnTo>
                  <a:lnTo>
                    <a:pt x="1095776" y="111780"/>
                  </a:lnTo>
                  <a:lnTo>
                    <a:pt x="1097288" y="112752"/>
                  </a:lnTo>
                  <a:lnTo>
                    <a:pt x="1098800" y="113724"/>
                  </a:lnTo>
                  <a:lnTo>
                    <a:pt x="1100312" y="114588"/>
                  </a:lnTo>
                  <a:lnTo>
                    <a:pt x="1101824" y="115560"/>
                  </a:lnTo>
                  <a:lnTo>
                    <a:pt x="1103444" y="116424"/>
                  </a:lnTo>
                  <a:lnTo>
                    <a:pt x="1104956" y="117288"/>
                  </a:lnTo>
                  <a:lnTo>
                    <a:pt x="1106468" y="118152"/>
                  </a:lnTo>
                  <a:lnTo>
                    <a:pt x="1107980" y="119016"/>
                  </a:lnTo>
                  <a:lnTo>
                    <a:pt x="1109492" y="119880"/>
                  </a:lnTo>
                  <a:lnTo>
                    <a:pt x="1111112" y="120744"/>
                  </a:lnTo>
                  <a:lnTo>
                    <a:pt x="1112624" y="121500"/>
                  </a:lnTo>
                  <a:lnTo>
                    <a:pt x="1114136" y="122364"/>
                  </a:lnTo>
                  <a:lnTo>
                    <a:pt x="1115648" y="123228"/>
                  </a:lnTo>
                  <a:lnTo>
                    <a:pt x="1117160" y="123984"/>
                  </a:lnTo>
                  <a:lnTo>
                    <a:pt x="1118780" y="124848"/>
                  </a:lnTo>
                  <a:lnTo>
                    <a:pt x="1120292" y="125604"/>
                  </a:lnTo>
                  <a:lnTo>
                    <a:pt x="1121804" y="126360"/>
                  </a:lnTo>
                  <a:lnTo>
                    <a:pt x="1123316" y="127224"/>
                  </a:lnTo>
                  <a:lnTo>
                    <a:pt x="1124828" y="127980"/>
                  </a:lnTo>
                  <a:lnTo>
                    <a:pt x="1126340" y="128736"/>
                  </a:lnTo>
                  <a:lnTo>
                    <a:pt x="1127960" y="129600"/>
                  </a:lnTo>
                  <a:lnTo>
                    <a:pt x="1129472" y="130356"/>
                  </a:lnTo>
                  <a:lnTo>
                    <a:pt x="1130984" y="131220"/>
                  </a:lnTo>
                  <a:lnTo>
                    <a:pt x="1132496" y="131976"/>
                  </a:lnTo>
                  <a:lnTo>
                    <a:pt x="1134008" y="132732"/>
                  </a:lnTo>
                  <a:lnTo>
                    <a:pt x="1135628" y="133596"/>
                  </a:lnTo>
                  <a:lnTo>
                    <a:pt x="1137140" y="134352"/>
                  </a:lnTo>
                  <a:lnTo>
                    <a:pt x="1138652" y="135216"/>
                  </a:lnTo>
                  <a:lnTo>
                    <a:pt x="1140164" y="135973"/>
                  </a:lnTo>
                  <a:lnTo>
                    <a:pt x="1141676" y="136837"/>
                  </a:lnTo>
                  <a:lnTo>
                    <a:pt x="1143296" y="137701"/>
                  </a:lnTo>
                  <a:lnTo>
                    <a:pt x="1144808" y="138457"/>
                  </a:lnTo>
                  <a:lnTo>
                    <a:pt x="1146320" y="139321"/>
                  </a:lnTo>
                  <a:lnTo>
                    <a:pt x="1147832" y="140185"/>
                  </a:lnTo>
                  <a:lnTo>
                    <a:pt x="1149344" y="140941"/>
                  </a:lnTo>
                  <a:lnTo>
                    <a:pt x="1150964" y="141805"/>
                  </a:lnTo>
                  <a:lnTo>
                    <a:pt x="1152476" y="142669"/>
                  </a:lnTo>
                  <a:lnTo>
                    <a:pt x="1153988" y="143533"/>
                  </a:lnTo>
                  <a:lnTo>
                    <a:pt x="1155500" y="144397"/>
                  </a:lnTo>
                  <a:lnTo>
                    <a:pt x="1157012" y="145261"/>
                  </a:lnTo>
                  <a:lnTo>
                    <a:pt x="1158524" y="146125"/>
                  </a:lnTo>
                  <a:lnTo>
                    <a:pt x="1160144" y="146989"/>
                  </a:lnTo>
                  <a:lnTo>
                    <a:pt x="1161656" y="147853"/>
                  </a:lnTo>
                  <a:lnTo>
                    <a:pt x="1163168" y="148717"/>
                  </a:lnTo>
                  <a:lnTo>
                    <a:pt x="1164680" y="149689"/>
                  </a:lnTo>
                  <a:lnTo>
                    <a:pt x="1166192" y="150553"/>
                  </a:lnTo>
                  <a:lnTo>
                    <a:pt x="1167812" y="151417"/>
                  </a:lnTo>
                  <a:lnTo>
                    <a:pt x="1169324" y="152281"/>
                  </a:lnTo>
                  <a:lnTo>
                    <a:pt x="1170836" y="153145"/>
                  </a:lnTo>
                  <a:lnTo>
                    <a:pt x="1172348" y="154009"/>
                  </a:lnTo>
                  <a:lnTo>
                    <a:pt x="1173860" y="154873"/>
                  </a:lnTo>
                  <a:lnTo>
                    <a:pt x="1175480" y="155737"/>
                  </a:lnTo>
                  <a:lnTo>
                    <a:pt x="1176992" y="156709"/>
                  </a:lnTo>
                  <a:lnTo>
                    <a:pt x="1178504" y="157573"/>
                  </a:lnTo>
                  <a:lnTo>
                    <a:pt x="1180016" y="158329"/>
                  </a:lnTo>
                  <a:lnTo>
                    <a:pt x="1181528" y="159193"/>
                  </a:lnTo>
                  <a:lnTo>
                    <a:pt x="1183148" y="160057"/>
                  </a:lnTo>
                  <a:lnTo>
                    <a:pt x="1184660" y="160921"/>
                  </a:lnTo>
                  <a:lnTo>
                    <a:pt x="1186172" y="161785"/>
                  </a:lnTo>
                  <a:lnTo>
                    <a:pt x="1187684" y="162541"/>
                  </a:lnTo>
                  <a:lnTo>
                    <a:pt x="1189196" y="163405"/>
                  </a:lnTo>
                  <a:lnTo>
                    <a:pt x="1190708" y="164161"/>
                  </a:lnTo>
                  <a:lnTo>
                    <a:pt x="1192328" y="164917"/>
                  </a:lnTo>
                  <a:lnTo>
                    <a:pt x="1193840" y="165673"/>
                  </a:lnTo>
                  <a:lnTo>
                    <a:pt x="1195352" y="166429"/>
                  </a:lnTo>
                  <a:lnTo>
                    <a:pt x="1196864" y="167185"/>
                  </a:lnTo>
                  <a:lnTo>
                    <a:pt x="1198376" y="167941"/>
                  </a:lnTo>
                  <a:lnTo>
                    <a:pt x="1199996" y="168697"/>
                  </a:lnTo>
                  <a:lnTo>
                    <a:pt x="1201508" y="169345"/>
                  </a:lnTo>
                  <a:lnTo>
                    <a:pt x="1203020" y="170101"/>
                  </a:lnTo>
                  <a:lnTo>
                    <a:pt x="1204532" y="170749"/>
                  </a:lnTo>
                  <a:lnTo>
                    <a:pt x="1206044" y="171397"/>
                  </a:lnTo>
                  <a:lnTo>
                    <a:pt x="1207664" y="172045"/>
                  </a:lnTo>
                  <a:lnTo>
                    <a:pt x="1209176" y="172693"/>
                  </a:lnTo>
                  <a:lnTo>
                    <a:pt x="1210688" y="173233"/>
                  </a:lnTo>
                  <a:lnTo>
                    <a:pt x="1212200" y="173881"/>
                  </a:lnTo>
                  <a:lnTo>
                    <a:pt x="1213712" y="174421"/>
                  </a:lnTo>
                  <a:lnTo>
                    <a:pt x="1215332" y="174961"/>
                  </a:lnTo>
                  <a:lnTo>
                    <a:pt x="1216844" y="175501"/>
                  </a:lnTo>
                  <a:lnTo>
                    <a:pt x="1218356" y="176041"/>
                  </a:lnTo>
                  <a:lnTo>
                    <a:pt x="1219868" y="176581"/>
                  </a:lnTo>
                  <a:lnTo>
                    <a:pt x="1221381" y="177013"/>
                  </a:lnTo>
                  <a:lnTo>
                    <a:pt x="1222893" y="177553"/>
                  </a:lnTo>
                  <a:lnTo>
                    <a:pt x="1224513" y="177985"/>
                  </a:lnTo>
                  <a:lnTo>
                    <a:pt x="1226025" y="178417"/>
                  </a:lnTo>
                  <a:lnTo>
                    <a:pt x="1227537" y="178849"/>
                  </a:lnTo>
                  <a:lnTo>
                    <a:pt x="1229049" y="179281"/>
                  </a:lnTo>
                  <a:lnTo>
                    <a:pt x="1230561" y="179713"/>
                  </a:lnTo>
                  <a:lnTo>
                    <a:pt x="1232181" y="180037"/>
                  </a:lnTo>
                  <a:lnTo>
                    <a:pt x="1233693" y="180469"/>
                  </a:lnTo>
                  <a:lnTo>
                    <a:pt x="1235205" y="180793"/>
                  </a:lnTo>
                  <a:lnTo>
                    <a:pt x="1236717" y="181225"/>
                  </a:lnTo>
                  <a:lnTo>
                    <a:pt x="1238229" y="181549"/>
                  </a:lnTo>
                  <a:lnTo>
                    <a:pt x="1239849" y="181873"/>
                  </a:lnTo>
                  <a:lnTo>
                    <a:pt x="1241361" y="182197"/>
                  </a:lnTo>
                  <a:lnTo>
                    <a:pt x="1242873" y="182521"/>
                  </a:lnTo>
                  <a:lnTo>
                    <a:pt x="1244385" y="182845"/>
                  </a:lnTo>
                  <a:lnTo>
                    <a:pt x="1245897" y="183061"/>
                  </a:lnTo>
                  <a:lnTo>
                    <a:pt x="1247517" y="183385"/>
                  </a:lnTo>
                  <a:lnTo>
                    <a:pt x="1249029" y="183709"/>
                  </a:lnTo>
                  <a:lnTo>
                    <a:pt x="1250541" y="183925"/>
                  </a:lnTo>
                  <a:lnTo>
                    <a:pt x="1252053" y="184249"/>
                  </a:lnTo>
                  <a:lnTo>
                    <a:pt x="1253565" y="184465"/>
                  </a:lnTo>
                  <a:lnTo>
                    <a:pt x="1255077" y="184789"/>
                  </a:lnTo>
                  <a:lnTo>
                    <a:pt x="1256697" y="185005"/>
                  </a:lnTo>
                  <a:lnTo>
                    <a:pt x="1258209" y="185329"/>
                  </a:lnTo>
                  <a:lnTo>
                    <a:pt x="1259721" y="185545"/>
                  </a:lnTo>
                  <a:lnTo>
                    <a:pt x="1261233" y="185869"/>
                  </a:lnTo>
                  <a:lnTo>
                    <a:pt x="1262745" y="186085"/>
                  </a:lnTo>
                  <a:lnTo>
                    <a:pt x="1264365" y="186409"/>
                  </a:lnTo>
                  <a:lnTo>
                    <a:pt x="1265877" y="186625"/>
                  </a:lnTo>
                  <a:lnTo>
                    <a:pt x="1267389" y="186841"/>
                  </a:lnTo>
                  <a:lnTo>
                    <a:pt x="1268901" y="187165"/>
                  </a:lnTo>
                  <a:lnTo>
                    <a:pt x="1270413" y="187381"/>
                  </a:lnTo>
                  <a:lnTo>
                    <a:pt x="1272033" y="187705"/>
                  </a:lnTo>
                  <a:lnTo>
                    <a:pt x="1273545" y="187921"/>
                  </a:lnTo>
                  <a:lnTo>
                    <a:pt x="1275057" y="188245"/>
                  </a:lnTo>
                  <a:lnTo>
                    <a:pt x="1276569" y="188461"/>
                  </a:lnTo>
                  <a:lnTo>
                    <a:pt x="1278081" y="188785"/>
                  </a:lnTo>
                  <a:lnTo>
                    <a:pt x="1279593" y="189109"/>
                  </a:lnTo>
                  <a:lnTo>
                    <a:pt x="1281213" y="189325"/>
                  </a:lnTo>
                  <a:lnTo>
                    <a:pt x="1282725" y="189649"/>
                  </a:lnTo>
                  <a:lnTo>
                    <a:pt x="1284237" y="189973"/>
                  </a:lnTo>
                  <a:lnTo>
                    <a:pt x="1285749" y="190297"/>
                  </a:lnTo>
                  <a:lnTo>
                    <a:pt x="1293417" y="191809"/>
                  </a:lnTo>
                  <a:lnTo>
                    <a:pt x="1294929" y="192133"/>
                  </a:lnTo>
                  <a:lnTo>
                    <a:pt x="1296549" y="192457"/>
                  </a:lnTo>
                  <a:lnTo>
                    <a:pt x="1298061" y="192781"/>
                  </a:lnTo>
                  <a:lnTo>
                    <a:pt x="1299573" y="193105"/>
                  </a:lnTo>
                  <a:lnTo>
                    <a:pt x="1301085" y="193429"/>
                  </a:lnTo>
                  <a:lnTo>
                    <a:pt x="1302597" y="193753"/>
                  </a:lnTo>
                  <a:lnTo>
                    <a:pt x="1304217" y="194077"/>
                  </a:lnTo>
                  <a:lnTo>
                    <a:pt x="1305729" y="194401"/>
                  </a:lnTo>
                  <a:lnTo>
                    <a:pt x="1307241" y="194725"/>
                  </a:lnTo>
                  <a:lnTo>
                    <a:pt x="1308753" y="195049"/>
                  </a:lnTo>
                  <a:lnTo>
                    <a:pt x="1310265" y="195373"/>
                  </a:lnTo>
                  <a:lnTo>
                    <a:pt x="1311777" y="195697"/>
                  </a:lnTo>
                  <a:lnTo>
                    <a:pt x="1313397" y="196021"/>
                  </a:lnTo>
                  <a:lnTo>
                    <a:pt x="1314909" y="196237"/>
                  </a:lnTo>
                  <a:lnTo>
                    <a:pt x="1316421" y="196561"/>
                  </a:lnTo>
                  <a:lnTo>
                    <a:pt x="1317933" y="196885"/>
                  </a:lnTo>
                  <a:lnTo>
                    <a:pt x="1319445" y="197209"/>
                  </a:lnTo>
                  <a:lnTo>
                    <a:pt x="1321065" y="197533"/>
                  </a:lnTo>
                  <a:lnTo>
                    <a:pt x="1322577" y="197857"/>
                  </a:lnTo>
                  <a:lnTo>
                    <a:pt x="1324089" y="198181"/>
                  </a:lnTo>
                  <a:lnTo>
                    <a:pt x="1325601" y="198505"/>
                  </a:lnTo>
                  <a:lnTo>
                    <a:pt x="1327113" y="198721"/>
                  </a:lnTo>
                  <a:lnTo>
                    <a:pt x="1328733" y="199045"/>
                  </a:lnTo>
                  <a:lnTo>
                    <a:pt x="1330245" y="199369"/>
                  </a:lnTo>
                  <a:lnTo>
                    <a:pt x="1331757" y="199585"/>
                  </a:lnTo>
                  <a:lnTo>
                    <a:pt x="1333269" y="199909"/>
                  </a:lnTo>
                  <a:lnTo>
                    <a:pt x="1334781" y="200125"/>
                  </a:lnTo>
                  <a:lnTo>
                    <a:pt x="1336401" y="200449"/>
                  </a:lnTo>
                  <a:lnTo>
                    <a:pt x="1337913" y="200665"/>
                  </a:lnTo>
                  <a:lnTo>
                    <a:pt x="1339425" y="200989"/>
                  </a:lnTo>
                  <a:lnTo>
                    <a:pt x="1340937" y="201205"/>
                  </a:lnTo>
                  <a:lnTo>
                    <a:pt x="1342449" y="201529"/>
                  </a:lnTo>
                  <a:lnTo>
                    <a:pt x="1343961" y="201745"/>
                  </a:lnTo>
                  <a:lnTo>
                    <a:pt x="1345581" y="201961"/>
                  </a:lnTo>
                  <a:lnTo>
                    <a:pt x="1347093" y="202177"/>
                  </a:lnTo>
                  <a:lnTo>
                    <a:pt x="1348605" y="202501"/>
                  </a:lnTo>
                  <a:lnTo>
                    <a:pt x="1350117" y="202717"/>
                  </a:lnTo>
                  <a:lnTo>
                    <a:pt x="1351629" y="202933"/>
                  </a:lnTo>
                  <a:lnTo>
                    <a:pt x="1353249" y="203149"/>
                  </a:lnTo>
                  <a:lnTo>
                    <a:pt x="1354761" y="203365"/>
                  </a:lnTo>
                  <a:lnTo>
                    <a:pt x="1356274" y="203581"/>
                  </a:lnTo>
                  <a:lnTo>
                    <a:pt x="1357786" y="203797"/>
                  </a:lnTo>
                  <a:lnTo>
                    <a:pt x="1359298" y="204013"/>
                  </a:lnTo>
                  <a:lnTo>
                    <a:pt x="1360918" y="204121"/>
                  </a:lnTo>
                  <a:lnTo>
                    <a:pt x="1362430" y="204337"/>
                  </a:lnTo>
                  <a:lnTo>
                    <a:pt x="1363942" y="204553"/>
                  </a:lnTo>
                  <a:lnTo>
                    <a:pt x="1365454" y="204769"/>
                  </a:lnTo>
                  <a:lnTo>
                    <a:pt x="1366966" y="204877"/>
                  </a:lnTo>
                  <a:lnTo>
                    <a:pt x="1368586" y="205093"/>
                  </a:lnTo>
                  <a:lnTo>
                    <a:pt x="1370098" y="205309"/>
                  </a:lnTo>
                  <a:lnTo>
                    <a:pt x="1371610" y="205417"/>
                  </a:lnTo>
                  <a:lnTo>
                    <a:pt x="1373122" y="205633"/>
                  </a:lnTo>
                  <a:lnTo>
                    <a:pt x="1374634" y="205741"/>
                  </a:lnTo>
                  <a:lnTo>
                    <a:pt x="1376146" y="205957"/>
                  </a:lnTo>
                  <a:lnTo>
                    <a:pt x="1377766" y="206065"/>
                  </a:lnTo>
                  <a:lnTo>
                    <a:pt x="1379278" y="206281"/>
                  </a:lnTo>
                  <a:lnTo>
                    <a:pt x="1380790" y="206389"/>
                  </a:lnTo>
                  <a:lnTo>
                    <a:pt x="1382302" y="206605"/>
                  </a:lnTo>
                  <a:lnTo>
                    <a:pt x="1383814" y="206713"/>
                  </a:lnTo>
                  <a:lnTo>
                    <a:pt x="1385434" y="206821"/>
                  </a:lnTo>
                  <a:lnTo>
                    <a:pt x="1386946" y="207037"/>
                  </a:lnTo>
                  <a:lnTo>
                    <a:pt x="1388458" y="207145"/>
                  </a:lnTo>
                  <a:lnTo>
                    <a:pt x="1389970" y="207253"/>
                  </a:lnTo>
                  <a:lnTo>
                    <a:pt x="1391482" y="207361"/>
                  </a:lnTo>
                  <a:lnTo>
                    <a:pt x="1393102" y="207577"/>
                  </a:lnTo>
                  <a:lnTo>
                    <a:pt x="1394614" y="207685"/>
                  </a:lnTo>
                  <a:lnTo>
                    <a:pt x="1396126" y="207793"/>
                  </a:lnTo>
                  <a:lnTo>
                    <a:pt x="1397638" y="207901"/>
                  </a:lnTo>
                  <a:lnTo>
                    <a:pt x="1399150" y="208009"/>
                  </a:lnTo>
                  <a:lnTo>
                    <a:pt x="1400770" y="208225"/>
                  </a:lnTo>
                  <a:lnTo>
                    <a:pt x="1402282" y="208333"/>
                  </a:lnTo>
                  <a:lnTo>
                    <a:pt x="1403794" y="208441"/>
                  </a:lnTo>
                  <a:lnTo>
                    <a:pt x="1405306" y="208549"/>
                  </a:lnTo>
                  <a:lnTo>
                    <a:pt x="1406818" y="208657"/>
                  </a:lnTo>
                  <a:lnTo>
                    <a:pt x="1408330" y="208765"/>
                  </a:lnTo>
                  <a:lnTo>
                    <a:pt x="1409950" y="208873"/>
                  </a:lnTo>
                  <a:lnTo>
                    <a:pt x="1411462" y="208981"/>
                  </a:lnTo>
                  <a:lnTo>
                    <a:pt x="1412974" y="209089"/>
                  </a:lnTo>
                  <a:lnTo>
                    <a:pt x="1414486" y="209197"/>
                  </a:lnTo>
                  <a:lnTo>
                    <a:pt x="1415998" y="209413"/>
                  </a:lnTo>
                  <a:lnTo>
                    <a:pt x="1417618" y="209521"/>
                  </a:lnTo>
                  <a:lnTo>
                    <a:pt x="1419130" y="209629"/>
                  </a:lnTo>
                  <a:lnTo>
                    <a:pt x="1420642" y="209737"/>
                  </a:lnTo>
                  <a:lnTo>
                    <a:pt x="1422154" y="209845"/>
                  </a:lnTo>
                  <a:lnTo>
                    <a:pt x="1423666" y="209953"/>
                  </a:lnTo>
                  <a:lnTo>
                    <a:pt x="1425286" y="210061"/>
                  </a:lnTo>
                  <a:lnTo>
                    <a:pt x="1426798" y="210169"/>
                  </a:lnTo>
                  <a:lnTo>
                    <a:pt x="1428310" y="210277"/>
                  </a:lnTo>
                  <a:lnTo>
                    <a:pt x="1429822" y="210385"/>
                  </a:lnTo>
                  <a:lnTo>
                    <a:pt x="1431334" y="210493"/>
                  </a:lnTo>
                  <a:lnTo>
                    <a:pt x="1432954" y="210601"/>
                  </a:lnTo>
                  <a:lnTo>
                    <a:pt x="1434466" y="210709"/>
                  </a:lnTo>
                  <a:lnTo>
                    <a:pt x="1435978" y="210817"/>
                  </a:lnTo>
                  <a:lnTo>
                    <a:pt x="1437490" y="210925"/>
                  </a:lnTo>
                  <a:lnTo>
                    <a:pt x="1439002" y="210925"/>
                  </a:lnTo>
                  <a:lnTo>
                    <a:pt x="1440514" y="211033"/>
                  </a:lnTo>
                  <a:lnTo>
                    <a:pt x="1442134" y="211141"/>
                  </a:lnTo>
                  <a:lnTo>
                    <a:pt x="1443646" y="211249"/>
                  </a:lnTo>
                  <a:lnTo>
                    <a:pt x="1445158" y="211357"/>
                  </a:lnTo>
                  <a:lnTo>
                    <a:pt x="1446670" y="211465"/>
                  </a:lnTo>
                  <a:lnTo>
                    <a:pt x="1448182" y="211573"/>
                  </a:lnTo>
                  <a:lnTo>
                    <a:pt x="1449802" y="211681"/>
                  </a:lnTo>
                  <a:lnTo>
                    <a:pt x="1451314" y="211789"/>
                  </a:lnTo>
                  <a:lnTo>
                    <a:pt x="1452826" y="211897"/>
                  </a:lnTo>
                  <a:lnTo>
                    <a:pt x="1454338" y="212005"/>
                  </a:lnTo>
                  <a:lnTo>
                    <a:pt x="1455850" y="212113"/>
                  </a:lnTo>
                  <a:lnTo>
                    <a:pt x="1457470" y="212113"/>
                  </a:lnTo>
                  <a:lnTo>
                    <a:pt x="1458982" y="212221"/>
                  </a:lnTo>
                  <a:lnTo>
                    <a:pt x="1460494" y="212329"/>
                  </a:lnTo>
                  <a:lnTo>
                    <a:pt x="1462006" y="212437"/>
                  </a:lnTo>
                  <a:lnTo>
                    <a:pt x="1463518" y="212545"/>
                  </a:lnTo>
                  <a:lnTo>
                    <a:pt x="1465138" y="212653"/>
                  </a:lnTo>
                  <a:lnTo>
                    <a:pt x="1466650" y="212761"/>
                  </a:lnTo>
                  <a:lnTo>
                    <a:pt x="1468162" y="212761"/>
                  </a:lnTo>
                  <a:lnTo>
                    <a:pt x="1469674" y="212869"/>
                  </a:lnTo>
                  <a:lnTo>
                    <a:pt x="1471186" y="212977"/>
                  </a:lnTo>
                  <a:lnTo>
                    <a:pt x="1472698" y="213085"/>
                  </a:lnTo>
                  <a:lnTo>
                    <a:pt x="1474318" y="213193"/>
                  </a:lnTo>
                  <a:lnTo>
                    <a:pt x="1475830" y="213193"/>
                  </a:lnTo>
                  <a:lnTo>
                    <a:pt x="1477342" y="213301"/>
                  </a:lnTo>
                  <a:lnTo>
                    <a:pt x="1478854" y="213409"/>
                  </a:lnTo>
                  <a:lnTo>
                    <a:pt x="1480366" y="213517"/>
                  </a:lnTo>
                  <a:lnTo>
                    <a:pt x="1481986" y="213517"/>
                  </a:lnTo>
                  <a:lnTo>
                    <a:pt x="1483498" y="213625"/>
                  </a:lnTo>
                  <a:lnTo>
                    <a:pt x="1485010" y="213733"/>
                  </a:lnTo>
                  <a:lnTo>
                    <a:pt x="1486522" y="213733"/>
                  </a:lnTo>
                  <a:lnTo>
                    <a:pt x="1488034" y="213841"/>
                  </a:lnTo>
                  <a:lnTo>
                    <a:pt x="1489654" y="213949"/>
                  </a:lnTo>
                  <a:lnTo>
                    <a:pt x="1491166" y="213949"/>
                  </a:lnTo>
                  <a:lnTo>
                    <a:pt x="1492679" y="214057"/>
                  </a:lnTo>
                  <a:lnTo>
                    <a:pt x="1494191" y="214165"/>
                  </a:lnTo>
                  <a:lnTo>
                    <a:pt x="1495703" y="214165"/>
                  </a:lnTo>
                  <a:lnTo>
                    <a:pt x="1497215" y="214273"/>
                  </a:lnTo>
                  <a:lnTo>
                    <a:pt x="1498835" y="214273"/>
                  </a:lnTo>
                  <a:lnTo>
                    <a:pt x="1500347" y="214381"/>
                  </a:lnTo>
                  <a:lnTo>
                    <a:pt x="1501859" y="214381"/>
                  </a:lnTo>
                  <a:lnTo>
                    <a:pt x="1503371" y="214489"/>
                  </a:lnTo>
                  <a:lnTo>
                    <a:pt x="1504883" y="214489"/>
                  </a:lnTo>
                  <a:lnTo>
                    <a:pt x="1506503" y="214597"/>
                  </a:lnTo>
                  <a:lnTo>
                    <a:pt x="1508015" y="214597"/>
                  </a:lnTo>
                  <a:lnTo>
                    <a:pt x="1509527" y="214705"/>
                  </a:lnTo>
                  <a:lnTo>
                    <a:pt x="1511039" y="214705"/>
                  </a:lnTo>
                  <a:lnTo>
                    <a:pt x="1512551" y="214705"/>
                  </a:lnTo>
                  <a:lnTo>
                    <a:pt x="1514171" y="214813"/>
                  </a:lnTo>
                  <a:lnTo>
                    <a:pt x="1515683" y="214813"/>
                  </a:lnTo>
                  <a:lnTo>
                    <a:pt x="1517195" y="214813"/>
                  </a:lnTo>
                  <a:lnTo>
                    <a:pt x="1518707" y="214813"/>
                  </a:lnTo>
                  <a:lnTo>
                    <a:pt x="1520219" y="214921"/>
                  </a:lnTo>
                  <a:lnTo>
                    <a:pt x="1521839" y="214921"/>
                  </a:lnTo>
                  <a:lnTo>
                    <a:pt x="1523351" y="214921"/>
                  </a:lnTo>
                  <a:lnTo>
                    <a:pt x="1524863" y="214921"/>
                  </a:lnTo>
                  <a:lnTo>
                    <a:pt x="1526375" y="215029"/>
                  </a:lnTo>
                  <a:lnTo>
                    <a:pt x="1537067" y="215029"/>
                  </a:lnTo>
                  <a:lnTo>
                    <a:pt x="1538687" y="215137"/>
                  </a:lnTo>
                  <a:lnTo>
                    <a:pt x="1564715" y="215137"/>
                  </a:lnTo>
                  <a:lnTo>
                    <a:pt x="1566227" y="215245"/>
                  </a:lnTo>
                  <a:lnTo>
                    <a:pt x="1567739" y="215245"/>
                  </a:lnTo>
                </a:path>
                <a:path w="1567814" h="215900">
                  <a:moveTo>
                    <a:pt x="1567739" y="215893"/>
                  </a:moveTo>
                  <a:lnTo>
                    <a:pt x="1567739" y="215893"/>
                  </a:lnTo>
                  <a:lnTo>
                    <a:pt x="1512" y="215893"/>
                  </a:lnTo>
                  <a:lnTo>
                    <a:pt x="0" y="215893"/>
                  </a:lnTo>
                </a:path>
              </a:pathLst>
            </a:custGeom>
            <a:ln w="11556">
              <a:solidFill>
                <a:srgbClr val="005B96"/>
              </a:solidFill>
            </a:ln>
          </p:spPr>
          <p:txBody>
            <a:bodyPr wrap="square" lIns="0" tIns="0" rIns="0" bIns="0" rtlCol="0"/>
            <a:lstStyle/>
            <a:p>
              <a:endParaRPr/>
            </a:p>
          </p:txBody>
        </p:sp>
      </p:grpSp>
      <p:grpSp>
        <p:nvGrpSpPr>
          <p:cNvPr id="11" name="object 11"/>
          <p:cNvGrpSpPr/>
          <p:nvPr/>
        </p:nvGrpSpPr>
        <p:grpSpPr>
          <a:xfrm>
            <a:off x="665652" y="2689522"/>
            <a:ext cx="1579880" cy="227965"/>
            <a:chOff x="665652" y="2689522"/>
            <a:chExt cx="1579880" cy="227965"/>
          </a:xfrm>
        </p:grpSpPr>
        <p:sp>
          <p:nvSpPr>
            <p:cNvPr id="12" name="object 12"/>
            <p:cNvSpPr/>
            <p:nvPr/>
          </p:nvSpPr>
          <p:spPr>
            <a:xfrm>
              <a:off x="671684" y="2695554"/>
              <a:ext cx="1567815" cy="215900"/>
            </a:xfrm>
            <a:custGeom>
              <a:avLst/>
              <a:gdLst/>
              <a:ahLst/>
              <a:cxnLst/>
              <a:rect l="l" t="t" r="r" b="b"/>
              <a:pathLst>
                <a:path w="1567814" h="215900">
                  <a:moveTo>
                    <a:pt x="743261" y="0"/>
                  </a:moveTo>
                  <a:lnTo>
                    <a:pt x="698765" y="6804"/>
                  </a:lnTo>
                  <a:lnTo>
                    <a:pt x="629860" y="48384"/>
                  </a:lnTo>
                  <a:lnTo>
                    <a:pt x="616036" y="55944"/>
                  </a:lnTo>
                  <a:lnTo>
                    <a:pt x="603832" y="61776"/>
                  </a:lnTo>
                  <a:lnTo>
                    <a:pt x="568516" y="76248"/>
                  </a:lnTo>
                  <a:lnTo>
                    <a:pt x="537843" y="90288"/>
                  </a:lnTo>
                  <a:lnTo>
                    <a:pt x="505659" y="108324"/>
                  </a:lnTo>
                  <a:lnTo>
                    <a:pt x="465915" y="134352"/>
                  </a:lnTo>
                  <a:lnTo>
                    <a:pt x="435243" y="153145"/>
                  </a:lnTo>
                  <a:lnTo>
                    <a:pt x="395390" y="172693"/>
                  </a:lnTo>
                  <a:lnTo>
                    <a:pt x="308018" y="196885"/>
                  </a:lnTo>
                  <a:lnTo>
                    <a:pt x="214489" y="208549"/>
                  </a:lnTo>
                  <a:lnTo>
                    <a:pt x="0" y="215569"/>
                  </a:lnTo>
                  <a:lnTo>
                    <a:pt x="0" y="215893"/>
                  </a:lnTo>
                  <a:lnTo>
                    <a:pt x="1567739" y="215893"/>
                  </a:lnTo>
                  <a:lnTo>
                    <a:pt x="1567739" y="214813"/>
                  </a:lnTo>
                  <a:lnTo>
                    <a:pt x="1362430" y="207793"/>
                  </a:lnTo>
                  <a:lnTo>
                    <a:pt x="1281213" y="199369"/>
                  </a:lnTo>
                  <a:lnTo>
                    <a:pt x="1236717" y="192457"/>
                  </a:lnTo>
                  <a:lnTo>
                    <a:pt x="1196864" y="182845"/>
                  </a:lnTo>
                  <a:lnTo>
                    <a:pt x="1141676" y="166429"/>
                  </a:lnTo>
                  <a:lnTo>
                    <a:pt x="1051279" y="122688"/>
                  </a:lnTo>
                  <a:lnTo>
                    <a:pt x="1020607" y="107784"/>
                  </a:lnTo>
                  <a:lnTo>
                    <a:pt x="968551" y="81972"/>
                  </a:lnTo>
                  <a:lnTo>
                    <a:pt x="919518" y="52380"/>
                  </a:lnTo>
                  <a:lnTo>
                    <a:pt x="902670" y="43092"/>
                  </a:lnTo>
                  <a:lnTo>
                    <a:pt x="813786" y="9180"/>
                  </a:lnTo>
                  <a:lnTo>
                    <a:pt x="776957" y="1728"/>
                  </a:lnTo>
                  <a:lnTo>
                    <a:pt x="743261" y="0"/>
                  </a:lnTo>
                  <a:close/>
                </a:path>
              </a:pathLst>
            </a:custGeom>
            <a:solidFill>
              <a:srgbClr val="6497B1"/>
            </a:solidFill>
          </p:spPr>
          <p:txBody>
            <a:bodyPr wrap="square" lIns="0" tIns="0" rIns="0" bIns="0" rtlCol="0"/>
            <a:lstStyle/>
            <a:p>
              <a:endParaRPr/>
            </a:p>
          </p:txBody>
        </p:sp>
        <p:sp>
          <p:nvSpPr>
            <p:cNvPr id="13" name="object 13"/>
            <p:cNvSpPr/>
            <p:nvPr/>
          </p:nvSpPr>
          <p:spPr>
            <a:xfrm>
              <a:off x="671684" y="2695554"/>
              <a:ext cx="1567815" cy="215900"/>
            </a:xfrm>
            <a:custGeom>
              <a:avLst/>
              <a:gdLst/>
              <a:ahLst/>
              <a:cxnLst/>
              <a:rect l="l" t="t" r="r" b="b"/>
              <a:pathLst>
                <a:path w="1567814" h="215900">
                  <a:moveTo>
                    <a:pt x="0" y="215569"/>
                  </a:moveTo>
                  <a:lnTo>
                    <a:pt x="0" y="215569"/>
                  </a:lnTo>
                  <a:lnTo>
                    <a:pt x="18360" y="215569"/>
                  </a:lnTo>
                  <a:lnTo>
                    <a:pt x="19872" y="215677"/>
                  </a:lnTo>
                  <a:lnTo>
                    <a:pt x="50544" y="215677"/>
                  </a:lnTo>
                  <a:lnTo>
                    <a:pt x="52056" y="215569"/>
                  </a:lnTo>
                  <a:lnTo>
                    <a:pt x="62856" y="215569"/>
                  </a:lnTo>
                  <a:lnTo>
                    <a:pt x="64368" y="215461"/>
                  </a:lnTo>
                  <a:lnTo>
                    <a:pt x="65880" y="215461"/>
                  </a:lnTo>
                  <a:lnTo>
                    <a:pt x="67392" y="215461"/>
                  </a:lnTo>
                  <a:lnTo>
                    <a:pt x="68904" y="215461"/>
                  </a:lnTo>
                  <a:lnTo>
                    <a:pt x="70416" y="215461"/>
                  </a:lnTo>
                  <a:lnTo>
                    <a:pt x="72036" y="215353"/>
                  </a:lnTo>
                  <a:lnTo>
                    <a:pt x="73548" y="215353"/>
                  </a:lnTo>
                  <a:lnTo>
                    <a:pt x="75060" y="215353"/>
                  </a:lnTo>
                  <a:lnTo>
                    <a:pt x="76572" y="215353"/>
                  </a:lnTo>
                  <a:lnTo>
                    <a:pt x="78084" y="215245"/>
                  </a:lnTo>
                  <a:lnTo>
                    <a:pt x="79704" y="215245"/>
                  </a:lnTo>
                  <a:lnTo>
                    <a:pt x="81216" y="215245"/>
                  </a:lnTo>
                  <a:lnTo>
                    <a:pt x="82728" y="215137"/>
                  </a:lnTo>
                  <a:lnTo>
                    <a:pt x="84240" y="215137"/>
                  </a:lnTo>
                  <a:lnTo>
                    <a:pt x="85752" y="215137"/>
                  </a:lnTo>
                  <a:lnTo>
                    <a:pt x="87372" y="215029"/>
                  </a:lnTo>
                  <a:lnTo>
                    <a:pt x="88884" y="215029"/>
                  </a:lnTo>
                  <a:lnTo>
                    <a:pt x="90396" y="214921"/>
                  </a:lnTo>
                  <a:lnTo>
                    <a:pt x="91908" y="214921"/>
                  </a:lnTo>
                  <a:lnTo>
                    <a:pt x="93420" y="214921"/>
                  </a:lnTo>
                  <a:lnTo>
                    <a:pt x="95040" y="214813"/>
                  </a:lnTo>
                  <a:lnTo>
                    <a:pt x="96552" y="214813"/>
                  </a:lnTo>
                  <a:lnTo>
                    <a:pt x="98064" y="214705"/>
                  </a:lnTo>
                  <a:lnTo>
                    <a:pt x="99576" y="214705"/>
                  </a:lnTo>
                  <a:lnTo>
                    <a:pt x="101088" y="214597"/>
                  </a:lnTo>
                  <a:lnTo>
                    <a:pt x="102600" y="214597"/>
                  </a:lnTo>
                  <a:lnTo>
                    <a:pt x="104220" y="214489"/>
                  </a:lnTo>
                  <a:lnTo>
                    <a:pt x="105732" y="214489"/>
                  </a:lnTo>
                  <a:lnTo>
                    <a:pt x="107244" y="214381"/>
                  </a:lnTo>
                  <a:lnTo>
                    <a:pt x="108756" y="214381"/>
                  </a:lnTo>
                  <a:lnTo>
                    <a:pt x="110268" y="214273"/>
                  </a:lnTo>
                  <a:lnTo>
                    <a:pt x="111888" y="214273"/>
                  </a:lnTo>
                  <a:lnTo>
                    <a:pt x="113400" y="214165"/>
                  </a:lnTo>
                  <a:lnTo>
                    <a:pt x="114912" y="214165"/>
                  </a:lnTo>
                  <a:lnTo>
                    <a:pt x="116424" y="214057"/>
                  </a:lnTo>
                  <a:lnTo>
                    <a:pt x="117936" y="214057"/>
                  </a:lnTo>
                  <a:lnTo>
                    <a:pt x="119556" y="213949"/>
                  </a:lnTo>
                  <a:lnTo>
                    <a:pt x="121068" y="213841"/>
                  </a:lnTo>
                  <a:lnTo>
                    <a:pt x="122580" y="213841"/>
                  </a:lnTo>
                  <a:lnTo>
                    <a:pt x="124092" y="213733"/>
                  </a:lnTo>
                  <a:lnTo>
                    <a:pt x="125604" y="213733"/>
                  </a:lnTo>
                  <a:lnTo>
                    <a:pt x="127224" y="213625"/>
                  </a:lnTo>
                  <a:lnTo>
                    <a:pt x="128736" y="213625"/>
                  </a:lnTo>
                  <a:lnTo>
                    <a:pt x="130248" y="213517"/>
                  </a:lnTo>
                  <a:lnTo>
                    <a:pt x="131760" y="213517"/>
                  </a:lnTo>
                  <a:lnTo>
                    <a:pt x="133272" y="213409"/>
                  </a:lnTo>
                  <a:lnTo>
                    <a:pt x="134784" y="213301"/>
                  </a:lnTo>
                  <a:lnTo>
                    <a:pt x="136405" y="213301"/>
                  </a:lnTo>
                  <a:lnTo>
                    <a:pt x="137917" y="213193"/>
                  </a:lnTo>
                  <a:lnTo>
                    <a:pt x="139429" y="213193"/>
                  </a:lnTo>
                  <a:lnTo>
                    <a:pt x="140941" y="213085"/>
                  </a:lnTo>
                  <a:lnTo>
                    <a:pt x="142453" y="212977"/>
                  </a:lnTo>
                  <a:lnTo>
                    <a:pt x="144073" y="212977"/>
                  </a:lnTo>
                  <a:lnTo>
                    <a:pt x="145585" y="212869"/>
                  </a:lnTo>
                  <a:lnTo>
                    <a:pt x="147097" y="212869"/>
                  </a:lnTo>
                  <a:lnTo>
                    <a:pt x="148609" y="212761"/>
                  </a:lnTo>
                  <a:lnTo>
                    <a:pt x="150121" y="212653"/>
                  </a:lnTo>
                  <a:lnTo>
                    <a:pt x="151741" y="212653"/>
                  </a:lnTo>
                  <a:lnTo>
                    <a:pt x="153253" y="212545"/>
                  </a:lnTo>
                  <a:lnTo>
                    <a:pt x="154765" y="212437"/>
                  </a:lnTo>
                  <a:lnTo>
                    <a:pt x="156277" y="212329"/>
                  </a:lnTo>
                  <a:lnTo>
                    <a:pt x="157789" y="212329"/>
                  </a:lnTo>
                  <a:lnTo>
                    <a:pt x="159409" y="212221"/>
                  </a:lnTo>
                  <a:lnTo>
                    <a:pt x="160921" y="212113"/>
                  </a:lnTo>
                  <a:lnTo>
                    <a:pt x="162433" y="212113"/>
                  </a:lnTo>
                  <a:lnTo>
                    <a:pt x="163945" y="212005"/>
                  </a:lnTo>
                  <a:lnTo>
                    <a:pt x="165457" y="211897"/>
                  </a:lnTo>
                  <a:lnTo>
                    <a:pt x="166969" y="211789"/>
                  </a:lnTo>
                  <a:lnTo>
                    <a:pt x="168589" y="211681"/>
                  </a:lnTo>
                  <a:lnTo>
                    <a:pt x="170101" y="211573"/>
                  </a:lnTo>
                  <a:lnTo>
                    <a:pt x="171613" y="211573"/>
                  </a:lnTo>
                  <a:lnTo>
                    <a:pt x="173125" y="211465"/>
                  </a:lnTo>
                  <a:lnTo>
                    <a:pt x="174637" y="211357"/>
                  </a:lnTo>
                  <a:lnTo>
                    <a:pt x="176257" y="211249"/>
                  </a:lnTo>
                  <a:lnTo>
                    <a:pt x="177769" y="211141"/>
                  </a:lnTo>
                  <a:lnTo>
                    <a:pt x="179281" y="211033"/>
                  </a:lnTo>
                  <a:lnTo>
                    <a:pt x="180793" y="210925"/>
                  </a:lnTo>
                  <a:lnTo>
                    <a:pt x="182305" y="210817"/>
                  </a:lnTo>
                  <a:lnTo>
                    <a:pt x="183925" y="210709"/>
                  </a:lnTo>
                  <a:lnTo>
                    <a:pt x="185437" y="210601"/>
                  </a:lnTo>
                  <a:lnTo>
                    <a:pt x="186949" y="210493"/>
                  </a:lnTo>
                  <a:lnTo>
                    <a:pt x="188461" y="210385"/>
                  </a:lnTo>
                  <a:lnTo>
                    <a:pt x="189973" y="210277"/>
                  </a:lnTo>
                  <a:lnTo>
                    <a:pt x="191593" y="210169"/>
                  </a:lnTo>
                  <a:lnTo>
                    <a:pt x="193105" y="210061"/>
                  </a:lnTo>
                  <a:lnTo>
                    <a:pt x="194617" y="209953"/>
                  </a:lnTo>
                  <a:lnTo>
                    <a:pt x="196129" y="209845"/>
                  </a:lnTo>
                  <a:lnTo>
                    <a:pt x="197641" y="209737"/>
                  </a:lnTo>
                  <a:lnTo>
                    <a:pt x="199153" y="209629"/>
                  </a:lnTo>
                  <a:lnTo>
                    <a:pt x="200773" y="209521"/>
                  </a:lnTo>
                  <a:lnTo>
                    <a:pt x="202285" y="209413"/>
                  </a:lnTo>
                  <a:lnTo>
                    <a:pt x="203797" y="209305"/>
                  </a:lnTo>
                  <a:lnTo>
                    <a:pt x="205309" y="209197"/>
                  </a:lnTo>
                  <a:lnTo>
                    <a:pt x="206821" y="209089"/>
                  </a:lnTo>
                  <a:lnTo>
                    <a:pt x="208441" y="208981"/>
                  </a:lnTo>
                  <a:lnTo>
                    <a:pt x="209953" y="208873"/>
                  </a:lnTo>
                  <a:lnTo>
                    <a:pt x="211465" y="208765"/>
                  </a:lnTo>
                  <a:lnTo>
                    <a:pt x="212977" y="208657"/>
                  </a:lnTo>
                  <a:lnTo>
                    <a:pt x="214489" y="208549"/>
                  </a:lnTo>
                  <a:lnTo>
                    <a:pt x="216109" y="208333"/>
                  </a:lnTo>
                  <a:lnTo>
                    <a:pt x="217621" y="208225"/>
                  </a:lnTo>
                  <a:lnTo>
                    <a:pt x="219133" y="208117"/>
                  </a:lnTo>
                  <a:lnTo>
                    <a:pt x="220645" y="208009"/>
                  </a:lnTo>
                  <a:lnTo>
                    <a:pt x="222157" y="207901"/>
                  </a:lnTo>
                  <a:lnTo>
                    <a:pt x="223669" y="207793"/>
                  </a:lnTo>
                  <a:lnTo>
                    <a:pt x="225289" y="207685"/>
                  </a:lnTo>
                  <a:lnTo>
                    <a:pt x="226801" y="207577"/>
                  </a:lnTo>
                  <a:lnTo>
                    <a:pt x="228313" y="207469"/>
                  </a:lnTo>
                  <a:lnTo>
                    <a:pt x="229825" y="207361"/>
                  </a:lnTo>
                  <a:lnTo>
                    <a:pt x="231337" y="207253"/>
                  </a:lnTo>
                  <a:lnTo>
                    <a:pt x="232957" y="207145"/>
                  </a:lnTo>
                  <a:lnTo>
                    <a:pt x="234469" y="207037"/>
                  </a:lnTo>
                  <a:lnTo>
                    <a:pt x="235981" y="206929"/>
                  </a:lnTo>
                  <a:lnTo>
                    <a:pt x="237493" y="206821"/>
                  </a:lnTo>
                  <a:lnTo>
                    <a:pt x="239005" y="206713"/>
                  </a:lnTo>
                  <a:lnTo>
                    <a:pt x="240625" y="206605"/>
                  </a:lnTo>
                  <a:lnTo>
                    <a:pt x="242137" y="206497"/>
                  </a:lnTo>
                  <a:lnTo>
                    <a:pt x="243649" y="206389"/>
                  </a:lnTo>
                  <a:lnTo>
                    <a:pt x="245161" y="206281"/>
                  </a:lnTo>
                  <a:lnTo>
                    <a:pt x="246673" y="206173"/>
                  </a:lnTo>
                  <a:lnTo>
                    <a:pt x="248293" y="205957"/>
                  </a:lnTo>
                  <a:lnTo>
                    <a:pt x="249805" y="205849"/>
                  </a:lnTo>
                  <a:lnTo>
                    <a:pt x="251317" y="205741"/>
                  </a:lnTo>
                  <a:lnTo>
                    <a:pt x="252829" y="205633"/>
                  </a:lnTo>
                  <a:lnTo>
                    <a:pt x="254341" y="205525"/>
                  </a:lnTo>
                  <a:lnTo>
                    <a:pt x="255853" y="205309"/>
                  </a:lnTo>
                  <a:lnTo>
                    <a:pt x="257473" y="205201"/>
                  </a:lnTo>
                  <a:lnTo>
                    <a:pt x="258985" y="205093"/>
                  </a:lnTo>
                  <a:lnTo>
                    <a:pt x="260497" y="204877"/>
                  </a:lnTo>
                  <a:lnTo>
                    <a:pt x="262009" y="204769"/>
                  </a:lnTo>
                  <a:lnTo>
                    <a:pt x="263521" y="204553"/>
                  </a:lnTo>
                  <a:lnTo>
                    <a:pt x="265141" y="204445"/>
                  </a:lnTo>
                  <a:lnTo>
                    <a:pt x="266653" y="204229"/>
                  </a:lnTo>
                  <a:lnTo>
                    <a:pt x="268165" y="204121"/>
                  </a:lnTo>
                  <a:lnTo>
                    <a:pt x="269677" y="203905"/>
                  </a:lnTo>
                  <a:lnTo>
                    <a:pt x="271189" y="203689"/>
                  </a:lnTo>
                  <a:lnTo>
                    <a:pt x="272810" y="203473"/>
                  </a:lnTo>
                  <a:lnTo>
                    <a:pt x="274322" y="203257"/>
                  </a:lnTo>
                  <a:lnTo>
                    <a:pt x="275834" y="203041"/>
                  </a:lnTo>
                  <a:lnTo>
                    <a:pt x="277346" y="202825"/>
                  </a:lnTo>
                  <a:lnTo>
                    <a:pt x="278858" y="202609"/>
                  </a:lnTo>
                  <a:lnTo>
                    <a:pt x="280478" y="202393"/>
                  </a:lnTo>
                  <a:lnTo>
                    <a:pt x="281990" y="202177"/>
                  </a:lnTo>
                  <a:lnTo>
                    <a:pt x="283502" y="201853"/>
                  </a:lnTo>
                  <a:lnTo>
                    <a:pt x="285014" y="201637"/>
                  </a:lnTo>
                  <a:lnTo>
                    <a:pt x="286526" y="201421"/>
                  </a:lnTo>
                  <a:lnTo>
                    <a:pt x="288038" y="201097"/>
                  </a:lnTo>
                  <a:lnTo>
                    <a:pt x="289658" y="200773"/>
                  </a:lnTo>
                  <a:lnTo>
                    <a:pt x="291170" y="200557"/>
                  </a:lnTo>
                  <a:lnTo>
                    <a:pt x="292682" y="200233"/>
                  </a:lnTo>
                  <a:lnTo>
                    <a:pt x="294194" y="199909"/>
                  </a:lnTo>
                  <a:lnTo>
                    <a:pt x="295706" y="199585"/>
                  </a:lnTo>
                  <a:lnTo>
                    <a:pt x="297326" y="199261"/>
                  </a:lnTo>
                  <a:lnTo>
                    <a:pt x="298838" y="198937"/>
                  </a:lnTo>
                  <a:lnTo>
                    <a:pt x="300350" y="198613"/>
                  </a:lnTo>
                  <a:lnTo>
                    <a:pt x="301862" y="198289"/>
                  </a:lnTo>
                  <a:lnTo>
                    <a:pt x="303374" y="197965"/>
                  </a:lnTo>
                  <a:lnTo>
                    <a:pt x="304994" y="197533"/>
                  </a:lnTo>
                  <a:lnTo>
                    <a:pt x="306506" y="197209"/>
                  </a:lnTo>
                  <a:lnTo>
                    <a:pt x="308018" y="196885"/>
                  </a:lnTo>
                  <a:lnTo>
                    <a:pt x="309530" y="196453"/>
                  </a:lnTo>
                  <a:lnTo>
                    <a:pt x="311042" y="196129"/>
                  </a:lnTo>
                  <a:lnTo>
                    <a:pt x="312662" y="195805"/>
                  </a:lnTo>
                  <a:lnTo>
                    <a:pt x="314174" y="195373"/>
                  </a:lnTo>
                  <a:lnTo>
                    <a:pt x="315686" y="195049"/>
                  </a:lnTo>
                  <a:lnTo>
                    <a:pt x="317198" y="194617"/>
                  </a:lnTo>
                  <a:lnTo>
                    <a:pt x="318710" y="194293"/>
                  </a:lnTo>
                  <a:lnTo>
                    <a:pt x="320222" y="193861"/>
                  </a:lnTo>
                  <a:lnTo>
                    <a:pt x="321842" y="193429"/>
                  </a:lnTo>
                  <a:lnTo>
                    <a:pt x="323354" y="193105"/>
                  </a:lnTo>
                  <a:lnTo>
                    <a:pt x="324866" y="192673"/>
                  </a:lnTo>
                  <a:lnTo>
                    <a:pt x="326378" y="192349"/>
                  </a:lnTo>
                  <a:lnTo>
                    <a:pt x="327890" y="191917"/>
                  </a:lnTo>
                  <a:lnTo>
                    <a:pt x="329510" y="191593"/>
                  </a:lnTo>
                  <a:lnTo>
                    <a:pt x="331022" y="191161"/>
                  </a:lnTo>
                  <a:lnTo>
                    <a:pt x="332534" y="190729"/>
                  </a:lnTo>
                  <a:lnTo>
                    <a:pt x="334046" y="190405"/>
                  </a:lnTo>
                  <a:lnTo>
                    <a:pt x="335558" y="189973"/>
                  </a:lnTo>
                  <a:lnTo>
                    <a:pt x="337178" y="189649"/>
                  </a:lnTo>
                  <a:lnTo>
                    <a:pt x="338690" y="189217"/>
                  </a:lnTo>
                  <a:lnTo>
                    <a:pt x="340202" y="188893"/>
                  </a:lnTo>
                  <a:lnTo>
                    <a:pt x="341714" y="188461"/>
                  </a:lnTo>
                  <a:lnTo>
                    <a:pt x="343226" y="188137"/>
                  </a:lnTo>
                  <a:lnTo>
                    <a:pt x="344846" y="187705"/>
                  </a:lnTo>
                  <a:lnTo>
                    <a:pt x="346358" y="187381"/>
                  </a:lnTo>
                  <a:lnTo>
                    <a:pt x="347870" y="186949"/>
                  </a:lnTo>
                  <a:lnTo>
                    <a:pt x="349382" y="186625"/>
                  </a:lnTo>
                  <a:lnTo>
                    <a:pt x="350894" y="186193"/>
                  </a:lnTo>
                  <a:lnTo>
                    <a:pt x="352406" y="185761"/>
                  </a:lnTo>
                  <a:lnTo>
                    <a:pt x="354026" y="185437"/>
                  </a:lnTo>
                  <a:lnTo>
                    <a:pt x="355538" y="185005"/>
                  </a:lnTo>
                  <a:lnTo>
                    <a:pt x="357050" y="184681"/>
                  </a:lnTo>
                  <a:lnTo>
                    <a:pt x="358562" y="184249"/>
                  </a:lnTo>
                  <a:lnTo>
                    <a:pt x="360074" y="183817"/>
                  </a:lnTo>
                  <a:lnTo>
                    <a:pt x="361694" y="183493"/>
                  </a:lnTo>
                  <a:lnTo>
                    <a:pt x="363206" y="183061"/>
                  </a:lnTo>
                  <a:lnTo>
                    <a:pt x="364718" y="182629"/>
                  </a:lnTo>
                  <a:lnTo>
                    <a:pt x="366230" y="182197"/>
                  </a:lnTo>
                  <a:lnTo>
                    <a:pt x="367742" y="181765"/>
                  </a:lnTo>
                  <a:lnTo>
                    <a:pt x="369362" y="181333"/>
                  </a:lnTo>
                  <a:lnTo>
                    <a:pt x="370874" y="180901"/>
                  </a:lnTo>
                  <a:lnTo>
                    <a:pt x="372386" y="180469"/>
                  </a:lnTo>
                  <a:lnTo>
                    <a:pt x="373898" y="180037"/>
                  </a:lnTo>
                  <a:lnTo>
                    <a:pt x="375410" y="179605"/>
                  </a:lnTo>
                  <a:lnTo>
                    <a:pt x="377030" y="179065"/>
                  </a:lnTo>
                  <a:lnTo>
                    <a:pt x="378542" y="178633"/>
                  </a:lnTo>
                  <a:lnTo>
                    <a:pt x="380054" y="178093"/>
                  </a:lnTo>
                  <a:lnTo>
                    <a:pt x="381566" y="177661"/>
                  </a:lnTo>
                  <a:lnTo>
                    <a:pt x="383078" y="177121"/>
                  </a:lnTo>
                  <a:lnTo>
                    <a:pt x="384590" y="176581"/>
                  </a:lnTo>
                  <a:lnTo>
                    <a:pt x="386210" y="176041"/>
                  </a:lnTo>
                  <a:lnTo>
                    <a:pt x="387722" y="175501"/>
                  </a:lnTo>
                  <a:lnTo>
                    <a:pt x="389234" y="174961"/>
                  </a:lnTo>
                  <a:lnTo>
                    <a:pt x="390746" y="174421"/>
                  </a:lnTo>
                  <a:lnTo>
                    <a:pt x="392258" y="173881"/>
                  </a:lnTo>
                  <a:lnTo>
                    <a:pt x="393878" y="173233"/>
                  </a:lnTo>
                  <a:lnTo>
                    <a:pt x="395390" y="172693"/>
                  </a:lnTo>
                  <a:lnTo>
                    <a:pt x="396902" y="172045"/>
                  </a:lnTo>
                  <a:lnTo>
                    <a:pt x="398414" y="171397"/>
                  </a:lnTo>
                  <a:lnTo>
                    <a:pt x="399926" y="170749"/>
                  </a:lnTo>
                  <a:lnTo>
                    <a:pt x="401546" y="170101"/>
                  </a:lnTo>
                  <a:lnTo>
                    <a:pt x="403058" y="169453"/>
                  </a:lnTo>
                  <a:lnTo>
                    <a:pt x="404570" y="168805"/>
                  </a:lnTo>
                  <a:lnTo>
                    <a:pt x="406082" y="168157"/>
                  </a:lnTo>
                  <a:lnTo>
                    <a:pt x="407595" y="167401"/>
                  </a:lnTo>
                  <a:lnTo>
                    <a:pt x="409215" y="166753"/>
                  </a:lnTo>
                  <a:lnTo>
                    <a:pt x="410727" y="165997"/>
                  </a:lnTo>
                  <a:lnTo>
                    <a:pt x="412239" y="165241"/>
                  </a:lnTo>
                  <a:lnTo>
                    <a:pt x="413751" y="164485"/>
                  </a:lnTo>
                  <a:lnTo>
                    <a:pt x="415263" y="163729"/>
                  </a:lnTo>
                  <a:lnTo>
                    <a:pt x="416775" y="162973"/>
                  </a:lnTo>
                  <a:lnTo>
                    <a:pt x="418395" y="162217"/>
                  </a:lnTo>
                  <a:lnTo>
                    <a:pt x="419907" y="161461"/>
                  </a:lnTo>
                  <a:lnTo>
                    <a:pt x="421419" y="160705"/>
                  </a:lnTo>
                  <a:lnTo>
                    <a:pt x="422931" y="159841"/>
                  </a:lnTo>
                  <a:lnTo>
                    <a:pt x="424443" y="159085"/>
                  </a:lnTo>
                  <a:lnTo>
                    <a:pt x="426063" y="158221"/>
                  </a:lnTo>
                  <a:lnTo>
                    <a:pt x="427575" y="157357"/>
                  </a:lnTo>
                  <a:lnTo>
                    <a:pt x="429087" y="156493"/>
                  </a:lnTo>
                  <a:lnTo>
                    <a:pt x="430599" y="155737"/>
                  </a:lnTo>
                  <a:lnTo>
                    <a:pt x="432111" y="154873"/>
                  </a:lnTo>
                  <a:lnTo>
                    <a:pt x="433731" y="154009"/>
                  </a:lnTo>
                  <a:lnTo>
                    <a:pt x="435243" y="153145"/>
                  </a:lnTo>
                  <a:lnTo>
                    <a:pt x="436755" y="152173"/>
                  </a:lnTo>
                  <a:lnTo>
                    <a:pt x="438267" y="151309"/>
                  </a:lnTo>
                  <a:lnTo>
                    <a:pt x="439779" y="150445"/>
                  </a:lnTo>
                  <a:lnTo>
                    <a:pt x="441291" y="149581"/>
                  </a:lnTo>
                  <a:lnTo>
                    <a:pt x="442911" y="148609"/>
                  </a:lnTo>
                  <a:lnTo>
                    <a:pt x="444423" y="147745"/>
                  </a:lnTo>
                  <a:lnTo>
                    <a:pt x="445935" y="146773"/>
                  </a:lnTo>
                  <a:lnTo>
                    <a:pt x="447447" y="145909"/>
                  </a:lnTo>
                  <a:lnTo>
                    <a:pt x="448959" y="144937"/>
                  </a:lnTo>
                  <a:lnTo>
                    <a:pt x="450579" y="143965"/>
                  </a:lnTo>
                  <a:lnTo>
                    <a:pt x="452091" y="143101"/>
                  </a:lnTo>
                  <a:lnTo>
                    <a:pt x="453603" y="142129"/>
                  </a:lnTo>
                  <a:lnTo>
                    <a:pt x="455115" y="141157"/>
                  </a:lnTo>
                  <a:lnTo>
                    <a:pt x="456627" y="140185"/>
                  </a:lnTo>
                  <a:lnTo>
                    <a:pt x="458247" y="139213"/>
                  </a:lnTo>
                  <a:lnTo>
                    <a:pt x="459759" y="138241"/>
                  </a:lnTo>
                  <a:lnTo>
                    <a:pt x="461271" y="137269"/>
                  </a:lnTo>
                  <a:lnTo>
                    <a:pt x="462783" y="136297"/>
                  </a:lnTo>
                  <a:lnTo>
                    <a:pt x="464295" y="135324"/>
                  </a:lnTo>
                  <a:lnTo>
                    <a:pt x="465915" y="134352"/>
                  </a:lnTo>
                  <a:lnTo>
                    <a:pt x="467427" y="133272"/>
                  </a:lnTo>
                  <a:lnTo>
                    <a:pt x="468939" y="132300"/>
                  </a:lnTo>
                  <a:lnTo>
                    <a:pt x="470451" y="131328"/>
                  </a:lnTo>
                  <a:lnTo>
                    <a:pt x="471963" y="130356"/>
                  </a:lnTo>
                  <a:lnTo>
                    <a:pt x="473475" y="129276"/>
                  </a:lnTo>
                  <a:lnTo>
                    <a:pt x="475095" y="128304"/>
                  </a:lnTo>
                  <a:lnTo>
                    <a:pt x="476607" y="127332"/>
                  </a:lnTo>
                  <a:lnTo>
                    <a:pt x="478119" y="126252"/>
                  </a:lnTo>
                  <a:lnTo>
                    <a:pt x="479631" y="125280"/>
                  </a:lnTo>
                  <a:lnTo>
                    <a:pt x="481143" y="124308"/>
                  </a:lnTo>
                  <a:lnTo>
                    <a:pt x="482763" y="123228"/>
                  </a:lnTo>
                  <a:lnTo>
                    <a:pt x="484275" y="122256"/>
                  </a:lnTo>
                  <a:lnTo>
                    <a:pt x="485787" y="121176"/>
                  </a:lnTo>
                  <a:lnTo>
                    <a:pt x="487299" y="120204"/>
                  </a:lnTo>
                  <a:lnTo>
                    <a:pt x="488811" y="119232"/>
                  </a:lnTo>
                  <a:lnTo>
                    <a:pt x="490431" y="118152"/>
                  </a:lnTo>
                  <a:lnTo>
                    <a:pt x="491943" y="117180"/>
                  </a:lnTo>
                  <a:lnTo>
                    <a:pt x="493455" y="116208"/>
                  </a:lnTo>
                  <a:lnTo>
                    <a:pt x="494967" y="115236"/>
                  </a:lnTo>
                  <a:lnTo>
                    <a:pt x="496479" y="114156"/>
                  </a:lnTo>
                  <a:lnTo>
                    <a:pt x="498099" y="113184"/>
                  </a:lnTo>
                  <a:lnTo>
                    <a:pt x="499611" y="112212"/>
                  </a:lnTo>
                  <a:lnTo>
                    <a:pt x="501123" y="111240"/>
                  </a:lnTo>
                  <a:lnTo>
                    <a:pt x="502635" y="110268"/>
                  </a:lnTo>
                  <a:lnTo>
                    <a:pt x="504147" y="109296"/>
                  </a:lnTo>
                  <a:lnTo>
                    <a:pt x="505659" y="108324"/>
                  </a:lnTo>
                  <a:lnTo>
                    <a:pt x="507279" y="107460"/>
                  </a:lnTo>
                  <a:lnTo>
                    <a:pt x="508791" y="106488"/>
                  </a:lnTo>
                  <a:lnTo>
                    <a:pt x="510303" y="105516"/>
                  </a:lnTo>
                  <a:lnTo>
                    <a:pt x="511815" y="104652"/>
                  </a:lnTo>
                  <a:lnTo>
                    <a:pt x="513327" y="103680"/>
                  </a:lnTo>
                  <a:lnTo>
                    <a:pt x="514947" y="102816"/>
                  </a:lnTo>
                  <a:lnTo>
                    <a:pt x="516459" y="101952"/>
                  </a:lnTo>
                  <a:lnTo>
                    <a:pt x="517971" y="100980"/>
                  </a:lnTo>
                  <a:lnTo>
                    <a:pt x="519483" y="100116"/>
                  </a:lnTo>
                  <a:lnTo>
                    <a:pt x="520995" y="99252"/>
                  </a:lnTo>
                  <a:lnTo>
                    <a:pt x="522615" y="98388"/>
                  </a:lnTo>
                  <a:lnTo>
                    <a:pt x="524127" y="97524"/>
                  </a:lnTo>
                  <a:lnTo>
                    <a:pt x="525639" y="96660"/>
                  </a:lnTo>
                  <a:lnTo>
                    <a:pt x="527151" y="95904"/>
                  </a:lnTo>
                  <a:lnTo>
                    <a:pt x="528663" y="95040"/>
                  </a:lnTo>
                  <a:lnTo>
                    <a:pt x="530283" y="94176"/>
                  </a:lnTo>
                  <a:lnTo>
                    <a:pt x="531795" y="93420"/>
                  </a:lnTo>
                  <a:lnTo>
                    <a:pt x="533307" y="92664"/>
                  </a:lnTo>
                  <a:lnTo>
                    <a:pt x="534819" y="91800"/>
                  </a:lnTo>
                  <a:lnTo>
                    <a:pt x="536331" y="91044"/>
                  </a:lnTo>
                  <a:lnTo>
                    <a:pt x="537843" y="90288"/>
                  </a:lnTo>
                  <a:lnTo>
                    <a:pt x="539463" y="89532"/>
                  </a:lnTo>
                  <a:lnTo>
                    <a:pt x="540975" y="88776"/>
                  </a:lnTo>
                  <a:lnTo>
                    <a:pt x="542487" y="88020"/>
                  </a:lnTo>
                  <a:lnTo>
                    <a:pt x="544000" y="87264"/>
                  </a:lnTo>
                  <a:lnTo>
                    <a:pt x="545512" y="86508"/>
                  </a:lnTo>
                  <a:lnTo>
                    <a:pt x="547132" y="85752"/>
                  </a:lnTo>
                  <a:lnTo>
                    <a:pt x="548644" y="85104"/>
                  </a:lnTo>
                  <a:lnTo>
                    <a:pt x="550156" y="84348"/>
                  </a:lnTo>
                  <a:lnTo>
                    <a:pt x="551668" y="83592"/>
                  </a:lnTo>
                  <a:lnTo>
                    <a:pt x="553180" y="82944"/>
                  </a:lnTo>
                  <a:lnTo>
                    <a:pt x="554800" y="82296"/>
                  </a:lnTo>
                  <a:lnTo>
                    <a:pt x="556312" y="81540"/>
                  </a:lnTo>
                  <a:lnTo>
                    <a:pt x="557824" y="80892"/>
                  </a:lnTo>
                  <a:lnTo>
                    <a:pt x="559336" y="80244"/>
                  </a:lnTo>
                  <a:lnTo>
                    <a:pt x="560848" y="79596"/>
                  </a:lnTo>
                  <a:lnTo>
                    <a:pt x="562468" y="78840"/>
                  </a:lnTo>
                  <a:lnTo>
                    <a:pt x="563980" y="78192"/>
                  </a:lnTo>
                  <a:lnTo>
                    <a:pt x="565492" y="77544"/>
                  </a:lnTo>
                  <a:lnTo>
                    <a:pt x="567004" y="76896"/>
                  </a:lnTo>
                  <a:lnTo>
                    <a:pt x="568516" y="76248"/>
                  </a:lnTo>
                  <a:lnTo>
                    <a:pt x="570028" y="75708"/>
                  </a:lnTo>
                  <a:lnTo>
                    <a:pt x="571648" y="75060"/>
                  </a:lnTo>
                  <a:lnTo>
                    <a:pt x="573160" y="74412"/>
                  </a:lnTo>
                  <a:lnTo>
                    <a:pt x="574672" y="73764"/>
                  </a:lnTo>
                  <a:lnTo>
                    <a:pt x="576184" y="73116"/>
                  </a:lnTo>
                  <a:lnTo>
                    <a:pt x="577696" y="72576"/>
                  </a:lnTo>
                  <a:lnTo>
                    <a:pt x="579316" y="71928"/>
                  </a:lnTo>
                  <a:lnTo>
                    <a:pt x="580828" y="71280"/>
                  </a:lnTo>
                  <a:lnTo>
                    <a:pt x="582340" y="70632"/>
                  </a:lnTo>
                  <a:lnTo>
                    <a:pt x="583852" y="70092"/>
                  </a:lnTo>
                  <a:lnTo>
                    <a:pt x="585364" y="69444"/>
                  </a:lnTo>
                  <a:lnTo>
                    <a:pt x="586984" y="68796"/>
                  </a:lnTo>
                  <a:lnTo>
                    <a:pt x="588496" y="68256"/>
                  </a:lnTo>
                  <a:lnTo>
                    <a:pt x="590008" y="67608"/>
                  </a:lnTo>
                  <a:lnTo>
                    <a:pt x="591520" y="66960"/>
                  </a:lnTo>
                  <a:lnTo>
                    <a:pt x="593032" y="66312"/>
                  </a:lnTo>
                  <a:lnTo>
                    <a:pt x="594652" y="65664"/>
                  </a:lnTo>
                  <a:lnTo>
                    <a:pt x="596164" y="65016"/>
                  </a:lnTo>
                  <a:lnTo>
                    <a:pt x="597676" y="64368"/>
                  </a:lnTo>
                  <a:lnTo>
                    <a:pt x="599188" y="63720"/>
                  </a:lnTo>
                  <a:lnTo>
                    <a:pt x="600700" y="63072"/>
                  </a:lnTo>
                  <a:lnTo>
                    <a:pt x="602212" y="62424"/>
                  </a:lnTo>
                  <a:lnTo>
                    <a:pt x="603832" y="61776"/>
                  </a:lnTo>
                  <a:lnTo>
                    <a:pt x="605344" y="61020"/>
                  </a:lnTo>
                  <a:lnTo>
                    <a:pt x="606856" y="60372"/>
                  </a:lnTo>
                  <a:lnTo>
                    <a:pt x="608368" y="59616"/>
                  </a:lnTo>
                  <a:lnTo>
                    <a:pt x="609880" y="58968"/>
                  </a:lnTo>
                  <a:lnTo>
                    <a:pt x="611500" y="58212"/>
                  </a:lnTo>
                  <a:lnTo>
                    <a:pt x="613012" y="57456"/>
                  </a:lnTo>
                  <a:lnTo>
                    <a:pt x="614524" y="56700"/>
                  </a:lnTo>
                  <a:lnTo>
                    <a:pt x="616036" y="55944"/>
                  </a:lnTo>
                  <a:lnTo>
                    <a:pt x="617548" y="55080"/>
                  </a:lnTo>
                  <a:lnTo>
                    <a:pt x="619168" y="54324"/>
                  </a:lnTo>
                  <a:lnTo>
                    <a:pt x="620680" y="53568"/>
                  </a:lnTo>
                  <a:lnTo>
                    <a:pt x="622192" y="52704"/>
                  </a:lnTo>
                  <a:lnTo>
                    <a:pt x="623704" y="51840"/>
                  </a:lnTo>
                  <a:lnTo>
                    <a:pt x="625216" y="50976"/>
                  </a:lnTo>
                  <a:lnTo>
                    <a:pt x="626836" y="50112"/>
                  </a:lnTo>
                  <a:lnTo>
                    <a:pt x="628348" y="49248"/>
                  </a:lnTo>
                  <a:lnTo>
                    <a:pt x="629860" y="48384"/>
                  </a:lnTo>
                  <a:lnTo>
                    <a:pt x="631372" y="47412"/>
                  </a:lnTo>
                  <a:lnTo>
                    <a:pt x="632884" y="46548"/>
                  </a:lnTo>
                  <a:lnTo>
                    <a:pt x="634396" y="45576"/>
                  </a:lnTo>
                  <a:lnTo>
                    <a:pt x="636016" y="44712"/>
                  </a:lnTo>
                  <a:lnTo>
                    <a:pt x="637528" y="43740"/>
                  </a:lnTo>
                  <a:lnTo>
                    <a:pt x="639040" y="42768"/>
                  </a:lnTo>
                  <a:lnTo>
                    <a:pt x="640552" y="41796"/>
                  </a:lnTo>
                  <a:lnTo>
                    <a:pt x="642064" y="40824"/>
                  </a:lnTo>
                  <a:lnTo>
                    <a:pt x="643684" y="39744"/>
                  </a:lnTo>
                  <a:lnTo>
                    <a:pt x="645196" y="38772"/>
                  </a:lnTo>
                  <a:lnTo>
                    <a:pt x="646708" y="37800"/>
                  </a:lnTo>
                  <a:lnTo>
                    <a:pt x="648220" y="36720"/>
                  </a:lnTo>
                  <a:lnTo>
                    <a:pt x="649732" y="35748"/>
                  </a:lnTo>
                  <a:lnTo>
                    <a:pt x="651352" y="34668"/>
                  </a:lnTo>
                  <a:lnTo>
                    <a:pt x="652864" y="33696"/>
                  </a:lnTo>
                  <a:lnTo>
                    <a:pt x="654376" y="32616"/>
                  </a:lnTo>
                  <a:lnTo>
                    <a:pt x="655888" y="31644"/>
                  </a:lnTo>
                  <a:lnTo>
                    <a:pt x="657400" y="30564"/>
                  </a:lnTo>
                  <a:lnTo>
                    <a:pt x="658912" y="29592"/>
                  </a:lnTo>
                  <a:lnTo>
                    <a:pt x="660532" y="28512"/>
                  </a:lnTo>
                  <a:lnTo>
                    <a:pt x="662044" y="27540"/>
                  </a:lnTo>
                  <a:lnTo>
                    <a:pt x="663556" y="26460"/>
                  </a:lnTo>
                  <a:lnTo>
                    <a:pt x="665068" y="25488"/>
                  </a:lnTo>
                  <a:lnTo>
                    <a:pt x="666580" y="24408"/>
                  </a:lnTo>
                  <a:lnTo>
                    <a:pt x="668200" y="23436"/>
                  </a:lnTo>
                  <a:lnTo>
                    <a:pt x="669712" y="22464"/>
                  </a:lnTo>
                  <a:lnTo>
                    <a:pt x="671224" y="21492"/>
                  </a:lnTo>
                  <a:lnTo>
                    <a:pt x="672736" y="20520"/>
                  </a:lnTo>
                  <a:lnTo>
                    <a:pt x="674248" y="19548"/>
                  </a:lnTo>
                  <a:lnTo>
                    <a:pt x="675868" y="18576"/>
                  </a:lnTo>
                  <a:lnTo>
                    <a:pt x="677380" y="17604"/>
                  </a:lnTo>
                  <a:lnTo>
                    <a:pt x="678893" y="16740"/>
                  </a:lnTo>
                  <a:lnTo>
                    <a:pt x="680405" y="15876"/>
                  </a:lnTo>
                  <a:lnTo>
                    <a:pt x="681917" y="14904"/>
                  </a:lnTo>
                  <a:lnTo>
                    <a:pt x="683537" y="14148"/>
                  </a:lnTo>
                  <a:lnTo>
                    <a:pt x="685049" y="13284"/>
                  </a:lnTo>
                  <a:lnTo>
                    <a:pt x="686561" y="12420"/>
                  </a:lnTo>
                  <a:lnTo>
                    <a:pt x="688073" y="11664"/>
                  </a:lnTo>
                  <a:lnTo>
                    <a:pt x="689585" y="10908"/>
                  </a:lnTo>
                  <a:lnTo>
                    <a:pt x="691097" y="10152"/>
                  </a:lnTo>
                  <a:lnTo>
                    <a:pt x="692717" y="9396"/>
                  </a:lnTo>
                  <a:lnTo>
                    <a:pt x="694229" y="8748"/>
                  </a:lnTo>
                  <a:lnTo>
                    <a:pt x="695741" y="8100"/>
                  </a:lnTo>
                  <a:lnTo>
                    <a:pt x="697253" y="7452"/>
                  </a:lnTo>
                  <a:lnTo>
                    <a:pt x="698765" y="6804"/>
                  </a:lnTo>
                  <a:lnTo>
                    <a:pt x="700385" y="6264"/>
                  </a:lnTo>
                  <a:lnTo>
                    <a:pt x="701897" y="5616"/>
                  </a:lnTo>
                  <a:lnTo>
                    <a:pt x="703409" y="5184"/>
                  </a:lnTo>
                  <a:lnTo>
                    <a:pt x="704921" y="4644"/>
                  </a:lnTo>
                  <a:lnTo>
                    <a:pt x="706433" y="4212"/>
                  </a:lnTo>
                  <a:lnTo>
                    <a:pt x="708053" y="3672"/>
                  </a:lnTo>
                  <a:lnTo>
                    <a:pt x="709565" y="3348"/>
                  </a:lnTo>
                  <a:lnTo>
                    <a:pt x="711077" y="2916"/>
                  </a:lnTo>
                  <a:lnTo>
                    <a:pt x="712589" y="2592"/>
                  </a:lnTo>
                  <a:lnTo>
                    <a:pt x="714101" y="2268"/>
                  </a:lnTo>
                  <a:lnTo>
                    <a:pt x="715721" y="1944"/>
                  </a:lnTo>
                  <a:lnTo>
                    <a:pt x="717233" y="1620"/>
                  </a:lnTo>
                  <a:lnTo>
                    <a:pt x="718745" y="1404"/>
                  </a:lnTo>
                  <a:lnTo>
                    <a:pt x="720257" y="1188"/>
                  </a:lnTo>
                  <a:lnTo>
                    <a:pt x="721769" y="972"/>
                  </a:lnTo>
                  <a:lnTo>
                    <a:pt x="723281" y="756"/>
                  </a:lnTo>
                  <a:lnTo>
                    <a:pt x="724901" y="648"/>
                  </a:lnTo>
                  <a:lnTo>
                    <a:pt x="726413" y="540"/>
                  </a:lnTo>
                  <a:lnTo>
                    <a:pt x="727925" y="432"/>
                  </a:lnTo>
                  <a:lnTo>
                    <a:pt x="729437" y="324"/>
                  </a:lnTo>
                  <a:lnTo>
                    <a:pt x="730949" y="216"/>
                  </a:lnTo>
                  <a:lnTo>
                    <a:pt x="732569" y="108"/>
                  </a:lnTo>
                  <a:lnTo>
                    <a:pt x="734081" y="108"/>
                  </a:lnTo>
                  <a:lnTo>
                    <a:pt x="735593" y="0"/>
                  </a:lnTo>
                  <a:lnTo>
                    <a:pt x="737105" y="0"/>
                  </a:lnTo>
                  <a:lnTo>
                    <a:pt x="738617" y="0"/>
                  </a:lnTo>
                  <a:lnTo>
                    <a:pt x="740237" y="0"/>
                  </a:lnTo>
                  <a:lnTo>
                    <a:pt x="741749" y="0"/>
                  </a:lnTo>
                  <a:lnTo>
                    <a:pt x="743261" y="0"/>
                  </a:lnTo>
                  <a:lnTo>
                    <a:pt x="744773" y="108"/>
                  </a:lnTo>
                  <a:lnTo>
                    <a:pt x="746285" y="108"/>
                  </a:lnTo>
                  <a:lnTo>
                    <a:pt x="747905" y="108"/>
                  </a:lnTo>
                  <a:lnTo>
                    <a:pt x="749417" y="216"/>
                  </a:lnTo>
                  <a:lnTo>
                    <a:pt x="750929" y="216"/>
                  </a:lnTo>
                  <a:lnTo>
                    <a:pt x="752441" y="324"/>
                  </a:lnTo>
                  <a:lnTo>
                    <a:pt x="753953" y="324"/>
                  </a:lnTo>
                  <a:lnTo>
                    <a:pt x="755465" y="432"/>
                  </a:lnTo>
                  <a:lnTo>
                    <a:pt x="757085" y="540"/>
                  </a:lnTo>
                  <a:lnTo>
                    <a:pt x="758597" y="540"/>
                  </a:lnTo>
                  <a:lnTo>
                    <a:pt x="760109" y="648"/>
                  </a:lnTo>
                  <a:lnTo>
                    <a:pt x="761621" y="756"/>
                  </a:lnTo>
                  <a:lnTo>
                    <a:pt x="763133" y="756"/>
                  </a:lnTo>
                  <a:lnTo>
                    <a:pt x="764753" y="864"/>
                  </a:lnTo>
                  <a:lnTo>
                    <a:pt x="766265" y="972"/>
                  </a:lnTo>
                  <a:lnTo>
                    <a:pt x="767777" y="1080"/>
                  </a:lnTo>
                  <a:lnTo>
                    <a:pt x="769289" y="1188"/>
                  </a:lnTo>
                  <a:lnTo>
                    <a:pt x="770801" y="1296"/>
                  </a:lnTo>
                  <a:lnTo>
                    <a:pt x="772421" y="1404"/>
                  </a:lnTo>
                  <a:lnTo>
                    <a:pt x="773933" y="1512"/>
                  </a:lnTo>
                  <a:lnTo>
                    <a:pt x="775445" y="1620"/>
                  </a:lnTo>
                  <a:lnTo>
                    <a:pt x="776957" y="1728"/>
                  </a:lnTo>
                  <a:lnTo>
                    <a:pt x="778469" y="1944"/>
                  </a:lnTo>
                  <a:lnTo>
                    <a:pt x="780089" y="2052"/>
                  </a:lnTo>
                  <a:lnTo>
                    <a:pt x="781601" y="2268"/>
                  </a:lnTo>
                  <a:lnTo>
                    <a:pt x="783113" y="2376"/>
                  </a:lnTo>
                  <a:lnTo>
                    <a:pt x="784625" y="2592"/>
                  </a:lnTo>
                  <a:lnTo>
                    <a:pt x="786137" y="2808"/>
                  </a:lnTo>
                  <a:lnTo>
                    <a:pt x="787649" y="3024"/>
                  </a:lnTo>
                  <a:lnTo>
                    <a:pt x="789269" y="3240"/>
                  </a:lnTo>
                  <a:lnTo>
                    <a:pt x="790781" y="3564"/>
                  </a:lnTo>
                  <a:lnTo>
                    <a:pt x="792293" y="3780"/>
                  </a:lnTo>
                  <a:lnTo>
                    <a:pt x="793805" y="4104"/>
                  </a:lnTo>
                  <a:lnTo>
                    <a:pt x="795317" y="4320"/>
                  </a:lnTo>
                  <a:lnTo>
                    <a:pt x="796937" y="4644"/>
                  </a:lnTo>
                  <a:lnTo>
                    <a:pt x="798449" y="4968"/>
                  </a:lnTo>
                  <a:lnTo>
                    <a:pt x="799961" y="5400"/>
                  </a:lnTo>
                  <a:lnTo>
                    <a:pt x="801473" y="5724"/>
                  </a:lnTo>
                  <a:lnTo>
                    <a:pt x="802985" y="6048"/>
                  </a:lnTo>
                  <a:lnTo>
                    <a:pt x="804605" y="6480"/>
                  </a:lnTo>
                  <a:lnTo>
                    <a:pt x="806117" y="6912"/>
                  </a:lnTo>
                  <a:lnTo>
                    <a:pt x="807629" y="7344"/>
                  </a:lnTo>
                  <a:lnTo>
                    <a:pt x="809141" y="7776"/>
                  </a:lnTo>
                  <a:lnTo>
                    <a:pt x="810653" y="8208"/>
                  </a:lnTo>
                  <a:lnTo>
                    <a:pt x="812273" y="8748"/>
                  </a:lnTo>
                  <a:lnTo>
                    <a:pt x="813786" y="9180"/>
                  </a:lnTo>
                  <a:lnTo>
                    <a:pt x="815298" y="9720"/>
                  </a:lnTo>
                  <a:lnTo>
                    <a:pt x="816810" y="10152"/>
                  </a:lnTo>
                  <a:lnTo>
                    <a:pt x="818322" y="10692"/>
                  </a:lnTo>
                  <a:lnTo>
                    <a:pt x="819834" y="11232"/>
                  </a:lnTo>
                  <a:lnTo>
                    <a:pt x="821454" y="11772"/>
                  </a:lnTo>
                  <a:lnTo>
                    <a:pt x="822966" y="12312"/>
                  </a:lnTo>
                  <a:lnTo>
                    <a:pt x="824478" y="12852"/>
                  </a:lnTo>
                  <a:lnTo>
                    <a:pt x="825990" y="13500"/>
                  </a:lnTo>
                  <a:lnTo>
                    <a:pt x="827502" y="14040"/>
                  </a:lnTo>
                  <a:lnTo>
                    <a:pt x="829122" y="14580"/>
                  </a:lnTo>
                  <a:lnTo>
                    <a:pt x="830634" y="15120"/>
                  </a:lnTo>
                  <a:lnTo>
                    <a:pt x="832146" y="15768"/>
                  </a:lnTo>
                  <a:lnTo>
                    <a:pt x="833658" y="16308"/>
                  </a:lnTo>
                  <a:lnTo>
                    <a:pt x="835170" y="16848"/>
                  </a:lnTo>
                  <a:lnTo>
                    <a:pt x="836790" y="17496"/>
                  </a:lnTo>
                  <a:lnTo>
                    <a:pt x="838302" y="18036"/>
                  </a:lnTo>
                  <a:lnTo>
                    <a:pt x="839814" y="18576"/>
                  </a:lnTo>
                  <a:lnTo>
                    <a:pt x="841326" y="19224"/>
                  </a:lnTo>
                  <a:lnTo>
                    <a:pt x="842838" y="19764"/>
                  </a:lnTo>
                  <a:lnTo>
                    <a:pt x="844458" y="20304"/>
                  </a:lnTo>
                  <a:lnTo>
                    <a:pt x="845970" y="20952"/>
                  </a:lnTo>
                  <a:lnTo>
                    <a:pt x="847482" y="21492"/>
                  </a:lnTo>
                  <a:lnTo>
                    <a:pt x="848994" y="22032"/>
                  </a:lnTo>
                  <a:lnTo>
                    <a:pt x="850506" y="22572"/>
                  </a:lnTo>
                  <a:lnTo>
                    <a:pt x="852018" y="23112"/>
                  </a:lnTo>
                  <a:lnTo>
                    <a:pt x="853638" y="23652"/>
                  </a:lnTo>
                  <a:lnTo>
                    <a:pt x="855150" y="24192"/>
                  </a:lnTo>
                  <a:lnTo>
                    <a:pt x="856662" y="24840"/>
                  </a:lnTo>
                  <a:lnTo>
                    <a:pt x="858174" y="25380"/>
                  </a:lnTo>
                  <a:lnTo>
                    <a:pt x="859686" y="25920"/>
                  </a:lnTo>
                  <a:lnTo>
                    <a:pt x="861306" y="26460"/>
                  </a:lnTo>
                  <a:lnTo>
                    <a:pt x="862818" y="27000"/>
                  </a:lnTo>
                  <a:lnTo>
                    <a:pt x="864330" y="27540"/>
                  </a:lnTo>
                  <a:lnTo>
                    <a:pt x="865842" y="28080"/>
                  </a:lnTo>
                  <a:lnTo>
                    <a:pt x="867354" y="28620"/>
                  </a:lnTo>
                  <a:lnTo>
                    <a:pt x="868974" y="29160"/>
                  </a:lnTo>
                  <a:lnTo>
                    <a:pt x="870486" y="29700"/>
                  </a:lnTo>
                  <a:lnTo>
                    <a:pt x="871998" y="30240"/>
                  </a:lnTo>
                  <a:lnTo>
                    <a:pt x="873510" y="30780"/>
                  </a:lnTo>
                  <a:lnTo>
                    <a:pt x="875022" y="31320"/>
                  </a:lnTo>
                  <a:lnTo>
                    <a:pt x="876534" y="31860"/>
                  </a:lnTo>
                  <a:lnTo>
                    <a:pt x="878154" y="32508"/>
                  </a:lnTo>
                  <a:lnTo>
                    <a:pt x="879666" y="33048"/>
                  </a:lnTo>
                  <a:lnTo>
                    <a:pt x="881178" y="33696"/>
                  </a:lnTo>
                  <a:lnTo>
                    <a:pt x="882690" y="34236"/>
                  </a:lnTo>
                  <a:lnTo>
                    <a:pt x="884202" y="34884"/>
                  </a:lnTo>
                  <a:lnTo>
                    <a:pt x="885822" y="35532"/>
                  </a:lnTo>
                  <a:lnTo>
                    <a:pt x="887334" y="36072"/>
                  </a:lnTo>
                  <a:lnTo>
                    <a:pt x="888846" y="36720"/>
                  </a:lnTo>
                  <a:lnTo>
                    <a:pt x="890358" y="37368"/>
                  </a:lnTo>
                  <a:lnTo>
                    <a:pt x="891870" y="38124"/>
                  </a:lnTo>
                  <a:lnTo>
                    <a:pt x="893490" y="38772"/>
                  </a:lnTo>
                  <a:lnTo>
                    <a:pt x="895002" y="39420"/>
                  </a:lnTo>
                  <a:lnTo>
                    <a:pt x="896514" y="40176"/>
                  </a:lnTo>
                  <a:lnTo>
                    <a:pt x="898026" y="40932"/>
                  </a:lnTo>
                  <a:lnTo>
                    <a:pt x="899538" y="41580"/>
                  </a:lnTo>
                  <a:lnTo>
                    <a:pt x="901158" y="42336"/>
                  </a:lnTo>
                  <a:lnTo>
                    <a:pt x="902670" y="43092"/>
                  </a:lnTo>
                  <a:lnTo>
                    <a:pt x="904182" y="43956"/>
                  </a:lnTo>
                  <a:lnTo>
                    <a:pt x="905694" y="44712"/>
                  </a:lnTo>
                  <a:lnTo>
                    <a:pt x="907206" y="45576"/>
                  </a:lnTo>
                  <a:lnTo>
                    <a:pt x="908718" y="46332"/>
                  </a:lnTo>
                  <a:lnTo>
                    <a:pt x="910338" y="47196"/>
                  </a:lnTo>
                  <a:lnTo>
                    <a:pt x="911850" y="48060"/>
                  </a:lnTo>
                  <a:lnTo>
                    <a:pt x="913362" y="48924"/>
                  </a:lnTo>
                  <a:lnTo>
                    <a:pt x="914874" y="49788"/>
                  </a:lnTo>
                  <a:lnTo>
                    <a:pt x="916386" y="50652"/>
                  </a:lnTo>
                  <a:lnTo>
                    <a:pt x="918006" y="51516"/>
                  </a:lnTo>
                  <a:lnTo>
                    <a:pt x="919518" y="52380"/>
                  </a:lnTo>
                  <a:lnTo>
                    <a:pt x="921030" y="53352"/>
                  </a:lnTo>
                  <a:lnTo>
                    <a:pt x="922542" y="54216"/>
                  </a:lnTo>
                  <a:lnTo>
                    <a:pt x="924054" y="55188"/>
                  </a:lnTo>
                  <a:lnTo>
                    <a:pt x="925674" y="56160"/>
                  </a:lnTo>
                  <a:lnTo>
                    <a:pt x="927186" y="57024"/>
                  </a:lnTo>
                  <a:lnTo>
                    <a:pt x="928698" y="57996"/>
                  </a:lnTo>
                  <a:lnTo>
                    <a:pt x="930210" y="58968"/>
                  </a:lnTo>
                  <a:lnTo>
                    <a:pt x="931722" y="59940"/>
                  </a:lnTo>
                  <a:lnTo>
                    <a:pt x="933342" y="60804"/>
                  </a:lnTo>
                  <a:lnTo>
                    <a:pt x="934854" y="61776"/>
                  </a:lnTo>
                  <a:lnTo>
                    <a:pt x="936366" y="62748"/>
                  </a:lnTo>
                  <a:lnTo>
                    <a:pt x="937878" y="63720"/>
                  </a:lnTo>
                  <a:lnTo>
                    <a:pt x="939390" y="64692"/>
                  </a:lnTo>
                  <a:lnTo>
                    <a:pt x="940902" y="65556"/>
                  </a:lnTo>
                  <a:lnTo>
                    <a:pt x="942522" y="66528"/>
                  </a:lnTo>
                  <a:lnTo>
                    <a:pt x="944034" y="67500"/>
                  </a:lnTo>
                  <a:lnTo>
                    <a:pt x="945546" y="68472"/>
                  </a:lnTo>
                  <a:lnTo>
                    <a:pt x="947058" y="69336"/>
                  </a:lnTo>
                  <a:lnTo>
                    <a:pt x="948570" y="70308"/>
                  </a:lnTo>
                  <a:lnTo>
                    <a:pt x="950191" y="71280"/>
                  </a:lnTo>
                  <a:lnTo>
                    <a:pt x="951703" y="72144"/>
                  </a:lnTo>
                  <a:lnTo>
                    <a:pt x="953215" y="73116"/>
                  </a:lnTo>
                  <a:lnTo>
                    <a:pt x="954727" y="73980"/>
                  </a:lnTo>
                  <a:lnTo>
                    <a:pt x="956239" y="74952"/>
                  </a:lnTo>
                  <a:lnTo>
                    <a:pt x="957859" y="75816"/>
                  </a:lnTo>
                  <a:lnTo>
                    <a:pt x="959371" y="76680"/>
                  </a:lnTo>
                  <a:lnTo>
                    <a:pt x="960883" y="77652"/>
                  </a:lnTo>
                  <a:lnTo>
                    <a:pt x="962395" y="78516"/>
                  </a:lnTo>
                  <a:lnTo>
                    <a:pt x="963907" y="79380"/>
                  </a:lnTo>
                  <a:lnTo>
                    <a:pt x="965527" y="80244"/>
                  </a:lnTo>
                  <a:lnTo>
                    <a:pt x="967039" y="81108"/>
                  </a:lnTo>
                  <a:lnTo>
                    <a:pt x="968551" y="81972"/>
                  </a:lnTo>
                  <a:lnTo>
                    <a:pt x="970063" y="82728"/>
                  </a:lnTo>
                  <a:lnTo>
                    <a:pt x="971575" y="83592"/>
                  </a:lnTo>
                  <a:lnTo>
                    <a:pt x="973087" y="84456"/>
                  </a:lnTo>
                  <a:lnTo>
                    <a:pt x="974707" y="85212"/>
                  </a:lnTo>
                  <a:lnTo>
                    <a:pt x="976219" y="86076"/>
                  </a:lnTo>
                  <a:lnTo>
                    <a:pt x="977731" y="86832"/>
                  </a:lnTo>
                  <a:lnTo>
                    <a:pt x="979243" y="87696"/>
                  </a:lnTo>
                  <a:lnTo>
                    <a:pt x="980755" y="88452"/>
                  </a:lnTo>
                  <a:lnTo>
                    <a:pt x="982375" y="89316"/>
                  </a:lnTo>
                  <a:lnTo>
                    <a:pt x="983887" y="90072"/>
                  </a:lnTo>
                  <a:lnTo>
                    <a:pt x="985399" y="90828"/>
                  </a:lnTo>
                  <a:lnTo>
                    <a:pt x="986911" y="91584"/>
                  </a:lnTo>
                  <a:lnTo>
                    <a:pt x="988423" y="92340"/>
                  </a:lnTo>
                  <a:lnTo>
                    <a:pt x="990043" y="93096"/>
                  </a:lnTo>
                  <a:lnTo>
                    <a:pt x="991555" y="93852"/>
                  </a:lnTo>
                  <a:lnTo>
                    <a:pt x="993067" y="94608"/>
                  </a:lnTo>
                  <a:lnTo>
                    <a:pt x="994579" y="95364"/>
                  </a:lnTo>
                  <a:lnTo>
                    <a:pt x="996091" y="96120"/>
                  </a:lnTo>
                  <a:lnTo>
                    <a:pt x="997711" y="96876"/>
                  </a:lnTo>
                  <a:lnTo>
                    <a:pt x="999223" y="97632"/>
                  </a:lnTo>
                  <a:lnTo>
                    <a:pt x="1000735" y="98388"/>
                  </a:lnTo>
                  <a:lnTo>
                    <a:pt x="1002247" y="99036"/>
                  </a:lnTo>
                  <a:lnTo>
                    <a:pt x="1003759" y="99792"/>
                  </a:lnTo>
                  <a:lnTo>
                    <a:pt x="1005271" y="100548"/>
                  </a:lnTo>
                  <a:lnTo>
                    <a:pt x="1006891" y="101304"/>
                  </a:lnTo>
                  <a:lnTo>
                    <a:pt x="1008403" y="101952"/>
                  </a:lnTo>
                  <a:lnTo>
                    <a:pt x="1009915" y="102708"/>
                  </a:lnTo>
                  <a:lnTo>
                    <a:pt x="1011427" y="103464"/>
                  </a:lnTo>
                  <a:lnTo>
                    <a:pt x="1012939" y="104112"/>
                  </a:lnTo>
                  <a:lnTo>
                    <a:pt x="1014559" y="104868"/>
                  </a:lnTo>
                  <a:lnTo>
                    <a:pt x="1016071" y="105624"/>
                  </a:lnTo>
                  <a:lnTo>
                    <a:pt x="1017583" y="106272"/>
                  </a:lnTo>
                  <a:lnTo>
                    <a:pt x="1019095" y="107028"/>
                  </a:lnTo>
                  <a:lnTo>
                    <a:pt x="1020607" y="107784"/>
                  </a:lnTo>
                  <a:lnTo>
                    <a:pt x="1022227" y="108432"/>
                  </a:lnTo>
                  <a:lnTo>
                    <a:pt x="1023739" y="109188"/>
                  </a:lnTo>
                  <a:lnTo>
                    <a:pt x="1025251" y="109944"/>
                  </a:lnTo>
                  <a:lnTo>
                    <a:pt x="1026763" y="110592"/>
                  </a:lnTo>
                  <a:lnTo>
                    <a:pt x="1028275" y="111348"/>
                  </a:lnTo>
                  <a:lnTo>
                    <a:pt x="1029895" y="112104"/>
                  </a:lnTo>
                  <a:lnTo>
                    <a:pt x="1031407" y="112860"/>
                  </a:lnTo>
                  <a:lnTo>
                    <a:pt x="1032919" y="113616"/>
                  </a:lnTo>
                  <a:lnTo>
                    <a:pt x="1034431" y="114264"/>
                  </a:lnTo>
                  <a:lnTo>
                    <a:pt x="1035943" y="115020"/>
                  </a:lnTo>
                  <a:lnTo>
                    <a:pt x="1037455" y="115776"/>
                  </a:lnTo>
                  <a:lnTo>
                    <a:pt x="1039075" y="116532"/>
                  </a:lnTo>
                  <a:lnTo>
                    <a:pt x="1040587" y="117288"/>
                  </a:lnTo>
                  <a:lnTo>
                    <a:pt x="1042099" y="118044"/>
                  </a:lnTo>
                  <a:lnTo>
                    <a:pt x="1043611" y="118800"/>
                  </a:lnTo>
                  <a:lnTo>
                    <a:pt x="1045123" y="119556"/>
                  </a:lnTo>
                  <a:lnTo>
                    <a:pt x="1046743" y="120420"/>
                  </a:lnTo>
                  <a:lnTo>
                    <a:pt x="1048255" y="121176"/>
                  </a:lnTo>
                  <a:lnTo>
                    <a:pt x="1049767" y="121932"/>
                  </a:lnTo>
                  <a:lnTo>
                    <a:pt x="1051279" y="122688"/>
                  </a:lnTo>
                  <a:lnTo>
                    <a:pt x="1052791" y="123552"/>
                  </a:lnTo>
                  <a:lnTo>
                    <a:pt x="1054411" y="124308"/>
                  </a:lnTo>
                  <a:lnTo>
                    <a:pt x="1055923" y="125064"/>
                  </a:lnTo>
                  <a:lnTo>
                    <a:pt x="1057435" y="125928"/>
                  </a:lnTo>
                  <a:lnTo>
                    <a:pt x="1058947" y="126684"/>
                  </a:lnTo>
                  <a:lnTo>
                    <a:pt x="1060459" y="127548"/>
                  </a:lnTo>
                  <a:lnTo>
                    <a:pt x="1061971" y="128304"/>
                  </a:lnTo>
                  <a:lnTo>
                    <a:pt x="1063591" y="129168"/>
                  </a:lnTo>
                  <a:lnTo>
                    <a:pt x="1065103" y="130032"/>
                  </a:lnTo>
                  <a:lnTo>
                    <a:pt x="1066615" y="130788"/>
                  </a:lnTo>
                  <a:lnTo>
                    <a:pt x="1068127" y="131652"/>
                  </a:lnTo>
                  <a:lnTo>
                    <a:pt x="1069639" y="132516"/>
                  </a:lnTo>
                  <a:lnTo>
                    <a:pt x="1071259" y="133272"/>
                  </a:lnTo>
                  <a:lnTo>
                    <a:pt x="1072771" y="134136"/>
                  </a:lnTo>
                  <a:lnTo>
                    <a:pt x="1074283" y="135000"/>
                  </a:lnTo>
                  <a:lnTo>
                    <a:pt x="1075795" y="135865"/>
                  </a:lnTo>
                  <a:lnTo>
                    <a:pt x="1077307" y="136729"/>
                  </a:lnTo>
                  <a:lnTo>
                    <a:pt x="1078927" y="137485"/>
                  </a:lnTo>
                  <a:lnTo>
                    <a:pt x="1080439" y="138349"/>
                  </a:lnTo>
                  <a:lnTo>
                    <a:pt x="1081951" y="139213"/>
                  </a:lnTo>
                  <a:lnTo>
                    <a:pt x="1083463" y="140077"/>
                  </a:lnTo>
                  <a:lnTo>
                    <a:pt x="1084975" y="140833"/>
                  </a:lnTo>
                  <a:lnTo>
                    <a:pt x="1086596" y="141697"/>
                  </a:lnTo>
                  <a:lnTo>
                    <a:pt x="1088108" y="142561"/>
                  </a:lnTo>
                  <a:lnTo>
                    <a:pt x="1089620" y="143317"/>
                  </a:lnTo>
                  <a:lnTo>
                    <a:pt x="1091132" y="144181"/>
                  </a:lnTo>
                  <a:lnTo>
                    <a:pt x="1092644" y="145045"/>
                  </a:lnTo>
                  <a:lnTo>
                    <a:pt x="1094156" y="145801"/>
                  </a:lnTo>
                  <a:lnTo>
                    <a:pt x="1095776" y="146665"/>
                  </a:lnTo>
                  <a:lnTo>
                    <a:pt x="1097288" y="147421"/>
                  </a:lnTo>
                  <a:lnTo>
                    <a:pt x="1098800" y="148177"/>
                  </a:lnTo>
                  <a:lnTo>
                    <a:pt x="1100312" y="149041"/>
                  </a:lnTo>
                  <a:lnTo>
                    <a:pt x="1101824" y="149797"/>
                  </a:lnTo>
                  <a:lnTo>
                    <a:pt x="1103444" y="150553"/>
                  </a:lnTo>
                  <a:lnTo>
                    <a:pt x="1104956" y="151309"/>
                  </a:lnTo>
                  <a:lnTo>
                    <a:pt x="1106468" y="152065"/>
                  </a:lnTo>
                  <a:lnTo>
                    <a:pt x="1107980" y="152821"/>
                  </a:lnTo>
                  <a:lnTo>
                    <a:pt x="1109492" y="153469"/>
                  </a:lnTo>
                  <a:lnTo>
                    <a:pt x="1111112" y="154225"/>
                  </a:lnTo>
                  <a:lnTo>
                    <a:pt x="1112624" y="154981"/>
                  </a:lnTo>
                  <a:lnTo>
                    <a:pt x="1114136" y="155629"/>
                  </a:lnTo>
                  <a:lnTo>
                    <a:pt x="1115648" y="156277"/>
                  </a:lnTo>
                  <a:lnTo>
                    <a:pt x="1117160" y="157033"/>
                  </a:lnTo>
                  <a:lnTo>
                    <a:pt x="1118780" y="157681"/>
                  </a:lnTo>
                  <a:lnTo>
                    <a:pt x="1120292" y="158329"/>
                  </a:lnTo>
                  <a:lnTo>
                    <a:pt x="1121804" y="158977"/>
                  </a:lnTo>
                  <a:lnTo>
                    <a:pt x="1123316" y="159625"/>
                  </a:lnTo>
                  <a:lnTo>
                    <a:pt x="1124828" y="160165"/>
                  </a:lnTo>
                  <a:lnTo>
                    <a:pt x="1126340" y="160813"/>
                  </a:lnTo>
                  <a:lnTo>
                    <a:pt x="1127960" y="161461"/>
                  </a:lnTo>
                  <a:lnTo>
                    <a:pt x="1129472" y="162001"/>
                  </a:lnTo>
                  <a:lnTo>
                    <a:pt x="1130984" y="162541"/>
                  </a:lnTo>
                  <a:lnTo>
                    <a:pt x="1132496" y="163189"/>
                  </a:lnTo>
                  <a:lnTo>
                    <a:pt x="1134008" y="163729"/>
                  </a:lnTo>
                  <a:lnTo>
                    <a:pt x="1135628" y="164269"/>
                  </a:lnTo>
                  <a:lnTo>
                    <a:pt x="1137140" y="164809"/>
                  </a:lnTo>
                  <a:lnTo>
                    <a:pt x="1138652" y="165349"/>
                  </a:lnTo>
                  <a:lnTo>
                    <a:pt x="1140164" y="165889"/>
                  </a:lnTo>
                  <a:lnTo>
                    <a:pt x="1141676" y="166429"/>
                  </a:lnTo>
                  <a:lnTo>
                    <a:pt x="1143296" y="166861"/>
                  </a:lnTo>
                  <a:lnTo>
                    <a:pt x="1144808" y="167401"/>
                  </a:lnTo>
                  <a:lnTo>
                    <a:pt x="1146320" y="167941"/>
                  </a:lnTo>
                  <a:lnTo>
                    <a:pt x="1147832" y="168373"/>
                  </a:lnTo>
                  <a:lnTo>
                    <a:pt x="1149344" y="168913"/>
                  </a:lnTo>
                  <a:lnTo>
                    <a:pt x="1150964" y="169345"/>
                  </a:lnTo>
                  <a:lnTo>
                    <a:pt x="1152476" y="169777"/>
                  </a:lnTo>
                  <a:lnTo>
                    <a:pt x="1153988" y="170317"/>
                  </a:lnTo>
                  <a:lnTo>
                    <a:pt x="1155500" y="170749"/>
                  </a:lnTo>
                  <a:lnTo>
                    <a:pt x="1157012" y="171181"/>
                  </a:lnTo>
                  <a:lnTo>
                    <a:pt x="1158524" y="171721"/>
                  </a:lnTo>
                  <a:lnTo>
                    <a:pt x="1160144" y="172153"/>
                  </a:lnTo>
                  <a:lnTo>
                    <a:pt x="1161656" y="172585"/>
                  </a:lnTo>
                  <a:lnTo>
                    <a:pt x="1163168" y="173017"/>
                  </a:lnTo>
                  <a:lnTo>
                    <a:pt x="1164680" y="173557"/>
                  </a:lnTo>
                  <a:lnTo>
                    <a:pt x="1166192" y="173989"/>
                  </a:lnTo>
                  <a:lnTo>
                    <a:pt x="1167812" y="174421"/>
                  </a:lnTo>
                  <a:lnTo>
                    <a:pt x="1169324" y="174853"/>
                  </a:lnTo>
                  <a:lnTo>
                    <a:pt x="1170836" y="175285"/>
                  </a:lnTo>
                  <a:lnTo>
                    <a:pt x="1172348" y="175717"/>
                  </a:lnTo>
                  <a:lnTo>
                    <a:pt x="1173860" y="176149"/>
                  </a:lnTo>
                  <a:lnTo>
                    <a:pt x="1175480" y="176689"/>
                  </a:lnTo>
                  <a:lnTo>
                    <a:pt x="1176992" y="177121"/>
                  </a:lnTo>
                  <a:lnTo>
                    <a:pt x="1178504" y="177553"/>
                  </a:lnTo>
                  <a:lnTo>
                    <a:pt x="1180016" y="177985"/>
                  </a:lnTo>
                  <a:lnTo>
                    <a:pt x="1181528" y="178417"/>
                  </a:lnTo>
                  <a:lnTo>
                    <a:pt x="1183148" y="178849"/>
                  </a:lnTo>
                  <a:lnTo>
                    <a:pt x="1184660" y="179281"/>
                  </a:lnTo>
                  <a:lnTo>
                    <a:pt x="1186172" y="179713"/>
                  </a:lnTo>
                  <a:lnTo>
                    <a:pt x="1187684" y="180145"/>
                  </a:lnTo>
                  <a:lnTo>
                    <a:pt x="1189196" y="180577"/>
                  </a:lnTo>
                  <a:lnTo>
                    <a:pt x="1190708" y="181009"/>
                  </a:lnTo>
                  <a:lnTo>
                    <a:pt x="1192328" y="181549"/>
                  </a:lnTo>
                  <a:lnTo>
                    <a:pt x="1193840" y="181981"/>
                  </a:lnTo>
                  <a:lnTo>
                    <a:pt x="1195352" y="182413"/>
                  </a:lnTo>
                  <a:lnTo>
                    <a:pt x="1196864" y="182845"/>
                  </a:lnTo>
                  <a:lnTo>
                    <a:pt x="1204532" y="184897"/>
                  </a:lnTo>
                  <a:lnTo>
                    <a:pt x="1206044" y="185329"/>
                  </a:lnTo>
                  <a:lnTo>
                    <a:pt x="1207664" y="185761"/>
                  </a:lnTo>
                  <a:lnTo>
                    <a:pt x="1209176" y="186085"/>
                  </a:lnTo>
                  <a:lnTo>
                    <a:pt x="1210688" y="186517"/>
                  </a:lnTo>
                  <a:lnTo>
                    <a:pt x="1212200" y="186949"/>
                  </a:lnTo>
                  <a:lnTo>
                    <a:pt x="1213712" y="187273"/>
                  </a:lnTo>
                  <a:lnTo>
                    <a:pt x="1215332" y="187705"/>
                  </a:lnTo>
                  <a:lnTo>
                    <a:pt x="1216844" y="188029"/>
                  </a:lnTo>
                  <a:lnTo>
                    <a:pt x="1218356" y="188461"/>
                  </a:lnTo>
                  <a:lnTo>
                    <a:pt x="1219868" y="188785"/>
                  </a:lnTo>
                  <a:lnTo>
                    <a:pt x="1221381" y="189109"/>
                  </a:lnTo>
                  <a:lnTo>
                    <a:pt x="1222893" y="189541"/>
                  </a:lnTo>
                  <a:lnTo>
                    <a:pt x="1224513" y="189865"/>
                  </a:lnTo>
                  <a:lnTo>
                    <a:pt x="1226025" y="190189"/>
                  </a:lnTo>
                  <a:lnTo>
                    <a:pt x="1227537" y="190513"/>
                  </a:lnTo>
                  <a:lnTo>
                    <a:pt x="1229049" y="190837"/>
                  </a:lnTo>
                  <a:lnTo>
                    <a:pt x="1230561" y="191161"/>
                  </a:lnTo>
                  <a:lnTo>
                    <a:pt x="1232181" y="191485"/>
                  </a:lnTo>
                  <a:lnTo>
                    <a:pt x="1233693" y="191809"/>
                  </a:lnTo>
                  <a:lnTo>
                    <a:pt x="1235205" y="192133"/>
                  </a:lnTo>
                  <a:lnTo>
                    <a:pt x="1236717" y="192457"/>
                  </a:lnTo>
                  <a:lnTo>
                    <a:pt x="1238229" y="192673"/>
                  </a:lnTo>
                  <a:lnTo>
                    <a:pt x="1239849" y="192997"/>
                  </a:lnTo>
                  <a:lnTo>
                    <a:pt x="1241361" y="193321"/>
                  </a:lnTo>
                  <a:lnTo>
                    <a:pt x="1242873" y="193537"/>
                  </a:lnTo>
                  <a:lnTo>
                    <a:pt x="1244385" y="193861"/>
                  </a:lnTo>
                  <a:lnTo>
                    <a:pt x="1245897" y="194077"/>
                  </a:lnTo>
                  <a:lnTo>
                    <a:pt x="1247517" y="194401"/>
                  </a:lnTo>
                  <a:lnTo>
                    <a:pt x="1249029" y="194617"/>
                  </a:lnTo>
                  <a:lnTo>
                    <a:pt x="1250541" y="194833"/>
                  </a:lnTo>
                  <a:lnTo>
                    <a:pt x="1252053" y="195157"/>
                  </a:lnTo>
                  <a:lnTo>
                    <a:pt x="1253565" y="195373"/>
                  </a:lnTo>
                  <a:lnTo>
                    <a:pt x="1255077" y="195589"/>
                  </a:lnTo>
                  <a:lnTo>
                    <a:pt x="1256697" y="195805"/>
                  </a:lnTo>
                  <a:lnTo>
                    <a:pt x="1258209" y="196129"/>
                  </a:lnTo>
                  <a:lnTo>
                    <a:pt x="1259721" y="196345"/>
                  </a:lnTo>
                  <a:lnTo>
                    <a:pt x="1261233" y="196561"/>
                  </a:lnTo>
                  <a:lnTo>
                    <a:pt x="1262745" y="196777"/>
                  </a:lnTo>
                  <a:lnTo>
                    <a:pt x="1264365" y="196993"/>
                  </a:lnTo>
                  <a:lnTo>
                    <a:pt x="1265877" y="197209"/>
                  </a:lnTo>
                  <a:lnTo>
                    <a:pt x="1267389" y="197425"/>
                  </a:lnTo>
                  <a:lnTo>
                    <a:pt x="1268901" y="197641"/>
                  </a:lnTo>
                  <a:lnTo>
                    <a:pt x="1270413" y="197857"/>
                  </a:lnTo>
                  <a:lnTo>
                    <a:pt x="1272033" y="198073"/>
                  </a:lnTo>
                  <a:lnTo>
                    <a:pt x="1273545" y="198289"/>
                  </a:lnTo>
                  <a:lnTo>
                    <a:pt x="1275057" y="198505"/>
                  </a:lnTo>
                  <a:lnTo>
                    <a:pt x="1276569" y="198721"/>
                  </a:lnTo>
                  <a:lnTo>
                    <a:pt x="1278081" y="198937"/>
                  </a:lnTo>
                  <a:lnTo>
                    <a:pt x="1279593" y="199153"/>
                  </a:lnTo>
                  <a:lnTo>
                    <a:pt x="1281213" y="199369"/>
                  </a:lnTo>
                  <a:lnTo>
                    <a:pt x="1282725" y="199477"/>
                  </a:lnTo>
                  <a:lnTo>
                    <a:pt x="1284237" y="199693"/>
                  </a:lnTo>
                  <a:lnTo>
                    <a:pt x="1285749" y="199909"/>
                  </a:lnTo>
                  <a:lnTo>
                    <a:pt x="1287261" y="200125"/>
                  </a:lnTo>
                  <a:lnTo>
                    <a:pt x="1288881" y="200341"/>
                  </a:lnTo>
                  <a:lnTo>
                    <a:pt x="1290393" y="200557"/>
                  </a:lnTo>
                  <a:lnTo>
                    <a:pt x="1291905" y="200665"/>
                  </a:lnTo>
                  <a:lnTo>
                    <a:pt x="1293417" y="200881"/>
                  </a:lnTo>
                  <a:lnTo>
                    <a:pt x="1294929" y="201097"/>
                  </a:lnTo>
                  <a:lnTo>
                    <a:pt x="1296549" y="201313"/>
                  </a:lnTo>
                  <a:lnTo>
                    <a:pt x="1298061" y="201421"/>
                  </a:lnTo>
                  <a:lnTo>
                    <a:pt x="1299573" y="201637"/>
                  </a:lnTo>
                  <a:lnTo>
                    <a:pt x="1301085" y="201853"/>
                  </a:lnTo>
                  <a:lnTo>
                    <a:pt x="1302597" y="201961"/>
                  </a:lnTo>
                  <a:lnTo>
                    <a:pt x="1304217" y="202177"/>
                  </a:lnTo>
                  <a:lnTo>
                    <a:pt x="1305729" y="202393"/>
                  </a:lnTo>
                  <a:lnTo>
                    <a:pt x="1307241" y="202501"/>
                  </a:lnTo>
                  <a:lnTo>
                    <a:pt x="1308753" y="202717"/>
                  </a:lnTo>
                  <a:lnTo>
                    <a:pt x="1310265" y="202933"/>
                  </a:lnTo>
                  <a:lnTo>
                    <a:pt x="1311777" y="203041"/>
                  </a:lnTo>
                  <a:lnTo>
                    <a:pt x="1313397" y="203257"/>
                  </a:lnTo>
                  <a:lnTo>
                    <a:pt x="1314909" y="203473"/>
                  </a:lnTo>
                  <a:lnTo>
                    <a:pt x="1316421" y="203581"/>
                  </a:lnTo>
                  <a:lnTo>
                    <a:pt x="1317933" y="203797"/>
                  </a:lnTo>
                  <a:lnTo>
                    <a:pt x="1319445" y="203905"/>
                  </a:lnTo>
                  <a:lnTo>
                    <a:pt x="1321065" y="204121"/>
                  </a:lnTo>
                  <a:lnTo>
                    <a:pt x="1322577" y="204229"/>
                  </a:lnTo>
                  <a:lnTo>
                    <a:pt x="1324089" y="204445"/>
                  </a:lnTo>
                  <a:lnTo>
                    <a:pt x="1325601" y="204553"/>
                  </a:lnTo>
                  <a:lnTo>
                    <a:pt x="1327113" y="204769"/>
                  </a:lnTo>
                  <a:lnTo>
                    <a:pt x="1328733" y="204877"/>
                  </a:lnTo>
                  <a:lnTo>
                    <a:pt x="1330245" y="205093"/>
                  </a:lnTo>
                  <a:lnTo>
                    <a:pt x="1331757" y="205201"/>
                  </a:lnTo>
                  <a:lnTo>
                    <a:pt x="1333269" y="205309"/>
                  </a:lnTo>
                  <a:lnTo>
                    <a:pt x="1334781" y="205525"/>
                  </a:lnTo>
                  <a:lnTo>
                    <a:pt x="1336401" y="205633"/>
                  </a:lnTo>
                  <a:lnTo>
                    <a:pt x="1337913" y="205741"/>
                  </a:lnTo>
                  <a:lnTo>
                    <a:pt x="1339425" y="205957"/>
                  </a:lnTo>
                  <a:lnTo>
                    <a:pt x="1340937" y="206065"/>
                  </a:lnTo>
                  <a:lnTo>
                    <a:pt x="1342449" y="206173"/>
                  </a:lnTo>
                  <a:lnTo>
                    <a:pt x="1343961" y="206281"/>
                  </a:lnTo>
                  <a:lnTo>
                    <a:pt x="1345581" y="206497"/>
                  </a:lnTo>
                  <a:lnTo>
                    <a:pt x="1347093" y="206605"/>
                  </a:lnTo>
                  <a:lnTo>
                    <a:pt x="1348605" y="206713"/>
                  </a:lnTo>
                  <a:lnTo>
                    <a:pt x="1350117" y="206821"/>
                  </a:lnTo>
                  <a:lnTo>
                    <a:pt x="1351629" y="206929"/>
                  </a:lnTo>
                  <a:lnTo>
                    <a:pt x="1353249" y="207037"/>
                  </a:lnTo>
                  <a:lnTo>
                    <a:pt x="1354761" y="207145"/>
                  </a:lnTo>
                  <a:lnTo>
                    <a:pt x="1356274" y="207253"/>
                  </a:lnTo>
                  <a:lnTo>
                    <a:pt x="1357786" y="207469"/>
                  </a:lnTo>
                  <a:lnTo>
                    <a:pt x="1359298" y="207577"/>
                  </a:lnTo>
                  <a:lnTo>
                    <a:pt x="1360918" y="207685"/>
                  </a:lnTo>
                  <a:lnTo>
                    <a:pt x="1362430" y="207793"/>
                  </a:lnTo>
                  <a:lnTo>
                    <a:pt x="1363942" y="207793"/>
                  </a:lnTo>
                  <a:lnTo>
                    <a:pt x="1365454" y="207901"/>
                  </a:lnTo>
                  <a:lnTo>
                    <a:pt x="1366966" y="208009"/>
                  </a:lnTo>
                  <a:lnTo>
                    <a:pt x="1368586" y="208117"/>
                  </a:lnTo>
                  <a:lnTo>
                    <a:pt x="1370098" y="208225"/>
                  </a:lnTo>
                  <a:lnTo>
                    <a:pt x="1371610" y="208333"/>
                  </a:lnTo>
                  <a:lnTo>
                    <a:pt x="1373122" y="208441"/>
                  </a:lnTo>
                  <a:lnTo>
                    <a:pt x="1374634" y="208549"/>
                  </a:lnTo>
                  <a:lnTo>
                    <a:pt x="1376146" y="208657"/>
                  </a:lnTo>
                  <a:lnTo>
                    <a:pt x="1377766" y="208765"/>
                  </a:lnTo>
                  <a:lnTo>
                    <a:pt x="1379278" y="208765"/>
                  </a:lnTo>
                  <a:lnTo>
                    <a:pt x="1380790" y="208873"/>
                  </a:lnTo>
                  <a:lnTo>
                    <a:pt x="1382302" y="208981"/>
                  </a:lnTo>
                  <a:lnTo>
                    <a:pt x="1383814" y="209089"/>
                  </a:lnTo>
                  <a:lnTo>
                    <a:pt x="1385434" y="209197"/>
                  </a:lnTo>
                  <a:lnTo>
                    <a:pt x="1386946" y="209305"/>
                  </a:lnTo>
                  <a:lnTo>
                    <a:pt x="1388458" y="209413"/>
                  </a:lnTo>
                  <a:lnTo>
                    <a:pt x="1389970" y="209413"/>
                  </a:lnTo>
                  <a:lnTo>
                    <a:pt x="1391482" y="209521"/>
                  </a:lnTo>
                  <a:lnTo>
                    <a:pt x="1393102" y="209629"/>
                  </a:lnTo>
                  <a:lnTo>
                    <a:pt x="1394614" y="209737"/>
                  </a:lnTo>
                  <a:lnTo>
                    <a:pt x="1396126" y="209845"/>
                  </a:lnTo>
                  <a:lnTo>
                    <a:pt x="1397638" y="209953"/>
                  </a:lnTo>
                  <a:lnTo>
                    <a:pt x="1399150" y="210061"/>
                  </a:lnTo>
                  <a:lnTo>
                    <a:pt x="1400770" y="210169"/>
                  </a:lnTo>
                  <a:lnTo>
                    <a:pt x="1402282" y="210277"/>
                  </a:lnTo>
                  <a:lnTo>
                    <a:pt x="1403794" y="210277"/>
                  </a:lnTo>
                  <a:lnTo>
                    <a:pt x="1405306" y="210385"/>
                  </a:lnTo>
                  <a:lnTo>
                    <a:pt x="1406818" y="210493"/>
                  </a:lnTo>
                  <a:lnTo>
                    <a:pt x="1408330" y="210601"/>
                  </a:lnTo>
                  <a:lnTo>
                    <a:pt x="1409950" y="210709"/>
                  </a:lnTo>
                  <a:lnTo>
                    <a:pt x="1411462" y="210817"/>
                  </a:lnTo>
                  <a:lnTo>
                    <a:pt x="1412974" y="210925"/>
                  </a:lnTo>
                  <a:lnTo>
                    <a:pt x="1414486" y="211033"/>
                  </a:lnTo>
                  <a:lnTo>
                    <a:pt x="1415998" y="211141"/>
                  </a:lnTo>
                  <a:lnTo>
                    <a:pt x="1417618" y="211249"/>
                  </a:lnTo>
                  <a:lnTo>
                    <a:pt x="1419130" y="211357"/>
                  </a:lnTo>
                  <a:lnTo>
                    <a:pt x="1420642" y="211465"/>
                  </a:lnTo>
                  <a:lnTo>
                    <a:pt x="1422154" y="211573"/>
                  </a:lnTo>
                  <a:lnTo>
                    <a:pt x="1423666" y="211681"/>
                  </a:lnTo>
                  <a:lnTo>
                    <a:pt x="1425286" y="211789"/>
                  </a:lnTo>
                  <a:lnTo>
                    <a:pt x="1426798" y="211897"/>
                  </a:lnTo>
                  <a:lnTo>
                    <a:pt x="1428310" y="212005"/>
                  </a:lnTo>
                  <a:lnTo>
                    <a:pt x="1429822" y="212113"/>
                  </a:lnTo>
                  <a:lnTo>
                    <a:pt x="1431334" y="212221"/>
                  </a:lnTo>
                  <a:lnTo>
                    <a:pt x="1432954" y="212329"/>
                  </a:lnTo>
                  <a:lnTo>
                    <a:pt x="1434466" y="212437"/>
                  </a:lnTo>
                  <a:lnTo>
                    <a:pt x="1435978" y="212545"/>
                  </a:lnTo>
                  <a:lnTo>
                    <a:pt x="1437490" y="212653"/>
                  </a:lnTo>
                  <a:lnTo>
                    <a:pt x="1439002" y="212761"/>
                  </a:lnTo>
                  <a:lnTo>
                    <a:pt x="1440514" y="212869"/>
                  </a:lnTo>
                  <a:lnTo>
                    <a:pt x="1442134" y="212869"/>
                  </a:lnTo>
                  <a:lnTo>
                    <a:pt x="1443646" y="212977"/>
                  </a:lnTo>
                  <a:lnTo>
                    <a:pt x="1445158" y="213085"/>
                  </a:lnTo>
                  <a:lnTo>
                    <a:pt x="1446670" y="213193"/>
                  </a:lnTo>
                  <a:lnTo>
                    <a:pt x="1448182" y="213301"/>
                  </a:lnTo>
                  <a:lnTo>
                    <a:pt x="1449802" y="213301"/>
                  </a:lnTo>
                  <a:lnTo>
                    <a:pt x="1451314" y="213409"/>
                  </a:lnTo>
                  <a:lnTo>
                    <a:pt x="1452826" y="213517"/>
                  </a:lnTo>
                  <a:lnTo>
                    <a:pt x="1454338" y="213517"/>
                  </a:lnTo>
                  <a:lnTo>
                    <a:pt x="1455850" y="213625"/>
                  </a:lnTo>
                  <a:lnTo>
                    <a:pt x="1457470" y="213733"/>
                  </a:lnTo>
                  <a:lnTo>
                    <a:pt x="1458982" y="213733"/>
                  </a:lnTo>
                  <a:lnTo>
                    <a:pt x="1460494" y="213841"/>
                  </a:lnTo>
                  <a:lnTo>
                    <a:pt x="1462006" y="213841"/>
                  </a:lnTo>
                  <a:lnTo>
                    <a:pt x="1463518" y="213949"/>
                  </a:lnTo>
                  <a:lnTo>
                    <a:pt x="1465138" y="213949"/>
                  </a:lnTo>
                  <a:lnTo>
                    <a:pt x="1466650" y="214057"/>
                  </a:lnTo>
                  <a:lnTo>
                    <a:pt x="1468162" y="214057"/>
                  </a:lnTo>
                  <a:lnTo>
                    <a:pt x="1469674" y="214165"/>
                  </a:lnTo>
                  <a:lnTo>
                    <a:pt x="1471186" y="214165"/>
                  </a:lnTo>
                  <a:lnTo>
                    <a:pt x="1472698" y="214273"/>
                  </a:lnTo>
                  <a:lnTo>
                    <a:pt x="1474318" y="214273"/>
                  </a:lnTo>
                  <a:lnTo>
                    <a:pt x="1475830" y="214273"/>
                  </a:lnTo>
                  <a:lnTo>
                    <a:pt x="1477342" y="214381"/>
                  </a:lnTo>
                  <a:lnTo>
                    <a:pt x="1478854" y="214381"/>
                  </a:lnTo>
                  <a:lnTo>
                    <a:pt x="1480366" y="214381"/>
                  </a:lnTo>
                  <a:lnTo>
                    <a:pt x="1481986" y="214381"/>
                  </a:lnTo>
                  <a:lnTo>
                    <a:pt x="1483498" y="214489"/>
                  </a:lnTo>
                  <a:lnTo>
                    <a:pt x="1485010" y="214489"/>
                  </a:lnTo>
                  <a:lnTo>
                    <a:pt x="1486522" y="214489"/>
                  </a:lnTo>
                  <a:lnTo>
                    <a:pt x="1488034" y="214489"/>
                  </a:lnTo>
                  <a:lnTo>
                    <a:pt x="1489654" y="214489"/>
                  </a:lnTo>
                  <a:lnTo>
                    <a:pt x="1491166" y="214597"/>
                  </a:lnTo>
                  <a:lnTo>
                    <a:pt x="1552403" y="214597"/>
                  </a:lnTo>
                  <a:lnTo>
                    <a:pt x="1554023" y="214705"/>
                  </a:lnTo>
                  <a:lnTo>
                    <a:pt x="1566227" y="214705"/>
                  </a:lnTo>
                  <a:lnTo>
                    <a:pt x="1567739" y="214813"/>
                  </a:lnTo>
                </a:path>
                <a:path w="1567814" h="215900">
                  <a:moveTo>
                    <a:pt x="1567739" y="215893"/>
                  </a:moveTo>
                  <a:lnTo>
                    <a:pt x="1567739" y="215893"/>
                  </a:lnTo>
                  <a:lnTo>
                    <a:pt x="1512" y="215893"/>
                  </a:lnTo>
                  <a:lnTo>
                    <a:pt x="0" y="215893"/>
                  </a:lnTo>
                </a:path>
              </a:pathLst>
            </a:custGeom>
            <a:ln w="11556">
              <a:solidFill>
                <a:srgbClr val="005B96"/>
              </a:solidFill>
            </a:ln>
          </p:spPr>
          <p:txBody>
            <a:bodyPr wrap="square" lIns="0" tIns="0" rIns="0" bIns="0" rtlCol="0"/>
            <a:lstStyle/>
            <a:p>
              <a:endParaRPr/>
            </a:p>
          </p:txBody>
        </p:sp>
      </p:grpSp>
      <p:sp>
        <p:nvSpPr>
          <p:cNvPr id="14" name="object 14"/>
          <p:cNvSpPr txBox="1"/>
          <p:nvPr/>
        </p:nvSpPr>
        <p:spPr>
          <a:xfrm>
            <a:off x="1300941" y="2498389"/>
            <a:ext cx="309245" cy="168275"/>
          </a:xfrm>
          <a:prstGeom prst="rect">
            <a:avLst/>
          </a:prstGeom>
        </p:spPr>
        <p:txBody>
          <a:bodyPr vert="horz" wrap="square" lIns="0" tIns="17145" rIns="0" bIns="0" rtlCol="0">
            <a:spAutoFit/>
          </a:bodyPr>
          <a:lstStyle/>
          <a:p>
            <a:pPr marL="12700">
              <a:lnSpc>
                <a:spcPct val="100000"/>
              </a:lnSpc>
              <a:spcBef>
                <a:spcPts val="135"/>
              </a:spcBef>
            </a:pPr>
            <a:r>
              <a:rPr sz="900" spc="15" dirty="0">
                <a:solidFill>
                  <a:srgbClr val="1A1A1A"/>
                </a:solidFill>
                <a:latin typeface="Times New Roman"/>
                <a:cs typeface="Times New Roman"/>
              </a:rPr>
              <a:t>sigma</a:t>
            </a:r>
            <a:endParaRPr sz="900">
              <a:latin typeface="Times New Roman"/>
              <a:cs typeface="Times New Roman"/>
            </a:endParaRPr>
          </a:p>
        </p:txBody>
      </p:sp>
      <p:sp>
        <p:nvSpPr>
          <p:cNvPr id="15" name="object 15"/>
          <p:cNvSpPr txBox="1"/>
          <p:nvPr/>
        </p:nvSpPr>
        <p:spPr>
          <a:xfrm>
            <a:off x="1221776" y="1686115"/>
            <a:ext cx="467995" cy="168275"/>
          </a:xfrm>
          <a:prstGeom prst="rect">
            <a:avLst/>
          </a:prstGeom>
        </p:spPr>
        <p:txBody>
          <a:bodyPr vert="horz" wrap="square" lIns="0" tIns="17145" rIns="0" bIns="0" rtlCol="0">
            <a:spAutoFit/>
          </a:bodyPr>
          <a:lstStyle/>
          <a:p>
            <a:pPr marL="12700">
              <a:lnSpc>
                <a:spcPct val="100000"/>
              </a:lnSpc>
              <a:spcBef>
                <a:spcPts val="135"/>
              </a:spcBef>
            </a:pPr>
            <a:r>
              <a:rPr sz="900" spc="15" dirty="0">
                <a:solidFill>
                  <a:srgbClr val="1A1A1A"/>
                </a:solidFill>
                <a:latin typeface="Times New Roman"/>
                <a:cs typeface="Times New Roman"/>
              </a:rPr>
              <a:t>b_weight</a:t>
            </a:r>
            <a:endParaRPr sz="900">
              <a:latin typeface="Times New Roman"/>
              <a:cs typeface="Times New Roman"/>
            </a:endParaRPr>
          </a:p>
        </p:txBody>
      </p:sp>
      <p:sp>
        <p:nvSpPr>
          <p:cNvPr id="16" name="object 16"/>
          <p:cNvSpPr txBox="1"/>
          <p:nvPr/>
        </p:nvSpPr>
        <p:spPr>
          <a:xfrm>
            <a:off x="1172312" y="873733"/>
            <a:ext cx="566420" cy="168275"/>
          </a:xfrm>
          <a:prstGeom prst="rect">
            <a:avLst/>
          </a:prstGeom>
        </p:spPr>
        <p:txBody>
          <a:bodyPr vert="horz" wrap="square" lIns="0" tIns="17145" rIns="0" bIns="0" rtlCol="0">
            <a:spAutoFit/>
          </a:bodyPr>
          <a:lstStyle/>
          <a:p>
            <a:pPr marL="12700">
              <a:lnSpc>
                <a:spcPct val="100000"/>
              </a:lnSpc>
              <a:spcBef>
                <a:spcPts val="135"/>
              </a:spcBef>
            </a:pPr>
            <a:r>
              <a:rPr sz="900" spc="10" dirty="0">
                <a:solidFill>
                  <a:srgbClr val="1A1A1A"/>
                </a:solidFill>
                <a:latin typeface="Times New Roman"/>
                <a:cs typeface="Times New Roman"/>
              </a:rPr>
              <a:t>b_Intercept</a:t>
            </a:r>
            <a:endParaRPr sz="900">
              <a:latin typeface="Times New Roman"/>
              <a:cs typeface="Times New Roman"/>
            </a:endParaRPr>
          </a:p>
        </p:txBody>
      </p:sp>
      <p:grpSp>
        <p:nvGrpSpPr>
          <p:cNvPr id="17" name="object 17"/>
          <p:cNvGrpSpPr/>
          <p:nvPr/>
        </p:nvGrpSpPr>
        <p:grpSpPr>
          <a:xfrm>
            <a:off x="666921" y="2907765"/>
            <a:ext cx="1577340" cy="40640"/>
            <a:chOff x="666921" y="2907765"/>
            <a:chExt cx="1577340" cy="40640"/>
          </a:xfrm>
        </p:grpSpPr>
        <p:sp>
          <p:nvSpPr>
            <p:cNvPr id="18" name="object 18"/>
            <p:cNvSpPr/>
            <p:nvPr/>
          </p:nvSpPr>
          <p:spPr>
            <a:xfrm>
              <a:off x="671684" y="2912528"/>
              <a:ext cx="1567815" cy="0"/>
            </a:xfrm>
            <a:custGeom>
              <a:avLst/>
              <a:gdLst/>
              <a:ahLst/>
              <a:cxnLst/>
              <a:rect l="l" t="t" r="r" b="b"/>
              <a:pathLst>
                <a:path w="1567814">
                  <a:moveTo>
                    <a:pt x="0" y="0"/>
                  </a:moveTo>
                  <a:lnTo>
                    <a:pt x="1567739" y="0"/>
                  </a:lnTo>
                </a:path>
              </a:pathLst>
            </a:custGeom>
            <a:ln w="9180">
              <a:solidFill>
                <a:srgbClr val="000000"/>
              </a:solidFill>
            </a:ln>
          </p:spPr>
          <p:txBody>
            <a:bodyPr wrap="square" lIns="0" tIns="0" rIns="0" bIns="0" rtlCol="0"/>
            <a:lstStyle/>
            <a:p>
              <a:endParaRPr/>
            </a:p>
          </p:txBody>
        </p:sp>
        <p:sp>
          <p:nvSpPr>
            <p:cNvPr id="19" name="object 19"/>
            <p:cNvSpPr/>
            <p:nvPr/>
          </p:nvSpPr>
          <p:spPr>
            <a:xfrm>
              <a:off x="685400" y="2912528"/>
              <a:ext cx="1332865" cy="32384"/>
            </a:xfrm>
            <a:custGeom>
              <a:avLst/>
              <a:gdLst/>
              <a:ahLst/>
              <a:cxnLst/>
              <a:rect l="l" t="t" r="r" b="b"/>
              <a:pathLst>
                <a:path w="1332864" h="32385">
                  <a:moveTo>
                    <a:pt x="0" y="32292"/>
                  </a:moveTo>
                  <a:lnTo>
                    <a:pt x="0" y="0"/>
                  </a:lnTo>
                </a:path>
                <a:path w="1332864" h="32385">
                  <a:moveTo>
                    <a:pt x="444099" y="32292"/>
                  </a:moveTo>
                  <a:lnTo>
                    <a:pt x="444099" y="0"/>
                  </a:lnTo>
                </a:path>
                <a:path w="1332864" h="32385">
                  <a:moveTo>
                    <a:pt x="888198" y="32292"/>
                  </a:moveTo>
                  <a:lnTo>
                    <a:pt x="888198" y="0"/>
                  </a:lnTo>
                </a:path>
                <a:path w="1332864" h="32385">
                  <a:moveTo>
                    <a:pt x="1332297" y="32292"/>
                  </a:moveTo>
                  <a:lnTo>
                    <a:pt x="1332297" y="0"/>
                  </a:lnTo>
                </a:path>
              </a:pathLst>
            </a:custGeom>
            <a:ln w="6912">
              <a:solidFill>
                <a:srgbClr val="333333"/>
              </a:solidFill>
            </a:ln>
          </p:spPr>
          <p:txBody>
            <a:bodyPr wrap="square" lIns="0" tIns="0" rIns="0" bIns="0" rtlCol="0"/>
            <a:lstStyle/>
            <a:p>
              <a:endParaRPr/>
            </a:p>
          </p:txBody>
        </p:sp>
      </p:grpSp>
      <p:sp>
        <p:nvSpPr>
          <p:cNvPr id="20" name="object 20"/>
          <p:cNvSpPr txBox="1"/>
          <p:nvPr/>
        </p:nvSpPr>
        <p:spPr>
          <a:xfrm>
            <a:off x="605200" y="2921428"/>
            <a:ext cx="604520" cy="155575"/>
          </a:xfrm>
          <a:prstGeom prst="rect">
            <a:avLst/>
          </a:prstGeom>
        </p:spPr>
        <p:txBody>
          <a:bodyPr vert="horz" wrap="square" lIns="0" tIns="12700" rIns="0" bIns="0" rtlCol="0">
            <a:spAutoFit/>
          </a:bodyPr>
          <a:lstStyle/>
          <a:p>
            <a:pPr marL="12700">
              <a:lnSpc>
                <a:spcPct val="100000"/>
              </a:lnSpc>
              <a:spcBef>
                <a:spcPts val="100"/>
              </a:spcBef>
              <a:tabLst>
                <a:tab pos="456565" algn="l"/>
              </a:tabLst>
            </a:pPr>
            <a:r>
              <a:rPr sz="850" dirty="0">
                <a:solidFill>
                  <a:srgbClr val="4D4D4D"/>
                </a:solidFill>
                <a:latin typeface="Times New Roman"/>
                <a:cs typeface="Times New Roman"/>
              </a:rPr>
              <a:t>4.4	4.8</a:t>
            </a:r>
            <a:endParaRPr sz="850">
              <a:latin typeface="Times New Roman"/>
              <a:cs typeface="Times New Roman"/>
            </a:endParaRPr>
          </a:p>
        </p:txBody>
      </p:sp>
      <p:sp>
        <p:nvSpPr>
          <p:cNvPr id="21" name="object 21"/>
          <p:cNvSpPr txBox="1"/>
          <p:nvPr/>
        </p:nvSpPr>
        <p:spPr>
          <a:xfrm>
            <a:off x="1493398" y="2921428"/>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5.2</a:t>
            </a:r>
            <a:endParaRPr sz="850">
              <a:latin typeface="Times New Roman"/>
              <a:cs typeface="Times New Roman"/>
            </a:endParaRPr>
          </a:p>
        </p:txBody>
      </p:sp>
      <p:sp>
        <p:nvSpPr>
          <p:cNvPr id="22" name="object 22"/>
          <p:cNvSpPr txBox="1"/>
          <p:nvPr/>
        </p:nvSpPr>
        <p:spPr>
          <a:xfrm>
            <a:off x="1937498" y="2921428"/>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5.6</a:t>
            </a:r>
            <a:endParaRPr sz="850">
              <a:latin typeface="Times New Roman"/>
              <a:cs typeface="Times New Roman"/>
            </a:endParaRPr>
          </a:p>
        </p:txBody>
      </p:sp>
      <p:grpSp>
        <p:nvGrpSpPr>
          <p:cNvPr id="23" name="object 23"/>
          <p:cNvGrpSpPr/>
          <p:nvPr/>
        </p:nvGrpSpPr>
        <p:grpSpPr>
          <a:xfrm>
            <a:off x="666921" y="2095491"/>
            <a:ext cx="1577340" cy="40640"/>
            <a:chOff x="666921" y="2095491"/>
            <a:chExt cx="1577340" cy="40640"/>
          </a:xfrm>
        </p:grpSpPr>
        <p:sp>
          <p:nvSpPr>
            <p:cNvPr id="24" name="object 24"/>
            <p:cNvSpPr/>
            <p:nvPr/>
          </p:nvSpPr>
          <p:spPr>
            <a:xfrm>
              <a:off x="671684" y="2100254"/>
              <a:ext cx="1567815" cy="0"/>
            </a:xfrm>
            <a:custGeom>
              <a:avLst/>
              <a:gdLst/>
              <a:ahLst/>
              <a:cxnLst/>
              <a:rect l="l" t="t" r="r" b="b"/>
              <a:pathLst>
                <a:path w="1567814">
                  <a:moveTo>
                    <a:pt x="0" y="0"/>
                  </a:moveTo>
                  <a:lnTo>
                    <a:pt x="1567739" y="0"/>
                  </a:lnTo>
                </a:path>
              </a:pathLst>
            </a:custGeom>
            <a:ln w="9180">
              <a:solidFill>
                <a:srgbClr val="000000"/>
              </a:solidFill>
            </a:ln>
          </p:spPr>
          <p:txBody>
            <a:bodyPr wrap="square" lIns="0" tIns="0" rIns="0" bIns="0" rtlCol="0"/>
            <a:lstStyle/>
            <a:p>
              <a:endParaRPr/>
            </a:p>
          </p:txBody>
        </p:sp>
        <p:sp>
          <p:nvSpPr>
            <p:cNvPr id="25" name="object 25"/>
            <p:cNvSpPr/>
            <p:nvPr/>
          </p:nvSpPr>
          <p:spPr>
            <a:xfrm>
              <a:off x="1010482" y="2100254"/>
              <a:ext cx="958850" cy="32384"/>
            </a:xfrm>
            <a:custGeom>
              <a:avLst/>
              <a:gdLst/>
              <a:ahLst/>
              <a:cxnLst/>
              <a:rect l="l" t="t" r="r" b="b"/>
              <a:pathLst>
                <a:path w="958850" h="32385">
                  <a:moveTo>
                    <a:pt x="0" y="32292"/>
                  </a:moveTo>
                  <a:lnTo>
                    <a:pt x="0" y="0"/>
                  </a:lnTo>
                </a:path>
                <a:path w="958850" h="32385">
                  <a:moveTo>
                    <a:pt x="479415" y="32292"/>
                  </a:moveTo>
                  <a:lnTo>
                    <a:pt x="479415" y="0"/>
                  </a:lnTo>
                </a:path>
                <a:path w="958850" h="32385">
                  <a:moveTo>
                    <a:pt x="958831" y="32292"/>
                  </a:moveTo>
                  <a:lnTo>
                    <a:pt x="958831" y="0"/>
                  </a:lnTo>
                </a:path>
              </a:pathLst>
            </a:custGeom>
            <a:ln w="6912">
              <a:solidFill>
                <a:srgbClr val="333333"/>
              </a:solidFill>
            </a:ln>
          </p:spPr>
          <p:txBody>
            <a:bodyPr wrap="square" lIns="0" tIns="0" rIns="0" bIns="0" rtlCol="0"/>
            <a:lstStyle/>
            <a:p>
              <a:endParaRPr/>
            </a:p>
          </p:txBody>
        </p:sp>
      </p:grpSp>
      <p:sp>
        <p:nvSpPr>
          <p:cNvPr id="26" name="object 26"/>
          <p:cNvSpPr txBox="1"/>
          <p:nvPr/>
        </p:nvSpPr>
        <p:spPr>
          <a:xfrm>
            <a:off x="930282" y="2109154"/>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0.8</a:t>
            </a:r>
            <a:endParaRPr sz="850">
              <a:latin typeface="Times New Roman"/>
              <a:cs typeface="Times New Roman"/>
            </a:endParaRPr>
          </a:p>
        </p:txBody>
      </p:sp>
      <p:sp>
        <p:nvSpPr>
          <p:cNvPr id="27" name="object 27"/>
          <p:cNvSpPr txBox="1"/>
          <p:nvPr/>
        </p:nvSpPr>
        <p:spPr>
          <a:xfrm>
            <a:off x="1409698" y="2109154"/>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0.9</a:t>
            </a:r>
            <a:endParaRPr sz="850">
              <a:latin typeface="Times New Roman"/>
              <a:cs typeface="Times New Roman"/>
            </a:endParaRPr>
          </a:p>
        </p:txBody>
      </p:sp>
      <p:sp>
        <p:nvSpPr>
          <p:cNvPr id="28" name="object 28"/>
          <p:cNvSpPr txBox="1"/>
          <p:nvPr/>
        </p:nvSpPr>
        <p:spPr>
          <a:xfrm>
            <a:off x="1889113" y="2109154"/>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1.0</a:t>
            </a:r>
            <a:endParaRPr sz="850">
              <a:latin typeface="Times New Roman"/>
              <a:cs typeface="Times New Roman"/>
            </a:endParaRPr>
          </a:p>
        </p:txBody>
      </p:sp>
      <p:grpSp>
        <p:nvGrpSpPr>
          <p:cNvPr id="29" name="object 29"/>
          <p:cNvGrpSpPr/>
          <p:nvPr/>
        </p:nvGrpSpPr>
        <p:grpSpPr>
          <a:xfrm>
            <a:off x="666921" y="1283109"/>
            <a:ext cx="1577340" cy="40640"/>
            <a:chOff x="666921" y="1283109"/>
            <a:chExt cx="1577340" cy="40640"/>
          </a:xfrm>
        </p:grpSpPr>
        <p:sp>
          <p:nvSpPr>
            <p:cNvPr id="30" name="object 30"/>
            <p:cNvSpPr/>
            <p:nvPr/>
          </p:nvSpPr>
          <p:spPr>
            <a:xfrm>
              <a:off x="671684" y="1287872"/>
              <a:ext cx="1567815" cy="0"/>
            </a:xfrm>
            <a:custGeom>
              <a:avLst/>
              <a:gdLst/>
              <a:ahLst/>
              <a:cxnLst/>
              <a:rect l="l" t="t" r="r" b="b"/>
              <a:pathLst>
                <a:path w="1567814">
                  <a:moveTo>
                    <a:pt x="0" y="0"/>
                  </a:moveTo>
                  <a:lnTo>
                    <a:pt x="1567739" y="0"/>
                  </a:lnTo>
                </a:path>
              </a:pathLst>
            </a:custGeom>
            <a:ln w="9180">
              <a:solidFill>
                <a:srgbClr val="000000"/>
              </a:solidFill>
            </a:ln>
          </p:spPr>
          <p:txBody>
            <a:bodyPr wrap="square" lIns="0" tIns="0" rIns="0" bIns="0" rtlCol="0"/>
            <a:lstStyle/>
            <a:p>
              <a:endParaRPr/>
            </a:p>
          </p:txBody>
        </p:sp>
        <p:sp>
          <p:nvSpPr>
            <p:cNvPr id="31" name="object 31"/>
            <p:cNvSpPr/>
            <p:nvPr/>
          </p:nvSpPr>
          <p:spPr>
            <a:xfrm>
              <a:off x="996334" y="1287872"/>
              <a:ext cx="840740" cy="32384"/>
            </a:xfrm>
            <a:custGeom>
              <a:avLst/>
              <a:gdLst/>
              <a:ahLst/>
              <a:cxnLst/>
              <a:rect l="l" t="t" r="r" b="b"/>
              <a:pathLst>
                <a:path w="840739" h="32384">
                  <a:moveTo>
                    <a:pt x="0" y="32292"/>
                  </a:moveTo>
                  <a:lnTo>
                    <a:pt x="0" y="0"/>
                  </a:lnTo>
                </a:path>
                <a:path w="840739" h="32384">
                  <a:moveTo>
                    <a:pt x="420015" y="32292"/>
                  </a:moveTo>
                  <a:lnTo>
                    <a:pt x="420015" y="0"/>
                  </a:lnTo>
                </a:path>
                <a:path w="840739" h="32384">
                  <a:moveTo>
                    <a:pt x="840138" y="32292"/>
                  </a:moveTo>
                  <a:lnTo>
                    <a:pt x="840138" y="0"/>
                  </a:lnTo>
                </a:path>
              </a:pathLst>
            </a:custGeom>
            <a:ln w="6912">
              <a:solidFill>
                <a:srgbClr val="333333"/>
              </a:solidFill>
            </a:ln>
          </p:spPr>
          <p:txBody>
            <a:bodyPr wrap="square" lIns="0" tIns="0" rIns="0" bIns="0" rtlCol="0"/>
            <a:lstStyle/>
            <a:p>
              <a:endParaRPr/>
            </a:p>
          </p:txBody>
        </p:sp>
      </p:grpSp>
      <p:sp>
        <p:nvSpPr>
          <p:cNvPr id="32" name="object 32"/>
          <p:cNvSpPr txBox="1"/>
          <p:nvPr/>
        </p:nvSpPr>
        <p:spPr>
          <a:xfrm>
            <a:off x="902634" y="1296772"/>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110</a:t>
            </a:r>
            <a:endParaRPr sz="850">
              <a:latin typeface="Times New Roman"/>
              <a:cs typeface="Times New Roman"/>
            </a:endParaRPr>
          </a:p>
        </p:txBody>
      </p:sp>
      <p:sp>
        <p:nvSpPr>
          <p:cNvPr id="33" name="object 33"/>
          <p:cNvSpPr txBox="1"/>
          <p:nvPr/>
        </p:nvSpPr>
        <p:spPr>
          <a:xfrm>
            <a:off x="1322649" y="1296772"/>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114</a:t>
            </a:r>
            <a:endParaRPr sz="850">
              <a:latin typeface="Times New Roman"/>
              <a:cs typeface="Times New Roman"/>
            </a:endParaRPr>
          </a:p>
        </p:txBody>
      </p:sp>
      <p:sp>
        <p:nvSpPr>
          <p:cNvPr id="34" name="object 34"/>
          <p:cNvSpPr txBox="1"/>
          <p:nvPr/>
        </p:nvSpPr>
        <p:spPr>
          <a:xfrm>
            <a:off x="1742772" y="1296772"/>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118</a:t>
            </a:r>
            <a:endParaRPr sz="850">
              <a:latin typeface="Times New Roman"/>
              <a:cs typeface="Times New Roman"/>
            </a:endParaRPr>
          </a:p>
        </p:txBody>
      </p:sp>
      <p:sp>
        <p:nvSpPr>
          <p:cNvPr id="35" name="object 35"/>
          <p:cNvSpPr/>
          <p:nvPr/>
        </p:nvSpPr>
        <p:spPr>
          <a:xfrm>
            <a:off x="671684" y="1069818"/>
            <a:ext cx="0" cy="218440"/>
          </a:xfrm>
          <a:custGeom>
            <a:avLst/>
            <a:gdLst/>
            <a:ahLst/>
            <a:cxnLst/>
            <a:rect l="l" t="t" r="r" b="b"/>
            <a:pathLst>
              <a:path h="218440">
                <a:moveTo>
                  <a:pt x="0" y="218053"/>
                </a:moveTo>
                <a:lnTo>
                  <a:pt x="0" y="0"/>
                </a:lnTo>
              </a:path>
            </a:pathLst>
          </a:custGeom>
          <a:ln w="9180">
            <a:solidFill>
              <a:srgbClr val="000000"/>
            </a:solidFill>
          </a:ln>
        </p:spPr>
        <p:txBody>
          <a:bodyPr wrap="square" lIns="0" tIns="0" rIns="0" bIns="0" rtlCol="0"/>
          <a:lstStyle/>
          <a:p>
            <a:endParaRPr/>
          </a:p>
        </p:txBody>
      </p:sp>
      <p:sp>
        <p:nvSpPr>
          <p:cNvPr id="36" name="object 36"/>
          <p:cNvSpPr txBox="1"/>
          <p:nvPr/>
        </p:nvSpPr>
        <p:spPr>
          <a:xfrm>
            <a:off x="411878" y="1201839"/>
            <a:ext cx="214629"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0.00</a:t>
            </a:r>
            <a:endParaRPr sz="850">
              <a:latin typeface="Times New Roman"/>
              <a:cs typeface="Times New Roman"/>
            </a:endParaRPr>
          </a:p>
        </p:txBody>
      </p:sp>
      <p:sp>
        <p:nvSpPr>
          <p:cNvPr id="37" name="object 37"/>
          <p:cNvSpPr txBox="1"/>
          <p:nvPr/>
        </p:nvSpPr>
        <p:spPr>
          <a:xfrm>
            <a:off x="386478" y="1093407"/>
            <a:ext cx="265430" cy="155575"/>
          </a:xfrm>
          <a:prstGeom prst="rect">
            <a:avLst/>
          </a:prstGeom>
        </p:spPr>
        <p:txBody>
          <a:bodyPr vert="horz" wrap="square" lIns="0" tIns="12700" rIns="0" bIns="0" rtlCol="0">
            <a:spAutoFit/>
          </a:bodyPr>
          <a:lstStyle/>
          <a:p>
            <a:pPr marL="38100">
              <a:lnSpc>
                <a:spcPct val="100000"/>
              </a:lnSpc>
              <a:spcBef>
                <a:spcPts val="100"/>
              </a:spcBef>
            </a:pPr>
            <a:r>
              <a:rPr sz="850" spc="-145" dirty="0">
                <a:solidFill>
                  <a:srgbClr val="4D4D4D"/>
                </a:solidFill>
                <a:latin typeface="Times New Roman"/>
                <a:cs typeface="Times New Roman"/>
              </a:rPr>
              <a:t>0.1</a:t>
            </a:r>
            <a:r>
              <a:rPr sz="1275" spc="-217" baseline="-29411" dirty="0">
                <a:solidFill>
                  <a:srgbClr val="4D4D4D"/>
                </a:solidFill>
                <a:latin typeface="Times New Roman"/>
                <a:cs typeface="Times New Roman"/>
              </a:rPr>
              <a:t>0</a:t>
            </a:r>
            <a:r>
              <a:rPr sz="850" spc="-145" dirty="0">
                <a:solidFill>
                  <a:srgbClr val="4D4D4D"/>
                </a:solidFill>
                <a:latin typeface="Times New Roman"/>
                <a:cs typeface="Times New Roman"/>
              </a:rPr>
              <a:t>0</a:t>
            </a:r>
            <a:r>
              <a:rPr sz="1275" spc="-217" baseline="-29411" dirty="0">
                <a:solidFill>
                  <a:srgbClr val="4D4D4D"/>
                </a:solidFill>
                <a:latin typeface="Times New Roman"/>
                <a:cs typeface="Times New Roman"/>
              </a:rPr>
              <a:t>5</a:t>
            </a:r>
            <a:endParaRPr sz="1275" baseline="-29411">
              <a:latin typeface="Times New Roman"/>
              <a:cs typeface="Times New Roman"/>
            </a:endParaRPr>
          </a:p>
        </p:txBody>
      </p:sp>
      <p:sp>
        <p:nvSpPr>
          <p:cNvPr id="38" name="object 38"/>
          <p:cNvSpPr txBox="1"/>
          <p:nvPr/>
        </p:nvSpPr>
        <p:spPr>
          <a:xfrm>
            <a:off x="386478" y="984866"/>
            <a:ext cx="265430" cy="155575"/>
          </a:xfrm>
          <a:prstGeom prst="rect">
            <a:avLst/>
          </a:prstGeom>
        </p:spPr>
        <p:txBody>
          <a:bodyPr vert="horz" wrap="square" lIns="0" tIns="12700" rIns="0" bIns="0" rtlCol="0">
            <a:spAutoFit/>
          </a:bodyPr>
          <a:lstStyle/>
          <a:p>
            <a:pPr marL="38100">
              <a:lnSpc>
                <a:spcPct val="100000"/>
              </a:lnSpc>
              <a:spcBef>
                <a:spcPts val="100"/>
              </a:spcBef>
            </a:pPr>
            <a:r>
              <a:rPr sz="850" spc="-145" dirty="0">
                <a:solidFill>
                  <a:srgbClr val="4D4D4D"/>
                </a:solidFill>
                <a:latin typeface="Times New Roman"/>
                <a:cs typeface="Times New Roman"/>
              </a:rPr>
              <a:t>0.2</a:t>
            </a:r>
            <a:r>
              <a:rPr sz="1275" spc="-217" baseline="-29411" dirty="0">
                <a:solidFill>
                  <a:srgbClr val="4D4D4D"/>
                </a:solidFill>
                <a:latin typeface="Times New Roman"/>
                <a:cs typeface="Times New Roman"/>
              </a:rPr>
              <a:t>1</a:t>
            </a:r>
            <a:r>
              <a:rPr sz="850" spc="-145" dirty="0">
                <a:solidFill>
                  <a:srgbClr val="4D4D4D"/>
                </a:solidFill>
                <a:latin typeface="Times New Roman"/>
                <a:cs typeface="Times New Roman"/>
              </a:rPr>
              <a:t>0</a:t>
            </a:r>
            <a:r>
              <a:rPr sz="1275" spc="-217" baseline="-29411" dirty="0">
                <a:solidFill>
                  <a:srgbClr val="4D4D4D"/>
                </a:solidFill>
                <a:latin typeface="Times New Roman"/>
                <a:cs typeface="Times New Roman"/>
              </a:rPr>
              <a:t>5</a:t>
            </a:r>
            <a:endParaRPr sz="1275" baseline="-29411">
              <a:latin typeface="Times New Roman"/>
              <a:cs typeface="Times New Roman"/>
            </a:endParaRPr>
          </a:p>
        </p:txBody>
      </p:sp>
      <p:sp>
        <p:nvSpPr>
          <p:cNvPr id="39" name="object 39"/>
          <p:cNvSpPr/>
          <p:nvPr/>
        </p:nvSpPr>
        <p:spPr>
          <a:xfrm>
            <a:off x="639392" y="1069818"/>
            <a:ext cx="32384" cy="217170"/>
          </a:xfrm>
          <a:custGeom>
            <a:avLst/>
            <a:gdLst/>
            <a:ahLst/>
            <a:cxnLst/>
            <a:rect l="l" t="t" r="r" b="b"/>
            <a:pathLst>
              <a:path w="32384" h="217169">
                <a:moveTo>
                  <a:pt x="0" y="216973"/>
                </a:moveTo>
                <a:lnTo>
                  <a:pt x="32292" y="216973"/>
                </a:lnTo>
              </a:path>
              <a:path w="32384" h="217169">
                <a:moveTo>
                  <a:pt x="0" y="162757"/>
                </a:moveTo>
                <a:lnTo>
                  <a:pt x="32292" y="162757"/>
                </a:lnTo>
              </a:path>
              <a:path w="32384" h="217169">
                <a:moveTo>
                  <a:pt x="0" y="108540"/>
                </a:moveTo>
                <a:lnTo>
                  <a:pt x="32292" y="108540"/>
                </a:lnTo>
              </a:path>
              <a:path w="32384" h="217169">
                <a:moveTo>
                  <a:pt x="0" y="54324"/>
                </a:moveTo>
                <a:lnTo>
                  <a:pt x="32292" y="54324"/>
                </a:lnTo>
              </a:path>
              <a:path w="32384" h="217169">
                <a:moveTo>
                  <a:pt x="0" y="0"/>
                </a:moveTo>
                <a:lnTo>
                  <a:pt x="32292" y="0"/>
                </a:lnTo>
              </a:path>
            </a:pathLst>
          </a:custGeom>
          <a:ln w="6912">
            <a:solidFill>
              <a:srgbClr val="333333"/>
            </a:solidFill>
          </a:ln>
        </p:spPr>
        <p:txBody>
          <a:bodyPr wrap="square" lIns="0" tIns="0" rIns="0" bIns="0" rtlCol="0"/>
          <a:lstStyle/>
          <a:p>
            <a:endParaRPr/>
          </a:p>
        </p:txBody>
      </p:sp>
      <p:sp>
        <p:nvSpPr>
          <p:cNvPr id="40" name="object 40"/>
          <p:cNvSpPr/>
          <p:nvPr/>
        </p:nvSpPr>
        <p:spPr>
          <a:xfrm>
            <a:off x="671684" y="1882200"/>
            <a:ext cx="0" cy="218440"/>
          </a:xfrm>
          <a:custGeom>
            <a:avLst/>
            <a:gdLst/>
            <a:ahLst/>
            <a:cxnLst/>
            <a:rect l="l" t="t" r="r" b="b"/>
            <a:pathLst>
              <a:path h="218439">
                <a:moveTo>
                  <a:pt x="0" y="218053"/>
                </a:moveTo>
                <a:lnTo>
                  <a:pt x="0" y="0"/>
                </a:lnTo>
              </a:path>
            </a:pathLst>
          </a:custGeom>
          <a:ln w="9180">
            <a:solidFill>
              <a:srgbClr val="000000"/>
            </a:solidFill>
          </a:ln>
        </p:spPr>
        <p:txBody>
          <a:bodyPr wrap="square" lIns="0" tIns="0" rIns="0" bIns="0" rtlCol="0"/>
          <a:lstStyle/>
          <a:p>
            <a:endParaRPr/>
          </a:p>
        </p:txBody>
      </p:sp>
      <p:sp>
        <p:nvSpPr>
          <p:cNvPr id="41" name="object 41"/>
          <p:cNvSpPr txBox="1"/>
          <p:nvPr/>
        </p:nvSpPr>
        <p:spPr>
          <a:xfrm>
            <a:off x="465879" y="2014221"/>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0.0</a:t>
            </a:r>
            <a:endParaRPr sz="850">
              <a:latin typeface="Times New Roman"/>
              <a:cs typeface="Times New Roman"/>
            </a:endParaRPr>
          </a:p>
        </p:txBody>
      </p:sp>
      <p:sp>
        <p:nvSpPr>
          <p:cNvPr id="42" name="object 42"/>
          <p:cNvSpPr txBox="1"/>
          <p:nvPr/>
        </p:nvSpPr>
        <p:spPr>
          <a:xfrm>
            <a:off x="465879" y="1955253"/>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2.5</a:t>
            </a:r>
            <a:endParaRPr sz="850">
              <a:latin typeface="Times New Roman"/>
              <a:cs typeface="Times New Roman"/>
            </a:endParaRPr>
          </a:p>
        </p:txBody>
      </p:sp>
      <p:sp>
        <p:nvSpPr>
          <p:cNvPr id="43" name="object 43"/>
          <p:cNvSpPr txBox="1"/>
          <p:nvPr/>
        </p:nvSpPr>
        <p:spPr>
          <a:xfrm>
            <a:off x="440479" y="1837316"/>
            <a:ext cx="211454" cy="155575"/>
          </a:xfrm>
          <a:prstGeom prst="rect">
            <a:avLst/>
          </a:prstGeom>
        </p:spPr>
        <p:txBody>
          <a:bodyPr vert="horz" wrap="square" lIns="0" tIns="12700" rIns="0" bIns="0" rtlCol="0">
            <a:spAutoFit/>
          </a:bodyPr>
          <a:lstStyle/>
          <a:p>
            <a:pPr marL="38100">
              <a:lnSpc>
                <a:spcPct val="100000"/>
              </a:lnSpc>
              <a:spcBef>
                <a:spcPts val="100"/>
              </a:spcBef>
            </a:pPr>
            <a:r>
              <a:rPr sz="850" spc="-170" dirty="0">
                <a:solidFill>
                  <a:srgbClr val="4D4D4D"/>
                </a:solidFill>
                <a:latin typeface="Times New Roman"/>
                <a:cs typeface="Times New Roman"/>
              </a:rPr>
              <a:t>7</a:t>
            </a:r>
            <a:r>
              <a:rPr sz="1275" spc="-254" baseline="-29411" dirty="0">
                <a:solidFill>
                  <a:srgbClr val="4D4D4D"/>
                </a:solidFill>
                <a:latin typeface="Times New Roman"/>
                <a:cs typeface="Times New Roman"/>
              </a:rPr>
              <a:t>5</a:t>
            </a:r>
            <a:r>
              <a:rPr sz="850" spc="-170" dirty="0">
                <a:solidFill>
                  <a:srgbClr val="4D4D4D"/>
                </a:solidFill>
                <a:latin typeface="Times New Roman"/>
                <a:cs typeface="Times New Roman"/>
              </a:rPr>
              <a:t>.5</a:t>
            </a:r>
            <a:r>
              <a:rPr sz="1275" spc="-254" baseline="-29411" dirty="0">
                <a:solidFill>
                  <a:srgbClr val="4D4D4D"/>
                </a:solidFill>
                <a:latin typeface="Times New Roman"/>
                <a:cs typeface="Times New Roman"/>
              </a:rPr>
              <a:t>0</a:t>
            </a:r>
            <a:endParaRPr sz="1275" baseline="-29411">
              <a:latin typeface="Times New Roman"/>
              <a:cs typeface="Times New Roman"/>
            </a:endParaRPr>
          </a:p>
        </p:txBody>
      </p:sp>
      <p:sp>
        <p:nvSpPr>
          <p:cNvPr id="44" name="object 44"/>
          <p:cNvSpPr/>
          <p:nvPr/>
        </p:nvSpPr>
        <p:spPr>
          <a:xfrm>
            <a:off x="639392" y="1922269"/>
            <a:ext cx="32384" cy="177165"/>
          </a:xfrm>
          <a:custGeom>
            <a:avLst/>
            <a:gdLst/>
            <a:ahLst/>
            <a:cxnLst/>
            <a:rect l="l" t="t" r="r" b="b"/>
            <a:pathLst>
              <a:path w="32384" h="177164">
                <a:moveTo>
                  <a:pt x="0" y="176905"/>
                </a:moveTo>
                <a:lnTo>
                  <a:pt x="32292" y="176905"/>
                </a:lnTo>
              </a:path>
              <a:path w="32384" h="177164">
                <a:moveTo>
                  <a:pt x="0" y="117936"/>
                </a:moveTo>
                <a:lnTo>
                  <a:pt x="32292" y="117936"/>
                </a:lnTo>
              </a:path>
              <a:path w="32384" h="177164">
                <a:moveTo>
                  <a:pt x="0" y="58968"/>
                </a:moveTo>
                <a:lnTo>
                  <a:pt x="32292" y="58968"/>
                </a:lnTo>
              </a:path>
              <a:path w="32384" h="177164">
                <a:moveTo>
                  <a:pt x="0" y="0"/>
                </a:moveTo>
                <a:lnTo>
                  <a:pt x="32292" y="0"/>
                </a:lnTo>
              </a:path>
            </a:pathLst>
          </a:custGeom>
          <a:ln w="6912">
            <a:solidFill>
              <a:srgbClr val="333333"/>
            </a:solidFill>
          </a:ln>
        </p:spPr>
        <p:txBody>
          <a:bodyPr wrap="square" lIns="0" tIns="0" rIns="0" bIns="0" rtlCol="0"/>
          <a:lstStyle/>
          <a:p>
            <a:endParaRPr/>
          </a:p>
        </p:txBody>
      </p:sp>
      <p:sp>
        <p:nvSpPr>
          <p:cNvPr id="45" name="object 45"/>
          <p:cNvSpPr/>
          <p:nvPr/>
        </p:nvSpPr>
        <p:spPr>
          <a:xfrm>
            <a:off x="671684" y="2694474"/>
            <a:ext cx="0" cy="218440"/>
          </a:xfrm>
          <a:custGeom>
            <a:avLst/>
            <a:gdLst/>
            <a:ahLst/>
            <a:cxnLst/>
            <a:rect l="l" t="t" r="r" b="b"/>
            <a:pathLst>
              <a:path h="218439">
                <a:moveTo>
                  <a:pt x="0" y="218053"/>
                </a:moveTo>
                <a:lnTo>
                  <a:pt x="0" y="0"/>
                </a:lnTo>
              </a:path>
            </a:pathLst>
          </a:custGeom>
          <a:ln w="9180">
            <a:solidFill>
              <a:srgbClr val="000000"/>
            </a:solidFill>
          </a:ln>
        </p:spPr>
        <p:txBody>
          <a:bodyPr wrap="square" lIns="0" tIns="0" rIns="0" bIns="0" rtlCol="0"/>
          <a:lstStyle/>
          <a:p>
            <a:endParaRPr/>
          </a:p>
        </p:txBody>
      </p:sp>
      <p:sp>
        <p:nvSpPr>
          <p:cNvPr id="46" name="object 46"/>
          <p:cNvSpPr txBox="1"/>
          <p:nvPr/>
        </p:nvSpPr>
        <p:spPr>
          <a:xfrm>
            <a:off x="465879" y="2826495"/>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0.0</a:t>
            </a:r>
            <a:endParaRPr sz="850">
              <a:latin typeface="Times New Roman"/>
              <a:cs typeface="Times New Roman"/>
            </a:endParaRPr>
          </a:p>
        </p:txBody>
      </p:sp>
      <p:sp>
        <p:nvSpPr>
          <p:cNvPr id="47" name="object 47"/>
          <p:cNvSpPr txBox="1"/>
          <p:nvPr/>
        </p:nvSpPr>
        <p:spPr>
          <a:xfrm>
            <a:off x="440479" y="2722275"/>
            <a:ext cx="211454" cy="155575"/>
          </a:xfrm>
          <a:prstGeom prst="rect">
            <a:avLst/>
          </a:prstGeom>
        </p:spPr>
        <p:txBody>
          <a:bodyPr vert="horz" wrap="square" lIns="0" tIns="12700" rIns="0" bIns="0" rtlCol="0">
            <a:spAutoFit/>
          </a:bodyPr>
          <a:lstStyle/>
          <a:p>
            <a:pPr marL="38100">
              <a:lnSpc>
                <a:spcPct val="100000"/>
              </a:lnSpc>
              <a:spcBef>
                <a:spcPts val="100"/>
              </a:spcBef>
            </a:pPr>
            <a:r>
              <a:rPr sz="850" spc="-170" dirty="0">
                <a:solidFill>
                  <a:srgbClr val="4D4D4D"/>
                </a:solidFill>
                <a:latin typeface="Times New Roman"/>
                <a:cs typeface="Times New Roman"/>
              </a:rPr>
              <a:t>1</a:t>
            </a:r>
            <a:r>
              <a:rPr sz="1275" spc="-254" baseline="-26143" dirty="0">
                <a:solidFill>
                  <a:srgbClr val="4D4D4D"/>
                </a:solidFill>
                <a:latin typeface="Times New Roman"/>
                <a:cs typeface="Times New Roman"/>
              </a:rPr>
              <a:t>0</a:t>
            </a:r>
            <a:r>
              <a:rPr sz="850" spc="-170" dirty="0">
                <a:solidFill>
                  <a:srgbClr val="4D4D4D"/>
                </a:solidFill>
                <a:latin typeface="Times New Roman"/>
                <a:cs typeface="Times New Roman"/>
              </a:rPr>
              <a:t>.0</a:t>
            </a:r>
            <a:r>
              <a:rPr sz="1275" spc="-254" baseline="-26143" dirty="0">
                <a:solidFill>
                  <a:srgbClr val="4D4D4D"/>
                </a:solidFill>
                <a:latin typeface="Times New Roman"/>
                <a:cs typeface="Times New Roman"/>
              </a:rPr>
              <a:t>5</a:t>
            </a:r>
            <a:endParaRPr sz="1275" baseline="-26143">
              <a:latin typeface="Times New Roman"/>
              <a:cs typeface="Times New Roman"/>
            </a:endParaRPr>
          </a:p>
        </p:txBody>
      </p:sp>
      <p:sp>
        <p:nvSpPr>
          <p:cNvPr id="48" name="object 48"/>
          <p:cNvSpPr txBox="1"/>
          <p:nvPr/>
        </p:nvSpPr>
        <p:spPr>
          <a:xfrm>
            <a:off x="440479" y="2618054"/>
            <a:ext cx="211454" cy="155575"/>
          </a:xfrm>
          <a:prstGeom prst="rect">
            <a:avLst/>
          </a:prstGeom>
        </p:spPr>
        <p:txBody>
          <a:bodyPr vert="horz" wrap="square" lIns="0" tIns="12700" rIns="0" bIns="0" rtlCol="0">
            <a:spAutoFit/>
          </a:bodyPr>
          <a:lstStyle/>
          <a:p>
            <a:pPr marL="38100">
              <a:lnSpc>
                <a:spcPct val="100000"/>
              </a:lnSpc>
              <a:spcBef>
                <a:spcPts val="100"/>
              </a:spcBef>
            </a:pPr>
            <a:r>
              <a:rPr sz="850" spc="-170" dirty="0">
                <a:solidFill>
                  <a:srgbClr val="4D4D4D"/>
                </a:solidFill>
                <a:latin typeface="Times New Roman"/>
                <a:cs typeface="Times New Roman"/>
              </a:rPr>
              <a:t>2</a:t>
            </a:r>
            <a:r>
              <a:rPr sz="1275" spc="-254" baseline="-26143" dirty="0">
                <a:solidFill>
                  <a:srgbClr val="4D4D4D"/>
                </a:solidFill>
                <a:latin typeface="Times New Roman"/>
                <a:cs typeface="Times New Roman"/>
              </a:rPr>
              <a:t>1</a:t>
            </a:r>
            <a:r>
              <a:rPr sz="850" spc="-170" dirty="0">
                <a:solidFill>
                  <a:srgbClr val="4D4D4D"/>
                </a:solidFill>
                <a:latin typeface="Times New Roman"/>
                <a:cs typeface="Times New Roman"/>
              </a:rPr>
              <a:t>.0</a:t>
            </a:r>
            <a:r>
              <a:rPr sz="1275" spc="-254" baseline="-26143" dirty="0">
                <a:solidFill>
                  <a:srgbClr val="4D4D4D"/>
                </a:solidFill>
                <a:latin typeface="Times New Roman"/>
                <a:cs typeface="Times New Roman"/>
              </a:rPr>
              <a:t>5</a:t>
            </a:r>
            <a:endParaRPr sz="1275" baseline="-26143">
              <a:latin typeface="Times New Roman"/>
              <a:cs typeface="Times New Roman"/>
            </a:endParaRPr>
          </a:p>
        </p:txBody>
      </p:sp>
      <p:sp>
        <p:nvSpPr>
          <p:cNvPr id="49" name="object 49"/>
          <p:cNvSpPr/>
          <p:nvPr/>
        </p:nvSpPr>
        <p:spPr>
          <a:xfrm>
            <a:off x="639392" y="2703006"/>
            <a:ext cx="32384" cy="208915"/>
          </a:xfrm>
          <a:custGeom>
            <a:avLst/>
            <a:gdLst/>
            <a:ahLst/>
            <a:cxnLst/>
            <a:rect l="l" t="t" r="r" b="b"/>
            <a:pathLst>
              <a:path w="32384" h="208914">
                <a:moveTo>
                  <a:pt x="0" y="208441"/>
                </a:moveTo>
                <a:lnTo>
                  <a:pt x="32292" y="208441"/>
                </a:lnTo>
              </a:path>
              <a:path w="32384" h="208914">
                <a:moveTo>
                  <a:pt x="0" y="156385"/>
                </a:moveTo>
                <a:lnTo>
                  <a:pt x="32292" y="156385"/>
                </a:lnTo>
              </a:path>
              <a:path w="32384" h="208914">
                <a:moveTo>
                  <a:pt x="0" y="104220"/>
                </a:moveTo>
                <a:lnTo>
                  <a:pt x="32292" y="104220"/>
                </a:lnTo>
              </a:path>
              <a:path w="32384" h="208914">
                <a:moveTo>
                  <a:pt x="0" y="52164"/>
                </a:moveTo>
                <a:lnTo>
                  <a:pt x="32292" y="52164"/>
                </a:lnTo>
              </a:path>
              <a:path w="32384" h="208914">
                <a:moveTo>
                  <a:pt x="0" y="0"/>
                </a:moveTo>
                <a:lnTo>
                  <a:pt x="32292" y="0"/>
                </a:lnTo>
              </a:path>
            </a:pathLst>
          </a:custGeom>
          <a:ln w="6912">
            <a:solidFill>
              <a:srgbClr val="333333"/>
            </a:solidFill>
          </a:ln>
        </p:spPr>
        <p:txBody>
          <a:bodyPr wrap="square" lIns="0" tIns="0" rIns="0" bIns="0" rtlCol="0"/>
          <a:lstStyle/>
          <a:p>
            <a:endParaRPr/>
          </a:p>
        </p:txBody>
      </p:sp>
      <p:grpSp>
        <p:nvGrpSpPr>
          <p:cNvPr id="50" name="object 50"/>
          <p:cNvGrpSpPr/>
          <p:nvPr/>
        </p:nvGrpSpPr>
        <p:grpSpPr>
          <a:xfrm>
            <a:off x="2630687" y="1075627"/>
            <a:ext cx="931544" cy="207010"/>
            <a:chOff x="2630687" y="1075627"/>
            <a:chExt cx="931544" cy="207010"/>
          </a:xfrm>
        </p:grpSpPr>
        <p:sp>
          <p:nvSpPr>
            <p:cNvPr id="51" name="object 51"/>
            <p:cNvSpPr/>
            <p:nvPr/>
          </p:nvSpPr>
          <p:spPr>
            <a:xfrm>
              <a:off x="2634814" y="1086342"/>
              <a:ext cx="923290" cy="177165"/>
            </a:xfrm>
            <a:custGeom>
              <a:avLst/>
              <a:gdLst/>
              <a:ahLst/>
              <a:cxnLst/>
              <a:rect l="l" t="t" r="r" b="b"/>
              <a:pathLst>
                <a:path w="923289" h="177165">
                  <a:moveTo>
                    <a:pt x="0" y="106920"/>
                  </a:moveTo>
                  <a:lnTo>
                    <a:pt x="972" y="101088"/>
                  </a:lnTo>
                  <a:lnTo>
                    <a:pt x="1836" y="74952"/>
                  </a:lnTo>
                  <a:lnTo>
                    <a:pt x="2808" y="106380"/>
                  </a:lnTo>
                  <a:lnTo>
                    <a:pt x="3672" y="95256"/>
                  </a:lnTo>
                  <a:lnTo>
                    <a:pt x="4644" y="114804"/>
                  </a:lnTo>
                  <a:lnTo>
                    <a:pt x="5508" y="66744"/>
                  </a:lnTo>
                  <a:lnTo>
                    <a:pt x="6480" y="101304"/>
                  </a:lnTo>
                  <a:lnTo>
                    <a:pt x="7344" y="123984"/>
                  </a:lnTo>
                  <a:lnTo>
                    <a:pt x="8316" y="117504"/>
                  </a:lnTo>
                  <a:lnTo>
                    <a:pt x="9288" y="57996"/>
                  </a:lnTo>
                  <a:lnTo>
                    <a:pt x="10152" y="124308"/>
                  </a:lnTo>
                  <a:lnTo>
                    <a:pt x="11124" y="114696"/>
                  </a:lnTo>
                  <a:lnTo>
                    <a:pt x="11988" y="107028"/>
                  </a:lnTo>
                  <a:lnTo>
                    <a:pt x="12960" y="132624"/>
                  </a:lnTo>
                  <a:lnTo>
                    <a:pt x="13824" y="131328"/>
                  </a:lnTo>
                  <a:lnTo>
                    <a:pt x="14796" y="86724"/>
                  </a:lnTo>
                  <a:lnTo>
                    <a:pt x="15660" y="104220"/>
                  </a:lnTo>
                  <a:lnTo>
                    <a:pt x="16632" y="122472"/>
                  </a:lnTo>
                  <a:lnTo>
                    <a:pt x="17604" y="118152"/>
                  </a:lnTo>
                  <a:lnTo>
                    <a:pt x="18468" y="76248"/>
                  </a:lnTo>
                  <a:lnTo>
                    <a:pt x="19440" y="89316"/>
                  </a:lnTo>
                  <a:lnTo>
                    <a:pt x="20304" y="113400"/>
                  </a:lnTo>
                  <a:lnTo>
                    <a:pt x="21276" y="95040"/>
                  </a:lnTo>
                  <a:lnTo>
                    <a:pt x="22140" y="98064"/>
                  </a:lnTo>
                  <a:lnTo>
                    <a:pt x="23112" y="115560"/>
                  </a:lnTo>
                  <a:lnTo>
                    <a:pt x="23976" y="83484"/>
                  </a:lnTo>
                  <a:lnTo>
                    <a:pt x="24948" y="78084"/>
                  </a:lnTo>
                  <a:lnTo>
                    <a:pt x="25920" y="145369"/>
                  </a:lnTo>
                  <a:lnTo>
                    <a:pt x="26784" y="125604"/>
                  </a:lnTo>
                  <a:lnTo>
                    <a:pt x="27756" y="129816"/>
                  </a:lnTo>
                  <a:lnTo>
                    <a:pt x="28620" y="81540"/>
                  </a:lnTo>
                  <a:lnTo>
                    <a:pt x="29592" y="128412"/>
                  </a:lnTo>
                  <a:lnTo>
                    <a:pt x="30456" y="94284"/>
                  </a:lnTo>
                  <a:lnTo>
                    <a:pt x="31428" y="103032"/>
                  </a:lnTo>
                  <a:lnTo>
                    <a:pt x="32292" y="113724"/>
                  </a:lnTo>
                  <a:lnTo>
                    <a:pt x="33264" y="90720"/>
                  </a:lnTo>
                  <a:lnTo>
                    <a:pt x="34128" y="110484"/>
                  </a:lnTo>
                  <a:lnTo>
                    <a:pt x="35100" y="102492"/>
                  </a:lnTo>
                  <a:lnTo>
                    <a:pt x="36072" y="70200"/>
                  </a:lnTo>
                  <a:lnTo>
                    <a:pt x="36936" y="107676"/>
                  </a:lnTo>
                  <a:lnTo>
                    <a:pt x="37908" y="131436"/>
                  </a:lnTo>
                  <a:lnTo>
                    <a:pt x="38772" y="112644"/>
                  </a:lnTo>
                  <a:lnTo>
                    <a:pt x="39744" y="100656"/>
                  </a:lnTo>
                  <a:lnTo>
                    <a:pt x="40608" y="98064"/>
                  </a:lnTo>
                  <a:lnTo>
                    <a:pt x="41580" y="95040"/>
                  </a:lnTo>
                  <a:lnTo>
                    <a:pt x="42444" y="78192"/>
                  </a:lnTo>
                  <a:lnTo>
                    <a:pt x="43416" y="103896"/>
                  </a:lnTo>
                  <a:lnTo>
                    <a:pt x="44388" y="79704"/>
                  </a:lnTo>
                  <a:lnTo>
                    <a:pt x="45252" y="117396"/>
                  </a:lnTo>
                  <a:lnTo>
                    <a:pt x="46224" y="89640"/>
                  </a:lnTo>
                  <a:lnTo>
                    <a:pt x="47088" y="93204"/>
                  </a:lnTo>
                  <a:lnTo>
                    <a:pt x="48060" y="72360"/>
                  </a:lnTo>
                  <a:lnTo>
                    <a:pt x="48924" y="60048"/>
                  </a:lnTo>
                  <a:lnTo>
                    <a:pt x="49896" y="69660"/>
                  </a:lnTo>
                  <a:lnTo>
                    <a:pt x="50760" y="121068"/>
                  </a:lnTo>
                  <a:lnTo>
                    <a:pt x="51732" y="124956"/>
                  </a:lnTo>
                  <a:lnTo>
                    <a:pt x="52704" y="74412"/>
                  </a:lnTo>
                  <a:lnTo>
                    <a:pt x="53568" y="125172"/>
                  </a:lnTo>
                  <a:lnTo>
                    <a:pt x="54540" y="114480"/>
                  </a:lnTo>
                  <a:lnTo>
                    <a:pt x="55404" y="59508"/>
                  </a:lnTo>
                  <a:lnTo>
                    <a:pt x="56376" y="72900"/>
                  </a:lnTo>
                  <a:lnTo>
                    <a:pt x="57240" y="94932"/>
                  </a:lnTo>
                  <a:lnTo>
                    <a:pt x="58212" y="114804"/>
                  </a:lnTo>
                  <a:lnTo>
                    <a:pt x="59076" y="89856"/>
                  </a:lnTo>
                  <a:lnTo>
                    <a:pt x="60048" y="128736"/>
                  </a:lnTo>
                  <a:lnTo>
                    <a:pt x="61020" y="132624"/>
                  </a:lnTo>
                  <a:lnTo>
                    <a:pt x="61884" y="77544"/>
                  </a:lnTo>
                  <a:lnTo>
                    <a:pt x="62856" y="109728"/>
                  </a:lnTo>
                  <a:lnTo>
                    <a:pt x="63720" y="70740"/>
                  </a:lnTo>
                  <a:lnTo>
                    <a:pt x="64692" y="74844"/>
                  </a:lnTo>
                  <a:lnTo>
                    <a:pt x="65556" y="76572"/>
                  </a:lnTo>
                  <a:lnTo>
                    <a:pt x="66528" y="143641"/>
                  </a:lnTo>
                  <a:lnTo>
                    <a:pt x="67392" y="46116"/>
                  </a:lnTo>
                  <a:lnTo>
                    <a:pt x="68364" y="112536"/>
                  </a:lnTo>
                  <a:lnTo>
                    <a:pt x="69336" y="147961"/>
                  </a:lnTo>
                  <a:lnTo>
                    <a:pt x="70200" y="115884"/>
                  </a:lnTo>
                  <a:lnTo>
                    <a:pt x="71172" y="91260"/>
                  </a:lnTo>
                  <a:lnTo>
                    <a:pt x="72036" y="109512"/>
                  </a:lnTo>
                  <a:lnTo>
                    <a:pt x="73008" y="73116"/>
                  </a:lnTo>
                  <a:lnTo>
                    <a:pt x="73872" y="129708"/>
                  </a:lnTo>
                  <a:lnTo>
                    <a:pt x="74844" y="139321"/>
                  </a:lnTo>
                  <a:lnTo>
                    <a:pt x="75708" y="70524"/>
                  </a:lnTo>
                  <a:lnTo>
                    <a:pt x="76680" y="106164"/>
                  </a:lnTo>
                  <a:lnTo>
                    <a:pt x="77652" y="70200"/>
                  </a:lnTo>
                  <a:lnTo>
                    <a:pt x="78516" y="129168"/>
                  </a:lnTo>
                  <a:lnTo>
                    <a:pt x="79488" y="71604"/>
                  </a:lnTo>
                  <a:lnTo>
                    <a:pt x="80352" y="127224"/>
                  </a:lnTo>
                  <a:lnTo>
                    <a:pt x="81324" y="107460"/>
                  </a:lnTo>
                  <a:lnTo>
                    <a:pt x="82188" y="91476"/>
                  </a:lnTo>
                  <a:lnTo>
                    <a:pt x="83160" y="86076"/>
                  </a:lnTo>
                  <a:lnTo>
                    <a:pt x="84024" y="109944"/>
                  </a:lnTo>
                  <a:lnTo>
                    <a:pt x="84996" y="68904"/>
                  </a:lnTo>
                  <a:lnTo>
                    <a:pt x="85860" y="79272"/>
                  </a:lnTo>
                  <a:lnTo>
                    <a:pt x="86832" y="173773"/>
                  </a:lnTo>
                  <a:lnTo>
                    <a:pt x="87804" y="169885"/>
                  </a:lnTo>
                  <a:lnTo>
                    <a:pt x="88668" y="120528"/>
                  </a:lnTo>
                  <a:lnTo>
                    <a:pt x="89640" y="103032"/>
                  </a:lnTo>
                  <a:lnTo>
                    <a:pt x="90504" y="116748"/>
                  </a:lnTo>
                  <a:lnTo>
                    <a:pt x="91476" y="97092"/>
                  </a:lnTo>
                  <a:lnTo>
                    <a:pt x="92340" y="114696"/>
                  </a:lnTo>
                  <a:lnTo>
                    <a:pt x="93312" y="64584"/>
                  </a:lnTo>
                  <a:lnTo>
                    <a:pt x="94176" y="88236"/>
                  </a:lnTo>
                  <a:lnTo>
                    <a:pt x="95148" y="90936"/>
                  </a:lnTo>
                  <a:lnTo>
                    <a:pt x="96120" y="68904"/>
                  </a:lnTo>
                  <a:lnTo>
                    <a:pt x="96984" y="46980"/>
                  </a:lnTo>
                  <a:lnTo>
                    <a:pt x="97956" y="100008"/>
                  </a:lnTo>
                  <a:lnTo>
                    <a:pt x="98820" y="90936"/>
                  </a:lnTo>
                  <a:lnTo>
                    <a:pt x="99792" y="151849"/>
                  </a:lnTo>
                  <a:lnTo>
                    <a:pt x="100656" y="113832"/>
                  </a:lnTo>
                  <a:lnTo>
                    <a:pt x="101628" y="105840"/>
                  </a:lnTo>
                  <a:lnTo>
                    <a:pt x="102492" y="91584"/>
                  </a:lnTo>
                  <a:lnTo>
                    <a:pt x="103464" y="105192"/>
                  </a:lnTo>
                  <a:lnTo>
                    <a:pt x="104436" y="106812"/>
                  </a:lnTo>
                  <a:lnTo>
                    <a:pt x="105300" y="121608"/>
                  </a:lnTo>
                  <a:lnTo>
                    <a:pt x="106272" y="107676"/>
                  </a:lnTo>
                  <a:lnTo>
                    <a:pt x="107136" y="116640"/>
                  </a:lnTo>
                  <a:lnTo>
                    <a:pt x="108108" y="79704"/>
                  </a:lnTo>
                  <a:lnTo>
                    <a:pt x="108972" y="127764"/>
                  </a:lnTo>
                  <a:lnTo>
                    <a:pt x="109944" y="62856"/>
                  </a:lnTo>
                  <a:lnTo>
                    <a:pt x="110808" y="105084"/>
                  </a:lnTo>
                  <a:lnTo>
                    <a:pt x="111780" y="91260"/>
                  </a:lnTo>
                  <a:lnTo>
                    <a:pt x="112752" y="125496"/>
                  </a:lnTo>
                  <a:lnTo>
                    <a:pt x="113616" y="59832"/>
                  </a:lnTo>
                  <a:lnTo>
                    <a:pt x="114588" y="99576"/>
                  </a:lnTo>
                  <a:lnTo>
                    <a:pt x="115452" y="85320"/>
                  </a:lnTo>
                  <a:lnTo>
                    <a:pt x="116424" y="95688"/>
                  </a:lnTo>
                  <a:lnTo>
                    <a:pt x="117288" y="56592"/>
                  </a:lnTo>
                  <a:lnTo>
                    <a:pt x="118260" y="54648"/>
                  </a:lnTo>
                  <a:lnTo>
                    <a:pt x="119124" y="141373"/>
                  </a:lnTo>
                  <a:lnTo>
                    <a:pt x="120096" y="101196"/>
                  </a:lnTo>
                  <a:lnTo>
                    <a:pt x="121068" y="93420"/>
                  </a:lnTo>
                  <a:lnTo>
                    <a:pt x="121932" y="130680"/>
                  </a:lnTo>
                  <a:lnTo>
                    <a:pt x="122904" y="114156"/>
                  </a:lnTo>
                  <a:lnTo>
                    <a:pt x="123768" y="130896"/>
                  </a:lnTo>
                  <a:lnTo>
                    <a:pt x="124740" y="69120"/>
                  </a:lnTo>
                  <a:lnTo>
                    <a:pt x="125604" y="144289"/>
                  </a:lnTo>
                  <a:lnTo>
                    <a:pt x="126576" y="95688"/>
                  </a:lnTo>
                  <a:lnTo>
                    <a:pt x="127440" y="71604"/>
                  </a:lnTo>
                  <a:lnTo>
                    <a:pt x="128412" y="145045"/>
                  </a:lnTo>
                  <a:lnTo>
                    <a:pt x="129384" y="84996"/>
                  </a:lnTo>
                  <a:lnTo>
                    <a:pt x="130248" y="108432"/>
                  </a:lnTo>
                  <a:lnTo>
                    <a:pt x="131220" y="137593"/>
                  </a:lnTo>
                  <a:lnTo>
                    <a:pt x="132084" y="91368"/>
                  </a:lnTo>
                  <a:lnTo>
                    <a:pt x="133056" y="127116"/>
                  </a:lnTo>
                  <a:lnTo>
                    <a:pt x="133920" y="112536"/>
                  </a:lnTo>
                  <a:lnTo>
                    <a:pt x="134892" y="106380"/>
                  </a:lnTo>
                  <a:lnTo>
                    <a:pt x="135757" y="112644"/>
                  </a:lnTo>
                  <a:lnTo>
                    <a:pt x="136729" y="135108"/>
                  </a:lnTo>
                  <a:lnTo>
                    <a:pt x="137701" y="80784"/>
                  </a:lnTo>
                  <a:lnTo>
                    <a:pt x="138565" y="108756"/>
                  </a:lnTo>
                  <a:lnTo>
                    <a:pt x="139537" y="95796"/>
                  </a:lnTo>
                  <a:lnTo>
                    <a:pt x="140401" y="70524"/>
                  </a:lnTo>
                  <a:lnTo>
                    <a:pt x="141373" y="89208"/>
                  </a:lnTo>
                  <a:lnTo>
                    <a:pt x="142237" y="113184"/>
                  </a:lnTo>
                  <a:lnTo>
                    <a:pt x="143209" y="81216"/>
                  </a:lnTo>
                  <a:lnTo>
                    <a:pt x="144073" y="78300"/>
                  </a:lnTo>
                  <a:lnTo>
                    <a:pt x="145045" y="122040"/>
                  </a:lnTo>
                  <a:lnTo>
                    <a:pt x="145909" y="77652"/>
                  </a:lnTo>
                  <a:lnTo>
                    <a:pt x="146881" y="111348"/>
                  </a:lnTo>
                  <a:lnTo>
                    <a:pt x="147853" y="83376"/>
                  </a:lnTo>
                  <a:lnTo>
                    <a:pt x="148717" y="114156"/>
                  </a:lnTo>
                  <a:lnTo>
                    <a:pt x="149689" y="125604"/>
                  </a:lnTo>
                  <a:lnTo>
                    <a:pt x="150553" y="88020"/>
                  </a:lnTo>
                  <a:lnTo>
                    <a:pt x="151525" y="97308"/>
                  </a:lnTo>
                  <a:lnTo>
                    <a:pt x="152389" y="114264"/>
                  </a:lnTo>
                  <a:lnTo>
                    <a:pt x="153361" y="102492"/>
                  </a:lnTo>
                  <a:lnTo>
                    <a:pt x="154225" y="111456"/>
                  </a:lnTo>
                  <a:lnTo>
                    <a:pt x="155197" y="113076"/>
                  </a:lnTo>
                  <a:lnTo>
                    <a:pt x="156169" y="96228"/>
                  </a:lnTo>
                  <a:lnTo>
                    <a:pt x="157033" y="90504"/>
                  </a:lnTo>
                  <a:lnTo>
                    <a:pt x="158005" y="119340"/>
                  </a:lnTo>
                  <a:lnTo>
                    <a:pt x="158869" y="91584"/>
                  </a:lnTo>
                  <a:lnTo>
                    <a:pt x="159841" y="85860"/>
                  </a:lnTo>
                  <a:lnTo>
                    <a:pt x="160705" y="82512"/>
                  </a:lnTo>
                  <a:lnTo>
                    <a:pt x="161677" y="77544"/>
                  </a:lnTo>
                  <a:lnTo>
                    <a:pt x="162541" y="37908"/>
                  </a:lnTo>
                  <a:lnTo>
                    <a:pt x="163513" y="54216"/>
                  </a:lnTo>
                  <a:lnTo>
                    <a:pt x="164485" y="72576"/>
                  </a:lnTo>
                  <a:lnTo>
                    <a:pt x="165349" y="89532"/>
                  </a:lnTo>
                  <a:lnTo>
                    <a:pt x="166321" y="107784"/>
                  </a:lnTo>
                  <a:lnTo>
                    <a:pt x="167185" y="91260"/>
                  </a:lnTo>
                  <a:lnTo>
                    <a:pt x="168157" y="130356"/>
                  </a:lnTo>
                  <a:lnTo>
                    <a:pt x="169021" y="153361"/>
                  </a:lnTo>
                  <a:lnTo>
                    <a:pt x="169993" y="159517"/>
                  </a:lnTo>
                  <a:lnTo>
                    <a:pt x="170857" y="107676"/>
                  </a:lnTo>
                  <a:lnTo>
                    <a:pt x="171829" y="134568"/>
                  </a:lnTo>
                  <a:lnTo>
                    <a:pt x="172801" y="119448"/>
                  </a:lnTo>
                  <a:lnTo>
                    <a:pt x="173665" y="58752"/>
                  </a:lnTo>
                  <a:lnTo>
                    <a:pt x="174637" y="127656"/>
                  </a:lnTo>
                  <a:lnTo>
                    <a:pt x="175501" y="97632"/>
                  </a:lnTo>
                  <a:lnTo>
                    <a:pt x="176473" y="88236"/>
                  </a:lnTo>
                  <a:lnTo>
                    <a:pt x="177337" y="147205"/>
                  </a:lnTo>
                  <a:lnTo>
                    <a:pt x="178309" y="33804"/>
                  </a:lnTo>
                  <a:lnTo>
                    <a:pt x="179173" y="162325"/>
                  </a:lnTo>
                  <a:lnTo>
                    <a:pt x="180145" y="84240"/>
                  </a:lnTo>
                  <a:lnTo>
                    <a:pt x="181117" y="120420"/>
                  </a:lnTo>
                  <a:lnTo>
                    <a:pt x="181981" y="100116"/>
                  </a:lnTo>
                  <a:lnTo>
                    <a:pt x="182953" y="80784"/>
                  </a:lnTo>
                  <a:lnTo>
                    <a:pt x="183817" y="140401"/>
                  </a:lnTo>
                  <a:lnTo>
                    <a:pt x="184789" y="125712"/>
                  </a:lnTo>
                  <a:lnTo>
                    <a:pt x="185653" y="89748"/>
                  </a:lnTo>
                  <a:lnTo>
                    <a:pt x="186625" y="127872"/>
                  </a:lnTo>
                  <a:lnTo>
                    <a:pt x="187489" y="115344"/>
                  </a:lnTo>
                  <a:lnTo>
                    <a:pt x="188461" y="70092"/>
                  </a:lnTo>
                  <a:lnTo>
                    <a:pt x="189433" y="95688"/>
                  </a:lnTo>
                  <a:lnTo>
                    <a:pt x="190297" y="99792"/>
                  </a:lnTo>
                  <a:lnTo>
                    <a:pt x="191269" y="87912"/>
                  </a:lnTo>
                  <a:lnTo>
                    <a:pt x="192133" y="86184"/>
                  </a:lnTo>
                  <a:lnTo>
                    <a:pt x="193105" y="119988"/>
                  </a:lnTo>
                  <a:lnTo>
                    <a:pt x="193969" y="111240"/>
                  </a:lnTo>
                  <a:lnTo>
                    <a:pt x="194941" y="135757"/>
                  </a:lnTo>
                  <a:lnTo>
                    <a:pt x="195805" y="90612"/>
                  </a:lnTo>
                  <a:lnTo>
                    <a:pt x="196777" y="45468"/>
                  </a:lnTo>
                  <a:lnTo>
                    <a:pt x="197749" y="78192"/>
                  </a:lnTo>
                  <a:lnTo>
                    <a:pt x="198613" y="119016"/>
                  </a:lnTo>
                  <a:lnTo>
                    <a:pt x="199585" y="126576"/>
                  </a:lnTo>
                  <a:lnTo>
                    <a:pt x="200449" y="160597"/>
                  </a:lnTo>
                  <a:lnTo>
                    <a:pt x="201421" y="108432"/>
                  </a:lnTo>
                  <a:lnTo>
                    <a:pt x="202285" y="106488"/>
                  </a:lnTo>
                  <a:lnTo>
                    <a:pt x="203257" y="74304"/>
                  </a:lnTo>
                  <a:lnTo>
                    <a:pt x="204121" y="79380"/>
                  </a:lnTo>
                  <a:lnTo>
                    <a:pt x="205093" y="112536"/>
                  </a:lnTo>
                  <a:lnTo>
                    <a:pt x="205957" y="92232"/>
                  </a:lnTo>
                  <a:lnTo>
                    <a:pt x="206929" y="119880"/>
                  </a:lnTo>
                  <a:lnTo>
                    <a:pt x="207901" y="82836"/>
                  </a:lnTo>
                  <a:lnTo>
                    <a:pt x="208765" y="88776"/>
                  </a:lnTo>
                  <a:lnTo>
                    <a:pt x="209737" y="57024"/>
                  </a:lnTo>
                  <a:lnTo>
                    <a:pt x="210601" y="116424"/>
                  </a:lnTo>
                  <a:lnTo>
                    <a:pt x="211573" y="54540"/>
                  </a:lnTo>
                  <a:lnTo>
                    <a:pt x="212437" y="105948"/>
                  </a:lnTo>
                  <a:lnTo>
                    <a:pt x="213409" y="101952"/>
                  </a:lnTo>
                  <a:lnTo>
                    <a:pt x="214273" y="96660"/>
                  </a:lnTo>
                  <a:lnTo>
                    <a:pt x="215245" y="83916"/>
                  </a:lnTo>
                  <a:lnTo>
                    <a:pt x="216217" y="112320"/>
                  </a:lnTo>
                  <a:lnTo>
                    <a:pt x="217081" y="90828"/>
                  </a:lnTo>
                  <a:lnTo>
                    <a:pt x="218053" y="137701"/>
                  </a:lnTo>
                  <a:lnTo>
                    <a:pt x="218917" y="83592"/>
                  </a:lnTo>
                  <a:lnTo>
                    <a:pt x="219889" y="115560"/>
                  </a:lnTo>
                  <a:lnTo>
                    <a:pt x="220753" y="104112"/>
                  </a:lnTo>
                  <a:lnTo>
                    <a:pt x="221725" y="103896"/>
                  </a:lnTo>
                  <a:lnTo>
                    <a:pt x="222589" y="134568"/>
                  </a:lnTo>
                  <a:lnTo>
                    <a:pt x="223561" y="22032"/>
                  </a:lnTo>
                  <a:lnTo>
                    <a:pt x="224533" y="38664"/>
                  </a:lnTo>
                  <a:lnTo>
                    <a:pt x="225397" y="142885"/>
                  </a:lnTo>
                  <a:lnTo>
                    <a:pt x="226369" y="57996"/>
                  </a:lnTo>
                  <a:lnTo>
                    <a:pt x="227233" y="166861"/>
                  </a:lnTo>
                  <a:lnTo>
                    <a:pt x="228205" y="92232"/>
                  </a:lnTo>
                  <a:lnTo>
                    <a:pt x="229069" y="123984"/>
                  </a:lnTo>
                  <a:lnTo>
                    <a:pt x="230041" y="103896"/>
                  </a:lnTo>
                  <a:lnTo>
                    <a:pt x="230905" y="123120"/>
                  </a:lnTo>
                  <a:lnTo>
                    <a:pt x="231877" y="73224"/>
                  </a:lnTo>
                  <a:lnTo>
                    <a:pt x="232849" y="86724"/>
                  </a:lnTo>
                  <a:lnTo>
                    <a:pt x="233713" y="108648"/>
                  </a:lnTo>
                  <a:lnTo>
                    <a:pt x="234685" y="73008"/>
                  </a:lnTo>
                  <a:lnTo>
                    <a:pt x="235549" y="77652"/>
                  </a:lnTo>
                  <a:lnTo>
                    <a:pt x="236521" y="116748"/>
                  </a:lnTo>
                  <a:lnTo>
                    <a:pt x="237385" y="115560"/>
                  </a:lnTo>
                  <a:lnTo>
                    <a:pt x="238357" y="96228"/>
                  </a:lnTo>
                  <a:lnTo>
                    <a:pt x="239221" y="104976"/>
                  </a:lnTo>
                  <a:lnTo>
                    <a:pt x="240193" y="91800"/>
                  </a:lnTo>
                  <a:lnTo>
                    <a:pt x="241165" y="126684"/>
                  </a:lnTo>
                  <a:lnTo>
                    <a:pt x="242029" y="78948"/>
                  </a:lnTo>
                  <a:lnTo>
                    <a:pt x="243001" y="68580"/>
                  </a:lnTo>
                  <a:lnTo>
                    <a:pt x="243865" y="121824"/>
                  </a:lnTo>
                  <a:lnTo>
                    <a:pt x="244837" y="81864"/>
                  </a:lnTo>
                  <a:lnTo>
                    <a:pt x="245701" y="96552"/>
                  </a:lnTo>
                  <a:lnTo>
                    <a:pt x="246673" y="94068"/>
                  </a:lnTo>
                  <a:lnTo>
                    <a:pt x="247537" y="113832"/>
                  </a:lnTo>
                  <a:lnTo>
                    <a:pt x="248509" y="94392"/>
                  </a:lnTo>
                  <a:lnTo>
                    <a:pt x="249481" y="127764"/>
                  </a:lnTo>
                  <a:lnTo>
                    <a:pt x="250345" y="106812"/>
                  </a:lnTo>
                  <a:lnTo>
                    <a:pt x="251317" y="144181"/>
                  </a:lnTo>
                  <a:lnTo>
                    <a:pt x="252181" y="87264"/>
                  </a:lnTo>
                  <a:lnTo>
                    <a:pt x="253153" y="107244"/>
                  </a:lnTo>
                  <a:lnTo>
                    <a:pt x="254017" y="114372"/>
                  </a:lnTo>
                  <a:lnTo>
                    <a:pt x="254989" y="72144"/>
                  </a:lnTo>
                  <a:lnTo>
                    <a:pt x="255853" y="94500"/>
                  </a:lnTo>
                  <a:lnTo>
                    <a:pt x="256825" y="108756"/>
                  </a:lnTo>
                  <a:lnTo>
                    <a:pt x="257689" y="95904"/>
                  </a:lnTo>
                  <a:lnTo>
                    <a:pt x="258661" y="100116"/>
                  </a:lnTo>
                  <a:lnTo>
                    <a:pt x="259633" y="71820"/>
                  </a:lnTo>
                  <a:lnTo>
                    <a:pt x="260497" y="126792"/>
                  </a:lnTo>
                  <a:lnTo>
                    <a:pt x="261469" y="91908"/>
                  </a:lnTo>
                  <a:lnTo>
                    <a:pt x="262333" y="66312"/>
                  </a:lnTo>
                  <a:lnTo>
                    <a:pt x="263305" y="129816"/>
                  </a:lnTo>
                  <a:lnTo>
                    <a:pt x="264169" y="91044"/>
                  </a:lnTo>
                  <a:lnTo>
                    <a:pt x="265141" y="110268"/>
                  </a:lnTo>
                  <a:lnTo>
                    <a:pt x="266005" y="110268"/>
                  </a:lnTo>
                  <a:lnTo>
                    <a:pt x="266977" y="100764"/>
                  </a:lnTo>
                  <a:lnTo>
                    <a:pt x="267949" y="97740"/>
                  </a:lnTo>
                  <a:lnTo>
                    <a:pt x="268813" y="105516"/>
                  </a:lnTo>
                  <a:lnTo>
                    <a:pt x="269785" y="102600"/>
                  </a:lnTo>
                  <a:lnTo>
                    <a:pt x="270649" y="89532"/>
                  </a:lnTo>
                  <a:lnTo>
                    <a:pt x="271622" y="110376"/>
                  </a:lnTo>
                  <a:lnTo>
                    <a:pt x="272486" y="120096"/>
                  </a:lnTo>
                  <a:lnTo>
                    <a:pt x="273458" y="59508"/>
                  </a:lnTo>
                  <a:lnTo>
                    <a:pt x="274322" y="86076"/>
                  </a:lnTo>
                  <a:lnTo>
                    <a:pt x="275294" y="82728"/>
                  </a:lnTo>
                  <a:lnTo>
                    <a:pt x="276266" y="87048"/>
                  </a:lnTo>
                  <a:lnTo>
                    <a:pt x="277130" y="83916"/>
                  </a:lnTo>
                  <a:lnTo>
                    <a:pt x="278102" y="91800"/>
                  </a:lnTo>
                  <a:lnTo>
                    <a:pt x="278966" y="72036"/>
                  </a:lnTo>
                  <a:lnTo>
                    <a:pt x="279938" y="72684"/>
                  </a:lnTo>
                  <a:lnTo>
                    <a:pt x="280802" y="92448"/>
                  </a:lnTo>
                  <a:lnTo>
                    <a:pt x="281774" y="71172"/>
                  </a:lnTo>
                  <a:lnTo>
                    <a:pt x="282638" y="53784"/>
                  </a:lnTo>
                  <a:lnTo>
                    <a:pt x="283610" y="156169"/>
                  </a:lnTo>
                  <a:lnTo>
                    <a:pt x="284582" y="128304"/>
                  </a:lnTo>
                  <a:lnTo>
                    <a:pt x="285446" y="87156"/>
                  </a:lnTo>
                  <a:lnTo>
                    <a:pt x="286418" y="68904"/>
                  </a:lnTo>
                  <a:lnTo>
                    <a:pt x="287282" y="86076"/>
                  </a:lnTo>
                  <a:lnTo>
                    <a:pt x="288254" y="105732"/>
                  </a:lnTo>
                  <a:lnTo>
                    <a:pt x="289118" y="144073"/>
                  </a:lnTo>
                  <a:lnTo>
                    <a:pt x="290090" y="150769"/>
                  </a:lnTo>
                  <a:lnTo>
                    <a:pt x="290954" y="165025"/>
                  </a:lnTo>
                  <a:lnTo>
                    <a:pt x="291926" y="123336"/>
                  </a:lnTo>
                  <a:lnTo>
                    <a:pt x="292898" y="71496"/>
                  </a:lnTo>
                  <a:lnTo>
                    <a:pt x="293762" y="114804"/>
                  </a:lnTo>
                  <a:lnTo>
                    <a:pt x="294734" y="115884"/>
                  </a:lnTo>
                  <a:lnTo>
                    <a:pt x="295598" y="176581"/>
                  </a:lnTo>
                  <a:lnTo>
                    <a:pt x="296570" y="61776"/>
                  </a:lnTo>
                  <a:lnTo>
                    <a:pt x="297434" y="169345"/>
                  </a:lnTo>
                  <a:lnTo>
                    <a:pt x="298406" y="27000"/>
                  </a:lnTo>
                  <a:lnTo>
                    <a:pt x="299270" y="72576"/>
                  </a:lnTo>
                  <a:lnTo>
                    <a:pt x="300242" y="96228"/>
                  </a:lnTo>
                  <a:lnTo>
                    <a:pt x="301214" y="93420"/>
                  </a:lnTo>
                  <a:lnTo>
                    <a:pt x="302078" y="123876"/>
                  </a:lnTo>
                  <a:lnTo>
                    <a:pt x="303050" y="127764"/>
                  </a:lnTo>
                  <a:lnTo>
                    <a:pt x="303914" y="94932"/>
                  </a:lnTo>
                  <a:lnTo>
                    <a:pt x="304886" y="94932"/>
                  </a:lnTo>
                  <a:lnTo>
                    <a:pt x="305750" y="79488"/>
                  </a:lnTo>
                  <a:lnTo>
                    <a:pt x="306722" y="58212"/>
                  </a:lnTo>
                  <a:lnTo>
                    <a:pt x="307586" y="135540"/>
                  </a:lnTo>
                  <a:lnTo>
                    <a:pt x="308558" y="101952"/>
                  </a:lnTo>
                  <a:lnTo>
                    <a:pt x="309530" y="94824"/>
                  </a:lnTo>
                  <a:lnTo>
                    <a:pt x="310394" y="108864"/>
                  </a:lnTo>
                  <a:lnTo>
                    <a:pt x="311366" y="85644"/>
                  </a:lnTo>
                  <a:lnTo>
                    <a:pt x="312230" y="52488"/>
                  </a:lnTo>
                  <a:lnTo>
                    <a:pt x="313202" y="153469"/>
                  </a:lnTo>
                  <a:lnTo>
                    <a:pt x="314066" y="126900"/>
                  </a:lnTo>
                  <a:lnTo>
                    <a:pt x="315038" y="124416"/>
                  </a:lnTo>
                  <a:lnTo>
                    <a:pt x="315902" y="79920"/>
                  </a:lnTo>
                  <a:lnTo>
                    <a:pt x="316874" y="103356"/>
                  </a:lnTo>
                  <a:lnTo>
                    <a:pt x="317738" y="105732"/>
                  </a:lnTo>
                  <a:lnTo>
                    <a:pt x="318710" y="73440"/>
                  </a:lnTo>
                  <a:lnTo>
                    <a:pt x="319682" y="62208"/>
                  </a:lnTo>
                  <a:lnTo>
                    <a:pt x="320546" y="156493"/>
                  </a:lnTo>
                  <a:lnTo>
                    <a:pt x="321518" y="39960"/>
                  </a:lnTo>
                  <a:lnTo>
                    <a:pt x="322382" y="83592"/>
                  </a:lnTo>
                  <a:lnTo>
                    <a:pt x="323354" y="100980"/>
                  </a:lnTo>
                  <a:lnTo>
                    <a:pt x="324218" y="119124"/>
                  </a:lnTo>
                  <a:lnTo>
                    <a:pt x="325190" y="68904"/>
                  </a:lnTo>
                  <a:lnTo>
                    <a:pt x="326054" y="122148"/>
                  </a:lnTo>
                  <a:lnTo>
                    <a:pt x="327026" y="101628"/>
                  </a:lnTo>
                  <a:lnTo>
                    <a:pt x="327998" y="168589"/>
                  </a:lnTo>
                  <a:lnTo>
                    <a:pt x="328862" y="0"/>
                  </a:lnTo>
                  <a:lnTo>
                    <a:pt x="329834" y="36072"/>
                  </a:lnTo>
                  <a:lnTo>
                    <a:pt x="330698" y="65880"/>
                  </a:lnTo>
                  <a:lnTo>
                    <a:pt x="331670" y="78732"/>
                  </a:lnTo>
                  <a:lnTo>
                    <a:pt x="332534" y="60804"/>
                  </a:lnTo>
                  <a:lnTo>
                    <a:pt x="333506" y="116748"/>
                  </a:lnTo>
                  <a:lnTo>
                    <a:pt x="334370" y="148069"/>
                  </a:lnTo>
                  <a:lnTo>
                    <a:pt x="335342" y="63396"/>
                  </a:lnTo>
                  <a:lnTo>
                    <a:pt x="336314" y="64044"/>
                  </a:lnTo>
                  <a:lnTo>
                    <a:pt x="337178" y="117288"/>
                  </a:lnTo>
                  <a:lnTo>
                    <a:pt x="338150" y="144397"/>
                  </a:lnTo>
                  <a:lnTo>
                    <a:pt x="339014" y="109080"/>
                  </a:lnTo>
                  <a:lnTo>
                    <a:pt x="339986" y="109836"/>
                  </a:lnTo>
                  <a:lnTo>
                    <a:pt x="340850" y="116100"/>
                  </a:lnTo>
                  <a:lnTo>
                    <a:pt x="341822" y="62748"/>
                  </a:lnTo>
                  <a:lnTo>
                    <a:pt x="342686" y="64152"/>
                  </a:lnTo>
                  <a:lnTo>
                    <a:pt x="343658" y="68364"/>
                  </a:lnTo>
                  <a:lnTo>
                    <a:pt x="344630" y="125604"/>
                  </a:lnTo>
                  <a:lnTo>
                    <a:pt x="345494" y="124956"/>
                  </a:lnTo>
                  <a:lnTo>
                    <a:pt x="346466" y="100332"/>
                  </a:lnTo>
                  <a:lnTo>
                    <a:pt x="347330" y="105084"/>
                  </a:lnTo>
                  <a:lnTo>
                    <a:pt x="348302" y="112536"/>
                  </a:lnTo>
                  <a:lnTo>
                    <a:pt x="349166" y="73440"/>
                  </a:lnTo>
                  <a:lnTo>
                    <a:pt x="350138" y="110916"/>
                  </a:lnTo>
                  <a:lnTo>
                    <a:pt x="351002" y="91152"/>
                  </a:lnTo>
                  <a:lnTo>
                    <a:pt x="351974" y="102816"/>
                  </a:lnTo>
                  <a:lnTo>
                    <a:pt x="352946" y="75060"/>
                  </a:lnTo>
                  <a:lnTo>
                    <a:pt x="353810" y="113616"/>
                  </a:lnTo>
                  <a:lnTo>
                    <a:pt x="354782" y="118692"/>
                  </a:lnTo>
                  <a:lnTo>
                    <a:pt x="355646" y="99468"/>
                  </a:lnTo>
                  <a:lnTo>
                    <a:pt x="356618" y="98496"/>
                  </a:lnTo>
                  <a:lnTo>
                    <a:pt x="357482" y="109404"/>
                  </a:lnTo>
                  <a:lnTo>
                    <a:pt x="358454" y="104112"/>
                  </a:lnTo>
                  <a:lnTo>
                    <a:pt x="359318" y="89424"/>
                  </a:lnTo>
                  <a:lnTo>
                    <a:pt x="360290" y="103140"/>
                  </a:lnTo>
                  <a:lnTo>
                    <a:pt x="361262" y="104868"/>
                  </a:lnTo>
                  <a:lnTo>
                    <a:pt x="362126" y="128196"/>
                  </a:lnTo>
                  <a:lnTo>
                    <a:pt x="363098" y="97524"/>
                  </a:lnTo>
                  <a:lnTo>
                    <a:pt x="363962" y="84996"/>
                  </a:lnTo>
                  <a:lnTo>
                    <a:pt x="364934" y="103248"/>
                  </a:lnTo>
                  <a:lnTo>
                    <a:pt x="365798" y="146341"/>
                  </a:lnTo>
                  <a:lnTo>
                    <a:pt x="366770" y="89532"/>
                  </a:lnTo>
                  <a:lnTo>
                    <a:pt x="367634" y="85860"/>
                  </a:lnTo>
                  <a:lnTo>
                    <a:pt x="368606" y="85752"/>
                  </a:lnTo>
                  <a:lnTo>
                    <a:pt x="369470" y="96012"/>
                  </a:lnTo>
                  <a:lnTo>
                    <a:pt x="370442" y="100656"/>
                  </a:lnTo>
                  <a:lnTo>
                    <a:pt x="371414" y="102276"/>
                  </a:lnTo>
                  <a:lnTo>
                    <a:pt x="372278" y="76140"/>
                  </a:lnTo>
                  <a:lnTo>
                    <a:pt x="373250" y="139969"/>
                  </a:lnTo>
                  <a:lnTo>
                    <a:pt x="374114" y="94068"/>
                  </a:lnTo>
                  <a:lnTo>
                    <a:pt x="375086" y="88992"/>
                  </a:lnTo>
                  <a:lnTo>
                    <a:pt x="375950" y="118476"/>
                  </a:lnTo>
                  <a:lnTo>
                    <a:pt x="376922" y="81648"/>
                  </a:lnTo>
                  <a:lnTo>
                    <a:pt x="377786" y="109404"/>
                  </a:lnTo>
                  <a:lnTo>
                    <a:pt x="378758" y="92880"/>
                  </a:lnTo>
                  <a:lnTo>
                    <a:pt x="379730" y="100764"/>
                  </a:lnTo>
                  <a:lnTo>
                    <a:pt x="380594" y="87480"/>
                  </a:lnTo>
                  <a:lnTo>
                    <a:pt x="381566" y="90396"/>
                  </a:lnTo>
                  <a:lnTo>
                    <a:pt x="382430" y="77868"/>
                  </a:lnTo>
                  <a:lnTo>
                    <a:pt x="383402" y="114372"/>
                  </a:lnTo>
                  <a:lnTo>
                    <a:pt x="384266" y="96228"/>
                  </a:lnTo>
                  <a:lnTo>
                    <a:pt x="385238" y="99576"/>
                  </a:lnTo>
                  <a:lnTo>
                    <a:pt x="386102" y="110808"/>
                  </a:lnTo>
                  <a:lnTo>
                    <a:pt x="387074" y="87156"/>
                  </a:lnTo>
                  <a:lnTo>
                    <a:pt x="388046" y="94392"/>
                  </a:lnTo>
                  <a:lnTo>
                    <a:pt x="388910" y="101304"/>
                  </a:lnTo>
                  <a:lnTo>
                    <a:pt x="389882" y="100224"/>
                  </a:lnTo>
                  <a:lnTo>
                    <a:pt x="390746" y="111780"/>
                  </a:lnTo>
                  <a:lnTo>
                    <a:pt x="391718" y="85536"/>
                  </a:lnTo>
                  <a:lnTo>
                    <a:pt x="392582" y="117396"/>
                  </a:lnTo>
                  <a:lnTo>
                    <a:pt x="393554" y="69228"/>
                  </a:lnTo>
                  <a:lnTo>
                    <a:pt x="394418" y="123120"/>
                  </a:lnTo>
                  <a:lnTo>
                    <a:pt x="395390" y="71496"/>
                  </a:lnTo>
                  <a:lnTo>
                    <a:pt x="396362" y="100980"/>
                  </a:lnTo>
                  <a:lnTo>
                    <a:pt x="397226" y="133920"/>
                  </a:lnTo>
                  <a:lnTo>
                    <a:pt x="398198" y="101196"/>
                  </a:lnTo>
                  <a:lnTo>
                    <a:pt x="399062" y="114264"/>
                  </a:lnTo>
                  <a:lnTo>
                    <a:pt x="400034" y="98496"/>
                  </a:lnTo>
                  <a:lnTo>
                    <a:pt x="400898" y="117720"/>
                  </a:lnTo>
                  <a:lnTo>
                    <a:pt x="401870" y="94176"/>
                  </a:lnTo>
                  <a:lnTo>
                    <a:pt x="402734" y="134784"/>
                  </a:lnTo>
                  <a:lnTo>
                    <a:pt x="403706" y="83160"/>
                  </a:lnTo>
                  <a:lnTo>
                    <a:pt x="404678" y="109620"/>
                  </a:lnTo>
                  <a:lnTo>
                    <a:pt x="405542" y="99792"/>
                  </a:lnTo>
                  <a:lnTo>
                    <a:pt x="406514" y="94068"/>
                  </a:lnTo>
                  <a:lnTo>
                    <a:pt x="407379" y="77436"/>
                  </a:lnTo>
                  <a:lnTo>
                    <a:pt x="408351" y="63936"/>
                  </a:lnTo>
                  <a:lnTo>
                    <a:pt x="409215" y="150121"/>
                  </a:lnTo>
                  <a:lnTo>
                    <a:pt x="410187" y="114912"/>
                  </a:lnTo>
                  <a:lnTo>
                    <a:pt x="411051" y="139861"/>
                  </a:lnTo>
                  <a:lnTo>
                    <a:pt x="412023" y="69120"/>
                  </a:lnTo>
                  <a:lnTo>
                    <a:pt x="412995" y="140293"/>
                  </a:lnTo>
                  <a:lnTo>
                    <a:pt x="413859" y="93636"/>
                  </a:lnTo>
                  <a:lnTo>
                    <a:pt x="414831" y="109404"/>
                  </a:lnTo>
                  <a:lnTo>
                    <a:pt x="415695" y="76572"/>
                  </a:lnTo>
                  <a:lnTo>
                    <a:pt x="416667" y="73008"/>
                  </a:lnTo>
                  <a:lnTo>
                    <a:pt x="417531" y="114588"/>
                  </a:lnTo>
                  <a:lnTo>
                    <a:pt x="418503" y="118368"/>
                  </a:lnTo>
                  <a:lnTo>
                    <a:pt x="419367" y="77328"/>
                  </a:lnTo>
                  <a:lnTo>
                    <a:pt x="420339" y="126468"/>
                  </a:lnTo>
                  <a:lnTo>
                    <a:pt x="421311" y="86724"/>
                  </a:lnTo>
                  <a:lnTo>
                    <a:pt x="422175" y="103896"/>
                  </a:lnTo>
                  <a:lnTo>
                    <a:pt x="423147" y="95148"/>
                  </a:lnTo>
                  <a:lnTo>
                    <a:pt x="424011" y="99360"/>
                  </a:lnTo>
                  <a:lnTo>
                    <a:pt x="424983" y="74088"/>
                  </a:lnTo>
                  <a:lnTo>
                    <a:pt x="425847" y="145477"/>
                  </a:lnTo>
                  <a:lnTo>
                    <a:pt x="426819" y="122472"/>
                  </a:lnTo>
                  <a:lnTo>
                    <a:pt x="427683" y="126468"/>
                  </a:lnTo>
                  <a:lnTo>
                    <a:pt x="428655" y="137053"/>
                  </a:lnTo>
                  <a:lnTo>
                    <a:pt x="429519" y="79272"/>
                  </a:lnTo>
                  <a:lnTo>
                    <a:pt x="430491" y="123876"/>
                  </a:lnTo>
                  <a:lnTo>
                    <a:pt x="431463" y="96444"/>
                  </a:lnTo>
                  <a:lnTo>
                    <a:pt x="432327" y="115776"/>
                  </a:lnTo>
                  <a:lnTo>
                    <a:pt x="433299" y="82944"/>
                  </a:lnTo>
                  <a:lnTo>
                    <a:pt x="434163" y="104220"/>
                  </a:lnTo>
                  <a:lnTo>
                    <a:pt x="435135" y="126036"/>
                  </a:lnTo>
                  <a:lnTo>
                    <a:pt x="435999" y="72252"/>
                  </a:lnTo>
                  <a:lnTo>
                    <a:pt x="436971" y="134136"/>
                  </a:lnTo>
                  <a:lnTo>
                    <a:pt x="437835" y="64476"/>
                  </a:lnTo>
                  <a:lnTo>
                    <a:pt x="438807" y="48276"/>
                  </a:lnTo>
                  <a:lnTo>
                    <a:pt x="439779" y="83268"/>
                  </a:lnTo>
                  <a:lnTo>
                    <a:pt x="440643" y="108864"/>
                  </a:lnTo>
                  <a:lnTo>
                    <a:pt x="441615" y="40716"/>
                  </a:lnTo>
                  <a:lnTo>
                    <a:pt x="442479" y="28512"/>
                  </a:lnTo>
                  <a:lnTo>
                    <a:pt x="443451" y="152497"/>
                  </a:lnTo>
                  <a:lnTo>
                    <a:pt x="444315" y="86616"/>
                  </a:lnTo>
                  <a:lnTo>
                    <a:pt x="445287" y="125928"/>
                  </a:lnTo>
                  <a:lnTo>
                    <a:pt x="446151" y="130356"/>
                  </a:lnTo>
                  <a:lnTo>
                    <a:pt x="447123" y="130788"/>
                  </a:lnTo>
                  <a:lnTo>
                    <a:pt x="448095" y="95688"/>
                  </a:lnTo>
                  <a:lnTo>
                    <a:pt x="448959" y="82188"/>
                  </a:lnTo>
                  <a:lnTo>
                    <a:pt x="449931" y="93204"/>
                  </a:lnTo>
                  <a:lnTo>
                    <a:pt x="450795" y="70956"/>
                  </a:lnTo>
                  <a:lnTo>
                    <a:pt x="451767" y="124524"/>
                  </a:lnTo>
                  <a:lnTo>
                    <a:pt x="452631" y="72144"/>
                  </a:lnTo>
                  <a:lnTo>
                    <a:pt x="453603" y="79056"/>
                  </a:lnTo>
                  <a:lnTo>
                    <a:pt x="454467" y="73332"/>
                  </a:lnTo>
                  <a:lnTo>
                    <a:pt x="455439" y="129276"/>
                  </a:lnTo>
                  <a:lnTo>
                    <a:pt x="456411" y="105948"/>
                  </a:lnTo>
                  <a:lnTo>
                    <a:pt x="457275" y="131436"/>
                  </a:lnTo>
                  <a:lnTo>
                    <a:pt x="458247" y="147853"/>
                  </a:lnTo>
                  <a:lnTo>
                    <a:pt x="459111" y="136513"/>
                  </a:lnTo>
                  <a:lnTo>
                    <a:pt x="460083" y="82620"/>
                  </a:lnTo>
                  <a:lnTo>
                    <a:pt x="460947" y="123444"/>
                  </a:lnTo>
                  <a:lnTo>
                    <a:pt x="461919" y="114696"/>
                  </a:lnTo>
                  <a:lnTo>
                    <a:pt x="462783" y="91584"/>
                  </a:lnTo>
                  <a:lnTo>
                    <a:pt x="463755" y="71604"/>
                  </a:lnTo>
                  <a:lnTo>
                    <a:pt x="464727" y="110376"/>
                  </a:lnTo>
                  <a:lnTo>
                    <a:pt x="465591" y="92988"/>
                  </a:lnTo>
                  <a:lnTo>
                    <a:pt x="466563" y="110808"/>
                  </a:lnTo>
                  <a:lnTo>
                    <a:pt x="467427" y="110268"/>
                  </a:lnTo>
                  <a:lnTo>
                    <a:pt x="468399" y="110268"/>
                  </a:lnTo>
                  <a:lnTo>
                    <a:pt x="469263" y="106164"/>
                  </a:lnTo>
                  <a:lnTo>
                    <a:pt x="470235" y="120636"/>
                  </a:lnTo>
                  <a:lnTo>
                    <a:pt x="471099" y="126252"/>
                  </a:lnTo>
                  <a:lnTo>
                    <a:pt x="472071" y="77436"/>
                  </a:lnTo>
                  <a:lnTo>
                    <a:pt x="473043" y="97524"/>
                  </a:lnTo>
                  <a:lnTo>
                    <a:pt x="473907" y="67932"/>
                  </a:lnTo>
                  <a:lnTo>
                    <a:pt x="474879" y="95472"/>
                  </a:lnTo>
                  <a:lnTo>
                    <a:pt x="475743" y="79596"/>
                  </a:lnTo>
                  <a:lnTo>
                    <a:pt x="476715" y="119448"/>
                  </a:lnTo>
                  <a:lnTo>
                    <a:pt x="477579" y="95148"/>
                  </a:lnTo>
                  <a:lnTo>
                    <a:pt x="478551" y="100764"/>
                  </a:lnTo>
                  <a:lnTo>
                    <a:pt x="479415" y="88236"/>
                  </a:lnTo>
                  <a:lnTo>
                    <a:pt x="480387" y="55080"/>
                  </a:lnTo>
                  <a:lnTo>
                    <a:pt x="481359" y="100440"/>
                  </a:lnTo>
                  <a:lnTo>
                    <a:pt x="482223" y="101088"/>
                  </a:lnTo>
                  <a:lnTo>
                    <a:pt x="483195" y="84240"/>
                  </a:lnTo>
                  <a:lnTo>
                    <a:pt x="484059" y="97416"/>
                  </a:lnTo>
                  <a:lnTo>
                    <a:pt x="485031" y="142021"/>
                  </a:lnTo>
                  <a:lnTo>
                    <a:pt x="485895" y="49464"/>
                  </a:lnTo>
                  <a:lnTo>
                    <a:pt x="486867" y="66204"/>
                  </a:lnTo>
                  <a:lnTo>
                    <a:pt x="487731" y="133704"/>
                  </a:lnTo>
                  <a:lnTo>
                    <a:pt x="488703" y="77220"/>
                  </a:lnTo>
                  <a:lnTo>
                    <a:pt x="489567" y="82836"/>
                  </a:lnTo>
                  <a:lnTo>
                    <a:pt x="490539" y="50544"/>
                  </a:lnTo>
                  <a:lnTo>
                    <a:pt x="491511" y="141157"/>
                  </a:lnTo>
                  <a:lnTo>
                    <a:pt x="492375" y="59076"/>
                  </a:lnTo>
                  <a:lnTo>
                    <a:pt x="493347" y="128088"/>
                  </a:lnTo>
                  <a:lnTo>
                    <a:pt x="494211" y="108324"/>
                  </a:lnTo>
                  <a:lnTo>
                    <a:pt x="495183" y="73872"/>
                  </a:lnTo>
                  <a:lnTo>
                    <a:pt x="496047" y="120744"/>
                  </a:lnTo>
                  <a:lnTo>
                    <a:pt x="497019" y="133272"/>
                  </a:lnTo>
                  <a:lnTo>
                    <a:pt x="497883" y="89532"/>
                  </a:lnTo>
                  <a:lnTo>
                    <a:pt x="498855" y="99900"/>
                  </a:lnTo>
                  <a:lnTo>
                    <a:pt x="499827" y="98820"/>
                  </a:lnTo>
                  <a:lnTo>
                    <a:pt x="500691" y="121932"/>
                  </a:lnTo>
                  <a:lnTo>
                    <a:pt x="501663" y="112644"/>
                  </a:lnTo>
                  <a:lnTo>
                    <a:pt x="502527" y="83700"/>
                  </a:lnTo>
                  <a:lnTo>
                    <a:pt x="503499" y="67284"/>
                  </a:lnTo>
                  <a:lnTo>
                    <a:pt x="504363" y="123336"/>
                  </a:lnTo>
                  <a:lnTo>
                    <a:pt x="505335" y="78840"/>
                  </a:lnTo>
                  <a:lnTo>
                    <a:pt x="506199" y="103680"/>
                  </a:lnTo>
                  <a:lnTo>
                    <a:pt x="507171" y="106920"/>
                  </a:lnTo>
                  <a:lnTo>
                    <a:pt x="508143" y="111564"/>
                  </a:lnTo>
                  <a:lnTo>
                    <a:pt x="509007" y="88992"/>
                  </a:lnTo>
                  <a:lnTo>
                    <a:pt x="509979" y="102816"/>
                  </a:lnTo>
                  <a:lnTo>
                    <a:pt x="510843" y="111888"/>
                  </a:lnTo>
                  <a:lnTo>
                    <a:pt x="511815" y="108756"/>
                  </a:lnTo>
                  <a:lnTo>
                    <a:pt x="512679" y="76572"/>
                  </a:lnTo>
                  <a:lnTo>
                    <a:pt x="513651" y="76896"/>
                  </a:lnTo>
                  <a:lnTo>
                    <a:pt x="514515" y="57564"/>
                  </a:lnTo>
                  <a:lnTo>
                    <a:pt x="515487" y="137917"/>
                  </a:lnTo>
                  <a:lnTo>
                    <a:pt x="516459" y="127548"/>
                  </a:lnTo>
                  <a:lnTo>
                    <a:pt x="517323" y="78408"/>
                  </a:lnTo>
                  <a:lnTo>
                    <a:pt x="518295" y="100548"/>
                  </a:lnTo>
                  <a:lnTo>
                    <a:pt x="519159" y="84888"/>
                  </a:lnTo>
                  <a:lnTo>
                    <a:pt x="520131" y="97848"/>
                  </a:lnTo>
                  <a:lnTo>
                    <a:pt x="520995" y="97092"/>
                  </a:lnTo>
                  <a:lnTo>
                    <a:pt x="521967" y="51948"/>
                  </a:lnTo>
                  <a:lnTo>
                    <a:pt x="522831" y="134568"/>
                  </a:lnTo>
                  <a:lnTo>
                    <a:pt x="523803" y="81432"/>
                  </a:lnTo>
                  <a:lnTo>
                    <a:pt x="524775" y="123552"/>
                  </a:lnTo>
                  <a:lnTo>
                    <a:pt x="525639" y="54972"/>
                  </a:lnTo>
                  <a:lnTo>
                    <a:pt x="526611" y="95148"/>
                  </a:lnTo>
                  <a:lnTo>
                    <a:pt x="527475" y="125280"/>
                  </a:lnTo>
                  <a:lnTo>
                    <a:pt x="528447" y="89316"/>
                  </a:lnTo>
                  <a:lnTo>
                    <a:pt x="529311" y="80352"/>
                  </a:lnTo>
                  <a:lnTo>
                    <a:pt x="530283" y="119340"/>
                  </a:lnTo>
                  <a:lnTo>
                    <a:pt x="531147" y="140401"/>
                  </a:lnTo>
                  <a:lnTo>
                    <a:pt x="532119" y="111348"/>
                  </a:lnTo>
                  <a:lnTo>
                    <a:pt x="533091" y="111348"/>
                  </a:lnTo>
                  <a:lnTo>
                    <a:pt x="533955" y="79164"/>
                  </a:lnTo>
                  <a:lnTo>
                    <a:pt x="534927" y="78300"/>
                  </a:lnTo>
                  <a:lnTo>
                    <a:pt x="535791" y="98820"/>
                  </a:lnTo>
                  <a:lnTo>
                    <a:pt x="536763" y="158113"/>
                  </a:lnTo>
                  <a:lnTo>
                    <a:pt x="537627" y="43092"/>
                  </a:lnTo>
                  <a:lnTo>
                    <a:pt x="538599" y="86616"/>
                  </a:lnTo>
                  <a:lnTo>
                    <a:pt x="539463" y="88128"/>
                  </a:lnTo>
                  <a:lnTo>
                    <a:pt x="540435" y="128736"/>
                  </a:lnTo>
                  <a:lnTo>
                    <a:pt x="541299" y="68580"/>
                  </a:lnTo>
                  <a:lnTo>
                    <a:pt x="542271" y="130356"/>
                  </a:lnTo>
                  <a:lnTo>
                    <a:pt x="543244" y="125712"/>
                  </a:lnTo>
                  <a:lnTo>
                    <a:pt x="544108" y="73440"/>
                  </a:lnTo>
                  <a:lnTo>
                    <a:pt x="545080" y="61884"/>
                  </a:lnTo>
                  <a:lnTo>
                    <a:pt x="545944" y="73332"/>
                  </a:lnTo>
                  <a:lnTo>
                    <a:pt x="546916" y="98712"/>
                  </a:lnTo>
                  <a:lnTo>
                    <a:pt x="547780" y="94932"/>
                  </a:lnTo>
                  <a:lnTo>
                    <a:pt x="548752" y="105408"/>
                  </a:lnTo>
                  <a:lnTo>
                    <a:pt x="549616" y="90936"/>
                  </a:lnTo>
                  <a:lnTo>
                    <a:pt x="550588" y="65340"/>
                  </a:lnTo>
                  <a:lnTo>
                    <a:pt x="551560" y="117828"/>
                  </a:lnTo>
                  <a:lnTo>
                    <a:pt x="552424" y="87696"/>
                  </a:lnTo>
                  <a:lnTo>
                    <a:pt x="553396" y="121716"/>
                  </a:lnTo>
                  <a:lnTo>
                    <a:pt x="554260" y="79596"/>
                  </a:lnTo>
                  <a:lnTo>
                    <a:pt x="555232" y="80676"/>
                  </a:lnTo>
                  <a:lnTo>
                    <a:pt x="556096" y="95364"/>
                  </a:lnTo>
                  <a:lnTo>
                    <a:pt x="557068" y="87372"/>
                  </a:lnTo>
                  <a:lnTo>
                    <a:pt x="557932" y="108000"/>
                  </a:lnTo>
                  <a:lnTo>
                    <a:pt x="558904" y="48492"/>
                  </a:lnTo>
                  <a:lnTo>
                    <a:pt x="559876" y="69120"/>
                  </a:lnTo>
                  <a:lnTo>
                    <a:pt x="560740" y="121068"/>
                  </a:lnTo>
                  <a:lnTo>
                    <a:pt x="561712" y="130680"/>
                  </a:lnTo>
                  <a:lnTo>
                    <a:pt x="562576" y="81972"/>
                  </a:lnTo>
                  <a:lnTo>
                    <a:pt x="563548" y="81648"/>
                  </a:lnTo>
                  <a:lnTo>
                    <a:pt x="564412" y="105084"/>
                  </a:lnTo>
                  <a:lnTo>
                    <a:pt x="565384" y="119988"/>
                  </a:lnTo>
                  <a:lnTo>
                    <a:pt x="566248" y="87048"/>
                  </a:lnTo>
                  <a:lnTo>
                    <a:pt x="567220" y="91044"/>
                  </a:lnTo>
                  <a:lnTo>
                    <a:pt x="568192" y="110592"/>
                  </a:lnTo>
                  <a:lnTo>
                    <a:pt x="569056" y="142561"/>
                  </a:lnTo>
                  <a:lnTo>
                    <a:pt x="570028" y="87480"/>
                  </a:lnTo>
                  <a:lnTo>
                    <a:pt x="570892" y="73980"/>
                  </a:lnTo>
                  <a:lnTo>
                    <a:pt x="571864" y="69012"/>
                  </a:lnTo>
                  <a:lnTo>
                    <a:pt x="572728" y="73440"/>
                  </a:lnTo>
                  <a:lnTo>
                    <a:pt x="573700" y="73008"/>
                  </a:lnTo>
                  <a:lnTo>
                    <a:pt x="574564" y="109296"/>
                  </a:lnTo>
                  <a:lnTo>
                    <a:pt x="575536" y="86076"/>
                  </a:lnTo>
                  <a:lnTo>
                    <a:pt x="576508" y="61668"/>
                  </a:lnTo>
                  <a:lnTo>
                    <a:pt x="577372" y="54324"/>
                  </a:lnTo>
                  <a:lnTo>
                    <a:pt x="578344" y="23544"/>
                  </a:lnTo>
                  <a:lnTo>
                    <a:pt x="579208" y="75816"/>
                  </a:lnTo>
                  <a:lnTo>
                    <a:pt x="580180" y="75816"/>
                  </a:lnTo>
                  <a:lnTo>
                    <a:pt x="581044" y="107244"/>
                  </a:lnTo>
                  <a:lnTo>
                    <a:pt x="582016" y="132840"/>
                  </a:lnTo>
                  <a:lnTo>
                    <a:pt x="582880" y="135000"/>
                  </a:lnTo>
                  <a:lnTo>
                    <a:pt x="583852" y="92124"/>
                  </a:lnTo>
                  <a:lnTo>
                    <a:pt x="584824" y="72144"/>
                  </a:lnTo>
                  <a:lnTo>
                    <a:pt x="585688" y="122688"/>
                  </a:lnTo>
                  <a:lnTo>
                    <a:pt x="586660" y="76680"/>
                  </a:lnTo>
                  <a:lnTo>
                    <a:pt x="587524" y="79056"/>
                  </a:lnTo>
                  <a:lnTo>
                    <a:pt x="588496" y="65124"/>
                  </a:lnTo>
                  <a:lnTo>
                    <a:pt x="589360" y="123444"/>
                  </a:lnTo>
                  <a:lnTo>
                    <a:pt x="590332" y="109188"/>
                  </a:lnTo>
                  <a:lnTo>
                    <a:pt x="591196" y="86940"/>
                  </a:lnTo>
                  <a:lnTo>
                    <a:pt x="592168" y="96876"/>
                  </a:lnTo>
                  <a:lnTo>
                    <a:pt x="593140" y="91800"/>
                  </a:lnTo>
                  <a:lnTo>
                    <a:pt x="594004" y="104976"/>
                  </a:lnTo>
                  <a:lnTo>
                    <a:pt x="594976" y="101088"/>
                  </a:lnTo>
                  <a:lnTo>
                    <a:pt x="595840" y="108864"/>
                  </a:lnTo>
                  <a:lnTo>
                    <a:pt x="596812" y="123552"/>
                  </a:lnTo>
                  <a:lnTo>
                    <a:pt x="597676" y="80352"/>
                  </a:lnTo>
                  <a:lnTo>
                    <a:pt x="598648" y="89640"/>
                  </a:lnTo>
                  <a:lnTo>
                    <a:pt x="599512" y="98928"/>
                  </a:lnTo>
                  <a:lnTo>
                    <a:pt x="600484" y="123984"/>
                  </a:lnTo>
                  <a:lnTo>
                    <a:pt x="601348" y="159949"/>
                  </a:lnTo>
                  <a:lnTo>
                    <a:pt x="602320" y="157897"/>
                  </a:lnTo>
                  <a:lnTo>
                    <a:pt x="603292" y="43740"/>
                  </a:lnTo>
                  <a:lnTo>
                    <a:pt x="604156" y="108324"/>
                  </a:lnTo>
                  <a:lnTo>
                    <a:pt x="605128" y="84240"/>
                  </a:lnTo>
                  <a:lnTo>
                    <a:pt x="605992" y="121608"/>
                  </a:lnTo>
                  <a:lnTo>
                    <a:pt x="606964" y="115020"/>
                  </a:lnTo>
                  <a:lnTo>
                    <a:pt x="607828" y="84132"/>
                  </a:lnTo>
                  <a:lnTo>
                    <a:pt x="608800" y="118260"/>
                  </a:lnTo>
                  <a:lnTo>
                    <a:pt x="609664" y="87912"/>
                  </a:lnTo>
                  <a:lnTo>
                    <a:pt x="610636" y="115344"/>
                  </a:lnTo>
                  <a:lnTo>
                    <a:pt x="611608" y="127656"/>
                  </a:lnTo>
                  <a:lnTo>
                    <a:pt x="612472" y="127548"/>
                  </a:lnTo>
                  <a:lnTo>
                    <a:pt x="613444" y="122040"/>
                  </a:lnTo>
                  <a:lnTo>
                    <a:pt x="614308" y="107568"/>
                  </a:lnTo>
                  <a:lnTo>
                    <a:pt x="615280" y="127332"/>
                  </a:lnTo>
                  <a:lnTo>
                    <a:pt x="616144" y="90180"/>
                  </a:lnTo>
                  <a:lnTo>
                    <a:pt x="617116" y="97308"/>
                  </a:lnTo>
                  <a:lnTo>
                    <a:pt x="617980" y="43740"/>
                  </a:lnTo>
                  <a:lnTo>
                    <a:pt x="618952" y="56700"/>
                  </a:lnTo>
                  <a:lnTo>
                    <a:pt x="619924" y="127440"/>
                  </a:lnTo>
                  <a:lnTo>
                    <a:pt x="620788" y="123876"/>
                  </a:lnTo>
                  <a:lnTo>
                    <a:pt x="621760" y="75060"/>
                  </a:lnTo>
                  <a:lnTo>
                    <a:pt x="622624" y="87804"/>
                  </a:lnTo>
                  <a:lnTo>
                    <a:pt x="623596" y="103788"/>
                  </a:lnTo>
                  <a:lnTo>
                    <a:pt x="624460" y="103464"/>
                  </a:lnTo>
                  <a:lnTo>
                    <a:pt x="625432" y="114156"/>
                  </a:lnTo>
                  <a:lnTo>
                    <a:pt x="626296" y="73332"/>
                  </a:lnTo>
                  <a:lnTo>
                    <a:pt x="627268" y="115884"/>
                  </a:lnTo>
                  <a:lnTo>
                    <a:pt x="628240" y="101844"/>
                  </a:lnTo>
                  <a:lnTo>
                    <a:pt x="629104" y="98712"/>
                  </a:lnTo>
                  <a:lnTo>
                    <a:pt x="630076" y="67608"/>
                  </a:lnTo>
                  <a:lnTo>
                    <a:pt x="630940" y="118584"/>
                  </a:lnTo>
                  <a:lnTo>
                    <a:pt x="631912" y="117720"/>
                  </a:lnTo>
                  <a:lnTo>
                    <a:pt x="632776" y="115128"/>
                  </a:lnTo>
                  <a:lnTo>
                    <a:pt x="633748" y="118368"/>
                  </a:lnTo>
                  <a:lnTo>
                    <a:pt x="634612" y="96984"/>
                  </a:lnTo>
                  <a:lnTo>
                    <a:pt x="635584" y="101520"/>
                  </a:lnTo>
                  <a:lnTo>
                    <a:pt x="636556" y="83268"/>
                  </a:lnTo>
                  <a:lnTo>
                    <a:pt x="637420" y="83700"/>
                  </a:lnTo>
                  <a:lnTo>
                    <a:pt x="638392" y="82188"/>
                  </a:lnTo>
                  <a:lnTo>
                    <a:pt x="639256" y="88236"/>
                  </a:lnTo>
                  <a:lnTo>
                    <a:pt x="640228" y="70200"/>
                  </a:lnTo>
                  <a:lnTo>
                    <a:pt x="641092" y="141265"/>
                  </a:lnTo>
                  <a:lnTo>
                    <a:pt x="642064" y="139753"/>
                  </a:lnTo>
                  <a:lnTo>
                    <a:pt x="642928" y="75600"/>
                  </a:lnTo>
                  <a:lnTo>
                    <a:pt x="643900" y="73656"/>
                  </a:lnTo>
                  <a:lnTo>
                    <a:pt x="644872" y="134244"/>
                  </a:lnTo>
                  <a:lnTo>
                    <a:pt x="645736" y="124308"/>
                  </a:lnTo>
                  <a:lnTo>
                    <a:pt x="646708" y="40500"/>
                  </a:lnTo>
                  <a:lnTo>
                    <a:pt x="647572" y="31104"/>
                  </a:lnTo>
                  <a:lnTo>
                    <a:pt x="648544" y="101088"/>
                  </a:lnTo>
                  <a:lnTo>
                    <a:pt x="649408" y="109728"/>
                  </a:lnTo>
                  <a:lnTo>
                    <a:pt x="650380" y="121608"/>
                  </a:lnTo>
                  <a:lnTo>
                    <a:pt x="651244" y="90504"/>
                  </a:lnTo>
                  <a:lnTo>
                    <a:pt x="652216" y="116532"/>
                  </a:lnTo>
                  <a:lnTo>
                    <a:pt x="653080" y="121716"/>
                  </a:lnTo>
                  <a:lnTo>
                    <a:pt x="654052" y="69336"/>
                  </a:lnTo>
                  <a:lnTo>
                    <a:pt x="655024" y="80244"/>
                  </a:lnTo>
                  <a:lnTo>
                    <a:pt x="655888" y="88884"/>
                  </a:lnTo>
                  <a:lnTo>
                    <a:pt x="656860" y="93312"/>
                  </a:lnTo>
                  <a:lnTo>
                    <a:pt x="657724" y="94392"/>
                  </a:lnTo>
                  <a:lnTo>
                    <a:pt x="658696" y="113616"/>
                  </a:lnTo>
                  <a:lnTo>
                    <a:pt x="659560" y="131652"/>
                  </a:lnTo>
                  <a:lnTo>
                    <a:pt x="660532" y="126360"/>
                  </a:lnTo>
                  <a:lnTo>
                    <a:pt x="661396" y="129708"/>
                  </a:lnTo>
                  <a:lnTo>
                    <a:pt x="662368" y="111672"/>
                  </a:lnTo>
                  <a:lnTo>
                    <a:pt x="663340" y="99576"/>
                  </a:lnTo>
                  <a:lnTo>
                    <a:pt x="664204" y="97740"/>
                  </a:lnTo>
                  <a:lnTo>
                    <a:pt x="665176" y="76788"/>
                  </a:lnTo>
                  <a:lnTo>
                    <a:pt x="666040" y="103248"/>
                  </a:lnTo>
                  <a:lnTo>
                    <a:pt x="667012" y="104328"/>
                  </a:lnTo>
                  <a:lnTo>
                    <a:pt x="667876" y="133056"/>
                  </a:lnTo>
                  <a:lnTo>
                    <a:pt x="668848" y="119988"/>
                  </a:lnTo>
                  <a:lnTo>
                    <a:pt x="669712" y="76680"/>
                  </a:lnTo>
                  <a:lnTo>
                    <a:pt x="670684" y="85752"/>
                  </a:lnTo>
                  <a:lnTo>
                    <a:pt x="671656" y="94716"/>
                  </a:lnTo>
                  <a:lnTo>
                    <a:pt x="672520" y="72036"/>
                  </a:lnTo>
                  <a:lnTo>
                    <a:pt x="673492" y="120312"/>
                  </a:lnTo>
                  <a:lnTo>
                    <a:pt x="674356" y="64152"/>
                  </a:lnTo>
                  <a:lnTo>
                    <a:pt x="675328" y="109944"/>
                  </a:lnTo>
                  <a:lnTo>
                    <a:pt x="676192" y="108864"/>
                  </a:lnTo>
                  <a:lnTo>
                    <a:pt x="677164" y="92880"/>
                  </a:lnTo>
                  <a:lnTo>
                    <a:pt x="678028" y="93420"/>
                  </a:lnTo>
                  <a:lnTo>
                    <a:pt x="679001" y="106920"/>
                  </a:lnTo>
                  <a:lnTo>
                    <a:pt x="679973" y="81000"/>
                  </a:lnTo>
                  <a:lnTo>
                    <a:pt x="680837" y="71928"/>
                  </a:lnTo>
                  <a:lnTo>
                    <a:pt x="681809" y="97524"/>
                  </a:lnTo>
                  <a:lnTo>
                    <a:pt x="682673" y="81432"/>
                  </a:lnTo>
                  <a:lnTo>
                    <a:pt x="683645" y="97308"/>
                  </a:lnTo>
                  <a:lnTo>
                    <a:pt x="684509" y="103464"/>
                  </a:lnTo>
                  <a:lnTo>
                    <a:pt x="685481" y="105192"/>
                  </a:lnTo>
                  <a:lnTo>
                    <a:pt x="686345" y="105192"/>
                  </a:lnTo>
                  <a:lnTo>
                    <a:pt x="687317" y="65772"/>
                  </a:lnTo>
                  <a:lnTo>
                    <a:pt x="688289" y="101952"/>
                  </a:lnTo>
                  <a:lnTo>
                    <a:pt x="689153" y="56916"/>
                  </a:lnTo>
                  <a:lnTo>
                    <a:pt x="690125" y="106056"/>
                  </a:lnTo>
                  <a:lnTo>
                    <a:pt x="690989" y="113832"/>
                  </a:lnTo>
                  <a:lnTo>
                    <a:pt x="691961" y="115128"/>
                  </a:lnTo>
                  <a:lnTo>
                    <a:pt x="692825" y="86940"/>
                  </a:lnTo>
                  <a:lnTo>
                    <a:pt x="693797" y="100980"/>
                  </a:lnTo>
                  <a:lnTo>
                    <a:pt x="694661" y="112212"/>
                  </a:lnTo>
                  <a:lnTo>
                    <a:pt x="695633" y="81432"/>
                  </a:lnTo>
                  <a:lnTo>
                    <a:pt x="696605" y="91260"/>
                  </a:lnTo>
                  <a:lnTo>
                    <a:pt x="697469" y="110700"/>
                  </a:lnTo>
                  <a:lnTo>
                    <a:pt x="698441" y="57348"/>
                  </a:lnTo>
                  <a:lnTo>
                    <a:pt x="699305" y="68904"/>
                  </a:lnTo>
                  <a:lnTo>
                    <a:pt x="700277" y="70524"/>
                  </a:lnTo>
                  <a:lnTo>
                    <a:pt x="701141" y="75708"/>
                  </a:lnTo>
                  <a:lnTo>
                    <a:pt x="702113" y="69768"/>
                  </a:lnTo>
                  <a:lnTo>
                    <a:pt x="702977" y="71712"/>
                  </a:lnTo>
                  <a:lnTo>
                    <a:pt x="703949" y="118260"/>
                  </a:lnTo>
                  <a:lnTo>
                    <a:pt x="704921" y="119124"/>
                  </a:lnTo>
                  <a:lnTo>
                    <a:pt x="705785" y="108000"/>
                  </a:lnTo>
                  <a:lnTo>
                    <a:pt x="706757" y="75060"/>
                  </a:lnTo>
                  <a:lnTo>
                    <a:pt x="707621" y="84780"/>
                  </a:lnTo>
                  <a:lnTo>
                    <a:pt x="708593" y="92556"/>
                  </a:lnTo>
                  <a:lnTo>
                    <a:pt x="709457" y="141589"/>
                  </a:lnTo>
                  <a:lnTo>
                    <a:pt x="710429" y="74196"/>
                  </a:lnTo>
                  <a:lnTo>
                    <a:pt x="711293" y="92232"/>
                  </a:lnTo>
                  <a:lnTo>
                    <a:pt x="712265" y="96120"/>
                  </a:lnTo>
                  <a:lnTo>
                    <a:pt x="713129" y="116100"/>
                  </a:lnTo>
                  <a:lnTo>
                    <a:pt x="714101" y="64800"/>
                  </a:lnTo>
                  <a:lnTo>
                    <a:pt x="715073" y="119880"/>
                  </a:lnTo>
                  <a:lnTo>
                    <a:pt x="715937" y="54540"/>
                  </a:lnTo>
                  <a:lnTo>
                    <a:pt x="716909" y="115128"/>
                  </a:lnTo>
                  <a:lnTo>
                    <a:pt x="717773" y="127116"/>
                  </a:lnTo>
                  <a:lnTo>
                    <a:pt x="718745" y="76896"/>
                  </a:lnTo>
                  <a:lnTo>
                    <a:pt x="719609" y="128412"/>
                  </a:lnTo>
                  <a:lnTo>
                    <a:pt x="720581" y="82512"/>
                  </a:lnTo>
                  <a:lnTo>
                    <a:pt x="721445" y="37044"/>
                  </a:lnTo>
                  <a:lnTo>
                    <a:pt x="722417" y="138025"/>
                  </a:lnTo>
                  <a:lnTo>
                    <a:pt x="723389" y="112320"/>
                  </a:lnTo>
                  <a:lnTo>
                    <a:pt x="724253" y="122580"/>
                  </a:lnTo>
                  <a:lnTo>
                    <a:pt x="725225" y="90504"/>
                  </a:lnTo>
                  <a:lnTo>
                    <a:pt x="726089" y="144613"/>
                  </a:lnTo>
                  <a:lnTo>
                    <a:pt x="727061" y="107028"/>
                  </a:lnTo>
                  <a:lnTo>
                    <a:pt x="727925" y="102060"/>
                  </a:lnTo>
                  <a:lnTo>
                    <a:pt x="728897" y="119664"/>
                  </a:lnTo>
                  <a:lnTo>
                    <a:pt x="729761" y="138133"/>
                  </a:lnTo>
                  <a:lnTo>
                    <a:pt x="730733" y="70200"/>
                  </a:lnTo>
                  <a:lnTo>
                    <a:pt x="731705" y="138349"/>
                  </a:lnTo>
                  <a:lnTo>
                    <a:pt x="732569" y="107568"/>
                  </a:lnTo>
                  <a:lnTo>
                    <a:pt x="733541" y="57780"/>
                  </a:lnTo>
                  <a:lnTo>
                    <a:pt x="734405" y="132084"/>
                  </a:lnTo>
                  <a:lnTo>
                    <a:pt x="735377" y="75276"/>
                  </a:lnTo>
                  <a:lnTo>
                    <a:pt x="736241" y="117612"/>
                  </a:lnTo>
                  <a:lnTo>
                    <a:pt x="737213" y="115776"/>
                  </a:lnTo>
                  <a:lnTo>
                    <a:pt x="738077" y="86940"/>
                  </a:lnTo>
                  <a:lnTo>
                    <a:pt x="739049" y="93852"/>
                  </a:lnTo>
                  <a:lnTo>
                    <a:pt x="740021" y="104652"/>
                  </a:lnTo>
                  <a:lnTo>
                    <a:pt x="740885" y="133164"/>
                  </a:lnTo>
                  <a:lnTo>
                    <a:pt x="741857" y="134568"/>
                  </a:lnTo>
                  <a:lnTo>
                    <a:pt x="742721" y="136297"/>
                  </a:lnTo>
                  <a:lnTo>
                    <a:pt x="743693" y="81000"/>
                  </a:lnTo>
                  <a:lnTo>
                    <a:pt x="744557" y="125280"/>
                  </a:lnTo>
                  <a:lnTo>
                    <a:pt x="745529" y="103572"/>
                  </a:lnTo>
                  <a:lnTo>
                    <a:pt x="746393" y="94500"/>
                  </a:lnTo>
                  <a:lnTo>
                    <a:pt x="747365" y="99792"/>
                  </a:lnTo>
                  <a:lnTo>
                    <a:pt x="748337" y="98928"/>
                  </a:lnTo>
                  <a:lnTo>
                    <a:pt x="749201" y="138673"/>
                  </a:lnTo>
                  <a:lnTo>
                    <a:pt x="750173" y="43200"/>
                  </a:lnTo>
                  <a:lnTo>
                    <a:pt x="751037" y="107568"/>
                  </a:lnTo>
                  <a:lnTo>
                    <a:pt x="752009" y="73764"/>
                  </a:lnTo>
                  <a:lnTo>
                    <a:pt x="752873" y="134352"/>
                  </a:lnTo>
                  <a:lnTo>
                    <a:pt x="753845" y="130140"/>
                  </a:lnTo>
                  <a:lnTo>
                    <a:pt x="754709" y="50004"/>
                  </a:lnTo>
                  <a:lnTo>
                    <a:pt x="755681" y="76032"/>
                  </a:lnTo>
                  <a:lnTo>
                    <a:pt x="756653" y="103896"/>
                  </a:lnTo>
                  <a:lnTo>
                    <a:pt x="757517" y="129924"/>
                  </a:lnTo>
                  <a:lnTo>
                    <a:pt x="758489" y="100980"/>
                  </a:lnTo>
                  <a:lnTo>
                    <a:pt x="759353" y="101736"/>
                  </a:lnTo>
                  <a:lnTo>
                    <a:pt x="760325" y="97416"/>
                  </a:lnTo>
                  <a:lnTo>
                    <a:pt x="761189" y="102600"/>
                  </a:lnTo>
                  <a:lnTo>
                    <a:pt x="762161" y="93744"/>
                  </a:lnTo>
                  <a:lnTo>
                    <a:pt x="763025" y="82836"/>
                  </a:lnTo>
                  <a:lnTo>
                    <a:pt x="763997" y="137809"/>
                  </a:lnTo>
                  <a:lnTo>
                    <a:pt x="764861" y="105192"/>
                  </a:lnTo>
                  <a:lnTo>
                    <a:pt x="765833" y="96120"/>
                  </a:lnTo>
                  <a:lnTo>
                    <a:pt x="766805" y="123120"/>
                  </a:lnTo>
                  <a:lnTo>
                    <a:pt x="767669" y="103788"/>
                  </a:lnTo>
                  <a:lnTo>
                    <a:pt x="768641" y="124632"/>
                  </a:lnTo>
                  <a:lnTo>
                    <a:pt x="769505" y="83052"/>
                  </a:lnTo>
                  <a:lnTo>
                    <a:pt x="770477" y="96876"/>
                  </a:lnTo>
                  <a:lnTo>
                    <a:pt x="771341" y="102924"/>
                  </a:lnTo>
                  <a:lnTo>
                    <a:pt x="772313" y="106920"/>
                  </a:lnTo>
                  <a:lnTo>
                    <a:pt x="773177" y="88560"/>
                  </a:lnTo>
                  <a:lnTo>
                    <a:pt x="774149" y="133380"/>
                  </a:lnTo>
                  <a:lnTo>
                    <a:pt x="775121" y="145153"/>
                  </a:lnTo>
                  <a:lnTo>
                    <a:pt x="775985" y="158977"/>
                  </a:lnTo>
                  <a:lnTo>
                    <a:pt x="776957" y="134676"/>
                  </a:lnTo>
                  <a:lnTo>
                    <a:pt x="777821" y="130896"/>
                  </a:lnTo>
                  <a:lnTo>
                    <a:pt x="778793" y="159193"/>
                  </a:lnTo>
                  <a:lnTo>
                    <a:pt x="779657" y="115020"/>
                  </a:lnTo>
                  <a:lnTo>
                    <a:pt x="780629" y="68364"/>
                  </a:lnTo>
                  <a:lnTo>
                    <a:pt x="781493" y="71928"/>
                  </a:lnTo>
                  <a:lnTo>
                    <a:pt x="782465" y="70848"/>
                  </a:lnTo>
                  <a:lnTo>
                    <a:pt x="783437" y="37908"/>
                  </a:lnTo>
                  <a:lnTo>
                    <a:pt x="784301" y="38016"/>
                  </a:lnTo>
                  <a:lnTo>
                    <a:pt x="785273" y="104436"/>
                  </a:lnTo>
                  <a:lnTo>
                    <a:pt x="786137" y="104220"/>
                  </a:lnTo>
                  <a:lnTo>
                    <a:pt x="787109" y="98388"/>
                  </a:lnTo>
                  <a:lnTo>
                    <a:pt x="787973" y="98280"/>
                  </a:lnTo>
                  <a:lnTo>
                    <a:pt x="788945" y="79164"/>
                  </a:lnTo>
                  <a:lnTo>
                    <a:pt x="789809" y="98712"/>
                  </a:lnTo>
                  <a:lnTo>
                    <a:pt x="790781" y="60264"/>
                  </a:lnTo>
                  <a:lnTo>
                    <a:pt x="791753" y="57564"/>
                  </a:lnTo>
                  <a:lnTo>
                    <a:pt x="792617" y="126468"/>
                  </a:lnTo>
                  <a:lnTo>
                    <a:pt x="793589" y="91800"/>
                  </a:lnTo>
                  <a:lnTo>
                    <a:pt x="794453" y="106056"/>
                  </a:lnTo>
                  <a:lnTo>
                    <a:pt x="795425" y="92016"/>
                  </a:lnTo>
                  <a:lnTo>
                    <a:pt x="796289" y="86076"/>
                  </a:lnTo>
                  <a:lnTo>
                    <a:pt x="797261" y="50112"/>
                  </a:lnTo>
                  <a:lnTo>
                    <a:pt x="798125" y="107568"/>
                  </a:lnTo>
                  <a:lnTo>
                    <a:pt x="799097" y="91044"/>
                  </a:lnTo>
                  <a:lnTo>
                    <a:pt x="800069" y="93096"/>
                  </a:lnTo>
                  <a:lnTo>
                    <a:pt x="800933" y="100764"/>
                  </a:lnTo>
                  <a:lnTo>
                    <a:pt x="801905" y="84456"/>
                  </a:lnTo>
                  <a:lnTo>
                    <a:pt x="802769" y="106488"/>
                  </a:lnTo>
                  <a:lnTo>
                    <a:pt x="803741" y="88344"/>
                  </a:lnTo>
                  <a:lnTo>
                    <a:pt x="804605" y="28944"/>
                  </a:lnTo>
                  <a:lnTo>
                    <a:pt x="805577" y="161569"/>
                  </a:lnTo>
                  <a:lnTo>
                    <a:pt x="806441" y="75168"/>
                  </a:lnTo>
                  <a:lnTo>
                    <a:pt x="807413" y="80784"/>
                  </a:lnTo>
                  <a:lnTo>
                    <a:pt x="808385" y="126576"/>
                  </a:lnTo>
                  <a:lnTo>
                    <a:pt x="809249" y="106920"/>
                  </a:lnTo>
                  <a:lnTo>
                    <a:pt x="810221" y="88236"/>
                  </a:lnTo>
                  <a:lnTo>
                    <a:pt x="811085" y="93960"/>
                  </a:lnTo>
                  <a:lnTo>
                    <a:pt x="812057" y="100224"/>
                  </a:lnTo>
                  <a:lnTo>
                    <a:pt x="812921" y="114588"/>
                  </a:lnTo>
                  <a:lnTo>
                    <a:pt x="813894" y="75924"/>
                  </a:lnTo>
                  <a:lnTo>
                    <a:pt x="814758" y="80460"/>
                  </a:lnTo>
                  <a:lnTo>
                    <a:pt x="815730" y="122256"/>
                  </a:lnTo>
                  <a:lnTo>
                    <a:pt x="816702" y="116964"/>
                  </a:lnTo>
                  <a:lnTo>
                    <a:pt x="817566" y="83484"/>
                  </a:lnTo>
                  <a:lnTo>
                    <a:pt x="818538" y="97524"/>
                  </a:lnTo>
                  <a:lnTo>
                    <a:pt x="819402" y="106596"/>
                  </a:lnTo>
                  <a:lnTo>
                    <a:pt x="820374" y="120852"/>
                  </a:lnTo>
                  <a:lnTo>
                    <a:pt x="821238" y="117180"/>
                  </a:lnTo>
                  <a:lnTo>
                    <a:pt x="822210" y="87480"/>
                  </a:lnTo>
                  <a:lnTo>
                    <a:pt x="823074" y="89208"/>
                  </a:lnTo>
                  <a:lnTo>
                    <a:pt x="824046" y="103680"/>
                  </a:lnTo>
                  <a:lnTo>
                    <a:pt x="824910" y="109188"/>
                  </a:lnTo>
                  <a:lnTo>
                    <a:pt x="825882" y="101088"/>
                  </a:lnTo>
                  <a:lnTo>
                    <a:pt x="826854" y="100008"/>
                  </a:lnTo>
                  <a:lnTo>
                    <a:pt x="827718" y="132408"/>
                  </a:lnTo>
                  <a:lnTo>
                    <a:pt x="828690" y="59400"/>
                  </a:lnTo>
                  <a:lnTo>
                    <a:pt x="829554" y="45360"/>
                  </a:lnTo>
                  <a:lnTo>
                    <a:pt x="830526" y="113400"/>
                  </a:lnTo>
                  <a:lnTo>
                    <a:pt x="831390" y="87156"/>
                  </a:lnTo>
                  <a:lnTo>
                    <a:pt x="832362" y="62748"/>
                  </a:lnTo>
                  <a:lnTo>
                    <a:pt x="833226" y="81864"/>
                  </a:lnTo>
                  <a:lnTo>
                    <a:pt x="834198" y="123660"/>
                  </a:lnTo>
                  <a:lnTo>
                    <a:pt x="835170" y="75816"/>
                  </a:lnTo>
                  <a:lnTo>
                    <a:pt x="836034" y="110268"/>
                  </a:lnTo>
                  <a:lnTo>
                    <a:pt x="837006" y="91260"/>
                  </a:lnTo>
                  <a:lnTo>
                    <a:pt x="837870" y="100440"/>
                  </a:lnTo>
                  <a:lnTo>
                    <a:pt x="838842" y="77760"/>
                  </a:lnTo>
                  <a:lnTo>
                    <a:pt x="839706" y="100764"/>
                  </a:lnTo>
                  <a:lnTo>
                    <a:pt x="840678" y="117180"/>
                  </a:lnTo>
                  <a:lnTo>
                    <a:pt x="841542" y="115236"/>
                  </a:lnTo>
                  <a:lnTo>
                    <a:pt x="842514" y="135432"/>
                  </a:lnTo>
                  <a:lnTo>
                    <a:pt x="843486" y="27432"/>
                  </a:lnTo>
                  <a:lnTo>
                    <a:pt x="844350" y="59076"/>
                  </a:lnTo>
                  <a:lnTo>
                    <a:pt x="845322" y="46116"/>
                  </a:lnTo>
                  <a:lnTo>
                    <a:pt x="846186" y="79272"/>
                  </a:lnTo>
                  <a:lnTo>
                    <a:pt x="847158" y="129168"/>
                  </a:lnTo>
                  <a:lnTo>
                    <a:pt x="848022" y="137485"/>
                  </a:lnTo>
                  <a:lnTo>
                    <a:pt x="848994" y="75276"/>
                  </a:lnTo>
                  <a:lnTo>
                    <a:pt x="849858" y="93312"/>
                  </a:lnTo>
                  <a:lnTo>
                    <a:pt x="850830" y="103680"/>
                  </a:lnTo>
                  <a:lnTo>
                    <a:pt x="851802" y="90936"/>
                  </a:lnTo>
                  <a:lnTo>
                    <a:pt x="852666" y="87696"/>
                  </a:lnTo>
                  <a:lnTo>
                    <a:pt x="853638" y="111024"/>
                  </a:lnTo>
                  <a:lnTo>
                    <a:pt x="854502" y="111024"/>
                  </a:lnTo>
                  <a:lnTo>
                    <a:pt x="855474" y="87588"/>
                  </a:lnTo>
                  <a:lnTo>
                    <a:pt x="856338" y="96228"/>
                  </a:lnTo>
                  <a:lnTo>
                    <a:pt x="857310" y="106272"/>
                  </a:lnTo>
                  <a:lnTo>
                    <a:pt x="858174" y="137161"/>
                  </a:lnTo>
                  <a:lnTo>
                    <a:pt x="859146" y="132624"/>
                  </a:lnTo>
                  <a:lnTo>
                    <a:pt x="860118" y="61884"/>
                  </a:lnTo>
                  <a:lnTo>
                    <a:pt x="860982" y="80568"/>
                  </a:lnTo>
                  <a:lnTo>
                    <a:pt x="861954" y="121824"/>
                  </a:lnTo>
                  <a:lnTo>
                    <a:pt x="862818" y="141265"/>
                  </a:lnTo>
                  <a:lnTo>
                    <a:pt x="863790" y="169561"/>
                  </a:lnTo>
                  <a:lnTo>
                    <a:pt x="864654" y="117936"/>
                  </a:lnTo>
                  <a:lnTo>
                    <a:pt x="865626" y="115344"/>
                  </a:lnTo>
                  <a:lnTo>
                    <a:pt x="866490" y="96660"/>
                  </a:lnTo>
                  <a:lnTo>
                    <a:pt x="867462" y="76248"/>
                  </a:lnTo>
                  <a:lnTo>
                    <a:pt x="868434" y="117396"/>
                  </a:lnTo>
                  <a:lnTo>
                    <a:pt x="869298" y="101412"/>
                  </a:lnTo>
                  <a:lnTo>
                    <a:pt x="870270" y="95040"/>
                  </a:lnTo>
                  <a:lnTo>
                    <a:pt x="871134" y="88560"/>
                  </a:lnTo>
                  <a:lnTo>
                    <a:pt x="872106" y="106056"/>
                  </a:lnTo>
                  <a:lnTo>
                    <a:pt x="872970" y="81000"/>
                  </a:lnTo>
                  <a:lnTo>
                    <a:pt x="873942" y="73440"/>
                  </a:lnTo>
                  <a:lnTo>
                    <a:pt x="874806" y="93096"/>
                  </a:lnTo>
                  <a:lnTo>
                    <a:pt x="875778" y="95040"/>
                  </a:lnTo>
                  <a:lnTo>
                    <a:pt x="876750" y="126252"/>
                  </a:lnTo>
                  <a:lnTo>
                    <a:pt x="877614" y="140293"/>
                  </a:lnTo>
                  <a:lnTo>
                    <a:pt x="878586" y="152929"/>
                  </a:lnTo>
                  <a:lnTo>
                    <a:pt x="879450" y="89208"/>
                  </a:lnTo>
                  <a:lnTo>
                    <a:pt x="880422" y="99144"/>
                  </a:lnTo>
                  <a:lnTo>
                    <a:pt x="881286" y="74844"/>
                  </a:lnTo>
                  <a:lnTo>
                    <a:pt x="882258" y="77112"/>
                  </a:lnTo>
                  <a:lnTo>
                    <a:pt x="883122" y="92232"/>
                  </a:lnTo>
                  <a:lnTo>
                    <a:pt x="884094" y="93852"/>
                  </a:lnTo>
                  <a:lnTo>
                    <a:pt x="884958" y="115992"/>
                  </a:lnTo>
                  <a:lnTo>
                    <a:pt x="885930" y="109080"/>
                  </a:lnTo>
                  <a:lnTo>
                    <a:pt x="886902" y="88992"/>
                  </a:lnTo>
                  <a:lnTo>
                    <a:pt x="887766" y="85320"/>
                  </a:lnTo>
                  <a:lnTo>
                    <a:pt x="888738" y="71496"/>
                  </a:lnTo>
                  <a:lnTo>
                    <a:pt x="889602" y="104544"/>
                  </a:lnTo>
                  <a:lnTo>
                    <a:pt x="890574" y="92988"/>
                  </a:lnTo>
                  <a:lnTo>
                    <a:pt x="891438" y="118692"/>
                  </a:lnTo>
                  <a:lnTo>
                    <a:pt x="892410" y="139753"/>
                  </a:lnTo>
                  <a:lnTo>
                    <a:pt x="893274" y="41148"/>
                  </a:lnTo>
                  <a:lnTo>
                    <a:pt x="894246" y="58752"/>
                  </a:lnTo>
                  <a:lnTo>
                    <a:pt x="895218" y="71712"/>
                  </a:lnTo>
                  <a:lnTo>
                    <a:pt x="896082" y="139321"/>
                  </a:lnTo>
                  <a:lnTo>
                    <a:pt x="897054" y="100980"/>
                  </a:lnTo>
                  <a:lnTo>
                    <a:pt x="897918" y="103788"/>
                  </a:lnTo>
                  <a:lnTo>
                    <a:pt x="898890" y="110160"/>
                  </a:lnTo>
                  <a:lnTo>
                    <a:pt x="899754" y="161137"/>
                  </a:lnTo>
                  <a:lnTo>
                    <a:pt x="900726" y="128844"/>
                  </a:lnTo>
                  <a:lnTo>
                    <a:pt x="901590" y="99252"/>
                  </a:lnTo>
                  <a:lnTo>
                    <a:pt x="902562" y="60804"/>
                  </a:lnTo>
                  <a:lnTo>
                    <a:pt x="903534" y="114264"/>
                  </a:lnTo>
                  <a:lnTo>
                    <a:pt x="904398" y="80676"/>
                  </a:lnTo>
                  <a:lnTo>
                    <a:pt x="905370" y="72900"/>
                  </a:lnTo>
                  <a:lnTo>
                    <a:pt x="906234" y="77220"/>
                  </a:lnTo>
                  <a:lnTo>
                    <a:pt x="907206" y="112860"/>
                  </a:lnTo>
                  <a:lnTo>
                    <a:pt x="908070" y="116424"/>
                  </a:lnTo>
                  <a:lnTo>
                    <a:pt x="909042" y="115992"/>
                  </a:lnTo>
                  <a:lnTo>
                    <a:pt x="909906" y="99900"/>
                  </a:lnTo>
                  <a:lnTo>
                    <a:pt x="910878" y="59184"/>
                  </a:lnTo>
                  <a:lnTo>
                    <a:pt x="911850" y="148177"/>
                  </a:lnTo>
                  <a:lnTo>
                    <a:pt x="912714" y="119016"/>
                  </a:lnTo>
                  <a:lnTo>
                    <a:pt x="913686" y="110484"/>
                  </a:lnTo>
                  <a:lnTo>
                    <a:pt x="914550" y="66528"/>
                  </a:lnTo>
                  <a:lnTo>
                    <a:pt x="915522" y="64800"/>
                  </a:lnTo>
                  <a:lnTo>
                    <a:pt x="916386" y="123768"/>
                  </a:lnTo>
                  <a:lnTo>
                    <a:pt x="917358" y="126792"/>
                  </a:lnTo>
                  <a:lnTo>
                    <a:pt x="918222" y="78408"/>
                  </a:lnTo>
                  <a:lnTo>
                    <a:pt x="919194" y="101196"/>
                  </a:lnTo>
                  <a:lnTo>
                    <a:pt x="920166" y="137053"/>
                  </a:lnTo>
                  <a:lnTo>
                    <a:pt x="921030" y="84456"/>
                  </a:lnTo>
                  <a:lnTo>
                    <a:pt x="922002" y="111672"/>
                  </a:lnTo>
                  <a:lnTo>
                    <a:pt x="922866" y="124848"/>
                  </a:lnTo>
                </a:path>
              </a:pathLst>
            </a:custGeom>
            <a:ln w="7668">
              <a:solidFill>
                <a:srgbClr val="011F4B"/>
              </a:solidFill>
            </a:ln>
          </p:spPr>
          <p:txBody>
            <a:bodyPr wrap="square" lIns="0" tIns="0" rIns="0" bIns="0" rtlCol="0"/>
            <a:lstStyle/>
            <a:p>
              <a:endParaRPr/>
            </a:p>
          </p:txBody>
        </p:sp>
        <p:sp>
          <p:nvSpPr>
            <p:cNvPr id="52" name="object 52"/>
            <p:cNvSpPr/>
            <p:nvPr/>
          </p:nvSpPr>
          <p:spPr>
            <a:xfrm>
              <a:off x="2634814" y="1104271"/>
              <a:ext cx="923290" cy="168910"/>
            </a:xfrm>
            <a:custGeom>
              <a:avLst/>
              <a:gdLst/>
              <a:ahLst/>
              <a:cxnLst/>
              <a:rect l="l" t="t" r="r" b="b"/>
              <a:pathLst>
                <a:path w="923289" h="168909">
                  <a:moveTo>
                    <a:pt x="0" y="104868"/>
                  </a:moveTo>
                  <a:lnTo>
                    <a:pt x="972" y="49140"/>
                  </a:lnTo>
                  <a:lnTo>
                    <a:pt x="1836" y="106380"/>
                  </a:lnTo>
                  <a:lnTo>
                    <a:pt x="2808" y="103788"/>
                  </a:lnTo>
                  <a:lnTo>
                    <a:pt x="3672" y="103140"/>
                  </a:lnTo>
                  <a:lnTo>
                    <a:pt x="4644" y="50004"/>
                  </a:lnTo>
                  <a:lnTo>
                    <a:pt x="5508" y="42444"/>
                  </a:lnTo>
                  <a:lnTo>
                    <a:pt x="6480" y="109404"/>
                  </a:lnTo>
                  <a:lnTo>
                    <a:pt x="7344" y="52704"/>
                  </a:lnTo>
                  <a:lnTo>
                    <a:pt x="8316" y="47628"/>
                  </a:lnTo>
                  <a:lnTo>
                    <a:pt x="9288" y="152497"/>
                  </a:lnTo>
                  <a:lnTo>
                    <a:pt x="10152" y="16740"/>
                  </a:lnTo>
                  <a:lnTo>
                    <a:pt x="11124" y="16740"/>
                  </a:lnTo>
                  <a:lnTo>
                    <a:pt x="11988" y="130896"/>
                  </a:lnTo>
                  <a:lnTo>
                    <a:pt x="12960" y="123552"/>
                  </a:lnTo>
                  <a:lnTo>
                    <a:pt x="13824" y="54864"/>
                  </a:lnTo>
                  <a:lnTo>
                    <a:pt x="14796" y="59508"/>
                  </a:lnTo>
                  <a:lnTo>
                    <a:pt x="15660" y="110376"/>
                  </a:lnTo>
                  <a:lnTo>
                    <a:pt x="16632" y="98064"/>
                  </a:lnTo>
                  <a:lnTo>
                    <a:pt x="17604" y="65232"/>
                  </a:lnTo>
                  <a:lnTo>
                    <a:pt x="18468" y="110700"/>
                  </a:lnTo>
                  <a:lnTo>
                    <a:pt x="19440" y="88668"/>
                  </a:lnTo>
                  <a:lnTo>
                    <a:pt x="20304" y="57240"/>
                  </a:lnTo>
                  <a:lnTo>
                    <a:pt x="21276" y="93960"/>
                  </a:lnTo>
                  <a:lnTo>
                    <a:pt x="22140" y="80784"/>
                  </a:lnTo>
                  <a:lnTo>
                    <a:pt x="23112" y="57024"/>
                  </a:lnTo>
                  <a:lnTo>
                    <a:pt x="23976" y="80028"/>
                  </a:lnTo>
                  <a:lnTo>
                    <a:pt x="24948" y="95580"/>
                  </a:lnTo>
                  <a:lnTo>
                    <a:pt x="25920" y="60048"/>
                  </a:lnTo>
                  <a:lnTo>
                    <a:pt x="26784" y="106920"/>
                  </a:lnTo>
                  <a:lnTo>
                    <a:pt x="27756" y="113616"/>
                  </a:lnTo>
                  <a:lnTo>
                    <a:pt x="28620" y="114480"/>
                  </a:lnTo>
                  <a:lnTo>
                    <a:pt x="29592" y="54540"/>
                  </a:lnTo>
                  <a:lnTo>
                    <a:pt x="30456" y="27108"/>
                  </a:lnTo>
                  <a:lnTo>
                    <a:pt x="31428" y="81324"/>
                  </a:lnTo>
                  <a:lnTo>
                    <a:pt x="32292" y="77976"/>
                  </a:lnTo>
                  <a:lnTo>
                    <a:pt x="33264" y="89316"/>
                  </a:lnTo>
                  <a:lnTo>
                    <a:pt x="34128" y="128304"/>
                  </a:lnTo>
                  <a:lnTo>
                    <a:pt x="35100" y="72576"/>
                  </a:lnTo>
                  <a:lnTo>
                    <a:pt x="36072" y="97524"/>
                  </a:lnTo>
                  <a:lnTo>
                    <a:pt x="36936" y="128304"/>
                  </a:lnTo>
                  <a:lnTo>
                    <a:pt x="37908" y="107136"/>
                  </a:lnTo>
                  <a:lnTo>
                    <a:pt x="38772" y="63180"/>
                  </a:lnTo>
                  <a:lnTo>
                    <a:pt x="39744" y="86184"/>
                  </a:lnTo>
                  <a:lnTo>
                    <a:pt x="40608" y="86508"/>
                  </a:lnTo>
                  <a:lnTo>
                    <a:pt x="41580" y="66420"/>
                  </a:lnTo>
                  <a:lnTo>
                    <a:pt x="42444" y="109512"/>
                  </a:lnTo>
                  <a:lnTo>
                    <a:pt x="43416" y="90072"/>
                  </a:lnTo>
                  <a:lnTo>
                    <a:pt x="44388" y="48708"/>
                  </a:lnTo>
                  <a:lnTo>
                    <a:pt x="45252" y="74088"/>
                  </a:lnTo>
                  <a:lnTo>
                    <a:pt x="46224" y="80244"/>
                  </a:lnTo>
                  <a:lnTo>
                    <a:pt x="47088" y="57132"/>
                  </a:lnTo>
                  <a:lnTo>
                    <a:pt x="48060" y="118584"/>
                  </a:lnTo>
                  <a:lnTo>
                    <a:pt x="48924" y="86292"/>
                  </a:lnTo>
                  <a:lnTo>
                    <a:pt x="49896" y="134244"/>
                  </a:lnTo>
                  <a:lnTo>
                    <a:pt x="50760" y="37152"/>
                  </a:lnTo>
                  <a:lnTo>
                    <a:pt x="51732" y="50220"/>
                  </a:lnTo>
                  <a:lnTo>
                    <a:pt x="52704" y="119232"/>
                  </a:lnTo>
                  <a:lnTo>
                    <a:pt x="53568" y="140509"/>
                  </a:lnTo>
                  <a:lnTo>
                    <a:pt x="54540" y="95796"/>
                  </a:lnTo>
                  <a:lnTo>
                    <a:pt x="55404" y="57240"/>
                  </a:lnTo>
                  <a:lnTo>
                    <a:pt x="56376" y="94824"/>
                  </a:lnTo>
                  <a:lnTo>
                    <a:pt x="57240" y="61884"/>
                  </a:lnTo>
                  <a:lnTo>
                    <a:pt x="58212" y="93312"/>
                  </a:lnTo>
                  <a:lnTo>
                    <a:pt x="59076" y="66204"/>
                  </a:lnTo>
                  <a:lnTo>
                    <a:pt x="60048" y="44928"/>
                  </a:lnTo>
                  <a:lnTo>
                    <a:pt x="61020" y="92340"/>
                  </a:lnTo>
                  <a:lnTo>
                    <a:pt x="61884" y="56916"/>
                  </a:lnTo>
                  <a:lnTo>
                    <a:pt x="62856" y="92340"/>
                  </a:lnTo>
                  <a:lnTo>
                    <a:pt x="63720" y="66636"/>
                  </a:lnTo>
                  <a:lnTo>
                    <a:pt x="64692" y="102708"/>
                  </a:lnTo>
                  <a:lnTo>
                    <a:pt x="65556" y="56160"/>
                  </a:lnTo>
                  <a:lnTo>
                    <a:pt x="66528" y="104436"/>
                  </a:lnTo>
                  <a:lnTo>
                    <a:pt x="67392" y="84780"/>
                  </a:lnTo>
                  <a:lnTo>
                    <a:pt x="68364" y="43740"/>
                  </a:lnTo>
                  <a:lnTo>
                    <a:pt x="69336" y="107244"/>
                  </a:lnTo>
                  <a:lnTo>
                    <a:pt x="70200" y="104760"/>
                  </a:lnTo>
                  <a:lnTo>
                    <a:pt x="71172" y="104220"/>
                  </a:lnTo>
                  <a:lnTo>
                    <a:pt x="72036" y="83700"/>
                  </a:lnTo>
                  <a:lnTo>
                    <a:pt x="73008" y="67068"/>
                  </a:lnTo>
                  <a:lnTo>
                    <a:pt x="73872" y="53892"/>
                  </a:lnTo>
                  <a:lnTo>
                    <a:pt x="74844" y="108648"/>
                  </a:lnTo>
                  <a:lnTo>
                    <a:pt x="75708" y="40176"/>
                  </a:lnTo>
                  <a:lnTo>
                    <a:pt x="76680" y="110268"/>
                  </a:lnTo>
                  <a:lnTo>
                    <a:pt x="77652" y="94500"/>
                  </a:lnTo>
                  <a:lnTo>
                    <a:pt x="78516" y="88452"/>
                  </a:lnTo>
                  <a:lnTo>
                    <a:pt x="79488" y="115020"/>
                  </a:lnTo>
                  <a:lnTo>
                    <a:pt x="80352" y="92772"/>
                  </a:lnTo>
                  <a:lnTo>
                    <a:pt x="81324" y="93096"/>
                  </a:lnTo>
                  <a:lnTo>
                    <a:pt x="82188" y="67608"/>
                  </a:lnTo>
                  <a:lnTo>
                    <a:pt x="83160" y="62856"/>
                  </a:lnTo>
                  <a:lnTo>
                    <a:pt x="84024" y="94176"/>
                  </a:lnTo>
                  <a:lnTo>
                    <a:pt x="84996" y="36936"/>
                  </a:lnTo>
                  <a:lnTo>
                    <a:pt x="85860" y="100656"/>
                  </a:lnTo>
                  <a:lnTo>
                    <a:pt x="86832" y="76680"/>
                  </a:lnTo>
                  <a:lnTo>
                    <a:pt x="87804" y="104760"/>
                  </a:lnTo>
                  <a:lnTo>
                    <a:pt x="88668" y="77760"/>
                  </a:lnTo>
                  <a:lnTo>
                    <a:pt x="89640" y="90936"/>
                  </a:lnTo>
                  <a:lnTo>
                    <a:pt x="90504" y="39096"/>
                  </a:lnTo>
                  <a:lnTo>
                    <a:pt x="91476" y="114912"/>
                  </a:lnTo>
                  <a:lnTo>
                    <a:pt x="92340" y="116208"/>
                  </a:lnTo>
                  <a:lnTo>
                    <a:pt x="93312" y="74628"/>
                  </a:lnTo>
                  <a:lnTo>
                    <a:pt x="94176" y="99144"/>
                  </a:lnTo>
                  <a:lnTo>
                    <a:pt x="95148" y="73224"/>
                  </a:lnTo>
                  <a:lnTo>
                    <a:pt x="96120" y="117720"/>
                  </a:lnTo>
                  <a:lnTo>
                    <a:pt x="96984" y="119880"/>
                  </a:lnTo>
                  <a:lnTo>
                    <a:pt x="97956" y="26460"/>
                  </a:lnTo>
                  <a:lnTo>
                    <a:pt x="98820" y="50976"/>
                  </a:lnTo>
                  <a:lnTo>
                    <a:pt x="99792" y="83916"/>
                  </a:lnTo>
                  <a:lnTo>
                    <a:pt x="100656" y="70740"/>
                  </a:lnTo>
                  <a:lnTo>
                    <a:pt x="101628" y="95472"/>
                  </a:lnTo>
                  <a:lnTo>
                    <a:pt x="102492" y="77220"/>
                  </a:lnTo>
                  <a:lnTo>
                    <a:pt x="103464" y="77220"/>
                  </a:lnTo>
                  <a:lnTo>
                    <a:pt x="104436" y="93096"/>
                  </a:lnTo>
                  <a:lnTo>
                    <a:pt x="105300" y="49464"/>
                  </a:lnTo>
                  <a:lnTo>
                    <a:pt x="106272" y="37476"/>
                  </a:lnTo>
                  <a:lnTo>
                    <a:pt x="107136" y="88344"/>
                  </a:lnTo>
                  <a:lnTo>
                    <a:pt x="108108" y="97200"/>
                  </a:lnTo>
                  <a:lnTo>
                    <a:pt x="108972" y="62532"/>
                  </a:lnTo>
                  <a:lnTo>
                    <a:pt x="109944" y="46440"/>
                  </a:lnTo>
                  <a:lnTo>
                    <a:pt x="110808" y="44064"/>
                  </a:lnTo>
                  <a:lnTo>
                    <a:pt x="111780" y="105408"/>
                  </a:lnTo>
                  <a:lnTo>
                    <a:pt x="112752" y="93744"/>
                  </a:lnTo>
                  <a:lnTo>
                    <a:pt x="113616" y="62640"/>
                  </a:lnTo>
                  <a:lnTo>
                    <a:pt x="114588" y="97092"/>
                  </a:lnTo>
                  <a:lnTo>
                    <a:pt x="115452" y="39096"/>
                  </a:lnTo>
                  <a:lnTo>
                    <a:pt x="116424" y="113724"/>
                  </a:lnTo>
                  <a:lnTo>
                    <a:pt x="117288" y="72144"/>
                  </a:lnTo>
                  <a:lnTo>
                    <a:pt x="118260" y="49896"/>
                  </a:lnTo>
                  <a:lnTo>
                    <a:pt x="119124" y="101844"/>
                  </a:lnTo>
                  <a:lnTo>
                    <a:pt x="120096" y="92448"/>
                  </a:lnTo>
                  <a:lnTo>
                    <a:pt x="121068" y="101304"/>
                  </a:lnTo>
                  <a:lnTo>
                    <a:pt x="121932" y="66528"/>
                  </a:lnTo>
                  <a:lnTo>
                    <a:pt x="122904" y="40824"/>
                  </a:lnTo>
                  <a:lnTo>
                    <a:pt x="123768" y="133812"/>
                  </a:lnTo>
                  <a:lnTo>
                    <a:pt x="124740" y="47412"/>
                  </a:lnTo>
                  <a:lnTo>
                    <a:pt x="125604" y="55296"/>
                  </a:lnTo>
                  <a:lnTo>
                    <a:pt x="126576" y="119664"/>
                  </a:lnTo>
                  <a:lnTo>
                    <a:pt x="127440" y="64476"/>
                  </a:lnTo>
                  <a:lnTo>
                    <a:pt x="128412" y="97308"/>
                  </a:lnTo>
                  <a:lnTo>
                    <a:pt x="129384" y="87912"/>
                  </a:lnTo>
                  <a:lnTo>
                    <a:pt x="130248" y="53244"/>
                  </a:lnTo>
                  <a:lnTo>
                    <a:pt x="131220" y="0"/>
                  </a:lnTo>
                  <a:lnTo>
                    <a:pt x="132084" y="135757"/>
                  </a:lnTo>
                  <a:lnTo>
                    <a:pt x="133056" y="30780"/>
                  </a:lnTo>
                  <a:lnTo>
                    <a:pt x="133920" y="111564"/>
                  </a:lnTo>
                  <a:lnTo>
                    <a:pt x="134892" y="38556"/>
                  </a:lnTo>
                  <a:lnTo>
                    <a:pt x="135757" y="50868"/>
                  </a:lnTo>
                  <a:lnTo>
                    <a:pt x="136729" y="57240"/>
                  </a:lnTo>
                  <a:lnTo>
                    <a:pt x="137701" y="68364"/>
                  </a:lnTo>
                  <a:lnTo>
                    <a:pt x="138565" y="86400"/>
                  </a:lnTo>
                  <a:lnTo>
                    <a:pt x="139537" y="72144"/>
                  </a:lnTo>
                  <a:lnTo>
                    <a:pt x="140401" y="109944"/>
                  </a:lnTo>
                  <a:lnTo>
                    <a:pt x="141373" y="57348"/>
                  </a:lnTo>
                  <a:lnTo>
                    <a:pt x="142237" y="60804"/>
                  </a:lnTo>
                  <a:lnTo>
                    <a:pt x="143209" y="98280"/>
                  </a:lnTo>
                  <a:lnTo>
                    <a:pt x="144073" y="97632"/>
                  </a:lnTo>
                  <a:lnTo>
                    <a:pt x="145045" y="69444"/>
                  </a:lnTo>
                  <a:lnTo>
                    <a:pt x="145909" y="79488"/>
                  </a:lnTo>
                  <a:lnTo>
                    <a:pt x="146881" y="58428"/>
                  </a:lnTo>
                  <a:lnTo>
                    <a:pt x="147853" y="58968"/>
                  </a:lnTo>
                  <a:lnTo>
                    <a:pt x="148717" y="28296"/>
                  </a:lnTo>
                  <a:lnTo>
                    <a:pt x="149689" y="36288"/>
                  </a:lnTo>
                  <a:lnTo>
                    <a:pt x="150553" y="142669"/>
                  </a:lnTo>
                  <a:lnTo>
                    <a:pt x="151525" y="142993"/>
                  </a:lnTo>
                  <a:lnTo>
                    <a:pt x="152389" y="25272"/>
                  </a:lnTo>
                  <a:lnTo>
                    <a:pt x="153361" y="114912"/>
                  </a:lnTo>
                  <a:lnTo>
                    <a:pt x="154225" y="84564"/>
                  </a:lnTo>
                  <a:lnTo>
                    <a:pt x="155197" y="92664"/>
                  </a:lnTo>
                  <a:lnTo>
                    <a:pt x="156169" y="119124"/>
                  </a:lnTo>
                  <a:lnTo>
                    <a:pt x="157033" y="61668"/>
                  </a:lnTo>
                  <a:lnTo>
                    <a:pt x="158005" y="93312"/>
                  </a:lnTo>
                  <a:lnTo>
                    <a:pt x="158869" y="63612"/>
                  </a:lnTo>
                  <a:lnTo>
                    <a:pt x="159841" y="82944"/>
                  </a:lnTo>
                  <a:lnTo>
                    <a:pt x="160705" y="61452"/>
                  </a:lnTo>
                  <a:lnTo>
                    <a:pt x="161677" y="86400"/>
                  </a:lnTo>
                  <a:lnTo>
                    <a:pt x="162541" y="92232"/>
                  </a:lnTo>
                  <a:lnTo>
                    <a:pt x="163513" y="80244"/>
                  </a:lnTo>
                  <a:lnTo>
                    <a:pt x="164485" y="85536"/>
                  </a:lnTo>
                  <a:lnTo>
                    <a:pt x="165349" y="104220"/>
                  </a:lnTo>
                  <a:lnTo>
                    <a:pt x="166321" y="65232"/>
                  </a:lnTo>
                  <a:lnTo>
                    <a:pt x="167185" y="63180"/>
                  </a:lnTo>
                  <a:lnTo>
                    <a:pt x="168157" y="61452"/>
                  </a:lnTo>
                  <a:lnTo>
                    <a:pt x="169021" y="127872"/>
                  </a:lnTo>
                  <a:lnTo>
                    <a:pt x="169993" y="116640"/>
                  </a:lnTo>
                  <a:lnTo>
                    <a:pt x="170857" y="82620"/>
                  </a:lnTo>
                  <a:lnTo>
                    <a:pt x="171829" y="64692"/>
                  </a:lnTo>
                  <a:lnTo>
                    <a:pt x="172801" y="86076"/>
                  </a:lnTo>
                  <a:lnTo>
                    <a:pt x="173665" y="74520"/>
                  </a:lnTo>
                  <a:lnTo>
                    <a:pt x="174637" y="73224"/>
                  </a:lnTo>
                  <a:lnTo>
                    <a:pt x="175501" y="84996"/>
                  </a:lnTo>
                  <a:lnTo>
                    <a:pt x="176473" y="89100"/>
                  </a:lnTo>
                  <a:lnTo>
                    <a:pt x="177337" y="89100"/>
                  </a:lnTo>
                  <a:lnTo>
                    <a:pt x="178309" y="93528"/>
                  </a:lnTo>
                  <a:lnTo>
                    <a:pt x="179173" y="72144"/>
                  </a:lnTo>
                  <a:lnTo>
                    <a:pt x="180145" y="107676"/>
                  </a:lnTo>
                  <a:lnTo>
                    <a:pt x="181117" y="72144"/>
                  </a:lnTo>
                  <a:lnTo>
                    <a:pt x="181981" y="84996"/>
                  </a:lnTo>
                  <a:lnTo>
                    <a:pt x="182953" y="61884"/>
                  </a:lnTo>
                  <a:lnTo>
                    <a:pt x="183817" y="70308"/>
                  </a:lnTo>
                  <a:lnTo>
                    <a:pt x="184789" y="101736"/>
                  </a:lnTo>
                  <a:lnTo>
                    <a:pt x="185653" y="99792"/>
                  </a:lnTo>
                  <a:lnTo>
                    <a:pt x="186625" y="54432"/>
                  </a:lnTo>
                  <a:lnTo>
                    <a:pt x="187489" y="92556"/>
                  </a:lnTo>
                  <a:lnTo>
                    <a:pt x="188461" y="97416"/>
                  </a:lnTo>
                  <a:lnTo>
                    <a:pt x="189433" y="96444"/>
                  </a:lnTo>
                  <a:lnTo>
                    <a:pt x="190297" y="120852"/>
                  </a:lnTo>
                  <a:lnTo>
                    <a:pt x="191269" y="60372"/>
                  </a:lnTo>
                  <a:lnTo>
                    <a:pt x="192133" y="78084"/>
                  </a:lnTo>
                  <a:lnTo>
                    <a:pt x="193105" y="71820"/>
                  </a:lnTo>
                  <a:lnTo>
                    <a:pt x="193969" y="41040"/>
                  </a:lnTo>
                  <a:lnTo>
                    <a:pt x="194941" y="138241"/>
                  </a:lnTo>
                  <a:lnTo>
                    <a:pt x="195805" y="109404"/>
                  </a:lnTo>
                  <a:lnTo>
                    <a:pt x="196777" y="108324"/>
                  </a:lnTo>
                  <a:lnTo>
                    <a:pt x="197749" y="72792"/>
                  </a:lnTo>
                  <a:lnTo>
                    <a:pt x="198613" y="65232"/>
                  </a:lnTo>
                  <a:lnTo>
                    <a:pt x="199585" y="105948"/>
                  </a:lnTo>
                  <a:lnTo>
                    <a:pt x="200449" y="65556"/>
                  </a:lnTo>
                  <a:lnTo>
                    <a:pt x="201421" y="73764"/>
                  </a:lnTo>
                  <a:lnTo>
                    <a:pt x="202285" y="50760"/>
                  </a:lnTo>
                  <a:lnTo>
                    <a:pt x="203257" y="92988"/>
                  </a:lnTo>
                  <a:lnTo>
                    <a:pt x="204121" y="117504"/>
                  </a:lnTo>
                  <a:lnTo>
                    <a:pt x="205093" y="66096"/>
                  </a:lnTo>
                  <a:lnTo>
                    <a:pt x="205957" y="64584"/>
                  </a:lnTo>
                  <a:lnTo>
                    <a:pt x="206929" y="47736"/>
                  </a:lnTo>
                  <a:lnTo>
                    <a:pt x="207901" y="104004"/>
                  </a:lnTo>
                  <a:lnTo>
                    <a:pt x="208765" y="61128"/>
                  </a:lnTo>
                  <a:lnTo>
                    <a:pt x="209737" y="97308"/>
                  </a:lnTo>
                  <a:lnTo>
                    <a:pt x="210601" y="94716"/>
                  </a:lnTo>
                  <a:lnTo>
                    <a:pt x="211573" y="78408"/>
                  </a:lnTo>
                  <a:lnTo>
                    <a:pt x="212437" y="86724"/>
                  </a:lnTo>
                  <a:lnTo>
                    <a:pt x="213409" y="80244"/>
                  </a:lnTo>
                  <a:lnTo>
                    <a:pt x="214273" y="84564"/>
                  </a:lnTo>
                  <a:lnTo>
                    <a:pt x="215245" y="98064"/>
                  </a:lnTo>
                  <a:lnTo>
                    <a:pt x="216217" y="74736"/>
                  </a:lnTo>
                  <a:lnTo>
                    <a:pt x="217081" y="78300"/>
                  </a:lnTo>
                  <a:lnTo>
                    <a:pt x="218053" y="78192"/>
                  </a:lnTo>
                  <a:lnTo>
                    <a:pt x="218917" y="28296"/>
                  </a:lnTo>
                  <a:lnTo>
                    <a:pt x="219889" y="35316"/>
                  </a:lnTo>
                  <a:lnTo>
                    <a:pt x="220753" y="118800"/>
                  </a:lnTo>
                  <a:lnTo>
                    <a:pt x="221725" y="76572"/>
                  </a:lnTo>
                  <a:lnTo>
                    <a:pt x="222589" y="72252"/>
                  </a:lnTo>
                  <a:lnTo>
                    <a:pt x="223561" y="63612"/>
                  </a:lnTo>
                  <a:lnTo>
                    <a:pt x="224533" y="51516"/>
                  </a:lnTo>
                  <a:lnTo>
                    <a:pt x="225397" y="40824"/>
                  </a:lnTo>
                  <a:lnTo>
                    <a:pt x="226369" y="65124"/>
                  </a:lnTo>
                  <a:lnTo>
                    <a:pt x="227233" y="77004"/>
                  </a:lnTo>
                  <a:lnTo>
                    <a:pt x="228205" y="47952"/>
                  </a:lnTo>
                  <a:lnTo>
                    <a:pt x="229069" y="78624"/>
                  </a:lnTo>
                  <a:lnTo>
                    <a:pt x="230041" y="73332"/>
                  </a:lnTo>
                  <a:lnTo>
                    <a:pt x="230905" y="72576"/>
                  </a:lnTo>
                  <a:lnTo>
                    <a:pt x="231877" y="110268"/>
                  </a:lnTo>
                  <a:lnTo>
                    <a:pt x="232849" y="100980"/>
                  </a:lnTo>
                  <a:lnTo>
                    <a:pt x="233713" y="114264"/>
                  </a:lnTo>
                  <a:lnTo>
                    <a:pt x="234685" y="89316"/>
                  </a:lnTo>
                  <a:lnTo>
                    <a:pt x="235549" y="134892"/>
                  </a:lnTo>
                  <a:lnTo>
                    <a:pt x="236521" y="52488"/>
                  </a:lnTo>
                  <a:lnTo>
                    <a:pt x="237385" y="50544"/>
                  </a:lnTo>
                  <a:lnTo>
                    <a:pt x="238357" y="114156"/>
                  </a:lnTo>
                  <a:lnTo>
                    <a:pt x="239221" y="51516"/>
                  </a:lnTo>
                  <a:lnTo>
                    <a:pt x="240193" y="96228"/>
                  </a:lnTo>
                  <a:lnTo>
                    <a:pt x="241165" y="72468"/>
                  </a:lnTo>
                  <a:lnTo>
                    <a:pt x="242029" y="96768"/>
                  </a:lnTo>
                  <a:lnTo>
                    <a:pt x="243001" y="79164"/>
                  </a:lnTo>
                  <a:lnTo>
                    <a:pt x="243865" y="56052"/>
                  </a:lnTo>
                  <a:lnTo>
                    <a:pt x="244837" y="110268"/>
                  </a:lnTo>
                  <a:lnTo>
                    <a:pt x="245701" y="78840"/>
                  </a:lnTo>
                  <a:lnTo>
                    <a:pt x="246673" y="68472"/>
                  </a:lnTo>
                  <a:lnTo>
                    <a:pt x="247537" y="53028"/>
                  </a:lnTo>
                  <a:lnTo>
                    <a:pt x="248509" y="111348"/>
                  </a:lnTo>
                  <a:lnTo>
                    <a:pt x="249481" y="36504"/>
                  </a:lnTo>
                  <a:lnTo>
                    <a:pt x="250345" y="116316"/>
                  </a:lnTo>
                  <a:lnTo>
                    <a:pt x="251317" y="119124"/>
                  </a:lnTo>
                  <a:lnTo>
                    <a:pt x="252181" y="124308"/>
                  </a:lnTo>
                  <a:lnTo>
                    <a:pt x="253153" y="45468"/>
                  </a:lnTo>
                  <a:lnTo>
                    <a:pt x="254017" y="111888"/>
                  </a:lnTo>
                  <a:lnTo>
                    <a:pt x="254989" y="159301"/>
                  </a:lnTo>
                  <a:lnTo>
                    <a:pt x="255853" y="13068"/>
                  </a:lnTo>
                  <a:lnTo>
                    <a:pt x="256825" y="158437"/>
                  </a:lnTo>
                  <a:lnTo>
                    <a:pt x="257689" y="82620"/>
                  </a:lnTo>
                  <a:lnTo>
                    <a:pt x="258661" y="70740"/>
                  </a:lnTo>
                  <a:lnTo>
                    <a:pt x="259633" y="24840"/>
                  </a:lnTo>
                  <a:lnTo>
                    <a:pt x="260497" y="64800"/>
                  </a:lnTo>
                  <a:lnTo>
                    <a:pt x="261469" y="73872"/>
                  </a:lnTo>
                  <a:lnTo>
                    <a:pt x="262333" y="80244"/>
                  </a:lnTo>
                  <a:lnTo>
                    <a:pt x="263305" y="86940"/>
                  </a:lnTo>
                  <a:lnTo>
                    <a:pt x="264169" y="96444"/>
                  </a:lnTo>
                  <a:lnTo>
                    <a:pt x="265141" y="100224"/>
                  </a:lnTo>
                  <a:lnTo>
                    <a:pt x="266005" y="90072"/>
                  </a:lnTo>
                  <a:lnTo>
                    <a:pt x="266977" y="87480"/>
                  </a:lnTo>
                  <a:lnTo>
                    <a:pt x="267949" y="83052"/>
                  </a:lnTo>
                  <a:lnTo>
                    <a:pt x="268813" y="105948"/>
                  </a:lnTo>
                  <a:lnTo>
                    <a:pt x="269785" y="69444"/>
                  </a:lnTo>
                  <a:lnTo>
                    <a:pt x="270649" y="144073"/>
                  </a:lnTo>
                  <a:lnTo>
                    <a:pt x="271622" y="39096"/>
                  </a:lnTo>
                  <a:lnTo>
                    <a:pt x="272486" y="86076"/>
                  </a:lnTo>
                  <a:lnTo>
                    <a:pt x="273458" y="84780"/>
                  </a:lnTo>
                  <a:lnTo>
                    <a:pt x="274322" y="107568"/>
                  </a:lnTo>
                  <a:lnTo>
                    <a:pt x="275294" y="54540"/>
                  </a:lnTo>
                  <a:lnTo>
                    <a:pt x="276266" y="116748"/>
                  </a:lnTo>
                  <a:lnTo>
                    <a:pt x="277130" y="37584"/>
                  </a:lnTo>
                  <a:lnTo>
                    <a:pt x="278102" y="69660"/>
                  </a:lnTo>
                  <a:lnTo>
                    <a:pt x="278966" y="75816"/>
                  </a:lnTo>
                  <a:lnTo>
                    <a:pt x="279938" y="74844"/>
                  </a:lnTo>
                  <a:lnTo>
                    <a:pt x="280802" y="109512"/>
                  </a:lnTo>
                  <a:lnTo>
                    <a:pt x="281774" y="80784"/>
                  </a:lnTo>
                  <a:lnTo>
                    <a:pt x="282638" y="86292"/>
                  </a:lnTo>
                  <a:lnTo>
                    <a:pt x="283610" y="62640"/>
                  </a:lnTo>
                  <a:lnTo>
                    <a:pt x="284582" y="74412"/>
                  </a:lnTo>
                  <a:lnTo>
                    <a:pt x="285446" y="38448"/>
                  </a:lnTo>
                  <a:lnTo>
                    <a:pt x="286418" y="122256"/>
                  </a:lnTo>
                  <a:lnTo>
                    <a:pt x="287282" y="41904"/>
                  </a:lnTo>
                  <a:lnTo>
                    <a:pt x="288254" y="113184"/>
                  </a:lnTo>
                  <a:lnTo>
                    <a:pt x="289118" y="84132"/>
                  </a:lnTo>
                  <a:lnTo>
                    <a:pt x="290090" y="67716"/>
                  </a:lnTo>
                  <a:lnTo>
                    <a:pt x="290954" y="97524"/>
                  </a:lnTo>
                  <a:lnTo>
                    <a:pt x="291926" y="96768"/>
                  </a:lnTo>
                  <a:lnTo>
                    <a:pt x="292898" y="81648"/>
                  </a:lnTo>
                  <a:lnTo>
                    <a:pt x="293762" y="91044"/>
                  </a:lnTo>
                  <a:lnTo>
                    <a:pt x="294734" y="91044"/>
                  </a:lnTo>
                  <a:lnTo>
                    <a:pt x="295598" y="69876"/>
                  </a:lnTo>
                  <a:lnTo>
                    <a:pt x="296570" y="20304"/>
                  </a:lnTo>
                  <a:lnTo>
                    <a:pt x="297434" y="118260"/>
                  </a:lnTo>
                  <a:lnTo>
                    <a:pt x="298406" y="82728"/>
                  </a:lnTo>
                  <a:lnTo>
                    <a:pt x="299270" y="122040"/>
                  </a:lnTo>
                  <a:lnTo>
                    <a:pt x="300242" y="99252"/>
                  </a:lnTo>
                  <a:lnTo>
                    <a:pt x="301214" y="111024"/>
                  </a:lnTo>
                  <a:lnTo>
                    <a:pt x="302078" y="45684"/>
                  </a:lnTo>
                  <a:lnTo>
                    <a:pt x="303050" y="162001"/>
                  </a:lnTo>
                  <a:lnTo>
                    <a:pt x="303914" y="6588"/>
                  </a:lnTo>
                  <a:lnTo>
                    <a:pt x="304886" y="26136"/>
                  </a:lnTo>
                  <a:lnTo>
                    <a:pt x="305750" y="84456"/>
                  </a:lnTo>
                  <a:lnTo>
                    <a:pt x="306722" y="89856"/>
                  </a:lnTo>
                  <a:lnTo>
                    <a:pt x="307586" y="78516"/>
                  </a:lnTo>
                  <a:lnTo>
                    <a:pt x="308558" y="95040"/>
                  </a:lnTo>
                  <a:lnTo>
                    <a:pt x="309530" y="60588"/>
                  </a:lnTo>
                  <a:lnTo>
                    <a:pt x="310394" y="107892"/>
                  </a:lnTo>
                  <a:lnTo>
                    <a:pt x="311366" y="44280"/>
                  </a:lnTo>
                  <a:lnTo>
                    <a:pt x="312230" y="44280"/>
                  </a:lnTo>
                  <a:lnTo>
                    <a:pt x="313202" y="123552"/>
                  </a:lnTo>
                  <a:lnTo>
                    <a:pt x="314066" y="93096"/>
                  </a:lnTo>
                  <a:lnTo>
                    <a:pt x="315038" y="96336"/>
                  </a:lnTo>
                  <a:lnTo>
                    <a:pt x="315902" y="30240"/>
                  </a:lnTo>
                  <a:lnTo>
                    <a:pt x="316874" y="138241"/>
                  </a:lnTo>
                  <a:lnTo>
                    <a:pt x="317738" y="99684"/>
                  </a:lnTo>
                  <a:lnTo>
                    <a:pt x="318710" y="106380"/>
                  </a:lnTo>
                  <a:lnTo>
                    <a:pt x="319682" y="95688"/>
                  </a:lnTo>
                  <a:lnTo>
                    <a:pt x="320546" y="62748"/>
                  </a:lnTo>
                  <a:lnTo>
                    <a:pt x="321518" y="66636"/>
                  </a:lnTo>
                  <a:lnTo>
                    <a:pt x="322382" y="57024"/>
                  </a:lnTo>
                  <a:lnTo>
                    <a:pt x="323354" y="71712"/>
                  </a:lnTo>
                  <a:lnTo>
                    <a:pt x="324218" y="53892"/>
                  </a:lnTo>
                  <a:lnTo>
                    <a:pt x="325190" y="112104"/>
                  </a:lnTo>
                  <a:lnTo>
                    <a:pt x="326054" y="87804"/>
                  </a:lnTo>
                  <a:lnTo>
                    <a:pt x="327026" y="78948"/>
                  </a:lnTo>
                  <a:lnTo>
                    <a:pt x="327998" y="80892"/>
                  </a:lnTo>
                  <a:lnTo>
                    <a:pt x="328862" y="118908"/>
                  </a:lnTo>
                  <a:lnTo>
                    <a:pt x="329834" y="66204"/>
                  </a:lnTo>
                  <a:lnTo>
                    <a:pt x="330698" y="103140"/>
                  </a:lnTo>
                  <a:lnTo>
                    <a:pt x="331670" y="82620"/>
                  </a:lnTo>
                  <a:lnTo>
                    <a:pt x="332534" y="73116"/>
                  </a:lnTo>
                  <a:lnTo>
                    <a:pt x="333506" y="102384"/>
                  </a:lnTo>
                  <a:lnTo>
                    <a:pt x="334370" y="50976"/>
                  </a:lnTo>
                  <a:lnTo>
                    <a:pt x="335342" y="70200"/>
                  </a:lnTo>
                  <a:lnTo>
                    <a:pt x="336314" y="77436"/>
                  </a:lnTo>
                  <a:lnTo>
                    <a:pt x="337178" y="42444"/>
                  </a:lnTo>
                  <a:lnTo>
                    <a:pt x="338150" y="94392"/>
                  </a:lnTo>
                  <a:lnTo>
                    <a:pt x="339014" y="126576"/>
                  </a:lnTo>
                  <a:lnTo>
                    <a:pt x="339986" y="18792"/>
                  </a:lnTo>
                  <a:lnTo>
                    <a:pt x="340850" y="99468"/>
                  </a:lnTo>
                  <a:lnTo>
                    <a:pt x="341822" y="85644"/>
                  </a:lnTo>
                  <a:lnTo>
                    <a:pt x="342686" y="80352"/>
                  </a:lnTo>
                  <a:lnTo>
                    <a:pt x="343658" y="59400"/>
                  </a:lnTo>
                  <a:lnTo>
                    <a:pt x="344630" y="104760"/>
                  </a:lnTo>
                  <a:lnTo>
                    <a:pt x="345494" y="95688"/>
                  </a:lnTo>
                  <a:lnTo>
                    <a:pt x="346466" y="95040"/>
                  </a:lnTo>
                  <a:lnTo>
                    <a:pt x="347330" y="63936"/>
                  </a:lnTo>
                  <a:lnTo>
                    <a:pt x="348302" y="109836"/>
                  </a:lnTo>
                  <a:lnTo>
                    <a:pt x="349166" y="124200"/>
                  </a:lnTo>
                  <a:lnTo>
                    <a:pt x="350138" y="44928"/>
                  </a:lnTo>
                  <a:lnTo>
                    <a:pt x="351002" y="117504"/>
                  </a:lnTo>
                  <a:lnTo>
                    <a:pt x="351974" y="107136"/>
                  </a:lnTo>
                  <a:lnTo>
                    <a:pt x="352946" y="122472"/>
                  </a:lnTo>
                  <a:lnTo>
                    <a:pt x="353810" y="86400"/>
                  </a:lnTo>
                  <a:lnTo>
                    <a:pt x="354782" y="75924"/>
                  </a:lnTo>
                  <a:lnTo>
                    <a:pt x="355646" y="75924"/>
                  </a:lnTo>
                  <a:lnTo>
                    <a:pt x="356618" y="89316"/>
                  </a:lnTo>
                  <a:lnTo>
                    <a:pt x="357482" y="93312"/>
                  </a:lnTo>
                  <a:lnTo>
                    <a:pt x="358454" y="96012"/>
                  </a:lnTo>
                  <a:lnTo>
                    <a:pt x="359318" y="52164"/>
                  </a:lnTo>
                  <a:lnTo>
                    <a:pt x="360290" y="104868"/>
                  </a:lnTo>
                  <a:lnTo>
                    <a:pt x="361262" y="79272"/>
                  </a:lnTo>
                  <a:lnTo>
                    <a:pt x="362126" y="94500"/>
                  </a:lnTo>
                  <a:lnTo>
                    <a:pt x="363098" y="73224"/>
                  </a:lnTo>
                  <a:lnTo>
                    <a:pt x="363962" y="56700"/>
                  </a:lnTo>
                  <a:lnTo>
                    <a:pt x="364934" y="50544"/>
                  </a:lnTo>
                  <a:lnTo>
                    <a:pt x="365798" y="57564"/>
                  </a:lnTo>
                  <a:lnTo>
                    <a:pt x="366770" y="74088"/>
                  </a:lnTo>
                  <a:lnTo>
                    <a:pt x="367634" y="18900"/>
                  </a:lnTo>
                  <a:lnTo>
                    <a:pt x="368606" y="113184"/>
                  </a:lnTo>
                  <a:lnTo>
                    <a:pt x="369470" y="59076"/>
                  </a:lnTo>
                  <a:lnTo>
                    <a:pt x="370442" y="104112"/>
                  </a:lnTo>
                  <a:lnTo>
                    <a:pt x="371414" y="106272"/>
                  </a:lnTo>
                  <a:lnTo>
                    <a:pt x="372278" y="56808"/>
                  </a:lnTo>
                  <a:lnTo>
                    <a:pt x="373250" y="102924"/>
                  </a:lnTo>
                  <a:lnTo>
                    <a:pt x="374114" y="58536"/>
                  </a:lnTo>
                  <a:lnTo>
                    <a:pt x="375086" y="36504"/>
                  </a:lnTo>
                  <a:lnTo>
                    <a:pt x="375950" y="126576"/>
                  </a:lnTo>
                  <a:lnTo>
                    <a:pt x="376922" y="87480"/>
                  </a:lnTo>
                  <a:lnTo>
                    <a:pt x="377786" y="81108"/>
                  </a:lnTo>
                  <a:lnTo>
                    <a:pt x="378758" y="78948"/>
                  </a:lnTo>
                  <a:lnTo>
                    <a:pt x="379730" y="74304"/>
                  </a:lnTo>
                  <a:lnTo>
                    <a:pt x="380594" y="40392"/>
                  </a:lnTo>
                  <a:lnTo>
                    <a:pt x="381566" y="64908"/>
                  </a:lnTo>
                  <a:lnTo>
                    <a:pt x="382430" y="94068"/>
                  </a:lnTo>
                  <a:lnTo>
                    <a:pt x="383402" y="57348"/>
                  </a:lnTo>
                  <a:lnTo>
                    <a:pt x="384266" y="51732"/>
                  </a:lnTo>
                  <a:lnTo>
                    <a:pt x="385238" y="89316"/>
                  </a:lnTo>
                  <a:lnTo>
                    <a:pt x="386102" y="59184"/>
                  </a:lnTo>
                  <a:lnTo>
                    <a:pt x="387074" y="90612"/>
                  </a:lnTo>
                  <a:lnTo>
                    <a:pt x="388046" y="60048"/>
                  </a:lnTo>
                  <a:lnTo>
                    <a:pt x="388910" y="66744"/>
                  </a:lnTo>
                  <a:lnTo>
                    <a:pt x="389882" y="99576"/>
                  </a:lnTo>
                  <a:lnTo>
                    <a:pt x="390746" y="76248"/>
                  </a:lnTo>
                  <a:lnTo>
                    <a:pt x="391718" y="72468"/>
                  </a:lnTo>
                  <a:lnTo>
                    <a:pt x="392582" y="72900"/>
                  </a:lnTo>
                  <a:lnTo>
                    <a:pt x="393554" y="117396"/>
                  </a:lnTo>
                  <a:lnTo>
                    <a:pt x="394418" y="65988"/>
                  </a:lnTo>
                  <a:lnTo>
                    <a:pt x="395390" y="97632"/>
                  </a:lnTo>
                  <a:lnTo>
                    <a:pt x="396362" y="73224"/>
                  </a:lnTo>
                  <a:lnTo>
                    <a:pt x="397226" y="121824"/>
                  </a:lnTo>
                  <a:lnTo>
                    <a:pt x="398198" y="62208"/>
                  </a:lnTo>
                  <a:lnTo>
                    <a:pt x="399062" y="44064"/>
                  </a:lnTo>
                  <a:lnTo>
                    <a:pt x="400034" y="117504"/>
                  </a:lnTo>
                  <a:lnTo>
                    <a:pt x="400898" y="77112"/>
                  </a:lnTo>
                  <a:lnTo>
                    <a:pt x="401870" y="117180"/>
                  </a:lnTo>
                  <a:lnTo>
                    <a:pt x="402734" y="51624"/>
                  </a:lnTo>
                  <a:lnTo>
                    <a:pt x="403706" y="92880"/>
                  </a:lnTo>
                  <a:lnTo>
                    <a:pt x="404678" y="62316"/>
                  </a:lnTo>
                  <a:lnTo>
                    <a:pt x="405542" y="84240"/>
                  </a:lnTo>
                  <a:lnTo>
                    <a:pt x="406514" y="118692"/>
                  </a:lnTo>
                  <a:lnTo>
                    <a:pt x="407379" y="122256"/>
                  </a:lnTo>
                  <a:lnTo>
                    <a:pt x="408351" y="51516"/>
                  </a:lnTo>
                  <a:lnTo>
                    <a:pt x="409215" y="64800"/>
                  </a:lnTo>
                  <a:lnTo>
                    <a:pt x="410187" y="86724"/>
                  </a:lnTo>
                  <a:lnTo>
                    <a:pt x="411051" y="98280"/>
                  </a:lnTo>
                  <a:lnTo>
                    <a:pt x="412023" y="77328"/>
                  </a:lnTo>
                  <a:lnTo>
                    <a:pt x="412995" y="83052"/>
                  </a:lnTo>
                  <a:lnTo>
                    <a:pt x="413859" y="40176"/>
                  </a:lnTo>
                  <a:lnTo>
                    <a:pt x="414831" y="67824"/>
                  </a:lnTo>
                  <a:lnTo>
                    <a:pt x="415695" y="62640"/>
                  </a:lnTo>
                  <a:lnTo>
                    <a:pt x="416667" y="86508"/>
                  </a:lnTo>
                  <a:lnTo>
                    <a:pt x="417531" y="98928"/>
                  </a:lnTo>
                  <a:lnTo>
                    <a:pt x="418503" y="53244"/>
                  </a:lnTo>
                  <a:lnTo>
                    <a:pt x="419367" y="68688"/>
                  </a:lnTo>
                  <a:lnTo>
                    <a:pt x="420339" y="121824"/>
                  </a:lnTo>
                  <a:lnTo>
                    <a:pt x="421311" y="128952"/>
                  </a:lnTo>
                  <a:lnTo>
                    <a:pt x="422175" y="113400"/>
                  </a:lnTo>
                  <a:lnTo>
                    <a:pt x="423147" y="67068"/>
                  </a:lnTo>
                  <a:lnTo>
                    <a:pt x="424011" y="75600"/>
                  </a:lnTo>
                  <a:lnTo>
                    <a:pt x="424983" y="72036"/>
                  </a:lnTo>
                  <a:lnTo>
                    <a:pt x="425847" y="13824"/>
                  </a:lnTo>
                  <a:lnTo>
                    <a:pt x="426819" y="148285"/>
                  </a:lnTo>
                  <a:lnTo>
                    <a:pt x="427683" y="69552"/>
                  </a:lnTo>
                  <a:lnTo>
                    <a:pt x="428655" y="55080"/>
                  </a:lnTo>
                  <a:lnTo>
                    <a:pt x="429519" y="92232"/>
                  </a:lnTo>
                  <a:lnTo>
                    <a:pt x="430491" y="61452"/>
                  </a:lnTo>
                  <a:lnTo>
                    <a:pt x="431463" y="98712"/>
                  </a:lnTo>
                  <a:lnTo>
                    <a:pt x="432327" y="101736"/>
                  </a:lnTo>
                  <a:lnTo>
                    <a:pt x="433299" y="83484"/>
                  </a:lnTo>
                  <a:lnTo>
                    <a:pt x="434163" y="83808"/>
                  </a:lnTo>
                  <a:lnTo>
                    <a:pt x="435135" y="78084"/>
                  </a:lnTo>
                  <a:lnTo>
                    <a:pt x="435999" y="36720"/>
                  </a:lnTo>
                  <a:lnTo>
                    <a:pt x="436971" y="115992"/>
                  </a:lnTo>
                  <a:lnTo>
                    <a:pt x="437835" y="79812"/>
                  </a:lnTo>
                  <a:lnTo>
                    <a:pt x="438807" y="91152"/>
                  </a:lnTo>
                  <a:lnTo>
                    <a:pt x="439779" y="54216"/>
                  </a:lnTo>
                  <a:lnTo>
                    <a:pt x="440643" y="108540"/>
                  </a:lnTo>
                  <a:lnTo>
                    <a:pt x="441615" y="103248"/>
                  </a:lnTo>
                  <a:lnTo>
                    <a:pt x="442479" y="64044"/>
                  </a:lnTo>
                  <a:lnTo>
                    <a:pt x="443451" y="61560"/>
                  </a:lnTo>
                  <a:lnTo>
                    <a:pt x="444315" y="116208"/>
                  </a:lnTo>
                  <a:lnTo>
                    <a:pt x="445287" y="63612"/>
                  </a:lnTo>
                  <a:lnTo>
                    <a:pt x="446151" y="74628"/>
                  </a:lnTo>
                  <a:lnTo>
                    <a:pt x="447123" y="48924"/>
                  </a:lnTo>
                  <a:lnTo>
                    <a:pt x="448095" y="91692"/>
                  </a:lnTo>
                  <a:lnTo>
                    <a:pt x="448959" y="82728"/>
                  </a:lnTo>
                  <a:lnTo>
                    <a:pt x="449931" y="70308"/>
                  </a:lnTo>
                  <a:lnTo>
                    <a:pt x="450795" y="106272"/>
                  </a:lnTo>
                  <a:lnTo>
                    <a:pt x="451767" y="84888"/>
                  </a:lnTo>
                  <a:lnTo>
                    <a:pt x="452631" y="59508"/>
                  </a:lnTo>
                  <a:lnTo>
                    <a:pt x="453603" y="120204"/>
                  </a:lnTo>
                  <a:lnTo>
                    <a:pt x="454467" y="82188"/>
                  </a:lnTo>
                  <a:lnTo>
                    <a:pt x="455439" y="80136"/>
                  </a:lnTo>
                  <a:lnTo>
                    <a:pt x="456411" y="61452"/>
                  </a:lnTo>
                  <a:lnTo>
                    <a:pt x="457275" y="70200"/>
                  </a:lnTo>
                  <a:lnTo>
                    <a:pt x="458247" y="62208"/>
                  </a:lnTo>
                  <a:lnTo>
                    <a:pt x="459111" y="110808"/>
                  </a:lnTo>
                  <a:lnTo>
                    <a:pt x="460083" y="110484"/>
                  </a:lnTo>
                  <a:lnTo>
                    <a:pt x="460947" y="54756"/>
                  </a:lnTo>
                  <a:lnTo>
                    <a:pt x="461919" y="75708"/>
                  </a:lnTo>
                  <a:lnTo>
                    <a:pt x="462783" y="113616"/>
                  </a:lnTo>
                  <a:lnTo>
                    <a:pt x="463755" y="99468"/>
                  </a:lnTo>
                  <a:lnTo>
                    <a:pt x="464727" y="71604"/>
                  </a:lnTo>
                  <a:lnTo>
                    <a:pt x="465591" y="113292"/>
                  </a:lnTo>
                  <a:lnTo>
                    <a:pt x="466563" y="71064"/>
                  </a:lnTo>
                  <a:lnTo>
                    <a:pt x="467427" y="71928"/>
                  </a:lnTo>
                  <a:lnTo>
                    <a:pt x="468399" y="43092"/>
                  </a:lnTo>
                  <a:lnTo>
                    <a:pt x="469263" y="91908"/>
                  </a:lnTo>
                  <a:lnTo>
                    <a:pt x="470235" y="85104"/>
                  </a:lnTo>
                  <a:lnTo>
                    <a:pt x="471099" y="76356"/>
                  </a:lnTo>
                  <a:lnTo>
                    <a:pt x="472071" y="87264"/>
                  </a:lnTo>
                  <a:lnTo>
                    <a:pt x="473043" y="87264"/>
                  </a:lnTo>
                  <a:lnTo>
                    <a:pt x="473907" y="54216"/>
                  </a:lnTo>
                  <a:lnTo>
                    <a:pt x="474879" y="102384"/>
                  </a:lnTo>
                  <a:lnTo>
                    <a:pt x="475743" y="113616"/>
                  </a:lnTo>
                  <a:lnTo>
                    <a:pt x="476715" y="58212"/>
                  </a:lnTo>
                  <a:lnTo>
                    <a:pt x="477579" y="71604"/>
                  </a:lnTo>
                  <a:lnTo>
                    <a:pt x="478551" y="49356"/>
                  </a:lnTo>
                  <a:lnTo>
                    <a:pt x="479415" y="121500"/>
                  </a:lnTo>
                  <a:lnTo>
                    <a:pt x="480387" y="102060"/>
                  </a:lnTo>
                  <a:lnTo>
                    <a:pt x="481359" y="110268"/>
                  </a:lnTo>
                  <a:lnTo>
                    <a:pt x="482223" y="51084"/>
                  </a:lnTo>
                  <a:lnTo>
                    <a:pt x="483195" y="85644"/>
                  </a:lnTo>
                  <a:lnTo>
                    <a:pt x="484059" y="71280"/>
                  </a:lnTo>
                  <a:lnTo>
                    <a:pt x="485031" y="112212"/>
                  </a:lnTo>
                  <a:lnTo>
                    <a:pt x="485895" y="122688"/>
                  </a:lnTo>
                  <a:lnTo>
                    <a:pt x="486867" y="98388"/>
                  </a:lnTo>
                  <a:lnTo>
                    <a:pt x="487731" y="107784"/>
                  </a:lnTo>
                  <a:lnTo>
                    <a:pt x="488703" y="103032"/>
                  </a:lnTo>
                  <a:lnTo>
                    <a:pt x="489567" y="53136"/>
                  </a:lnTo>
                  <a:lnTo>
                    <a:pt x="490539" y="93204"/>
                  </a:lnTo>
                  <a:lnTo>
                    <a:pt x="491511" y="109512"/>
                  </a:lnTo>
                  <a:lnTo>
                    <a:pt x="492375" y="69444"/>
                  </a:lnTo>
                  <a:lnTo>
                    <a:pt x="493347" y="99684"/>
                  </a:lnTo>
                  <a:lnTo>
                    <a:pt x="494211" y="101304"/>
                  </a:lnTo>
                  <a:lnTo>
                    <a:pt x="495183" y="101304"/>
                  </a:lnTo>
                  <a:lnTo>
                    <a:pt x="496047" y="120852"/>
                  </a:lnTo>
                  <a:lnTo>
                    <a:pt x="497019" y="95688"/>
                  </a:lnTo>
                  <a:lnTo>
                    <a:pt x="497883" y="61560"/>
                  </a:lnTo>
                  <a:lnTo>
                    <a:pt x="498855" y="74736"/>
                  </a:lnTo>
                  <a:lnTo>
                    <a:pt x="499827" y="91260"/>
                  </a:lnTo>
                  <a:lnTo>
                    <a:pt x="500691" y="53244"/>
                  </a:lnTo>
                  <a:lnTo>
                    <a:pt x="501663" y="79272"/>
                  </a:lnTo>
                  <a:lnTo>
                    <a:pt x="502527" y="47196"/>
                  </a:lnTo>
                  <a:lnTo>
                    <a:pt x="503499" y="67068"/>
                  </a:lnTo>
                  <a:lnTo>
                    <a:pt x="504363" y="92988"/>
                  </a:lnTo>
                  <a:lnTo>
                    <a:pt x="505335" y="67608"/>
                  </a:lnTo>
                  <a:lnTo>
                    <a:pt x="506199" y="86076"/>
                  </a:lnTo>
                  <a:lnTo>
                    <a:pt x="507171" y="72900"/>
                  </a:lnTo>
                  <a:lnTo>
                    <a:pt x="508143" y="111348"/>
                  </a:lnTo>
                  <a:lnTo>
                    <a:pt x="509007" y="65664"/>
                  </a:lnTo>
                  <a:lnTo>
                    <a:pt x="509979" y="89100"/>
                  </a:lnTo>
                  <a:lnTo>
                    <a:pt x="510843" y="95688"/>
                  </a:lnTo>
                  <a:lnTo>
                    <a:pt x="511815" y="86400"/>
                  </a:lnTo>
                  <a:lnTo>
                    <a:pt x="512679" y="119448"/>
                  </a:lnTo>
                  <a:lnTo>
                    <a:pt x="513651" y="65664"/>
                  </a:lnTo>
                  <a:lnTo>
                    <a:pt x="514515" y="98820"/>
                  </a:lnTo>
                  <a:lnTo>
                    <a:pt x="515487" y="59184"/>
                  </a:lnTo>
                  <a:lnTo>
                    <a:pt x="516459" y="77652"/>
                  </a:lnTo>
                  <a:lnTo>
                    <a:pt x="517323" y="94068"/>
                  </a:lnTo>
                  <a:lnTo>
                    <a:pt x="518295" y="78516"/>
                  </a:lnTo>
                  <a:lnTo>
                    <a:pt x="519159" y="107460"/>
                  </a:lnTo>
                  <a:lnTo>
                    <a:pt x="520131" y="117720"/>
                  </a:lnTo>
                  <a:lnTo>
                    <a:pt x="520995" y="82728"/>
                  </a:lnTo>
                  <a:lnTo>
                    <a:pt x="521967" y="79056"/>
                  </a:lnTo>
                  <a:lnTo>
                    <a:pt x="522831" y="73440"/>
                  </a:lnTo>
                  <a:lnTo>
                    <a:pt x="523803" y="74196"/>
                  </a:lnTo>
                  <a:lnTo>
                    <a:pt x="524775" y="62424"/>
                  </a:lnTo>
                  <a:lnTo>
                    <a:pt x="525639" y="87372"/>
                  </a:lnTo>
                  <a:lnTo>
                    <a:pt x="526611" y="84240"/>
                  </a:lnTo>
                  <a:lnTo>
                    <a:pt x="527475" y="104436"/>
                  </a:lnTo>
                  <a:lnTo>
                    <a:pt x="528447" y="56268"/>
                  </a:lnTo>
                  <a:lnTo>
                    <a:pt x="529311" y="78624"/>
                  </a:lnTo>
                  <a:lnTo>
                    <a:pt x="530283" y="60588"/>
                  </a:lnTo>
                  <a:lnTo>
                    <a:pt x="531147" y="106920"/>
                  </a:lnTo>
                  <a:lnTo>
                    <a:pt x="532119" y="94824"/>
                  </a:lnTo>
                  <a:lnTo>
                    <a:pt x="533091" y="98712"/>
                  </a:lnTo>
                  <a:lnTo>
                    <a:pt x="533955" y="89316"/>
                  </a:lnTo>
                  <a:lnTo>
                    <a:pt x="534927" y="73656"/>
                  </a:lnTo>
                  <a:lnTo>
                    <a:pt x="535791" y="68580"/>
                  </a:lnTo>
                  <a:lnTo>
                    <a:pt x="536763" y="147529"/>
                  </a:lnTo>
                  <a:lnTo>
                    <a:pt x="537627" y="11556"/>
                  </a:lnTo>
                  <a:lnTo>
                    <a:pt x="538599" y="78948"/>
                  </a:lnTo>
                  <a:lnTo>
                    <a:pt x="539463" y="120744"/>
                  </a:lnTo>
                  <a:lnTo>
                    <a:pt x="540435" y="98928"/>
                  </a:lnTo>
                  <a:lnTo>
                    <a:pt x="541299" y="61776"/>
                  </a:lnTo>
                  <a:lnTo>
                    <a:pt x="542271" y="48060"/>
                  </a:lnTo>
                  <a:lnTo>
                    <a:pt x="543244" y="109296"/>
                  </a:lnTo>
                  <a:lnTo>
                    <a:pt x="544108" y="107028"/>
                  </a:lnTo>
                  <a:lnTo>
                    <a:pt x="545080" y="86508"/>
                  </a:lnTo>
                  <a:lnTo>
                    <a:pt x="545944" y="110484"/>
                  </a:lnTo>
                  <a:lnTo>
                    <a:pt x="546916" y="73764"/>
                  </a:lnTo>
                  <a:lnTo>
                    <a:pt x="547780" y="65772"/>
                  </a:lnTo>
                  <a:lnTo>
                    <a:pt x="548752" y="98820"/>
                  </a:lnTo>
                  <a:lnTo>
                    <a:pt x="549616" y="104004"/>
                  </a:lnTo>
                  <a:lnTo>
                    <a:pt x="550588" y="57348"/>
                  </a:lnTo>
                  <a:lnTo>
                    <a:pt x="551560" y="47520"/>
                  </a:lnTo>
                  <a:lnTo>
                    <a:pt x="552424" y="46872"/>
                  </a:lnTo>
                  <a:lnTo>
                    <a:pt x="553396" y="78516"/>
                  </a:lnTo>
                  <a:lnTo>
                    <a:pt x="554260" y="72900"/>
                  </a:lnTo>
                  <a:lnTo>
                    <a:pt x="555232" y="61128"/>
                  </a:lnTo>
                  <a:lnTo>
                    <a:pt x="556096" y="99036"/>
                  </a:lnTo>
                  <a:lnTo>
                    <a:pt x="557068" y="72576"/>
                  </a:lnTo>
                  <a:lnTo>
                    <a:pt x="557932" y="74196"/>
                  </a:lnTo>
                  <a:lnTo>
                    <a:pt x="558904" y="79272"/>
                  </a:lnTo>
                  <a:lnTo>
                    <a:pt x="559876" y="63828"/>
                  </a:lnTo>
                  <a:lnTo>
                    <a:pt x="560740" y="86184"/>
                  </a:lnTo>
                  <a:lnTo>
                    <a:pt x="561712" y="63612"/>
                  </a:lnTo>
                  <a:lnTo>
                    <a:pt x="562576" y="61560"/>
                  </a:lnTo>
                  <a:lnTo>
                    <a:pt x="563548" y="75060"/>
                  </a:lnTo>
                  <a:lnTo>
                    <a:pt x="564412" y="79164"/>
                  </a:lnTo>
                  <a:lnTo>
                    <a:pt x="565384" y="74628"/>
                  </a:lnTo>
                  <a:lnTo>
                    <a:pt x="566248" y="56484"/>
                  </a:lnTo>
                  <a:lnTo>
                    <a:pt x="567220" y="92448"/>
                  </a:lnTo>
                  <a:lnTo>
                    <a:pt x="568192" y="68040"/>
                  </a:lnTo>
                  <a:lnTo>
                    <a:pt x="569056" y="94068"/>
                  </a:lnTo>
                  <a:lnTo>
                    <a:pt x="570028" y="55944"/>
                  </a:lnTo>
                  <a:lnTo>
                    <a:pt x="570892" y="83376"/>
                  </a:lnTo>
                  <a:lnTo>
                    <a:pt x="571864" y="86508"/>
                  </a:lnTo>
                  <a:lnTo>
                    <a:pt x="572728" y="83592"/>
                  </a:lnTo>
                  <a:lnTo>
                    <a:pt x="573700" y="74196"/>
                  </a:lnTo>
                  <a:lnTo>
                    <a:pt x="574564" y="86940"/>
                  </a:lnTo>
                  <a:lnTo>
                    <a:pt x="575536" y="69660"/>
                  </a:lnTo>
                  <a:lnTo>
                    <a:pt x="576508" y="66528"/>
                  </a:lnTo>
                  <a:lnTo>
                    <a:pt x="577372" y="56808"/>
                  </a:lnTo>
                  <a:lnTo>
                    <a:pt x="578344" y="64368"/>
                  </a:lnTo>
                  <a:lnTo>
                    <a:pt x="579208" y="83592"/>
                  </a:lnTo>
                  <a:lnTo>
                    <a:pt x="580180" y="82512"/>
                  </a:lnTo>
                  <a:lnTo>
                    <a:pt x="581044" y="88776"/>
                  </a:lnTo>
                  <a:lnTo>
                    <a:pt x="582016" y="138133"/>
                  </a:lnTo>
                  <a:lnTo>
                    <a:pt x="582880" y="99792"/>
                  </a:lnTo>
                  <a:lnTo>
                    <a:pt x="583852" y="87588"/>
                  </a:lnTo>
                  <a:lnTo>
                    <a:pt x="584824" y="58104"/>
                  </a:lnTo>
                  <a:lnTo>
                    <a:pt x="585688" y="103788"/>
                  </a:lnTo>
                  <a:lnTo>
                    <a:pt x="586660" y="106272"/>
                  </a:lnTo>
                  <a:lnTo>
                    <a:pt x="587524" y="64260"/>
                  </a:lnTo>
                  <a:lnTo>
                    <a:pt x="588496" y="95688"/>
                  </a:lnTo>
                  <a:lnTo>
                    <a:pt x="589360" y="120636"/>
                  </a:lnTo>
                  <a:lnTo>
                    <a:pt x="590332" y="137809"/>
                  </a:lnTo>
                  <a:lnTo>
                    <a:pt x="591196" y="94824"/>
                  </a:lnTo>
                  <a:lnTo>
                    <a:pt x="592168" y="67176"/>
                  </a:lnTo>
                  <a:lnTo>
                    <a:pt x="593140" y="96444"/>
                  </a:lnTo>
                  <a:lnTo>
                    <a:pt x="594004" y="96444"/>
                  </a:lnTo>
                  <a:lnTo>
                    <a:pt x="594976" y="52488"/>
                  </a:lnTo>
                  <a:lnTo>
                    <a:pt x="595840" y="93312"/>
                  </a:lnTo>
                  <a:lnTo>
                    <a:pt x="596812" y="56376"/>
                  </a:lnTo>
                  <a:lnTo>
                    <a:pt x="597676" y="94824"/>
                  </a:lnTo>
                  <a:lnTo>
                    <a:pt x="598648" y="95904"/>
                  </a:lnTo>
                  <a:lnTo>
                    <a:pt x="599512" y="84996"/>
                  </a:lnTo>
                  <a:lnTo>
                    <a:pt x="600484" y="68040"/>
                  </a:lnTo>
                  <a:lnTo>
                    <a:pt x="601348" y="66744"/>
                  </a:lnTo>
                  <a:lnTo>
                    <a:pt x="602320" y="49140"/>
                  </a:lnTo>
                  <a:lnTo>
                    <a:pt x="603292" y="96444"/>
                  </a:lnTo>
                  <a:lnTo>
                    <a:pt x="604156" y="133488"/>
                  </a:lnTo>
                  <a:lnTo>
                    <a:pt x="605128" y="29592"/>
                  </a:lnTo>
                  <a:lnTo>
                    <a:pt x="605992" y="20412"/>
                  </a:lnTo>
                  <a:lnTo>
                    <a:pt x="606964" y="157033"/>
                  </a:lnTo>
                  <a:lnTo>
                    <a:pt x="607828" y="141697"/>
                  </a:lnTo>
                  <a:lnTo>
                    <a:pt x="608800" y="66312"/>
                  </a:lnTo>
                  <a:lnTo>
                    <a:pt x="609664" y="58860"/>
                  </a:lnTo>
                  <a:lnTo>
                    <a:pt x="610636" y="145477"/>
                  </a:lnTo>
                  <a:lnTo>
                    <a:pt x="611608" y="36072"/>
                  </a:lnTo>
                  <a:lnTo>
                    <a:pt x="612472" y="9180"/>
                  </a:lnTo>
                  <a:lnTo>
                    <a:pt x="613444" y="168805"/>
                  </a:lnTo>
                  <a:lnTo>
                    <a:pt x="614308" y="38880"/>
                  </a:lnTo>
                  <a:lnTo>
                    <a:pt x="615280" y="95148"/>
                  </a:lnTo>
                  <a:lnTo>
                    <a:pt x="616144" y="65016"/>
                  </a:lnTo>
                  <a:lnTo>
                    <a:pt x="617116" y="64692"/>
                  </a:lnTo>
                  <a:lnTo>
                    <a:pt x="617980" y="95148"/>
                  </a:lnTo>
                  <a:lnTo>
                    <a:pt x="618952" y="90504"/>
                  </a:lnTo>
                  <a:lnTo>
                    <a:pt x="619924" y="90828"/>
                  </a:lnTo>
                  <a:lnTo>
                    <a:pt x="620788" y="92124"/>
                  </a:lnTo>
                  <a:lnTo>
                    <a:pt x="621760" y="88560"/>
                  </a:lnTo>
                  <a:lnTo>
                    <a:pt x="622624" y="94716"/>
                  </a:lnTo>
                  <a:lnTo>
                    <a:pt x="623596" y="49464"/>
                  </a:lnTo>
                  <a:lnTo>
                    <a:pt x="624460" y="61128"/>
                  </a:lnTo>
                  <a:lnTo>
                    <a:pt x="625432" y="98280"/>
                  </a:lnTo>
                  <a:lnTo>
                    <a:pt x="626296" y="53352"/>
                  </a:lnTo>
                  <a:lnTo>
                    <a:pt x="627268" y="101952"/>
                  </a:lnTo>
                  <a:lnTo>
                    <a:pt x="628240" y="70848"/>
                  </a:lnTo>
                  <a:lnTo>
                    <a:pt x="629104" y="114048"/>
                  </a:lnTo>
                  <a:lnTo>
                    <a:pt x="630076" y="124416"/>
                  </a:lnTo>
                  <a:lnTo>
                    <a:pt x="630940" y="127224"/>
                  </a:lnTo>
                  <a:lnTo>
                    <a:pt x="631912" y="27972"/>
                  </a:lnTo>
                  <a:lnTo>
                    <a:pt x="632776" y="25596"/>
                  </a:lnTo>
                  <a:lnTo>
                    <a:pt x="633748" y="25596"/>
                  </a:lnTo>
                  <a:lnTo>
                    <a:pt x="634612" y="120960"/>
                  </a:lnTo>
                  <a:lnTo>
                    <a:pt x="635584" y="80676"/>
                  </a:lnTo>
                  <a:lnTo>
                    <a:pt x="636556" y="76680"/>
                  </a:lnTo>
                  <a:lnTo>
                    <a:pt x="637420" y="43632"/>
                  </a:lnTo>
                  <a:lnTo>
                    <a:pt x="638392" y="43848"/>
                  </a:lnTo>
                  <a:lnTo>
                    <a:pt x="639256" y="82944"/>
                  </a:lnTo>
                  <a:lnTo>
                    <a:pt x="640228" y="60912"/>
                  </a:lnTo>
                  <a:lnTo>
                    <a:pt x="641092" y="89856"/>
                  </a:lnTo>
                  <a:lnTo>
                    <a:pt x="642064" y="61884"/>
                  </a:lnTo>
                  <a:lnTo>
                    <a:pt x="642928" y="69120"/>
                  </a:lnTo>
                  <a:lnTo>
                    <a:pt x="643900" y="100548"/>
                  </a:lnTo>
                  <a:lnTo>
                    <a:pt x="644872" y="77976"/>
                  </a:lnTo>
                  <a:lnTo>
                    <a:pt x="645736" y="112644"/>
                  </a:lnTo>
                  <a:lnTo>
                    <a:pt x="646708" y="29916"/>
                  </a:lnTo>
                  <a:lnTo>
                    <a:pt x="647572" y="95364"/>
                  </a:lnTo>
                  <a:lnTo>
                    <a:pt x="648544" y="61452"/>
                  </a:lnTo>
                  <a:lnTo>
                    <a:pt x="649408" y="127980"/>
                  </a:lnTo>
                  <a:lnTo>
                    <a:pt x="650380" y="104760"/>
                  </a:lnTo>
                  <a:lnTo>
                    <a:pt x="651244" y="81324"/>
                  </a:lnTo>
                  <a:lnTo>
                    <a:pt x="652216" y="66852"/>
                  </a:lnTo>
                  <a:lnTo>
                    <a:pt x="653080" y="99468"/>
                  </a:lnTo>
                  <a:lnTo>
                    <a:pt x="654052" y="59724"/>
                  </a:lnTo>
                  <a:lnTo>
                    <a:pt x="655024" y="105840"/>
                  </a:lnTo>
                  <a:lnTo>
                    <a:pt x="655888" y="94176"/>
                  </a:lnTo>
                  <a:lnTo>
                    <a:pt x="656860" y="93096"/>
                  </a:lnTo>
                  <a:lnTo>
                    <a:pt x="657724" y="103788"/>
                  </a:lnTo>
                  <a:lnTo>
                    <a:pt x="658696" y="63936"/>
                  </a:lnTo>
                  <a:lnTo>
                    <a:pt x="659560" y="75492"/>
                  </a:lnTo>
                  <a:lnTo>
                    <a:pt x="660532" y="104976"/>
                  </a:lnTo>
                  <a:lnTo>
                    <a:pt x="661396" y="59724"/>
                  </a:lnTo>
                  <a:lnTo>
                    <a:pt x="662368" y="98604"/>
                  </a:lnTo>
                  <a:lnTo>
                    <a:pt x="663340" y="64476"/>
                  </a:lnTo>
                  <a:lnTo>
                    <a:pt x="664204" y="83052"/>
                  </a:lnTo>
                  <a:lnTo>
                    <a:pt x="665176" y="62316"/>
                  </a:lnTo>
                  <a:lnTo>
                    <a:pt x="666040" y="76788"/>
                  </a:lnTo>
                  <a:lnTo>
                    <a:pt x="667012" y="87048"/>
                  </a:lnTo>
                  <a:lnTo>
                    <a:pt x="667876" y="67932"/>
                  </a:lnTo>
                  <a:lnTo>
                    <a:pt x="668848" y="65016"/>
                  </a:lnTo>
                  <a:lnTo>
                    <a:pt x="669712" y="92880"/>
                  </a:lnTo>
                  <a:lnTo>
                    <a:pt x="670684" y="65232"/>
                  </a:lnTo>
                  <a:lnTo>
                    <a:pt x="671656" y="45036"/>
                  </a:lnTo>
                  <a:lnTo>
                    <a:pt x="672520" y="35856"/>
                  </a:lnTo>
                  <a:lnTo>
                    <a:pt x="673492" y="98064"/>
                  </a:lnTo>
                  <a:lnTo>
                    <a:pt x="674356" y="49464"/>
                  </a:lnTo>
                  <a:lnTo>
                    <a:pt x="675328" y="125172"/>
                  </a:lnTo>
                  <a:lnTo>
                    <a:pt x="676192" y="93312"/>
                  </a:lnTo>
                  <a:lnTo>
                    <a:pt x="677164" y="96336"/>
                  </a:lnTo>
                  <a:lnTo>
                    <a:pt x="678028" y="70308"/>
                  </a:lnTo>
                  <a:lnTo>
                    <a:pt x="679001" y="89208"/>
                  </a:lnTo>
                  <a:lnTo>
                    <a:pt x="679973" y="100332"/>
                  </a:lnTo>
                  <a:lnTo>
                    <a:pt x="680837" y="64476"/>
                  </a:lnTo>
                  <a:lnTo>
                    <a:pt x="681809" y="94392"/>
                  </a:lnTo>
                  <a:lnTo>
                    <a:pt x="682673" y="78732"/>
                  </a:lnTo>
                  <a:lnTo>
                    <a:pt x="683645" y="72252"/>
                  </a:lnTo>
                  <a:lnTo>
                    <a:pt x="684509" y="75924"/>
                  </a:lnTo>
                  <a:lnTo>
                    <a:pt x="685481" y="113832"/>
                  </a:lnTo>
                  <a:lnTo>
                    <a:pt x="686345" y="57240"/>
                  </a:lnTo>
                  <a:lnTo>
                    <a:pt x="687317" y="123984"/>
                  </a:lnTo>
                  <a:lnTo>
                    <a:pt x="688289" y="66096"/>
                  </a:lnTo>
                  <a:lnTo>
                    <a:pt x="689153" y="74088"/>
                  </a:lnTo>
                  <a:lnTo>
                    <a:pt x="690125" y="70524"/>
                  </a:lnTo>
                  <a:lnTo>
                    <a:pt x="690989" y="114156"/>
                  </a:lnTo>
                  <a:lnTo>
                    <a:pt x="691961" y="24408"/>
                  </a:lnTo>
                  <a:lnTo>
                    <a:pt x="692825" y="24192"/>
                  </a:lnTo>
                  <a:lnTo>
                    <a:pt x="693797" y="93420"/>
                  </a:lnTo>
                  <a:lnTo>
                    <a:pt x="694661" y="73872"/>
                  </a:lnTo>
                  <a:lnTo>
                    <a:pt x="695633" y="91260"/>
                  </a:lnTo>
                  <a:lnTo>
                    <a:pt x="696605" y="58320"/>
                  </a:lnTo>
                  <a:lnTo>
                    <a:pt x="697469" y="73764"/>
                  </a:lnTo>
                  <a:lnTo>
                    <a:pt x="698441" y="81216"/>
                  </a:lnTo>
                  <a:lnTo>
                    <a:pt x="699305" y="98064"/>
                  </a:lnTo>
                  <a:lnTo>
                    <a:pt x="700277" y="53784"/>
                  </a:lnTo>
                  <a:lnTo>
                    <a:pt x="701141" y="121932"/>
                  </a:lnTo>
                  <a:lnTo>
                    <a:pt x="702113" y="98172"/>
                  </a:lnTo>
                  <a:lnTo>
                    <a:pt x="702977" y="73980"/>
                  </a:lnTo>
                  <a:lnTo>
                    <a:pt x="703949" y="82944"/>
                  </a:lnTo>
                  <a:lnTo>
                    <a:pt x="704921" y="87480"/>
                  </a:lnTo>
                  <a:lnTo>
                    <a:pt x="705785" y="94716"/>
                  </a:lnTo>
                  <a:lnTo>
                    <a:pt x="706757" y="80028"/>
                  </a:lnTo>
                  <a:lnTo>
                    <a:pt x="707621" y="72900"/>
                  </a:lnTo>
                  <a:lnTo>
                    <a:pt x="708593" y="87264"/>
                  </a:lnTo>
                  <a:lnTo>
                    <a:pt x="709457" y="83376"/>
                  </a:lnTo>
                  <a:lnTo>
                    <a:pt x="710429" y="97092"/>
                  </a:lnTo>
                  <a:lnTo>
                    <a:pt x="711293" y="99684"/>
                  </a:lnTo>
                  <a:lnTo>
                    <a:pt x="712265" y="87372"/>
                  </a:lnTo>
                  <a:lnTo>
                    <a:pt x="713129" y="92448"/>
                  </a:lnTo>
                  <a:lnTo>
                    <a:pt x="714101" y="89100"/>
                  </a:lnTo>
                  <a:lnTo>
                    <a:pt x="715073" y="52488"/>
                  </a:lnTo>
                  <a:lnTo>
                    <a:pt x="715937" y="69552"/>
                  </a:lnTo>
                  <a:lnTo>
                    <a:pt x="716909" y="76896"/>
                  </a:lnTo>
                  <a:lnTo>
                    <a:pt x="717773" y="102924"/>
                  </a:lnTo>
                  <a:lnTo>
                    <a:pt x="718745" y="134784"/>
                  </a:lnTo>
                  <a:lnTo>
                    <a:pt x="719609" y="143857"/>
                  </a:lnTo>
                  <a:lnTo>
                    <a:pt x="720581" y="45468"/>
                  </a:lnTo>
                  <a:lnTo>
                    <a:pt x="721445" y="61776"/>
                  </a:lnTo>
                  <a:lnTo>
                    <a:pt x="722417" y="127764"/>
                  </a:lnTo>
                  <a:lnTo>
                    <a:pt x="723389" y="129600"/>
                  </a:lnTo>
                  <a:lnTo>
                    <a:pt x="724253" y="119016"/>
                  </a:lnTo>
                  <a:lnTo>
                    <a:pt x="725225" y="88992"/>
                  </a:lnTo>
                  <a:lnTo>
                    <a:pt x="726089" y="78084"/>
                  </a:lnTo>
                  <a:lnTo>
                    <a:pt x="727061" y="75708"/>
                  </a:lnTo>
                  <a:lnTo>
                    <a:pt x="727925" y="72792"/>
                  </a:lnTo>
                  <a:lnTo>
                    <a:pt x="728897" y="91800"/>
                  </a:lnTo>
                  <a:lnTo>
                    <a:pt x="729761" y="68364"/>
                  </a:lnTo>
                  <a:lnTo>
                    <a:pt x="730733" y="79380"/>
                  </a:lnTo>
                  <a:lnTo>
                    <a:pt x="731705" y="66636"/>
                  </a:lnTo>
                  <a:lnTo>
                    <a:pt x="732569" y="70740"/>
                  </a:lnTo>
                  <a:lnTo>
                    <a:pt x="733541" y="86292"/>
                  </a:lnTo>
                  <a:lnTo>
                    <a:pt x="734405" y="57672"/>
                  </a:lnTo>
                  <a:lnTo>
                    <a:pt x="735377" y="102816"/>
                  </a:lnTo>
                  <a:lnTo>
                    <a:pt x="736241" y="110700"/>
                  </a:lnTo>
                  <a:lnTo>
                    <a:pt x="737213" y="140293"/>
                  </a:lnTo>
                  <a:lnTo>
                    <a:pt x="738077" y="128088"/>
                  </a:lnTo>
                  <a:lnTo>
                    <a:pt x="739049" y="82080"/>
                  </a:lnTo>
                  <a:lnTo>
                    <a:pt x="740021" y="116100"/>
                  </a:lnTo>
                  <a:lnTo>
                    <a:pt x="740885" y="115776"/>
                  </a:lnTo>
                  <a:lnTo>
                    <a:pt x="741857" y="62640"/>
                  </a:lnTo>
                  <a:lnTo>
                    <a:pt x="742721" y="97416"/>
                  </a:lnTo>
                  <a:lnTo>
                    <a:pt x="743693" y="124200"/>
                  </a:lnTo>
                  <a:lnTo>
                    <a:pt x="744557" y="92988"/>
                  </a:lnTo>
                  <a:lnTo>
                    <a:pt x="745529" y="105840"/>
                  </a:lnTo>
                  <a:lnTo>
                    <a:pt x="746393" y="114372"/>
                  </a:lnTo>
                  <a:lnTo>
                    <a:pt x="747365" y="89856"/>
                  </a:lnTo>
                  <a:lnTo>
                    <a:pt x="748337" y="84996"/>
                  </a:lnTo>
                  <a:lnTo>
                    <a:pt x="749201" y="79596"/>
                  </a:lnTo>
                  <a:lnTo>
                    <a:pt x="750173" y="109836"/>
                  </a:lnTo>
                  <a:lnTo>
                    <a:pt x="751037" y="111996"/>
                  </a:lnTo>
                  <a:lnTo>
                    <a:pt x="752009" y="75816"/>
                  </a:lnTo>
                  <a:lnTo>
                    <a:pt x="752873" y="100764"/>
                  </a:lnTo>
                  <a:lnTo>
                    <a:pt x="753845" y="99252"/>
                  </a:lnTo>
                  <a:lnTo>
                    <a:pt x="754709" y="66744"/>
                  </a:lnTo>
                  <a:lnTo>
                    <a:pt x="755681" y="64044"/>
                  </a:lnTo>
                  <a:lnTo>
                    <a:pt x="756653" y="100656"/>
                  </a:lnTo>
                  <a:lnTo>
                    <a:pt x="757517" y="72576"/>
                  </a:lnTo>
                  <a:lnTo>
                    <a:pt x="758489" y="105624"/>
                  </a:lnTo>
                  <a:lnTo>
                    <a:pt x="759353" y="50436"/>
                  </a:lnTo>
                  <a:lnTo>
                    <a:pt x="760325" y="92772"/>
                  </a:lnTo>
                  <a:lnTo>
                    <a:pt x="761189" y="72360"/>
                  </a:lnTo>
                  <a:lnTo>
                    <a:pt x="762161" y="90936"/>
                  </a:lnTo>
                  <a:lnTo>
                    <a:pt x="763025" y="107460"/>
                  </a:lnTo>
                  <a:lnTo>
                    <a:pt x="763997" y="69012"/>
                  </a:lnTo>
                  <a:lnTo>
                    <a:pt x="764861" y="82512"/>
                  </a:lnTo>
                  <a:lnTo>
                    <a:pt x="765833" y="130248"/>
                  </a:lnTo>
                  <a:lnTo>
                    <a:pt x="766805" y="86616"/>
                  </a:lnTo>
                  <a:lnTo>
                    <a:pt x="767669" y="93960"/>
                  </a:lnTo>
                  <a:lnTo>
                    <a:pt x="768641" y="7776"/>
                  </a:lnTo>
                  <a:lnTo>
                    <a:pt x="769505" y="81000"/>
                  </a:lnTo>
                  <a:lnTo>
                    <a:pt x="770477" y="81324"/>
                  </a:lnTo>
                  <a:lnTo>
                    <a:pt x="771341" y="97308"/>
                  </a:lnTo>
                  <a:lnTo>
                    <a:pt x="772313" y="60372"/>
                  </a:lnTo>
                  <a:lnTo>
                    <a:pt x="773177" y="99576"/>
                  </a:lnTo>
                  <a:lnTo>
                    <a:pt x="774149" y="95904"/>
                  </a:lnTo>
                  <a:lnTo>
                    <a:pt x="775121" y="74952"/>
                  </a:lnTo>
                  <a:lnTo>
                    <a:pt x="775985" y="87804"/>
                  </a:lnTo>
                  <a:lnTo>
                    <a:pt x="776957" y="93744"/>
                  </a:lnTo>
                  <a:lnTo>
                    <a:pt x="777821" y="106812"/>
                  </a:lnTo>
                  <a:lnTo>
                    <a:pt x="778793" y="65988"/>
                  </a:lnTo>
                  <a:lnTo>
                    <a:pt x="779657" y="97524"/>
                  </a:lnTo>
                  <a:lnTo>
                    <a:pt x="780629" y="43416"/>
                  </a:lnTo>
                  <a:lnTo>
                    <a:pt x="781493" y="37692"/>
                  </a:lnTo>
                  <a:lnTo>
                    <a:pt x="782465" y="76680"/>
                  </a:lnTo>
                  <a:lnTo>
                    <a:pt x="783437" y="74196"/>
                  </a:lnTo>
                  <a:lnTo>
                    <a:pt x="784301" y="59400"/>
                  </a:lnTo>
                  <a:lnTo>
                    <a:pt x="785273" y="88128"/>
                  </a:lnTo>
                  <a:lnTo>
                    <a:pt x="786137" y="50220"/>
                  </a:lnTo>
                  <a:lnTo>
                    <a:pt x="787109" y="121716"/>
                  </a:lnTo>
                  <a:lnTo>
                    <a:pt x="787973" y="100980"/>
                  </a:lnTo>
                  <a:lnTo>
                    <a:pt x="788945" y="56052"/>
                  </a:lnTo>
                  <a:lnTo>
                    <a:pt x="789809" y="90936"/>
                  </a:lnTo>
                  <a:lnTo>
                    <a:pt x="790781" y="69336"/>
                  </a:lnTo>
                  <a:lnTo>
                    <a:pt x="791753" y="98928"/>
                  </a:lnTo>
                  <a:lnTo>
                    <a:pt x="792617" y="94284"/>
                  </a:lnTo>
                  <a:lnTo>
                    <a:pt x="793589" y="94824"/>
                  </a:lnTo>
                  <a:lnTo>
                    <a:pt x="794453" y="53460"/>
                  </a:lnTo>
                  <a:lnTo>
                    <a:pt x="795425" y="88560"/>
                  </a:lnTo>
                  <a:lnTo>
                    <a:pt x="796289" y="70848"/>
                  </a:lnTo>
                  <a:lnTo>
                    <a:pt x="797261" y="127332"/>
                  </a:lnTo>
                  <a:lnTo>
                    <a:pt x="798125" y="119988"/>
                  </a:lnTo>
                  <a:lnTo>
                    <a:pt x="799097" y="60372"/>
                  </a:lnTo>
                  <a:lnTo>
                    <a:pt x="800069" y="68796"/>
                  </a:lnTo>
                  <a:lnTo>
                    <a:pt x="800933" y="81324"/>
                  </a:lnTo>
                  <a:lnTo>
                    <a:pt x="801905" y="58644"/>
                  </a:lnTo>
                  <a:lnTo>
                    <a:pt x="802769" y="71928"/>
                  </a:lnTo>
                  <a:lnTo>
                    <a:pt x="803741" y="111672"/>
                  </a:lnTo>
                  <a:lnTo>
                    <a:pt x="804605" y="58860"/>
                  </a:lnTo>
                  <a:lnTo>
                    <a:pt x="805577" y="50544"/>
                  </a:lnTo>
                  <a:lnTo>
                    <a:pt x="806441" y="59400"/>
                  </a:lnTo>
                  <a:lnTo>
                    <a:pt x="807413" y="109296"/>
                  </a:lnTo>
                  <a:lnTo>
                    <a:pt x="808385" y="80676"/>
                  </a:lnTo>
                  <a:lnTo>
                    <a:pt x="809249" y="78624"/>
                  </a:lnTo>
                  <a:lnTo>
                    <a:pt x="810221" y="122904"/>
                  </a:lnTo>
                  <a:lnTo>
                    <a:pt x="811085" y="84132"/>
                  </a:lnTo>
                  <a:lnTo>
                    <a:pt x="812057" y="86508"/>
                  </a:lnTo>
                  <a:lnTo>
                    <a:pt x="812921" y="60480"/>
                  </a:lnTo>
                  <a:lnTo>
                    <a:pt x="813894" y="37800"/>
                  </a:lnTo>
                  <a:lnTo>
                    <a:pt x="814758" y="122040"/>
                  </a:lnTo>
                  <a:lnTo>
                    <a:pt x="815730" y="167941"/>
                  </a:lnTo>
                  <a:lnTo>
                    <a:pt x="816702" y="92448"/>
                  </a:lnTo>
                  <a:lnTo>
                    <a:pt x="817566" y="61776"/>
                  </a:lnTo>
                  <a:lnTo>
                    <a:pt x="818538" y="103788"/>
                  </a:lnTo>
                  <a:lnTo>
                    <a:pt x="819402" y="99360"/>
                  </a:lnTo>
                  <a:lnTo>
                    <a:pt x="820374" y="64476"/>
                  </a:lnTo>
                  <a:lnTo>
                    <a:pt x="821238" y="63828"/>
                  </a:lnTo>
                  <a:lnTo>
                    <a:pt x="822210" y="103248"/>
                  </a:lnTo>
                  <a:lnTo>
                    <a:pt x="823074" y="73548"/>
                  </a:lnTo>
                  <a:lnTo>
                    <a:pt x="824046" y="73548"/>
                  </a:lnTo>
                  <a:lnTo>
                    <a:pt x="824910" y="32940"/>
                  </a:lnTo>
                  <a:lnTo>
                    <a:pt x="825882" y="136405"/>
                  </a:lnTo>
                  <a:lnTo>
                    <a:pt x="826854" y="88344"/>
                  </a:lnTo>
                  <a:lnTo>
                    <a:pt x="827718" y="89100"/>
                  </a:lnTo>
                  <a:lnTo>
                    <a:pt x="828690" y="87156"/>
                  </a:lnTo>
                  <a:lnTo>
                    <a:pt x="829554" y="73224"/>
                  </a:lnTo>
                  <a:lnTo>
                    <a:pt x="830526" y="78840"/>
                  </a:lnTo>
                  <a:lnTo>
                    <a:pt x="831390" y="78840"/>
                  </a:lnTo>
                  <a:lnTo>
                    <a:pt x="832362" y="81000"/>
                  </a:lnTo>
                  <a:lnTo>
                    <a:pt x="833226" y="47628"/>
                  </a:lnTo>
                  <a:lnTo>
                    <a:pt x="834198" y="22464"/>
                  </a:lnTo>
                  <a:lnTo>
                    <a:pt x="835170" y="107136"/>
                  </a:lnTo>
                  <a:lnTo>
                    <a:pt x="836034" y="106164"/>
                  </a:lnTo>
                  <a:lnTo>
                    <a:pt x="837006" y="82188"/>
                  </a:lnTo>
                  <a:lnTo>
                    <a:pt x="837870" y="92016"/>
                  </a:lnTo>
                  <a:lnTo>
                    <a:pt x="838842" y="94608"/>
                  </a:lnTo>
                  <a:lnTo>
                    <a:pt x="839706" y="87048"/>
                  </a:lnTo>
                  <a:lnTo>
                    <a:pt x="840678" y="68796"/>
                  </a:lnTo>
                  <a:lnTo>
                    <a:pt x="841542" y="109944"/>
                  </a:lnTo>
                  <a:lnTo>
                    <a:pt x="842514" y="87912"/>
                  </a:lnTo>
                  <a:lnTo>
                    <a:pt x="843486" y="68040"/>
                  </a:lnTo>
                  <a:lnTo>
                    <a:pt x="844350" y="111456"/>
                  </a:lnTo>
                  <a:lnTo>
                    <a:pt x="845322" y="106380"/>
                  </a:lnTo>
                  <a:lnTo>
                    <a:pt x="846186" y="129600"/>
                  </a:lnTo>
                  <a:lnTo>
                    <a:pt x="847158" y="20736"/>
                  </a:lnTo>
                  <a:lnTo>
                    <a:pt x="848022" y="108864"/>
                  </a:lnTo>
                  <a:lnTo>
                    <a:pt x="848994" y="60048"/>
                  </a:lnTo>
                  <a:lnTo>
                    <a:pt x="849858" y="107676"/>
                  </a:lnTo>
                  <a:lnTo>
                    <a:pt x="850830" y="75816"/>
                  </a:lnTo>
                  <a:lnTo>
                    <a:pt x="851802" y="56916"/>
                  </a:lnTo>
                  <a:lnTo>
                    <a:pt x="852666" y="98064"/>
                  </a:lnTo>
                  <a:lnTo>
                    <a:pt x="853638" y="104004"/>
                  </a:lnTo>
                  <a:lnTo>
                    <a:pt x="854502" y="52380"/>
                  </a:lnTo>
                  <a:lnTo>
                    <a:pt x="855474" y="97308"/>
                  </a:lnTo>
                  <a:lnTo>
                    <a:pt x="856338" y="90828"/>
                  </a:lnTo>
                  <a:lnTo>
                    <a:pt x="857310" y="80352"/>
                  </a:lnTo>
                  <a:lnTo>
                    <a:pt x="858174" y="101196"/>
                  </a:lnTo>
                  <a:lnTo>
                    <a:pt x="859146" y="110700"/>
                  </a:lnTo>
                  <a:lnTo>
                    <a:pt x="860118" y="97308"/>
                  </a:lnTo>
                  <a:lnTo>
                    <a:pt x="860982" y="66960"/>
                  </a:lnTo>
                  <a:lnTo>
                    <a:pt x="861954" y="62424"/>
                  </a:lnTo>
                  <a:lnTo>
                    <a:pt x="862818" y="84780"/>
                  </a:lnTo>
                  <a:lnTo>
                    <a:pt x="863790" y="72468"/>
                  </a:lnTo>
                  <a:lnTo>
                    <a:pt x="864654" y="97956"/>
                  </a:lnTo>
                  <a:lnTo>
                    <a:pt x="865626" y="90180"/>
                  </a:lnTo>
                  <a:lnTo>
                    <a:pt x="866490" y="76896"/>
                  </a:lnTo>
                  <a:lnTo>
                    <a:pt x="867462" y="70956"/>
                  </a:lnTo>
                  <a:lnTo>
                    <a:pt x="868434" y="91692"/>
                  </a:lnTo>
                  <a:lnTo>
                    <a:pt x="869298" y="89208"/>
                  </a:lnTo>
                  <a:lnTo>
                    <a:pt x="870270" y="100116"/>
                  </a:lnTo>
                  <a:lnTo>
                    <a:pt x="871134" y="74520"/>
                  </a:lnTo>
                  <a:lnTo>
                    <a:pt x="872106" y="92232"/>
                  </a:lnTo>
                  <a:lnTo>
                    <a:pt x="872970" y="55836"/>
                  </a:lnTo>
                  <a:lnTo>
                    <a:pt x="873942" y="91260"/>
                  </a:lnTo>
                  <a:lnTo>
                    <a:pt x="874806" y="86292"/>
                  </a:lnTo>
                  <a:lnTo>
                    <a:pt x="875778" y="119016"/>
                  </a:lnTo>
                  <a:lnTo>
                    <a:pt x="876750" y="56916"/>
                  </a:lnTo>
                  <a:lnTo>
                    <a:pt x="877614" y="91368"/>
                  </a:lnTo>
                  <a:lnTo>
                    <a:pt x="878586" y="68040"/>
                  </a:lnTo>
                  <a:lnTo>
                    <a:pt x="879450" y="83376"/>
                  </a:lnTo>
                  <a:lnTo>
                    <a:pt x="880422" y="87912"/>
                  </a:lnTo>
                  <a:lnTo>
                    <a:pt x="881286" y="69012"/>
                  </a:lnTo>
                  <a:lnTo>
                    <a:pt x="882258" y="84456"/>
                  </a:lnTo>
                  <a:lnTo>
                    <a:pt x="883122" y="69012"/>
                  </a:lnTo>
                  <a:lnTo>
                    <a:pt x="884094" y="78840"/>
                  </a:lnTo>
                  <a:lnTo>
                    <a:pt x="884958" y="50220"/>
                  </a:lnTo>
                  <a:lnTo>
                    <a:pt x="885930" y="118368"/>
                  </a:lnTo>
                  <a:lnTo>
                    <a:pt x="886902" y="118368"/>
                  </a:lnTo>
                  <a:lnTo>
                    <a:pt x="887766" y="44172"/>
                  </a:lnTo>
                  <a:lnTo>
                    <a:pt x="888738" y="54864"/>
                  </a:lnTo>
                  <a:lnTo>
                    <a:pt x="889602" y="83916"/>
                  </a:lnTo>
                  <a:lnTo>
                    <a:pt x="890574" y="84996"/>
                  </a:lnTo>
                  <a:lnTo>
                    <a:pt x="891438" y="71820"/>
                  </a:lnTo>
                  <a:lnTo>
                    <a:pt x="892410" y="83160"/>
                  </a:lnTo>
                  <a:lnTo>
                    <a:pt x="893274" y="72468"/>
                  </a:lnTo>
                  <a:lnTo>
                    <a:pt x="894246" y="56700"/>
                  </a:lnTo>
                  <a:lnTo>
                    <a:pt x="895218" y="47952"/>
                  </a:lnTo>
                  <a:lnTo>
                    <a:pt x="896082" y="123012"/>
                  </a:lnTo>
                  <a:lnTo>
                    <a:pt x="897054" y="145045"/>
                  </a:lnTo>
                  <a:lnTo>
                    <a:pt x="897918" y="42660"/>
                  </a:lnTo>
                  <a:lnTo>
                    <a:pt x="898890" y="60264"/>
                  </a:lnTo>
                  <a:lnTo>
                    <a:pt x="899754" y="88344"/>
                  </a:lnTo>
                  <a:lnTo>
                    <a:pt x="900726" y="94176"/>
                  </a:lnTo>
                  <a:lnTo>
                    <a:pt x="901590" y="91368"/>
                  </a:lnTo>
                  <a:lnTo>
                    <a:pt x="902562" y="57564"/>
                  </a:lnTo>
                  <a:lnTo>
                    <a:pt x="903534" y="70740"/>
                  </a:lnTo>
                  <a:lnTo>
                    <a:pt x="904398" y="74520"/>
                  </a:lnTo>
                  <a:lnTo>
                    <a:pt x="905370" y="78624"/>
                  </a:lnTo>
                  <a:lnTo>
                    <a:pt x="906234" y="76356"/>
                  </a:lnTo>
                  <a:lnTo>
                    <a:pt x="907206" y="89748"/>
                  </a:lnTo>
                  <a:lnTo>
                    <a:pt x="908070" y="55728"/>
                  </a:lnTo>
                  <a:lnTo>
                    <a:pt x="909042" y="62100"/>
                  </a:lnTo>
                  <a:lnTo>
                    <a:pt x="909906" y="60372"/>
                  </a:lnTo>
                  <a:lnTo>
                    <a:pt x="910878" y="70632"/>
                  </a:lnTo>
                  <a:lnTo>
                    <a:pt x="911850" y="20736"/>
                  </a:lnTo>
                  <a:lnTo>
                    <a:pt x="912714" y="65556"/>
                  </a:lnTo>
                  <a:lnTo>
                    <a:pt x="913686" y="107784"/>
                  </a:lnTo>
                  <a:lnTo>
                    <a:pt x="914550" y="63288"/>
                  </a:lnTo>
                  <a:lnTo>
                    <a:pt x="915522" y="96444"/>
                  </a:lnTo>
                  <a:lnTo>
                    <a:pt x="916386" y="93420"/>
                  </a:lnTo>
                  <a:lnTo>
                    <a:pt x="917358" y="96336"/>
                  </a:lnTo>
                  <a:lnTo>
                    <a:pt x="918222" y="67716"/>
                  </a:lnTo>
                  <a:lnTo>
                    <a:pt x="919194" y="86616"/>
                  </a:lnTo>
                  <a:lnTo>
                    <a:pt x="920166" y="68688"/>
                  </a:lnTo>
                  <a:lnTo>
                    <a:pt x="921030" y="100764"/>
                  </a:lnTo>
                  <a:lnTo>
                    <a:pt x="922002" y="72360"/>
                  </a:lnTo>
                  <a:lnTo>
                    <a:pt x="922866" y="77004"/>
                  </a:lnTo>
                </a:path>
              </a:pathLst>
            </a:custGeom>
            <a:ln w="7668">
              <a:solidFill>
                <a:srgbClr val="03396C"/>
              </a:solidFill>
            </a:ln>
          </p:spPr>
          <p:txBody>
            <a:bodyPr wrap="square" lIns="0" tIns="0" rIns="0" bIns="0" rtlCol="0"/>
            <a:lstStyle/>
            <a:p>
              <a:endParaRPr/>
            </a:p>
          </p:txBody>
        </p:sp>
        <p:sp>
          <p:nvSpPr>
            <p:cNvPr id="53" name="object 53"/>
            <p:cNvSpPr/>
            <p:nvPr/>
          </p:nvSpPr>
          <p:spPr>
            <a:xfrm>
              <a:off x="2634814" y="1111399"/>
              <a:ext cx="923290" cy="147955"/>
            </a:xfrm>
            <a:custGeom>
              <a:avLst/>
              <a:gdLst/>
              <a:ahLst/>
              <a:cxnLst/>
              <a:rect l="l" t="t" r="r" b="b"/>
              <a:pathLst>
                <a:path w="923289" h="147955">
                  <a:moveTo>
                    <a:pt x="0" y="104004"/>
                  </a:moveTo>
                  <a:lnTo>
                    <a:pt x="972" y="75384"/>
                  </a:lnTo>
                  <a:lnTo>
                    <a:pt x="1836" y="83376"/>
                  </a:lnTo>
                  <a:lnTo>
                    <a:pt x="2808" y="97416"/>
                  </a:lnTo>
                  <a:lnTo>
                    <a:pt x="3672" y="96120"/>
                  </a:lnTo>
                  <a:lnTo>
                    <a:pt x="4644" y="60588"/>
                  </a:lnTo>
                  <a:lnTo>
                    <a:pt x="5508" y="80892"/>
                  </a:lnTo>
                  <a:lnTo>
                    <a:pt x="6480" y="95796"/>
                  </a:lnTo>
                  <a:lnTo>
                    <a:pt x="7344" y="72036"/>
                  </a:lnTo>
                  <a:lnTo>
                    <a:pt x="8316" y="86400"/>
                  </a:lnTo>
                  <a:lnTo>
                    <a:pt x="9288" y="34776"/>
                  </a:lnTo>
                  <a:lnTo>
                    <a:pt x="10152" y="50760"/>
                  </a:lnTo>
                  <a:lnTo>
                    <a:pt x="11124" y="52380"/>
                  </a:lnTo>
                  <a:lnTo>
                    <a:pt x="11988" y="118044"/>
                  </a:lnTo>
                  <a:lnTo>
                    <a:pt x="12960" y="90720"/>
                  </a:lnTo>
                  <a:lnTo>
                    <a:pt x="13824" y="56376"/>
                  </a:lnTo>
                  <a:lnTo>
                    <a:pt x="14796" y="99576"/>
                  </a:lnTo>
                  <a:lnTo>
                    <a:pt x="15660" y="73980"/>
                  </a:lnTo>
                  <a:lnTo>
                    <a:pt x="16632" y="100008"/>
                  </a:lnTo>
                  <a:lnTo>
                    <a:pt x="17604" y="73872"/>
                  </a:lnTo>
                  <a:lnTo>
                    <a:pt x="18468" y="56808"/>
                  </a:lnTo>
                  <a:lnTo>
                    <a:pt x="19440" y="38556"/>
                  </a:lnTo>
                  <a:lnTo>
                    <a:pt x="20304" y="105624"/>
                  </a:lnTo>
                  <a:lnTo>
                    <a:pt x="21276" y="95580"/>
                  </a:lnTo>
                  <a:lnTo>
                    <a:pt x="22140" y="56268"/>
                  </a:lnTo>
                  <a:lnTo>
                    <a:pt x="23112" y="104868"/>
                  </a:lnTo>
                  <a:lnTo>
                    <a:pt x="23976" y="61776"/>
                  </a:lnTo>
                  <a:lnTo>
                    <a:pt x="24948" y="41688"/>
                  </a:lnTo>
                  <a:lnTo>
                    <a:pt x="25920" y="62100"/>
                  </a:lnTo>
                  <a:lnTo>
                    <a:pt x="26784" y="98712"/>
                  </a:lnTo>
                  <a:lnTo>
                    <a:pt x="27756" y="68904"/>
                  </a:lnTo>
                  <a:lnTo>
                    <a:pt x="28620" y="95040"/>
                  </a:lnTo>
                  <a:lnTo>
                    <a:pt x="29592" y="115884"/>
                  </a:lnTo>
                  <a:lnTo>
                    <a:pt x="30456" y="88020"/>
                  </a:lnTo>
                  <a:lnTo>
                    <a:pt x="31428" y="99144"/>
                  </a:lnTo>
                  <a:lnTo>
                    <a:pt x="32292" y="59184"/>
                  </a:lnTo>
                  <a:lnTo>
                    <a:pt x="33264" y="83052"/>
                  </a:lnTo>
                  <a:lnTo>
                    <a:pt x="34128" y="62856"/>
                  </a:lnTo>
                  <a:lnTo>
                    <a:pt x="35100" y="93960"/>
                  </a:lnTo>
                  <a:lnTo>
                    <a:pt x="36072" y="97956"/>
                  </a:lnTo>
                  <a:lnTo>
                    <a:pt x="36936" y="53676"/>
                  </a:lnTo>
                  <a:lnTo>
                    <a:pt x="37908" y="31752"/>
                  </a:lnTo>
                  <a:lnTo>
                    <a:pt x="38772" y="127116"/>
                  </a:lnTo>
                  <a:lnTo>
                    <a:pt x="39744" y="112212"/>
                  </a:lnTo>
                  <a:lnTo>
                    <a:pt x="40608" y="99144"/>
                  </a:lnTo>
                  <a:lnTo>
                    <a:pt x="41580" y="78408"/>
                  </a:lnTo>
                  <a:lnTo>
                    <a:pt x="42444" y="73980"/>
                  </a:lnTo>
                  <a:lnTo>
                    <a:pt x="43416" y="84888"/>
                  </a:lnTo>
                  <a:lnTo>
                    <a:pt x="44388" y="77976"/>
                  </a:lnTo>
                  <a:lnTo>
                    <a:pt x="45252" y="73008"/>
                  </a:lnTo>
                  <a:lnTo>
                    <a:pt x="46224" y="81324"/>
                  </a:lnTo>
                  <a:lnTo>
                    <a:pt x="47088" y="50760"/>
                  </a:lnTo>
                  <a:lnTo>
                    <a:pt x="48060" y="95148"/>
                  </a:lnTo>
                  <a:lnTo>
                    <a:pt x="48924" y="123876"/>
                  </a:lnTo>
                  <a:lnTo>
                    <a:pt x="49896" y="119664"/>
                  </a:lnTo>
                  <a:lnTo>
                    <a:pt x="50760" y="78408"/>
                  </a:lnTo>
                  <a:lnTo>
                    <a:pt x="51732" y="93312"/>
                  </a:lnTo>
                  <a:lnTo>
                    <a:pt x="52704" y="70308"/>
                  </a:lnTo>
                  <a:lnTo>
                    <a:pt x="53568" y="82728"/>
                  </a:lnTo>
                  <a:lnTo>
                    <a:pt x="54540" y="69876"/>
                  </a:lnTo>
                  <a:lnTo>
                    <a:pt x="55404" y="60480"/>
                  </a:lnTo>
                  <a:lnTo>
                    <a:pt x="56376" y="74952"/>
                  </a:lnTo>
                  <a:lnTo>
                    <a:pt x="57240" y="77760"/>
                  </a:lnTo>
                  <a:lnTo>
                    <a:pt x="58212" y="115344"/>
                  </a:lnTo>
                  <a:lnTo>
                    <a:pt x="59076" y="50328"/>
                  </a:lnTo>
                  <a:lnTo>
                    <a:pt x="60048" y="90180"/>
                  </a:lnTo>
                  <a:lnTo>
                    <a:pt x="61020" y="81864"/>
                  </a:lnTo>
                  <a:lnTo>
                    <a:pt x="61884" y="86292"/>
                  </a:lnTo>
                  <a:lnTo>
                    <a:pt x="62856" y="92556"/>
                  </a:lnTo>
                  <a:lnTo>
                    <a:pt x="63720" y="55080"/>
                  </a:lnTo>
                  <a:lnTo>
                    <a:pt x="64692" y="76572"/>
                  </a:lnTo>
                  <a:lnTo>
                    <a:pt x="65556" y="106704"/>
                  </a:lnTo>
                  <a:lnTo>
                    <a:pt x="66528" y="84888"/>
                  </a:lnTo>
                  <a:lnTo>
                    <a:pt x="67392" y="62856"/>
                  </a:lnTo>
                  <a:lnTo>
                    <a:pt x="68364" y="125388"/>
                  </a:lnTo>
                  <a:lnTo>
                    <a:pt x="69336" y="126360"/>
                  </a:lnTo>
                  <a:lnTo>
                    <a:pt x="70200" y="129708"/>
                  </a:lnTo>
                  <a:lnTo>
                    <a:pt x="71172" y="116208"/>
                  </a:lnTo>
                  <a:lnTo>
                    <a:pt x="72036" y="7560"/>
                  </a:lnTo>
                  <a:lnTo>
                    <a:pt x="73008" y="60372"/>
                  </a:lnTo>
                  <a:lnTo>
                    <a:pt x="73872" y="92124"/>
                  </a:lnTo>
                  <a:lnTo>
                    <a:pt x="74844" y="92232"/>
                  </a:lnTo>
                  <a:lnTo>
                    <a:pt x="75708" y="70740"/>
                  </a:lnTo>
                  <a:lnTo>
                    <a:pt x="76680" y="52380"/>
                  </a:lnTo>
                  <a:lnTo>
                    <a:pt x="77652" y="61884"/>
                  </a:lnTo>
                  <a:lnTo>
                    <a:pt x="78516" y="61560"/>
                  </a:lnTo>
                  <a:lnTo>
                    <a:pt x="79488" y="80892"/>
                  </a:lnTo>
                  <a:lnTo>
                    <a:pt x="80352" y="80892"/>
                  </a:lnTo>
                  <a:lnTo>
                    <a:pt x="81324" y="143857"/>
                  </a:lnTo>
                  <a:lnTo>
                    <a:pt x="82188" y="30348"/>
                  </a:lnTo>
                  <a:lnTo>
                    <a:pt x="83160" y="65448"/>
                  </a:lnTo>
                  <a:lnTo>
                    <a:pt x="84024" y="83808"/>
                  </a:lnTo>
                  <a:lnTo>
                    <a:pt x="84996" y="54756"/>
                  </a:lnTo>
                  <a:lnTo>
                    <a:pt x="85860" y="85536"/>
                  </a:lnTo>
                  <a:lnTo>
                    <a:pt x="86832" y="79812"/>
                  </a:lnTo>
                  <a:lnTo>
                    <a:pt x="87804" y="87156"/>
                  </a:lnTo>
                  <a:lnTo>
                    <a:pt x="88668" y="64692"/>
                  </a:lnTo>
                  <a:lnTo>
                    <a:pt x="89640" y="101304"/>
                  </a:lnTo>
                  <a:lnTo>
                    <a:pt x="90504" y="34992"/>
                  </a:lnTo>
                  <a:lnTo>
                    <a:pt x="91476" y="105840"/>
                  </a:lnTo>
                  <a:lnTo>
                    <a:pt x="92340" y="57456"/>
                  </a:lnTo>
                  <a:lnTo>
                    <a:pt x="93312" y="50976"/>
                  </a:lnTo>
                  <a:lnTo>
                    <a:pt x="94176" y="100332"/>
                  </a:lnTo>
                  <a:lnTo>
                    <a:pt x="95148" y="81648"/>
                  </a:lnTo>
                  <a:lnTo>
                    <a:pt x="96120" y="50652"/>
                  </a:lnTo>
                  <a:lnTo>
                    <a:pt x="96984" y="34884"/>
                  </a:lnTo>
                  <a:lnTo>
                    <a:pt x="97956" y="56484"/>
                  </a:lnTo>
                  <a:lnTo>
                    <a:pt x="98820" y="129276"/>
                  </a:lnTo>
                  <a:lnTo>
                    <a:pt x="99792" y="46656"/>
                  </a:lnTo>
                  <a:lnTo>
                    <a:pt x="100656" y="107460"/>
                  </a:lnTo>
                  <a:lnTo>
                    <a:pt x="101628" y="55296"/>
                  </a:lnTo>
                  <a:lnTo>
                    <a:pt x="102492" y="58644"/>
                  </a:lnTo>
                  <a:lnTo>
                    <a:pt x="103464" y="53460"/>
                  </a:lnTo>
                  <a:lnTo>
                    <a:pt x="104436" y="87588"/>
                  </a:lnTo>
                  <a:lnTo>
                    <a:pt x="105300" y="98820"/>
                  </a:lnTo>
                  <a:lnTo>
                    <a:pt x="106272" y="54432"/>
                  </a:lnTo>
                  <a:lnTo>
                    <a:pt x="107136" y="71280"/>
                  </a:lnTo>
                  <a:lnTo>
                    <a:pt x="108108" y="80352"/>
                  </a:lnTo>
                  <a:lnTo>
                    <a:pt x="108972" y="80352"/>
                  </a:lnTo>
                  <a:lnTo>
                    <a:pt x="109944" y="83700"/>
                  </a:lnTo>
                  <a:lnTo>
                    <a:pt x="110808" y="64044"/>
                  </a:lnTo>
                  <a:lnTo>
                    <a:pt x="111780" y="56268"/>
                  </a:lnTo>
                  <a:lnTo>
                    <a:pt x="112752" y="87696"/>
                  </a:lnTo>
                  <a:lnTo>
                    <a:pt x="113616" y="82296"/>
                  </a:lnTo>
                  <a:lnTo>
                    <a:pt x="114588" y="80136"/>
                  </a:lnTo>
                  <a:lnTo>
                    <a:pt x="115452" y="57456"/>
                  </a:lnTo>
                  <a:lnTo>
                    <a:pt x="116424" y="58104"/>
                  </a:lnTo>
                  <a:lnTo>
                    <a:pt x="117288" y="100548"/>
                  </a:lnTo>
                  <a:lnTo>
                    <a:pt x="118260" y="66528"/>
                  </a:lnTo>
                  <a:lnTo>
                    <a:pt x="119124" y="92772"/>
                  </a:lnTo>
                  <a:lnTo>
                    <a:pt x="120096" y="92772"/>
                  </a:lnTo>
                  <a:lnTo>
                    <a:pt x="121068" y="57024"/>
                  </a:lnTo>
                  <a:lnTo>
                    <a:pt x="121932" y="114588"/>
                  </a:lnTo>
                  <a:lnTo>
                    <a:pt x="122904" y="51300"/>
                  </a:lnTo>
                  <a:lnTo>
                    <a:pt x="123768" y="100656"/>
                  </a:lnTo>
                  <a:lnTo>
                    <a:pt x="124740" y="63180"/>
                  </a:lnTo>
                  <a:lnTo>
                    <a:pt x="125604" y="66528"/>
                  </a:lnTo>
                  <a:lnTo>
                    <a:pt x="126576" y="70632"/>
                  </a:lnTo>
                  <a:lnTo>
                    <a:pt x="127440" y="64908"/>
                  </a:lnTo>
                  <a:lnTo>
                    <a:pt x="128412" y="61992"/>
                  </a:lnTo>
                  <a:lnTo>
                    <a:pt x="129384" y="61020"/>
                  </a:lnTo>
                  <a:lnTo>
                    <a:pt x="130248" y="60480"/>
                  </a:lnTo>
                  <a:lnTo>
                    <a:pt x="131220" y="84780"/>
                  </a:lnTo>
                  <a:lnTo>
                    <a:pt x="132084" y="44928"/>
                  </a:lnTo>
                  <a:lnTo>
                    <a:pt x="133056" y="93096"/>
                  </a:lnTo>
                  <a:lnTo>
                    <a:pt x="133920" y="81972"/>
                  </a:lnTo>
                  <a:lnTo>
                    <a:pt x="134892" y="71496"/>
                  </a:lnTo>
                  <a:lnTo>
                    <a:pt x="135757" y="73872"/>
                  </a:lnTo>
                  <a:lnTo>
                    <a:pt x="136729" y="57240"/>
                  </a:lnTo>
                  <a:lnTo>
                    <a:pt x="137701" y="70200"/>
                  </a:lnTo>
                  <a:lnTo>
                    <a:pt x="138565" y="64692"/>
                  </a:lnTo>
                  <a:lnTo>
                    <a:pt x="139537" y="95364"/>
                  </a:lnTo>
                  <a:lnTo>
                    <a:pt x="140401" y="70956"/>
                  </a:lnTo>
                  <a:lnTo>
                    <a:pt x="141373" y="84888"/>
                  </a:lnTo>
                  <a:lnTo>
                    <a:pt x="142237" y="73548"/>
                  </a:lnTo>
                  <a:lnTo>
                    <a:pt x="143209" y="68580"/>
                  </a:lnTo>
                  <a:lnTo>
                    <a:pt x="144073" y="46008"/>
                  </a:lnTo>
                  <a:lnTo>
                    <a:pt x="145045" y="94716"/>
                  </a:lnTo>
                  <a:lnTo>
                    <a:pt x="145909" y="108324"/>
                  </a:lnTo>
                  <a:lnTo>
                    <a:pt x="146881" y="116748"/>
                  </a:lnTo>
                  <a:lnTo>
                    <a:pt x="147853" y="17280"/>
                  </a:lnTo>
                  <a:lnTo>
                    <a:pt x="148717" y="135540"/>
                  </a:lnTo>
                  <a:lnTo>
                    <a:pt x="149689" y="112536"/>
                  </a:lnTo>
                  <a:lnTo>
                    <a:pt x="150553" y="83808"/>
                  </a:lnTo>
                  <a:lnTo>
                    <a:pt x="151525" y="91584"/>
                  </a:lnTo>
                  <a:lnTo>
                    <a:pt x="152389" y="30456"/>
                  </a:lnTo>
                  <a:lnTo>
                    <a:pt x="153361" y="88884"/>
                  </a:lnTo>
                  <a:lnTo>
                    <a:pt x="154225" y="60048"/>
                  </a:lnTo>
                  <a:lnTo>
                    <a:pt x="155197" y="68796"/>
                  </a:lnTo>
                  <a:lnTo>
                    <a:pt x="156169" y="16200"/>
                  </a:lnTo>
                  <a:lnTo>
                    <a:pt x="157033" y="118800"/>
                  </a:lnTo>
                  <a:lnTo>
                    <a:pt x="158005" y="70308"/>
                  </a:lnTo>
                  <a:lnTo>
                    <a:pt x="158869" y="62208"/>
                  </a:lnTo>
                  <a:lnTo>
                    <a:pt x="159841" y="86292"/>
                  </a:lnTo>
                  <a:lnTo>
                    <a:pt x="160705" y="107676"/>
                  </a:lnTo>
                  <a:lnTo>
                    <a:pt x="161677" y="49356"/>
                  </a:lnTo>
                  <a:lnTo>
                    <a:pt x="162541" y="11340"/>
                  </a:lnTo>
                  <a:lnTo>
                    <a:pt x="163513" y="72252"/>
                  </a:lnTo>
                  <a:lnTo>
                    <a:pt x="164485" y="61344"/>
                  </a:lnTo>
                  <a:lnTo>
                    <a:pt x="165349" y="107352"/>
                  </a:lnTo>
                  <a:lnTo>
                    <a:pt x="166321" y="69012"/>
                  </a:lnTo>
                  <a:lnTo>
                    <a:pt x="167185" y="93420"/>
                  </a:lnTo>
                  <a:lnTo>
                    <a:pt x="168157" y="60804"/>
                  </a:lnTo>
                  <a:lnTo>
                    <a:pt x="169021" y="68580"/>
                  </a:lnTo>
                  <a:lnTo>
                    <a:pt x="169993" y="88992"/>
                  </a:lnTo>
                  <a:lnTo>
                    <a:pt x="170857" y="49248"/>
                  </a:lnTo>
                  <a:lnTo>
                    <a:pt x="171829" y="66960"/>
                  </a:lnTo>
                  <a:lnTo>
                    <a:pt x="172801" y="136297"/>
                  </a:lnTo>
                  <a:lnTo>
                    <a:pt x="173665" y="26028"/>
                  </a:lnTo>
                  <a:lnTo>
                    <a:pt x="174637" y="102168"/>
                  </a:lnTo>
                  <a:lnTo>
                    <a:pt x="175501" y="82836"/>
                  </a:lnTo>
                  <a:lnTo>
                    <a:pt x="176473" y="66312"/>
                  </a:lnTo>
                  <a:lnTo>
                    <a:pt x="177337" y="95796"/>
                  </a:lnTo>
                  <a:lnTo>
                    <a:pt x="178309" y="127872"/>
                  </a:lnTo>
                  <a:lnTo>
                    <a:pt x="179173" y="127224"/>
                  </a:lnTo>
                  <a:lnTo>
                    <a:pt x="180145" y="57996"/>
                  </a:lnTo>
                  <a:lnTo>
                    <a:pt x="181117" y="82296"/>
                  </a:lnTo>
                  <a:lnTo>
                    <a:pt x="181981" y="71064"/>
                  </a:lnTo>
                  <a:lnTo>
                    <a:pt x="182953" y="60264"/>
                  </a:lnTo>
                  <a:lnTo>
                    <a:pt x="183817" y="62424"/>
                  </a:lnTo>
                  <a:lnTo>
                    <a:pt x="184789" y="57348"/>
                  </a:lnTo>
                  <a:lnTo>
                    <a:pt x="185653" y="66312"/>
                  </a:lnTo>
                  <a:lnTo>
                    <a:pt x="186625" y="109404"/>
                  </a:lnTo>
                  <a:lnTo>
                    <a:pt x="187489" y="22140"/>
                  </a:lnTo>
                  <a:lnTo>
                    <a:pt x="188461" y="129060"/>
                  </a:lnTo>
                  <a:lnTo>
                    <a:pt x="189433" y="16740"/>
                  </a:lnTo>
                  <a:lnTo>
                    <a:pt x="190297" y="42552"/>
                  </a:lnTo>
                  <a:lnTo>
                    <a:pt x="191269" y="70632"/>
                  </a:lnTo>
                  <a:lnTo>
                    <a:pt x="192133" y="85644"/>
                  </a:lnTo>
                  <a:lnTo>
                    <a:pt x="193105" y="75276"/>
                  </a:lnTo>
                  <a:lnTo>
                    <a:pt x="193969" y="89316"/>
                  </a:lnTo>
                  <a:lnTo>
                    <a:pt x="194941" y="66528"/>
                  </a:lnTo>
                  <a:lnTo>
                    <a:pt x="195805" y="69012"/>
                  </a:lnTo>
                  <a:lnTo>
                    <a:pt x="196777" y="54648"/>
                  </a:lnTo>
                  <a:lnTo>
                    <a:pt x="197749" y="89748"/>
                  </a:lnTo>
                  <a:lnTo>
                    <a:pt x="198613" y="117504"/>
                  </a:lnTo>
                  <a:lnTo>
                    <a:pt x="199585" y="43308"/>
                  </a:lnTo>
                  <a:lnTo>
                    <a:pt x="200449" y="106272"/>
                  </a:lnTo>
                  <a:lnTo>
                    <a:pt x="201421" y="38016"/>
                  </a:lnTo>
                  <a:lnTo>
                    <a:pt x="202285" y="91152"/>
                  </a:lnTo>
                  <a:lnTo>
                    <a:pt x="203257" y="98712"/>
                  </a:lnTo>
                  <a:lnTo>
                    <a:pt x="204121" y="19872"/>
                  </a:lnTo>
                  <a:lnTo>
                    <a:pt x="205093" y="107460"/>
                  </a:lnTo>
                  <a:lnTo>
                    <a:pt x="205957" y="111348"/>
                  </a:lnTo>
                  <a:lnTo>
                    <a:pt x="206929" y="108000"/>
                  </a:lnTo>
                  <a:lnTo>
                    <a:pt x="207901" y="59508"/>
                  </a:lnTo>
                  <a:lnTo>
                    <a:pt x="208765" y="75816"/>
                  </a:lnTo>
                  <a:lnTo>
                    <a:pt x="209737" y="71712"/>
                  </a:lnTo>
                  <a:lnTo>
                    <a:pt x="210601" y="99792"/>
                  </a:lnTo>
                  <a:lnTo>
                    <a:pt x="211573" y="104544"/>
                  </a:lnTo>
                  <a:lnTo>
                    <a:pt x="212437" y="85428"/>
                  </a:lnTo>
                  <a:lnTo>
                    <a:pt x="213409" y="88128"/>
                  </a:lnTo>
                  <a:lnTo>
                    <a:pt x="214273" y="42660"/>
                  </a:lnTo>
                  <a:lnTo>
                    <a:pt x="215245" y="104760"/>
                  </a:lnTo>
                  <a:lnTo>
                    <a:pt x="216217" y="61128"/>
                  </a:lnTo>
                  <a:lnTo>
                    <a:pt x="217081" y="60264"/>
                  </a:lnTo>
                  <a:lnTo>
                    <a:pt x="218053" y="77868"/>
                  </a:lnTo>
                  <a:lnTo>
                    <a:pt x="218917" y="90612"/>
                  </a:lnTo>
                  <a:lnTo>
                    <a:pt x="219889" y="79488"/>
                  </a:lnTo>
                  <a:lnTo>
                    <a:pt x="220753" y="51840"/>
                  </a:lnTo>
                  <a:lnTo>
                    <a:pt x="221725" y="71280"/>
                  </a:lnTo>
                  <a:lnTo>
                    <a:pt x="222589" y="66528"/>
                  </a:lnTo>
                  <a:lnTo>
                    <a:pt x="223561" y="81324"/>
                  </a:lnTo>
                  <a:lnTo>
                    <a:pt x="224533" y="80676"/>
                  </a:lnTo>
                  <a:lnTo>
                    <a:pt x="225397" y="34236"/>
                  </a:lnTo>
                  <a:lnTo>
                    <a:pt x="226369" y="98712"/>
                  </a:lnTo>
                  <a:lnTo>
                    <a:pt x="227233" y="106596"/>
                  </a:lnTo>
                  <a:lnTo>
                    <a:pt x="228205" y="92988"/>
                  </a:lnTo>
                  <a:lnTo>
                    <a:pt x="229069" y="60372"/>
                  </a:lnTo>
                  <a:lnTo>
                    <a:pt x="230041" y="91908"/>
                  </a:lnTo>
                  <a:lnTo>
                    <a:pt x="230905" y="51948"/>
                  </a:lnTo>
                  <a:lnTo>
                    <a:pt x="231877" y="62100"/>
                  </a:lnTo>
                  <a:lnTo>
                    <a:pt x="232849" y="40392"/>
                  </a:lnTo>
                  <a:lnTo>
                    <a:pt x="233713" y="49464"/>
                  </a:lnTo>
                  <a:lnTo>
                    <a:pt x="234685" y="96012"/>
                  </a:lnTo>
                  <a:lnTo>
                    <a:pt x="235549" y="97524"/>
                  </a:lnTo>
                  <a:lnTo>
                    <a:pt x="236521" y="76464"/>
                  </a:lnTo>
                  <a:lnTo>
                    <a:pt x="237385" y="55836"/>
                  </a:lnTo>
                  <a:lnTo>
                    <a:pt x="238357" y="62208"/>
                  </a:lnTo>
                  <a:lnTo>
                    <a:pt x="239221" y="48708"/>
                  </a:lnTo>
                  <a:lnTo>
                    <a:pt x="240193" y="72360"/>
                  </a:lnTo>
                  <a:lnTo>
                    <a:pt x="241165" y="90072"/>
                  </a:lnTo>
                  <a:lnTo>
                    <a:pt x="242029" y="93096"/>
                  </a:lnTo>
                  <a:lnTo>
                    <a:pt x="243001" y="40176"/>
                  </a:lnTo>
                  <a:lnTo>
                    <a:pt x="243865" y="111888"/>
                  </a:lnTo>
                  <a:lnTo>
                    <a:pt x="244837" y="41364"/>
                  </a:lnTo>
                  <a:lnTo>
                    <a:pt x="245701" y="29484"/>
                  </a:lnTo>
                  <a:lnTo>
                    <a:pt x="246673" y="91368"/>
                  </a:lnTo>
                  <a:lnTo>
                    <a:pt x="247537" y="61452"/>
                  </a:lnTo>
                  <a:lnTo>
                    <a:pt x="248509" y="107136"/>
                  </a:lnTo>
                  <a:lnTo>
                    <a:pt x="249481" y="107676"/>
                  </a:lnTo>
                  <a:lnTo>
                    <a:pt x="250345" y="87588"/>
                  </a:lnTo>
                  <a:lnTo>
                    <a:pt x="251317" y="48492"/>
                  </a:lnTo>
                  <a:lnTo>
                    <a:pt x="252181" y="73764"/>
                  </a:lnTo>
                  <a:lnTo>
                    <a:pt x="253153" y="81324"/>
                  </a:lnTo>
                  <a:lnTo>
                    <a:pt x="254017" y="73980"/>
                  </a:lnTo>
                  <a:lnTo>
                    <a:pt x="254989" y="76896"/>
                  </a:lnTo>
                  <a:lnTo>
                    <a:pt x="255853" y="19548"/>
                  </a:lnTo>
                  <a:lnTo>
                    <a:pt x="256825" y="33480"/>
                  </a:lnTo>
                  <a:lnTo>
                    <a:pt x="257689" y="114588"/>
                  </a:lnTo>
                  <a:lnTo>
                    <a:pt x="258661" y="52488"/>
                  </a:lnTo>
                  <a:lnTo>
                    <a:pt x="259633" y="82188"/>
                  </a:lnTo>
                  <a:lnTo>
                    <a:pt x="260497" y="91584"/>
                  </a:lnTo>
                  <a:lnTo>
                    <a:pt x="261469" y="54216"/>
                  </a:lnTo>
                  <a:lnTo>
                    <a:pt x="262333" y="66852"/>
                  </a:lnTo>
                  <a:lnTo>
                    <a:pt x="263305" y="82944"/>
                  </a:lnTo>
                  <a:lnTo>
                    <a:pt x="264169" y="58536"/>
                  </a:lnTo>
                  <a:lnTo>
                    <a:pt x="265141" y="89100"/>
                  </a:lnTo>
                  <a:lnTo>
                    <a:pt x="266005" y="61452"/>
                  </a:lnTo>
                  <a:lnTo>
                    <a:pt x="266977" y="88560"/>
                  </a:lnTo>
                  <a:lnTo>
                    <a:pt x="267949" y="95688"/>
                  </a:lnTo>
                  <a:lnTo>
                    <a:pt x="268813" y="103572"/>
                  </a:lnTo>
                  <a:lnTo>
                    <a:pt x="269785" y="103248"/>
                  </a:lnTo>
                  <a:lnTo>
                    <a:pt x="270649" y="122904"/>
                  </a:lnTo>
                  <a:lnTo>
                    <a:pt x="271622" y="45468"/>
                  </a:lnTo>
                  <a:lnTo>
                    <a:pt x="272486" y="106164"/>
                  </a:lnTo>
                  <a:lnTo>
                    <a:pt x="273458" y="109080"/>
                  </a:lnTo>
                  <a:lnTo>
                    <a:pt x="274322" y="99144"/>
                  </a:lnTo>
                  <a:lnTo>
                    <a:pt x="275294" y="81972"/>
                  </a:lnTo>
                  <a:lnTo>
                    <a:pt x="276266" y="51624"/>
                  </a:lnTo>
                  <a:lnTo>
                    <a:pt x="277130" y="93096"/>
                  </a:lnTo>
                  <a:lnTo>
                    <a:pt x="278102" y="47952"/>
                  </a:lnTo>
                  <a:lnTo>
                    <a:pt x="278966" y="67176"/>
                  </a:lnTo>
                  <a:lnTo>
                    <a:pt x="279938" y="67176"/>
                  </a:lnTo>
                  <a:lnTo>
                    <a:pt x="280802" y="90612"/>
                  </a:lnTo>
                  <a:lnTo>
                    <a:pt x="281774" y="83700"/>
                  </a:lnTo>
                  <a:lnTo>
                    <a:pt x="282638" y="50004"/>
                  </a:lnTo>
                  <a:lnTo>
                    <a:pt x="283610" y="64368"/>
                  </a:lnTo>
                  <a:lnTo>
                    <a:pt x="284582" y="82512"/>
                  </a:lnTo>
                  <a:lnTo>
                    <a:pt x="285446" y="50652"/>
                  </a:lnTo>
                  <a:lnTo>
                    <a:pt x="286418" y="104544"/>
                  </a:lnTo>
                  <a:lnTo>
                    <a:pt x="287282" y="89316"/>
                  </a:lnTo>
                  <a:lnTo>
                    <a:pt x="288254" y="57780"/>
                  </a:lnTo>
                  <a:lnTo>
                    <a:pt x="289118" y="80892"/>
                  </a:lnTo>
                  <a:lnTo>
                    <a:pt x="290090" y="80892"/>
                  </a:lnTo>
                  <a:lnTo>
                    <a:pt x="290954" y="72792"/>
                  </a:lnTo>
                  <a:lnTo>
                    <a:pt x="291926" y="72792"/>
                  </a:lnTo>
                  <a:lnTo>
                    <a:pt x="292898" y="73332"/>
                  </a:lnTo>
                  <a:lnTo>
                    <a:pt x="293762" y="65232"/>
                  </a:lnTo>
                  <a:lnTo>
                    <a:pt x="294734" y="78732"/>
                  </a:lnTo>
                  <a:lnTo>
                    <a:pt x="295598" y="74628"/>
                  </a:lnTo>
                  <a:lnTo>
                    <a:pt x="296570" y="62640"/>
                  </a:lnTo>
                  <a:lnTo>
                    <a:pt x="297434" y="102708"/>
                  </a:lnTo>
                  <a:lnTo>
                    <a:pt x="298406" y="86076"/>
                  </a:lnTo>
                  <a:lnTo>
                    <a:pt x="299270" y="99468"/>
                  </a:lnTo>
                  <a:lnTo>
                    <a:pt x="300242" y="66960"/>
                  </a:lnTo>
                  <a:lnTo>
                    <a:pt x="301214" y="100224"/>
                  </a:lnTo>
                  <a:lnTo>
                    <a:pt x="302078" y="93528"/>
                  </a:lnTo>
                  <a:lnTo>
                    <a:pt x="303050" y="69012"/>
                  </a:lnTo>
                  <a:lnTo>
                    <a:pt x="303914" y="43956"/>
                  </a:lnTo>
                  <a:lnTo>
                    <a:pt x="304886" y="113184"/>
                  </a:lnTo>
                  <a:lnTo>
                    <a:pt x="305750" y="9612"/>
                  </a:lnTo>
                  <a:lnTo>
                    <a:pt x="306722" y="81648"/>
                  </a:lnTo>
                  <a:lnTo>
                    <a:pt x="307586" y="60804"/>
                  </a:lnTo>
                  <a:lnTo>
                    <a:pt x="308558" y="26784"/>
                  </a:lnTo>
                  <a:lnTo>
                    <a:pt x="309530" y="116208"/>
                  </a:lnTo>
                  <a:lnTo>
                    <a:pt x="310394" y="112752"/>
                  </a:lnTo>
                  <a:lnTo>
                    <a:pt x="311366" y="84672"/>
                  </a:lnTo>
                  <a:lnTo>
                    <a:pt x="312230" y="67824"/>
                  </a:lnTo>
                  <a:lnTo>
                    <a:pt x="313202" y="56268"/>
                  </a:lnTo>
                  <a:lnTo>
                    <a:pt x="314066" y="93744"/>
                  </a:lnTo>
                  <a:lnTo>
                    <a:pt x="315038" y="58320"/>
                  </a:lnTo>
                  <a:lnTo>
                    <a:pt x="315902" y="75060"/>
                  </a:lnTo>
                  <a:lnTo>
                    <a:pt x="316874" y="116748"/>
                  </a:lnTo>
                  <a:lnTo>
                    <a:pt x="317738" y="42768"/>
                  </a:lnTo>
                  <a:lnTo>
                    <a:pt x="318710" y="65556"/>
                  </a:lnTo>
                  <a:lnTo>
                    <a:pt x="319682" y="77652"/>
                  </a:lnTo>
                  <a:lnTo>
                    <a:pt x="320546" y="72576"/>
                  </a:lnTo>
                  <a:lnTo>
                    <a:pt x="321518" y="72684"/>
                  </a:lnTo>
                  <a:lnTo>
                    <a:pt x="322382" y="75816"/>
                  </a:lnTo>
                  <a:lnTo>
                    <a:pt x="323354" y="78840"/>
                  </a:lnTo>
                  <a:lnTo>
                    <a:pt x="324218" y="43956"/>
                  </a:lnTo>
                  <a:lnTo>
                    <a:pt x="325190" y="66852"/>
                  </a:lnTo>
                  <a:lnTo>
                    <a:pt x="326054" y="93528"/>
                  </a:lnTo>
                  <a:lnTo>
                    <a:pt x="327026" y="54432"/>
                  </a:lnTo>
                  <a:lnTo>
                    <a:pt x="327998" y="54432"/>
                  </a:lnTo>
                  <a:lnTo>
                    <a:pt x="328862" y="74088"/>
                  </a:lnTo>
                  <a:lnTo>
                    <a:pt x="329834" y="52380"/>
                  </a:lnTo>
                  <a:lnTo>
                    <a:pt x="330698" y="55620"/>
                  </a:lnTo>
                  <a:lnTo>
                    <a:pt x="331670" y="45900"/>
                  </a:lnTo>
                  <a:lnTo>
                    <a:pt x="332534" y="69876"/>
                  </a:lnTo>
                  <a:lnTo>
                    <a:pt x="333506" y="44388"/>
                  </a:lnTo>
                  <a:lnTo>
                    <a:pt x="334370" y="55296"/>
                  </a:lnTo>
                  <a:lnTo>
                    <a:pt x="335342" y="55296"/>
                  </a:lnTo>
                  <a:lnTo>
                    <a:pt x="336314" y="91692"/>
                  </a:lnTo>
                  <a:lnTo>
                    <a:pt x="337178" y="65016"/>
                  </a:lnTo>
                  <a:lnTo>
                    <a:pt x="338150" y="68796"/>
                  </a:lnTo>
                  <a:lnTo>
                    <a:pt x="339014" y="115668"/>
                  </a:lnTo>
                  <a:lnTo>
                    <a:pt x="339986" y="15768"/>
                  </a:lnTo>
                  <a:lnTo>
                    <a:pt x="340850" y="8748"/>
                  </a:lnTo>
                  <a:lnTo>
                    <a:pt x="341822" y="30996"/>
                  </a:lnTo>
                  <a:lnTo>
                    <a:pt x="342686" y="65016"/>
                  </a:lnTo>
                  <a:lnTo>
                    <a:pt x="343658" y="86400"/>
                  </a:lnTo>
                  <a:lnTo>
                    <a:pt x="344630" y="78732"/>
                  </a:lnTo>
                  <a:lnTo>
                    <a:pt x="345494" y="97092"/>
                  </a:lnTo>
                  <a:lnTo>
                    <a:pt x="346466" y="111240"/>
                  </a:lnTo>
                  <a:lnTo>
                    <a:pt x="347330" y="100548"/>
                  </a:lnTo>
                  <a:lnTo>
                    <a:pt x="348302" y="113508"/>
                  </a:lnTo>
                  <a:lnTo>
                    <a:pt x="349166" y="40392"/>
                  </a:lnTo>
                  <a:lnTo>
                    <a:pt x="350138" y="103032"/>
                  </a:lnTo>
                  <a:lnTo>
                    <a:pt x="351002" y="60804"/>
                  </a:lnTo>
                  <a:lnTo>
                    <a:pt x="351974" y="63612"/>
                  </a:lnTo>
                  <a:lnTo>
                    <a:pt x="352946" y="87696"/>
                  </a:lnTo>
                  <a:lnTo>
                    <a:pt x="353810" y="49572"/>
                  </a:lnTo>
                  <a:lnTo>
                    <a:pt x="354782" y="12420"/>
                  </a:lnTo>
                  <a:lnTo>
                    <a:pt x="355646" y="95796"/>
                  </a:lnTo>
                  <a:lnTo>
                    <a:pt x="356618" y="50976"/>
                  </a:lnTo>
                  <a:lnTo>
                    <a:pt x="357482" y="117180"/>
                  </a:lnTo>
                  <a:lnTo>
                    <a:pt x="358454" y="55296"/>
                  </a:lnTo>
                  <a:lnTo>
                    <a:pt x="359318" y="75708"/>
                  </a:lnTo>
                  <a:lnTo>
                    <a:pt x="360290" y="110160"/>
                  </a:lnTo>
                  <a:lnTo>
                    <a:pt x="361262" y="43200"/>
                  </a:lnTo>
                  <a:lnTo>
                    <a:pt x="362126" y="43200"/>
                  </a:lnTo>
                  <a:lnTo>
                    <a:pt x="363098" y="31104"/>
                  </a:lnTo>
                  <a:lnTo>
                    <a:pt x="363962" y="40284"/>
                  </a:lnTo>
                  <a:lnTo>
                    <a:pt x="364934" y="84456"/>
                  </a:lnTo>
                  <a:lnTo>
                    <a:pt x="365798" y="67068"/>
                  </a:lnTo>
                  <a:lnTo>
                    <a:pt x="366770" y="125604"/>
                  </a:lnTo>
                  <a:lnTo>
                    <a:pt x="367634" y="91908"/>
                  </a:lnTo>
                  <a:lnTo>
                    <a:pt x="368606" y="83268"/>
                  </a:lnTo>
                  <a:lnTo>
                    <a:pt x="369470" y="58104"/>
                  </a:lnTo>
                  <a:lnTo>
                    <a:pt x="370442" y="58320"/>
                  </a:lnTo>
                  <a:lnTo>
                    <a:pt x="371414" y="72900"/>
                  </a:lnTo>
                  <a:lnTo>
                    <a:pt x="372278" y="67068"/>
                  </a:lnTo>
                  <a:lnTo>
                    <a:pt x="373250" y="48600"/>
                  </a:lnTo>
                  <a:lnTo>
                    <a:pt x="374114" y="23004"/>
                  </a:lnTo>
                  <a:lnTo>
                    <a:pt x="375086" y="67608"/>
                  </a:lnTo>
                  <a:lnTo>
                    <a:pt x="375950" y="76464"/>
                  </a:lnTo>
                  <a:lnTo>
                    <a:pt x="376922" y="107244"/>
                  </a:lnTo>
                  <a:lnTo>
                    <a:pt x="377786" y="24624"/>
                  </a:lnTo>
                  <a:lnTo>
                    <a:pt x="378758" y="128196"/>
                  </a:lnTo>
                  <a:lnTo>
                    <a:pt x="379730" y="19980"/>
                  </a:lnTo>
                  <a:lnTo>
                    <a:pt x="380594" y="47304"/>
                  </a:lnTo>
                  <a:lnTo>
                    <a:pt x="381566" y="67824"/>
                  </a:lnTo>
                  <a:lnTo>
                    <a:pt x="382430" y="94284"/>
                  </a:lnTo>
                  <a:lnTo>
                    <a:pt x="383402" y="92016"/>
                  </a:lnTo>
                  <a:lnTo>
                    <a:pt x="384266" y="116964"/>
                  </a:lnTo>
                  <a:lnTo>
                    <a:pt x="385238" y="66960"/>
                  </a:lnTo>
                  <a:lnTo>
                    <a:pt x="386102" y="101952"/>
                  </a:lnTo>
                  <a:lnTo>
                    <a:pt x="387074" y="55512"/>
                  </a:lnTo>
                  <a:lnTo>
                    <a:pt x="388046" y="103680"/>
                  </a:lnTo>
                  <a:lnTo>
                    <a:pt x="388910" y="82512"/>
                  </a:lnTo>
                  <a:lnTo>
                    <a:pt x="389882" y="64584"/>
                  </a:lnTo>
                  <a:lnTo>
                    <a:pt x="390746" y="63504"/>
                  </a:lnTo>
                  <a:lnTo>
                    <a:pt x="391718" y="80892"/>
                  </a:lnTo>
                  <a:lnTo>
                    <a:pt x="392582" y="35100"/>
                  </a:lnTo>
                  <a:lnTo>
                    <a:pt x="393554" y="47628"/>
                  </a:lnTo>
                  <a:lnTo>
                    <a:pt x="394418" y="56916"/>
                  </a:lnTo>
                  <a:lnTo>
                    <a:pt x="395390" y="79704"/>
                  </a:lnTo>
                  <a:lnTo>
                    <a:pt x="396362" y="74844"/>
                  </a:lnTo>
                  <a:lnTo>
                    <a:pt x="397226" y="70308"/>
                  </a:lnTo>
                  <a:lnTo>
                    <a:pt x="398198" y="86832"/>
                  </a:lnTo>
                  <a:lnTo>
                    <a:pt x="399062" y="70848"/>
                  </a:lnTo>
                  <a:lnTo>
                    <a:pt x="400034" y="86616"/>
                  </a:lnTo>
                  <a:lnTo>
                    <a:pt x="400898" y="117504"/>
                  </a:lnTo>
                  <a:lnTo>
                    <a:pt x="401870" y="54972"/>
                  </a:lnTo>
                  <a:lnTo>
                    <a:pt x="402734" y="44172"/>
                  </a:lnTo>
                  <a:lnTo>
                    <a:pt x="403706" y="64368"/>
                  </a:lnTo>
                  <a:lnTo>
                    <a:pt x="404678" y="93528"/>
                  </a:lnTo>
                  <a:lnTo>
                    <a:pt x="405542" y="66420"/>
                  </a:lnTo>
                  <a:lnTo>
                    <a:pt x="406514" y="18144"/>
                  </a:lnTo>
                  <a:lnTo>
                    <a:pt x="407379" y="99684"/>
                  </a:lnTo>
                  <a:lnTo>
                    <a:pt x="408351" y="37152"/>
                  </a:lnTo>
                  <a:lnTo>
                    <a:pt x="409215" y="42768"/>
                  </a:lnTo>
                  <a:lnTo>
                    <a:pt x="410187" y="54972"/>
                  </a:lnTo>
                  <a:lnTo>
                    <a:pt x="411051" y="54648"/>
                  </a:lnTo>
                  <a:lnTo>
                    <a:pt x="412023" y="99036"/>
                  </a:lnTo>
                  <a:lnTo>
                    <a:pt x="412995" y="123444"/>
                  </a:lnTo>
                  <a:lnTo>
                    <a:pt x="413859" y="34560"/>
                  </a:lnTo>
                  <a:lnTo>
                    <a:pt x="414831" y="38556"/>
                  </a:lnTo>
                  <a:lnTo>
                    <a:pt x="415695" y="83484"/>
                  </a:lnTo>
                  <a:lnTo>
                    <a:pt x="416667" y="41688"/>
                  </a:lnTo>
                  <a:lnTo>
                    <a:pt x="417531" y="55836"/>
                  </a:lnTo>
                  <a:lnTo>
                    <a:pt x="418503" y="99360"/>
                  </a:lnTo>
                  <a:lnTo>
                    <a:pt x="419367" y="26892"/>
                  </a:lnTo>
                  <a:lnTo>
                    <a:pt x="420339" y="122472"/>
                  </a:lnTo>
                  <a:lnTo>
                    <a:pt x="421311" y="128520"/>
                  </a:lnTo>
                  <a:lnTo>
                    <a:pt x="422175" y="81324"/>
                  </a:lnTo>
                  <a:lnTo>
                    <a:pt x="423147" y="66960"/>
                  </a:lnTo>
                  <a:lnTo>
                    <a:pt x="424011" y="72468"/>
                  </a:lnTo>
                  <a:lnTo>
                    <a:pt x="424983" y="86724"/>
                  </a:lnTo>
                  <a:lnTo>
                    <a:pt x="425847" y="64692"/>
                  </a:lnTo>
                  <a:lnTo>
                    <a:pt x="426819" y="95148"/>
                  </a:lnTo>
                  <a:lnTo>
                    <a:pt x="427683" y="85644"/>
                  </a:lnTo>
                  <a:lnTo>
                    <a:pt x="428655" y="61128"/>
                  </a:lnTo>
                  <a:lnTo>
                    <a:pt x="429519" y="53136"/>
                  </a:lnTo>
                  <a:lnTo>
                    <a:pt x="430491" y="73656"/>
                  </a:lnTo>
                  <a:lnTo>
                    <a:pt x="431463" y="76248"/>
                  </a:lnTo>
                  <a:lnTo>
                    <a:pt x="432327" y="87156"/>
                  </a:lnTo>
                  <a:lnTo>
                    <a:pt x="433299" y="73332"/>
                  </a:lnTo>
                  <a:lnTo>
                    <a:pt x="434163" y="69228"/>
                  </a:lnTo>
                  <a:lnTo>
                    <a:pt x="435135" y="99036"/>
                  </a:lnTo>
                  <a:lnTo>
                    <a:pt x="435999" y="59184"/>
                  </a:lnTo>
                  <a:lnTo>
                    <a:pt x="436971" y="109836"/>
                  </a:lnTo>
                  <a:lnTo>
                    <a:pt x="437835" y="16200"/>
                  </a:lnTo>
                  <a:lnTo>
                    <a:pt x="438807" y="55512"/>
                  </a:lnTo>
                  <a:lnTo>
                    <a:pt x="439779" y="65664"/>
                  </a:lnTo>
                  <a:lnTo>
                    <a:pt x="440643" y="81972"/>
                  </a:lnTo>
                  <a:lnTo>
                    <a:pt x="441615" y="128628"/>
                  </a:lnTo>
                  <a:lnTo>
                    <a:pt x="442479" y="88452"/>
                  </a:lnTo>
                  <a:lnTo>
                    <a:pt x="443451" y="55188"/>
                  </a:lnTo>
                  <a:lnTo>
                    <a:pt x="444315" y="100332"/>
                  </a:lnTo>
                  <a:lnTo>
                    <a:pt x="445287" y="127440"/>
                  </a:lnTo>
                  <a:lnTo>
                    <a:pt x="446151" y="26892"/>
                  </a:lnTo>
                  <a:lnTo>
                    <a:pt x="447123" y="131004"/>
                  </a:lnTo>
                  <a:lnTo>
                    <a:pt x="448095" y="83916"/>
                  </a:lnTo>
                  <a:lnTo>
                    <a:pt x="448959" y="81324"/>
                  </a:lnTo>
                  <a:lnTo>
                    <a:pt x="449931" y="57672"/>
                  </a:lnTo>
                  <a:lnTo>
                    <a:pt x="450795" y="81756"/>
                  </a:lnTo>
                  <a:lnTo>
                    <a:pt x="451767" y="23544"/>
                  </a:lnTo>
                  <a:lnTo>
                    <a:pt x="452631" y="117504"/>
                  </a:lnTo>
                  <a:lnTo>
                    <a:pt x="453603" y="71388"/>
                  </a:lnTo>
                  <a:lnTo>
                    <a:pt x="454467" y="73116"/>
                  </a:lnTo>
                  <a:lnTo>
                    <a:pt x="455439" y="54540"/>
                  </a:lnTo>
                  <a:lnTo>
                    <a:pt x="456411" y="65988"/>
                  </a:lnTo>
                  <a:lnTo>
                    <a:pt x="457275" y="61992"/>
                  </a:lnTo>
                  <a:lnTo>
                    <a:pt x="458247" y="72360"/>
                  </a:lnTo>
                  <a:lnTo>
                    <a:pt x="459111" y="44712"/>
                  </a:lnTo>
                  <a:lnTo>
                    <a:pt x="460083" y="78300"/>
                  </a:lnTo>
                  <a:lnTo>
                    <a:pt x="460947" y="54000"/>
                  </a:lnTo>
                  <a:lnTo>
                    <a:pt x="461919" y="91476"/>
                  </a:lnTo>
                  <a:lnTo>
                    <a:pt x="462783" y="105192"/>
                  </a:lnTo>
                  <a:lnTo>
                    <a:pt x="463755" y="47088"/>
                  </a:lnTo>
                  <a:lnTo>
                    <a:pt x="464727" y="58212"/>
                  </a:lnTo>
                  <a:lnTo>
                    <a:pt x="465591" y="94716"/>
                  </a:lnTo>
                  <a:lnTo>
                    <a:pt x="466563" y="73440"/>
                  </a:lnTo>
                  <a:lnTo>
                    <a:pt x="467427" y="68796"/>
                  </a:lnTo>
                  <a:lnTo>
                    <a:pt x="468399" y="33804"/>
                  </a:lnTo>
                  <a:lnTo>
                    <a:pt x="469263" y="106272"/>
                  </a:lnTo>
                  <a:lnTo>
                    <a:pt x="470235" y="89856"/>
                  </a:lnTo>
                  <a:lnTo>
                    <a:pt x="471099" y="118692"/>
                  </a:lnTo>
                  <a:lnTo>
                    <a:pt x="472071" y="62748"/>
                  </a:lnTo>
                  <a:lnTo>
                    <a:pt x="473043" y="93852"/>
                  </a:lnTo>
                  <a:lnTo>
                    <a:pt x="473907" y="104544"/>
                  </a:lnTo>
                  <a:lnTo>
                    <a:pt x="474879" y="50328"/>
                  </a:lnTo>
                  <a:lnTo>
                    <a:pt x="475743" y="51408"/>
                  </a:lnTo>
                  <a:lnTo>
                    <a:pt x="476715" y="66528"/>
                  </a:lnTo>
                  <a:lnTo>
                    <a:pt x="477579" y="86076"/>
                  </a:lnTo>
                  <a:lnTo>
                    <a:pt x="478551" y="86184"/>
                  </a:lnTo>
                  <a:lnTo>
                    <a:pt x="479415" y="32940"/>
                  </a:lnTo>
                  <a:lnTo>
                    <a:pt x="480387" y="68256"/>
                  </a:lnTo>
                  <a:lnTo>
                    <a:pt x="481359" y="127116"/>
                  </a:lnTo>
                  <a:lnTo>
                    <a:pt x="482223" y="23652"/>
                  </a:lnTo>
                  <a:lnTo>
                    <a:pt x="483195" y="100332"/>
                  </a:lnTo>
                  <a:lnTo>
                    <a:pt x="484059" y="63504"/>
                  </a:lnTo>
                  <a:lnTo>
                    <a:pt x="485031" y="56160"/>
                  </a:lnTo>
                  <a:lnTo>
                    <a:pt x="485895" y="56916"/>
                  </a:lnTo>
                  <a:lnTo>
                    <a:pt x="486867" y="76248"/>
                  </a:lnTo>
                  <a:lnTo>
                    <a:pt x="487731" y="126576"/>
                  </a:lnTo>
                  <a:lnTo>
                    <a:pt x="488703" y="90504"/>
                  </a:lnTo>
                  <a:lnTo>
                    <a:pt x="489567" y="52056"/>
                  </a:lnTo>
                  <a:lnTo>
                    <a:pt x="490539" y="89208"/>
                  </a:lnTo>
                  <a:lnTo>
                    <a:pt x="491511" y="59616"/>
                  </a:lnTo>
                  <a:lnTo>
                    <a:pt x="492375" y="54648"/>
                  </a:lnTo>
                  <a:lnTo>
                    <a:pt x="493347" y="102492"/>
                  </a:lnTo>
                  <a:lnTo>
                    <a:pt x="494211" y="83160"/>
                  </a:lnTo>
                  <a:lnTo>
                    <a:pt x="495183" y="65340"/>
                  </a:lnTo>
                  <a:lnTo>
                    <a:pt x="496047" y="81864"/>
                  </a:lnTo>
                  <a:lnTo>
                    <a:pt x="497019" y="86724"/>
                  </a:lnTo>
                  <a:lnTo>
                    <a:pt x="497883" y="58320"/>
                  </a:lnTo>
                  <a:lnTo>
                    <a:pt x="498855" y="81216"/>
                  </a:lnTo>
                  <a:lnTo>
                    <a:pt x="499827" y="58104"/>
                  </a:lnTo>
                  <a:lnTo>
                    <a:pt x="500691" y="103248"/>
                  </a:lnTo>
                  <a:lnTo>
                    <a:pt x="501663" y="46872"/>
                  </a:lnTo>
                  <a:lnTo>
                    <a:pt x="502527" y="51840"/>
                  </a:lnTo>
                  <a:lnTo>
                    <a:pt x="503499" y="61344"/>
                  </a:lnTo>
                  <a:lnTo>
                    <a:pt x="504363" y="60264"/>
                  </a:lnTo>
                  <a:lnTo>
                    <a:pt x="505335" y="68796"/>
                  </a:lnTo>
                  <a:lnTo>
                    <a:pt x="506199" y="67500"/>
                  </a:lnTo>
                  <a:lnTo>
                    <a:pt x="507171" y="94284"/>
                  </a:lnTo>
                  <a:lnTo>
                    <a:pt x="508143" y="135432"/>
                  </a:lnTo>
                  <a:lnTo>
                    <a:pt x="509007" y="123876"/>
                  </a:lnTo>
                  <a:lnTo>
                    <a:pt x="509979" y="124416"/>
                  </a:lnTo>
                  <a:lnTo>
                    <a:pt x="510843" y="10800"/>
                  </a:lnTo>
                  <a:lnTo>
                    <a:pt x="511815" y="126360"/>
                  </a:lnTo>
                  <a:lnTo>
                    <a:pt x="512679" y="99252"/>
                  </a:lnTo>
                  <a:lnTo>
                    <a:pt x="513651" y="95364"/>
                  </a:lnTo>
                  <a:lnTo>
                    <a:pt x="514515" y="95364"/>
                  </a:lnTo>
                  <a:lnTo>
                    <a:pt x="515487" y="34128"/>
                  </a:lnTo>
                  <a:lnTo>
                    <a:pt x="516459" y="67824"/>
                  </a:lnTo>
                  <a:lnTo>
                    <a:pt x="517323" y="89208"/>
                  </a:lnTo>
                  <a:lnTo>
                    <a:pt x="518295" y="74844"/>
                  </a:lnTo>
                  <a:lnTo>
                    <a:pt x="519159" y="60264"/>
                  </a:lnTo>
                  <a:lnTo>
                    <a:pt x="520131" y="138781"/>
                  </a:lnTo>
                  <a:lnTo>
                    <a:pt x="520995" y="147745"/>
                  </a:lnTo>
                  <a:lnTo>
                    <a:pt x="521967" y="101952"/>
                  </a:lnTo>
                  <a:lnTo>
                    <a:pt x="522831" y="64260"/>
                  </a:lnTo>
                  <a:lnTo>
                    <a:pt x="523803" y="81972"/>
                  </a:lnTo>
                  <a:lnTo>
                    <a:pt x="524775" y="72252"/>
                  </a:lnTo>
                  <a:lnTo>
                    <a:pt x="525639" y="68364"/>
                  </a:lnTo>
                  <a:lnTo>
                    <a:pt x="526611" y="72792"/>
                  </a:lnTo>
                  <a:lnTo>
                    <a:pt x="527475" y="85428"/>
                  </a:lnTo>
                  <a:lnTo>
                    <a:pt x="528447" y="82404"/>
                  </a:lnTo>
                  <a:lnTo>
                    <a:pt x="529311" y="82404"/>
                  </a:lnTo>
                  <a:lnTo>
                    <a:pt x="530283" y="121608"/>
                  </a:lnTo>
                  <a:lnTo>
                    <a:pt x="531147" y="115884"/>
                  </a:lnTo>
                  <a:lnTo>
                    <a:pt x="532119" y="33480"/>
                  </a:lnTo>
                  <a:lnTo>
                    <a:pt x="533091" y="98280"/>
                  </a:lnTo>
                  <a:lnTo>
                    <a:pt x="533955" y="68688"/>
                  </a:lnTo>
                  <a:lnTo>
                    <a:pt x="534927" y="116424"/>
                  </a:lnTo>
                  <a:lnTo>
                    <a:pt x="535791" y="111132"/>
                  </a:lnTo>
                  <a:lnTo>
                    <a:pt x="536763" y="51732"/>
                  </a:lnTo>
                  <a:lnTo>
                    <a:pt x="537627" y="96228"/>
                  </a:lnTo>
                  <a:lnTo>
                    <a:pt x="538599" y="51840"/>
                  </a:lnTo>
                  <a:lnTo>
                    <a:pt x="539463" y="99684"/>
                  </a:lnTo>
                  <a:lnTo>
                    <a:pt x="540435" y="83160"/>
                  </a:lnTo>
                  <a:lnTo>
                    <a:pt x="541299" y="49788"/>
                  </a:lnTo>
                  <a:lnTo>
                    <a:pt x="542271" y="42012"/>
                  </a:lnTo>
                  <a:lnTo>
                    <a:pt x="543244" y="78732"/>
                  </a:lnTo>
                  <a:lnTo>
                    <a:pt x="544108" y="78300"/>
                  </a:lnTo>
                  <a:lnTo>
                    <a:pt x="545080" y="69120"/>
                  </a:lnTo>
                  <a:lnTo>
                    <a:pt x="545944" y="49032"/>
                  </a:lnTo>
                  <a:lnTo>
                    <a:pt x="546916" y="70848"/>
                  </a:lnTo>
                  <a:lnTo>
                    <a:pt x="547780" y="62532"/>
                  </a:lnTo>
                  <a:lnTo>
                    <a:pt x="548752" y="92232"/>
                  </a:lnTo>
                  <a:lnTo>
                    <a:pt x="549616" y="65232"/>
                  </a:lnTo>
                  <a:lnTo>
                    <a:pt x="550588" y="41472"/>
                  </a:lnTo>
                  <a:lnTo>
                    <a:pt x="551560" y="124740"/>
                  </a:lnTo>
                  <a:lnTo>
                    <a:pt x="552424" y="137917"/>
                  </a:lnTo>
                  <a:lnTo>
                    <a:pt x="553396" y="32940"/>
                  </a:lnTo>
                  <a:lnTo>
                    <a:pt x="554260" y="57888"/>
                  </a:lnTo>
                  <a:lnTo>
                    <a:pt x="555232" y="92988"/>
                  </a:lnTo>
                  <a:lnTo>
                    <a:pt x="556096" y="62640"/>
                  </a:lnTo>
                  <a:lnTo>
                    <a:pt x="557068" y="3996"/>
                  </a:lnTo>
                  <a:lnTo>
                    <a:pt x="557932" y="138997"/>
                  </a:lnTo>
                  <a:lnTo>
                    <a:pt x="558904" y="15012"/>
                  </a:lnTo>
                  <a:lnTo>
                    <a:pt x="559876" y="145153"/>
                  </a:lnTo>
                  <a:lnTo>
                    <a:pt x="560740" y="0"/>
                  </a:lnTo>
                  <a:lnTo>
                    <a:pt x="561712" y="46116"/>
                  </a:lnTo>
                  <a:lnTo>
                    <a:pt x="562576" y="82512"/>
                  </a:lnTo>
                  <a:lnTo>
                    <a:pt x="563548" y="78192"/>
                  </a:lnTo>
                  <a:lnTo>
                    <a:pt x="564412" y="83592"/>
                  </a:lnTo>
                  <a:lnTo>
                    <a:pt x="565384" y="57672"/>
                  </a:lnTo>
                  <a:lnTo>
                    <a:pt x="566248" y="60048"/>
                  </a:lnTo>
                  <a:lnTo>
                    <a:pt x="567220" y="104436"/>
                  </a:lnTo>
                  <a:lnTo>
                    <a:pt x="568192" y="106812"/>
                  </a:lnTo>
                  <a:lnTo>
                    <a:pt x="569056" y="122580"/>
                  </a:lnTo>
                  <a:lnTo>
                    <a:pt x="570028" y="109728"/>
                  </a:lnTo>
                  <a:lnTo>
                    <a:pt x="570892" y="44064"/>
                  </a:lnTo>
                  <a:lnTo>
                    <a:pt x="571864" y="49896"/>
                  </a:lnTo>
                  <a:lnTo>
                    <a:pt x="572728" y="52488"/>
                  </a:lnTo>
                  <a:lnTo>
                    <a:pt x="573700" y="92772"/>
                  </a:lnTo>
                  <a:lnTo>
                    <a:pt x="574564" y="75168"/>
                  </a:lnTo>
                  <a:lnTo>
                    <a:pt x="575536" y="65880"/>
                  </a:lnTo>
                  <a:lnTo>
                    <a:pt x="576508" y="85536"/>
                  </a:lnTo>
                  <a:lnTo>
                    <a:pt x="577372" y="58752"/>
                  </a:lnTo>
                  <a:lnTo>
                    <a:pt x="578344" y="78408"/>
                  </a:lnTo>
                  <a:lnTo>
                    <a:pt x="579208" y="55512"/>
                  </a:lnTo>
                  <a:lnTo>
                    <a:pt x="580180" y="77652"/>
                  </a:lnTo>
                  <a:lnTo>
                    <a:pt x="581044" y="36504"/>
                  </a:lnTo>
                  <a:lnTo>
                    <a:pt x="582016" y="109728"/>
                  </a:lnTo>
                  <a:lnTo>
                    <a:pt x="582880" y="28836"/>
                  </a:lnTo>
                  <a:lnTo>
                    <a:pt x="583852" y="102168"/>
                  </a:lnTo>
                  <a:lnTo>
                    <a:pt x="584824" y="90072"/>
                  </a:lnTo>
                  <a:lnTo>
                    <a:pt x="585688" y="84132"/>
                  </a:lnTo>
                  <a:lnTo>
                    <a:pt x="586660" y="62316"/>
                  </a:lnTo>
                  <a:lnTo>
                    <a:pt x="587524" y="61560"/>
                  </a:lnTo>
                  <a:lnTo>
                    <a:pt x="588496" y="67392"/>
                  </a:lnTo>
                  <a:lnTo>
                    <a:pt x="589360" y="25596"/>
                  </a:lnTo>
                  <a:lnTo>
                    <a:pt x="590332" y="124632"/>
                  </a:lnTo>
                  <a:lnTo>
                    <a:pt x="591196" y="31860"/>
                  </a:lnTo>
                  <a:lnTo>
                    <a:pt x="592168" y="140725"/>
                  </a:lnTo>
                  <a:lnTo>
                    <a:pt x="593140" y="59616"/>
                  </a:lnTo>
                  <a:lnTo>
                    <a:pt x="594004" y="57456"/>
                  </a:lnTo>
                  <a:lnTo>
                    <a:pt x="594976" y="80460"/>
                  </a:lnTo>
                  <a:lnTo>
                    <a:pt x="595840" y="80568"/>
                  </a:lnTo>
                  <a:lnTo>
                    <a:pt x="596812" y="11772"/>
                  </a:lnTo>
                  <a:lnTo>
                    <a:pt x="597676" y="70416"/>
                  </a:lnTo>
                  <a:lnTo>
                    <a:pt x="598648" y="74628"/>
                  </a:lnTo>
                  <a:lnTo>
                    <a:pt x="599512" y="60264"/>
                  </a:lnTo>
                  <a:lnTo>
                    <a:pt x="600484" y="55620"/>
                  </a:lnTo>
                  <a:lnTo>
                    <a:pt x="601348" y="90072"/>
                  </a:lnTo>
                  <a:lnTo>
                    <a:pt x="602320" y="75924"/>
                  </a:lnTo>
                  <a:lnTo>
                    <a:pt x="603292" y="104976"/>
                  </a:lnTo>
                  <a:lnTo>
                    <a:pt x="604156" y="27108"/>
                  </a:lnTo>
                  <a:lnTo>
                    <a:pt x="605128" y="30888"/>
                  </a:lnTo>
                  <a:lnTo>
                    <a:pt x="605992" y="72792"/>
                  </a:lnTo>
                  <a:lnTo>
                    <a:pt x="606964" y="69444"/>
                  </a:lnTo>
                  <a:lnTo>
                    <a:pt x="607828" y="75816"/>
                  </a:lnTo>
                  <a:lnTo>
                    <a:pt x="608800" y="66528"/>
                  </a:lnTo>
                  <a:lnTo>
                    <a:pt x="609664" y="91800"/>
                  </a:lnTo>
                  <a:lnTo>
                    <a:pt x="610636" y="75276"/>
                  </a:lnTo>
                  <a:lnTo>
                    <a:pt x="611608" y="100008"/>
                  </a:lnTo>
                  <a:lnTo>
                    <a:pt x="612472" y="57240"/>
                  </a:lnTo>
                  <a:lnTo>
                    <a:pt x="613444" y="73440"/>
                  </a:lnTo>
                  <a:lnTo>
                    <a:pt x="614308" y="91800"/>
                  </a:lnTo>
                  <a:lnTo>
                    <a:pt x="615280" y="71604"/>
                  </a:lnTo>
                  <a:lnTo>
                    <a:pt x="616144" y="87264"/>
                  </a:lnTo>
                  <a:lnTo>
                    <a:pt x="617116" y="39960"/>
                  </a:lnTo>
                  <a:lnTo>
                    <a:pt x="617980" y="95904"/>
                  </a:lnTo>
                  <a:lnTo>
                    <a:pt x="618952" y="42228"/>
                  </a:lnTo>
                  <a:lnTo>
                    <a:pt x="619924" y="96120"/>
                  </a:lnTo>
                  <a:lnTo>
                    <a:pt x="620788" y="81540"/>
                  </a:lnTo>
                  <a:lnTo>
                    <a:pt x="621760" y="72144"/>
                  </a:lnTo>
                  <a:lnTo>
                    <a:pt x="622624" y="66960"/>
                  </a:lnTo>
                  <a:lnTo>
                    <a:pt x="623596" y="77976"/>
                  </a:lnTo>
                  <a:lnTo>
                    <a:pt x="624460" y="97848"/>
                  </a:lnTo>
                  <a:lnTo>
                    <a:pt x="625432" y="83268"/>
                  </a:lnTo>
                  <a:lnTo>
                    <a:pt x="626296" y="93636"/>
                  </a:lnTo>
                  <a:lnTo>
                    <a:pt x="627268" y="102924"/>
                  </a:lnTo>
                  <a:lnTo>
                    <a:pt x="628240" y="59616"/>
                  </a:lnTo>
                  <a:lnTo>
                    <a:pt x="629104" y="63828"/>
                  </a:lnTo>
                  <a:lnTo>
                    <a:pt x="630076" y="67716"/>
                  </a:lnTo>
                  <a:lnTo>
                    <a:pt x="630940" y="28836"/>
                  </a:lnTo>
                  <a:lnTo>
                    <a:pt x="631912" y="26892"/>
                  </a:lnTo>
                  <a:lnTo>
                    <a:pt x="632776" y="91476"/>
                  </a:lnTo>
                  <a:lnTo>
                    <a:pt x="633748" y="85536"/>
                  </a:lnTo>
                  <a:lnTo>
                    <a:pt x="634612" y="76032"/>
                  </a:lnTo>
                  <a:lnTo>
                    <a:pt x="635584" y="62424"/>
                  </a:lnTo>
                  <a:lnTo>
                    <a:pt x="636556" y="101196"/>
                  </a:lnTo>
                  <a:lnTo>
                    <a:pt x="637420" y="79164"/>
                  </a:lnTo>
                  <a:lnTo>
                    <a:pt x="638392" y="88884"/>
                  </a:lnTo>
                  <a:lnTo>
                    <a:pt x="639256" y="107136"/>
                  </a:lnTo>
                  <a:lnTo>
                    <a:pt x="640228" y="66960"/>
                  </a:lnTo>
                  <a:lnTo>
                    <a:pt x="641092" y="25704"/>
                  </a:lnTo>
                  <a:lnTo>
                    <a:pt x="642064" y="77004"/>
                  </a:lnTo>
                  <a:lnTo>
                    <a:pt x="642928" y="43956"/>
                  </a:lnTo>
                  <a:lnTo>
                    <a:pt x="643900" y="88992"/>
                  </a:lnTo>
                  <a:lnTo>
                    <a:pt x="644872" y="67932"/>
                  </a:lnTo>
                  <a:lnTo>
                    <a:pt x="645736" y="74736"/>
                  </a:lnTo>
                  <a:lnTo>
                    <a:pt x="646708" y="104652"/>
                  </a:lnTo>
                  <a:lnTo>
                    <a:pt x="647572" y="96552"/>
                  </a:lnTo>
                  <a:lnTo>
                    <a:pt x="648544" y="74736"/>
                  </a:lnTo>
                  <a:lnTo>
                    <a:pt x="649408" y="75816"/>
                  </a:lnTo>
                  <a:lnTo>
                    <a:pt x="650380" y="124956"/>
                  </a:lnTo>
                  <a:lnTo>
                    <a:pt x="651244" y="35640"/>
                  </a:lnTo>
                  <a:lnTo>
                    <a:pt x="652216" y="76356"/>
                  </a:lnTo>
                  <a:lnTo>
                    <a:pt x="653080" y="72468"/>
                  </a:lnTo>
                  <a:lnTo>
                    <a:pt x="654052" y="54972"/>
                  </a:lnTo>
                  <a:lnTo>
                    <a:pt x="655024" y="120960"/>
                  </a:lnTo>
                  <a:lnTo>
                    <a:pt x="655888" y="53352"/>
                  </a:lnTo>
                  <a:lnTo>
                    <a:pt x="656860" y="86832"/>
                  </a:lnTo>
                  <a:lnTo>
                    <a:pt x="657724" y="61884"/>
                  </a:lnTo>
                  <a:lnTo>
                    <a:pt x="658696" y="127440"/>
                  </a:lnTo>
                  <a:lnTo>
                    <a:pt x="659560" y="35964"/>
                  </a:lnTo>
                  <a:lnTo>
                    <a:pt x="660532" y="34020"/>
                  </a:lnTo>
                  <a:lnTo>
                    <a:pt x="661396" y="53244"/>
                  </a:lnTo>
                  <a:lnTo>
                    <a:pt x="662368" y="94176"/>
                  </a:lnTo>
                  <a:lnTo>
                    <a:pt x="663340" y="49572"/>
                  </a:lnTo>
                  <a:lnTo>
                    <a:pt x="664204" y="29592"/>
                  </a:lnTo>
                  <a:lnTo>
                    <a:pt x="665176" y="81972"/>
                  </a:lnTo>
                  <a:lnTo>
                    <a:pt x="666040" y="85968"/>
                  </a:lnTo>
                  <a:lnTo>
                    <a:pt x="667012" y="62640"/>
                  </a:lnTo>
                  <a:lnTo>
                    <a:pt x="667876" y="135108"/>
                  </a:lnTo>
                  <a:lnTo>
                    <a:pt x="668848" y="35856"/>
                  </a:lnTo>
                  <a:lnTo>
                    <a:pt x="669712" y="88884"/>
                  </a:lnTo>
                  <a:lnTo>
                    <a:pt x="670684" y="61344"/>
                  </a:lnTo>
                  <a:lnTo>
                    <a:pt x="671656" y="73980"/>
                  </a:lnTo>
                  <a:lnTo>
                    <a:pt x="672520" y="96228"/>
                  </a:lnTo>
                  <a:lnTo>
                    <a:pt x="673492" y="81864"/>
                  </a:lnTo>
                  <a:lnTo>
                    <a:pt x="674356" y="81864"/>
                  </a:lnTo>
                  <a:lnTo>
                    <a:pt x="675328" y="95904"/>
                  </a:lnTo>
                  <a:lnTo>
                    <a:pt x="676192" y="56052"/>
                  </a:lnTo>
                  <a:lnTo>
                    <a:pt x="677164" y="65232"/>
                  </a:lnTo>
                  <a:lnTo>
                    <a:pt x="678028" y="92664"/>
                  </a:lnTo>
                  <a:lnTo>
                    <a:pt x="679001" y="46764"/>
                  </a:lnTo>
                  <a:lnTo>
                    <a:pt x="679973" y="84996"/>
                  </a:lnTo>
                  <a:lnTo>
                    <a:pt x="680837" y="59292"/>
                  </a:lnTo>
                  <a:lnTo>
                    <a:pt x="681809" y="46872"/>
                  </a:lnTo>
                  <a:lnTo>
                    <a:pt x="682673" y="69660"/>
                  </a:lnTo>
                  <a:lnTo>
                    <a:pt x="683645" y="58212"/>
                  </a:lnTo>
                  <a:lnTo>
                    <a:pt x="684509" y="37800"/>
                  </a:lnTo>
                  <a:lnTo>
                    <a:pt x="685481" y="46116"/>
                  </a:lnTo>
                  <a:lnTo>
                    <a:pt x="686345" y="6048"/>
                  </a:lnTo>
                  <a:lnTo>
                    <a:pt x="687317" y="37584"/>
                  </a:lnTo>
                  <a:lnTo>
                    <a:pt x="688289" y="21492"/>
                  </a:lnTo>
                  <a:lnTo>
                    <a:pt x="689153" y="18468"/>
                  </a:lnTo>
                  <a:lnTo>
                    <a:pt x="690125" y="114912"/>
                  </a:lnTo>
                  <a:lnTo>
                    <a:pt x="690989" y="52920"/>
                  </a:lnTo>
                  <a:lnTo>
                    <a:pt x="691961" y="70848"/>
                  </a:lnTo>
                  <a:lnTo>
                    <a:pt x="692825" y="54648"/>
                  </a:lnTo>
                  <a:lnTo>
                    <a:pt x="693797" y="45684"/>
                  </a:lnTo>
                  <a:lnTo>
                    <a:pt x="694661" y="83808"/>
                  </a:lnTo>
                  <a:lnTo>
                    <a:pt x="695633" y="64584"/>
                  </a:lnTo>
                  <a:lnTo>
                    <a:pt x="696605" y="89316"/>
                  </a:lnTo>
                  <a:lnTo>
                    <a:pt x="697469" y="50544"/>
                  </a:lnTo>
                  <a:lnTo>
                    <a:pt x="698441" y="100224"/>
                  </a:lnTo>
                  <a:lnTo>
                    <a:pt x="699305" y="65988"/>
                  </a:lnTo>
                  <a:lnTo>
                    <a:pt x="700277" y="61128"/>
                  </a:lnTo>
                  <a:lnTo>
                    <a:pt x="701141" y="61020"/>
                  </a:lnTo>
                  <a:lnTo>
                    <a:pt x="702113" y="78624"/>
                  </a:lnTo>
                  <a:lnTo>
                    <a:pt x="702977" y="77112"/>
                  </a:lnTo>
                  <a:lnTo>
                    <a:pt x="703949" y="79272"/>
                  </a:lnTo>
                  <a:lnTo>
                    <a:pt x="704921" y="80352"/>
                  </a:lnTo>
                  <a:lnTo>
                    <a:pt x="705785" y="52920"/>
                  </a:lnTo>
                  <a:lnTo>
                    <a:pt x="706757" y="81540"/>
                  </a:lnTo>
                  <a:lnTo>
                    <a:pt x="707621" y="68040"/>
                  </a:lnTo>
                  <a:lnTo>
                    <a:pt x="708593" y="67176"/>
                  </a:lnTo>
                  <a:lnTo>
                    <a:pt x="709457" y="91044"/>
                  </a:lnTo>
                  <a:lnTo>
                    <a:pt x="710429" y="93204"/>
                  </a:lnTo>
                  <a:lnTo>
                    <a:pt x="711293" y="64800"/>
                  </a:lnTo>
                  <a:lnTo>
                    <a:pt x="712265" y="77976"/>
                  </a:lnTo>
                  <a:lnTo>
                    <a:pt x="713129" y="90612"/>
                  </a:lnTo>
                  <a:lnTo>
                    <a:pt x="714101" y="70200"/>
                  </a:lnTo>
                  <a:lnTo>
                    <a:pt x="715073" y="86076"/>
                  </a:lnTo>
                  <a:lnTo>
                    <a:pt x="715937" y="79164"/>
                  </a:lnTo>
                  <a:lnTo>
                    <a:pt x="716909" y="86184"/>
                  </a:lnTo>
                  <a:lnTo>
                    <a:pt x="717773" y="65988"/>
                  </a:lnTo>
                  <a:lnTo>
                    <a:pt x="718745" y="69012"/>
                  </a:lnTo>
                  <a:lnTo>
                    <a:pt x="719609" y="32184"/>
                  </a:lnTo>
                  <a:lnTo>
                    <a:pt x="720581" y="114804"/>
                  </a:lnTo>
                  <a:lnTo>
                    <a:pt x="721445" y="51840"/>
                  </a:lnTo>
                  <a:lnTo>
                    <a:pt x="722417" y="98172"/>
                  </a:lnTo>
                  <a:lnTo>
                    <a:pt x="723389" y="69660"/>
                  </a:lnTo>
                  <a:lnTo>
                    <a:pt x="724253" y="45036"/>
                  </a:lnTo>
                  <a:lnTo>
                    <a:pt x="725225" y="72900"/>
                  </a:lnTo>
                  <a:lnTo>
                    <a:pt x="726089" y="56700"/>
                  </a:lnTo>
                  <a:lnTo>
                    <a:pt x="727061" y="76896"/>
                  </a:lnTo>
                  <a:lnTo>
                    <a:pt x="727925" y="78300"/>
                  </a:lnTo>
                  <a:lnTo>
                    <a:pt x="728897" y="70524"/>
                  </a:lnTo>
                  <a:lnTo>
                    <a:pt x="729761" y="68688"/>
                  </a:lnTo>
                  <a:lnTo>
                    <a:pt x="730733" y="96552"/>
                  </a:lnTo>
                  <a:lnTo>
                    <a:pt x="731705" y="33372"/>
                  </a:lnTo>
                  <a:lnTo>
                    <a:pt x="732569" y="114588"/>
                  </a:lnTo>
                  <a:lnTo>
                    <a:pt x="733541" y="37692"/>
                  </a:lnTo>
                  <a:lnTo>
                    <a:pt x="734405" y="63072"/>
                  </a:lnTo>
                  <a:lnTo>
                    <a:pt x="735377" y="87696"/>
                  </a:lnTo>
                  <a:lnTo>
                    <a:pt x="736241" y="72684"/>
                  </a:lnTo>
                  <a:lnTo>
                    <a:pt x="737213" y="58860"/>
                  </a:lnTo>
                  <a:lnTo>
                    <a:pt x="738077" y="65880"/>
                  </a:lnTo>
                  <a:lnTo>
                    <a:pt x="739049" y="42768"/>
                  </a:lnTo>
                  <a:lnTo>
                    <a:pt x="740021" y="68040"/>
                  </a:lnTo>
                  <a:lnTo>
                    <a:pt x="740885" y="105624"/>
                  </a:lnTo>
                  <a:lnTo>
                    <a:pt x="741857" y="105300"/>
                  </a:lnTo>
                  <a:lnTo>
                    <a:pt x="742721" y="52596"/>
                  </a:lnTo>
                  <a:lnTo>
                    <a:pt x="743693" y="118800"/>
                  </a:lnTo>
                  <a:lnTo>
                    <a:pt x="744557" y="77112"/>
                  </a:lnTo>
                  <a:lnTo>
                    <a:pt x="745529" y="80028"/>
                  </a:lnTo>
                  <a:lnTo>
                    <a:pt x="746393" y="34560"/>
                  </a:lnTo>
                  <a:lnTo>
                    <a:pt x="747365" y="117180"/>
                  </a:lnTo>
                  <a:lnTo>
                    <a:pt x="748337" y="113292"/>
                  </a:lnTo>
                  <a:lnTo>
                    <a:pt x="749201" y="107244"/>
                  </a:lnTo>
                  <a:lnTo>
                    <a:pt x="750173" y="56808"/>
                  </a:lnTo>
                  <a:lnTo>
                    <a:pt x="751037" y="100008"/>
                  </a:lnTo>
                  <a:lnTo>
                    <a:pt x="752009" y="82080"/>
                  </a:lnTo>
                  <a:lnTo>
                    <a:pt x="752873" y="82080"/>
                  </a:lnTo>
                  <a:lnTo>
                    <a:pt x="753845" y="82080"/>
                  </a:lnTo>
                  <a:lnTo>
                    <a:pt x="754709" y="60372"/>
                  </a:lnTo>
                  <a:lnTo>
                    <a:pt x="755681" y="66420"/>
                  </a:lnTo>
                  <a:lnTo>
                    <a:pt x="756653" y="63612"/>
                  </a:lnTo>
                  <a:lnTo>
                    <a:pt x="757517" y="54864"/>
                  </a:lnTo>
                  <a:lnTo>
                    <a:pt x="758489" y="83592"/>
                  </a:lnTo>
                  <a:lnTo>
                    <a:pt x="759353" y="45684"/>
                  </a:lnTo>
                  <a:lnTo>
                    <a:pt x="760325" y="99252"/>
                  </a:lnTo>
                  <a:lnTo>
                    <a:pt x="761189" y="77760"/>
                  </a:lnTo>
                  <a:lnTo>
                    <a:pt x="762161" y="111348"/>
                  </a:lnTo>
                  <a:lnTo>
                    <a:pt x="763025" y="41688"/>
                  </a:lnTo>
                  <a:lnTo>
                    <a:pt x="763997" y="88776"/>
                  </a:lnTo>
                  <a:lnTo>
                    <a:pt x="764861" y="39312"/>
                  </a:lnTo>
                  <a:lnTo>
                    <a:pt x="765833" y="106704"/>
                  </a:lnTo>
                  <a:lnTo>
                    <a:pt x="766805" y="95256"/>
                  </a:lnTo>
                  <a:lnTo>
                    <a:pt x="767669" y="79920"/>
                  </a:lnTo>
                  <a:lnTo>
                    <a:pt x="768641" y="76248"/>
                  </a:lnTo>
                  <a:lnTo>
                    <a:pt x="769505" y="65340"/>
                  </a:lnTo>
                  <a:lnTo>
                    <a:pt x="770477" y="49572"/>
                  </a:lnTo>
                  <a:lnTo>
                    <a:pt x="771341" y="92772"/>
                  </a:lnTo>
                  <a:lnTo>
                    <a:pt x="772313" y="92772"/>
                  </a:lnTo>
                  <a:lnTo>
                    <a:pt x="773177" y="108108"/>
                  </a:lnTo>
                  <a:lnTo>
                    <a:pt x="774149" y="79812"/>
                  </a:lnTo>
                  <a:lnTo>
                    <a:pt x="775121" y="93096"/>
                  </a:lnTo>
                  <a:lnTo>
                    <a:pt x="775985" y="51624"/>
                  </a:lnTo>
                  <a:lnTo>
                    <a:pt x="776957" y="73656"/>
                  </a:lnTo>
                  <a:lnTo>
                    <a:pt x="777821" y="95040"/>
                  </a:lnTo>
                  <a:lnTo>
                    <a:pt x="778793" y="94068"/>
                  </a:lnTo>
                  <a:lnTo>
                    <a:pt x="779657" y="55728"/>
                  </a:lnTo>
                  <a:lnTo>
                    <a:pt x="780629" y="92880"/>
                  </a:lnTo>
                  <a:lnTo>
                    <a:pt x="781493" y="71712"/>
                  </a:lnTo>
                  <a:lnTo>
                    <a:pt x="782465" y="102492"/>
                  </a:lnTo>
                  <a:lnTo>
                    <a:pt x="783437" y="44172"/>
                  </a:lnTo>
                  <a:lnTo>
                    <a:pt x="784301" y="88776"/>
                  </a:lnTo>
                  <a:lnTo>
                    <a:pt x="785273" y="78948"/>
                  </a:lnTo>
                  <a:lnTo>
                    <a:pt x="786137" y="63828"/>
                  </a:lnTo>
                  <a:lnTo>
                    <a:pt x="787109" y="26244"/>
                  </a:lnTo>
                  <a:lnTo>
                    <a:pt x="787973" y="92448"/>
                  </a:lnTo>
                  <a:lnTo>
                    <a:pt x="788945" y="111672"/>
                  </a:lnTo>
                  <a:lnTo>
                    <a:pt x="789809" y="81000"/>
                  </a:lnTo>
                  <a:lnTo>
                    <a:pt x="790781" y="67716"/>
                  </a:lnTo>
                  <a:lnTo>
                    <a:pt x="791753" y="80676"/>
                  </a:lnTo>
                  <a:lnTo>
                    <a:pt x="792617" y="108216"/>
                  </a:lnTo>
                  <a:lnTo>
                    <a:pt x="793589" y="34452"/>
                  </a:lnTo>
                  <a:lnTo>
                    <a:pt x="794453" y="108972"/>
                  </a:lnTo>
                  <a:lnTo>
                    <a:pt x="795425" y="99900"/>
                  </a:lnTo>
                  <a:lnTo>
                    <a:pt x="796289" y="68688"/>
                  </a:lnTo>
                  <a:lnTo>
                    <a:pt x="797261" y="108864"/>
                  </a:lnTo>
                  <a:lnTo>
                    <a:pt x="798125" y="67176"/>
                  </a:lnTo>
                  <a:lnTo>
                    <a:pt x="799097" y="84564"/>
                  </a:lnTo>
                  <a:lnTo>
                    <a:pt x="800069" y="124524"/>
                  </a:lnTo>
                  <a:lnTo>
                    <a:pt x="800933" y="55296"/>
                  </a:lnTo>
                  <a:lnTo>
                    <a:pt x="801905" y="100332"/>
                  </a:lnTo>
                  <a:lnTo>
                    <a:pt x="802769" y="64260"/>
                  </a:lnTo>
                  <a:lnTo>
                    <a:pt x="803741" y="81756"/>
                  </a:lnTo>
                  <a:lnTo>
                    <a:pt x="804605" y="104976"/>
                  </a:lnTo>
                  <a:lnTo>
                    <a:pt x="805577" y="100548"/>
                  </a:lnTo>
                  <a:lnTo>
                    <a:pt x="806441" y="111672"/>
                  </a:lnTo>
                  <a:lnTo>
                    <a:pt x="807413" y="48384"/>
                  </a:lnTo>
                  <a:lnTo>
                    <a:pt x="808385" y="59400"/>
                  </a:lnTo>
                  <a:lnTo>
                    <a:pt x="809249" y="88992"/>
                  </a:lnTo>
                  <a:lnTo>
                    <a:pt x="810221" y="60696"/>
                  </a:lnTo>
                  <a:lnTo>
                    <a:pt x="811085" y="108108"/>
                  </a:lnTo>
                  <a:lnTo>
                    <a:pt x="812057" y="48924"/>
                  </a:lnTo>
                  <a:lnTo>
                    <a:pt x="812921" y="61560"/>
                  </a:lnTo>
                  <a:lnTo>
                    <a:pt x="813894" y="67176"/>
                  </a:lnTo>
                  <a:lnTo>
                    <a:pt x="814758" y="69768"/>
                  </a:lnTo>
                  <a:lnTo>
                    <a:pt x="815730" y="65664"/>
                  </a:lnTo>
                  <a:lnTo>
                    <a:pt x="816702" y="77544"/>
                  </a:lnTo>
                  <a:lnTo>
                    <a:pt x="817566" y="73116"/>
                  </a:lnTo>
                  <a:lnTo>
                    <a:pt x="818538" y="68688"/>
                  </a:lnTo>
                  <a:lnTo>
                    <a:pt x="819402" y="70416"/>
                  </a:lnTo>
                  <a:lnTo>
                    <a:pt x="820374" y="77220"/>
                  </a:lnTo>
                  <a:lnTo>
                    <a:pt x="821238" y="132408"/>
                  </a:lnTo>
                  <a:lnTo>
                    <a:pt x="822210" y="124524"/>
                  </a:lnTo>
                  <a:lnTo>
                    <a:pt x="823074" y="70308"/>
                  </a:lnTo>
                  <a:lnTo>
                    <a:pt x="824046" y="85428"/>
                  </a:lnTo>
                  <a:lnTo>
                    <a:pt x="824910" y="70200"/>
                  </a:lnTo>
                  <a:lnTo>
                    <a:pt x="825882" y="68256"/>
                  </a:lnTo>
                  <a:lnTo>
                    <a:pt x="826854" y="81972"/>
                  </a:lnTo>
                  <a:lnTo>
                    <a:pt x="827718" y="81972"/>
                  </a:lnTo>
                  <a:lnTo>
                    <a:pt x="828690" y="88128"/>
                  </a:lnTo>
                  <a:lnTo>
                    <a:pt x="829554" y="88128"/>
                  </a:lnTo>
                  <a:lnTo>
                    <a:pt x="830526" y="67500"/>
                  </a:lnTo>
                  <a:lnTo>
                    <a:pt x="831390" y="86724"/>
                  </a:lnTo>
                  <a:lnTo>
                    <a:pt x="832362" y="83700"/>
                  </a:lnTo>
                  <a:lnTo>
                    <a:pt x="833226" y="56160"/>
                  </a:lnTo>
                  <a:lnTo>
                    <a:pt x="834198" y="71388"/>
                  </a:lnTo>
                  <a:lnTo>
                    <a:pt x="835170" y="79380"/>
                  </a:lnTo>
                  <a:lnTo>
                    <a:pt x="836034" y="79380"/>
                  </a:lnTo>
                  <a:lnTo>
                    <a:pt x="837006" y="72252"/>
                  </a:lnTo>
                  <a:lnTo>
                    <a:pt x="837870" y="103788"/>
                  </a:lnTo>
                  <a:lnTo>
                    <a:pt x="838842" y="88020"/>
                  </a:lnTo>
                  <a:lnTo>
                    <a:pt x="839706" y="68256"/>
                  </a:lnTo>
                  <a:lnTo>
                    <a:pt x="840678" y="61668"/>
                  </a:lnTo>
                  <a:lnTo>
                    <a:pt x="841542" y="79488"/>
                  </a:lnTo>
                  <a:lnTo>
                    <a:pt x="842514" y="91584"/>
                  </a:lnTo>
                  <a:lnTo>
                    <a:pt x="843486" y="30888"/>
                  </a:lnTo>
                  <a:lnTo>
                    <a:pt x="844350" y="49896"/>
                  </a:lnTo>
                  <a:lnTo>
                    <a:pt x="845322" y="85320"/>
                  </a:lnTo>
                  <a:lnTo>
                    <a:pt x="846186" y="93744"/>
                  </a:lnTo>
                  <a:lnTo>
                    <a:pt x="847158" y="77112"/>
                  </a:lnTo>
                  <a:lnTo>
                    <a:pt x="848022" y="68904"/>
                  </a:lnTo>
                  <a:lnTo>
                    <a:pt x="848994" y="73656"/>
                  </a:lnTo>
                  <a:lnTo>
                    <a:pt x="849858" y="95472"/>
                  </a:lnTo>
                  <a:lnTo>
                    <a:pt x="850830" y="104328"/>
                  </a:lnTo>
                  <a:lnTo>
                    <a:pt x="851802" y="29268"/>
                  </a:lnTo>
                  <a:lnTo>
                    <a:pt x="852666" y="78408"/>
                  </a:lnTo>
                  <a:lnTo>
                    <a:pt x="853638" y="79164"/>
                  </a:lnTo>
                  <a:lnTo>
                    <a:pt x="854502" y="43956"/>
                  </a:lnTo>
                  <a:lnTo>
                    <a:pt x="855474" y="97092"/>
                  </a:lnTo>
                  <a:lnTo>
                    <a:pt x="856338" y="72036"/>
                  </a:lnTo>
                  <a:lnTo>
                    <a:pt x="857310" y="74088"/>
                  </a:lnTo>
                  <a:lnTo>
                    <a:pt x="858174" y="89748"/>
                  </a:lnTo>
                  <a:lnTo>
                    <a:pt x="859146" y="68904"/>
                  </a:lnTo>
                  <a:lnTo>
                    <a:pt x="860118" y="45684"/>
                  </a:lnTo>
                  <a:lnTo>
                    <a:pt x="860982" y="78948"/>
                  </a:lnTo>
                  <a:lnTo>
                    <a:pt x="861954" y="66096"/>
                  </a:lnTo>
                  <a:lnTo>
                    <a:pt x="862818" y="90288"/>
                  </a:lnTo>
                  <a:lnTo>
                    <a:pt x="863790" y="62424"/>
                  </a:lnTo>
                  <a:lnTo>
                    <a:pt x="864654" y="65232"/>
                  </a:lnTo>
                  <a:lnTo>
                    <a:pt x="865626" y="36936"/>
                  </a:lnTo>
                  <a:lnTo>
                    <a:pt x="866490" y="72144"/>
                  </a:lnTo>
                  <a:lnTo>
                    <a:pt x="867462" y="65448"/>
                  </a:lnTo>
                  <a:lnTo>
                    <a:pt x="868434" y="71604"/>
                  </a:lnTo>
                  <a:lnTo>
                    <a:pt x="869298" y="88668"/>
                  </a:lnTo>
                  <a:lnTo>
                    <a:pt x="870270" y="127872"/>
                  </a:lnTo>
                  <a:lnTo>
                    <a:pt x="871134" y="51732"/>
                  </a:lnTo>
                  <a:lnTo>
                    <a:pt x="872106" y="32184"/>
                  </a:lnTo>
                  <a:lnTo>
                    <a:pt x="872970" y="39528"/>
                  </a:lnTo>
                  <a:lnTo>
                    <a:pt x="873942" y="53028"/>
                  </a:lnTo>
                  <a:lnTo>
                    <a:pt x="874806" y="67284"/>
                  </a:lnTo>
                  <a:lnTo>
                    <a:pt x="875778" y="110268"/>
                  </a:lnTo>
                  <a:lnTo>
                    <a:pt x="876750" y="58644"/>
                  </a:lnTo>
                  <a:lnTo>
                    <a:pt x="877614" y="93312"/>
                  </a:lnTo>
                  <a:lnTo>
                    <a:pt x="878586" y="41796"/>
                  </a:lnTo>
                  <a:lnTo>
                    <a:pt x="879450" y="57888"/>
                  </a:lnTo>
                  <a:lnTo>
                    <a:pt x="880422" y="52920"/>
                  </a:lnTo>
                  <a:lnTo>
                    <a:pt x="881286" y="78300"/>
                  </a:lnTo>
                  <a:lnTo>
                    <a:pt x="882258" y="131328"/>
                  </a:lnTo>
                  <a:lnTo>
                    <a:pt x="883122" y="117612"/>
                  </a:lnTo>
                  <a:lnTo>
                    <a:pt x="884094" y="49032"/>
                  </a:lnTo>
                  <a:lnTo>
                    <a:pt x="884958" y="65988"/>
                  </a:lnTo>
                  <a:lnTo>
                    <a:pt x="885930" y="65016"/>
                  </a:lnTo>
                  <a:lnTo>
                    <a:pt x="886902" y="73764"/>
                  </a:lnTo>
                  <a:lnTo>
                    <a:pt x="887766" y="73656"/>
                  </a:lnTo>
                  <a:lnTo>
                    <a:pt x="888738" y="48276"/>
                  </a:lnTo>
                  <a:lnTo>
                    <a:pt x="889602" y="96336"/>
                  </a:lnTo>
                  <a:lnTo>
                    <a:pt x="890574" y="82188"/>
                  </a:lnTo>
                  <a:lnTo>
                    <a:pt x="891438" y="63828"/>
                  </a:lnTo>
                  <a:lnTo>
                    <a:pt x="892410" y="74412"/>
                  </a:lnTo>
                  <a:lnTo>
                    <a:pt x="893274" y="67176"/>
                  </a:lnTo>
                  <a:lnTo>
                    <a:pt x="894246" y="89964"/>
                  </a:lnTo>
                  <a:lnTo>
                    <a:pt x="895218" y="108432"/>
                  </a:lnTo>
                  <a:lnTo>
                    <a:pt x="896082" y="26892"/>
                  </a:lnTo>
                  <a:lnTo>
                    <a:pt x="897054" y="60588"/>
                  </a:lnTo>
                  <a:lnTo>
                    <a:pt x="897918" y="62640"/>
                  </a:lnTo>
                  <a:lnTo>
                    <a:pt x="898890" y="83376"/>
                  </a:lnTo>
                  <a:lnTo>
                    <a:pt x="899754" y="65016"/>
                  </a:lnTo>
                  <a:lnTo>
                    <a:pt x="900726" y="79704"/>
                  </a:lnTo>
                  <a:lnTo>
                    <a:pt x="901590" y="115236"/>
                  </a:lnTo>
                  <a:lnTo>
                    <a:pt x="902562" y="54756"/>
                  </a:lnTo>
                  <a:lnTo>
                    <a:pt x="903534" y="76140"/>
                  </a:lnTo>
                  <a:lnTo>
                    <a:pt x="904398" y="70200"/>
                  </a:lnTo>
                  <a:lnTo>
                    <a:pt x="905370" y="64476"/>
                  </a:lnTo>
                  <a:lnTo>
                    <a:pt x="906234" y="93636"/>
                  </a:lnTo>
                  <a:lnTo>
                    <a:pt x="907206" y="70524"/>
                  </a:lnTo>
                  <a:lnTo>
                    <a:pt x="908070" y="65772"/>
                  </a:lnTo>
                  <a:lnTo>
                    <a:pt x="909042" y="73764"/>
                  </a:lnTo>
                  <a:lnTo>
                    <a:pt x="909906" y="45144"/>
                  </a:lnTo>
                  <a:lnTo>
                    <a:pt x="910878" y="78516"/>
                  </a:lnTo>
                  <a:lnTo>
                    <a:pt x="911850" y="49680"/>
                  </a:lnTo>
                  <a:lnTo>
                    <a:pt x="912714" y="97956"/>
                  </a:lnTo>
                  <a:lnTo>
                    <a:pt x="913686" y="84456"/>
                  </a:lnTo>
                  <a:lnTo>
                    <a:pt x="914550" y="64044"/>
                  </a:lnTo>
                  <a:lnTo>
                    <a:pt x="915522" y="94608"/>
                  </a:lnTo>
                  <a:lnTo>
                    <a:pt x="916386" y="56376"/>
                  </a:lnTo>
                  <a:lnTo>
                    <a:pt x="917358" y="73440"/>
                  </a:lnTo>
                  <a:lnTo>
                    <a:pt x="918222" y="110052"/>
                  </a:lnTo>
                  <a:lnTo>
                    <a:pt x="919194" y="49032"/>
                  </a:lnTo>
                  <a:lnTo>
                    <a:pt x="920166" y="89532"/>
                  </a:lnTo>
                  <a:lnTo>
                    <a:pt x="921030" y="70416"/>
                  </a:lnTo>
                  <a:lnTo>
                    <a:pt x="922002" y="98280"/>
                  </a:lnTo>
                  <a:lnTo>
                    <a:pt x="922866" y="87156"/>
                  </a:lnTo>
                </a:path>
              </a:pathLst>
            </a:custGeom>
            <a:ln w="7668">
              <a:solidFill>
                <a:srgbClr val="6497B1"/>
              </a:solidFill>
            </a:ln>
          </p:spPr>
          <p:txBody>
            <a:bodyPr wrap="square" lIns="0" tIns="0" rIns="0" bIns="0" rtlCol="0"/>
            <a:lstStyle/>
            <a:p>
              <a:endParaRPr/>
            </a:p>
          </p:txBody>
        </p:sp>
        <p:sp>
          <p:nvSpPr>
            <p:cNvPr id="54" name="object 54"/>
            <p:cNvSpPr/>
            <p:nvPr/>
          </p:nvSpPr>
          <p:spPr>
            <a:xfrm>
              <a:off x="2634814" y="1079754"/>
              <a:ext cx="923290" cy="198755"/>
            </a:xfrm>
            <a:custGeom>
              <a:avLst/>
              <a:gdLst/>
              <a:ahLst/>
              <a:cxnLst/>
              <a:rect l="l" t="t" r="r" b="b"/>
              <a:pathLst>
                <a:path w="923289" h="198755">
                  <a:moveTo>
                    <a:pt x="0" y="110052"/>
                  </a:moveTo>
                  <a:lnTo>
                    <a:pt x="972" y="100224"/>
                  </a:lnTo>
                  <a:lnTo>
                    <a:pt x="1836" y="141157"/>
                  </a:lnTo>
                  <a:lnTo>
                    <a:pt x="2808" y="87804"/>
                  </a:lnTo>
                  <a:lnTo>
                    <a:pt x="3672" y="80136"/>
                  </a:lnTo>
                  <a:lnTo>
                    <a:pt x="4644" y="87372"/>
                  </a:lnTo>
                  <a:lnTo>
                    <a:pt x="5508" y="145261"/>
                  </a:lnTo>
                  <a:lnTo>
                    <a:pt x="6480" y="92340"/>
                  </a:lnTo>
                  <a:lnTo>
                    <a:pt x="7344" y="155413"/>
                  </a:lnTo>
                  <a:lnTo>
                    <a:pt x="8316" y="134676"/>
                  </a:lnTo>
                  <a:lnTo>
                    <a:pt x="9288" y="94392"/>
                  </a:lnTo>
                  <a:lnTo>
                    <a:pt x="10152" y="111240"/>
                  </a:lnTo>
                  <a:lnTo>
                    <a:pt x="11124" y="123336"/>
                  </a:lnTo>
                  <a:lnTo>
                    <a:pt x="11988" y="84132"/>
                  </a:lnTo>
                  <a:lnTo>
                    <a:pt x="12960" y="127116"/>
                  </a:lnTo>
                  <a:lnTo>
                    <a:pt x="13824" y="81972"/>
                  </a:lnTo>
                  <a:lnTo>
                    <a:pt x="14796" y="147097"/>
                  </a:lnTo>
                  <a:lnTo>
                    <a:pt x="15660" y="126900"/>
                  </a:lnTo>
                  <a:lnTo>
                    <a:pt x="16632" y="155629"/>
                  </a:lnTo>
                  <a:lnTo>
                    <a:pt x="17604" y="55944"/>
                  </a:lnTo>
                  <a:lnTo>
                    <a:pt x="18468" y="157141"/>
                  </a:lnTo>
                  <a:lnTo>
                    <a:pt x="19440" y="111456"/>
                  </a:lnTo>
                  <a:lnTo>
                    <a:pt x="20304" y="108324"/>
                  </a:lnTo>
                  <a:lnTo>
                    <a:pt x="21276" y="92880"/>
                  </a:lnTo>
                  <a:lnTo>
                    <a:pt x="22140" y="95904"/>
                  </a:lnTo>
                  <a:lnTo>
                    <a:pt x="23112" y="106488"/>
                  </a:lnTo>
                  <a:lnTo>
                    <a:pt x="23976" y="154441"/>
                  </a:lnTo>
                  <a:lnTo>
                    <a:pt x="24948" y="60696"/>
                  </a:lnTo>
                  <a:lnTo>
                    <a:pt x="25920" y="56592"/>
                  </a:lnTo>
                  <a:lnTo>
                    <a:pt x="26784" y="168697"/>
                  </a:lnTo>
                  <a:lnTo>
                    <a:pt x="27756" y="133272"/>
                  </a:lnTo>
                  <a:lnTo>
                    <a:pt x="28620" y="118476"/>
                  </a:lnTo>
                  <a:lnTo>
                    <a:pt x="29592" y="119340"/>
                  </a:lnTo>
                  <a:lnTo>
                    <a:pt x="30456" y="110700"/>
                  </a:lnTo>
                  <a:lnTo>
                    <a:pt x="31428" y="106380"/>
                  </a:lnTo>
                  <a:lnTo>
                    <a:pt x="32292" y="116856"/>
                  </a:lnTo>
                  <a:lnTo>
                    <a:pt x="33264" y="94392"/>
                  </a:lnTo>
                  <a:lnTo>
                    <a:pt x="34128" y="115884"/>
                  </a:lnTo>
                  <a:lnTo>
                    <a:pt x="35100" y="96012"/>
                  </a:lnTo>
                  <a:lnTo>
                    <a:pt x="36072" y="123336"/>
                  </a:lnTo>
                  <a:lnTo>
                    <a:pt x="36936" y="74844"/>
                  </a:lnTo>
                  <a:lnTo>
                    <a:pt x="37908" y="65664"/>
                  </a:lnTo>
                  <a:lnTo>
                    <a:pt x="38772" y="150553"/>
                  </a:lnTo>
                  <a:lnTo>
                    <a:pt x="39744" y="135865"/>
                  </a:lnTo>
                  <a:lnTo>
                    <a:pt x="40608" y="99360"/>
                  </a:lnTo>
                  <a:lnTo>
                    <a:pt x="41580" y="78408"/>
                  </a:lnTo>
                  <a:lnTo>
                    <a:pt x="42444" y="103896"/>
                  </a:lnTo>
                  <a:lnTo>
                    <a:pt x="43416" y="115668"/>
                  </a:lnTo>
                  <a:lnTo>
                    <a:pt x="44388" y="103140"/>
                  </a:lnTo>
                  <a:lnTo>
                    <a:pt x="45252" y="94392"/>
                  </a:lnTo>
                  <a:lnTo>
                    <a:pt x="46224" y="114696"/>
                  </a:lnTo>
                  <a:lnTo>
                    <a:pt x="47088" y="104436"/>
                  </a:lnTo>
                  <a:lnTo>
                    <a:pt x="48060" y="108000"/>
                  </a:lnTo>
                  <a:lnTo>
                    <a:pt x="48924" y="117288"/>
                  </a:lnTo>
                  <a:lnTo>
                    <a:pt x="49896" y="124956"/>
                  </a:lnTo>
                  <a:lnTo>
                    <a:pt x="50760" y="131544"/>
                  </a:lnTo>
                  <a:lnTo>
                    <a:pt x="51732" y="153037"/>
                  </a:lnTo>
                  <a:lnTo>
                    <a:pt x="52704" y="171721"/>
                  </a:lnTo>
                  <a:lnTo>
                    <a:pt x="53568" y="198181"/>
                  </a:lnTo>
                  <a:lnTo>
                    <a:pt x="54540" y="122040"/>
                  </a:lnTo>
                  <a:lnTo>
                    <a:pt x="55404" y="99360"/>
                  </a:lnTo>
                  <a:lnTo>
                    <a:pt x="56376" y="111456"/>
                  </a:lnTo>
                  <a:lnTo>
                    <a:pt x="57240" y="110916"/>
                  </a:lnTo>
                  <a:lnTo>
                    <a:pt x="58212" y="136081"/>
                  </a:lnTo>
                  <a:lnTo>
                    <a:pt x="59076" y="76896"/>
                  </a:lnTo>
                  <a:lnTo>
                    <a:pt x="60048" y="131544"/>
                  </a:lnTo>
                  <a:lnTo>
                    <a:pt x="61020" y="135649"/>
                  </a:lnTo>
                  <a:lnTo>
                    <a:pt x="61884" y="138781"/>
                  </a:lnTo>
                  <a:lnTo>
                    <a:pt x="62856" y="104436"/>
                  </a:lnTo>
                  <a:lnTo>
                    <a:pt x="63720" y="118152"/>
                  </a:lnTo>
                  <a:lnTo>
                    <a:pt x="64692" y="93528"/>
                  </a:lnTo>
                  <a:lnTo>
                    <a:pt x="65556" y="116748"/>
                  </a:lnTo>
                  <a:lnTo>
                    <a:pt x="66528" y="100008"/>
                  </a:lnTo>
                  <a:lnTo>
                    <a:pt x="67392" y="81540"/>
                  </a:lnTo>
                  <a:lnTo>
                    <a:pt x="68364" y="85536"/>
                  </a:lnTo>
                  <a:lnTo>
                    <a:pt x="69336" y="95796"/>
                  </a:lnTo>
                  <a:lnTo>
                    <a:pt x="70200" y="110268"/>
                  </a:lnTo>
                  <a:lnTo>
                    <a:pt x="71172" y="93636"/>
                  </a:lnTo>
                  <a:lnTo>
                    <a:pt x="72036" y="89640"/>
                  </a:lnTo>
                  <a:lnTo>
                    <a:pt x="73008" y="104652"/>
                  </a:lnTo>
                  <a:lnTo>
                    <a:pt x="73872" y="67068"/>
                  </a:lnTo>
                  <a:lnTo>
                    <a:pt x="74844" y="74844"/>
                  </a:lnTo>
                  <a:lnTo>
                    <a:pt x="75708" y="109728"/>
                  </a:lnTo>
                  <a:lnTo>
                    <a:pt x="76680" y="114156"/>
                  </a:lnTo>
                  <a:lnTo>
                    <a:pt x="77652" y="132516"/>
                  </a:lnTo>
                  <a:lnTo>
                    <a:pt x="78516" y="93528"/>
                  </a:lnTo>
                  <a:lnTo>
                    <a:pt x="79488" y="105624"/>
                  </a:lnTo>
                  <a:lnTo>
                    <a:pt x="80352" y="133596"/>
                  </a:lnTo>
                  <a:lnTo>
                    <a:pt x="81324" y="86184"/>
                  </a:lnTo>
                  <a:lnTo>
                    <a:pt x="82188" y="126036"/>
                  </a:lnTo>
                  <a:lnTo>
                    <a:pt x="83160" y="148933"/>
                  </a:lnTo>
                  <a:lnTo>
                    <a:pt x="84024" y="105084"/>
                  </a:lnTo>
                  <a:lnTo>
                    <a:pt x="84996" y="139969"/>
                  </a:lnTo>
                  <a:lnTo>
                    <a:pt x="85860" y="114048"/>
                  </a:lnTo>
                  <a:lnTo>
                    <a:pt x="86832" y="94068"/>
                  </a:lnTo>
                  <a:lnTo>
                    <a:pt x="87804" y="139213"/>
                  </a:lnTo>
                  <a:lnTo>
                    <a:pt x="88668" y="136729"/>
                  </a:lnTo>
                  <a:lnTo>
                    <a:pt x="89640" y="139645"/>
                  </a:lnTo>
                  <a:lnTo>
                    <a:pt x="90504" y="172801"/>
                  </a:lnTo>
                  <a:lnTo>
                    <a:pt x="91476" y="166105"/>
                  </a:lnTo>
                  <a:lnTo>
                    <a:pt x="92340" y="179821"/>
                  </a:lnTo>
                  <a:lnTo>
                    <a:pt x="93312" y="137809"/>
                  </a:lnTo>
                  <a:lnTo>
                    <a:pt x="94176" y="115236"/>
                  </a:lnTo>
                  <a:lnTo>
                    <a:pt x="95148" y="83592"/>
                  </a:lnTo>
                  <a:lnTo>
                    <a:pt x="96120" y="71712"/>
                  </a:lnTo>
                  <a:lnTo>
                    <a:pt x="96984" y="117720"/>
                  </a:lnTo>
                  <a:lnTo>
                    <a:pt x="97956" y="116208"/>
                  </a:lnTo>
                  <a:lnTo>
                    <a:pt x="98820" y="130248"/>
                  </a:lnTo>
                  <a:lnTo>
                    <a:pt x="99792" y="82296"/>
                  </a:lnTo>
                  <a:lnTo>
                    <a:pt x="100656" y="122040"/>
                  </a:lnTo>
                  <a:lnTo>
                    <a:pt x="101628" y="152281"/>
                  </a:lnTo>
                  <a:lnTo>
                    <a:pt x="102492" y="152281"/>
                  </a:lnTo>
                  <a:lnTo>
                    <a:pt x="103464" y="115992"/>
                  </a:lnTo>
                  <a:lnTo>
                    <a:pt x="104436" y="122688"/>
                  </a:lnTo>
                  <a:lnTo>
                    <a:pt x="105300" y="109728"/>
                  </a:lnTo>
                  <a:lnTo>
                    <a:pt x="106272" y="154009"/>
                  </a:lnTo>
                  <a:lnTo>
                    <a:pt x="107136" y="76140"/>
                  </a:lnTo>
                  <a:lnTo>
                    <a:pt x="108108" y="136081"/>
                  </a:lnTo>
                  <a:lnTo>
                    <a:pt x="108972" y="103140"/>
                  </a:lnTo>
                  <a:lnTo>
                    <a:pt x="109944" y="109620"/>
                  </a:lnTo>
                  <a:lnTo>
                    <a:pt x="110808" y="112104"/>
                  </a:lnTo>
                  <a:lnTo>
                    <a:pt x="111780" y="83484"/>
                  </a:lnTo>
                  <a:lnTo>
                    <a:pt x="112752" y="138565"/>
                  </a:lnTo>
                  <a:lnTo>
                    <a:pt x="113616" y="136405"/>
                  </a:lnTo>
                  <a:lnTo>
                    <a:pt x="114588" y="140077"/>
                  </a:lnTo>
                  <a:lnTo>
                    <a:pt x="115452" y="108000"/>
                  </a:lnTo>
                  <a:lnTo>
                    <a:pt x="116424" y="94176"/>
                  </a:lnTo>
                  <a:lnTo>
                    <a:pt x="117288" y="91368"/>
                  </a:lnTo>
                  <a:lnTo>
                    <a:pt x="118260" y="120096"/>
                  </a:lnTo>
                  <a:lnTo>
                    <a:pt x="119124" y="119664"/>
                  </a:lnTo>
                  <a:lnTo>
                    <a:pt x="120096" y="119664"/>
                  </a:lnTo>
                  <a:lnTo>
                    <a:pt x="121068" y="111672"/>
                  </a:lnTo>
                  <a:lnTo>
                    <a:pt x="121932" y="102060"/>
                  </a:lnTo>
                  <a:lnTo>
                    <a:pt x="122904" y="112320"/>
                  </a:lnTo>
                  <a:lnTo>
                    <a:pt x="123768" y="110592"/>
                  </a:lnTo>
                  <a:lnTo>
                    <a:pt x="124740" y="83916"/>
                  </a:lnTo>
                  <a:lnTo>
                    <a:pt x="125604" y="126900"/>
                  </a:lnTo>
                  <a:lnTo>
                    <a:pt x="126576" y="111456"/>
                  </a:lnTo>
                  <a:lnTo>
                    <a:pt x="127440" y="62100"/>
                  </a:lnTo>
                  <a:lnTo>
                    <a:pt x="128412" y="61992"/>
                  </a:lnTo>
                  <a:lnTo>
                    <a:pt x="129384" y="131652"/>
                  </a:lnTo>
                  <a:lnTo>
                    <a:pt x="130248" y="81324"/>
                  </a:lnTo>
                  <a:lnTo>
                    <a:pt x="131220" y="118476"/>
                  </a:lnTo>
                  <a:lnTo>
                    <a:pt x="132084" y="72144"/>
                  </a:lnTo>
                  <a:lnTo>
                    <a:pt x="133056" y="114912"/>
                  </a:lnTo>
                  <a:lnTo>
                    <a:pt x="133920" y="91800"/>
                  </a:lnTo>
                  <a:lnTo>
                    <a:pt x="134892" y="134568"/>
                  </a:lnTo>
                  <a:lnTo>
                    <a:pt x="135757" y="140509"/>
                  </a:lnTo>
                  <a:lnTo>
                    <a:pt x="136729" y="69768"/>
                  </a:lnTo>
                  <a:lnTo>
                    <a:pt x="137701" y="142993"/>
                  </a:lnTo>
                  <a:lnTo>
                    <a:pt x="138565" y="66852"/>
                  </a:lnTo>
                  <a:lnTo>
                    <a:pt x="139537" y="84996"/>
                  </a:lnTo>
                  <a:lnTo>
                    <a:pt x="140401" y="111456"/>
                  </a:lnTo>
                  <a:lnTo>
                    <a:pt x="141373" y="123336"/>
                  </a:lnTo>
                  <a:lnTo>
                    <a:pt x="142237" y="126360"/>
                  </a:lnTo>
                  <a:lnTo>
                    <a:pt x="143209" y="85860"/>
                  </a:lnTo>
                  <a:lnTo>
                    <a:pt x="144073" y="104112"/>
                  </a:lnTo>
                  <a:lnTo>
                    <a:pt x="145045" y="95472"/>
                  </a:lnTo>
                  <a:lnTo>
                    <a:pt x="145909" y="121932"/>
                  </a:lnTo>
                  <a:lnTo>
                    <a:pt x="146881" y="151309"/>
                  </a:lnTo>
                  <a:lnTo>
                    <a:pt x="147853" y="28296"/>
                  </a:lnTo>
                  <a:lnTo>
                    <a:pt x="148717" y="131112"/>
                  </a:lnTo>
                  <a:lnTo>
                    <a:pt x="149689" y="79596"/>
                  </a:lnTo>
                  <a:lnTo>
                    <a:pt x="150553" y="76572"/>
                  </a:lnTo>
                  <a:lnTo>
                    <a:pt x="151525" y="90180"/>
                  </a:lnTo>
                  <a:lnTo>
                    <a:pt x="152389" y="145153"/>
                  </a:lnTo>
                  <a:lnTo>
                    <a:pt x="153361" y="41580"/>
                  </a:lnTo>
                  <a:lnTo>
                    <a:pt x="154225" y="71928"/>
                  </a:lnTo>
                  <a:lnTo>
                    <a:pt x="155197" y="102708"/>
                  </a:lnTo>
                  <a:lnTo>
                    <a:pt x="156169" y="109080"/>
                  </a:lnTo>
                  <a:lnTo>
                    <a:pt x="157033" y="129708"/>
                  </a:lnTo>
                  <a:lnTo>
                    <a:pt x="158005" y="104112"/>
                  </a:lnTo>
                  <a:lnTo>
                    <a:pt x="158869" y="81432"/>
                  </a:lnTo>
                  <a:lnTo>
                    <a:pt x="159841" y="80892"/>
                  </a:lnTo>
                  <a:lnTo>
                    <a:pt x="160705" y="141805"/>
                  </a:lnTo>
                  <a:lnTo>
                    <a:pt x="161677" y="96984"/>
                  </a:lnTo>
                  <a:lnTo>
                    <a:pt x="162541" y="86400"/>
                  </a:lnTo>
                  <a:lnTo>
                    <a:pt x="163513" y="121824"/>
                  </a:lnTo>
                  <a:lnTo>
                    <a:pt x="164485" y="102708"/>
                  </a:lnTo>
                  <a:lnTo>
                    <a:pt x="165349" y="116208"/>
                  </a:lnTo>
                  <a:lnTo>
                    <a:pt x="166321" y="102384"/>
                  </a:lnTo>
                  <a:lnTo>
                    <a:pt x="167185" y="154873"/>
                  </a:lnTo>
                  <a:lnTo>
                    <a:pt x="168157" y="87696"/>
                  </a:lnTo>
                  <a:lnTo>
                    <a:pt x="169021" y="119556"/>
                  </a:lnTo>
                  <a:lnTo>
                    <a:pt x="169993" y="76572"/>
                  </a:lnTo>
                  <a:lnTo>
                    <a:pt x="170857" y="110808"/>
                  </a:lnTo>
                  <a:lnTo>
                    <a:pt x="171829" y="107352"/>
                  </a:lnTo>
                  <a:lnTo>
                    <a:pt x="172801" y="93960"/>
                  </a:lnTo>
                  <a:lnTo>
                    <a:pt x="173665" y="90720"/>
                  </a:lnTo>
                  <a:lnTo>
                    <a:pt x="174637" y="121284"/>
                  </a:lnTo>
                  <a:lnTo>
                    <a:pt x="175501" y="96984"/>
                  </a:lnTo>
                  <a:lnTo>
                    <a:pt x="176473" y="142777"/>
                  </a:lnTo>
                  <a:lnTo>
                    <a:pt x="177337" y="70092"/>
                  </a:lnTo>
                  <a:lnTo>
                    <a:pt x="178309" y="64908"/>
                  </a:lnTo>
                  <a:lnTo>
                    <a:pt x="179173" y="69984"/>
                  </a:lnTo>
                  <a:lnTo>
                    <a:pt x="180145" y="76032"/>
                  </a:lnTo>
                  <a:lnTo>
                    <a:pt x="181117" y="133704"/>
                  </a:lnTo>
                  <a:lnTo>
                    <a:pt x="181981" y="92340"/>
                  </a:lnTo>
                  <a:lnTo>
                    <a:pt x="182953" y="67932"/>
                  </a:lnTo>
                  <a:lnTo>
                    <a:pt x="183817" y="116100"/>
                  </a:lnTo>
                  <a:lnTo>
                    <a:pt x="184789" y="88128"/>
                  </a:lnTo>
                  <a:lnTo>
                    <a:pt x="185653" y="115344"/>
                  </a:lnTo>
                  <a:lnTo>
                    <a:pt x="186625" y="114804"/>
                  </a:lnTo>
                  <a:lnTo>
                    <a:pt x="187489" y="100548"/>
                  </a:lnTo>
                  <a:lnTo>
                    <a:pt x="188461" y="110376"/>
                  </a:lnTo>
                  <a:lnTo>
                    <a:pt x="189433" y="94176"/>
                  </a:lnTo>
                  <a:lnTo>
                    <a:pt x="190297" y="127008"/>
                  </a:lnTo>
                  <a:lnTo>
                    <a:pt x="191269" y="123336"/>
                  </a:lnTo>
                  <a:lnTo>
                    <a:pt x="192133" y="56592"/>
                  </a:lnTo>
                  <a:lnTo>
                    <a:pt x="193105" y="82836"/>
                  </a:lnTo>
                  <a:lnTo>
                    <a:pt x="193969" y="127656"/>
                  </a:lnTo>
                  <a:lnTo>
                    <a:pt x="194941" y="105516"/>
                  </a:lnTo>
                  <a:lnTo>
                    <a:pt x="195805" y="115776"/>
                  </a:lnTo>
                  <a:lnTo>
                    <a:pt x="196777" y="112644"/>
                  </a:lnTo>
                  <a:lnTo>
                    <a:pt x="197749" y="86940"/>
                  </a:lnTo>
                  <a:lnTo>
                    <a:pt x="198613" y="134352"/>
                  </a:lnTo>
                  <a:lnTo>
                    <a:pt x="199585" y="102060"/>
                  </a:lnTo>
                  <a:lnTo>
                    <a:pt x="200449" y="81324"/>
                  </a:lnTo>
                  <a:lnTo>
                    <a:pt x="201421" y="127764"/>
                  </a:lnTo>
                  <a:lnTo>
                    <a:pt x="202285" y="84672"/>
                  </a:lnTo>
                  <a:lnTo>
                    <a:pt x="203257" y="128196"/>
                  </a:lnTo>
                  <a:lnTo>
                    <a:pt x="204121" y="147961"/>
                  </a:lnTo>
                  <a:lnTo>
                    <a:pt x="205093" y="102816"/>
                  </a:lnTo>
                  <a:lnTo>
                    <a:pt x="205957" y="104112"/>
                  </a:lnTo>
                  <a:lnTo>
                    <a:pt x="206929" y="85752"/>
                  </a:lnTo>
                  <a:lnTo>
                    <a:pt x="207901" y="98172"/>
                  </a:lnTo>
                  <a:lnTo>
                    <a:pt x="208765" y="120636"/>
                  </a:lnTo>
                  <a:lnTo>
                    <a:pt x="209737" y="120636"/>
                  </a:lnTo>
                  <a:lnTo>
                    <a:pt x="210601" y="89316"/>
                  </a:lnTo>
                  <a:lnTo>
                    <a:pt x="211573" y="89100"/>
                  </a:lnTo>
                  <a:lnTo>
                    <a:pt x="212437" y="140077"/>
                  </a:lnTo>
                  <a:lnTo>
                    <a:pt x="213409" y="171505"/>
                  </a:lnTo>
                  <a:lnTo>
                    <a:pt x="214273" y="67500"/>
                  </a:lnTo>
                  <a:lnTo>
                    <a:pt x="215245" y="74088"/>
                  </a:lnTo>
                  <a:lnTo>
                    <a:pt x="216217" y="116856"/>
                  </a:lnTo>
                  <a:lnTo>
                    <a:pt x="217081" y="73764"/>
                  </a:lnTo>
                  <a:lnTo>
                    <a:pt x="218053" y="97740"/>
                  </a:lnTo>
                  <a:lnTo>
                    <a:pt x="218917" y="113724"/>
                  </a:lnTo>
                  <a:lnTo>
                    <a:pt x="219889" y="78948"/>
                  </a:lnTo>
                  <a:lnTo>
                    <a:pt x="220753" y="115236"/>
                  </a:lnTo>
                  <a:lnTo>
                    <a:pt x="221725" y="69768"/>
                  </a:lnTo>
                  <a:lnTo>
                    <a:pt x="222589" y="104760"/>
                  </a:lnTo>
                  <a:lnTo>
                    <a:pt x="223561" y="100764"/>
                  </a:lnTo>
                  <a:lnTo>
                    <a:pt x="224533" y="125928"/>
                  </a:lnTo>
                  <a:lnTo>
                    <a:pt x="225397" y="131328"/>
                  </a:lnTo>
                  <a:lnTo>
                    <a:pt x="226369" y="110808"/>
                  </a:lnTo>
                  <a:lnTo>
                    <a:pt x="227233" y="110808"/>
                  </a:lnTo>
                  <a:lnTo>
                    <a:pt x="228205" y="87372"/>
                  </a:lnTo>
                  <a:lnTo>
                    <a:pt x="229069" y="128088"/>
                  </a:lnTo>
                  <a:lnTo>
                    <a:pt x="230041" y="104868"/>
                  </a:lnTo>
                  <a:lnTo>
                    <a:pt x="230905" y="86616"/>
                  </a:lnTo>
                  <a:lnTo>
                    <a:pt x="231877" y="120528"/>
                  </a:lnTo>
                  <a:lnTo>
                    <a:pt x="232849" y="124308"/>
                  </a:lnTo>
                  <a:lnTo>
                    <a:pt x="233713" y="82836"/>
                  </a:lnTo>
                  <a:lnTo>
                    <a:pt x="234685" y="113508"/>
                  </a:lnTo>
                  <a:lnTo>
                    <a:pt x="235549" y="121932"/>
                  </a:lnTo>
                  <a:lnTo>
                    <a:pt x="236521" y="115992"/>
                  </a:lnTo>
                  <a:lnTo>
                    <a:pt x="237385" y="95580"/>
                  </a:lnTo>
                  <a:lnTo>
                    <a:pt x="238357" y="86292"/>
                  </a:lnTo>
                  <a:lnTo>
                    <a:pt x="239221" y="82188"/>
                  </a:lnTo>
                  <a:lnTo>
                    <a:pt x="240193" y="110592"/>
                  </a:lnTo>
                  <a:lnTo>
                    <a:pt x="241165" y="78948"/>
                  </a:lnTo>
                  <a:lnTo>
                    <a:pt x="242029" y="99360"/>
                  </a:lnTo>
                  <a:lnTo>
                    <a:pt x="243001" y="126576"/>
                  </a:lnTo>
                  <a:lnTo>
                    <a:pt x="243865" y="84996"/>
                  </a:lnTo>
                  <a:lnTo>
                    <a:pt x="244837" y="119772"/>
                  </a:lnTo>
                  <a:lnTo>
                    <a:pt x="245701" y="104976"/>
                  </a:lnTo>
                  <a:lnTo>
                    <a:pt x="246673" y="107460"/>
                  </a:lnTo>
                  <a:lnTo>
                    <a:pt x="247537" y="137701"/>
                  </a:lnTo>
                  <a:lnTo>
                    <a:pt x="248509" y="53244"/>
                  </a:lnTo>
                  <a:lnTo>
                    <a:pt x="249481" y="86508"/>
                  </a:lnTo>
                  <a:lnTo>
                    <a:pt x="250345" y="49140"/>
                  </a:lnTo>
                  <a:lnTo>
                    <a:pt x="251317" y="71280"/>
                  </a:lnTo>
                  <a:lnTo>
                    <a:pt x="252181" y="139213"/>
                  </a:lnTo>
                  <a:lnTo>
                    <a:pt x="253153" y="74196"/>
                  </a:lnTo>
                  <a:lnTo>
                    <a:pt x="254017" y="133488"/>
                  </a:lnTo>
                  <a:lnTo>
                    <a:pt x="254989" y="64476"/>
                  </a:lnTo>
                  <a:lnTo>
                    <a:pt x="255853" y="100872"/>
                  </a:lnTo>
                  <a:lnTo>
                    <a:pt x="256825" y="104544"/>
                  </a:lnTo>
                  <a:lnTo>
                    <a:pt x="257689" y="115020"/>
                  </a:lnTo>
                  <a:lnTo>
                    <a:pt x="258661" y="88452"/>
                  </a:lnTo>
                  <a:lnTo>
                    <a:pt x="259633" y="118260"/>
                  </a:lnTo>
                  <a:lnTo>
                    <a:pt x="260497" y="93636"/>
                  </a:lnTo>
                  <a:lnTo>
                    <a:pt x="261469" y="97308"/>
                  </a:lnTo>
                  <a:lnTo>
                    <a:pt x="262333" y="124740"/>
                  </a:lnTo>
                  <a:lnTo>
                    <a:pt x="263305" y="105084"/>
                  </a:lnTo>
                  <a:lnTo>
                    <a:pt x="264169" y="102600"/>
                  </a:lnTo>
                  <a:lnTo>
                    <a:pt x="265141" y="82944"/>
                  </a:lnTo>
                  <a:lnTo>
                    <a:pt x="266005" y="98712"/>
                  </a:lnTo>
                  <a:lnTo>
                    <a:pt x="266977" y="107892"/>
                  </a:lnTo>
                  <a:lnTo>
                    <a:pt x="267949" y="95148"/>
                  </a:lnTo>
                  <a:lnTo>
                    <a:pt x="268813" y="120096"/>
                  </a:lnTo>
                  <a:lnTo>
                    <a:pt x="269785" y="124740"/>
                  </a:lnTo>
                  <a:lnTo>
                    <a:pt x="270649" y="140617"/>
                  </a:lnTo>
                  <a:lnTo>
                    <a:pt x="271622" y="129168"/>
                  </a:lnTo>
                  <a:lnTo>
                    <a:pt x="272486" y="82296"/>
                  </a:lnTo>
                  <a:lnTo>
                    <a:pt x="273458" y="93312"/>
                  </a:lnTo>
                  <a:lnTo>
                    <a:pt x="274322" y="93636"/>
                  </a:lnTo>
                  <a:lnTo>
                    <a:pt x="275294" y="103032"/>
                  </a:lnTo>
                  <a:lnTo>
                    <a:pt x="276266" y="103032"/>
                  </a:lnTo>
                  <a:lnTo>
                    <a:pt x="277130" y="91908"/>
                  </a:lnTo>
                  <a:lnTo>
                    <a:pt x="278102" y="90504"/>
                  </a:lnTo>
                  <a:lnTo>
                    <a:pt x="278966" y="110484"/>
                  </a:lnTo>
                  <a:lnTo>
                    <a:pt x="279938" y="73008"/>
                  </a:lnTo>
                  <a:lnTo>
                    <a:pt x="280802" y="131544"/>
                  </a:lnTo>
                  <a:lnTo>
                    <a:pt x="281774" y="97200"/>
                  </a:lnTo>
                  <a:lnTo>
                    <a:pt x="282638" y="112860"/>
                  </a:lnTo>
                  <a:lnTo>
                    <a:pt x="283610" y="111564"/>
                  </a:lnTo>
                  <a:lnTo>
                    <a:pt x="284582" y="114588"/>
                  </a:lnTo>
                  <a:lnTo>
                    <a:pt x="285446" y="98172"/>
                  </a:lnTo>
                  <a:lnTo>
                    <a:pt x="286418" y="139969"/>
                  </a:lnTo>
                  <a:lnTo>
                    <a:pt x="287282" y="97740"/>
                  </a:lnTo>
                  <a:lnTo>
                    <a:pt x="288254" y="114156"/>
                  </a:lnTo>
                  <a:lnTo>
                    <a:pt x="289118" y="158005"/>
                  </a:lnTo>
                  <a:lnTo>
                    <a:pt x="290090" y="167509"/>
                  </a:lnTo>
                  <a:lnTo>
                    <a:pt x="290954" y="153793"/>
                  </a:lnTo>
                  <a:lnTo>
                    <a:pt x="291926" y="163945"/>
                  </a:lnTo>
                  <a:lnTo>
                    <a:pt x="292898" y="96120"/>
                  </a:lnTo>
                  <a:lnTo>
                    <a:pt x="293762" y="96120"/>
                  </a:lnTo>
                  <a:lnTo>
                    <a:pt x="294734" y="56592"/>
                  </a:lnTo>
                  <a:lnTo>
                    <a:pt x="295598" y="140725"/>
                  </a:lnTo>
                  <a:lnTo>
                    <a:pt x="296570" y="150985"/>
                  </a:lnTo>
                  <a:lnTo>
                    <a:pt x="297434" y="66312"/>
                  </a:lnTo>
                  <a:lnTo>
                    <a:pt x="298406" y="66312"/>
                  </a:lnTo>
                  <a:lnTo>
                    <a:pt x="299270" y="128088"/>
                  </a:lnTo>
                  <a:lnTo>
                    <a:pt x="300242" y="94716"/>
                  </a:lnTo>
                  <a:lnTo>
                    <a:pt x="301214" y="114372"/>
                  </a:lnTo>
                  <a:lnTo>
                    <a:pt x="302078" y="62640"/>
                  </a:lnTo>
                  <a:lnTo>
                    <a:pt x="303050" y="136189"/>
                  </a:lnTo>
                  <a:lnTo>
                    <a:pt x="303914" y="95796"/>
                  </a:lnTo>
                  <a:lnTo>
                    <a:pt x="304886" y="117936"/>
                  </a:lnTo>
                  <a:lnTo>
                    <a:pt x="305750" y="151201"/>
                  </a:lnTo>
                  <a:lnTo>
                    <a:pt x="306722" y="139213"/>
                  </a:lnTo>
                  <a:lnTo>
                    <a:pt x="307586" y="133164"/>
                  </a:lnTo>
                  <a:lnTo>
                    <a:pt x="308558" y="78084"/>
                  </a:lnTo>
                  <a:lnTo>
                    <a:pt x="309530" y="76572"/>
                  </a:lnTo>
                  <a:lnTo>
                    <a:pt x="310394" y="109728"/>
                  </a:lnTo>
                  <a:lnTo>
                    <a:pt x="311366" y="82728"/>
                  </a:lnTo>
                  <a:lnTo>
                    <a:pt x="312230" y="101952"/>
                  </a:lnTo>
                  <a:lnTo>
                    <a:pt x="313202" y="150229"/>
                  </a:lnTo>
                  <a:lnTo>
                    <a:pt x="314066" y="91584"/>
                  </a:lnTo>
                  <a:lnTo>
                    <a:pt x="315038" y="118044"/>
                  </a:lnTo>
                  <a:lnTo>
                    <a:pt x="315902" y="115992"/>
                  </a:lnTo>
                  <a:lnTo>
                    <a:pt x="316874" y="102060"/>
                  </a:lnTo>
                  <a:lnTo>
                    <a:pt x="317738" y="117396"/>
                  </a:lnTo>
                  <a:lnTo>
                    <a:pt x="318710" y="125388"/>
                  </a:lnTo>
                  <a:lnTo>
                    <a:pt x="319682" y="95148"/>
                  </a:lnTo>
                  <a:lnTo>
                    <a:pt x="320546" y="105840"/>
                  </a:lnTo>
                  <a:lnTo>
                    <a:pt x="321518" y="75924"/>
                  </a:lnTo>
                  <a:lnTo>
                    <a:pt x="322382" y="47628"/>
                  </a:lnTo>
                  <a:lnTo>
                    <a:pt x="323354" y="135973"/>
                  </a:lnTo>
                  <a:lnTo>
                    <a:pt x="324218" y="74736"/>
                  </a:lnTo>
                  <a:lnTo>
                    <a:pt x="325190" y="85860"/>
                  </a:lnTo>
                  <a:lnTo>
                    <a:pt x="326054" y="71712"/>
                  </a:lnTo>
                  <a:lnTo>
                    <a:pt x="327026" y="87912"/>
                  </a:lnTo>
                  <a:lnTo>
                    <a:pt x="327998" y="129708"/>
                  </a:lnTo>
                  <a:lnTo>
                    <a:pt x="328862" y="144721"/>
                  </a:lnTo>
                  <a:lnTo>
                    <a:pt x="329834" y="115560"/>
                  </a:lnTo>
                  <a:lnTo>
                    <a:pt x="330698" y="91368"/>
                  </a:lnTo>
                  <a:lnTo>
                    <a:pt x="331670" y="87264"/>
                  </a:lnTo>
                  <a:lnTo>
                    <a:pt x="332534" y="114048"/>
                  </a:lnTo>
                  <a:lnTo>
                    <a:pt x="333506" y="101736"/>
                  </a:lnTo>
                  <a:lnTo>
                    <a:pt x="334370" y="98496"/>
                  </a:lnTo>
                  <a:lnTo>
                    <a:pt x="335342" y="102384"/>
                  </a:lnTo>
                  <a:lnTo>
                    <a:pt x="336314" y="55944"/>
                  </a:lnTo>
                  <a:lnTo>
                    <a:pt x="337178" y="83592"/>
                  </a:lnTo>
                  <a:lnTo>
                    <a:pt x="338150" y="99576"/>
                  </a:lnTo>
                  <a:lnTo>
                    <a:pt x="339014" y="51840"/>
                  </a:lnTo>
                  <a:lnTo>
                    <a:pt x="339986" y="74304"/>
                  </a:lnTo>
                  <a:lnTo>
                    <a:pt x="340850" y="135540"/>
                  </a:lnTo>
                  <a:lnTo>
                    <a:pt x="341822" y="163729"/>
                  </a:lnTo>
                  <a:lnTo>
                    <a:pt x="342686" y="126792"/>
                  </a:lnTo>
                  <a:lnTo>
                    <a:pt x="343658" y="124524"/>
                  </a:lnTo>
                  <a:lnTo>
                    <a:pt x="344630" y="69552"/>
                  </a:lnTo>
                  <a:lnTo>
                    <a:pt x="345494" y="88128"/>
                  </a:lnTo>
                  <a:lnTo>
                    <a:pt x="346466" y="71064"/>
                  </a:lnTo>
                  <a:lnTo>
                    <a:pt x="347330" y="142885"/>
                  </a:lnTo>
                  <a:lnTo>
                    <a:pt x="348302" y="90936"/>
                  </a:lnTo>
                  <a:lnTo>
                    <a:pt x="349166" y="73764"/>
                  </a:lnTo>
                  <a:lnTo>
                    <a:pt x="350138" y="136513"/>
                  </a:lnTo>
                  <a:lnTo>
                    <a:pt x="351002" y="145693"/>
                  </a:lnTo>
                  <a:lnTo>
                    <a:pt x="351974" y="114264"/>
                  </a:lnTo>
                  <a:lnTo>
                    <a:pt x="352946" y="98280"/>
                  </a:lnTo>
                  <a:lnTo>
                    <a:pt x="353810" y="168157"/>
                  </a:lnTo>
                  <a:lnTo>
                    <a:pt x="354782" y="73440"/>
                  </a:lnTo>
                  <a:lnTo>
                    <a:pt x="355646" y="137809"/>
                  </a:lnTo>
                  <a:lnTo>
                    <a:pt x="356618" y="113400"/>
                  </a:lnTo>
                  <a:lnTo>
                    <a:pt x="357482" y="137917"/>
                  </a:lnTo>
                  <a:lnTo>
                    <a:pt x="358454" y="89100"/>
                  </a:lnTo>
                  <a:lnTo>
                    <a:pt x="359318" y="94500"/>
                  </a:lnTo>
                  <a:lnTo>
                    <a:pt x="360290" y="117396"/>
                  </a:lnTo>
                  <a:lnTo>
                    <a:pt x="361262" y="126252"/>
                  </a:lnTo>
                  <a:lnTo>
                    <a:pt x="362126" y="97416"/>
                  </a:lnTo>
                  <a:lnTo>
                    <a:pt x="363098" y="115560"/>
                  </a:lnTo>
                  <a:lnTo>
                    <a:pt x="363962" y="101952"/>
                  </a:lnTo>
                  <a:lnTo>
                    <a:pt x="364934" y="113616"/>
                  </a:lnTo>
                  <a:lnTo>
                    <a:pt x="365798" y="112320"/>
                  </a:lnTo>
                  <a:lnTo>
                    <a:pt x="366770" y="123120"/>
                  </a:lnTo>
                  <a:lnTo>
                    <a:pt x="367634" y="95796"/>
                  </a:lnTo>
                  <a:lnTo>
                    <a:pt x="368606" y="71604"/>
                  </a:lnTo>
                  <a:lnTo>
                    <a:pt x="369470" y="149149"/>
                  </a:lnTo>
                  <a:lnTo>
                    <a:pt x="370442" y="66420"/>
                  </a:lnTo>
                  <a:lnTo>
                    <a:pt x="371414" y="102708"/>
                  </a:lnTo>
                  <a:lnTo>
                    <a:pt x="372278" y="115236"/>
                  </a:lnTo>
                  <a:lnTo>
                    <a:pt x="373250" y="115236"/>
                  </a:lnTo>
                  <a:lnTo>
                    <a:pt x="374114" y="57132"/>
                  </a:lnTo>
                  <a:lnTo>
                    <a:pt x="375086" y="70200"/>
                  </a:lnTo>
                  <a:lnTo>
                    <a:pt x="375950" y="158545"/>
                  </a:lnTo>
                  <a:lnTo>
                    <a:pt x="376922" y="125280"/>
                  </a:lnTo>
                  <a:lnTo>
                    <a:pt x="377786" y="81540"/>
                  </a:lnTo>
                  <a:lnTo>
                    <a:pt x="378758" y="81540"/>
                  </a:lnTo>
                  <a:lnTo>
                    <a:pt x="379730" y="58644"/>
                  </a:lnTo>
                  <a:lnTo>
                    <a:pt x="380594" y="71928"/>
                  </a:lnTo>
                  <a:lnTo>
                    <a:pt x="381566" y="93960"/>
                  </a:lnTo>
                  <a:lnTo>
                    <a:pt x="382430" y="175177"/>
                  </a:lnTo>
                  <a:lnTo>
                    <a:pt x="383402" y="105300"/>
                  </a:lnTo>
                  <a:lnTo>
                    <a:pt x="384266" y="100872"/>
                  </a:lnTo>
                  <a:lnTo>
                    <a:pt x="385238" y="92340"/>
                  </a:lnTo>
                  <a:lnTo>
                    <a:pt x="386102" y="99468"/>
                  </a:lnTo>
                  <a:lnTo>
                    <a:pt x="387074" y="90504"/>
                  </a:lnTo>
                  <a:lnTo>
                    <a:pt x="388046" y="86076"/>
                  </a:lnTo>
                  <a:lnTo>
                    <a:pt x="388910" y="125496"/>
                  </a:lnTo>
                  <a:lnTo>
                    <a:pt x="389882" y="78084"/>
                  </a:lnTo>
                  <a:lnTo>
                    <a:pt x="390746" y="133164"/>
                  </a:lnTo>
                  <a:lnTo>
                    <a:pt x="391718" y="80676"/>
                  </a:lnTo>
                  <a:lnTo>
                    <a:pt x="392582" y="112536"/>
                  </a:lnTo>
                  <a:lnTo>
                    <a:pt x="393554" y="91152"/>
                  </a:lnTo>
                  <a:lnTo>
                    <a:pt x="394418" y="69444"/>
                  </a:lnTo>
                  <a:lnTo>
                    <a:pt x="395390" y="81540"/>
                  </a:lnTo>
                  <a:lnTo>
                    <a:pt x="396362" y="105192"/>
                  </a:lnTo>
                  <a:lnTo>
                    <a:pt x="397226" y="130356"/>
                  </a:lnTo>
                  <a:lnTo>
                    <a:pt x="398198" y="142129"/>
                  </a:lnTo>
                  <a:lnTo>
                    <a:pt x="399062" y="171937"/>
                  </a:lnTo>
                  <a:lnTo>
                    <a:pt x="400034" y="112104"/>
                  </a:lnTo>
                  <a:lnTo>
                    <a:pt x="400898" y="122148"/>
                  </a:lnTo>
                  <a:lnTo>
                    <a:pt x="401870" y="86292"/>
                  </a:lnTo>
                  <a:lnTo>
                    <a:pt x="402734" y="70092"/>
                  </a:lnTo>
                  <a:lnTo>
                    <a:pt x="403706" y="94932"/>
                  </a:lnTo>
                  <a:lnTo>
                    <a:pt x="404678" y="106488"/>
                  </a:lnTo>
                  <a:lnTo>
                    <a:pt x="405542" y="123660"/>
                  </a:lnTo>
                  <a:lnTo>
                    <a:pt x="406514" y="116424"/>
                  </a:lnTo>
                  <a:lnTo>
                    <a:pt x="407379" y="95040"/>
                  </a:lnTo>
                  <a:lnTo>
                    <a:pt x="408351" y="89100"/>
                  </a:lnTo>
                  <a:lnTo>
                    <a:pt x="409215" y="123768"/>
                  </a:lnTo>
                  <a:lnTo>
                    <a:pt x="410187" y="90180"/>
                  </a:lnTo>
                  <a:lnTo>
                    <a:pt x="411051" y="84996"/>
                  </a:lnTo>
                  <a:lnTo>
                    <a:pt x="412023" y="85428"/>
                  </a:lnTo>
                  <a:lnTo>
                    <a:pt x="412995" y="71604"/>
                  </a:lnTo>
                  <a:lnTo>
                    <a:pt x="413859" y="91044"/>
                  </a:lnTo>
                  <a:lnTo>
                    <a:pt x="414831" y="122472"/>
                  </a:lnTo>
                  <a:lnTo>
                    <a:pt x="415695" y="86616"/>
                  </a:lnTo>
                  <a:lnTo>
                    <a:pt x="416667" y="89640"/>
                  </a:lnTo>
                  <a:lnTo>
                    <a:pt x="417531" y="150013"/>
                  </a:lnTo>
                  <a:lnTo>
                    <a:pt x="418503" y="81864"/>
                  </a:lnTo>
                  <a:lnTo>
                    <a:pt x="419367" y="129384"/>
                  </a:lnTo>
                  <a:lnTo>
                    <a:pt x="420339" y="84024"/>
                  </a:lnTo>
                  <a:lnTo>
                    <a:pt x="421311" y="68472"/>
                  </a:lnTo>
                  <a:lnTo>
                    <a:pt x="422175" y="86940"/>
                  </a:lnTo>
                  <a:lnTo>
                    <a:pt x="423147" y="108756"/>
                  </a:lnTo>
                  <a:lnTo>
                    <a:pt x="424011" y="126792"/>
                  </a:lnTo>
                  <a:lnTo>
                    <a:pt x="424983" y="96768"/>
                  </a:lnTo>
                  <a:lnTo>
                    <a:pt x="425847" y="107568"/>
                  </a:lnTo>
                  <a:lnTo>
                    <a:pt x="426819" y="84240"/>
                  </a:lnTo>
                  <a:lnTo>
                    <a:pt x="427683" y="98712"/>
                  </a:lnTo>
                  <a:lnTo>
                    <a:pt x="428655" y="114480"/>
                  </a:lnTo>
                  <a:lnTo>
                    <a:pt x="429519" y="92664"/>
                  </a:lnTo>
                  <a:lnTo>
                    <a:pt x="430491" y="89316"/>
                  </a:lnTo>
                  <a:lnTo>
                    <a:pt x="431463" y="84348"/>
                  </a:lnTo>
                  <a:lnTo>
                    <a:pt x="432327" y="89208"/>
                  </a:lnTo>
                  <a:lnTo>
                    <a:pt x="433299" y="121068"/>
                  </a:lnTo>
                  <a:lnTo>
                    <a:pt x="434163" y="103572"/>
                  </a:lnTo>
                  <a:lnTo>
                    <a:pt x="435135" y="104112"/>
                  </a:lnTo>
                  <a:lnTo>
                    <a:pt x="435999" y="100980"/>
                  </a:lnTo>
                  <a:lnTo>
                    <a:pt x="436971" y="112320"/>
                  </a:lnTo>
                  <a:lnTo>
                    <a:pt x="437835" y="73872"/>
                  </a:lnTo>
                  <a:lnTo>
                    <a:pt x="438807" y="100116"/>
                  </a:lnTo>
                  <a:lnTo>
                    <a:pt x="439779" y="140293"/>
                  </a:lnTo>
                  <a:lnTo>
                    <a:pt x="440643" y="140617"/>
                  </a:lnTo>
                  <a:lnTo>
                    <a:pt x="441615" y="106056"/>
                  </a:lnTo>
                  <a:lnTo>
                    <a:pt x="442479" y="106272"/>
                  </a:lnTo>
                  <a:lnTo>
                    <a:pt x="443451" y="104328"/>
                  </a:lnTo>
                  <a:lnTo>
                    <a:pt x="444315" y="93528"/>
                  </a:lnTo>
                  <a:lnTo>
                    <a:pt x="445287" y="97524"/>
                  </a:lnTo>
                  <a:lnTo>
                    <a:pt x="446151" y="82512"/>
                  </a:lnTo>
                  <a:lnTo>
                    <a:pt x="447123" y="77436"/>
                  </a:lnTo>
                  <a:lnTo>
                    <a:pt x="448095" y="131976"/>
                  </a:lnTo>
                  <a:lnTo>
                    <a:pt x="448959" y="123768"/>
                  </a:lnTo>
                  <a:lnTo>
                    <a:pt x="449931" y="99036"/>
                  </a:lnTo>
                  <a:lnTo>
                    <a:pt x="450795" y="115020"/>
                  </a:lnTo>
                  <a:lnTo>
                    <a:pt x="451767" y="81432"/>
                  </a:lnTo>
                  <a:lnTo>
                    <a:pt x="452631" y="128952"/>
                  </a:lnTo>
                  <a:lnTo>
                    <a:pt x="453603" y="116100"/>
                  </a:lnTo>
                  <a:lnTo>
                    <a:pt x="454467" y="81756"/>
                  </a:lnTo>
                  <a:lnTo>
                    <a:pt x="455439" y="128520"/>
                  </a:lnTo>
                  <a:lnTo>
                    <a:pt x="456411" y="135108"/>
                  </a:lnTo>
                  <a:lnTo>
                    <a:pt x="457275" y="87372"/>
                  </a:lnTo>
                  <a:lnTo>
                    <a:pt x="458247" y="87372"/>
                  </a:lnTo>
                  <a:lnTo>
                    <a:pt x="459111" y="117504"/>
                  </a:lnTo>
                  <a:lnTo>
                    <a:pt x="460083" y="90936"/>
                  </a:lnTo>
                  <a:lnTo>
                    <a:pt x="460947" y="122364"/>
                  </a:lnTo>
                  <a:lnTo>
                    <a:pt x="461919" y="108864"/>
                  </a:lnTo>
                  <a:lnTo>
                    <a:pt x="462783" y="111348"/>
                  </a:lnTo>
                  <a:lnTo>
                    <a:pt x="463755" y="111132"/>
                  </a:lnTo>
                  <a:lnTo>
                    <a:pt x="464727" y="104436"/>
                  </a:lnTo>
                  <a:lnTo>
                    <a:pt x="465591" y="59400"/>
                  </a:lnTo>
                  <a:lnTo>
                    <a:pt x="466563" y="86400"/>
                  </a:lnTo>
                  <a:lnTo>
                    <a:pt x="467427" y="93636"/>
                  </a:lnTo>
                  <a:lnTo>
                    <a:pt x="468399" y="123876"/>
                  </a:lnTo>
                  <a:lnTo>
                    <a:pt x="469263" y="124848"/>
                  </a:lnTo>
                  <a:lnTo>
                    <a:pt x="470235" y="117504"/>
                  </a:lnTo>
                  <a:lnTo>
                    <a:pt x="471099" y="138025"/>
                  </a:lnTo>
                  <a:lnTo>
                    <a:pt x="472071" y="107028"/>
                  </a:lnTo>
                  <a:lnTo>
                    <a:pt x="473043" y="83052"/>
                  </a:lnTo>
                  <a:lnTo>
                    <a:pt x="473907" y="126576"/>
                  </a:lnTo>
                  <a:lnTo>
                    <a:pt x="474879" y="84780"/>
                  </a:lnTo>
                  <a:lnTo>
                    <a:pt x="475743" y="99684"/>
                  </a:lnTo>
                  <a:lnTo>
                    <a:pt x="476715" y="95904"/>
                  </a:lnTo>
                  <a:lnTo>
                    <a:pt x="477579" y="61236"/>
                  </a:lnTo>
                  <a:lnTo>
                    <a:pt x="478551" y="106272"/>
                  </a:lnTo>
                  <a:lnTo>
                    <a:pt x="479415" y="126360"/>
                  </a:lnTo>
                  <a:lnTo>
                    <a:pt x="480387" y="77544"/>
                  </a:lnTo>
                  <a:lnTo>
                    <a:pt x="481359" y="100980"/>
                  </a:lnTo>
                  <a:lnTo>
                    <a:pt x="482223" y="102600"/>
                  </a:lnTo>
                  <a:lnTo>
                    <a:pt x="483195" y="140401"/>
                  </a:lnTo>
                  <a:lnTo>
                    <a:pt x="484059" y="146557"/>
                  </a:lnTo>
                  <a:lnTo>
                    <a:pt x="485031" y="112212"/>
                  </a:lnTo>
                  <a:lnTo>
                    <a:pt x="485895" y="99684"/>
                  </a:lnTo>
                  <a:lnTo>
                    <a:pt x="486867" y="121824"/>
                  </a:lnTo>
                  <a:lnTo>
                    <a:pt x="487731" y="119340"/>
                  </a:lnTo>
                  <a:lnTo>
                    <a:pt x="488703" y="95904"/>
                  </a:lnTo>
                  <a:lnTo>
                    <a:pt x="489567" y="93852"/>
                  </a:lnTo>
                  <a:lnTo>
                    <a:pt x="490539" y="90396"/>
                  </a:lnTo>
                  <a:lnTo>
                    <a:pt x="491511" y="103356"/>
                  </a:lnTo>
                  <a:lnTo>
                    <a:pt x="492375" y="124092"/>
                  </a:lnTo>
                  <a:lnTo>
                    <a:pt x="493347" y="133704"/>
                  </a:lnTo>
                  <a:lnTo>
                    <a:pt x="494211" y="106812"/>
                  </a:lnTo>
                  <a:lnTo>
                    <a:pt x="495183" y="114696"/>
                  </a:lnTo>
                  <a:lnTo>
                    <a:pt x="496047" y="81864"/>
                  </a:lnTo>
                  <a:lnTo>
                    <a:pt x="497019" y="142885"/>
                  </a:lnTo>
                  <a:lnTo>
                    <a:pt x="497883" y="138997"/>
                  </a:lnTo>
                  <a:lnTo>
                    <a:pt x="498855" y="84132"/>
                  </a:lnTo>
                  <a:lnTo>
                    <a:pt x="499827" y="76140"/>
                  </a:lnTo>
                  <a:lnTo>
                    <a:pt x="500691" y="131328"/>
                  </a:lnTo>
                  <a:lnTo>
                    <a:pt x="501663" y="101412"/>
                  </a:lnTo>
                  <a:lnTo>
                    <a:pt x="502527" y="131004"/>
                  </a:lnTo>
                  <a:lnTo>
                    <a:pt x="503499" y="94176"/>
                  </a:lnTo>
                  <a:lnTo>
                    <a:pt x="504363" y="119448"/>
                  </a:lnTo>
                  <a:lnTo>
                    <a:pt x="505335" y="84348"/>
                  </a:lnTo>
                  <a:lnTo>
                    <a:pt x="506199" y="92340"/>
                  </a:lnTo>
                  <a:lnTo>
                    <a:pt x="507171" y="91152"/>
                  </a:lnTo>
                  <a:lnTo>
                    <a:pt x="508143" y="96984"/>
                  </a:lnTo>
                  <a:lnTo>
                    <a:pt x="509007" y="92340"/>
                  </a:lnTo>
                  <a:lnTo>
                    <a:pt x="509979" y="125928"/>
                  </a:lnTo>
                  <a:lnTo>
                    <a:pt x="510843" y="118692"/>
                  </a:lnTo>
                  <a:lnTo>
                    <a:pt x="511815" y="118800"/>
                  </a:lnTo>
                  <a:lnTo>
                    <a:pt x="512679" y="99576"/>
                  </a:lnTo>
                  <a:lnTo>
                    <a:pt x="513651" y="155629"/>
                  </a:lnTo>
                  <a:lnTo>
                    <a:pt x="514515" y="54864"/>
                  </a:lnTo>
                  <a:lnTo>
                    <a:pt x="515487" y="138133"/>
                  </a:lnTo>
                  <a:lnTo>
                    <a:pt x="516459" y="140293"/>
                  </a:lnTo>
                  <a:lnTo>
                    <a:pt x="517323" y="75060"/>
                  </a:lnTo>
                  <a:lnTo>
                    <a:pt x="518295" y="86292"/>
                  </a:lnTo>
                  <a:lnTo>
                    <a:pt x="519159" y="106704"/>
                  </a:lnTo>
                  <a:lnTo>
                    <a:pt x="520131" y="95040"/>
                  </a:lnTo>
                  <a:lnTo>
                    <a:pt x="520995" y="136837"/>
                  </a:lnTo>
                  <a:lnTo>
                    <a:pt x="521967" y="117072"/>
                  </a:lnTo>
                  <a:lnTo>
                    <a:pt x="522831" y="92880"/>
                  </a:lnTo>
                  <a:lnTo>
                    <a:pt x="523803" y="133056"/>
                  </a:lnTo>
                  <a:lnTo>
                    <a:pt x="524775" y="101952"/>
                  </a:lnTo>
                  <a:lnTo>
                    <a:pt x="525639" y="112644"/>
                  </a:lnTo>
                  <a:lnTo>
                    <a:pt x="526611" y="101628"/>
                  </a:lnTo>
                  <a:lnTo>
                    <a:pt x="527475" y="109188"/>
                  </a:lnTo>
                  <a:lnTo>
                    <a:pt x="528447" y="115560"/>
                  </a:lnTo>
                  <a:lnTo>
                    <a:pt x="529311" y="139321"/>
                  </a:lnTo>
                  <a:lnTo>
                    <a:pt x="530283" y="68580"/>
                  </a:lnTo>
                  <a:lnTo>
                    <a:pt x="531147" y="86940"/>
                  </a:lnTo>
                  <a:lnTo>
                    <a:pt x="532119" y="170101"/>
                  </a:lnTo>
                  <a:lnTo>
                    <a:pt x="533091" y="100980"/>
                  </a:lnTo>
                  <a:lnTo>
                    <a:pt x="533955" y="111024"/>
                  </a:lnTo>
                  <a:lnTo>
                    <a:pt x="534927" y="108108"/>
                  </a:lnTo>
                  <a:lnTo>
                    <a:pt x="535791" y="85428"/>
                  </a:lnTo>
                  <a:lnTo>
                    <a:pt x="536763" y="124416"/>
                  </a:lnTo>
                  <a:lnTo>
                    <a:pt x="537627" y="111456"/>
                  </a:lnTo>
                  <a:lnTo>
                    <a:pt x="538599" y="54000"/>
                  </a:lnTo>
                  <a:lnTo>
                    <a:pt x="539463" y="118908"/>
                  </a:lnTo>
                  <a:lnTo>
                    <a:pt x="540435" y="96552"/>
                  </a:lnTo>
                  <a:lnTo>
                    <a:pt x="541299" y="125928"/>
                  </a:lnTo>
                  <a:lnTo>
                    <a:pt x="542271" y="95472"/>
                  </a:lnTo>
                  <a:lnTo>
                    <a:pt x="543244" y="116856"/>
                  </a:lnTo>
                  <a:lnTo>
                    <a:pt x="544108" y="132300"/>
                  </a:lnTo>
                  <a:lnTo>
                    <a:pt x="545080" y="83916"/>
                  </a:lnTo>
                  <a:lnTo>
                    <a:pt x="545944" y="136945"/>
                  </a:lnTo>
                  <a:lnTo>
                    <a:pt x="546916" y="101628"/>
                  </a:lnTo>
                  <a:lnTo>
                    <a:pt x="547780" y="107460"/>
                  </a:lnTo>
                  <a:lnTo>
                    <a:pt x="548752" y="114372"/>
                  </a:lnTo>
                  <a:lnTo>
                    <a:pt x="549616" y="85104"/>
                  </a:lnTo>
                  <a:lnTo>
                    <a:pt x="550588" y="139753"/>
                  </a:lnTo>
                  <a:lnTo>
                    <a:pt x="551560" y="77652"/>
                  </a:lnTo>
                  <a:lnTo>
                    <a:pt x="552424" y="81324"/>
                  </a:lnTo>
                  <a:lnTo>
                    <a:pt x="553396" y="120528"/>
                  </a:lnTo>
                  <a:lnTo>
                    <a:pt x="554260" y="105408"/>
                  </a:lnTo>
                  <a:lnTo>
                    <a:pt x="555232" y="51948"/>
                  </a:lnTo>
                  <a:lnTo>
                    <a:pt x="556096" y="69228"/>
                  </a:lnTo>
                  <a:lnTo>
                    <a:pt x="557068" y="125280"/>
                  </a:lnTo>
                  <a:lnTo>
                    <a:pt x="557932" y="86724"/>
                  </a:lnTo>
                  <a:lnTo>
                    <a:pt x="558904" y="76140"/>
                  </a:lnTo>
                  <a:lnTo>
                    <a:pt x="559876" y="112104"/>
                  </a:lnTo>
                  <a:lnTo>
                    <a:pt x="560740" y="115236"/>
                  </a:lnTo>
                  <a:lnTo>
                    <a:pt x="561712" y="121068"/>
                  </a:lnTo>
                  <a:lnTo>
                    <a:pt x="562576" y="77976"/>
                  </a:lnTo>
                  <a:lnTo>
                    <a:pt x="563548" y="98388"/>
                  </a:lnTo>
                  <a:lnTo>
                    <a:pt x="564412" y="111024"/>
                  </a:lnTo>
                  <a:lnTo>
                    <a:pt x="565384" y="144181"/>
                  </a:lnTo>
                  <a:lnTo>
                    <a:pt x="566248" y="131760"/>
                  </a:lnTo>
                  <a:lnTo>
                    <a:pt x="567220" y="113616"/>
                  </a:lnTo>
                  <a:lnTo>
                    <a:pt x="568192" y="130788"/>
                  </a:lnTo>
                  <a:lnTo>
                    <a:pt x="569056" y="108216"/>
                  </a:lnTo>
                  <a:lnTo>
                    <a:pt x="570028" y="169129"/>
                  </a:lnTo>
                  <a:lnTo>
                    <a:pt x="570892" y="156277"/>
                  </a:lnTo>
                  <a:lnTo>
                    <a:pt x="571864" y="145045"/>
                  </a:lnTo>
                  <a:lnTo>
                    <a:pt x="572728" y="136405"/>
                  </a:lnTo>
                  <a:lnTo>
                    <a:pt x="573700" y="119556"/>
                  </a:lnTo>
                  <a:lnTo>
                    <a:pt x="574564" y="107028"/>
                  </a:lnTo>
                  <a:lnTo>
                    <a:pt x="575536" y="108756"/>
                  </a:lnTo>
                  <a:lnTo>
                    <a:pt x="576508" y="88992"/>
                  </a:lnTo>
                  <a:lnTo>
                    <a:pt x="577372" y="92016"/>
                  </a:lnTo>
                  <a:lnTo>
                    <a:pt x="578344" y="109512"/>
                  </a:lnTo>
                  <a:lnTo>
                    <a:pt x="579208" y="156709"/>
                  </a:lnTo>
                  <a:lnTo>
                    <a:pt x="580180" y="59400"/>
                  </a:lnTo>
                  <a:lnTo>
                    <a:pt x="581044" y="80676"/>
                  </a:lnTo>
                  <a:lnTo>
                    <a:pt x="582016" y="95688"/>
                  </a:lnTo>
                  <a:lnTo>
                    <a:pt x="582880" y="102276"/>
                  </a:lnTo>
                  <a:lnTo>
                    <a:pt x="583852" y="92664"/>
                  </a:lnTo>
                  <a:lnTo>
                    <a:pt x="584824" y="72792"/>
                  </a:lnTo>
                  <a:lnTo>
                    <a:pt x="585688" y="135216"/>
                  </a:lnTo>
                  <a:lnTo>
                    <a:pt x="586660" y="129924"/>
                  </a:lnTo>
                  <a:lnTo>
                    <a:pt x="587524" y="95796"/>
                  </a:lnTo>
                  <a:lnTo>
                    <a:pt x="588496" y="126144"/>
                  </a:lnTo>
                  <a:lnTo>
                    <a:pt x="589360" y="66852"/>
                  </a:lnTo>
                  <a:lnTo>
                    <a:pt x="590332" y="98604"/>
                  </a:lnTo>
                  <a:lnTo>
                    <a:pt x="591196" y="107568"/>
                  </a:lnTo>
                  <a:lnTo>
                    <a:pt x="592168" y="104220"/>
                  </a:lnTo>
                  <a:lnTo>
                    <a:pt x="593140" y="112428"/>
                  </a:lnTo>
                  <a:lnTo>
                    <a:pt x="594004" y="84456"/>
                  </a:lnTo>
                  <a:lnTo>
                    <a:pt x="594976" y="107460"/>
                  </a:lnTo>
                  <a:lnTo>
                    <a:pt x="595840" y="120420"/>
                  </a:lnTo>
                  <a:lnTo>
                    <a:pt x="596812" y="52488"/>
                  </a:lnTo>
                  <a:lnTo>
                    <a:pt x="597676" y="109944"/>
                  </a:lnTo>
                  <a:lnTo>
                    <a:pt x="598648" y="99252"/>
                  </a:lnTo>
                  <a:lnTo>
                    <a:pt x="599512" y="16956"/>
                  </a:lnTo>
                  <a:lnTo>
                    <a:pt x="600484" y="99144"/>
                  </a:lnTo>
                  <a:lnTo>
                    <a:pt x="601348" y="128196"/>
                  </a:lnTo>
                  <a:lnTo>
                    <a:pt x="602320" y="156277"/>
                  </a:lnTo>
                  <a:lnTo>
                    <a:pt x="603292" y="110916"/>
                  </a:lnTo>
                  <a:lnTo>
                    <a:pt x="604156" y="98604"/>
                  </a:lnTo>
                  <a:lnTo>
                    <a:pt x="605128" y="96444"/>
                  </a:lnTo>
                  <a:lnTo>
                    <a:pt x="605992" y="84780"/>
                  </a:lnTo>
                  <a:lnTo>
                    <a:pt x="606964" y="128628"/>
                  </a:lnTo>
                  <a:lnTo>
                    <a:pt x="607828" y="134676"/>
                  </a:lnTo>
                  <a:lnTo>
                    <a:pt x="608800" y="60804"/>
                  </a:lnTo>
                  <a:lnTo>
                    <a:pt x="609664" y="60480"/>
                  </a:lnTo>
                  <a:lnTo>
                    <a:pt x="610636" y="104868"/>
                  </a:lnTo>
                  <a:lnTo>
                    <a:pt x="611608" y="90072"/>
                  </a:lnTo>
                  <a:lnTo>
                    <a:pt x="612472" y="102276"/>
                  </a:lnTo>
                  <a:lnTo>
                    <a:pt x="613444" y="97524"/>
                  </a:lnTo>
                  <a:lnTo>
                    <a:pt x="614308" y="90936"/>
                  </a:lnTo>
                  <a:lnTo>
                    <a:pt x="615280" y="104652"/>
                  </a:lnTo>
                  <a:lnTo>
                    <a:pt x="616144" y="48600"/>
                  </a:lnTo>
                  <a:lnTo>
                    <a:pt x="617116" y="161245"/>
                  </a:lnTo>
                  <a:lnTo>
                    <a:pt x="617980" y="123660"/>
                  </a:lnTo>
                  <a:lnTo>
                    <a:pt x="618952" y="106596"/>
                  </a:lnTo>
                  <a:lnTo>
                    <a:pt x="619924" y="101952"/>
                  </a:lnTo>
                  <a:lnTo>
                    <a:pt x="620788" y="117504"/>
                  </a:lnTo>
                  <a:lnTo>
                    <a:pt x="621760" y="135216"/>
                  </a:lnTo>
                  <a:lnTo>
                    <a:pt x="622624" y="110700"/>
                  </a:lnTo>
                  <a:lnTo>
                    <a:pt x="623596" y="136837"/>
                  </a:lnTo>
                  <a:lnTo>
                    <a:pt x="624460" y="140725"/>
                  </a:lnTo>
                  <a:lnTo>
                    <a:pt x="625432" y="130140"/>
                  </a:lnTo>
                  <a:lnTo>
                    <a:pt x="626296" y="78516"/>
                  </a:lnTo>
                  <a:lnTo>
                    <a:pt x="627268" y="72576"/>
                  </a:lnTo>
                  <a:lnTo>
                    <a:pt x="628240" y="138133"/>
                  </a:lnTo>
                  <a:lnTo>
                    <a:pt x="629104" y="140185"/>
                  </a:lnTo>
                  <a:lnTo>
                    <a:pt x="630076" y="90720"/>
                  </a:lnTo>
                  <a:lnTo>
                    <a:pt x="630940" y="84780"/>
                  </a:lnTo>
                  <a:lnTo>
                    <a:pt x="631912" y="119340"/>
                  </a:lnTo>
                  <a:lnTo>
                    <a:pt x="632776" y="107568"/>
                  </a:lnTo>
                  <a:lnTo>
                    <a:pt x="633748" y="111240"/>
                  </a:lnTo>
                  <a:lnTo>
                    <a:pt x="634612" y="99252"/>
                  </a:lnTo>
                  <a:lnTo>
                    <a:pt x="635584" y="80460"/>
                  </a:lnTo>
                  <a:lnTo>
                    <a:pt x="636556" y="100332"/>
                  </a:lnTo>
                  <a:lnTo>
                    <a:pt x="637420" y="93528"/>
                  </a:lnTo>
                  <a:lnTo>
                    <a:pt x="638392" y="76680"/>
                  </a:lnTo>
                  <a:lnTo>
                    <a:pt x="639256" y="95796"/>
                  </a:lnTo>
                  <a:lnTo>
                    <a:pt x="640228" y="125388"/>
                  </a:lnTo>
                  <a:lnTo>
                    <a:pt x="641092" y="109512"/>
                  </a:lnTo>
                  <a:lnTo>
                    <a:pt x="642064" y="94824"/>
                  </a:lnTo>
                  <a:lnTo>
                    <a:pt x="642928" y="89856"/>
                  </a:lnTo>
                  <a:lnTo>
                    <a:pt x="643900" y="97848"/>
                  </a:lnTo>
                  <a:lnTo>
                    <a:pt x="644872" y="86184"/>
                  </a:lnTo>
                  <a:lnTo>
                    <a:pt x="645736" y="111024"/>
                  </a:lnTo>
                  <a:lnTo>
                    <a:pt x="646708" y="122796"/>
                  </a:lnTo>
                  <a:lnTo>
                    <a:pt x="647572" y="112860"/>
                  </a:lnTo>
                  <a:lnTo>
                    <a:pt x="648544" y="124092"/>
                  </a:lnTo>
                  <a:lnTo>
                    <a:pt x="649408" y="109080"/>
                  </a:lnTo>
                  <a:lnTo>
                    <a:pt x="650380" y="95796"/>
                  </a:lnTo>
                  <a:lnTo>
                    <a:pt x="651244" y="110592"/>
                  </a:lnTo>
                  <a:lnTo>
                    <a:pt x="652216" y="112644"/>
                  </a:lnTo>
                  <a:lnTo>
                    <a:pt x="653080" y="75168"/>
                  </a:lnTo>
                  <a:lnTo>
                    <a:pt x="654052" y="70416"/>
                  </a:lnTo>
                  <a:lnTo>
                    <a:pt x="655024" y="114264"/>
                  </a:lnTo>
                  <a:lnTo>
                    <a:pt x="655888" y="83268"/>
                  </a:lnTo>
                  <a:lnTo>
                    <a:pt x="656860" y="90396"/>
                  </a:lnTo>
                  <a:lnTo>
                    <a:pt x="657724" y="89208"/>
                  </a:lnTo>
                  <a:lnTo>
                    <a:pt x="658696" y="79056"/>
                  </a:lnTo>
                  <a:lnTo>
                    <a:pt x="659560" y="111456"/>
                  </a:lnTo>
                  <a:lnTo>
                    <a:pt x="660532" y="108972"/>
                  </a:lnTo>
                  <a:lnTo>
                    <a:pt x="661396" y="111780"/>
                  </a:lnTo>
                  <a:lnTo>
                    <a:pt x="662368" y="116100"/>
                  </a:lnTo>
                  <a:lnTo>
                    <a:pt x="663340" y="127224"/>
                  </a:lnTo>
                  <a:lnTo>
                    <a:pt x="664204" y="124524"/>
                  </a:lnTo>
                  <a:lnTo>
                    <a:pt x="665176" y="127872"/>
                  </a:lnTo>
                  <a:lnTo>
                    <a:pt x="666040" y="85212"/>
                  </a:lnTo>
                  <a:lnTo>
                    <a:pt x="667012" y="98820"/>
                  </a:lnTo>
                  <a:lnTo>
                    <a:pt x="667876" y="66960"/>
                  </a:lnTo>
                  <a:lnTo>
                    <a:pt x="668848" y="98064"/>
                  </a:lnTo>
                  <a:lnTo>
                    <a:pt x="669712" y="126144"/>
                  </a:lnTo>
                  <a:lnTo>
                    <a:pt x="670684" y="133380"/>
                  </a:lnTo>
                  <a:lnTo>
                    <a:pt x="671656" y="125928"/>
                  </a:lnTo>
                  <a:lnTo>
                    <a:pt x="672520" y="84456"/>
                  </a:lnTo>
                  <a:lnTo>
                    <a:pt x="673492" y="116424"/>
                  </a:lnTo>
                  <a:lnTo>
                    <a:pt x="674356" y="89424"/>
                  </a:lnTo>
                  <a:lnTo>
                    <a:pt x="675328" y="44064"/>
                  </a:lnTo>
                  <a:lnTo>
                    <a:pt x="676192" y="104976"/>
                  </a:lnTo>
                  <a:lnTo>
                    <a:pt x="677164" y="101628"/>
                  </a:lnTo>
                  <a:lnTo>
                    <a:pt x="678028" y="129924"/>
                  </a:lnTo>
                  <a:lnTo>
                    <a:pt x="679001" y="133272"/>
                  </a:lnTo>
                  <a:lnTo>
                    <a:pt x="679973" y="130464"/>
                  </a:lnTo>
                  <a:lnTo>
                    <a:pt x="680837" y="130464"/>
                  </a:lnTo>
                  <a:lnTo>
                    <a:pt x="681809" y="112536"/>
                  </a:lnTo>
                  <a:lnTo>
                    <a:pt x="682673" y="112644"/>
                  </a:lnTo>
                  <a:lnTo>
                    <a:pt x="683645" y="102276"/>
                  </a:lnTo>
                  <a:lnTo>
                    <a:pt x="684509" y="74952"/>
                  </a:lnTo>
                  <a:lnTo>
                    <a:pt x="685481" y="129816"/>
                  </a:lnTo>
                  <a:lnTo>
                    <a:pt x="686345" y="101088"/>
                  </a:lnTo>
                  <a:lnTo>
                    <a:pt x="687317" y="79272"/>
                  </a:lnTo>
                  <a:lnTo>
                    <a:pt x="688289" y="104868"/>
                  </a:lnTo>
                  <a:lnTo>
                    <a:pt x="689153" y="106056"/>
                  </a:lnTo>
                  <a:lnTo>
                    <a:pt x="690125" y="125820"/>
                  </a:lnTo>
                  <a:lnTo>
                    <a:pt x="690989" y="116748"/>
                  </a:lnTo>
                  <a:lnTo>
                    <a:pt x="691961" y="83484"/>
                  </a:lnTo>
                  <a:lnTo>
                    <a:pt x="692825" y="129384"/>
                  </a:lnTo>
                  <a:lnTo>
                    <a:pt x="693797" y="78300"/>
                  </a:lnTo>
                  <a:lnTo>
                    <a:pt x="694661" y="130464"/>
                  </a:lnTo>
                  <a:lnTo>
                    <a:pt x="695633" y="132300"/>
                  </a:lnTo>
                  <a:lnTo>
                    <a:pt x="696605" y="84456"/>
                  </a:lnTo>
                  <a:lnTo>
                    <a:pt x="697469" y="79272"/>
                  </a:lnTo>
                  <a:lnTo>
                    <a:pt x="698441" y="124956"/>
                  </a:lnTo>
                  <a:lnTo>
                    <a:pt x="699305" y="115020"/>
                  </a:lnTo>
                  <a:lnTo>
                    <a:pt x="700277" y="116316"/>
                  </a:lnTo>
                  <a:lnTo>
                    <a:pt x="701141" y="114372"/>
                  </a:lnTo>
                  <a:lnTo>
                    <a:pt x="702113" y="119988"/>
                  </a:lnTo>
                  <a:lnTo>
                    <a:pt x="702977" y="121068"/>
                  </a:lnTo>
                  <a:lnTo>
                    <a:pt x="703949" y="137269"/>
                  </a:lnTo>
                  <a:lnTo>
                    <a:pt x="704921" y="104112"/>
                  </a:lnTo>
                  <a:lnTo>
                    <a:pt x="705785" y="99144"/>
                  </a:lnTo>
                  <a:lnTo>
                    <a:pt x="706757" y="112536"/>
                  </a:lnTo>
                  <a:lnTo>
                    <a:pt x="707621" y="94824"/>
                  </a:lnTo>
                  <a:lnTo>
                    <a:pt x="708593" y="99252"/>
                  </a:lnTo>
                  <a:lnTo>
                    <a:pt x="709457" y="104112"/>
                  </a:lnTo>
                  <a:lnTo>
                    <a:pt x="710429" y="75708"/>
                  </a:lnTo>
                  <a:lnTo>
                    <a:pt x="711293" y="121392"/>
                  </a:lnTo>
                  <a:lnTo>
                    <a:pt x="712265" y="121608"/>
                  </a:lnTo>
                  <a:lnTo>
                    <a:pt x="713129" y="127440"/>
                  </a:lnTo>
                  <a:lnTo>
                    <a:pt x="714101" y="91800"/>
                  </a:lnTo>
                  <a:lnTo>
                    <a:pt x="715073" y="120312"/>
                  </a:lnTo>
                  <a:lnTo>
                    <a:pt x="715937" y="85212"/>
                  </a:lnTo>
                  <a:lnTo>
                    <a:pt x="716909" y="100656"/>
                  </a:lnTo>
                  <a:lnTo>
                    <a:pt x="717773" y="119664"/>
                  </a:lnTo>
                  <a:lnTo>
                    <a:pt x="718745" y="103248"/>
                  </a:lnTo>
                  <a:lnTo>
                    <a:pt x="719609" y="86508"/>
                  </a:lnTo>
                  <a:lnTo>
                    <a:pt x="720581" y="59940"/>
                  </a:lnTo>
                  <a:lnTo>
                    <a:pt x="721445" y="164053"/>
                  </a:lnTo>
                  <a:lnTo>
                    <a:pt x="722417" y="170965"/>
                  </a:lnTo>
                  <a:lnTo>
                    <a:pt x="723389" y="155305"/>
                  </a:lnTo>
                  <a:lnTo>
                    <a:pt x="724253" y="59616"/>
                  </a:lnTo>
                  <a:lnTo>
                    <a:pt x="725225" y="126468"/>
                  </a:lnTo>
                  <a:lnTo>
                    <a:pt x="726089" y="103788"/>
                  </a:lnTo>
                  <a:lnTo>
                    <a:pt x="727061" y="119664"/>
                  </a:lnTo>
                  <a:lnTo>
                    <a:pt x="727925" y="114156"/>
                  </a:lnTo>
                  <a:lnTo>
                    <a:pt x="728897" y="110052"/>
                  </a:lnTo>
                  <a:lnTo>
                    <a:pt x="729761" y="94176"/>
                  </a:lnTo>
                  <a:lnTo>
                    <a:pt x="730733" y="64584"/>
                  </a:lnTo>
                  <a:lnTo>
                    <a:pt x="731705" y="108972"/>
                  </a:lnTo>
                  <a:lnTo>
                    <a:pt x="732569" y="112752"/>
                  </a:lnTo>
                  <a:lnTo>
                    <a:pt x="733541" y="108432"/>
                  </a:lnTo>
                  <a:lnTo>
                    <a:pt x="734405" y="106164"/>
                  </a:lnTo>
                  <a:lnTo>
                    <a:pt x="735377" y="119988"/>
                  </a:lnTo>
                  <a:lnTo>
                    <a:pt x="736241" y="71712"/>
                  </a:lnTo>
                  <a:lnTo>
                    <a:pt x="737213" y="81432"/>
                  </a:lnTo>
                  <a:lnTo>
                    <a:pt x="738077" y="78192"/>
                  </a:lnTo>
                  <a:lnTo>
                    <a:pt x="739049" y="90828"/>
                  </a:lnTo>
                  <a:lnTo>
                    <a:pt x="740021" y="79596"/>
                  </a:lnTo>
                  <a:lnTo>
                    <a:pt x="740885" y="108648"/>
                  </a:lnTo>
                  <a:lnTo>
                    <a:pt x="741857" y="107460"/>
                  </a:lnTo>
                  <a:lnTo>
                    <a:pt x="742721" y="116964"/>
                  </a:lnTo>
                  <a:lnTo>
                    <a:pt x="743693" y="122688"/>
                  </a:lnTo>
                  <a:lnTo>
                    <a:pt x="744557" y="82620"/>
                  </a:lnTo>
                  <a:lnTo>
                    <a:pt x="745529" y="97416"/>
                  </a:lnTo>
                  <a:lnTo>
                    <a:pt x="746393" y="112968"/>
                  </a:lnTo>
                  <a:lnTo>
                    <a:pt x="747365" y="28620"/>
                  </a:lnTo>
                  <a:lnTo>
                    <a:pt x="748337" y="0"/>
                  </a:lnTo>
                  <a:lnTo>
                    <a:pt x="749201" y="102168"/>
                  </a:lnTo>
                  <a:lnTo>
                    <a:pt x="750173" y="96768"/>
                  </a:lnTo>
                  <a:lnTo>
                    <a:pt x="751037" y="112968"/>
                  </a:lnTo>
                  <a:lnTo>
                    <a:pt x="752009" y="131220"/>
                  </a:lnTo>
                  <a:lnTo>
                    <a:pt x="752873" y="85320"/>
                  </a:lnTo>
                  <a:lnTo>
                    <a:pt x="753845" y="133704"/>
                  </a:lnTo>
                  <a:lnTo>
                    <a:pt x="754709" y="110592"/>
                  </a:lnTo>
                  <a:lnTo>
                    <a:pt x="755681" y="99792"/>
                  </a:lnTo>
                  <a:lnTo>
                    <a:pt x="756653" y="69660"/>
                  </a:lnTo>
                  <a:lnTo>
                    <a:pt x="757517" y="95688"/>
                  </a:lnTo>
                  <a:lnTo>
                    <a:pt x="758489" y="88128"/>
                  </a:lnTo>
                  <a:lnTo>
                    <a:pt x="759353" y="99468"/>
                  </a:lnTo>
                  <a:lnTo>
                    <a:pt x="760325" y="57780"/>
                  </a:lnTo>
                  <a:lnTo>
                    <a:pt x="761189" y="102276"/>
                  </a:lnTo>
                  <a:lnTo>
                    <a:pt x="762161" y="94392"/>
                  </a:lnTo>
                  <a:lnTo>
                    <a:pt x="763025" y="131544"/>
                  </a:lnTo>
                  <a:lnTo>
                    <a:pt x="763997" y="105300"/>
                  </a:lnTo>
                  <a:lnTo>
                    <a:pt x="764861" y="80244"/>
                  </a:lnTo>
                  <a:lnTo>
                    <a:pt x="765833" y="128304"/>
                  </a:lnTo>
                  <a:lnTo>
                    <a:pt x="766805" y="136621"/>
                  </a:lnTo>
                  <a:lnTo>
                    <a:pt x="767669" y="87696"/>
                  </a:lnTo>
                  <a:lnTo>
                    <a:pt x="768641" y="96012"/>
                  </a:lnTo>
                  <a:lnTo>
                    <a:pt x="769505" y="87804"/>
                  </a:lnTo>
                  <a:lnTo>
                    <a:pt x="770477" y="130572"/>
                  </a:lnTo>
                  <a:lnTo>
                    <a:pt x="771341" y="143641"/>
                  </a:lnTo>
                  <a:lnTo>
                    <a:pt x="772313" y="96768"/>
                  </a:lnTo>
                  <a:lnTo>
                    <a:pt x="773177" y="115560"/>
                  </a:lnTo>
                  <a:lnTo>
                    <a:pt x="774149" y="127548"/>
                  </a:lnTo>
                  <a:lnTo>
                    <a:pt x="775121" y="104328"/>
                  </a:lnTo>
                  <a:lnTo>
                    <a:pt x="775985" y="96660"/>
                  </a:lnTo>
                  <a:lnTo>
                    <a:pt x="776957" y="158221"/>
                  </a:lnTo>
                  <a:lnTo>
                    <a:pt x="777821" y="91152"/>
                  </a:lnTo>
                  <a:lnTo>
                    <a:pt x="778793" y="129816"/>
                  </a:lnTo>
                  <a:lnTo>
                    <a:pt x="779657" y="72900"/>
                  </a:lnTo>
                  <a:lnTo>
                    <a:pt x="780629" y="101952"/>
                  </a:lnTo>
                  <a:lnTo>
                    <a:pt x="781493" y="107028"/>
                  </a:lnTo>
                  <a:lnTo>
                    <a:pt x="782465" y="103140"/>
                  </a:lnTo>
                  <a:lnTo>
                    <a:pt x="783437" y="125712"/>
                  </a:lnTo>
                  <a:lnTo>
                    <a:pt x="784301" y="148717"/>
                  </a:lnTo>
                  <a:lnTo>
                    <a:pt x="785273" y="116532"/>
                  </a:lnTo>
                  <a:lnTo>
                    <a:pt x="786137" y="104436"/>
                  </a:lnTo>
                  <a:lnTo>
                    <a:pt x="787109" y="138781"/>
                  </a:lnTo>
                  <a:lnTo>
                    <a:pt x="787973" y="76896"/>
                  </a:lnTo>
                  <a:lnTo>
                    <a:pt x="788945" y="76896"/>
                  </a:lnTo>
                  <a:lnTo>
                    <a:pt x="789809" y="113940"/>
                  </a:lnTo>
                  <a:lnTo>
                    <a:pt x="790781" y="82620"/>
                  </a:lnTo>
                  <a:lnTo>
                    <a:pt x="791753" y="97956"/>
                  </a:lnTo>
                  <a:lnTo>
                    <a:pt x="792617" y="97416"/>
                  </a:lnTo>
                  <a:lnTo>
                    <a:pt x="793589" y="117828"/>
                  </a:lnTo>
                  <a:lnTo>
                    <a:pt x="794453" y="77760"/>
                  </a:lnTo>
                  <a:lnTo>
                    <a:pt x="795425" y="95364"/>
                  </a:lnTo>
                  <a:lnTo>
                    <a:pt x="796289" y="84348"/>
                  </a:lnTo>
                  <a:lnTo>
                    <a:pt x="797261" y="101628"/>
                  </a:lnTo>
                  <a:lnTo>
                    <a:pt x="798125" y="81972"/>
                  </a:lnTo>
                  <a:lnTo>
                    <a:pt x="799097" y="129384"/>
                  </a:lnTo>
                  <a:lnTo>
                    <a:pt x="800069" y="144397"/>
                  </a:lnTo>
                  <a:lnTo>
                    <a:pt x="800933" y="66096"/>
                  </a:lnTo>
                  <a:lnTo>
                    <a:pt x="801905" y="132408"/>
                  </a:lnTo>
                  <a:lnTo>
                    <a:pt x="802769" y="114264"/>
                  </a:lnTo>
                  <a:lnTo>
                    <a:pt x="803741" y="89316"/>
                  </a:lnTo>
                  <a:lnTo>
                    <a:pt x="804605" y="115128"/>
                  </a:lnTo>
                  <a:lnTo>
                    <a:pt x="805577" y="133920"/>
                  </a:lnTo>
                  <a:lnTo>
                    <a:pt x="806441" y="97308"/>
                  </a:lnTo>
                  <a:lnTo>
                    <a:pt x="807413" y="131220"/>
                  </a:lnTo>
                  <a:lnTo>
                    <a:pt x="808385" y="83376"/>
                  </a:lnTo>
                  <a:lnTo>
                    <a:pt x="809249" y="124092"/>
                  </a:lnTo>
                  <a:lnTo>
                    <a:pt x="810221" y="77544"/>
                  </a:lnTo>
                  <a:lnTo>
                    <a:pt x="811085" y="132840"/>
                  </a:lnTo>
                  <a:lnTo>
                    <a:pt x="812057" y="95364"/>
                  </a:lnTo>
                  <a:lnTo>
                    <a:pt x="812921" y="91152"/>
                  </a:lnTo>
                  <a:lnTo>
                    <a:pt x="813894" y="121068"/>
                  </a:lnTo>
                  <a:lnTo>
                    <a:pt x="814758" y="90504"/>
                  </a:lnTo>
                  <a:lnTo>
                    <a:pt x="815730" y="147853"/>
                  </a:lnTo>
                  <a:lnTo>
                    <a:pt x="816702" y="81432"/>
                  </a:lnTo>
                  <a:lnTo>
                    <a:pt x="817566" y="96120"/>
                  </a:lnTo>
                  <a:lnTo>
                    <a:pt x="818538" y="69660"/>
                  </a:lnTo>
                  <a:lnTo>
                    <a:pt x="819402" y="84888"/>
                  </a:lnTo>
                  <a:lnTo>
                    <a:pt x="820374" y="149257"/>
                  </a:lnTo>
                  <a:lnTo>
                    <a:pt x="821238" y="42552"/>
                  </a:lnTo>
                  <a:lnTo>
                    <a:pt x="822210" y="109728"/>
                  </a:lnTo>
                  <a:lnTo>
                    <a:pt x="823074" y="146989"/>
                  </a:lnTo>
                  <a:lnTo>
                    <a:pt x="824046" y="103896"/>
                  </a:lnTo>
                  <a:lnTo>
                    <a:pt x="824910" y="115992"/>
                  </a:lnTo>
                  <a:lnTo>
                    <a:pt x="825882" y="113940"/>
                  </a:lnTo>
                  <a:lnTo>
                    <a:pt x="826854" y="96660"/>
                  </a:lnTo>
                  <a:lnTo>
                    <a:pt x="827718" y="106164"/>
                  </a:lnTo>
                  <a:lnTo>
                    <a:pt x="828690" y="120204"/>
                  </a:lnTo>
                  <a:lnTo>
                    <a:pt x="829554" y="106596"/>
                  </a:lnTo>
                  <a:lnTo>
                    <a:pt x="830526" y="134244"/>
                  </a:lnTo>
                  <a:lnTo>
                    <a:pt x="831390" y="120636"/>
                  </a:lnTo>
                  <a:lnTo>
                    <a:pt x="832362" y="148285"/>
                  </a:lnTo>
                  <a:lnTo>
                    <a:pt x="833226" y="127332"/>
                  </a:lnTo>
                  <a:lnTo>
                    <a:pt x="834198" y="85104"/>
                  </a:lnTo>
                  <a:lnTo>
                    <a:pt x="835170" y="130572"/>
                  </a:lnTo>
                  <a:lnTo>
                    <a:pt x="836034" y="84672"/>
                  </a:lnTo>
                  <a:lnTo>
                    <a:pt x="837006" y="63612"/>
                  </a:lnTo>
                  <a:lnTo>
                    <a:pt x="837870" y="109944"/>
                  </a:lnTo>
                  <a:lnTo>
                    <a:pt x="838842" y="118260"/>
                  </a:lnTo>
                  <a:lnTo>
                    <a:pt x="839706" y="104436"/>
                  </a:lnTo>
                  <a:lnTo>
                    <a:pt x="840678" y="109080"/>
                  </a:lnTo>
                  <a:lnTo>
                    <a:pt x="841542" y="66744"/>
                  </a:lnTo>
                  <a:lnTo>
                    <a:pt x="842514" y="142993"/>
                  </a:lnTo>
                  <a:lnTo>
                    <a:pt x="843486" y="116100"/>
                  </a:lnTo>
                  <a:lnTo>
                    <a:pt x="844350" y="88452"/>
                  </a:lnTo>
                  <a:lnTo>
                    <a:pt x="845322" y="66744"/>
                  </a:lnTo>
                  <a:lnTo>
                    <a:pt x="846186" y="91260"/>
                  </a:lnTo>
                  <a:lnTo>
                    <a:pt x="847158" y="112428"/>
                  </a:lnTo>
                  <a:lnTo>
                    <a:pt x="848022" y="105840"/>
                  </a:lnTo>
                  <a:lnTo>
                    <a:pt x="848994" y="84240"/>
                  </a:lnTo>
                  <a:lnTo>
                    <a:pt x="849858" y="64800"/>
                  </a:lnTo>
                  <a:lnTo>
                    <a:pt x="850830" y="87588"/>
                  </a:lnTo>
                  <a:lnTo>
                    <a:pt x="851802" y="150229"/>
                  </a:lnTo>
                  <a:lnTo>
                    <a:pt x="852666" y="115884"/>
                  </a:lnTo>
                  <a:lnTo>
                    <a:pt x="853638" y="119124"/>
                  </a:lnTo>
                  <a:lnTo>
                    <a:pt x="854502" y="125928"/>
                  </a:lnTo>
                  <a:lnTo>
                    <a:pt x="855474" y="104220"/>
                  </a:lnTo>
                  <a:lnTo>
                    <a:pt x="856338" y="104220"/>
                  </a:lnTo>
                  <a:lnTo>
                    <a:pt x="857310" y="124200"/>
                  </a:lnTo>
                  <a:lnTo>
                    <a:pt x="858174" y="114264"/>
                  </a:lnTo>
                  <a:lnTo>
                    <a:pt x="859146" y="88128"/>
                  </a:lnTo>
                  <a:lnTo>
                    <a:pt x="860118" y="117936"/>
                  </a:lnTo>
                  <a:lnTo>
                    <a:pt x="860982" y="91800"/>
                  </a:lnTo>
                  <a:lnTo>
                    <a:pt x="861954" y="94500"/>
                  </a:lnTo>
                  <a:lnTo>
                    <a:pt x="862818" y="128412"/>
                  </a:lnTo>
                  <a:lnTo>
                    <a:pt x="863790" y="148933"/>
                  </a:lnTo>
                  <a:lnTo>
                    <a:pt x="864654" y="136189"/>
                  </a:lnTo>
                  <a:lnTo>
                    <a:pt x="865626" y="140941"/>
                  </a:lnTo>
                  <a:lnTo>
                    <a:pt x="866490" y="112104"/>
                  </a:lnTo>
                  <a:lnTo>
                    <a:pt x="867462" y="117072"/>
                  </a:lnTo>
                  <a:lnTo>
                    <a:pt x="868434" y="112752"/>
                  </a:lnTo>
                  <a:lnTo>
                    <a:pt x="869298" y="118476"/>
                  </a:lnTo>
                  <a:lnTo>
                    <a:pt x="870270" y="120852"/>
                  </a:lnTo>
                  <a:lnTo>
                    <a:pt x="871134" y="113940"/>
                  </a:lnTo>
                  <a:lnTo>
                    <a:pt x="872106" y="110376"/>
                  </a:lnTo>
                  <a:lnTo>
                    <a:pt x="872970" y="69984"/>
                  </a:lnTo>
                  <a:lnTo>
                    <a:pt x="873942" y="148825"/>
                  </a:lnTo>
                  <a:lnTo>
                    <a:pt x="874806" y="145585"/>
                  </a:lnTo>
                  <a:lnTo>
                    <a:pt x="875778" y="161893"/>
                  </a:lnTo>
                  <a:lnTo>
                    <a:pt x="876750" y="77652"/>
                  </a:lnTo>
                  <a:lnTo>
                    <a:pt x="877614" y="141373"/>
                  </a:lnTo>
                  <a:lnTo>
                    <a:pt x="878586" y="94500"/>
                  </a:lnTo>
                  <a:lnTo>
                    <a:pt x="879450" y="103032"/>
                  </a:lnTo>
                  <a:lnTo>
                    <a:pt x="880422" y="77328"/>
                  </a:lnTo>
                  <a:lnTo>
                    <a:pt x="881286" y="119556"/>
                  </a:lnTo>
                  <a:lnTo>
                    <a:pt x="882258" y="119124"/>
                  </a:lnTo>
                  <a:lnTo>
                    <a:pt x="883122" y="106920"/>
                  </a:lnTo>
                  <a:lnTo>
                    <a:pt x="884094" y="104112"/>
                  </a:lnTo>
                  <a:lnTo>
                    <a:pt x="884958" y="79704"/>
                  </a:lnTo>
                  <a:lnTo>
                    <a:pt x="885930" y="113508"/>
                  </a:lnTo>
                  <a:lnTo>
                    <a:pt x="886902" y="131652"/>
                  </a:lnTo>
                  <a:lnTo>
                    <a:pt x="887766" y="122148"/>
                  </a:lnTo>
                  <a:lnTo>
                    <a:pt x="888738" y="79488"/>
                  </a:lnTo>
                  <a:lnTo>
                    <a:pt x="889602" y="108540"/>
                  </a:lnTo>
                  <a:lnTo>
                    <a:pt x="890574" y="112968"/>
                  </a:lnTo>
                  <a:lnTo>
                    <a:pt x="891438" y="107568"/>
                  </a:lnTo>
                  <a:lnTo>
                    <a:pt x="892410" y="88668"/>
                  </a:lnTo>
                  <a:lnTo>
                    <a:pt x="893274" y="102708"/>
                  </a:lnTo>
                  <a:lnTo>
                    <a:pt x="894246" y="143101"/>
                  </a:lnTo>
                  <a:lnTo>
                    <a:pt x="895218" y="84672"/>
                  </a:lnTo>
                  <a:lnTo>
                    <a:pt x="896082" y="82188"/>
                  </a:lnTo>
                  <a:lnTo>
                    <a:pt x="897054" y="124524"/>
                  </a:lnTo>
                  <a:lnTo>
                    <a:pt x="897918" y="106812"/>
                  </a:lnTo>
                  <a:lnTo>
                    <a:pt x="898890" y="63936"/>
                  </a:lnTo>
                  <a:lnTo>
                    <a:pt x="899754" y="143425"/>
                  </a:lnTo>
                  <a:lnTo>
                    <a:pt x="900726" y="104220"/>
                  </a:lnTo>
                  <a:lnTo>
                    <a:pt x="901590" y="117936"/>
                  </a:lnTo>
                  <a:lnTo>
                    <a:pt x="902562" y="96228"/>
                  </a:lnTo>
                  <a:lnTo>
                    <a:pt x="903534" y="143317"/>
                  </a:lnTo>
                  <a:lnTo>
                    <a:pt x="904398" y="148177"/>
                  </a:lnTo>
                  <a:lnTo>
                    <a:pt x="905370" y="151309"/>
                  </a:lnTo>
                  <a:lnTo>
                    <a:pt x="906234" y="152065"/>
                  </a:lnTo>
                  <a:lnTo>
                    <a:pt x="907206" y="73656"/>
                  </a:lnTo>
                  <a:lnTo>
                    <a:pt x="908070" y="101196"/>
                  </a:lnTo>
                  <a:lnTo>
                    <a:pt x="909042" y="135649"/>
                  </a:lnTo>
                  <a:lnTo>
                    <a:pt x="909906" y="118800"/>
                  </a:lnTo>
                  <a:lnTo>
                    <a:pt x="910878" y="121500"/>
                  </a:lnTo>
                  <a:lnTo>
                    <a:pt x="911850" y="65880"/>
                  </a:lnTo>
                  <a:lnTo>
                    <a:pt x="912714" y="107028"/>
                  </a:lnTo>
                  <a:lnTo>
                    <a:pt x="913686" y="107028"/>
                  </a:lnTo>
                  <a:lnTo>
                    <a:pt x="914550" y="98280"/>
                  </a:lnTo>
                  <a:lnTo>
                    <a:pt x="915522" y="116532"/>
                  </a:lnTo>
                  <a:lnTo>
                    <a:pt x="916386" y="109944"/>
                  </a:lnTo>
                  <a:lnTo>
                    <a:pt x="917358" y="104004"/>
                  </a:lnTo>
                  <a:lnTo>
                    <a:pt x="918222" y="83808"/>
                  </a:lnTo>
                  <a:lnTo>
                    <a:pt x="919194" y="156817"/>
                  </a:lnTo>
                  <a:lnTo>
                    <a:pt x="920166" y="131328"/>
                  </a:lnTo>
                  <a:lnTo>
                    <a:pt x="921030" y="135973"/>
                  </a:lnTo>
                  <a:lnTo>
                    <a:pt x="922002" y="59292"/>
                  </a:lnTo>
                  <a:lnTo>
                    <a:pt x="922866" y="47628"/>
                  </a:lnTo>
                </a:path>
              </a:pathLst>
            </a:custGeom>
            <a:ln w="7668">
              <a:solidFill>
                <a:srgbClr val="D1E1EC"/>
              </a:solidFill>
            </a:ln>
          </p:spPr>
          <p:txBody>
            <a:bodyPr wrap="square" lIns="0" tIns="0" rIns="0" bIns="0" rtlCol="0"/>
            <a:lstStyle/>
            <a:p>
              <a:endParaRPr/>
            </a:p>
          </p:txBody>
        </p:sp>
      </p:grpSp>
      <p:graphicFrame>
        <p:nvGraphicFramePr>
          <p:cNvPr id="55" name="object 55"/>
          <p:cNvGraphicFramePr>
            <a:graphicFrameLocks noGrp="1"/>
          </p:cNvGraphicFramePr>
          <p:nvPr/>
        </p:nvGraphicFramePr>
        <p:xfrm>
          <a:off x="2584108" y="1877610"/>
          <a:ext cx="1029335" cy="227329"/>
        </p:xfrm>
        <a:graphic>
          <a:graphicData uri="http://schemas.openxmlformats.org/drawingml/2006/table">
            <a:tbl>
              <a:tblPr firstRow="1" bandRow="1">
                <a:tableStyleId>{2D5ABB26-0587-4C30-8999-92F81FD0307C}</a:tableStyleId>
              </a:tblPr>
              <a:tblGrid>
                <a:gridCol w="221615">
                  <a:extLst>
                    <a:ext uri="{9D8B030D-6E8A-4147-A177-3AD203B41FA5}">
                      <a16:colId xmlns:a16="http://schemas.microsoft.com/office/drawing/2014/main" val="20000"/>
                    </a:ext>
                  </a:extLst>
                </a:gridCol>
                <a:gridCol w="153035">
                  <a:extLst>
                    <a:ext uri="{9D8B030D-6E8A-4147-A177-3AD203B41FA5}">
                      <a16:colId xmlns:a16="http://schemas.microsoft.com/office/drawing/2014/main" val="20001"/>
                    </a:ext>
                  </a:extLst>
                </a:gridCol>
                <a:gridCol w="219709">
                  <a:extLst>
                    <a:ext uri="{9D8B030D-6E8A-4147-A177-3AD203B41FA5}">
                      <a16:colId xmlns:a16="http://schemas.microsoft.com/office/drawing/2014/main" val="20002"/>
                    </a:ext>
                  </a:extLst>
                </a:gridCol>
                <a:gridCol w="49529">
                  <a:extLst>
                    <a:ext uri="{9D8B030D-6E8A-4147-A177-3AD203B41FA5}">
                      <a16:colId xmlns:a16="http://schemas.microsoft.com/office/drawing/2014/main" val="20003"/>
                    </a:ext>
                  </a:extLst>
                </a:gridCol>
                <a:gridCol w="149225">
                  <a:extLst>
                    <a:ext uri="{9D8B030D-6E8A-4147-A177-3AD203B41FA5}">
                      <a16:colId xmlns:a16="http://schemas.microsoft.com/office/drawing/2014/main" val="20004"/>
                    </a:ext>
                  </a:extLst>
                </a:gridCol>
                <a:gridCol w="222885">
                  <a:extLst>
                    <a:ext uri="{9D8B030D-6E8A-4147-A177-3AD203B41FA5}">
                      <a16:colId xmlns:a16="http://schemas.microsoft.com/office/drawing/2014/main" val="20005"/>
                    </a:ext>
                  </a:extLst>
                </a:gridCol>
              </a:tblGrid>
              <a:tr h="218053">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R w="76200">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76200">
                      <a:solidFill>
                        <a:srgbClr val="D1E1EC"/>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B w="9525">
                      <a:solidFill>
                        <a:srgbClr val="000000"/>
                      </a:solidFill>
                      <a:prstDash val="solid"/>
                    </a:lnB>
                    <a:solidFill>
                      <a:srgbClr val="F9F9F9"/>
                    </a:solidFill>
                  </a:tcPr>
                </a:tc>
                <a:extLst>
                  <a:ext uri="{0D108BD9-81ED-4DB2-BD59-A6C34878D82A}">
                    <a16:rowId xmlns:a16="http://schemas.microsoft.com/office/drawing/2014/main" val="10000"/>
                  </a:ext>
                </a:extLst>
              </a:tr>
            </a:tbl>
          </a:graphicData>
        </a:graphic>
      </p:graphicFrame>
      <p:graphicFrame>
        <p:nvGraphicFramePr>
          <p:cNvPr id="56" name="object 56"/>
          <p:cNvGraphicFramePr>
            <a:graphicFrameLocks noGrp="1"/>
          </p:cNvGraphicFramePr>
          <p:nvPr/>
        </p:nvGraphicFramePr>
        <p:xfrm>
          <a:off x="2584108" y="2689884"/>
          <a:ext cx="1002030" cy="227329"/>
        </p:xfrm>
        <a:graphic>
          <a:graphicData uri="http://schemas.openxmlformats.org/drawingml/2006/table">
            <a:tbl>
              <a:tblPr firstRow="1" bandRow="1">
                <a:tableStyleId>{2D5ABB26-0587-4C30-8999-92F81FD0307C}</a:tableStyleId>
              </a:tblPr>
              <a:tblGrid>
                <a:gridCol w="69850">
                  <a:extLst>
                    <a:ext uri="{9D8B030D-6E8A-4147-A177-3AD203B41FA5}">
                      <a16:colId xmlns:a16="http://schemas.microsoft.com/office/drawing/2014/main" val="20000"/>
                    </a:ext>
                  </a:extLst>
                </a:gridCol>
                <a:gridCol w="242570">
                  <a:extLst>
                    <a:ext uri="{9D8B030D-6E8A-4147-A177-3AD203B41FA5}">
                      <a16:colId xmlns:a16="http://schemas.microsoft.com/office/drawing/2014/main" val="20001"/>
                    </a:ext>
                  </a:extLst>
                </a:gridCol>
                <a:gridCol w="125095">
                  <a:extLst>
                    <a:ext uri="{9D8B030D-6E8A-4147-A177-3AD203B41FA5}">
                      <a16:colId xmlns:a16="http://schemas.microsoft.com/office/drawing/2014/main" val="20002"/>
                    </a:ext>
                  </a:extLst>
                </a:gridCol>
                <a:gridCol w="111759">
                  <a:extLst>
                    <a:ext uri="{9D8B030D-6E8A-4147-A177-3AD203B41FA5}">
                      <a16:colId xmlns:a16="http://schemas.microsoft.com/office/drawing/2014/main" val="20003"/>
                    </a:ext>
                  </a:extLst>
                </a:gridCol>
                <a:gridCol w="46990">
                  <a:extLst>
                    <a:ext uri="{9D8B030D-6E8A-4147-A177-3AD203B41FA5}">
                      <a16:colId xmlns:a16="http://schemas.microsoft.com/office/drawing/2014/main" val="20004"/>
                    </a:ext>
                  </a:extLst>
                </a:gridCol>
                <a:gridCol w="234315">
                  <a:extLst>
                    <a:ext uri="{9D8B030D-6E8A-4147-A177-3AD203B41FA5}">
                      <a16:colId xmlns:a16="http://schemas.microsoft.com/office/drawing/2014/main" val="20005"/>
                    </a:ext>
                  </a:extLst>
                </a:gridCol>
                <a:gridCol w="127000">
                  <a:extLst>
                    <a:ext uri="{9D8B030D-6E8A-4147-A177-3AD203B41FA5}">
                      <a16:colId xmlns:a16="http://schemas.microsoft.com/office/drawing/2014/main" val="20006"/>
                    </a:ext>
                  </a:extLst>
                </a:gridCol>
              </a:tblGrid>
              <a:tr h="218053">
                <a:tc>
                  <a:txBody>
                    <a:bodyPr/>
                    <a:lstStyle/>
                    <a:p>
                      <a:pPr>
                        <a:lnSpc>
                          <a:spcPct val="100000"/>
                        </a:lnSpc>
                      </a:pPr>
                      <a:endParaRPr sz="900">
                        <a:latin typeface="Times New Roman"/>
                        <a:cs typeface="Times New Roman"/>
                      </a:endParaRPr>
                    </a:p>
                  </a:txBody>
                  <a:tcPr marL="0" marR="0" marT="0" marB="0">
                    <a:lnL w="9525">
                      <a:solidFill>
                        <a:srgbClr val="000000"/>
                      </a:solidFill>
                      <a:prstDash val="solid"/>
                    </a:lnL>
                    <a:lnR w="76200">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76200">
                      <a:solidFill>
                        <a:srgbClr val="D1E1EC"/>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R w="76896">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76896">
                      <a:solidFill>
                        <a:srgbClr val="D1E1EC"/>
                      </a:solidFill>
                      <a:prstDash val="solid"/>
                    </a:lnL>
                    <a:lnR w="76200">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76200">
                      <a:solidFill>
                        <a:srgbClr val="D1E1EC"/>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R w="53975">
                      <a:solidFill>
                        <a:srgbClr val="D1E1EC"/>
                      </a:solidFill>
                      <a:prstDash val="solid"/>
                    </a:lnR>
                    <a:lnB w="9525">
                      <a:solidFill>
                        <a:srgbClr val="000000"/>
                      </a:solidFill>
                      <a:prstDash val="solid"/>
                    </a:lnB>
                    <a:solidFill>
                      <a:srgbClr val="F9F9F9"/>
                    </a:solidFill>
                  </a:tcPr>
                </a:tc>
                <a:tc>
                  <a:txBody>
                    <a:bodyPr/>
                    <a:lstStyle/>
                    <a:p>
                      <a:pPr>
                        <a:lnSpc>
                          <a:spcPct val="100000"/>
                        </a:lnSpc>
                      </a:pPr>
                      <a:endParaRPr sz="900">
                        <a:latin typeface="Times New Roman"/>
                        <a:cs typeface="Times New Roman"/>
                      </a:endParaRPr>
                    </a:p>
                  </a:txBody>
                  <a:tcPr marL="0" marR="0" marT="0" marB="0">
                    <a:lnL w="53975">
                      <a:solidFill>
                        <a:srgbClr val="D1E1EC"/>
                      </a:solidFill>
                      <a:prstDash val="solid"/>
                    </a:lnL>
                    <a:lnR w="53975">
                      <a:solidFill>
                        <a:srgbClr val="D1E1EC"/>
                      </a:solidFill>
                      <a:prstDash val="solid"/>
                    </a:lnR>
                    <a:lnB w="9525">
                      <a:solidFill>
                        <a:srgbClr val="000000"/>
                      </a:solidFill>
                      <a:prstDash val="solid"/>
                    </a:lnB>
                    <a:solidFill>
                      <a:srgbClr val="F9F9F9"/>
                    </a:solidFill>
                  </a:tcPr>
                </a:tc>
                <a:extLst>
                  <a:ext uri="{0D108BD9-81ED-4DB2-BD59-A6C34878D82A}">
                    <a16:rowId xmlns:a16="http://schemas.microsoft.com/office/drawing/2014/main" val="10000"/>
                  </a:ext>
                </a:extLst>
              </a:tr>
            </a:tbl>
          </a:graphicData>
        </a:graphic>
      </p:graphicFrame>
      <p:sp>
        <p:nvSpPr>
          <p:cNvPr id="57" name="object 57"/>
          <p:cNvSpPr txBox="1"/>
          <p:nvPr/>
        </p:nvSpPr>
        <p:spPr>
          <a:xfrm>
            <a:off x="2941689" y="2498389"/>
            <a:ext cx="309245" cy="168275"/>
          </a:xfrm>
          <a:prstGeom prst="rect">
            <a:avLst/>
          </a:prstGeom>
        </p:spPr>
        <p:txBody>
          <a:bodyPr vert="horz" wrap="square" lIns="0" tIns="17145" rIns="0" bIns="0" rtlCol="0">
            <a:spAutoFit/>
          </a:bodyPr>
          <a:lstStyle/>
          <a:p>
            <a:pPr marL="12700">
              <a:lnSpc>
                <a:spcPct val="100000"/>
              </a:lnSpc>
              <a:spcBef>
                <a:spcPts val="135"/>
              </a:spcBef>
            </a:pPr>
            <a:r>
              <a:rPr sz="900" spc="15" dirty="0">
                <a:solidFill>
                  <a:srgbClr val="1A1A1A"/>
                </a:solidFill>
                <a:latin typeface="Times New Roman"/>
                <a:cs typeface="Times New Roman"/>
              </a:rPr>
              <a:t>sigma</a:t>
            </a:r>
            <a:endParaRPr sz="900">
              <a:latin typeface="Times New Roman"/>
              <a:cs typeface="Times New Roman"/>
            </a:endParaRPr>
          </a:p>
        </p:txBody>
      </p:sp>
      <p:sp>
        <p:nvSpPr>
          <p:cNvPr id="58" name="object 58"/>
          <p:cNvSpPr txBox="1"/>
          <p:nvPr/>
        </p:nvSpPr>
        <p:spPr>
          <a:xfrm>
            <a:off x="2862416" y="1686115"/>
            <a:ext cx="467995" cy="168275"/>
          </a:xfrm>
          <a:prstGeom prst="rect">
            <a:avLst/>
          </a:prstGeom>
        </p:spPr>
        <p:txBody>
          <a:bodyPr vert="horz" wrap="square" lIns="0" tIns="17145" rIns="0" bIns="0" rtlCol="0">
            <a:spAutoFit/>
          </a:bodyPr>
          <a:lstStyle/>
          <a:p>
            <a:pPr marL="12700">
              <a:lnSpc>
                <a:spcPct val="100000"/>
              </a:lnSpc>
              <a:spcBef>
                <a:spcPts val="135"/>
              </a:spcBef>
            </a:pPr>
            <a:r>
              <a:rPr sz="900" spc="15" dirty="0">
                <a:solidFill>
                  <a:srgbClr val="1A1A1A"/>
                </a:solidFill>
                <a:latin typeface="Times New Roman"/>
                <a:cs typeface="Times New Roman"/>
              </a:rPr>
              <a:t>b_weight</a:t>
            </a:r>
            <a:endParaRPr sz="900">
              <a:latin typeface="Times New Roman"/>
              <a:cs typeface="Times New Roman"/>
            </a:endParaRPr>
          </a:p>
        </p:txBody>
      </p:sp>
      <p:sp>
        <p:nvSpPr>
          <p:cNvPr id="59" name="object 59"/>
          <p:cNvSpPr txBox="1"/>
          <p:nvPr/>
        </p:nvSpPr>
        <p:spPr>
          <a:xfrm>
            <a:off x="2813060" y="873733"/>
            <a:ext cx="566420" cy="168275"/>
          </a:xfrm>
          <a:prstGeom prst="rect">
            <a:avLst/>
          </a:prstGeom>
        </p:spPr>
        <p:txBody>
          <a:bodyPr vert="horz" wrap="square" lIns="0" tIns="17145" rIns="0" bIns="0" rtlCol="0">
            <a:spAutoFit/>
          </a:bodyPr>
          <a:lstStyle/>
          <a:p>
            <a:pPr marL="12700">
              <a:lnSpc>
                <a:spcPct val="100000"/>
              </a:lnSpc>
              <a:spcBef>
                <a:spcPts val="135"/>
              </a:spcBef>
            </a:pPr>
            <a:r>
              <a:rPr sz="900" spc="10" dirty="0">
                <a:solidFill>
                  <a:srgbClr val="1A1A1A"/>
                </a:solidFill>
                <a:latin typeface="Times New Roman"/>
                <a:cs typeface="Times New Roman"/>
              </a:rPr>
              <a:t>b_Intercept</a:t>
            </a:r>
            <a:endParaRPr sz="900">
              <a:latin typeface="Times New Roman"/>
              <a:cs typeface="Times New Roman"/>
            </a:endParaRPr>
          </a:p>
        </p:txBody>
      </p:sp>
      <p:grpSp>
        <p:nvGrpSpPr>
          <p:cNvPr id="60" name="object 60"/>
          <p:cNvGrpSpPr/>
          <p:nvPr/>
        </p:nvGrpSpPr>
        <p:grpSpPr>
          <a:xfrm>
            <a:off x="2588698" y="2907938"/>
            <a:ext cx="1015365" cy="37465"/>
            <a:chOff x="2588698" y="2907938"/>
            <a:chExt cx="1015365" cy="37465"/>
          </a:xfrm>
        </p:grpSpPr>
        <p:sp>
          <p:nvSpPr>
            <p:cNvPr id="61" name="object 61"/>
            <p:cNvSpPr/>
            <p:nvPr/>
          </p:nvSpPr>
          <p:spPr>
            <a:xfrm>
              <a:off x="2588698" y="2912528"/>
              <a:ext cx="1015365" cy="0"/>
            </a:xfrm>
            <a:custGeom>
              <a:avLst/>
              <a:gdLst/>
              <a:ahLst/>
              <a:cxnLst/>
              <a:rect l="l" t="t" r="r" b="b"/>
              <a:pathLst>
                <a:path w="1015364">
                  <a:moveTo>
                    <a:pt x="0" y="0"/>
                  </a:moveTo>
                  <a:lnTo>
                    <a:pt x="1015099" y="0"/>
                  </a:lnTo>
                </a:path>
              </a:pathLst>
            </a:custGeom>
            <a:ln w="9180">
              <a:solidFill>
                <a:srgbClr val="000000"/>
              </a:solidFill>
            </a:ln>
          </p:spPr>
          <p:txBody>
            <a:bodyPr wrap="square" lIns="0" tIns="0" rIns="0" bIns="0" rtlCol="0"/>
            <a:lstStyle/>
            <a:p>
              <a:endParaRPr/>
            </a:p>
          </p:txBody>
        </p:sp>
        <p:sp>
          <p:nvSpPr>
            <p:cNvPr id="62" name="object 62"/>
            <p:cNvSpPr/>
            <p:nvPr/>
          </p:nvSpPr>
          <p:spPr>
            <a:xfrm>
              <a:off x="2818632" y="2912528"/>
              <a:ext cx="554355" cy="32384"/>
            </a:xfrm>
            <a:custGeom>
              <a:avLst/>
              <a:gdLst/>
              <a:ahLst/>
              <a:cxnLst/>
              <a:rect l="l" t="t" r="r" b="b"/>
              <a:pathLst>
                <a:path w="554354" h="32385">
                  <a:moveTo>
                    <a:pt x="0" y="32292"/>
                  </a:moveTo>
                  <a:lnTo>
                    <a:pt x="0" y="0"/>
                  </a:lnTo>
                </a:path>
                <a:path w="554354" h="32385">
                  <a:moveTo>
                    <a:pt x="554260" y="32292"/>
                  </a:moveTo>
                  <a:lnTo>
                    <a:pt x="554260" y="0"/>
                  </a:lnTo>
                </a:path>
              </a:pathLst>
            </a:custGeom>
            <a:ln w="6912">
              <a:solidFill>
                <a:srgbClr val="333333"/>
              </a:solidFill>
            </a:ln>
          </p:spPr>
          <p:txBody>
            <a:bodyPr wrap="square" lIns="0" tIns="0" rIns="0" bIns="0" rtlCol="0"/>
            <a:lstStyle/>
            <a:p>
              <a:endParaRPr/>
            </a:p>
          </p:txBody>
        </p:sp>
      </p:grpSp>
      <p:sp>
        <p:nvSpPr>
          <p:cNvPr id="63" name="object 63"/>
          <p:cNvSpPr txBox="1"/>
          <p:nvPr/>
        </p:nvSpPr>
        <p:spPr>
          <a:xfrm>
            <a:off x="2594142" y="2921428"/>
            <a:ext cx="108458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a:t>
            </a:r>
            <a:r>
              <a:rPr sz="850" spc="340" dirty="0">
                <a:solidFill>
                  <a:srgbClr val="4D4D4D"/>
                </a:solidFill>
                <a:latin typeface="Times New Roman"/>
                <a:cs typeface="Times New Roman"/>
              </a:rPr>
              <a:t> </a:t>
            </a:r>
            <a:r>
              <a:rPr sz="850" dirty="0">
                <a:solidFill>
                  <a:srgbClr val="4D4D4D"/>
                </a:solidFill>
                <a:latin typeface="Times New Roman"/>
                <a:cs typeface="Times New Roman"/>
              </a:rPr>
              <a:t>200</a:t>
            </a:r>
            <a:r>
              <a:rPr sz="850" spc="-50" dirty="0">
                <a:solidFill>
                  <a:srgbClr val="4D4D4D"/>
                </a:solidFill>
                <a:latin typeface="Times New Roman"/>
                <a:cs typeface="Times New Roman"/>
              </a:rPr>
              <a:t> </a:t>
            </a:r>
            <a:r>
              <a:rPr sz="850" dirty="0">
                <a:solidFill>
                  <a:srgbClr val="4D4D4D"/>
                </a:solidFill>
                <a:latin typeface="Times New Roman"/>
                <a:cs typeface="Times New Roman"/>
              </a:rPr>
              <a:t>400</a:t>
            </a:r>
            <a:r>
              <a:rPr sz="850" spc="-50" dirty="0">
                <a:solidFill>
                  <a:srgbClr val="4D4D4D"/>
                </a:solidFill>
                <a:latin typeface="Times New Roman"/>
                <a:cs typeface="Times New Roman"/>
              </a:rPr>
              <a:t> </a:t>
            </a:r>
            <a:r>
              <a:rPr sz="850" dirty="0">
                <a:solidFill>
                  <a:srgbClr val="4D4D4D"/>
                </a:solidFill>
                <a:latin typeface="Times New Roman"/>
                <a:cs typeface="Times New Roman"/>
              </a:rPr>
              <a:t>600</a:t>
            </a:r>
            <a:r>
              <a:rPr sz="850" spc="-50" dirty="0">
                <a:solidFill>
                  <a:srgbClr val="4D4D4D"/>
                </a:solidFill>
                <a:latin typeface="Times New Roman"/>
                <a:cs typeface="Times New Roman"/>
              </a:rPr>
              <a:t> </a:t>
            </a:r>
            <a:r>
              <a:rPr sz="850" spc="-5" dirty="0">
                <a:solidFill>
                  <a:srgbClr val="4D4D4D"/>
                </a:solidFill>
                <a:latin typeface="Times New Roman"/>
                <a:cs typeface="Times New Roman"/>
              </a:rPr>
              <a:t>8001000</a:t>
            </a:r>
            <a:endParaRPr sz="850">
              <a:latin typeface="Times New Roman"/>
              <a:cs typeface="Times New Roman"/>
            </a:endParaRPr>
          </a:p>
        </p:txBody>
      </p:sp>
      <p:sp>
        <p:nvSpPr>
          <p:cNvPr id="64" name="object 64"/>
          <p:cNvSpPr/>
          <p:nvPr/>
        </p:nvSpPr>
        <p:spPr>
          <a:xfrm>
            <a:off x="2633842" y="2100254"/>
            <a:ext cx="0" cy="32384"/>
          </a:xfrm>
          <a:custGeom>
            <a:avLst/>
            <a:gdLst/>
            <a:ahLst/>
            <a:cxnLst/>
            <a:rect l="l" t="t" r="r" b="b"/>
            <a:pathLst>
              <a:path h="32385">
                <a:moveTo>
                  <a:pt x="0" y="32292"/>
                </a:moveTo>
                <a:lnTo>
                  <a:pt x="0" y="0"/>
                </a:lnTo>
              </a:path>
            </a:pathLst>
          </a:custGeom>
          <a:ln w="6912">
            <a:solidFill>
              <a:srgbClr val="333333"/>
            </a:solidFill>
          </a:ln>
        </p:spPr>
        <p:txBody>
          <a:bodyPr wrap="square" lIns="0" tIns="0" rIns="0" bIns="0" rtlCol="0"/>
          <a:lstStyle/>
          <a:p>
            <a:endParaRPr/>
          </a:p>
        </p:txBody>
      </p:sp>
      <p:sp>
        <p:nvSpPr>
          <p:cNvPr id="65" name="object 65"/>
          <p:cNvSpPr/>
          <p:nvPr/>
        </p:nvSpPr>
        <p:spPr>
          <a:xfrm>
            <a:off x="3003421" y="2100254"/>
            <a:ext cx="0" cy="32384"/>
          </a:xfrm>
          <a:custGeom>
            <a:avLst/>
            <a:gdLst/>
            <a:ahLst/>
            <a:cxnLst/>
            <a:rect l="l" t="t" r="r" b="b"/>
            <a:pathLst>
              <a:path h="32385">
                <a:moveTo>
                  <a:pt x="0" y="32292"/>
                </a:moveTo>
                <a:lnTo>
                  <a:pt x="0" y="0"/>
                </a:lnTo>
              </a:path>
            </a:pathLst>
          </a:custGeom>
          <a:ln w="6912">
            <a:solidFill>
              <a:srgbClr val="333333"/>
            </a:solidFill>
          </a:ln>
        </p:spPr>
        <p:txBody>
          <a:bodyPr wrap="square" lIns="0" tIns="0" rIns="0" bIns="0" rtlCol="0"/>
          <a:lstStyle/>
          <a:p>
            <a:endParaRPr/>
          </a:p>
        </p:txBody>
      </p:sp>
      <p:sp>
        <p:nvSpPr>
          <p:cNvPr id="66" name="object 66"/>
          <p:cNvSpPr/>
          <p:nvPr/>
        </p:nvSpPr>
        <p:spPr>
          <a:xfrm>
            <a:off x="3557681" y="2100254"/>
            <a:ext cx="0" cy="32384"/>
          </a:xfrm>
          <a:custGeom>
            <a:avLst/>
            <a:gdLst/>
            <a:ahLst/>
            <a:cxnLst/>
            <a:rect l="l" t="t" r="r" b="b"/>
            <a:pathLst>
              <a:path h="32385">
                <a:moveTo>
                  <a:pt x="0" y="32292"/>
                </a:moveTo>
                <a:lnTo>
                  <a:pt x="0" y="0"/>
                </a:lnTo>
              </a:path>
            </a:pathLst>
          </a:custGeom>
          <a:ln w="6912">
            <a:solidFill>
              <a:srgbClr val="333333"/>
            </a:solidFill>
          </a:ln>
        </p:spPr>
        <p:txBody>
          <a:bodyPr wrap="square" lIns="0" tIns="0" rIns="0" bIns="0" rtlCol="0"/>
          <a:lstStyle/>
          <a:p>
            <a:endParaRPr/>
          </a:p>
        </p:txBody>
      </p:sp>
      <p:sp>
        <p:nvSpPr>
          <p:cNvPr id="67" name="object 67"/>
          <p:cNvSpPr txBox="1"/>
          <p:nvPr/>
        </p:nvSpPr>
        <p:spPr>
          <a:xfrm>
            <a:off x="2594142" y="2109154"/>
            <a:ext cx="108458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a:t>
            </a:r>
            <a:r>
              <a:rPr sz="850" spc="340" dirty="0">
                <a:solidFill>
                  <a:srgbClr val="4D4D4D"/>
                </a:solidFill>
                <a:latin typeface="Times New Roman"/>
                <a:cs typeface="Times New Roman"/>
              </a:rPr>
              <a:t> </a:t>
            </a:r>
            <a:r>
              <a:rPr sz="850" dirty="0">
                <a:solidFill>
                  <a:srgbClr val="4D4D4D"/>
                </a:solidFill>
                <a:latin typeface="Times New Roman"/>
                <a:cs typeface="Times New Roman"/>
              </a:rPr>
              <a:t>200</a:t>
            </a:r>
            <a:r>
              <a:rPr sz="850" spc="-50" dirty="0">
                <a:solidFill>
                  <a:srgbClr val="4D4D4D"/>
                </a:solidFill>
                <a:latin typeface="Times New Roman"/>
                <a:cs typeface="Times New Roman"/>
              </a:rPr>
              <a:t> </a:t>
            </a:r>
            <a:r>
              <a:rPr sz="850" dirty="0">
                <a:solidFill>
                  <a:srgbClr val="4D4D4D"/>
                </a:solidFill>
                <a:latin typeface="Times New Roman"/>
                <a:cs typeface="Times New Roman"/>
              </a:rPr>
              <a:t>400</a:t>
            </a:r>
            <a:r>
              <a:rPr sz="850" spc="-50" dirty="0">
                <a:solidFill>
                  <a:srgbClr val="4D4D4D"/>
                </a:solidFill>
                <a:latin typeface="Times New Roman"/>
                <a:cs typeface="Times New Roman"/>
              </a:rPr>
              <a:t> </a:t>
            </a:r>
            <a:r>
              <a:rPr sz="850" dirty="0">
                <a:solidFill>
                  <a:srgbClr val="4D4D4D"/>
                </a:solidFill>
                <a:latin typeface="Times New Roman"/>
                <a:cs typeface="Times New Roman"/>
              </a:rPr>
              <a:t>600</a:t>
            </a:r>
            <a:r>
              <a:rPr sz="850" spc="-50" dirty="0">
                <a:solidFill>
                  <a:srgbClr val="4D4D4D"/>
                </a:solidFill>
                <a:latin typeface="Times New Roman"/>
                <a:cs typeface="Times New Roman"/>
              </a:rPr>
              <a:t> </a:t>
            </a:r>
            <a:r>
              <a:rPr sz="850" spc="-5" dirty="0">
                <a:solidFill>
                  <a:srgbClr val="4D4D4D"/>
                </a:solidFill>
                <a:latin typeface="Times New Roman"/>
                <a:cs typeface="Times New Roman"/>
              </a:rPr>
              <a:t>8001000</a:t>
            </a:r>
            <a:endParaRPr sz="850">
              <a:latin typeface="Times New Roman"/>
              <a:cs typeface="Times New Roman"/>
            </a:endParaRPr>
          </a:p>
        </p:txBody>
      </p:sp>
      <p:grpSp>
        <p:nvGrpSpPr>
          <p:cNvPr id="68" name="object 68"/>
          <p:cNvGrpSpPr/>
          <p:nvPr/>
        </p:nvGrpSpPr>
        <p:grpSpPr>
          <a:xfrm>
            <a:off x="2583936" y="1283109"/>
            <a:ext cx="1024890" cy="40640"/>
            <a:chOff x="2583936" y="1283109"/>
            <a:chExt cx="1024890" cy="40640"/>
          </a:xfrm>
        </p:grpSpPr>
        <p:sp>
          <p:nvSpPr>
            <p:cNvPr id="69" name="object 69"/>
            <p:cNvSpPr/>
            <p:nvPr/>
          </p:nvSpPr>
          <p:spPr>
            <a:xfrm>
              <a:off x="2588698" y="1287872"/>
              <a:ext cx="1015365" cy="0"/>
            </a:xfrm>
            <a:custGeom>
              <a:avLst/>
              <a:gdLst/>
              <a:ahLst/>
              <a:cxnLst/>
              <a:rect l="l" t="t" r="r" b="b"/>
              <a:pathLst>
                <a:path w="1015364">
                  <a:moveTo>
                    <a:pt x="0" y="0"/>
                  </a:moveTo>
                  <a:lnTo>
                    <a:pt x="1015099" y="0"/>
                  </a:lnTo>
                </a:path>
              </a:pathLst>
            </a:custGeom>
            <a:ln w="9180">
              <a:solidFill>
                <a:srgbClr val="000000"/>
              </a:solidFill>
            </a:ln>
          </p:spPr>
          <p:txBody>
            <a:bodyPr wrap="square" lIns="0" tIns="0" rIns="0" bIns="0" rtlCol="0"/>
            <a:lstStyle/>
            <a:p>
              <a:endParaRPr/>
            </a:p>
          </p:txBody>
        </p:sp>
        <p:sp>
          <p:nvSpPr>
            <p:cNvPr id="70" name="object 70"/>
            <p:cNvSpPr/>
            <p:nvPr/>
          </p:nvSpPr>
          <p:spPr>
            <a:xfrm>
              <a:off x="2633842" y="1287872"/>
              <a:ext cx="923925" cy="32384"/>
            </a:xfrm>
            <a:custGeom>
              <a:avLst/>
              <a:gdLst/>
              <a:ahLst/>
              <a:cxnLst/>
              <a:rect l="l" t="t" r="r" b="b"/>
              <a:pathLst>
                <a:path w="923925" h="32384">
                  <a:moveTo>
                    <a:pt x="0" y="32292"/>
                  </a:moveTo>
                  <a:lnTo>
                    <a:pt x="0" y="0"/>
                  </a:lnTo>
                </a:path>
                <a:path w="923925" h="32384">
                  <a:moveTo>
                    <a:pt x="184789" y="32292"/>
                  </a:moveTo>
                  <a:lnTo>
                    <a:pt x="184789" y="0"/>
                  </a:lnTo>
                </a:path>
                <a:path w="923925" h="32384">
                  <a:moveTo>
                    <a:pt x="369578" y="32292"/>
                  </a:moveTo>
                  <a:lnTo>
                    <a:pt x="369578" y="0"/>
                  </a:lnTo>
                </a:path>
                <a:path w="923925" h="32384">
                  <a:moveTo>
                    <a:pt x="554368" y="32292"/>
                  </a:moveTo>
                  <a:lnTo>
                    <a:pt x="554368" y="0"/>
                  </a:lnTo>
                </a:path>
                <a:path w="923925" h="32384">
                  <a:moveTo>
                    <a:pt x="739049" y="32292"/>
                  </a:moveTo>
                  <a:lnTo>
                    <a:pt x="739049" y="0"/>
                  </a:lnTo>
                </a:path>
                <a:path w="923925" h="32384">
                  <a:moveTo>
                    <a:pt x="923838" y="32292"/>
                  </a:moveTo>
                  <a:lnTo>
                    <a:pt x="923838" y="0"/>
                  </a:lnTo>
                </a:path>
              </a:pathLst>
            </a:custGeom>
            <a:ln w="6912">
              <a:solidFill>
                <a:srgbClr val="333333"/>
              </a:solidFill>
            </a:ln>
          </p:spPr>
          <p:txBody>
            <a:bodyPr wrap="square" lIns="0" tIns="0" rIns="0" bIns="0" rtlCol="0"/>
            <a:lstStyle/>
            <a:p>
              <a:endParaRPr/>
            </a:p>
          </p:txBody>
        </p:sp>
      </p:grpSp>
      <p:sp>
        <p:nvSpPr>
          <p:cNvPr id="71" name="object 71"/>
          <p:cNvSpPr txBox="1"/>
          <p:nvPr/>
        </p:nvSpPr>
        <p:spPr>
          <a:xfrm>
            <a:off x="2594142" y="1296772"/>
            <a:ext cx="108458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a:t>
            </a:r>
            <a:r>
              <a:rPr sz="850" spc="340" dirty="0">
                <a:solidFill>
                  <a:srgbClr val="4D4D4D"/>
                </a:solidFill>
                <a:latin typeface="Times New Roman"/>
                <a:cs typeface="Times New Roman"/>
              </a:rPr>
              <a:t> </a:t>
            </a:r>
            <a:r>
              <a:rPr sz="850" dirty="0">
                <a:solidFill>
                  <a:srgbClr val="4D4D4D"/>
                </a:solidFill>
                <a:latin typeface="Times New Roman"/>
                <a:cs typeface="Times New Roman"/>
              </a:rPr>
              <a:t>200</a:t>
            </a:r>
            <a:r>
              <a:rPr sz="850" spc="-50" dirty="0">
                <a:solidFill>
                  <a:srgbClr val="4D4D4D"/>
                </a:solidFill>
                <a:latin typeface="Times New Roman"/>
                <a:cs typeface="Times New Roman"/>
              </a:rPr>
              <a:t> </a:t>
            </a:r>
            <a:r>
              <a:rPr sz="850" dirty="0">
                <a:solidFill>
                  <a:srgbClr val="4D4D4D"/>
                </a:solidFill>
                <a:latin typeface="Times New Roman"/>
                <a:cs typeface="Times New Roman"/>
              </a:rPr>
              <a:t>400</a:t>
            </a:r>
            <a:r>
              <a:rPr sz="850" spc="-50" dirty="0">
                <a:solidFill>
                  <a:srgbClr val="4D4D4D"/>
                </a:solidFill>
                <a:latin typeface="Times New Roman"/>
                <a:cs typeface="Times New Roman"/>
              </a:rPr>
              <a:t> </a:t>
            </a:r>
            <a:r>
              <a:rPr sz="850" dirty="0">
                <a:solidFill>
                  <a:srgbClr val="4D4D4D"/>
                </a:solidFill>
                <a:latin typeface="Times New Roman"/>
                <a:cs typeface="Times New Roman"/>
              </a:rPr>
              <a:t>600</a:t>
            </a:r>
            <a:r>
              <a:rPr sz="850" spc="-50" dirty="0">
                <a:solidFill>
                  <a:srgbClr val="4D4D4D"/>
                </a:solidFill>
                <a:latin typeface="Times New Roman"/>
                <a:cs typeface="Times New Roman"/>
              </a:rPr>
              <a:t> </a:t>
            </a:r>
            <a:r>
              <a:rPr sz="850" spc="-5" dirty="0">
                <a:solidFill>
                  <a:srgbClr val="4D4D4D"/>
                </a:solidFill>
                <a:latin typeface="Times New Roman"/>
                <a:cs typeface="Times New Roman"/>
              </a:rPr>
              <a:t>8001000</a:t>
            </a:r>
            <a:endParaRPr sz="850">
              <a:latin typeface="Times New Roman"/>
              <a:cs typeface="Times New Roman"/>
            </a:endParaRPr>
          </a:p>
        </p:txBody>
      </p:sp>
      <p:sp>
        <p:nvSpPr>
          <p:cNvPr id="72" name="object 72"/>
          <p:cNvSpPr/>
          <p:nvPr/>
        </p:nvSpPr>
        <p:spPr>
          <a:xfrm>
            <a:off x="2588698" y="1069818"/>
            <a:ext cx="0" cy="218440"/>
          </a:xfrm>
          <a:custGeom>
            <a:avLst/>
            <a:gdLst/>
            <a:ahLst/>
            <a:cxnLst/>
            <a:rect l="l" t="t" r="r" b="b"/>
            <a:pathLst>
              <a:path h="218440">
                <a:moveTo>
                  <a:pt x="0" y="218053"/>
                </a:moveTo>
                <a:lnTo>
                  <a:pt x="0" y="0"/>
                </a:lnTo>
              </a:path>
            </a:pathLst>
          </a:custGeom>
          <a:ln w="9180">
            <a:solidFill>
              <a:srgbClr val="000000"/>
            </a:solidFill>
          </a:ln>
        </p:spPr>
        <p:txBody>
          <a:bodyPr wrap="square" lIns="0" tIns="0" rIns="0" bIns="0" rtlCol="0"/>
          <a:lstStyle/>
          <a:p>
            <a:endParaRPr/>
          </a:p>
        </p:txBody>
      </p:sp>
      <p:sp>
        <p:nvSpPr>
          <p:cNvPr id="73" name="object 73"/>
          <p:cNvSpPr txBox="1"/>
          <p:nvPr/>
        </p:nvSpPr>
        <p:spPr>
          <a:xfrm>
            <a:off x="2355893" y="1151943"/>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110</a:t>
            </a:r>
            <a:endParaRPr sz="850">
              <a:latin typeface="Times New Roman"/>
              <a:cs typeface="Times New Roman"/>
            </a:endParaRPr>
          </a:p>
        </p:txBody>
      </p:sp>
      <p:sp>
        <p:nvSpPr>
          <p:cNvPr id="74" name="object 74"/>
          <p:cNvSpPr txBox="1"/>
          <p:nvPr/>
        </p:nvSpPr>
        <p:spPr>
          <a:xfrm>
            <a:off x="2355893" y="1085631"/>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115</a:t>
            </a:r>
            <a:endParaRPr sz="850">
              <a:latin typeface="Times New Roman"/>
              <a:cs typeface="Times New Roman"/>
            </a:endParaRPr>
          </a:p>
        </p:txBody>
      </p:sp>
      <p:sp>
        <p:nvSpPr>
          <p:cNvPr id="75" name="object 75"/>
          <p:cNvSpPr txBox="1"/>
          <p:nvPr/>
        </p:nvSpPr>
        <p:spPr>
          <a:xfrm>
            <a:off x="2355893" y="1019210"/>
            <a:ext cx="187960"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120</a:t>
            </a:r>
            <a:endParaRPr sz="850">
              <a:latin typeface="Times New Roman"/>
              <a:cs typeface="Times New Roman"/>
            </a:endParaRPr>
          </a:p>
        </p:txBody>
      </p:sp>
      <p:sp>
        <p:nvSpPr>
          <p:cNvPr id="76" name="object 76"/>
          <p:cNvSpPr/>
          <p:nvPr/>
        </p:nvSpPr>
        <p:spPr>
          <a:xfrm>
            <a:off x="2556406" y="1104163"/>
            <a:ext cx="32384" cy="133350"/>
          </a:xfrm>
          <a:custGeom>
            <a:avLst/>
            <a:gdLst/>
            <a:ahLst/>
            <a:cxnLst/>
            <a:rect l="l" t="t" r="r" b="b"/>
            <a:pathLst>
              <a:path w="32385" h="133350">
                <a:moveTo>
                  <a:pt x="0" y="132732"/>
                </a:moveTo>
                <a:lnTo>
                  <a:pt x="32292" y="132732"/>
                </a:lnTo>
              </a:path>
              <a:path w="32385" h="133350">
                <a:moveTo>
                  <a:pt x="0" y="66420"/>
                </a:moveTo>
                <a:lnTo>
                  <a:pt x="32292" y="66420"/>
                </a:lnTo>
              </a:path>
              <a:path w="32385" h="133350">
                <a:moveTo>
                  <a:pt x="0" y="0"/>
                </a:moveTo>
                <a:lnTo>
                  <a:pt x="32292" y="0"/>
                </a:lnTo>
              </a:path>
            </a:pathLst>
          </a:custGeom>
          <a:ln w="6912">
            <a:solidFill>
              <a:srgbClr val="333333"/>
            </a:solidFill>
          </a:ln>
        </p:spPr>
        <p:txBody>
          <a:bodyPr wrap="square" lIns="0" tIns="0" rIns="0" bIns="0" rtlCol="0"/>
          <a:lstStyle/>
          <a:p>
            <a:endParaRPr/>
          </a:p>
        </p:txBody>
      </p:sp>
      <p:sp>
        <p:nvSpPr>
          <p:cNvPr id="77" name="object 77"/>
          <p:cNvSpPr txBox="1"/>
          <p:nvPr/>
        </p:nvSpPr>
        <p:spPr>
          <a:xfrm>
            <a:off x="2382893" y="1962489"/>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0.8</a:t>
            </a:r>
            <a:endParaRPr sz="850">
              <a:latin typeface="Times New Roman"/>
              <a:cs typeface="Times New Roman"/>
            </a:endParaRPr>
          </a:p>
        </p:txBody>
      </p:sp>
      <p:sp>
        <p:nvSpPr>
          <p:cNvPr id="78" name="object 78"/>
          <p:cNvSpPr txBox="1"/>
          <p:nvPr/>
        </p:nvSpPr>
        <p:spPr>
          <a:xfrm>
            <a:off x="2382893" y="1901900"/>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0.9</a:t>
            </a:r>
            <a:endParaRPr sz="850">
              <a:latin typeface="Times New Roman"/>
              <a:cs typeface="Times New Roman"/>
            </a:endParaRPr>
          </a:p>
        </p:txBody>
      </p:sp>
      <p:sp>
        <p:nvSpPr>
          <p:cNvPr id="79" name="object 79"/>
          <p:cNvSpPr txBox="1"/>
          <p:nvPr/>
        </p:nvSpPr>
        <p:spPr>
          <a:xfrm>
            <a:off x="2382893" y="1841312"/>
            <a:ext cx="160655" cy="155575"/>
          </a:xfrm>
          <a:prstGeom prst="rect">
            <a:avLst/>
          </a:prstGeom>
        </p:spPr>
        <p:txBody>
          <a:bodyPr vert="horz" wrap="square" lIns="0" tIns="12700" rIns="0" bIns="0" rtlCol="0">
            <a:spAutoFit/>
          </a:bodyPr>
          <a:lstStyle/>
          <a:p>
            <a:pPr marL="12700">
              <a:lnSpc>
                <a:spcPct val="100000"/>
              </a:lnSpc>
              <a:spcBef>
                <a:spcPts val="100"/>
              </a:spcBef>
            </a:pPr>
            <a:r>
              <a:rPr sz="850" dirty="0">
                <a:solidFill>
                  <a:srgbClr val="4D4D4D"/>
                </a:solidFill>
                <a:latin typeface="Times New Roman"/>
                <a:cs typeface="Times New Roman"/>
              </a:rPr>
              <a:t>1.0</a:t>
            </a:r>
            <a:endParaRPr sz="850">
              <a:latin typeface="Times New Roman"/>
              <a:cs typeface="Times New Roman"/>
            </a:endParaRPr>
          </a:p>
        </p:txBody>
      </p:sp>
      <p:sp>
        <p:nvSpPr>
          <p:cNvPr id="80" name="object 80"/>
          <p:cNvSpPr/>
          <p:nvPr/>
        </p:nvSpPr>
        <p:spPr>
          <a:xfrm>
            <a:off x="2556406" y="2047442"/>
            <a:ext cx="32384" cy="0"/>
          </a:xfrm>
          <a:custGeom>
            <a:avLst/>
            <a:gdLst/>
            <a:ahLst/>
            <a:cxnLst/>
            <a:rect l="l" t="t" r="r" b="b"/>
            <a:pathLst>
              <a:path w="32385">
                <a:moveTo>
                  <a:pt x="0" y="0"/>
                </a:moveTo>
                <a:lnTo>
                  <a:pt x="32292" y="0"/>
                </a:lnTo>
              </a:path>
            </a:pathLst>
          </a:custGeom>
          <a:ln w="6912">
            <a:solidFill>
              <a:srgbClr val="333333"/>
            </a:solidFill>
          </a:ln>
        </p:spPr>
        <p:txBody>
          <a:bodyPr wrap="square" lIns="0" tIns="0" rIns="0" bIns="0" rtlCol="0"/>
          <a:lstStyle/>
          <a:p>
            <a:endParaRPr/>
          </a:p>
        </p:txBody>
      </p:sp>
      <p:sp>
        <p:nvSpPr>
          <p:cNvPr id="81" name="object 81"/>
          <p:cNvSpPr/>
          <p:nvPr/>
        </p:nvSpPr>
        <p:spPr>
          <a:xfrm>
            <a:off x="2556406" y="1986853"/>
            <a:ext cx="32384" cy="0"/>
          </a:xfrm>
          <a:custGeom>
            <a:avLst/>
            <a:gdLst/>
            <a:ahLst/>
            <a:cxnLst/>
            <a:rect l="l" t="t" r="r" b="b"/>
            <a:pathLst>
              <a:path w="32385">
                <a:moveTo>
                  <a:pt x="0" y="0"/>
                </a:moveTo>
                <a:lnTo>
                  <a:pt x="32292" y="0"/>
                </a:lnTo>
              </a:path>
            </a:pathLst>
          </a:custGeom>
          <a:ln w="6912">
            <a:solidFill>
              <a:srgbClr val="333333"/>
            </a:solidFill>
          </a:ln>
        </p:spPr>
        <p:txBody>
          <a:bodyPr wrap="square" lIns="0" tIns="0" rIns="0" bIns="0" rtlCol="0"/>
          <a:lstStyle/>
          <a:p>
            <a:endParaRPr/>
          </a:p>
        </p:txBody>
      </p:sp>
      <p:sp>
        <p:nvSpPr>
          <p:cNvPr id="82" name="object 82"/>
          <p:cNvSpPr/>
          <p:nvPr/>
        </p:nvSpPr>
        <p:spPr>
          <a:xfrm>
            <a:off x="2556406" y="1926265"/>
            <a:ext cx="32384" cy="0"/>
          </a:xfrm>
          <a:custGeom>
            <a:avLst/>
            <a:gdLst/>
            <a:ahLst/>
            <a:cxnLst/>
            <a:rect l="l" t="t" r="r" b="b"/>
            <a:pathLst>
              <a:path w="32385">
                <a:moveTo>
                  <a:pt x="0" y="0"/>
                </a:moveTo>
                <a:lnTo>
                  <a:pt x="32292" y="0"/>
                </a:lnTo>
              </a:path>
            </a:pathLst>
          </a:custGeom>
          <a:ln w="6912">
            <a:solidFill>
              <a:srgbClr val="333333"/>
            </a:solidFill>
          </a:ln>
        </p:spPr>
        <p:txBody>
          <a:bodyPr wrap="square" lIns="0" tIns="0" rIns="0" bIns="0" rtlCol="0"/>
          <a:lstStyle/>
          <a:p>
            <a:endParaRPr/>
          </a:p>
        </p:txBody>
      </p:sp>
      <p:sp>
        <p:nvSpPr>
          <p:cNvPr id="83" name="object 83"/>
          <p:cNvSpPr txBox="1"/>
          <p:nvPr/>
        </p:nvSpPr>
        <p:spPr>
          <a:xfrm>
            <a:off x="2357493" y="2759751"/>
            <a:ext cx="211454" cy="155575"/>
          </a:xfrm>
          <a:prstGeom prst="rect">
            <a:avLst/>
          </a:prstGeom>
        </p:spPr>
        <p:txBody>
          <a:bodyPr vert="horz" wrap="square" lIns="0" tIns="12700" rIns="0" bIns="0" rtlCol="0">
            <a:spAutoFit/>
          </a:bodyPr>
          <a:lstStyle/>
          <a:p>
            <a:pPr marL="38100">
              <a:lnSpc>
                <a:spcPct val="100000"/>
              </a:lnSpc>
              <a:spcBef>
                <a:spcPts val="100"/>
              </a:spcBef>
            </a:pPr>
            <a:r>
              <a:rPr sz="850" spc="-110" dirty="0">
                <a:solidFill>
                  <a:srgbClr val="4D4D4D"/>
                </a:solidFill>
                <a:latin typeface="Times New Roman"/>
                <a:cs typeface="Times New Roman"/>
              </a:rPr>
              <a:t>4.8</a:t>
            </a:r>
            <a:r>
              <a:rPr sz="1275" spc="-165" baseline="-29411" dirty="0">
                <a:solidFill>
                  <a:srgbClr val="4D4D4D"/>
                </a:solidFill>
                <a:latin typeface="Times New Roman"/>
                <a:cs typeface="Times New Roman"/>
              </a:rPr>
              <a:t>4</a:t>
            </a:r>
            <a:endParaRPr sz="1275" baseline="-29411">
              <a:latin typeface="Times New Roman"/>
              <a:cs typeface="Times New Roman"/>
            </a:endParaRPr>
          </a:p>
        </p:txBody>
      </p:sp>
      <p:sp>
        <p:nvSpPr>
          <p:cNvPr id="84" name="object 84"/>
          <p:cNvSpPr txBox="1"/>
          <p:nvPr/>
        </p:nvSpPr>
        <p:spPr>
          <a:xfrm>
            <a:off x="2357493" y="2647538"/>
            <a:ext cx="211454" cy="155575"/>
          </a:xfrm>
          <a:prstGeom prst="rect">
            <a:avLst/>
          </a:prstGeom>
        </p:spPr>
        <p:txBody>
          <a:bodyPr vert="horz" wrap="square" lIns="0" tIns="12700" rIns="0" bIns="0" rtlCol="0">
            <a:spAutoFit/>
          </a:bodyPr>
          <a:lstStyle/>
          <a:p>
            <a:pPr marL="38100">
              <a:lnSpc>
                <a:spcPct val="100000"/>
              </a:lnSpc>
              <a:spcBef>
                <a:spcPts val="100"/>
              </a:spcBef>
            </a:pPr>
            <a:r>
              <a:rPr sz="850" spc="-110" dirty="0">
                <a:solidFill>
                  <a:srgbClr val="4D4D4D"/>
                </a:solidFill>
                <a:latin typeface="Times New Roman"/>
                <a:cs typeface="Times New Roman"/>
              </a:rPr>
              <a:t>5.6</a:t>
            </a:r>
            <a:r>
              <a:rPr sz="1275" spc="-165" baseline="-29411" dirty="0">
                <a:solidFill>
                  <a:srgbClr val="4D4D4D"/>
                </a:solidFill>
                <a:latin typeface="Times New Roman"/>
                <a:cs typeface="Times New Roman"/>
              </a:rPr>
              <a:t>2</a:t>
            </a:r>
            <a:endParaRPr sz="1275" baseline="-29411">
              <a:latin typeface="Times New Roman"/>
              <a:cs typeface="Times New Roman"/>
            </a:endParaRPr>
          </a:p>
        </p:txBody>
      </p:sp>
      <p:sp>
        <p:nvSpPr>
          <p:cNvPr id="85" name="object 85"/>
          <p:cNvSpPr/>
          <p:nvPr/>
        </p:nvSpPr>
        <p:spPr>
          <a:xfrm>
            <a:off x="2556406" y="2844703"/>
            <a:ext cx="32384" cy="0"/>
          </a:xfrm>
          <a:custGeom>
            <a:avLst/>
            <a:gdLst/>
            <a:ahLst/>
            <a:cxnLst/>
            <a:rect l="l" t="t" r="r" b="b"/>
            <a:pathLst>
              <a:path w="32385">
                <a:moveTo>
                  <a:pt x="0" y="0"/>
                </a:moveTo>
                <a:lnTo>
                  <a:pt x="32292" y="0"/>
                </a:lnTo>
              </a:path>
            </a:pathLst>
          </a:custGeom>
          <a:ln w="6912">
            <a:solidFill>
              <a:srgbClr val="333333"/>
            </a:solidFill>
          </a:ln>
        </p:spPr>
        <p:txBody>
          <a:bodyPr wrap="square" lIns="0" tIns="0" rIns="0" bIns="0" rtlCol="0"/>
          <a:lstStyle/>
          <a:p>
            <a:endParaRPr/>
          </a:p>
        </p:txBody>
      </p:sp>
      <p:sp>
        <p:nvSpPr>
          <p:cNvPr id="86" name="object 86"/>
          <p:cNvSpPr/>
          <p:nvPr/>
        </p:nvSpPr>
        <p:spPr>
          <a:xfrm>
            <a:off x="2556406" y="2788651"/>
            <a:ext cx="32384" cy="0"/>
          </a:xfrm>
          <a:custGeom>
            <a:avLst/>
            <a:gdLst/>
            <a:ahLst/>
            <a:cxnLst/>
            <a:rect l="l" t="t" r="r" b="b"/>
            <a:pathLst>
              <a:path w="32385">
                <a:moveTo>
                  <a:pt x="0" y="0"/>
                </a:moveTo>
                <a:lnTo>
                  <a:pt x="32292" y="0"/>
                </a:lnTo>
              </a:path>
            </a:pathLst>
          </a:custGeom>
          <a:ln w="6912">
            <a:solidFill>
              <a:srgbClr val="333333"/>
            </a:solidFill>
          </a:ln>
        </p:spPr>
        <p:txBody>
          <a:bodyPr wrap="square" lIns="0" tIns="0" rIns="0" bIns="0" rtlCol="0"/>
          <a:lstStyle/>
          <a:p>
            <a:endParaRPr/>
          </a:p>
        </p:txBody>
      </p:sp>
      <p:sp>
        <p:nvSpPr>
          <p:cNvPr id="87" name="object 87"/>
          <p:cNvSpPr/>
          <p:nvPr/>
        </p:nvSpPr>
        <p:spPr>
          <a:xfrm>
            <a:off x="2556406" y="2732490"/>
            <a:ext cx="32384" cy="0"/>
          </a:xfrm>
          <a:custGeom>
            <a:avLst/>
            <a:gdLst/>
            <a:ahLst/>
            <a:cxnLst/>
            <a:rect l="l" t="t" r="r" b="b"/>
            <a:pathLst>
              <a:path w="32385">
                <a:moveTo>
                  <a:pt x="0" y="0"/>
                </a:moveTo>
                <a:lnTo>
                  <a:pt x="32292" y="0"/>
                </a:lnTo>
              </a:path>
            </a:pathLst>
          </a:custGeom>
          <a:ln w="6912">
            <a:solidFill>
              <a:srgbClr val="333333"/>
            </a:solidFill>
          </a:ln>
        </p:spPr>
        <p:txBody>
          <a:bodyPr wrap="square" lIns="0" tIns="0" rIns="0" bIns="0" rtlCol="0"/>
          <a:lstStyle/>
          <a:p>
            <a:endParaRPr/>
          </a:p>
        </p:txBody>
      </p:sp>
      <p:sp>
        <p:nvSpPr>
          <p:cNvPr id="88" name="object 88"/>
          <p:cNvSpPr/>
          <p:nvPr/>
        </p:nvSpPr>
        <p:spPr>
          <a:xfrm>
            <a:off x="3816235" y="1987177"/>
            <a:ext cx="149860" cy="0"/>
          </a:xfrm>
          <a:custGeom>
            <a:avLst/>
            <a:gdLst/>
            <a:ahLst/>
            <a:cxnLst/>
            <a:rect l="l" t="t" r="r" b="b"/>
            <a:pathLst>
              <a:path w="149860">
                <a:moveTo>
                  <a:pt x="0" y="0"/>
                </a:moveTo>
                <a:lnTo>
                  <a:pt x="149257" y="0"/>
                </a:lnTo>
              </a:path>
            </a:pathLst>
          </a:custGeom>
          <a:ln w="7668">
            <a:solidFill>
              <a:srgbClr val="03396C"/>
            </a:solidFill>
          </a:ln>
        </p:spPr>
        <p:txBody>
          <a:bodyPr wrap="square" lIns="0" tIns="0" rIns="0" bIns="0" rtlCol="0"/>
          <a:lstStyle/>
          <a:p>
            <a:endParaRPr/>
          </a:p>
        </p:txBody>
      </p:sp>
      <p:sp>
        <p:nvSpPr>
          <p:cNvPr id="89" name="object 89"/>
          <p:cNvSpPr/>
          <p:nvPr/>
        </p:nvSpPr>
        <p:spPr>
          <a:xfrm>
            <a:off x="3816235" y="2173802"/>
            <a:ext cx="149860" cy="0"/>
          </a:xfrm>
          <a:custGeom>
            <a:avLst/>
            <a:gdLst/>
            <a:ahLst/>
            <a:cxnLst/>
            <a:rect l="l" t="t" r="r" b="b"/>
            <a:pathLst>
              <a:path w="149860">
                <a:moveTo>
                  <a:pt x="0" y="0"/>
                </a:moveTo>
                <a:lnTo>
                  <a:pt x="149257" y="0"/>
                </a:lnTo>
              </a:path>
            </a:pathLst>
          </a:custGeom>
          <a:ln w="7668">
            <a:solidFill>
              <a:srgbClr val="6497B1"/>
            </a:solidFill>
          </a:ln>
        </p:spPr>
        <p:txBody>
          <a:bodyPr wrap="square" lIns="0" tIns="0" rIns="0" bIns="0" rtlCol="0"/>
          <a:lstStyle/>
          <a:p>
            <a:endParaRPr/>
          </a:p>
        </p:txBody>
      </p:sp>
      <p:sp>
        <p:nvSpPr>
          <p:cNvPr id="90" name="object 90"/>
          <p:cNvSpPr/>
          <p:nvPr/>
        </p:nvSpPr>
        <p:spPr>
          <a:xfrm>
            <a:off x="3816235" y="2360428"/>
            <a:ext cx="149860" cy="0"/>
          </a:xfrm>
          <a:custGeom>
            <a:avLst/>
            <a:gdLst/>
            <a:ahLst/>
            <a:cxnLst/>
            <a:rect l="l" t="t" r="r" b="b"/>
            <a:pathLst>
              <a:path w="149860">
                <a:moveTo>
                  <a:pt x="0" y="0"/>
                </a:moveTo>
                <a:lnTo>
                  <a:pt x="149257" y="0"/>
                </a:lnTo>
              </a:path>
            </a:pathLst>
          </a:custGeom>
          <a:ln w="7668">
            <a:solidFill>
              <a:srgbClr val="D1E1EC"/>
            </a:solidFill>
          </a:ln>
        </p:spPr>
        <p:txBody>
          <a:bodyPr wrap="square" lIns="0" tIns="0" rIns="0" bIns="0" rtlCol="0"/>
          <a:lstStyle/>
          <a:p>
            <a:endParaRPr/>
          </a:p>
        </p:txBody>
      </p:sp>
      <p:sp>
        <p:nvSpPr>
          <p:cNvPr id="91" name="object 91"/>
          <p:cNvSpPr txBox="1"/>
          <p:nvPr/>
        </p:nvSpPr>
        <p:spPr>
          <a:xfrm>
            <a:off x="3759451" y="1465378"/>
            <a:ext cx="397510" cy="982344"/>
          </a:xfrm>
          <a:prstGeom prst="rect">
            <a:avLst/>
          </a:prstGeom>
        </p:spPr>
        <p:txBody>
          <a:bodyPr vert="horz" wrap="square" lIns="0" tIns="36195" rIns="0" bIns="0" rtlCol="0">
            <a:spAutoFit/>
          </a:bodyPr>
          <a:lstStyle/>
          <a:p>
            <a:pPr marR="41910" algn="r">
              <a:lnSpc>
                <a:spcPct val="100000"/>
              </a:lnSpc>
              <a:spcBef>
                <a:spcPts val="285"/>
              </a:spcBef>
            </a:pPr>
            <a:r>
              <a:rPr sz="1000" spc="5" dirty="0">
                <a:latin typeface="Times New Roman"/>
                <a:cs typeface="Times New Roman"/>
              </a:rPr>
              <a:t>Chain</a:t>
            </a:r>
            <a:endParaRPr sz="1000">
              <a:latin typeface="Times New Roman"/>
              <a:cs typeface="Times New Roman"/>
            </a:endParaRPr>
          </a:p>
          <a:p>
            <a:pPr marR="30480" algn="r">
              <a:lnSpc>
                <a:spcPct val="100000"/>
              </a:lnSpc>
              <a:spcBef>
                <a:spcPts val="185"/>
              </a:spcBef>
            </a:pPr>
            <a:r>
              <a:rPr sz="900" u="sng" spc="5" dirty="0">
                <a:solidFill>
                  <a:srgbClr val="1A1A1A"/>
                </a:solidFill>
                <a:uFill>
                  <a:solidFill>
                    <a:srgbClr val="011F4B"/>
                  </a:solidFill>
                </a:uFill>
                <a:latin typeface="Times New Roman"/>
                <a:cs typeface="Times New Roman"/>
              </a:rPr>
              <a:t>    </a:t>
            </a:r>
            <a:r>
              <a:rPr sz="900" u="sng" spc="40" dirty="0">
                <a:solidFill>
                  <a:srgbClr val="1A1A1A"/>
                </a:solidFill>
                <a:uFill>
                  <a:solidFill>
                    <a:srgbClr val="011F4B"/>
                  </a:solidFill>
                </a:uFill>
                <a:latin typeface="Times New Roman"/>
                <a:cs typeface="Times New Roman"/>
              </a:rPr>
              <a:t> </a:t>
            </a:r>
            <a:r>
              <a:rPr sz="900" dirty="0">
                <a:solidFill>
                  <a:srgbClr val="1A1A1A"/>
                </a:solidFill>
                <a:latin typeface="Times New Roman"/>
                <a:cs typeface="Times New Roman"/>
              </a:rPr>
              <a:t>  </a:t>
            </a:r>
            <a:r>
              <a:rPr sz="900" spc="-25" dirty="0">
                <a:solidFill>
                  <a:srgbClr val="1A1A1A"/>
                </a:solidFill>
                <a:latin typeface="Times New Roman"/>
                <a:cs typeface="Times New Roman"/>
              </a:rPr>
              <a:t> </a:t>
            </a:r>
            <a:r>
              <a:rPr sz="1650" baseline="-12626" dirty="0">
                <a:latin typeface="Times New Roman"/>
                <a:cs typeface="Times New Roman"/>
              </a:rPr>
              <a:t>1</a:t>
            </a:r>
            <a:endParaRPr sz="1650" baseline="-12626">
              <a:latin typeface="Times New Roman"/>
              <a:cs typeface="Times New Roman"/>
            </a:endParaRPr>
          </a:p>
          <a:p>
            <a:pPr marR="30480" algn="r">
              <a:lnSpc>
                <a:spcPct val="100000"/>
              </a:lnSpc>
              <a:spcBef>
                <a:spcPts val="384"/>
              </a:spcBef>
            </a:pPr>
            <a:r>
              <a:rPr sz="1100" dirty="0">
                <a:latin typeface="Times New Roman"/>
                <a:cs typeface="Times New Roman"/>
              </a:rPr>
              <a:t>2</a:t>
            </a:r>
            <a:endParaRPr sz="1100">
              <a:latin typeface="Times New Roman"/>
              <a:cs typeface="Times New Roman"/>
            </a:endParaRPr>
          </a:p>
          <a:p>
            <a:pPr marR="30480" algn="r">
              <a:lnSpc>
                <a:spcPct val="100000"/>
              </a:lnSpc>
              <a:spcBef>
                <a:spcPts val="145"/>
              </a:spcBef>
            </a:pPr>
            <a:r>
              <a:rPr sz="1100" dirty="0">
                <a:latin typeface="Times New Roman"/>
                <a:cs typeface="Times New Roman"/>
              </a:rPr>
              <a:t>3</a:t>
            </a:r>
            <a:endParaRPr sz="1100">
              <a:latin typeface="Times New Roman"/>
              <a:cs typeface="Times New Roman"/>
            </a:endParaRPr>
          </a:p>
          <a:p>
            <a:pPr marR="30480" algn="r">
              <a:lnSpc>
                <a:spcPct val="100000"/>
              </a:lnSpc>
              <a:spcBef>
                <a:spcPts val="150"/>
              </a:spcBef>
            </a:pPr>
            <a:r>
              <a:rPr sz="1100" dirty="0">
                <a:latin typeface="Times New Roman"/>
                <a:cs typeface="Times New Roman"/>
              </a:rPr>
              <a:t>4</a:t>
            </a:r>
            <a:endParaRPr sz="1100">
              <a:latin typeface="Times New Roman"/>
              <a:cs typeface="Times New Roman"/>
            </a:endParaRPr>
          </a:p>
        </p:txBody>
      </p:sp>
      <p:sp>
        <p:nvSpPr>
          <p:cNvPr id="92" name="object 92"/>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30</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666875" cy="207645"/>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F9F9F9"/>
                </a:solidFill>
              </a:rPr>
              <a:t>Summarising</a:t>
            </a:r>
            <a:r>
              <a:rPr sz="1200" spc="60" dirty="0">
                <a:solidFill>
                  <a:srgbClr val="F9F9F9"/>
                </a:solidFill>
              </a:rPr>
              <a:t> </a:t>
            </a:r>
            <a:r>
              <a:rPr sz="1200" spc="-55" dirty="0">
                <a:solidFill>
                  <a:srgbClr val="F9F9F9"/>
                </a:solidFill>
              </a:rPr>
              <a:t>our</a:t>
            </a:r>
            <a:r>
              <a:rPr sz="1200" spc="70" dirty="0">
                <a:solidFill>
                  <a:srgbClr val="F9F9F9"/>
                </a:solidFill>
              </a:rPr>
              <a:t> </a:t>
            </a:r>
            <a:r>
              <a:rPr sz="1200" spc="-45" dirty="0">
                <a:solidFill>
                  <a:srgbClr val="F9F9F9"/>
                </a:solidFill>
              </a:rPr>
              <a:t>model</a:t>
            </a:r>
            <a:endParaRPr sz="1200"/>
          </a:p>
        </p:txBody>
      </p:sp>
      <p:sp>
        <p:nvSpPr>
          <p:cNvPr id="3" name="object 3"/>
          <p:cNvSpPr/>
          <p:nvPr/>
        </p:nvSpPr>
        <p:spPr>
          <a:xfrm>
            <a:off x="322046" y="588594"/>
            <a:ext cx="3964304" cy="144780"/>
          </a:xfrm>
          <a:custGeom>
            <a:avLst/>
            <a:gdLst/>
            <a:ahLst/>
            <a:cxnLst/>
            <a:rect l="l" t="t" r="r" b="b"/>
            <a:pathLst>
              <a:path w="3964304" h="144779">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589920"/>
            <a:ext cx="71120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summary</a:t>
            </a:r>
            <a:r>
              <a:rPr sz="600" spc="15" dirty="0">
                <a:solidFill>
                  <a:srgbClr val="22373A"/>
                </a:solidFill>
                <a:latin typeface="SimSun"/>
                <a:cs typeface="SimSun"/>
              </a:rPr>
              <a:t>(hw_model)</a:t>
            </a:r>
            <a:endParaRPr sz="600">
              <a:latin typeface="SimSun"/>
              <a:cs typeface="SimSun"/>
            </a:endParaRPr>
          </a:p>
        </p:txBody>
      </p:sp>
      <p:sp>
        <p:nvSpPr>
          <p:cNvPr id="8" name="object 8"/>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31</a:t>
            </a:r>
          </a:p>
        </p:txBody>
      </p:sp>
      <p:sp>
        <p:nvSpPr>
          <p:cNvPr id="5" name="object 5"/>
          <p:cNvSpPr txBox="1"/>
          <p:nvPr/>
        </p:nvSpPr>
        <p:spPr>
          <a:xfrm>
            <a:off x="347294" y="925633"/>
            <a:ext cx="2929255" cy="9423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a:t>
            </a:r>
            <a:r>
              <a:rPr sz="600" spc="300" dirty="0">
                <a:solidFill>
                  <a:srgbClr val="22373A"/>
                </a:solidFill>
                <a:latin typeface="SimSun"/>
                <a:cs typeface="SimSun"/>
              </a:rPr>
              <a:t> </a:t>
            </a:r>
            <a:r>
              <a:rPr sz="600" spc="15" dirty="0">
                <a:solidFill>
                  <a:srgbClr val="22373A"/>
                </a:solidFill>
                <a:latin typeface="SimSun"/>
                <a:cs typeface="SimSun"/>
              </a:rPr>
              <a:t>Family:</a:t>
            </a:r>
            <a:r>
              <a:rPr sz="600" dirty="0">
                <a:solidFill>
                  <a:srgbClr val="22373A"/>
                </a:solidFill>
                <a:latin typeface="SimSun"/>
                <a:cs typeface="SimSun"/>
              </a:rPr>
              <a:t> </a:t>
            </a:r>
            <a:r>
              <a:rPr sz="600" spc="15" dirty="0">
                <a:solidFill>
                  <a:srgbClr val="22373A"/>
                </a:solidFill>
                <a:latin typeface="SimSun"/>
                <a:cs typeface="SimSun"/>
              </a:rPr>
              <a:t>gaussian</a:t>
            </a:r>
            <a:endParaRPr sz="600">
              <a:latin typeface="SimSun"/>
              <a:cs typeface="SimSun"/>
            </a:endParaRPr>
          </a:p>
          <a:p>
            <a:pPr marL="12700" marR="1174115">
              <a:lnSpc>
                <a:spcPct val="111400"/>
              </a:lnSpc>
            </a:pPr>
            <a:r>
              <a:rPr sz="600" spc="15" dirty="0">
                <a:solidFill>
                  <a:srgbClr val="22373A"/>
                </a:solidFill>
                <a:latin typeface="SimSun"/>
                <a:cs typeface="SimSun"/>
              </a:rPr>
              <a:t>##</a:t>
            </a:r>
            <a:r>
              <a:rPr sz="600" spc="335" dirty="0">
                <a:solidFill>
                  <a:srgbClr val="22373A"/>
                </a:solidFill>
                <a:latin typeface="SimSun"/>
                <a:cs typeface="SimSun"/>
              </a:rPr>
              <a:t> </a:t>
            </a:r>
            <a:r>
              <a:rPr sz="600" spc="15" dirty="0">
                <a:solidFill>
                  <a:srgbClr val="22373A"/>
                </a:solidFill>
                <a:latin typeface="SimSun"/>
                <a:cs typeface="SimSun"/>
              </a:rPr>
              <a:t>Links: mu = identity; sigma = identity </a:t>
            </a:r>
            <a:r>
              <a:rPr sz="600" spc="-285" dirty="0">
                <a:solidFill>
                  <a:srgbClr val="22373A"/>
                </a:solidFill>
                <a:latin typeface="SimSun"/>
                <a:cs typeface="SimSun"/>
              </a:rPr>
              <a:t> </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22373A"/>
                </a:solidFill>
                <a:latin typeface="SimSun"/>
                <a:cs typeface="SimSun"/>
              </a:rPr>
              <a:t>Formula: height</a:t>
            </a:r>
            <a:r>
              <a:rPr sz="600" spc="10" dirty="0">
                <a:solidFill>
                  <a:srgbClr val="22373A"/>
                </a:solidFill>
                <a:latin typeface="SimSun"/>
                <a:cs typeface="SimSun"/>
              </a:rPr>
              <a:t> </a:t>
            </a:r>
            <a:r>
              <a:rPr sz="600" spc="15" dirty="0">
                <a:solidFill>
                  <a:srgbClr val="22373A"/>
                </a:solidFill>
                <a:latin typeface="SimSun"/>
                <a:cs typeface="SimSun"/>
              </a:rPr>
              <a:t>~ 1</a:t>
            </a:r>
            <a:r>
              <a:rPr sz="600" spc="10" dirty="0">
                <a:solidFill>
                  <a:srgbClr val="22373A"/>
                </a:solidFill>
                <a:latin typeface="SimSun"/>
                <a:cs typeface="SimSun"/>
              </a:rPr>
              <a:t> </a:t>
            </a:r>
            <a:r>
              <a:rPr sz="600" spc="15" dirty="0">
                <a:solidFill>
                  <a:srgbClr val="22373A"/>
                </a:solidFill>
                <a:latin typeface="SimSun"/>
                <a:cs typeface="SimSun"/>
              </a:rPr>
              <a:t>+ weight</a:t>
            </a:r>
            <a:endParaRPr sz="600">
              <a:latin typeface="SimSun"/>
              <a:cs typeface="SimSun"/>
            </a:endParaRPr>
          </a:p>
          <a:p>
            <a:pPr marL="12700">
              <a:lnSpc>
                <a:spcPct val="100000"/>
              </a:lnSpc>
              <a:spcBef>
                <a:spcPts val="85"/>
              </a:spcBef>
              <a:tabLst>
                <a:tab pos="254000" algn="l"/>
              </a:tabLst>
            </a:pPr>
            <a:r>
              <a:rPr sz="600" spc="15" dirty="0">
                <a:solidFill>
                  <a:srgbClr val="22373A"/>
                </a:solidFill>
                <a:latin typeface="SimSun"/>
                <a:cs typeface="SimSun"/>
              </a:rPr>
              <a:t>##	Data: height_data (Number of observations: 352)</a:t>
            </a:r>
            <a:endParaRPr sz="600">
              <a:latin typeface="SimSun"/>
              <a:cs typeface="SimSun"/>
            </a:endParaRPr>
          </a:p>
          <a:p>
            <a:pPr marL="12700" marR="125730">
              <a:lnSpc>
                <a:spcPct val="111400"/>
              </a:lnSpc>
              <a:tabLst>
                <a:tab pos="496570" algn="l"/>
              </a:tabLst>
            </a:pPr>
            <a:r>
              <a:rPr sz="600" spc="15" dirty="0">
                <a:solidFill>
                  <a:srgbClr val="22373A"/>
                </a:solidFill>
                <a:latin typeface="SimSun"/>
                <a:cs typeface="SimSun"/>
              </a:rPr>
              <a:t>## </a:t>
            </a:r>
            <a:r>
              <a:rPr sz="600" spc="30" dirty="0">
                <a:solidFill>
                  <a:srgbClr val="22373A"/>
                </a:solidFill>
                <a:latin typeface="SimSun"/>
                <a:cs typeface="SimSun"/>
              </a:rPr>
              <a:t> </a:t>
            </a:r>
            <a:r>
              <a:rPr sz="600" spc="15" dirty="0">
                <a:solidFill>
                  <a:srgbClr val="22373A"/>
                </a:solidFill>
                <a:latin typeface="SimSun"/>
                <a:cs typeface="SimSun"/>
              </a:rPr>
              <a:t>Draws: 4 chains,</a:t>
            </a:r>
            <a:r>
              <a:rPr sz="600" spc="20" dirty="0">
                <a:solidFill>
                  <a:srgbClr val="22373A"/>
                </a:solidFill>
                <a:latin typeface="SimSun"/>
                <a:cs typeface="SimSun"/>
              </a:rPr>
              <a:t> </a:t>
            </a:r>
            <a:r>
              <a:rPr sz="600" spc="15" dirty="0">
                <a:solidFill>
                  <a:srgbClr val="22373A"/>
                </a:solidFill>
                <a:latin typeface="SimSun"/>
                <a:cs typeface="SimSun"/>
              </a:rPr>
              <a:t>each with iter</a:t>
            </a:r>
            <a:r>
              <a:rPr sz="600" spc="20" dirty="0">
                <a:solidFill>
                  <a:srgbClr val="22373A"/>
                </a:solidFill>
                <a:latin typeface="SimSun"/>
                <a:cs typeface="SimSun"/>
              </a:rPr>
              <a:t> </a:t>
            </a:r>
            <a:r>
              <a:rPr sz="600" spc="15" dirty="0">
                <a:solidFill>
                  <a:srgbClr val="22373A"/>
                </a:solidFill>
                <a:latin typeface="SimSun"/>
                <a:cs typeface="SimSun"/>
              </a:rPr>
              <a:t>= 2000; warmup</a:t>
            </a:r>
            <a:r>
              <a:rPr sz="600" spc="20" dirty="0">
                <a:solidFill>
                  <a:srgbClr val="22373A"/>
                </a:solidFill>
                <a:latin typeface="SimSun"/>
                <a:cs typeface="SimSun"/>
              </a:rPr>
              <a:t> </a:t>
            </a:r>
            <a:r>
              <a:rPr sz="600" spc="15" dirty="0">
                <a:solidFill>
                  <a:srgbClr val="22373A"/>
                </a:solidFill>
                <a:latin typeface="SimSun"/>
                <a:cs typeface="SimSun"/>
              </a:rPr>
              <a:t>= 1000; thin</a:t>
            </a:r>
            <a:r>
              <a:rPr sz="600" spc="20" dirty="0">
                <a:solidFill>
                  <a:srgbClr val="22373A"/>
                </a:solidFill>
                <a:latin typeface="SimSun"/>
                <a:cs typeface="SimSun"/>
              </a:rPr>
              <a:t> </a:t>
            </a:r>
            <a:r>
              <a:rPr sz="600" spc="15" dirty="0">
                <a:solidFill>
                  <a:srgbClr val="22373A"/>
                </a:solidFill>
                <a:latin typeface="SimSun"/>
                <a:cs typeface="SimSun"/>
              </a:rPr>
              <a:t>= 1; </a:t>
            </a:r>
            <a:r>
              <a:rPr sz="600" spc="-285" dirty="0">
                <a:solidFill>
                  <a:srgbClr val="22373A"/>
                </a:solidFill>
                <a:latin typeface="SimSun"/>
                <a:cs typeface="SimSun"/>
              </a:rPr>
              <a:t> </a:t>
            </a:r>
            <a:r>
              <a:rPr sz="600" spc="15" dirty="0">
                <a:solidFill>
                  <a:srgbClr val="22373A"/>
                </a:solidFill>
                <a:latin typeface="SimSun"/>
                <a:cs typeface="SimSun"/>
              </a:rPr>
              <a:t>##	total</a:t>
            </a:r>
            <a:r>
              <a:rPr sz="600" spc="10" dirty="0">
                <a:solidFill>
                  <a:srgbClr val="22373A"/>
                </a:solidFill>
                <a:latin typeface="SimSun"/>
                <a:cs typeface="SimSun"/>
              </a:rPr>
              <a:t> </a:t>
            </a:r>
            <a:r>
              <a:rPr sz="600" spc="15" dirty="0">
                <a:solidFill>
                  <a:srgbClr val="22373A"/>
                </a:solidFill>
                <a:latin typeface="SimSun"/>
                <a:cs typeface="SimSun"/>
              </a:rPr>
              <a:t>post-warmup draws = 4000</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r>
              <a:rPr sz="600" dirty="0">
                <a:solidFill>
                  <a:srgbClr val="22373A"/>
                </a:solidFill>
                <a:latin typeface="SimSun"/>
                <a:cs typeface="SimSun"/>
              </a:rPr>
              <a:t> </a:t>
            </a:r>
            <a:r>
              <a:rPr sz="600" spc="15" dirty="0">
                <a:solidFill>
                  <a:srgbClr val="22373A"/>
                </a:solidFill>
                <a:latin typeface="SimSun"/>
                <a:cs typeface="SimSun"/>
              </a:rPr>
              <a:t>Population-Level</a:t>
            </a:r>
            <a:r>
              <a:rPr sz="600" dirty="0">
                <a:solidFill>
                  <a:srgbClr val="22373A"/>
                </a:solidFill>
                <a:latin typeface="SimSun"/>
                <a:cs typeface="SimSun"/>
              </a:rPr>
              <a:t> </a:t>
            </a:r>
            <a:r>
              <a:rPr sz="600" spc="15" dirty="0">
                <a:solidFill>
                  <a:srgbClr val="22373A"/>
                </a:solidFill>
                <a:latin typeface="SimSun"/>
                <a:cs typeface="SimSun"/>
              </a:rPr>
              <a:t>Effects:</a:t>
            </a:r>
            <a:endParaRPr sz="600">
              <a:latin typeface="SimSun"/>
              <a:cs typeface="SimSun"/>
            </a:endParaRPr>
          </a:p>
          <a:p>
            <a:pPr marL="12700">
              <a:lnSpc>
                <a:spcPct val="100000"/>
              </a:lnSpc>
              <a:spcBef>
                <a:spcPts val="85"/>
              </a:spcBef>
              <a:tabLst>
                <a:tab pos="536575" algn="l"/>
              </a:tabLst>
            </a:pPr>
            <a:r>
              <a:rPr sz="600" spc="15" dirty="0">
                <a:solidFill>
                  <a:srgbClr val="22373A"/>
                </a:solidFill>
                <a:latin typeface="SimSun"/>
                <a:cs typeface="SimSun"/>
              </a:rPr>
              <a:t>##	Estimate Est.Error</a:t>
            </a:r>
            <a:r>
              <a:rPr sz="600" spc="20" dirty="0">
                <a:solidFill>
                  <a:srgbClr val="22373A"/>
                </a:solidFill>
                <a:latin typeface="SimSun"/>
                <a:cs typeface="SimSun"/>
              </a:rPr>
              <a:t> </a:t>
            </a:r>
            <a:r>
              <a:rPr sz="600" spc="15" dirty="0">
                <a:solidFill>
                  <a:srgbClr val="22373A"/>
                </a:solidFill>
                <a:latin typeface="SimSun"/>
                <a:cs typeface="SimSun"/>
              </a:rPr>
              <a:t>l-95% CI</a:t>
            </a:r>
            <a:r>
              <a:rPr sz="600" spc="20" dirty="0">
                <a:solidFill>
                  <a:srgbClr val="22373A"/>
                </a:solidFill>
                <a:latin typeface="SimSun"/>
                <a:cs typeface="SimSun"/>
              </a:rPr>
              <a:t> </a:t>
            </a:r>
            <a:r>
              <a:rPr sz="600" spc="15" dirty="0">
                <a:solidFill>
                  <a:srgbClr val="22373A"/>
                </a:solidFill>
                <a:latin typeface="SimSun"/>
                <a:cs typeface="SimSun"/>
              </a:rPr>
              <a:t>u-95% CI</a:t>
            </a:r>
            <a:r>
              <a:rPr sz="600" spc="20" dirty="0">
                <a:solidFill>
                  <a:srgbClr val="22373A"/>
                </a:solidFill>
                <a:latin typeface="SimSun"/>
                <a:cs typeface="SimSun"/>
              </a:rPr>
              <a:t> </a:t>
            </a:r>
            <a:r>
              <a:rPr sz="600" spc="15" dirty="0">
                <a:solidFill>
                  <a:srgbClr val="22373A"/>
                </a:solidFill>
                <a:latin typeface="SimSun"/>
                <a:cs typeface="SimSun"/>
              </a:rPr>
              <a:t>Rhat Bulk_ESS</a:t>
            </a:r>
            <a:r>
              <a:rPr sz="600" spc="20" dirty="0">
                <a:solidFill>
                  <a:srgbClr val="22373A"/>
                </a:solidFill>
                <a:latin typeface="SimSun"/>
                <a:cs typeface="SimSun"/>
              </a:rPr>
              <a:t> </a:t>
            </a:r>
            <a:r>
              <a:rPr sz="600" spc="15" dirty="0">
                <a:solidFill>
                  <a:srgbClr val="22373A"/>
                </a:solidFill>
                <a:latin typeface="SimSun"/>
                <a:cs typeface="SimSun"/>
              </a:rPr>
              <a:t>Tail_ESS</a:t>
            </a:r>
            <a:endParaRPr sz="600">
              <a:latin typeface="SimSun"/>
              <a:cs typeface="SimSun"/>
            </a:endParaRPr>
          </a:p>
        </p:txBody>
      </p:sp>
      <p:graphicFrame>
        <p:nvGraphicFramePr>
          <p:cNvPr id="6" name="object 6"/>
          <p:cNvGraphicFramePr>
            <a:graphicFrameLocks noGrp="1"/>
          </p:cNvGraphicFramePr>
          <p:nvPr/>
        </p:nvGraphicFramePr>
        <p:xfrm>
          <a:off x="340486" y="1864699"/>
          <a:ext cx="2943225" cy="305435"/>
        </p:xfrm>
        <a:graphic>
          <a:graphicData uri="http://schemas.openxmlformats.org/drawingml/2006/table">
            <a:tbl>
              <a:tblPr firstRow="1" bandRow="1">
                <a:tableStyleId>{2D5ABB26-0587-4C30-8999-92F81FD0307C}</a:tableStyleId>
              </a:tblPr>
              <a:tblGrid>
                <a:gridCol w="563880">
                  <a:extLst>
                    <a:ext uri="{9D8B030D-6E8A-4147-A177-3AD203B41FA5}">
                      <a16:colId xmlns:a16="http://schemas.microsoft.com/office/drawing/2014/main" val="20000"/>
                    </a:ext>
                  </a:extLst>
                </a:gridCol>
                <a:gridCol w="423545">
                  <a:extLst>
                    <a:ext uri="{9D8B030D-6E8A-4147-A177-3AD203B41FA5}">
                      <a16:colId xmlns:a16="http://schemas.microsoft.com/office/drawing/2014/main" val="20001"/>
                    </a:ext>
                  </a:extLst>
                </a:gridCol>
                <a:gridCol w="1310639">
                  <a:extLst>
                    <a:ext uri="{9D8B030D-6E8A-4147-A177-3AD203B41FA5}">
                      <a16:colId xmlns:a16="http://schemas.microsoft.com/office/drawing/2014/main" val="20002"/>
                    </a:ext>
                  </a:extLst>
                </a:gridCol>
                <a:gridCol w="362585">
                  <a:extLst>
                    <a:ext uri="{9D8B030D-6E8A-4147-A177-3AD203B41FA5}">
                      <a16:colId xmlns:a16="http://schemas.microsoft.com/office/drawing/2014/main" val="20003"/>
                    </a:ext>
                  </a:extLst>
                </a:gridCol>
                <a:gridCol w="281305">
                  <a:extLst>
                    <a:ext uri="{9D8B030D-6E8A-4147-A177-3AD203B41FA5}">
                      <a16:colId xmlns:a16="http://schemas.microsoft.com/office/drawing/2014/main" val="20004"/>
                    </a:ext>
                  </a:extLst>
                </a:gridCol>
              </a:tblGrid>
              <a:tr h="101562">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113.81</a:t>
                      </a:r>
                      <a:endParaRPr sz="600">
                        <a:latin typeface="SimSun"/>
                        <a:cs typeface="SimSun"/>
                      </a:endParaRPr>
                    </a:p>
                  </a:txBody>
                  <a:tcPr marL="0" marR="0" marT="635" marB="0">
                    <a:solidFill>
                      <a:srgbClr val="F9F9F9"/>
                    </a:solidFill>
                  </a:tcPr>
                </a:tc>
                <a:tc>
                  <a:txBody>
                    <a:bodyPr/>
                    <a:lstStyle/>
                    <a:p>
                      <a:pPr marR="92710" algn="r">
                        <a:lnSpc>
                          <a:spcPts val="695"/>
                        </a:lnSpc>
                        <a:spcBef>
                          <a:spcPts val="5"/>
                        </a:spcBef>
                      </a:pPr>
                      <a:r>
                        <a:rPr sz="600" spc="15" dirty="0">
                          <a:solidFill>
                            <a:srgbClr val="22373A"/>
                          </a:solidFill>
                          <a:latin typeface="SimSun"/>
                          <a:cs typeface="SimSun"/>
                        </a:rPr>
                        <a:t>1.94 </a:t>
                      </a:r>
                      <a:r>
                        <a:rPr sz="600" spc="310" dirty="0">
                          <a:solidFill>
                            <a:srgbClr val="22373A"/>
                          </a:solidFill>
                          <a:latin typeface="SimSun"/>
                          <a:cs typeface="SimSun"/>
                        </a:rPr>
                        <a:t> </a:t>
                      </a:r>
                      <a:r>
                        <a:rPr sz="600" spc="15" dirty="0">
                          <a:solidFill>
                            <a:srgbClr val="22373A"/>
                          </a:solidFill>
                          <a:latin typeface="SimSun"/>
                          <a:cs typeface="SimSun"/>
                        </a:rPr>
                        <a:t>109.92 </a:t>
                      </a:r>
                      <a:r>
                        <a:rPr sz="600" spc="315" dirty="0">
                          <a:solidFill>
                            <a:srgbClr val="22373A"/>
                          </a:solidFill>
                          <a:latin typeface="SimSun"/>
                          <a:cs typeface="SimSun"/>
                        </a:rPr>
                        <a:t> </a:t>
                      </a:r>
                      <a:r>
                        <a:rPr sz="600" spc="15" dirty="0">
                          <a:solidFill>
                            <a:srgbClr val="22373A"/>
                          </a:solidFill>
                          <a:latin typeface="SimSun"/>
                          <a:cs typeface="SimSun"/>
                        </a:rPr>
                        <a:t>117.70</a:t>
                      </a:r>
                      <a:r>
                        <a:rPr sz="600" spc="10"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4311</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2927</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0"/>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5" dirty="0">
                          <a:solidFill>
                            <a:srgbClr val="22373A"/>
                          </a:solidFill>
                          <a:latin typeface="SimSun"/>
                          <a:cs typeface="SimSun"/>
                        </a:rPr>
                        <a:t> </a:t>
                      </a:r>
                      <a:r>
                        <a:rPr sz="600" spc="15" dirty="0">
                          <a:solidFill>
                            <a:srgbClr val="22373A"/>
                          </a:solidFill>
                          <a:latin typeface="SimSun"/>
                          <a:cs typeface="SimSun"/>
                        </a:rPr>
                        <a:t>weight</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0.91</a:t>
                      </a:r>
                      <a:endParaRPr sz="600">
                        <a:latin typeface="SimSun"/>
                        <a:cs typeface="SimSun"/>
                      </a:endParaRPr>
                    </a:p>
                  </a:txBody>
                  <a:tcPr marL="0" marR="0" marT="635" marB="0">
                    <a:solidFill>
                      <a:srgbClr val="F9F9F9"/>
                    </a:solidFill>
                  </a:tcPr>
                </a:tc>
                <a:tc>
                  <a:txBody>
                    <a:bodyPr/>
                    <a:lstStyle/>
                    <a:p>
                      <a:pPr marR="92710" algn="r">
                        <a:lnSpc>
                          <a:spcPts val="695"/>
                        </a:lnSpc>
                        <a:spcBef>
                          <a:spcPts val="5"/>
                        </a:spcBef>
                        <a:tabLst>
                          <a:tab pos="362585" algn="l"/>
                          <a:tab pos="725805" algn="l"/>
                        </a:tabLst>
                      </a:pPr>
                      <a:r>
                        <a:rPr sz="600" spc="15" dirty="0">
                          <a:solidFill>
                            <a:srgbClr val="22373A"/>
                          </a:solidFill>
                          <a:latin typeface="SimSun"/>
                          <a:cs typeface="SimSun"/>
                        </a:rPr>
                        <a:t>0.04	0.82	0.99</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4299</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3109</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1"/>
                  </a:ext>
                </a:extLst>
              </a:tr>
              <a:tr h="101562">
                <a:tc>
                  <a:txBody>
                    <a:bodyPr/>
                    <a:lstStyle/>
                    <a:p>
                      <a:pPr marL="19050">
                        <a:lnSpc>
                          <a:spcPts val="690"/>
                        </a:lnSpc>
                        <a:spcBef>
                          <a:spcPts val="5"/>
                        </a:spcBef>
                      </a:pPr>
                      <a:r>
                        <a:rPr sz="600" spc="15" dirty="0">
                          <a:solidFill>
                            <a:srgbClr val="22373A"/>
                          </a:solidFill>
                          <a:latin typeface="SimSun"/>
                          <a:cs typeface="SimSun"/>
                        </a:rPr>
                        <a:t>##</a:t>
                      </a:r>
                      <a:endParaRPr sz="600">
                        <a:latin typeface="SimSun"/>
                        <a:cs typeface="SimSun"/>
                      </a:endParaRPr>
                    </a:p>
                  </a:txBody>
                  <a:tcPr marL="0" marR="0" marT="635"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extLst>
                  <a:ext uri="{0D108BD9-81ED-4DB2-BD59-A6C34878D82A}">
                    <a16:rowId xmlns:a16="http://schemas.microsoft.com/office/drawing/2014/main" val="10002"/>
                  </a:ext>
                </a:extLst>
              </a:tr>
            </a:tbl>
          </a:graphicData>
        </a:graphic>
      </p:graphicFrame>
      <p:sp>
        <p:nvSpPr>
          <p:cNvPr id="7" name="object 7"/>
          <p:cNvSpPr txBox="1"/>
          <p:nvPr/>
        </p:nvSpPr>
        <p:spPr>
          <a:xfrm>
            <a:off x="347294" y="2147868"/>
            <a:ext cx="3131185" cy="738505"/>
          </a:xfrm>
          <a:prstGeom prst="rect">
            <a:avLst/>
          </a:prstGeom>
        </p:spPr>
        <p:txBody>
          <a:bodyPr vert="horz" wrap="square" lIns="0" tIns="22860" rIns="0" bIns="0" rtlCol="0">
            <a:spAutoFit/>
          </a:bodyPr>
          <a:lstStyle/>
          <a:p>
            <a:pPr marL="12700" algn="just">
              <a:lnSpc>
                <a:spcPct val="100000"/>
              </a:lnSpc>
              <a:spcBef>
                <a:spcPts val="180"/>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Family</a:t>
            </a:r>
            <a:r>
              <a:rPr sz="600" spc="5" dirty="0">
                <a:solidFill>
                  <a:srgbClr val="22373A"/>
                </a:solidFill>
                <a:latin typeface="SimSun"/>
                <a:cs typeface="SimSun"/>
              </a:rPr>
              <a:t> </a:t>
            </a:r>
            <a:r>
              <a:rPr sz="600" spc="15" dirty="0">
                <a:solidFill>
                  <a:srgbClr val="22373A"/>
                </a:solidFill>
                <a:latin typeface="SimSun"/>
                <a:cs typeface="SimSun"/>
              </a:rPr>
              <a:t>Specific</a:t>
            </a:r>
            <a:r>
              <a:rPr sz="600" spc="5" dirty="0">
                <a:solidFill>
                  <a:srgbClr val="22373A"/>
                </a:solidFill>
                <a:latin typeface="SimSun"/>
                <a:cs typeface="SimSun"/>
              </a:rPr>
              <a:t> </a:t>
            </a:r>
            <a:r>
              <a:rPr sz="600" spc="15" dirty="0">
                <a:solidFill>
                  <a:srgbClr val="22373A"/>
                </a:solidFill>
                <a:latin typeface="SimSun"/>
                <a:cs typeface="SimSun"/>
              </a:rPr>
              <a:t>Parameters:</a:t>
            </a:r>
            <a:endParaRPr sz="600">
              <a:latin typeface="SimSun"/>
              <a:cs typeface="SimSun"/>
            </a:endParaRPr>
          </a:p>
          <a:p>
            <a:pPr marL="12700" marR="367665" algn="just">
              <a:lnSpc>
                <a:spcPct val="111400"/>
              </a:lnSpc>
            </a:pPr>
            <a:r>
              <a:rPr sz="600" spc="15" dirty="0">
                <a:solidFill>
                  <a:srgbClr val="22373A"/>
                </a:solidFill>
                <a:latin typeface="SimSun"/>
                <a:cs typeface="SimSun"/>
              </a:rPr>
              <a:t>##     </a:t>
            </a:r>
            <a:r>
              <a:rPr sz="600" spc="20" dirty="0">
                <a:solidFill>
                  <a:srgbClr val="22373A"/>
                </a:solidFill>
                <a:latin typeface="SimSun"/>
                <a:cs typeface="SimSun"/>
              </a:rPr>
              <a:t> </a:t>
            </a:r>
            <a:r>
              <a:rPr sz="600" spc="15" dirty="0">
                <a:solidFill>
                  <a:srgbClr val="22373A"/>
                </a:solidFill>
                <a:latin typeface="SimSun"/>
                <a:cs typeface="SimSun"/>
              </a:rPr>
              <a:t>Estimate Est.Error l-95% CI u-95% CI Rhat Bulk_ESS Tail_ESS </a:t>
            </a:r>
            <a:r>
              <a:rPr sz="600" spc="-285" dirty="0">
                <a:solidFill>
                  <a:srgbClr val="22373A"/>
                </a:solidFill>
                <a:latin typeface="SimSun"/>
                <a:cs typeface="SimSun"/>
              </a:rPr>
              <a:t> </a:t>
            </a:r>
            <a:r>
              <a:rPr sz="600" spc="15" dirty="0">
                <a:solidFill>
                  <a:srgbClr val="22373A"/>
                </a:solidFill>
                <a:latin typeface="SimSun"/>
                <a:cs typeface="SimSun"/>
              </a:rPr>
              <a:t>## sigma     5.09    </a:t>
            </a:r>
            <a:r>
              <a:rPr sz="600" spc="20" dirty="0">
                <a:solidFill>
                  <a:srgbClr val="22373A"/>
                </a:solidFill>
                <a:latin typeface="SimSun"/>
                <a:cs typeface="SimSun"/>
              </a:rPr>
              <a:t> </a:t>
            </a:r>
            <a:r>
              <a:rPr sz="600" spc="15" dirty="0">
                <a:solidFill>
                  <a:srgbClr val="22373A"/>
                </a:solidFill>
                <a:latin typeface="SimSun"/>
                <a:cs typeface="SimSun"/>
              </a:rPr>
              <a:t>0.19     4.71     5.48 1.00     3952     2532 </a:t>
            </a:r>
            <a:r>
              <a:rPr sz="600" spc="-285" dirty="0">
                <a:solidFill>
                  <a:srgbClr val="22373A"/>
                </a:solidFill>
                <a:latin typeface="SimSun"/>
                <a:cs typeface="SimSun"/>
              </a:rPr>
              <a:t> </a:t>
            </a:r>
            <a:r>
              <a:rPr sz="600" spc="15" dirty="0">
                <a:solidFill>
                  <a:srgbClr val="22373A"/>
                </a:solidFill>
                <a:latin typeface="SimSun"/>
                <a:cs typeface="SimSun"/>
              </a:rPr>
              <a:t>##</a:t>
            </a:r>
            <a:endParaRPr sz="600">
              <a:latin typeface="SimSun"/>
              <a:cs typeface="SimSun"/>
            </a:endParaRPr>
          </a:p>
          <a:p>
            <a:pPr marL="12700" algn="just">
              <a:lnSpc>
                <a:spcPct val="100000"/>
              </a:lnSpc>
              <a:spcBef>
                <a:spcPts val="85"/>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Draws</a:t>
            </a:r>
            <a:r>
              <a:rPr sz="600" spc="20" dirty="0">
                <a:solidFill>
                  <a:srgbClr val="22373A"/>
                </a:solidFill>
                <a:latin typeface="SimSun"/>
                <a:cs typeface="SimSun"/>
              </a:rPr>
              <a:t> </a:t>
            </a:r>
            <a:r>
              <a:rPr sz="600" spc="15" dirty="0">
                <a:solidFill>
                  <a:srgbClr val="22373A"/>
                </a:solidFill>
                <a:latin typeface="SimSun"/>
                <a:cs typeface="SimSun"/>
              </a:rPr>
              <a:t>were</a:t>
            </a:r>
            <a:r>
              <a:rPr sz="600" spc="20" dirty="0">
                <a:solidFill>
                  <a:srgbClr val="22373A"/>
                </a:solidFill>
                <a:latin typeface="SimSun"/>
                <a:cs typeface="SimSun"/>
              </a:rPr>
              <a:t> </a:t>
            </a:r>
            <a:r>
              <a:rPr sz="600" spc="15" dirty="0">
                <a:solidFill>
                  <a:srgbClr val="22373A"/>
                </a:solidFill>
                <a:latin typeface="SimSun"/>
                <a:cs typeface="SimSun"/>
              </a:rPr>
              <a:t>sampled</a:t>
            </a:r>
            <a:r>
              <a:rPr sz="600" spc="20" dirty="0">
                <a:solidFill>
                  <a:srgbClr val="22373A"/>
                </a:solidFill>
                <a:latin typeface="SimSun"/>
                <a:cs typeface="SimSun"/>
              </a:rPr>
              <a:t> </a:t>
            </a:r>
            <a:r>
              <a:rPr sz="600" spc="15" dirty="0">
                <a:solidFill>
                  <a:srgbClr val="22373A"/>
                </a:solidFill>
                <a:latin typeface="SimSun"/>
                <a:cs typeface="SimSun"/>
              </a:rPr>
              <a:t>using</a:t>
            </a:r>
            <a:r>
              <a:rPr sz="600" spc="20" dirty="0">
                <a:solidFill>
                  <a:srgbClr val="22373A"/>
                </a:solidFill>
                <a:latin typeface="SimSun"/>
                <a:cs typeface="SimSun"/>
              </a:rPr>
              <a:t> </a:t>
            </a:r>
            <a:r>
              <a:rPr sz="600" spc="15" dirty="0">
                <a:solidFill>
                  <a:srgbClr val="22373A"/>
                </a:solidFill>
                <a:latin typeface="SimSun"/>
                <a:cs typeface="SimSun"/>
              </a:rPr>
              <a:t>sampling(NUTS).</a:t>
            </a:r>
            <a:r>
              <a:rPr sz="600" spc="20" dirty="0">
                <a:solidFill>
                  <a:srgbClr val="22373A"/>
                </a:solidFill>
                <a:latin typeface="SimSun"/>
                <a:cs typeface="SimSun"/>
              </a:rPr>
              <a:t> </a:t>
            </a:r>
            <a:r>
              <a:rPr sz="600" spc="15" dirty="0">
                <a:solidFill>
                  <a:srgbClr val="22373A"/>
                </a:solidFill>
                <a:latin typeface="SimSun"/>
                <a:cs typeface="SimSun"/>
              </a:rPr>
              <a:t>For</a:t>
            </a:r>
            <a:r>
              <a:rPr sz="600" spc="20" dirty="0">
                <a:solidFill>
                  <a:srgbClr val="22373A"/>
                </a:solidFill>
                <a:latin typeface="SimSun"/>
                <a:cs typeface="SimSun"/>
              </a:rPr>
              <a:t> </a:t>
            </a:r>
            <a:r>
              <a:rPr sz="600" spc="15" dirty="0">
                <a:solidFill>
                  <a:srgbClr val="22373A"/>
                </a:solidFill>
                <a:latin typeface="SimSun"/>
                <a:cs typeface="SimSun"/>
              </a:rPr>
              <a:t>each</a:t>
            </a:r>
            <a:r>
              <a:rPr sz="600" spc="20" dirty="0">
                <a:solidFill>
                  <a:srgbClr val="22373A"/>
                </a:solidFill>
                <a:latin typeface="SimSun"/>
                <a:cs typeface="SimSun"/>
              </a:rPr>
              <a:t> </a:t>
            </a:r>
            <a:r>
              <a:rPr sz="600" spc="15" dirty="0">
                <a:solidFill>
                  <a:srgbClr val="22373A"/>
                </a:solidFill>
                <a:latin typeface="SimSun"/>
                <a:cs typeface="SimSun"/>
              </a:rPr>
              <a:t>parameter,</a:t>
            </a:r>
            <a:r>
              <a:rPr sz="600" spc="20" dirty="0">
                <a:solidFill>
                  <a:srgbClr val="22373A"/>
                </a:solidFill>
                <a:latin typeface="SimSun"/>
                <a:cs typeface="SimSun"/>
              </a:rPr>
              <a:t> </a:t>
            </a:r>
            <a:r>
              <a:rPr sz="600" spc="15" dirty="0">
                <a:solidFill>
                  <a:srgbClr val="22373A"/>
                </a:solidFill>
                <a:latin typeface="SimSun"/>
                <a:cs typeface="SimSun"/>
              </a:rPr>
              <a:t>Bulk_ESS</a:t>
            </a:r>
            <a:endParaRPr sz="600">
              <a:latin typeface="SimSun"/>
              <a:cs typeface="SimSun"/>
            </a:endParaRPr>
          </a:p>
          <a:p>
            <a:pPr marL="12700" marR="5080" algn="just">
              <a:lnSpc>
                <a:spcPct val="111400"/>
              </a:lnSpc>
            </a:pPr>
            <a:r>
              <a:rPr sz="600" spc="15" dirty="0">
                <a:solidFill>
                  <a:srgbClr val="22373A"/>
                </a:solidFill>
                <a:latin typeface="SimSun"/>
                <a:cs typeface="SimSun"/>
              </a:rPr>
              <a:t>## and Tail_ESS are effective sample size measures, and Rhat is the potential </a:t>
            </a:r>
            <a:r>
              <a:rPr sz="600" spc="-285" dirty="0">
                <a:solidFill>
                  <a:srgbClr val="22373A"/>
                </a:solidFill>
                <a:latin typeface="SimSun"/>
                <a:cs typeface="SimSun"/>
              </a:rPr>
              <a:t> </a:t>
            </a:r>
            <a:r>
              <a:rPr sz="600" spc="15" dirty="0">
                <a:solidFill>
                  <a:srgbClr val="22373A"/>
                </a:solidFill>
                <a:latin typeface="SimSun"/>
                <a:cs typeface="SimSun"/>
              </a:rPr>
              <a:t>## scale reduction</a:t>
            </a:r>
            <a:r>
              <a:rPr sz="600" spc="20" dirty="0">
                <a:solidFill>
                  <a:srgbClr val="22373A"/>
                </a:solidFill>
                <a:latin typeface="SimSun"/>
                <a:cs typeface="SimSun"/>
              </a:rPr>
              <a:t> </a:t>
            </a:r>
            <a:r>
              <a:rPr sz="600" spc="15" dirty="0">
                <a:solidFill>
                  <a:srgbClr val="22373A"/>
                </a:solidFill>
                <a:latin typeface="SimSun"/>
                <a:cs typeface="SimSun"/>
              </a:rPr>
              <a:t>factor on</a:t>
            </a:r>
            <a:r>
              <a:rPr sz="600" spc="20" dirty="0">
                <a:solidFill>
                  <a:srgbClr val="22373A"/>
                </a:solidFill>
                <a:latin typeface="SimSun"/>
                <a:cs typeface="SimSun"/>
              </a:rPr>
              <a:t> </a:t>
            </a:r>
            <a:r>
              <a:rPr sz="600" spc="15" dirty="0">
                <a:solidFill>
                  <a:srgbClr val="22373A"/>
                </a:solidFill>
                <a:latin typeface="SimSun"/>
                <a:cs typeface="SimSun"/>
              </a:rPr>
              <a:t>split chains (at</a:t>
            </a:r>
            <a:r>
              <a:rPr sz="600" spc="20" dirty="0">
                <a:solidFill>
                  <a:srgbClr val="22373A"/>
                </a:solidFill>
                <a:latin typeface="SimSun"/>
                <a:cs typeface="SimSun"/>
              </a:rPr>
              <a:t> </a:t>
            </a:r>
            <a:r>
              <a:rPr sz="600" spc="15" dirty="0">
                <a:solidFill>
                  <a:srgbClr val="22373A"/>
                </a:solidFill>
                <a:latin typeface="SimSun"/>
                <a:cs typeface="SimSun"/>
              </a:rPr>
              <a:t>convergence, Rhat</a:t>
            </a:r>
            <a:r>
              <a:rPr sz="600" spc="20" dirty="0">
                <a:solidFill>
                  <a:srgbClr val="22373A"/>
                </a:solidFill>
                <a:latin typeface="SimSun"/>
                <a:cs typeface="SimSun"/>
              </a:rPr>
              <a:t> </a:t>
            </a:r>
            <a:r>
              <a:rPr sz="600" spc="15" dirty="0">
                <a:solidFill>
                  <a:srgbClr val="22373A"/>
                </a:solidFill>
                <a:latin typeface="SimSun"/>
                <a:cs typeface="SimSun"/>
              </a:rPr>
              <a:t>= 1).</a:t>
            </a:r>
            <a:endParaRPr sz="600">
              <a:latin typeface="SimSun"/>
              <a:cs typeface="SimSun"/>
            </a:endParaRP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34302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75" dirty="0">
                <a:solidFill>
                  <a:srgbClr val="F9F9F9"/>
                </a:solidFill>
              </a:rPr>
              <a:t> </a:t>
            </a:r>
            <a:r>
              <a:rPr sz="1200" spc="-55" dirty="0">
                <a:solidFill>
                  <a:srgbClr val="F9F9F9"/>
                </a:solidFill>
              </a:rPr>
              <a:t>our</a:t>
            </a:r>
            <a:r>
              <a:rPr sz="1200" spc="70" dirty="0">
                <a:solidFill>
                  <a:srgbClr val="F9F9F9"/>
                </a:solidFill>
              </a:rPr>
              <a:t> </a:t>
            </a:r>
            <a:r>
              <a:rPr sz="1200" spc="-45" dirty="0">
                <a:solidFill>
                  <a:srgbClr val="F9F9F9"/>
                </a:solidFill>
              </a:rPr>
              <a:t>model</a:t>
            </a:r>
            <a:endParaRPr sz="1200"/>
          </a:p>
        </p:txBody>
      </p:sp>
      <p:sp>
        <p:nvSpPr>
          <p:cNvPr id="3" name="object 3"/>
          <p:cNvSpPr/>
          <p:nvPr/>
        </p:nvSpPr>
        <p:spPr>
          <a:xfrm>
            <a:off x="322046" y="1815363"/>
            <a:ext cx="3964304" cy="401320"/>
          </a:xfrm>
          <a:custGeom>
            <a:avLst/>
            <a:gdLst/>
            <a:ahLst/>
            <a:cxnLst/>
            <a:rect l="l" t="t" r="r" b="b"/>
            <a:pathLst>
              <a:path w="3964304" h="401319">
                <a:moveTo>
                  <a:pt x="3963911" y="0"/>
                </a:moveTo>
                <a:lnTo>
                  <a:pt x="0" y="0"/>
                </a:lnTo>
                <a:lnTo>
                  <a:pt x="0" y="400799"/>
                </a:lnTo>
                <a:lnTo>
                  <a:pt x="3963911" y="400799"/>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1198776"/>
            <a:ext cx="3731260" cy="989330"/>
          </a:xfrm>
          <a:prstGeom prst="rect">
            <a:avLst/>
          </a:prstGeom>
        </p:spPr>
        <p:txBody>
          <a:bodyPr vert="horz" wrap="square" lIns="0" tIns="43180" rIns="0" bIns="0" rtlCol="0">
            <a:spAutoFit/>
          </a:bodyPr>
          <a:lstStyle/>
          <a:p>
            <a:pPr marL="12700">
              <a:lnSpc>
                <a:spcPct val="100000"/>
              </a:lnSpc>
              <a:spcBef>
                <a:spcPts val="340"/>
              </a:spcBef>
            </a:pPr>
            <a:r>
              <a:rPr sz="1100" spc="-30" dirty="0">
                <a:solidFill>
                  <a:srgbClr val="22373A"/>
                </a:solidFill>
                <a:latin typeface="Tahoma"/>
                <a:cs typeface="Tahoma"/>
              </a:rPr>
              <a:t>We’re</a:t>
            </a:r>
            <a:r>
              <a:rPr sz="1100" spc="20" dirty="0">
                <a:solidFill>
                  <a:srgbClr val="22373A"/>
                </a:solidFill>
                <a:latin typeface="Tahoma"/>
                <a:cs typeface="Tahoma"/>
              </a:rPr>
              <a:t> </a:t>
            </a:r>
            <a:r>
              <a:rPr sz="1100" spc="-45" dirty="0">
                <a:solidFill>
                  <a:srgbClr val="22373A"/>
                </a:solidFill>
                <a:latin typeface="Tahoma"/>
                <a:cs typeface="Tahoma"/>
              </a:rPr>
              <a:t>going</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65" dirty="0">
                <a:solidFill>
                  <a:srgbClr val="22373A"/>
                </a:solidFill>
                <a:latin typeface="Tahoma"/>
                <a:cs typeface="Tahoma"/>
              </a:rPr>
              <a:t>make</a:t>
            </a:r>
            <a:r>
              <a:rPr sz="1100" spc="20" dirty="0">
                <a:solidFill>
                  <a:srgbClr val="22373A"/>
                </a:solidFill>
                <a:latin typeface="Tahoma"/>
                <a:cs typeface="Tahoma"/>
              </a:rPr>
              <a:t> </a:t>
            </a:r>
            <a:r>
              <a:rPr sz="1100" spc="-80" dirty="0">
                <a:solidFill>
                  <a:srgbClr val="22373A"/>
                </a:solidFill>
                <a:latin typeface="Tahoma"/>
                <a:cs typeface="Tahoma"/>
              </a:rPr>
              <a:t>use</a:t>
            </a:r>
            <a:r>
              <a:rPr sz="1100" spc="1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70" dirty="0">
                <a:solidFill>
                  <a:srgbClr val="22373A"/>
                </a:solidFill>
                <a:latin typeface="Tahoma"/>
                <a:cs typeface="Tahoma"/>
              </a:rPr>
              <a:t>some</a:t>
            </a:r>
            <a:r>
              <a:rPr sz="1100" spc="20" dirty="0">
                <a:solidFill>
                  <a:srgbClr val="22373A"/>
                </a:solidFill>
                <a:latin typeface="Tahoma"/>
                <a:cs typeface="Tahoma"/>
              </a:rPr>
              <a:t> </a:t>
            </a:r>
            <a:r>
              <a:rPr sz="1100" spc="-80" dirty="0">
                <a:solidFill>
                  <a:srgbClr val="22373A"/>
                </a:solidFill>
                <a:latin typeface="Tahoma"/>
                <a:cs typeface="Tahoma"/>
              </a:rPr>
              <a:t>new</a:t>
            </a:r>
            <a:r>
              <a:rPr sz="1100" spc="15" dirty="0">
                <a:solidFill>
                  <a:srgbClr val="22373A"/>
                </a:solidFill>
                <a:latin typeface="Tahoma"/>
                <a:cs typeface="Tahoma"/>
              </a:rPr>
              <a:t> </a:t>
            </a:r>
            <a:r>
              <a:rPr sz="1100" spc="-60" dirty="0">
                <a:solidFill>
                  <a:srgbClr val="22373A"/>
                </a:solidFill>
                <a:latin typeface="Tahoma"/>
                <a:cs typeface="Tahoma"/>
              </a:rPr>
              <a:t>packages</a:t>
            </a:r>
            <a:r>
              <a:rPr sz="1100" spc="15"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50" dirty="0">
                <a:solidFill>
                  <a:srgbClr val="22373A"/>
                </a:solidFill>
                <a:latin typeface="Tahoma"/>
                <a:cs typeface="Tahoma"/>
              </a:rPr>
              <a:t>help</a:t>
            </a:r>
            <a:r>
              <a:rPr sz="1100" spc="15" dirty="0">
                <a:solidFill>
                  <a:srgbClr val="22373A"/>
                </a:solidFill>
                <a:latin typeface="Tahoma"/>
                <a:cs typeface="Tahoma"/>
              </a:rPr>
              <a:t> </a:t>
            </a:r>
            <a:r>
              <a:rPr sz="1100" spc="-65" dirty="0">
                <a:solidFill>
                  <a:srgbClr val="22373A"/>
                </a:solidFill>
                <a:latin typeface="Tahoma"/>
                <a:cs typeface="Tahoma"/>
              </a:rPr>
              <a:t>us</a:t>
            </a:r>
            <a:r>
              <a:rPr sz="1100" spc="20" dirty="0">
                <a:solidFill>
                  <a:srgbClr val="22373A"/>
                </a:solidFill>
                <a:latin typeface="Tahoma"/>
                <a:cs typeface="Tahoma"/>
              </a:rPr>
              <a:t> </a:t>
            </a:r>
            <a:r>
              <a:rPr sz="1100" spc="-35" dirty="0">
                <a:solidFill>
                  <a:srgbClr val="22373A"/>
                </a:solidFill>
                <a:latin typeface="Tahoma"/>
                <a:cs typeface="Tahoma"/>
              </a:rPr>
              <a:t>plot:</a:t>
            </a:r>
            <a:endParaRPr sz="1100">
              <a:latin typeface="Tahoma"/>
              <a:cs typeface="Tahoma"/>
            </a:endParaRPr>
          </a:p>
          <a:p>
            <a:pPr marL="12700">
              <a:lnSpc>
                <a:spcPct val="100000"/>
              </a:lnSpc>
              <a:spcBef>
                <a:spcPts val="235"/>
              </a:spcBef>
            </a:pPr>
            <a:r>
              <a:rPr sz="1100" spc="20" dirty="0">
                <a:solidFill>
                  <a:srgbClr val="22373A"/>
                </a:solidFill>
                <a:latin typeface="SimSun"/>
                <a:cs typeface="SimSun"/>
              </a:rPr>
              <a:t>tidybayes</a:t>
            </a:r>
            <a:r>
              <a:rPr sz="1100" spc="-190" dirty="0">
                <a:solidFill>
                  <a:srgbClr val="22373A"/>
                </a:solidFill>
                <a:latin typeface="SimSun"/>
                <a:cs typeface="SimSun"/>
              </a:rPr>
              <a:t> </a:t>
            </a:r>
            <a:r>
              <a:rPr sz="1100" spc="-55" dirty="0">
                <a:solidFill>
                  <a:srgbClr val="22373A"/>
                </a:solidFill>
                <a:latin typeface="Tahoma"/>
                <a:cs typeface="Tahoma"/>
              </a:rPr>
              <a:t>an</a:t>
            </a:r>
            <a:r>
              <a:rPr sz="1100" spc="-50" dirty="0">
                <a:solidFill>
                  <a:srgbClr val="22373A"/>
                </a:solidFill>
                <a:latin typeface="Tahoma"/>
                <a:cs typeface="Tahoma"/>
              </a:rPr>
              <a:t>d</a:t>
            </a:r>
            <a:r>
              <a:rPr sz="1100" spc="15" dirty="0">
                <a:solidFill>
                  <a:srgbClr val="22373A"/>
                </a:solidFill>
                <a:latin typeface="Tahoma"/>
                <a:cs typeface="Tahoma"/>
              </a:rPr>
              <a:t> </a:t>
            </a:r>
            <a:r>
              <a:rPr sz="1100" spc="20" dirty="0">
                <a:solidFill>
                  <a:srgbClr val="22373A"/>
                </a:solidFill>
                <a:latin typeface="SimSun"/>
                <a:cs typeface="SimSun"/>
              </a:rPr>
              <a:t>model</a:t>
            </a:r>
            <a:r>
              <a:rPr sz="1100" spc="15" dirty="0">
                <a:solidFill>
                  <a:srgbClr val="22373A"/>
                </a:solidFill>
                <a:latin typeface="SimSun"/>
                <a:cs typeface="SimSun"/>
              </a:rPr>
              <a:t>r</a:t>
            </a:r>
            <a:r>
              <a:rPr sz="1100" spc="-30" dirty="0">
                <a:solidFill>
                  <a:srgbClr val="22373A"/>
                </a:solidFill>
                <a:latin typeface="Tahoma"/>
                <a:cs typeface="Tahoma"/>
              </a:rPr>
              <a:t>.</a:t>
            </a:r>
            <a:endParaRPr sz="1100">
              <a:latin typeface="Tahoma"/>
              <a:cs typeface="Tahoma"/>
            </a:endParaRPr>
          </a:p>
          <a:p>
            <a:pPr marL="12700" marR="2400935">
              <a:lnSpc>
                <a:spcPct val="118000"/>
              </a:lnSpc>
              <a:spcBef>
                <a:spcPts val="1355"/>
              </a:spcBef>
            </a:pPr>
            <a:r>
              <a:rPr sz="1100" spc="20" dirty="0">
                <a:latin typeface="SimSun"/>
                <a:cs typeface="SimSun"/>
              </a:rPr>
              <a:t>library</a:t>
            </a:r>
            <a:r>
              <a:rPr sz="1100" spc="20" dirty="0">
                <a:solidFill>
                  <a:srgbClr val="22373A"/>
                </a:solidFill>
                <a:latin typeface="SimSun"/>
                <a:cs typeface="SimSun"/>
              </a:rPr>
              <a:t>(tidybayes)  </a:t>
            </a:r>
            <a:r>
              <a:rPr sz="1100" spc="20" dirty="0">
                <a:latin typeface="SimSun"/>
                <a:cs typeface="SimSun"/>
              </a:rPr>
              <a:t>library</a:t>
            </a:r>
            <a:r>
              <a:rPr sz="1100" spc="20" dirty="0">
                <a:solidFill>
                  <a:srgbClr val="22373A"/>
                </a:solidFill>
                <a:latin typeface="SimSun"/>
                <a:cs typeface="SimSun"/>
              </a:rPr>
              <a:t>(modelr)</a:t>
            </a:r>
            <a:endParaRPr sz="11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32</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11594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105" dirty="0">
                <a:solidFill>
                  <a:srgbClr val="F9F9F9"/>
                </a:solidFill>
              </a:rPr>
              <a:t> </a:t>
            </a:r>
            <a:r>
              <a:rPr sz="1200" spc="-50" dirty="0">
                <a:solidFill>
                  <a:srgbClr val="F9F9F9"/>
                </a:solidFill>
              </a:rPr>
              <a:t>posterior</a:t>
            </a:r>
            <a:r>
              <a:rPr sz="1200" spc="105" dirty="0">
                <a:solidFill>
                  <a:srgbClr val="F9F9F9"/>
                </a:solidFill>
              </a:rPr>
              <a:t> </a:t>
            </a:r>
            <a:r>
              <a:rPr sz="1200" spc="-55" dirty="0">
                <a:solidFill>
                  <a:srgbClr val="F9F9F9"/>
                </a:solidFill>
              </a:rPr>
              <a:t>inference</a:t>
            </a:r>
            <a:r>
              <a:rPr sz="1200" spc="100" dirty="0">
                <a:solidFill>
                  <a:srgbClr val="F9F9F9"/>
                </a:solidFill>
              </a:rPr>
              <a:t> </a:t>
            </a:r>
            <a:r>
              <a:rPr sz="1200" spc="-50" dirty="0">
                <a:solidFill>
                  <a:srgbClr val="F9F9F9"/>
                </a:solidFill>
              </a:rPr>
              <a:t>against</a:t>
            </a:r>
            <a:r>
              <a:rPr sz="1200" spc="110" dirty="0">
                <a:solidFill>
                  <a:srgbClr val="F9F9F9"/>
                </a:solidFill>
              </a:rPr>
              <a:t> </a:t>
            </a:r>
            <a:r>
              <a:rPr sz="1200" spc="-15" dirty="0">
                <a:solidFill>
                  <a:srgbClr val="F9F9F9"/>
                </a:solidFill>
              </a:rPr>
              <a:t>the</a:t>
            </a:r>
            <a:r>
              <a:rPr sz="1200" spc="100" dirty="0">
                <a:solidFill>
                  <a:srgbClr val="F9F9F9"/>
                </a:solidFill>
              </a:rPr>
              <a:t> </a:t>
            </a:r>
            <a:r>
              <a:rPr sz="1200" spc="-15" dirty="0">
                <a:solidFill>
                  <a:srgbClr val="F9F9F9"/>
                </a:solidFill>
              </a:rPr>
              <a:t>data</a:t>
            </a:r>
            <a:endParaRPr sz="1200"/>
          </a:p>
        </p:txBody>
      </p:sp>
      <p:sp>
        <p:nvSpPr>
          <p:cNvPr id="3" name="object 3"/>
          <p:cNvSpPr txBox="1"/>
          <p:nvPr/>
        </p:nvSpPr>
        <p:spPr>
          <a:xfrm>
            <a:off x="347294" y="661972"/>
            <a:ext cx="3754120" cy="421640"/>
          </a:xfrm>
          <a:prstGeom prst="rect">
            <a:avLst/>
          </a:prstGeom>
        </p:spPr>
        <p:txBody>
          <a:bodyPr vert="horz" wrap="square" lIns="0" tIns="12700" rIns="0" bIns="0" rtlCol="0">
            <a:spAutoFit/>
          </a:bodyPr>
          <a:lstStyle/>
          <a:p>
            <a:pPr marL="12700" marR="5080">
              <a:lnSpc>
                <a:spcPct val="118000"/>
              </a:lnSpc>
              <a:spcBef>
                <a:spcPts val="100"/>
              </a:spcBef>
            </a:pPr>
            <a:r>
              <a:rPr sz="1100" spc="-10" dirty="0">
                <a:solidFill>
                  <a:srgbClr val="22373A"/>
                </a:solidFill>
                <a:latin typeface="Tahoma"/>
                <a:cs typeface="Tahoma"/>
              </a:rPr>
              <a:t>First,</a:t>
            </a:r>
            <a:r>
              <a:rPr sz="1100" spc="20" dirty="0">
                <a:solidFill>
                  <a:srgbClr val="22373A"/>
                </a:solidFill>
                <a:latin typeface="Tahoma"/>
                <a:cs typeface="Tahoma"/>
              </a:rPr>
              <a:t> </a:t>
            </a:r>
            <a:r>
              <a:rPr sz="1100" spc="-50" dirty="0">
                <a:solidFill>
                  <a:srgbClr val="22373A"/>
                </a:solidFill>
                <a:latin typeface="Tahoma"/>
                <a:cs typeface="Tahoma"/>
              </a:rPr>
              <a:t>we’re</a:t>
            </a:r>
            <a:r>
              <a:rPr sz="1100" spc="20" dirty="0">
                <a:solidFill>
                  <a:srgbClr val="22373A"/>
                </a:solidFill>
                <a:latin typeface="Tahoma"/>
                <a:cs typeface="Tahoma"/>
              </a:rPr>
              <a:t> </a:t>
            </a:r>
            <a:r>
              <a:rPr sz="1100" spc="-45" dirty="0">
                <a:solidFill>
                  <a:srgbClr val="22373A"/>
                </a:solidFill>
                <a:latin typeface="Tahoma"/>
                <a:cs typeface="Tahoma"/>
              </a:rPr>
              <a:t>going</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80" dirty="0">
                <a:solidFill>
                  <a:srgbClr val="22373A"/>
                </a:solidFill>
                <a:latin typeface="Tahoma"/>
                <a:cs typeface="Tahoma"/>
              </a:rPr>
              <a:t>use</a:t>
            </a:r>
            <a:r>
              <a:rPr sz="1100" spc="20"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30" dirty="0">
                <a:solidFill>
                  <a:srgbClr val="22373A"/>
                </a:solidFill>
                <a:latin typeface="Tahoma"/>
                <a:cs typeface="Tahoma"/>
              </a:rPr>
              <a:t>function</a:t>
            </a:r>
            <a:r>
              <a:rPr sz="1100" spc="15" dirty="0">
                <a:solidFill>
                  <a:srgbClr val="22373A"/>
                </a:solidFill>
                <a:latin typeface="Tahoma"/>
                <a:cs typeface="Tahoma"/>
              </a:rPr>
              <a:t> </a:t>
            </a:r>
            <a:r>
              <a:rPr sz="1100" spc="-35" dirty="0">
                <a:solidFill>
                  <a:srgbClr val="22373A"/>
                </a:solidFill>
                <a:latin typeface="Tahoma"/>
                <a:cs typeface="Tahoma"/>
              </a:rPr>
              <a:t>called</a:t>
            </a:r>
            <a:r>
              <a:rPr sz="1100" spc="15" dirty="0">
                <a:solidFill>
                  <a:srgbClr val="22373A"/>
                </a:solidFill>
                <a:latin typeface="Tahoma"/>
                <a:cs typeface="Tahoma"/>
              </a:rPr>
              <a:t> </a:t>
            </a:r>
            <a:r>
              <a:rPr sz="1100" b="1" spc="60" dirty="0">
                <a:solidFill>
                  <a:srgbClr val="22373A"/>
                </a:solidFill>
                <a:latin typeface="Times New Roman"/>
                <a:cs typeface="Times New Roman"/>
              </a:rPr>
              <a:t>data_grid</a:t>
            </a:r>
            <a:r>
              <a:rPr sz="1100" b="1" spc="85" dirty="0">
                <a:solidFill>
                  <a:srgbClr val="22373A"/>
                </a:solidFill>
                <a:latin typeface="Times New Roman"/>
                <a:cs typeface="Times New Roman"/>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50" dirty="0">
                <a:solidFill>
                  <a:srgbClr val="22373A"/>
                </a:solidFill>
                <a:latin typeface="Tahoma"/>
                <a:cs typeface="Tahoma"/>
              </a:rPr>
              <a:t>help</a:t>
            </a:r>
            <a:r>
              <a:rPr sz="1100" spc="20" dirty="0">
                <a:solidFill>
                  <a:srgbClr val="22373A"/>
                </a:solidFill>
                <a:latin typeface="Tahoma"/>
                <a:cs typeface="Tahoma"/>
              </a:rPr>
              <a:t> </a:t>
            </a:r>
            <a:r>
              <a:rPr sz="1100" spc="-65" dirty="0">
                <a:solidFill>
                  <a:srgbClr val="22373A"/>
                </a:solidFill>
                <a:latin typeface="Tahoma"/>
                <a:cs typeface="Tahoma"/>
              </a:rPr>
              <a:t>us </a:t>
            </a:r>
            <a:r>
              <a:rPr sz="1100" spc="-325" dirty="0">
                <a:solidFill>
                  <a:srgbClr val="22373A"/>
                </a:solidFill>
                <a:latin typeface="Tahoma"/>
                <a:cs typeface="Tahoma"/>
              </a:rPr>
              <a:t> </a:t>
            </a:r>
            <a:r>
              <a:rPr sz="1100" spc="-60" dirty="0">
                <a:solidFill>
                  <a:srgbClr val="22373A"/>
                </a:solidFill>
                <a:latin typeface="Tahoma"/>
                <a:cs typeface="Tahoma"/>
              </a:rPr>
              <a:t>generate</a:t>
            </a:r>
            <a:r>
              <a:rPr sz="1100" spc="15" dirty="0">
                <a:solidFill>
                  <a:srgbClr val="22373A"/>
                </a:solidFill>
                <a:latin typeface="Tahoma"/>
                <a:cs typeface="Tahoma"/>
              </a:rPr>
              <a:t> </a:t>
            </a:r>
            <a:r>
              <a:rPr sz="1100" spc="-55" dirty="0">
                <a:solidFill>
                  <a:srgbClr val="22373A"/>
                </a:solidFill>
                <a:latin typeface="Tahoma"/>
                <a:cs typeface="Tahoma"/>
              </a:rPr>
              <a:t>an</a:t>
            </a:r>
            <a:r>
              <a:rPr sz="1100" spc="25" dirty="0">
                <a:solidFill>
                  <a:srgbClr val="22373A"/>
                </a:solidFill>
                <a:latin typeface="Tahoma"/>
                <a:cs typeface="Tahoma"/>
              </a:rPr>
              <a:t> </a:t>
            </a:r>
            <a:r>
              <a:rPr sz="1100" spc="-60" dirty="0">
                <a:solidFill>
                  <a:srgbClr val="22373A"/>
                </a:solidFill>
                <a:latin typeface="Tahoma"/>
                <a:cs typeface="Tahoma"/>
              </a:rPr>
              <a:t>evenly</a:t>
            </a:r>
            <a:r>
              <a:rPr sz="1100" spc="25" dirty="0">
                <a:solidFill>
                  <a:srgbClr val="22373A"/>
                </a:solidFill>
                <a:latin typeface="Tahoma"/>
                <a:cs typeface="Tahoma"/>
              </a:rPr>
              <a:t> </a:t>
            </a:r>
            <a:r>
              <a:rPr sz="1100" spc="-60" dirty="0">
                <a:solidFill>
                  <a:srgbClr val="22373A"/>
                </a:solidFill>
                <a:latin typeface="Tahoma"/>
                <a:cs typeface="Tahoma"/>
              </a:rPr>
              <a:t>spaced</a:t>
            </a:r>
            <a:r>
              <a:rPr sz="1100" spc="15" dirty="0">
                <a:solidFill>
                  <a:srgbClr val="22373A"/>
                </a:solidFill>
                <a:latin typeface="Tahoma"/>
                <a:cs typeface="Tahoma"/>
              </a:rPr>
              <a:t> </a:t>
            </a:r>
            <a:r>
              <a:rPr sz="1100" spc="-35" dirty="0">
                <a:solidFill>
                  <a:srgbClr val="22373A"/>
                </a:solidFill>
                <a:latin typeface="Tahoma"/>
                <a:cs typeface="Tahoma"/>
              </a:rPr>
              <a:t>grid</a:t>
            </a:r>
            <a:r>
              <a:rPr sz="1100" spc="20" dirty="0">
                <a:solidFill>
                  <a:srgbClr val="22373A"/>
                </a:solidFill>
                <a:latin typeface="Tahoma"/>
                <a:cs typeface="Tahoma"/>
              </a:rPr>
              <a:t> </a:t>
            </a:r>
            <a:r>
              <a:rPr sz="1100" spc="-35" dirty="0">
                <a:solidFill>
                  <a:srgbClr val="22373A"/>
                </a:solidFill>
                <a:latin typeface="Tahoma"/>
                <a:cs typeface="Tahoma"/>
              </a:rPr>
              <a:t>of</a:t>
            </a:r>
            <a:r>
              <a:rPr sz="1100" spc="25" dirty="0">
                <a:solidFill>
                  <a:srgbClr val="22373A"/>
                </a:solidFill>
                <a:latin typeface="Tahoma"/>
                <a:cs typeface="Tahoma"/>
              </a:rPr>
              <a:t> </a:t>
            </a:r>
            <a:r>
              <a:rPr sz="1100" spc="-30" dirty="0">
                <a:solidFill>
                  <a:srgbClr val="22373A"/>
                </a:solidFill>
                <a:latin typeface="Tahoma"/>
                <a:cs typeface="Tahoma"/>
              </a:rPr>
              <a:t>points</a:t>
            </a:r>
            <a:r>
              <a:rPr sz="1100" spc="25" dirty="0">
                <a:solidFill>
                  <a:srgbClr val="22373A"/>
                </a:solidFill>
                <a:latin typeface="Tahoma"/>
                <a:cs typeface="Tahoma"/>
              </a:rPr>
              <a:t> </a:t>
            </a:r>
            <a:r>
              <a:rPr sz="1100" spc="-45" dirty="0">
                <a:solidFill>
                  <a:srgbClr val="22373A"/>
                </a:solidFill>
                <a:latin typeface="Tahoma"/>
                <a:cs typeface="Tahoma"/>
              </a:rPr>
              <a:t>from</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0" dirty="0">
                <a:solidFill>
                  <a:srgbClr val="22373A"/>
                </a:solidFill>
                <a:latin typeface="Tahoma"/>
                <a:cs typeface="Tahoma"/>
              </a:rPr>
              <a:t>data.</a:t>
            </a:r>
            <a:endParaRPr sz="1100">
              <a:latin typeface="Tahoma"/>
              <a:cs typeface="Tahoma"/>
            </a:endParaRPr>
          </a:p>
        </p:txBody>
      </p:sp>
      <p:sp>
        <p:nvSpPr>
          <p:cNvPr id="4" name="object 4"/>
          <p:cNvSpPr/>
          <p:nvPr/>
        </p:nvSpPr>
        <p:spPr>
          <a:xfrm>
            <a:off x="322046" y="1196174"/>
            <a:ext cx="3964304" cy="450850"/>
          </a:xfrm>
          <a:custGeom>
            <a:avLst/>
            <a:gdLst/>
            <a:ahLst/>
            <a:cxnLst/>
            <a:rect l="l" t="t" r="r" b="b"/>
            <a:pathLst>
              <a:path w="3964304" h="450850">
                <a:moveTo>
                  <a:pt x="3963911" y="0"/>
                </a:moveTo>
                <a:lnTo>
                  <a:pt x="0" y="0"/>
                </a:lnTo>
                <a:lnTo>
                  <a:pt x="0" y="450329"/>
                </a:lnTo>
                <a:lnTo>
                  <a:pt x="3963911" y="450329"/>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186758"/>
            <a:ext cx="1921510" cy="433070"/>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solidFill>
                  <a:srgbClr val="22373A"/>
                </a:solidFill>
                <a:latin typeface="SimSun"/>
                <a:cs typeface="SimSun"/>
              </a:rPr>
              <a:t>height_data_posterior </a:t>
            </a:r>
            <a:r>
              <a:rPr sz="600" spc="15" dirty="0">
                <a:solidFill>
                  <a:srgbClr val="8E5902"/>
                </a:solidFill>
                <a:latin typeface="SimSun"/>
                <a:cs typeface="SimSun"/>
              </a:rPr>
              <a:t>&lt;- </a:t>
            </a:r>
            <a:r>
              <a:rPr sz="600" spc="15" dirty="0">
                <a:solidFill>
                  <a:srgbClr val="22373A"/>
                </a:solidFill>
                <a:latin typeface="SimSun"/>
                <a:cs typeface="SimSun"/>
              </a:rPr>
              <a:t>height_data </a:t>
            </a:r>
            <a:r>
              <a:rPr sz="600" spc="15" dirty="0">
                <a:latin typeface="SimSun"/>
                <a:cs typeface="SimSun"/>
              </a:rPr>
              <a:t>%&gt;% </a:t>
            </a:r>
            <a:r>
              <a:rPr sz="600" spc="20" dirty="0">
                <a:latin typeface="SimSun"/>
                <a:cs typeface="SimSun"/>
              </a:rPr>
              <a:t> </a:t>
            </a:r>
            <a:r>
              <a:rPr sz="600" spc="15" dirty="0">
                <a:latin typeface="SimSun"/>
                <a:cs typeface="SimSun"/>
              </a:rPr>
              <a:t>data_grid</a:t>
            </a:r>
            <a:r>
              <a:rPr sz="600" spc="15" dirty="0">
                <a:solidFill>
                  <a:srgbClr val="22373A"/>
                </a:solidFill>
                <a:latin typeface="SimSun"/>
                <a:cs typeface="SimSun"/>
              </a:rPr>
              <a:t>(</a:t>
            </a:r>
            <a:r>
              <a:rPr sz="600" spc="15" dirty="0">
                <a:solidFill>
                  <a:srgbClr val="C4A000"/>
                </a:solidFill>
                <a:latin typeface="SimSun"/>
                <a:cs typeface="SimSun"/>
              </a:rPr>
              <a:t>weight</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latin typeface="SimSun"/>
                <a:cs typeface="SimSun"/>
              </a:rPr>
              <a:t>seq_range</a:t>
            </a:r>
            <a:r>
              <a:rPr sz="600" spc="15" dirty="0">
                <a:solidFill>
                  <a:srgbClr val="22373A"/>
                </a:solidFill>
                <a:latin typeface="SimSun"/>
                <a:cs typeface="SimSun"/>
              </a:rPr>
              <a:t>(weight, </a:t>
            </a:r>
            <a:r>
              <a:rPr sz="600" spc="15" dirty="0">
                <a:solidFill>
                  <a:srgbClr val="C4A000"/>
                </a:solidFill>
                <a:latin typeface="SimSun"/>
                <a:cs typeface="SimSun"/>
              </a:rPr>
              <a:t>n = </a:t>
            </a:r>
            <a:r>
              <a:rPr sz="600" spc="15" dirty="0">
                <a:solidFill>
                  <a:srgbClr val="0000CE"/>
                </a:solidFill>
                <a:latin typeface="SimSun"/>
                <a:cs typeface="SimSun"/>
              </a:rPr>
              <a:t>51</a:t>
            </a:r>
            <a:r>
              <a:rPr sz="600" spc="15" dirty="0">
                <a:solidFill>
                  <a:srgbClr val="22373A"/>
                </a:solidFill>
                <a:latin typeface="SimSun"/>
                <a:cs typeface="SimSun"/>
              </a:rPr>
              <a:t>))</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spc="15" dirty="0">
                <a:latin typeface="SimSun"/>
                <a:cs typeface="SimSun"/>
              </a:rPr>
              <a:t>head</a:t>
            </a:r>
            <a:r>
              <a:rPr sz="600" spc="15" dirty="0">
                <a:solidFill>
                  <a:srgbClr val="22373A"/>
                </a:solidFill>
                <a:latin typeface="SimSun"/>
                <a:cs typeface="SimSun"/>
              </a:rPr>
              <a:t>(height_data_posterior)</a:t>
            </a:r>
            <a:endParaRPr sz="600">
              <a:latin typeface="SimSun"/>
              <a:cs typeface="SimSun"/>
            </a:endParaRPr>
          </a:p>
        </p:txBody>
      </p:sp>
      <p:sp>
        <p:nvSpPr>
          <p:cNvPr id="8" name="object 8"/>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33</a:t>
            </a:r>
          </a:p>
        </p:txBody>
      </p:sp>
      <p:sp>
        <p:nvSpPr>
          <p:cNvPr id="6" name="object 6"/>
          <p:cNvSpPr txBox="1"/>
          <p:nvPr/>
        </p:nvSpPr>
        <p:spPr>
          <a:xfrm>
            <a:off x="347294" y="1838776"/>
            <a:ext cx="832485" cy="229235"/>
          </a:xfrm>
          <a:prstGeom prst="rect">
            <a:avLst/>
          </a:prstGeom>
        </p:spPr>
        <p:txBody>
          <a:bodyPr vert="horz" wrap="square" lIns="0" tIns="12700" rIns="0" bIns="0" rtlCol="0">
            <a:spAutoFit/>
          </a:bodyPr>
          <a:lstStyle/>
          <a:p>
            <a:pPr marL="12700" marR="5080">
              <a:lnSpc>
                <a:spcPct val="111400"/>
              </a:lnSpc>
              <a:spcBef>
                <a:spcPts val="100"/>
              </a:spcBef>
            </a:pPr>
            <a:r>
              <a:rPr sz="600" spc="15" dirty="0">
                <a:solidFill>
                  <a:srgbClr val="22373A"/>
                </a:solidFill>
                <a:latin typeface="SimSun"/>
                <a:cs typeface="SimSun"/>
              </a:rPr>
              <a:t>##</a:t>
            </a:r>
            <a:r>
              <a:rPr sz="600" dirty="0">
                <a:solidFill>
                  <a:srgbClr val="22373A"/>
                </a:solidFill>
                <a:latin typeface="SimSun"/>
                <a:cs typeface="SimSun"/>
              </a:rPr>
              <a:t> </a:t>
            </a: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A</a:t>
            </a:r>
            <a:r>
              <a:rPr sz="600" spc="5" dirty="0">
                <a:solidFill>
                  <a:srgbClr val="22373A"/>
                </a:solidFill>
                <a:latin typeface="SimSun"/>
                <a:cs typeface="SimSun"/>
              </a:rPr>
              <a:t> </a:t>
            </a:r>
            <a:r>
              <a:rPr sz="600" spc="15" dirty="0">
                <a:solidFill>
                  <a:srgbClr val="22373A"/>
                </a:solidFill>
                <a:latin typeface="SimSun"/>
                <a:cs typeface="SimSun"/>
              </a:rPr>
              <a:t>tibble:</a:t>
            </a:r>
            <a:r>
              <a:rPr sz="600" spc="5" dirty="0">
                <a:solidFill>
                  <a:srgbClr val="22373A"/>
                </a:solidFill>
                <a:latin typeface="SimSun"/>
                <a:cs typeface="SimSun"/>
              </a:rPr>
              <a:t> </a:t>
            </a:r>
            <a:r>
              <a:rPr sz="600" spc="15" dirty="0">
                <a:solidFill>
                  <a:srgbClr val="22373A"/>
                </a:solidFill>
                <a:latin typeface="SimSun"/>
                <a:cs typeface="SimSun"/>
              </a:rPr>
              <a:t>6</a:t>
            </a:r>
            <a:r>
              <a:rPr sz="600" spc="5" dirty="0">
                <a:solidFill>
                  <a:srgbClr val="22373A"/>
                </a:solidFill>
                <a:latin typeface="SimSun"/>
                <a:cs typeface="SimSun"/>
              </a:rPr>
              <a:t> </a:t>
            </a:r>
            <a:r>
              <a:rPr sz="600" spc="15" dirty="0">
                <a:solidFill>
                  <a:srgbClr val="22373A"/>
                </a:solidFill>
                <a:latin typeface="SimSun"/>
                <a:cs typeface="SimSun"/>
              </a:rPr>
              <a:t>x</a:t>
            </a:r>
            <a:r>
              <a:rPr sz="600" dirty="0">
                <a:solidFill>
                  <a:srgbClr val="22373A"/>
                </a:solidFill>
                <a:latin typeface="SimSun"/>
                <a:cs typeface="SimSun"/>
              </a:rPr>
              <a:t> </a:t>
            </a:r>
            <a:r>
              <a:rPr sz="600" spc="15" dirty="0">
                <a:solidFill>
                  <a:srgbClr val="22373A"/>
                </a:solidFill>
                <a:latin typeface="SimSun"/>
                <a:cs typeface="SimSun"/>
              </a:rPr>
              <a:t>1 </a:t>
            </a:r>
            <a:r>
              <a:rPr sz="600" spc="-285" dirty="0">
                <a:solidFill>
                  <a:srgbClr val="22373A"/>
                </a:solidFill>
                <a:latin typeface="SimSun"/>
                <a:cs typeface="SimSun"/>
              </a:rPr>
              <a:t> </a:t>
            </a:r>
            <a:r>
              <a:rPr sz="600" spc="15" dirty="0">
                <a:solidFill>
                  <a:srgbClr val="22373A"/>
                </a:solidFill>
                <a:latin typeface="SimSun"/>
                <a:cs typeface="SimSun"/>
              </a:rPr>
              <a:t>##</a:t>
            </a:r>
            <a:r>
              <a:rPr sz="600" spc="320" dirty="0">
                <a:solidFill>
                  <a:srgbClr val="22373A"/>
                </a:solidFill>
                <a:latin typeface="SimSun"/>
                <a:cs typeface="SimSun"/>
              </a:rPr>
              <a:t> </a:t>
            </a:r>
            <a:r>
              <a:rPr sz="600" spc="15" dirty="0">
                <a:solidFill>
                  <a:srgbClr val="22373A"/>
                </a:solidFill>
                <a:latin typeface="SimSun"/>
                <a:cs typeface="SimSun"/>
              </a:rPr>
              <a:t>weight</a:t>
            </a:r>
            <a:endParaRPr sz="600">
              <a:latin typeface="SimSun"/>
              <a:cs typeface="SimSun"/>
            </a:endParaRPr>
          </a:p>
        </p:txBody>
      </p:sp>
      <p:graphicFrame>
        <p:nvGraphicFramePr>
          <p:cNvPr id="7" name="object 7"/>
          <p:cNvGraphicFramePr>
            <a:graphicFrameLocks noGrp="1"/>
          </p:cNvGraphicFramePr>
          <p:nvPr/>
        </p:nvGraphicFramePr>
        <p:xfrm>
          <a:off x="328244" y="2064876"/>
          <a:ext cx="507365" cy="712470"/>
        </p:xfrm>
        <a:graphic>
          <a:graphicData uri="http://schemas.openxmlformats.org/drawingml/2006/table">
            <a:tbl>
              <a:tblPr firstRow="1" bandRow="1">
                <a:tableStyleId>{2D5ABB26-0587-4C30-8999-92F81FD0307C}</a:tableStyleId>
              </a:tblPr>
              <a:tblGrid>
                <a:gridCol w="233679">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101562">
                <a:tc>
                  <a:txBody>
                    <a:bodyPr/>
                    <a:lstStyle/>
                    <a:p>
                      <a:pPr marL="31750">
                        <a:lnSpc>
                          <a:spcPts val="695"/>
                        </a:lnSpc>
                        <a:spcBef>
                          <a:spcPts val="5"/>
                        </a:spcBef>
                      </a:pPr>
                      <a:r>
                        <a:rPr sz="600" spc="15" dirty="0">
                          <a:solidFill>
                            <a:srgbClr val="22373A"/>
                          </a:solidFill>
                          <a:latin typeface="SimSun"/>
                          <a:cs typeface="SimSun"/>
                        </a:rPr>
                        <a:t>##</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&lt;dbl&gt;</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0"/>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45" dirty="0">
                          <a:solidFill>
                            <a:srgbClr val="22373A"/>
                          </a:solidFill>
                          <a:latin typeface="SimSun"/>
                          <a:cs typeface="SimSun"/>
                        </a:rPr>
                        <a:t> </a:t>
                      </a:r>
                      <a:r>
                        <a:rPr sz="600" spc="15" dirty="0">
                          <a:solidFill>
                            <a:srgbClr val="22373A"/>
                          </a:solidFill>
                          <a:latin typeface="SimSun"/>
                          <a:cs typeface="SimSun"/>
                        </a:rPr>
                        <a:t>1</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31.1</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1"/>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45" dirty="0">
                          <a:solidFill>
                            <a:srgbClr val="22373A"/>
                          </a:solidFill>
                          <a:latin typeface="SimSun"/>
                          <a:cs typeface="SimSun"/>
                        </a:rPr>
                        <a:t> </a:t>
                      </a:r>
                      <a:r>
                        <a:rPr sz="600" spc="15" dirty="0">
                          <a:solidFill>
                            <a:srgbClr val="22373A"/>
                          </a:solidFill>
                          <a:latin typeface="SimSun"/>
                          <a:cs typeface="SimSun"/>
                        </a:rPr>
                        <a:t>2</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31.7</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2"/>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45" dirty="0">
                          <a:solidFill>
                            <a:srgbClr val="22373A"/>
                          </a:solidFill>
                          <a:latin typeface="SimSun"/>
                          <a:cs typeface="SimSun"/>
                        </a:rPr>
                        <a:t> </a:t>
                      </a:r>
                      <a:r>
                        <a:rPr sz="600" spc="15" dirty="0">
                          <a:solidFill>
                            <a:srgbClr val="22373A"/>
                          </a:solidFill>
                          <a:latin typeface="SimSun"/>
                          <a:cs typeface="SimSun"/>
                        </a:rPr>
                        <a:t>3</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32.3</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3"/>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45" dirty="0">
                          <a:solidFill>
                            <a:srgbClr val="22373A"/>
                          </a:solidFill>
                          <a:latin typeface="SimSun"/>
                          <a:cs typeface="SimSun"/>
                        </a:rPr>
                        <a:t> </a:t>
                      </a:r>
                      <a:r>
                        <a:rPr sz="600" spc="15" dirty="0">
                          <a:solidFill>
                            <a:srgbClr val="22373A"/>
                          </a:solidFill>
                          <a:latin typeface="SimSun"/>
                          <a:cs typeface="SimSun"/>
                        </a:rPr>
                        <a:t>4</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33.0</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4"/>
                  </a:ext>
                </a:extLst>
              </a:tr>
              <a:tr h="101847">
                <a:tc>
                  <a:txBody>
                    <a:bodyPr/>
                    <a:lstStyle/>
                    <a:p>
                      <a:pPr marL="31750">
                        <a:lnSpc>
                          <a:spcPts val="695"/>
                        </a:lnSpc>
                        <a:spcBef>
                          <a:spcPts val="5"/>
                        </a:spcBef>
                      </a:pPr>
                      <a:r>
                        <a:rPr sz="600" spc="15" dirty="0">
                          <a:solidFill>
                            <a:srgbClr val="22373A"/>
                          </a:solidFill>
                          <a:latin typeface="SimSun"/>
                          <a:cs typeface="SimSun"/>
                        </a:rPr>
                        <a:t>##</a:t>
                      </a:r>
                      <a:r>
                        <a:rPr sz="600" spc="-45" dirty="0">
                          <a:solidFill>
                            <a:srgbClr val="22373A"/>
                          </a:solidFill>
                          <a:latin typeface="SimSun"/>
                          <a:cs typeface="SimSun"/>
                        </a:rPr>
                        <a:t> </a:t>
                      </a:r>
                      <a:r>
                        <a:rPr sz="600" spc="15" dirty="0">
                          <a:solidFill>
                            <a:srgbClr val="22373A"/>
                          </a:solidFill>
                          <a:latin typeface="SimSun"/>
                          <a:cs typeface="SimSun"/>
                        </a:rPr>
                        <a:t>5</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33.6</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5"/>
                  </a:ext>
                </a:extLst>
              </a:tr>
              <a:tr h="101556">
                <a:tc>
                  <a:txBody>
                    <a:bodyPr/>
                    <a:lstStyle/>
                    <a:p>
                      <a:pPr marL="31750">
                        <a:lnSpc>
                          <a:spcPts val="690"/>
                        </a:lnSpc>
                        <a:spcBef>
                          <a:spcPts val="5"/>
                        </a:spcBef>
                      </a:pPr>
                      <a:r>
                        <a:rPr sz="600" spc="15" dirty="0">
                          <a:solidFill>
                            <a:srgbClr val="22373A"/>
                          </a:solidFill>
                          <a:latin typeface="SimSun"/>
                          <a:cs typeface="SimSun"/>
                        </a:rPr>
                        <a:t>##</a:t>
                      </a:r>
                      <a:r>
                        <a:rPr sz="600" spc="-45" dirty="0">
                          <a:solidFill>
                            <a:srgbClr val="22373A"/>
                          </a:solidFill>
                          <a:latin typeface="SimSun"/>
                          <a:cs typeface="SimSun"/>
                        </a:rPr>
                        <a:t> </a:t>
                      </a:r>
                      <a:r>
                        <a:rPr sz="600" spc="15" dirty="0">
                          <a:solidFill>
                            <a:srgbClr val="22373A"/>
                          </a:solidFill>
                          <a:latin typeface="SimSun"/>
                          <a:cs typeface="SimSun"/>
                        </a:rPr>
                        <a:t>6</a:t>
                      </a:r>
                      <a:endParaRPr sz="600">
                        <a:latin typeface="SimSun"/>
                        <a:cs typeface="SimSun"/>
                      </a:endParaRPr>
                    </a:p>
                  </a:txBody>
                  <a:tcPr marL="0" marR="0" marT="635" marB="0">
                    <a:solidFill>
                      <a:srgbClr val="F9F9F9"/>
                    </a:solidFill>
                  </a:tcPr>
                </a:tc>
                <a:tc>
                  <a:txBody>
                    <a:bodyPr/>
                    <a:lstStyle/>
                    <a:p>
                      <a:pPr marR="24130" algn="r">
                        <a:lnSpc>
                          <a:spcPts val="690"/>
                        </a:lnSpc>
                        <a:spcBef>
                          <a:spcPts val="5"/>
                        </a:spcBef>
                      </a:pPr>
                      <a:r>
                        <a:rPr sz="600" spc="15" dirty="0">
                          <a:solidFill>
                            <a:srgbClr val="22373A"/>
                          </a:solidFill>
                          <a:latin typeface="SimSun"/>
                          <a:cs typeface="SimSun"/>
                        </a:rPr>
                        <a:t>34.3</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6"/>
                  </a:ext>
                </a:extLst>
              </a:tr>
            </a:tbl>
          </a:graphicData>
        </a:graphic>
      </p:graphicFrame>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11594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105" dirty="0">
                <a:solidFill>
                  <a:srgbClr val="F9F9F9"/>
                </a:solidFill>
              </a:rPr>
              <a:t> </a:t>
            </a:r>
            <a:r>
              <a:rPr sz="1200" spc="-50" dirty="0">
                <a:solidFill>
                  <a:srgbClr val="F9F9F9"/>
                </a:solidFill>
              </a:rPr>
              <a:t>posterior</a:t>
            </a:r>
            <a:r>
              <a:rPr sz="1200" spc="105" dirty="0">
                <a:solidFill>
                  <a:srgbClr val="F9F9F9"/>
                </a:solidFill>
              </a:rPr>
              <a:t> </a:t>
            </a:r>
            <a:r>
              <a:rPr sz="1200" spc="-55" dirty="0">
                <a:solidFill>
                  <a:srgbClr val="F9F9F9"/>
                </a:solidFill>
              </a:rPr>
              <a:t>inference</a:t>
            </a:r>
            <a:r>
              <a:rPr sz="1200" spc="100" dirty="0">
                <a:solidFill>
                  <a:srgbClr val="F9F9F9"/>
                </a:solidFill>
              </a:rPr>
              <a:t> </a:t>
            </a:r>
            <a:r>
              <a:rPr sz="1200" spc="-50" dirty="0">
                <a:solidFill>
                  <a:srgbClr val="F9F9F9"/>
                </a:solidFill>
              </a:rPr>
              <a:t>against</a:t>
            </a:r>
            <a:r>
              <a:rPr sz="1200" spc="110" dirty="0">
                <a:solidFill>
                  <a:srgbClr val="F9F9F9"/>
                </a:solidFill>
              </a:rPr>
              <a:t> </a:t>
            </a:r>
            <a:r>
              <a:rPr sz="1200" spc="-15" dirty="0">
                <a:solidFill>
                  <a:srgbClr val="F9F9F9"/>
                </a:solidFill>
              </a:rPr>
              <a:t>the</a:t>
            </a:r>
            <a:r>
              <a:rPr sz="1200" spc="100" dirty="0">
                <a:solidFill>
                  <a:srgbClr val="F9F9F9"/>
                </a:solidFill>
              </a:rPr>
              <a:t> </a:t>
            </a:r>
            <a:r>
              <a:rPr sz="1200" spc="-15" dirty="0">
                <a:solidFill>
                  <a:srgbClr val="F9F9F9"/>
                </a:solidFill>
              </a:rPr>
              <a:t>data</a:t>
            </a:r>
            <a:endParaRPr sz="1200"/>
          </a:p>
        </p:txBody>
      </p:sp>
      <p:sp>
        <p:nvSpPr>
          <p:cNvPr id="3" name="object 3"/>
          <p:cNvSpPr txBox="1"/>
          <p:nvPr/>
        </p:nvSpPr>
        <p:spPr>
          <a:xfrm>
            <a:off x="347294" y="426006"/>
            <a:ext cx="3673475" cy="817244"/>
          </a:xfrm>
          <a:prstGeom prst="rect">
            <a:avLst/>
          </a:prstGeom>
        </p:spPr>
        <p:txBody>
          <a:bodyPr vert="horz" wrap="square" lIns="0" tIns="12700" rIns="0" bIns="0" rtlCol="0">
            <a:spAutoFit/>
          </a:bodyPr>
          <a:lstStyle/>
          <a:p>
            <a:pPr marL="12700" marR="5080">
              <a:lnSpc>
                <a:spcPct val="118000"/>
              </a:lnSpc>
              <a:spcBef>
                <a:spcPts val="100"/>
              </a:spcBef>
            </a:pPr>
            <a:r>
              <a:rPr sz="1100" spc="-50" dirty="0">
                <a:solidFill>
                  <a:srgbClr val="22373A"/>
                </a:solidFill>
                <a:latin typeface="Tahoma"/>
                <a:cs typeface="Tahoma"/>
              </a:rPr>
              <a:t>We</a:t>
            </a:r>
            <a:r>
              <a:rPr sz="1100" spc="15" dirty="0">
                <a:solidFill>
                  <a:srgbClr val="22373A"/>
                </a:solidFill>
                <a:latin typeface="Tahoma"/>
                <a:cs typeface="Tahoma"/>
              </a:rPr>
              <a:t> </a:t>
            </a:r>
            <a:r>
              <a:rPr sz="1100" spc="-45" dirty="0">
                <a:solidFill>
                  <a:srgbClr val="22373A"/>
                </a:solidFill>
                <a:latin typeface="Tahoma"/>
                <a:cs typeface="Tahoma"/>
              </a:rPr>
              <a:t>can</a:t>
            </a:r>
            <a:r>
              <a:rPr sz="1100" spc="15" dirty="0">
                <a:solidFill>
                  <a:srgbClr val="22373A"/>
                </a:solidFill>
                <a:latin typeface="Tahoma"/>
                <a:cs typeface="Tahoma"/>
              </a:rPr>
              <a:t> </a:t>
            </a:r>
            <a:r>
              <a:rPr sz="1100" spc="-80" dirty="0">
                <a:solidFill>
                  <a:srgbClr val="22373A"/>
                </a:solidFill>
                <a:latin typeface="Tahoma"/>
                <a:cs typeface="Tahoma"/>
              </a:rPr>
              <a:t>use</a:t>
            </a:r>
            <a:r>
              <a:rPr sz="1100" spc="20" dirty="0">
                <a:solidFill>
                  <a:srgbClr val="22373A"/>
                </a:solidFill>
                <a:latin typeface="Tahoma"/>
                <a:cs typeface="Tahoma"/>
              </a:rPr>
              <a:t> </a:t>
            </a:r>
            <a:r>
              <a:rPr sz="1100" b="1" spc="10" dirty="0">
                <a:solidFill>
                  <a:srgbClr val="22373A"/>
                </a:solidFill>
                <a:latin typeface="Times New Roman"/>
                <a:cs typeface="Times New Roman"/>
              </a:rPr>
              <a:t>add_epred_draws</a:t>
            </a:r>
            <a:r>
              <a:rPr sz="1100" b="1" spc="80" dirty="0">
                <a:solidFill>
                  <a:srgbClr val="22373A"/>
                </a:solidFill>
                <a:latin typeface="Times New Roman"/>
                <a:cs typeface="Times New Roman"/>
              </a:rPr>
              <a:t> </a:t>
            </a:r>
            <a:r>
              <a:rPr sz="1100" spc="-40" dirty="0">
                <a:solidFill>
                  <a:srgbClr val="22373A"/>
                </a:solidFill>
                <a:latin typeface="Tahoma"/>
                <a:cs typeface="Tahoma"/>
              </a:rPr>
              <a:t>which</a:t>
            </a:r>
            <a:r>
              <a:rPr sz="1100" spc="15" dirty="0">
                <a:solidFill>
                  <a:srgbClr val="22373A"/>
                </a:solidFill>
                <a:latin typeface="Tahoma"/>
                <a:cs typeface="Tahoma"/>
              </a:rPr>
              <a:t> </a:t>
            </a:r>
            <a:r>
              <a:rPr sz="1100" spc="-50" dirty="0">
                <a:solidFill>
                  <a:srgbClr val="22373A"/>
                </a:solidFill>
                <a:latin typeface="Tahoma"/>
                <a:cs typeface="Tahoma"/>
              </a:rPr>
              <a:t>allows</a:t>
            </a:r>
            <a:r>
              <a:rPr sz="1100" spc="20" dirty="0">
                <a:solidFill>
                  <a:srgbClr val="22373A"/>
                </a:solidFill>
                <a:latin typeface="Tahoma"/>
                <a:cs typeface="Tahoma"/>
              </a:rPr>
              <a:t> </a:t>
            </a:r>
            <a:r>
              <a:rPr sz="1100" spc="-65" dirty="0">
                <a:solidFill>
                  <a:srgbClr val="22373A"/>
                </a:solidFill>
                <a:latin typeface="Tahoma"/>
                <a:cs typeface="Tahoma"/>
              </a:rPr>
              <a:t>us</a:t>
            </a:r>
            <a:r>
              <a:rPr sz="1100" spc="15" dirty="0">
                <a:solidFill>
                  <a:srgbClr val="22373A"/>
                </a:solidFill>
                <a:latin typeface="Tahoma"/>
                <a:cs typeface="Tahoma"/>
              </a:rPr>
              <a:t> </a:t>
            </a:r>
            <a:r>
              <a:rPr sz="1100" spc="-15" dirty="0">
                <a:solidFill>
                  <a:srgbClr val="22373A"/>
                </a:solidFill>
                <a:latin typeface="Tahoma"/>
                <a:cs typeface="Tahoma"/>
              </a:rPr>
              <a:t>to</a:t>
            </a:r>
            <a:r>
              <a:rPr sz="1100" spc="10" dirty="0">
                <a:solidFill>
                  <a:srgbClr val="22373A"/>
                </a:solidFill>
                <a:latin typeface="Tahoma"/>
                <a:cs typeface="Tahoma"/>
              </a:rPr>
              <a:t> </a:t>
            </a:r>
            <a:r>
              <a:rPr sz="1100" spc="-50" dirty="0">
                <a:solidFill>
                  <a:srgbClr val="22373A"/>
                </a:solidFill>
                <a:latin typeface="Tahoma"/>
                <a:cs typeface="Tahoma"/>
              </a:rPr>
              <a:t>add</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60" dirty="0">
                <a:solidFill>
                  <a:srgbClr val="22373A"/>
                </a:solidFill>
                <a:latin typeface="Tahoma"/>
                <a:cs typeface="Tahoma"/>
              </a:rPr>
              <a:t>draw </a:t>
            </a:r>
            <a:r>
              <a:rPr sz="1100" spc="-55" dirty="0">
                <a:solidFill>
                  <a:srgbClr val="22373A"/>
                </a:solidFill>
                <a:latin typeface="Tahoma"/>
                <a:cs typeface="Tahoma"/>
              </a:rPr>
              <a:t> </a:t>
            </a:r>
            <a:r>
              <a:rPr sz="1100" spc="-45" dirty="0">
                <a:solidFill>
                  <a:srgbClr val="22373A"/>
                </a:solidFill>
                <a:latin typeface="Tahoma"/>
                <a:cs typeface="Tahoma"/>
              </a:rPr>
              <a:t>from</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0" dirty="0">
                <a:solidFill>
                  <a:srgbClr val="22373A"/>
                </a:solidFill>
                <a:latin typeface="Tahoma"/>
                <a:cs typeface="Tahoma"/>
              </a:rPr>
              <a:t>posterior</a:t>
            </a:r>
            <a:r>
              <a:rPr sz="1100" spc="15" dirty="0">
                <a:solidFill>
                  <a:srgbClr val="22373A"/>
                </a:solidFill>
                <a:latin typeface="Tahoma"/>
                <a:cs typeface="Tahoma"/>
              </a:rPr>
              <a:t> </a:t>
            </a:r>
            <a:r>
              <a:rPr sz="1100" spc="-40" dirty="0">
                <a:solidFill>
                  <a:srgbClr val="22373A"/>
                </a:solidFill>
                <a:latin typeface="Tahoma"/>
                <a:cs typeface="Tahoma"/>
              </a:rPr>
              <a:t>predictions</a:t>
            </a:r>
            <a:r>
              <a:rPr sz="1100" spc="1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5" dirty="0">
                <a:solidFill>
                  <a:srgbClr val="22373A"/>
                </a:solidFill>
                <a:latin typeface="Tahoma"/>
                <a:cs typeface="Tahoma"/>
              </a:rPr>
              <a:t>model</a:t>
            </a:r>
            <a:r>
              <a:rPr sz="1100" spc="15" dirty="0">
                <a:solidFill>
                  <a:srgbClr val="22373A"/>
                </a:solidFill>
                <a:latin typeface="Tahoma"/>
                <a:cs typeface="Tahoma"/>
              </a:rPr>
              <a:t> </a:t>
            </a:r>
            <a:r>
              <a:rPr sz="1100" spc="-35" dirty="0">
                <a:solidFill>
                  <a:srgbClr val="22373A"/>
                </a:solidFill>
                <a:latin typeface="Tahoma"/>
                <a:cs typeface="Tahoma"/>
              </a:rPr>
              <a:t>(expectation</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 </a:t>
            </a:r>
            <a:r>
              <a:rPr sz="1100" spc="-330" dirty="0">
                <a:solidFill>
                  <a:srgbClr val="22373A"/>
                </a:solidFill>
                <a:latin typeface="Tahoma"/>
                <a:cs typeface="Tahoma"/>
              </a:rPr>
              <a:t> </a:t>
            </a:r>
            <a:r>
              <a:rPr sz="1100" spc="-40" dirty="0">
                <a:solidFill>
                  <a:srgbClr val="22373A"/>
                </a:solidFill>
                <a:latin typeface="Tahoma"/>
                <a:cs typeface="Tahoma"/>
              </a:rPr>
              <a:t>posterior</a:t>
            </a:r>
            <a:r>
              <a:rPr sz="1100" spc="15" dirty="0">
                <a:solidFill>
                  <a:srgbClr val="22373A"/>
                </a:solidFill>
                <a:latin typeface="Tahoma"/>
                <a:cs typeface="Tahoma"/>
              </a:rPr>
              <a:t> </a:t>
            </a:r>
            <a:r>
              <a:rPr sz="1100" spc="-40" dirty="0">
                <a:solidFill>
                  <a:srgbClr val="22373A"/>
                </a:solidFill>
                <a:latin typeface="Tahoma"/>
                <a:cs typeface="Tahoma"/>
              </a:rPr>
              <a:t>predictive)</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55" dirty="0">
                <a:solidFill>
                  <a:srgbClr val="22373A"/>
                </a:solidFill>
                <a:latin typeface="Tahoma"/>
                <a:cs typeface="Tahoma"/>
              </a:rPr>
              <a:t>each</a:t>
            </a:r>
            <a:r>
              <a:rPr sz="1100" spc="25" dirty="0">
                <a:solidFill>
                  <a:srgbClr val="22373A"/>
                </a:solidFill>
                <a:latin typeface="Tahoma"/>
                <a:cs typeface="Tahoma"/>
              </a:rPr>
              <a:t> </a:t>
            </a:r>
            <a:r>
              <a:rPr sz="1100" spc="-65" dirty="0">
                <a:solidFill>
                  <a:srgbClr val="22373A"/>
                </a:solidFill>
                <a:latin typeface="Tahoma"/>
                <a:cs typeface="Tahoma"/>
              </a:rPr>
              <a:t>row</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35" dirty="0">
                <a:solidFill>
                  <a:srgbClr val="22373A"/>
                </a:solidFill>
                <a:latin typeface="Tahoma"/>
                <a:cs typeface="Tahoma"/>
              </a:rPr>
              <a:t>data</a:t>
            </a:r>
            <a:r>
              <a:rPr sz="1100" spc="20" dirty="0">
                <a:solidFill>
                  <a:srgbClr val="22373A"/>
                </a:solidFill>
                <a:latin typeface="Tahoma"/>
                <a:cs typeface="Tahoma"/>
              </a:rPr>
              <a:t> </a:t>
            </a:r>
            <a:r>
              <a:rPr sz="1100" spc="-30" dirty="0">
                <a:solidFill>
                  <a:srgbClr val="22373A"/>
                </a:solidFill>
                <a:latin typeface="Tahoma"/>
                <a:cs typeface="Tahoma"/>
              </a:rPr>
              <a:t>grid.</a:t>
            </a:r>
            <a:r>
              <a:rPr sz="1100" spc="140" dirty="0">
                <a:solidFill>
                  <a:srgbClr val="22373A"/>
                </a:solidFill>
                <a:latin typeface="Tahoma"/>
                <a:cs typeface="Tahoma"/>
              </a:rPr>
              <a:t> </a:t>
            </a:r>
            <a:r>
              <a:rPr sz="1100" spc="-30" dirty="0">
                <a:solidFill>
                  <a:srgbClr val="22373A"/>
                </a:solidFill>
                <a:latin typeface="Tahoma"/>
                <a:cs typeface="Tahoma"/>
              </a:rPr>
              <a:t>(I’m</a:t>
            </a:r>
            <a:r>
              <a:rPr sz="1100" spc="20" dirty="0">
                <a:solidFill>
                  <a:srgbClr val="22373A"/>
                </a:solidFill>
                <a:latin typeface="Tahoma"/>
                <a:cs typeface="Tahoma"/>
              </a:rPr>
              <a:t> </a:t>
            </a:r>
            <a:r>
              <a:rPr sz="1100" spc="-45" dirty="0">
                <a:solidFill>
                  <a:srgbClr val="22373A"/>
                </a:solidFill>
                <a:latin typeface="Tahoma"/>
                <a:cs typeface="Tahoma"/>
              </a:rPr>
              <a:t>then </a:t>
            </a:r>
            <a:r>
              <a:rPr sz="1100" spc="-40" dirty="0">
                <a:solidFill>
                  <a:srgbClr val="22373A"/>
                </a:solidFill>
                <a:latin typeface="Tahoma"/>
                <a:cs typeface="Tahoma"/>
              </a:rPr>
              <a:t> </a:t>
            </a:r>
            <a:r>
              <a:rPr sz="1100" spc="-50" dirty="0">
                <a:solidFill>
                  <a:srgbClr val="22373A"/>
                </a:solidFill>
                <a:latin typeface="Tahoma"/>
                <a:cs typeface="Tahoma"/>
              </a:rPr>
              <a:t>summarising</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50" dirty="0">
                <a:solidFill>
                  <a:srgbClr val="22373A"/>
                </a:solidFill>
                <a:latin typeface="Tahoma"/>
                <a:cs typeface="Tahoma"/>
              </a:rPr>
              <a:t>give</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65" dirty="0">
                <a:solidFill>
                  <a:srgbClr val="22373A"/>
                </a:solidFill>
                <a:latin typeface="Tahoma"/>
                <a:cs typeface="Tahoma"/>
              </a:rPr>
              <a:t>mean</a:t>
            </a:r>
            <a:r>
              <a:rPr sz="1100" spc="20" dirty="0">
                <a:solidFill>
                  <a:srgbClr val="22373A"/>
                </a:solidFill>
                <a:latin typeface="Tahoma"/>
                <a:cs typeface="Tahoma"/>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55" dirty="0">
                <a:solidFill>
                  <a:srgbClr val="22373A"/>
                </a:solidFill>
                <a:latin typeface="Tahoma"/>
                <a:cs typeface="Tahoma"/>
              </a:rPr>
              <a:t>each</a:t>
            </a:r>
            <a:r>
              <a:rPr sz="1100" spc="1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5" dirty="0">
                <a:solidFill>
                  <a:srgbClr val="22373A"/>
                </a:solidFill>
                <a:latin typeface="Tahoma"/>
                <a:cs typeface="Tahoma"/>
              </a:rPr>
              <a:t>weights).</a:t>
            </a:r>
            <a:endParaRPr sz="1100">
              <a:latin typeface="Tahoma"/>
              <a:cs typeface="Tahoma"/>
            </a:endParaRPr>
          </a:p>
        </p:txBody>
      </p:sp>
      <p:sp>
        <p:nvSpPr>
          <p:cNvPr id="4" name="object 4"/>
          <p:cNvSpPr/>
          <p:nvPr/>
        </p:nvSpPr>
        <p:spPr>
          <a:xfrm>
            <a:off x="322046" y="1300454"/>
            <a:ext cx="3964304" cy="756285"/>
          </a:xfrm>
          <a:custGeom>
            <a:avLst/>
            <a:gdLst/>
            <a:ahLst/>
            <a:cxnLst/>
            <a:rect l="l" t="t" r="r" b="b"/>
            <a:pathLst>
              <a:path w="3964304" h="756285">
                <a:moveTo>
                  <a:pt x="3963911" y="0"/>
                </a:moveTo>
                <a:lnTo>
                  <a:pt x="0" y="0"/>
                </a:lnTo>
                <a:lnTo>
                  <a:pt x="0" y="755878"/>
                </a:lnTo>
                <a:lnTo>
                  <a:pt x="3963911" y="755878"/>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291012"/>
            <a:ext cx="2082800" cy="1111250"/>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solidFill>
                  <a:srgbClr val="22373A"/>
                </a:solidFill>
                <a:latin typeface="SimSun"/>
                <a:cs typeface="SimSun"/>
              </a:rPr>
              <a:t>height_data_posterior </a:t>
            </a:r>
            <a:r>
              <a:rPr sz="600" spc="15" dirty="0">
                <a:solidFill>
                  <a:srgbClr val="8E5902"/>
                </a:solidFill>
                <a:latin typeface="SimSun"/>
                <a:cs typeface="SimSun"/>
              </a:rPr>
              <a:t>&lt;- </a:t>
            </a:r>
            <a:r>
              <a:rPr sz="600" spc="15" dirty="0">
                <a:solidFill>
                  <a:srgbClr val="22373A"/>
                </a:solidFill>
                <a:latin typeface="SimSun"/>
                <a:cs typeface="SimSun"/>
              </a:rPr>
              <a:t>height_data </a:t>
            </a:r>
            <a:r>
              <a:rPr sz="600" spc="15" dirty="0">
                <a:latin typeface="SimSun"/>
                <a:cs typeface="SimSun"/>
              </a:rPr>
              <a:t>%&gt;% </a:t>
            </a:r>
            <a:r>
              <a:rPr sz="600" spc="20" dirty="0">
                <a:latin typeface="SimSun"/>
                <a:cs typeface="SimSun"/>
              </a:rPr>
              <a:t> </a:t>
            </a:r>
            <a:r>
              <a:rPr sz="600" spc="15" dirty="0">
                <a:latin typeface="SimSun"/>
                <a:cs typeface="SimSun"/>
              </a:rPr>
              <a:t>data_grid</a:t>
            </a:r>
            <a:r>
              <a:rPr sz="600" spc="15" dirty="0">
                <a:solidFill>
                  <a:srgbClr val="22373A"/>
                </a:solidFill>
                <a:latin typeface="SimSun"/>
                <a:cs typeface="SimSun"/>
              </a:rPr>
              <a:t>(</a:t>
            </a:r>
            <a:r>
              <a:rPr sz="600" spc="15" dirty="0">
                <a:solidFill>
                  <a:srgbClr val="C4A000"/>
                </a:solidFill>
                <a:latin typeface="SimSun"/>
                <a:cs typeface="SimSun"/>
              </a:rPr>
              <a:t>weight = </a:t>
            </a:r>
            <a:r>
              <a:rPr sz="600" spc="15" dirty="0">
                <a:latin typeface="SimSun"/>
                <a:cs typeface="SimSun"/>
              </a:rPr>
              <a:t>seq_range</a:t>
            </a:r>
            <a:r>
              <a:rPr sz="600" spc="15" dirty="0">
                <a:solidFill>
                  <a:srgbClr val="22373A"/>
                </a:solidFill>
                <a:latin typeface="SimSun"/>
                <a:cs typeface="SimSun"/>
              </a:rPr>
              <a:t>(weight, </a:t>
            </a:r>
            <a:r>
              <a:rPr sz="600" spc="15" dirty="0">
                <a:solidFill>
                  <a:srgbClr val="C4A000"/>
                </a:solidFill>
                <a:latin typeface="SimSun"/>
                <a:cs typeface="SimSun"/>
              </a:rPr>
              <a:t>n = </a:t>
            </a:r>
            <a:r>
              <a:rPr sz="600" spc="15" dirty="0">
                <a:solidFill>
                  <a:srgbClr val="0000CE"/>
                </a:solidFill>
                <a:latin typeface="SimSun"/>
                <a:cs typeface="SimSun"/>
              </a:rPr>
              <a:t>51</a:t>
            </a:r>
            <a:r>
              <a:rPr sz="600" spc="15"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add_epred_draws</a:t>
            </a:r>
            <a:r>
              <a:rPr sz="600" spc="15" dirty="0">
                <a:solidFill>
                  <a:srgbClr val="22373A"/>
                </a:solidFill>
                <a:latin typeface="SimSun"/>
                <a:cs typeface="SimSun"/>
              </a:rPr>
              <a:t>(hw_model)</a:t>
            </a:r>
            <a:r>
              <a:rPr sz="600" spc="1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28955">
              <a:lnSpc>
                <a:spcPct val="111400"/>
              </a:lnSpc>
            </a:pPr>
            <a:r>
              <a:rPr sz="600" spc="15" dirty="0">
                <a:latin typeface="SimSun"/>
                <a:cs typeface="SimSun"/>
              </a:rPr>
              <a:t>group_by</a:t>
            </a:r>
            <a:r>
              <a:rPr sz="600" spc="15" dirty="0">
                <a:solidFill>
                  <a:srgbClr val="22373A"/>
                </a:solidFill>
                <a:latin typeface="SimSun"/>
                <a:cs typeface="SimSun"/>
              </a:rPr>
              <a:t>(weight) </a:t>
            </a:r>
            <a:r>
              <a:rPr sz="600" spc="15" dirty="0">
                <a:latin typeface="SimSun"/>
                <a:cs typeface="SimSun"/>
              </a:rPr>
              <a:t>%&gt;% </a:t>
            </a:r>
            <a:r>
              <a:rPr sz="600" spc="20" dirty="0">
                <a:latin typeface="SimSun"/>
                <a:cs typeface="SimSun"/>
              </a:rPr>
              <a:t> </a:t>
            </a:r>
            <a:r>
              <a:rPr sz="600" spc="15" dirty="0">
                <a:latin typeface="SimSun"/>
                <a:cs typeface="SimSun"/>
              </a:rPr>
              <a:t>summarise</a:t>
            </a:r>
            <a:r>
              <a:rPr sz="600" spc="15" dirty="0">
                <a:solidFill>
                  <a:srgbClr val="22373A"/>
                </a:solidFill>
                <a:latin typeface="SimSun"/>
                <a:cs typeface="SimSun"/>
              </a:rPr>
              <a:t>(</a:t>
            </a:r>
            <a:r>
              <a:rPr sz="600" spc="15" dirty="0">
                <a:solidFill>
                  <a:srgbClr val="C4A000"/>
                </a:solidFill>
                <a:latin typeface="SimSun"/>
                <a:cs typeface="SimSun"/>
              </a:rPr>
              <a:t>mean_value</a:t>
            </a:r>
            <a:r>
              <a:rPr sz="600" spc="5"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latin typeface="SimSun"/>
                <a:cs typeface="SimSun"/>
              </a:rPr>
              <a:t>mean</a:t>
            </a:r>
            <a:r>
              <a:rPr sz="600" spc="15" dirty="0">
                <a:solidFill>
                  <a:srgbClr val="22373A"/>
                </a:solidFill>
                <a:latin typeface="SimSun"/>
                <a:cs typeface="SimSun"/>
              </a:rPr>
              <a:t>(.epred))</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spc="15" dirty="0">
                <a:latin typeface="SimSun"/>
                <a:cs typeface="SimSun"/>
              </a:rPr>
              <a:t>head</a:t>
            </a:r>
            <a:r>
              <a:rPr sz="600" spc="15" dirty="0">
                <a:solidFill>
                  <a:srgbClr val="22373A"/>
                </a:solidFill>
                <a:latin typeface="SimSun"/>
                <a:cs typeface="SimSun"/>
              </a:rPr>
              <a:t>(height_data_posterior)</a:t>
            </a:r>
            <a:endParaRPr sz="600">
              <a:latin typeface="SimSun"/>
              <a:cs typeface="SimSun"/>
            </a:endParaRPr>
          </a:p>
          <a:p>
            <a:pPr>
              <a:lnSpc>
                <a:spcPct val="100000"/>
              </a:lnSpc>
              <a:spcBef>
                <a:spcPts val="45"/>
              </a:spcBef>
            </a:pPr>
            <a:endParaRPr sz="1000">
              <a:latin typeface="SimSun"/>
              <a:cs typeface="SimSun"/>
            </a:endParaRPr>
          </a:p>
          <a:p>
            <a:pPr marL="12700" marR="1174115">
              <a:lnSpc>
                <a:spcPct val="111400"/>
              </a:lnSpc>
            </a:pP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22373A"/>
                </a:solidFill>
                <a:latin typeface="SimSun"/>
                <a:cs typeface="SimSun"/>
              </a:rPr>
              <a:t>A</a:t>
            </a:r>
            <a:r>
              <a:rPr sz="600" spc="30" dirty="0">
                <a:solidFill>
                  <a:srgbClr val="22373A"/>
                </a:solidFill>
                <a:latin typeface="SimSun"/>
                <a:cs typeface="SimSun"/>
              </a:rPr>
              <a:t> </a:t>
            </a:r>
            <a:r>
              <a:rPr sz="600" spc="15" dirty="0">
                <a:solidFill>
                  <a:srgbClr val="22373A"/>
                </a:solidFill>
                <a:latin typeface="SimSun"/>
                <a:cs typeface="SimSun"/>
              </a:rPr>
              <a:t>tibble:</a:t>
            </a:r>
            <a:r>
              <a:rPr sz="600" spc="25" dirty="0">
                <a:solidFill>
                  <a:srgbClr val="22373A"/>
                </a:solidFill>
                <a:latin typeface="SimSun"/>
                <a:cs typeface="SimSun"/>
              </a:rPr>
              <a:t> </a:t>
            </a:r>
            <a:r>
              <a:rPr sz="600" spc="15" dirty="0">
                <a:solidFill>
                  <a:srgbClr val="22373A"/>
                </a:solidFill>
                <a:latin typeface="SimSun"/>
                <a:cs typeface="SimSun"/>
              </a:rPr>
              <a:t>6</a:t>
            </a:r>
            <a:r>
              <a:rPr sz="600" spc="25" dirty="0">
                <a:solidFill>
                  <a:srgbClr val="22373A"/>
                </a:solidFill>
                <a:latin typeface="SimSun"/>
                <a:cs typeface="SimSun"/>
              </a:rPr>
              <a:t> </a:t>
            </a:r>
            <a:r>
              <a:rPr sz="600" spc="15" dirty="0">
                <a:solidFill>
                  <a:srgbClr val="22373A"/>
                </a:solidFill>
                <a:latin typeface="SimSun"/>
                <a:cs typeface="SimSun"/>
              </a:rPr>
              <a:t>x</a:t>
            </a:r>
            <a:r>
              <a:rPr sz="600" spc="30" dirty="0">
                <a:solidFill>
                  <a:srgbClr val="22373A"/>
                </a:solidFill>
                <a:latin typeface="SimSun"/>
                <a:cs typeface="SimSun"/>
              </a:rPr>
              <a:t> </a:t>
            </a:r>
            <a:r>
              <a:rPr sz="600" spc="15" dirty="0">
                <a:solidFill>
                  <a:srgbClr val="22373A"/>
                </a:solidFill>
                <a:latin typeface="SimSun"/>
                <a:cs typeface="SimSun"/>
              </a:rPr>
              <a:t>2 </a:t>
            </a:r>
            <a:r>
              <a:rPr sz="600" spc="20" dirty="0">
                <a:solidFill>
                  <a:srgbClr val="22373A"/>
                </a:solidFill>
                <a:latin typeface="SimSun"/>
                <a:cs typeface="SimSun"/>
              </a:rPr>
              <a:t> </a:t>
            </a:r>
            <a:r>
              <a:rPr sz="600" spc="15" dirty="0">
                <a:solidFill>
                  <a:srgbClr val="22373A"/>
                </a:solidFill>
                <a:latin typeface="SimSun"/>
                <a:cs typeface="SimSun"/>
              </a:rPr>
              <a:t>##</a:t>
            </a:r>
            <a:r>
              <a:rPr sz="600" spc="295" dirty="0">
                <a:solidFill>
                  <a:srgbClr val="22373A"/>
                </a:solidFill>
                <a:latin typeface="SimSun"/>
                <a:cs typeface="SimSun"/>
              </a:rPr>
              <a:t> </a:t>
            </a:r>
            <a:r>
              <a:rPr sz="600" spc="15" dirty="0">
                <a:solidFill>
                  <a:srgbClr val="22373A"/>
                </a:solidFill>
                <a:latin typeface="SimSun"/>
                <a:cs typeface="SimSun"/>
              </a:rPr>
              <a:t>weight</a:t>
            </a:r>
            <a:r>
              <a:rPr sz="600" dirty="0">
                <a:solidFill>
                  <a:srgbClr val="22373A"/>
                </a:solidFill>
                <a:latin typeface="SimSun"/>
                <a:cs typeface="SimSun"/>
              </a:rPr>
              <a:t> </a:t>
            </a:r>
            <a:r>
              <a:rPr sz="600" spc="15" dirty="0">
                <a:solidFill>
                  <a:srgbClr val="22373A"/>
                </a:solidFill>
                <a:latin typeface="SimSun"/>
                <a:cs typeface="SimSun"/>
              </a:rPr>
              <a:t>mean_value</a:t>
            </a:r>
            <a:endParaRPr sz="60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34</a:t>
            </a:r>
          </a:p>
        </p:txBody>
      </p:sp>
      <p:graphicFrame>
        <p:nvGraphicFramePr>
          <p:cNvPr id="6" name="object 6"/>
          <p:cNvGraphicFramePr>
            <a:graphicFrameLocks noGrp="1"/>
          </p:cNvGraphicFramePr>
          <p:nvPr/>
        </p:nvGraphicFramePr>
        <p:xfrm>
          <a:off x="328244" y="2398785"/>
          <a:ext cx="951230" cy="712470"/>
        </p:xfrm>
        <a:graphic>
          <a:graphicData uri="http://schemas.openxmlformats.org/drawingml/2006/table">
            <a:tbl>
              <a:tblPr firstRow="1" bandRow="1">
                <a:tableStyleId>{2D5ABB26-0587-4C30-8999-92F81FD0307C}</a:tableStyleId>
              </a:tblPr>
              <a:tblGrid>
                <a:gridCol w="596265">
                  <a:extLst>
                    <a:ext uri="{9D8B030D-6E8A-4147-A177-3AD203B41FA5}">
                      <a16:colId xmlns:a16="http://schemas.microsoft.com/office/drawing/2014/main" val="20000"/>
                    </a:ext>
                  </a:extLst>
                </a:gridCol>
                <a:gridCol w="354329">
                  <a:extLst>
                    <a:ext uri="{9D8B030D-6E8A-4147-A177-3AD203B41FA5}">
                      <a16:colId xmlns:a16="http://schemas.microsoft.com/office/drawing/2014/main" val="20001"/>
                    </a:ext>
                  </a:extLst>
                </a:gridCol>
              </a:tblGrid>
              <a:tr h="101562">
                <a:tc>
                  <a:txBody>
                    <a:bodyPr/>
                    <a:lstStyle/>
                    <a:p>
                      <a:pPr marL="31750">
                        <a:lnSpc>
                          <a:spcPts val="695"/>
                        </a:lnSpc>
                        <a:spcBef>
                          <a:spcPts val="5"/>
                        </a:spcBef>
                        <a:tabLst>
                          <a:tab pos="273050" algn="l"/>
                        </a:tabLst>
                      </a:pPr>
                      <a:r>
                        <a:rPr sz="600" spc="15" dirty="0">
                          <a:solidFill>
                            <a:srgbClr val="22373A"/>
                          </a:solidFill>
                          <a:latin typeface="SimSun"/>
                          <a:cs typeface="SimSun"/>
                        </a:rPr>
                        <a:t>##	&lt;dbl&gt;</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&lt;dbl&gt;</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0"/>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1 </a:t>
                      </a:r>
                      <a:r>
                        <a:rPr sz="600" spc="280" dirty="0">
                          <a:solidFill>
                            <a:srgbClr val="22373A"/>
                          </a:solidFill>
                          <a:latin typeface="SimSun"/>
                          <a:cs typeface="SimSun"/>
                        </a:rPr>
                        <a:t> </a:t>
                      </a:r>
                      <a:r>
                        <a:rPr sz="600" spc="15" dirty="0">
                          <a:solidFill>
                            <a:srgbClr val="22373A"/>
                          </a:solidFill>
                          <a:latin typeface="SimSun"/>
                          <a:cs typeface="SimSun"/>
                        </a:rPr>
                        <a:t>31.1</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142.</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1"/>
                  </a:ext>
                </a:extLst>
              </a:tr>
              <a:tr h="101847">
                <a:tc>
                  <a:txBody>
                    <a:bodyPr/>
                    <a:lstStyle/>
                    <a:p>
                      <a:pPr marL="31750">
                        <a:lnSpc>
                          <a:spcPts val="695"/>
                        </a:lnSpc>
                        <a:spcBef>
                          <a:spcPts val="5"/>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2 </a:t>
                      </a:r>
                      <a:r>
                        <a:rPr sz="600" spc="280" dirty="0">
                          <a:solidFill>
                            <a:srgbClr val="22373A"/>
                          </a:solidFill>
                          <a:latin typeface="SimSun"/>
                          <a:cs typeface="SimSun"/>
                        </a:rPr>
                        <a:t> </a:t>
                      </a:r>
                      <a:r>
                        <a:rPr sz="600" spc="15" dirty="0">
                          <a:solidFill>
                            <a:srgbClr val="22373A"/>
                          </a:solidFill>
                          <a:latin typeface="SimSun"/>
                          <a:cs typeface="SimSun"/>
                        </a:rPr>
                        <a:t>31.7</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143.</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2"/>
                  </a:ext>
                </a:extLst>
              </a:tr>
              <a:tr h="101847">
                <a:tc>
                  <a:txBody>
                    <a:bodyPr/>
                    <a:lstStyle/>
                    <a:p>
                      <a:pPr marL="31750">
                        <a:lnSpc>
                          <a:spcPts val="695"/>
                        </a:lnSpc>
                        <a:spcBef>
                          <a:spcPts val="5"/>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3 </a:t>
                      </a:r>
                      <a:r>
                        <a:rPr sz="600" spc="280" dirty="0">
                          <a:solidFill>
                            <a:srgbClr val="22373A"/>
                          </a:solidFill>
                          <a:latin typeface="SimSun"/>
                          <a:cs typeface="SimSun"/>
                        </a:rPr>
                        <a:t> </a:t>
                      </a:r>
                      <a:r>
                        <a:rPr sz="600" spc="15" dirty="0">
                          <a:solidFill>
                            <a:srgbClr val="22373A"/>
                          </a:solidFill>
                          <a:latin typeface="SimSun"/>
                          <a:cs typeface="SimSun"/>
                        </a:rPr>
                        <a:t>32.3</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143.</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3"/>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4 </a:t>
                      </a:r>
                      <a:r>
                        <a:rPr sz="600" spc="280" dirty="0">
                          <a:solidFill>
                            <a:srgbClr val="22373A"/>
                          </a:solidFill>
                          <a:latin typeface="SimSun"/>
                          <a:cs typeface="SimSun"/>
                        </a:rPr>
                        <a:t> </a:t>
                      </a:r>
                      <a:r>
                        <a:rPr sz="600" spc="15" dirty="0">
                          <a:solidFill>
                            <a:srgbClr val="22373A"/>
                          </a:solidFill>
                          <a:latin typeface="SimSun"/>
                          <a:cs typeface="SimSun"/>
                        </a:rPr>
                        <a:t>33.0</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144.</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4"/>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5 </a:t>
                      </a:r>
                      <a:r>
                        <a:rPr sz="600" spc="280" dirty="0">
                          <a:solidFill>
                            <a:srgbClr val="22373A"/>
                          </a:solidFill>
                          <a:latin typeface="SimSun"/>
                          <a:cs typeface="SimSun"/>
                        </a:rPr>
                        <a:t> </a:t>
                      </a:r>
                      <a:r>
                        <a:rPr sz="600" spc="15" dirty="0">
                          <a:solidFill>
                            <a:srgbClr val="22373A"/>
                          </a:solidFill>
                          <a:latin typeface="SimSun"/>
                          <a:cs typeface="SimSun"/>
                        </a:rPr>
                        <a:t>33.6</a:t>
                      </a:r>
                      <a:endParaRPr sz="600">
                        <a:latin typeface="SimSun"/>
                        <a:cs typeface="SimSun"/>
                      </a:endParaRPr>
                    </a:p>
                  </a:txBody>
                  <a:tcPr marL="0" marR="0" marT="635" marB="0">
                    <a:solidFill>
                      <a:srgbClr val="F9F9F9"/>
                    </a:solidFill>
                  </a:tcPr>
                </a:tc>
                <a:tc>
                  <a:txBody>
                    <a:bodyPr/>
                    <a:lstStyle/>
                    <a:p>
                      <a:pPr marR="24130" algn="r">
                        <a:lnSpc>
                          <a:spcPts val="695"/>
                        </a:lnSpc>
                        <a:spcBef>
                          <a:spcPts val="5"/>
                        </a:spcBef>
                      </a:pPr>
                      <a:r>
                        <a:rPr sz="600" spc="15" dirty="0">
                          <a:solidFill>
                            <a:srgbClr val="22373A"/>
                          </a:solidFill>
                          <a:latin typeface="SimSun"/>
                          <a:cs typeface="SimSun"/>
                        </a:rPr>
                        <a:t>144.</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5"/>
                  </a:ext>
                </a:extLst>
              </a:tr>
              <a:tr h="101562">
                <a:tc>
                  <a:txBody>
                    <a:bodyPr/>
                    <a:lstStyle/>
                    <a:p>
                      <a:pPr marL="31750">
                        <a:lnSpc>
                          <a:spcPts val="690"/>
                        </a:lnSpc>
                        <a:spcBef>
                          <a:spcPts val="5"/>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6 </a:t>
                      </a:r>
                      <a:r>
                        <a:rPr sz="600" spc="280" dirty="0">
                          <a:solidFill>
                            <a:srgbClr val="22373A"/>
                          </a:solidFill>
                          <a:latin typeface="SimSun"/>
                          <a:cs typeface="SimSun"/>
                        </a:rPr>
                        <a:t> </a:t>
                      </a:r>
                      <a:r>
                        <a:rPr sz="600" spc="15" dirty="0">
                          <a:solidFill>
                            <a:srgbClr val="22373A"/>
                          </a:solidFill>
                          <a:latin typeface="SimSun"/>
                          <a:cs typeface="SimSun"/>
                        </a:rPr>
                        <a:t>34.3</a:t>
                      </a:r>
                      <a:endParaRPr sz="600">
                        <a:latin typeface="SimSun"/>
                        <a:cs typeface="SimSun"/>
                      </a:endParaRPr>
                    </a:p>
                  </a:txBody>
                  <a:tcPr marL="0" marR="0" marT="635" marB="0">
                    <a:solidFill>
                      <a:srgbClr val="F9F9F9"/>
                    </a:solidFill>
                  </a:tcPr>
                </a:tc>
                <a:tc>
                  <a:txBody>
                    <a:bodyPr/>
                    <a:lstStyle/>
                    <a:p>
                      <a:pPr marR="24130" algn="r">
                        <a:lnSpc>
                          <a:spcPts val="690"/>
                        </a:lnSpc>
                        <a:spcBef>
                          <a:spcPts val="5"/>
                        </a:spcBef>
                      </a:pPr>
                      <a:r>
                        <a:rPr sz="600" spc="15" dirty="0">
                          <a:solidFill>
                            <a:srgbClr val="22373A"/>
                          </a:solidFill>
                          <a:latin typeface="SimSun"/>
                          <a:cs typeface="SimSun"/>
                        </a:rPr>
                        <a:t>145.</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6"/>
                  </a:ext>
                </a:extLst>
              </a:tr>
            </a:tbl>
          </a:graphicData>
        </a:graphic>
      </p:graphicFrame>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11594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105" dirty="0">
                <a:solidFill>
                  <a:srgbClr val="F9F9F9"/>
                </a:solidFill>
              </a:rPr>
              <a:t> </a:t>
            </a:r>
            <a:r>
              <a:rPr sz="1200" spc="-50" dirty="0">
                <a:solidFill>
                  <a:srgbClr val="F9F9F9"/>
                </a:solidFill>
              </a:rPr>
              <a:t>posterior</a:t>
            </a:r>
            <a:r>
              <a:rPr sz="1200" spc="105" dirty="0">
                <a:solidFill>
                  <a:srgbClr val="F9F9F9"/>
                </a:solidFill>
              </a:rPr>
              <a:t> </a:t>
            </a:r>
            <a:r>
              <a:rPr sz="1200" spc="-55" dirty="0">
                <a:solidFill>
                  <a:srgbClr val="F9F9F9"/>
                </a:solidFill>
              </a:rPr>
              <a:t>inference</a:t>
            </a:r>
            <a:r>
              <a:rPr sz="1200" spc="100" dirty="0">
                <a:solidFill>
                  <a:srgbClr val="F9F9F9"/>
                </a:solidFill>
              </a:rPr>
              <a:t> </a:t>
            </a:r>
            <a:r>
              <a:rPr sz="1200" spc="-50" dirty="0">
                <a:solidFill>
                  <a:srgbClr val="F9F9F9"/>
                </a:solidFill>
              </a:rPr>
              <a:t>against</a:t>
            </a:r>
            <a:r>
              <a:rPr sz="1200" spc="110" dirty="0">
                <a:solidFill>
                  <a:srgbClr val="F9F9F9"/>
                </a:solidFill>
              </a:rPr>
              <a:t> </a:t>
            </a:r>
            <a:r>
              <a:rPr sz="1200" spc="-15" dirty="0">
                <a:solidFill>
                  <a:srgbClr val="F9F9F9"/>
                </a:solidFill>
              </a:rPr>
              <a:t>the</a:t>
            </a:r>
            <a:r>
              <a:rPr sz="1200" spc="100" dirty="0">
                <a:solidFill>
                  <a:srgbClr val="F9F9F9"/>
                </a:solidFill>
              </a:rPr>
              <a:t> </a:t>
            </a:r>
            <a:r>
              <a:rPr sz="1200" spc="-15" dirty="0">
                <a:solidFill>
                  <a:srgbClr val="F9F9F9"/>
                </a:solidFill>
              </a:rPr>
              <a:t>data</a:t>
            </a:r>
            <a:endParaRPr sz="1200"/>
          </a:p>
        </p:txBody>
      </p:sp>
      <p:sp>
        <p:nvSpPr>
          <p:cNvPr id="3" name="object 3"/>
          <p:cNvSpPr/>
          <p:nvPr/>
        </p:nvSpPr>
        <p:spPr>
          <a:xfrm>
            <a:off x="322046" y="424294"/>
            <a:ext cx="3964304" cy="552450"/>
          </a:xfrm>
          <a:custGeom>
            <a:avLst/>
            <a:gdLst/>
            <a:ahLst/>
            <a:cxnLst/>
            <a:rect l="l" t="t" r="r" b="b"/>
            <a:pathLst>
              <a:path w="3964304" h="552450">
                <a:moveTo>
                  <a:pt x="3963911" y="0"/>
                </a:moveTo>
                <a:lnTo>
                  <a:pt x="0" y="0"/>
                </a:lnTo>
                <a:lnTo>
                  <a:pt x="0" y="552170"/>
                </a:lnTo>
                <a:lnTo>
                  <a:pt x="3963911" y="552170"/>
                </a:lnTo>
                <a:lnTo>
                  <a:pt x="3963911" y="0"/>
                </a:lnTo>
                <a:close/>
              </a:path>
            </a:pathLst>
          </a:custGeom>
          <a:solidFill>
            <a:srgbClr val="F8F8F8"/>
          </a:solidFill>
        </p:spPr>
        <p:txBody>
          <a:bodyPr wrap="square" lIns="0" tIns="0" rIns="0" bIns="0" rtlCol="0"/>
          <a:lstStyle/>
          <a:p>
            <a:endParaRPr/>
          </a:p>
        </p:txBody>
      </p:sp>
      <p:grpSp>
        <p:nvGrpSpPr>
          <p:cNvPr id="4" name="object 4"/>
          <p:cNvGrpSpPr/>
          <p:nvPr/>
        </p:nvGrpSpPr>
        <p:grpSpPr>
          <a:xfrm>
            <a:off x="359994" y="1102992"/>
            <a:ext cx="3888104" cy="2246630"/>
            <a:chOff x="359994" y="1102992"/>
            <a:chExt cx="3888104" cy="2246630"/>
          </a:xfrm>
        </p:grpSpPr>
        <p:sp>
          <p:nvSpPr>
            <p:cNvPr id="5" name="object 5"/>
            <p:cNvSpPr/>
            <p:nvPr/>
          </p:nvSpPr>
          <p:spPr>
            <a:xfrm>
              <a:off x="359994" y="1102992"/>
              <a:ext cx="3888104" cy="2246630"/>
            </a:xfrm>
            <a:custGeom>
              <a:avLst/>
              <a:gdLst/>
              <a:ahLst/>
              <a:cxnLst/>
              <a:rect l="l" t="t" r="r" b="b"/>
              <a:pathLst>
                <a:path w="3888104" h="2246629">
                  <a:moveTo>
                    <a:pt x="0" y="2246416"/>
                  </a:moveTo>
                  <a:lnTo>
                    <a:pt x="3888028" y="2246416"/>
                  </a:lnTo>
                  <a:lnTo>
                    <a:pt x="3888028" y="0"/>
                  </a:lnTo>
                  <a:lnTo>
                    <a:pt x="0" y="0"/>
                  </a:lnTo>
                  <a:lnTo>
                    <a:pt x="0" y="2246416"/>
                  </a:lnTo>
                  <a:close/>
                </a:path>
              </a:pathLst>
            </a:custGeom>
            <a:solidFill>
              <a:srgbClr val="FFFFFF"/>
            </a:solidFill>
          </p:spPr>
          <p:txBody>
            <a:bodyPr wrap="square" lIns="0" tIns="0" rIns="0" bIns="0" rtlCol="0"/>
            <a:lstStyle/>
            <a:p>
              <a:endParaRPr/>
            </a:p>
          </p:txBody>
        </p:sp>
        <p:sp>
          <p:nvSpPr>
            <p:cNvPr id="6" name="object 6"/>
            <p:cNvSpPr/>
            <p:nvPr/>
          </p:nvSpPr>
          <p:spPr>
            <a:xfrm>
              <a:off x="775581" y="1153536"/>
              <a:ext cx="3413760" cy="1851660"/>
            </a:xfrm>
            <a:custGeom>
              <a:avLst/>
              <a:gdLst/>
              <a:ahLst/>
              <a:cxnLst/>
              <a:rect l="l" t="t" r="r" b="b"/>
              <a:pathLst>
                <a:path w="3413760" h="1851660">
                  <a:moveTo>
                    <a:pt x="3413257" y="0"/>
                  </a:moveTo>
                  <a:lnTo>
                    <a:pt x="0" y="0"/>
                  </a:lnTo>
                  <a:lnTo>
                    <a:pt x="0" y="1851241"/>
                  </a:lnTo>
                  <a:lnTo>
                    <a:pt x="3413257" y="1851241"/>
                  </a:lnTo>
                  <a:lnTo>
                    <a:pt x="3413257" y="0"/>
                  </a:lnTo>
                  <a:close/>
                </a:path>
              </a:pathLst>
            </a:custGeom>
            <a:solidFill>
              <a:srgbClr val="EBEBEB"/>
            </a:solidFill>
          </p:spPr>
          <p:txBody>
            <a:bodyPr wrap="square" lIns="0" tIns="0" rIns="0" bIns="0" rtlCol="0"/>
            <a:lstStyle/>
            <a:p>
              <a:endParaRPr/>
            </a:p>
          </p:txBody>
        </p:sp>
        <p:sp>
          <p:nvSpPr>
            <p:cNvPr id="7" name="object 7"/>
            <p:cNvSpPr/>
            <p:nvPr/>
          </p:nvSpPr>
          <p:spPr>
            <a:xfrm>
              <a:off x="775581" y="1153536"/>
              <a:ext cx="3413760" cy="1851660"/>
            </a:xfrm>
            <a:custGeom>
              <a:avLst/>
              <a:gdLst/>
              <a:ahLst/>
              <a:cxnLst/>
              <a:rect l="l" t="t" r="r" b="b"/>
              <a:pathLst>
                <a:path w="3413760" h="1851660">
                  <a:moveTo>
                    <a:pt x="0" y="1827373"/>
                  </a:moveTo>
                  <a:lnTo>
                    <a:pt x="3413257" y="1827373"/>
                  </a:lnTo>
                </a:path>
                <a:path w="3413760" h="1851660">
                  <a:moveTo>
                    <a:pt x="0" y="1431874"/>
                  </a:moveTo>
                  <a:lnTo>
                    <a:pt x="3413257" y="1431874"/>
                  </a:lnTo>
                </a:path>
                <a:path w="3413760" h="1851660">
                  <a:moveTo>
                    <a:pt x="0" y="1036267"/>
                  </a:moveTo>
                  <a:lnTo>
                    <a:pt x="3413257" y="1036267"/>
                  </a:lnTo>
                </a:path>
                <a:path w="3413760" h="1851660">
                  <a:moveTo>
                    <a:pt x="0" y="640660"/>
                  </a:moveTo>
                  <a:lnTo>
                    <a:pt x="3413257" y="640660"/>
                  </a:lnTo>
                </a:path>
                <a:path w="3413760" h="1851660">
                  <a:moveTo>
                    <a:pt x="0" y="245161"/>
                  </a:moveTo>
                  <a:lnTo>
                    <a:pt x="3413257" y="245161"/>
                  </a:lnTo>
                </a:path>
                <a:path w="3413760" h="1851660">
                  <a:moveTo>
                    <a:pt x="537087" y="1851241"/>
                  </a:moveTo>
                  <a:lnTo>
                    <a:pt x="537087" y="0"/>
                  </a:lnTo>
                </a:path>
                <a:path w="3413760" h="1851660">
                  <a:moveTo>
                    <a:pt x="1509095" y="1851241"/>
                  </a:moveTo>
                  <a:lnTo>
                    <a:pt x="1509095" y="0"/>
                  </a:lnTo>
                </a:path>
                <a:path w="3413760" h="1851660">
                  <a:moveTo>
                    <a:pt x="2481210" y="1851241"/>
                  </a:moveTo>
                  <a:lnTo>
                    <a:pt x="2481210" y="0"/>
                  </a:lnTo>
                </a:path>
              </a:pathLst>
            </a:custGeom>
            <a:ln w="5724">
              <a:solidFill>
                <a:srgbClr val="FFFFFF"/>
              </a:solidFill>
            </a:ln>
          </p:spPr>
          <p:txBody>
            <a:bodyPr wrap="square" lIns="0" tIns="0" rIns="0" bIns="0" rtlCol="0"/>
            <a:lstStyle/>
            <a:p>
              <a:endParaRPr/>
            </a:p>
          </p:txBody>
        </p:sp>
        <p:sp>
          <p:nvSpPr>
            <p:cNvPr id="8" name="object 8"/>
            <p:cNvSpPr/>
            <p:nvPr/>
          </p:nvSpPr>
          <p:spPr>
            <a:xfrm>
              <a:off x="775581" y="1153536"/>
              <a:ext cx="3413760" cy="1851660"/>
            </a:xfrm>
            <a:custGeom>
              <a:avLst/>
              <a:gdLst/>
              <a:ahLst/>
              <a:cxnLst/>
              <a:rect l="l" t="t" r="r" b="b"/>
              <a:pathLst>
                <a:path w="3413760" h="1851660">
                  <a:moveTo>
                    <a:pt x="0" y="1629624"/>
                  </a:moveTo>
                  <a:lnTo>
                    <a:pt x="3413257" y="1629624"/>
                  </a:lnTo>
                </a:path>
                <a:path w="3413760" h="1851660">
                  <a:moveTo>
                    <a:pt x="0" y="1234017"/>
                  </a:moveTo>
                  <a:lnTo>
                    <a:pt x="3413257" y="1234017"/>
                  </a:lnTo>
                </a:path>
                <a:path w="3413760" h="1851660">
                  <a:moveTo>
                    <a:pt x="0" y="838518"/>
                  </a:moveTo>
                  <a:lnTo>
                    <a:pt x="3413257" y="838518"/>
                  </a:lnTo>
                </a:path>
                <a:path w="3413760" h="1851660">
                  <a:moveTo>
                    <a:pt x="0" y="442911"/>
                  </a:moveTo>
                  <a:lnTo>
                    <a:pt x="3413257" y="442911"/>
                  </a:lnTo>
                </a:path>
                <a:path w="3413760" h="1851660">
                  <a:moveTo>
                    <a:pt x="0" y="47304"/>
                  </a:moveTo>
                  <a:lnTo>
                    <a:pt x="3413257" y="47304"/>
                  </a:lnTo>
                </a:path>
                <a:path w="3413760" h="1851660">
                  <a:moveTo>
                    <a:pt x="51084" y="1851241"/>
                  </a:moveTo>
                  <a:lnTo>
                    <a:pt x="51084" y="0"/>
                  </a:lnTo>
                </a:path>
              </a:pathLst>
            </a:custGeom>
            <a:ln w="11556">
              <a:solidFill>
                <a:srgbClr val="FFFFFF"/>
              </a:solidFill>
            </a:ln>
          </p:spPr>
          <p:txBody>
            <a:bodyPr wrap="square" lIns="0" tIns="0" rIns="0" bIns="0" rtlCol="0"/>
            <a:lstStyle/>
            <a:p>
              <a:endParaRPr/>
            </a:p>
          </p:txBody>
        </p:sp>
        <p:pic>
          <p:nvPicPr>
            <p:cNvPr id="9" name="object 9"/>
            <p:cNvPicPr/>
            <p:nvPr/>
          </p:nvPicPr>
          <p:blipFill>
            <a:blip r:embed="rId2" cstate="print"/>
            <a:stretch>
              <a:fillRect/>
            </a:stretch>
          </p:blipFill>
          <p:spPr>
            <a:xfrm>
              <a:off x="905776" y="1153536"/>
              <a:ext cx="3152867" cy="1880833"/>
            </a:xfrm>
            <a:prstGeom prst="rect">
              <a:avLst/>
            </a:prstGeom>
          </p:spPr>
        </p:pic>
      </p:grpSp>
      <p:sp>
        <p:nvSpPr>
          <p:cNvPr id="10" name="object 10"/>
          <p:cNvSpPr txBox="1"/>
          <p:nvPr/>
        </p:nvSpPr>
        <p:spPr>
          <a:xfrm>
            <a:off x="560227" y="1521431"/>
            <a:ext cx="175260" cy="1329055"/>
          </a:xfrm>
          <a:prstGeom prst="rect">
            <a:avLst/>
          </a:prstGeom>
        </p:spPr>
        <p:txBody>
          <a:bodyPr vert="horz" wrap="square" lIns="0" tIns="14604" rIns="0" bIns="0" rtlCol="0">
            <a:spAutoFit/>
          </a:bodyPr>
          <a:lstStyle/>
          <a:p>
            <a:pPr>
              <a:lnSpc>
                <a:spcPct val="100000"/>
              </a:lnSpc>
              <a:spcBef>
                <a:spcPts val="114"/>
              </a:spcBef>
            </a:pPr>
            <a:r>
              <a:rPr sz="750" spc="5" dirty="0">
                <a:solidFill>
                  <a:srgbClr val="4D4D4D"/>
                </a:solidFill>
                <a:latin typeface="Microsoft Sans Serif"/>
                <a:cs typeface="Microsoft Sans Serif"/>
              </a:rPr>
              <a:t>170</a:t>
            </a:r>
            <a:endParaRPr sz="750">
              <a:latin typeface="Microsoft Sans Serif"/>
              <a:cs typeface="Microsoft Sans Serif"/>
            </a:endParaRPr>
          </a:p>
          <a:p>
            <a:pPr>
              <a:lnSpc>
                <a:spcPct val="100000"/>
              </a:lnSpc>
            </a:pPr>
            <a:endParaRPr sz="800">
              <a:latin typeface="Microsoft Sans Serif"/>
              <a:cs typeface="Microsoft Sans Serif"/>
            </a:endParaRPr>
          </a:p>
          <a:p>
            <a:pPr>
              <a:lnSpc>
                <a:spcPct val="100000"/>
              </a:lnSpc>
              <a:spcBef>
                <a:spcPts val="5"/>
              </a:spcBef>
            </a:pPr>
            <a:endParaRPr sz="1150">
              <a:latin typeface="Microsoft Sans Serif"/>
              <a:cs typeface="Microsoft Sans Serif"/>
            </a:endParaRPr>
          </a:p>
          <a:p>
            <a:pPr>
              <a:lnSpc>
                <a:spcPct val="100000"/>
              </a:lnSpc>
            </a:pPr>
            <a:r>
              <a:rPr sz="750" spc="5" dirty="0">
                <a:solidFill>
                  <a:srgbClr val="4D4D4D"/>
                </a:solidFill>
                <a:latin typeface="Microsoft Sans Serif"/>
                <a:cs typeface="Microsoft Sans Serif"/>
              </a:rPr>
              <a:t>160</a:t>
            </a:r>
            <a:endParaRPr sz="750">
              <a:latin typeface="Microsoft Sans Serif"/>
              <a:cs typeface="Microsoft Sans Serif"/>
            </a:endParaRPr>
          </a:p>
          <a:p>
            <a:pPr>
              <a:lnSpc>
                <a:spcPct val="100000"/>
              </a:lnSpc>
            </a:pPr>
            <a:endParaRPr sz="800">
              <a:latin typeface="Microsoft Sans Serif"/>
              <a:cs typeface="Microsoft Sans Serif"/>
            </a:endParaRPr>
          </a:p>
          <a:p>
            <a:pPr>
              <a:lnSpc>
                <a:spcPct val="100000"/>
              </a:lnSpc>
              <a:spcBef>
                <a:spcPts val="10"/>
              </a:spcBef>
            </a:pPr>
            <a:endParaRPr sz="1150">
              <a:latin typeface="Microsoft Sans Serif"/>
              <a:cs typeface="Microsoft Sans Serif"/>
            </a:endParaRPr>
          </a:p>
          <a:p>
            <a:pPr>
              <a:lnSpc>
                <a:spcPct val="100000"/>
              </a:lnSpc>
            </a:pPr>
            <a:r>
              <a:rPr sz="750" spc="5" dirty="0">
                <a:solidFill>
                  <a:srgbClr val="4D4D4D"/>
                </a:solidFill>
                <a:latin typeface="Microsoft Sans Serif"/>
                <a:cs typeface="Microsoft Sans Serif"/>
              </a:rPr>
              <a:t>150</a:t>
            </a:r>
            <a:endParaRPr sz="750">
              <a:latin typeface="Microsoft Sans Serif"/>
              <a:cs typeface="Microsoft Sans Serif"/>
            </a:endParaRPr>
          </a:p>
          <a:p>
            <a:pPr>
              <a:lnSpc>
                <a:spcPct val="100000"/>
              </a:lnSpc>
            </a:pPr>
            <a:endParaRPr sz="800">
              <a:latin typeface="Microsoft Sans Serif"/>
              <a:cs typeface="Microsoft Sans Serif"/>
            </a:endParaRPr>
          </a:p>
          <a:p>
            <a:pPr>
              <a:lnSpc>
                <a:spcPct val="100000"/>
              </a:lnSpc>
              <a:spcBef>
                <a:spcPts val="5"/>
              </a:spcBef>
            </a:pPr>
            <a:endParaRPr sz="1150">
              <a:latin typeface="Microsoft Sans Serif"/>
              <a:cs typeface="Microsoft Sans Serif"/>
            </a:endParaRPr>
          </a:p>
          <a:p>
            <a:pPr>
              <a:lnSpc>
                <a:spcPct val="100000"/>
              </a:lnSpc>
            </a:pPr>
            <a:r>
              <a:rPr sz="750" spc="5" dirty="0">
                <a:solidFill>
                  <a:srgbClr val="4D4D4D"/>
                </a:solidFill>
                <a:latin typeface="Microsoft Sans Serif"/>
                <a:cs typeface="Microsoft Sans Serif"/>
              </a:rPr>
              <a:t>140</a:t>
            </a:r>
            <a:endParaRPr sz="750">
              <a:latin typeface="Microsoft Sans Serif"/>
              <a:cs typeface="Microsoft Sans Serif"/>
            </a:endParaRPr>
          </a:p>
        </p:txBody>
      </p:sp>
      <p:sp>
        <p:nvSpPr>
          <p:cNvPr id="11" name="object 11"/>
          <p:cNvSpPr txBox="1"/>
          <p:nvPr/>
        </p:nvSpPr>
        <p:spPr>
          <a:xfrm>
            <a:off x="347294" y="414865"/>
            <a:ext cx="2445385" cy="853440"/>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latin typeface="SimSun"/>
                <a:cs typeface="SimSun"/>
              </a:rPr>
              <a:t>ggplot</a:t>
            </a:r>
            <a:r>
              <a:rPr sz="600" spc="15" dirty="0">
                <a:solidFill>
                  <a:srgbClr val="22373A"/>
                </a:solidFill>
                <a:latin typeface="SimSun"/>
                <a:cs typeface="SimSun"/>
              </a:rPr>
              <a:t>(height_data_posterior, </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22373A"/>
                </a:solidFill>
                <a:latin typeface="SimSun"/>
                <a:cs typeface="SimSun"/>
              </a:rPr>
              <a:t>weight,</a:t>
            </a:r>
            <a:r>
              <a:rPr sz="600" spc="20" dirty="0">
                <a:solidFill>
                  <a:srgbClr val="22373A"/>
                </a:solidFill>
                <a:latin typeface="SimSun"/>
                <a:cs typeface="SimSun"/>
              </a:rPr>
              <a:t> </a:t>
            </a:r>
            <a:r>
              <a:rPr sz="600" spc="15" dirty="0">
                <a:solidFill>
                  <a:srgbClr val="C4A000"/>
                </a:solidFill>
                <a:latin typeface="SimSun"/>
                <a:cs typeface="SimSun"/>
              </a:rPr>
              <a:t>y =</a:t>
            </a:r>
            <a:r>
              <a:rPr sz="600" spc="20" dirty="0">
                <a:solidFill>
                  <a:srgbClr val="C4A000"/>
                </a:solidFill>
                <a:latin typeface="SimSun"/>
                <a:cs typeface="SimSun"/>
              </a:rPr>
              <a:t> </a:t>
            </a:r>
            <a:r>
              <a:rPr sz="600" spc="15" dirty="0">
                <a:solidFill>
                  <a:srgbClr val="22373A"/>
                </a:solidFill>
                <a:latin typeface="SimSun"/>
                <a:cs typeface="SimSun"/>
              </a:rPr>
              <a:t>height))</a:t>
            </a:r>
            <a:r>
              <a:rPr sz="600" spc="2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geom_line</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y</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mean_value)) </a:t>
            </a:r>
            <a:r>
              <a:rPr sz="600" spc="15" dirty="0">
                <a:latin typeface="SimSun"/>
                <a:cs typeface="SimSun"/>
              </a:rPr>
              <a:t>+</a:t>
            </a:r>
            <a:endParaRPr sz="600">
              <a:latin typeface="SimSun"/>
              <a:cs typeface="SimSun"/>
            </a:endParaRPr>
          </a:p>
          <a:p>
            <a:pPr marL="93345" marR="811530">
              <a:lnSpc>
                <a:spcPct val="111400"/>
              </a:lnSpc>
            </a:pPr>
            <a:r>
              <a:rPr sz="600" spc="15" dirty="0">
                <a:latin typeface="SimSun"/>
                <a:cs typeface="SimSun"/>
              </a:rPr>
              <a:t>geom_point</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latin typeface="SimSun"/>
                <a:cs typeface="SimSun"/>
              </a:rPr>
              <a:t>+ </a:t>
            </a:r>
            <a:r>
              <a:rPr sz="600" spc="20" dirty="0">
                <a:latin typeface="SimSun"/>
                <a:cs typeface="SimSun"/>
              </a:rPr>
              <a:t> </a:t>
            </a:r>
            <a:r>
              <a:rPr sz="600" spc="15" dirty="0">
                <a:latin typeface="SimSun"/>
                <a:cs typeface="SimSun"/>
              </a:rPr>
              <a:t>scale_fill_brewer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5"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4F9905"/>
                </a:solidFill>
                <a:latin typeface="SimSun"/>
                <a:cs typeface="SimSun"/>
              </a:rPr>
              <a:t>"Greys"</a:t>
            </a:r>
            <a:r>
              <a:rPr sz="600" spc="15" dirty="0">
                <a:solidFill>
                  <a:srgbClr val="22373A"/>
                </a:solidFill>
                <a:latin typeface="SimSun"/>
                <a:cs typeface="SimSun"/>
              </a:rPr>
              <a:t>)</a:t>
            </a:r>
            <a:r>
              <a:rPr sz="600" spc="1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4F9905"/>
                </a:solidFill>
                <a:latin typeface="SimSun"/>
                <a:cs typeface="SimSun"/>
              </a:rPr>
              <a:t>"Set2"</a:t>
            </a:r>
            <a:r>
              <a:rPr sz="600" spc="15" dirty="0">
                <a:solidFill>
                  <a:srgbClr val="22373A"/>
                </a:solidFill>
                <a:latin typeface="SimSun"/>
                <a:cs typeface="SimSun"/>
              </a:rPr>
              <a:t>)</a:t>
            </a:r>
            <a:endParaRPr sz="600">
              <a:latin typeface="SimSun"/>
              <a:cs typeface="SimSun"/>
            </a:endParaRPr>
          </a:p>
          <a:p>
            <a:pPr>
              <a:lnSpc>
                <a:spcPct val="100000"/>
              </a:lnSpc>
            </a:pPr>
            <a:endParaRPr sz="800">
              <a:latin typeface="SimSun"/>
              <a:cs typeface="SimSun"/>
            </a:endParaRPr>
          </a:p>
          <a:p>
            <a:pPr marL="212725">
              <a:lnSpc>
                <a:spcPct val="100000"/>
              </a:lnSpc>
              <a:spcBef>
                <a:spcPts val="580"/>
              </a:spcBef>
            </a:pPr>
            <a:r>
              <a:rPr sz="750" spc="5" dirty="0">
                <a:solidFill>
                  <a:srgbClr val="4D4D4D"/>
                </a:solidFill>
                <a:latin typeface="Microsoft Sans Serif"/>
                <a:cs typeface="Microsoft Sans Serif"/>
              </a:rPr>
              <a:t>180</a:t>
            </a:r>
            <a:endParaRPr sz="750">
              <a:latin typeface="Microsoft Sans Serif"/>
              <a:cs typeface="Microsoft Sans Serif"/>
            </a:endParaRPr>
          </a:p>
        </p:txBody>
      </p:sp>
      <p:sp>
        <p:nvSpPr>
          <p:cNvPr id="12" name="object 12"/>
          <p:cNvSpPr/>
          <p:nvPr/>
        </p:nvSpPr>
        <p:spPr>
          <a:xfrm>
            <a:off x="745989" y="1200841"/>
            <a:ext cx="81280" cy="1833880"/>
          </a:xfrm>
          <a:custGeom>
            <a:avLst/>
            <a:gdLst/>
            <a:ahLst/>
            <a:cxnLst/>
            <a:rect l="l" t="t" r="r" b="b"/>
            <a:pathLst>
              <a:path w="81280" h="1833880">
                <a:moveTo>
                  <a:pt x="0" y="1582319"/>
                </a:moveTo>
                <a:lnTo>
                  <a:pt x="29592" y="1582319"/>
                </a:lnTo>
              </a:path>
              <a:path w="81280" h="1833880">
                <a:moveTo>
                  <a:pt x="0" y="1186712"/>
                </a:moveTo>
                <a:lnTo>
                  <a:pt x="29592" y="1186712"/>
                </a:lnTo>
              </a:path>
              <a:path w="81280" h="1833880">
                <a:moveTo>
                  <a:pt x="0" y="791213"/>
                </a:moveTo>
                <a:lnTo>
                  <a:pt x="29592" y="791213"/>
                </a:lnTo>
              </a:path>
              <a:path w="81280" h="1833880">
                <a:moveTo>
                  <a:pt x="0" y="395606"/>
                </a:moveTo>
                <a:lnTo>
                  <a:pt x="29592" y="395606"/>
                </a:lnTo>
              </a:path>
              <a:path w="81280" h="1833880">
                <a:moveTo>
                  <a:pt x="0" y="0"/>
                </a:moveTo>
                <a:lnTo>
                  <a:pt x="29592" y="0"/>
                </a:lnTo>
              </a:path>
              <a:path w="81280" h="1833880">
                <a:moveTo>
                  <a:pt x="80676" y="1833529"/>
                </a:moveTo>
                <a:lnTo>
                  <a:pt x="80676" y="1803937"/>
                </a:lnTo>
              </a:path>
            </a:pathLst>
          </a:custGeom>
          <a:ln w="11556">
            <a:solidFill>
              <a:srgbClr val="333333"/>
            </a:solidFill>
          </a:ln>
        </p:spPr>
        <p:txBody>
          <a:bodyPr wrap="square" lIns="0" tIns="0" rIns="0" bIns="0" rtlCol="0"/>
          <a:lstStyle/>
          <a:p>
            <a:endParaRPr/>
          </a:p>
        </p:txBody>
      </p:sp>
      <p:sp>
        <p:nvSpPr>
          <p:cNvPr id="13" name="object 13"/>
          <p:cNvSpPr txBox="1"/>
          <p:nvPr/>
        </p:nvSpPr>
        <p:spPr>
          <a:xfrm>
            <a:off x="772557" y="3017890"/>
            <a:ext cx="121285" cy="142240"/>
          </a:xfrm>
          <a:prstGeom prst="rect">
            <a:avLst/>
          </a:prstGeom>
        </p:spPr>
        <p:txBody>
          <a:bodyPr vert="horz" wrap="square" lIns="0" tIns="14604" rIns="0" bIns="0" rtlCol="0">
            <a:spAutoFit/>
          </a:bodyPr>
          <a:lstStyle/>
          <a:p>
            <a:pPr>
              <a:lnSpc>
                <a:spcPct val="100000"/>
              </a:lnSpc>
              <a:spcBef>
                <a:spcPts val="114"/>
              </a:spcBef>
            </a:pPr>
            <a:r>
              <a:rPr sz="750" spc="5" dirty="0">
                <a:solidFill>
                  <a:srgbClr val="4D4D4D"/>
                </a:solidFill>
                <a:latin typeface="Microsoft Sans Serif"/>
                <a:cs typeface="Microsoft Sans Serif"/>
              </a:rPr>
              <a:t>30</a:t>
            </a:r>
            <a:endParaRPr sz="750">
              <a:latin typeface="Microsoft Sans Serif"/>
              <a:cs typeface="Microsoft Sans Serif"/>
            </a:endParaRPr>
          </a:p>
        </p:txBody>
      </p:sp>
      <p:sp>
        <p:nvSpPr>
          <p:cNvPr id="14" name="object 14"/>
          <p:cNvSpPr txBox="1"/>
          <p:nvPr/>
        </p:nvSpPr>
        <p:spPr>
          <a:xfrm>
            <a:off x="1744672" y="3017890"/>
            <a:ext cx="121285" cy="142240"/>
          </a:xfrm>
          <a:prstGeom prst="rect">
            <a:avLst/>
          </a:prstGeom>
        </p:spPr>
        <p:txBody>
          <a:bodyPr vert="horz" wrap="square" lIns="0" tIns="14604" rIns="0" bIns="0" rtlCol="0">
            <a:spAutoFit/>
          </a:bodyPr>
          <a:lstStyle/>
          <a:p>
            <a:pPr>
              <a:lnSpc>
                <a:spcPct val="100000"/>
              </a:lnSpc>
              <a:spcBef>
                <a:spcPts val="114"/>
              </a:spcBef>
            </a:pPr>
            <a:r>
              <a:rPr sz="750" spc="5" dirty="0">
                <a:solidFill>
                  <a:srgbClr val="4D4D4D"/>
                </a:solidFill>
                <a:latin typeface="Microsoft Sans Serif"/>
                <a:cs typeface="Microsoft Sans Serif"/>
              </a:rPr>
              <a:t>40</a:t>
            </a:r>
            <a:endParaRPr sz="750">
              <a:latin typeface="Microsoft Sans Serif"/>
              <a:cs typeface="Microsoft Sans Serif"/>
            </a:endParaRPr>
          </a:p>
        </p:txBody>
      </p:sp>
      <p:sp>
        <p:nvSpPr>
          <p:cNvPr id="15" name="object 15"/>
          <p:cNvSpPr txBox="1"/>
          <p:nvPr/>
        </p:nvSpPr>
        <p:spPr>
          <a:xfrm>
            <a:off x="2716679" y="3017890"/>
            <a:ext cx="121285" cy="142240"/>
          </a:xfrm>
          <a:prstGeom prst="rect">
            <a:avLst/>
          </a:prstGeom>
        </p:spPr>
        <p:txBody>
          <a:bodyPr vert="horz" wrap="square" lIns="0" tIns="14604" rIns="0" bIns="0" rtlCol="0">
            <a:spAutoFit/>
          </a:bodyPr>
          <a:lstStyle/>
          <a:p>
            <a:pPr>
              <a:lnSpc>
                <a:spcPct val="100000"/>
              </a:lnSpc>
              <a:spcBef>
                <a:spcPts val="114"/>
              </a:spcBef>
            </a:pPr>
            <a:r>
              <a:rPr sz="750" spc="5" dirty="0">
                <a:solidFill>
                  <a:srgbClr val="4D4D4D"/>
                </a:solidFill>
                <a:latin typeface="Microsoft Sans Serif"/>
                <a:cs typeface="Microsoft Sans Serif"/>
              </a:rPr>
              <a:t>50</a:t>
            </a:r>
            <a:endParaRPr sz="750">
              <a:latin typeface="Microsoft Sans Serif"/>
              <a:cs typeface="Microsoft Sans Serif"/>
            </a:endParaRPr>
          </a:p>
        </p:txBody>
      </p:sp>
      <p:sp>
        <p:nvSpPr>
          <p:cNvPr id="16" name="object 16"/>
          <p:cNvSpPr txBox="1"/>
          <p:nvPr/>
        </p:nvSpPr>
        <p:spPr>
          <a:xfrm>
            <a:off x="3688794" y="3017890"/>
            <a:ext cx="121285" cy="142240"/>
          </a:xfrm>
          <a:prstGeom prst="rect">
            <a:avLst/>
          </a:prstGeom>
        </p:spPr>
        <p:txBody>
          <a:bodyPr vert="horz" wrap="square" lIns="0" tIns="14604" rIns="0" bIns="0" rtlCol="0">
            <a:spAutoFit/>
          </a:bodyPr>
          <a:lstStyle/>
          <a:p>
            <a:pPr>
              <a:lnSpc>
                <a:spcPct val="100000"/>
              </a:lnSpc>
              <a:spcBef>
                <a:spcPts val="114"/>
              </a:spcBef>
            </a:pPr>
            <a:r>
              <a:rPr sz="750" spc="5" dirty="0">
                <a:solidFill>
                  <a:srgbClr val="4D4D4D"/>
                </a:solidFill>
                <a:latin typeface="Microsoft Sans Serif"/>
                <a:cs typeface="Microsoft Sans Serif"/>
              </a:rPr>
              <a:t>60</a:t>
            </a:r>
            <a:endParaRPr sz="750">
              <a:latin typeface="Microsoft Sans Serif"/>
              <a:cs typeface="Microsoft Sans Serif"/>
            </a:endParaRPr>
          </a:p>
        </p:txBody>
      </p:sp>
      <p:sp>
        <p:nvSpPr>
          <p:cNvPr id="17" name="object 17"/>
          <p:cNvSpPr txBox="1"/>
          <p:nvPr/>
        </p:nvSpPr>
        <p:spPr>
          <a:xfrm>
            <a:off x="2311136" y="3132587"/>
            <a:ext cx="354965" cy="168275"/>
          </a:xfrm>
          <a:prstGeom prst="rect">
            <a:avLst/>
          </a:prstGeom>
        </p:spPr>
        <p:txBody>
          <a:bodyPr vert="horz" wrap="square" lIns="0" tIns="17145" rIns="0" bIns="0" rtlCol="0">
            <a:spAutoFit/>
          </a:bodyPr>
          <a:lstStyle/>
          <a:p>
            <a:pPr>
              <a:lnSpc>
                <a:spcPct val="100000"/>
              </a:lnSpc>
              <a:spcBef>
                <a:spcPts val="135"/>
              </a:spcBef>
            </a:pPr>
            <a:r>
              <a:rPr sz="900" spc="15" dirty="0">
                <a:latin typeface="Microsoft Sans Serif"/>
                <a:cs typeface="Microsoft Sans Serif"/>
              </a:rPr>
              <a:t>w</a:t>
            </a:r>
            <a:r>
              <a:rPr sz="900" spc="10" dirty="0">
                <a:latin typeface="Microsoft Sans Serif"/>
                <a:cs typeface="Microsoft Sans Serif"/>
              </a:rPr>
              <a:t>eight</a:t>
            </a:r>
            <a:endParaRPr sz="900">
              <a:latin typeface="Microsoft Sans Serif"/>
              <a:cs typeface="Microsoft Sans Serif"/>
            </a:endParaRPr>
          </a:p>
        </p:txBody>
      </p:sp>
      <p:sp>
        <p:nvSpPr>
          <p:cNvPr id="18" name="object 18"/>
          <p:cNvSpPr txBox="1"/>
          <p:nvPr/>
        </p:nvSpPr>
        <p:spPr>
          <a:xfrm>
            <a:off x="384251" y="1904611"/>
            <a:ext cx="158750" cy="349250"/>
          </a:xfrm>
          <a:prstGeom prst="rect">
            <a:avLst/>
          </a:prstGeom>
        </p:spPr>
        <p:txBody>
          <a:bodyPr vert="vert270" wrap="square" lIns="0" tIns="5715" rIns="0" bIns="0" rtlCol="0">
            <a:spAutoFit/>
          </a:bodyPr>
          <a:lstStyle/>
          <a:p>
            <a:pPr marL="12700">
              <a:lnSpc>
                <a:spcPct val="100000"/>
              </a:lnSpc>
              <a:spcBef>
                <a:spcPts val="45"/>
              </a:spcBef>
            </a:pPr>
            <a:r>
              <a:rPr sz="900" dirty="0">
                <a:latin typeface="Microsoft Sans Serif"/>
                <a:cs typeface="Microsoft Sans Serif"/>
              </a:rPr>
              <a:t>height</a:t>
            </a:r>
            <a:endParaRPr sz="900">
              <a:latin typeface="Microsoft Sans Serif"/>
              <a:cs typeface="Microsoft Sans Serif"/>
            </a:endParaRPr>
          </a:p>
        </p:txBody>
      </p:sp>
      <p:sp>
        <p:nvSpPr>
          <p:cNvPr id="19" name="object 19"/>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35</a:t>
            </a:r>
            <a:endParaRPr sz="800">
              <a:latin typeface="Tahoma"/>
              <a:cs typeface="Tahoma"/>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578735" cy="207645"/>
          </a:xfrm>
          <a:prstGeom prst="rect">
            <a:avLst/>
          </a:prstGeom>
        </p:spPr>
        <p:txBody>
          <a:bodyPr vert="horz" wrap="square" lIns="0" tIns="12065" rIns="0" bIns="0" rtlCol="0">
            <a:spAutoFit/>
          </a:bodyPr>
          <a:lstStyle/>
          <a:p>
            <a:pPr marL="12700">
              <a:lnSpc>
                <a:spcPct val="100000"/>
              </a:lnSpc>
              <a:spcBef>
                <a:spcPts val="95"/>
              </a:spcBef>
            </a:pPr>
            <a:r>
              <a:rPr sz="1200" spc="-55" dirty="0">
                <a:solidFill>
                  <a:srgbClr val="F9F9F9"/>
                </a:solidFill>
              </a:rPr>
              <a:t>Adding</a:t>
            </a:r>
            <a:r>
              <a:rPr sz="1200" spc="100" dirty="0">
                <a:solidFill>
                  <a:srgbClr val="F9F9F9"/>
                </a:solidFill>
              </a:rPr>
              <a:t> </a:t>
            </a:r>
            <a:r>
              <a:rPr sz="1200" spc="-35" dirty="0">
                <a:solidFill>
                  <a:srgbClr val="F9F9F9"/>
                </a:solidFill>
              </a:rPr>
              <a:t>uncertainty</a:t>
            </a:r>
            <a:r>
              <a:rPr sz="1200" spc="95" dirty="0">
                <a:solidFill>
                  <a:srgbClr val="F9F9F9"/>
                </a:solidFill>
              </a:rPr>
              <a:t> </a:t>
            </a:r>
            <a:r>
              <a:rPr sz="1200" spc="-65" dirty="0">
                <a:solidFill>
                  <a:srgbClr val="F9F9F9"/>
                </a:solidFill>
              </a:rPr>
              <a:t>around</a:t>
            </a:r>
            <a:r>
              <a:rPr sz="1200" spc="95" dirty="0">
                <a:solidFill>
                  <a:srgbClr val="F9F9F9"/>
                </a:solidFill>
              </a:rPr>
              <a:t> </a:t>
            </a:r>
            <a:r>
              <a:rPr sz="1200" spc="-15" dirty="0">
                <a:solidFill>
                  <a:srgbClr val="F9F9F9"/>
                </a:solidFill>
              </a:rPr>
              <a:t>the</a:t>
            </a:r>
            <a:r>
              <a:rPr sz="1200" spc="100" dirty="0">
                <a:solidFill>
                  <a:srgbClr val="F9F9F9"/>
                </a:solidFill>
              </a:rPr>
              <a:t> </a:t>
            </a:r>
            <a:r>
              <a:rPr sz="1200" spc="-55" dirty="0">
                <a:solidFill>
                  <a:srgbClr val="F9F9F9"/>
                </a:solidFill>
              </a:rPr>
              <a:t>mean</a:t>
            </a:r>
            <a:endParaRPr sz="1200"/>
          </a:p>
        </p:txBody>
      </p:sp>
      <p:sp>
        <p:nvSpPr>
          <p:cNvPr id="3" name="object 3"/>
          <p:cNvSpPr txBox="1">
            <a:spLocks noGrp="1"/>
          </p:cNvSpPr>
          <p:nvPr>
            <p:ph type="body" idx="1"/>
          </p:nvPr>
        </p:nvSpPr>
        <p:spPr>
          <a:prstGeom prst="rect">
            <a:avLst/>
          </a:prstGeom>
        </p:spPr>
        <p:txBody>
          <a:bodyPr vert="horz" wrap="square" lIns="0" tIns="370509" rIns="0" bIns="0" rtlCol="0">
            <a:spAutoFit/>
          </a:bodyPr>
          <a:lstStyle/>
          <a:p>
            <a:pPr marL="12065" marR="184150">
              <a:lnSpc>
                <a:spcPct val="118000"/>
              </a:lnSpc>
              <a:spcBef>
                <a:spcPts val="100"/>
              </a:spcBef>
            </a:pPr>
            <a:r>
              <a:rPr spc="-25" dirty="0"/>
              <a:t>Often</a:t>
            </a:r>
            <a:r>
              <a:rPr spc="15" dirty="0"/>
              <a:t> </a:t>
            </a:r>
            <a:r>
              <a:rPr spc="-100" dirty="0"/>
              <a:t>we</a:t>
            </a:r>
            <a:r>
              <a:rPr spc="25" dirty="0"/>
              <a:t> </a:t>
            </a:r>
            <a:r>
              <a:rPr spc="-50" dirty="0"/>
              <a:t>want</a:t>
            </a:r>
            <a:r>
              <a:rPr spc="15" dirty="0"/>
              <a:t> </a:t>
            </a:r>
            <a:r>
              <a:rPr spc="-15" dirty="0"/>
              <a:t>to</a:t>
            </a:r>
            <a:r>
              <a:rPr spc="25" dirty="0"/>
              <a:t> </a:t>
            </a:r>
            <a:r>
              <a:rPr spc="-50" dirty="0"/>
              <a:t>give</a:t>
            </a:r>
            <a:r>
              <a:rPr spc="15" dirty="0"/>
              <a:t> </a:t>
            </a:r>
            <a:r>
              <a:rPr spc="-55" dirty="0"/>
              <a:t>an</a:t>
            </a:r>
            <a:r>
              <a:rPr spc="20" dirty="0"/>
              <a:t> </a:t>
            </a:r>
            <a:r>
              <a:rPr spc="-30" dirty="0"/>
              <a:t>indication</a:t>
            </a:r>
            <a:r>
              <a:rPr spc="20" dirty="0"/>
              <a:t> </a:t>
            </a:r>
            <a:r>
              <a:rPr spc="-35" dirty="0"/>
              <a:t>of</a:t>
            </a:r>
            <a:r>
              <a:rPr spc="20" dirty="0"/>
              <a:t> </a:t>
            </a:r>
            <a:r>
              <a:rPr spc="-40" dirty="0"/>
              <a:t>uncertainty</a:t>
            </a:r>
            <a:r>
              <a:rPr spc="15" dirty="0"/>
              <a:t> </a:t>
            </a:r>
            <a:r>
              <a:rPr spc="-55" dirty="0"/>
              <a:t>around</a:t>
            </a:r>
            <a:r>
              <a:rPr spc="20" dirty="0"/>
              <a:t> </a:t>
            </a:r>
            <a:r>
              <a:rPr spc="-40" dirty="0"/>
              <a:t>the </a:t>
            </a:r>
            <a:r>
              <a:rPr spc="-330" dirty="0"/>
              <a:t> </a:t>
            </a:r>
            <a:r>
              <a:rPr spc="-60" dirty="0"/>
              <a:t>mean.</a:t>
            </a:r>
          </a:p>
          <a:p>
            <a:pPr marL="12065" marR="5080">
              <a:lnSpc>
                <a:spcPct val="118000"/>
              </a:lnSpc>
              <a:spcBef>
                <a:spcPts val="600"/>
              </a:spcBef>
            </a:pPr>
            <a:r>
              <a:rPr spc="-40" dirty="0"/>
              <a:t>One</a:t>
            </a:r>
            <a:r>
              <a:rPr spc="15" dirty="0"/>
              <a:t> </a:t>
            </a:r>
            <a:r>
              <a:rPr spc="-80" dirty="0"/>
              <a:t>way</a:t>
            </a:r>
            <a:r>
              <a:rPr spc="15" dirty="0"/>
              <a:t> </a:t>
            </a:r>
            <a:r>
              <a:rPr spc="-35" dirty="0"/>
              <a:t>of</a:t>
            </a:r>
            <a:r>
              <a:rPr spc="15" dirty="0"/>
              <a:t> </a:t>
            </a:r>
            <a:r>
              <a:rPr spc="-45" dirty="0"/>
              <a:t>doing</a:t>
            </a:r>
            <a:r>
              <a:rPr spc="20" dirty="0"/>
              <a:t> </a:t>
            </a:r>
            <a:r>
              <a:rPr spc="-25" dirty="0"/>
              <a:t>this</a:t>
            </a:r>
            <a:r>
              <a:rPr spc="15" dirty="0"/>
              <a:t> </a:t>
            </a:r>
            <a:r>
              <a:rPr spc="-35" dirty="0"/>
              <a:t>is</a:t>
            </a:r>
            <a:r>
              <a:rPr spc="15" dirty="0"/>
              <a:t> </a:t>
            </a:r>
            <a:r>
              <a:rPr spc="-15" dirty="0"/>
              <a:t>to</a:t>
            </a:r>
            <a:r>
              <a:rPr spc="20" dirty="0"/>
              <a:t> </a:t>
            </a:r>
            <a:r>
              <a:rPr spc="-40" dirty="0"/>
              <a:t>specify</a:t>
            </a:r>
            <a:r>
              <a:rPr spc="20" dirty="0"/>
              <a:t> </a:t>
            </a:r>
            <a:r>
              <a:rPr spc="-55" dirty="0"/>
              <a:t>a</a:t>
            </a:r>
            <a:r>
              <a:rPr spc="15" dirty="0"/>
              <a:t> </a:t>
            </a:r>
            <a:r>
              <a:rPr spc="-55" dirty="0"/>
              <a:t>number</a:t>
            </a:r>
            <a:r>
              <a:rPr spc="20" dirty="0"/>
              <a:t> </a:t>
            </a:r>
            <a:r>
              <a:rPr spc="-35" dirty="0"/>
              <a:t>of</a:t>
            </a:r>
            <a:r>
              <a:rPr spc="20" dirty="0"/>
              <a:t> </a:t>
            </a:r>
            <a:r>
              <a:rPr spc="-65" dirty="0"/>
              <a:t>draws</a:t>
            </a:r>
            <a:r>
              <a:rPr spc="15" dirty="0"/>
              <a:t> </a:t>
            </a:r>
            <a:r>
              <a:rPr spc="-50" dirty="0"/>
              <a:t>(e.g.</a:t>
            </a:r>
            <a:r>
              <a:rPr spc="15" dirty="0"/>
              <a:t> </a:t>
            </a:r>
            <a:r>
              <a:rPr spc="-55" dirty="0"/>
              <a:t>50</a:t>
            </a:r>
            <a:r>
              <a:rPr spc="20" dirty="0"/>
              <a:t> </a:t>
            </a:r>
            <a:r>
              <a:rPr spc="-25" dirty="0"/>
              <a:t>in </a:t>
            </a:r>
            <a:r>
              <a:rPr spc="-325" dirty="0"/>
              <a:t> </a:t>
            </a:r>
            <a:r>
              <a:rPr spc="-25" dirty="0"/>
              <a:t>this</a:t>
            </a:r>
            <a:r>
              <a:rPr spc="15" dirty="0"/>
              <a:t> </a:t>
            </a:r>
            <a:r>
              <a:rPr spc="-50" dirty="0"/>
              <a:t>example)</a:t>
            </a:r>
            <a:r>
              <a:rPr spc="25" dirty="0"/>
              <a:t> </a:t>
            </a:r>
            <a:r>
              <a:rPr spc="-55" dirty="0"/>
              <a:t>and</a:t>
            </a:r>
            <a:r>
              <a:rPr spc="20" dirty="0"/>
              <a:t> </a:t>
            </a:r>
            <a:r>
              <a:rPr spc="-45" dirty="0"/>
              <a:t>then</a:t>
            </a:r>
            <a:r>
              <a:rPr spc="20" dirty="0"/>
              <a:t> </a:t>
            </a:r>
            <a:r>
              <a:rPr spc="-20" dirty="0"/>
              <a:t>plot</a:t>
            </a:r>
            <a:r>
              <a:rPr spc="25" dirty="0"/>
              <a:t> </a:t>
            </a:r>
            <a:r>
              <a:rPr spc="-60" dirty="0"/>
              <a:t>each</a:t>
            </a:r>
            <a:r>
              <a:rPr spc="25" dirty="0"/>
              <a:t> </a:t>
            </a:r>
            <a:r>
              <a:rPr spc="-55" dirty="0"/>
              <a:t>separately</a:t>
            </a:r>
            <a:r>
              <a:rPr spc="20" dirty="0"/>
              <a:t> </a:t>
            </a:r>
            <a:r>
              <a:rPr spc="-40" dirty="0"/>
              <a:t>-</a:t>
            </a:r>
            <a:r>
              <a:rPr spc="25" dirty="0"/>
              <a:t> </a:t>
            </a:r>
            <a:r>
              <a:rPr spc="-25" dirty="0"/>
              <a:t>this</a:t>
            </a:r>
            <a:r>
              <a:rPr spc="20" dirty="0"/>
              <a:t> </a:t>
            </a:r>
            <a:r>
              <a:rPr spc="-15" dirty="0"/>
              <a:t>will</a:t>
            </a:r>
            <a:r>
              <a:rPr spc="20" dirty="0"/>
              <a:t> </a:t>
            </a:r>
            <a:r>
              <a:rPr spc="-50" dirty="0"/>
              <a:t>give</a:t>
            </a:r>
            <a:r>
              <a:rPr spc="25" dirty="0"/>
              <a:t> </a:t>
            </a:r>
            <a:r>
              <a:rPr spc="-65" dirty="0"/>
              <a:t>us</a:t>
            </a:r>
            <a:r>
              <a:rPr spc="15" dirty="0"/>
              <a:t> </a:t>
            </a:r>
            <a:r>
              <a:rPr spc="-55" dirty="0"/>
              <a:t>a </a:t>
            </a:r>
            <a:r>
              <a:rPr spc="-50" dirty="0"/>
              <a:t> </a:t>
            </a:r>
            <a:r>
              <a:rPr spc="-35" dirty="0"/>
              <a:t>‘spread’</a:t>
            </a:r>
            <a:r>
              <a:rPr spc="10" dirty="0"/>
              <a:t> </a:t>
            </a:r>
            <a:r>
              <a:rPr spc="-35" dirty="0"/>
              <a:t>of</a:t>
            </a:r>
            <a:r>
              <a:rPr spc="20" dirty="0"/>
              <a:t> </a:t>
            </a:r>
            <a:r>
              <a:rPr spc="-45" dirty="0"/>
              <a:t>lines.</a:t>
            </a:r>
          </a:p>
        </p:txBody>
      </p:sp>
      <p:sp>
        <p:nvSpPr>
          <p:cNvPr id="4" name="object 4"/>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36</a:t>
            </a:r>
            <a:endParaRPr sz="800">
              <a:latin typeface="Tahoma"/>
              <a:cs typeface="Tahoma"/>
            </a:endParaRP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578735" cy="207645"/>
          </a:xfrm>
          <a:prstGeom prst="rect">
            <a:avLst/>
          </a:prstGeom>
        </p:spPr>
        <p:txBody>
          <a:bodyPr vert="horz" wrap="square" lIns="0" tIns="12065" rIns="0" bIns="0" rtlCol="0">
            <a:spAutoFit/>
          </a:bodyPr>
          <a:lstStyle/>
          <a:p>
            <a:pPr marL="12700">
              <a:lnSpc>
                <a:spcPct val="100000"/>
              </a:lnSpc>
              <a:spcBef>
                <a:spcPts val="95"/>
              </a:spcBef>
            </a:pPr>
            <a:r>
              <a:rPr sz="1200" spc="-55" dirty="0">
                <a:solidFill>
                  <a:srgbClr val="F9F9F9"/>
                </a:solidFill>
              </a:rPr>
              <a:t>Adding</a:t>
            </a:r>
            <a:r>
              <a:rPr sz="1200" spc="100" dirty="0">
                <a:solidFill>
                  <a:srgbClr val="F9F9F9"/>
                </a:solidFill>
              </a:rPr>
              <a:t> </a:t>
            </a:r>
            <a:r>
              <a:rPr sz="1200" spc="-35" dirty="0">
                <a:solidFill>
                  <a:srgbClr val="F9F9F9"/>
                </a:solidFill>
              </a:rPr>
              <a:t>uncertainty</a:t>
            </a:r>
            <a:r>
              <a:rPr sz="1200" spc="95" dirty="0">
                <a:solidFill>
                  <a:srgbClr val="F9F9F9"/>
                </a:solidFill>
              </a:rPr>
              <a:t> </a:t>
            </a:r>
            <a:r>
              <a:rPr sz="1200" spc="-65" dirty="0">
                <a:solidFill>
                  <a:srgbClr val="F9F9F9"/>
                </a:solidFill>
              </a:rPr>
              <a:t>around</a:t>
            </a:r>
            <a:r>
              <a:rPr sz="1200" spc="95" dirty="0">
                <a:solidFill>
                  <a:srgbClr val="F9F9F9"/>
                </a:solidFill>
              </a:rPr>
              <a:t> </a:t>
            </a:r>
            <a:r>
              <a:rPr sz="1200" spc="-15" dirty="0">
                <a:solidFill>
                  <a:srgbClr val="F9F9F9"/>
                </a:solidFill>
              </a:rPr>
              <a:t>the</a:t>
            </a:r>
            <a:r>
              <a:rPr sz="1200" spc="100" dirty="0">
                <a:solidFill>
                  <a:srgbClr val="F9F9F9"/>
                </a:solidFill>
              </a:rPr>
              <a:t> </a:t>
            </a:r>
            <a:r>
              <a:rPr sz="1200" spc="-55" dirty="0">
                <a:solidFill>
                  <a:srgbClr val="F9F9F9"/>
                </a:solidFill>
              </a:rPr>
              <a:t>mean</a:t>
            </a:r>
            <a:endParaRPr sz="1200"/>
          </a:p>
        </p:txBody>
      </p:sp>
      <p:sp>
        <p:nvSpPr>
          <p:cNvPr id="3" name="object 3"/>
          <p:cNvSpPr/>
          <p:nvPr/>
        </p:nvSpPr>
        <p:spPr>
          <a:xfrm>
            <a:off x="322046" y="424294"/>
            <a:ext cx="3964304" cy="756285"/>
          </a:xfrm>
          <a:custGeom>
            <a:avLst/>
            <a:gdLst/>
            <a:ahLst/>
            <a:cxnLst/>
            <a:rect l="l" t="t" r="r" b="b"/>
            <a:pathLst>
              <a:path w="3964304" h="756285">
                <a:moveTo>
                  <a:pt x="3963911" y="0"/>
                </a:moveTo>
                <a:lnTo>
                  <a:pt x="0" y="0"/>
                </a:lnTo>
                <a:lnTo>
                  <a:pt x="0" y="755878"/>
                </a:lnTo>
                <a:lnTo>
                  <a:pt x="3963911" y="755878"/>
                </a:lnTo>
                <a:lnTo>
                  <a:pt x="3963911" y="0"/>
                </a:lnTo>
                <a:close/>
              </a:path>
            </a:pathLst>
          </a:custGeom>
          <a:solidFill>
            <a:srgbClr val="F8F8F8"/>
          </a:solidFill>
        </p:spPr>
        <p:txBody>
          <a:bodyPr wrap="square" lIns="0" tIns="0" rIns="0" bIns="0" rtlCol="0"/>
          <a:lstStyle/>
          <a:p>
            <a:endParaRPr/>
          </a:p>
        </p:txBody>
      </p:sp>
      <p:grpSp>
        <p:nvGrpSpPr>
          <p:cNvPr id="4" name="object 4"/>
          <p:cNvGrpSpPr/>
          <p:nvPr/>
        </p:nvGrpSpPr>
        <p:grpSpPr>
          <a:xfrm>
            <a:off x="359994" y="1306698"/>
            <a:ext cx="3888104" cy="2149475"/>
            <a:chOff x="359994" y="1306698"/>
            <a:chExt cx="3888104" cy="2149475"/>
          </a:xfrm>
        </p:grpSpPr>
        <p:sp>
          <p:nvSpPr>
            <p:cNvPr id="5" name="object 5"/>
            <p:cNvSpPr/>
            <p:nvPr/>
          </p:nvSpPr>
          <p:spPr>
            <a:xfrm>
              <a:off x="359994" y="1306698"/>
              <a:ext cx="3888104" cy="2149475"/>
            </a:xfrm>
            <a:custGeom>
              <a:avLst/>
              <a:gdLst/>
              <a:ahLst/>
              <a:cxnLst/>
              <a:rect l="l" t="t" r="r" b="b"/>
              <a:pathLst>
                <a:path w="3888104" h="2149475">
                  <a:moveTo>
                    <a:pt x="3888028" y="0"/>
                  </a:moveTo>
                  <a:lnTo>
                    <a:pt x="0" y="0"/>
                  </a:lnTo>
                  <a:lnTo>
                    <a:pt x="0" y="2149302"/>
                  </a:lnTo>
                  <a:lnTo>
                    <a:pt x="3888028" y="2149302"/>
                  </a:lnTo>
                  <a:lnTo>
                    <a:pt x="3888028" y="0"/>
                  </a:lnTo>
                  <a:close/>
                </a:path>
              </a:pathLst>
            </a:custGeom>
            <a:solidFill>
              <a:srgbClr val="FFFFFF"/>
            </a:solidFill>
          </p:spPr>
          <p:txBody>
            <a:bodyPr wrap="square" lIns="0" tIns="0" rIns="0" bIns="0" rtlCol="0"/>
            <a:lstStyle/>
            <a:p>
              <a:endParaRPr/>
            </a:p>
          </p:txBody>
        </p:sp>
        <p:sp>
          <p:nvSpPr>
            <p:cNvPr id="6" name="object 6"/>
            <p:cNvSpPr/>
            <p:nvPr/>
          </p:nvSpPr>
          <p:spPr>
            <a:xfrm>
              <a:off x="775581" y="1365882"/>
              <a:ext cx="3413760" cy="1929130"/>
            </a:xfrm>
            <a:custGeom>
              <a:avLst/>
              <a:gdLst/>
              <a:ahLst/>
              <a:cxnLst/>
              <a:rect l="l" t="t" r="r" b="b"/>
              <a:pathLst>
                <a:path w="3413760" h="1929129">
                  <a:moveTo>
                    <a:pt x="3413257" y="0"/>
                  </a:moveTo>
                  <a:lnTo>
                    <a:pt x="0" y="0"/>
                  </a:lnTo>
                  <a:lnTo>
                    <a:pt x="0" y="1929002"/>
                  </a:lnTo>
                  <a:lnTo>
                    <a:pt x="3413257" y="1929002"/>
                  </a:lnTo>
                  <a:lnTo>
                    <a:pt x="3413257" y="0"/>
                  </a:lnTo>
                  <a:close/>
                </a:path>
              </a:pathLst>
            </a:custGeom>
            <a:solidFill>
              <a:srgbClr val="EBEBEB"/>
            </a:solidFill>
          </p:spPr>
          <p:txBody>
            <a:bodyPr wrap="square" lIns="0" tIns="0" rIns="0" bIns="0" rtlCol="0"/>
            <a:lstStyle/>
            <a:p>
              <a:endParaRPr/>
            </a:p>
          </p:txBody>
        </p:sp>
        <p:sp>
          <p:nvSpPr>
            <p:cNvPr id="7" name="object 7"/>
            <p:cNvSpPr/>
            <p:nvPr/>
          </p:nvSpPr>
          <p:spPr>
            <a:xfrm>
              <a:off x="775581" y="1365882"/>
              <a:ext cx="3413760" cy="1929130"/>
            </a:xfrm>
            <a:custGeom>
              <a:avLst/>
              <a:gdLst/>
              <a:ahLst/>
              <a:cxnLst/>
              <a:rect l="l" t="t" r="r" b="b"/>
              <a:pathLst>
                <a:path w="3413760" h="1929129">
                  <a:moveTo>
                    <a:pt x="0" y="1904162"/>
                  </a:moveTo>
                  <a:lnTo>
                    <a:pt x="3413257" y="1904162"/>
                  </a:lnTo>
                </a:path>
                <a:path w="3413760" h="1929129">
                  <a:moveTo>
                    <a:pt x="0" y="1492031"/>
                  </a:moveTo>
                  <a:lnTo>
                    <a:pt x="3413257" y="1492031"/>
                  </a:lnTo>
                </a:path>
                <a:path w="3413760" h="1929129">
                  <a:moveTo>
                    <a:pt x="0" y="1079791"/>
                  </a:moveTo>
                  <a:lnTo>
                    <a:pt x="3413257" y="1079791"/>
                  </a:lnTo>
                </a:path>
                <a:path w="3413760" h="1929129">
                  <a:moveTo>
                    <a:pt x="0" y="667660"/>
                  </a:moveTo>
                  <a:lnTo>
                    <a:pt x="3413257" y="667660"/>
                  </a:lnTo>
                </a:path>
                <a:path w="3413760" h="1929129">
                  <a:moveTo>
                    <a:pt x="0" y="255421"/>
                  </a:moveTo>
                  <a:lnTo>
                    <a:pt x="3413257" y="255421"/>
                  </a:lnTo>
                </a:path>
                <a:path w="3413760" h="1929129">
                  <a:moveTo>
                    <a:pt x="537087" y="1929002"/>
                  </a:moveTo>
                  <a:lnTo>
                    <a:pt x="537087" y="0"/>
                  </a:lnTo>
                </a:path>
                <a:path w="3413760" h="1929129">
                  <a:moveTo>
                    <a:pt x="1509095" y="1929002"/>
                  </a:moveTo>
                  <a:lnTo>
                    <a:pt x="1509095" y="0"/>
                  </a:lnTo>
                </a:path>
                <a:path w="3413760" h="1929129">
                  <a:moveTo>
                    <a:pt x="2481210" y="1929002"/>
                  </a:moveTo>
                  <a:lnTo>
                    <a:pt x="2481210" y="0"/>
                  </a:lnTo>
                </a:path>
              </a:pathLst>
            </a:custGeom>
            <a:ln w="5724">
              <a:solidFill>
                <a:srgbClr val="FFFFFF"/>
              </a:solidFill>
            </a:ln>
          </p:spPr>
          <p:txBody>
            <a:bodyPr wrap="square" lIns="0" tIns="0" rIns="0" bIns="0" rtlCol="0"/>
            <a:lstStyle/>
            <a:p>
              <a:endParaRPr/>
            </a:p>
          </p:txBody>
        </p:sp>
        <p:sp>
          <p:nvSpPr>
            <p:cNvPr id="8" name="object 8"/>
            <p:cNvSpPr/>
            <p:nvPr/>
          </p:nvSpPr>
          <p:spPr>
            <a:xfrm>
              <a:off x="775581" y="1365882"/>
              <a:ext cx="3413760" cy="1929130"/>
            </a:xfrm>
            <a:custGeom>
              <a:avLst/>
              <a:gdLst/>
              <a:ahLst/>
              <a:cxnLst/>
              <a:rect l="l" t="t" r="r" b="b"/>
              <a:pathLst>
                <a:path w="3413760" h="1929129">
                  <a:moveTo>
                    <a:pt x="0" y="1698096"/>
                  </a:moveTo>
                  <a:lnTo>
                    <a:pt x="3413257" y="1698096"/>
                  </a:lnTo>
                </a:path>
                <a:path w="3413760" h="1929129">
                  <a:moveTo>
                    <a:pt x="0" y="1285857"/>
                  </a:moveTo>
                  <a:lnTo>
                    <a:pt x="3413257" y="1285857"/>
                  </a:lnTo>
                </a:path>
                <a:path w="3413760" h="1929129">
                  <a:moveTo>
                    <a:pt x="0" y="873726"/>
                  </a:moveTo>
                  <a:lnTo>
                    <a:pt x="3413257" y="873726"/>
                  </a:lnTo>
                </a:path>
                <a:path w="3413760" h="1929129">
                  <a:moveTo>
                    <a:pt x="0" y="461487"/>
                  </a:moveTo>
                  <a:lnTo>
                    <a:pt x="3413257" y="461487"/>
                  </a:lnTo>
                </a:path>
                <a:path w="3413760" h="1929129">
                  <a:moveTo>
                    <a:pt x="0" y="49356"/>
                  </a:moveTo>
                  <a:lnTo>
                    <a:pt x="3413257" y="49356"/>
                  </a:lnTo>
                </a:path>
                <a:path w="3413760" h="1929129">
                  <a:moveTo>
                    <a:pt x="51084" y="1929002"/>
                  </a:moveTo>
                  <a:lnTo>
                    <a:pt x="51084" y="0"/>
                  </a:lnTo>
                </a:path>
                <a:path w="3413760" h="1929129">
                  <a:moveTo>
                    <a:pt x="1023091" y="1929002"/>
                  </a:moveTo>
                  <a:lnTo>
                    <a:pt x="1023091" y="0"/>
                  </a:lnTo>
                </a:path>
                <a:path w="3413760" h="1929129">
                  <a:moveTo>
                    <a:pt x="1995206" y="1929002"/>
                  </a:moveTo>
                  <a:lnTo>
                    <a:pt x="1995206" y="0"/>
                  </a:lnTo>
                </a:path>
                <a:path w="3413760" h="1929129">
                  <a:moveTo>
                    <a:pt x="2967213" y="1929002"/>
                  </a:moveTo>
                  <a:lnTo>
                    <a:pt x="2967213" y="0"/>
                  </a:lnTo>
                </a:path>
              </a:pathLst>
            </a:custGeom>
            <a:ln w="11556">
              <a:solidFill>
                <a:srgbClr val="FFFFFF"/>
              </a:solidFill>
            </a:ln>
          </p:spPr>
          <p:txBody>
            <a:bodyPr wrap="square" lIns="0" tIns="0" rIns="0" bIns="0" rtlCol="0"/>
            <a:lstStyle/>
            <a:p>
              <a:endParaRPr/>
            </a:p>
          </p:txBody>
        </p:sp>
        <p:pic>
          <p:nvPicPr>
            <p:cNvPr id="9" name="object 9"/>
            <p:cNvPicPr/>
            <p:nvPr/>
          </p:nvPicPr>
          <p:blipFill>
            <a:blip r:embed="rId2" cstate="print"/>
            <a:stretch>
              <a:fillRect/>
            </a:stretch>
          </p:blipFill>
          <p:spPr>
            <a:xfrm>
              <a:off x="905776" y="1678814"/>
              <a:ext cx="3152867" cy="1474858"/>
            </a:xfrm>
            <a:prstGeom prst="rect">
              <a:avLst/>
            </a:prstGeom>
          </p:spPr>
        </p:pic>
        <p:sp>
          <p:nvSpPr>
            <p:cNvPr id="10" name="object 10"/>
            <p:cNvSpPr/>
            <p:nvPr/>
          </p:nvSpPr>
          <p:spPr>
            <a:xfrm>
              <a:off x="986830" y="3186127"/>
              <a:ext cx="42545" cy="42545"/>
            </a:xfrm>
            <a:custGeom>
              <a:avLst/>
              <a:gdLst/>
              <a:ahLst/>
              <a:cxnLst/>
              <a:rect l="l" t="t" r="r" b="b"/>
              <a:pathLst>
                <a:path w="42544" h="42544">
                  <a:moveTo>
                    <a:pt x="21060" y="0"/>
                  </a:moveTo>
                  <a:lnTo>
                    <a:pt x="12894" y="1665"/>
                  </a:lnTo>
                  <a:lnTo>
                    <a:pt x="6196" y="6196"/>
                  </a:lnTo>
                  <a:lnTo>
                    <a:pt x="1665" y="12894"/>
                  </a:lnTo>
                  <a:lnTo>
                    <a:pt x="0" y="21060"/>
                  </a:lnTo>
                  <a:lnTo>
                    <a:pt x="1665" y="29288"/>
                  </a:lnTo>
                  <a:lnTo>
                    <a:pt x="6196" y="36018"/>
                  </a:lnTo>
                  <a:lnTo>
                    <a:pt x="12894" y="40561"/>
                  </a:lnTo>
                  <a:lnTo>
                    <a:pt x="21060" y="42228"/>
                  </a:lnTo>
                  <a:lnTo>
                    <a:pt x="29288" y="40561"/>
                  </a:lnTo>
                  <a:lnTo>
                    <a:pt x="36018" y="36018"/>
                  </a:lnTo>
                  <a:lnTo>
                    <a:pt x="40561" y="29288"/>
                  </a:lnTo>
                  <a:lnTo>
                    <a:pt x="42228" y="21060"/>
                  </a:lnTo>
                  <a:lnTo>
                    <a:pt x="40561" y="12894"/>
                  </a:lnTo>
                  <a:lnTo>
                    <a:pt x="36018" y="6196"/>
                  </a:lnTo>
                  <a:lnTo>
                    <a:pt x="29288" y="1665"/>
                  </a:lnTo>
                  <a:lnTo>
                    <a:pt x="21060" y="0"/>
                  </a:lnTo>
                  <a:close/>
                </a:path>
              </a:pathLst>
            </a:custGeom>
            <a:solidFill>
              <a:srgbClr val="000000"/>
            </a:solidFill>
          </p:spPr>
          <p:txBody>
            <a:bodyPr wrap="square" lIns="0" tIns="0" rIns="0" bIns="0" rtlCol="0"/>
            <a:lstStyle/>
            <a:p>
              <a:endParaRPr/>
            </a:p>
          </p:txBody>
        </p:sp>
        <p:sp>
          <p:nvSpPr>
            <p:cNvPr id="11" name="object 11"/>
            <p:cNvSpPr/>
            <p:nvPr/>
          </p:nvSpPr>
          <p:spPr>
            <a:xfrm>
              <a:off x="986830" y="3186127"/>
              <a:ext cx="42545" cy="42545"/>
            </a:xfrm>
            <a:custGeom>
              <a:avLst/>
              <a:gdLst/>
              <a:ahLst/>
              <a:cxnLst/>
              <a:rect l="l" t="t" r="r" b="b"/>
              <a:pathLst>
                <a:path w="42544" h="42544">
                  <a:moveTo>
                    <a:pt x="0" y="21060"/>
                  </a:moveTo>
                  <a:lnTo>
                    <a:pt x="1665" y="12894"/>
                  </a:lnTo>
                  <a:lnTo>
                    <a:pt x="6196" y="6196"/>
                  </a:lnTo>
                  <a:lnTo>
                    <a:pt x="12894" y="1665"/>
                  </a:lnTo>
                  <a:lnTo>
                    <a:pt x="21060" y="0"/>
                  </a:lnTo>
                  <a:lnTo>
                    <a:pt x="29288" y="1665"/>
                  </a:lnTo>
                  <a:lnTo>
                    <a:pt x="36018" y="6196"/>
                  </a:lnTo>
                  <a:lnTo>
                    <a:pt x="40561" y="12894"/>
                  </a:lnTo>
                  <a:lnTo>
                    <a:pt x="42228" y="21060"/>
                  </a:lnTo>
                  <a:lnTo>
                    <a:pt x="40561" y="29288"/>
                  </a:lnTo>
                  <a:lnTo>
                    <a:pt x="36018" y="36018"/>
                  </a:lnTo>
                  <a:lnTo>
                    <a:pt x="29288" y="40561"/>
                  </a:lnTo>
                  <a:lnTo>
                    <a:pt x="21060" y="42228"/>
                  </a:lnTo>
                  <a:lnTo>
                    <a:pt x="12894" y="40561"/>
                  </a:lnTo>
                  <a:lnTo>
                    <a:pt x="6196" y="36018"/>
                  </a:lnTo>
                  <a:lnTo>
                    <a:pt x="1665" y="29288"/>
                  </a:lnTo>
                  <a:lnTo>
                    <a:pt x="0" y="21060"/>
                  </a:lnTo>
                </a:path>
              </a:pathLst>
            </a:custGeom>
            <a:ln w="7668">
              <a:solidFill>
                <a:srgbClr val="000000"/>
              </a:solidFill>
            </a:ln>
          </p:spPr>
          <p:txBody>
            <a:bodyPr wrap="square" lIns="0" tIns="0" rIns="0" bIns="0" rtlCol="0"/>
            <a:lstStyle/>
            <a:p>
              <a:endParaRPr/>
            </a:p>
          </p:txBody>
        </p:sp>
        <p:sp>
          <p:nvSpPr>
            <p:cNvPr id="12" name="object 12"/>
            <p:cNvSpPr/>
            <p:nvPr/>
          </p:nvSpPr>
          <p:spPr>
            <a:xfrm>
              <a:off x="1416673" y="3186127"/>
              <a:ext cx="42545" cy="42545"/>
            </a:xfrm>
            <a:custGeom>
              <a:avLst/>
              <a:gdLst/>
              <a:ahLst/>
              <a:cxnLst/>
              <a:rect l="l" t="t" r="r" b="b"/>
              <a:pathLst>
                <a:path w="42544" h="42544">
                  <a:moveTo>
                    <a:pt x="21168" y="0"/>
                  </a:moveTo>
                  <a:lnTo>
                    <a:pt x="12939" y="1665"/>
                  </a:lnTo>
                  <a:lnTo>
                    <a:pt x="6210" y="6196"/>
                  </a:lnTo>
                  <a:lnTo>
                    <a:pt x="1667" y="12894"/>
                  </a:lnTo>
                  <a:lnTo>
                    <a:pt x="0" y="21060"/>
                  </a:lnTo>
                  <a:lnTo>
                    <a:pt x="1667" y="29288"/>
                  </a:lnTo>
                  <a:lnTo>
                    <a:pt x="6210" y="36018"/>
                  </a:lnTo>
                  <a:lnTo>
                    <a:pt x="12939" y="40561"/>
                  </a:lnTo>
                  <a:lnTo>
                    <a:pt x="21168" y="42228"/>
                  </a:lnTo>
                  <a:lnTo>
                    <a:pt x="29334" y="40561"/>
                  </a:lnTo>
                  <a:lnTo>
                    <a:pt x="36031" y="36018"/>
                  </a:lnTo>
                  <a:lnTo>
                    <a:pt x="40562" y="29288"/>
                  </a:lnTo>
                  <a:lnTo>
                    <a:pt x="42228" y="21060"/>
                  </a:lnTo>
                  <a:lnTo>
                    <a:pt x="40562" y="12894"/>
                  </a:lnTo>
                  <a:lnTo>
                    <a:pt x="36031" y="6196"/>
                  </a:lnTo>
                  <a:lnTo>
                    <a:pt x="29334" y="1665"/>
                  </a:lnTo>
                  <a:lnTo>
                    <a:pt x="21168" y="0"/>
                  </a:lnTo>
                  <a:close/>
                </a:path>
              </a:pathLst>
            </a:custGeom>
            <a:solidFill>
              <a:srgbClr val="000000"/>
            </a:solidFill>
          </p:spPr>
          <p:txBody>
            <a:bodyPr wrap="square" lIns="0" tIns="0" rIns="0" bIns="0" rtlCol="0"/>
            <a:lstStyle/>
            <a:p>
              <a:endParaRPr/>
            </a:p>
          </p:txBody>
        </p:sp>
        <p:sp>
          <p:nvSpPr>
            <p:cNvPr id="13" name="object 13"/>
            <p:cNvSpPr/>
            <p:nvPr/>
          </p:nvSpPr>
          <p:spPr>
            <a:xfrm>
              <a:off x="1416673" y="3186127"/>
              <a:ext cx="42545" cy="42545"/>
            </a:xfrm>
            <a:custGeom>
              <a:avLst/>
              <a:gdLst/>
              <a:ahLst/>
              <a:cxnLst/>
              <a:rect l="l" t="t" r="r" b="b"/>
              <a:pathLst>
                <a:path w="42544" h="42544">
                  <a:moveTo>
                    <a:pt x="0" y="21060"/>
                  </a:moveTo>
                  <a:lnTo>
                    <a:pt x="1667" y="12894"/>
                  </a:lnTo>
                  <a:lnTo>
                    <a:pt x="6210" y="6196"/>
                  </a:lnTo>
                  <a:lnTo>
                    <a:pt x="12939" y="1665"/>
                  </a:lnTo>
                  <a:lnTo>
                    <a:pt x="21168" y="0"/>
                  </a:lnTo>
                  <a:lnTo>
                    <a:pt x="29334" y="1665"/>
                  </a:lnTo>
                  <a:lnTo>
                    <a:pt x="36031" y="6196"/>
                  </a:lnTo>
                  <a:lnTo>
                    <a:pt x="40562" y="12894"/>
                  </a:lnTo>
                  <a:lnTo>
                    <a:pt x="42228" y="21060"/>
                  </a:lnTo>
                  <a:lnTo>
                    <a:pt x="40562" y="29288"/>
                  </a:lnTo>
                  <a:lnTo>
                    <a:pt x="36031" y="36018"/>
                  </a:lnTo>
                  <a:lnTo>
                    <a:pt x="29334" y="40561"/>
                  </a:lnTo>
                  <a:lnTo>
                    <a:pt x="21168" y="42228"/>
                  </a:lnTo>
                  <a:lnTo>
                    <a:pt x="12939" y="40561"/>
                  </a:lnTo>
                  <a:lnTo>
                    <a:pt x="6210" y="36018"/>
                  </a:lnTo>
                  <a:lnTo>
                    <a:pt x="1667" y="29288"/>
                  </a:lnTo>
                  <a:lnTo>
                    <a:pt x="0" y="21060"/>
                  </a:lnTo>
                </a:path>
              </a:pathLst>
            </a:custGeom>
            <a:ln w="7668">
              <a:solidFill>
                <a:srgbClr val="000000"/>
              </a:solidFill>
            </a:ln>
          </p:spPr>
          <p:txBody>
            <a:bodyPr wrap="square" lIns="0" tIns="0" rIns="0" bIns="0" rtlCol="0"/>
            <a:lstStyle/>
            <a:p>
              <a:endParaRPr/>
            </a:p>
          </p:txBody>
        </p:sp>
        <p:sp>
          <p:nvSpPr>
            <p:cNvPr id="14" name="object 14"/>
            <p:cNvSpPr/>
            <p:nvPr/>
          </p:nvSpPr>
          <p:spPr>
            <a:xfrm>
              <a:off x="3304311" y="1432410"/>
              <a:ext cx="42545" cy="42545"/>
            </a:xfrm>
            <a:custGeom>
              <a:avLst/>
              <a:gdLst/>
              <a:ahLst/>
              <a:cxnLst/>
              <a:rect l="l" t="t" r="r" b="b"/>
              <a:pathLst>
                <a:path w="42545" h="42544">
                  <a:moveTo>
                    <a:pt x="21168" y="0"/>
                  </a:moveTo>
                  <a:lnTo>
                    <a:pt x="12939" y="1667"/>
                  </a:lnTo>
                  <a:lnTo>
                    <a:pt x="6210" y="6210"/>
                  </a:lnTo>
                  <a:lnTo>
                    <a:pt x="1667" y="12939"/>
                  </a:lnTo>
                  <a:lnTo>
                    <a:pt x="0" y="21168"/>
                  </a:lnTo>
                  <a:lnTo>
                    <a:pt x="1667" y="29334"/>
                  </a:lnTo>
                  <a:lnTo>
                    <a:pt x="6210" y="36031"/>
                  </a:lnTo>
                  <a:lnTo>
                    <a:pt x="12939" y="40562"/>
                  </a:lnTo>
                  <a:lnTo>
                    <a:pt x="21168" y="42228"/>
                  </a:lnTo>
                  <a:lnTo>
                    <a:pt x="29334" y="40562"/>
                  </a:lnTo>
                  <a:lnTo>
                    <a:pt x="36031" y="36031"/>
                  </a:lnTo>
                  <a:lnTo>
                    <a:pt x="40562" y="29334"/>
                  </a:lnTo>
                  <a:lnTo>
                    <a:pt x="42228" y="21168"/>
                  </a:lnTo>
                  <a:lnTo>
                    <a:pt x="40562" y="12939"/>
                  </a:lnTo>
                  <a:lnTo>
                    <a:pt x="36031" y="6210"/>
                  </a:lnTo>
                  <a:lnTo>
                    <a:pt x="29334" y="1667"/>
                  </a:lnTo>
                  <a:lnTo>
                    <a:pt x="21168" y="0"/>
                  </a:lnTo>
                  <a:close/>
                </a:path>
              </a:pathLst>
            </a:custGeom>
            <a:solidFill>
              <a:srgbClr val="000000"/>
            </a:solidFill>
          </p:spPr>
          <p:txBody>
            <a:bodyPr wrap="square" lIns="0" tIns="0" rIns="0" bIns="0" rtlCol="0"/>
            <a:lstStyle/>
            <a:p>
              <a:endParaRPr/>
            </a:p>
          </p:txBody>
        </p:sp>
        <p:sp>
          <p:nvSpPr>
            <p:cNvPr id="15" name="object 15"/>
            <p:cNvSpPr/>
            <p:nvPr/>
          </p:nvSpPr>
          <p:spPr>
            <a:xfrm>
              <a:off x="3304311" y="1432410"/>
              <a:ext cx="42545" cy="42545"/>
            </a:xfrm>
            <a:custGeom>
              <a:avLst/>
              <a:gdLst/>
              <a:ahLst/>
              <a:cxnLst/>
              <a:rect l="l" t="t" r="r" b="b"/>
              <a:pathLst>
                <a:path w="42545" h="42544">
                  <a:moveTo>
                    <a:pt x="0" y="21168"/>
                  </a:moveTo>
                  <a:lnTo>
                    <a:pt x="1667" y="12939"/>
                  </a:lnTo>
                  <a:lnTo>
                    <a:pt x="6210" y="6210"/>
                  </a:lnTo>
                  <a:lnTo>
                    <a:pt x="12939" y="1667"/>
                  </a:lnTo>
                  <a:lnTo>
                    <a:pt x="21168" y="0"/>
                  </a:lnTo>
                  <a:lnTo>
                    <a:pt x="29334" y="1667"/>
                  </a:lnTo>
                  <a:lnTo>
                    <a:pt x="36031" y="6210"/>
                  </a:lnTo>
                  <a:lnTo>
                    <a:pt x="40562" y="12939"/>
                  </a:lnTo>
                  <a:lnTo>
                    <a:pt x="42228" y="21168"/>
                  </a:lnTo>
                  <a:lnTo>
                    <a:pt x="40562" y="29334"/>
                  </a:lnTo>
                  <a:lnTo>
                    <a:pt x="36031" y="36031"/>
                  </a:lnTo>
                  <a:lnTo>
                    <a:pt x="29334" y="40562"/>
                  </a:lnTo>
                  <a:lnTo>
                    <a:pt x="21168" y="42228"/>
                  </a:lnTo>
                  <a:lnTo>
                    <a:pt x="12939" y="40562"/>
                  </a:lnTo>
                  <a:lnTo>
                    <a:pt x="6210" y="36031"/>
                  </a:lnTo>
                  <a:lnTo>
                    <a:pt x="1667" y="29334"/>
                  </a:lnTo>
                  <a:lnTo>
                    <a:pt x="0" y="21168"/>
                  </a:lnTo>
                </a:path>
              </a:pathLst>
            </a:custGeom>
            <a:ln w="7668">
              <a:solidFill>
                <a:srgbClr val="000000"/>
              </a:solidFill>
            </a:ln>
          </p:spPr>
          <p:txBody>
            <a:bodyPr wrap="square" lIns="0" tIns="0" rIns="0" bIns="0" rtlCol="0"/>
            <a:lstStyle/>
            <a:p>
              <a:endParaRPr/>
            </a:p>
          </p:txBody>
        </p:sp>
      </p:grpSp>
      <p:sp>
        <p:nvSpPr>
          <p:cNvPr id="16" name="object 16"/>
          <p:cNvSpPr txBox="1"/>
          <p:nvPr/>
        </p:nvSpPr>
        <p:spPr>
          <a:xfrm>
            <a:off x="547527" y="2988962"/>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140</a:t>
            </a:r>
            <a:endParaRPr sz="750">
              <a:latin typeface="Microsoft Sans Serif"/>
              <a:cs typeface="Microsoft Sans Serif"/>
            </a:endParaRPr>
          </a:p>
        </p:txBody>
      </p:sp>
      <p:sp>
        <p:nvSpPr>
          <p:cNvPr id="17" name="object 17"/>
          <p:cNvSpPr txBox="1"/>
          <p:nvPr/>
        </p:nvSpPr>
        <p:spPr>
          <a:xfrm>
            <a:off x="547527" y="2576723"/>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150</a:t>
            </a:r>
            <a:endParaRPr sz="750">
              <a:latin typeface="Microsoft Sans Serif"/>
              <a:cs typeface="Microsoft Sans Serif"/>
            </a:endParaRPr>
          </a:p>
        </p:txBody>
      </p:sp>
      <p:sp>
        <p:nvSpPr>
          <p:cNvPr id="18" name="object 18"/>
          <p:cNvSpPr txBox="1"/>
          <p:nvPr/>
        </p:nvSpPr>
        <p:spPr>
          <a:xfrm>
            <a:off x="547527" y="2164592"/>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160</a:t>
            </a:r>
            <a:endParaRPr sz="750">
              <a:latin typeface="Microsoft Sans Serif"/>
              <a:cs typeface="Microsoft Sans Serif"/>
            </a:endParaRPr>
          </a:p>
        </p:txBody>
      </p:sp>
      <p:sp>
        <p:nvSpPr>
          <p:cNvPr id="19" name="object 19"/>
          <p:cNvSpPr txBox="1"/>
          <p:nvPr/>
        </p:nvSpPr>
        <p:spPr>
          <a:xfrm>
            <a:off x="547527" y="1752353"/>
            <a:ext cx="187960"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170</a:t>
            </a:r>
            <a:endParaRPr sz="750">
              <a:latin typeface="Microsoft Sans Serif"/>
              <a:cs typeface="Microsoft Sans Serif"/>
            </a:endParaRPr>
          </a:p>
        </p:txBody>
      </p:sp>
      <p:sp>
        <p:nvSpPr>
          <p:cNvPr id="20" name="object 20"/>
          <p:cNvSpPr txBox="1"/>
          <p:nvPr/>
        </p:nvSpPr>
        <p:spPr>
          <a:xfrm>
            <a:off x="347294" y="414865"/>
            <a:ext cx="2405380" cy="1067435"/>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height_data</a:t>
            </a:r>
            <a:r>
              <a:rPr sz="600" spc="-3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080">
              <a:lnSpc>
                <a:spcPct val="111400"/>
              </a:lnSpc>
            </a:pP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a:t>
            </a:r>
            <a:r>
              <a:rPr sz="600" spc="15" dirty="0">
                <a:solidFill>
                  <a:srgbClr val="C4A000"/>
                </a:solidFill>
                <a:latin typeface="SimSun"/>
                <a:cs typeface="SimSun"/>
              </a:rPr>
              <a:t>weight =</a:t>
            </a:r>
            <a:r>
              <a:rPr sz="600" spc="20" dirty="0">
                <a:solidFill>
                  <a:srgbClr val="C4A000"/>
                </a:solidFill>
                <a:latin typeface="SimSun"/>
                <a:cs typeface="SimSun"/>
              </a:rPr>
              <a:t> </a:t>
            </a:r>
            <a:r>
              <a:rPr sz="600" spc="15" dirty="0">
                <a:latin typeface="SimSun"/>
                <a:cs typeface="SimSun"/>
              </a:rPr>
              <a:t>seq_range</a:t>
            </a:r>
            <a:r>
              <a:rPr sz="600" spc="15" dirty="0">
                <a:solidFill>
                  <a:srgbClr val="22373A"/>
                </a:solidFill>
                <a:latin typeface="SimSun"/>
                <a:cs typeface="SimSun"/>
              </a:rPr>
              <a:t>(weight,</a:t>
            </a:r>
            <a:r>
              <a:rPr sz="600" spc="20" dirty="0">
                <a:solidFill>
                  <a:srgbClr val="22373A"/>
                </a:solidFill>
                <a:latin typeface="SimSun"/>
                <a:cs typeface="SimSun"/>
              </a:rPr>
              <a:t> </a:t>
            </a:r>
            <a:r>
              <a:rPr sz="600" spc="15" dirty="0">
                <a:solidFill>
                  <a:srgbClr val="C4A000"/>
                </a:solidFill>
                <a:latin typeface="SimSun"/>
                <a:cs typeface="SimSun"/>
              </a:rPr>
              <a:t>n</a:t>
            </a:r>
            <a:r>
              <a:rPr sz="600" spc="2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51</a:t>
            </a:r>
            <a:r>
              <a:rPr sz="600" spc="15" dirty="0">
                <a:solidFill>
                  <a:srgbClr val="22373A"/>
                </a:solidFill>
                <a:latin typeface="SimSun"/>
                <a:cs typeface="SimSun"/>
              </a:rPr>
              <a:t>))</a:t>
            </a:r>
            <a:r>
              <a:rPr sz="600" spc="20"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add_epred_draws</a:t>
            </a:r>
            <a:r>
              <a:rPr sz="600" spc="15" dirty="0">
                <a:solidFill>
                  <a:srgbClr val="22373A"/>
                </a:solidFill>
                <a:latin typeface="SimSun"/>
                <a:cs typeface="SimSun"/>
              </a:rPr>
              <a:t>(hw_model,</a:t>
            </a:r>
            <a:r>
              <a:rPr sz="600" spc="10" dirty="0">
                <a:solidFill>
                  <a:srgbClr val="22373A"/>
                </a:solidFill>
                <a:latin typeface="SimSun"/>
                <a:cs typeface="SimSun"/>
              </a:rPr>
              <a:t> </a:t>
            </a:r>
            <a:r>
              <a:rPr sz="600" spc="15" dirty="0">
                <a:solidFill>
                  <a:srgbClr val="C4A000"/>
                </a:solidFill>
                <a:latin typeface="SimSun"/>
                <a:cs typeface="SimSun"/>
              </a:rPr>
              <a:t>ndraws = </a:t>
            </a:r>
            <a:r>
              <a:rPr sz="600" spc="15" dirty="0">
                <a:solidFill>
                  <a:srgbClr val="0000CE"/>
                </a:solidFill>
                <a:latin typeface="SimSun"/>
                <a:cs typeface="SimSun"/>
              </a:rPr>
              <a:t>50</a:t>
            </a:r>
            <a:r>
              <a:rPr sz="600" spc="15" dirty="0">
                <a:solidFill>
                  <a:srgbClr val="22373A"/>
                </a:solidFill>
                <a:latin typeface="SimSun"/>
                <a:cs typeface="SimSun"/>
              </a:rPr>
              <a:t>) </a:t>
            </a:r>
            <a:r>
              <a:rPr sz="600" spc="15" dirty="0">
                <a:latin typeface="SimSun"/>
                <a:cs typeface="SimSun"/>
              </a:rPr>
              <a:t>%&gt;%</a:t>
            </a:r>
            <a:endParaRPr sz="600">
              <a:latin typeface="SimSun"/>
              <a:cs typeface="SimSun"/>
            </a:endParaRPr>
          </a:p>
          <a:p>
            <a:pPr marL="93345">
              <a:lnSpc>
                <a:spcPct val="100000"/>
              </a:lnSpc>
              <a:spcBef>
                <a:spcPts val="85"/>
              </a:spcBef>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22373A"/>
                </a:solidFill>
                <a:latin typeface="SimSun"/>
                <a:cs typeface="SimSun"/>
              </a:rPr>
              <a:t>weight,</a:t>
            </a:r>
            <a:r>
              <a:rPr sz="600" spc="10" dirty="0">
                <a:solidFill>
                  <a:srgbClr val="22373A"/>
                </a:solidFill>
                <a:latin typeface="SimSun"/>
                <a:cs typeface="SimSun"/>
              </a:rPr>
              <a:t> </a:t>
            </a:r>
            <a:r>
              <a:rPr sz="600" spc="15" dirty="0">
                <a:solidFill>
                  <a:srgbClr val="C4A000"/>
                </a:solidFill>
                <a:latin typeface="SimSun"/>
                <a:cs typeface="SimSun"/>
              </a:rPr>
              <a:t>y</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5080">
              <a:lnSpc>
                <a:spcPct val="111400"/>
              </a:lnSpc>
            </a:pPr>
            <a:r>
              <a:rPr sz="600" spc="15" dirty="0">
                <a:latin typeface="SimSun"/>
                <a:cs typeface="SimSun"/>
              </a:rPr>
              <a:t>geom_line</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y = </a:t>
            </a:r>
            <a:r>
              <a:rPr sz="600" spc="15" dirty="0">
                <a:solidFill>
                  <a:srgbClr val="22373A"/>
                </a:solidFill>
                <a:latin typeface="SimSun"/>
                <a:cs typeface="SimSun"/>
              </a:rPr>
              <a:t>.epred,</a:t>
            </a:r>
            <a:r>
              <a:rPr sz="600" spc="20" dirty="0">
                <a:solidFill>
                  <a:srgbClr val="22373A"/>
                </a:solidFill>
                <a:latin typeface="SimSun"/>
                <a:cs typeface="SimSun"/>
              </a:rPr>
              <a:t> </a:t>
            </a:r>
            <a:r>
              <a:rPr sz="600" spc="15" dirty="0">
                <a:solidFill>
                  <a:srgbClr val="C4A000"/>
                </a:solidFill>
                <a:latin typeface="SimSun"/>
                <a:cs typeface="SimSun"/>
              </a:rPr>
              <a:t>group = </a:t>
            </a:r>
            <a:r>
              <a:rPr sz="600" spc="15" dirty="0">
                <a:solidFill>
                  <a:srgbClr val="22373A"/>
                </a:solidFill>
                <a:latin typeface="SimSun"/>
                <a:cs typeface="SimSun"/>
              </a:rPr>
              <a:t>.draw),</a:t>
            </a:r>
            <a:r>
              <a:rPr sz="600" spc="20" dirty="0">
                <a:solidFill>
                  <a:srgbClr val="22373A"/>
                </a:solidFill>
                <a:latin typeface="SimSun"/>
                <a:cs typeface="SimSun"/>
              </a:rPr>
              <a:t> </a:t>
            </a:r>
            <a:r>
              <a:rPr sz="600" spc="15" dirty="0">
                <a:solidFill>
                  <a:srgbClr val="C4A000"/>
                </a:solidFill>
                <a:latin typeface="SimSun"/>
                <a:cs typeface="SimSun"/>
              </a:rPr>
              <a:t>alpha = </a:t>
            </a:r>
            <a:r>
              <a:rPr sz="600" spc="15" dirty="0">
                <a:solidFill>
                  <a:srgbClr val="0000CE"/>
                </a:solidFill>
                <a:latin typeface="SimSun"/>
                <a:cs typeface="SimSun"/>
              </a:rPr>
              <a:t>0.05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geom_point</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latin typeface="SimSun"/>
                <a:cs typeface="SimSun"/>
              </a:rPr>
              <a:t>+ </a:t>
            </a:r>
            <a:r>
              <a:rPr sz="600" spc="20"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4F9905"/>
                </a:solidFill>
                <a:latin typeface="SimSun"/>
                <a:cs typeface="SimSun"/>
              </a:rPr>
              <a:t>"Dark2"</a:t>
            </a:r>
            <a:r>
              <a:rPr sz="600" spc="15" dirty="0">
                <a:solidFill>
                  <a:srgbClr val="22373A"/>
                </a:solidFill>
                <a:latin typeface="SimSun"/>
                <a:cs typeface="SimSun"/>
              </a:rPr>
              <a:t>)</a:t>
            </a:r>
            <a:endParaRPr sz="600">
              <a:latin typeface="SimSun"/>
              <a:cs typeface="SimSun"/>
            </a:endParaRPr>
          </a:p>
          <a:p>
            <a:pPr>
              <a:lnSpc>
                <a:spcPct val="100000"/>
              </a:lnSpc>
            </a:pPr>
            <a:endParaRPr sz="800">
              <a:latin typeface="SimSun"/>
              <a:cs typeface="SimSun"/>
            </a:endParaRPr>
          </a:p>
          <a:p>
            <a:pPr marL="212725">
              <a:lnSpc>
                <a:spcPct val="100000"/>
              </a:lnSpc>
              <a:spcBef>
                <a:spcPts val="660"/>
              </a:spcBef>
            </a:pPr>
            <a:r>
              <a:rPr sz="750" spc="5" dirty="0">
                <a:solidFill>
                  <a:srgbClr val="4D4D4D"/>
                </a:solidFill>
                <a:latin typeface="Microsoft Sans Serif"/>
                <a:cs typeface="Microsoft Sans Serif"/>
              </a:rPr>
              <a:t>180</a:t>
            </a:r>
            <a:endParaRPr sz="750">
              <a:latin typeface="Microsoft Sans Serif"/>
              <a:cs typeface="Microsoft Sans Serif"/>
            </a:endParaRPr>
          </a:p>
        </p:txBody>
      </p:sp>
      <p:sp>
        <p:nvSpPr>
          <p:cNvPr id="21" name="object 21"/>
          <p:cNvSpPr/>
          <p:nvPr/>
        </p:nvSpPr>
        <p:spPr>
          <a:xfrm>
            <a:off x="745989" y="1415238"/>
            <a:ext cx="2997200" cy="1909445"/>
          </a:xfrm>
          <a:custGeom>
            <a:avLst/>
            <a:gdLst/>
            <a:ahLst/>
            <a:cxnLst/>
            <a:rect l="l" t="t" r="r" b="b"/>
            <a:pathLst>
              <a:path w="2997200" h="1909445">
                <a:moveTo>
                  <a:pt x="0" y="1648740"/>
                </a:moveTo>
                <a:lnTo>
                  <a:pt x="29592" y="1648740"/>
                </a:lnTo>
              </a:path>
              <a:path w="2997200" h="1909445">
                <a:moveTo>
                  <a:pt x="0" y="1236501"/>
                </a:moveTo>
                <a:lnTo>
                  <a:pt x="29592" y="1236501"/>
                </a:lnTo>
              </a:path>
              <a:path w="2997200" h="1909445">
                <a:moveTo>
                  <a:pt x="0" y="824370"/>
                </a:moveTo>
                <a:lnTo>
                  <a:pt x="29592" y="824370"/>
                </a:lnTo>
              </a:path>
              <a:path w="2997200" h="1909445">
                <a:moveTo>
                  <a:pt x="0" y="412131"/>
                </a:moveTo>
                <a:lnTo>
                  <a:pt x="29592" y="412131"/>
                </a:lnTo>
              </a:path>
              <a:path w="2997200" h="1909445">
                <a:moveTo>
                  <a:pt x="0" y="0"/>
                </a:moveTo>
                <a:lnTo>
                  <a:pt x="29592" y="0"/>
                </a:lnTo>
              </a:path>
              <a:path w="2997200" h="1909445">
                <a:moveTo>
                  <a:pt x="80676" y="1909238"/>
                </a:moveTo>
                <a:lnTo>
                  <a:pt x="80676" y="1879645"/>
                </a:lnTo>
              </a:path>
              <a:path w="2997200" h="1909445">
                <a:moveTo>
                  <a:pt x="1052683" y="1909238"/>
                </a:moveTo>
                <a:lnTo>
                  <a:pt x="1052683" y="1879645"/>
                </a:lnTo>
              </a:path>
              <a:path w="2997200" h="1909445">
                <a:moveTo>
                  <a:pt x="2024798" y="1909238"/>
                </a:moveTo>
                <a:lnTo>
                  <a:pt x="2024798" y="1879645"/>
                </a:lnTo>
              </a:path>
              <a:path w="2997200" h="1909445">
                <a:moveTo>
                  <a:pt x="2996806" y="1909238"/>
                </a:moveTo>
                <a:lnTo>
                  <a:pt x="2996806" y="1879645"/>
                </a:lnTo>
              </a:path>
            </a:pathLst>
          </a:custGeom>
          <a:ln w="11556">
            <a:solidFill>
              <a:srgbClr val="333333"/>
            </a:solidFill>
          </a:ln>
        </p:spPr>
        <p:txBody>
          <a:bodyPr wrap="square" lIns="0" tIns="0" rIns="0" bIns="0" rtlCol="0"/>
          <a:lstStyle/>
          <a:p>
            <a:endParaRPr/>
          </a:p>
        </p:txBody>
      </p:sp>
      <p:sp>
        <p:nvSpPr>
          <p:cNvPr id="22" name="object 22"/>
          <p:cNvSpPr txBox="1"/>
          <p:nvPr/>
        </p:nvSpPr>
        <p:spPr>
          <a:xfrm>
            <a:off x="759857" y="3307996"/>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30</a:t>
            </a:r>
            <a:endParaRPr sz="750">
              <a:latin typeface="Microsoft Sans Serif"/>
              <a:cs typeface="Microsoft Sans Serif"/>
            </a:endParaRPr>
          </a:p>
        </p:txBody>
      </p:sp>
      <p:sp>
        <p:nvSpPr>
          <p:cNvPr id="23" name="object 23"/>
          <p:cNvSpPr txBox="1"/>
          <p:nvPr/>
        </p:nvSpPr>
        <p:spPr>
          <a:xfrm>
            <a:off x="1731972" y="3307996"/>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40</a:t>
            </a:r>
            <a:endParaRPr sz="750">
              <a:latin typeface="Microsoft Sans Serif"/>
              <a:cs typeface="Microsoft Sans Serif"/>
            </a:endParaRPr>
          </a:p>
        </p:txBody>
      </p:sp>
      <p:sp>
        <p:nvSpPr>
          <p:cNvPr id="24" name="object 24"/>
          <p:cNvSpPr txBox="1"/>
          <p:nvPr/>
        </p:nvSpPr>
        <p:spPr>
          <a:xfrm>
            <a:off x="2703979" y="3307996"/>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50</a:t>
            </a:r>
            <a:endParaRPr sz="750">
              <a:latin typeface="Microsoft Sans Serif"/>
              <a:cs typeface="Microsoft Sans Serif"/>
            </a:endParaRPr>
          </a:p>
        </p:txBody>
      </p:sp>
      <p:sp>
        <p:nvSpPr>
          <p:cNvPr id="25" name="object 25"/>
          <p:cNvSpPr txBox="1"/>
          <p:nvPr/>
        </p:nvSpPr>
        <p:spPr>
          <a:xfrm>
            <a:off x="3676094" y="3307996"/>
            <a:ext cx="133985" cy="142240"/>
          </a:xfrm>
          <a:prstGeom prst="rect">
            <a:avLst/>
          </a:prstGeom>
        </p:spPr>
        <p:txBody>
          <a:bodyPr vert="horz" wrap="square" lIns="0" tIns="14604" rIns="0" bIns="0" rtlCol="0">
            <a:spAutoFit/>
          </a:bodyPr>
          <a:lstStyle/>
          <a:p>
            <a:pPr marL="12700">
              <a:lnSpc>
                <a:spcPct val="100000"/>
              </a:lnSpc>
              <a:spcBef>
                <a:spcPts val="114"/>
              </a:spcBef>
            </a:pPr>
            <a:r>
              <a:rPr sz="750" spc="5" dirty="0">
                <a:solidFill>
                  <a:srgbClr val="4D4D4D"/>
                </a:solidFill>
                <a:latin typeface="Microsoft Sans Serif"/>
                <a:cs typeface="Microsoft Sans Serif"/>
              </a:rPr>
              <a:t>60</a:t>
            </a:r>
            <a:endParaRPr sz="750">
              <a:latin typeface="Microsoft Sans Serif"/>
              <a:cs typeface="Microsoft Sans Serif"/>
            </a:endParaRPr>
          </a:p>
        </p:txBody>
      </p:sp>
      <p:sp>
        <p:nvSpPr>
          <p:cNvPr id="26" name="object 26"/>
          <p:cNvSpPr txBox="1"/>
          <p:nvPr/>
        </p:nvSpPr>
        <p:spPr>
          <a:xfrm>
            <a:off x="384251" y="2155836"/>
            <a:ext cx="158750" cy="349250"/>
          </a:xfrm>
          <a:prstGeom prst="rect">
            <a:avLst/>
          </a:prstGeom>
        </p:spPr>
        <p:txBody>
          <a:bodyPr vert="vert270" wrap="square" lIns="0" tIns="5715" rIns="0" bIns="0" rtlCol="0">
            <a:spAutoFit/>
          </a:bodyPr>
          <a:lstStyle/>
          <a:p>
            <a:pPr marL="12700">
              <a:lnSpc>
                <a:spcPct val="100000"/>
              </a:lnSpc>
              <a:spcBef>
                <a:spcPts val="45"/>
              </a:spcBef>
            </a:pPr>
            <a:r>
              <a:rPr sz="900" dirty="0">
                <a:latin typeface="Microsoft Sans Serif"/>
                <a:cs typeface="Microsoft Sans Serif"/>
              </a:rPr>
              <a:t>height</a:t>
            </a:r>
            <a:endParaRPr sz="900">
              <a:latin typeface="Microsoft Sans Serif"/>
              <a:cs typeface="Microsoft Sans Serif"/>
            </a:endParaRPr>
          </a:p>
        </p:txBody>
      </p:sp>
      <p:sp>
        <p:nvSpPr>
          <p:cNvPr id="27" name="object 27"/>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37</a:t>
            </a:r>
            <a:endParaRPr sz="800">
              <a:latin typeface="Tahoma"/>
              <a:cs typeface="Tahoma"/>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300605"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A</a:t>
            </a:r>
            <a:r>
              <a:rPr sz="1200" spc="90" dirty="0">
                <a:solidFill>
                  <a:srgbClr val="F9F9F9"/>
                </a:solidFill>
              </a:rPr>
              <a:t> </a:t>
            </a:r>
            <a:r>
              <a:rPr sz="1200" spc="-55" dirty="0">
                <a:solidFill>
                  <a:srgbClr val="F9F9F9"/>
                </a:solidFill>
              </a:rPr>
              <a:t>quick</a:t>
            </a:r>
            <a:r>
              <a:rPr sz="1200" spc="90" dirty="0">
                <a:solidFill>
                  <a:srgbClr val="F9F9F9"/>
                </a:solidFill>
              </a:rPr>
              <a:t> </a:t>
            </a:r>
            <a:r>
              <a:rPr sz="1200" spc="-45" dirty="0">
                <a:solidFill>
                  <a:srgbClr val="F9F9F9"/>
                </a:solidFill>
              </a:rPr>
              <a:t>reminder</a:t>
            </a:r>
            <a:r>
              <a:rPr sz="1200" spc="95" dirty="0">
                <a:solidFill>
                  <a:srgbClr val="F9F9F9"/>
                </a:solidFill>
              </a:rPr>
              <a:t> </a:t>
            </a:r>
            <a:r>
              <a:rPr sz="1200" spc="-35" dirty="0">
                <a:solidFill>
                  <a:srgbClr val="F9F9F9"/>
                </a:solidFill>
              </a:rPr>
              <a:t>from</a:t>
            </a:r>
            <a:r>
              <a:rPr sz="1200" spc="90" dirty="0">
                <a:solidFill>
                  <a:srgbClr val="F9F9F9"/>
                </a:solidFill>
              </a:rPr>
              <a:t> </a:t>
            </a:r>
            <a:r>
              <a:rPr sz="1200" spc="-60" dirty="0">
                <a:solidFill>
                  <a:srgbClr val="F9F9F9"/>
                </a:solidFill>
              </a:rPr>
              <a:t>yesterday</a:t>
            </a:r>
            <a:endParaRPr sz="1200"/>
          </a:p>
        </p:txBody>
      </p:sp>
      <p:sp>
        <p:nvSpPr>
          <p:cNvPr id="4" name="object 4"/>
          <p:cNvSpPr txBox="1"/>
          <p:nvPr/>
        </p:nvSpPr>
        <p:spPr>
          <a:xfrm>
            <a:off x="4414913" y="3191529"/>
            <a:ext cx="130175" cy="173990"/>
          </a:xfrm>
          <a:prstGeom prst="rect">
            <a:avLst/>
          </a:prstGeom>
        </p:spPr>
        <p:txBody>
          <a:bodyPr vert="horz" wrap="square" lIns="0" tIns="27939" rIns="0" bIns="0" rtlCol="0">
            <a:spAutoFit/>
          </a:bodyPr>
          <a:lstStyle/>
          <a:p>
            <a:pPr marL="38100">
              <a:lnSpc>
                <a:spcPct val="100000"/>
              </a:lnSpc>
              <a:spcBef>
                <a:spcPts val="219"/>
              </a:spcBef>
            </a:pPr>
            <a:r>
              <a:rPr sz="800" spc="-15" dirty="0">
                <a:solidFill>
                  <a:srgbClr val="22373A"/>
                </a:solidFill>
                <a:latin typeface="Tahoma"/>
                <a:cs typeface="Tahoma"/>
              </a:rPr>
              <a:t>3</a:t>
            </a:r>
            <a:endParaRPr sz="800">
              <a:latin typeface="Tahoma"/>
              <a:cs typeface="Tahoma"/>
            </a:endParaRPr>
          </a:p>
        </p:txBody>
      </p:sp>
      <p:sp>
        <p:nvSpPr>
          <p:cNvPr id="3" name="object 3"/>
          <p:cNvSpPr txBox="1"/>
          <p:nvPr/>
        </p:nvSpPr>
        <p:spPr>
          <a:xfrm>
            <a:off x="347294" y="1140305"/>
            <a:ext cx="3847465" cy="1289050"/>
          </a:xfrm>
          <a:prstGeom prst="rect">
            <a:avLst/>
          </a:prstGeom>
        </p:spPr>
        <p:txBody>
          <a:bodyPr vert="horz" wrap="square" lIns="0" tIns="12700" rIns="0" bIns="0" rtlCol="0">
            <a:spAutoFit/>
          </a:bodyPr>
          <a:lstStyle/>
          <a:p>
            <a:pPr marL="12700" marR="5080" algn="just">
              <a:lnSpc>
                <a:spcPct val="118000"/>
              </a:lnSpc>
              <a:spcBef>
                <a:spcPts val="100"/>
              </a:spcBef>
            </a:pPr>
            <a:r>
              <a:rPr sz="1100" b="1" spc="-65" dirty="0">
                <a:solidFill>
                  <a:srgbClr val="22373A"/>
                </a:solidFill>
                <a:latin typeface="Arial"/>
                <a:cs typeface="Arial"/>
              </a:rPr>
              <a:t>Bayesian</a:t>
            </a:r>
            <a:r>
              <a:rPr sz="1100" b="1" spc="-60" dirty="0">
                <a:solidFill>
                  <a:srgbClr val="22373A"/>
                </a:solidFill>
                <a:latin typeface="Arial"/>
                <a:cs typeface="Arial"/>
              </a:rPr>
              <a:t> </a:t>
            </a:r>
            <a:r>
              <a:rPr sz="1100" b="1" spc="-45" dirty="0">
                <a:solidFill>
                  <a:srgbClr val="22373A"/>
                </a:solidFill>
                <a:latin typeface="Arial"/>
                <a:cs typeface="Arial"/>
              </a:rPr>
              <a:t>statistics </a:t>
            </a:r>
            <a:r>
              <a:rPr sz="1100" spc="-75" dirty="0">
                <a:solidFill>
                  <a:srgbClr val="22373A"/>
                </a:solidFill>
                <a:latin typeface="Tahoma"/>
                <a:cs typeface="Tahoma"/>
              </a:rPr>
              <a:t>assumes </a:t>
            </a:r>
            <a:r>
              <a:rPr sz="1100" spc="-15" dirty="0">
                <a:solidFill>
                  <a:srgbClr val="22373A"/>
                </a:solidFill>
                <a:latin typeface="Tahoma"/>
                <a:cs typeface="Tahoma"/>
              </a:rPr>
              <a:t>that </a:t>
            </a:r>
            <a:r>
              <a:rPr sz="1100" spc="-35" dirty="0">
                <a:solidFill>
                  <a:srgbClr val="22373A"/>
                </a:solidFill>
                <a:latin typeface="Tahoma"/>
                <a:cs typeface="Tahoma"/>
              </a:rPr>
              <a:t>probability </a:t>
            </a:r>
            <a:r>
              <a:rPr sz="1100" spc="-75" dirty="0">
                <a:solidFill>
                  <a:srgbClr val="22373A"/>
                </a:solidFill>
                <a:latin typeface="Tahoma"/>
                <a:cs typeface="Tahoma"/>
              </a:rPr>
              <a:t>expresses </a:t>
            </a:r>
            <a:r>
              <a:rPr sz="1100" spc="-40" dirty="0">
                <a:solidFill>
                  <a:srgbClr val="22373A"/>
                </a:solidFill>
                <a:latin typeface="Tahoma"/>
                <a:cs typeface="Tahoma"/>
              </a:rPr>
              <a:t>the </a:t>
            </a:r>
            <a:r>
              <a:rPr sz="1100" spc="-75" dirty="0">
                <a:solidFill>
                  <a:srgbClr val="22373A"/>
                </a:solidFill>
                <a:latin typeface="Tahoma"/>
                <a:cs typeface="Tahoma"/>
              </a:rPr>
              <a:t>degree </a:t>
            </a:r>
            <a:r>
              <a:rPr sz="1100" spc="-70" dirty="0">
                <a:solidFill>
                  <a:srgbClr val="22373A"/>
                </a:solidFill>
                <a:latin typeface="Tahoma"/>
                <a:cs typeface="Tahoma"/>
              </a:rPr>
              <a:t> </a:t>
            </a:r>
            <a:r>
              <a:rPr sz="1100" spc="-35" dirty="0">
                <a:solidFill>
                  <a:srgbClr val="22373A"/>
                </a:solidFill>
                <a:latin typeface="Tahoma"/>
                <a:cs typeface="Tahoma"/>
              </a:rPr>
              <a:t>of belief </a:t>
            </a:r>
            <a:r>
              <a:rPr sz="1100" spc="-25" dirty="0">
                <a:solidFill>
                  <a:srgbClr val="22373A"/>
                </a:solidFill>
                <a:latin typeface="Tahoma"/>
                <a:cs typeface="Tahoma"/>
              </a:rPr>
              <a:t>in </a:t>
            </a:r>
            <a:r>
              <a:rPr sz="1100" spc="-55" dirty="0">
                <a:solidFill>
                  <a:srgbClr val="22373A"/>
                </a:solidFill>
                <a:latin typeface="Tahoma"/>
                <a:cs typeface="Tahoma"/>
              </a:rPr>
              <a:t>an </a:t>
            </a:r>
            <a:r>
              <a:rPr sz="1100" spc="-50" dirty="0">
                <a:solidFill>
                  <a:srgbClr val="22373A"/>
                </a:solidFill>
                <a:latin typeface="Tahoma"/>
                <a:cs typeface="Tahoma"/>
              </a:rPr>
              <a:t>event, </a:t>
            </a:r>
            <a:r>
              <a:rPr sz="1100" spc="-55" dirty="0">
                <a:solidFill>
                  <a:srgbClr val="22373A"/>
                </a:solidFill>
                <a:latin typeface="Tahoma"/>
                <a:cs typeface="Tahoma"/>
              </a:rPr>
              <a:t>and </a:t>
            </a:r>
            <a:r>
              <a:rPr sz="1100" spc="-25" dirty="0">
                <a:solidFill>
                  <a:srgbClr val="22373A"/>
                </a:solidFill>
                <a:latin typeface="Tahoma"/>
                <a:cs typeface="Tahoma"/>
              </a:rPr>
              <a:t>this </a:t>
            </a:r>
            <a:r>
              <a:rPr sz="1100" spc="-65" dirty="0">
                <a:solidFill>
                  <a:srgbClr val="22373A"/>
                </a:solidFill>
                <a:latin typeface="Tahoma"/>
                <a:cs typeface="Tahoma"/>
              </a:rPr>
              <a:t>may </a:t>
            </a:r>
            <a:r>
              <a:rPr sz="1100" spc="-60" dirty="0">
                <a:solidFill>
                  <a:srgbClr val="22373A"/>
                </a:solidFill>
                <a:latin typeface="Tahoma"/>
                <a:cs typeface="Tahoma"/>
              </a:rPr>
              <a:t>be </a:t>
            </a:r>
            <a:r>
              <a:rPr sz="1100" spc="-70" dirty="0">
                <a:solidFill>
                  <a:srgbClr val="22373A"/>
                </a:solidFill>
                <a:latin typeface="Tahoma"/>
                <a:cs typeface="Tahoma"/>
              </a:rPr>
              <a:t>based </a:t>
            </a:r>
            <a:r>
              <a:rPr sz="1100" spc="-20" dirty="0">
                <a:solidFill>
                  <a:srgbClr val="22373A"/>
                </a:solidFill>
                <a:latin typeface="Tahoma"/>
                <a:cs typeface="Tahoma"/>
              </a:rPr>
              <a:t>at </a:t>
            </a:r>
            <a:r>
              <a:rPr sz="1100" spc="-45" dirty="0">
                <a:solidFill>
                  <a:srgbClr val="22373A"/>
                </a:solidFill>
                <a:latin typeface="Tahoma"/>
                <a:cs typeface="Tahoma"/>
              </a:rPr>
              <a:t>least </a:t>
            </a:r>
            <a:r>
              <a:rPr sz="1100" spc="-35" dirty="0">
                <a:solidFill>
                  <a:srgbClr val="22373A"/>
                </a:solidFill>
                <a:latin typeface="Tahoma"/>
                <a:cs typeface="Tahoma"/>
              </a:rPr>
              <a:t>partly </a:t>
            </a:r>
            <a:r>
              <a:rPr sz="1100" spc="-55" dirty="0">
                <a:solidFill>
                  <a:srgbClr val="22373A"/>
                </a:solidFill>
                <a:latin typeface="Tahoma"/>
                <a:cs typeface="Tahoma"/>
              </a:rPr>
              <a:t>on </a:t>
            </a:r>
            <a:r>
              <a:rPr sz="1100" spc="-45" dirty="0">
                <a:solidFill>
                  <a:srgbClr val="22373A"/>
                </a:solidFill>
                <a:latin typeface="Tahoma"/>
                <a:cs typeface="Tahoma"/>
              </a:rPr>
              <a:t>our </a:t>
            </a:r>
            <a:r>
              <a:rPr sz="1100" spc="-40" dirty="0">
                <a:solidFill>
                  <a:srgbClr val="22373A"/>
                </a:solidFill>
                <a:latin typeface="Tahoma"/>
                <a:cs typeface="Tahoma"/>
              </a:rPr>
              <a:t> </a:t>
            </a:r>
            <a:r>
              <a:rPr sz="1100" spc="-45" dirty="0">
                <a:solidFill>
                  <a:srgbClr val="22373A"/>
                </a:solidFill>
                <a:latin typeface="Tahoma"/>
                <a:cs typeface="Tahoma"/>
              </a:rPr>
              <a:t>prior</a:t>
            </a:r>
            <a:r>
              <a:rPr sz="1100" spc="15" dirty="0">
                <a:solidFill>
                  <a:srgbClr val="22373A"/>
                </a:solidFill>
                <a:latin typeface="Tahoma"/>
                <a:cs typeface="Tahoma"/>
              </a:rPr>
              <a:t> </a:t>
            </a:r>
            <a:r>
              <a:rPr sz="1100" spc="-60" dirty="0">
                <a:solidFill>
                  <a:srgbClr val="22373A"/>
                </a:solidFill>
                <a:latin typeface="Tahoma"/>
                <a:cs typeface="Tahoma"/>
              </a:rPr>
              <a:t>knowledge</a:t>
            </a:r>
            <a:r>
              <a:rPr sz="1100" spc="15" dirty="0">
                <a:solidFill>
                  <a:srgbClr val="22373A"/>
                </a:solidFill>
                <a:latin typeface="Tahoma"/>
                <a:cs typeface="Tahoma"/>
              </a:rPr>
              <a:t> </a:t>
            </a:r>
            <a:r>
              <a:rPr sz="1100" spc="-30" dirty="0">
                <a:solidFill>
                  <a:srgbClr val="22373A"/>
                </a:solidFill>
                <a:latin typeface="Tahoma"/>
                <a:cs typeface="Tahoma"/>
              </a:rPr>
              <a:t>about</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50" dirty="0">
                <a:solidFill>
                  <a:srgbClr val="22373A"/>
                </a:solidFill>
                <a:latin typeface="Tahoma"/>
                <a:cs typeface="Tahoma"/>
              </a:rPr>
              <a:t>event.</a:t>
            </a:r>
            <a:endParaRPr sz="1100" dirty="0">
              <a:latin typeface="Tahoma"/>
              <a:cs typeface="Tahoma"/>
            </a:endParaRPr>
          </a:p>
          <a:p>
            <a:pPr marL="12700" marR="40640">
              <a:lnSpc>
                <a:spcPct val="118000"/>
              </a:lnSpc>
              <a:spcBef>
                <a:spcPts val="600"/>
              </a:spcBef>
            </a:pPr>
            <a:r>
              <a:rPr sz="1100" spc="-10" dirty="0">
                <a:solidFill>
                  <a:srgbClr val="22373A"/>
                </a:solidFill>
                <a:latin typeface="Tahoma"/>
                <a:cs typeface="Tahoma"/>
              </a:rPr>
              <a:t>This </a:t>
            </a:r>
            <a:r>
              <a:rPr sz="1100" spc="-35" dirty="0">
                <a:solidFill>
                  <a:srgbClr val="22373A"/>
                </a:solidFill>
                <a:latin typeface="Tahoma"/>
                <a:cs typeface="Tahoma"/>
              </a:rPr>
              <a:t>is </a:t>
            </a:r>
            <a:r>
              <a:rPr sz="1100" spc="-45" dirty="0">
                <a:solidFill>
                  <a:srgbClr val="22373A"/>
                </a:solidFill>
                <a:latin typeface="Tahoma"/>
                <a:cs typeface="Tahoma"/>
              </a:rPr>
              <a:t>different from </a:t>
            </a:r>
            <a:r>
              <a:rPr sz="1100" b="1" spc="-35" dirty="0">
                <a:solidFill>
                  <a:srgbClr val="22373A"/>
                </a:solidFill>
                <a:latin typeface="Arial"/>
                <a:cs typeface="Arial"/>
              </a:rPr>
              <a:t>frequentist</a:t>
            </a:r>
            <a:r>
              <a:rPr sz="1100" b="1" spc="-30" dirty="0">
                <a:solidFill>
                  <a:srgbClr val="22373A"/>
                </a:solidFill>
                <a:latin typeface="Arial"/>
                <a:cs typeface="Arial"/>
              </a:rPr>
              <a:t> </a:t>
            </a:r>
            <a:r>
              <a:rPr sz="1100" b="1" spc="-45" dirty="0">
                <a:solidFill>
                  <a:srgbClr val="22373A"/>
                </a:solidFill>
                <a:latin typeface="Arial"/>
                <a:cs typeface="Arial"/>
              </a:rPr>
              <a:t>statistics</a:t>
            </a:r>
            <a:r>
              <a:rPr sz="1100" b="1" spc="-40" dirty="0">
                <a:solidFill>
                  <a:srgbClr val="22373A"/>
                </a:solidFill>
                <a:latin typeface="Arial"/>
                <a:cs typeface="Arial"/>
              </a:rPr>
              <a:t> </a:t>
            </a:r>
            <a:r>
              <a:rPr sz="1100" spc="-70" dirty="0">
                <a:solidFill>
                  <a:srgbClr val="22373A"/>
                </a:solidFill>
                <a:latin typeface="Tahoma"/>
                <a:cs typeface="Tahoma"/>
              </a:rPr>
              <a:t>where</a:t>
            </a:r>
            <a:r>
              <a:rPr sz="1100" spc="-65" dirty="0">
                <a:solidFill>
                  <a:srgbClr val="22373A"/>
                </a:solidFill>
                <a:latin typeface="Tahoma"/>
                <a:cs typeface="Tahoma"/>
              </a:rPr>
              <a:t> </a:t>
            </a:r>
            <a:r>
              <a:rPr sz="1100" spc="-35" dirty="0">
                <a:solidFill>
                  <a:srgbClr val="22373A"/>
                </a:solidFill>
                <a:latin typeface="Tahoma"/>
                <a:cs typeface="Tahoma"/>
              </a:rPr>
              <a:t>probability </a:t>
            </a:r>
            <a:r>
              <a:rPr sz="1100" spc="-40" dirty="0">
                <a:solidFill>
                  <a:srgbClr val="22373A"/>
                </a:solidFill>
                <a:latin typeface="Tahoma"/>
                <a:cs typeface="Tahoma"/>
              </a:rPr>
              <a:t>is </a:t>
            </a:r>
            <a:r>
              <a:rPr sz="1100" spc="-35" dirty="0">
                <a:solidFill>
                  <a:srgbClr val="22373A"/>
                </a:solidFill>
                <a:latin typeface="Tahoma"/>
                <a:cs typeface="Tahoma"/>
              </a:rPr>
              <a:t> </a:t>
            </a:r>
            <a:r>
              <a:rPr sz="1100" spc="-65" dirty="0">
                <a:solidFill>
                  <a:srgbClr val="22373A"/>
                </a:solidFill>
                <a:latin typeface="Tahoma"/>
                <a:cs typeface="Tahoma"/>
              </a:rPr>
              <a:t>viewed</a:t>
            </a:r>
            <a:r>
              <a:rPr sz="1100" spc="20" dirty="0">
                <a:solidFill>
                  <a:srgbClr val="22373A"/>
                </a:solidFill>
                <a:latin typeface="Tahoma"/>
                <a:cs typeface="Tahoma"/>
              </a:rPr>
              <a:t> </a:t>
            </a:r>
            <a:r>
              <a:rPr sz="1100" spc="-65" dirty="0">
                <a:solidFill>
                  <a:srgbClr val="22373A"/>
                </a:solidFill>
                <a:latin typeface="Tahoma"/>
                <a:cs typeface="Tahoma"/>
              </a:rPr>
              <a:t>as</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5" dirty="0">
                <a:solidFill>
                  <a:srgbClr val="22373A"/>
                </a:solidFill>
                <a:latin typeface="Tahoma"/>
                <a:cs typeface="Tahoma"/>
              </a:rPr>
              <a:t>limit</a:t>
            </a:r>
            <a:r>
              <a:rPr sz="1100" spc="2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relative</a:t>
            </a:r>
            <a:r>
              <a:rPr sz="1100" spc="20" dirty="0">
                <a:solidFill>
                  <a:srgbClr val="22373A"/>
                </a:solidFill>
                <a:latin typeface="Tahoma"/>
                <a:cs typeface="Tahoma"/>
              </a:rPr>
              <a:t> </a:t>
            </a:r>
            <a:r>
              <a:rPr sz="1100" spc="-55" dirty="0">
                <a:solidFill>
                  <a:srgbClr val="22373A"/>
                </a:solidFill>
                <a:latin typeface="Tahoma"/>
                <a:cs typeface="Tahoma"/>
              </a:rPr>
              <a:t>frequency</a:t>
            </a:r>
            <a:r>
              <a:rPr sz="1100" spc="2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5" dirty="0">
                <a:solidFill>
                  <a:srgbClr val="22373A"/>
                </a:solidFill>
                <a:latin typeface="Tahoma"/>
                <a:cs typeface="Tahoma"/>
              </a:rPr>
              <a:t>an</a:t>
            </a:r>
            <a:r>
              <a:rPr sz="1100" spc="15" dirty="0">
                <a:solidFill>
                  <a:srgbClr val="22373A"/>
                </a:solidFill>
                <a:latin typeface="Tahoma"/>
                <a:cs typeface="Tahoma"/>
              </a:rPr>
              <a:t> </a:t>
            </a:r>
            <a:r>
              <a:rPr sz="1100" spc="-55" dirty="0">
                <a:solidFill>
                  <a:srgbClr val="22373A"/>
                </a:solidFill>
                <a:latin typeface="Tahoma"/>
                <a:cs typeface="Tahoma"/>
              </a:rPr>
              <a:t>event</a:t>
            </a:r>
            <a:r>
              <a:rPr sz="1100" spc="25" dirty="0">
                <a:solidFill>
                  <a:srgbClr val="22373A"/>
                </a:solidFill>
                <a:latin typeface="Tahoma"/>
                <a:cs typeface="Tahoma"/>
              </a:rPr>
              <a:t> </a:t>
            </a:r>
            <a:r>
              <a:rPr sz="1100" spc="-40" dirty="0">
                <a:solidFill>
                  <a:srgbClr val="22373A"/>
                </a:solidFill>
                <a:latin typeface="Tahoma"/>
                <a:cs typeface="Tahoma"/>
              </a:rPr>
              <a:t>after</a:t>
            </a:r>
            <a:r>
              <a:rPr sz="1100" spc="15" dirty="0">
                <a:solidFill>
                  <a:srgbClr val="22373A"/>
                </a:solidFill>
                <a:latin typeface="Tahoma"/>
                <a:cs typeface="Tahoma"/>
              </a:rPr>
              <a:t> </a:t>
            </a:r>
            <a:r>
              <a:rPr sz="1100" spc="-55" dirty="0">
                <a:solidFill>
                  <a:srgbClr val="22373A"/>
                </a:solidFill>
                <a:latin typeface="Tahoma"/>
                <a:cs typeface="Tahoma"/>
              </a:rPr>
              <a:t>many </a:t>
            </a:r>
            <a:r>
              <a:rPr sz="1100" spc="-330" dirty="0">
                <a:solidFill>
                  <a:srgbClr val="22373A"/>
                </a:solidFill>
                <a:latin typeface="Tahoma"/>
                <a:cs typeface="Tahoma"/>
              </a:rPr>
              <a:t> </a:t>
            </a:r>
            <a:r>
              <a:rPr sz="1100" spc="-20" dirty="0">
                <a:solidFill>
                  <a:srgbClr val="22373A"/>
                </a:solidFill>
                <a:latin typeface="Tahoma"/>
                <a:cs typeface="Tahoma"/>
              </a:rPr>
              <a:t>trials.</a:t>
            </a:r>
            <a:endParaRPr sz="1100" dirty="0">
              <a:latin typeface="Tahoma"/>
              <a:cs typeface="Tahoma"/>
            </a:endParaRPr>
          </a:p>
        </p:txBody>
      </p:sp>
      <p:sp>
        <p:nvSpPr>
          <p:cNvPr id="5" name="TextBox 4">
            <a:extLst>
              <a:ext uri="{FF2B5EF4-FFF2-40B4-BE49-F238E27FC236}">
                <a16:creationId xmlns:a16="http://schemas.microsoft.com/office/drawing/2014/main" id="{FC464EBC-E216-4EB9-A239-82C916FA0F81}"/>
              </a:ext>
            </a:extLst>
          </p:cNvPr>
          <p:cNvSpPr txBox="1"/>
          <p:nvPr/>
        </p:nvSpPr>
        <p:spPr>
          <a:xfrm>
            <a:off x="312737" y="2492375"/>
            <a:ext cx="4167263" cy="461665"/>
          </a:xfrm>
          <a:prstGeom prst="rect">
            <a:avLst/>
          </a:prstGeom>
          <a:noFill/>
        </p:spPr>
        <p:txBody>
          <a:bodyPr wrap="square" rtlCol="0">
            <a:spAutoFit/>
          </a:bodyPr>
          <a:lstStyle/>
          <a:p>
            <a:r>
              <a:rPr lang="en-GB" sz="800" i="1" dirty="0"/>
              <a:t>The output from Bayesian and frequentists = may give you the same answers. Especially for simple models. The main difference is the underlying assumptions and how the answer is read exactly. However, Bayesian is much more stable for more complex models.  </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960880"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90" dirty="0">
                <a:solidFill>
                  <a:srgbClr val="F9F9F9"/>
                </a:solidFill>
              </a:rPr>
              <a:t> </a:t>
            </a:r>
            <a:r>
              <a:rPr sz="1200" spc="-75" dirty="0">
                <a:solidFill>
                  <a:srgbClr val="F9F9F9"/>
                </a:solidFill>
              </a:rPr>
              <a:t>regression</a:t>
            </a:r>
            <a:r>
              <a:rPr sz="1200" spc="90" dirty="0">
                <a:solidFill>
                  <a:srgbClr val="F9F9F9"/>
                </a:solidFill>
              </a:rPr>
              <a:t> </a:t>
            </a:r>
            <a:r>
              <a:rPr sz="1200" spc="-50" dirty="0">
                <a:solidFill>
                  <a:srgbClr val="F9F9F9"/>
                </a:solidFill>
              </a:rPr>
              <a:t>intervals</a:t>
            </a:r>
            <a:endParaRPr sz="1200"/>
          </a:p>
        </p:txBody>
      </p:sp>
      <p:sp>
        <p:nvSpPr>
          <p:cNvPr id="3" name="object 3"/>
          <p:cNvSpPr txBox="1"/>
          <p:nvPr/>
        </p:nvSpPr>
        <p:spPr>
          <a:xfrm>
            <a:off x="347294" y="912556"/>
            <a:ext cx="3843020" cy="619125"/>
          </a:xfrm>
          <a:prstGeom prst="rect">
            <a:avLst/>
          </a:prstGeom>
        </p:spPr>
        <p:txBody>
          <a:bodyPr vert="horz" wrap="square" lIns="0" tIns="12700" rIns="0" bIns="0" rtlCol="0">
            <a:spAutoFit/>
          </a:bodyPr>
          <a:lstStyle/>
          <a:p>
            <a:pPr marL="12700" marR="5080">
              <a:lnSpc>
                <a:spcPct val="118000"/>
              </a:lnSpc>
              <a:spcBef>
                <a:spcPts val="100"/>
              </a:spcBef>
            </a:pPr>
            <a:r>
              <a:rPr sz="1100" spc="-30" dirty="0">
                <a:solidFill>
                  <a:srgbClr val="22373A"/>
                </a:solidFill>
                <a:latin typeface="Tahoma"/>
                <a:cs typeface="Tahoma"/>
              </a:rPr>
              <a:t>Another</a:t>
            </a:r>
            <a:r>
              <a:rPr sz="1100" spc="10" dirty="0">
                <a:solidFill>
                  <a:srgbClr val="22373A"/>
                </a:solidFill>
                <a:latin typeface="Tahoma"/>
                <a:cs typeface="Tahoma"/>
              </a:rPr>
              <a:t> </a:t>
            </a:r>
            <a:r>
              <a:rPr sz="1100" spc="-80" dirty="0">
                <a:solidFill>
                  <a:srgbClr val="22373A"/>
                </a:solidFill>
                <a:latin typeface="Tahoma"/>
                <a:cs typeface="Tahoma"/>
              </a:rPr>
              <a:t>way</a:t>
            </a:r>
            <a:r>
              <a:rPr sz="1100" spc="1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5" dirty="0">
                <a:solidFill>
                  <a:srgbClr val="22373A"/>
                </a:solidFill>
                <a:latin typeface="Tahoma"/>
                <a:cs typeface="Tahoma"/>
              </a:rPr>
              <a:t>showing</a:t>
            </a:r>
            <a:r>
              <a:rPr sz="1100" spc="15" dirty="0">
                <a:solidFill>
                  <a:srgbClr val="22373A"/>
                </a:solidFill>
                <a:latin typeface="Tahoma"/>
                <a:cs typeface="Tahoma"/>
              </a:rPr>
              <a:t> </a:t>
            </a:r>
            <a:r>
              <a:rPr sz="1100" spc="-40" dirty="0">
                <a:solidFill>
                  <a:srgbClr val="22373A"/>
                </a:solidFill>
                <a:latin typeface="Tahoma"/>
                <a:cs typeface="Tahoma"/>
              </a:rPr>
              <a:t>uncertainty</a:t>
            </a:r>
            <a:r>
              <a:rPr sz="1100" spc="15" dirty="0">
                <a:solidFill>
                  <a:srgbClr val="22373A"/>
                </a:solidFill>
                <a:latin typeface="Tahoma"/>
                <a:cs typeface="Tahoma"/>
              </a:rPr>
              <a:t> </a:t>
            </a:r>
            <a:r>
              <a:rPr sz="1100" spc="-55" dirty="0">
                <a:solidFill>
                  <a:srgbClr val="22373A"/>
                </a:solidFill>
                <a:latin typeface="Tahoma"/>
                <a:cs typeface="Tahoma"/>
              </a:rPr>
              <a:t>around</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65" dirty="0">
                <a:solidFill>
                  <a:srgbClr val="22373A"/>
                </a:solidFill>
                <a:latin typeface="Tahoma"/>
                <a:cs typeface="Tahoma"/>
              </a:rPr>
              <a:t>mean</a:t>
            </a:r>
            <a:r>
              <a:rPr sz="1100" spc="20" dirty="0">
                <a:solidFill>
                  <a:srgbClr val="22373A"/>
                </a:solidFill>
                <a:latin typeface="Tahoma"/>
                <a:cs typeface="Tahoma"/>
              </a:rPr>
              <a:t> </a:t>
            </a:r>
            <a:r>
              <a:rPr sz="1100" spc="-35" dirty="0">
                <a:solidFill>
                  <a:srgbClr val="22373A"/>
                </a:solidFill>
                <a:latin typeface="Tahoma"/>
                <a:cs typeface="Tahoma"/>
              </a:rPr>
              <a:t>is</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25" dirty="0">
                <a:solidFill>
                  <a:srgbClr val="22373A"/>
                </a:solidFill>
                <a:latin typeface="Tahoma"/>
                <a:cs typeface="Tahoma"/>
              </a:rPr>
              <a:t>plot </a:t>
            </a:r>
            <a:r>
              <a:rPr sz="1100" spc="-20" dirty="0">
                <a:solidFill>
                  <a:srgbClr val="22373A"/>
                </a:solidFill>
                <a:latin typeface="Tahoma"/>
                <a:cs typeface="Tahoma"/>
              </a:rPr>
              <a:t> </a:t>
            </a:r>
            <a:r>
              <a:rPr sz="1100" spc="-60" dirty="0">
                <a:solidFill>
                  <a:srgbClr val="22373A"/>
                </a:solidFill>
                <a:latin typeface="Tahoma"/>
                <a:cs typeface="Tahoma"/>
              </a:rPr>
              <a:t>regression </a:t>
            </a:r>
            <a:r>
              <a:rPr sz="1100" spc="-40" dirty="0">
                <a:solidFill>
                  <a:srgbClr val="22373A"/>
                </a:solidFill>
                <a:latin typeface="Tahoma"/>
                <a:cs typeface="Tahoma"/>
              </a:rPr>
              <a:t>intervals.</a:t>
            </a:r>
            <a:r>
              <a:rPr sz="1100" spc="-35" dirty="0">
                <a:solidFill>
                  <a:srgbClr val="22373A"/>
                </a:solidFill>
                <a:latin typeface="Tahoma"/>
                <a:cs typeface="Tahoma"/>
              </a:rPr>
              <a:t> </a:t>
            </a:r>
            <a:r>
              <a:rPr sz="1100" spc="-50" dirty="0">
                <a:solidFill>
                  <a:srgbClr val="22373A"/>
                </a:solidFill>
                <a:latin typeface="Tahoma"/>
                <a:cs typeface="Tahoma"/>
              </a:rPr>
              <a:t>We </a:t>
            </a:r>
            <a:r>
              <a:rPr sz="1100" spc="-45" dirty="0">
                <a:solidFill>
                  <a:srgbClr val="22373A"/>
                </a:solidFill>
                <a:latin typeface="Tahoma"/>
                <a:cs typeface="Tahoma"/>
              </a:rPr>
              <a:t>can </a:t>
            </a:r>
            <a:r>
              <a:rPr sz="1100" spc="-80" dirty="0">
                <a:solidFill>
                  <a:srgbClr val="22373A"/>
                </a:solidFill>
                <a:latin typeface="Tahoma"/>
                <a:cs typeface="Tahoma"/>
              </a:rPr>
              <a:t>use</a:t>
            </a:r>
            <a:r>
              <a:rPr sz="1100" spc="-75" dirty="0">
                <a:solidFill>
                  <a:srgbClr val="22373A"/>
                </a:solidFill>
                <a:latin typeface="Tahoma"/>
                <a:cs typeface="Tahoma"/>
              </a:rPr>
              <a:t> </a:t>
            </a:r>
            <a:r>
              <a:rPr sz="1100" spc="-40" dirty="0">
                <a:solidFill>
                  <a:srgbClr val="22373A"/>
                </a:solidFill>
                <a:latin typeface="Tahoma"/>
                <a:cs typeface="Tahoma"/>
              </a:rPr>
              <a:t>the </a:t>
            </a:r>
            <a:r>
              <a:rPr sz="1100" b="1" spc="95" dirty="0">
                <a:solidFill>
                  <a:srgbClr val="22373A"/>
                </a:solidFill>
                <a:latin typeface="Times New Roman"/>
                <a:cs typeface="Times New Roman"/>
              </a:rPr>
              <a:t>stat_lineribbon </a:t>
            </a:r>
            <a:r>
              <a:rPr sz="1100" spc="-55" dirty="0">
                <a:solidFill>
                  <a:srgbClr val="22373A"/>
                </a:solidFill>
                <a:latin typeface="Tahoma"/>
                <a:cs typeface="Tahoma"/>
              </a:rPr>
              <a:t>argument </a:t>
            </a:r>
            <a:r>
              <a:rPr sz="1100" spc="-330" dirty="0">
                <a:solidFill>
                  <a:srgbClr val="22373A"/>
                </a:solidFill>
                <a:latin typeface="Tahoma"/>
                <a:cs typeface="Tahoma"/>
              </a:rPr>
              <a:t> </a:t>
            </a:r>
            <a:r>
              <a:rPr sz="1100" spc="-15" dirty="0">
                <a:solidFill>
                  <a:srgbClr val="22373A"/>
                </a:solidFill>
                <a:latin typeface="Tahoma"/>
                <a:cs typeface="Tahoma"/>
              </a:rPr>
              <a:t>to</a:t>
            </a:r>
            <a:r>
              <a:rPr sz="1100" spc="10" dirty="0">
                <a:solidFill>
                  <a:srgbClr val="22373A"/>
                </a:solidFill>
                <a:latin typeface="Tahoma"/>
                <a:cs typeface="Tahoma"/>
              </a:rPr>
              <a:t> </a:t>
            </a:r>
            <a:r>
              <a:rPr sz="1100" spc="-55" dirty="0">
                <a:solidFill>
                  <a:srgbClr val="22373A"/>
                </a:solidFill>
                <a:latin typeface="Tahoma"/>
                <a:cs typeface="Tahoma"/>
              </a:rPr>
              <a:t>do</a:t>
            </a:r>
            <a:r>
              <a:rPr sz="1100" spc="20" dirty="0">
                <a:solidFill>
                  <a:srgbClr val="22373A"/>
                </a:solidFill>
                <a:latin typeface="Tahoma"/>
                <a:cs typeface="Tahoma"/>
              </a:rPr>
              <a:t> </a:t>
            </a:r>
            <a:r>
              <a:rPr sz="1100" spc="-25" dirty="0">
                <a:solidFill>
                  <a:srgbClr val="22373A"/>
                </a:solidFill>
                <a:latin typeface="Tahoma"/>
                <a:cs typeface="Tahoma"/>
              </a:rPr>
              <a:t>this</a:t>
            </a:r>
            <a:r>
              <a:rPr sz="1100" spc="15" dirty="0">
                <a:solidFill>
                  <a:srgbClr val="22373A"/>
                </a:solidFill>
                <a:latin typeface="Tahoma"/>
                <a:cs typeface="Tahoma"/>
              </a:rPr>
              <a:t> </a:t>
            </a:r>
            <a:r>
              <a:rPr sz="1100" spc="-55" dirty="0">
                <a:solidFill>
                  <a:srgbClr val="22373A"/>
                </a:solidFill>
                <a:latin typeface="Tahoma"/>
                <a:cs typeface="Tahoma"/>
              </a:rPr>
              <a:t>very</a:t>
            </a:r>
            <a:r>
              <a:rPr sz="1100" spc="15" dirty="0">
                <a:solidFill>
                  <a:srgbClr val="22373A"/>
                </a:solidFill>
                <a:latin typeface="Tahoma"/>
                <a:cs typeface="Tahoma"/>
              </a:rPr>
              <a:t> </a:t>
            </a:r>
            <a:r>
              <a:rPr sz="1100" spc="-40" dirty="0">
                <a:solidFill>
                  <a:srgbClr val="22373A"/>
                </a:solidFill>
                <a:latin typeface="Tahoma"/>
                <a:cs typeface="Tahoma"/>
              </a:rPr>
              <a:t>easily!</a:t>
            </a:r>
            <a:endParaRPr sz="1100">
              <a:latin typeface="Tahoma"/>
              <a:cs typeface="Tahoma"/>
            </a:endParaRPr>
          </a:p>
        </p:txBody>
      </p:sp>
      <p:sp>
        <p:nvSpPr>
          <p:cNvPr id="4" name="object 4"/>
          <p:cNvSpPr/>
          <p:nvPr/>
        </p:nvSpPr>
        <p:spPr>
          <a:xfrm>
            <a:off x="322046" y="1644650"/>
            <a:ext cx="3964304" cy="857885"/>
          </a:xfrm>
          <a:custGeom>
            <a:avLst/>
            <a:gdLst/>
            <a:ahLst/>
            <a:cxnLst/>
            <a:rect l="l" t="t" r="r" b="b"/>
            <a:pathLst>
              <a:path w="3964304" h="857885">
                <a:moveTo>
                  <a:pt x="3963911" y="0"/>
                </a:moveTo>
                <a:lnTo>
                  <a:pt x="0" y="0"/>
                </a:lnTo>
                <a:lnTo>
                  <a:pt x="0" y="857732"/>
                </a:lnTo>
                <a:lnTo>
                  <a:pt x="3963911" y="857732"/>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635220"/>
            <a:ext cx="2405380" cy="8407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height_data</a:t>
            </a:r>
            <a:r>
              <a:rPr sz="600" spc="-3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080">
              <a:lnSpc>
                <a:spcPct val="111400"/>
              </a:lnSpc>
            </a:pP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a:t>
            </a:r>
            <a:r>
              <a:rPr sz="600" spc="15" dirty="0">
                <a:solidFill>
                  <a:srgbClr val="C4A000"/>
                </a:solidFill>
                <a:latin typeface="SimSun"/>
                <a:cs typeface="SimSun"/>
              </a:rPr>
              <a:t>weight =</a:t>
            </a:r>
            <a:r>
              <a:rPr sz="600" spc="20" dirty="0">
                <a:solidFill>
                  <a:srgbClr val="C4A000"/>
                </a:solidFill>
                <a:latin typeface="SimSun"/>
                <a:cs typeface="SimSun"/>
              </a:rPr>
              <a:t> </a:t>
            </a:r>
            <a:r>
              <a:rPr sz="600" spc="15" dirty="0">
                <a:latin typeface="SimSun"/>
                <a:cs typeface="SimSun"/>
              </a:rPr>
              <a:t>seq_range</a:t>
            </a:r>
            <a:r>
              <a:rPr sz="600" spc="15" dirty="0">
                <a:solidFill>
                  <a:srgbClr val="22373A"/>
                </a:solidFill>
                <a:latin typeface="SimSun"/>
                <a:cs typeface="SimSun"/>
              </a:rPr>
              <a:t>(weight,</a:t>
            </a:r>
            <a:r>
              <a:rPr sz="600" spc="20" dirty="0">
                <a:solidFill>
                  <a:srgbClr val="22373A"/>
                </a:solidFill>
                <a:latin typeface="SimSun"/>
                <a:cs typeface="SimSun"/>
              </a:rPr>
              <a:t> </a:t>
            </a:r>
            <a:r>
              <a:rPr sz="600" spc="15" dirty="0">
                <a:solidFill>
                  <a:srgbClr val="C4A000"/>
                </a:solidFill>
                <a:latin typeface="SimSun"/>
                <a:cs typeface="SimSun"/>
              </a:rPr>
              <a:t>n</a:t>
            </a:r>
            <a:r>
              <a:rPr sz="600" spc="2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51</a:t>
            </a:r>
            <a:r>
              <a:rPr sz="600" spc="15" dirty="0">
                <a:solidFill>
                  <a:srgbClr val="22373A"/>
                </a:solidFill>
                <a:latin typeface="SimSun"/>
                <a:cs typeface="SimSun"/>
              </a:rPr>
              <a:t>))</a:t>
            </a:r>
            <a:r>
              <a:rPr sz="600" spc="20"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add_epred_draws</a:t>
            </a:r>
            <a:r>
              <a:rPr sz="600" spc="15" dirty="0">
                <a:solidFill>
                  <a:srgbClr val="22373A"/>
                </a:solidFill>
                <a:latin typeface="SimSun"/>
                <a:cs typeface="SimSun"/>
              </a:rPr>
              <a:t>(hw_model)</a:t>
            </a:r>
            <a:r>
              <a:rPr sz="600" spc="1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770890">
              <a:lnSpc>
                <a:spcPct val="111400"/>
              </a:lnSpc>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weight, </a:t>
            </a:r>
            <a:r>
              <a:rPr sz="600" spc="15" dirty="0">
                <a:solidFill>
                  <a:srgbClr val="C4A000"/>
                </a:solidFill>
                <a:latin typeface="SimSun"/>
                <a:cs typeface="SimSun"/>
              </a:rPr>
              <a:t>y = </a:t>
            </a:r>
            <a:r>
              <a:rPr sz="600" spc="15" dirty="0">
                <a:solidFill>
                  <a:srgbClr val="22373A"/>
                </a:solidFill>
                <a:latin typeface="SimSun"/>
                <a:cs typeface="SimSun"/>
              </a:rPr>
              <a:t>height)) </a:t>
            </a:r>
            <a:r>
              <a:rPr sz="600" spc="15" dirty="0">
                <a:latin typeface="SimSun"/>
                <a:cs typeface="SimSun"/>
              </a:rPr>
              <a:t>+ </a:t>
            </a:r>
            <a:r>
              <a:rPr sz="600" spc="20" dirty="0">
                <a:latin typeface="SimSun"/>
                <a:cs typeface="SimSun"/>
              </a:rPr>
              <a:t> </a:t>
            </a:r>
            <a:r>
              <a:rPr sz="600" spc="15" dirty="0">
                <a:latin typeface="SimSun"/>
                <a:cs typeface="SimSun"/>
              </a:rPr>
              <a:t>stat_lineribbon</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y = </a:t>
            </a:r>
            <a:r>
              <a:rPr sz="600" spc="15" dirty="0">
                <a:solidFill>
                  <a:srgbClr val="22373A"/>
                </a:solidFill>
                <a:latin typeface="SimSun"/>
                <a:cs typeface="SimSun"/>
              </a:rPr>
              <a:t>.epred)) </a:t>
            </a:r>
            <a:r>
              <a:rPr sz="600" spc="15" dirty="0">
                <a:latin typeface="SimSun"/>
                <a:cs typeface="SimSun"/>
              </a:rPr>
              <a:t>+ </a:t>
            </a:r>
            <a:r>
              <a:rPr sz="600" spc="20" dirty="0">
                <a:latin typeface="SimSun"/>
                <a:cs typeface="SimSun"/>
              </a:rPr>
              <a:t> </a:t>
            </a:r>
            <a:r>
              <a:rPr sz="600" spc="15" dirty="0">
                <a:latin typeface="SimSun"/>
                <a:cs typeface="SimSun"/>
              </a:rPr>
              <a:t>geom_point</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latin typeface="SimSun"/>
                <a:cs typeface="SimSun"/>
              </a:rPr>
              <a:t>+ </a:t>
            </a:r>
            <a:r>
              <a:rPr sz="600" spc="20" dirty="0">
                <a:latin typeface="SimSun"/>
                <a:cs typeface="SimSun"/>
              </a:rPr>
              <a:t> </a:t>
            </a:r>
            <a:r>
              <a:rPr sz="600" spc="15" dirty="0">
                <a:latin typeface="SimSun"/>
                <a:cs typeface="SimSun"/>
              </a:rPr>
              <a:t>scale_fill_brewer</a:t>
            </a:r>
            <a:r>
              <a:rPr sz="600" spc="15" dirty="0">
                <a:solidFill>
                  <a:srgbClr val="22373A"/>
                </a:solidFill>
                <a:latin typeface="SimSun"/>
                <a:cs typeface="SimSun"/>
              </a:rPr>
              <a:t>(</a:t>
            </a:r>
            <a:r>
              <a:rPr sz="600" spc="15" dirty="0">
                <a:solidFill>
                  <a:srgbClr val="C4A000"/>
                </a:solidFill>
                <a:latin typeface="SimSun"/>
                <a:cs typeface="SimSun"/>
              </a:rPr>
              <a:t>palette = </a:t>
            </a:r>
            <a:r>
              <a:rPr sz="600" spc="15" dirty="0">
                <a:solidFill>
                  <a:srgbClr val="4F9905"/>
                </a:solidFill>
                <a:latin typeface="SimSun"/>
                <a:cs typeface="SimSun"/>
              </a:rPr>
              <a:t>"Greys"</a:t>
            </a:r>
            <a:r>
              <a:rPr sz="600" spc="15" dirty="0">
                <a:solidFill>
                  <a:srgbClr val="22373A"/>
                </a:solidFill>
                <a:latin typeface="SimSun"/>
                <a:cs typeface="SimSun"/>
              </a:rPr>
              <a:t>) </a:t>
            </a:r>
            <a:r>
              <a:rPr sz="600" spc="15" dirty="0">
                <a:latin typeface="SimSun"/>
                <a:cs typeface="SimSun"/>
              </a:rPr>
              <a:t>+ </a:t>
            </a:r>
            <a:r>
              <a:rPr sz="600" spc="-290"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4F9905"/>
                </a:solidFill>
                <a:latin typeface="SimSun"/>
                <a:cs typeface="SimSun"/>
              </a:rPr>
              <a:t>"Set2"</a:t>
            </a: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38</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76555"/>
          </a:xfrm>
          <a:custGeom>
            <a:avLst/>
            <a:gdLst/>
            <a:ahLst/>
            <a:cxnLst/>
            <a:rect l="l" t="t" r="r" b="b"/>
            <a:pathLst>
              <a:path w="4608195" h="376555">
                <a:moveTo>
                  <a:pt x="4608004" y="0"/>
                </a:moveTo>
                <a:lnTo>
                  <a:pt x="0" y="0"/>
                </a:lnTo>
                <a:lnTo>
                  <a:pt x="0" y="376377"/>
                </a:lnTo>
                <a:lnTo>
                  <a:pt x="4608004" y="376377"/>
                </a:lnTo>
                <a:lnTo>
                  <a:pt x="4608004" y="0"/>
                </a:lnTo>
                <a:close/>
              </a:path>
            </a:pathLst>
          </a:custGeom>
          <a:solidFill>
            <a:srgbClr val="22373A"/>
          </a:solidFill>
        </p:spPr>
        <p:txBody>
          <a:bodyPr wrap="square" lIns="0" tIns="0" rIns="0" bIns="0" rtlCol="0"/>
          <a:lstStyle/>
          <a:p>
            <a:endParaRPr/>
          </a:p>
        </p:txBody>
      </p:sp>
      <p:sp>
        <p:nvSpPr>
          <p:cNvPr id="3" name="object 3"/>
          <p:cNvSpPr txBox="1"/>
          <p:nvPr/>
        </p:nvSpPr>
        <p:spPr>
          <a:xfrm>
            <a:off x="122770" y="76375"/>
            <a:ext cx="1960880" cy="207645"/>
          </a:xfrm>
          <a:prstGeom prst="rect">
            <a:avLst/>
          </a:prstGeom>
        </p:spPr>
        <p:txBody>
          <a:bodyPr vert="horz" wrap="square" lIns="0" tIns="12065" rIns="0" bIns="0" rtlCol="0">
            <a:spAutoFit/>
          </a:bodyPr>
          <a:lstStyle/>
          <a:p>
            <a:pPr marL="12700">
              <a:lnSpc>
                <a:spcPct val="100000"/>
              </a:lnSpc>
              <a:spcBef>
                <a:spcPts val="95"/>
              </a:spcBef>
            </a:pPr>
            <a:r>
              <a:rPr sz="1200" b="1" spc="-15" dirty="0">
                <a:solidFill>
                  <a:srgbClr val="F9F9F9"/>
                </a:solidFill>
                <a:latin typeface="Arial"/>
                <a:cs typeface="Arial"/>
              </a:rPr>
              <a:t>Plotting</a:t>
            </a:r>
            <a:r>
              <a:rPr sz="1200" b="1" spc="90" dirty="0">
                <a:solidFill>
                  <a:srgbClr val="F9F9F9"/>
                </a:solidFill>
                <a:latin typeface="Arial"/>
                <a:cs typeface="Arial"/>
              </a:rPr>
              <a:t> </a:t>
            </a:r>
            <a:r>
              <a:rPr sz="1200" b="1" spc="-75" dirty="0">
                <a:solidFill>
                  <a:srgbClr val="F9F9F9"/>
                </a:solidFill>
                <a:latin typeface="Arial"/>
                <a:cs typeface="Arial"/>
              </a:rPr>
              <a:t>regression</a:t>
            </a:r>
            <a:r>
              <a:rPr sz="1200" b="1" spc="90" dirty="0">
                <a:solidFill>
                  <a:srgbClr val="F9F9F9"/>
                </a:solidFill>
                <a:latin typeface="Arial"/>
                <a:cs typeface="Arial"/>
              </a:rPr>
              <a:t> </a:t>
            </a:r>
            <a:r>
              <a:rPr sz="1200" b="1" spc="-50" dirty="0">
                <a:solidFill>
                  <a:srgbClr val="F9F9F9"/>
                </a:solidFill>
                <a:latin typeface="Arial"/>
                <a:cs typeface="Arial"/>
              </a:rPr>
              <a:t>intervals</a:t>
            </a:r>
            <a:endParaRPr sz="1200">
              <a:latin typeface="Arial"/>
              <a:cs typeface="Arial"/>
            </a:endParaRPr>
          </a:p>
        </p:txBody>
      </p:sp>
      <p:grpSp>
        <p:nvGrpSpPr>
          <p:cNvPr id="4" name="object 4"/>
          <p:cNvGrpSpPr/>
          <p:nvPr/>
        </p:nvGrpSpPr>
        <p:grpSpPr>
          <a:xfrm>
            <a:off x="359994" y="423662"/>
            <a:ext cx="3888104" cy="2722245"/>
            <a:chOff x="359994" y="423662"/>
            <a:chExt cx="3888104" cy="2722245"/>
          </a:xfrm>
        </p:grpSpPr>
        <p:sp>
          <p:nvSpPr>
            <p:cNvPr id="5" name="object 5"/>
            <p:cNvSpPr/>
            <p:nvPr/>
          </p:nvSpPr>
          <p:spPr>
            <a:xfrm>
              <a:off x="359994" y="423662"/>
              <a:ext cx="3888104" cy="2722245"/>
            </a:xfrm>
            <a:custGeom>
              <a:avLst/>
              <a:gdLst/>
              <a:ahLst/>
              <a:cxnLst/>
              <a:rect l="l" t="t" r="r" b="b"/>
              <a:pathLst>
                <a:path w="3888104" h="2722245">
                  <a:moveTo>
                    <a:pt x="3888028" y="0"/>
                  </a:moveTo>
                  <a:lnTo>
                    <a:pt x="0" y="0"/>
                  </a:lnTo>
                  <a:lnTo>
                    <a:pt x="0" y="2721620"/>
                  </a:lnTo>
                  <a:lnTo>
                    <a:pt x="3888028" y="2721620"/>
                  </a:lnTo>
                  <a:lnTo>
                    <a:pt x="3888028" y="0"/>
                  </a:lnTo>
                  <a:close/>
                </a:path>
              </a:pathLst>
            </a:custGeom>
            <a:solidFill>
              <a:srgbClr val="FFFFFF"/>
            </a:solidFill>
          </p:spPr>
          <p:txBody>
            <a:bodyPr wrap="square" lIns="0" tIns="0" rIns="0" bIns="0" rtlCol="0"/>
            <a:lstStyle/>
            <a:p>
              <a:endParaRPr/>
            </a:p>
          </p:txBody>
        </p:sp>
        <p:sp>
          <p:nvSpPr>
            <p:cNvPr id="6" name="object 6"/>
            <p:cNvSpPr/>
            <p:nvPr/>
          </p:nvSpPr>
          <p:spPr>
            <a:xfrm>
              <a:off x="567787" y="453254"/>
              <a:ext cx="3315335" cy="2520315"/>
            </a:xfrm>
            <a:custGeom>
              <a:avLst/>
              <a:gdLst/>
              <a:ahLst/>
              <a:cxnLst/>
              <a:rect l="l" t="t" r="r" b="b"/>
              <a:pathLst>
                <a:path w="3315335" h="2520315">
                  <a:moveTo>
                    <a:pt x="3314814" y="0"/>
                  </a:moveTo>
                  <a:lnTo>
                    <a:pt x="0" y="0"/>
                  </a:lnTo>
                  <a:lnTo>
                    <a:pt x="0" y="2519712"/>
                  </a:lnTo>
                  <a:lnTo>
                    <a:pt x="3314814" y="2519712"/>
                  </a:lnTo>
                  <a:lnTo>
                    <a:pt x="3314814" y="0"/>
                  </a:lnTo>
                  <a:close/>
                </a:path>
              </a:pathLst>
            </a:custGeom>
            <a:solidFill>
              <a:srgbClr val="EBEBEB"/>
            </a:solidFill>
          </p:spPr>
          <p:txBody>
            <a:bodyPr wrap="square" lIns="0" tIns="0" rIns="0" bIns="0" rtlCol="0"/>
            <a:lstStyle/>
            <a:p>
              <a:endParaRPr/>
            </a:p>
          </p:txBody>
        </p:sp>
        <p:sp>
          <p:nvSpPr>
            <p:cNvPr id="7" name="object 7"/>
            <p:cNvSpPr/>
            <p:nvPr/>
          </p:nvSpPr>
          <p:spPr>
            <a:xfrm>
              <a:off x="567787" y="453254"/>
              <a:ext cx="3315335" cy="2520315"/>
            </a:xfrm>
            <a:custGeom>
              <a:avLst/>
              <a:gdLst/>
              <a:ahLst/>
              <a:cxnLst/>
              <a:rect l="l" t="t" r="r" b="b"/>
              <a:pathLst>
                <a:path w="3315335" h="2520315">
                  <a:moveTo>
                    <a:pt x="0" y="2487258"/>
                  </a:moveTo>
                  <a:lnTo>
                    <a:pt x="3314814" y="2487258"/>
                  </a:lnTo>
                </a:path>
                <a:path w="3315335" h="2520315">
                  <a:moveTo>
                    <a:pt x="0" y="1948874"/>
                  </a:moveTo>
                  <a:lnTo>
                    <a:pt x="3314814" y="1948874"/>
                  </a:lnTo>
                </a:path>
                <a:path w="3315335" h="2520315">
                  <a:moveTo>
                    <a:pt x="0" y="1410490"/>
                  </a:moveTo>
                  <a:lnTo>
                    <a:pt x="3314814" y="1410490"/>
                  </a:lnTo>
                </a:path>
                <a:path w="3315335" h="2520315">
                  <a:moveTo>
                    <a:pt x="0" y="872052"/>
                  </a:moveTo>
                  <a:lnTo>
                    <a:pt x="3314814" y="872052"/>
                  </a:lnTo>
                </a:path>
                <a:path w="3315335" h="2520315">
                  <a:moveTo>
                    <a:pt x="0" y="333668"/>
                  </a:moveTo>
                  <a:lnTo>
                    <a:pt x="3314814" y="333668"/>
                  </a:lnTo>
                </a:path>
                <a:path w="3315335" h="2520315">
                  <a:moveTo>
                    <a:pt x="521589" y="2519712"/>
                  </a:moveTo>
                  <a:lnTo>
                    <a:pt x="521589" y="0"/>
                  </a:lnTo>
                </a:path>
                <a:path w="3315335" h="2520315">
                  <a:moveTo>
                    <a:pt x="1465624" y="2519712"/>
                  </a:moveTo>
                  <a:lnTo>
                    <a:pt x="1465624" y="0"/>
                  </a:lnTo>
                </a:path>
                <a:path w="3315335" h="2520315">
                  <a:moveTo>
                    <a:pt x="2409605" y="2519712"/>
                  </a:moveTo>
                  <a:lnTo>
                    <a:pt x="2409605" y="0"/>
                  </a:lnTo>
                </a:path>
              </a:pathLst>
            </a:custGeom>
            <a:ln w="3175">
              <a:solidFill>
                <a:srgbClr val="FFFFFF"/>
              </a:solidFill>
            </a:ln>
          </p:spPr>
          <p:txBody>
            <a:bodyPr wrap="square" lIns="0" tIns="0" rIns="0" bIns="0" rtlCol="0"/>
            <a:lstStyle/>
            <a:p>
              <a:endParaRPr/>
            </a:p>
          </p:txBody>
        </p:sp>
        <p:sp>
          <p:nvSpPr>
            <p:cNvPr id="8" name="object 8"/>
            <p:cNvSpPr/>
            <p:nvPr/>
          </p:nvSpPr>
          <p:spPr>
            <a:xfrm>
              <a:off x="567787" y="453254"/>
              <a:ext cx="3315335" cy="2520315"/>
            </a:xfrm>
            <a:custGeom>
              <a:avLst/>
              <a:gdLst/>
              <a:ahLst/>
              <a:cxnLst/>
              <a:rect l="l" t="t" r="r" b="b"/>
              <a:pathLst>
                <a:path w="3315335" h="2520315">
                  <a:moveTo>
                    <a:pt x="0" y="2218066"/>
                  </a:moveTo>
                  <a:lnTo>
                    <a:pt x="3314814" y="2218066"/>
                  </a:lnTo>
                </a:path>
                <a:path w="3315335" h="2520315">
                  <a:moveTo>
                    <a:pt x="0" y="1679682"/>
                  </a:moveTo>
                  <a:lnTo>
                    <a:pt x="3314814" y="1679682"/>
                  </a:lnTo>
                </a:path>
                <a:path w="3315335" h="2520315">
                  <a:moveTo>
                    <a:pt x="0" y="1141244"/>
                  </a:moveTo>
                  <a:lnTo>
                    <a:pt x="3314814" y="1141244"/>
                  </a:lnTo>
                </a:path>
                <a:path w="3315335" h="2520315">
                  <a:moveTo>
                    <a:pt x="0" y="602860"/>
                  </a:moveTo>
                  <a:lnTo>
                    <a:pt x="3314814" y="602860"/>
                  </a:lnTo>
                </a:path>
                <a:path w="3315335" h="2520315">
                  <a:moveTo>
                    <a:pt x="0" y="64476"/>
                  </a:moveTo>
                  <a:lnTo>
                    <a:pt x="3314814" y="64476"/>
                  </a:lnTo>
                </a:path>
                <a:path w="3315335" h="2520315">
                  <a:moveTo>
                    <a:pt x="49572" y="2519712"/>
                  </a:moveTo>
                  <a:lnTo>
                    <a:pt x="49572" y="0"/>
                  </a:lnTo>
                </a:path>
                <a:path w="3315335" h="2520315">
                  <a:moveTo>
                    <a:pt x="993607" y="2519712"/>
                  </a:moveTo>
                  <a:lnTo>
                    <a:pt x="993607" y="0"/>
                  </a:lnTo>
                </a:path>
                <a:path w="3315335" h="2520315">
                  <a:moveTo>
                    <a:pt x="1937588" y="2519712"/>
                  </a:moveTo>
                  <a:lnTo>
                    <a:pt x="1937588" y="0"/>
                  </a:lnTo>
                </a:path>
                <a:path w="3315335" h="2520315">
                  <a:moveTo>
                    <a:pt x="2881623" y="2519712"/>
                  </a:moveTo>
                  <a:lnTo>
                    <a:pt x="2881623" y="0"/>
                  </a:lnTo>
                </a:path>
              </a:pathLst>
            </a:custGeom>
            <a:ln w="5778">
              <a:solidFill>
                <a:srgbClr val="FFFFFF"/>
              </a:solidFill>
            </a:ln>
          </p:spPr>
          <p:txBody>
            <a:bodyPr wrap="square" lIns="0" tIns="0" rIns="0" bIns="0" rtlCol="0"/>
            <a:lstStyle/>
            <a:p>
              <a:endParaRPr/>
            </a:p>
          </p:txBody>
        </p:sp>
        <p:pic>
          <p:nvPicPr>
            <p:cNvPr id="9" name="object 9"/>
            <p:cNvPicPr/>
            <p:nvPr/>
          </p:nvPicPr>
          <p:blipFill>
            <a:blip r:embed="rId2" cstate="print"/>
            <a:stretch>
              <a:fillRect/>
            </a:stretch>
          </p:blipFill>
          <p:spPr>
            <a:xfrm>
              <a:off x="706001" y="882152"/>
              <a:ext cx="3038386" cy="1886179"/>
            </a:xfrm>
            <a:prstGeom prst="rect">
              <a:avLst/>
            </a:prstGeom>
          </p:spPr>
        </p:pic>
        <p:sp>
          <p:nvSpPr>
            <p:cNvPr id="10" name="object 10"/>
            <p:cNvSpPr/>
            <p:nvPr/>
          </p:nvSpPr>
          <p:spPr>
            <a:xfrm>
              <a:off x="782817" y="2847847"/>
              <a:ext cx="21590" cy="21590"/>
            </a:xfrm>
            <a:custGeom>
              <a:avLst/>
              <a:gdLst/>
              <a:ahLst/>
              <a:cxnLst/>
              <a:rect l="l" t="t" r="r" b="b"/>
              <a:pathLst>
                <a:path w="21590" h="21589">
                  <a:moveTo>
                    <a:pt x="16362" y="0"/>
                  </a:moveTo>
                  <a:lnTo>
                    <a:pt x="4752" y="0"/>
                  </a:lnTo>
                  <a:lnTo>
                    <a:pt x="0" y="4752"/>
                  </a:lnTo>
                  <a:lnTo>
                    <a:pt x="0" y="10584"/>
                  </a:lnTo>
                  <a:lnTo>
                    <a:pt x="0" y="16362"/>
                  </a:lnTo>
                  <a:lnTo>
                    <a:pt x="4752" y="21114"/>
                  </a:lnTo>
                  <a:lnTo>
                    <a:pt x="16362" y="21114"/>
                  </a:lnTo>
                  <a:lnTo>
                    <a:pt x="21114" y="16362"/>
                  </a:lnTo>
                  <a:lnTo>
                    <a:pt x="21114" y="4752"/>
                  </a:lnTo>
                  <a:lnTo>
                    <a:pt x="16362" y="0"/>
                  </a:lnTo>
                  <a:close/>
                </a:path>
              </a:pathLst>
            </a:custGeom>
            <a:solidFill>
              <a:srgbClr val="000000"/>
            </a:solidFill>
          </p:spPr>
          <p:txBody>
            <a:bodyPr wrap="square" lIns="0" tIns="0" rIns="0" bIns="0" rtlCol="0"/>
            <a:lstStyle/>
            <a:p>
              <a:endParaRPr/>
            </a:p>
          </p:txBody>
        </p:sp>
        <p:sp>
          <p:nvSpPr>
            <p:cNvPr id="11" name="object 11"/>
            <p:cNvSpPr/>
            <p:nvPr/>
          </p:nvSpPr>
          <p:spPr>
            <a:xfrm>
              <a:off x="782817" y="2847847"/>
              <a:ext cx="21590" cy="21590"/>
            </a:xfrm>
            <a:custGeom>
              <a:avLst/>
              <a:gdLst/>
              <a:ahLst/>
              <a:cxnLst/>
              <a:rect l="l" t="t" r="r" b="b"/>
              <a:pathLst>
                <a:path w="21590" h="21589">
                  <a:moveTo>
                    <a:pt x="0" y="10584"/>
                  </a:moveTo>
                  <a:lnTo>
                    <a:pt x="0" y="4752"/>
                  </a:lnTo>
                  <a:lnTo>
                    <a:pt x="4752" y="0"/>
                  </a:lnTo>
                  <a:lnTo>
                    <a:pt x="10584" y="0"/>
                  </a:lnTo>
                  <a:lnTo>
                    <a:pt x="16362" y="0"/>
                  </a:lnTo>
                  <a:lnTo>
                    <a:pt x="21114" y="4752"/>
                  </a:lnTo>
                  <a:lnTo>
                    <a:pt x="21114" y="10584"/>
                  </a:lnTo>
                  <a:lnTo>
                    <a:pt x="21114" y="16362"/>
                  </a:lnTo>
                  <a:lnTo>
                    <a:pt x="16362" y="21114"/>
                  </a:lnTo>
                  <a:lnTo>
                    <a:pt x="10584" y="21114"/>
                  </a:lnTo>
                  <a:lnTo>
                    <a:pt x="4752" y="21114"/>
                  </a:lnTo>
                  <a:lnTo>
                    <a:pt x="0" y="16362"/>
                  </a:lnTo>
                  <a:lnTo>
                    <a:pt x="0" y="10584"/>
                  </a:lnTo>
                </a:path>
              </a:pathLst>
            </a:custGeom>
            <a:ln w="3834">
              <a:solidFill>
                <a:srgbClr val="000000"/>
              </a:solidFill>
            </a:ln>
          </p:spPr>
          <p:txBody>
            <a:bodyPr wrap="square" lIns="0" tIns="0" rIns="0" bIns="0" rtlCol="0"/>
            <a:lstStyle/>
            <a:p>
              <a:endParaRPr/>
            </a:p>
          </p:txBody>
        </p:sp>
        <p:sp>
          <p:nvSpPr>
            <p:cNvPr id="12" name="object 12"/>
            <p:cNvSpPr/>
            <p:nvPr/>
          </p:nvSpPr>
          <p:spPr>
            <a:xfrm>
              <a:off x="1200348" y="2847847"/>
              <a:ext cx="21590" cy="21590"/>
            </a:xfrm>
            <a:custGeom>
              <a:avLst/>
              <a:gdLst/>
              <a:ahLst/>
              <a:cxnLst/>
              <a:rect l="l" t="t" r="r" b="b"/>
              <a:pathLst>
                <a:path w="21590" h="21589">
                  <a:moveTo>
                    <a:pt x="16362" y="0"/>
                  </a:moveTo>
                  <a:lnTo>
                    <a:pt x="4752" y="0"/>
                  </a:lnTo>
                  <a:lnTo>
                    <a:pt x="0" y="4752"/>
                  </a:lnTo>
                  <a:lnTo>
                    <a:pt x="0" y="10584"/>
                  </a:lnTo>
                  <a:lnTo>
                    <a:pt x="0" y="16362"/>
                  </a:lnTo>
                  <a:lnTo>
                    <a:pt x="4752" y="21114"/>
                  </a:lnTo>
                  <a:lnTo>
                    <a:pt x="16362" y="21114"/>
                  </a:lnTo>
                  <a:lnTo>
                    <a:pt x="21114" y="16362"/>
                  </a:lnTo>
                  <a:lnTo>
                    <a:pt x="21114" y="4752"/>
                  </a:lnTo>
                  <a:lnTo>
                    <a:pt x="16362" y="0"/>
                  </a:lnTo>
                  <a:close/>
                </a:path>
              </a:pathLst>
            </a:custGeom>
            <a:solidFill>
              <a:srgbClr val="000000"/>
            </a:solidFill>
          </p:spPr>
          <p:txBody>
            <a:bodyPr wrap="square" lIns="0" tIns="0" rIns="0" bIns="0" rtlCol="0"/>
            <a:lstStyle/>
            <a:p>
              <a:endParaRPr/>
            </a:p>
          </p:txBody>
        </p:sp>
        <p:sp>
          <p:nvSpPr>
            <p:cNvPr id="13" name="object 13"/>
            <p:cNvSpPr/>
            <p:nvPr/>
          </p:nvSpPr>
          <p:spPr>
            <a:xfrm>
              <a:off x="1200348" y="2847847"/>
              <a:ext cx="21590" cy="21590"/>
            </a:xfrm>
            <a:custGeom>
              <a:avLst/>
              <a:gdLst/>
              <a:ahLst/>
              <a:cxnLst/>
              <a:rect l="l" t="t" r="r" b="b"/>
              <a:pathLst>
                <a:path w="21590" h="21589">
                  <a:moveTo>
                    <a:pt x="0" y="10584"/>
                  </a:moveTo>
                  <a:lnTo>
                    <a:pt x="0" y="4752"/>
                  </a:lnTo>
                  <a:lnTo>
                    <a:pt x="4752" y="0"/>
                  </a:lnTo>
                  <a:lnTo>
                    <a:pt x="10530" y="0"/>
                  </a:lnTo>
                  <a:lnTo>
                    <a:pt x="16362" y="0"/>
                  </a:lnTo>
                  <a:lnTo>
                    <a:pt x="21114" y="4752"/>
                  </a:lnTo>
                  <a:lnTo>
                    <a:pt x="21114" y="10584"/>
                  </a:lnTo>
                  <a:lnTo>
                    <a:pt x="21114" y="16362"/>
                  </a:lnTo>
                  <a:lnTo>
                    <a:pt x="16362" y="21114"/>
                  </a:lnTo>
                  <a:lnTo>
                    <a:pt x="10530" y="21114"/>
                  </a:lnTo>
                  <a:lnTo>
                    <a:pt x="4752" y="21114"/>
                  </a:lnTo>
                  <a:lnTo>
                    <a:pt x="0" y="16362"/>
                  </a:lnTo>
                  <a:lnTo>
                    <a:pt x="0" y="10584"/>
                  </a:lnTo>
                </a:path>
              </a:pathLst>
            </a:custGeom>
            <a:ln w="3834">
              <a:solidFill>
                <a:srgbClr val="000000"/>
              </a:solidFill>
            </a:ln>
          </p:spPr>
          <p:txBody>
            <a:bodyPr wrap="square" lIns="0" tIns="0" rIns="0" bIns="0" rtlCol="0"/>
            <a:lstStyle/>
            <a:p>
              <a:endParaRPr/>
            </a:p>
          </p:txBody>
        </p:sp>
        <p:sp>
          <p:nvSpPr>
            <p:cNvPr id="14" name="object 14"/>
            <p:cNvSpPr/>
            <p:nvPr/>
          </p:nvSpPr>
          <p:spPr>
            <a:xfrm>
              <a:off x="3033553" y="557205"/>
              <a:ext cx="21590" cy="21590"/>
            </a:xfrm>
            <a:custGeom>
              <a:avLst/>
              <a:gdLst/>
              <a:ahLst/>
              <a:cxnLst/>
              <a:rect l="l" t="t" r="r" b="b"/>
              <a:pathLst>
                <a:path w="21589" h="21590">
                  <a:moveTo>
                    <a:pt x="16362" y="0"/>
                  </a:moveTo>
                  <a:lnTo>
                    <a:pt x="4752" y="0"/>
                  </a:lnTo>
                  <a:lnTo>
                    <a:pt x="0" y="4752"/>
                  </a:lnTo>
                  <a:lnTo>
                    <a:pt x="0" y="10584"/>
                  </a:lnTo>
                  <a:lnTo>
                    <a:pt x="0" y="16362"/>
                  </a:lnTo>
                  <a:lnTo>
                    <a:pt x="4752" y="21114"/>
                  </a:lnTo>
                  <a:lnTo>
                    <a:pt x="16362" y="21114"/>
                  </a:lnTo>
                  <a:lnTo>
                    <a:pt x="21114" y="16362"/>
                  </a:lnTo>
                  <a:lnTo>
                    <a:pt x="21114" y="4752"/>
                  </a:lnTo>
                  <a:lnTo>
                    <a:pt x="16362" y="0"/>
                  </a:lnTo>
                  <a:close/>
                </a:path>
              </a:pathLst>
            </a:custGeom>
            <a:solidFill>
              <a:srgbClr val="000000"/>
            </a:solidFill>
          </p:spPr>
          <p:txBody>
            <a:bodyPr wrap="square" lIns="0" tIns="0" rIns="0" bIns="0" rtlCol="0"/>
            <a:lstStyle/>
            <a:p>
              <a:endParaRPr/>
            </a:p>
          </p:txBody>
        </p:sp>
        <p:sp>
          <p:nvSpPr>
            <p:cNvPr id="15" name="object 15"/>
            <p:cNvSpPr/>
            <p:nvPr/>
          </p:nvSpPr>
          <p:spPr>
            <a:xfrm>
              <a:off x="3033553" y="557205"/>
              <a:ext cx="21590" cy="21590"/>
            </a:xfrm>
            <a:custGeom>
              <a:avLst/>
              <a:gdLst/>
              <a:ahLst/>
              <a:cxnLst/>
              <a:rect l="l" t="t" r="r" b="b"/>
              <a:pathLst>
                <a:path w="21589" h="21590">
                  <a:moveTo>
                    <a:pt x="0" y="10584"/>
                  </a:moveTo>
                  <a:lnTo>
                    <a:pt x="0" y="4752"/>
                  </a:lnTo>
                  <a:lnTo>
                    <a:pt x="4752" y="0"/>
                  </a:lnTo>
                  <a:lnTo>
                    <a:pt x="10584" y="0"/>
                  </a:lnTo>
                  <a:lnTo>
                    <a:pt x="16362" y="0"/>
                  </a:lnTo>
                  <a:lnTo>
                    <a:pt x="21114" y="4752"/>
                  </a:lnTo>
                  <a:lnTo>
                    <a:pt x="21114" y="10584"/>
                  </a:lnTo>
                  <a:lnTo>
                    <a:pt x="21114" y="16362"/>
                  </a:lnTo>
                  <a:lnTo>
                    <a:pt x="16362" y="21114"/>
                  </a:lnTo>
                  <a:lnTo>
                    <a:pt x="10584" y="21114"/>
                  </a:lnTo>
                  <a:lnTo>
                    <a:pt x="4752" y="21114"/>
                  </a:lnTo>
                  <a:lnTo>
                    <a:pt x="0" y="16362"/>
                  </a:lnTo>
                  <a:lnTo>
                    <a:pt x="0" y="10584"/>
                  </a:lnTo>
                </a:path>
              </a:pathLst>
            </a:custGeom>
            <a:ln w="3834">
              <a:solidFill>
                <a:srgbClr val="000000"/>
              </a:solidFill>
            </a:ln>
          </p:spPr>
          <p:txBody>
            <a:bodyPr wrap="square" lIns="0" tIns="0" rIns="0" bIns="0" rtlCol="0"/>
            <a:lstStyle/>
            <a:p>
              <a:endParaRPr/>
            </a:p>
          </p:txBody>
        </p:sp>
      </p:grpSp>
      <p:sp>
        <p:nvSpPr>
          <p:cNvPr id="16" name="object 16"/>
          <p:cNvSpPr txBox="1"/>
          <p:nvPr/>
        </p:nvSpPr>
        <p:spPr>
          <a:xfrm>
            <a:off x="447410" y="2627462"/>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140</a:t>
            </a:r>
            <a:endParaRPr sz="350">
              <a:latin typeface="Microsoft Sans Serif"/>
              <a:cs typeface="Microsoft Sans Serif"/>
            </a:endParaRPr>
          </a:p>
        </p:txBody>
      </p:sp>
      <p:sp>
        <p:nvSpPr>
          <p:cNvPr id="17" name="object 17"/>
          <p:cNvSpPr txBox="1"/>
          <p:nvPr/>
        </p:nvSpPr>
        <p:spPr>
          <a:xfrm>
            <a:off x="447410" y="2089078"/>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150</a:t>
            </a:r>
            <a:endParaRPr sz="350">
              <a:latin typeface="Microsoft Sans Serif"/>
              <a:cs typeface="Microsoft Sans Serif"/>
            </a:endParaRPr>
          </a:p>
        </p:txBody>
      </p:sp>
      <p:sp>
        <p:nvSpPr>
          <p:cNvPr id="18" name="object 18"/>
          <p:cNvSpPr txBox="1"/>
          <p:nvPr/>
        </p:nvSpPr>
        <p:spPr>
          <a:xfrm>
            <a:off x="447410" y="1550694"/>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160</a:t>
            </a:r>
            <a:endParaRPr sz="350">
              <a:latin typeface="Microsoft Sans Serif"/>
              <a:cs typeface="Microsoft Sans Serif"/>
            </a:endParaRPr>
          </a:p>
        </p:txBody>
      </p:sp>
      <p:sp>
        <p:nvSpPr>
          <p:cNvPr id="19" name="object 19"/>
          <p:cNvSpPr txBox="1"/>
          <p:nvPr/>
        </p:nvSpPr>
        <p:spPr>
          <a:xfrm>
            <a:off x="447410" y="1012256"/>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170</a:t>
            </a:r>
            <a:endParaRPr sz="350">
              <a:latin typeface="Microsoft Sans Serif"/>
              <a:cs typeface="Microsoft Sans Serif"/>
            </a:endParaRPr>
          </a:p>
        </p:txBody>
      </p:sp>
      <p:sp>
        <p:nvSpPr>
          <p:cNvPr id="20" name="object 20"/>
          <p:cNvSpPr txBox="1"/>
          <p:nvPr/>
        </p:nvSpPr>
        <p:spPr>
          <a:xfrm>
            <a:off x="447410" y="473872"/>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180</a:t>
            </a:r>
            <a:endParaRPr sz="350">
              <a:latin typeface="Microsoft Sans Serif"/>
              <a:cs typeface="Microsoft Sans Serif"/>
            </a:endParaRPr>
          </a:p>
        </p:txBody>
      </p:sp>
      <p:sp>
        <p:nvSpPr>
          <p:cNvPr id="21" name="object 21"/>
          <p:cNvSpPr/>
          <p:nvPr/>
        </p:nvSpPr>
        <p:spPr>
          <a:xfrm>
            <a:off x="552991" y="517730"/>
            <a:ext cx="2896870" cy="2470150"/>
          </a:xfrm>
          <a:custGeom>
            <a:avLst/>
            <a:gdLst/>
            <a:ahLst/>
            <a:cxnLst/>
            <a:rect l="l" t="t" r="r" b="b"/>
            <a:pathLst>
              <a:path w="2896870" h="2470150">
                <a:moveTo>
                  <a:pt x="0" y="2153589"/>
                </a:moveTo>
                <a:lnTo>
                  <a:pt x="14796" y="2153589"/>
                </a:lnTo>
              </a:path>
              <a:path w="2896870" h="2470150">
                <a:moveTo>
                  <a:pt x="0" y="1615205"/>
                </a:moveTo>
                <a:lnTo>
                  <a:pt x="14796" y="1615205"/>
                </a:lnTo>
              </a:path>
              <a:path w="2896870" h="2470150">
                <a:moveTo>
                  <a:pt x="0" y="1076767"/>
                </a:moveTo>
                <a:lnTo>
                  <a:pt x="14796" y="1076767"/>
                </a:lnTo>
              </a:path>
              <a:path w="2896870" h="2470150">
                <a:moveTo>
                  <a:pt x="0" y="538383"/>
                </a:moveTo>
                <a:lnTo>
                  <a:pt x="14796" y="538383"/>
                </a:lnTo>
              </a:path>
              <a:path w="2896870" h="2470150">
                <a:moveTo>
                  <a:pt x="0" y="0"/>
                </a:moveTo>
                <a:lnTo>
                  <a:pt x="14796" y="0"/>
                </a:lnTo>
              </a:path>
              <a:path w="2896870" h="2470150">
                <a:moveTo>
                  <a:pt x="64368" y="2470032"/>
                </a:moveTo>
                <a:lnTo>
                  <a:pt x="64368" y="2455236"/>
                </a:lnTo>
              </a:path>
              <a:path w="2896870" h="2470150">
                <a:moveTo>
                  <a:pt x="1008403" y="2470032"/>
                </a:moveTo>
                <a:lnTo>
                  <a:pt x="1008403" y="2455236"/>
                </a:lnTo>
              </a:path>
              <a:path w="2896870" h="2470150">
                <a:moveTo>
                  <a:pt x="1952384" y="2470032"/>
                </a:moveTo>
                <a:lnTo>
                  <a:pt x="1952384" y="2455236"/>
                </a:lnTo>
              </a:path>
              <a:path w="2896870" h="2470150">
                <a:moveTo>
                  <a:pt x="2896419" y="2470032"/>
                </a:moveTo>
                <a:lnTo>
                  <a:pt x="2896419" y="2455236"/>
                </a:lnTo>
              </a:path>
            </a:pathLst>
          </a:custGeom>
          <a:ln w="5778">
            <a:solidFill>
              <a:srgbClr val="333333"/>
            </a:solidFill>
          </a:ln>
        </p:spPr>
        <p:txBody>
          <a:bodyPr wrap="square" lIns="0" tIns="0" rIns="0" bIns="0" rtlCol="0"/>
          <a:lstStyle/>
          <a:p>
            <a:endParaRPr/>
          </a:p>
        </p:txBody>
      </p:sp>
      <p:sp>
        <p:nvSpPr>
          <p:cNvPr id="22" name="object 22"/>
          <p:cNvSpPr txBox="1"/>
          <p:nvPr/>
        </p:nvSpPr>
        <p:spPr>
          <a:xfrm>
            <a:off x="577659" y="2973172"/>
            <a:ext cx="8001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30</a:t>
            </a:r>
            <a:endParaRPr sz="350">
              <a:latin typeface="Microsoft Sans Serif"/>
              <a:cs typeface="Microsoft Sans Serif"/>
            </a:endParaRPr>
          </a:p>
        </p:txBody>
      </p:sp>
      <p:sp>
        <p:nvSpPr>
          <p:cNvPr id="23" name="object 23"/>
          <p:cNvSpPr txBox="1"/>
          <p:nvPr/>
        </p:nvSpPr>
        <p:spPr>
          <a:xfrm>
            <a:off x="1521640" y="2973172"/>
            <a:ext cx="8001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40</a:t>
            </a:r>
            <a:endParaRPr sz="350">
              <a:latin typeface="Microsoft Sans Serif"/>
              <a:cs typeface="Microsoft Sans Serif"/>
            </a:endParaRPr>
          </a:p>
        </p:txBody>
      </p:sp>
      <p:sp>
        <p:nvSpPr>
          <p:cNvPr id="24" name="object 24"/>
          <p:cNvSpPr txBox="1"/>
          <p:nvPr/>
        </p:nvSpPr>
        <p:spPr>
          <a:xfrm>
            <a:off x="2465675" y="2973172"/>
            <a:ext cx="8001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50</a:t>
            </a:r>
            <a:endParaRPr sz="350">
              <a:latin typeface="Microsoft Sans Serif"/>
              <a:cs typeface="Microsoft Sans Serif"/>
            </a:endParaRPr>
          </a:p>
        </p:txBody>
      </p:sp>
      <p:sp>
        <p:nvSpPr>
          <p:cNvPr id="25" name="object 25"/>
          <p:cNvSpPr txBox="1"/>
          <p:nvPr/>
        </p:nvSpPr>
        <p:spPr>
          <a:xfrm>
            <a:off x="3409710" y="2973172"/>
            <a:ext cx="8001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60</a:t>
            </a:r>
            <a:endParaRPr sz="350">
              <a:latin typeface="Microsoft Sans Serif"/>
              <a:cs typeface="Microsoft Sans Serif"/>
            </a:endParaRPr>
          </a:p>
        </p:txBody>
      </p:sp>
      <p:sp>
        <p:nvSpPr>
          <p:cNvPr id="26" name="object 26"/>
          <p:cNvSpPr txBox="1"/>
          <p:nvPr/>
        </p:nvSpPr>
        <p:spPr>
          <a:xfrm>
            <a:off x="2126931" y="3030521"/>
            <a:ext cx="196850"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Microsoft Sans Serif"/>
                <a:cs typeface="Microsoft Sans Serif"/>
              </a:rPr>
              <a:t>weight</a:t>
            </a:r>
            <a:endParaRPr sz="450">
              <a:latin typeface="Microsoft Sans Serif"/>
              <a:cs typeface="Microsoft Sans Serif"/>
            </a:endParaRPr>
          </a:p>
        </p:txBody>
      </p:sp>
      <p:sp>
        <p:nvSpPr>
          <p:cNvPr id="27" name="object 27"/>
          <p:cNvSpPr txBox="1"/>
          <p:nvPr/>
        </p:nvSpPr>
        <p:spPr>
          <a:xfrm>
            <a:off x="365773" y="1619487"/>
            <a:ext cx="92075" cy="18732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height</a:t>
            </a:r>
            <a:endParaRPr sz="450">
              <a:latin typeface="Microsoft Sans Serif"/>
              <a:cs typeface="Microsoft Sans Serif"/>
            </a:endParaRPr>
          </a:p>
        </p:txBody>
      </p:sp>
      <p:sp>
        <p:nvSpPr>
          <p:cNvPr id="28" name="object 28"/>
          <p:cNvSpPr txBox="1"/>
          <p:nvPr/>
        </p:nvSpPr>
        <p:spPr>
          <a:xfrm>
            <a:off x="3958678" y="1507548"/>
            <a:ext cx="144780" cy="97155"/>
          </a:xfrm>
          <a:prstGeom prst="rect">
            <a:avLst/>
          </a:prstGeom>
        </p:spPr>
        <p:txBody>
          <a:bodyPr vert="horz" wrap="square" lIns="0" tIns="14604" rIns="0" bIns="0" rtlCol="0">
            <a:spAutoFit/>
          </a:bodyPr>
          <a:lstStyle/>
          <a:p>
            <a:pPr marL="12700">
              <a:lnSpc>
                <a:spcPct val="100000"/>
              </a:lnSpc>
              <a:spcBef>
                <a:spcPts val="114"/>
              </a:spcBef>
            </a:pPr>
            <a:r>
              <a:rPr sz="450" dirty="0">
                <a:latin typeface="Microsoft Sans Serif"/>
                <a:cs typeface="Microsoft Sans Serif"/>
              </a:rPr>
              <a:t>l</a:t>
            </a:r>
            <a:r>
              <a:rPr sz="450" spc="-10" dirty="0">
                <a:latin typeface="Microsoft Sans Serif"/>
                <a:cs typeface="Microsoft Sans Serif"/>
              </a:rPr>
              <a:t>ev</a:t>
            </a:r>
            <a:r>
              <a:rPr sz="450" spc="5" dirty="0">
                <a:latin typeface="Microsoft Sans Serif"/>
                <a:cs typeface="Microsoft Sans Serif"/>
              </a:rPr>
              <a:t>el</a:t>
            </a:r>
            <a:endParaRPr sz="450">
              <a:latin typeface="Microsoft Sans Serif"/>
              <a:cs typeface="Microsoft Sans Serif"/>
            </a:endParaRPr>
          </a:p>
        </p:txBody>
      </p:sp>
      <p:grpSp>
        <p:nvGrpSpPr>
          <p:cNvPr id="29" name="object 29"/>
          <p:cNvGrpSpPr/>
          <p:nvPr/>
        </p:nvGrpSpPr>
        <p:grpSpPr>
          <a:xfrm>
            <a:off x="3971378" y="1615774"/>
            <a:ext cx="93345" cy="280035"/>
            <a:chOff x="3971378" y="1615774"/>
            <a:chExt cx="93345" cy="280035"/>
          </a:xfrm>
        </p:grpSpPr>
        <p:sp>
          <p:nvSpPr>
            <p:cNvPr id="30" name="object 30"/>
            <p:cNvSpPr/>
            <p:nvPr/>
          </p:nvSpPr>
          <p:spPr>
            <a:xfrm>
              <a:off x="3971378" y="1615774"/>
              <a:ext cx="93345" cy="93345"/>
            </a:xfrm>
            <a:custGeom>
              <a:avLst/>
              <a:gdLst/>
              <a:ahLst/>
              <a:cxnLst/>
              <a:rect l="l" t="t" r="r" b="b"/>
              <a:pathLst>
                <a:path w="93345" h="93344">
                  <a:moveTo>
                    <a:pt x="93312" y="0"/>
                  </a:moveTo>
                  <a:lnTo>
                    <a:pt x="0" y="0"/>
                  </a:lnTo>
                  <a:lnTo>
                    <a:pt x="0" y="93312"/>
                  </a:lnTo>
                  <a:lnTo>
                    <a:pt x="93312" y="93312"/>
                  </a:lnTo>
                  <a:lnTo>
                    <a:pt x="93312" y="0"/>
                  </a:lnTo>
                  <a:close/>
                </a:path>
              </a:pathLst>
            </a:custGeom>
            <a:solidFill>
              <a:srgbClr val="F0F0F0"/>
            </a:solidFill>
          </p:spPr>
          <p:txBody>
            <a:bodyPr wrap="square" lIns="0" tIns="0" rIns="0" bIns="0" rtlCol="0"/>
            <a:lstStyle/>
            <a:p>
              <a:endParaRPr/>
            </a:p>
          </p:txBody>
        </p:sp>
        <p:sp>
          <p:nvSpPr>
            <p:cNvPr id="31" name="object 31"/>
            <p:cNvSpPr/>
            <p:nvPr/>
          </p:nvSpPr>
          <p:spPr>
            <a:xfrm>
              <a:off x="3971378" y="1709087"/>
              <a:ext cx="93345" cy="93345"/>
            </a:xfrm>
            <a:custGeom>
              <a:avLst/>
              <a:gdLst/>
              <a:ahLst/>
              <a:cxnLst/>
              <a:rect l="l" t="t" r="r" b="b"/>
              <a:pathLst>
                <a:path w="93345" h="93344">
                  <a:moveTo>
                    <a:pt x="93312" y="0"/>
                  </a:moveTo>
                  <a:lnTo>
                    <a:pt x="0" y="0"/>
                  </a:lnTo>
                  <a:lnTo>
                    <a:pt x="0" y="93312"/>
                  </a:lnTo>
                  <a:lnTo>
                    <a:pt x="93312" y="93312"/>
                  </a:lnTo>
                  <a:lnTo>
                    <a:pt x="93312" y="0"/>
                  </a:lnTo>
                  <a:close/>
                </a:path>
              </a:pathLst>
            </a:custGeom>
            <a:solidFill>
              <a:srgbClr val="BDBDBD"/>
            </a:solidFill>
          </p:spPr>
          <p:txBody>
            <a:bodyPr wrap="square" lIns="0" tIns="0" rIns="0" bIns="0" rtlCol="0"/>
            <a:lstStyle/>
            <a:p>
              <a:endParaRPr/>
            </a:p>
          </p:txBody>
        </p:sp>
        <p:sp>
          <p:nvSpPr>
            <p:cNvPr id="32" name="object 32"/>
            <p:cNvSpPr/>
            <p:nvPr/>
          </p:nvSpPr>
          <p:spPr>
            <a:xfrm>
              <a:off x="3971378" y="1802400"/>
              <a:ext cx="93345" cy="93345"/>
            </a:xfrm>
            <a:custGeom>
              <a:avLst/>
              <a:gdLst/>
              <a:ahLst/>
              <a:cxnLst/>
              <a:rect l="l" t="t" r="r" b="b"/>
              <a:pathLst>
                <a:path w="93345" h="93344">
                  <a:moveTo>
                    <a:pt x="93312" y="0"/>
                  </a:moveTo>
                  <a:lnTo>
                    <a:pt x="0" y="0"/>
                  </a:lnTo>
                  <a:lnTo>
                    <a:pt x="0" y="93312"/>
                  </a:lnTo>
                  <a:lnTo>
                    <a:pt x="93312" y="93312"/>
                  </a:lnTo>
                  <a:lnTo>
                    <a:pt x="93312" y="0"/>
                  </a:lnTo>
                  <a:close/>
                </a:path>
              </a:pathLst>
            </a:custGeom>
            <a:solidFill>
              <a:srgbClr val="636363"/>
            </a:solidFill>
          </p:spPr>
          <p:txBody>
            <a:bodyPr wrap="square" lIns="0" tIns="0" rIns="0" bIns="0" rtlCol="0"/>
            <a:lstStyle/>
            <a:p>
              <a:endParaRPr/>
            </a:p>
          </p:txBody>
        </p:sp>
      </p:grpSp>
      <p:sp>
        <p:nvSpPr>
          <p:cNvPr id="33" name="object 33"/>
          <p:cNvSpPr txBox="1"/>
          <p:nvPr/>
        </p:nvSpPr>
        <p:spPr>
          <a:xfrm>
            <a:off x="4081583" y="1618572"/>
            <a:ext cx="120014" cy="270510"/>
          </a:xfrm>
          <a:prstGeom prst="rect">
            <a:avLst/>
          </a:prstGeom>
        </p:spPr>
        <p:txBody>
          <a:bodyPr vert="horz" wrap="square" lIns="0" tIns="16510" rIns="0" bIns="0" rtlCol="0">
            <a:spAutoFit/>
          </a:bodyPr>
          <a:lstStyle/>
          <a:p>
            <a:pPr marL="12700">
              <a:lnSpc>
                <a:spcPct val="100000"/>
              </a:lnSpc>
              <a:spcBef>
                <a:spcPts val="130"/>
              </a:spcBef>
            </a:pPr>
            <a:r>
              <a:rPr sz="350" spc="15" dirty="0">
                <a:latin typeface="Microsoft Sans Serif"/>
                <a:cs typeface="Microsoft Sans Serif"/>
              </a:rPr>
              <a:t>0.95</a:t>
            </a:r>
            <a:endParaRPr sz="350">
              <a:latin typeface="Microsoft Sans Serif"/>
              <a:cs typeface="Microsoft Sans Serif"/>
            </a:endParaRPr>
          </a:p>
          <a:p>
            <a:pPr marL="12700">
              <a:lnSpc>
                <a:spcPct val="100000"/>
              </a:lnSpc>
              <a:spcBef>
                <a:spcPts val="315"/>
              </a:spcBef>
            </a:pPr>
            <a:r>
              <a:rPr sz="350" spc="15" dirty="0">
                <a:latin typeface="Microsoft Sans Serif"/>
                <a:cs typeface="Microsoft Sans Serif"/>
              </a:rPr>
              <a:t>0.8</a:t>
            </a:r>
            <a:endParaRPr sz="350">
              <a:latin typeface="Microsoft Sans Serif"/>
              <a:cs typeface="Microsoft Sans Serif"/>
            </a:endParaRPr>
          </a:p>
          <a:p>
            <a:pPr marL="12700">
              <a:lnSpc>
                <a:spcPct val="100000"/>
              </a:lnSpc>
              <a:spcBef>
                <a:spcPts val="315"/>
              </a:spcBef>
            </a:pPr>
            <a:r>
              <a:rPr sz="350" spc="15" dirty="0">
                <a:latin typeface="Microsoft Sans Serif"/>
                <a:cs typeface="Microsoft Sans Serif"/>
              </a:rPr>
              <a:t>0.5</a:t>
            </a:r>
            <a:endParaRPr sz="350">
              <a:latin typeface="Microsoft Sans Serif"/>
              <a:cs typeface="Microsoft Sans Serif"/>
            </a:endParaRPr>
          </a:p>
        </p:txBody>
      </p:sp>
      <p:sp>
        <p:nvSpPr>
          <p:cNvPr id="34" name="object 3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39</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36652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Prediction</a:t>
            </a:r>
            <a:r>
              <a:rPr sz="1200" spc="55" dirty="0">
                <a:solidFill>
                  <a:srgbClr val="F9F9F9"/>
                </a:solidFill>
              </a:rPr>
              <a:t> </a:t>
            </a:r>
            <a:r>
              <a:rPr sz="1200" spc="-50" dirty="0">
                <a:solidFill>
                  <a:srgbClr val="F9F9F9"/>
                </a:solidFill>
              </a:rPr>
              <a:t>intervals</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40</a:t>
            </a:r>
          </a:p>
        </p:txBody>
      </p:sp>
      <p:sp>
        <p:nvSpPr>
          <p:cNvPr id="3" name="object 3"/>
          <p:cNvSpPr txBox="1"/>
          <p:nvPr/>
        </p:nvSpPr>
        <p:spPr>
          <a:xfrm>
            <a:off x="321894" y="1020024"/>
            <a:ext cx="3924935" cy="1530985"/>
          </a:xfrm>
          <a:prstGeom prst="rect">
            <a:avLst/>
          </a:prstGeom>
        </p:spPr>
        <p:txBody>
          <a:bodyPr vert="horz" wrap="square" lIns="0" tIns="11430" rIns="0" bIns="0" rtlCol="0">
            <a:spAutoFit/>
          </a:bodyPr>
          <a:lstStyle/>
          <a:p>
            <a:pPr marL="38100">
              <a:lnSpc>
                <a:spcPct val="100000"/>
              </a:lnSpc>
              <a:spcBef>
                <a:spcPts val="90"/>
              </a:spcBef>
            </a:pPr>
            <a:r>
              <a:rPr sz="1100" spc="-20" dirty="0">
                <a:solidFill>
                  <a:srgbClr val="22373A"/>
                </a:solidFill>
                <a:latin typeface="Tahoma"/>
                <a:cs typeface="Tahoma"/>
              </a:rPr>
              <a:t>Our</a:t>
            </a:r>
            <a:r>
              <a:rPr sz="1100" spc="10" dirty="0">
                <a:solidFill>
                  <a:srgbClr val="22373A"/>
                </a:solidFill>
                <a:latin typeface="Tahoma"/>
                <a:cs typeface="Tahoma"/>
              </a:rPr>
              <a:t> </a:t>
            </a:r>
            <a:r>
              <a:rPr sz="1100" spc="-20" dirty="0">
                <a:solidFill>
                  <a:srgbClr val="22373A"/>
                </a:solidFill>
                <a:latin typeface="Tahoma"/>
                <a:cs typeface="Tahoma"/>
              </a:rPr>
              <a:t>full</a:t>
            </a:r>
            <a:r>
              <a:rPr sz="1100" spc="20" dirty="0">
                <a:solidFill>
                  <a:srgbClr val="22373A"/>
                </a:solidFill>
                <a:latin typeface="Tahoma"/>
                <a:cs typeface="Tahoma"/>
              </a:rPr>
              <a:t> </a:t>
            </a:r>
            <a:r>
              <a:rPr sz="1100" spc="-20" dirty="0">
                <a:solidFill>
                  <a:srgbClr val="22373A"/>
                </a:solidFill>
                <a:latin typeface="Tahoma"/>
                <a:cs typeface="Tahoma"/>
              </a:rPr>
              <a:t>statistical</a:t>
            </a:r>
            <a:r>
              <a:rPr sz="1100" spc="10" dirty="0">
                <a:solidFill>
                  <a:srgbClr val="22373A"/>
                </a:solidFill>
                <a:latin typeface="Tahoma"/>
                <a:cs typeface="Tahoma"/>
              </a:rPr>
              <a:t> </a:t>
            </a:r>
            <a:r>
              <a:rPr sz="1100" spc="-45" dirty="0">
                <a:solidFill>
                  <a:srgbClr val="22373A"/>
                </a:solidFill>
                <a:latin typeface="Tahoma"/>
                <a:cs typeface="Tahoma"/>
              </a:rPr>
              <a:t>model</a:t>
            </a:r>
            <a:r>
              <a:rPr sz="1100" spc="15" dirty="0">
                <a:solidFill>
                  <a:srgbClr val="22373A"/>
                </a:solidFill>
                <a:latin typeface="Tahoma"/>
                <a:cs typeface="Tahoma"/>
              </a:rPr>
              <a:t> </a:t>
            </a:r>
            <a:r>
              <a:rPr sz="1100" spc="-55" dirty="0">
                <a:solidFill>
                  <a:srgbClr val="22373A"/>
                </a:solidFill>
                <a:latin typeface="Tahoma"/>
                <a:cs typeface="Tahoma"/>
              </a:rPr>
              <a:t>is:</a:t>
            </a:r>
            <a:endParaRPr sz="1100">
              <a:latin typeface="Tahoma"/>
              <a:cs typeface="Tahoma"/>
            </a:endParaRPr>
          </a:p>
          <a:p>
            <a:pPr marL="38100">
              <a:lnSpc>
                <a:spcPct val="100000"/>
              </a:lnSpc>
              <a:spcBef>
                <a:spcPts val="835"/>
              </a:spcBef>
            </a:pPr>
            <a:r>
              <a:rPr sz="1100" i="1" spc="-55" dirty="0">
                <a:solidFill>
                  <a:srgbClr val="22373A"/>
                </a:solidFill>
                <a:latin typeface="Arial"/>
                <a:cs typeface="Arial"/>
              </a:rPr>
              <a:t>h</a:t>
            </a:r>
            <a:r>
              <a:rPr sz="1200" i="1" baseline="-10416" dirty="0">
                <a:solidFill>
                  <a:srgbClr val="22373A"/>
                </a:solidFill>
                <a:latin typeface="Franklin Gothic Medium"/>
                <a:cs typeface="Franklin Gothic Medium"/>
              </a:rPr>
              <a:t>i </a:t>
            </a:r>
            <a:r>
              <a:rPr sz="1200" i="1" spc="37" baseline="-10416" dirty="0">
                <a:solidFill>
                  <a:srgbClr val="22373A"/>
                </a:solidFill>
                <a:latin typeface="Franklin Gothic Medium"/>
                <a:cs typeface="Franklin Gothic Medium"/>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i="1" spc="15" dirty="0">
                <a:solidFill>
                  <a:srgbClr val="22373A"/>
                </a:solidFill>
                <a:latin typeface="Arial"/>
                <a:cs typeface="Arial"/>
              </a:rPr>
              <a:t>µ</a:t>
            </a:r>
            <a:r>
              <a:rPr sz="1200" i="1" baseline="-10416" dirty="0">
                <a:solidFill>
                  <a:srgbClr val="22373A"/>
                </a:solidFill>
                <a:latin typeface="Franklin Gothic Medium"/>
                <a:cs typeface="Franklin Gothic Medium"/>
              </a:rPr>
              <a:t>i </a:t>
            </a:r>
            <a:r>
              <a:rPr sz="1200" i="1" spc="37" baseline="-10416" dirty="0">
                <a:solidFill>
                  <a:srgbClr val="22373A"/>
                </a:solidFill>
                <a:latin typeface="Franklin Gothic Medium"/>
                <a:cs typeface="Franklin Gothic Medium"/>
              </a:rPr>
              <a:t> </a:t>
            </a:r>
            <a:r>
              <a:rPr sz="1100" spc="45" dirty="0">
                <a:solidFill>
                  <a:srgbClr val="22373A"/>
                </a:solidFill>
                <a:latin typeface="Tahoma"/>
                <a:cs typeface="Tahoma"/>
              </a:rPr>
              <a:t>=</a:t>
            </a:r>
            <a:r>
              <a:rPr sz="1100" spc="-45" dirty="0">
                <a:solidFill>
                  <a:srgbClr val="22373A"/>
                </a:solidFill>
                <a:latin typeface="Tahoma"/>
                <a:cs typeface="Tahoma"/>
              </a:rPr>
              <a:t> </a:t>
            </a:r>
            <a:r>
              <a:rPr sz="1100" i="1" spc="70" dirty="0">
                <a:solidFill>
                  <a:srgbClr val="22373A"/>
                </a:solidFill>
                <a:latin typeface="Arial"/>
                <a:cs typeface="Arial"/>
              </a:rPr>
              <a:t>α</a:t>
            </a:r>
            <a:r>
              <a:rPr sz="1100" i="1" spc="-60" dirty="0">
                <a:solidFill>
                  <a:srgbClr val="22373A"/>
                </a:solidFill>
                <a:latin typeface="Arial"/>
                <a:cs typeface="Arial"/>
              </a:rPr>
              <a:t> </a:t>
            </a:r>
            <a:r>
              <a:rPr sz="1100" spc="45" dirty="0">
                <a:solidFill>
                  <a:srgbClr val="22373A"/>
                </a:solidFill>
                <a:latin typeface="Tahoma"/>
                <a:cs typeface="Tahoma"/>
              </a:rPr>
              <a:t>+</a:t>
            </a:r>
            <a:r>
              <a:rPr sz="1100" spc="-105" dirty="0">
                <a:solidFill>
                  <a:srgbClr val="22373A"/>
                </a:solidFill>
                <a:latin typeface="Tahoma"/>
                <a:cs typeface="Tahoma"/>
              </a:rPr>
              <a:t> </a:t>
            </a:r>
            <a:r>
              <a:rPr sz="1100" i="1" spc="40" dirty="0">
                <a:solidFill>
                  <a:srgbClr val="22373A"/>
                </a:solidFill>
                <a:latin typeface="Arial"/>
                <a:cs typeface="Arial"/>
              </a:rPr>
              <a:t>β</a:t>
            </a:r>
            <a:r>
              <a:rPr sz="1100" i="1" spc="60" dirty="0">
                <a:solidFill>
                  <a:srgbClr val="22373A"/>
                </a:solidFill>
                <a:latin typeface="Arial"/>
                <a:cs typeface="Arial"/>
              </a:rPr>
              <a:t>x</a:t>
            </a:r>
            <a:r>
              <a:rPr sz="1100" i="1" spc="-5" dirty="0">
                <a:solidFill>
                  <a:srgbClr val="22373A"/>
                </a:solidFill>
                <a:latin typeface="Arial"/>
                <a:cs typeface="Arial"/>
              </a:rPr>
              <a:t>,</a:t>
            </a:r>
            <a:r>
              <a:rPr sz="1100" i="1" spc="-125" dirty="0">
                <a:solidFill>
                  <a:srgbClr val="22373A"/>
                </a:solidFill>
                <a:latin typeface="Arial"/>
                <a:cs typeface="Arial"/>
              </a:rPr>
              <a:t> </a:t>
            </a:r>
            <a:r>
              <a:rPr sz="1100" i="1" spc="-10" dirty="0">
                <a:solidFill>
                  <a:srgbClr val="22373A"/>
                </a:solidFill>
                <a:latin typeface="Arial"/>
                <a:cs typeface="Arial"/>
              </a:rPr>
              <a:t>σ</a:t>
            </a:r>
            <a:r>
              <a:rPr sz="1100" dirty="0">
                <a:solidFill>
                  <a:srgbClr val="22373A"/>
                </a:solidFill>
                <a:latin typeface="Tahoma"/>
                <a:cs typeface="Tahoma"/>
              </a:rPr>
              <a:t>)</a:t>
            </a:r>
            <a:endParaRPr sz="1100">
              <a:latin typeface="Tahoma"/>
              <a:cs typeface="Tahoma"/>
            </a:endParaRPr>
          </a:p>
          <a:p>
            <a:pPr marL="38100" marR="30480">
              <a:lnSpc>
                <a:spcPct val="118000"/>
              </a:lnSpc>
              <a:spcBef>
                <a:spcPts val="600"/>
              </a:spcBef>
            </a:pPr>
            <a:r>
              <a:rPr sz="1100" spc="-35" dirty="0">
                <a:solidFill>
                  <a:srgbClr val="22373A"/>
                </a:solidFill>
                <a:latin typeface="Tahoma"/>
                <a:cs typeface="Tahoma"/>
              </a:rPr>
              <a:t>Using</a:t>
            </a:r>
            <a:r>
              <a:rPr sz="1100" spc="35" dirty="0">
                <a:solidFill>
                  <a:srgbClr val="22373A"/>
                </a:solidFill>
                <a:latin typeface="Tahoma"/>
                <a:cs typeface="Tahoma"/>
              </a:rPr>
              <a:t> </a:t>
            </a:r>
            <a:r>
              <a:rPr sz="1100" b="1" spc="10" dirty="0">
                <a:solidFill>
                  <a:srgbClr val="22373A"/>
                </a:solidFill>
                <a:latin typeface="Times New Roman"/>
                <a:cs typeface="Times New Roman"/>
              </a:rPr>
              <a:t>add_epred_draws</a:t>
            </a:r>
            <a:r>
              <a:rPr sz="1100" b="1" spc="85" dirty="0">
                <a:solidFill>
                  <a:srgbClr val="22373A"/>
                </a:solidFill>
                <a:latin typeface="Times New Roman"/>
                <a:cs typeface="Times New Roman"/>
              </a:rPr>
              <a:t> </a:t>
            </a:r>
            <a:r>
              <a:rPr sz="1100" spc="-35" dirty="0">
                <a:solidFill>
                  <a:srgbClr val="22373A"/>
                </a:solidFill>
                <a:latin typeface="Tahoma"/>
                <a:cs typeface="Tahoma"/>
              </a:rPr>
              <a:t>only</a:t>
            </a:r>
            <a:r>
              <a:rPr sz="1100" spc="15" dirty="0">
                <a:solidFill>
                  <a:srgbClr val="22373A"/>
                </a:solidFill>
                <a:latin typeface="Tahoma"/>
                <a:cs typeface="Tahoma"/>
              </a:rPr>
              <a:t> </a:t>
            </a:r>
            <a:r>
              <a:rPr sz="1100" spc="-35" dirty="0">
                <a:solidFill>
                  <a:srgbClr val="22373A"/>
                </a:solidFill>
                <a:latin typeface="Tahoma"/>
                <a:cs typeface="Tahoma"/>
              </a:rPr>
              <a:t>plot</a:t>
            </a:r>
            <a:r>
              <a:rPr sz="1100" spc="-30" dirty="0">
                <a:solidFill>
                  <a:srgbClr val="22373A"/>
                </a:solidFill>
                <a:latin typeface="Tahoma"/>
                <a:cs typeface="Tahoma"/>
              </a:rPr>
              <a:t>s</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i="1" spc="20" dirty="0">
                <a:solidFill>
                  <a:srgbClr val="22373A"/>
                </a:solidFill>
                <a:latin typeface="Arial"/>
                <a:cs typeface="Arial"/>
              </a:rPr>
              <a:t>µ</a:t>
            </a:r>
            <a:r>
              <a:rPr sz="1100" i="1" spc="55" dirty="0">
                <a:solidFill>
                  <a:srgbClr val="22373A"/>
                </a:solidFill>
                <a:latin typeface="Arial"/>
                <a:cs typeface="Arial"/>
              </a:rPr>
              <a:t> </a:t>
            </a:r>
            <a:r>
              <a:rPr sz="1100" spc="-55" dirty="0">
                <a:solidFill>
                  <a:srgbClr val="22373A"/>
                </a:solidFill>
                <a:latin typeface="Tahoma"/>
                <a:cs typeface="Tahoma"/>
              </a:rPr>
              <a:t>p</a:t>
            </a:r>
            <a:r>
              <a:rPr sz="1100" spc="-85" dirty="0">
                <a:solidFill>
                  <a:srgbClr val="22373A"/>
                </a:solidFill>
                <a:latin typeface="Tahoma"/>
                <a:cs typeface="Tahoma"/>
              </a:rPr>
              <a:t>a</a:t>
            </a:r>
            <a:r>
              <a:rPr sz="1100" spc="-5" dirty="0">
                <a:solidFill>
                  <a:srgbClr val="22373A"/>
                </a:solidFill>
                <a:latin typeface="Tahoma"/>
                <a:cs typeface="Tahoma"/>
              </a:rPr>
              <a:t>r</a:t>
            </a:r>
            <a:r>
              <a:rPr sz="1100" dirty="0">
                <a:solidFill>
                  <a:srgbClr val="22373A"/>
                </a:solidFill>
                <a:latin typeface="Tahoma"/>
                <a:cs typeface="Tahoma"/>
              </a:rPr>
              <a:t>t</a:t>
            </a:r>
            <a:r>
              <a:rPr sz="1100" spc="15" dirty="0">
                <a:solidFill>
                  <a:srgbClr val="22373A"/>
                </a:solidFill>
                <a:latin typeface="Tahoma"/>
                <a:cs typeface="Tahoma"/>
              </a:rPr>
              <a:t> </a:t>
            </a:r>
            <a:r>
              <a:rPr sz="1100" spc="-45" dirty="0">
                <a:solidFill>
                  <a:srgbClr val="22373A"/>
                </a:solidFill>
                <a:latin typeface="Tahoma"/>
                <a:cs typeface="Tahoma"/>
              </a:rPr>
              <a:t>i.e</a:t>
            </a:r>
            <a:r>
              <a:rPr sz="1100" spc="-35" dirty="0">
                <a:solidFill>
                  <a:srgbClr val="22373A"/>
                </a:solidFill>
                <a:latin typeface="Tahoma"/>
                <a:cs typeface="Tahoma"/>
              </a:rPr>
              <a:t>.</a:t>
            </a:r>
            <a:r>
              <a:rPr sz="1100" spc="20" dirty="0">
                <a:solidFill>
                  <a:srgbClr val="22373A"/>
                </a:solidFill>
                <a:latin typeface="Tahoma"/>
                <a:cs typeface="Tahoma"/>
              </a:rPr>
              <a:t> </a:t>
            </a:r>
            <a:r>
              <a:rPr sz="1100" spc="-110" dirty="0">
                <a:solidFill>
                  <a:srgbClr val="22373A"/>
                </a:solidFill>
                <a:latin typeface="Tahoma"/>
                <a:cs typeface="Tahoma"/>
              </a:rPr>
              <a:t>w</a:t>
            </a:r>
            <a:r>
              <a:rPr sz="1100" spc="-95" dirty="0">
                <a:solidFill>
                  <a:srgbClr val="22373A"/>
                </a:solidFill>
                <a:latin typeface="Tahoma"/>
                <a:cs typeface="Tahoma"/>
              </a:rPr>
              <a:t>e</a:t>
            </a:r>
            <a:r>
              <a:rPr sz="1100" spc="20" dirty="0">
                <a:solidFill>
                  <a:srgbClr val="22373A"/>
                </a:solidFill>
                <a:latin typeface="Tahoma"/>
                <a:cs typeface="Tahoma"/>
              </a:rPr>
              <a:t> </a:t>
            </a:r>
            <a:r>
              <a:rPr sz="1100" spc="-85" dirty="0">
                <a:solidFill>
                  <a:srgbClr val="22373A"/>
                </a:solidFill>
                <a:latin typeface="Tahoma"/>
                <a:cs typeface="Tahoma"/>
              </a:rPr>
              <a:t>a</a:t>
            </a:r>
            <a:r>
              <a:rPr sz="1100" spc="-30" dirty="0">
                <a:solidFill>
                  <a:srgbClr val="22373A"/>
                </a:solidFill>
                <a:latin typeface="Tahoma"/>
                <a:cs typeface="Tahoma"/>
              </a:rPr>
              <a:t>r</a:t>
            </a:r>
            <a:r>
              <a:rPr sz="1100" spc="-95" dirty="0">
                <a:solidFill>
                  <a:srgbClr val="22373A"/>
                </a:solidFill>
                <a:latin typeface="Tahoma"/>
                <a:cs typeface="Tahoma"/>
              </a:rPr>
              <a:t>e</a:t>
            </a:r>
            <a:r>
              <a:rPr sz="1100" spc="20" dirty="0">
                <a:solidFill>
                  <a:srgbClr val="22373A"/>
                </a:solidFill>
                <a:latin typeface="Tahoma"/>
                <a:cs typeface="Tahoma"/>
              </a:rPr>
              <a:t> </a:t>
            </a:r>
            <a:r>
              <a:rPr sz="1100" spc="-20" dirty="0">
                <a:solidFill>
                  <a:srgbClr val="22373A"/>
                </a:solidFill>
                <a:latin typeface="Tahoma"/>
                <a:cs typeface="Tahoma"/>
              </a:rPr>
              <a:t>l</a:t>
            </a:r>
            <a:r>
              <a:rPr sz="1100" dirty="0">
                <a:solidFill>
                  <a:srgbClr val="22373A"/>
                </a:solidFill>
                <a:latin typeface="Tahoma"/>
                <a:cs typeface="Tahoma"/>
              </a:rPr>
              <a:t>o</a:t>
            </a:r>
            <a:r>
              <a:rPr sz="1100" spc="-25" dirty="0">
                <a:solidFill>
                  <a:srgbClr val="22373A"/>
                </a:solidFill>
                <a:latin typeface="Tahoma"/>
                <a:cs typeface="Tahoma"/>
              </a:rPr>
              <a:t>oki</a:t>
            </a:r>
            <a:r>
              <a:rPr sz="1100" spc="-40" dirty="0">
                <a:solidFill>
                  <a:srgbClr val="22373A"/>
                </a:solidFill>
                <a:latin typeface="Tahoma"/>
                <a:cs typeface="Tahoma"/>
              </a:rPr>
              <a:t>n</a:t>
            </a:r>
            <a:r>
              <a:rPr sz="1100" spc="-45" dirty="0">
                <a:solidFill>
                  <a:srgbClr val="22373A"/>
                </a:solidFill>
                <a:latin typeface="Tahoma"/>
                <a:cs typeface="Tahoma"/>
              </a:rPr>
              <a:t>g  </a:t>
            </a:r>
            <a:r>
              <a:rPr sz="1100" spc="-20" dirty="0">
                <a:solidFill>
                  <a:srgbClr val="22373A"/>
                </a:solidFill>
                <a:latin typeface="Tahoma"/>
                <a:cs typeface="Tahoma"/>
              </a:rPr>
              <a:t>at</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5" dirty="0">
                <a:solidFill>
                  <a:srgbClr val="22373A"/>
                </a:solidFill>
                <a:latin typeface="Tahoma"/>
                <a:cs typeface="Tahoma"/>
              </a:rPr>
              <a:t>mean</a:t>
            </a:r>
            <a:r>
              <a:rPr sz="1100" spc="20" dirty="0">
                <a:solidFill>
                  <a:srgbClr val="22373A"/>
                </a:solidFill>
                <a:latin typeface="Tahoma"/>
                <a:cs typeface="Tahoma"/>
              </a:rPr>
              <a:t> </a:t>
            </a:r>
            <a:r>
              <a:rPr sz="1100" spc="-55" dirty="0">
                <a:solidFill>
                  <a:srgbClr val="22373A"/>
                </a:solidFill>
                <a:latin typeface="Tahoma"/>
                <a:cs typeface="Tahoma"/>
              </a:rPr>
              <a:t>and</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30" dirty="0">
                <a:solidFill>
                  <a:srgbClr val="22373A"/>
                </a:solidFill>
                <a:latin typeface="Tahoma"/>
                <a:cs typeface="Tahoma"/>
              </a:rPr>
              <a:t>variability</a:t>
            </a:r>
            <a:r>
              <a:rPr sz="1100" spc="15" dirty="0">
                <a:solidFill>
                  <a:srgbClr val="22373A"/>
                </a:solidFill>
                <a:latin typeface="Tahoma"/>
                <a:cs typeface="Tahoma"/>
              </a:rPr>
              <a:t> </a:t>
            </a:r>
            <a:r>
              <a:rPr sz="1100" spc="-100"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expect</a:t>
            </a:r>
            <a:r>
              <a:rPr sz="1100" spc="20"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0" dirty="0">
                <a:solidFill>
                  <a:srgbClr val="22373A"/>
                </a:solidFill>
                <a:latin typeface="Tahoma"/>
                <a:cs typeface="Tahoma"/>
              </a:rPr>
              <a:t>mean.</a:t>
            </a:r>
            <a:r>
              <a:rPr sz="1100" spc="140" dirty="0">
                <a:solidFill>
                  <a:srgbClr val="22373A"/>
                </a:solidFill>
                <a:latin typeface="Tahoma"/>
                <a:cs typeface="Tahoma"/>
              </a:rPr>
              <a:t> </a:t>
            </a:r>
            <a:r>
              <a:rPr sz="1100" spc="-65" dirty="0">
                <a:solidFill>
                  <a:srgbClr val="22373A"/>
                </a:solidFill>
                <a:latin typeface="Tahoma"/>
                <a:cs typeface="Tahoma"/>
              </a:rPr>
              <a:t>If</a:t>
            </a:r>
            <a:r>
              <a:rPr sz="1100" spc="15"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50" dirty="0">
                <a:solidFill>
                  <a:srgbClr val="22373A"/>
                </a:solidFill>
                <a:latin typeface="Tahoma"/>
                <a:cs typeface="Tahoma"/>
              </a:rPr>
              <a:t>want </a:t>
            </a:r>
            <a:r>
              <a:rPr sz="1100" spc="-325" dirty="0">
                <a:solidFill>
                  <a:srgbClr val="22373A"/>
                </a:solidFill>
                <a:latin typeface="Tahoma"/>
                <a:cs typeface="Tahoma"/>
              </a:rPr>
              <a:t> </a:t>
            </a:r>
            <a:r>
              <a:rPr sz="1100" spc="-15" dirty="0">
                <a:solidFill>
                  <a:srgbClr val="22373A"/>
                </a:solidFill>
                <a:latin typeface="Tahoma"/>
                <a:cs typeface="Tahoma"/>
              </a:rPr>
              <a:t>to </a:t>
            </a:r>
            <a:r>
              <a:rPr sz="1100" spc="-40" dirty="0">
                <a:solidFill>
                  <a:srgbClr val="22373A"/>
                </a:solidFill>
                <a:latin typeface="Tahoma"/>
                <a:cs typeface="Tahoma"/>
              </a:rPr>
              <a:t>include </a:t>
            </a:r>
            <a:r>
              <a:rPr sz="1100" spc="-45" dirty="0">
                <a:solidFill>
                  <a:srgbClr val="22373A"/>
                </a:solidFill>
                <a:latin typeface="Tahoma"/>
                <a:cs typeface="Tahoma"/>
              </a:rPr>
              <a:t>the </a:t>
            </a:r>
            <a:r>
              <a:rPr sz="1100" spc="-30" dirty="0">
                <a:solidFill>
                  <a:srgbClr val="22373A"/>
                </a:solidFill>
                <a:latin typeface="Tahoma"/>
                <a:cs typeface="Tahoma"/>
              </a:rPr>
              <a:t>variability </a:t>
            </a:r>
            <a:r>
              <a:rPr sz="1100" spc="-75" dirty="0">
                <a:solidFill>
                  <a:srgbClr val="22373A"/>
                </a:solidFill>
                <a:latin typeface="Tahoma"/>
                <a:cs typeface="Tahoma"/>
              </a:rPr>
              <a:t>expressed</a:t>
            </a:r>
            <a:r>
              <a:rPr sz="1100" spc="190" dirty="0">
                <a:solidFill>
                  <a:srgbClr val="22373A"/>
                </a:solidFill>
                <a:latin typeface="Tahoma"/>
                <a:cs typeface="Tahoma"/>
              </a:rPr>
              <a:t> </a:t>
            </a:r>
            <a:r>
              <a:rPr sz="1100" spc="-65" dirty="0">
                <a:solidFill>
                  <a:srgbClr val="22373A"/>
                </a:solidFill>
                <a:latin typeface="Tahoma"/>
                <a:cs typeface="Tahoma"/>
              </a:rPr>
              <a:t>by</a:t>
            </a:r>
            <a:r>
              <a:rPr sz="1100" spc="215" dirty="0">
                <a:solidFill>
                  <a:srgbClr val="22373A"/>
                </a:solidFill>
                <a:latin typeface="Tahoma"/>
                <a:cs typeface="Tahoma"/>
              </a:rPr>
              <a:t> </a:t>
            </a:r>
            <a:r>
              <a:rPr sz="1100" i="1" spc="-45" dirty="0">
                <a:solidFill>
                  <a:srgbClr val="22373A"/>
                </a:solidFill>
                <a:latin typeface="Arial"/>
                <a:cs typeface="Arial"/>
              </a:rPr>
              <a:t>σ</a:t>
            </a:r>
            <a:r>
              <a:rPr sz="1100" i="1" spc="215" dirty="0">
                <a:solidFill>
                  <a:srgbClr val="22373A"/>
                </a:solidFill>
                <a:latin typeface="Arial"/>
                <a:cs typeface="Arial"/>
              </a:rPr>
              <a:t> </a:t>
            </a:r>
            <a:r>
              <a:rPr sz="1100" spc="-40" dirty="0">
                <a:solidFill>
                  <a:srgbClr val="22373A"/>
                </a:solidFill>
                <a:latin typeface="Tahoma"/>
                <a:cs typeface="Tahoma"/>
              </a:rPr>
              <a:t>i.e. the </a:t>
            </a:r>
            <a:r>
              <a:rPr sz="1100" spc="-30" dirty="0">
                <a:solidFill>
                  <a:srgbClr val="22373A"/>
                </a:solidFill>
                <a:latin typeface="Tahoma"/>
                <a:cs typeface="Tahoma"/>
              </a:rPr>
              <a:t>variability </a:t>
            </a:r>
            <a:r>
              <a:rPr sz="1100" spc="-105" dirty="0">
                <a:solidFill>
                  <a:srgbClr val="22373A"/>
                </a:solidFill>
                <a:latin typeface="Tahoma"/>
                <a:cs typeface="Tahoma"/>
              </a:rPr>
              <a:t>we </a:t>
            </a:r>
            <a:r>
              <a:rPr sz="1100" spc="-100" dirty="0">
                <a:solidFill>
                  <a:srgbClr val="22373A"/>
                </a:solidFill>
                <a:latin typeface="Tahoma"/>
                <a:cs typeface="Tahoma"/>
              </a:rPr>
              <a:t> </a:t>
            </a:r>
            <a:r>
              <a:rPr sz="1100" spc="-30" dirty="0">
                <a:solidFill>
                  <a:srgbClr val="22373A"/>
                </a:solidFill>
                <a:latin typeface="Tahoma"/>
                <a:cs typeface="Tahoma"/>
              </a:rPr>
              <a:t>might</a:t>
            </a:r>
            <a:r>
              <a:rPr sz="1100" spc="20" dirty="0">
                <a:solidFill>
                  <a:srgbClr val="22373A"/>
                </a:solidFill>
                <a:latin typeface="Tahoma"/>
                <a:cs typeface="Tahoma"/>
              </a:rPr>
              <a:t> </a:t>
            </a:r>
            <a:r>
              <a:rPr sz="1100" spc="-45" dirty="0">
                <a:solidFill>
                  <a:srgbClr val="22373A"/>
                </a:solidFill>
                <a:latin typeface="Tahoma"/>
                <a:cs typeface="Tahoma"/>
              </a:rPr>
              <a:t>expect</a:t>
            </a:r>
            <a:r>
              <a:rPr sz="1100" spc="25" dirty="0">
                <a:solidFill>
                  <a:srgbClr val="22373A"/>
                </a:solidFill>
                <a:latin typeface="Tahoma"/>
                <a:cs typeface="Tahoma"/>
              </a:rPr>
              <a:t> </a:t>
            </a:r>
            <a:r>
              <a:rPr sz="1100" spc="-55" dirty="0">
                <a:solidFill>
                  <a:srgbClr val="22373A"/>
                </a:solidFill>
                <a:latin typeface="Tahoma"/>
                <a:cs typeface="Tahoma"/>
              </a:rPr>
              <a:t>on</a:t>
            </a:r>
            <a:r>
              <a:rPr sz="1100" spc="2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20" dirty="0">
                <a:solidFill>
                  <a:srgbClr val="22373A"/>
                </a:solidFill>
                <a:latin typeface="Tahoma"/>
                <a:cs typeface="Tahoma"/>
              </a:rPr>
              <a:t>trial-by-trial</a:t>
            </a:r>
            <a:r>
              <a:rPr sz="1100" spc="25" dirty="0">
                <a:solidFill>
                  <a:srgbClr val="22373A"/>
                </a:solidFill>
                <a:latin typeface="Tahoma"/>
                <a:cs typeface="Tahoma"/>
              </a:rPr>
              <a:t> </a:t>
            </a:r>
            <a:r>
              <a:rPr sz="1100" spc="-50" dirty="0">
                <a:solidFill>
                  <a:srgbClr val="22373A"/>
                </a:solidFill>
                <a:latin typeface="Tahoma"/>
                <a:cs typeface="Tahoma"/>
              </a:rPr>
              <a:t>basis,</a:t>
            </a:r>
            <a:r>
              <a:rPr sz="1100" spc="15" dirty="0">
                <a:solidFill>
                  <a:srgbClr val="22373A"/>
                </a:solidFill>
                <a:latin typeface="Tahoma"/>
                <a:cs typeface="Tahoma"/>
              </a:rPr>
              <a:t> </a:t>
            </a:r>
            <a:r>
              <a:rPr sz="1100" spc="-105" dirty="0">
                <a:solidFill>
                  <a:srgbClr val="22373A"/>
                </a:solidFill>
                <a:latin typeface="Tahoma"/>
                <a:cs typeface="Tahoma"/>
              </a:rPr>
              <a:t>we</a:t>
            </a:r>
            <a:r>
              <a:rPr sz="1100" spc="25" dirty="0">
                <a:solidFill>
                  <a:srgbClr val="22373A"/>
                </a:solidFill>
                <a:latin typeface="Tahoma"/>
                <a:cs typeface="Tahoma"/>
              </a:rPr>
              <a:t> </a:t>
            </a:r>
            <a:r>
              <a:rPr sz="1100" spc="-75" dirty="0">
                <a:solidFill>
                  <a:srgbClr val="22373A"/>
                </a:solidFill>
                <a:latin typeface="Tahoma"/>
                <a:cs typeface="Tahoma"/>
              </a:rPr>
              <a:t>need</a:t>
            </a:r>
            <a:r>
              <a:rPr sz="1100" spc="2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35" dirty="0">
                <a:solidFill>
                  <a:srgbClr val="22373A"/>
                </a:solidFill>
                <a:latin typeface="Tahoma"/>
                <a:cs typeface="Tahoma"/>
              </a:rPr>
              <a:t>switch</a:t>
            </a:r>
            <a:r>
              <a:rPr sz="1100" spc="20" dirty="0">
                <a:solidFill>
                  <a:srgbClr val="22373A"/>
                </a:solidFill>
                <a:latin typeface="Tahoma"/>
                <a:cs typeface="Tahoma"/>
              </a:rPr>
              <a:t> </a:t>
            </a:r>
            <a:r>
              <a:rPr sz="1100" spc="-15" dirty="0">
                <a:solidFill>
                  <a:srgbClr val="22373A"/>
                </a:solidFill>
                <a:latin typeface="Tahoma"/>
                <a:cs typeface="Tahoma"/>
              </a:rPr>
              <a:t>to</a:t>
            </a:r>
            <a:r>
              <a:rPr sz="1100" spc="25" dirty="0">
                <a:solidFill>
                  <a:srgbClr val="22373A"/>
                </a:solidFill>
                <a:latin typeface="Tahoma"/>
                <a:cs typeface="Tahoma"/>
              </a:rPr>
              <a:t> </a:t>
            </a:r>
            <a:r>
              <a:rPr sz="1100" spc="-50" dirty="0">
                <a:solidFill>
                  <a:srgbClr val="22373A"/>
                </a:solidFill>
                <a:latin typeface="Tahoma"/>
                <a:cs typeface="Tahoma"/>
              </a:rPr>
              <a:t>using </a:t>
            </a:r>
            <a:r>
              <a:rPr sz="1100" spc="-45" dirty="0">
                <a:solidFill>
                  <a:srgbClr val="22373A"/>
                </a:solidFill>
                <a:latin typeface="Tahoma"/>
                <a:cs typeface="Tahoma"/>
              </a:rPr>
              <a:t> </a:t>
            </a:r>
            <a:r>
              <a:rPr sz="1100" spc="-40" dirty="0">
                <a:solidFill>
                  <a:srgbClr val="22373A"/>
                </a:solidFill>
                <a:latin typeface="Tahoma"/>
                <a:cs typeface="Tahoma"/>
              </a:rPr>
              <a:t>the</a:t>
            </a:r>
            <a:r>
              <a:rPr sz="1100" spc="10" dirty="0">
                <a:solidFill>
                  <a:srgbClr val="22373A"/>
                </a:solidFill>
                <a:latin typeface="Tahoma"/>
                <a:cs typeface="Tahoma"/>
              </a:rPr>
              <a:t> </a:t>
            </a:r>
            <a:r>
              <a:rPr sz="1100" b="1" spc="35" dirty="0">
                <a:solidFill>
                  <a:srgbClr val="22373A"/>
                </a:solidFill>
                <a:latin typeface="Times New Roman"/>
                <a:cs typeface="Times New Roman"/>
              </a:rPr>
              <a:t>add_predicted_draws</a:t>
            </a:r>
            <a:r>
              <a:rPr sz="1100" b="1" spc="85" dirty="0">
                <a:solidFill>
                  <a:srgbClr val="22373A"/>
                </a:solidFill>
                <a:latin typeface="Times New Roman"/>
                <a:cs typeface="Times New Roman"/>
              </a:rPr>
              <a:t> </a:t>
            </a:r>
            <a:r>
              <a:rPr sz="1100" spc="-35" dirty="0">
                <a:solidFill>
                  <a:srgbClr val="22373A"/>
                </a:solidFill>
                <a:latin typeface="Tahoma"/>
                <a:cs typeface="Tahoma"/>
              </a:rPr>
              <a:t>function.</a:t>
            </a:r>
            <a:endParaRPr sz="1100">
              <a:latin typeface="Tahoma"/>
              <a:cs typeface="Tahoma"/>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36652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Prediction</a:t>
            </a:r>
            <a:r>
              <a:rPr sz="1200" spc="55" dirty="0">
                <a:solidFill>
                  <a:srgbClr val="F9F9F9"/>
                </a:solidFill>
              </a:rPr>
              <a:t> </a:t>
            </a:r>
            <a:r>
              <a:rPr sz="1200" spc="-50" dirty="0">
                <a:solidFill>
                  <a:srgbClr val="F9F9F9"/>
                </a:solidFill>
              </a:rPr>
              <a:t>intervals</a:t>
            </a:r>
            <a:endParaRPr sz="1200"/>
          </a:p>
        </p:txBody>
      </p:sp>
      <p:sp>
        <p:nvSpPr>
          <p:cNvPr id="3" name="object 3"/>
          <p:cNvSpPr/>
          <p:nvPr/>
        </p:nvSpPr>
        <p:spPr>
          <a:xfrm>
            <a:off x="322046" y="441871"/>
            <a:ext cx="3964304" cy="953135"/>
          </a:xfrm>
          <a:custGeom>
            <a:avLst/>
            <a:gdLst/>
            <a:ahLst/>
            <a:cxnLst/>
            <a:rect l="l" t="t" r="r" b="b"/>
            <a:pathLst>
              <a:path w="3964304" h="953135">
                <a:moveTo>
                  <a:pt x="3963911" y="0"/>
                </a:moveTo>
                <a:lnTo>
                  <a:pt x="0" y="0"/>
                </a:lnTo>
                <a:lnTo>
                  <a:pt x="0" y="952817"/>
                </a:lnTo>
                <a:lnTo>
                  <a:pt x="3963911" y="95281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32441"/>
            <a:ext cx="3292475" cy="9423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height_data</a:t>
            </a:r>
            <a:r>
              <a:rPr sz="600" spc="-3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892175">
              <a:lnSpc>
                <a:spcPct val="111400"/>
              </a:lnSpc>
            </a:pP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a:t>
            </a:r>
            <a:r>
              <a:rPr sz="600" spc="15" dirty="0">
                <a:solidFill>
                  <a:srgbClr val="C4A000"/>
                </a:solidFill>
                <a:latin typeface="SimSun"/>
                <a:cs typeface="SimSun"/>
              </a:rPr>
              <a:t>weight =</a:t>
            </a:r>
            <a:r>
              <a:rPr sz="600" spc="20" dirty="0">
                <a:solidFill>
                  <a:srgbClr val="C4A000"/>
                </a:solidFill>
                <a:latin typeface="SimSun"/>
                <a:cs typeface="SimSun"/>
              </a:rPr>
              <a:t> </a:t>
            </a:r>
            <a:r>
              <a:rPr sz="600" spc="15" dirty="0">
                <a:latin typeface="SimSun"/>
                <a:cs typeface="SimSun"/>
              </a:rPr>
              <a:t>seq_range</a:t>
            </a:r>
            <a:r>
              <a:rPr sz="600" spc="15" dirty="0">
                <a:solidFill>
                  <a:srgbClr val="22373A"/>
                </a:solidFill>
                <a:latin typeface="SimSun"/>
                <a:cs typeface="SimSun"/>
              </a:rPr>
              <a:t>(weight,</a:t>
            </a:r>
            <a:r>
              <a:rPr sz="600" spc="20" dirty="0">
                <a:solidFill>
                  <a:srgbClr val="22373A"/>
                </a:solidFill>
                <a:latin typeface="SimSun"/>
                <a:cs typeface="SimSun"/>
              </a:rPr>
              <a:t> </a:t>
            </a:r>
            <a:r>
              <a:rPr sz="600" spc="15" dirty="0">
                <a:solidFill>
                  <a:srgbClr val="C4A000"/>
                </a:solidFill>
                <a:latin typeface="SimSun"/>
                <a:cs typeface="SimSun"/>
              </a:rPr>
              <a:t>n</a:t>
            </a:r>
            <a:r>
              <a:rPr sz="600" spc="2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51</a:t>
            </a:r>
            <a:r>
              <a:rPr sz="600" spc="15" dirty="0">
                <a:solidFill>
                  <a:srgbClr val="22373A"/>
                </a:solidFill>
                <a:latin typeface="SimSun"/>
                <a:cs typeface="SimSun"/>
              </a:rPr>
              <a:t>))</a:t>
            </a:r>
            <a:r>
              <a:rPr sz="600" spc="20"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add_predicted_draws</a:t>
            </a:r>
            <a:r>
              <a:rPr sz="600" spc="15" dirty="0">
                <a:solidFill>
                  <a:srgbClr val="22373A"/>
                </a:solidFill>
                <a:latin typeface="SimSun"/>
                <a:cs typeface="SimSun"/>
              </a:rPr>
              <a:t>(hw_model)</a:t>
            </a:r>
            <a:r>
              <a:rPr sz="600" spc="1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a:lnSpc>
                <a:spcPct val="100000"/>
              </a:lnSpc>
              <a:spcBef>
                <a:spcPts val="85"/>
              </a:spcBef>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22373A"/>
                </a:solidFill>
                <a:latin typeface="SimSun"/>
                <a:cs typeface="SimSun"/>
              </a:rPr>
              <a:t>weight,</a:t>
            </a:r>
            <a:r>
              <a:rPr sz="600" spc="10" dirty="0">
                <a:solidFill>
                  <a:srgbClr val="22373A"/>
                </a:solidFill>
                <a:latin typeface="SimSun"/>
                <a:cs typeface="SimSun"/>
              </a:rPr>
              <a:t> </a:t>
            </a:r>
            <a:r>
              <a:rPr sz="600" spc="15" dirty="0">
                <a:solidFill>
                  <a:srgbClr val="C4A000"/>
                </a:solidFill>
                <a:latin typeface="SimSun"/>
                <a:cs typeface="SimSun"/>
              </a:rPr>
              <a:t>y</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5080">
              <a:lnSpc>
                <a:spcPct val="111400"/>
              </a:lnSpc>
            </a:pPr>
            <a:r>
              <a:rPr sz="600" spc="15" dirty="0">
                <a:latin typeface="SimSun"/>
                <a:cs typeface="SimSun"/>
              </a:rPr>
              <a:t>stat_lineribbon</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y</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22373A"/>
                </a:solidFill>
                <a:latin typeface="SimSun"/>
                <a:cs typeface="SimSun"/>
              </a:rPr>
              <a:t>.prediction),</a:t>
            </a:r>
            <a:r>
              <a:rPr sz="600" spc="20" dirty="0">
                <a:solidFill>
                  <a:srgbClr val="22373A"/>
                </a:solidFill>
                <a:latin typeface="SimSun"/>
                <a:cs typeface="SimSun"/>
              </a:rPr>
              <a:t> </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latin typeface="SimSun"/>
                <a:cs typeface="SimSun"/>
              </a:rPr>
              <a:t>c</a:t>
            </a:r>
            <a:r>
              <a:rPr sz="600" spc="15" dirty="0">
                <a:solidFill>
                  <a:srgbClr val="22373A"/>
                </a:solidFill>
                <a:latin typeface="SimSun"/>
                <a:cs typeface="SimSun"/>
              </a:rPr>
              <a:t>(.</a:t>
            </a:r>
            <a:r>
              <a:rPr sz="600" spc="15" dirty="0">
                <a:solidFill>
                  <a:srgbClr val="0000CE"/>
                </a:solidFill>
                <a:latin typeface="SimSun"/>
                <a:cs typeface="SimSun"/>
              </a:rPr>
              <a:t>95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80</a:t>
            </a: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50</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alpha</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0000CE"/>
                </a:solidFill>
                <a:latin typeface="SimSun"/>
                <a:cs typeface="SimSun"/>
              </a:rPr>
              <a:t>1</a:t>
            </a:r>
            <a:r>
              <a:rPr sz="600" spc="15" dirty="0">
                <a:latin typeface="SimSun"/>
                <a:cs typeface="SimSun"/>
              </a:rPr>
              <a:t>/</a:t>
            </a:r>
            <a:r>
              <a:rPr sz="600" spc="15" dirty="0">
                <a:solidFill>
                  <a:srgbClr val="0000CE"/>
                </a:solidFill>
                <a:latin typeface="SimSun"/>
                <a:cs typeface="SimSun"/>
              </a:rPr>
              <a:t>4</a:t>
            </a:r>
            <a:r>
              <a:rPr sz="600" spc="15" dirty="0">
                <a:solidFill>
                  <a:srgbClr val="22373A"/>
                </a:solidFill>
                <a:latin typeface="SimSun"/>
                <a:cs typeface="SimSun"/>
              </a:rPr>
              <a:t>)</a:t>
            </a:r>
            <a:r>
              <a:rPr sz="600" spc="2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geom_point</a:t>
            </a:r>
            <a:r>
              <a:rPr sz="600" spc="15" dirty="0">
                <a:solidFill>
                  <a:srgbClr val="22373A"/>
                </a:solidFill>
                <a:latin typeface="SimSun"/>
                <a:cs typeface="SimSun"/>
              </a:rPr>
              <a:t>(</a:t>
            </a:r>
            <a:r>
              <a:rPr sz="600" spc="15" dirty="0">
                <a:solidFill>
                  <a:srgbClr val="C4A000"/>
                </a:solidFill>
                <a:latin typeface="SimSun"/>
                <a:cs typeface="SimSun"/>
              </a:rPr>
              <a:t>data</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height_data) </a:t>
            </a:r>
            <a:r>
              <a:rPr sz="600" spc="15" dirty="0">
                <a:latin typeface="SimSun"/>
                <a:cs typeface="SimSun"/>
              </a:rPr>
              <a:t>+</a:t>
            </a:r>
            <a:endParaRPr sz="600">
              <a:latin typeface="SimSun"/>
              <a:cs typeface="SimSun"/>
            </a:endParaRPr>
          </a:p>
          <a:p>
            <a:pPr marL="93345" marR="1657985">
              <a:lnSpc>
                <a:spcPct val="111400"/>
              </a:lnSpc>
            </a:pPr>
            <a:r>
              <a:rPr sz="600" spc="15" dirty="0">
                <a:latin typeface="SimSun"/>
                <a:cs typeface="SimSun"/>
              </a:rPr>
              <a:t>scale_fill_brewer</a:t>
            </a:r>
            <a:r>
              <a:rPr sz="600" spc="15" dirty="0">
                <a:solidFill>
                  <a:srgbClr val="22373A"/>
                </a:solidFill>
                <a:latin typeface="SimSun"/>
                <a:cs typeface="SimSun"/>
              </a:rPr>
              <a:t>(</a:t>
            </a:r>
            <a:r>
              <a:rPr sz="600" spc="15" dirty="0">
                <a:solidFill>
                  <a:srgbClr val="C4A000"/>
                </a:solidFill>
                <a:latin typeface="SimSun"/>
                <a:cs typeface="SimSun"/>
              </a:rPr>
              <a:t>palette = </a:t>
            </a:r>
            <a:r>
              <a:rPr sz="600" spc="15" dirty="0">
                <a:solidFill>
                  <a:srgbClr val="4F9905"/>
                </a:solidFill>
                <a:latin typeface="SimSun"/>
                <a:cs typeface="SimSun"/>
              </a:rPr>
              <a:t>"Reds"</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 = </a:t>
            </a:r>
            <a:r>
              <a:rPr sz="600" spc="15" dirty="0">
                <a:solidFill>
                  <a:srgbClr val="4F9905"/>
                </a:solidFill>
                <a:latin typeface="SimSun"/>
                <a:cs typeface="SimSun"/>
              </a:rPr>
              <a:t>"Reds"</a:t>
            </a:r>
            <a:r>
              <a:rPr sz="600" spc="15" dirty="0">
                <a:solidFill>
                  <a:srgbClr val="22373A"/>
                </a:solidFill>
                <a:latin typeface="SimSun"/>
                <a:cs typeface="SimSun"/>
              </a:rPr>
              <a:t>) </a:t>
            </a:r>
            <a:r>
              <a:rPr sz="600" spc="15" dirty="0">
                <a:latin typeface="SimSun"/>
                <a:cs typeface="SimSun"/>
              </a:rPr>
              <a:t>+ </a:t>
            </a:r>
            <a:r>
              <a:rPr sz="600" spc="-290" dirty="0">
                <a:latin typeface="SimSun"/>
                <a:cs typeface="SimSun"/>
              </a:rPr>
              <a:t> </a:t>
            </a:r>
            <a:r>
              <a:rPr sz="600" spc="15" dirty="0">
                <a:latin typeface="SimSun"/>
                <a:cs typeface="SimSun"/>
              </a:rPr>
              <a:t>theme_bw</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359994" y="1547576"/>
            <a:ext cx="3888104" cy="1555750"/>
            <a:chOff x="359994" y="1547576"/>
            <a:chExt cx="3888104" cy="1555750"/>
          </a:xfrm>
        </p:grpSpPr>
        <p:sp>
          <p:nvSpPr>
            <p:cNvPr id="6" name="object 6"/>
            <p:cNvSpPr/>
            <p:nvPr/>
          </p:nvSpPr>
          <p:spPr>
            <a:xfrm>
              <a:off x="359994" y="1547576"/>
              <a:ext cx="3888104" cy="1555750"/>
            </a:xfrm>
            <a:custGeom>
              <a:avLst/>
              <a:gdLst/>
              <a:ahLst/>
              <a:cxnLst/>
              <a:rect l="l" t="t" r="r" b="b"/>
              <a:pathLst>
                <a:path w="3888104" h="1555750">
                  <a:moveTo>
                    <a:pt x="3888028" y="0"/>
                  </a:moveTo>
                  <a:lnTo>
                    <a:pt x="0" y="0"/>
                  </a:lnTo>
                  <a:lnTo>
                    <a:pt x="0" y="1555211"/>
                  </a:lnTo>
                  <a:lnTo>
                    <a:pt x="3888028" y="1555211"/>
                  </a:lnTo>
                  <a:lnTo>
                    <a:pt x="3888028" y="0"/>
                  </a:lnTo>
                  <a:close/>
                </a:path>
              </a:pathLst>
            </a:custGeom>
            <a:solidFill>
              <a:srgbClr val="FFFFFF"/>
            </a:solidFill>
          </p:spPr>
          <p:txBody>
            <a:bodyPr wrap="square" lIns="0" tIns="0" rIns="0" bIns="0" rtlCol="0"/>
            <a:lstStyle/>
            <a:p>
              <a:endParaRPr/>
            </a:p>
          </p:txBody>
        </p:sp>
        <p:sp>
          <p:nvSpPr>
            <p:cNvPr id="7" name="object 7"/>
            <p:cNvSpPr/>
            <p:nvPr/>
          </p:nvSpPr>
          <p:spPr>
            <a:xfrm>
              <a:off x="567787" y="1577168"/>
              <a:ext cx="3315335" cy="1353820"/>
            </a:xfrm>
            <a:custGeom>
              <a:avLst/>
              <a:gdLst/>
              <a:ahLst/>
              <a:cxnLst/>
              <a:rect l="l" t="t" r="r" b="b"/>
              <a:pathLst>
                <a:path w="3315335" h="1353820">
                  <a:moveTo>
                    <a:pt x="0" y="1215278"/>
                  </a:moveTo>
                  <a:lnTo>
                    <a:pt x="3314814" y="1215278"/>
                  </a:lnTo>
                </a:path>
                <a:path w="3315335" h="1353820">
                  <a:moveTo>
                    <a:pt x="0" y="963961"/>
                  </a:moveTo>
                  <a:lnTo>
                    <a:pt x="3314814" y="963961"/>
                  </a:lnTo>
                </a:path>
                <a:path w="3315335" h="1353820">
                  <a:moveTo>
                    <a:pt x="0" y="712697"/>
                  </a:moveTo>
                  <a:lnTo>
                    <a:pt x="3314814" y="712697"/>
                  </a:lnTo>
                </a:path>
                <a:path w="3315335" h="1353820">
                  <a:moveTo>
                    <a:pt x="0" y="461433"/>
                  </a:moveTo>
                  <a:lnTo>
                    <a:pt x="3314814" y="461433"/>
                  </a:lnTo>
                </a:path>
                <a:path w="3315335" h="1353820">
                  <a:moveTo>
                    <a:pt x="0" y="210115"/>
                  </a:moveTo>
                  <a:lnTo>
                    <a:pt x="3314814" y="210115"/>
                  </a:lnTo>
                </a:path>
                <a:path w="3315335" h="1353820">
                  <a:moveTo>
                    <a:pt x="521589" y="1353303"/>
                  </a:moveTo>
                  <a:lnTo>
                    <a:pt x="521589" y="0"/>
                  </a:lnTo>
                </a:path>
                <a:path w="3315335" h="1353820">
                  <a:moveTo>
                    <a:pt x="1465624" y="1353303"/>
                  </a:moveTo>
                  <a:lnTo>
                    <a:pt x="1465624" y="0"/>
                  </a:lnTo>
                </a:path>
                <a:path w="3315335" h="1353820">
                  <a:moveTo>
                    <a:pt x="2409605" y="1353303"/>
                  </a:moveTo>
                  <a:lnTo>
                    <a:pt x="2409605" y="0"/>
                  </a:lnTo>
                </a:path>
              </a:pathLst>
            </a:custGeom>
            <a:ln w="3175">
              <a:solidFill>
                <a:srgbClr val="EBEBEB"/>
              </a:solidFill>
            </a:ln>
          </p:spPr>
          <p:txBody>
            <a:bodyPr wrap="square" lIns="0" tIns="0" rIns="0" bIns="0" rtlCol="0"/>
            <a:lstStyle/>
            <a:p>
              <a:endParaRPr/>
            </a:p>
          </p:txBody>
        </p:sp>
        <p:sp>
          <p:nvSpPr>
            <p:cNvPr id="8" name="object 8"/>
            <p:cNvSpPr/>
            <p:nvPr/>
          </p:nvSpPr>
          <p:spPr>
            <a:xfrm>
              <a:off x="567787" y="1577168"/>
              <a:ext cx="3315335" cy="1353820"/>
            </a:xfrm>
            <a:custGeom>
              <a:avLst/>
              <a:gdLst/>
              <a:ahLst/>
              <a:cxnLst/>
              <a:rect l="l" t="t" r="r" b="b"/>
              <a:pathLst>
                <a:path w="3315335" h="1353820">
                  <a:moveTo>
                    <a:pt x="0" y="1340883"/>
                  </a:moveTo>
                  <a:lnTo>
                    <a:pt x="3314814" y="1340883"/>
                  </a:lnTo>
                </a:path>
                <a:path w="3315335" h="1353820">
                  <a:moveTo>
                    <a:pt x="0" y="1089620"/>
                  </a:moveTo>
                  <a:lnTo>
                    <a:pt x="3314814" y="1089620"/>
                  </a:lnTo>
                </a:path>
                <a:path w="3315335" h="1353820">
                  <a:moveTo>
                    <a:pt x="0" y="838356"/>
                  </a:moveTo>
                  <a:lnTo>
                    <a:pt x="3314814" y="838356"/>
                  </a:lnTo>
                </a:path>
                <a:path w="3315335" h="1353820">
                  <a:moveTo>
                    <a:pt x="0" y="587038"/>
                  </a:moveTo>
                  <a:lnTo>
                    <a:pt x="3314814" y="587038"/>
                  </a:lnTo>
                </a:path>
                <a:path w="3315335" h="1353820">
                  <a:moveTo>
                    <a:pt x="0" y="335774"/>
                  </a:moveTo>
                  <a:lnTo>
                    <a:pt x="3314814" y="335774"/>
                  </a:lnTo>
                </a:path>
                <a:path w="3315335" h="1353820">
                  <a:moveTo>
                    <a:pt x="0" y="84510"/>
                  </a:moveTo>
                  <a:lnTo>
                    <a:pt x="3314814" y="84510"/>
                  </a:lnTo>
                </a:path>
                <a:path w="3315335" h="1353820">
                  <a:moveTo>
                    <a:pt x="49572" y="1353303"/>
                  </a:moveTo>
                  <a:lnTo>
                    <a:pt x="49572" y="0"/>
                  </a:lnTo>
                </a:path>
              </a:pathLst>
            </a:custGeom>
            <a:ln w="5778">
              <a:solidFill>
                <a:srgbClr val="EBEBEB"/>
              </a:solidFill>
            </a:ln>
          </p:spPr>
          <p:txBody>
            <a:bodyPr wrap="square" lIns="0" tIns="0" rIns="0" bIns="0" rtlCol="0"/>
            <a:lstStyle/>
            <a:p>
              <a:endParaRPr/>
            </a:p>
          </p:txBody>
        </p:sp>
        <p:pic>
          <p:nvPicPr>
            <p:cNvPr id="9" name="object 9"/>
            <p:cNvPicPr/>
            <p:nvPr/>
          </p:nvPicPr>
          <p:blipFill>
            <a:blip r:embed="rId2" cstate="print"/>
            <a:stretch>
              <a:fillRect/>
            </a:stretch>
          </p:blipFill>
          <p:spPr>
            <a:xfrm>
              <a:off x="706001" y="1577168"/>
              <a:ext cx="3038386" cy="1353303"/>
            </a:xfrm>
            <a:prstGeom prst="rect">
              <a:avLst/>
            </a:prstGeom>
          </p:spPr>
        </p:pic>
        <p:sp>
          <p:nvSpPr>
            <p:cNvPr id="10" name="object 10"/>
            <p:cNvSpPr/>
            <p:nvPr/>
          </p:nvSpPr>
          <p:spPr>
            <a:xfrm>
              <a:off x="567787" y="1577168"/>
              <a:ext cx="3315335" cy="1353820"/>
            </a:xfrm>
            <a:custGeom>
              <a:avLst/>
              <a:gdLst/>
              <a:ahLst/>
              <a:cxnLst/>
              <a:rect l="l" t="t" r="r" b="b"/>
              <a:pathLst>
                <a:path w="3315335" h="1353820">
                  <a:moveTo>
                    <a:pt x="0" y="1353303"/>
                  </a:moveTo>
                  <a:lnTo>
                    <a:pt x="3314814" y="1353303"/>
                  </a:lnTo>
                  <a:lnTo>
                    <a:pt x="3314814" y="0"/>
                  </a:lnTo>
                  <a:lnTo>
                    <a:pt x="0" y="0"/>
                  </a:lnTo>
                  <a:lnTo>
                    <a:pt x="0" y="1353303"/>
                  </a:lnTo>
                  <a:close/>
                </a:path>
              </a:pathLst>
            </a:custGeom>
            <a:ln w="5778">
              <a:solidFill>
                <a:srgbClr val="333333"/>
              </a:solidFill>
            </a:ln>
          </p:spPr>
          <p:txBody>
            <a:bodyPr wrap="square" lIns="0" tIns="0" rIns="0" bIns="0" rtlCol="0"/>
            <a:lstStyle/>
            <a:p>
              <a:endParaRPr/>
            </a:p>
          </p:txBody>
        </p:sp>
      </p:grpSp>
      <p:sp>
        <p:nvSpPr>
          <p:cNvPr id="11" name="object 11"/>
          <p:cNvSpPr txBox="1"/>
          <p:nvPr/>
        </p:nvSpPr>
        <p:spPr>
          <a:xfrm>
            <a:off x="460110" y="2874248"/>
            <a:ext cx="9398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130</a:t>
            </a:r>
            <a:endParaRPr sz="350">
              <a:latin typeface="Microsoft Sans Serif"/>
              <a:cs typeface="Microsoft Sans Serif"/>
            </a:endParaRPr>
          </a:p>
        </p:txBody>
      </p:sp>
      <p:sp>
        <p:nvSpPr>
          <p:cNvPr id="12" name="object 12"/>
          <p:cNvSpPr txBox="1"/>
          <p:nvPr/>
        </p:nvSpPr>
        <p:spPr>
          <a:xfrm>
            <a:off x="460110" y="2622930"/>
            <a:ext cx="9398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140</a:t>
            </a:r>
            <a:endParaRPr sz="350">
              <a:latin typeface="Microsoft Sans Serif"/>
              <a:cs typeface="Microsoft Sans Serif"/>
            </a:endParaRPr>
          </a:p>
        </p:txBody>
      </p:sp>
      <p:sp>
        <p:nvSpPr>
          <p:cNvPr id="13" name="object 13"/>
          <p:cNvSpPr txBox="1"/>
          <p:nvPr/>
        </p:nvSpPr>
        <p:spPr>
          <a:xfrm>
            <a:off x="460110" y="2120402"/>
            <a:ext cx="93980" cy="33528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160</a:t>
            </a:r>
            <a:endParaRPr sz="350">
              <a:latin typeface="Microsoft Sans Serif"/>
              <a:cs typeface="Microsoft Sans Serif"/>
            </a:endParaRPr>
          </a:p>
          <a:p>
            <a:pPr>
              <a:lnSpc>
                <a:spcPct val="100000"/>
              </a:lnSpc>
            </a:pPr>
            <a:endParaRPr sz="400">
              <a:latin typeface="Microsoft Sans Serif"/>
              <a:cs typeface="Microsoft Sans Serif"/>
            </a:endParaRPr>
          </a:p>
          <a:p>
            <a:pPr>
              <a:lnSpc>
                <a:spcPct val="100000"/>
              </a:lnSpc>
            </a:pPr>
            <a:endParaRPr sz="400">
              <a:latin typeface="Microsoft Sans Serif"/>
              <a:cs typeface="Microsoft Sans Serif"/>
            </a:endParaRPr>
          </a:p>
          <a:p>
            <a:pPr>
              <a:lnSpc>
                <a:spcPct val="100000"/>
              </a:lnSpc>
              <a:spcBef>
                <a:spcPts val="30"/>
              </a:spcBef>
            </a:pPr>
            <a:endParaRPr sz="550">
              <a:latin typeface="Microsoft Sans Serif"/>
              <a:cs typeface="Microsoft Sans Serif"/>
            </a:endParaRPr>
          </a:p>
          <a:p>
            <a:pPr>
              <a:lnSpc>
                <a:spcPct val="100000"/>
              </a:lnSpc>
            </a:pPr>
            <a:r>
              <a:rPr sz="350" spc="15" dirty="0">
                <a:solidFill>
                  <a:srgbClr val="4D4D4D"/>
                </a:solidFill>
                <a:latin typeface="Microsoft Sans Serif"/>
                <a:cs typeface="Microsoft Sans Serif"/>
              </a:rPr>
              <a:t>150</a:t>
            </a:r>
            <a:endParaRPr sz="350">
              <a:latin typeface="Microsoft Sans Serif"/>
              <a:cs typeface="Microsoft Sans Serif"/>
            </a:endParaRPr>
          </a:p>
        </p:txBody>
      </p:sp>
      <p:sp>
        <p:nvSpPr>
          <p:cNvPr id="14" name="object 14"/>
          <p:cNvSpPr txBox="1"/>
          <p:nvPr/>
        </p:nvSpPr>
        <p:spPr>
          <a:xfrm>
            <a:off x="460110" y="1869084"/>
            <a:ext cx="9398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170</a:t>
            </a:r>
            <a:endParaRPr sz="350">
              <a:latin typeface="Microsoft Sans Serif"/>
              <a:cs typeface="Microsoft Sans Serif"/>
            </a:endParaRPr>
          </a:p>
        </p:txBody>
      </p:sp>
      <p:sp>
        <p:nvSpPr>
          <p:cNvPr id="15" name="object 15"/>
          <p:cNvSpPr txBox="1"/>
          <p:nvPr/>
        </p:nvSpPr>
        <p:spPr>
          <a:xfrm>
            <a:off x="460110" y="1617821"/>
            <a:ext cx="9398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180</a:t>
            </a:r>
            <a:endParaRPr sz="350">
              <a:latin typeface="Microsoft Sans Serif"/>
              <a:cs typeface="Microsoft Sans Serif"/>
            </a:endParaRPr>
          </a:p>
        </p:txBody>
      </p:sp>
      <p:sp>
        <p:nvSpPr>
          <p:cNvPr id="16" name="object 16"/>
          <p:cNvSpPr/>
          <p:nvPr/>
        </p:nvSpPr>
        <p:spPr>
          <a:xfrm>
            <a:off x="552991" y="1661679"/>
            <a:ext cx="2896870" cy="1283970"/>
          </a:xfrm>
          <a:custGeom>
            <a:avLst/>
            <a:gdLst/>
            <a:ahLst/>
            <a:cxnLst/>
            <a:rect l="l" t="t" r="r" b="b"/>
            <a:pathLst>
              <a:path w="2896870" h="1283970">
                <a:moveTo>
                  <a:pt x="0" y="1256373"/>
                </a:moveTo>
                <a:lnTo>
                  <a:pt x="14796" y="1256373"/>
                </a:lnTo>
              </a:path>
              <a:path w="2896870" h="1283970">
                <a:moveTo>
                  <a:pt x="0" y="1005109"/>
                </a:moveTo>
                <a:lnTo>
                  <a:pt x="14796" y="1005109"/>
                </a:lnTo>
              </a:path>
              <a:path w="2896870" h="1283970">
                <a:moveTo>
                  <a:pt x="0" y="753845"/>
                </a:moveTo>
                <a:lnTo>
                  <a:pt x="14796" y="753845"/>
                </a:lnTo>
              </a:path>
              <a:path w="2896870" h="1283970">
                <a:moveTo>
                  <a:pt x="0" y="502527"/>
                </a:moveTo>
                <a:lnTo>
                  <a:pt x="14796" y="502527"/>
                </a:lnTo>
              </a:path>
              <a:path w="2896870" h="1283970">
                <a:moveTo>
                  <a:pt x="0" y="251263"/>
                </a:moveTo>
                <a:lnTo>
                  <a:pt x="14796" y="251263"/>
                </a:lnTo>
              </a:path>
              <a:path w="2896870" h="1283970">
                <a:moveTo>
                  <a:pt x="0" y="0"/>
                </a:moveTo>
                <a:lnTo>
                  <a:pt x="14796" y="0"/>
                </a:lnTo>
              </a:path>
              <a:path w="2896870" h="1283970">
                <a:moveTo>
                  <a:pt x="64368" y="1283589"/>
                </a:moveTo>
                <a:lnTo>
                  <a:pt x="64368" y="1268793"/>
                </a:lnTo>
              </a:path>
              <a:path w="2896870" h="1283970">
                <a:moveTo>
                  <a:pt x="1008403" y="1283589"/>
                </a:moveTo>
                <a:lnTo>
                  <a:pt x="1008403" y="1268793"/>
                </a:lnTo>
              </a:path>
              <a:path w="2896870" h="1283970">
                <a:moveTo>
                  <a:pt x="1952384" y="1283589"/>
                </a:moveTo>
                <a:lnTo>
                  <a:pt x="1952384" y="1268793"/>
                </a:lnTo>
              </a:path>
              <a:path w="2896870" h="1283970">
                <a:moveTo>
                  <a:pt x="2896419" y="1283589"/>
                </a:moveTo>
                <a:lnTo>
                  <a:pt x="2896419" y="1268793"/>
                </a:lnTo>
              </a:path>
            </a:pathLst>
          </a:custGeom>
          <a:ln w="5778">
            <a:solidFill>
              <a:srgbClr val="333333"/>
            </a:solidFill>
          </a:ln>
        </p:spPr>
        <p:txBody>
          <a:bodyPr wrap="square" lIns="0" tIns="0" rIns="0" bIns="0" rtlCol="0"/>
          <a:lstStyle/>
          <a:p>
            <a:endParaRPr/>
          </a:p>
        </p:txBody>
      </p:sp>
      <p:sp>
        <p:nvSpPr>
          <p:cNvPr id="17" name="object 17"/>
          <p:cNvSpPr txBox="1"/>
          <p:nvPr/>
        </p:nvSpPr>
        <p:spPr>
          <a:xfrm>
            <a:off x="590359" y="2930678"/>
            <a:ext cx="6731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30</a:t>
            </a:r>
            <a:endParaRPr sz="350">
              <a:latin typeface="Microsoft Sans Serif"/>
              <a:cs typeface="Microsoft Sans Serif"/>
            </a:endParaRPr>
          </a:p>
        </p:txBody>
      </p:sp>
      <p:sp>
        <p:nvSpPr>
          <p:cNvPr id="18" name="object 18"/>
          <p:cNvSpPr txBox="1"/>
          <p:nvPr/>
        </p:nvSpPr>
        <p:spPr>
          <a:xfrm>
            <a:off x="1534340" y="2930678"/>
            <a:ext cx="6731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40</a:t>
            </a:r>
            <a:endParaRPr sz="350">
              <a:latin typeface="Microsoft Sans Serif"/>
              <a:cs typeface="Microsoft Sans Serif"/>
            </a:endParaRPr>
          </a:p>
        </p:txBody>
      </p:sp>
      <p:sp>
        <p:nvSpPr>
          <p:cNvPr id="19" name="object 19"/>
          <p:cNvSpPr txBox="1"/>
          <p:nvPr/>
        </p:nvSpPr>
        <p:spPr>
          <a:xfrm>
            <a:off x="2478375" y="2930678"/>
            <a:ext cx="6731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50</a:t>
            </a:r>
            <a:endParaRPr sz="350">
              <a:latin typeface="Microsoft Sans Serif"/>
              <a:cs typeface="Microsoft Sans Serif"/>
            </a:endParaRPr>
          </a:p>
        </p:txBody>
      </p:sp>
      <p:sp>
        <p:nvSpPr>
          <p:cNvPr id="20" name="object 20"/>
          <p:cNvSpPr txBox="1"/>
          <p:nvPr/>
        </p:nvSpPr>
        <p:spPr>
          <a:xfrm>
            <a:off x="3422410" y="2930678"/>
            <a:ext cx="67310"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60</a:t>
            </a:r>
            <a:endParaRPr sz="350">
              <a:latin typeface="Microsoft Sans Serif"/>
              <a:cs typeface="Microsoft Sans Serif"/>
            </a:endParaRPr>
          </a:p>
        </p:txBody>
      </p:sp>
      <p:sp>
        <p:nvSpPr>
          <p:cNvPr id="21" name="object 21"/>
          <p:cNvSpPr txBox="1"/>
          <p:nvPr/>
        </p:nvSpPr>
        <p:spPr>
          <a:xfrm>
            <a:off x="2139631" y="2988027"/>
            <a:ext cx="184150" cy="9715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weight</a:t>
            </a:r>
            <a:endParaRPr sz="450">
              <a:latin typeface="Microsoft Sans Serif"/>
              <a:cs typeface="Microsoft Sans Serif"/>
            </a:endParaRPr>
          </a:p>
        </p:txBody>
      </p:sp>
      <p:sp>
        <p:nvSpPr>
          <p:cNvPr id="22" name="object 22"/>
          <p:cNvSpPr txBox="1"/>
          <p:nvPr/>
        </p:nvSpPr>
        <p:spPr>
          <a:xfrm>
            <a:off x="365773" y="2160197"/>
            <a:ext cx="92075" cy="18732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height</a:t>
            </a:r>
            <a:endParaRPr sz="450">
              <a:latin typeface="Microsoft Sans Serif"/>
              <a:cs typeface="Microsoft Sans Serif"/>
            </a:endParaRPr>
          </a:p>
        </p:txBody>
      </p:sp>
      <p:sp>
        <p:nvSpPr>
          <p:cNvPr id="23" name="object 23"/>
          <p:cNvSpPr txBox="1"/>
          <p:nvPr/>
        </p:nvSpPr>
        <p:spPr>
          <a:xfrm>
            <a:off x="3971378" y="2048258"/>
            <a:ext cx="132080" cy="97155"/>
          </a:xfrm>
          <a:prstGeom prst="rect">
            <a:avLst/>
          </a:prstGeom>
        </p:spPr>
        <p:txBody>
          <a:bodyPr vert="horz" wrap="square" lIns="0" tIns="14604" rIns="0" bIns="0" rtlCol="0">
            <a:spAutoFit/>
          </a:bodyPr>
          <a:lstStyle/>
          <a:p>
            <a:pPr>
              <a:lnSpc>
                <a:spcPct val="100000"/>
              </a:lnSpc>
              <a:spcBef>
                <a:spcPts val="114"/>
              </a:spcBef>
            </a:pPr>
            <a:r>
              <a:rPr sz="450" dirty="0">
                <a:latin typeface="Microsoft Sans Serif"/>
                <a:cs typeface="Microsoft Sans Serif"/>
              </a:rPr>
              <a:t>l</a:t>
            </a:r>
            <a:r>
              <a:rPr sz="450" spc="-10" dirty="0">
                <a:latin typeface="Microsoft Sans Serif"/>
                <a:cs typeface="Microsoft Sans Serif"/>
              </a:rPr>
              <a:t>ev</a:t>
            </a:r>
            <a:r>
              <a:rPr sz="450" spc="5" dirty="0">
                <a:latin typeface="Microsoft Sans Serif"/>
                <a:cs typeface="Microsoft Sans Serif"/>
              </a:rPr>
              <a:t>el</a:t>
            </a:r>
            <a:endParaRPr sz="450">
              <a:latin typeface="Microsoft Sans Serif"/>
              <a:cs typeface="Microsoft Sans Serif"/>
            </a:endParaRPr>
          </a:p>
        </p:txBody>
      </p:sp>
      <p:grpSp>
        <p:nvGrpSpPr>
          <p:cNvPr id="24" name="object 24"/>
          <p:cNvGrpSpPr/>
          <p:nvPr/>
        </p:nvGrpSpPr>
        <p:grpSpPr>
          <a:xfrm>
            <a:off x="3971378" y="2156484"/>
            <a:ext cx="93345" cy="280035"/>
            <a:chOff x="3971378" y="2156484"/>
            <a:chExt cx="93345" cy="280035"/>
          </a:xfrm>
        </p:grpSpPr>
        <p:sp>
          <p:nvSpPr>
            <p:cNvPr id="25" name="object 25"/>
            <p:cNvSpPr/>
            <p:nvPr/>
          </p:nvSpPr>
          <p:spPr>
            <a:xfrm>
              <a:off x="3971378" y="2156484"/>
              <a:ext cx="93345" cy="93345"/>
            </a:xfrm>
            <a:custGeom>
              <a:avLst/>
              <a:gdLst/>
              <a:ahLst/>
              <a:cxnLst/>
              <a:rect l="l" t="t" r="r" b="b"/>
              <a:pathLst>
                <a:path w="93345" h="93344">
                  <a:moveTo>
                    <a:pt x="93312" y="0"/>
                  </a:moveTo>
                  <a:lnTo>
                    <a:pt x="0" y="0"/>
                  </a:lnTo>
                  <a:lnTo>
                    <a:pt x="0" y="93312"/>
                  </a:lnTo>
                  <a:lnTo>
                    <a:pt x="93312" y="93312"/>
                  </a:lnTo>
                  <a:lnTo>
                    <a:pt x="93312" y="0"/>
                  </a:lnTo>
                  <a:close/>
                </a:path>
              </a:pathLst>
            </a:custGeom>
            <a:solidFill>
              <a:srgbClr val="FEE0D2">
                <a:alpha val="25099"/>
              </a:srgbClr>
            </a:solidFill>
          </p:spPr>
          <p:txBody>
            <a:bodyPr wrap="square" lIns="0" tIns="0" rIns="0" bIns="0" rtlCol="0"/>
            <a:lstStyle/>
            <a:p>
              <a:endParaRPr/>
            </a:p>
          </p:txBody>
        </p:sp>
        <p:sp>
          <p:nvSpPr>
            <p:cNvPr id="26" name="object 26"/>
            <p:cNvSpPr/>
            <p:nvPr/>
          </p:nvSpPr>
          <p:spPr>
            <a:xfrm>
              <a:off x="3971378" y="2249797"/>
              <a:ext cx="93345" cy="93345"/>
            </a:xfrm>
            <a:custGeom>
              <a:avLst/>
              <a:gdLst/>
              <a:ahLst/>
              <a:cxnLst/>
              <a:rect l="l" t="t" r="r" b="b"/>
              <a:pathLst>
                <a:path w="93345" h="93344">
                  <a:moveTo>
                    <a:pt x="93312" y="0"/>
                  </a:moveTo>
                  <a:lnTo>
                    <a:pt x="0" y="0"/>
                  </a:lnTo>
                  <a:lnTo>
                    <a:pt x="0" y="93312"/>
                  </a:lnTo>
                  <a:lnTo>
                    <a:pt x="93312" y="93312"/>
                  </a:lnTo>
                  <a:lnTo>
                    <a:pt x="93312" y="0"/>
                  </a:lnTo>
                  <a:close/>
                </a:path>
              </a:pathLst>
            </a:custGeom>
            <a:solidFill>
              <a:srgbClr val="FC9272">
                <a:alpha val="25099"/>
              </a:srgbClr>
            </a:solidFill>
          </p:spPr>
          <p:txBody>
            <a:bodyPr wrap="square" lIns="0" tIns="0" rIns="0" bIns="0" rtlCol="0"/>
            <a:lstStyle/>
            <a:p>
              <a:endParaRPr/>
            </a:p>
          </p:txBody>
        </p:sp>
        <p:sp>
          <p:nvSpPr>
            <p:cNvPr id="27" name="object 27"/>
            <p:cNvSpPr/>
            <p:nvPr/>
          </p:nvSpPr>
          <p:spPr>
            <a:xfrm>
              <a:off x="3971378" y="2343110"/>
              <a:ext cx="93345" cy="93345"/>
            </a:xfrm>
            <a:custGeom>
              <a:avLst/>
              <a:gdLst/>
              <a:ahLst/>
              <a:cxnLst/>
              <a:rect l="l" t="t" r="r" b="b"/>
              <a:pathLst>
                <a:path w="93345" h="93344">
                  <a:moveTo>
                    <a:pt x="93312" y="0"/>
                  </a:moveTo>
                  <a:lnTo>
                    <a:pt x="0" y="0"/>
                  </a:lnTo>
                  <a:lnTo>
                    <a:pt x="0" y="93312"/>
                  </a:lnTo>
                  <a:lnTo>
                    <a:pt x="93312" y="93312"/>
                  </a:lnTo>
                  <a:lnTo>
                    <a:pt x="93312" y="0"/>
                  </a:lnTo>
                  <a:close/>
                </a:path>
              </a:pathLst>
            </a:custGeom>
            <a:solidFill>
              <a:srgbClr val="DE2D26">
                <a:alpha val="25099"/>
              </a:srgbClr>
            </a:solidFill>
          </p:spPr>
          <p:txBody>
            <a:bodyPr wrap="square" lIns="0" tIns="0" rIns="0" bIns="0" rtlCol="0"/>
            <a:lstStyle/>
            <a:p>
              <a:endParaRPr/>
            </a:p>
          </p:txBody>
        </p:sp>
      </p:grpSp>
      <p:sp>
        <p:nvSpPr>
          <p:cNvPr id="28" name="object 28"/>
          <p:cNvSpPr txBox="1"/>
          <p:nvPr/>
        </p:nvSpPr>
        <p:spPr>
          <a:xfrm>
            <a:off x="4094283" y="2159282"/>
            <a:ext cx="107314" cy="270510"/>
          </a:xfrm>
          <a:prstGeom prst="rect">
            <a:avLst/>
          </a:prstGeom>
        </p:spPr>
        <p:txBody>
          <a:bodyPr vert="horz" wrap="square" lIns="0" tIns="16510" rIns="0" bIns="0" rtlCol="0">
            <a:spAutoFit/>
          </a:bodyPr>
          <a:lstStyle/>
          <a:p>
            <a:pPr>
              <a:lnSpc>
                <a:spcPct val="100000"/>
              </a:lnSpc>
              <a:spcBef>
                <a:spcPts val="130"/>
              </a:spcBef>
            </a:pPr>
            <a:r>
              <a:rPr sz="350" spc="15" dirty="0">
                <a:latin typeface="Microsoft Sans Serif"/>
                <a:cs typeface="Microsoft Sans Serif"/>
              </a:rPr>
              <a:t>0.95</a:t>
            </a:r>
            <a:endParaRPr sz="350">
              <a:latin typeface="Microsoft Sans Serif"/>
              <a:cs typeface="Microsoft Sans Serif"/>
            </a:endParaRPr>
          </a:p>
          <a:p>
            <a:pPr>
              <a:lnSpc>
                <a:spcPct val="100000"/>
              </a:lnSpc>
              <a:spcBef>
                <a:spcPts val="315"/>
              </a:spcBef>
            </a:pPr>
            <a:r>
              <a:rPr sz="350" spc="15" dirty="0">
                <a:latin typeface="Microsoft Sans Serif"/>
                <a:cs typeface="Microsoft Sans Serif"/>
              </a:rPr>
              <a:t>0.8</a:t>
            </a:r>
            <a:endParaRPr sz="350">
              <a:latin typeface="Microsoft Sans Serif"/>
              <a:cs typeface="Microsoft Sans Serif"/>
            </a:endParaRPr>
          </a:p>
          <a:p>
            <a:pPr>
              <a:lnSpc>
                <a:spcPct val="100000"/>
              </a:lnSpc>
              <a:spcBef>
                <a:spcPts val="315"/>
              </a:spcBef>
            </a:pPr>
            <a:r>
              <a:rPr sz="350" spc="15" dirty="0">
                <a:latin typeface="Microsoft Sans Serif"/>
                <a:cs typeface="Microsoft Sans Serif"/>
              </a:rPr>
              <a:t>0.5</a:t>
            </a:r>
            <a:endParaRPr sz="350">
              <a:latin typeface="Microsoft Sans Serif"/>
              <a:cs typeface="Microsoft Sans Serif"/>
            </a:endParaRPr>
          </a:p>
        </p:txBody>
      </p:sp>
      <p:sp>
        <p:nvSpPr>
          <p:cNvPr id="29" name="object 29"/>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41</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20205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Interim</a:t>
            </a:r>
            <a:r>
              <a:rPr sz="1200" spc="50" dirty="0">
                <a:solidFill>
                  <a:srgbClr val="F9F9F9"/>
                </a:solidFill>
              </a:rPr>
              <a:t> </a:t>
            </a:r>
            <a:r>
              <a:rPr sz="1200" spc="-70" dirty="0">
                <a:solidFill>
                  <a:srgbClr val="F9F9F9"/>
                </a:solidFill>
              </a:rPr>
              <a:t>summary</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42</a:t>
            </a:r>
          </a:p>
        </p:txBody>
      </p:sp>
      <p:sp>
        <p:nvSpPr>
          <p:cNvPr id="3" name="object 3"/>
          <p:cNvSpPr txBox="1"/>
          <p:nvPr/>
        </p:nvSpPr>
        <p:spPr>
          <a:xfrm>
            <a:off x="447357" y="670062"/>
            <a:ext cx="3775710" cy="2202180"/>
          </a:xfrm>
          <a:prstGeom prst="rect">
            <a:avLst/>
          </a:prstGeom>
        </p:spPr>
        <p:txBody>
          <a:bodyPr vert="horz" wrap="square" lIns="0" tIns="12700" rIns="0" bIns="0" rtlCol="0">
            <a:spAutoFit/>
          </a:bodyPr>
          <a:lstStyle/>
          <a:p>
            <a:pPr marL="189230" marR="5080" indent="-177165">
              <a:lnSpc>
                <a:spcPct val="118000"/>
              </a:lnSpc>
              <a:spcBef>
                <a:spcPts val="100"/>
              </a:spcBef>
              <a:buChar char="•"/>
              <a:tabLst>
                <a:tab pos="189865" algn="l"/>
              </a:tabLst>
            </a:pPr>
            <a:r>
              <a:rPr sz="1100" spc="-85" dirty="0">
                <a:solidFill>
                  <a:srgbClr val="22373A"/>
                </a:solidFill>
                <a:latin typeface="Tahoma"/>
                <a:cs typeface="Tahoma"/>
              </a:rPr>
              <a:t>In</a:t>
            </a:r>
            <a:r>
              <a:rPr sz="1100" spc="-80" dirty="0">
                <a:solidFill>
                  <a:srgbClr val="22373A"/>
                </a:solidFill>
                <a:latin typeface="Tahoma"/>
                <a:cs typeface="Tahoma"/>
              </a:rPr>
              <a:t> </a:t>
            </a:r>
            <a:r>
              <a:rPr sz="1100" spc="-45" dirty="0">
                <a:solidFill>
                  <a:srgbClr val="22373A"/>
                </a:solidFill>
                <a:latin typeface="Tahoma"/>
                <a:cs typeface="Tahoma"/>
              </a:rPr>
              <a:t>Bayesian </a:t>
            </a:r>
            <a:r>
              <a:rPr sz="1100" spc="-40" dirty="0">
                <a:solidFill>
                  <a:srgbClr val="22373A"/>
                </a:solidFill>
                <a:latin typeface="Tahoma"/>
                <a:cs typeface="Tahoma"/>
              </a:rPr>
              <a:t>modelling, </a:t>
            </a:r>
            <a:r>
              <a:rPr sz="1100" spc="-105" dirty="0">
                <a:solidFill>
                  <a:srgbClr val="22373A"/>
                </a:solidFill>
                <a:latin typeface="Tahoma"/>
                <a:cs typeface="Tahoma"/>
              </a:rPr>
              <a:t>we</a:t>
            </a:r>
            <a:r>
              <a:rPr sz="1100" spc="-100" dirty="0">
                <a:solidFill>
                  <a:srgbClr val="22373A"/>
                </a:solidFill>
                <a:latin typeface="Tahoma"/>
                <a:cs typeface="Tahoma"/>
              </a:rPr>
              <a:t> </a:t>
            </a:r>
            <a:r>
              <a:rPr sz="1100" spc="-55" dirty="0">
                <a:solidFill>
                  <a:srgbClr val="22373A"/>
                </a:solidFill>
                <a:latin typeface="Tahoma"/>
                <a:cs typeface="Tahoma"/>
              </a:rPr>
              <a:t>derive </a:t>
            </a:r>
            <a:r>
              <a:rPr sz="1100" spc="-40" dirty="0">
                <a:solidFill>
                  <a:srgbClr val="22373A"/>
                </a:solidFill>
                <a:latin typeface="Tahoma"/>
                <a:cs typeface="Tahoma"/>
              </a:rPr>
              <a:t>the </a:t>
            </a:r>
            <a:r>
              <a:rPr sz="1100" b="1" spc="-50" dirty="0">
                <a:solidFill>
                  <a:srgbClr val="22373A"/>
                </a:solidFill>
                <a:latin typeface="Arial"/>
                <a:cs typeface="Arial"/>
              </a:rPr>
              <a:t>posterior</a:t>
            </a:r>
            <a:r>
              <a:rPr sz="1100" b="1" spc="-45" dirty="0">
                <a:solidFill>
                  <a:srgbClr val="22373A"/>
                </a:solidFill>
                <a:latin typeface="Arial"/>
                <a:cs typeface="Arial"/>
              </a:rPr>
              <a:t> probability </a:t>
            </a:r>
            <a:r>
              <a:rPr sz="1100" b="1" spc="-40" dirty="0">
                <a:solidFill>
                  <a:srgbClr val="22373A"/>
                </a:solidFill>
                <a:latin typeface="Arial"/>
                <a:cs typeface="Arial"/>
              </a:rPr>
              <a:t> </a:t>
            </a:r>
            <a:r>
              <a:rPr sz="1100" spc="-25" dirty="0">
                <a:solidFill>
                  <a:srgbClr val="22373A"/>
                </a:solidFill>
                <a:latin typeface="Tahoma"/>
                <a:cs typeface="Tahoma"/>
              </a:rPr>
              <a:t>(distribution</a:t>
            </a:r>
            <a:r>
              <a:rPr sz="1100" spc="1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50" dirty="0">
                <a:solidFill>
                  <a:srgbClr val="22373A"/>
                </a:solidFill>
                <a:latin typeface="Tahoma"/>
                <a:cs typeface="Tahoma"/>
              </a:rPr>
              <a:t>parameter(s)</a:t>
            </a:r>
            <a:r>
              <a:rPr sz="1100" spc="15" dirty="0">
                <a:solidFill>
                  <a:srgbClr val="22373A"/>
                </a:solidFill>
                <a:latin typeface="Tahoma"/>
                <a:cs typeface="Tahoma"/>
              </a:rPr>
              <a:t> </a:t>
            </a:r>
            <a:r>
              <a:rPr sz="1100" spc="-40" dirty="0">
                <a:solidFill>
                  <a:srgbClr val="22373A"/>
                </a:solidFill>
                <a:latin typeface="Tahoma"/>
                <a:cs typeface="Tahoma"/>
              </a:rPr>
              <a:t>after</a:t>
            </a:r>
            <a:r>
              <a:rPr sz="1100" spc="15" dirty="0">
                <a:solidFill>
                  <a:srgbClr val="22373A"/>
                </a:solidFill>
                <a:latin typeface="Tahoma"/>
                <a:cs typeface="Tahoma"/>
              </a:rPr>
              <a:t> </a:t>
            </a:r>
            <a:r>
              <a:rPr sz="1100" spc="-25" dirty="0">
                <a:solidFill>
                  <a:srgbClr val="22373A"/>
                </a:solidFill>
                <a:latin typeface="Tahoma"/>
                <a:cs typeface="Tahoma"/>
              </a:rPr>
              <a:t>taking</a:t>
            </a:r>
            <a:r>
              <a:rPr sz="1100" spc="20" dirty="0">
                <a:solidFill>
                  <a:srgbClr val="22373A"/>
                </a:solidFill>
                <a:latin typeface="Tahoma"/>
                <a:cs typeface="Tahoma"/>
              </a:rPr>
              <a:t> </a:t>
            </a:r>
            <a:r>
              <a:rPr sz="1100" spc="-25" dirty="0">
                <a:solidFill>
                  <a:srgbClr val="22373A"/>
                </a:solidFill>
                <a:latin typeface="Tahoma"/>
                <a:cs typeface="Tahoma"/>
              </a:rPr>
              <a:t>into</a:t>
            </a:r>
            <a:r>
              <a:rPr sz="1100" spc="15" dirty="0">
                <a:solidFill>
                  <a:srgbClr val="22373A"/>
                </a:solidFill>
                <a:latin typeface="Tahoma"/>
                <a:cs typeface="Tahoma"/>
              </a:rPr>
              <a:t> </a:t>
            </a:r>
            <a:r>
              <a:rPr sz="1100" spc="-40" dirty="0">
                <a:solidFill>
                  <a:srgbClr val="22373A"/>
                </a:solidFill>
                <a:latin typeface="Tahoma"/>
                <a:cs typeface="Tahoma"/>
              </a:rPr>
              <a:t>account </a:t>
            </a:r>
            <a:r>
              <a:rPr sz="1100" spc="-35" dirty="0">
                <a:solidFill>
                  <a:srgbClr val="22373A"/>
                </a:solidFill>
                <a:latin typeface="Tahoma"/>
                <a:cs typeface="Tahoma"/>
              </a:rPr>
              <a:t> </a:t>
            </a:r>
            <a:r>
              <a:rPr sz="1100" spc="-60" dirty="0">
                <a:solidFill>
                  <a:srgbClr val="22373A"/>
                </a:solidFill>
                <a:latin typeface="Tahoma"/>
                <a:cs typeface="Tahoma"/>
              </a:rPr>
              <a:t>observed</a:t>
            </a:r>
            <a:r>
              <a:rPr sz="1100" spc="15" dirty="0">
                <a:solidFill>
                  <a:srgbClr val="22373A"/>
                </a:solidFill>
                <a:latin typeface="Tahoma"/>
                <a:cs typeface="Tahoma"/>
              </a:rPr>
              <a:t> </a:t>
            </a:r>
            <a:r>
              <a:rPr sz="1100" spc="-30" dirty="0">
                <a:solidFill>
                  <a:srgbClr val="22373A"/>
                </a:solidFill>
                <a:latin typeface="Tahoma"/>
                <a:cs typeface="Tahoma"/>
              </a:rPr>
              <a:t>data)</a:t>
            </a:r>
            <a:r>
              <a:rPr sz="1100" spc="20" dirty="0">
                <a:solidFill>
                  <a:srgbClr val="22373A"/>
                </a:solidFill>
                <a:latin typeface="Tahoma"/>
                <a:cs typeface="Tahoma"/>
              </a:rPr>
              <a:t> </a:t>
            </a:r>
            <a:r>
              <a:rPr sz="1100" spc="-70" dirty="0">
                <a:solidFill>
                  <a:srgbClr val="22373A"/>
                </a:solidFill>
                <a:latin typeface="Tahoma"/>
                <a:cs typeface="Tahoma"/>
              </a:rPr>
              <a:t>as</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60" dirty="0">
                <a:solidFill>
                  <a:srgbClr val="22373A"/>
                </a:solidFill>
                <a:latin typeface="Tahoma"/>
                <a:cs typeface="Tahoma"/>
              </a:rPr>
              <a:t>consequence</a:t>
            </a:r>
            <a:r>
              <a:rPr sz="1100" spc="20"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b="1" spc="-55" dirty="0">
                <a:solidFill>
                  <a:srgbClr val="22373A"/>
                </a:solidFill>
                <a:latin typeface="Arial"/>
                <a:cs typeface="Arial"/>
              </a:rPr>
              <a:t>prior</a:t>
            </a:r>
            <a:r>
              <a:rPr sz="1100" b="1" spc="95" dirty="0">
                <a:solidFill>
                  <a:srgbClr val="22373A"/>
                </a:solidFill>
                <a:latin typeface="Arial"/>
                <a:cs typeface="Arial"/>
              </a:rPr>
              <a:t> </a:t>
            </a:r>
            <a:r>
              <a:rPr sz="1100" b="1" spc="-45" dirty="0">
                <a:solidFill>
                  <a:srgbClr val="22373A"/>
                </a:solidFill>
                <a:latin typeface="Arial"/>
                <a:cs typeface="Arial"/>
              </a:rPr>
              <a:t>probability</a:t>
            </a:r>
            <a:r>
              <a:rPr sz="1100" b="1" spc="50" dirty="0">
                <a:solidFill>
                  <a:srgbClr val="22373A"/>
                </a:solidFill>
                <a:latin typeface="Arial"/>
                <a:cs typeface="Arial"/>
              </a:rPr>
              <a:t> </a:t>
            </a:r>
            <a:r>
              <a:rPr sz="1100" spc="-55" dirty="0">
                <a:solidFill>
                  <a:srgbClr val="22373A"/>
                </a:solidFill>
                <a:latin typeface="Tahoma"/>
                <a:cs typeface="Tahoma"/>
              </a:rPr>
              <a:t>and</a:t>
            </a:r>
            <a:r>
              <a:rPr sz="1100" spc="15" dirty="0">
                <a:solidFill>
                  <a:srgbClr val="22373A"/>
                </a:solidFill>
                <a:latin typeface="Tahoma"/>
                <a:cs typeface="Tahoma"/>
              </a:rPr>
              <a:t> </a:t>
            </a:r>
            <a:r>
              <a:rPr sz="1100" spc="-55" dirty="0">
                <a:solidFill>
                  <a:srgbClr val="22373A"/>
                </a:solidFill>
                <a:latin typeface="Tahoma"/>
                <a:cs typeface="Tahoma"/>
              </a:rPr>
              <a:t>a </a:t>
            </a:r>
            <a:r>
              <a:rPr sz="1100" spc="-330" dirty="0">
                <a:solidFill>
                  <a:srgbClr val="22373A"/>
                </a:solidFill>
                <a:latin typeface="Tahoma"/>
                <a:cs typeface="Tahoma"/>
              </a:rPr>
              <a:t> </a:t>
            </a:r>
            <a:r>
              <a:rPr sz="1100" b="1" spc="-45" dirty="0">
                <a:solidFill>
                  <a:srgbClr val="22373A"/>
                </a:solidFill>
                <a:latin typeface="Arial"/>
                <a:cs typeface="Arial"/>
              </a:rPr>
              <a:t>likelihood</a:t>
            </a:r>
            <a:r>
              <a:rPr sz="1100" b="1" spc="95" dirty="0">
                <a:solidFill>
                  <a:srgbClr val="22373A"/>
                </a:solidFill>
                <a:latin typeface="Arial"/>
                <a:cs typeface="Arial"/>
              </a:rPr>
              <a:t> </a:t>
            </a:r>
            <a:r>
              <a:rPr sz="1100" b="1" spc="-40" dirty="0">
                <a:solidFill>
                  <a:srgbClr val="22373A"/>
                </a:solidFill>
                <a:latin typeface="Arial"/>
                <a:cs typeface="Arial"/>
              </a:rPr>
              <a:t>function</a:t>
            </a:r>
            <a:r>
              <a:rPr sz="1100" b="1" spc="60" dirty="0">
                <a:solidFill>
                  <a:srgbClr val="22373A"/>
                </a:solidFill>
                <a:latin typeface="Arial"/>
                <a:cs typeface="Arial"/>
              </a:rPr>
              <a:t> </a:t>
            </a:r>
            <a:r>
              <a:rPr sz="1100" spc="-50" dirty="0">
                <a:solidFill>
                  <a:srgbClr val="22373A"/>
                </a:solidFill>
                <a:latin typeface="Tahoma"/>
                <a:cs typeface="Tahoma"/>
              </a:rPr>
              <a:t>(derived</a:t>
            </a:r>
            <a:r>
              <a:rPr sz="1100" spc="25" dirty="0">
                <a:solidFill>
                  <a:srgbClr val="22373A"/>
                </a:solidFill>
                <a:latin typeface="Tahoma"/>
                <a:cs typeface="Tahoma"/>
              </a:rPr>
              <a:t> </a:t>
            </a:r>
            <a:r>
              <a:rPr sz="1100" spc="-45" dirty="0">
                <a:solidFill>
                  <a:srgbClr val="22373A"/>
                </a:solidFill>
                <a:latin typeface="Tahoma"/>
                <a:cs typeface="Tahoma"/>
              </a:rPr>
              <a:t>from</a:t>
            </a:r>
            <a:r>
              <a:rPr sz="1100" spc="25" dirty="0">
                <a:solidFill>
                  <a:srgbClr val="22373A"/>
                </a:solidFill>
                <a:latin typeface="Tahoma"/>
                <a:cs typeface="Tahoma"/>
              </a:rPr>
              <a:t> </a:t>
            </a:r>
            <a:r>
              <a:rPr sz="1100" spc="-55" dirty="0">
                <a:solidFill>
                  <a:srgbClr val="22373A"/>
                </a:solidFill>
                <a:latin typeface="Tahoma"/>
                <a:cs typeface="Tahoma"/>
              </a:rPr>
              <a:t>a</a:t>
            </a:r>
            <a:r>
              <a:rPr sz="1100" spc="25" dirty="0">
                <a:solidFill>
                  <a:srgbClr val="22373A"/>
                </a:solidFill>
                <a:latin typeface="Tahoma"/>
                <a:cs typeface="Tahoma"/>
              </a:rPr>
              <a:t> </a:t>
            </a:r>
            <a:r>
              <a:rPr sz="1100" spc="-20" dirty="0">
                <a:solidFill>
                  <a:srgbClr val="22373A"/>
                </a:solidFill>
                <a:latin typeface="Tahoma"/>
                <a:cs typeface="Tahoma"/>
              </a:rPr>
              <a:t>statistical</a:t>
            </a:r>
            <a:r>
              <a:rPr sz="1100" spc="20" dirty="0">
                <a:solidFill>
                  <a:srgbClr val="22373A"/>
                </a:solidFill>
                <a:latin typeface="Tahoma"/>
                <a:cs typeface="Tahoma"/>
              </a:rPr>
              <a:t> </a:t>
            </a:r>
            <a:r>
              <a:rPr sz="1100" spc="-45" dirty="0">
                <a:solidFill>
                  <a:srgbClr val="22373A"/>
                </a:solidFill>
                <a:latin typeface="Tahoma"/>
                <a:cs typeface="Tahoma"/>
              </a:rPr>
              <a:t>model</a:t>
            </a:r>
            <a:r>
              <a:rPr sz="1100" spc="20" dirty="0">
                <a:solidFill>
                  <a:srgbClr val="22373A"/>
                </a:solidFill>
                <a:latin typeface="Tahoma"/>
                <a:cs typeface="Tahoma"/>
              </a:rPr>
              <a:t> </a:t>
            </a:r>
            <a:r>
              <a:rPr sz="1100" spc="-45" dirty="0">
                <a:solidFill>
                  <a:srgbClr val="22373A"/>
                </a:solidFill>
                <a:latin typeface="Tahoma"/>
                <a:cs typeface="Tahoma"/>
              </a:rPr>
              <a:t>for</a:t>
            </a:r>
            <a:r>
              <a:rPr sz="1100" spc="25" dirty="0">
                <a:solidFill>
                  <a:srgbClr val="22373A"/>
                </a:solidFill>
                <a:latin typeface="Tahoma"/>
                <a:cs typeface="Tahoma"/>
              </a:rPr>
              <a:t> </a:t>
            </a:r>
            <a:r>
              <a:rPr sz="1100" spc="-40" dirty="0">
                <a:solidFill>
                  <a:srgbClr val="22373A"/>
                </a:solidFill>
                <a:latin typeface="Tahoma"/>
                <a:cs typeface="Tahoma"/>
              </a:rPr>
              <a:t>the </a:t>
            </a:r>
            <a:r>
              <a:rPr sz="1100" spc="-35" dirty="0">
                <a:solidFill>
                  <a:srgbClr val="22373A"/>
                </a:solidFill>
                <a:latin typeface="Tahoma"/>
                <a:cs typeface="Tahoma"/>
              </a:rPr>
              <a:t> </a:t>
            </a:r>
            <a:r>
              <a:rPr sz="1100" spc="-60" dirty="0">
                <a:solidFill>
                  <a:srgbClr val="22373A"/>
                </a:solidFill>
                <a:latin typeface="Tahoma"/>
                <a:cs typeface="Tahoma"/>
              </a:rPr>
              <a:t>observed</a:t>
            </a:r>
            <a:r>
              <a:rPr sz="1100" spc="10" dirty="0">
                <a:solidFill>
                  <a:srgbClr val="22373A"/>
                </a:solidFill>
                <a:latin typeface="Tahoma"/>
                <a:cs typeface="Tahoma"/>
              </a:rPr>
              <a:t> </a:t>
            </a:r>
            <a:r>
              <a:rPr sz="1100" spc="-30" dirty="0">
                <a:solidFill>
                  <a:srgbClr val="22373A"/>
                </a:solidFill>
                <a:latin typeface="Tahoma"/>
                <a:cs typeface="Tahoma"/>
              </a:rPr>
              <a:t>data)</a:t>
            </a:r>
            <a:endParaRPr sz="1100">
              <a:latin typeface="Tahoma"/>
              <a:cs typeface="Tahoma"/>
            </a:endParaRPr>
          </a:p>
          <a:p>
            <a:pPr marL="189230" indent="-177165">
              <a:lnSpc>
                <a:spcPct val="100000"/>
              </a:lnSpc>
              <a:spcBef>
                <a:spcPts val="240"/>
              </a:spcBef>
              <a:buChar char="•"/>
              <a:tabLst>
                <a:tab pos="189865" algn="l"/>
              </a:tabLst>
            </a:pPr>
            <a:r>
              <a:rPr sz="1100" spc="-50" dirty="0">
                <a:solidFill>
                  <a:srgbClr val="22373A"/>
                </a:solidFill>
                <a:latin typeface="Tahoma"/>
                <a:cs typeface="Tahoma"/>
              </a:rPr>
              <a:t>We</a:t>
            </a:r>
            <a:r>
              <a:rPr sz="1100" spc="15" dirty="0">
                <a:solidFill>
                  <a:srgbClr val="22373A"/>
                </a:solidFill>
                <a:latin typeface="Tahoma"/>
                <a:cs typeface="Tahoma"/>
              </a:rPr>
              <a:t> </a:t>
            </a:r>
            <a:r>
              <a:rPr sz="1100" spc="-45" dirty="0">
                <a:solidFill>
                  <a:srgbClr val="22373A"/>
                </a:solidFill>
                <a:latin typeface="Tahoma"/>
                <a:cs typeface="Tahoma"/>
              </a:rPr>
              <a:t>can</a:t>
            </a:r>
            <a:r>
              <a:rPr sz="1100" spc="15" dirty="0">
                <a:solidFill>
                  <a:srgbClr val="22373A"/>
                </a:solidFill>
                <a:latin typeface="Tahoma"/>
                <a:cs typeface="Tahoma"/>
              </a:rPr>
              <a:t> </a:t>
            </a:r>
            <a:r>
              <a:rPr sz="1100" dirty="0">
                <a:solidFill>
                  <a:srgbClr val="22373A"/>
                </a:solidFill>
                <a:latin typeface="Tahoma"/>
                <a:cs typeface="Tahoma"/>
              </a:rPr>
              <a:t>fit</a:t>
            </a:r>
            <a:r>
              <a:rPr sz="1100" spc="10" dirty="0">
                <a:solidFill>
                  <a:srgbClr val="22373A"/>
                </a:solidFill>
                <a:latin typeface="Tahoma"/>
                <a:cs typeface="Tahoma"/>
              </a:rPr>
              <a:t> </a:t>
            </a:r>
            <a:r>
              <a:rPr sz="1100" spc="-45" dirty="0">
                <a:solidFill>
                  <a:srgbClr val="22373A"/>
                </a:solidFill>
                <a:latin typeface="Tahoma"/>
                <a:cs typeface="Tahoma"/>
              </a:rPr>
              <a:t>Bayesian</a:t>
            </a:r>
            <a:r>
              <a:rPr sz="1100" spc="15" dirty="0">
                <a:solidFill>
                  <a:srgbClr val="22373A"/>
                </a:solidFill>
                <a:latin typeface="Tahoma"/>
                <a:cs typeface="Tahoma"/>
              </a:rPr>
              <a:t> </a:t>
            </a:r>
            <a:r>
              <a:rPr sz="1100" spc="-50" dirty="0">
                <a:solidFill>
                  <a:srgbClr val="22373A"/>
                </a:solidFill>
                <a:latin typeface="Tahoma"/>
                <a:cs typeface="Tahoma"/>
              </a:rPr>
              <a:t>models</a:t>
            </a:r>
            <a:r>
              <a:rPr sz="1100" spc="15" dirty="0">
                <a:solidFill>
                  <a:srgbClr val="22373A"/>
                </a:solidFill>
                <a:latin typeface="Tahoma"/>
                <a:cs typeface="Tahoma"/>
              </a:rPr>
              <a:t> </a:t>
            </a:r>
            <a:r>
              <a:rPr sz="1100" spc="-25" dirty="0">
                <a:solidFill>
                  <a:srgbClr val="22373A"/>
                </a:solidFill>
                <a:latin typeface="Tahoma"/>
                <a:cs typeface="Tahoma"/>
              </a:rPr>
              <a:t>in</a:t>
            </a:r>
            <a:r>
              <a:rPr sz="1100" spc="10" dirty="0">
                <a:solidFill>
                  <a:srgbClr val="22373A"/>
                </a:solidFill>
                <a:latin typeface="Tahoma"/>
                <a:cs typeface="Tahoma"/>
              </a:rPr>
              <a:t> </a:t>
            </a:r>
            <a:r>
              <a:rPr sz="1100" spc="20" dirty="0">
                <a:solidFill>
                  <a:srgbClr val="22373A"/>
                </a:solidFill>
                <a:latin typeface="Tahoma"/>
                <a:cs typeface="Tahoma"/>
              </a:rPr>
              <a:t>R</a:t>
            </a:r>
            <a:r>
              <a:rPr sz="1100" spc="15" dirty="0">
                <a:solidFill>
                  <a:srgbClr val="22373A"/>
                </a:solidFill>
                <a:latin typeface="Tahoma"/>
                <a:cs typeface="Tahoma"/>
              </a:rPr>
              <a:t> </a:t>
            </a:r>
            <a:r>
              <a:rPr sz="1100" spc="-50" dirty="0">
                <a:solidFill>
                  <a:srgbClr val="22373A"/>
                </a:solidFill>
                <a:latin typeface="Tahoma"/>
                <a:cs typeface="Tahoma"/>
              </a:rPr>
              <a:t>using</a:t>
            </a:r>
            <a:r>
              <a:rPr sz="1100" spc="25" dirty="0">
                <a:solidFill>
                  <a:srgbClr val="22373A"/>
                </a:solidFill>
                <a:latin typeface="Tahoma"/>
                <a:cs typeface="Tahoma"/>
              </a:rPr>
              <a:t> </a:t>
            </a:r>
            <a:r>
              <a:rPr sz="1100" spc="20" dirty="0">
                <a:solidFill>
                  <a:srgbClr val="22373A"/>
                </a:solidFill>
                <a:latin typeface="SimSun"/>
                <a:cs typeface="SimSun"/>
              </a:rPr>
              <a:t>brms</a:t>
            </a:r>
            <a:endParaRPr sz="1100">
              <a:latin typeface="SimSun"/>
              <a:cs typeface="SimSun"/>
            </a:endParaRPr>
          </a:p>
          <a:p>
            <a:pPr marL="189230" marR="332105" indent="-177165">
              <a:lnSpc>
                <a:spcPct val="118000"/>
              </a:lnSpc>
              <a:buChar char="•"/>
              <a:tabLst>
                <a:tab pos="189865" algn="l"/>
              </a:tabLst>
            </a:pPr>
            <a:r>
              <a:rPr sz="1100" spc="-45" dirty="0">
                <a:solidFill>
                  <a:srgbClr val="22373A"/>
                </a:solidFill>
                <a:latin typeface="Tahoma"/>
                <a:cs typeface="Tahoma"/>
              </a:rPr>
              <a:t>Trace</a:t>
            </a:r>
            <a:r>
              <a:rPr sz="1100" spc="15" dirty="0">
                <a:solidFill>
                  <a:srgbClr val="22373A"/>
                </a:solidFill>
                <a:latin typeface="Tahoma"/>
                <a:cs typeface="Tahoma"/>
              </a:rPr>
              <a:t> </a:t>
            </a:r>
            <a:r>
              <a:rPr sz="1100" spc="-35" dirty="0">
                <a:solidFill>
                  <a:srgbClr val="22373A"/>
                </a:solidFill>
                <a:latin typeface="Tahoma"/>
                <a:cs typeface="Tahoma"/>
              </a:rPr>
              <a:t>plots</a:t>
            </a:r>
            <a:r>
              <a:rPr sz="1100" spc="15" dirty="0">
                <a:solidFill>
                  <a:srgbClr val="22373A"/>
                </a:solidFill>
                <a:latin typeface="Tahoma"/>
                <a:cs typeface="Tahoma"/>
              </a:rPr>
              <a:t> </a:t>
            </a:r>
            <a:r>
              <a:rPr sz="1100" spc="-45" dirty="0">
                <a:solidFill>
                  <a:srgbClr val="22373A"/>
                </a:solidFill>
                <a:latin typeface="Tahoma"/>
                <a:cs typeface="Tahoma"/>
              </a:rPr>
              <a:t>should</a:t>
            </a:r>
            <a:r>
              <a:rPr sz="1100" spc="20" dirty="0">
                <a:solidFill>
                  <a:srgbClr val="22373A"/>
                </a:solidFill>
                <a:latin typeface="Tahoma"/>
                <a:cs typeface="Tahoma"/>
              </a:rPr>
              <a:t> </a:t>
            </a:r>
            <a:r>
              <a:rPr sz="1100" spc="-60" dirty="0">
                <a:solidFill>
                  <a:srgbClr val="22373A"/>
                </a:solidFill>
                <a:latin typeface="Tahoma"/>
                <a:cs typeface="Tahoma"/>
              </a:rPr>
              <a:t>be</a:t>
            </a:r>
            <a:r>
              <a:rPr sz="1100" spc="25" dirty="0">
                <a:solidFill>
                  <a:srgbClr val="22373A"/>
                </a:solidFill>
                <a:latin typeface="Tahoma"/>
                <a:cs typeface="Tahoma"/>
              </a:rPr>
              <a:t> </a:t>
            </a:r>
            <a:r>
              <a:rPr sz="1100" spc="-70" dirty="0">
                <a:solidFill>
                  <a:srgbClr val="22373A"/>
                </a:solidFill>
                <a:latin typeface="Tahoma"/>
                <a:cs typeface="Tahoma"/>
              </a:rPr>
              <a:t>used</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5" dirty="0">
                <a:solidFill>
                  <a:srgbClr val="22373A"/>
                </a:solidFill>
                <a:latin typeface="Tahoma"/>
                <a:cs typeface="Tahoma"/>
              </a:rPr>
              <a:t>check</a:t>
            </a:r>
            <a:r>
              <a:rPr sz="1100" spc="25"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50" dirty="0">
                <a:solidFill>
                  <a:srgbClr val="22373A"/>
                </a:solidFill>
                <a:latin typeface="Tahoma"/>
                <a:cs typeface="Tahoma"/>
              </a:rPr>
              <a:t>models</a:t>
            </a:r>
            <a:r>
              <a:rPr sz="1100" spc="20" dirty="0">
                <a:solidFill>
                  <a:srgbClr val="22373A"/>
                </a:solidFill>
                <a:latin typeface="Tahoma"/>
                <a:cs typeface="Tahoma"/>
              </a:rPr>
              <a:t> </a:t>
            </a:r>
            <a:r>
              <a:rPr sz="1100" spc="-65" dirty="0">
                <a:solidFill>
                  <a:srgbClr val="22373A"/>
                </a:solidFill>
                <a:latin typeface="Tahoma"/>
                <a:cs typeface="Tahoma"/>
              </a:rPr>
              <a:t>have</a:t>
            </a:r>
            <a:r>
              <a:rPr sz="1100" spc="15" dirty="0">
                <a:solidFill>
                  <a:srgbClr val="22373A"/>
                </a:solidFill>
                <a:latin typeface="Tahoma"/>
                <a:cs typeface="Tahoma"/>
              </a:rPr>
              <a:t> </a:t>
            </a:r>
            <a:r>
              <a:rPr sz="1100" dirty="0">
                <a:solidFill>
                  <a:srgbClr val="22373A"/>
                </a:solidFill>
                <a:latin typeface="Tahoma"/>
                <a:cs typeface="Tahoma"/>
              </a:rPr>
              <a:t>fit </a:t>
            </a:r>
            <a:r>
              <a:rPr sz="1100" spc="-325" dirty="0">
                <a:solidFill>
                  <a:srgbClr val="22373A"/>
                </a:solidFill>
                <a:latin typeface="Tahoma"/>
                <a:cs typeface="Tahoma"/>
              </a:rPr>
              <a:t> </a:t>
            </a:r>
            <a:r>
              <a:rPr sz="1100" spc="-35" dirty="0">
                <a:solidFill>
                  <a:srgbClr val="22373A"/>
                </a:solidFill>
                <a:latin typeface="Tahoma"/>
                <a:cs typeface="Tahoma"/>
              </a:rPr>
              <a:t>correctly</a:t>
            </a:r>
            <a:endParaRPr sz="1100">
              <a:latin typeface="Tahoma"/>
              <a:cs typeface="Tahoma"/>
            </a:endParaRPr>
          </a:p>
          <a:p>
            <a:pPr marL="189230" marR="7620" indent="-177165">
              <a:lnSpc>
                <a:spcPct val="118000"/>
              </a:lnSpc>
              <a:buChar char="•"/>
              <a:tabLst>
                <a:tab pos="189865" algn="l"/>
              </a:tabLst>
            </a:pPr>
            <a:r>
              <a:rPr sz="1100" spc="-50"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should</a:t>
            </a:r>
            <a:r>
              <a:rPr sz="1100" spc="20" dirty="0">
                <a:solidFill>
                  <a:srgbClr val="22373A"/>
                </a:solidFill>
                <a:latin typeface="Tahoma"/>
                <a:cs typeface="Tahoma"/>
              </a:rPr>
              <a:t> </a:t>
            </a:r>
            <a:r>
              <a:rPr sz="1100" spc="-40" dirty="0">
                <a:solidFill>
                  <a:srgbClr val="22373A"/>
                </a:solidFill>
                <a:latin typeface="Tahoma"/>
                <a:cs typeface="Tahoma"/>
              </a:rPr>
              <a:t>aim</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20" dirty="0">
                <a:solidFill>
                  <a:srgbClr val="22373A"/>
                </a:solidFill>
                <a:latin typeface="Tahoma"/>
                <a:cs typeface="Tahoma"/>
              </a:rPr>
              <a:t>plot</a:t>
            </a:r>
            <a:r>
              <a:rPr sz="1100" spc="20"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40" dirty="0">
                <a:solidFill>
                  <a:srgbClr val="22373A"/>
                </a:solidFill>
                <a:latin typeface="Tahoma"/>
                <a:cs typeface="Tahoma"/>
              </a:rPr>
              <a:t>posterior</a:t>
            </a:r>
            <a:r>
              <a:rPr sz="1100" spc="15" dirty="0">
                <a:solidFill>
                  <a:srgbClr val="22373A"/>
                </a:solidFill>
                <a:latin typeface="Tahoma"/>
                <a:cs typeface="Tahoma"/>
              </a:rPr>
              <a:t> </a:t>
            </a:r>
            <a:r>
              <a:rPr sz="1100" spc="-55" dirty="0">
                <a:solidFill>
                  <a:srgbClr val="22373A"/>
                </a:solidFill>
                <a:latin typeface="Tahoma"/>
                <a:cs typeface="Tahoma"/>
              </a:rPr>
              <a:t>inferences,</a:t>
            </a:r>
            <a:r>
              <a:rPr sz="1100" spc="15" dirty="0">
                <a:solidFill>
                  <a:srgbClr val="22373A"/>
                </a:solidFill>
                <a:latin typeface="Tahoma"/>
                <a:cs typeface="Tahoma"/>
              </a:rPr>
              <a:t> </a:t>
            </a:r>
            <a:r>
              <a:rPr sz="1100" spc="-50" dirty="0">
                <a:solidFill>
                  <a:srgbClr val="22373A"/>
                </a:solidFill>
                <a:latin typeface="Tahoma"/>
                <a:cs typeface="Tahoma"/>
              </a:rPr>
              <a:t>along</a:t>
            </a:r>
            <a:r>
              <a:rPr sz="1100" spc="25" dirty="0">
                <a:solidFill>
                  <a:srgbClr val="22373A"/>
                </a:solidFill>
                <a:latin typeface="Tahoma"/>
                <a:cs typeface="Tahoma"/>
              </a:rPr>
              <a:t> </a:t>
            </a:r>
            <a:r>
              <a:rPr sz="1100" spc="-25" dirty="0">
                <a:solidFill>
                  <a:srgbClr val="22373A"/>
                </a:solidFill>
                <a:latin typeface="Tahoma"/>
                <a:cs typeface="Tahoma"/>
              </a:rPr>
              <a:t>with </a:t>
            </a:r>
            <a:r>
              <a:rPr sz="1100" spc="-20" dirty="0">
                <a:solidFill>
                  <a:srgbClr val="22373A"/>
                </a:solidFill>
                <a:latin typeface="Tahoma"/>
                <a:cs typeface="Tahoma"/>
              </a:rPr>
              <a:t> </a:t>
            </a:r>
            <a:r>
              <a:rPr sz="1100" spc="-65" dirty="0">
                <a:solidFill>
                  <a:srgbClr val="22373A"/>
                </a:solidFill>
                <a:latin typeface="Tahoma"/>
                <a:cs typeface="Tahoma"/>
              </a:rPr>
              <a:t>measures</a:t>
            </a:r>
            <a:r>
              <a:rPr sz="1100" spc="-60" dirty="0">
                <a:solidFill>
                  <a:srgbClr val="22373A"/>
                </a:solidFill>
                <a:latin typeface="Tahoma"/>
                <a:cs typeface="Tahoma"/>
              </a:rPr>
              <a:t> </a:t>
            </a:r>
            <a:r>
              <a:rPr sz="1100" spc="-35" dirty="0">
                <a:solidFill>
                  <a:srgbClr val="22373A"/>
                </a:solidFill>
                <a:latin typeface="Tahoma"/>
                <a:cs typeface="Tahoma"/>
              </a:rPr>
              <a:t>of </a:t>
            </a:r>
            <a:r>
              <a:rPr sz="1100" spc="-40" dirty="0">
                <a:solidFill>
                  <a:srgbClr val="22373A"/>
                </a:solidFill>
                <a:latin typeface="Tahoma"/>
                <a:cs typeface="Tahoma"/>
              </a:rPr>
              <a:t>uncertainty </a:t>
            </a:r>
            <a:r>
              <a:rPr sz="1100" spc="-35" dirty="0">
                <a:solidFill>
                  <a:srgbClr val="22373A"/>
                </a:solidFill>
                <a:latin typeface="Tahoma"/>
                <a:cs typeface="Tahoma"/>
              </a:rPr>
              <a:t>of </a:t>
            </a:r>
            <a:r>
              <a:rPr sz="1100" spc="-60" dirty="0">
                <a:solidFill>
                  <a:srgbClr val="22373A"/>
                </a:solidFill>
                <a:latin typeface="Tahoma"/>
                <a:cs typeface="Tahoma"/>
              </a:rPr>
              <a:t>these </a:t>
            </a:r>
            <a:r>
              <a:rPr sz="1100" spc="-55" dirty="0">
                <a:solidFill>
                  <a:srgbClr val="22373A"/>
                </a:solidFill>
                <a:latin typeface="Tahoma"/>
                <a:cs typeface="Tahoma"/>
              </a:rPr>
              <a:t>inferences </a:t>
            </a:r>
            <a:r>
              <a:rPr sz="1100" spc="-50" dirty="0">
                <a:solidFill>
                  <a:srgbClr val="22373A"/>
                </a:solidFill>
                <a:latin typeface="Tahoma"/>
                <a:cs typeface="Tahoma"/>
              </a:rPr>
              <a:t>such </a:t>
            </a:r>
            <a:r>
              <a:rPr sz="1100" spc="-70" dirty="0">
                <a:solidFill>
                  <a:srgbClr val="22373A"/>
                </a:solidFill>
                <a:latin typeface="Tahoma"/>
                <a:cs typeface="Tahoma"/>
              </a:rPr>
              <a:t>as</a:t>
            </a:r>
            <a:r>
              <a:rPr sz="1100" spc="-65" dirty="0">
                <a:solidFill>
                  <a:srgbClr val="22373A"/>
                </a:solidFill>
                <a:latin typeface="Tahoma"/>
                <a:cs typeface="Tahoma"/>
              </a:rPr>
              <a:t> </a:t>
            </a:r>
            <a:r>
              <a:rPr sz="1100" spc="-60" dirty="0">
                <a:solidFill>
                  <a:srgbClr val="22373A"/>
                </a:solidFill>
                <a:latin typeface="Tahoma"/>
                <a:cs typeface="Tahoma"/>
              </a:rPr>
              <a:t>regression </a:t>
            </a:r>
            <a:r>
              <a:rPr sz="1100" spc="-330" dirty="0">
                <a:solidFill>
                  <a:srgbClr val="22373A"/>
                </a:solidFill>
                <a:latin typeface="Tahoma"/>
                <a:cs typeface="Tahoma"/>
              </a:rPr>
              <a:t> </a:t>
            </a:r>
            <a:r>
              <a:rPr sz="1100" spc="-60" dirty="0">
                <a:solidFill>
                  <a:srgbClr val="22373A"/>
                </a:solidFill>
                <a:latin typeface="Tahoma"/>
                <a:cs typeface="Tahoma"/>
              </a:rPr>
              <a:t>or</a:t>
            </a:r>
            <a:r>
              <a:rPr sz="1100" spc="10" dirty="0">
                <a:solidFill>
                  <a:srgbClr val="22373A"/>
                </a:solidFill>
                <a:latin typeface="Tahoma"/>
                <a:cs typeface="Tahoma"/>
              </a:rPr>
              <a:t> </a:t>
            </a:r>
            <a:r>
              <a:rPr sz="1100" spc="-40" dirty="0">
                <a:solidFill>
                  <a:srgbClr val="22373A"/>
                </a:solidFill>
                <a:latin typeface="Tahoma"/>
                <a:cs typeface="Tahoma"/>
              </a:rPr>
              <a:t>prediction</a:t>
            </a:r>
            <a:r>
              <a:rPr sz="1100" spc="15" dirty="0">
                <a:solidFill>
                  <a:srgbClr val="22373A"/>
                </a:solidFill>
                <a:latin typeface="Tahoma"/>
                <a:cs typeface="Tahoma"/>
              </a:rPr>
              <a:t> </a:t>
            </a:r>
            <a:r>
              <a:rPr sz="1100" spc="-40" dirty="0">
                <a:solidFill>
                  <a:srgbClr val="22373A"/>
                </a:solidFill>
                <a:latin typeface="Tahoma"/>
                <a:cs typeface="Tahoma"/>
              </a:rPr>
              <a:t>intervals</a:t>
            </a:r>
            <a:endParaRPr sz="1100">
              <a:latin typeface="Tahoma"/>
              <a:cs typeface="Tahoma"/>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76555"/>
          </a:xfrm>
          <a:custGeom>
            <a:avLst/>
            <a:gdLst/>
            <a:ahLst/>
            <a:cxnLst/>
            <a:rect l="l" t="t" r="r" b="b"/>
            <a:pathLst>
              <a:path w="4608195" h="376555">
                <a:moveTo>
                  <a:pt x="4608004" y="0"/>
                </a:moveTo>
                <a:lnTo>
                  <a:pt x="0" y="0"/>
                </a:lnTo>
                <a:lnTo>
                  <a:pt x="0" y="376377"/>
                </a:lnTo>
                <a:lnTo>
                  <a:pt x="4608004" y="376377"/>
                </a:lnTo>
                <a:lnTo>
                  <a:pt x="4608004" y="0"/>
                </a:lnTo>
                <a:close/>
              </a:path>
            </a:pathLst>
          </a:custGeom>
          <a:solidFill>
            <a:srgbClr val="22373A"/>
          </a:solidFill>
        </p:spPr>
        <p:txBody>
          <a:bodyPr wrap="square" lIns="0" tIns="0" rIns="0" bIns="0" rtlCol="0"/>
          <a:lstStyle/>
          <a:p>
            <a:endParaRPr/>
          </a:p>
        </p:txBody>
      </p:sp>
      <p:sp>
        <p:nvSpPr>
          <p:cNvPr id="3" name="object 3"/>
          <p:cNvSpPr txBox="1">
            <a:spLocks noGrp="1"/>
          </p:cNvSpPr>
          <p:nvPr>
            <p:ph type="title"/>
          </p:nvPr>
        </p:nvSpPr>
        <p:spPr>
          <a:xfrm>
            <a:off x="122770" y="76375"/>
            <a:ext cx="651510" cy="207645"/>
          </a:xfrm>
          <a:prstGeom prst="rect">
            <a:avLst/>
          </a:prstGeom>
        </p:spPr>
        <p:txBody>
          <a:bodyPr vert="horz" wrap="square" lIns="0" tIns="12065" rIns="0" bIns="0" rtlCol="0">
            <a:spAutoFit/>
          </a:bodyPr>
          <a:lstStyle/>
          <a:p>
            <a:pPr marL="12700">
              <a:lnSpc>
                <a:spcPct val="100000"/>
              </a:lnSpc>
              <a:spcBef>
                <a:spcPts val="95"/>
              </a:spcBef>
            </a:pPr>
            <a:r>
              <a:rPr sz="1200" spc="-80" dirty="0">
                <a:solidFill>
                  <a:srgbClr val="F9F9F9"/>
                </a:solidFill>
              </a:rPr>
              <a:t>Exercises</a:t>
            </a:r>
            <a:endParaRPr sz="1200"/>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43</a:t>
            </a:r>
          </a:p>
        </p:txBody>
      </p:sp>
      <p:sp>
        <p:nvSpPr>
          <p:cNvPr id="4" name="object 4"/>
          <p:cNvSpPr txBox="1"/>
          <p:nvPr/>
        </p:nvSpPr>
        <p:spPr>
          <a:xfrm>
            <a:off x="347294" y="1461602"/>
            <a:ext cx="3571240" cy="619125"/>
          </a:xfrm>
          <a:prstGeom prst="rect">
            <a:avLst/>
          </a:prstGeom>
        </p:spPr>
        <p:txBody>
          <a:bodyPr vert="horz" wrap="square" lIns="0" tIns="12700" rIns="0" bIns="0" rtlCol="0">
            <a:spAutoFit/>
          </a:bodyPr>
          <a:lstStyle/>
          <a:p>
            <a:pPr marL="12700" marR="5080">
              <a:lnSpc>
                <a:spcPct val="118000"/>
              </a:lnSpc>
              <a:spcBef>
                <a:spcPts val="100"/>
              </a:spcBef>
            </a:pPr>
            <a:r>
              <a:rPr sz="1100" spc="-45" dirty="0">
                <a:solidFill>
                  <a:srgbClr val="22373A"/>
                </a:solidFill>
                <a:latin typeface="Tahoma"/>
                <a:cs typeface="Tahoma"/>
              </a:rPr>
              <a:t>Have</a:t>
            </a:r>
            <a:r>
              <a:rPr sz="1100" spc="15" dirty="0">
                <a:solidFill>
                  <a:srgbClr val="22373A"/>
                </a:solidFill>
                <a:latin typeface="Tahoma"/>
                <a:cs typeface="Tahoma"/>
              </a:rPr>
              <a:t> </a:t>
            </a:r>
            <a:r>
              <a:rPr sz="1100" spc="-55" dirty="0">
                <a:solidFill>
                  <a:srgbClr val="22373A"/>
                </a:solidFill>
                <a:latin typeface="Tahoma"/>
                <a:cs typeface="Tahoma"/>
              </a:rPr>
              <a:t>a</a:t>
            </a:r>
            <a:r>
              <a:rPr sz="1100" spc="25" dirty="0">
                <a:solidFill>
                  <a:srgbClr val="22373A"/>
                </a:solidFill>
                <a:latin typeface="Tahoma"/>
                <a:cs typeface="Tahoma"/>
              </a:rPr>
              <a:t> </a:t>
            </a:r>
            <a:r>
              <a:rPr sz="1100" spc="-60" dirty="0">
                <a:solidFill>
                  <a:srgbClr val="22373A"/>
                </a:solidFill>
                <a:latin typeface="Tahoma"/>
                <a:cs typeface="Tahoma"/>
              </a:rPr>
              <a:t>go</a:t>
            </a:r>
            <a:r>
              <a:rPr sz="1100" spc="20" dirty="0">
                <a:solidFill>
                  <a:srgbClr val="22373A"/>
                </a:solidFill>
                <a:latin typeface="Tahoma"/>
                <a:cs typeface="Tahoma"/>
              </a:rPr>
              <a:t> </a:t>
            </a:r>
            <a:r>
              <a:rPr sz="1100" spc="-20" dirty="0">
                <a:solidFill>
                  <a:srgbClr val="22373A"/>
                </a:solidFill>
                <a:latin typeface="Tahoma"/>
                <a:cs typeface="Tahoma"/>
              </a:rPr>
              <a:t>at</a:t>
            </a:r>
            <a:r>
              <a:rPr sz="1100" spc="15" dirty="0">
                <a:solidFill>
                  <a:srgbClr val="22373A"/>
                </a:solidFill>
                <a:latin typeface="Tahoma"/>
                <a:cs typeface="Tahoma"/>
              </a:rPr>
              <a:t> </a:t>
            </a:r>
            <a:r>
              <a:rPr sz="1100" b="1" spc="-45" dirty="0">
                <a:solidFill>
                  <a:srgbClr val="22373A"/>
                </a:solidFill>
                <a:latin typeface="Arial"/>
                <a:cs typeface="Arial"/>
              </a:rPr>
              <a:t>Question</a:t>
            </a:r>
            <a:r>
              <a:rPr sz="1100" b="1" spc="100" dirty="0">
                <a:solidFill>
                  <a:srgbClr val="22373A"/>
                </a:solidFill>
                <a:latin typeface="Arial"/>
                <a:cs typeface="Arial"/>
              </a:rPr>
              <a:t> </a:t>
            </a:r>
            <a:r>
              <a:rPr sz="1100" b="1" spc="-15" dirty="0">
                <a:solidFill>
                  <a:srgbClr val="22373A"/>
                </a:solidFill>
                <a:latin typeface="Arial"/>
                <a:cs typeface="Arial"/>
              </a:rPr>
              <a:t>1</a:t>
            </a:r>
            <a:r>
              <a:rPr sz="1100" b="1" spc="55" dirty="0">
                <a:solidFill>
                  <a:srgbClr val="22373A"/>
                </a:solidFill>
                <a:latin typeface="Arial"/>
                <a:cs typeface="Arial"/>
              </a:rPr>
              <a:t> </a:t>
            </a:r>
            <a:r>
              <a:rPr sz="1100" spc="-55" dirty="0">
                <a:solidFill>
                  <a:srgbClr val="22373A"/>
                </a:solidFill>
                <a:latin typeface="Tahoma"/>
                <a:cs typeface="Tahoma"/>
              </a:rPr>
              <a:t>on</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0" dirty="0">
                <a:solidFill>
                  <a:srgbClr val="22373A"/>
                </a:solidFill>
                <a:latin typeface="Tahoma"/>
                <a:cs typeface="Tahoma"/>
              </a:rPr>
              <a:t>worksheet,</a:t>
            </a:r>
            <a:r>
              <a:rPr sz="1100" spc="20" dirty="0">
                <a:solidFill>
                  <a:srgbClr val="22373A"/>
                </a:solidFill>
                <a:latin typeface="Tahoma"/>
                <a:cs typeface="Tahoma"/>
              </a:rPr>
              <a:t> </a:t>
            </a:r>
            <a:r>
              <a:rPr sz="1100" spc="-40" dirty="0">
                <a:solidFill>
                  <a:srgbClr val="22373A"/>
                </a:solidFill>
                <a:latin typeface="Tahoma"/>
                <a:cs typeface="Tahoma"/>
              </a:rPr>
              <a:t>which</a:t>
            </a:r>
            <a:r>
              <a:rPr sz="1100" spc="20" dirty="0">
                <a:solidFill>
                  <a:srgbClr val="22373A"/>
                </a:solidFill>
                <a:latin typeface="Tahoma"/>
                <a:cs typeface="Tahoma"/>
              </a:rPr>
              <a:t> </a:t>
            </a:r>
            <a:r>
              <a:rPr sz="1100" spc="-15" dirty="0">
                <a:solidFill>
                  <a:srgbClr val="22373A"/>
                </a:solidFill>
                <a:latin typeface="Tahoma"/>
                <a:cs typeface="Tahoma"/>
              </a:rPr>
              <a:t>will</a:t>
            </a:r>
            <a:r>
              <a:rPr sz="1100" spc="20" dirty="0">
                <a:solidFill>
                  <a:srgbClr val="22373A"/>
                </a:solidFill>
                <a:latin typeface="Tahoma"/>
                <a:cs typeface="Tahoma"/>
              </a:rPr>
              <a:t> </a:t>
            </a:r>
            <a:r>
              <a:rPr sz="1100" spc="-45" dirty="0">
                <a:solidFill>
                  <a:srgbClr val="22373A"/>
                </a:solidFill>
                <a:latin typeface="Tahoma"/>
                <a:cs typeface="Tahoma"/>
              </a:rPr>
              <a:t>check </a:t>
            </a:r>
            <a:r>
              <a:rPr sz="1100" spc="-325" dirty="0">
                <a:solidFill>
                  <a:srgbClr val="22373A"/>
                </a:solidFill>
                <a:latin typeface="Tahoma"/>
                <a:cs typeface="Tahoma"/>
              </a:rPr>
              <a:t> </a:t>
            </a:r>
            <a:r>
              <a:rPr sz="1100" spc="-45" dirty="0">
                <a:solidFill>
                  <a:srgbClr val="22373A"/>
                </a:solidFill>
                <a:latin typeface="Tahoma"/>
                <a:cs typeface="Tahoma"/>
              </a:rPr>
              <a:t>you’ve</a:t>
            </a:r>
            <a:r>
              <a:rPr sz="1100" spc="15" dirty="0">
                <a:solidFill>
                  <a:srgbClr val="22373A"/>
                </a:solidFill>
                <a:latin typeface="Tahoma"/>
                <a:cs typeface="Tahoma"/>
              </a:rPr>
              <a:t> </a:t>
            </a:r>
            <a:r>
              <a:rPr sz="1100" spc="-45" dirty="0">
                <a:solidFill>
                  <a:srgbClr val="22373A"/>
                </a:solidFill>
                <a:latin typeface="Tahoma"/>
                <a:cs typeface="Tahoma"/>
              </a:rPr>
              <a:t>understood</a:t>
            </a:r>
            <a:r>
              <a:rPr sz="1100" spc="1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principles</a:t>
            </a:r>
            <a:r>
              <a:rPr sz="1100" spc="20" dirty="0">
                <a:solidFill>
                  <a:srgbClr val="22373A"/>
                </a:solidFill>
                <a:latin typeface="Tahoma"/>
                <a:cs typeface="Tahoma"/>
              </a:rPr>
              <a:t> </a:t>
            </a:r>
            <a:r>
              <a:rPr sz="1100" spc="-55" dirty="0">
                <a:solidFill>
                  <a:srgbClr val="22373A"/>
                </a:solidFill>
                <a:latin typeface="Tahoma"/>
                <a:cs typeface="Tahoma"/>
              </a:rPr>
              <a:t>we’ve</a:t>
            </a:r>
            <a:r>
              <a:rPr sz="1100" spc="20" dirty="0">
                <a:solidFill>
                  <a:srgbClr val="22373A"/>
                </a:solidFill>
                <a:latin typeface="Tahoma"/>
                <a:cs typeface="Tahoma"/>
              </a:rPr>
              <a:t> </a:t>
            </a:r>
            <a:r>
              <a:rPr sz="1100" spc="-60" dirty="0">
                <a:solidFill>
                  <a:srgbClr val="22373A"/>
                </a:solidFill>
                <a:latin typeface="Tahoma"/>
                <a:cs typeface="Tahoma"/>
              </a:rPr>
              <a:t>discussed</a:t>
            </a:r>
            <a:r>
              <a:rPr sz="1100" spc="20" dirty="0">
                <a:solidFill>
                  <a:srgbClr val="22373A"/>
                </a:solidFill>
                <a:latin typeface="Tahoma"/>
                <a:cs typeface="Tahoma"/>
              </a:rPr>
              <a:t> </a:t>
            </a:r>
            <a:r>
              <a:rPr sz="1100" spc="-65" dirty="0">
                <a:solidFill>
                  <a:srgbClr val="22373A"/>
                </a:solidFill>
                <a:latin typeface="Tahoma"/>
                <a:cs typeface="Tahoma"/>
              </a:rPr>
              <a:t>so</a:t>
            </a:r>
            <a:r>
              <a:rPr sz="1100" spc="20" dirty="0">
                <a:solidFill>
                  <a:srgbClr val="22373A"/>
                </a:solidFill>
                <a:latin typeface="Tahoma"/>
                <a:cs typeface="Tahoma"/>
              </a:rPr>
              <a:t> </a:t>
            </a:r>
            <a:r>
              <a:rPr sz="1100" spc="-45" dirty="0">
                <a:solidFill>
                  <a:srgbClr val="22373A"/>
                </a:solidFill>
                <a:latin typeface="Tahoma"/>
                <a:cs typeface="Tahoma"/>
              </a:rPr>
              <a:t>far</a:t>
            </a:r>
            <a:r>
              <a:rPr sz="1100" spc="15" dirty="0">
                <a:solidFill>
                  <a:srgbClr val="22373A"/>
                </a:solidFill>
                <a:latin typeface="Tahoma"/>
                <a:cs typeface="Tahoma"/>
              </a:rPr>
              <a:t> </a:t>
            </a:r>
            <a:r>
              <a:rPr sz="1100" spc="-25" dirty="0">
                <a:solidFill>
                  <a:srgbClr val="22373A"/>
                </a:solidFill>
                <a:latin typeface="Tahoma"/>
                <a:cs typeface="Tahoma"/>
              </a:rPr>
              <a:t>this </a:t>
            </a:r>
            <a:r>
              <a:rPr sz="1100" spc="-20" dirty="0">
                <a:solidFill>
                  <a:srgbClr val="22373A"/>
                </a:solidFill>
                <a:latin typeface="Tahoma"/>
                <a:cs typeface="Tahoma"/>
              </a:rPr>
              <a:t> </a:t>
            </a:r>
            <a:r>
              <a:rPr sz="1100" spc="-50" dirty="0">
                <a:solidFill>
                  <a:srgbClr val="22373A"/>
                </a:solidFill>
                <a:latin typeface="Tahoma"/>
                <a:cs typeface="Tahoma"/>
              </a:rPr>
              <a:t>morning.</a:t>
            </a:r>
            <a:endParaRPr sz="1100">
              <a:latin typeface="Tahoma"/>
              <a:cs typeface="Tahoma"/>
            </a:endParaRP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295" y="1408224"/>
            <a:ext cx="3046095" cy="244475"/>
          </a:xfrm>
          <a:prstGeom prst="rect">
            <a:avLst/>
          </a:prstGeom>
        </p:spPr>
        <p:txBody>
          <a:bodyPr vert="horz" wrap="square" lIns="0" tIns="17145" rIns="0" bIns="0" rtlCol="0">
            <a:spAutoFit/>
          </a:bodyPr>
          <a:lstStyle/>
          <a:p>
            <a:pPr marL="12700">
              <a:lnSpc>
                <a:spcPct val="100000"/>
              </a:lnSpc>
              <a:spcBef>
                <a:spcPts val="135"/>
              </a:spcBef>
            </a:pPr>
            <a:r>
              <a:rPr sz="1400" b="1" spc="-30" dirty="0">
                <a:solidFill>
                  <a:srgbClr val="22373A"/>
                </a:solidFill>
                <a:latin typeface="Arial"/>
                <a:cs typeface="Arial"/>
                <a:hlinkClick r:id="rId2" action="ppaction://hlinksldjump"/>
              </a:rPr>
              <a:t>Categorical</a:t>
            </a:r>
            <a:r>
              <a:rPr sz="1400" b="1" spc="120" dirty="0">
                <a:solidFill>
                  <a:srgbClr val="22373A"/>
                </a:solidFill>
                <a:latin typeface="Arial"/>
                <a:cs typeface="Arial"/>
                <a:hlinkClick r:id="rId2" action="ppaction://hlinksldjump"/>
              </a:rPr>
              <a:t> </a:t>
            </a:r>
            <a:r>
              <a:rPr sz="1400" b="1" dirty="0">
                <a:solidFill>
                  <a:srgbClr val="22373A"/>
                </a:solidFill>
                <a:latin typeface="Arial"/>
                <a:cs typeface="Arial"/>
                <a:hlinkClick r:id="rId2" action="ppaction://hlinksldjump"/>
              </a:rPr>
              <a:t>data</a:t>
            </a:r>
            <a:r>
              <a:rPr sz="1400" b="1" spc="125" dirty="0">
                <a:solidFill>
                  <a:srgbClr val="22373A"/>
                </a:solidFill>
                <a:latin typeface="Arial"/>
                <a:cs typeface="Arial"/>
                <a:hlinkClick r:id="rId2" action="ppaction://hlinksldjump"/>
              </a:rPr>
              <a:t> </a:t>
            </a:r>
            <a:r>
              <a:rPr sz="1400" b="1" spc="-40" dirty="0">
                <a:solidFill>
                  <a:srgbClr val="22373A"/>
                </a:solidFill>
                <a:latin typeface="Arial"/>
                <a:cs typeface="Arial"/>
                <a:hlinkClick r:id="rId2" action="ppaction://hlinksldjump"/>
              </a:rPr>
              <a:t>in</a:t>
            </a:r>
            <a:r>
              <a:rPr sz="1400" b="1" spc="120" dirty="0">
                <a:solidFill>
                  <a:srgbClr val="22373A"/>
                </a:solidFill>
                <a:latin typeface="Arial"/>
                <a:cs typeface="Arial"/>
                <a:hlinkClick r:id="rId2" action="ppaction://hlinksldjump"/>
              </a:rPr>
              <a:t> </a:t>
            </a:r>
            <a:r>
              <a:rPr sz="1400" b="1" spc="-60" dirty="0">
                <a:solidFill>
                  <a:srgbClr val="22373A"/>
                </a:solidFill>
                <a:latin typeface="Arial"/>
                <a:cs typeface="Arial"/>
                <a:hlinkClick r:id="rId2" action="ppaction://hlinksldjump"/>
              </a:rPr>
              <a:t>Bayesian</a:t>
            </a:r>
            <a:r>
              <a:rPr sz="1400" b="1" spc="125" dirty="0">
                <a:solidFill>
                  <a:srgbClr val="22373A"/>
                </a:solidFill>
                <a:latin typeface="Arial"/>
                <a:cs typeface="Arial"/>
                <a:hlinkClick r:id="rId2" action="ppaction://hlinksldjump"/>
              </a:rPr>
              <a:t> </a:t>
            </a:r>
            <a:r>
              <a:rPr sz="1400" b="1" spc="-55" dirty="0">
                <a:solidFill>
                  <a:srgbClr val="22373A"/>
                </a:solidFill>
                <a:latin typeface="Arial"/>
                <a:cs typeface="Arial"/>
                <a:hlinkClick r:id="rId2" action="ppaction://hlinksldjump"/>
              </a:rPr>
              <a:t>models</a:t>
            </a:r>
            <a:endParaRPr sz="1400">
              <a:latin typeface="Arial"/>
              <a:cs typeface="Arial"/>
            </a:endParaRPr>
          </a:p>
        </p:txBody>
      </p:sp>
      <p:grpSp>
        <p:nvGrpSpPr>
          <p:cNvPr id="3" name="object 3"/>
          <p:cNvGrpSpPr/>
          <p:nvPr/>
        </p:nvGrpSpPr>
        <p:grpSpPr>
          <a:xfrm>
            <a:off x="779995" y="1776457"/>
            <a:ext cx="3048635" cy="5080"/>
            <a:chOff x="779995" y="1776457"/>
            <a:chExt cx="3048635" cy="5080"/>
          </a:xfrm>
        </p:grpSpPr>
        <p:sp>
          <p:nvSpPr>
            <p:cNvPr id="4" name="object 4"/>
            <p:cNvSpPr/>
            <p:nvPr/>
          </p:nvSpPr>
          <p:spPr>
            <a:xfrm>
              <a:off x="779995" y="1776457"/>
              <a:ext cx="3048635" cy="5080"/>
            </a:xfrm>
            <a:custGeom>
              <a:avLst/>
              <a:gdLst/>
              <a:ahLst/>
              <a:cxnLst/>
              <a:rect l="l" t="t" r="r" b="b"/>
              <a:pathLst>
                <a:path w="3048635" h="5080">
                  <a:moveTo>
                    <a:pt x="0" y="5060"/>
                  </a:moveTo>
                  <a:lnTo>
                    <a:pt x="0" y="0"/>
                  </a:lnTo>
                  <a:lnTo>
                    <a:pt x="3048038" y="0"/>
                  </a:lnTo>
                  <a:lnTo>
                    <a:pt x="3048038" y="5060"/>
                  </a:lnTo>
                  <a:lnTo>
                    <a:pt x="0" y="5060"/>
                  </a:lnTo>
                  <a:close/>
                </a:path>
              </a:pathLst>
            </a:custGeom>
            <a:solidFill>
              <a:srgbClr val="D5C5B6"/>
            </a:solidFill>
          </p:spPr>
          <p:txBody>
            <a:bodyPr wrap="square" lIns="0" tIns="0" rIns="0" bIns="0" rtlCol="0"/>
            <a:lstStyle/>
            <a:p>
              <a:endParaRPr/>
            </a:p>
          </p:txBody>
        </p:sp>
        <p:sp>
          <p:nvSpPr>
            <p:cNvPr id="5" name="object 5"/>
            <p:cNvSpPr/>
            <p:nvPr/>
          </p:nvSpPr>
          <p:spPr>
            <a:xfrm>
              <a:off x="779995" y="1776457"/>
              <a:ext cx="1771650" cy="5080"/>
            </a:xfrm>
            <a:custGeom>
              <a:avLst/>
              <a:gdLst/>
              <a:ahLst/>
              <a:cxnLst/>
              <a:rect l="l" t="t" r="r" b="b"/>
              <a:pathLst>
                <a:path w="1771650" h="5080">
                  <a:moveTo>
                    <a:pt x="0" y="5060"/>
                  </a:moveTo>
                  <a:lnTo>
                    <a:pt x="0" y="0"/>
                  </a:lnTo>
                  <a:lnTo>
                    <a:pt x="1771169" y="0"/>
                  </a:lnTo>
                  <a:lnTo>
                    <a:pt x="1771169" y="5060"/>
                  </a:lnTo>
                  <a:lnTo>
                    <a:pt x="0" y="5060"/>
                  </a:lnTo>
                  <a:close/>
                </a:path>
              </a:pathLst>
            </a:custGeom>
            <a:solidFill>
              <a:srgbClr val="EB801A"/>
            </a:solidFill>
          </p:spPr>
          <p:txBody>
            <a:bodyPr wrap="square" lIns="0" tIns="0" rIns="0" bIns="0" rtlCol="0"/>
            <a:lstStyle/>
            <a:p>
              <a:endParaRPr/>
            </a:p>
          </p:txBody>
        </p:sp>
      </p:gr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163320" cy="207645"/>
          </a:xfrm>
          <a:prstGeom prst="rect">
            <a:avLst/>
          </a:prstGeom>
        </p:spPr>
        <p:txBody>
          <a:bodyPr vert="horz" wrap="square" lIns="0" tIns="12065" rIns="0" bIns="0" rtlCol="0">
            <a:spAutoFit/>
          </a:bodyPr>
          <a:lstStyle/>
          <a:p>
            <a:pPr marL="12700">
              <a:lnSpc>
                <a:spcPct val="100000"/>
              </a:lnSpc>
              <a:spcBef>
                <a:spcPts val="95"/>
              </a:spcBef>
            </a:pPr>
            <a:r>
              <a:rPr sz="1200" spc="-45" dirty="0">
                <a:solidFill>
                  <a:srgbClr val="F9F9F9"/>
                </a:solidFill>
              </a:rPr>
              <a:t>Categorical</a:t>
            </a:r>
            <a:r>
              <a:rPr sz="1200" spc="60" dirty="0">
                <a:solidFill>
                  <a:srgbClr val="F9F9F9"/>
                </a:solidFill>
              </a:rPr>
              <a:t> </a:t>
            </a:r>
            <a:r>
              <a:rPr sz="1200" spc="-15" dirty="0">
                <a:solidFill>
                  <a:srgbClr val="F9F9F9"/>
                </a:solidFill>
              </a:rPr>
              <a:t>data</a:t>
            </a:r>
            <a:endParaRPr sz="1200"/>
          </a:p>
        </p:txBody>
      </p:sp>
      <p:sp>
        <p:nvSpPr>
          <p:cNvPr id="3" name="object 3"/>
          <p:cNvSpPr/>
          <p:nvPr/>
        </p:nvSpPr>
        <p:spPr>
          <a:xfrm>
            <a:off x="322046" y="1199984"/>
            <a:ext cx="3964304" cy="1160145"/>
          </a:xfrm>
          <a:custGeom>
            <a:avLst/>
            <a:gdLst/>
            <a:ahLst/>
            <a:cxnLst/>
            <a:rect l="l" t="t" r="r" b="b"/>
            <a:pathLst>
              <a:path w="3964304" h="1160145">
                <a:moveTo>
                  <a:pt x="3963911" y="0"/>
                </a:moveTo>
                <a:lnTo>
                  <a:pt x="0" y="0"/>
                </a:lnTo>
                <a:lnTo>
                  <a:pt x="0" y="1159878"/>
                </a:lnTo>
                <a:lnTo>
                  <a:pt x="3963911" y="1159878"/>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59994" y="1138070"/>
            <a:ext cx="3418840" cy="1212850"/>
          </a:xfrm>
          <a:prstGeom prst="rect">
            <a:avLst/>
          </a:prstGeom>
        </p:spPr>
        <p:txBody>
          <a:bodyPr vert="horz" wrap="square" lIns="0" tIns="43180" rIns="0" bIns="0" rtlCol="0">
            <a:spAutoFit/>
          </a:bodyPr>
          <a:lstStyle/>
          <a:p>
            <a:pPr>
              <a:lnSpc>
                <a:spcPct val="100000"/>
              </a:lnSpc>
              <a:spcBef>
                <a:spcPts val="340"/>
              </a:spcBef>
            </a:pPr>
            <a:r>
              <a:rPr sz="1100" spc="20" dirty="0">
                <a:solidFill>
                  <a:srgbClr val="22373A"/>
                </a:solidFill>
                <a:latin typeface="SimSun"/>
                <a:cs typeface="SimSun"/>
              </a:rPr>
              <a:t>n</a:t>
            </a:r>
            <a:r>
              <a:rPr sz="1100" spc="-15" dirty="0">
                <a:solidFill>
                  <a:srgbClr val="22373A"/>
                </a:solidFill>
                <a:latin typeface="SimSun"/>
                <a:cs typeface="SimSun"/>
              </a:rPr>
              <a:t> </a:t>
            </a:r>
            <a:r>
              <a:rPr sz="1100" spc="20" dirty="0">
                <a:solidFill>
                  <a:srgbClr val="8E5902"/>
                </a:solidFill>
                <a:latin typeface="SimSun"/>
                <a:cs typeface="SimSun"/>
              </a:rPr>
              <a:t>&lt;-</a:t>
            </a:r>
            <a:r>
              <a:rPr sz="1100" spc="-15" dirty="0">
                <a:solidFill>
                  <a:srgbClr val="8E5902"/>
                </a:solidFill>
                <a:latin typeface="SimSun"/>
                <a:cs typeface="SimSun"/>
              </a:rPr>
              <a:t> </a:t>
            </a:r>
            <a:r>
              <a:rPr sz="1100" spc="20" dirty="0">
                <a:solidFill>
                  <a:srgbClr val="0000CE"/>
                </a:solidFill>
                <a:latin typeface="SimSun"/>
                <a:cs typeface="SimSun"/>
              </a:rPr>
              <a:t>10</a:t>
            </a:r>
            <a:endParaRPr sz="1100">
              <a:latin typeface="SimSun"/>
              <a:cs typeface="SimSun"/>
            </a:endParaRPr>
          </a:p>
          <a:p>
            <a:pPr marL="145415" marR="2028825" indent="-146050">
              <a:lnSpc>
                <a:spcPct val="118000"/>
              </a:lnSpc>
            </a:pPr>
            <a:r>
              <a:rPr sz="1100" spc="20" dirty="0">
                <a:solidFill>
                  <a:srgbClr val="22373A"/>
                </a:solidFill>
                <a:latin typeface="SimSun"/>
                <a:cs typeface="SimSun"/>
              </a:rPr>
              <a:t>categorical_data</a:t>
            </a:r>
            <a:r>
              <a:rPr sz="1100" spc="-30" dirty="0">
                <a:solidFill>
                  <a:srgbClr val="22373A"/>
                </a:solidFill>
                <a:latin typeface="SimSun"/>
                <a:cs typeface="SimSun"/>
              </a:rPr>
              <a:t> </a:t>
            </a:r>
            <a:r>
              <a:rPr sz="1100" spc="20" dirty="0">
                <a:solidFill>
                  <a:srgbClr val="8E5902"/>
                </a:solidFill>
                <a:latin typeface="SimSun"/>
                <a:cs typeface="SimSun"/>
              </a:rPr>
              <a:t>&lt;- </a:t>
            </a:r>
            <a:r>
              <a:rPr sz="1100" spc="-535" dirty="0">
                <a:solidFill>
                  <a:srgbClr val="8E5902"/>
                </a:solidFill>
                <a:latin typeface="SimSun"/>
                <a:cs typeface="SimSun"/>
              </a:rPr>
              <a:t> </a:t>
            </a:r>
            <a:r>
              <a:rPr sz="1100" spc="20" dirty="0">
                <a:latin typeface="SimSun"/>
                <a:cs typeface="SimSun"/>
              </a:rPr>
              <a:t>tibble</a:t>
            </a:r>
            <a:r>
              <a:rPr sz="1100" spc="20" dirty="0">
                <a:solidFill>
                  <a:srgbClr val="22373A"/>
                </a:solidFill>
                <a:latin typeface="SimSun"/>
                <a:cs typeface="SimSun"/>
              </a:rPr>
              <a:t>(</a:t>
            </a:r>
            <a:endParaRPr sz="1100">
              <a:latin typeface="SimSun"/>
              <a:cs typeface="SimSun"/>
            </a:endParaRPr>
          </a:p>
          <a:p>
            <a:pPr marL="290830">
              <a:lnSpc>
                <a:spcPct val="118000"/>
              </a:lnSpc>
            </a:pPr>
            <a:r>
              <a:rPr sz="1100" spc="20" dirty="0">
                <a:solidFill>
                  <a:srgbClr val="C4A000"/>
                </a:solidFill>
                <a:latin typeface="SimSun"/>
                <a:cs typeface="SimSun"/>
              </a:rPr>
              <a:t>condition =</a:t>
            </a:r>
            <a:r>
              <a:rPr sz="1100" spc="25" dirty="0">
                <a:solidFill>
                  <a:srgbClr val="C4A000"/>
                </a:solidFill>
                <a:latin typeface="SimSun"/>
                <a:cs typeface="SimSun"/>
              </a:rPr>
              <a:t> </a:t>
            </a:r>
            <a:r>
              <a:rPr sz="1100" spc="20" dirty="0">
                <a:latin typeface="SimSun"/>
                <a:cs typeface="SimSun"/>
              </a:rPr>
              <a:t>rep</a:t>
            </a:r>
            <a:r>
              <a:rPr sz="1100" spc="20" dirty="0">
                <a:solidFill>
                  <a:srgbClr val="22373A"/>
                </a:solidFill>
                <a:latin typeface="SimSun"/>
                <a:cs typeface="SimSun"/>
              </a:rPr>
              <a:t>(</a:t>
            </a:r>
            <a:r>
              <a:rPr sz="1100" spc="20" dirty="0">
                <a:latin typeface="SimSun"/>
                <a:cs typeface="SimSun"/>
              </a:rPr>
              <a:t>c</a:t>
            </a:r>
            <a:r>
              <a:rPr sz="1100" spc="20" dirty="0">
                <a:solidFill>
                  <a:srgbClr val="22373A"/>
                </a:solidFill>
                <a:latin typeface="SimSun"/>
                <a:cs typeface="SimSun"/>
              </a:rPr>
              <a:t>(</a:t>
            </a:r>
            <a:r>
              <a:rPr sz="1100" spc="20" dirty="0">
                <a:solidFill>
                  <a:srgbClr val="4F9905"/>
                </a:solidFill>
                <a:latin typeface="SimSun"/>
                <a:cs typeface="SimSun"/>
              </a:rPr>
              <a:t>"A"</a:t>
            </a:r>
            <a:r>
              <a:rPr sz="1100" spc="20" dirty="0">
                <a:solidFill>
                  <a:srgbClr val="22373A"/>
                </a:solidFill>
                <a:latin typeface="SimSun"/>
                <a:cs typeface="SimSun"/>
              </a:rPr>
              <a:t>,</a:t>
            </a:r>
            <a:r>
              <a:rPr sz="1100" spc="20" dirty="0">
                <a:solidFill>
                  <a:srgbClr val="4F9905"/>
                </a:solidFill>
                <a:latin typeface="SimSun"/>
                <a:cs typeface="SimSun"/>
              </a:rPr>
              <a:t>"B"</a:t>
            </a:r>
            <a:r>
              <a:rPr sz="1100" spc="20" dirty="0">
                <a:solidFill>
                  <a:srgbClr val="22373A"/>
                </a:solidFill>
                <a:latin typeface="SimSun"/>
                <a:cs typeface="SimSun"/>
              </a:rPr>
              <a:t>,</a:t>
            </a:r>
            <a:r>
              <a:rPr sz="1100" spc="20" dirty="0">
                <a:solidFill>
                  <a:srgbClr val="4F9905"/>
                </a:solidFill>
                <a:latin typeface="SimSun"/>
                <a:cs typeface="SimSun"/>
              </a:rPr>
              <a:t>"C"</a:t>
            </a:r>
            <a:r>
              <a:rPr sz="1100" spc="20" dirty="0">
                <a:solidFill>
                  <a:srgbClr val="22373A"/>
                </a:solidFill>
                <a:latin typeface="SimSun"/>
                <a:cs typeface="SimSun"/>
              </a:rPr>
              <a:t>,</a:t>
            </a:r>
            <a:r>
              <a:rPr sz="1100" spc="20" dirty="0">
                <a:solidFill>
                  <a:srgbClr val="4F9905"/>
                </a:solidFill>
                <a:latin typeface="SimSun"/>
                <a:cs typeface="SimSun"/>
              </a:rPr>
              <a:t>"D"</a:t>
            </a:r>
            <a:r>
              <a:rPr sz="1100" spc="20" dirty="0">
                <a:solidFill>
                  <a:srgbClr val="22373A"/>
                </a:solidFill>
                <a:latin typeface="SimSun"/>
                <a:cs typeface="SimSun"/>
              </a:rPr>
              <a:t>,</a:t>
            </a:r>
            <a:r>
              <a:rPr sz="1100" spc="20" dirty="0">
                <a:solidFill>
                  <a:srgbClr val="4F9905"/>
                </a:solidFill>
                <a:latin typeface="SimSun"/>
                <a:cs typeface="SimSun"/>
              </a:rPr>
              <a:t>"E"</a:t>
            </a:r>
            <a:r>
              <a:rPr sz="1100" spc="20" dirty="0">
                <a:solidFill>
                  <a:srgbClr val="22373A"/>
                </a:solidFill>
                <a:latin typeface="SimSun"/>
                <a:cs typeface="SimSun"/>
              </a:rPr>
              <a:t>), n), </a:t>
            </a:r>
            <a:r>
              <a:rPr sz="1100" spc="-540" dirty="0">
                <a:solidFill>
                  <a:srgbClr val="22373A"/>
                </a:solidFill>
                <a:latin typeface="SimSun"/>
                <a:cs typeface="SimSun"/>
              </a:rPr>
              <a:t> </a:t>
            </a:r>
            <a:r>
              <a:rPr sz="1100" spc="20" dirty="0">
                <a:solidFill>
                  <a:srgbClr val="C4A000"/>
                </a:solidFill>
                <a:latin typeface="SimSun"/>
                <a:cs typeface="SimSun"/>
              </a:rPr>
              <a:t>response = </a:t>
            </a:r>
            <a:r>
              <a:rPr sz="1100" spc="20" dirty="0">
                <a:latin typeface="SimSun"/>
                <a:cs typeface="SimSun"/>
              </a:rPr>
              <a:t>rnorm</a:t>
            </a:r>
            <a:r>
              <a:rPr sz="1100" spc="20" dirty="0">
                <a:solidFill>
                  <a:srgbClr val="22373A"/>
                </a:solidFill>
                <a:latin typeface="SimSun"/>
                <a:cs typeface="SimSun"/>
              </a:rPr>
              <a:t>(n </a:t>
            </a:r>
            <a:r>
              <a:rPr sz="1100" spc="20" dirty="0">
                <a:latin typeface="SimSun"/>
                <a:cs typeface="SimSun"/>
              </a:rPr>
              <a:t>* </a:t>
            </a:r>
            <a:r>
              <a:rPr sz="1100" spc="20" dirty="0">
                <a:solidFill>
                  <a:srgbClr val="0000CE"/>
                </a:solidFill>
                <a:latin typeface="SimSun"/>
                <a:cs typeface="SimSun"/>
              </a:rPr>
              <a:t>5</a:t>
            </a:r>
            <a:r>
              <a:rPr sz="1100" spc="20" dirty="0">
                <a:solidFill>
                  <a:srgbClr val="22373A"/>
                </a:solidFill>
                <a:latin typeface="SimSun"/>
                <a:cs typeface="SimSun"/>
              </a:rPr>
              <a:t>, </a:t>
            </a:r>
            <a:r>
              <a:rPr sz="1100" spc="20" dirty="0">
                <a:latin typeface="SimSun"/>
                <a:cs typeface="SimSun"/>
              </a:rPr>
              <a:t>c</a:t>
            </a:r>
            <a:r>
              <a:rPr sz="1100" spc="20" dirty="0">
                <a:solidFill>
                  <a:srgbClr val="22373A"/>
                </a:solidFill>
                <a:latin typeface="SimSun"/>
                <a:cs typeface="SimSun"/>
              </a:rPr>
              <a:t>(</a:t>
            </a:r>
            <a:r>
              <a:rPr sz="1100" spc="20" dirty="0">
                <a:solidFill>
                  <a:srgbClr val="0000CE"/>
                </a:solidFill>
                <a:latin typeface="SimSun"/>
                <a:cs typeface="SimSun"/>
              </a:rPr>
              <a:t>0</a:t>
            </a:r>
            <a:r>
              <a:rPr sz="1100" spc="20" dirty="0">
                <a:solidFill>
                  <a:srgbClr val="22373A"/>
                </a:solidFill>
                <a:latin typeface="SimSun"/>
                <a:cs typeface="SimSun"/>
              </a:rPr>
              <a:t>,</a:t>
            </a:r>
            <a:r>
              <a:rPr sz="1100" spc="20" dirty="0">
                <a:solidFill>
                  <a:srgbClr val="0000CE"/>
                </a:solidFill>
                <a:latin typeface="SimSun"/>
                <a:cs typeface="SimSun"/>
              </a:rPr>
              <a:t>1</a:t>
            </a:r>
            <a:r>
              <a:rPr sz="1100" spc="20" dirty="0">
                <a:solidFill>
                  <a:srgbClr val="22373A"/>
                </a:solidFill>
                <a:latin typeface="SimSun"/>
                <a:cs typeface="SimSun"/>
              </a:rPr>
              <a:t>,</a:t>
            </a:r>
            <a:r>
              <a:rPr sz="1100" spc="20" dirty="0">
                <a:solidFill>
                  <a:srgbClr val="0000CE"/>
                </a:solidFill>
                <a:latin typeface="SimSun"/>
                <a:cs typeface="SimSun"/>
              </a:rPr>
              <a:t>2</a:t>
            </a:r>
            <a:r>
              <a:rPr sz="1100" spc="20" dirty="0">
                <a:solidFill>
                  <a:srgbClr val="22373A"/>
                </a:solidFill>
                <a:latin typeface="SimSun"/>
                <a:cs typeface="SimSun"/>
              </a:rPr>
              <a:t>,</a:t>
            </a:r>
            <a:r>
              <a:rPr sz="1100" spc="20" dirty="0">
                <a:solidFill>
                  <a:srgbClr val="0000CE"/>
                </a:solidFill>
                <a:latin typeface="SimSun"/>
                <a:cs typeface="SimSun"/>
              </a:rPr>
              <a:t>1</a:t>
            </a:r>
            <a:r>
              <a:rPr sz="1100" spc="20" dirty="0">
                <a:solidFill>
                  <a:srgbClr val="22373A"/>
                </a:solidFill>
                <a:latin typeface="SimSun"/>
                <a:cs typeface="SimSun"/>
              </a:rPr>
              <a:t>,</a:t>
            </a:r>
            <a:r>
              <a:rPr sz="1100" spc="20" dirty="0">
                <a:latin typeface="SimSun"/>
                <a:cs typeface="SimSun"/>
              </a:rPr>
              <a:t>-</a:t>
            </a:r>
            <a:r>
              <a:rPr sz="1100" spc="20" dirty="0">
                <a:solidFill>
                  <a:srgbClr val="0000CE"/>
                </a:solidFill>
                <a:latin typeface="SimSun"/>
                <a:cs typeface="SimSun"/>
              </a:rPr>
              <a:t>1</a:t>
            </a:r>
            <a:r>
              <a:rPr sz="1100" spc="20" dirty="0">
                <a:solidFill>
                  <a:srgbClr val="22373A"/>
                </a:solidFill>
                <a:latin typeface="SimSun"/>
                <a:cs typeface="SimSun"/>
              </a:rPr>
              <a:t>), </a:t>
            </a:r>
            <a:r>
              <a:rPr sz="1100" spc="20" dirty="0">
                <a:solidFill>
                  <a:srgbClr val="0000CE"/>
                </a:solidFill>
                <a:latin typeface="SimSun"/>
                <a:cs typeface="SimSun"/>
              </a:rPr>
              <a:t>0.5</a:t>
            </a:r>
            <a:r>
              <a:rPr sz="1100" spc="20" dirty="0">
                <a:solidFill>
                  <a:srgbClr val="22373A"/>
                </a:solidFill>
                <a:latin typeface="SimSun"/>
                <a:cs typeface="SimSun"/>
              </a:rPr>
              <a:t>)</a:t>
            </a:r>
            <a:endParaRPr sz="1100">
              <a:latin typeface="SimSun"/>
              <a:cs typeface="SimSun"/>
            </a:endParaRPr>
          </a:p>
          <a:p>
            <a:pPr marL="145415">
              <a:lnSpc>
                <a:spcPct val="100000"/>
              </a:lnSpc>
              <a:spcBef>
                <a:spcPts val="240"/>
              </a:spcBef>
            </a:pPr>
            <a:r>
              <a:rPr sz="1100" spc="20" dirty="0">
                <a:solidFill>
                  <a:srgbClr val="22373A"/>
                </a:solidFill>
                <a:latin typeface="SimSun"/>
                <a:cs typeface="SimSun"/>
              </a:rPr>
              <a:t>)</a:t>
            </a:r>
            <a:endParaRPr sz="11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44</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362200" cy="207645"/>
          </a:xfrm>
          <a:prstGeom prst="rect">
            <a:avLst/>
          </a:prstGeom>
        </p:spPr>
        <p:txBody>
          <a:bodyPr vert="horz" wrap="square" lIns="0" tIns="12065" rIns="0" bIns="0" rtlCol="0">
            <a:spAutoFit/>
          </a:bodyPr>
          <a:lstStyle/>
          <a:p>
            <a:pPr marL="12700">
              <a:lnSpc>
                <a:spcPct val="100000"/>
              </a:lnSpc>
              <a:spcBef>
                <a:spcPts val="95"/>
              </a:spcBef>
            </a:pPr>
            <a:r>
              <a:rPr sz="1200" spc="-45" dirty="0">
                <a:solidFill>
                  <a:srgbClr val="F9F9F9"/>
                </a:solidFill>
              </a:rPr>
              <a:t>Categorical</a:t>
            </a:r>
            <a:r>
              <a:rPr sz="1200" spc="95" dirty="0">
                <a:solidFill>
                  <a:srgbClr val="F9F9F9"/>
                </a:solidFill>
              </a:rPr>
              <a:t> </a:t>
            </a:r>
            <a:r>
              <a:rPr sz="1200" spc="-15" dirty="0">
                <a:solidFill>
                  <a:srgbClr val="F9F9F9"/>
                </a:solidFill>
              </a:rPr>
              <a:t>data</a:t>
            </a:r>
            <a:r>
              <a:rPr sz="1200" spc="95" dirty="0">
                <a:solidFill>
                  <a:srgbClr val="F9F9F9"/>
                </a:solidFill>
              </a:rPr>
              <a:t> </a:t>
            </a:r>
            <a:r>
              <a:rPr sz="1200" spc="35" dirty="0">
                <a:solidFill>
                  <a:srgbClr val="F9F9F9"/>
                </a:solidFill>
              </a:rPr>
              <a:t>-</a:t>
            </a:r>
            <a:r>
              <a:rPr sz="1200" spc="90" dirty="0">
                <a:solidFill>
                  <a:srgbClr val="F9F9F9"/>
                </a:solidFill>
              </a:rPr>
              <a:t> </a:t>
            </a:r>
            <a:r>
              <a:rPr sz="1200" spc="-5" dirty="0">
                <a:solidFill>
                  <a:srgbClr val="F9F9F9"/>
                </a:solidFill>
              </a:rPr>
              <a:t>fitting</a:t>
            </a:r>
            <a:r>
              <a:rPr sz="1200" spc="100" dirty="0">
                <a:solidFill>
                  <a:srgbClr val="F9F9F9"/>
                </a:solidFill>
              </a:rPr>
              <a:t> </a:t>
            </a:r>
            <a:r>
              <a:rPr sz="1200" spc="-40" dirty="0">
                <a:solidFill>
                  <a:srgbClr val="F9F9F9"/>
                </a:solidFill>
              </a:rPr>
              <a:t>a</a:t>
            </a:r>
            <a:r>
              <a:rPr sz="1200" spc="95" dirty="0">
                <a:solidFill>
                  <a:srgbClr val="F9F9F9"/>
                </a:solidFill>
              </a:rPr>
              <a:t> </a:t>
            </a:r>
            <a:r>
              <a:rPr sz="1200" spc="-45" dirty="0">
                <a:solidFill>
                  <a:srgbClr val="F9F9F9"/>
                </a:solidFill>
              </a:rPr>
              <a:t>model</a:t>
            </a:r>
            <a:endParaRPr sz="1200"/>
          </a:p>
        </p:txBody>
      </p:sp>
      <p:sp>
        <p:nvSpPr>
          <p:cNvPr id="3" name="object 3"/>
          <p:cNvSpPr/>
          <p:nvPr/>
        </p:nvSpPr>
        <p:spPr>
          <a:xfrm>
            <a:off x="322046" y="1308315"/>
            <a:ext cx="3964304" cy="847725"/>
          </a:xfrm>
          <a:custGeom>
            <a:avLst/>
            <a:gdLst/>
            <a:ahLst/>
            <a:cxnLst/>
            <a:rect l="l" t="t" r="r" b="b"/>
            <a:pathLst>
              <a:path w="3964304" h="847725">
                <a:moveTo>
                  <a:pt x="3963911" y="0"/>
                </a:moveTo>
                <a:lnTo>
                  <a:pt x="0" y="0"/>
                </a:lnTo>
                <a:lnTo>
                  <a:pt x="0" y="847191"/>
                </a:lnTo>
                <a:lnTo>
                  <a:pt x="3963911" y="847191"/>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1298886"/>
            <a:ext cx="2122805" cy="840740"/>
          </a:xfrm>
          <a:prstGeom prst="rect">
            <a:avLst/>
          </a:prstGeom>
        </p:spPr>
        <p:txBody>
          <a:bodyPr vert="horz" wrap="square" lIns="0" tIns="12700" rIns="0" bIns="0" rtlCol="0">
            <a:spAutoFit/>
          </a:bodyPr>
          <a:lstStyle/>
          <a:p>
            <a:pPr marL="93345" marR="1053465" indent="-81280">
              <a:lnSpc>
                <a:spcPct val="111400"/>
              </a:lnSpc>
              <a:spcBef>
                <a:spcPts val="100"/>
              </a:spcBef>
            </a:pPr>
            <a:r>
              <a:rPr sz="600" spc="15" dirty="0">
                <a:solidFill>
                  <a:srgbClr val="22373A"/>
                </a:solidFill>
                <a:latin typeface="SimSun"/>
                <a:cs typeface="SimSun"/>
              </a:rPr>
              <a:t>categorical_model </a:t>
            </a:r>
            <a:r>
              <a:rPr sz="600" spc="15" dirty="0">
                <a:solidFill>
                  <a:srgbClr val="8E5902"/>
                </a:solidFill>
                <a:latin typeface="SimSun"/>
                <a:cs typeface="SimSun"/>
              </a:rPr>
              <a:t>&lt;- </a:t>
            </a:r>
            <a:r>
              <a:rPr sz="600" spc="15" dirty="0">
                <a:latin typeface="SimSun"/>
                <a:cs typeface="SimSun"/>
              </a:rPr>
              <a:t>brm</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data</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22373A"/>
                </a:solidFill>
                <a:latin typeface="SimSun"/>
                <a:cs typeface="SimSun"/>
              </a:rPr>
              <a:t>categorical_data, </a:t>
            </a:r>
            <a:r>
              <a:rPr sz="600" spc="-285" dirty="0">
                <a:solidFill>
                  <a:srgbClr val="22373A"/>
                </a:solidFill>
                <a:latin typeface="SimSun"/>
                <a:cs typeface="SimSun"/>
              </a:rPr>
              <a:t> </a:t>
            </a:r>
            <a:r>
              <a:rPr sz="600" spc="15" dirty="0">
                <a:solidFill>
                  <a:srgbClr val="22373A"/>
                </a:solidFill>
                <a:latin typeface="SimSun"/>
                <a:cs typeface="SimSun"/>
              </a:rPr>
              <a:t>response</a:t>
            </a:r>
            <a:r>
              <a:rPr sz="600" dirty="0">
                <a:solidFill>
                  <a:srgbClr val="22373A"/>
                </a:solidFill>
                <a:latin typeface="SimSun"/>
                <a:cs typeface="SimSun"/>
              </a:rPr>
              <a:t> </a:t>
            </a:r>
            <a:r>
              <a:rPr sz="600" spc="15" dirty="0">
                <a:latin typeface="SimSun"/>
                <a:cs typeface="SimSun"/>
              </a:rPr>
              <a:t>~</a:t>
            </a:r>
            <a:r>
              <a:rPr sz="600" spc="5" dirty="0">
                <a:latin typeface="SimSun"/>
                <a:cs typeface="SimSun"/>
              </a:rPr>
              <a:t> </a:t>
            </a:r>
            <a:r>
              <a:rPr sz="600" spc="15" dirty="0">
                <a:solidFill>
                  <a:srgbClr val="22373A"/>
                </a:solidFill>
                <a:latin typeface="SimSun"/>
                <a:cs typeface="SimSun"/>
              </a:rPr>
              <a:t>condition,</a:t>
            </a:r>
            <a:endParaRPr sz="600">
              <a:latin typeface="SimSun"/>
              <a:cs typeface="SimSun"/>
            </a:endParaRPr>
          </a:p>
          <a:p>
            <a:pPr marL="496570" marR="85725" indent="-403860">
              <a:lnSpc>
                <a:spcPct val="111400"/>
              </a:lnSpc>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Intercept),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b), </a:t>
            </a:r>
            <a:r>
              <a:rPr sz="600" spc="20"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cauchy</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22373A"/>
                </a:solidFill>
                <a:latin typeface="SimSun"/>
                <a:cs typeface="SimSun"/>
              </a:rPr>
              <a:t>sigma)),</a:t>
            </a:r>
            <a:endParaRPr sz="600">
              <a:latin typeface="SimSun"/>
              <a:cs typeface="SimSun"/>
            </a:endParaRPr>
          </a:p>
          <a:p>
            <a:pPr marL="93345">
              <a:lnSpc>
                <a:spcPct val="100000"/>
              </a:lnSpc>
              <a:spcBef>
                <a:spcPts val="80"/>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2000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chains =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a:p>
            <a:pPr marL="93345">
              <a:lnSpc>
                <a:spcPct val="100000"/>
              </a:lnSpc>
              <a:spcBef>
                <a:spcPts val="85"/>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45</a:t>
            </a: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528445" cy="207645"/>
          </a:xfrm>
          <a:prstGeom prst="rect">
            <a:avLst/>
          </a:prstGeom>
        </p:spPr>
        <p:txBody>
          <a:bodyPr vert="horz" wrap="square" lIns="0" tIns="12065" rIns="0" bIns="0" rtlCol="0">
            <a:spAutoFit/>
          </a:bodyPr>
          <a:lstStyle/>
          <a:p>
            <a:pPr marL="12700">
              <a:lnSpc>
                <a:spcPct val="100000"/>
              </a:lnSpc>
              <a:spcBef>
                <a:spcPts val="95"/>
              </a:spcBef>
            </a:pPr>
            <a:r>
              <a:rPr sz="1200" spc="-55" dirty="0">
                <a:solidFill>
                  <a:srgbClr val="F9F9F9"/>
                </a:solidFill>
              </a:rPr>
              <a:t>Looking</a:t>
            </a:r>
            <a:r>
              <a:rPr sz="1200" spc="80" dirty="0">
                <a:solidFill>
                  <a:srgbClr val="F9F9F9"/>
                </a:solidFill>
              </a:rPr>
              <a:t> </a:t>
            </a:r>
            <a:r>
              <a:rPr sz="1200" spc="20" dirty="0">
                <a:solidFill>
                  <a:srgbClr val="F9F9F9"/>
                </a:solidFill>
              </a:rPr>
              <a:t>at</a:t>
            </a:r>
            <a:r>
              <a:rPr sz="1200" spc="85" dirty="0">
                <a:solidFill>
                  <a:srgbClr val="F9F9F9"/>
                </a:solidFill>
              </a:rPr>
              <a:t> </a:t>
            </a:r>
            <a:r>
              <a:rPr sz="1200" spc="-55" dirty="0">
                <a:solidFill>
                  <a:srgbClr val="F9F9F9"/>
                </a:solidFill>
              </a:rPr>
              <a:t>our</a:t>
            </a:r>
            <a:r>
              <a:rPr sz="1200" spc="85" dirty="0">
                <a:solidFill>
                  <a:srgbClr val="F9F9F9"/>
                </a:solidFill>
              </a:rPr>
              <a:t> </a:t>
            </a:r>
            <a:r>
              <a:rPr sz="1200" spc="-45" dirty="0">
                <a:solidFill>
                  <a:srgbClr val="F9F9F9"/>
                </a:solidFill>
              </a:rPr>
              <a:t>model</a:t>
            </a:r>
            <a:endParaRPr sz="1200"/>
          </a:p>
        </p:txBody>
      </p:sp>
      <p:sp>
        <p:nvSpPr>
          <p:cNvPr id="3" name="object 3"/>
          <p:cNvSpPr/>
          <p:nvPr/>
        </p:nvSpPr>
        <p:spPr>
          <a:xfrm>
            <a:off x="322046" y="454063"/>
            <a:ext cx="3964304" cy="144780"/>
          </a:xfrm>
          <a:custGeom>
            <a:avLst/>
            <a:gdLst/>
            <a:ahLst/>
            <a:cxnLst/>
            <a:rect l="l" t="t" r="r" b="b"/>
            <a:pathLst>
              <a:path w="3964304" h="144779">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55376"/>
            <a:ext cx="2969895" cy="1247140"/>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summary</a:t>
            </a:r>
            <a:r>
              <a:rPr sz="600" spc="15" dirty="0">
                <a:solidFill>
                  <a:srgbClr val="22373A"/>
                </a:solidFill>
                <a:latin typeface="SimSun"/>
                <a:cs typeface="SimSun"/>
              </a:rPr>
              <a:t>(categorical_model)</a:t>
            </a:r>
            <a:endParaRPr sz="600">
              <a:latin typeface="SimSun"/>
              <a:cs typeface="SimSun"/>
            </a:endParaRPr>
          </a:p>
          <a:p>
            <a:pPr>
              <a:lnSpc>
                <a:spcPct val="100000"/>
              </a:lnSpc>
            </a:pPr>
            <a:endParaRPr sz="800">
              <a:latin typeface="SimSun"/>
              <a:cs typeface="SimSun"/>
            </a:endParaRPr>
          </a:p>
          <a:p>
            <a:pPr>
              <a:lnSpc>
                <a:spcPct val="100000"/>
              </a:lnSpc>
              <a:spcBef>
                <a:spcPts val="35"/>
              </a:spcBef>
            </a:pPr>
            <a:endParaRPr sz="550">
              <a:latin typeface="SimSun"/>
              <a:cs typeface="SimSun"/>
            </a:endParaRPr>
          </a:p>
          <a:p>
            <a:pPr marL="12700">
              <a:lnSpc>
                <a:spcPct val="100000"/>
              </a:lnSpc>
            </a:pPr>
            <a:r>
              <a:rPr sz="600" spc="15" dirty="0">
                <a:solidFill>
                  <a:srgbClr val="22373A"/>
                </a:solidFill>
                <a:latin typeface="SimSun"/>
                <a:cs typeface="SimSun"/>
              </a:rPr>
              <a:t>##</a:t>
            </a:r>
            <a:r>
              <a:rPr sz="600" spc="300" dirty="0">
                <a:solidFill>
                  <a:srgbClr val="22373A"/>
                </a:solidFill>
                <a:latin typeface="SimSun"/>
                <a:cs typeface="SimSun"/>
              </a:rPr>
              <a:t> </a:t>
            </a:r>
            <a:r>
              <a:rPr sz="600" spc="15" dirty="0">
                <a:solidFill>
                  <a:srgbClr val="22373A"/>
                </a:solidFill>
                <a:latin typeface="SimSun"/>
                <a:cs typeface="SimSun"/>
              </a:rPr>
              <a:t>Family:</a:t>
            </a:r>
            <a:r>
              <a:rPr sz="600" dirty="0">
                <a:solidFill>
                  <a:srgbClr val="22373A"/>
                </a:solidFill>
                <a:latin typeface="SimSun"/>
                <a:cs typeface="SimSun"/>
              </a:rPr>
              <a:t> </a:t>
            </a:r>
            <a:r>
              <a:rPr sz="600" spc="15" dirty="0">
                <a:solidFill>
                  <a:srgbClr val="22373A"/>
                </a:solidFill>
                <a:latin typeface="SimSun"/>
                <a:cs typeface="SimSun"/>
              </a:rPr>
              <a:t>gaussian</a:t>
            </a:r>
            <a:endParaRPr sz="600">
              <a:latin typeface="SimSun"/>
              <a:cs typeface="SimSun"/>
            </a:endParaRPr>
          </a:p>
          <a:p>
            <a:pPr marL="12700" marR="1214755">
              <a:lnSpc>
                <a:spcPct val="111400"/>
              </a:lnSpc>
            </a:pPr>
            <a:r>
              <a:rPr sz="600" spc="15" dirty="0">
                <a:solidFill>
                  <a:srgbClr val="22373A"/>
                </a:solidFill>
                <a:latin typeface="SimSun"/>
                <a:cs typeface="SimSun"/>
              </a:rPr>
              <a:t>##</a:t>
            </a:r>
            <a:r>
              <a:rPr sz="600" spc="335" dirty="0">
                <a:solidFill>
                  <a:srgbClr val="22373A"/>
                </a:solidFill>
                <a:latin typeface="SimSun"/>
                <a:cs typeface="SimSun"/>
              </a:rPr>
              <a:t> </a:t>
            </a:r>
            <a:r>
              <a:rPr sz="600" spc="15" dirty="0">
                <a:solidFill>
                  <a:srgbClr val="22373A"/>
                </a:solidFill>
                <a:latin typeface="SimSun"/>
                <a:cs typeface="SimSun"/>
              </a:rPr>
              <a:t>Links: mu = identity; sigma = identity </a:t>
            </a:r>
            <a:r>
              <a:rPr sz="600" spc="-285" dirty="0">
                <a:solidFill>
                  <a:srgbClr val="22373A"/>
                </a:solidFill>
                <a:latin typeface="SimSun"/>
                <a:cs typeface="SimSun"/>
              </a:rPr>
              <a:t> </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22373A"/>
                </a:solidFill>
                <a:latin typeface="SimSun"/>
                <a:cs typeface="SimSun"/>
              </a:rPr>
              <a:t>Formula: response</a:t>
            </a:r>
            <a:r>
              <a:rPr sz="600" spc="10" dirty="0">
                <a:solidFill>
                  <a:srgbClr val="22373A"/>
                </a:solidFill>
                <a:latin typeface="SimSun"/>
                <a:cs typeface="SimSun"/>
              </a:rPr>
              <a:t> </a:t>
            </a:r>
            <a:r>
              <a:rPr sz="600" spc="15" dirty="0">
                <a:solidFill>
                  <a:srgbClr val="22373A"/>
                </a:solidFill>
                <a:latin typeface="SimSun"/>
                <a:cs typeface="SimSun"/>
              </a:rPr>
              <a:t>~ condition</a:t>
            </a:r>
            <a:endParaRPr sz="600">
              <a:latin typeface="SimSun"/>
              <a:cs typeface="SimSun"/>
            </a:endParaRPr>
          </a:p>
          <a:p>
            <a:pPr marL="12700">
              <a:lnSpc>
                <a:spcPct val="100000"/>
              </a:lnSpc>
              <a:spcBef>
                <a:spcPts val="80"/>
              </a:spcBef>
              <a:tabLst>
                <a:tab pos="254000" algn="l"/>
              </a:tabLst>
            </a:pPr>
            <a:r>
              <a:rPr sz="600" spc="15" dirty="0">
                <a:solidFill>
                  <a:srgbClr val="22373A"/>
                </a:solidFill>
                <a:latin typeface="SimSun"/>
                <a:cs typeface="SimSun"/>
              </a:rPr>
              <a:t>##	Data: categorical_data (Number</a:t>
            </a:r>
            <a:r>
              <a:rPr sz="600" spc="20" dirty="0">
                <a:solidFill>
                  <a:srgbClr val="22373A"/>
                </a:solidFill>
                <a:latin typeface="SimSun"/>
                <a:cs typeface="SimSun"/>
              </a:rPr>
              <a:t> </a:t>
            </a:r>
            <a:r>
              <a:rPr sz="600" spc="15" dirty="0">
                <a:solidFill>
                  <a:srgbClr val="22373A"/>
                </a:solidFill>
                <a:latin typeface="SimSun"/>
                <a:cs typeface="SimSun"/>
              </a:rPr>
              <a:t>of observations: 50)</a:t>
            </a:r>
            <a:endParaRPr sz="600">
              <a:latin typeface="SimSun"/>
              <a:cs typeface="SimSun"/>
            </a:endParaRPr>
          </a:p>
          <a:p>
            <a:pPr marL="12700" marR="165735">
              <a:lnSpc>
                <a:spcPct val="111400"/>
              </a:lnSpc>
              <a:tabLst>
                <a:tab pos="496570" algn="l"/>
              </a:tabLst>
            </a:pPr>
            <a:r>
              <a:rPr sz="600" spc="15" dirty="0">
                <a:solidFill>
                  <a:srgbClr val="22373A"/>
                </a:solidFill>
                <a:latin typeface="SimSun"/>
                <a:cs typeface="SimSun"/>
              </a:rPr>
              <a:t>## </a:t>
            </a:r>
            <a:r>
              <a:rPr sz="600" spc="30" dirty="0">
                <a:solidFill>
                  <a:srgbClr val="22373A"/>
                </a:solidFill>
                <a:latin typeface="SimSun"/>
                <a:cs typeface="SimSun"/>
              </a:rPr>
              <a:t> </a:t>
            </a:r>
            <a:r>
              <a:rPr sz="600" spc="15" dirty="0">
                <a:solidFill>
                  <a:srgbClr val="22373A"/>
                </a:solidFill>
                <a:latin typeface="SimSun"/>
                <a:cs typeface="SimSun"/>
              </a:rPr>
              <a:t>Draws: 4 chains,</a:t>
            </a:r>
            <a:r>
              <a:rPr sz="600" spc="20" dirty="0">
                <a:solidFill>
                  <a:srgbClr val="22373A"/>
                </a:solidFill>
                <a:latin typeface="SimSun"/>
                <a:cs typeface="SimSun"/>
              </a:rPr>
              <a:t> </a:t>
            </a:r>
            <a:r>
              <a:rPr sz="600" spc="15" dirty="0">
                <a:solidFill>
                  <a:srgbClr val="22373A"/>
                </a:solidFill>
                <a:latin typeface="SimSun"/>
                <a:cs typeface="SimSun"/>
              </a:rPr>
              <a:t>each with iter</a:t>
            </a:r>
            <a:r>
              <a:rPr sz="600" spc="20" dirty="0">
                <a:solidFill>
                  <a:srgbClr val="22373A"/>
                </a:solidFill>
                <a:latin typeface="SimSun"/>
                <a:cs typeface="SimSun"/>
              </a:rPr>
              <a:t> </a:t>
            </a:r>
            <a:r>
              <a:rPr sz="600" spc="15" dirty="0">
                <a:solidFill>
                  <a:srgbClr val="22373A"/>
                </a:solidFill>
                <a:latin typeface="SimSun"/>
                <a:cs typeface="SimSun"/>
              </a:rPr>
              <a:t>= 2000; warmup</a:t>
            </a:r>
            <a:r>
              <a:rPr sz="600" spc="20" dirty="0">
                <a:solidFill>
                  <a:srgbClr val="22373A"/>
                </a:solidFill>
                <a:latin typeface="SimSun"/>
                <a:cs typeface="SimSun"/>
              </a:rPr>
              <a:t> </a:t>
            </a:r>
            <a:r>
              <a:rPr sz="600" spc="15" dirty="0">
                <a:solidFill>
                  <a:srgbClr val="22373A"/>
                </a:solidFill>
                <a:latin typeface="SimSun"/>
                <a:cs typeface="SimSun"/>
              </a:rPr>
              <a:t>= 1000; thin</a:t>
            </a:r>
            <a:r>
              <a:rPr sz="600" spc="20" dirty="0">
                <a:solidFill>
                  <a:srgbClr val="22373A"/>
                </a:solidFill>
                <a:latin typeface="SimSun"/>
                <a:cs typeface="SimSun"/>
              </a:rPr>
              <a:t> </a:t>
            </a:r>
            <a:r>
              <a:rPr sz="600" spc="15" dirty="0">
                <a:solidFill>
                  <a:srgbClr val="22373A"/>
                </a:solidFill>
                <a:latin typeface="SimSun"/>
                <a:cs typeface="SimSun"/>
              </a:rPr>
              <a:t>= 1; </a:t>
            </a:r>
            <a:r>
              <a:rPr sz="600" spc="-285" dirty="0">
                <a:solidFill>
                  <a:srgbClr val="22373A"/>
                </a:solidFill>
                <a:latin typeface="SimSun"/>
                <a:cs typeface="SimSun"/>
              </a:rPr>
              <a:t> </a:t>
            </a:r>
            <a:r>
              <a:rPr sz="600" spc="15" dirty="0">
                <a:solidFill>
                  <a:srgbClr val="22373A"/>
                </a:solidFill>
                <a:latin typeface="SimSun"/>
                <a:cs typeface="SimSun"/>
              </a:rPr>
              <a:t>##	total</a:t>
            </a:r>
            <a:r>
              <a:rPr sz="600" spc="10" dirty="0">
                <a:solidFill>
                  <a:srgbClr val="22373A"/>
                </a:solidFill>
                <a:latin typeface="SimSun"/>
                <a:cs typeface="SimSun"/>
              </a:rPr>
              <a:t> </a:t>
            </a:r>
            <a:r>
              <a:rPr sz="600" spc="15" dirty="0">
                <a:solidFill>
                  <a:srgbClr val="22373A"/>
                </a:solidFill>
                <a:latin typeface="SimSun"/>
                <a:cs typeface="SimSun"/>
              </a:rPr>
              <a:t>post-warmup draws = 4000</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marL="12700">
              <a:lnSpc>
                <a:spcPct val="100000"/>
              </a:lnSpc>
              <a:spcBef>
                <a:spcPts val="85"/>
              </a:spcBef>
            </a:pPr>
            <a:r>
              <a:rPr sz="600" spc="15" dirty="0">
                <a:solidFill>
                  <a:srgbClr val="22373A"/>
                </a:solidFill>
                <a:latin typeface="SimSun"/>
                <a:cs typeface="SimSun"/>
              </a:rPr>
              <a:t>##</a:t>
            </a:r>
            <a:r>
              <a:rPr sz="600" dirty="0">
                <a:solidFill>
                  <a:srgbClr val="22373A"/>
                </a:solidFill>
                <a:latin typeface="SimSun"/>
                <a:cs typeface="SimSun"/>
              </a:rPr>
              <a:t> </a:t>
            </a:r>
            <a:r>
              <a:rPr sz="600" spc="15" dirty="0">
                <a:solidFill>
                  <a:srgbClr val="22373A"/>
                </a:solidFill>
                <a:latin typeface="SimSun"/>
                <a:cs typeface="SimSun"/>
              </a:rPr>
              <a:t>Population-Level</a:t>
            </a:r>
            <a:r>
              <a:rPr sz="600" dirty="0">
                <a:solidFill>
                  <a:srgbClr val="22373A"/>
                </a:solidFill>
                <a:latin typeface="SimSun"/>
                <a:cs typeface="SimSun"/>
              </a:rPr>
              <a:t> </a:t>
            </a:r>
            <a:r>
              <a:rPr sz="600" spc="15" dirty="0">
                <a:solidFill>
                  <a:srgbClr val="22373A"/>
                </a:solidFill>
                <a:latin typeface="SimSun"/>
                <a:cs typeface="SimSun"/>
              </a:rPr>
              <a:t>Effects:</a:t>
            </a:r>
            <a:endParaRPr sz="600">
              <a:latin typeface="SimSun"/>
              <a:cs typeface="SimSun"/>
            </a:endParaRPr>
          </a:p>
          <a:p>
            <a:pPr marL="12700">
              <a:lnSpc>
                <a:spcPct val="100000"/>
              </a:lnSpc>
              <a:spcBef>
                <a:spcPts val="80"/>
              </a:spcBef>
              <a:tabLst>
                <a:tab pos="577215" algn="l"/>
              </a:tabLst>
            </a:pPr>
            <a:r>
              <a:rPr sz="600" spc="15" dirty="0">
                <a:solidFill>
                  <a:srgbClr val="22373A"/>
                </a:solidFill>
                <a:latin typeface="SimSun"/>
                <a:cs typeface="SimSun"/>
              </a:rPr>
              <a:t>##	Estimate Est.Error</a:t>
            </a:r>
            <a:r>
              <a:rPr sz="600" spc="20" dirty="0">
                <a:solidFill>
                  <a:srgbClr val="22373A"/>
                </a:solidFill>
                <a:latin typeface="SimSun"/>
                <a:cs typeface="SimSun"/>
              </a:rPr>
              <a:t> </a:t>
            </a:r>
            <a:r>
              <a:rPr sz="600" spc="15" dirty="0">
                <a:solidFill>
                  <a:srgbClr val="22373A"/>
                </a:solidFill>
                <a:latin typeface="SimSun"/>
                <a:cs typeface="SimSun"/>
              </a:rPr>
              <a:t>l-95% CI</a:t>
            </a:r>
            <a:r>
              <a:rPr sz="600" spc="20" dirty="0">
                <a:solidFill>
                  <a:srgbClr val="22373A"/>
                </a:solidFill>
                <a:latin typeface="SimSun"/>
                <a:cs typeface="SimSun"/>
              </a:rPr>
              <a:t> </a:t>
            </a:r>
            <a:r>
              <a:rPr sz="600" spc="15" dirty="0">
                <a:solidFill>
                  <a:srgbClr val="22373A"/>
                </a:solidFill>
                <a:latin typeface="SimSun"/>
                <a:cs typeface="SimSun"/>
              </a:rPr>
              <a:t>u-95% CI</a:t>
            </a:r>
            <a:r>
              <a:rPr sz="600" spc="20" dirty="0">
                <a:solidFill>
                  <a:srgbClr val="22373A"/>
                </a:solidFill>
                <a:latin typeface="SimSun"/>
                <a:cs typeface="SimSun"/>
              </a:rPr>
              <a:t> </a:t>
            </a:r>
            <a:r>
              <a:rPr sz="600" spc="15" dirty="0">
                <a:solidFill>
                  <a:srgbClr val="22373A"/>
                </a:solidFill>
                <a:latin typeface="SimSun"/>
                <a:cs typeface="SimSun"/>
              </a:rPr>
              <a:t>Rhat Bulk_ESS</a:t>
            </a:r>
            <a:r>
              <a:rPr sz="600" spc="20" dirty="0">
                <a:solidFill>
                  <a:srgbClr val="22373A"/>
                </a:solidFill>
                <a:latin typeface="SimSun"/>
                <a:cs typeface="SimSun"/>
              </a:rPr>
              <a:t> </a:t>
            </a:r>
            <a:r>
              <a:rPr sz="600" spc="15" dirty="0">
                <a:solidFill>
                  <a:srgbClr val="22373A"/>
                </a:solidFill>
                <a:latin typeface="SimSun"/>
                <a:cs typeface="SimSun"/>
              </a:rPr>
              <a:t>Tail_ESS</a:t>
            </a:r>
            <a:endParaRPr sz="60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46</a:t>
            </a:r>
          </a:p>
        </p:txBody>
      </p:sp>
      <p:graphicFrame>
        <p:nvGraphicFramePr>
          <p:cNvPr id="5" name="object 5"/>
          <p:cNvGraphicFramePr>
            <a:graphicFrameLocks noGrp="1"/>
          </p:cNvGraphicFramePr>
          <p:nvPr/>
        </p:nvGraphicFramePr>
        <p:xfrm>
          <a:off x="340617" y="1698888"/>
          <a:ext cx="2983230" cy="610870"/>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403225">
                  <a:extLst>
                    <a:ext uri="{9D8B030D-6E8A-4147-A177-3AD203B41FA5}">
                      <a16:colId xmlns:a16="http://schemas.microsoft.com/office/drawing/2014/main" val="20001"/>
                    </a:ext>
                  </a:extLst>
                </a:gridCol>
                <a:gridCol w="363219">
                  <a:extLst>
                    <a:ext uri="{9D8B030D-6E8A-4147-A177-3AD203B41FA5}">
                      <a16:colId xmlns:a16="http://schemas.microsoft.com/office/drawing/2014/main" val="20002"/>
                    </a:ext>
                  </a:extLst>
                </a:gridCol>
                <a:gridCol w="363219">
                  <a:extLst>
                    <a:ext uri="{9D8B030D-6E8A-4147-A177-3AD203B41FA5}">
                      <a16:colId xmlns:a16="http://schemas.microsoft.com/office/drawing/2014/main" val="20003"/>
                    </a:ext>
                  </a:extLst>
                </a:gridCol>
                <a:gridCol w="584834">
                  <a:extLst>
                    <a:ext uri="{9D8B030D-6E8A-4147-A177-3AD203B41FA5}">
                      <a16:colId xmlns:a16="http://schemas.microsoft.com/office/drawing/2014/main" val="20004"/>
                    </a:ext>
                  </a:extLst>
                </a:gridCol>
                <a:gridCol w="363219">
                  <a:extLst>
                    <a:ext uri="{9D8B030D-6E8A-4147-A177-3AD203B41FA5}">
                      <a16:colId xmlns:a16="http://schemas.microsoft.com/office/drawing/2014/main" val="20005"/>
                    </a:ext>
                  </a:extLst>
                </a:gridCol>
                <a:gridCol w="281939">
                  <a:extLst>
                    <a:ext uri="{9D8B030D-6E8A-4147-A177-3AD203B41FA5}">
                      <a16:colId xmlns:a16="http://schemas.microsoft.com/office/drawing/2014/main" val="20006"/>
                    </a:ext>
                  </a:extLst>
                </a:gridCol>
              </a:tblGrid>
              <a:tr h="101562">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0.06</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0.17</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-0.26</a:t>
                      </a:r>
                      <a:endParaRPr sz="600">
                        <a:latin typeface="SimSun"/>
                        <a:cs typeface="SimSun"/>
                      </a:endParaRPr>
                    </a:p>
                  </a:txBody>
                  <a:tcPr marL="0" marR="0" marT="635" marB="0">
                    <a:solidFill>
                      <a:srgbClr val="F9F9F9"/>
                    </a:solidFill>
                  </a:tcPr>
                </a:tc>
                <a:tc>
                  <a:txBody>
                    <a:bodyPr/>
                    <a:lstStyle/>
                    <a:p>
                      <a:pPr marL="19685" algn="ctr">
                        <a:lnSpc>
                          <a:spcPts val="695"/>
                        </a:lnSpc>
                        <a:spcBef>
                          <a:spcPts val="5"/>
                        </a:spcBef>
                      </a:pPr>
                      <a:r>
                        <a:rPr sz="600" spc="15" dirty="0">
                          <a:solidFill>
                            <a:srgbClr val="22373A"/>
                          </a:solidFill>
                          <a:latin typeface="SimSun"/>
                          <a:cs typeface="SimSun"/>
                        </a:rPr>
                        <a:t>0.40</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2710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2360</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0"/>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conditionB</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0.93</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0.24</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0.46</a:t>
                      </a:r>
                      <a:endParaRPr sz="600">
                        <a:latin typeface="SimSun"/>
                        <a:cs typeface="SimSun"/>
                      </a:endParaRPr>
                    </a:p>
                  </a:txBody>
                  <a:tcPr marL="0" marR="0" marT="635" marB="0">
                    <a:solidFill>
                      <a:srgbClr val="F9F9F9"/>
                    </a:solidFill>
                  </a:tcPr>
                </a:tc>
                <a:tc>
                  <a:txBody>
                    <a:bodyPr/>
                    <a:lstStyle/>
                    <a:p>
                      <a:pPr marL="19685" algn="ctr">
                        <a:lnSpc>
                          <a:spcPts val="695"/>
                        </a:lnSpc>
                        <a:spcBef>
                          <a:spcPts val="5"/>
                        </a:spcBef>
                      </a:pPr>
                      <a:r>
                        <a:rPr sz="600" spc="15" dirty="0">
                          <a:solidFill>
                            <a:srgbClr val="22373A"/>
                          </a:solidFill>
                          <a:latin typeface="SimSun"/>
                          <a:cs typeface="SimSun"/>
                        </a:rPr>
                        <a:t>1.38</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3066</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3134</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1"/>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conditionC</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2.12</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0.23</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1.65</a:t>
                      </a:r>
                      <a:endParaRPr sz="600">
                        <a:latin typeface="SimSun"/>
                        <a:cs typeface="SimSun"/>
                      </a:endParaRPr>
                    </a:p>
                  </a:txBody>
                  <a:tcPr marL="0" marR="0" marT="635" marB="0">
                    <a:solidFill>
                      <a:srgbClr val="F9F9F9"/>
                    </a:solidFill>
                  </a:tcPr>
                </a:tc>
                <a:tc>
                  <a:txBody>
                    <a:bodyPr/>
                    <a:lstStyle/>
                    <a:p>
                      <a:pPr marL="19685" algn="ctr">
                        <a:lnSpc>
                          <a:spcPts val="695"/>
                        </a:lnSpc>
                        <a:spcBef>
                          <a:spcPts val="5"/>
                        </a:spcBef>
                      </a:pPr>
                      <a:r>
                        <a:rPr sz="600" spc="15" dirty="0">
                          <a:solidFill>
                            <a:srgbClr val="22373A"/>
                          </a:solidFill>
                          <a:latin typeface="SimSun"/>
                          <a:cs typeface="SimSun"/>
                        </a:rPr>
                        <a:t>2.58</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3140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2848</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2"/>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conditionD</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0.69</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0.24</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0.21</a:t>
                      </a:r>
                      <a:endParaRPr sz="600">
                        <a:latin typeface="SimSun"/>
                        <a:cs typeface="SimSun"/>
                      </a:endParaRPr>
                    </a:p>
                  </a:txBody>
                  <a:tcPr marL="0" marR="0" marT="635" marB="0">
                    <a:solidFill>
                      <a:srgbClr val="F9F9F9"/>
                    </a:solidFill>
                  </a:tcPr>
                </a:tc>
                <a:tc>
                  <a:txBody>
                    <a:bodyPr/>
                    <a:lstStyle/>
                    <a:p>
                      <a:pPr marL="19685" algn="ctr">
                        <a:lnSpc>
                          <a:spcPts val="695"/>
                        </a:lnSpc>
                        <a:spcBef>
                          <a:spcPts val="5"/>
                        </a:spcBef>
                      </a:pPr>
                      <a:r>
                        <a:rPr sz="600" spc="15" dirty="0">
                          <a:solidFill>
                            <a:srgbClr val="22373A"/>
                          </a:solidFill>
                          <a:latin typeface="SimSun"/>
                          <a:cs typeface="SimSun"/>
                        </a:rPr>
                        <a:t>1.15</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3026</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2901</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3"/>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conditionE</a:t>
                      </a:r>
                      <a:endParaRPr sz="600">
                        <a:latin typeface="SimSun"/>
                        <a:cs typeface="SimSun"/>
                      </a:endParaRPr>
                    </a:p>
                  </a:txBody>
                  <a:tcPr marL="0" marR="0" marT="635" marB="0">
                    <a:solidFill>
                      <a:srgbClr val="F9F9F9"/>
                    </a:solidFill>
                  </a:tcPr>
                </a:tc>
                <a:tc>
                  <a:txBody>
                    <a:bodyPr/>
                    <a:lstStyle/>
                    <a:p>
                      <a:pPr marR="32384" algn="ctr">
                        <a:lnSpc>
                          <a:spcPts val="695"/>
                        </a:lnSpc>
                        <a:spcBef>
                          <a:spcPts val="5"/>
                        </a:spcBef>
                      </a:pPr>
                      <a:r>
                        <a:rPr sz="600" spc="15" dirty="0">
                          <a:solidFill>
                            <a:srgbClr val="22373A"/>
                          </a:solidFill>
                          <a:latin typeface="SimSun"/>
                          <a:cs typeface="SimSun"/>
                        </a:rPr>
                        <a:t>-0.94</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0.23</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-1.38</a:t>
                      </a:r>
                      <a:endParaRPr sz="600">
                        <a:latin typeface="SimSun"/>
                        <a:cs typeface="SimSun"/>
                      </a:endParaRPr>
                    </a:p>
                  </a:txBody>
                  <a:tcPr marL="0" marR="0" marT="635" marB="0">
                    <a:solidFill>
                      <a:srgbClr val="F9F9F9"/>
                    </a:solidFill>
                  </a:tcPr>
                </a:tc>
                <a:tc>
                  <a:txBody>
                    <a:bodyPr/>
                    <a:lstStyle/>
                    <a:p>
                      <a:pPr marR="12065" algn="ctr">
                        <a:lnSpc>
                          <a:spcPts val="695"/>
                        </a:lnSpc>
                        <a:spcBef>
                          <a:spcPts val="5"/>
                        </a:spcBef>
                      </a:pPr>
                      <a:r>
                        <a:rPr sz="600" spc="15" dirty="0">
                          <a:solidFill>
                            <a:srgbClr val="22373A"/>
                          </a:solidFill>
                          <a:latin typeface="SimSun"/>
                          <a:cs typeface="SimSun"/>
                        </a:rPr>
                        <a:t>-0.49</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3110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2818</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4"/>
                  </a:ext>
                </a:extLst>
              </a:tr>
              <a:tr h="101562">
                <a:tc>
                  <a:txBody>
                    <a:bodyPr/>
                    <a:lstStyle/>
                    <a:p>
                      <a:pPr marL="19050">
                        <a:lnSpc>
                          <a:spcPts val="690"/>
                        </a:lnSpc>
                        <a:spcBef>
                          <a:spcPts val="5"/>
                        </a:spcBef>
                      </a:pPr>
                      <a:r>
                        <a:rPr sz="600" spc="15" dirty="0">
                          <a:solidFill>
                            <a:srgbClr val="22373A"/>
                          </a:solidFill>
                          <a:latin typeface="SimSun"/>
                          <a:cs typeface="SimSun"/>
                        </a:rPr>
                        <a:t>##</a:t>
                      </a:r>
                      <a:endParaRPr sz="600">
                        <a:latin typeface="SimSun"/>
                        <a:cs typeface="SimSun"/>
                      </a:endParaRPr>
                    </a:p>
                  </a:txBody>
                  <a:tcPr marL="0" marR="0" marT="635"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tc>
                  <a:txBody>
                    <a:bodyPr/>
                    <a:lstStyle/>
                    <a:p>
                      <a:pPr>
                        <a:lnSpc>
                          <a:spcPct val="100000"/>
                        </a:lnSpc>
                      </a:pPr>
                      <a:endParaRPr sz="500">
                        <a:latin typeface="Times New Roman"/>
                        <a:cs typeface="Times New Roman"/>
                      </a:endParaRPr>
                    </a:p>
                  </a:txBody>
                  <a:tcPr marL="0" marR="0" marT="0" marB="0">
                    <a:solidFill>
                      <a:srgbClr val="F9F9F9"/>
                    </a:solidFill>
                  </a:tcPr>
                </a:tc>
                <a:extLst>
                  <a:ext uri="{0D108BD9-81ED-4DB2-BD59-A6C34878D82A}">
                    <a16:rowId xmlns:a16="http://schemas.microsoft.com/office/drawing/2014/main" val="10005"/>
                  </a:ext>
                </a:extLst>
              </a:tr>
            </a:tbl>
          </a:graphicData>
        </a:graphic>
      </p:graphicFrame>
      <p:sp>
        <p:nvSpPr>
          <p:cNvPr id="6" name="object 6"/>
          <p:cNvSpPr txBox="1"/>
          <p:nvPr/>
        </p:nvSpPr>
        <p:spPr>
          <a:xfrm>
            <a:off x="347294" y="2287619"/>
            <a:ext cx="3131185" cy="738505"/>
          </a:xfrm>
          <a:prstGeom prst="rect">
            <a:avLst/>
          </a:prstGeom>
        </p:spPr>
        <p:txBody>
          <a:bodyPr vert="horz" wrap="square" lIns="0" tIns="22860" rIns="0" bIns="0" rtlCol="0">
            <a:spAutoFit/>
          </a:bodyPr>
          <a:lstStyle/>
          <a:p>
            <a:pPr marL="12700" algn="just">
              <a:lnSpc>
                <a:spcPct val="100000"/>
              </a:lnSpc>
              <a:spcBef>
                <a:spcPts val="180"/>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Family</a:t>
            </a:r>
            <a:r>
              <a:rPr sz="600" spc="5" dirty="0">
                <a:solidFill>
                  <a:srgbClr val="22373A"/>
                </a:solidFill>
                <a:latin typeface="SimSun"/>
                <a:cs typeface="SimSun"/>
              </a:rPr>
              <a:t> </a:t>
            </a:r>
            <a:r>
              <a:rPr sz="600" spc="15" dirty="0">
                <a:solidFill>
                  <a:srgbClr val="22373A"/>
                </a:solidFill>
                <a:latin typeface="SimSun"/>
                <a:cs typeface="SimSun"/>
              </a:rPr>
              <a:t>Specific</a:t>
            </a:r>
            <a:r>
              <a:rPr sz="600" spc="5" dirty="0">
                <a:solidFill>
                  <a:srgbClr val="22373A"/>
                </a:solidFill>
                <a:latin typeface="SimSun"/>
                <a:cs typeface="SimSun"/>
              </a:rPr>
              <a:t> </a:t>
            </a:r>
            <a:r>
              <a:rPr sz="600" spc="15" dirty="0">
                <a:solidFill>
                  <a:srgbClr val="22373A"/>
                </a:solidFill>
                <a:latin typeface="SimSun"/>
                <a:cs typeface="SimSun"/>
              </a:rPr>
              <a:t>Parameters:</a:t>
            </a:r>
            <a:endParaRPr sz="600">
              <a:latin typeface="SimSun"/>
              <a:cs typeface="SimSun"/>
            </a:endParaRPr>
          </a:p>
          <a:p>
            <a:pPr marL="12700" marR="367665" algn="just">
              <a:lnSpc>
                <a:spcPct val="111400"/>
              </a:lnSpc>
            </a:pPr>
            <a:r>
              <a:rPr sz="600" spc="15" dirty="0">
                <a:solidFill>
                  <a:srgbClr val="22373A"/>
                </a:solidFill>
                <a:latin typeface="SimSun"/>
                <a:cs typeface="SimSun"/>
              </a:rPr>
              <a:t>##     </a:t>
            </a:r>
            <a:r>
              <a:rPr sz="600" spc="20" dirty="0">
                <a:solidFill>
                  <a:srgbClr val="22373A"/>
                </a:solidFill>
                <a:latin typeface="SimSun"/>
                <a:cs typeface="SimSun"/>
              </a:rPr>
              <a:t> </a:t>
            </a:r>
            <a:r>
              <a:rPr sz="600" spc="15" dirty="0">
                <a:solidFill>
                  <a:srgbClr val="22373A"/>
                </a:solidFill>
                <a:latin typeface="SimSun"/>
                <a:cs typeface="SimSun"/>
              </a:rPr>
              <a:t>Estimate Est.Error l-95% CI u-95% CI Rhat Bulk_ESS Tail_ESS </a:t>
            </a:r>
            <a:r>
              <a:rPr sz="600" spc="-285" dirty="0">
                <a:solidFill>
                  <a:srgbClr val="22373A"/>
                </a:solidFill>
                <a:latin typeface="SimSun"/>
                <a:cs typeface="SimSun"/>
              </a:rPr>
              <a:t> </a:t>
            </a:r>
            <a:r>
              <a:rPr sz="600" spc="15" dirty="0">
                <a:solidFill>
                  <a:srgbClr val="22373A"/>
                </a:solidFill>
                <a:latin typeface="SimSun"/>
                <a:cs typeface="SimSun"/>
              </a:rPr>
              <a:t>## sigma     0.56    </a:t>
            </a:r>
            <a:r>
              <a:rPr sz="600" spc="20" dirty="0">
                <a:solidFill>
                  <a:srgbClr val="22373A"/>
                </a:solidFill>
                <a:latin typeface="SimSun"/>
                <a:cs typeface="SimSun"/>
              </a:rPr>
              <a:t> </a:t>
            </a:r>
            <a:r>
              <a:rPr sz="600" spc="15" dirty="0">
                <a:solidFill>
                  <a:srgbClr val="22373A"/>
                </a:solidFill>
                <a:latin typeface="SimSun"/>
                <a:cs typeface="SimSun"/>
              </a:rPr>
              <a:t>0.06     0.46     0.69 1.00     3595     3116 </a:t>
            </a:r>
            <a:r>
              <a:rPr sz="600" spc="-285" dirty="0">
                <a:solidFill>
                  <a:srgbClr val="22373A"/>
                </a:solidFill>
                <a:latin typeface="SimSun"/>
                <a:cs typeface="SimSun"/>
              </a:rPr>
              <a:t> </a:t>
            </a:r>
            <a:r>
              <a:rPr sz="600" spc="15" dirty="0">
                <a:solidFill>
                  <a:srgbClr val="22373A"/>
                </a:solidFill>
                <a:latin typeface="SimSun"/>
                <a:cs typeface="SimSun"/>
              </a:rPr>
              <a:t>##</a:t>
            </a:r>
            <a:endParaRPr sz="600">
              <a:latin typeface="SimSun"/>
              <a:cs typeface="SimSun"/>
            </a:endParaRPr>
          </a:p>
          <a:p>
            <a:pPr marL="12700" algn="just">
              <a:lnSpc>
                <a:spcPct val="100000"/>
              </a:lnSpc>
              <a:spcBef>
                <a:spcPts val="85"/>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Draws</a:t>
            </a:r>
            <a:r>
              <a:rPr sz="600" spc="20" dirty="0">
                <a:solidFill>
                  <a:srgbClr val="22373A"/>
                </a:solidFill>
                <a:latin typeface="SimSun"/>
                <a:cs typeface="SimSun"/>
              </a:rPr>
              <a:t> </a:t>
            </a:r>
            <a:r>
              <a:rPr sz="600" spc="15" dirty="0">
                <a:solidFill>
                  <a:srgbClr val="22373A"/>
                </a:solidFill>
                <a:latin typeface="SimSun"/>
                <a:cs typeface="SimSun"/>
              </a:rPr>
              <a:t>were</a:t>
            </a:r>
            <a:r>
              <a:rPr sz="600" spc="20" dirty="0">
                <a:solidFill>
                  <a:srgbClr val="22373A"/>
                </a:solidFill>
                <a:latin typeface="SimSun"/>
                <a:cs typeface="SimSun"/>
              </a:rPr>
              <a:t> </a:t>
            </a:r>
            <a:r>
              <a:rPr sz="600" spc="15" dirty="0">
                <a:solidFill>
                  <a:srgbClr val="22373A"/>
                </a:solidFill>
                <a:latin typeface="SimSun"/>
                <a:cs typeface="SimSun"/>
              </a:rPr>
              <a:t>sampled</a:t>
            </a:r>
            <a:r>
              <a:rPr sz="600" spc="20" dirty="0">
                <a:solidFill>
                  <a:srgbClr val="22373A"/>
                </a:solidFill>
                <a:latin typeface="SimSun"/>
                <a:cs typeface="SimSun"/>
              </a:rPr>
              <a:t> </a:t>
            </a:r>
            <a:r>
              <a:rPr sz="600" spc="15" dirty="0">
                <a:solidFill>
                  <a:srgbClr val="22373A"/>
                </a:solidFill>
                <a:latin typeface="SimSun"/>
                <a:cs typeface="SimSun"/>
              </a:rPr>
              <a:t>using</a:t>
            </a:r>
            <a:r>
              <a:rPr sz="600" spc="20" dirty="0">
                <a:solidFill>
                  <a:srgbClr val="22373A"/>
                </a:solidFill>
                <a:latin typeface="SimSun"/>
                <a:cs typeface="SimSun"/>
              </a:rPr>
              <a:t> </a:t>
            </a:r>
            <a:r>
              <a:rPr sz="600" spc="15" dirty="0">
                <a:solidFill>
                  <a:srgbClr val="22373A"/>
                </a:solidFill>
                <a:latin typeface="SimSun"/>
                <a:cs typeface="SimSun"/>
              </a:rPr>
              <a:t>sampling(NUTS).</a:t>
            </a:r>
            <a:r>
              <a:rPr sz="600" spc="20" dirty="0">
                <a:solidFill>
                  <a:srgbClr val="22373A"/>
                </a:solidFill>
                <a:latin typeface="SimSun"/>
                <a:cs typeface="SimSun"/>
              </a:rPr>
              <a:t> </a:t>
            </a:r>
            <a:r>
              <a:rPr sz="600" spc="15" dirty="0">
                <a:solidFill>
                  <a:srgbClr val="22373A"/>
                </a:solidFill>
                <a:latin typeface="SimSun"/>
                <a:cs typeface="SimSun"/>
              </a:rPr>
              <a:t>For</a:t>
            </a:r>
            <a:r>
              <a:rPr sz="600" spc="20" dirty="0">
                <a:solidFill>
                  <a:srgbClr val="22373A"/>
                </a:solidFill>
                <a:latin typeface="SimSun"/>
                <a:cs typeface="SimSun"/>
              </a:rPr>
              <a:t> </a:t>
            </a:r>
            <a:r>
              <a:rPr sz="600" spc="15" dirty="0">
                <a:solidFill>
                  <a:srgbClr val="22373A"/>
                </a:solidFill>
                <a:latin typeface="SimSun"/>
                <a:cs typeface="SimSun"/>
              </a:rPr>
              <a:t>each</a:t>
            </a:r>
            <a:r>
              <a:rPr sz="600" spc="20" dirty="0">
                <a:solidFill>
                  <a:srgbClr val="22373A"/>
                </a:solidFill>
                <a:latin typeface="SimSun"/>
                <a:cs typeface="SimSun"/>
              </a:rPr>
              <a:t> </a:t>
            </a:r>
            <a:r>
              <a:rPr sz="600" spc="15" dirty="0">
                <a:solidFill>
                  <a:srgbClr val="22373A"/>
                </a:solidFill>
                <a:latin typeface="SimSun"/>
                <a:cs typeface="SimSun"/>
              </a:rPr>
              <a:t>parameter,</a:t>
            </a:r>
            <a:r>
              <a:rPr sz="600" spc="20" dirty="0">
                <a:solidFill>
                  <a:srgbClr val="22373A"/>
                </a:solidFill>
                <a:latin typeface="SimSun"/>
                <a:cs typeface="SimSun"/>
              </a:rPr>
              <a:t> </a:t>
            </a:r>
            <a:r>
              <a:rPr sz="600" spc="15" dirty="0">
                <a:solidFill>
                  <a:srgbClr val="22373A"/>
                </a:solidFill>
                <a:latin typeface="SimSun"/>
                <a:cs typeface="SimSun"/>
              </a:rPr>
              <a:t>Bulk_ESS</a:t>
            </a:r>
            <a:endParaRPr sz="600">
              <a:latin typeface="SimSun"/>
              <a:cs typeface="SimSun"/>
            </a:endParaRPr>
          </a:p>
          <a:p>
            <a:pPr marL="12700" marR="5080" algn="just">
              <a:lnSpc>
                <a:spcPct val="111400"/>
              </a:lnSpc>
            </a:pPr>
            <a:r>
              <a:rPr sz="600" spc="15" dirty="0">
                <a:solidFill>
                  <a:srgbClr val="22373A"/>
                </a:solidFill>
                <a:latin typeface="SimSun"/>
                <a:cs typeface="SimSun"/>
              </a:rPr>
              <a:t>## and Tail_ESS are effective sample size measures, and Rhat is the potential </a:t>
            </a:r>
            <a:r>
              <a:rPr sz="600" spc="-285" dirty="0">
                <a:solidFill>
                  <a:srgbClr val="22373A"/>
                </a:solidFill>
                <a:latin typeface="SimSun"/>
                <a:cs typeface="SimSun"/>
              </a:rPr>
              <a:t> </a:t>
            </a:r>
            <a:r>
              <a:rPr sz="600" spc="15" dirty="0">
                <a:solidFill>
                  <a:srgbClr val="22373A"/>
                </a:solidFill>
                <a:latin typeface="SimSun"/>
                <a:cs typeface="SimSun"/>
              </a:rPr>
              <a:t>## scale reduction</a:t>
            </a:r>
            <a:r>
              <a:rPr sz="600" spc="20" dirty="0">
                <a:solidFill>
                  <a:srgbClr val="22373A"/>
                </a:solidFill>
                <a:latin typeface="SimSun"/>
                <a:cs typeface="SimSun"/>
              </a:rPr>
              <a:t> </a:t>
            </a:r>
            <a:r>
              <a:rPr sz="600" spc="15" dirty="0">
                <a:solidFill>
                  <a:srgbClr val="22373A"/>
                </a:solidFill>
                <a:latin typeface="SimSun"/>
                <a:cs typeface="SimSun"/>
              </a:rPr>
              <a:t>factor on</a:t>
            </a:r>
            <a:r>
              <a:rPr sz="600" spc="20" dirty="0">
                <a:solidFill>
                  <a:srgbClr val="22373A"/>
                </a:solidFill>
                <a:latin typeface="SimSun"/>
                <a:cs typeface="SimSun"/>
              </a:rPr>
              <a:t> </a:t>
            </a:r>
            <a:r>
              <a:rPr sz="600" spc="15" dirty="0">
                <a:solidFill>
                  <a:srgbClr val="22373A"/>
                </a:solidFill>
                <a:latin typeface="SimSun"/>
                <a:cs typeface="SimSun"/>
              </a:rPr>
              <a:t>split chains (at</a:t>
            </a:r>
            <a:r>
              <a:rPr sz="600" spc="20" dirty="0">
                <a:solidFill>
                  <a:srgbClr val="22373A"/>
                </a:solidFill>
                <a:latin typeface="SimSun"/>
                <a:cs typeface="SimSun"/>
              </a:rPr>
              <a:t> </a:t>
            </a:r>
            <a:r>
              <a:rPr sz="600" spc="15" dirty="0">
                <a:solidFill>
                  <a:srgbClr val="22373A"/>
                </a:solidFill>
                <a:latin typeface="SimSun"/>
                <a:cs typeface="SimSun"/>
              </a:rPr>
              <a:t>convergence, Rhat</a:t>
            </a:r>
            <a:r>
              <a:rPr sz="600" spc="20" dirty="0">
                <a:solidFill>
                  <a:srgbClr val="22373A"/>
                </a:solidFill>
                <a:latin typeface="SimSun"/>
                <a:cs typeface="SimSun"/>
              </a:rPr>
              <a:t> </a:t>
            </a:r>
            <a:r>
              <a:rPr sz="600" spc="15" dirty="0">
                <a:solidFill>
                  <a:srgbClr val="22373A"/>
                </a:solidFill>
                <a:latin typeface="SimSun"/>
                <a:cs typeface="SimSun"/>
              </a:rPr>
              <a:t>= 1).</a:t>
            </a:r>
            <a:endParaRPr sz="600">
              <a:latin typeface="SimSun"/>
              <a:cs typeface="SimSun"/>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511935" cy="207645"/>
          </a:xfrm>
          <a:prstGeom prst="rect">
            <a:avLst/>
          </a:prstGeom>
        </p:spPr>
        <p:txBody>
          <a:bodyPr vert="horz" wrap="square" lIns="0" tIns="12065" rIns="0" bIns="0" rtlCol="0">
            <a:spAutoFit/>
          </a:bodyPr>
          <a:lstStyle/>
          <a:p>
            <a:pPr marL="12700">
              <a:lnSpc>
                <a:spcPct val="100000"/>
              </a:lnSpc>
              <a:spcBef>
                <a:spcPts val="95"/>
              </a:spcBef>
            </a:pPr>
            <a:r>
              <a:rPr sz="1200" spc="-70" dirty="0">
                <a:solidFill>
                  <a:srgbClr val="F9F9F9"/>
                </a:solidFill>
              </a:rPr>
              <a:t>Bayesian</a:t>
            </a:r>
            <a:r>
              <a:rPr sz="1200" spc="85" dirty="0">
                <a:solidFill>
                  <a:srgbClr val="F9F9F9"/>
                </a:solidFill>
              </a:rPr>
              <a:t> </a:t>
            </a:r>
            <a:r>
              <a:rPr sz="1200" spc="-65" dirty="0">
                <a:solidFill>
                  <a:srgbClr val="F9F9F9"/>
                </a:solidFill>
              </a:rPr>
              <a:t>models</a:t>
            </a:r>
            <a:r>
              <a:rPr sz="1200" spc="90" dirty="0">
                <a:solidFill>
                  <a:srgbClr val="F9F9F9"/>
                </a:solidFill>
              </a:rPr>
              <a:t> </a:t>
            </a:r>
            <a:r>
              <a:rPr sz="1200" spc="-50" dirty="0">
                <a:solidFill>
                  <a:srgbClr val="F9F9F9"/>
                </a:solidFill>
              </a:rPr>
              <a:t>in</a:t>
            </a:r>
            <a:r>
              <a:rPr sz="1200" spc="85" dirty="0">
                <a:solidFill>
                  <a:srgbClr val="F9F9F9"/>
                </a:solidFill>
              </a:rPr>
              <a:t> </a:t>
            </a:r>
            <a:r>
              <a:rPr sz="1200" spc="-30" dirty="0">
                <a:solidFill>
                  <a:srgbClr val="F9F9F9"/>
                </a:solidFill>
              </a:rPr>
              <a:t>R</a:t>
            </a:r>
            <a:endParaRPr sz="1200"/>
          </a:p>
        </p:txBody>
      </p:sp>
      <p:sp>
        <p:nvSpPr>
          <p:cNvPr id="3" name="object 3"/>
          <p:cNvSpPr/>
          <p:nvPr/>
        </p:nvSpPr>
        <p:spPr>
          <a:xfrm>
            <a:off x="322046" y="1952269"/>
            <a:ext cx="3964304" cy="401320"/>
          </a:xfrm>
          <a:custGeom>
            <a:avLst/>
            <a:gdLst/>
            <a:ahLst/>
            <a:cxnLst/>
            <a:rect l="l" t="t" r="r" b="b"/>
            <a:pathLst>
              <a:path w="3964304" h="401319">
                <a:moveTo>
                  <a:pt x="3963911" y="0"/>
                </a:moveTo>
                <a:lnTo>
                  <a:pt x="0" y="0"/>
                </a:lnTo>
                <a:lnTo>
                  <a:pt x="0" y="400799"/>
                </a:lnTo>
                <a:lnTo>
                  <a:pt x="3963911" y="400799"/>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1093494"/>
            <a:ext cx="3820795" cy="1231265"/>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22373A"/>
                </a:solidFill>
                <a:latin typeface="Tahoma"/>
                <a:cs typeface="Tahoma"/>
              </a:rPr>
              <a:t>W</a:t>
            </a:r>
            <a:r>
              <a:rPr sz="1100" spc="-95" dirty="0">
                <a:solidFill>
                  <a:srgbClr val="22373A"/>
                </a:solidFill>
                <a:latin typeface="Tahoma"/>
                <a:cs typeface="Tahoma"/>
              </a:rPr>
              <a:t>e</a:t>
            </a:r>
            <a:r>
              <a:rPr sz="1100" spc="20" dirty="0">
                <a:solidFill>
                  <a:srgbClr val="22373A"/>
                </a:solidFill>
                <a:latin typeface="Tahoma"/>
                <a:cs typeface="Tahoma"/>
              </a:rPr>
              <a:t> </a:t>
            </a:r>
            <a:r>
              <a:rPr sz="1100" spc="-15" dirty="0">
                <a:solidFill>
                  <a:srgbClr val="22373A"/>
                </a:solidFill>
                <a:latin typeface="Tahoma"/>
                <a:cs typeface="Tahoma"/>
              </a:rPr>
              <a:t>will</a:t>
            </a:r>
            <a:r>
              <a:rPr sz="1100" spc="15" dirty="0">
                <a:solidFill>
                  <a:srgbClr val="22373A"/>
                </a:solidFill>
                <a:latin typeface="Tahoma"/>
                <a:cs typeface="Tahoma"/>
              </a:rPr>
              <a:t> </a:t>
            </a:r>
            <a:r>
              <a:rPr sz="1100" spc="-15" dirty="0">
                <a:solidFill>
                  <a:srgbClr val="22373A"/>
                </a:solidFill>
                <a:latin typeface="Tahoma"/>
                <a:cs typeface="Tahoma"/>
              </a:rPr>
              <a:t>b</a:t>
            </a:r>
            <a:r>
              <a:rPr sz="1100" spc="-95" dirty="0">
                <a:solidFill>
                  <a:srgbClr val="22373A"/>
                </a:solidFill>
                <a:latin typeface="Tahoma"/>
                <a:cs typeface="Tahoma"/>
              </a:rPr>
              <a:t>e</a:t>
            </a:r>
            <a:r>
              <a:rPr sz="1100" spc="20" dirty="0">
                <a:solidFill>
                  <a:srgbClr val="22373A"/>
                </a:solidFill>
                <a:latin typeface="Tahoma"/>
                <a:cs typeface="Tahoma"/>
              </a:rPr>
              <a:t> </a:t>
            </a:r>
            <a:r>
              <a:rPr sz="1100" spc="-50" dirty="0">
                <a:solidFill>
                  <a:srgbClr val="22373A"/>
                </a:solidFill>
                <a:latin typeface="Tahoma"/>
                <a:cs typeface="Tahoma"/>
              </a:rPr>
              <a:t>usin</a:t>
            </a:r>
            <a:r>
              <a:rPr sz="1100" spc="-55" dirty="0">
                <a:solidFill>
                  <a:srgbClr val="22373A"/>
                </a:solidFill>
                <a:latin typeface="Tahoma"/>
                <a:cs typeface="Tahoma"/>
              </a:rPr>
              <a:t>g</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20" dirty="0">
                <a:solidFill>
                  <a:srgbClr val="22373A"/>
                </a:solidFill>
                <a:latin typeface="SimSun"/>
                <a:cs typeface="SimSun"/>
              </a:rPr>
              <a:t>brms</a:t>
            </a:r>
            <a:r>
              <a:rPr sz="1100" spc="-190" dirty="0">
                <a:solidFill>
                  <a:srgbClr val="22373A"/>
                </a:solidFill>
                <a:latin typeface="SimSun"/>
                <a:cs typeface="SimSun"/>
              </a:rPr>
              <a:t> </a:t>
            </a:r>
            <a:r>
              <a:rPr sz="1100" spc="-55" dirty="0">
                <a:solidFill>
                  <a:srgbClr val="22373A"/>
                </a:solidFill>
                <a:latin typeface="Tahoma"/>
                <a:cs typeface="Tahoma"/>
              </a:rPr>
              <a:t>packag</a:t>
            </a:r>
            <a:r>
              <a:rPr sz="1100" spc="-50" dirty="0">
                <a:solidFill>
                  <a:srgbClr val="22373A"/>
                </a:solidFill>
                <a:latin typeface="Tahoma"/>
                <a:cs typeface="Tahoma"/>
              </a:rPr>
              <a:t>e</a:t>
            </a:r>
            <a:r>
              <a:rPr sz="1100" spc="15"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dirty="0">
                <a:solidFill>
                  <a:srgbClr val="22373A"/>
                </a:solidFill>
                <a:latin typeface="Tahoma"/>
                <a:cs typeface="Tahoma"/>
              </a:rPr>
              <a:t>fit</a:t>
            </a:r>
            <a:r>
              <a:rPr sz="1100" spc="15" dirty="0">
                <a:solidFill>
                  <a:srgbClr val="22373A"/>
                </a:solidFill>
                <a:latin typeface="Tahoma"/>
                <a:cs typeface="Tahoma"/>
              </a:rPr>
              <a:t> </a:t>
            </a:r>
            <a:r>
              <a:rPr sz="1100" spc="5" dirty="0">
                <a:solidFill>
                  <a:srgbClr val="22373A"/>
                </a:solidFill>
                <a:latin typeface="Tahoma"/>
                <a:cs typeface="Tahoma"/>
              </a:rPr>
              <a:t>B</a:t>
            </a:r>
            <a:r>
              <a:rPr sz="1100" spc="-25" dirty="0">
                <a:solidFill>
                  <a:srgbClr val="22373A"/>
                </a:solidFill>
                <a:latin typeface="Tahoma"/>
                <a:cs typeface="Tahoma"/>
              </a:rPr>
              <a:t>a</a:t>
            </a:r>
            <a:r>
              <a:rPr sz="1100" spc="-80" dirty="0">
                <a:solidFill>
                  <a:srgbClr val="22373A"/>
                </a:solidFill>
                <a:latin typeface="Tahoma"/>
                <a:cs typeface="Tahoma"/>
              </a:rPr>
              <a:t>y</a:t>
            </a:r>
            <a:r>
              <a:rPr sz="1100" spc="-55" dirty="0">
                <a:solidFill>
                  <a:srgbClr val="22373A"/>
                </a:solidFill>
                <a:latin typeface="Tahoma"/>
                <a:cs typeface="Tahoma"/>
              </a:rPr>
              <a:t>esian</a:t>
            </a:r>
            <a:r>
              <a:rPr sz="1100" spc="20" dirty="0">
                <a:solidFill>
                  <a:srgbClr val="22373A"/>
                </a:solidFill>
                <a:latin typeface="Tahoma"/>
                <a:cs typeface="Tahoma"/>
              </a:rPr>
              <a:t> </a:t>
            </a:r>
            <a:r>
              <a:rPr sz="1100" spc="-70" dirty="0">
                <a:solidFill>
                  <a:srgbClr val="22373A"/>
                </a:solidFill>
                <a:latin typeface="Tahoma"/>
                <a:cs typeface="Tahoma"/>
              </a:rPr>
              <a:t>m</a:t>
            </a:r>
            <a:r>
              <a:rPr sz="1100" spc="-15" dirty="0">
                <a:solidFill>
                  <a:srgbClr val="22373A"/>
                </a:solidFill>
                <a:latin typeface="Tahoma"/>
                <a:cs typeface="Tahoma"/>
              </a:rPr>
              <a:t>o</a:t>
            </a:r>
            <a:r>
              <a:rPr sz="1100" spc="-55" dirty="0">
                <a:solidFill>
                  <a:srgbClr val="22373A"/>
                </a:solidFill>
                <a:latin typeface="Tahoma"/>
                <a:cs typeface="Tahoma"/>
              </a:rPr>
              <a:t>dels.</a:t>
            </a:r>
            <a:endParaRPr sz="1100">
              <a:latin typeface="Tahoma"/>
              <a:cs typeface="Tahoma"/>
            </a:endParaRPr>
          </a:p>
          <a:p>
            <a:pPr marL="12700" marR="5080">
              <a:lnSpc>
                <a:spcPct val="118000"/>
              </a:lnSpc>
              <a:spcBef>
                <a:spcPts val="600"/>
              </a:spcBef>
            </a:pPr>
            <a:r>
              <a:rPr sz="1100" spc="-25" dirty="0">
                <a:solidFill>
                  <a:srgbClr val="22373A"/>
                </a:solidFill>
                <a:latin typeface="Tahoma"/>
                <a:cs typeface="Tahoma"/>
              </a:rPr>
              <a:t>Hopefully</a:t>
            </a:r>
            <a:r>
              <a:rPr sz="1100" spc="15" dirty="0">
                <a:solidFill>
                  <a:srgbClr val="22373A"/>
                </a:solidFill>
                <a:latin typeface="Tahoma"/>
                <a:cs typeface="Tahoma"/>
              </a:rPr>
              <a:t> </a:t>
            </a:r>
            <a:r>
              <a:rPr sz="1100" spc="-70" dirty="0">
                <a:solidFill>
                  <a:srgbClr val="22373A"/>
                </a:solidFill>
                <a:latin typeface="Tahoma"/>
                <a:cs typeface="Tahoma"/>
              </a:rPr>
              <a:t>everyone</a:t>
            </a:r>
            <a:r>
              <a:rPr sz="1100" spc="15" dirty="0">
                <a:solidFill>
                  <a:srgbClr val="22373A"/>
                </a:solidFill>
                <a:latin typeface="Tahoma"/>
                <a:cs typeface="Tahoma"/>
              </a:rPr>
              <a:t> </a:t>
            </a:r>
            <a:r>
              <a:rPr sz="1100" spc="-80" dirty="0">
                <a:solidFill>
                  <a:srgbClr val="22373A"/>
                </a:solidFill>
                <a:latin typeface="Tahoma"/>
                <a:cs typeface="Tahoma"/>
              </a:rPr>
              <a:t>was</a:t>
            </a:r>
            <a:r>
              <a:rPr sz="1100" spc="15" dirty="0">
                <a:solidFill>
                  <a:srgbClr val="22373A"/>
                </a:solidFill>
                <a:latin typeface="Tahoma"/>
                <a:cs typeface="Tahoma"/>
              </a:rPr>
              <a:t> </a:t>
            </a:r>
            <a:r>
              <a:rPr sz="1100" spc="-50" dirty="0">
                <a:solidFill>
                  <a:srgbClr val="22373A"/>
                </a:solidFill>
                <a:latin typeface="Tahoma"/>
                <a:cs typeface="Tahoma"/>
              </a:rPr>
              <a:t>able</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5" dirty="0">
                <a:solidFill>
                  <a:srgbClr val="22373A"/>
                </a:solidFill>
                <a:latin typeface="Tahoma"/>
                <a:cs typeface="Tahoma"/>
              </a:rPr>
              <a:t>get</a:t>
            </a:r>
            <a:r>
              <a:rPr sz="1100" spc="15" dirty="0">
                <a:solidFill>
                  <a:srgbClr val="22373A"/>
                </a:solidFill>
                <a:latin typeface="Tahoma"/>
                <a:cs typeface="Tahoma"/>
              </a:rPr>
              <a:t> </a:t>
            </a:r>
            <a:r>
              <a:rPr sz="1100" spc="-30" dirty="0">
                <a:solidFill>
                  <a:srgbClr val="22373A"/>
                </a:solidFill>
                <a:latin typeface="Tahoma"/>
                <a:cs typeface="Tahoma"/>
              </a:rPr>
              <a:t>their</a:t>
            </a:r>
            <a:r>
              <a:rPr sz="1100" spc="15" dirty="0">
                <a:solidFill>
                  <a:srgbClr val="22373A"/>
                </a:solidFill>
                <a:latin typeface="Tahoma"/>
                <a:cs typeface="Tahoma"/>
              </a:rPr>
              <a:t> </a:t>
            </a:r>
            <a:r>
              <a:rPr sz="1100" spc="-40" dirty="0">
                <a:solidFill>
                  <a:srgbClr val="22373A"/>
                </a:solidFill>
                <a:latin typeface="Tahoma"/>
                <a:cs typeface="Tahoma"/>
              </a:rPr>
              <a:t>computer</a:t>
            </a:r>
            <a:r>
              <a:rPr sz="1100" spc="20" dirty="0">
                <a:solidFill>
                  <a:srgbClr val="22373A"/>
                </a:solidFill>
                <a:latin typeface="Tahoma"/>
                <a:cs typeface="Tahoma"/>
              </a:rPr>
              <a:t> </a:t>
            </a:r>
            <a:r>
              <a:rPr sz="1100" spc="-50" dirty="0">
                <a:solidFill>
                  <a:srgbClr val="22373A"/>
                </a:solidFill>
                <a:latin typeface="Tahoma"/>
                <a:cs typeface="Tahoma"/>
              </a:rPr>
              <a:t>set</a:t>
            </a:r>
            <a:r>
              <a:rPr sz="1100" spc="20" dirty="0">
                <a:solidFill>
                  <a:srgbClr val="22373A"/>
                </a:solidFill>
                <a:latin typeface="Tahoma"/>
                <a:cs typeface="Tahoma"/>
              </a:rPr>
              <a:t> </a:t>
            </a:r>
            <a:r>
              <a:rPr sz="1100" spc="-50" dirty="0">
                <a:solidFill>
                  <a:srgbClr val="22373A"/>
                </a:solidFill>
                <a:latin typeface="Tahoma"/>
                <a:cs typeface="Tahoma"/>
              </a:rPr>
              <a:t>up</a:t>
            </a:r>
            <a:r>
              <a:rPr sz="1100" spc="10" dirty="0">
                <a:solidFill>
                  <a:srgbClr val="22373A"/>
                </a:solidFill>
                <a:latin typeface="Tahoma"/>
                <a:cs typeface="Tahoma"/>
              </a:rPr>
              <a:t> </a:t>
            </a:r>
            <a:r>
              <a:rPr sz="1100" spc="-50" dirty="0">
                <a:solidFill>
                  <a:srgbClr val="22373A"/>
                </a:solidFill>
                <a:latin typeface="Tahoma"/>
                <a:cs typeface="Tahoma"/>
              </a:rPr>
              <a:t>okay</a:t>
            </a:r>
            <a:r>
              <a:rPr sz="1100" spc="20" dirty="0">
                <a:solidFill>
                  <a:srgbClr val="22373A"/>
                </a:solidFill>
                <a:latin typeface="Tahoma"/>
                <a:cs typeface="Tahoma"/>
              </a:rPr>
              <a:t> </a:t>
            </a:r>
            <a:r>
              <a:rPr sz="1100" spc="-15" dirty="0">
                <a:solidFill>
                  <a:srgbClr val="22373A"/>
                </a:solidFill>
                <a:latin typeface="Tahoma"/>
                <a:cs typeface="Tahoma"/>
              </a:rPr>
              <a:t>to </a:t>
            </a:r>
            <a:r>
              <a:rPr sz="1100" spc="-330" dirty="0">
                <a:solidFill>
                  <a:srgbClr val="22373A"/>
                </a:solidFill>
                <a:latin typeface="Tahoma"/>
                <a:cs typeface="Tahoma"/>
              </a:rPr>
              <a:t> </a:t>
            </a:r>
            <a:r>
              <a:rPr sz="1100" spc="-25" dirty="0">
                <a:solidFill>
                  <a:srgbClr val="22373A"/>
                </a:solidFill>
                <a:latin typeface="Tahoma"/>
                <a:cs typeface="Tahoma"/>
              </a:rPr>
              <a:t>install</a:t>
            </a:r>
            <a:r>
              <a:rPr sz="1100" spc="10" dirty="0">
                <a:solidFill>
                  <a:srgbClr val="22373A"/>
                </a:solidFill>
                <a:latin typeface="Tahoma"/>
                <a:cs typeface="Tahoma"/>
              </a:rPr>
              <a:t> </a:t>
            </a:r>
            <a:r>
              <a:rPr sz="1100" spc="-15" dirty="0">
                <a:solidFill>
                  <a:srgbClr val="22373A"/>
                </a:solidFill>
                <a:latin typeface="Tahoma"/>
                <a:cs typeface="Tahoma"/>
              </a:rPr>
              <a:t>all</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60" dirty="0">
                <a:solidFill>
                  <a:srgbClr val="22373A"/>
                </a:solidFill>
                <a:latin typeface="Tahoma"/>
                <a:cs typeface="Tahoma"/>
              </a:rPr>
              <a:t>dependencies</a:t>
            </a:r>
            <a:r>
              <a:rPr sz="1100" spc="20" dirty="0">
                <a:solidFill>
                  <a:srgbClr val="22373A"/>
                </a:solidFill>
                <a:latin typeface="Tahoma"/>
                <a:cs typeface="Tahoma"/>
              </a:rPr>
              <a:t> </a:t>
            </a:r>
            <a:r>
              <a:rPr sz="1100" spc="-70" dirty="0">
                <a:solidFill>
                  <a:srgbClr val="22373A"/>
                </a:solidFill>
                <a:latin typeface="Tahoma"/>
                <a:cs typeface="Tahoma"/>
              </a:rPr>
              <a:t>needed,</a:t>
            </a:r>
            <a:r>
              <a:rPr sz="1100" spc="15" dirty="0">
                <a:solidFill>
                  <a:srgbClr val="22373A"/>
                </a:solidFill>
                <a:latin typeface="Tahoma"/>
                <a:cs typeface="Tahoma"/>
              </a:rPr>
              <a:t> </a:t>
            </a:r>
            <a:r>
              <a:rPr sz="1100" spc="-30" dirty="0">
                <a:solidFill>
                  <a:srgbClr val="22373A"/>
                </a:solidFill>
                <a:latin typeface="Tahoma"/>
                <a:cs typeface="Tahoma"/>
              </a:rPr>
              <a:t>but</a:t>
            </a:r>
            <a:r>
              <a:rPr sz="1100" spc="15" dirty="0">
                <a:solidFill>
                  <a:srgbClr val="22373A"/>
                </a:solidFill>
                <a:latin typeface="Tahoma"/>
                <a:cs typeface="Tahoma"/>
              </a:rPr>
              <a:t> </a:t>
            </a:r>
            <a:r>
              <a:rPr sz="1100" spc="-40" dirty="0">
                <a:solidFill>
                  <a:srgbClr val="22373A"/>
                </a:solidFill>
                <a:latin typeface="Tahoma"/>
                <a:cs typeface="Tahoma"/>
              </a:rPr>
              <a:t>shout</a:t>
            </a:r>
            <a:r>
              <a:rPr sz="1100" spc="15" dirty="0">
                <a:solidFill>
                  <a:srgbClr val="22373A"/>
                </a:solidFill>
                <a:latin typeface="Tahoma"/>
                <a:cs typeface="Tahoma"/>
              </a:rPr>
              <a:t> </a:t>
            </a:r>
            <a:r>
              <a:rPr sz="1100" spc="-70" dirty="0">
                <a:solidFill>
                  <a:srgbClr val="22373A"/>
                </a:solidFill>
                <a:latin typeface="Tahoma"/>
                <a:cs typeface="Tahoma"/>
              </a:rPr>
              <a:t>now</a:t>
            </a:r>
            <a:r>
              <a:rPr sz="1100" spc="15" dirty="0">
                <a:solidFill>
                  <a:srgbClr val="22373A"/>
                </a:solidFill>
                <a:latin typeface="Tahoma"/>
                <a:cs typeface="Tahoma"/>
              </a:rPr>
              <a:t> </a:t>
            </a:r>
            <a:r>
              <a:rPr sz="1100" spc="-10" dirty="0">
                <a:solidFill>
                  <a:srgbClr val="22373A"/>
                </a:solidFill>
                <a:latin typeface="Tahoma"/>
                <a:cs typeface="Tahoma"/>
              </a:rPr>
              <a:t>if</a:t>
            </a:r>
            <a:r>
              <a:rPr sz="1100" spc="15" dirty="0">
                <a:solidFill>
                  <a:srgbClr val="22373A"/>
                </a:solidFill>
                <a:latin typeface="Tahoma"/>
                <a:cs typeface="Tahoma"/>
              </a:rPr>
              <a:t> </a:t>
            </a:r>
            <a:r>
              <a:rPr sz="1100" spc="-30" dirty="0">
                <a:solidFill>
                  <a:srgbClr val="22373A"/>
                </a:solidFill>
                <a:latin typeface="Tahoma"/>
                <a:cs typeface="Tahoma"/>
              </a:rPr>
              <a:t>not!</a:t>
            </a:r>
            <a:endParaRPr sz="1100">
              <a:latin typeface="Tahoma"/>
              <a:cs typeface="Tahoma"/>
            </a:endParaRPr>
          </a:p>
          <a:p>
            <a:pPr>
              <a:lnSpc>
                <a:spcPct val="100000"/>
              </a:lnSpc>
              <a:spcBef>
                <a:spcPts val="20"/>
              </a:spcBef>
            </a:pPr>
            <a:endParaRPr sz="1300">
              <a:latin typeface="Tahoma"/>
              <a:cs typeface="Tahoma"/>
            </a:endParaRPr>
          </a:p>
          <a:p>
            <a:pPr marL="12700">
              <a:lnSpc>
                <a:spcPct val="100000"/>
              </a:lnSpc>
            </a:pPr>
            <a:r>
              <a:rPr sz="1100" i="1" spc="110" dirty="0">
                <a:solidFill>
                  <a:srgbClr val="8E5902"/>
                </a:solidFill>
                <a:latin typeface="Times New Roman"/>
                <a:cs typeface="Times New Roman"/>
              </a:rPr>
              <a:t>#install.packages("brms")</a:t>
            </a:r>
            <a:endParaRPr sz="1100">
              <a:latin typeface="Times New Roman"/>
              <a:cs typeface="Times New Roman"/>
            </a:endParaRPr>
          </a:p>
          <a:p>
            <a:pPr marL="12700">
              <a:lnSpc>
                <a:spcPct val="100000"/>
              </a:lnSpc>
              <a:spcBef>
                <a:spcPts val="240"/>
              </a:spcBef>
            </a:pPr>
            <a:r>
              <a:rPr sz="1100" spc="20" dirty="0">
                <a:latin typeface="SimSun"/>
                <a:cs typeface="SimSun"/>
              </a:rPr>
              <a:t>library</a:t>
            </a:r>
            <a:r>
              <a:rPr sz="1100" spc="20" dirty="0">
                <a:solidFill>
                  <a:srgbClr val="22373A"/>
                </a:solidFill>
                <a:latin typeface="SimSun"/>
                <a:cs typeface="SimSun"/>
              </a:rPr>
              <a:t>(brms)</a:t>
            </a:r>
            <a:endParaRPr sz="1100">
              <a:latin typeface="SimSun"/>
              <a:cs typeface="SimSun"/>
            </a:endParaRPr>
          </a:p>
        </p:txBody>
      </p:sp>
      <p:sp>
        <p:nvSpPr>
          <p:cNvPr id="5" name="object 5"/>
          <p:cNvSpPr txBox="1"/>
          <p:nvPr/>
        </p:nvSpPr>
        <p:spPr>
          <a:xfrm>
            <a:off x="4414913" y="3191529"/>
            <a:ext cx="130175" cy="173990"/>
          </a:xfrm>
          <a:prstGeom prst="rect">
            <a:avLst/>
          </a:prstGeom>
        </p:spPr>
        <p:txBody>
          <a:bodyPr vert="horz" wrap="square" lIns="0" tIns="27939" rIns="0" bIns="0" rtlCol="0">
            <a:spAutoFit/>
          </a:bodyPr>
          <a:lstStyle/>
          <a:p>
            <a:pPr marL="38100">
              <a:lnSpc>
                <a:spcPct val="100000"/>
              </a:lnSpc>
              <a:spcBef>
                <a:spcPts val="219"/>
              </a:spcBef>
            </a:pPr>
            <a:r>
              <a:rPr sz="800" spc="-15" dirty="0">
                <a:solidFill>
                  <a:srgbClr val="22373A"/>
                </a:solidFill>
                <a:latin typeface="Tahoma"/>
                <a:cs typeface="Tahoma"/>
              </a:rPr>
              <a:t>4</a:t>
            </a:r>
            <a:endParaRPr sz="800">
              <a:latin typeface="Tahoma"/>
              <a:cs typeface="Tahoma"/>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987550" cy="207645"/>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F9F9F9"/>
                </a:solidFill>
              </a:rPr>
              <a:t>Specifying</a:t>
            </a:r>
            <a:r>
              <a:rPr sz="1200" spc="85" dirty="0">
                <a:solidFill>
                  <a:srgbClr val="F9F9F9"/>
                </a:solidFill>
              </a:rPr>
              <a:t> </a:t>
            </a:r>
            <a:r>
              <a:rPr sz="1200" spc="-80" dirty="0">
                <a:solidFill>
                  <a:srgbClr val="F9F9F9"/>
                </a:solidFill>
              </a:rPr>
              <a:t>priors</a:t>
            </a:r>
            <a:r>
              <a:rPr sz="1200" spc="95" dirty="0">
                <a:solidFill>
                  <a:srgbClr val="F9F9F9"/>
                </a:solidFill>
              </a:rPr>
              <a:t> </a:t>
            </a:r>
            <a:r>
              <a:rPr sz="1200" spc="-60" dirty="0">
                <a:solidFill>
                  <a:srgbClr val="F9F9F9"/>
                </a:solidFill>
              </a:rPr>
              <a:t>more</a:t>
            </a:r>
            <a:r>
              <a:rPr sz="1200" spc="95" dirty="0">
                <a:solidFill>
                  <a:srgbClr val="F9F9F9"/>
                </a:solidFill>
              </a:rPr>
              <a:t> </a:t>
            </a:r>
            <a:r>
              <a:rPr sz="1200" spc="-45" dirty="0">
                <a:solidFill>
                  <a:srgbClr val="F9F9F9"/>
                </a:solidFill>
              </a:rPr>
              <a:t>finely</a:t>
            </a:r>
            <a:endParaRPr sz="1200"/>
          </a:p>
        </p:txBody>
      </p:sp>
      <p:sp>
        <p:nvSpPr>
          <p:cNvPr id="3" name="object 3"/>
          <p:cNvSpPr txBox="1"/>
          <p:nvPr/>
        </p:nvSpPr>
        <p:spPr>
          <a:xfrm>
            <a:off x="347294" y="756765"/>
            <a:ext cx="3770629" cy="619125"/>
          </a:xfrm>
          <a:prstGeom prst="rect">
            <a:avLst/>
          </a:prstGeom>
        </p:spPr>
        <p:txBody>
          <a:bodyPr vert="horz" wrap="square" lIns="0" tIns="12700" rIns="0" bIns="0" rtlCol="0">
            <a:spAutoFit/>
          </a:bodyPr>
          <a:lstStyle/>
          <a:p>
            <a:pPr marL="12700" marR="5080">
              <a:lnSpc>
                <a:spcPct val="118000"/>
              </a:lnSpc>
              <a:spcBef>
                <a:spcPts val="100"/>
              </a:spcBef>
            </a:pPr>
            <a:r>
              <a:rPr sz="1100" spc="-50" dirty="0">
                <a:solidFill>
                  <a:srgbClr val="22373A"/>
                </a:solidFill>
                <a:latin typeface="Tahoma"/>
                <a:cs typeface="Tahoma"/>
              </a:rPr>
              <a:t>Sometimes</a:t>
            </a:r>
            <a:r>
              <a:rPr sz="1100" spc="10" dirty="0">
                <a:solidFill>
                  <a:srgbClr val="22373A"/>
                </a:solidFill>
                <a:latin typeface="Tahoma"/>
                <a:cs typeface="Tahoma"/>
              </a:rPr>
              <a:t> </a:t>
            </a:r>
            <a:r>
              <a:rPr sz="1100" spc="-60" dirty="0">
                <a:solidFill>
                  <a:srgbClr val="22373A"/>
                </a:solidFill>
                <a:latin typeface="Tahoma"/>
                <a:cs typeface="Tahoma"/>
              </a:rPr>
              <a:t>you</a:t>
            </a:r>
            <a:r>
              <a:rPr sz="1100" spc="15" dirty="0">
                <a:solidFill>
                  <a:srgbClr val="22373A"/>
                </a:solidFill>
                <a:latin typeface="Tahoma"/>
                <a:cs typeface="Tahoma"/>
              </a:rPr>
              <a:t> </a:t>
            </a:r>
            <a:r>
              <a:rPr sz="1100" spc="-30" dirty="0">
                <a:solidFill>
                  <a:srgbClr val="22373A"/>
                </a:solidFill>
                <a:latin typeface="Tahoma"/>
                <a:cs typeface="Tahoma"/>
              </a:rPr>
              <a:t>might</a:t>
            </a:r>
            <a:r>
              <a:rPr sz="1100" spc="20" dirty="0">
                <a:solidFill>
                  <a:srgbClr val="22373A"/>
                </a:solidFill>
                <a:latin typeface="Tahoma"/>
                <a:cs typeface="Tahoma"/>
              </a:rPr>
              <a:t> </a:t>
            </a:r>
            <a:r>
              <a:rPr sz="1100" spc="-50" dirty="0">
                <a:solidFill>
                  <a:srgbClr val="22373A"/>
                </a:solidFill>
                <a:latin typeface="Tahoma"/>
                <a:cs typeface="Tahoma"/>
              </a:rPr>
              <a:t>want</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dirty="0">
                <a:solidFill>
                  <a:srgbClr val="22373A"/>
                </a:solidFill>
                <a:latin typeface="Tahoma"/>
                <a:cs typeface="Tahoma"/>
              </a:rPr>
              <a:t>fit</a:t>
            </a:r>
            <a:r>
              <a:rPr sz="1100" spc="20"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45" dirty="0">
                <a:solidFill>
                  <a:srgbClr val="22373A"/>
                </a:solidFill>
                <a:latin typeface="Tahoma"/>
                <a:cs typeface="Tahoma"/>
              </a:rPr>
              <a:t>prior</a:t>
            </a:r>
            <a:r>
              <a:rPr sz="1100" spc="20" dirty="0">
                <a:solidFill>
                  <a:srgbClr val="22373A"/>
                </a:solidFill>
                <a:latin typeface="Tahoma"/>
                <a:cs typeface="Tahoma"/>
              </a:rPr>
              <a:t> </a:t>
            </a:r>
            <a:r>
              <a:rPr sz="1100" spc="-55" dirty="0">
                <a:solidFill>
                  <a:srgbClr val="22373A"/>
                </a:solidFill>
                <a:latin typeface="Tahoma"/>
                <a:cs typeface="Tahoma"/>
              </a:rPr>
              <a:t>on</a:t>
            </a:r>
            <a:r>
              <a:rPr sz="1100" spc="15" dirty="0">
                <a:solidFill>
                  <a:srgbClr val="22373A"/>
                </a:solidFill>
                <a:latin typeface="Tahoma"/>
                <a:cs typeface="Tahoma"/>
              </a:rPr>
              <a:t> </a:t>
            </a:r>
            <a:r>
              <a:rPr sz="1100" spc="-55" dirty="0">
                <a:solidFill>
                  <a:srgbClr val="22373A"/>
                </a:solidFill>
                <a:latin typeface="Tahoma"/>
                <a:cs typeface="Tahoma"/>
              </a:rPr>
              <a:t>each</a:t>
            </a:r>
            <a:r>
              <a:rPr sz="1100" spc="20" dirty="0">
                <a:solidFill>
                  <a:srgbClr val="22373A"/>
                </a:solidFill>
                <a:latin typeface="Tahoma"/>
                <a:cs typeface="Tahoma"/>
              </a:rPr>
              <a:t> </a:t>
            </a:r>
            <a:r>
              <a:rPr sz="1100" spc="-50" dirty="0">
                <a:solidFill>
                  <a:srgbClr val="22373A"/>
                </a:solidFill>
                <a:latin typeface="Tahoma"/>
                <a:cs typeface="Tahoma"/>
              </a:rPr>
              <a:t>level</a:t>
            </a:r>
            <a:r>
              <a:rPr sz="1100" spc="1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spc="-40" dirty="0">
                <a:solidFill>
                  <a:srgbClr val="22373A"/>
                </a:solidFill>
                <a:latin typeface="Tahoma"/>
                <a:cs typeface="Tahoma"/>
              </a:rPr>
              <a:t>the </a:t>
            </a:r>
            <a:r>
              <a:rPr sz="1100" spc="-35" dirty="0">
                <a:solidFill>
                  <a:srgbClr val="22373A"/>
                </a:solidFill>
                <a:latin typeface="Tahoma"/>
                <a:cs typeface="Tahoma"/>
              </a:rPr>
              <a:t> </a:t>
            </a:r>
            <a:r>
              <a:rPr sz="1100" spc="-40" dirty="0">
                <a:solidFill>
                  <a:srgbClr val="22373A"/>
                </a:solidFill>
                <a:latin typeface="Tahoma"/>
                <a:cs typeface="Tahoma"/>
              </a:rPr>
              <a:t>categorical </a:t>
            </a:r>
            <a:r>
              <a:rPr sz="1100" spc="-45" dirty="0">
                <a:solidFill>
                  <a:srgbClr val="22373A"/>
                </a:solidFill>
                <a:latin typeface="Tahoma"/>
                <a:cs typeface="Tahoma"/>
              </a:rPr>
              <a:t>variable </a:t>
            </a:r>
            <a:r>
              <a:rPr sz="1100" spc="-40" dirty="0">
                <a:solidFill>
                  <a:srgbClr val="22373A"/>
                </a:solidFill>
                <a:latin typeface="Tahoma"/>
                <a:cs typeface="Tahoma"/>
              </a:rPr>
              <a:t>individually.</a:t>
            </a:r>
            <a:r>
              <a:rPr sz="1100" spc="-35" dirty="0">
                <a:solidFill>
                  <a:srgbClr val="22373A"/>
                </a:solidFill>
                <a:latin typeface="Tahoma"/>
                <a:cs typeface="Tahoma"/>
              </a:rPr>
              <a:t> </a:t>
            </a:r>
            <a:r>
              <a:rPr sz="1100" spc="-25" dirty="0">
                <a:solidFill>
                  <a:srgbClr val="22373A"/>
                </a:solidFill>
                <a:latin typeface="Tahoma"/>
                <a:cs typeface="Tahoma"/>
              </a:rPr>
              <a:t>To </a:t>
            </a:r>
            <a:r>
              <a:rPr sz="1100" spc="-90" dirty="0">
                <a:solidFill>
                  <a:srgbClr val="22373A"/>
                </a:solidFill>
                <a:latin typeface="Tahoma"/>
                <a:cs typeface="Tahoma"/>
              </a:rPr>
              <a:t>see</a:t>
            </a:r>
            <a:r>
              <a:rPr sz="1100" spc="-85" dirty="0">
                <a:solidFill>
                  <a:srgbClr val="22373A"/>
                </a:solidFill>
                <a:latin typeface="Tahoma"/>
                <a:cs typeface="Tahoma"/>
              </a:rPr>
              <a:t> </a:t>
            </a:r>
            <a:r>
              <a:rPr sz="1100" spc="-40" dirty="0">
                <a:solidFill>
                  <a:srgbClr val="22373A"/>
                </a:solidFill>
                <a:latin typeface="Tahoma"/>
                <a:cs typeface="Tahoma"/>
              </a:rPr>
              <a:t>what </a:t>
            </a:r>
            <a:r>
              <a:rPr sz="1100" spc="-55" dirty="0">
                <a:solidFill>
                  <a:srgbClr val="22373A"/>
                </a:solidFill>
                <a:latin typeface="Tahoma"/>
                <a:cs typeface="Tahoma"/>
              </a:rPr>
              <a:t>your </a:t>
            </a:r>
            <a:r>
              <a:rPr sz="1100" spc="-50" dirty="0">
                <a:solidFill>
                  <a:srgbClr val="22373A"/>
                </a:solidFill>
                <a:latin typeface="Tahoma"/>
                <a:cs typeface="Tahoma"/>
              </a:rPr>
              <a:t>priors </a:t>
            </a:r>
            <a:r>
              <a:rPr sz="1100" spc="-65" dirty="0">
                <a:solidFill>
                  <a:srgbClr val="22373A"/>
                </a:solidFill>
                <a:latin typeface="Tahoma"/>
                <a:cs typeface="Tahoma"/>
              </a:rPr>
              <a:t>are,</a:t>
            </a:r>
            <a:r>
              <a:rPr sz="1100" spc="-60" dirty="0">
                <a:solidFill>
                  <a:srgbClr val="22373A"/>
                </a:solidFill>
                <a:latin typeface="Tahoma"/>
                <a:cs typeface="Tahoma"/>
              </a:rPr>
              <a:t> you </a:t>
            </a:r>
            <a:r>
              <a:rPr sz="1100" spc="-330" dirty="0">
                <a:solidFill>
                  <a:srgbClr val="22373A"/>
                </a:solidFill>
                <a:latin typeface="Tahoma"/>
                <a:cs typeface="Tahoma"/>
              </a:rPr>
              <a:t> </a:t>
            </a:r>
            <a:r>
              <a:rPr sz="1100" spc="-45" dirty="0">
                <a:solidFill>
                  <a:srgbClr val="22373A"/>
                </a:solidFill>
                <a:latin typeface="Tahoma"/>
                <a:cs typeface="Tahoma"/>
              </a:rPr>
              <a:t>can</a:t>
            </a:r>
            <a:r>
              <a:rPr sz="1100" spc="20" dirty="0">
                <a:solidFill>
                  <a:srgbClr val="22373A"/>
                </a:solidFill>
                <a:latin typeface="Tahoma"/>
                <a:cs typeface="Tahoma"/>
              </a:rPr>
              <a:t> </a:t>
            </a:r>
            <a:r>
              <a:rPr sz="1100" spc="-80" dirty="0">
                <a:solidFill>
                  <a:srgbClr val="22373A"/>
                </a:solidFill>
                <a:latin typeface="Tahoma"/>
                <a:cs typeface="Tahoma"/>
              </a:rPr>
              <a:t>use</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b="1" spc="-5" dirty="0">
                <a:solidFill>
                  <a:srgbClr val="22373A"/>
                </a:solidFill>
                <a:latin typeface="Times New Roman"/>
                <a:cs typeface="Times New Roman"/>
              </a:rPr>
              <a:t>prior_summary</a:t>
            </a:r>
            <a:r>
              <a:rPr sz="1100" b="1" spc="85" dirty="0">
                <a:solidFill>
                  <a:srgbClr val="22373A"/>
                </a:solidFill>
                <a:latin typeface="Times New Roman"/>
                <a:cs typeface="Times New Roman"/>
              </a:rPr>
              <a:t> </a:t>
            </a:r>
            <a:r>
              <a:rPr sz="1100" spc="-35" dirty="0">
                <a:solidFill>
                  <a:srgbClr val="22373A"/>
                </a:solidFill>
                <a:latin typeface="Tahoma"/>
                <a:cs typeface="Tahoma"/>
              </a:rPr>
              <a:t>function.</a:t>
            </a:r>
            <a:endParaRPr sz="1100">
              <a:latin typeface="Tahoma"/>
              <a:cs typeface="Tahoma"/>
            </a:endParaRPr>
          </a:p>
        </p:txBody>
      </p:sp>
      <p:sp>
        <p:nvSpPr>
          <p:cNvPr id="4" name="object 4"/>
          <p:cNvSpPr/>
          <p:nvPr/>
        </p:nvSpPr>
        <p:spPr>
          <a:xfrm>
            <a:off x="322046" y="1491932"/>
            <a:ext cx="3964304" cy="144780"/>
          </a:xfrm>
          <a:custGeom>
            <a:avLst/>
            <a:gdLst/>
            <a:ahLst/>
            <a:cxnLst/>
            <a:rect l="l" t="t" r="r" b="b"/>
            <a:pathLst>
              <a:path w="3964304" h="144780">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493258"/>
            <a:ext cx="1316355"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prior_summary</a:t>
            </a:r>
            <a:r>
              <a:rPr sz="600" spc="15" dirty="0">
                <a:solidFill>
                  <a:srgbClr val="22373A"/>
                </a:solidFill>
                <a:latin typeface="SimSun"/>
                <a:cs typeface="SimSun"/>
              </a:rPr>
              <a:t>(categorical_model)</a:t>
            </a:r>
            <a:endParaRPr sz="600">
              <a:latin typeface="SimSun"/>
              <a:cs typeface="SimSun"/>
            </a:endParaRPr>
          </a:p>
        </p:txBody>
      </p:sp>
      <p:sp>
        <p:nvSpPr>
          <p:cNvPr id="12" name="object 12"/>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47</a:t>
            </a:r>
          </a:p>
        </p:txBody>
      </p:sp>
      <p:sp>
        <p:nvSpPr>
          <p:cNvPr id="6" name="object 6"/>
          <p:cNvSpPr txBox="1"/>
          <p:nvPr/>
        </p:nvSpPr>
        <p:spPr>
          <a:xfrm>
            <a:off x="347294" y="1839727"/>
            <a:ext cx="10668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a:t>
            </a:r>
            <a:endParaRPr sz="600">
              <a:latin typeface="SimSun"/>
              <a:cs typeface="SimSun"/>
            </a:endParaRPr>
          </a:p>
        </p:txBody>
      </p:sp>
      <p:sp>
        <p:nvSpPr>
          <p:cNvPr id="7" name="object 7"/>
          <p:cNvSpPr txBox="1"/>
          <p:nvPr/>
        </p:nvSpPr>
        <p:spPr>
          <a:xfrm>
            <a:off x="790898" y="1839727"/>
            <a:ext cx="227329"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prior</a:t>
            </a:r>
            <a:endParaRPr sz="600">
              <a:latin typeface="SimSun"/>
              <a:cs typeface="SimSun"/>
            </a:endParaRPr>
          </a:p>
        </p:txBody>
      </p:sp>
      <p:sp>
        <p:nvSpPr>
          <p:cNvPr id="8" name="object 8"/>
          <p:cNvSpPr txBox="1"/>
          <p:nvPr/>
        </p:nvSpPr>
        <p:spPr>
          <a:xfrm>
            <a:off x="1194238" y="1839727"/>
            <a:ext cx="227329"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class</a:t>
            </a:r>
            <a:endParaRPr sz="600">
              <a:latin typeface="SimSun"/>
              <a:cs typeface="SimSun"/>
            </a:endParaRPr>
          </a:p>
        </p:txBody>
      </p:sp>
      <p:sp>
        <p:nvSpPr>
          <p:cNvPr id="9" name="object 9"/>
          <p:cNvSpPr txBox="1"/>
          <p:nvPr/>
        </p:nvSpPr>
        <p:spPr>
          <a:xfrm>
            <a:off x="1678199" y="1839727"/>
            <a:ext cx="1316355"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coef</a:t>
            </a:r>
            <a:r>
              <a:rPr sz="600" spc="5" dirty="0">
                <a:solidFill>
                  <a:srgbClr val="22373A"/>
                </a:solidFill>
                <a:latin typeface="SimSun"/>
                <a:cs typeface="SimSun"/>
              </a:rPr>
              <a:t> </a:t>
            </a:r>
            <a:r>
              <a:rPr sz="600" spc="15" dirty="0">
                <a:solidFill>
                  <a:srgbClr val="22373A"/>
                </a:solidFill>
                <a:latin typeface="SimSun"/>
                <a:cs typeface="SimSun"/>
              </a:rPr>
              <a:t>group</a:t>
            </a:r>
            <a:r>
              <a:rPr sz="600" spc="10" dirty="0">
                <a:solidFill>
                  <a:srgbClr val="22373A"/>
                </a:solidFill>
                <a:latin typeface="SimSun"/>
                <a:cs typeface="SimSun"/>
              </a:rPr>
              <a:t> </a:t>
            </a:r>
            <a:r>
              <a:rPr sz="600" spc="15" dirty="0">
                <a:solidFill>
                  <a:srgbClr val="22373A"/>
                </a:solidFill>
                <a:latin typeface="SimSun"/>
                <a:cs typeface="SimSun"/>
              </a:rPr>
              <a:t>resp</a:t>
            </a:r>
            <a:r>
              <a:rPr sz="600" spc="10" dirty="0">
                <a:solidFill>
                  <a:srgbClr val="22373A"/>
                </a:solidFill>
                <a:latin typeface="SimSun"/>
                <a:cs typeface="SimSun"/>
              </a:rPr>
              <a:t> </a:t>
            </a:r>
            <a:r>
              <a:rPr sz="600" spc="15" dirty="0">
                <a:solidFill>
                  <a:srgbClr val="22373A"/>
                </a:solidFill>
                <a:latin typeface="SimSun"/>
                <a:cs typeface="SimSun"/>
              </a:rPr>
              <a:t>dpar</a:t>
            </a:r>
            <a:r>
              <a:rPr sz="600" spc="10" dirty="0">
                <a:solidFill>
                  <a:srgbClr val="22373A"/>
                </a:solidFill>
                <a:latin typeface="SimSun"/>
                <a:cs typeface="SimSun"/>
              </a:rPr>
              <a:t> </a:t>
            </a:r>
            <a:r>
              <a:rPr sz="600" spc="15" dirty="0">
                <a:solidFill>
                  <a:srgbClr val="22373A"/>
                </a:solidFill>
                <a:latin typeface="SimSun"/>
                <a:cs typeface="SimSun"/>
              </a:rPr>
              <a:t>nlpar</a:t>
            </a:r>
            <a:r>
              <a:rPr sz="600" spc="10" dirty="0">
                <a:solidFill>
                  <a:srgbClr val="22373A"/>
                </a:solidFill>
                <a:latin typeface="SimSun"/>
                <a:cs typeface="SimSun"/>
              </a:rPr>
              <a:t> </a:t>
            </a:r>
            <a:r>
              <a:rPr sz="600" spc="15" dirty="0">
                <a:solidFill>
                  <a:srgbClr val="22373A"/>
                </a:solidFill>
                <a:latin typeface="SimSun"/>
                <a:cs typeface="SimSun"/>
              </a:rPr>
              <a:t>lb</a:t>
            </a:r>
            <a:r>
              <a:rPr sz="600" spc="10" dirty="0">
                <a:solidFill>
                  <a:srgbClr val="22373A"/>
                </a:solidFill>
                <a:latin typeface="SimSun"/>
                <a:cs typeface="SimSun"/>
              </a:rPr>
              <a:t> </a:t>
            </a:r>
            <a:r>
              <a:rPr sz="600" spc="15" dirty="0">
                <a:solidFill>
                  <a:srgbClr val="22373A"/>
                </a:solidFill>
                <a:latin typeface="SimSun"/>
                <a:cs typeface="SimSun"/>
              </a:rPr>
              <a:t>ub</a:t>
            </a:r>
            <a:endParaRPr sz="600">
              <a:latin typeface="SimSun"/>
              <a:cs typeface="SimSun"/>
            </a:endParaRPr>
          </a:p>
        </p:txBody>
      </p:sp>
      <p:sp>
        <p:nvSpPr>
          <p:cNvPr id="10" name="object 10"/>
          <p:cNvSpPr txBox="1"/>
          <p:nvPr/>
        </p:nvSpPr>
        <p:spPr>
          <a:xfrm>
            <a:off x="3251032" y="1839727"/>
            <a:ext cx="267970" cy="116839"/>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source</a:t>
            </a:r>
            <a:endParaRPr sz="600">
              <a:latin typeface="SimSun"/>
              <a:cs typeface="SimSun"/>
            </a:endParaRPr>
          </a:p>
        </p:txBody>
      </p:sp>
      <p:graphicFrame>
        <p:nvGraphicFramePr>
          <p:cNvPr id="11" name="object 11"/>
          <p:cNvGraphicFramePr>
            <a:graphicFrameLocks noGrp="1"/>
          </p:cNvGraphicFramePr>
          <p:nvPr/>
        </p:nvGraphicFramePr>
        <p:xfrm>
          <a:off x="328244" y="1953218"/>
          <a:ext cx="3209290" cy="712470"/>
        </p:xfrm>
        <a:graphic>
          <a:graphicData uri="http://schemas.openxmlformats.org/drawingml/2006/table">
            <a:tbl>
              <a:tblPr firstRow="1" bandRow="1">
                <a:tableStyleId>{2D5ABB26-0587-4C30-8999-92F81FD0307C}</a:tableStyleId>
              </a:tblPr>
              <a:tblGrid>
                <a:gridCol w="858519">
                  <a:extLst>
                    <a:ext uri="{9D8B030D-6E8A-4147-A177-3AD203B41FA5}">
                      <a16:colId xmlns:a16="http://schemas.microsoft.com/office/drawing/2014/main" val="20000"/>
                    </a:ext>
                  </a:extLst>
                </a:gridCol>
                <a:gridCol w="1149350">
                  <a:extLst>
                    <a:ext uri="{9D8B030D-6E8A-4147-A177-3AD203B41FA5}">
                      <a16:colId xmlns:a16="http://schemas.microsoft.com/office/drawing/2014/main" val="20001"/>
                    </a:ext>
                  </a:extLst>
                </a:gridCol>
                <a:gridCol w="605155">
                  <a:extLst>
                    <a:ext uri="{9D8B030D-6E8A-4147-A177-3AD203B41FA5}">
                      <a16:colId xmlns:a16="http://schemas.microsoft.com/office/drawing/2014/main" val="20002"/>
                    </a:ext>
                  </a:extLst>
                </a:gridCol>
                <a:gridCol w="596264">
                  <a:extLst>
                    <a:ext uri="{9D8B030D-6E8A-4147-A177-3AD203B41FA5}">
                      <a16:colId xmlns:a16="http://schemas.microsoft.com/office/drawing/2014/main" val="20003"/>
                    </a:ext>
                  </a:extLst>
                </a:gridCol>
              </a:tblGrid>
              <a:tr h="101556">
                <a:tc>
                  <a:txBody>
                    <a:bodyPr/>
                    <a:lstStyle/>
                    <a:p>
                      <a:pPr marL="31750">
                        <a:lnSpc>
                          <a:spcPts val="695"/>
                        </a:lnSpc>
                        <a:spcBef>
                          <a:spcPts val="5"/>
                        </a:spcBef>
                      </a:pPr>
                      <a:r>
                        <a:rPr sz="600" spc="15" dirty="0">
                          <a:solidFill>
                            <a:srgbClr val="22373A"/>
                          </a:solidFill>
                          <a:latin typeface="SimSun"/>
                          <a:cs typeface="SimSun"/>
                        </a:rPr>
                        <a:t>##</a:t>
                      </a:r>
                      <a:r>
                        <a:rPr sz="600" spc="295" dirty="0">
                          <a:solidFill>
                            <a:srgbClr val="22373A"/>
                          </a:solidFill>
                          <a:latin typeface="SimSun"/>
                          <a:cs typeface="SimSun"/>
                        </a:rPr>
                        <a:t> </a:t>
                      </a:r>
                      <a:r>
                        <a:rPr sz="600" spc="15" dirty="0">
                          <a:solidFill>
                            <a:srgbClr val="22373A"/>
                          </a:solidFill>
                          <a:latin typeface="SimSun"/>
                          <a:cs typeface="SimSun"/>
                        </a:rPr>
                        <a:t>normal(0,</a:t>
                      </a:r>
                      <a:r>
                        <a:rPr sz="600" spc="-5" dirty="0">
                          <a:solidFill>
                            <a:srgbClr val="22373A"/>
                          </a:solidFill>
                          <a:latin typeface="SimSun"/>
                          <a:cs typeface="SimSun"/>
                        </a:rPr>
                        <a:t> </a:t>
                      </a:r>
                      <a:r>
                        <a:rPr sz="600" spc="15" dirty="0">
                          <a:solidFill>
                            <a:srgbClr val="22373A"/>
                          </a:solidFill>
                          <a:latin typeface="SimSun"/>
                          <a:cs typeface="SimSun"/>
                        </a:rPr>
                        <a:t>1)</a:t>
                      </a:r>
                      <a:endParaRPr sz="600">
                        <a:latin typeface="SimSun"/>
                        <a:cs typeface="SimSun"/>
                      </a:endParaRPr>
                    </a:p>
                  </a:txBody>
                  <a:tcPr marL="0" marR="0" marT="635" marB="0">
                    <a:solidFill>
                      <a:srgbClr val="F9F9F9"/>
                    </a:solidFill>
                  </a:tcPr>
                </a:tc>
                <a:tc>
                  <a:txBody>
                    <a:bodyPr/>
                    <a:lstStyle/>
                    <a:p>
                      <a:pPr marL="180975">
                        <a:lnSpc>
                          <a:spcPts val="695"/>
                        </a:lnSpc>
                        <a:spcBef>
                          <a:spcPts val="5"/>
                        </a:spcBef>
                      </a:pPr>
                      <a:r>
                        <a:rPr sz="600" dirty="0">
                          <a:solidFill>
                            <a:srgbClr val="22373A"/>
                          </a:solidFill>
                          <a:latin typeface="SimSun"/>
                          <a:cs typeface="SimSun"/>
                        </a:rPr>
                        <a:t>b</a:t>
                      </a:r>
                      <a:endParaRPr sz="600">
                        <a:latin typeface="SimSun"/>
                        <a:cs typeface="SimSun"/>
                      </a:endParaRPr>
                    </a:p>
                  </a:txBody>
                  <a:tcPr marL="0" marR="0" marT="635" marB="0">
                    <a:solidFill>
                      <a:srgbClr val="F9F9F9"/>
                    </a:solidFill>
                  </a:tcPr>
                </a:tc>
                <a:tc gridSpan="2">
                  <a:txBody>
                    <a:bodyPr/>
                    <a:lstStyle/>
                    <a:p>
                      <a:pPr marR="24130" algn="r">
                        <a:lnSpc>
                          <a:spcPts val="695"/>
                        </a:lnSpc>
                        <a:spcBef>
                          <a:spcPts val="5"/>
                        </a:spcBef>
                      </a:pPr>
                      <a:r>
                        <a:rPr sz="600" spc="15" dirty="0">
                          <a:solidFill>
                            <a:srgbClr val="22373A"/>
                          </a:solidFill>
                          <a:latin typeface="SimSun"/>
                          <a:cs typeface="SimSun"/>
                        </a:rPr>
                        <a:t>user</a:t>
                      </a:r>
                      <a:endParaRPr sz="600">
                        <a:latin typeface="SimSun"/>
                        <a:cs typeface="SimSun"/>
                      </a:endParaRPr>
                    </a:p>
                  </a:txBody>
                  <a:tcPr marL="0" marR="0" marT="635" marB="0">
                    <a:solidFill>
                      <a:srgbClr val="F9F9F9"/>
                    </a:solidFill>
                  </a:tcPr>
                </a:tc>
                <a:tc hMerge="1">
                  <a:txBody>
                    <a:bodyPr/>
                    <a:lstStyle/>
                    <a:p>
                      <a:endParaRPr/>
                    </a:p>
                  </a:txBody>
                  <a:tcPr marL="0" marR="0" marT="0" marB="0"/>
                </a:tc>
                <a:extLst>
                  <a:ext uri="{0D108BD9-81ED-4DB2-BD59-A6C34878D82A}">
                    <a16:rowId xmlns:a16="http://schemas.microsoft.com/office/drawing/2014/main" val="10000"/>
                  </a:ext>
                </a:extLst>
              </a:tr>
              <a:tr h="101847">
                <a:tc>
                  <a:txBody>
                    <a:bodyPr/>
                    <a:lstStyle/>
                    <a:p>
                      <a:pPr marL="31750">
                        <a:lnSpc>
                          <a:spcPts val="695"/>
                        </a:lnSpc>
                        <a:spcBef>
                          <a:spcPts val="5"/>
                        </a:spcBef>
                      </a:pPr>
                      <a:r>
                        <a:rPr sz="600" spc="15" dirty="0">
                          <a:solidFill>
                            <a:srgbClr val="22373A"/>
                          </a:solidFill>
                          <a:latin typeface="SimSun"/>
                          <a:cs typeface="SimSun"/>
                        </a:rPr>
                        <a:t>##</a:t>
                      </a:r>
                      <a:r>
                        <a:rPr sz="600" spc="295" dirty="0">
                          <a:solidFill>
                            <a:srgbClr val="22373A"/>
                          </a:solidFill>
                          <a:latin typeface="SimSun"/>
                          <a:cs typeface="SimSun"/>
                        </a:rPr>
                        <a:t> </a:t>
                      </a:r>
                      <a:r>
                        <a:rPr sz="600" spc="15" dirty="0">
                          <a:solidFill>
                            <a:srgbClr val="22373A"/>
                          </a:solidFill>
                          <a:latin typeface="SimSun"/>
                          <a:cs typeface="SimSun"/>
                        </a:rPr>
                        <a:t>normal(0,</a:t>
                      </a:r>
                      <a:r>
                        <a:rPr sz="600" spc="-5" dirty="0">
                          <a:solidFill>
                            <a:srgbClr val="22373A"/>
                          </a:solidFill>
                          <a:latin typeface="SimSun"/>
                          <a:cs typeface="SimSun"/>
                        </a:rPr>
                        <a:t> </a:t>
                      </a:r>
                      <a:r>
                        <a:rPr sz="600" spc="15" dirty="0">
                          <a:solidFill>
                            <a:srgbClr val="22373A"/>
                          </a:solidFill>
                          <a:latin typeface="SimSun"/>
                          <a:cs typeface="SimSun"/>
                        </a:rPr>
                        <a:t>1)</a:t>
                      </a:r>
                      <a:endParaRPr sz="600">
                        <a:latin typeface="SimSun"/>
                        <a:cs typeface="SimSun"/>
                      </a:endParaRPr>
                    </a:p>
                  </a:txBody>
                  <a:tcPr marL="0" marR="0" marT="635" marB="0">
                    <a:solidFill>
                      <a:srgbClr val="F9F9F9"/>
                    </a:solidFill>
                  </a:tcPr>
                </a:tc>
                <a:tc>
                  <a:txBody>
                    <a:bodyPr/>
                    <a:lstStyle/>
                    <a:p>
                      <a:pPr marL="180975">
                        <a:lnSpc>
                          <a:spcPts val="695"/>
                        </a:lnSpc>
                        <a:spcBef>
                          <a:spcPts val="5"/>
                        </a:spcBef>
                      </a:pPr>
                      <a:r>
                        <a:rPr sz="600" spc="15" dirty="0">
                          <a:solidFill>
                            <a:srgbClr val="22373A"/>
                          </a:solidFill>
                          <a:latin typeface="SimSun"/>
                          <a:cs typeface="SimSun"/>
                        </a:rPr>
                        <a:t>b</a:t>
                      </a:r>
                      <a:r>
                        <a:rPr sz="600" spc="-30" dirty="0">
                          <a:solidFill>
                            <a:srgbClr val="22373A"/>
                          </a:solidFill>
                          <a:latin typeface="SimSun"/>
                          <a:cs typeface="SimSun"/>
                        </a:rPr>
                        <a:t> </a:t>
                      </a:r>
                      <a:r>
                        <a:rPr sz="600" spc="15" dirty="0">
                          <a:solidFill>
                            <a:srgbClr val="22373A"/>
                          </a:solidFill>
                          <a:latin typeface="SimSun"/>
                          <a:cs typeface="SimSun"/>
                        </a:rPr>
                        <a:t>conditionB</a:t>
                      </a:r>
                      <a:endParaRPr sz="600">
                        <a:latin typeface="SimSun"/>
                        <a:cs typeface="SimSun"/>
                      </a:endParaRPr>
                    </a:p>
                  </a:txBody>
                  <a:tcPr marL="0" marR="0" marT="635" marB="0">
                    <a:solidFill>
                      <a:srgbClr val="F9F9F9"/>
                    </a:solidFill>
                  </a:tcPr>
                </a:tc>
                <a:tc gridSpan="2">
                  <a:txBody>
                    <a:bodyPr/>
                    <a:lstStyle/>
                    <a:p>
                      <a:pPr marL="685165">
                        <a:lnSpc>
                          <a:spcPts val="695"/>
                        </a:lnSpc>
                        <a:spcBef>
                          <a:spcPts val="5"/>
                        </a:spcBef>
                      </a:pPr>
                      <a:r>
                        <a:rPr sz="600" spc="15" dirty="0">
                          <a:solidFill>
                            <a:srgbClr val="22373A"/>
                          </a:solidFill>
                          <a:latin typeface="SimSun"/>
                          <a:cs typeface="SimSun"/>
                        </a:rPr>
                        <a:t>(vectorized)</a:t>
                      </a:r>
                      <a:endParaRPr sz="600">
                        <a:latin typeface="SimSun"/>
                        <a:cs typeface="SimSun"/>
                      </a:endParaRPr>
                    </a:p>
                  </a:txBody>
                  <a:tcPr marL="0" marR="0" marT="635" marB="0">
                    <a:solidFill>
                      <a:srgbClr val="F9F9F9"/>
                    </a:solidFill>
                  </a:tcPr>
                </a:tc>
                <a:tc hMerge="1">
                  <a:txBody>
                    <a:bodyPr/>
                    <a:lstStyle/>
                    <a:p>
                      <a:endParaRPr/>
                    </a:p>
                  </a:txBody>
                  <a:tcPr marL="0" marR="0" marT="0" marB="0"/>
                </a:tc>
                <a:extLst>
                  <a:ext uri="{0D108BD9-81ED-4DB2-BD59-A6C34878D82A}">
                    <a16:rowId xmlns:a16="http://schemas.microsoft.com/office/drawing/2014/main" val="10001"/>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295" dirty="0">
                          <a:solidFill>
                            <a:srgbClr val="22373A"/>
                          </a:solidFill>
                          <a:latin typeface="SimSun"/>
                          <a:cs typeface="SimSun"/>
                        </a:rPr>
                        <a:t> </a:t>
                      </a:r>
                      <a:r>
                        <a:rPr sz="600" spc="15" dirty="0">
                          <a:solidFill>
                            <a:srgbClr val="22373A"/>
                          </a:solidFill>
                          <a:latin typeface="SimSun"/>
                          <a:cs typeface="SimSun"/>
                        </a:rPr>
                        <a:t>normal(0,</a:t>
                      </a:r>
                      <a:r>
                        <a:rPr sz="600" spc="-5" dirty="0">
                          <a:solidFill>
                            <a:srgbClr val="22373A"/>
                          </a:solidFill>
                          <a:latin typeface="SimSun"/>
                          <a:cs typeface="SimSun"/>
                        </a:rPr>
                        <a:t> </a:t>
                      </a:r>
                      <a:r>
                        <a:rPr sz="600" spc="15" dirty="0">
                          <a:solidFill>
                            <a:srgbClr val="22373A"/>
                          </a:solidFill>
                          <a:latin typeface="SimSun"/>
                          <a:cs typeface="SimSun"/>
                        </a:rPr>
                        <a:t>1)</a:t>
                      </a:r>
                      <a:endParaRPr sz="600">
                        <a:latin typeface="SimSun"/>
                        <a:cs typeface="SimSun"/>
                      </a:endParaRPr>
                    </a:p>
                  </a:txBody>
                  <a:tcPr marL="0" marR="0" marT="635" marB="0">
                    <a:solidFill>
                      <a:srgbClr val="F9F9F9"/>
                    </a:solidFill>
                  </a:tcPr>
                </a:tc>
                <a:tc>
                  <a:txBody>
                    <a:bodyPr/>
                    <a:lstStyle/>
                    <a:p>
                      <a:pPr marL="180975">
                        <a:lnSpc>
                          <a:spcPts val="695"/>
                        </a:lnSpc>
                        <a:spcBef>
                          <a:spcPts val="5"/>
                        </a:spcBef>
                      </a:pPr>
                      <a:r>
                        <a:rPr sz="600" spc="15" dirty="0">
                          <a:solidFill>
                            <a:srgbClr val="22373A"/>
                          </a:solidFill>
                          <a:latin typeface="SimSun"/>
                          <a:cs typeface="SimSun"/>
                        </a:rPr>
                        <a:t>b</a:t>
                      </a:r>
                      <a:r>
                        <a:rPr sz="600" spc="-30" dirty="0">
                          <a:solidFill>
                            <a:srgbClr val="22373A"/>
                          </a:solidFill>
                          <a:latin typeface="SimSun"/>
                          <a:cs typeface="SimSun"/>
                        </a:rPr>
                        <a:t> </a:t>
                      </a:r>
                      <a:r>
                        <a:rPr sz="600" spc="15" dirty="0">
                          <a:solidFill>
                            <a:srgbClr val="22373A"/>
                          </a:solidFill>
                          <a:latin typeface="SimSun"/>
                          <a:cs typeface="SimSun"/>
                        </a:rPr>
                        <a:t>conditionC</a:t>
                      </a:r>
                      <a:endParaRPr sz="600">
                        <a:latin typeface="SimSun"/>
                        <a:cs typeface="SimSun"/>
                      </a:endParaRPr>
                    </a:p>
                  </a:txBody>
                  <a:tcPr marL="0" marR="0" marT="635" marB="0">
                    <a:solidFill>
                      <a:srgbClr val="F9F9F9"/>
                    </a:solidFill>
                  </a:tcPr>
                </a:tc>
                <a:tc gridSpan="2">
                  <a:txBody>
                    <a:bodyPr/>
                    <a:lstStyle/>
                    <a:p>
                      <a:pPr marL="685165">
                        <a:lnSpc>
                          <a:spcPts val="695"/>
                        </a:lnSpc>
                        <a:spcBef>
                          <a:spcPts val="5"/>
                        </a:spcBef>
                      </a:pPr>
                      <a:r>
                        <a:rPr sz="600" spc="15" dirty="0">
                          <a:solidFill>
                            <a:srgbClr val="22373A"/>
                          </a:solidFill>
                          <a:latin typeface="SimSun"/>
                          <a:cs typeface="SimSun"/>
                        </a:rPr>
                        <a:t>(vectorized)</a:t>
                      </a:r>
                      <a:endParaRPr sz="600">
                        <a:latin typeface="SimSun"/>
                        <a:cs typeface="SimSun"/>
                      </a:endParaRPr>
                    </a:p>
                  </a:txBody>
                  <a:tcPr marL="0" marR="0" marT="635" marB="0">
                    <a:solidFill>
                      <a:srgbClr val="F9F9F9"/>
                    </a:solidFill>
                  </a:tcPr>
                </a:tc>
                <a:tc hMerge="1">
                  <a:txBody>
                    <a:bodyPr/>
                    <a:lstStyle/>
                    <a:p>
                      <a:endParaRPr/>
                    </a:p>
                  </a:txBody>
                  <a:tcPr marL="0" marR="0" marT="0" marB="0"/>
                </a:tc>
                <a:extLst>
                  <a:ext uri="{0D108BD9-81ED-4DB2-BD59-A6C34878D82A}">
                    <a16:rowId xmlns:a16="http://schemas.microsoft.com/office/drawing/2014/main" val="10002"/>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295" dirty="0">
                          <a:solidFill>
                            <a:srgbClr val="22373A"/>
                          </a:solidFill>
                          <a:latin typeface="SimSun"/>
                          <a:cs typeface="SimSun"/>
                        </a:rPr>
                        <a:t> </a:t>
                      </a:r>
                      <a:r>
                        <a:rPr sz="600" spc="15" dirty="0">
                          <a:solidFill>
                            <a:srgbClr val="22373A"/>
                          </a:solidFill>
                          <a:latin typeface="SimSun"/>
                          <a:cs typeface="SimSun"/>
                        </a:rPr>
                        <a:t>normal(0,</a:t>
                      </a:r>
                      <a:r>
                        <a:rPr sz="600" spc="-5" dirty="0">
                          <a:solidFill>
                            <a:srgbClr val="22373A"/>
                          </a:solidFill>
                          <a:latin typeface="SimSun"/>
                          <a:cs typeface="SimSun"/>
                        </a:rPr>
                        <a:t> </a:t>
                      </a:r>
                      <a:r>
                        <a:rPr sz="600" spc="15" dirty="0">
                          <a:solidFill>
                            <a:srgbClr val="22373A"/>
                          </a:solidFill>
                          <a:latin typeface="SimSun"/>
                          <a:cs typeface="SimSun"/>
                        </a:rPr>
                        <a:t>1)</a:t>
                      </a:r>
                      <a:endParaRPr sz="600">
                        <a:latin typeface="SimSun"/>
                        <a:cs typeface="SimSun"/>
                      </a:endParaRPr>
                    </a:p>
                  </a:txBody>
                  <a:tcPr marL="0" marR="0" marT="635" marB="0">
                    <a:solidFill>
                      <a:srgbClr val="F9F9F9"/>
                    </a:solidFill>
                  </a:tcPr>
                </a:tc>
                <a:tc>
                  <a:txBody>
                    <a:bodyPr/>
                    <a:lstStyle/>
                    <a:p>
                      <a:pPr marL="180975">
                        <a:lnSpc>
                          <a:spcPts val="695"/>
                        </a:lnSpc>
                        <a:spcBef>
                          <a:spcPts val="5"/>
                        </a:spcBef>
                      </a:pPr>
                      <a:r>
                        <a:rPr sz="600" spc="15" dirty="0">
                          <a:solidFill>
                            <a:srgbClr val="22373A"/>
                          </a:solidFill>
                          <a:latin typeface="SimSun"/>
                          <a:cs typeface="SimSun"/>
                        </a:rPr>
                        <a:t>b</a:t>
                      </a:r>
                      <a:r>
                        <a:rPr sz="600" spc="-30" dirty="0">
                          <a:solidFill>
                            <a:srgbClr val="22373A"/>
                          </a:solidFill>
                          <a:latin typeface="SimSun"/>
                          <a:cs typeface="SimSun"/>
                        </a:rPr>
                        <a:t> </a:t>
                      </a:r>
                      <a:r>
                        <a:rPr sz="600" spc="15" dirty="0">
                          <a:solidFill>
                            <a:srgbClr val="22373A"/>
                          </a:solidFill>
                          <a:latin typeface="SimSun"/>
                          <a:cs typeface="SimSun"/>
                        </a:rPr>
                        <a:t>conditionD</a:t>
                      </a:r>
                      <a:endParaRPr sz="600">
                        <a:latin typeface="SimSun"/>
                        <a:cs typeface="SimSun"/>
                      </a:endParaRPr>
                    </a:p>
                  </a:txBody>
                  <a:tcPr marL="0" marR="0" marT="635" marB="0">
                    <a:solidFill>
                      <a:srgbClr val="F9F9F9"/>
                    </a:solidFill>
                  </a:tcPr>
                </a:tc>
                <a:tc gridSpan="2">
                  <a:txBody>
                    <a:bodyPr/>
                    <a:lstStyle/>
                    <a:p>
                      <a:pPr marL="685165">
                        <a:lnSpc>
                          <a:spcPts val="695"/>
                        </a:lnSpc>
                        <a:spcBef>
                          <a:spcPts val="5"/>
                        </a:spcBef>
                      </a:pPr>
                      <a:r>
                        <a:rPr sz="600" spc="15" dirty="0">
                          <a:solidFill>
                            <a:srgbClr val="22373A"/>
                          </a:solidFill>
                          <a:latin typeface="SimSun"/>
                          <a:cs typeface="SimSun"/>
                        </a:rPr>
                        <a:t>(vectorized)</a:t>
                      </a:r>
                      <a:endParaRPr sz="600">
                        <a:latin typeface="SimSun"/>
                        <a:cs typeface="SimSun"/>
                      </a:endParaRPr>
                    </a:p>
                  </a:txBody>
                  <a:tcPr marL="0" marR="0" marT="635" marB="0">
                    <a:solidFill>
                      <a:srgbClr val="F9F9F9"/>
                    </a:solidFill>
                  </a:tcPr>
                </a:tc>
                <a:tc hMerge="1">
                  <a:txBody>
                    <a:bodyPr/>
                    <a:lstStyle/>
                    <a:p>
                      <a:endParaRPr/>
                    </a:p>
                  </a:txBody>
                  <a:tcPr marL="0" marR="0" marT="0" marB="0"/>
                </a:tc>
                <a:extLst>
                  <a:ext uri="{0D108BD9-81ED-4DB2-BD59-A6C34878D82A}">
                    <a16:rowId xmlns:a16="http://schemas.microsoft.com/office/drawing/2014/main" val="10003"/>
                  </a:ext>
                </a:extLst>
              </a:tr>
              <a:tr h="101562">
                <a:tc>
                  <a:txBody>
                    <a:bodyPr/>
                    <a:lstStyle/>
                    <a:p>
                      <a:pPr marL="31750">
                        <a:lnSpc>
                          <a:spcPts val="690"/>
                        </a:lnSpc>
                        <a:spcBef>
                          <a:spcPts val="5"/>
                        </a:spcBef>
                      </a:pPr>
                      <a:r>
                        <a:rPr sz="600" spc="15" dirty="0">
                          <a:solidFill>
                            <a:srgbClr val="22373A"/>
                          </a:solidFill>
                          <a:latin typeface="SimSun"/>
                          <a:cs typeface="SimSun"/>
                        </a:rPr>
                        <a:t>##</a:t>
                      </a:r>
                      <a:r>
                        <a:rPr sz="600" spc="295" dirty="0">
                          <a:solidFill>
                            <a:srgbClr val="22373A"/>
                          </a:solidFill>
                          <a:latin typeface="SimSun"/>
                          <a:cs typeface="SimSun"/>
                        </a:rPr>
                        <a:t> </a:t>
                      </a:r>
                      <a:r>
                        <a:rPr sz="600" spc="15" dirty="0">
                          <a:solidFill>
                            <a:srgbClr val="22373A"/>
                          </a:solidFill>
                          <a:latin typeface="SimSun"/>
                          <a:cs typeface="SimSun"/>
                        </a:rPr>
                        <a:t>normal(0,</a:t>
                      </a:r>
                      <a:r>
                        <a:rPr sz="600" spc="-5" dirty="0">
                          <a:solidFill>
                            <a:srgbClr val="22373A"/>
                          </a:solidFill>
                          <a:latin typeface="SimSun"/>
                          <a:cs typeface="SimSun"/>
                        </a:rPr>
                        <a:t> </a:t>
                      </a:r>
                      <a:r>
                        <a:rPr sz="600" spc="15" dirty="0">
                          <a:solidFill>
                            <a:srgbClr val="22373A"/>
                          </a:solidFill>
                          <a:latin typeface="SimSun"/>
                          <a:cs typeface="SimSun"/>
                        </a:rPr>
                        <a:t>1)</a:t>
                      </a:r>
                      <a:endParaRPr sz="600">
                        <a:latin typeface="SimSun"/>
                        <a:cs typeface="SimSun"/>
                      </a:endParaRPr>
                    </a:p>
                  </a:txBody>
                  <a:tcPr marL="0" marR="0" marT="635" marB="0">
                    <a:solidFill>
                      <a:srgbClr val="F9F9F9"/>
                    </a:solidFill>
                  </a:tcPr>
                </a:tc>
                <a:tc>
                  <a:txBody>
                    <a:bodyPr/>
                    <a:lstStyle/>
                    <a:p>
                      <a:pPr marL="180975">
                        <a:lnSpc>
                          <a:spcPts val="690"/>
                        </a:lnSpc>
                        <a:spcBef>
                          <a:spcPts val="5"/>
                        </a:spcBef>
                      </a:pPr>
                      <a:r>
                        <a:rPr sz="600" spc="15" dirty="0">
                          <a:solidFill>
                            <a:srgbClr val="22373A"/>
                          </a:solidFill>
                          <a:latin typeface="SimSun"/>
                          <a:cs typeface="SimSun"/>
                        </a:rPr>
                        <a:t>b</a:t>
                      </a:r>
                      <a:r>
                        <a:rPr sz="600" spc="-30" dirty="0">
                          <a:solidFill>
                            <a:srgbClr val="22373A"/>
                          </a:solidFill>
                          <a:latin typeface="SimSun"/>
                          <a:cs typeface="SimSun"/>
                        </a:rPr>
                        <a:t> </a:t>
                      </a:r>
                      <a:r>
                        <a:rPr sz="600" spc="15" dirty="0">
                          <a:solidFill>
                            <a:srgbClr val="22373A"/>
                          </a:solidFill>
                          <a:latin typeface="SimSun"/>
                          <a:cs typeface="SimSun"/>
                        </a:rPr>
                        <a:t>conditionE</a:t>
                      </a:r>
                      <a:endParaRPr sz="600">
                        <a:latin typeface="SimSun"/>
                        <a:cs typeface="SimSun"/>
                      </a:endParaRPr>
                    </a:p>
                  </a:txBody>
                  <a:tcPr marL="0" marR="0" marT="635" marB="0">
                    <a:solidFill>
                      <a:srgbClr val="F9F9F9"/>
                    </a:solidFill>
                  </a:tcPr>
                </a:tc>
                <a:tc gridSpan="2">
                  <a:txBody>
                    <a:bodyPr/>
                    <a:lstStyle/>
                    <a:p>
                      <a:pPr marL="685165">
                        <a:lnSpc>
                          <a:spcPts val="690"/>
                        </a:lnSpc>
                        <a:spcBef>
                          <a:spcPts val="5"/>
                        </a:spcBef>
                      </a:pPr>
                      <a:r>
                        <a:rPr sz="600" spc="15" dirty="0">
                          <a:solidFill>
                            <a:srgbClr val="22373A"/>
                          </a:solidFill>
                          <a:latin typeface="SimSun"/>
                          <a:cs typeface="SimSun"/>
                        </a:rPr>
                        <a:t>(vectorized)</a:t>
                      </a:r>
                      <a:endParaRPr sz="600">
                        <a:latin typeface="SimSun"/>
                        <a:cs typeface="SimSun"/>
                      </a:endParaRPr>
                    </a:p>
                  </a:txBody>
                  <a:tcPr marL="0" marR="0" marT="635" marB="0">
                    <a:solidFill>
                      <a:srgbClr val="F9F9F9"/>
                    </a:solidFill>
                  </a:tcPr>
                </a:tc>
                <a:tc hMerge="1">
                  <a:txBody>
                    <a:bodyPr/>
                    <a:lstStyle/>
                    <a:p>
                      <a:endParaRPr/>
                    </a:p>
                  </a:txBody>
                  <a:tcPr marL="0" marR="0" marT="0" marB="0"/>
                </a:tc>
                <a:extLst>
                  <a:ext uri="{0D108BD9-81ED-4DB2-BD59-A6C34878D82A}">
                    <a16:rowId xmlns:a16="http://schemas.microsoft.com/office/drawing/2014/main" val="10004"/>
                  </a:ext>
                </a:extLst>
              </a:tr>
              <a:tr h="203708">
                <a:tc gridSpan="2">
                  <a:txBody>
                    <a:bodyPr/>
                    <a:lstStyle/>
                    <a:p>
                      <a:pPr marL="31750">
                        <a:lnSpc>
                          <a:spcPct val="100000"/>
                        </a:lnSpc>
                        <a:spcBef>
                          <a:spcPts val="5"/>
                        </a:spcBef>
                      </a:pPr>
                      <a:r>
                        <a:rPr sz="600" spc="15" dirty="0">
                          <a:solidFill>
                            <a:srgbClr val="22373A"/>
                          </a:solidFill>
                          <a:latin typeface="SimSun"/>
                          <a:cs typeface="SimSun"/>
                        </a:rPr>
                        <a:t>##</a:t>
                      </a:r>
                      <a:r>
                        <a:rPr sz="600" spc="310" dirty="0">
                          <a:solidFill>
                            <a:srgbClr val="22373A"/>
                          </a:solidFill>
                          <a:latin typeface="SimSun"/>
                          <a:cs typeface="SimSun"/>
                        </a:rPr>
                        <a:t> </a:t>
                      </a:r>
                      <a:r>
                        <a:rPr sz="600" spc="15" dirty="0">
                          <a:solidFill>
                            <a:srgbClr val="22373A"/>
                          </a:solidFill>
                          <a:latin typeface="SimSun"/>
                          <a:cs typeface="SimSun"/>
                        </a:rPr>
                        <a:t>normal(0,</a:t>
                      </a:r>
                      <a:r>
                        <a:rPr sz="600" dirty="0">
                          <a:solidFill>
                            <a:srgbClr val="22373A"/>
                          </a:solidFill>
                          <a:latin typeface="SimSun"/>
                          <a:cs typeface="SimSun"/>
                        </a:rPr>
                        <a:t> </a:t>
                      </a:r>
                      <a:r>
                        <a:rPr sz="600" spc="15" dirty="0">
                          <a:solidFill>
                            <a:srgbClr val="22373A"/>
                          </a:solidFill>
                          <a:latin typeface="SimSun"/>
                          <a:cs typeface="SimSun"/>
                        </a:rPr>
                        <a:t>1)</a:t>
                      </a:r>
                      <a:r>
                        <a:rPr sz="600" spc="5" dirty="0">
                          <a:solidFill>
                            <a:srgbClr val="22373A"/>
                          </a:solidFill>
                          <a:latin typeface="SimSun"/>
                          <a:cs typeface="SimSun"/>
                        </a:rPr>
                        <a:t> </a:t>
                      </a:r>
                      <a:r>
                        <a:rPr sz="600" spc="15" dirty="0">
                          <a:solidFill>
                            <a:srgbClr val="22373A"/>
                          </a:solidFill>
                          <a:latin typeface="SimSun"/>
                          <a:cs typeface="SimSun"/>
                        </a:rPr>
                        <a:t>Intercept</a:t>
                      </a:r>
                      <a:endParaRPr sz="600">
                        <a:latin typeface="SimSun"/>
                        <a:cs typeface="SimSun"/>
                      </a:endParaRPr>
                    </a:p>
                    <a:p>
                      <a:pPr marL="31750">
                        <a:lnSpc>
                          <a:spcPts val="690"/>
                        </a:lnSpc>
                        <a:spcBef>
                          <a:spcPts val="80"/>
                        </a:spcBef>
                        <a:tabLst>
                          <a:tab pos="878205" algn="l"/>
                        </a:tabLst>
                      </a:pPr>
                      <a:r>
                        <a:rPr sz="600" spc="15" dirty="0">
                          <a:solidFill>
                            <a:srgbClr val="22373A"/>
                          </a:solidFill>
                          <a:latin typeface="SimSun"/>
                          <a:cs typeface="SimSun"/>
                        </a:rPr>
                        <a:t>## </a:t>
                      </a:r>
                      <a:r>
                        <a:rPr sz="600" spc="30" dirty="0">
                          <a:solidFill>
                            <a:srgbClr val="22373A"/>
                          </a:solidFill>
                          <a:latin typeface="SimSun"/>
                          <a:cs typeface="SimSun"/>
                        </a:rPr>
                        <a:t> </a:t>
                      </a:r>
                      <a:r>
                        <a:rPr sz="600" spc="15" dirty="0">
                          <a:solidFill>
                            <a:srgbClr val="22373A"/>
                          </a:solidFill>
                          <a:latin typeface="SimSun"/>
                          <a:cs typeface="SimSun"/>
                        </a:rPr>
                        <a:t>cauchy(0,</a:t>
                      </a:r>
                      <a:r>
                        <a:rPr sz="600" spc="25" dirty="0">
                          <a:solidFill>
                            <a:srgbClr val="22373A"/>
                          </a:solidFill>
                          <a:latin typeface="SimSun"/>
                          <a:cs typeface="SimSun"/>
                        </a:rPr>
                        <a:t> </a:t>
                      </a:r>
                      <a:r>
                        <a:rPr sz="600" spc="15" dirty="0">
                          <a:solidFill>
                            <a:srgbClr val="22373A"/>
                          </a:solidFill>
                          <a:latin typeface="SimSun"/>
                          <a:cs typeface="SimSun"/>
                        </a:rPr>
                        <a:t>1)	sigma</a:t>
                      </a:r>
                      <a:endParaRPr sz="600">
                        <a:latin typeface="SimSun"/>
                        <a:cs typeface="SimSun"/>
                      </a:endParaRPr>
                    </a:p>
                  </a:txBody>
                  <a:tcPr marL="0" marR="0" marT="635" marB="0">
                    <a:solidFill>
                      <a:srgbClr val="F9F9F9"/>
                    </a:solidFill>
                  </a:tcPr>
                </a:tc>
                <a:tc hMerge="1">
                  <a:txBody>
                    <a:bodyPr/>
                    <a:lstStyle/>
                    <a:p>
                      <a:endParaRPr/>
                    </a:p>
                  </a:txBody>
                  <a:tcPr marL="0" marR="0" marT="0" marB="0"/>
                </a:tc>
                <a:tc>
                  <a:txBody>
                    <a:bodyPr/>
                    <a:lstStyle/>
                    <a:p>
                      <a:pPr>
                        <a:lnSpc>
                          <a:spcPct val="100000"/>
                        </a:lnSpc>
                      </a:pPr>
                      <a:endParaRPr sz="700">
                        <a:latin typeface="Times New Roman"/>
                        <a:cs typeface="Times New Roman"/>
                      </a:endParaRPr>
                    </a:p>
                    <a:p>
                      <a:pPr marR="73025" algn="r">
                        <a:lnSpc>
                          <a:spcPts val="690"/>
                        </a:lnSpc>
                      </a:pPr>
                      <a:r>
                        <a:rPr sz="600" dirty="0">
                          <a:solidFill>
                            <a:srgbClr val="22373A"/>
                          </a:solidFill>
                          <a:latin typeface="SimSun"/>
                          <a:cs typeface="SimSun"/>
                        </a:rPr>
                        <a:t>0</a:t>
                      </a:r>
                      <a:endParaRPr sz="600">
                        <a:latin typeface="SimSun"/>
                        <a:cs typeface="SimSun"/>
                      </a:endParaRPr>
                    </a:p>
                  </a:txBody>
                  <a:tcPr marL="0" marR="0" marT="0" marB="0">
                    <a:solidFill>
                      <a:srgbClr val="F9F9F9"/>
                    </a:solidFill>
                  </a:tcPr>
                </a:tc>
                <a:tc>
                  <a:txBody>
                    <a:bodyPr/>
                    <a:lstStyle/>
                    <a:p>
                      <a:pPr marR="24130" algn="r">
                        <a:lnSpc>
                          <a:spcPct val="100000"/>
                        </a:lnSpc>
                        <a:spcBef>
                          <a:spcPts val="5"/>
                        </a:spcBef>
                      </a:pPr>
                      <a:r>
                        <a:rPr sz="600" spc="15" dirty="0">
                          <a:solidFill>
                            <a:srgbClr val="22373A"/>
                          </a:solidFill>
                          <a:latin typeface="SimSun"/>
                          <a:cs typeface="SimSun"/>
                        </a:rPr>
                        <a:t>user</a:t>
                      </a:r>
                      <a:endParaRPr sz="600">
                        <a:latin typeface="SimSun"/>
                        <a:cs typeface="SimSun"/>
                      </a:endParaRPr>
                    </a:p>
                    <a:p>
                      <a:pPr marR="24130" algn="r">
                        <a:lnSpc>
                          <a:spcPts val="690"/>
                        </a:lnSpc>
                        <a:spcBef>
                          <a:spcPts val="80"/>
                        </a:spcBef>
                      </a:pPr>
                      <a:r>
                        <a:rPr sz="600" spc="15" dirty="0">
                          <a:solidFill>
                            <a:srgbClr val="22373A"/>
                          </a:solidFill>
                          <a:latin typeface="SimSun"/>
                          <a:cs typeface="SimSun"/>
                        </a:rPr>
                        <a:t>user</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5"/>
                  </a:ext>
                </a:extLst>
              </a:tr>
            </a:tbl>
          </a:graphicData>
        </a:graphic>
      </p:graphicFrame>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987550" cy="207645"/>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F9F9F9"/>
                </a:solidFill>
              </a:rPr>
              <a:t>Specifying</a:t>
            </a:r>
            <a:r>
              <a:rPr sz="1200" spc="85" dirty="0">
                <a:solidFill>
                  <a:srgbClr val="F9F9F9"/>
                </a:solidFill>
              </a:rPr>
              <a:t> </a:t>
            </a:r>
            <a:r>
              <a:rPr sz="1200" spc="-80" dirty="0">
                <a:solidFill>
                  <a:srgbClr val="F9F9F9"/>
                </a:solidFill>
              </a:rPr>
              <a:t>priors</a:t>
            </a:r>
            <a:r>
              <a:rPr sz="1200" spc="95" dirty="0">
                <a:solidFill>
                  <a:srgbClr val="F9F9F9"/>
                </a:solidFill>
              </a:rPr>
              <a:t> </a:t>
            </a:r>
            <a:r>
              <a:rPr sz="1200" spc="-60" dirty="0">
                <a:solidFill>
                  <a:srgbClr val="F9F9F9"/>
                </a:solidFill>
              </a:rPr>
              <a:t>more</a:t>
            </a:r>
            <a:r>
              <a:rPr sz="1200" spc="95" dirty="0">
                <a:solidFill>
                  <a:srgbClr val="F9F9F9"/>
                </a:solidFill>
              </a:rPr>
              <a:t> </a:t>
            </a:r>
            <a:r>
              <a:rPr sz="1200" spc="-45" dirty="0">
                <a:solidFill>
                  <a:srgbClr val="F9F9F9"/>
                </a:solidFill>
              </a:rPr>
              <a:t>finely</a:t>
            </a:r>
            <a:endParaRPr sz="1200"/>
          </a:p>
        </p:txBody>
      </p:sp>
      <p:sp>
        <p:nvSpPr>
          <p:cNvPr id="3" name="object 3"/>
          <p:cNvSpPr/>
          <p:nvPr/>
        </p:nvSpPr>
        <p:spPr>
          <a:xfrm>
            <a:off x="322046" y="1257388"/>
            <a:ext cx="3964304" cy="949325"/>
          </a:xfrm>
          <a:custGeom>
            <a:avLst/>
            <a:gdLst/>
            <a:ahLst/>
            <a:cxnLst/>
            <a:rect l="l" t="t" r="r" b="b"/>
            <a:pathLst>
              <a:path w="3964304" h="949325">
                <a:moveTo>
                  <a:pt x="3963911" y="0"/>
                </a:moveTo>
                <a:lnTo>
                  <a:pt x="0" y="0"/>
                </a:lnTo>
                <a:lnTo>
                  <a:pt x="0" y="949045"/>
                </a:lnTo>
                <a:lnTo>
                  <a:pt x="3963911" y="949045"/>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1247959"/>
            <a:ext cx="2566670" cy="942340"/>
          </a:xfrm>
          <a:prstGeom prst="rect">
            <a:avLst/>
          </a:prstGeom>
        </p:spPr>
        <p:txBody>
          <a:bodyPr vert="horz" wrap="square" lIns="0" tIns="12700" rIns="0" bIns="0" rtlCol="0">
            <a:spAutoFit/>
          </a:bodyPr>
          <a:lstStyle/>
          <a:p>
            <a:pPr marL="93345" marR="1496695" indent="-81280" algn="just">
              <a:lnSpc>
                <a:spcPct val="111400"/>
              </a:lnSpc>
              <a:spcBef>
                <a:spcPts val="100"/>
              </a:spcBef>
            </a:pPr>
            <a:r>
              <a:rPr sz="600" spc="15" dirty="0">
                <a:solidFill>
                  <a:srgbClr val="22373A"/>
                </a:solidFill>
                <a:latin typeface="SimSun"/>
                <a:cs typeface="SimSun"/>
              </a:rPr>
              <a:t>categorical_model2</a:t>
            </a:r>
            <a:r>
              <a:rPr sz="600" spc="-5" dirty="0">
                <a:solidFill>
                  <a:srgbClr val="22373A"/>
                </a:solidFill>
                <a:latin typeface="SimSun"/>
                <a:cs typeface="SimSun"/>
              </a:rPr>
              <a:t> </a:t>
            </a:r>
            <a:r>
              <a:rPr sz="600" spc="15" dirty="0">
                <a:solidFill>
                  <a:srgbClr val="8E5902"/>
                </a:solidFill>
                <a:latin typeface="SimSun"/>
                <a:cs typeface="SimSun"/>
              </a:rPr>
              <a:t>&lt;-</a:t>
            </a:r>
            <a:r>
              <a:rPr sz="600" spc="-10" dirty="0">
                <a:solidFill>
                  <a:srgbClr val="8E5902"/>
                </a:solidFill>
                <a:latin typeface="SimSun"/>
                <a:cs typeface="SimSun"/>
              </a:rPr>
              <a:t> </a:t>
            </a:r>
            <a:r>
              <a:rPr sz="600" spc="15" dirty="0">
                <a:latin typeface="SimSun"/>
                <a:cs typeface="SimSun"/>
              </a:rPr>
              <a:t>brm</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data</a:t>
            </a:r>
            <a:r>
              <a:rPr sz="600" spc="-1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solidFill>
                  <a:srgbClr val="22373A"/>
                </a:solidFill>
                <a:latin typeface="SimSun"/>
                <a:cs typeface="SimSun"/>
              </a:rPr>
              <a:t>categorical_data, </a:t>
            </a:r>
            <a:r>
              <a:rPr sz="600" spc="-290" dirty="0">
                <a:solidFill>
                  <a:srgbClr val="22373A"/>
                </a:solidFill>
                <a:latin typeface="SimSun"/>
                <a:cs typeface="SimSun"/>
              </a:rPr>
              <a:t> </a:t>
            </a:r>
            <a:r>
              <a:rPr sz="600" spc="15" dirty="0">
                <a:solidFill>
                  <a:srgbClr val="22373A"/>
                </a:solidFill>
                <a:latin typeface="SimSun"/>
                <a:cs typeface="SimSun"/>
              </a:rPr>
              <a:t>response</a:t>
            </a:r>
            <a:r>
              <a:rPr sz="600" dirty="0">
                <a:solidFill>
                  <a:srgbClr val="22373A"/>
                </a:solidFill>
                <a:latin typeface="SimSun"/>
                <a:cs typeface="SimSun"/>
              </a:rPr>
              <a:t> </a:t>
            </a:r>
            <a:r>
              <a:rPr sz="600" spc="15" dirty="0">
                <a:latin typeface="SimSun"/>
                <a:cs typeface="SimSun"/>
              </a:rPr>
              <a:t>~</a:t>
            </a:r>
            <a:r>
              <a:rPr sz="600" spc="5" dirty="0">
                <a:latin typeface="SimSun"/>
                <a:cs typeface="SimSun"/>
              </a:rPr>
              <a:t> </a:t>
            </a:r>
            <a:r>
              <a:rPr sz="600" spc="15" dirty="0">
                <a:solidFill>
                  <a:srgbClr val="22373A"/>
                </a:solidFill>
                <a:latin typeface="SimSun"/>
                <a:cs typeface="SimSun"/>
              </a:rPr>
              <a:t>condition,</a:t>
            </a:r>
            <a:endParaRPr sz="600">
              <a:latin typeface="SimSun"/>
              <a:cs typeface="SimSun"/>
            </a:endParaRPr>
          </a:p>
          <a:p>
            <a:pPr marL="496570" marR="528955" indent="-403860" algn="just">
              <a:lnSpc>
                <a:spcPct val="111400"/>
              </a:lnSpc>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Intercept),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b),</a:t>
            </a:r>
            <a:endParaRPr sz="600">
              <a:latin typeface="SimSun"/>
              <a:cs typeface="SimSun"/>
            </a:endParaRPr>
          </a:p>
          <a:p>
            <a:pPr marL="496570" marR="5080" algn="just">
              <a:lnSpc>
                <a:spcPct val="111400"/>
              </a:lnSpc>
            </a:pP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2</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b, </a:t>
            </a:r>
            <a:r>
              <a:rPr sz="600" spc="15" dirty="0">
                <a:solidFill>
                  <a:srgbClr val="C4A000"/>
                </a:solidFill>
                <a:latin typeface="SimSun"/>
                <a:cs typeface="SimSun"/>
              </a:rPr>
              <a:t>coef = </a:t>
            </a:r>
            <a:r>
              <a:rPr sz="600" spc="15" dirty="0">
                <a:solidFill>
                  <a:srgbClr val="4F9905"/>
                </a:solidFill>
                <a:latin typeface="SimSun"/>
                <a:cs typeface="SimSun"/>
              </a:rPr>
              <a:t>"conditionD"</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cauchy</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sigma)),</a:t>
            </a:r>
            <a:endParaRPr sz="600">
              <a:latin typeface="SimSun"/>
              <a:cs typeface="SimSun"/>
            </a:endParaRPr>
          </a:p>
          <a:p>
            <a:pPr marL="93345" algn="just">
              <a:lnSpc>
                <a:spcPct val="100000"/>
              </a:lnSpc>
              <a:spcBef>
                <a:spcPts val="80"/>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2000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chains =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a:p>
            <a:pPr marL="93345" algn="just">
              <a:lnSpc>
                <a:spcPct val="100000"/>
              </a:lnSpc>
              <a:spcBef>
                <a:spcPts val="85"/>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48</a:t>
            </a: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23964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95" dirty="0">
                <a:solidFill>
                  <a:srgbClr val="F9F9F9"/>
                </a:solidFill>
              </a:rPr>
              <a:t> </a:t>
            </a:r>
            <a:r>
              <a:rPr sz="1200" spc="-70" dirty="0">
                <a:solidFill>
                  <a:srgbClr val="F9F9F9"/>
                </a:solidFill>
              </a:rPr>
              <a:t>your</a:t>
            </a:r>
            <a:r>
              <a:rPr sz="1200" spc="100" dirty="0">
                <a:solidFill>
                  <a:srgbClr val="F9F9F9"/>
                </a:solidFill>
              </a:rPr>
              <a:t> </a:t>
            </a:r>
            <a:r>
              <a:rPr sz="1200" spc="-50" dirty="0">
                <a:solidFill>
                  <a:srgbClr val="F9F9F9"/>
                </a:solidFill>
              </a:rPr>
              <a:t>categorical</a:t>
            </a:r>
            <a:r>
              <a:rPr sz="1200" spc="100" dirty="0">
                <a:solidFill>
                  <a:srgbClr val="F9F9F9"/>
                </a:solidFill>
              </a:rPr>
              <a:t> </a:t>
            </a:r>
            <a:r>
              <a:rPr sz="1200" spc="-60" dirty="0">
                <a:solidFill>
                  <a:srgbClr val="F9F9F9"/>
                </a:solidFill>
              </a:rPr>
              <a:t>results</a:t>
            </a:r>
            <a:endParaRPr sz="1200"/>
          </a:p>
        </p:txBody>
      </p:sp>
      <p:sp>
        <p:nvSpPr>
          <p:cNvPr id="3" name="object 3"/>
          <p:cNvSpPr txBox="1"/>
          <p:nvPr/>
        </p:nvSpPr>
        <p:spPr>
          <a:xfrm>
            <a:off x="347294" y="426006"/>
            <a:ext cx="3891279" cy="421640"/>
          </a:xfrm>
          <a:prstGeom prst="rect">
            <a:avLst/>
          </a:prstGeom>
        </p:spPr>
        <p:txBody>
          <a:bodyPr vert="horz" wrap="square" lIns="0" tIns="12700" rIns="0" bIns="0" rtlCol="0">
            <a:spAutoFit/>
          </a:bodyPr>
          <a:lstStyle/>
          <a:p>
            <a:pPr marL="12700" marR="5080">
              <a:lnSpc>
                <a:spcPct val="118000"/>
              </a:lnSpc>
              <a:spcBef>
                <a:spcPts val="100"/>
              </a:spcBef>
            </a:pPr>
            <a:r>
              <a:rPr sz="1100" spc="-5" dirty="0">
                <a:solidFill>
                  <a:srgbClr val="22373A"/>
                </a:solidFill>
                <a:latin typeface="Tahoma"/>
                <a:cs typeface="Tahoma"/>
              </a:rPr>
              <a:t>As</a:t>
            </a:r>
            <a:r>
              <a:rPr sz="1100" spc="15" dirty="0">
                <a:solidFill>
                  <a:srgbClr val="22373A"/>
                </a:solidFill>
                <a:latin typeface="Tahoma"/>
                <a:cs typeface="Tahoma"/>
              </a:rPr>
              <a:t> </a:t>
            </a:r>
            <a:r>
              <a:rPr sz="1100" spc="-55" dirty="0">
                <a:solidFill>
                  <a:srgbClr val="22373A"/>
                </a:solidFill>
                <a:latin typeface="Tahoma"/>
                <a:cs typeface="Tahoma"/>
              </a:rPr>
              <a:t>before,</a:t>
            </a:r>
            <a:r>
              <a:rPr sz="1100" spc="25" dirty="0">
                <a:solidFill>
                  <a:srgbClr val="22373A"/>
                </a:solidFill>
                <a:latin typeface="Tahoma"/>
                <a:cs typeface="Tahoma"/>
              </a:rPr>
              <a:t> </a:t>
            </a:r>
            <a:r>
              <a:rPr sz="1100" spc="-65" dirty="0">
                <a:solidFill>
                  <a:srgbClr val="22373A"/>
                </a:solidFill>
                <a:latin typeface="Tahoma"/>
                <a:cs typeface="Tahoma"/>
              </a:rPr>
              <a:t>you</a:t>
            </a:r>
            <a:r>
              <a:rPr sz="1100" spc="15" dirty="0">
                <a:solidFill>
                  <a:srgbClr val="22373A"/>
                </a:solidFill>
                <a:latin typeface="Tahoma"/>
                <a:cs typeface="Tahoma"/>
              </a:rPr>
              <a:t> </a:t>
            </a:r>
            <a:r>
              <a:rPr sz="1100" spc="-45" dirty="0">
                <a:solidFill>
                  <a:srgbClr val="22373A"/>
                </a:solidFill>
                <a:latin typeface="Tahoma"/>
                <a:cs typeface="Tahoma"/>
              </a:rPr>
              <a:t>can</a:t>
            </a:r>
            <a:r>
              <a:rPr sz="1100" spc="25" dirty="0">
                <a:solidFill>
                  <a:srgbClr val="22373A"/>
                </a:solidFill>
                <a:latin typeface="Tahoma"/>
                <a:cs typeface="Tahoma"/>
              </a:rPr>
              <a:t> </a:t>
            </a:r>
            <a:r>
              <a:rPr sz="1100" spc="-20" dirty="0">
                <a:solidFill>
                  <a:srgbClr val="22373A"/>
                </a:solidFill>
                <a:latin typeface="Tahoma"/>
                <a:cs typeface="Tahoma"/>
              </a:rPr>
              <a:t>plot</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20" dirty="0">
                <a:solidFill>
                  <a:srgbClr val="22373A"/>
                </a:solidFill>
                <a:latin typeface="Tahoma"/>
                <a:cs typeface="Tahoma"/>
              </a:rPr>
              <a:t>fitted</a:t>
            </a:r>
            <a:r>
              <a:rPr sz="1100" spc="15" dirty="0">
                <a:solidFill>
                  <a:srgbClr val="22373A"/>
                </a:solidFill>
                <a:latin typeface="Tahoma"/>
                <a:cs typeface="Tahoma"/>
              </a:rPr>
              <a:t> </a:t>
            </a:r>
            <a:r>
              <a:rPr sz="1100" spc="-45" dirty="0">
                <a:solidFill>
                  <a:srgbClr val="22373A"/>
                </a:solidFill>
                <a:latin typeface="Tahoma"/>
                <a:cs typeface="Tahoma"/>
              </a:rPr>
              <a:t>results</a:t>
            </a:r>
            <a:r>
              <a:rPr sz="1100" spc="20" dirty="0">
                <a:solidFill>
                  <a:srgbClr val="22373A"/>
                </a:solidFill>
                <a:latin typeface="Tahoma"/>
                <a:cs typeface="Tahoma"/>
              </a:rPr>
              <a:t> </a:t>
            </a:r>
            <a:r>
              <a:rPr sz="1100" spc="-55" dirty="0">
                <a:solidFill>
                  <a:srgbClr val="22373A"/>
                </a:solidFill>
                <a:latin typeface="Tahoma"/>
                <a:cs typeface="Tahoma"/>
              </a:rPr>
              <a:t>e.g.</a:t>
            </a:r>
            <a:r>
              <a:rPr sz="1100" spc="2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30" dirty="0">
                <a:solidFill>
                  <a:srgbClr val="22373A"/>
                </a:solidFill>
                <a:latin typeface="Tahoma"/>
                <a:cs typeface="Tahoma"/>
              </a:rPr>
              <a:t>likely</a:t>
            </a:r>
            <a:r>
              <a:rPr sz="1100" spc="25" dirty="0">
                <a:solidFill>
                  <a:srgbClr val="22373A"/>
                </a:solidFill>
                <a:latin typeface="Tahoma"/>
                <a:cs typeface="Tahoma"/>
              </a:rPr>
              <a:t> </a:t>
            </a:r>
            <a:r>
              <a:rPr sz="1100" spc="-30" dirty="0">
                <a:solidFill>
                  <a:srgbClr val="22373A"/>
                </a:solidFill>
                <a:latin typeface="Tahoma"/>
                <a:cs typeface="Tahoma"/>
              </a:rPr>
              <a:t>distribution </a:t>
            </a:r>
            <a:r>
              <a:rPr sz="1100" spc="-330" dirty="0">
                <a:solidFill>
                  <a:srgbClr val="22373A"/>
                </a:solidFill>
                <a:latin typeface="Tahoma"/>
                <a:cs typeface="Tahoma"/>
              </a:rPr>
              <a:t> </a:t>
            </a:r>
            <a:r>
              <a:rPr sz="1100" spc="-35" dirty="0">
                <a:solidFill>
                  <a:srgbClr val="22373A"/>
                </a:solidFill>
                <a:latin typeface="Tahoma"/>
                <a:cs typeface="Tahoma"/>
              </a:rPr>
              <a:t>of</a:t>
            </a:r>
            <a:r>
              <a:rPr sz="1100" spc="1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5" dirty="0">
                <a:solidFill>
                  <a:srgbClr val="22373A"/>
                </a:solidFill>
                <a:latin typeface="Tahoma"/>
                <a:cs typeface="Tahoma"/>
              </a:rPr>
              <a:t>mean</a:t>
            </a:r>
            <a:r>
              <a:rPr sz="1100" spc="20" dirty="0">
                <a:solidFill>
                  <a:srgbClr val="22373A"/>
                </a:solidFill>
                <a:latin typeface="Tahoma"/>
                <a:cs typeface="Tahoma"/>
              </a:rPr>
              <a:t> </a:t>
            </a:r>
            <a:r>
              <a:rPr sz="1100" spc="-55" dirty="0">
                <a:solidFill>
                  <a:srgbClr val="22373A"/>
                </a:solidFill>
                <a:latin typeface="Tahoma"/>
                <a:cs typeface="Tahoma"/>
              </a:rPr>
              <a:t>values</a:t>
            </a:r>
            <a:r>
              <a:rPr sz="1100" spc="15" dirty="0">
                <a:solidFill>
                  <a:srgbClr val="22373A"/>
                </a:solidFill>
                <a:latin typeface="Tahoma"/>
                <a:cs typeface="Tahoma"/>
              </a:rPr>
              <a:t> </a:t>
            </a:r>
            <a:r>
              <a:rPr sz="1100" spc="-45" dirty="0">
                <a:solidFill>
                  <a:srgbClr val="22373A"/>
                </a:solidFill>
                <a:latin typeface="Tahoma"/>
                <a:cs typeface="Tahoma"/>
              </a:rPr>
              <a:t>for</a:t>
            </a:r>
            <a:r>
              <a:rPr sz="1100" spc="10" dirty="0">
                <a:solidFill>
                  <a:srgbClr val="22373A"/>
                </a:solidFill>
                <a:latin typeface="Tahoma"/>
                <a:cs typeface="Tahoma"/>
              </a:rPr>
              <a:t> </a:t>
            </a:r>
            <a:r>
              <a:rPr sz="1100" spc="-55" dirty="0">
                <a:solidFill>
                  <a:srgbClr val="22373A"/>
                </a:solidFill>
                <a:latin typeface="Tahoma"/>
                <a:cs typeface="Tahoma"/>
              </a:rPr>
              <a:t>each</a:t>
            </a:r>
            <a:r>
              <a:rPr sz="1100" spc="20" dirty="0">
                <a:solidFill>
                  <a:srgbClr val="22373A"/>
                </a:solidFill>
                <a:latin typeface="Tahoma"/>
                <a:cs typeface="Tahoma"/>
              </a:rPr>
              <a:t> </a:t>
            </a:r>
            <a:r>
              <a:rPr sz="1100" spc="-55" dirty="0">
                <a:solidFill>
                  <a:srgbClr val="22373A"/>
                </a:solidFill>
                <a:latin typeface="Tahoma"/>
                <a:cs typeface="Tahoma"/>
              </a:rPr>
              <a:t>category.</a:t>
            </a:r>
            <a:endParaRPr sz="1100">
              <a:latin typeface="Tahoma"/>
              <a:cs typeface="Tahoma"/>
            </a:endParaRPr>
          </a:p>
        </p:txBody>
      </p:sp>
      <p:sp>
        <p:nvSpPr>
          <p:cNvPr id="4" name="object 4"/>
          <p:cNvSpPr/>
          <p:nvPr/>
        </p:nvSpPr>
        <p:spPr>
          <a:xfrm>
            <a:off x="322046" y="896988"/>
            <a:ext cx="3964304" cy="545465"/>
          </a:xfrm>
          <a:custGeom>
            <a:avLst/>
            <a:gdLst/>
            <a:ahLst/>
            <a:cxnLst/>
            <a:rect l="l" t="t" r="r" b="b"/>
            <a:pathLst>
              <a:path w="3964304" h="545465">
                <a:moveTo>
                  <a:pt x="3963911" y="0"/>
                </a:moveTo>
                <a:lnTo>
                  <a:pt x="0" y="0"/>
                </a:lnTo>
                <a:lnTo>
                  <a:pt x="0" y="545401"/>
                </a:lnTo>
                <a:lnTo>
                  <a:pt x="3963911" y="545401"/>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887546"/>
            <a:ext cx="1719580" cy="534670"/>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solidFill>
                  <a:srgbClr val="22373A"/>
                </a:solidFill>
                <a:latin typeface="SimSun"/>
                <a:cs typeface="SimSun"/>
              </a:rPr>
              <a:t>categorical_data </a:t>
            </a:r>
            <a:r>
              <a:rPr sz="600" spc="15" dirty="0">
                <a:latin typeface="SimSun"/>
                <a:cs typeface="SimSun"/>
              </a:rPr>
              <a:t>%&gt;% </a:t>
            </a:r>
            <a:r>
              <a:rPr sz="600" spc="20" dirty="0">
                <a:latin typeface="SimSun"/>
                <a:cs typeface="SimSun"/>
              </a:rPr>
              <a:t> </a:t>
            </a: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(condition) </a:t>
            </a:r>
            <a:r>
              <a:rPr sz="600" spc="15" dirty="0">
                <a:latin typeface="SimSun"/>
                <a:cs typeface="SimSun"/>
              </a:rPr>
              <a:t>%&gt;% </a:t>
            </a:r>
            <a:r>
              <a:rPr sz="600" spc="20" dirty="0">
                <a:latin typeface="SimSun"/>
                <a:cs typeface="SimSun"/>
              </a:rPr>
              <a:t> </a:t>
            </a:r>
            <a:r>
              <a:rPr sz="600" spc="15" dirty="0">
                <a:latin typeface="SimSun"/>
                <a:cs typeface="SimSun"/>
              </a:rPr>
              <a:t>add_epred_draws</a:t>
            </a:r>
            <a:r>
              <a:rPr sz="600" spc="15" dirty="0">
                <a:solidFill>
                  <a:srgbClr val="22373A"/>
                </a:solidFill>
                <a:latin typeface="SimSun"/>
                <a:cs typeface="SimSun"/>
              </a:rPr>
              <a:t>(categorical_model) </a:t>
            </a:r>
            <a:r>
              <a:rPr sz="600" spc="15" dirty="0">
                <a:latin typeface="SimSun"/>
                <a:cs typeface="SimSun"/>
              </a:rPr>
              <a:t>%&gt;% </a:t>
            </a:r>
            <a:r>
              <a:rPr sz="600" spc="20" dirty="0">
                <a:latin typeface="SimSun"/>
                <a:cs typeface="SimSun"/>
              </a:rPr>
              <a:t> </a:t>
            </a: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.epred, </a:t>
            </a:r>
            <a:r>
              <a:rPr sz="600" spc="15" dirty="0">
                <a:solidFill>
                  <a:srgbClr val="C4A000"/>
                </a:solidFill>
                <a:latin typeface="SimSun"/>
                <a:cs typeface="SimSun"/>
              </a:rPr>
              <a:t>y = </a:t>
            </a:r>
            <a:r>
              <a:rPr sz="600" spc="15" dirty="0">
                <a:solidFill>
                  <a:srgbClr val="22373A"/>
                </a:solidFill>
                <a:latin typeface="SimSun"/>
                <a:cs typeface="SimSun"/>
              </a:rPr>
              <a:t>condition)) </a:t>
            </a:r>
            <a:r>
              <a:rPr sz="600" spc="15" dirty="0">
                <a:latin typeface="SimSun"/>
                <a:cs typeface="SimSun"/>
              </a:rPr>
              <a:t>+ </a:t>
            </a:r>
            <a:r>
              <a:rPr sz="600" spc="-290" dirty="0">
                <a:latin typeface="SimSun"/>
                <a:cs typeface="SimSun"/>
              </a:rPr>
              <a:t> </a:t>
            </a:r>
            <a:r>
              <a:rPr sz="600" spc="15" dirty="0">
                <a:latin typeface="SimSun"/>
                <a:cs typeface="SimSun"/>
              </a:rPr>
              <a:t>stat_slab</a:t>
            </a:r>
            <a:r>
              <a:rPr sz="600" spc="15" dirty="0">
                <a:solidFill>
                  <a:srgbClr val="22373A"/>
                </a:solidFill>
                <a:latin typeface="SimSun"/>
                <a:cs typeface="SimSun"/>
              </a:rPr>
              <a:t>()</a:t>
            </a:r>
            <a:endParaRPr sz="600">
              <a:latin typeface="SimSun"/>
              <a:cs typeface="SimSun"/>
            </a:endParaRPr>
          </a:p>
        </p:txBody>
      </p:sp>
      <p:graphicFrame>
        <p:nvGraphicFramePr>
          <p:cNvPr id="6" name="object 6"/>
          <p:cNvGraphicFramePr>
            <a:graphicFrameLocks noGrp="1"/>
          </p:cNvGraphicFramePr>
          <p:nvPr/>
        </p:nvGraphicFramePr>
        <p:xfrm>
          <a:off x="359994" y="1598504"/>
          <a:ext cx="3888104" cy="1525905"/>
        </p:xfrm>
        <a:graphic>
          <a:graphicData uri="http://schemas.openxmlformats.org/drawingml/2006/table">
            <a:tbl>
              <a:tblPr firstRow="1" bandRow="1">
                <a:tableStyleId>{2D5ABB26-0587-4C30-8999-92F81FD0307C}</a:tableStyleId>
              </a:tblPr>
              <a:tblGrid>
                <a:gridCol w="161925">
                  <a:extLst>
                    <a:ext uri="{9D8B030D-6E8A-4147-A177-3AD203B41FA5}">
                      <a16:colId xmlns:a16="http://schemas.microsoft.com/office/drawing/2014/main" val="20000"/>
                    </a:ext>
                  </a:extLst>
                </a:gridCol>
                <a:gridCol w="172085">
                  <a:extLst>
                    <a:ext uri="{9D8B030D-6E8A-4147-A177-3AD203B41FA5}">
                      <a16:colId xmlns:a16="http://schemas.microsoft.com/office/drawing/2014/main" val="20001"/>
                    </a:ext>
                  </a:extLst>
                </a:gridCol>
                <a:gridCol w="382270">
                  <a:extLst>
                    <a:ext uri="{9D8B030D-6E8A-4147-A177-3AD203B41FA5}">
                      <a16:colId xmlns:a16="http://schemas.microsoft.com/office/drawing/2014/main" val="20002"/>
                    </a:ext>
                  </a:extLst>
                </a:gridCol>
                <a:gridCol w="382269">
                  <a:extLst>
                    <a:ext uri="{9D8B030D-6E8A-4147-A177-3AD203B41FA5}">
                      <a16:colId xmlns:a16="http://schemas.microsoft.com/office/drawing/2014/main" val="20003"/>
                    </a:ext>
                  </a:extLst>
                </a:gridCol>
                <a:gridCol w="382269">
                  <a:extLst>
                    <a:ext uri="{9D8B030D-6E8A-4147-A177-3AD203B41FA5}">
                      <a16:colId xmlns:a16="http://schemas.microsoft.com/office/drawing/2014/main" val="20004"/>
                    </a:ext>
                  </a:extLst>
                </a:gridCol>
                <a:gridCol w="382269">
                  <a:extLst>
                    <a:ext uri="{9D8B030D-6E8A-4147-A177-3AD203B41FA5}">
                      <a16:colId xmlns:a16="http://schemas.microsoft.com/office/drawing/2014/main" val="20005"/>
                    </a:ext>
                  </a:extLst>
                </a:gridCol>
                <a:gridCol w="382269">
                  <a:extLst>
                    <a:ext uri="{9D8B030D-6E8A-4147-A177-3AD203B41FA5}">
                      <a16:colId xmlns:a16="http://schemas.microsoft.com/office/drawing/2014/main" val="20006"/>
                    </a:ext>
                  </a:extLst>
                </a:gridCol>
                <a:gridCol w="382269">
                  <a:extLst>
                    <a:ext uri="{9D8B030D-6E8A-4147-A177-3AD203B41FA5}">
                      <a16:colId xmlns:a16="http://schemas.microsoft.com/office/drawing/2014/main" val="20007"/>
                    </a:ext>
                  </a:extLst>
                </a:gridCol>
                <a:gridCol w="382269">
                  <a:extLst>
                    <a:ext uri="{9D8B030D-6E8A-4147-A177-3AD203B41FA5}">
                      <a16:colId xmlns:a16="http://schemas.microsoft.com/office/drawing/2014/main" val="20008"/>
                    </a:ext>
                  </a:extLst>
                </a:gridCol>
                <a:gridCol w="382269">
                  <a:extLst>
                    <a:ext uri="{9D8B030D-6E8A-4147-A177-3AD203B41FA5}">
                      <a16:colId xmlns:a16="http://schemas.microsoft.com/office/drawing/2014/main" val="20009"/>
                    </a:ext>
                  </a:extLst>
                </a:gridCol>
                <a:gridCol w="382270">
                  <a:extLst>
                    <a:ext uri="{9D8B030D-6E8A-4147-A177-3AD203B41FA5}">
                      <a16:colId xmlns:a16="http://schemas.microsoft.com/office/drawing/2014/main" val="20010"/>
                    </a:ext>
                  </a:extLst>
                </a:gridCol>
                <a:gridCol w="115570">
                  <a:extLst>
                    <a:ext uri="{9D8B030D-6E8A-4147-A177-3AD203B41FA5}">
                      <a16:colId xmlns:a16="http://schemas.microsoft.com/office/drawing/2014/main" val="20011"/>
                    </a:ext>
                  </a:extLst>
                </a:gridCol>
              </a:tblGrid>
              <a:tr h="241651">
                <a:tc rowSpan="6">
                  <a:txBody>
                    <a:bodyPr/>
                    <a:lstStyle/>
                    <a:p>
                      <a:pPr marL="99695" marR="18415" indent="2540" algn="just">
                        <a:lnSpc>
                          <a:spcPct val="453099"/>
                        </a:lnSpc>
                        <a:spcBef>
                          <a:spcPts val="204"/>
                        </a:spcBef>
                      </a:pPr>
                      <a:r>
                        <a:rPr sz="350" dirty="0">
                          <a:solidFill>
                            <a:srgbClr val="4D4D4D"/>
                          </a:solidFill>
                          <a:latin typeface="Microsoft Sans Serif"/>
                          <a:cs typeface="Microsoft Sans Serif"/>
                        </a:rPr>
                        <a:t>E  D  C  B  A</a:t>
                      </a:r>
                      <a:endParaRPr sz="350">
                        <a:latin typeface="Microsoft Sans Serif"/>
                        <a:cs typeface="Microsoft Sans Serif"/>
                      </a:endParaRPr>
                    </a:p>
                  </a:txBody>
                  <a:tcPr marL="0" marR="0" marT="26034" marB="0">
                    <a:solidFill>
                      <a:srgbClr val="FFFFFF"/>
                    </a:solidFill>
                  </a:tcPr>
                </a:tc>
                <a:tc>
                  <a:txBody>
                    <a:bodyPr/>
                    <a:lstStyle/>
                    <a:p>
                      <a:pPr>
                        <a:lnSpc>
                          <a:spcPct val="100000"/>
                        </a:lnSpc>
                      </a:pPr>
                      <a:endParaRPr sz="800">
                        <a:latin typeface="Times New Roman"/>
                        <a:cs typeface="Times New Roman"/>
                      </a:endParaRPr>
                    </a:p>
                  </a:txBody>
                  <a:tcPr marL="0" marR="0" marT="0" marB="0">
                    <a:lnR w="3175">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B w="6350">
                      <a:solidFill>
                        <a:srgbClr val="FFFFFF"/>
                      </a:solidFill>
                      <a:prstDash val="solid"/>
                    </a:lnB>
                    <a:solidFill>
                      <a:srgbClr val="EBEBEB"/>
                    </a:solidFill>
                  </a:tcPr>
                </a:tc>
                <a:extLst>
                  <a:ext uri="{0D108BD9-81ED-4DB2-BD59-A6C34878D82A}">
                    <a16:rowId xmlns:a16="http://schemas.microsoft.com/office/drawing/2014/main" val="10000"/>
                  </a:ext>
                </a:extLst>
              </a:tr>
              <a:tr h="241651">
                <a:tc vMerge="1">
                  <a:txBody>
                    <a:bodyPr/>
                    <a:lstStyle/>
                    <a:p>
                      <a:endParaRPr/>
                    </a:p>
                  </a:txBody>
                  <a:tcPr marL="0" marR="0" marT="26034" marB="0">
                    <a:solidFill>
                      <a:srgbClr val="FFFFFF"/>
                    </a:solidFill>
                  </a:tcPr>
                </a:tc>
                <a:tc>
                  <a:txBody>
                    <a:bodyPr/>
                    <a:lstStyle/>
                    <a:p>
                      <a:pPr>
                        <a:lnSpc>
                          <a:spcPct val="100000"/>
                        </a:lnSpc>
                      </a:pPr>
                      <a:endParaRPr sz="800">
                        <a:latin typeface="Times New Roman"/>
                        <a:cs typeface="Times New Roman"/>
                      </a:endParaRPr>
                    </a:p>
                  </a:txBody>
                  <a:tcPr marL="0" marR="0" marT="0" marB="0">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T w="6350">
                      <a:solidFill>
                        <a:srgbClr val="FFFFFF"/>
                      </a:solidFill>
                      <a:prstDash val="solid"/>
                    </a:lnT>
                    <a:lnB w="6350">
                      <a:solidFill>
                        <a:srgbClr val="FFFFFF"/>
                      </a:solidFill>
                      <a:prstDash val="solid"/>
                    </a:lnB>
                    <a:solidFill>
                      <a:srgbClr val="EBEBEB"/>
                    </a:solidFill>
                  </a:tcPr>
                </a:tc>
                <a:extLst>
                  <a:ext uri="{0D108BD9-81ED-4DB2-BD59-A6C34878D82A}">
                    <a16:rowId xmlns:a16="http://schemas.microsoft.com/office/drawing/2014/main" val="10001"/>
                  </a:ext>
                </a:extLst>
              </a:tr>
              <a:tr h="241651">
                <a:tc vMerge="1">
                  <a:txBody>
                    <a:bodyPr/>
                    <a:lstStyle/>
                    <a:p>
                      <a:endParaRPr/>
                    </a:p>
                  </a:txBody>
                  <a:tcPr marL="0" marR="0" marT="26034" marB="0">
                    <a:solidFill>
                      <a:srgbClr val="FFFFFF"/>
                    </a:solidFill>
                  </a:tcPr>
                </a:tc>
                <a:tc>
                  <a:txBody>
                    <a:bodyPr/>
                    <a:lstStyle/>
                    <a:p>
                      <a:pPr>
                        <a:lnSpc>
                          <a:spcPct val="100000"/>
                        </a:lnSpc>
                      </a:pPr>
                      <a:endParaRPr sz="800">
                        <a:latin typeface="Times New Roman"/>
                        <a:cs typeface="Times New Roman"/>
                      </a:endParaRPr>
                    </a:p>
                  </a:txBody>
                  <a:tcPr marL="0" marR="0" marT="0" marB="0">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T w="6350">
                      <a:solidFill>
                        <a:srgbClr val="FFFFFF"/>
                      </a:solidFill>
                      <a:prstDash val="solid"/>
                    </a:lnT>
                    <a:lnB w="6350">
                      <a:solidFill>
                        <a:srgbClr val="FFFFFF"/>
                      </a:solidFill>
                      <a:prstDash val="solid"/>
                    </a:lnB>
                    <a:solidFill>
                      <a:srgbClr val="EBEBEB"/>
                    </a:solidFill>
                  </a:tcPr>
                </a:tc>
                <a:extLst>
                  <a:ext uri="{0D108BD9-81ED-4DB2-BD59-A6C34878D82A}">
                    <a16:rowId xmlns:a16="http://schemas.microsoft.com/office/drawing/2014/main" val="10002"/>
                  </a:ext>
                </a:extLst>
              </a:tr>
              <a:tr h="241705">
                <a:tc vMerge="1">
                  <a:txBody>
                    <a:bodyPr/>
                    <a:lstStyle/>
                    <a:p>
                      <a:endParaRPr/>
                    </a:p>
                  </a:txBody>
                  <a:tcPr marL="0" marR="0" marT="26034" marB="0">
                    <a:solidFill>
                      <a:srgbClr val="FFFFFF"/>
                    </a:solidFill>
                  </a:tcPr>
                </a:tc>
                <a:tc>
                  <a:txBody>
                    <a:bodyPr/>
                    <a:lstStyle/>
                    <a:p>
                      <a:pPr>
                        <a:lnSpc>
                          <a:spcPct val="100000"/>
                        </a:lnSpc>
                      </a:pPr>
                      <a:endParaRPr sz="800">
                        <a:latin typeface="Times New Roman"/>
                        <a:cs typeface="Times New Roman"/>
                      </a:endParaRPr>
                    </a:p>
                  </a:txBody>
                  <a:tcPr marL="0" marR="0" marT="0" marB="0">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T w="6350">
                      <a:solidFill>
                        <a:srgbClr val="FFFFFF"/>
                      </a:solidFill>
                      <a:prstDash val="solid"/>
                    </a:lnT>
                    <a:lnB w="6350">
                      <a:solidFill>
                        <a:srgbClr val="FFFFFF"/>
                      </a:solidFill>
                      <a:prstDash val="solid"/>
                    </a:lnB>
                    <a:solidFill>
                      <a:srgbClr val="EBEBEB"/>
                    </a:solidFill>
                  </a:tcPr>
                </a:tc>
                <a:extLst>
                  <a:ext uri="{0D108BD9-81ED-4DB2-BD59-A6C34878D82A}">
                    <a16:rowId xmlns:a16="http://schemas.microsoft.com/office/drawing/2014/main" val="10003"/>
                  </a:ext>
                </a:extLst>
              </a:tr>
              <a:tr h="241651">
                <a:tc vMerge="1">
                  <a:txBody>
                    <a:bodyPr/>
                    <a:lstStyle/>
                    <a:p>
                      <a:endParaRPr/>
                    </a:p>
                  </a:txBody>
                  <a:tcPr marL="0" marR="0" marT="26034" marB="0">
                    <a:solidFill>
                      <a:srgbClr val="FFFFFF"/>
                    </a:solidFill>
                  </a:tcPr>
                </a:tc>
                <a:tc>
                  <a:txBody>
                    <a:bodyPr/>
                    <a:lstStyle/>
                    <a:p>
                      <a:pPr>
                        <a:lnSpc>
                          <a:spcPct val="100000"/>
                        </a:lnSpc>
                      </a:pPr>
                      <a:endParaRPr sz="800">
                        <a:latin typeface="Times New Roman"/>
                        <a:cs typeface="Times New Roman"/>
                      </a:endParaRPr>
                    </a:p>
                  </a:txBody>
                  <a:tcPr marL="0" marR="0" marT="0" marB="0">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T w="6350">
                      <a:solidFill>
                        <a:srgbClr val="FFFFFF"/>
                      </a:solidFill>
                      <a:prstDash val="solid"/>
                    </a:lnT>
                    <a:lnB w="6350">
                      <a:solidFill>
                        <a:srgbClr val="FFFFFF"/>
                      </a:solidFill>
                      <a:prstDash val="solid"/>
                    </a:lnB>
                    <a:solidFill>
                      <a:srgbClr val="EBEBEB"/>
                    </a:solidFill>
                  </a:tcPr>
                </a:tc>
                <a:extLst>
                  <a:ext uri="{0D108BD9-81ED-4DB2-BD59-A6C34878D82A}">
                    <a16:rowId xmlns:a16="http://schemas.microsoft.com/office/drawing/2014/main" val="10004"/>
                  </a:ext>
                </a:extLst>
              </a:tr>
              <a:tr h="144991">
                <a:tc vMerge="1">
                  <a:txBody>
                    <a:bodyPr/>
                    <a:lstStyle/>
                    <a:p>
                      <a:endParaRPr/>
                    </a:p>
                  </a:txBody>
                  <a:tcPr marL="0" marR="0" marT="26034" marB="0">
                    <a:solidFill>
                      <a:srgbClr val="FFFFFF"/>
                    </a:solidFill>
                  </a:tcPr>
                </a:tc>
                <a:tc>
                  <a:txBody>
                    <a:bodyPr/>
                    <a:lstStyle/>
                    <a:p>
                      <a:pPr>
                        <a:lnSpc>
                          <a:spcPct val="100000"/>
                        </a:lnSpc>
                      </a:pPr>
                      <a:endParaRPr sz="800">
                        <a:latin typeface="Times New Roman"/>
                        <a:cs typeface="Times New Roman"/>
                      </a:endParaRPr>
                    </a:p>
                  </a:txBody>
                  <a:tcPr marL="0" marR="0" marT="0" marB="0">
                    <a:lnR w="3175">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solidFill>
                      <a:srgbClr val="EBEBEB"/>
                    </a:solidFill>
                  </a:tcPr>
                </a:tc>
                <a:tc>
                  <a:txBody>
                    <a:bodyPr/>
                    <a:lstStyle/>
                    <a:p>
                      <a:pPr>
                        <a:lnSpc>
                          <a:spcPct val="100000"/>
                        </a:lnSpc>
                      </a:pPr>
                      <a:endParaRPr sz="800">
                        <a:latin typeface="Times New Roman"/>
                        <a:cs typeface="Times New Roman"/>
                      </a:endParaRPr>
                    </a:p>
                  </a:txBody>
                  <a:tcPr marL="0" marR="0" marT="0" marB="0">
                    <a:lnL w="6350">
                      <a:solidFill>
                        <a:srgbClr val="FFFFFF"/>
                      </a:solidFill>
                      <a:prstDash val="solid"/>
                    </a:lnL>
                    <a:lnT w="6350">
                      <a:solidFill>
                        <a:srgbClr val="FFFFFF"/>
                      </a:solidFill>
                      <a:prstDash val="solid"/>
                    </a:lnT>
                    <a:solidFill>
                      <a:srgbClr val="EBEBEB"/>
                    </a:solidFill>
                  </a:tcPr>
                </a:tc>
                <a:extLst>
                  <a:ext uri="{0D108BD9-81ED-4DB2-BD59-A6C34878D82A}">
                    <a16:rowId xmlns:a16="http://schemas.microsoft.com/office/drawing/2014/main" val="10005"/>
                  </a:ext>
                </a:extLst>
              </a:tr>
              <a:tr h="172315">
                <a:tc gridSpan="12">
                  <a:txBody>
                    <a:bodyPr/>
                    <a:lstStyle/>
                    <a:p>
                      <a:pPr marL="687705">
                        <a:lnSpc>
                          <a:spcPct val="100000"/>
                        </a:lnSpc>
                        <a:spcBef>
                          <a:spcPts val="135"/>
                        </a:spcBef>
                        <a:tabLst>
                          <a:tab pos="1466215" algn="l"/>
                          <a:tab pos="2230120" algn="l"/>
                          <a:tab pos="2994660" algn="l"/>
                          <a:tab pos="3758565" algn="l"/>
                        </a:tabLst>
                      </a:pPr>
                      <a:r>
                        <a:rPr sz="350" spc="95" dirty="0">
                          <a:solidFill>
                            <a:srgbClr val="4D4D4D"/>
                          </a:solidFill>
                          <a:latin typeface="Microsoft Sans Serif"/>
                          <a:cs typeface="Microsoft Sans Serif"/>
                        </a:rPr>
                        <a:t>−1	</a:t>
                      </a:r>
                      <a:r>
                        <a:rPr sz="350" spc="15" dirty="0">
                          <a:solidFill>
                            <a:srgbClr val="4D4D4D"/>
                          </a:solidFill>
                          <a:latin typeface="Microsoft Sans Serif"/>
                          <a:cs typeface="Microsoft Sans Serif"/>
                        </a:rPr>
                        <a:t>0	1	2	3</a:t>
                      </a:r>
                      <a:endParaRPr sz="350">
                        <a:latin typeface="Microsoft Sans Serif"/>
                        <a:cs typeface="Microsoft Sans Serif"/>
                      </a:endParaRPr>
                    </a:p>
                    <a:p>
                      <a:pPr marL="132080" algn="ctr">
                        <a:lnSpc>
                          <a:spcPct val="100000"/>
                        </a:lnSpc>
                        <a:spcBef>
                          <a:spcPts val="15"/>
                        </a:spcBef>
                      </a:pPr>
                      <a:r>
                        <a:rPr sz="450" spc="5" dirty="0">
                          <a:latin typeface="Microsoft Sans Serif"/>
                          <a:cs typeface="Microsoft Sans Serif"/>
                        </a:rPr>
                        <a:t>.epred</a:t>
                      </a:r>
                      <a:endParaRPr sz="450">
                        <a:latin typeface="Microsoft Sans Serif"/>
                        <a:cs typeface="Microsoft Sans Serif"/>
                      </a:endParaRPr>
                    </a:p>
                  </a:txBody>
                  <a:tcPr marL="0" marR="0" marT="17145" marB="0">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sp>
        <p:nvSpPr>
          <p:cNvPr id="7" name="object 7"/>
          <p:cNvSpPr/>
          <p:nvPr/>
        </p:nvSpPr>
        <p:spPr>
          <a:xfrm>
            <a:off x="689828" y="1641812"/>
            <a:ext cx="1001394" cy="198755"/>
          </a:xfrm>
          <a:custGeom>
            <a:avLst/>
            <a:gdLst/>
            <a:ahLst/>
            <a:cxnLst/>
            <a:rect l="l" t="t" r="r" b="b"/>
            <a:pathLst>
              <a:path w="1001394" h="198755">
                <a:moveTo>
                  <a:pt x="494535" y="0"/>
                </a:moveTo>
                <a:lnTo>
                  <a:pt x="490539" y="54"/>
                </a:lnTo>
                <a:lnTo>
                  <a:pt x="486543" y="432"/>
                </a:lnTo>
                <a:lnTo>
                  <a:pt x="482547" y="1080"/>
                </a:lnTo>
                <a:lnTo>
                  <a:pt x="474501" y="2754"/>
                </a:lnTo>
                <a:lnTo>
                  <a:pt x="464511" y="4806"/>
                </a:lnTo>
                <a:lnTo>
                  <a:pt x="454521" y="6210"/>
                </a:lnTo>
                <a:lnTo>
                  <a:pt x="440481" y="7182"/>
                </a:lnTo>
                <a:lnTo>
                  <a:pt x="430491" y="8100"/>
                </a:lnTo>
                <a:lnTo>
                  <a:pt x="388424" y="23382"/>
                </a:lnTo>
                <a:lnTo>
                  <a:pt x="358400" y="48978"/>
                </a:lnTo>
                <a:lnTo>
                  <a:pt x="328376" y="81486"/>
                </a:lnTo>
                <a:lnTo>
                  <a:pt x="302348" y="113076"/>
                </a:lnTo>
                <a:lnTo>
                  <a:pt x="296354" y="119772"/>
                </a:lnTo>
                <a:lnTo>
                  <a:pt x="260281" y="148123"/>
                </a:lnTo>
                <a:lnTo>
                  <a:pt x="222265" y="167833"/>
                </a:lnTo>
                <a:lnTo>
                  <a:pt x="182197" y="181495"/>
                </a:lnTo>
                <a:lnTo>
                  <a:pt x="126144" y="192133"/>
                </a:lnTo>
                <a:lnTo>
                  <a:pt x="78084" y="196345"/>
                </a:lnTo>
                <a:lnTo>
                  <a:pt x="0" y="198019"/>
                </a:lnTo>
                <a:lnTo>
                  <a:pt x="0" y="198343"/>
                </a:lnTo>
                <a:lnTo>
                  <a:pt x="1001059" y="198343"/>
                </a:lnTo>
                <a:lnTo>
                  <a:pt x="1001059" y="197425"/>
                </a:lnTo>
                <a:lnTo>
                  <a:pt x="943008" y="196669"/>
                </a:lnTo>
                <a:lnTo>
                  <a:pt x="910986" y="195373"/>
                </a:lnTo>
                <a:lnTo>
                  <a:pt x="860928" y="194833"/>
                </a:lnTo>
                <a:lnTo>
                  <a:pt x="808871" y="187597"/>
                </a:lnTo>
                <a:lnTo>
                  <a:pt x="770855" y="176959"/>
                </a:lnTo>
                <a:lnTo>
                  <a:pt x="734783" y="161623"/>
                </a:lnTo>
                <a:lnTo>
                  <a:pt x="686723" y="132732"/>
                </a:lnTo>
                <a:lnTo>
                  <a:pt x="652702" y="109026"/>
                </a:lnTo>
                <a:lnTo>
                  <a:pt x="606640" y="70632"/>
                </a:lnTo>
                <a:lnTo>
                  <a:pt x="584662" y="49032"/>
                </a:lnTo>
                <a:lnTo>
                  <a:pt x="572620" y="37368"/>
                </a:lnTo>
                <a:lnTo>
                  <a:pt x="520563" y="7128"/>
                </a:lnTo>
                <a:lnTo>
                  <a:pt x="498531" y="270"/>
                </a:lnTo>
                <a:lnTo>
                  <a:pt x="494535" y="0"/>
                </a:lnTo>
                <a:close/>
              </a:path>
            </a:pathLst>
          </a:custGeom>
          <a:solidFill>
            <a:srgbClr val="A6A6A6"/>
          </a:solidFill>
        </p:spPr>
        <p:txBody>
          <a:bodyPr wrap="square" lIns="0" tIns="0" rIns="0" bIns="0" rtlCol="0"/>
          <a:lstStyle/>
          <a:p>
            <a:endParaRPr/>
          </a:p>
        </p:txBody>
      </p:sp>
      <p:sp>
        <p:nvSpPr>
          <p:cNvPr id="8" name="object 8"/>
          <p:cNvSpPr/>
          <p:nvPr/>
        </p:nvSpPr>
        <p:spPr>
          <a:xfrm>
            <a:off x="1408569" y="1872780"/>
            <a:ext cx="2642235" cy="934085"/>
          </a:xfrm>
          <a:custGeom>
            <a:avLst/>
            <a:gdLst/>
            <a:ahLst/>
            <a:cxnLst/>
            <a:rect l="l" t="t" r="r" b="b"/>
            <a:pathLst>
              <a:path w="2642235" h="934085">
                <a:moveTo>
                  <a:pt x="948778" y="933716"/>
                </a:moveTo>
                <a:lnTo>
                  <a:pt x="895654" y="933018"/>
                </a:lnTo>
                <a:lnTo>
                  <a:pt x="852017" y="929081"/>
                </a:lnTo>
                <a:lnTo>
                  <a:pt x="808380" y="922375"/>
                </a:lnTo>
                <a:lnTo>
                  <a:pt x="783704" y="919086"/>
                </a:lnTo>
                <a:lnTo>
                  <a:pt x="721067" y="897966"/>
                </a:lnTo>
                <a:lnTo>
                  <a:pt x="681215" y="873785"/>
                </a:lnTo>
                <a:lnTo>
                  <a:pt x="639470" y="838568"/>
                </a:lnTo>
                <a:lnTo>
                  <a:pt x="603453" y="800938"/>
                </a:lnTo>
                <a:lnTo>
                  <a:pt x="593953" y="791756"/>
                </a:lnTo>
                <a:lnTo>
                  <a:pt x="588276" y="786841"/>
                </a:lnTo>
                <a:lnTo>
                  <a:pt x="580669" y="780796"/>
                </a:lnTo>
                <a:lnTo>
                  <a:pt x="573049" y="775068"/>
                </a:lnTo>
                <a:lnTo>
                  <a:pt x="563600" y="767562"/>
                </a:lnTo>
                <a:lnTo>
                  <a:pt x="555980" y="760806"/>
                </a:lnTo>
                <a:lnTo>
                  <a:pt x="535139" y="740562"/>
                </a:lnTo>
                <a:lnTo>
                  <a:pt x="529412" y="735482"/>
                </a:lnTo>
                <a:lnTo>
                  <a:pt x="495287" y="717181"/>
                </a:lnTo>
                <a:lnTo>
                  <a:pt x="487680" y="716534"/>
                </a:lnTo>
                <a:lnTo>
                  <a:pt x="485787" y="716584"/>
                </a:lnTo>
                <a:lnTo>
                  <a:pt x="482003" y="716965"/>
                </a:lnTo>
                <a:lnTo>
                  <a:pt x="478167" y="717613"/>
                </a:lnTo>
                <a:lnTo>
                  <a:pt x="459219" y="722414"/>
                </a:lnTo>
                <a:lnTo>
                  <a:pt x="449707" y="724471"/>
                </a:lnTo>
                <a:lnTo>
                  <a:pt x="377621" y="770420"/>
                </a:lnTo>
                <a:lnTo>
                  <a:pt x="349161" y="796124"/>
                </a:lnTo>
                <a:lnTo>
                  <a:pt x="318820" y="832358"/>
                </a:lnTo>
                <a:lnTo>
                  <a:pt x="305536" y="847966"/>
                </a:lnTo>
                <a:lnTo>
                  <a:pt x="273240" y="879335"/>
                </a:lnTo>
                <a:lnTo>
                  <a:pt x="229603" y="904938"/>
                </a:lnTo>
                <a:lnTo>
                  <a:pt x="191643" y="918387"/>
                </a:lnTo>
                <a:lnTo>
                  <a:pt x="115773" y="929881"/>
                </a:lnTo>
                <a:lnTo>
                  <a:pt x="49352" y="933119"/>
                </a:lnTo>
                <a:lnTo>
                  <a:pt x="28460" y="933450"/>
                </a:lnTo>
                <a:lnTo>
                  <a:pt x="19011" y="933399"/>
                </a:lnTo>
                <a:lnTo>
                  <a:pt x="0" y="933450"/>
                </a:lnTo>
                <a:lnTo>
                  <a:pt x="0" y="934046"/>
                </a:lnTo>
                <a:lnTo>
                  <a:pt x="948778" y="934046"/>
                </a:lnTo>
                <a:lnTo>
                  <a:pt x="948778" y="933716"/>
                </a:lnTo>
                <a:close/>
              </a:path>
              <a:path w="2642235" h="934085">
                <a:moveTo>
                  <a:pt x="1539976" y="208762"/>
                </a:moveTo>
                <a:lnTo>
                  <a:pt x="1510334" y="208927"/>
                </a:lnTo>
                <a:lnTo>
                  <a:pt x="1478584" y="208813"/>
                </a:lnTo>
                <a:lnTo>
                  <a:pt x="1444726" y="207518"/>
                </a:lnTo>
                <a:lnTo>
                  <a:pt x="1395958" y="205206"/>
                </a:lnTo>
                <a:lnTo>
                  <a:pt x="1357896" y="200609"/>
                </a:lnTo>
                <a:lnTo>
                  <a:pt x="1309128" y="189649"/>
                </a:lnTo>
                <a:lnTo>
                  <a:pt x="1271054" y="177177"/>
                </a:lnTo>
                <a:lnTo>
                  <a:pt x="1220190" y="148336"/>
                </a:lnTo>
                <a:lnTo>
                  <a:pt x="1209611" y="141160"/>
                </a:lnTo>
                <a:lnTo>
                  <a:pt x="1171486" y="116205"/>
                </a:lnTo>
                <a:lnTo>
                  <a:pt x="1133360" y="77863"/>
                </a:lnTo>
                <a:lnTo>
                  <a:pt x="1116406" y="59512"/>
                </a:lnTo>
                <a:lnTo>
                  <a:pt x="1088910" y="29159"/>
                </a:lnTo>
                <a:lnTo>
                  <a:pt x="1059218" y="4749"/>
                </a:lnTo>
                <a:lnTo>
                  <a:pt x="1040206" y="0"/>
                </a:lnTo>
                <a:lnTo>
                  <a:pt x="1038047" y="0"/>
                </a:lnTo>
                <a:lnTo>
                  <a:pt x="1004189" y="9334"/>
                </a:lnTo>
                <a:lnTo>
                  <a:pt x="995705" y="12204"/>
                </a:lnTo>
                <a:lnTo>
                  <a:pt x="987234" y="14681"/>
                </a:lnTo>
                <a:lnTo>
                  <a:pt x="972388" y="18148"/>
                </a:lnTo>
                <a:lnTo>
                  <a:pt x="963955" y="20243"/>
                </a:lnTo>
                <a:lnTo>
                  <a:pt x="930046" y="40335"/>
                </a:lnTo>
                <a:lnTo>
                  <a:pt x="917359" y="52273"/>
                </a:lnTo>
                <a:lnTo>
                  <a:pt x="910983" y="57835"/>
                </a:lnTo>
                <a:lnTo>
                  <a:pt x="904608" y="62852"/>
                </a:lnTo>
                <a:lnTo>
                  <a:pt x="898296" y="67233"/>
                </a:lnTo>
                <a:lnTo>
                  <a:pt x="881341" y="77812"/>
                </a:lnTo>
                <a:lnTo>
                  <a:pt x="872858" y="83642"/>
                </a:lnTo>
                <a:lnTo>
                  <a:pt x="836841" y="115608"/>
                </a:lnTo>
                <a:lnTo>
                  <a:pt x="819937" y="133273"/>
                </a:lnTo>
                <a:lnTo>
                  <a:pt x="811466" y="141693"/>
                </a:lnTo>
                <a:lnTo>
                  <a:pt x="773341" y="166370"/>
                </a:lnTo>
                <a:lnTo>
                  <a:pt x="745794" y="177177"/>
                </a:lnTo>
                <a:lnTo>
                  <a:pt x="714044" y="189966"/>
                </a:lnTo>
                <a:lnTo>
                  <a:pt x="675919" y="200075"/>
                </a:lnTo>
                <a:lnTo>
                  <a:pt x="610260" y="206171"/>
                </a:lnTo>
                <a:lnTo>
                  <a:pt x="481037" y="208711"/>
                </a:lnTo>
                <a:lnTo>
                  <a:pt x="481037" y="209029"/>
                </a:lnTo>
                <a:lnTo>
                  <a:pt x="1539976" y="209029"/>
                </a:lnTo>
                <a:lnTo>
                  <a:pt x="1539976" y="208762"/>
                </a:lnTo>
                <a:close/>
              </a:path>
              <a:path w="2642235" h="934085">
                <a:moveTo>
                  <a:pt x="1606727" y="692391"/>
                </a:moveTo>
                <a:lnTo>
                  <a:pt x="1592745" y="691121"/>
                </a:lnTo>
                <a:lnTo>
                  <a:pt x="1585772" y="691121"/>
                </a:lnTo>
                <a:lnTo>
                  <a:pt x="1581073" y="689851"/>
                </a:lnTo>
                <a:lnTo>
                  <a:pt x="1574114" y="689851"/>
                </a:lnTo>
                <a:lnTo>
                  <a:pt x="1569415" y="688581"/>
                </a:lnTo>
                <a:lnTo>
                  <a:pt x="1557743" y="688581"/>
                </a:lnTo>
                <a:lnTo>
                  <a:pt x="1555419" y="687311"/>
                </a:lnTo>
                <a:lnTo>
                  <a:pt x="1553108" y="687311"/>
                </a:lnTo>
                <a:lnTo>
                  <a:pt x="1534414" y="686041"/>
                </a:lnTo>
                <a:lnTo>
                  <a:pt x="1525079" y="686041"/>
                </a:lnTo>
                <a:lnTo>
                  <a:pt x="1520431" y="684771"/>
                </a:lnTo>
                <a:lnTo>
                  <a:pt x="1518107" y="684771"/>
                </a:lnTo>
                <a:lnTo>
                  <a:pt x="1508772" y="682231"/>
                </a:lnTo>
                <a:lnTo>
                  <a:pt x="1506397" y="682231"/>
                </a:lnTo>
                <a:lnTo>
                  <a:pt x="1504073" y="680961"/>
                </a:lnTo>
                <a:lnTo>
                  <a:pt x="1497101" y="679691"/>
                </a:lnTo>
                <a:lnTo>
                  <a:pt x="1492402" y="678421"/>
                </a:lnTo>
                <a:lnTo>
                  <a:pt x="1485442" y="675881"/>
                </a:lnTo>
                <a:lnTo>
                  <a:pt x="1483067" y="674611"/>
                </a:lnTo>
                <a:lnTo>
                  <a:pt x="1476095" y="672071"/>
                </a:lnTo>
                <a:lnTo>
                  <a:pt x="1473771" y="672071"/>
                </a:lnTo>
                <a:lnTo>
                  <a:pt x="1471396" y="670801"/>
                </a:lnTo>
                <a:lnTo>
                  <a:pt x="1462112" y="666991"/>
                </a:lnTo>
                <a:lnTo>
                  <a:pt x="1459738" y="666991"/>
                </a:lnTo>
                <a:lnTo>
                  <a:pt x="1457413" y="665721"/>
                </a:lnTo>
                <a:lnTo>
                  <a:pt x="1448066" y="661911"/>
                </a:lnTo>
                <a:lnTo>
                  <a:pt x="1441107" y="659371"/>
                </a:lnTo>
                <a:lnTo>
                  <a:pt x="1438732" y="658101"/>
                </a:lnTo>
                <a:lnTo>
                  <a:pt x="1436408" y="656831"/>
                </a:lnTo>
                <a:lnTo>
                  <a:pt x="1429448" y="654291"/>
                </a:lnTo>
                <a:lnTo>
                  <a:pt x="1427060" y="653021"/>
                </a:lnTo>
                <a:lnTo>
                  <a:pt x="1424749" y="651751"/>
                </a:lnTo>
                <a:lnTo>
                  <a:pt x="1408442" y="644131"/>
                </a:lnTo>
                <a:lnTo>
                  <a:pt x="1406055" y="642861"/>
                </a:lnTo>
                <a:lnTo>
                  <a:pt x="1396771" y="637781"/>
                </a:lnTo>
                <a:lnTo>
                  <a:pt x="1394396" y="636511"/>
                </a:lnTo>
                <a:lnTo>
                  <a:pt x="1385112" y="631431"/>
                </a:lnTo>
                <a:lnTo>
                  <a:pt x="1382737" y="628891"/>
                </a:lnTo>
                <a:lnTo>
                  <a:pt x="1380413" y="627621"/>
                </a:lnTo>
                <a:lnTo>
                  <a:pt x="1378089" y="625081"/>
                </a:lnTo>
                <a:lnTo>
                  <a:pt x="1375765" y="623811"/>
                </a:lnTo>
                <a:lnTo>
                  <a:pt x="1373441" y="621271"/>
                </a:lnTo>
                <a:lnTo>
                  <a:pt x="1371066" y="618731"/>
                </a:lnTo>
                <a:lnTo>
                  <a:pt x="1361782" y="608571"/>
                </a:lnTo>
                <a:lnTo>
                  <a:pt x="1359408" y="606031"/>
                </a:lnTo>
                <a:lnTo>
                  <a:pt x="1352435" y="598411"/>
                </a:lnTo>
                <a:lnTo>
                  <a:pt x="1350060" y="594601"/>
                </a:lnTo>
                <a:lnTo>
                  <a:pt x="1340777" y="584441"/>
                </a:lnTo>
                <a:lnTo>
                  <a:pt x="1338402" y="581901"/>
                </a:lnTo>
                <a:lnTo>
                  <a:pt x="1336078" y="579361"/>
                </a:lnTo>
                <a:lnTo>
                  <a:pt x="1329105" y="570471"/>
                </a:lnTo>
                <a:lnTo>
                  <a:pt x="1317447" y="557771"/>
                </a:lnTo>
                <a:lnTo>
                  <a:pt x="1315072" y="555231"/>
                </a:lnTo>
                <a:lnTo>
                  <a:pt x="1312748" y="553961"/>
                </a:lnTo>
                <a:lnTo>
                  <a:pt x="1305775" y="546341"/>
                </a:lnTo>
                <a:lnTo>
                  <a:pt x="1301089" y="542531"/>
                </a:lnTo>
                <a:lnTo>
                  <a:pt x="1296441" y="537451"/>
                </a:lnTo>
                <a:lnTo>
                  <a:pt x="1294066" y="536181"/>
                </a:lnTo>
                <a:lnTo>
                  <a:pt x="1291742" y="533641"/>
                </a:lnTo>
                <a:lnTo>
                  <a:pt x="1289418" y="532371"/>
                </a:lnTo>
                <a:lnTo>
                  <a:pt x="1287094" y="529831"/>
                </a:lnTo>
                <a:lnTo>
                  <a:pt x="1282395" y="526021"/>
                </a:lnTo>
                <a:lnTo>
                  <a:pt x="1277759" y="520941"/>
                </a:lnTo>
                <a:lnTo>
                  <a:pt x="1275435" y="519671"/>
                </a:lnTo>
                <a:lnTo>
                  <a:pt x="1273111" y="517131"/>
                </a:lnTo>
                <a:lnTo>
                  <a:pt x="1270736" y="514591"/>
                </a:lnTo>
                <a:lnTo>
                  <a:pt x="1263764" y="508241"/>
                </a:lnTo>
                <a:lnTo>
                  <a:pt x="1261452" y="506971"/>
                </a:lnTo>
                <a:lnTo>
                  <a:pt x="1256753" y="503161"/>
                </a:lnTo>
                <a:lnTo>
                  <a:pt x="1254429" y="500621"/>
                </a:lnTo>
                <a:lnTo>
                  <a:pt x="1252105" y="499351"/>
                </a:lnTo>
                <a:lnTo>
                  <a:pt x="1249730" y="496811"/>
                </a:lnTo>
                <a:lnTo>
                  <a:pt x="1240447" y="491731"/>
                </a:lnTo>
                <a:lnTo>
                  <a:pt x="1238059" y="490461"/>
                </a:lnTo>
                <a:lnTo>
                  <a:pt x="1235748" y="490461"/>
                </a:lnTo>
                <a:lnTo>
                  <a:pt x="1233424" y="489191"/>
                </a:lnTo>
                <a:lnTo>
                  <a:pt x="1219441" y="489191"/>
                </a:lnTo>
                <a:lnTo>
                  <a:pt x="1214742" y="490461"/>
                </a:lnTo>
                <a:lnTo>
                  <a:pt x="1205445" y="491731"/>
                </a:lnTo>
                <a:lnTo>
                  <a:pt x="1200746" y="491731"/>
                </a:lnTo>
                <a:lnTo>
                  <a:pt x="1196111" y="493001"/>
                </a:lnTo>
                <a:lnTo>
                  <a:pt x="1163434" y="493001"/>
                </a:lnTo>
                <a:lnTo>
                  <a:pt x="1161110" y="494271"/>
                </a:lnTo>
                <a:lnTo>
                  <a:pt x="1156411" y="494271"/>
                </a:lnTo>
                <a:lnTo>
                  <a:pt x="1154099" y="495541"/>
                </a:lnTo>
                <a:lnTo>
                  <a:pt x="1151775" y="495541"/>
                </a:lnTo>
                <a:lnTo>
                  <a:pt x="1149451" y="496811"/>
                </a:lnTo>
                <a:lnTo>
                  <a:pt x="1147076" y="498081"/>
                </a:lnTo>
                <a:lnTo>
                  <a:pt x="1144752" y="498081"/>
                </a:lnTo>
                <a:lnTo>
                  <a:pt x="1137729" y="501891"/>
                </a:lnTo>
                <a:lnTo>
                  <a:pt x="1135405" y="504431"/>
                </a:lnTo>
                <a:lnTo>
                  <a:pt x="1128445" y="508241"/>
                </a:lnTo>
                <a:lnTo>
                  <a:pt x="1123746" y="512051"/>
                </a:lnTo>
                <a:lnTo>
                  <a:pt x="1116774" y="517131"/>
                </a:lnTo>
                <a:lnTo>
                  <a:pt x="1114399" y="518401"/>
                </a:lnTo>
                <a:lnTo>
                  <a:pt x="1112088" y="520941"/>
                </a:lnTo>
                <a:lnTo>
                  <a:pt x="1107440" y="523481"/>
                </a:lnTo>
                <a:lnTo>
                  <a:pt x="1105115" y="526021"/>
                </a:lnTo>
                <a:lnTo>
                  <a:pt x="1095768" y="532371"/>
                </a:lnTo>
                <a:lnTo>
                  <a:pt x="1093393" y="533641"/>
                </a:lnTo>
                <a:lnTo>
                  <a:pt x="1088758" y="536181"/>
                </a:lnTo>
                <a:lnTo>
                  <a:pt x="1086434" y="538721"/>
                </a:lnTo>
                <a:lnTo>
                  <a:pt x="1081735" y="541261"/>
                </a:lnTo>
                <a:lnTo>
                  <a:pt x="1072451" y="548881"/>
                </a:lnTo>
                <a:lnTo>
                  <a:pt x="1070063" y="551421"/>
                </a:lnTo>
                <a:lnTo>
                  <a:pt x="1065428" y="556501"/>
                </a:lnTo>
                <a:lnTo>
                  <a:pt x="1060780" y="560311"/>
                </a:lnTo>
                <a:lnTo>
                  <a:pt x="1058405" y="562851"/>
                </a:lnTo>
                <a:lnTo>
                  <a:pt x="1049121" y="573011"/>
                </a:lnTo>
                <a:lnTo>
                  <a:pt x="1046746" y="575551"/>
                </a:lnTo>
                <a:lnTo>
                  <a:pt x="1039774" y="583171"/>
                </a:lnTo>
                <a:lnTo>
                  <a:pt x="1037399" y="585711"/>
                </a:lnTo>
                <a:lnTo>
                  <a:pt x="1030439" y="593331"/>
                </a:lnTo>
                <a:lnTo>
                  <a:pt x="1028115" y="594601"/>
                </a:lnTo>
                <a:lnTo>
                  <a:pt x="1023416" y="599681"/>
                </a:lnTo>
                <a:lnTo>
                  <a:pt x="1021092" y="600951"/>
                </a:lnTo>
                <a:lnTo>
                  <a:pt x="1016444" y="606031"/>
                </a:lnTo>
                <a:lnTo>
                  <a:pt x="1007110" y="613651"/>
                </a:lnTo>
                <a:lnTo>
                  <a:pt x="1004785" y="614921"/>
                </a:lnTo>
                <a:lnTo>
                  <a:pt x="1002411" y="617461"/>
                </a:lnTo>
                <a:lnTo>
                  <a:pt x="997762" y="620001"/>
                </a:lnTo>
                <a:lnTo>
                  <a:pt x="995438" y="622541"/>
                </a:lnTo>
                <a:lnTo>
                  <a:pt x="981405" y="630161"/>
                </a:lnTo>
                <a:lnTo>
                  <a:pt x="972108" y="635241"/>
                </a:lnTo>
                <a:lnTo>
                  <a:pt x="969733" y="636511"/>
                </a:lnTo>
                <a:lnTo>
                  <a:pt x="960450" y="641591"/>
                </a:lnTo>
                <a:lnTo>
                  <a:pt x="958075" y="642861"/>
                </a:lnTo>
                <a:lnTo>
                  <a:pt x="951103" y="646671"/>
                </a:lnTo>
                <a:lnTo>
                  <a:pt x="948778" y="649211"/>
                </a:lnTo>
                <a:lnTo>
                  <a:pt x="934745" y="656831"/>
                </a:lnTo>
                <a:lnTo>
                  <a:pt x="930097" y="658101"/>
                </a:lnTo>
                <a:lnTo>
                  <a:pt x="923086" y="661911"/>
                </a:lnTo>
                <a:lnTo>
                  <a:pt x="918438" y="663181"/>
                </a:lnTo>
                <a:lnTo>
                  <a:pt x="916114" y="664451"/>
                </a:lnTo>
                <a:lnTo>
                  <a:pt x="911415" y="665721"/>
                </a:lnTo>
                <a:lnTo>
                  <a:pt x="906767" y="668261"/>
                </a:lnTo>
                <a:lnTo>
                  <a:pt x="904455" y="668261"/>
                </a:lnTo>
                <a:lnTo>
                  <a:pt x="902081" y="669531"/>
                </a:lnTo>
                <a:lnTo>
                  <a:pt x="890409" y="672071"/>
                </a:lnTo>
                <a:lnTo>
                  <a:pt x="888085" y="673341"/>
                </a:lnTo>
                <a:lnTo>
                  <a:pt x="883450" y="674611"/>
                </a:lnTo>
                <a:lnTo>
                  <a:pt x="876427" y="675881"/>
                </a:lnTo>
                <a:lnTo>
                  <a:pt x="874102" y="677151"/>
                </a:lnTo>
                <a:lnTo>
                  <a:pt x="860120" y="680961"/>
                </a:lnTo>
                <a:lnTo>
                  <a:pt x="857745" y="682231"/>
                </a:lnTo>
                <a:lnTo>
                  <a:pt x="850773" y="683501"/>
                </a:lnTo>
                <a:lnTo>
                  <a:pt x="848448" y="684771"/>
                </a:lnTo>
                <a:lnTo>
                  <a:pt x="843749" y="686041"/>
                </a:lnTo>
                <a:lnTo>
                  <a:pt x="841438" y="686041"/>
                </a:lnTo>
                <a:lnTo>
                  <a:pt x="834415" y="687311"/>
                </a:lnTo>
                <a:lnTo>
                  <a:pt x="832091" y="687311"/>
                </a:lnTo>
                <a:lnTo>
                  <a:pt x="825068" y="688581"/>
                </a:lnTo>
                <a:lnTo>
                  <a:pt x="815784" y="688581"/>
                </a:lnTo>
                <a:lnTo>
                  <a:pt x="806437" y="689851"/>
                </a:lnTo>
                <a:lnTo>
                  <a:pt x="790079" y="689851"/>
                </a:lnTo>
                <a:lnTo>
                  <a:pt x="787755" y="691121"/>
                </a:lnTo>
                <a:lnTo>
                  <a:pt x="729437" y="691121"/>
                </a:lnTo>
                <a:lnTo>
                  <a:pt x="722414" y="692391"/>
                </a:lnTo>
                <a:lnTo>
                  <a:pt x="1606727" y="692391"/>
                </a:lnTo>
                <a:close/>
              </a:path>
              <a:path w="2642235" h="934085">
                <a:moveTo>
                  <a:pt x="2641803" y="450367"/>
                </a:moveTo>
                <a:lnTo>
                  <a:pt x="2524188" y="448957"/>
                </a:lnTo>
                <a:lnTo>
                  <a:pt x="2441460" y="443776"/>
                </a:lnTo>
                <a:lnTo>
                  <a:pt x="2400046" y="437400"/>
                </a:lnTo>
                <a:lnTo>
                  <a:pt x="2365210" y="421576"/>
                </a:lnTo>
                <a:lnTo>
                  <a:pt x="2341245" y="410349"/>
                </a:lnTo>
                <a:lnTo>
                  <a:pt x="2308568" y="390474"/>
                </a:lnTo>
                <a:lnTo>
                  <a:pt x="2273744" y="361315"/>
                </a:lnTo>
                <a:lnTo>
                  <a:pt x="2256294" y="346303"/>
                </a:lnTo>
                <a:lnTo>
                  <a:pt x="2249767" y="340423"/>
                </a:lnTo>
                <a:lnTo>
                  <a:pt x="2243226" y="334048"/>
                </a:lnTo>
                <a:lnTo>
                  <a:pt x="2236698" y="327139"/>
                </a:lnTo>
                <a:lnTo>
                  <a:pt x="2219312" y="307314"/>
                </a:lnTo>
                <a:lnTo>
                  <a:pt x="2212771" y="300355"/>
                </a:lnTo>
                <a:lnTo>
                  <a:pt x="2175726" y="276809"/>
                </a:lnTo>
                <a:lnTo>
                  <a:pt x="2153970" y="269836"/>
                </a:lnTo>
                <a:lnTo>
                  <a:pt x="2143061" y="266166"/>
                </a:lnTo>
                <a:lnTo>
                  <a:pt x="2136521" y="263410"/>
                </a:lnTo>
                <a:lnTo>
                  <a:pt x="2129993" y="260223"/>
                </a:lnTo>
                <a:lnTo>
                  <a:pt x="2116925" y="253047"/>
                </a:lnTo>
                <a:lnTo>
                  <a:pt x="2108225" y="248666"/>
                </a:lnTo>
                <a:lnTo>
                  <a:pt x="2084247" y="243382"/>
                </a:lnTo>
                <a:lnTo>
                  <a:pt x="2079879" y="243535"/>
                </a:lnTo>
                <a:lnTo>
                  <a:pt x="2038515" y="258826"/>
                </a:lnTo>
                <a:lnTo>
                  <a:pt x="1999310" y="293382"/>
                </a:lnTo>
                <a:lnTo>
                  <a:pt x="1975332" y="314286"/>
                </a:lnTo>
                <a:lnTo>
                  <a:pt x="1962264" y="326428"/>
                </a:lnTo>
                <a:lnTo>
                  <a:pt x="1940496" y="347814"/>
                </a:lnTo>
                <a:lnTo>
                  <a:pt x="1931809" y="355803"/>
                </a:lnTo>
                <a:lnTo>
                  <a:pt x="1875167" y="400405"/>
                </a:lnTo>
                <a:lnTo>
                  <a:pt x="1838121" y="422605"/>
                </a:lnTo>
                <a:lnTo>
                  <a:pt x="1794598" y="436003"/>
                </a:lnTo>
                <a:lnTo>
                  <a:pt x="1744484" y="444423"/>
                </a:lnTo>
                <a:lnTo>
                  <a:pt x="1700898" y="446900"/>
                </a:lnTo>
                <a:lnTo>
                  <a:pt x="1674761" y="448424"/>
                </a:lnTo>
                <a:lnTo>
                  <a:pt x="1650847" y="449503"/>
                </a:lnTo>
                <a:lnTo>
                  <a:pt x="1596351" y="450583"/>
                </a:lnTo>
                <a:lnTo>
                  <a:pt x="1552778" y="450418"/>
                </a:lnTo>
                <a:lnTo>
                  <a:pt x="1552778" y="450684"/>
                </a:lnTo>
                <a:lnTo>
                  <a:pt x="2641803" y="450684"/>
                </a:lnTo>
                <a:lnTo>
                  <a:pt x="2641803" y="450367"/>
                </a:lnTo>
                <a:close/>
              </a:path>
            </a:pathLst>
          </a:custGeom>
          <a:solidFill>
            <a:srgbClr val="A6A6A6"/>
          </a:solidFill>
        </p:spPr>
        <p:txBody>
          <a:bodyPr wrap="square" lIns="0" tIns="0" rIns="0" bIns="0" rtlCol="0"/>
          <a:lstStyle/>
          <a:p>
            <a:endParaRPr/>
          </a:p>
        </p:txBody>
      </p:sp>
      <p:sp>
        <p:nvSpPr>
          <p:cNvPr id="9" name="object 9"/>
          <p:cNvSpPr txBox="1"/>
          <p:nvPr/>
        </p:nvSpPr>
        <p:spPr>
          <a:xfrm>
            <a:off x="365773" y="2143562"/>
            <a:ext cx="92075" cy="26352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condition</a:t>
            </a:r>
            <a:endParaRPr sz="450">
              <a:latin typeface="Microsoft Sans Serif"/>
              <a:cs typeface="Microsoft Sans Serif"/>
            </a:endParaRPr>
          </a:p>
        </p:txBody>
      </p:sp>
      <p:sp>
        <p:nvSpPr>
          <p:cNvPr id="10" name="object 10"/>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49</a:t>
            </a:r>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23964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95" dirty="0">
                <a:solidFill>
                  <a:srgbClr val="F9F9F9"/>
                </a:solidFill>
              </a:rPr>
              <a:t> </a:t>
            </a:r>
            <a:r>
              <a:rPr sz="1200" spc="-70" dirty="0">
                <a:solidFill>
                  <a:srgbClr val="F9F9F9"/>
                </a:solidFill>
              </a:rPr>
              <a:t>your</a:t>
            </a:r>
            <a:r>
              <a:rPr sz="1200" spc="100" dirty="0">
                <a:solidFill>
                  <a:srgbClr val="F9F9F9"/>
                </a:solidFill>
              </a:rPr>
              <a:t> </a:t>
            </a:r>
            <a:r>
              <a:rPr sz="1200" spc="-50" dirty="0">
                <a:solidFill>
                  <a:srgbClr val="F9F9F9"/>
                </a:solidFill>
              </a:rPr>
              <a:t>categorical</a:t>
            </a:r>
            <a:r>
              <a:rPr sz="1200" spc="100" dirty="0">
                <a:solidFill>
                  <a:srgbClr val="F9F9F9"/>
                </a:solidFill>
              </a:rPr>
              <a:t> </a:t>
            </a:r>
            <a:r>
              <a:rPr sz="1200" spc="-60" dirty="0">
                <a:solidFill>
                  <a:srgbClr val="F9F9F9"/>
                </a:solidFill>
              </a:rPr>
              <a:t>results</a:t>
            </a:r>
            <a:endParaRPr sz="1200"/>
          </a:p>
        </p:txBody>
      </p:sp>
      <p:sp>
        <p:nvSpPr>
          <p:cNvPr id="3" name="object 3"/>
          <p:cNvSpPr txBox="1"/>
          <p:nvPr/>
        </p:nvSpPr>
        <p:spPr>
          <a:xfrm>
            <a:off x="347294" y="426006"/>
            <a:ext cx="3571240" cy="421640"/>
          </a:xfrm>
          <a:prstGeom prst="rect">
            <a:avLst/>
          </a:prstGeom>
        </p:spPr>
        <p:txBody>
          <a:bodyPr vert="horz" wrap="square" lIns="0" tIns="12700" rIns="0" bIns="0" rtlCol="0">
            <a:spAutoFit/>
          </a:bodyPr>
          <a:lstStyle/>
          <a:p>
            <a:pPr marL="12700" marR="5080">
              <a:lnSpc>
                <a:spcPct val="118000"/>
              </a:lnSpc>
              <a:spcBef>
                <a:spcPts val="100"/>
              </a:spcBef>
            </a:pPr>
            <a:r>
              <a:rPr sz="1100" spc="-40" dirty="0">
                <a:solidFill>
                  <a:srgbClr val="22373A"/>
                </a:solidFill>
                <a:latin typeface="Tahoma"/>
                <a:cs typeface="Tahoma"/>
              </a:rPr>
              <a:t>There</a:t>
            </a:r>
            <a:r>
              <a:rPr sz="1100" spc="20" dirty="0">
                <a:solidFill>
                  <a:srgbClr val="22373A"/>
                </a:solidFill>
                <a:latin typeface="Tahoma"/>
                <a:cs typeface="Tahoma"/>
              </a:rPr>
              <a:t> </a:t>
            </a:r>
            <a:r>
              <a:rPr sz="1100" spc="-70" dirty="0">
                <a:solidFill>
                  <a:srgbClr val="22373A"/>
                </a:solidFill>
                <a:latin typeface="Tahoma"/>
                <a:cs typeface="Tahoma"/>
              </a:rPr>
              <a:t>are</a:t>
            </a:r>
            <a:r>
              <a:rPr sz="1100" spc="25" dirty="0">
                <a:solidFill>
                  <a:srgbClr val="22373A"/>
                </a:solidFill>
                <a:latin typeface="Tahoma"/>
                <a:cs typeface="Tahoma"/>
              </a:rPr>
              <a:t> </a:t>
            </a:r>
            <a:r>
              <a:rPr sz="1100" spc="-50" dirty="0">
                <a:solidFill>
                  <a:srgbClr val="22373A"/>
                </a:solidFill>
                <a:latin typeface="Tahoma"/>
                <a:cs typeface="Tahoma"/>
              </a:rPr>
              <a:t>various</a:t>
            </a:r>
            <a:r>
              <a:rPr sz="1100" spc="20" dirty="0">
                <a:solidFill>
                  <a:srgbClr val="22373A"/>
                </a:solidFill>
                <a:latin typeface="Tahoma"/>
                <a:cs typeface="Tahoma"/>
              </a:rPr>
              <a:t> </a:t>
            </a:r>
            <a:r>
              <a:rPr sz="1100" spc="-35" dirty="0">
                <a:solidFill>
                  <a:srgbClr val="22373A"/>
                </a:solidFill>
                <a:latin typeface="Tahoma"/>
                <a:cs typeface="Tahoma"/>
              </a:rPr>
              <a:t>options</a:t>
            </a:r>
            <a:r>
              <a:rPr sz="1100" spc="30" dirty="0">
                <a:solidFill>
                  <a:srgbClr val="22373A"/>
                </a:solidFill>
                <a:latin typeface="Tahoma"/>
                <a:cs typeface="Tahoma"/>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45" dirty="0">
                <a:solidFill>
                  <a:srgbClr val="22373A"/>
                </a:solidFill>
                <a:latin typeface="Tahoma"/>
                <a:cs typeface="Tahoma"/>
              </a:rPr>
              <a:t>displaying</a:t>
            </a:r>
            <a:r>
              <a:rPr sz="1100" spc="2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30" dirty="0">
                <a:solidFill>
                  <a:srgbClr val="22373A"/>
                </a:solidFill>
                <a:latin typeface="Tahoma"/>
                <a:cs typeface="Tahoma"/>
              </a:rPr>
              <a:t>distribution</a:t>
            </a:r>
            <a:r>
              <a:rPr sz="1100" spc="20" dirty="0">
                <a:solidFill>
                  <a:srgbClr val="22373A"/>
                </a:solidFill>
                <a:latin typeface="Tahoma"/>
                <a:cs typeface="Tahoma"/>
              </a:rPr>
              <a:t> </a:t>
            </a:r>
            <a:r>
              <a:rPr sz="1100" spc="-40" dirty="0">
                <a:solidFill>
                  <a:srgbClr val="22373A"/>
                </a:solidFill>
                <a:latin typeface="Tahoma"/>
                <a:cs typeface="Tahoma"/>
              </a:rPr>
              <a:t>-</a:t>
            </a:r>
            <a:r>
              <a:rPr sz="1100" spc="25" dirty="0">
                <a:solidFill>
                  <a:srgbClr val="22373A"/>
                </a:solidFill>
                <a:latin typeface="Tahoma"/>
                <a:cs typeface="Tahoma"/>
              </a:rPr>
              <a:t> </a:t>
            </a:r>
            <a:r>
              <a:rPr sz="1100" spc="-65" dirty="0">
                <a:solidFill>
                  <a:srgbClr val="22373A"/>
                </a:solidFill>
                <a:latin typeface="Tahoma"/>
                <a:cs typeface="Tahoma"/>
              </a:rPr>
              <a:t>you </a:t>
            </a:r>
            <a:r>
              <a:rPr sz="1100" spc="-325" dirty="0">
                <a:solidFill>
                  <a:srgbClr val="22373A"/>
                </a:solidFill>
                <a:latin typeface="Tahoma"/>
                <a:cs typeface="Tahoma"/>
              </a:rPr>
              <a:t> </a:t>
            </a:r>
            <a:r>
              <a:rPr sz="1100" spc="-30" dirty="0">
                <a:solidFill>
                  <a:srgbClr val="22373A"/>
                </a:solidFill>
                <a:latin typeface="Tahoma"/>
                <a:cs typeface="Tahoma"/>
              </a:rPr>
              <a:t>might</a:t>
            </a:r>
            <a:r>
              <a:rPr sz="1100" spc="15" dirty="0">
                <a:solidFill>
                  <a:srgbClr val="22373A"/>
                </a:solidFill>
                <a:latin typeface="Tahoma"/>
                <a:cs typeface="Tahoma"/>
              </a:rPr>
              <a:t> </a:t>
            </a:r>
            <a:r>
              <a:rPr sz="1100" spc="-60" dirty="0">
                <a:solidFill>
                  <a:srgbClr val="22373A"/>
                </a:solidFill>
                <a:latin typeface="Tahoma"/>
                <a:cs typeface="Tahoma"/>
              </a:rPr>
              <a:t>prefer</a:t>
            </a:r>
            <a:r>
              <a:rPr sz="1100" spc="20" dirty="0">
                <a:solidFill>
                  <a:srgbClr val="22373A"/>
                </a:solidFill>
                <a:latin typeface="Tahoma"/>
                <a:cs typeface="Tahoma"/>
              </a:rPr>
              <a:t> </a:t>
            </a:r>
            <a:r>
              <a:rPr sz="1100" spc="-40" dirty="0">
                <a:solidFill>
                  <a:srgbClr val="22373A"/>
                </a:solidFill>
                <a:latin typeface="Tahoma"/>
                <a:cs typeface="Tahoma"/>
              </a:rPr>
              <a:t>dots!</a:t>
            </a:r>
            <a:endParaRPr sz="1100">
              <a:latin typeface="Tahoma"/>
              <a:cs typeface="Tahoma"/>
            </a:endParaRPr>
          </a:p>
        </p:txBody>
      </p:sp>
      <p:sp>
        <p:nvSpPr>
          <p:cNvPr id="4" name="object 4"/>
          <p:cNvSpPr/>
          <p:nvPr/>
        </p:nvSpPr>
        <p:spPr>
          <a:xfrm>
            <a:off x="322046" y="896988"/>
            <a:ext cx="3964304" cy="552450"/>
          </a:xfrm>
          <a:custGeom>
            <a:avLst/>
            <a:gdLst/>
            <a:ahLst/>
            <a:cxnLst/>
            <a:rect l="l" t="t" r="r" b="b"/>
            <a:pathLst>
              <a:path w="3964304" h="552450">
                <a:moveTo>
                  <a:pt x="3963911" y="0"/>
                </a:moveTo>
                <a:lnTo>
                  <a:pt x="0" y="0"/>
                </a:lnTo>
                <a:lnTo>
                  <a:pt x="0" y="552170"/>
                </a:lnTo>
                <a:lnTo>
                  <a:pt x="3963911" y="552170"/>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887546"/>
            <a:ext cx="1719580" cy="534670"/>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solidFill>
                  <a:srgbClr val="22373A"/>
                </a:solidFill>
                <a:latin typeface="SimSun"/>
                <a:cs typeface="SimSun"/>
              </a:rPr>
              <a:t>categorical_data </a:t>
            </a:r>
            <a:r>
              <a:rPr sz="600" spc="15" dirty="0">
                <a:latin typeface="SimSun"/>
                <a:cs typeface="SimSun"/>
              </a:rPr>
              <a:t>%&gt;% </a:t>
            </a:r>
            <a:r>
              <a:rPr sz="600" spc="20" dirty="0">
                <a:latin typeface="SimSun"/>
                <a:cs typeface="SimSun"/>
              </a:rPr>
              <a:t> </a:t>
            </a: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(condition) </a:t>
            </a:r>
            <a:r>
              <a:rPr sz="600" spc="15" dirty="0">
                <a:latin typeface="SimSun"/>
                <a:cs typeface="SimSun"/>
              </a:rPr>
              <a:t>%&gt;% </a:t>
            </a:r>
            <a:r>
              <a:rPr sz="600" spc="20" dirty="0">
                <a:latin typeface="SimSun"/>
                <a:cs typeface="SimSun"/>
              </a:rPr>
              <a:t> </a:t>
            </a:r>
            <a:r>
              <a:rPr sz="600" spc="15" dirty="0">
                <a:latin typeface="SimSun"/>
                <a:cs typeface="SimSun"/>
              </a:rPr>
              <a:t>add_epred_draws</a:t>
            </a:r>
            <a:r>
              <a:rPr sz="600" spc="15" dirty="0">
                <a:solidFill>
                  <a:srgbClr val="22373A"/>
                </a:solidFill>
                <a:latin typeface="SimSun"/>
                <a:cs typeface="SimSun"/>
              </a:rPr>
              <a:t>(categorical_model) </a:t>
            </a:r>
            <a:r>
              <a:rPr sz="600" spc="15" dirty="0">
                <a:latin typeface="SimSun"/>
                <a:cs typeface="SimSun"/>
              </a:rPr>
              <a:t>%&gt;% </a:t>
            </a:r>
            <a:r>
              <a:rPr sz="600" spc="20" dirty="0">
                <a:latin typeface="SimSun"/>
                <a:cs typeface="SimSun"/>
              </a:rPr>
              <a:t> </a:t>
            </a: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.epred, </a:t>
            </a:r>
            <a:r>
              <a:rPr sz="600" spc="15" dirty="0">
                <a:solidFill>
                  <a:srgbClr val="C4A000"/>
                </a:solidFill>
                <a:latin typeface="SimSun"/>
                <a:cs typeface="SimSun"/>
              </a:rPr>
              <a:t>y = </a:t>
            </a:r>
            <a:r>
              <a:rPr sz="600" spc="15" dirty="0">
                <a:solidFill>
                  <a:srgbClr val="22373A"/>
                </a:solidFill>
                <a:latin typeface="SimSun"/>
                <a:cs typeface="SimSun"/>
              </a:rPr>
              <a:t>condition)) </a:t>
            </a:r>
            <a:r>
              <a:rPr sz="600" spc="15" dirty="0">
                <a:latin typeface="SimSun"/>
                <a:cs typeface="SimSun"/>
              </a:rPr>
              <a:t>+ </a:t>
            </a:r>
            <a:r>
              <a:rPr sz="600" spc="-290" dirty="0">
                <a:latin typeface="SimSun"/>
                <a:cs typeface="SimSun"/>
              </a:rPr>
              <a:t> </a:t>
            </a:r>
            <a:r>
              <a:rPr sz="600" spc="15" dirty="0">
                <a:latin typeface="SimSun"/>
                <a:cs typeface="SimSun"/>
              </a:rPr>
              <a:t>stat_dots</a:t>
            </a:r>
            <a:r>
              <a:rPr sz="600" spc="15" dirty="0">
                <a:solidFill>
                  <a:srgbClr val="22373A"/>
                </a:solidFill>
                <a:latin typeface="SimSun"/>
                <a:cs typeface="SimSun"/>
              </a:rPr>
              <a:t>(</a:t>
            </a:r>
            <a:r>
              <a:rPr sz="600" spc="15" dirty="0">
                <a:solidFill>
                  <a:srgbClr val="C4A000"/>
                </a:solidFill>
                <a:latin typeface="SimSun"/>
                <a:cs typeface="SimSun"/>
              </a:rPr>
              <a:t>quantiles</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0000CE"/>
                </a:solidFill>
                <a:latin typeface="SimSun"/>
                <a:cs typeface="SimSun"/>
              </a:rPr>
              <a:t>100</a:t>
            </a:r>
            <a:r>
              <a:rPr sz="600" spc="15" dirty="0">
                <a:solidFill>
                  <a:srgbClr val="22373A"/>
                </a:solidFill>
                <a:latin typeface="SimSun"/>
                <a:cs typeface="SimSun"/>
              </a:rPr>
              <a:t>)</a:t>
            </a:r>
            <a:endParaRPr sz="600">
              <a:latin typeface="SimSun"/>
              <a:cs typeface="SimSun"/>
            </a:endParaRPr>
          </a:p>
        </p:txBody>
      </p:sp>
      <p:graphicFrame>
        <p:nvGraphicFramePr>
          <p:cNvPr id="6" name="object 6"/>
          <p:cNvGraphicFramePr>
            <a:graphicFrameLocks noGrp="1"/>
          </p:cNvGraphicFramePr>
          <p:nvPr/>
        </p:nvGraphicFramePr>
        <p:xfrm>
          <a:off x="359994" y="1605273"/>
          <a:ext cx="3888104" cy="1525905"/>
        </p:xfrm>
        <a:graphic>
          <a:graphicData uri="http://schemas.openxmlformats.org/drawingml/2006/table">
            <a:tbl>
              <a:tblPr firstRow="1" bandRow="1">
                <a:tableStyleId>{2D5ABB26-0587-4C30-8999-92F81FD0307C}</a:tableStyleId>
              </a:tblPr>
              <a:tblGrid>
                <a:gridCol w="175895">
                  <a:extLst>
                    <a:ext uri="{9D8B030D-6E8A-4147-A177-3AD203B41FA5}">
                      <a16:colId xmlns:a16="http://schemas.microsoft.com/office/drawing/2014/main" val="20000"/>
                    </a:ext>
                  </a:extLst>
                </a:gridCol>
                <a:gridCol w="847090">
                  <a:extLst>
                    <a:ext uri="{9D8B030D-6E8A-4147-A177-3AD203B41FA5}">
                      <a16:colId xmlns:a16="http://schemas.microsoft.com/office/drawing/2014/main" val="20001"/>
                    </a:ext>
                  </a:extLst>
                </a:gridCol>
                <a:gridCol w="847090">
                  <a:extLst>
                    <a:ext uri="{9D8B030D-6E8A-4147-A177-3AD203B41FA5}">
                      <a16:colId xmlns:a16="http://schemas.microsoft.com/office/drawing/2014/main" val="20002"/>
                    </a:ext>
                  </a:extLst>
                </a:gridCol>
                <a:gridCol w="847089">
                  <a:extLst>
                    <a:ext uri="{9D8B030D-6E8A-4147-A177-3AD203B41FA5}">
                      <a16:colId xmlns:a16="http://schemas.microsoft.com/office/drawing/2014/main" val="20003"/>
                    </a:ext>
                  </a:extLst>
                </a:gridCol>
                <a:gridCol w="847089">
                  <a:extLst>
                    <a:ext uri="{9D8B030D-6E8A-4147-A177-3AD203B41FA5}">
                      <a16:colId xmlns:a16="http://schemas.microsoft.com/office/drawing/2014/main" val="20004"/>
                    </a:ext>
                  </a:extLst>
                </a:gridCol>
                <a:gridCol w="326389">
                  <a:extLst>
                    <a:ext uri="{9D8B030D-6E8A-4147-A177-3AD203B41FA5}">
                      <a16:colId xmlns:a16="http://schemas.microsoft.com/office/drawing/2014/main" val="20005"/>
                    </a:ext>
                  </a:extLst>
                </a:gridCol>
              </a:tblGrid>
              <a:tr h="241651">
                <a:tc rowSpan="6">
                  <a:txBody>
                    <a:bodyPr/>
                    <a:lstStyle/>
                    <a:p>
                      <a:pPr marL="99695" marR="32384" indent="2540" algn="just">
                        <a:lnSpc>
                          <a:spcPct val="453099"/>
                        </a:lnSpc>
                        <a:spcBef>
                          <a:spcPts val="204"/>
                        </a:spcBef>
                      </a:pPr>
                      <a:r>
                        <a:rPr sz="350" dirty="0">
                          <a:solidFill>
                            <a:srgbClr val="4D4D4D"/>
                          </a:solidFill>
                          <a:latin typeface="Microsoft Sans Serif"/>
                          <a:cs typeface="Microsoft Sans Serif"/>
                        </a:rPr>
                        <a:t>E  D  C  B  A</a:t>
                      </a:r>
                      <a:endParaRPr sz="350">
                        <a:latin typeface="Microsoft Sans Serif"/>
                        <a:cs typeface="Microsoft Sans Serif"/>
                      </a:endParaRPr>
                    </a:p>
                  </a:txBody>
                  <a:tcPr marL="0" marR="0" marT="26034" marB="0">
                    <a:solidFill>
                      <a:srgbClr val="FFFFFF"/>
                    </a:solidFill>
                  </a:tcPr>
                </a:tc>
                <a:tc>
                  <a:txBody>
                    <a:bodyPr/>
                    <a:lstStyle/>
                    <a:p>
                      <a:pPr>
                        <a:lnSpc>
                          <a:spcPct val="100000"/>
                        </a:lnSpc>
                      </a:pPr>
                      <a:endParaRPr sz="700">
                        <a:latin typeface="Times New Roman"/>
                        <a:cs typeface="Times New Roman"/>
                      </a:endParaRPr>
                    </a:p>
                  </a:txBody>
                  <a:tcPr marL="0" marR="0" marT="0" marB="0">
                    <a:lnR w="3175">
                      <a:solidFill>
                        <a:srgbClr val="FFFFFF"/>
                      </a:solidFill>
                      <a:prstDash val="solid"/>
                    </a:lnR>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B w="6350">
                      <a:solidFill>
                        <a:srgbClr val="FFFFFF"/>
                      </a:solidFill>
                      <a:prstDash val="solid"/>
                    </a:lnB>
                  </a:tcPr>
                </a:tc>
                <a:extLst>
                  <a:ext uri="{0D108BD9-81ED-4DB2-BD59-A6C34878D82A}">
                    <a16:rowId xmlns:a16="http://schemas.microsoft.com/office/drawing/2014/main" val="10000"/>
                  </a:ext>
                </a:extLst>
              </a:tr>
              <a:tr h="241651">
                <a:tc vMerge="1">
                  <a:txBody>
                    <a:bodyPr/>
                    <a:lstStyle/>
                    <a:p>
                      <a:endParaRPr/>
                    </a:p>
                  </a:txBody>
                  <a:tcPr marL="0" marR="0" marT="26034" marB="0">
                    <a:solidFill>
                      <a:srgbClr val="FFFFFF"/>
                    </a:solidFill>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T w="6350">
                      <a:solidFill>
                        <a:srgbClr val="FFFFFF"/>
                      </a:solidFill>
                      <a:prstDash val="solid"/>
                    </a:lnT>
                    <a:lnB w="6350">
                      <a:solidFill>
                        <a:srgbClr val="FFFFFF"/>
                      </a:solidFill>
                      <a:prstDash val="solid"/>
                    </a:lnB>
                  </a:tcPr>
                </a:tc>
                <a:extLst>
                  <a:ext uri="{0D108BD9-81ED-4DB2-BD59-A6C34878D82A}">
                    <a16:rowId xmlns:a16="http://schemas.microsoft.com/office/drawing/2014/main" val="10001"/>
                  </a:ext>
                </a:extLst>
              </a:tr>
              <a:tr h="241651">
                <a:tc vMerge="1">
                  <a:txBody>
                    <a:bodyPr/>
                    <a:lstStyle/>
                    <a:p>
                      <a:endParaRPr/>
                    </a:p>
                  </a:txBody>
                  <a:tcPr marL="0" marR="0" marT="26034" marB="0">
                    <a:solidFill>
                      <a:srgbClr val="FFFFFF"/>
                    </a:solidFill>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T w="6350">
                      <a:solidFill>
                        <a:srgbClr val="FFFFFF"/>
                      </a:solidFill>
                      <a:prstDash val="solid"/>
                    </a:lnT>
                    <a:lnB w="6350">
                      <a:solidFill>
                        <a:srgbClr val="FFFFFF"/>
                      </a:solidFill>
                      <a:prstDash val="solid"/>
                    </a:lnB>
                  </a:tcPr>
                </a:tc>
                <a:extLst>
                  <a:ext uri="{0D108BD9-81ED-4DB2-BD59-A6C34878D82A}">
                    <a16:rowId xmlns:a16="http://schemas.microsoft.com/office/drawing/2014/main" val="10002"/>
                  </a:ext>
                </a:extLst>
              </a:tr>
              <a:tr h="241705">
                <a:tc vMerge="1">
                  <a:txBody>
                    <a:bodyPr/>
                    <a:lstStyle/>
                    <a:p>
                      <a:endParaRPr/>
                    </a:p>
                  </a:txBody>
                  <a:tcPr marL="0" marR="0" marT="26034" marB="0">
                    <a:solidFill>
                      <a:srgbClr val="FFFFFF"/>
                    </a:solidFill>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T w="6350">
                      <a:solidFill>
                        <a:srgbClr val="FFFFFF"/>
                      </a:solidFill>
                      <a:prstDash val="solid"/>
                    </a:lnT>
                    <a:lnB w="6350">
                      <a:solidFill>
                        <a:srgbClr val="FFFFFF"/>
                      </a:solidFill>
                      <a:prstDash val="solid"/>
                    </a:lnB>
                  </a:tcPr>
                </a:tc>
                <a:extLst>
                  <a:ext uri="{0D108BD9-81ED-4DB2-BD59-A6C34878D82A}">
                    <a16:rowId xmlns:a16="http://schemas.microsoft.com/office/drawing/2014/main" val="10003"/>
                  </a:ext>
                </a:extLst>
              </a:tr>
              <a:tr h="241651">
                <a:tc vMerge="1">
                  <a:txBody>
                    <a:bodyPr/>
                    <a:lstStyle/>
                    <a:p>
                      <a:endParaRPr/>
                    </a:p>
                  </a:txBody>
                  <a:tcPr marL="0" marR="0" marT="26034" marB="0">
                    <a:solidFill>
                      <a:srgbClr val="FFFFFF"/>
                    </a:solidFill>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T w="6350">
                      <a:solidFill>
                        <a:srgbClr val="FFFFFF"/>
                      </a:solidFill>
                      <a:prstDash val="solid"/>
                    </a:lnT>
                    <a:lnB w="6350">
                      <a:solidFill>
                        <a:srgbClr val="FFFFFF"/>
                      </a:solidFill>
                      <a:prstDash val="solid"/>
                    </a:lnB>
                  </a:tcPr>
                </a:tc>
                <a:extLst>
                  <a:ext uri="{0D108BD9-81ED-4DB2-BD59-A6C34878D82A}">
                    <a16:rowId xmlns:a16="http://schemas.microsoft.com/office/drawing/2014/main" val="10004"/>
                  </a:ext>
                </a:extLst>
              </a:tr>
              <a:tr h="144991">
                <a:tc vMerge="1">
                  <a:txBody>
                    <a:bodyPr/>
                    <a:lstStyle/>
                    <a:p>
                      <a:endParaRPr/>
                    </a:p>
                  </a:txBody>
                  <a:tcPr marL="0" marR="0" marT="26034" marB="0">
                    <a:solidFill>
                      <a:srgbClr val="FFFFFF"/>
                    </a:solidFill>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R w="3175">
                      <a:solidFill>
                        <a:srgbClr val="FFFFFF"/>
                      </a:solidFill>
                      <a:prstDash val="solid"/>
                    </a:lnR>
                    <a:lnT w="6350">
                      <a:solidFill>
                        <a:srgbClr val="FFFFFF"/>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FFFFFF"/>
                      </a:solidFill>
                      <a:prstDash val="solid"/>
                    </a:lnL>
                    <a:lnT w="6350">
                      <a:solidFill>
                        <a:srgbClr val="FFFFFF"/>
                      </a:solidFill>
                      <a:prstDash val="solid"/>
                    </a:lnT>
                  </a:tcPr>
                </a:tc>
                <a:extLst>
                  <a:ext uri="{0D108BD9-81ED-4DB2-BD59-A6C34878D82A}">
                    <a16:rowId xmlns:a16="http://schemas.microsoft.com/office/drawing/2014/main" val="10005"/>
                  </a:ext>
                </a:extLst>
              </a:tr>
              <a:tr h="172315">
                <a:tc gridSpan="6">
                  <a:txBody>
                    <a:bodyPr/>
                    <a:lstStyle/>
                    <a:p>
                      <a:pPr marL="570865">
                        <a:lnSpc>
                          <a:spcPct val="100000"/>
                        </a:lnSpc>
                        <a:spcBef>
                          <a:spcPts val="135"/>
                        </a:spcBef>
                        <a:tabLst>
                          <a:tab pos="1431925" algn="l"/>
                          <a:tab pos="2278380" algn="l"/>
                          <a:tab pos="3124835" algn="l"/>
                        </a:tabLst>
                      </a:pPr>
                      <a:r>
                        <a:rPr sz="350" spc="95" dirty="0">
                          <a:solidFill>
                            <a:srgbClr val="4D4D4D"/>
                          </a:solidFill>
                          <a:latin typeface="Microsoft Sans Serif"/>
                          <a:cs typeface="Microsoft Sans Serif"/>
                        </a:rPr>
                        <a:t>−1	</a:t>
                      </a:r>
                      <a:r>
                        <a:rPr sz="350" spc="15" dirty="0">
                          <a:solidFill>
                            <a:srgbClr val="4D4D4D"/>
                          </a:solidFill>
                          <a:latin typeface="Microsoft Sans Serif"/>
                          <a:cs typeface="Microsoft Sans Serif"/>
                        </a:rPr>
                        <a:t>0	1	2</a:t>
                      </a:r>
                      <a:endParaRPr sz="350">
                        <a:latin typeface="Microsoft Sans Serif"/>
                        <a:cs typeface="Microsoft Sans Serif"/>
                      </a:endParaRPr>
                    </a:p>
                    <a:p>
                      <a:pPr marL="132080" algn="ctr">
                        <a:lnSpc>
                          <a:spcPct val="100000"/>
                        </a:lnSpc>
                        <a:spcBef>
                          <a:spcPts val="15"/>
                        </a:spcBef>
                      </a:pPr>
                      <a:r>
                        <a:rPr sz="450" spc="5" dirty="0">
                          <a:latin typeface="Microsoft Sans Serif"/>
                          <a:cs typeface="Microsoft Sans Serif"/>
                        </a:rPr>
                        <a:t>.epred</a:t>
                      </a:r>
                      <a:endParaRPr sz="450">
                        <a:latin typeface="Microsoft Sans Serif"/>
                        <a:cs typeface="Microsoft Sans Serif"/>
                      </a:endParaRPr>
                    </a:p>
                  </a:txBody>
                  <a:tcPr marL="0" marR="0" marT="17145" marB="0">
                    <a:solidFill>
                      <a:srgbClr val="FFFFFF"/>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grpSp>
        <p:nvGrpSpPr>
          <p:cNvPr id="7" name="object 7"/>
          <p:cNvGrpSpPr/>
          <p:nvPr/>
        </p:nvGrpSpPr>
        <p:grpSpPr>
          <a:xfrm>
            <a:off x="359994" y="1575681"/>
            <a:ext cx="3888104" cy="1555750"/>
            <a:chOff x="359994" y="1575681"/>
            <a:chExt cx="3888104" cy="1555750"/>
          </a:xfrm>
        </p:grpSpPr>
        <p:sp>
          <p:nvSpPr>
            <p:cNvPr id="8" name="object 8"/>
            <p:cNvSpPr/>
            <p:nvPr/>
          </p:nvSpPr>
          <p:spPr>
            <a:xfrm>
              <a:off x="359994" y="1575681"/>
              <a:ext cx="3888104" cy="1555750"/>
            </a:xfrm>
            <a:custGeom>
              <a:avLst/>
              <a:gdLst/>
              <a:ahLst/>
              <a:cxnLst/>
              <a:rect l="l" t="t" r="r" b="b"/>
              <a:pathLst>
                <a:path w="3888104" h="1555750">
                  <a:moveTo>
                    <a:pt x="3888028" y="0"/>
                  </a:moveTo>
                  <a:lnTo>
                    <a:pt x="0" y="0"/>
                  </a:lnTo>
                  <a:lnTo>
                    <a:pt x="0" y="1555211"/>
                  </a:lnTo>
                  <a:lnTo>
                    <a:pt x="3888028" y="1555211"/>
                  </a:lnTo>
                  <a:lnTo>
                    <a:pt x="3888028" y="0"/>
                  </a:lnTo>
                  <a:close/>
                </a:path>
              </a:pathLst>
            </a:custGeom>
            <a:solidFill>
              <a:srgbClr val="FFFFFF"/>
            </a:solidFill>
          </p:spPr>
          <p:txBody>
            <a:bodyPr wrap="square" lIns="0" tIns="0" rIns="0" bIns="0" rtlCol="0"/>
            <a:lstStyle/>
            <a:p>
              <a:endParaRPr/>
            </a:p>
          </p:txBody>
        </p:sp>
        <p:sp>
          <p:nvSpPr>
            <p:cNvPr id="9" name="object 9"/>
            <p:cNvSpPr/>
            <p:nvPr/>
          </p:nvSpPr>
          <p:spPr>
            <a:xfrm>
              <a:off x="521833" y="1605273"/>
              <a:ext cx="3696970" cy="1353820"/>
            </a:xfrm>
            <a:custGeom>
              <a:avLst/>
              <a:gdLst/>
              <a:ahLst/>
              <a:cxnLst/>
              <a:rect l="l" t="t" r="r" b="b"/>
              <a:pathLst>
                <a:path w="3696970" h="1353820">
                  <a:moveTo>
                    <a:pt x="3696597" y="0"/>
                  </a:moveTo>
                  <a:lnTo>
                    <a:pt x="0" y="0"/>
                  </a:lnTo>
                  <a:lnTo>
                    <a:pt x="0" y="1353303"/>
                  </a:lnTo>
                  <a:lnTo>
                    <a:pt x="3696597" y="1353303"/>
                  </a:lnTo>
                  <a:lnTo>
                    <a:pt x="3696597" y="0"/>
                  </a:lnTo>
                  <a:close/>
                </a:path>
              </a:pathLst>
            </a:custGeom>
            <a:solidFill>
              <a:srgbClr val="EBEBEB"/>
            </a:solidFill>
          </p:spPr>
          <p:txBody>
            <a:bodyPr wrap="square" lIns="0" tIns="0" rIns="0" bIns="0" rtlCol="0"/>
            <a:lstStyle/>
            <a:p>
              <a:endParaRPr/>
            </a:p>
          </p:txBody>
        </p:sp>
        <p:pic>
          <p:nvPicPr>
            <p:cNvPr id="10" name="object 10"/>
            <p:cNvPicPr/>
            <p:nvPr/>
          </p:nvPicPr>
          <p:blipFill>
            <a:blip r:embed="rId2" cstate="print"/>
            <a:stretch>
              <a:fillRect/>
            </a:stretch>
          </p:blipFill>
          <p:spPr>
            <a:xfrm>
              <a:off x="3248637" y="1605273"/>
              <a:ext cx="815028" cy="1368100"/>
            </a:xfrm>
            <a:prstGeom prst="rect">
              <a:avLst/>
            </a:prstGeom>
          </p:spPr>
        </p:pic>
        <p:pic>
          <p:nvPicPr>
            <p:cNvPr id="11" name="object 11"/>
            <p:cNvPicPr/>
            <p:nvPr/>
          </p:nvPicPr>
          <p:blipFill>
            <a:blip r:embed="rId3" cstate="print"/>
            <a:stretch>
              <a:fillRect/>
            </a:stretch>
          </p:blipFill>
          <p:spPr>
            <a:xfrm>
              <a:off x="676544" y="1605273"/>
              <a:ext cx="2361545" cy="1368100"/>
            </a:xfrm>
            <a:prstGeom prst="rect">
              <a:avLst/>
            </a:prstGeom>
          </p:spPr>
        </p:pic>
      </p:grpSp>
      <p:sp>
        <p:nvSpPr>
          <p:cNvPr id="12" name="object 12"/>
          <p:cNvSpPr txBox="1"/>
          <p:nvPr/>
        </p:nvSpPr>
        <p:spPr>
          <a:xfrm>
            <a:off x="365773" y="2150331"/>
            <a:ext cx="92075" cy="26352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condition</a:t>
            </a:r>
            <a:endParaRPr sz="450">
              <a:latin typeface="Microsoft Sans Serif"/>
              <a:cs typeface="Microsoft Sans Serif"/>
            </a:endParaRPr>
          </a:p>
        </p:txBody>
      </p:sp>
      <p:sp>
        <p:nvSpPr>
          <p:cNvPr id="13" name="object 13"/>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50</a:t>
            </a: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23964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95" dirty="0">
                <a:solidFill>
                  <a:srgbClr val="F9F9F9"/>
                </a:solidFill>
              </a:rPr>
              <a:t> </a:t>
            </a:r>
            <a:r>
              <a:rPr sz="1200" spc="-70" dirty="0">
                <a:solidFill>
                  <a:srgbClr val="F9F9F9"/>
                </a:solidFill>
              </a:rPr>
              <a:t>your</a:t>
            </a:r>
            <a:r>
              <a:rPr sz="1200" spc="100" dirty="0">
                <a:solidFill>
                  <a:srgbClr val="F9F9F9"/>
                </a:solidFill>
              </a:rPr>
              <a:t> </a:t>
            </a:r>
            <a:r>
              <a:rPr sz="1200" spc="-50" dirty="0">
                <a:solidFill>
                  <a:srgbClr val="F9F9F9"/>
                </a:solidFill>
              </a:rPr>
              <a:t>categorical</a:t>
            </a:r>
            <a:r>
              <a:rPr sz="1200" spc="100" dirty="0">
                <a:solidFill>
                  <a:srgbClr val="F9F9F9"/>
                </a:solidFill>
              </a:rPr>
              <a:t> </a:t>
            </a:r>
            <a:r>
              <a:rPr sz="1200" spc="-60" dirty="0">
                <a:solidFill>
                  <a:srgbClr val="F9F9F9"/>
                </a:solidFill>
              </a:rPr>
              <a:t>results</a:t>
            </a:r>
            <a:endParaRPr sz="1200"/>
          </a:p>
        </p:txBody>
      </p:sp>
      <p:sp>
        <p:nvSpPr>
          <p:cNvPr id="3" name="object 3"/>
          <p:cNvSpPr txBox="1"/>
          <p:nvPr/>
        </p:nvSpPr>
        <p:spPr>
          <a:xfrm>
            <a:off x="347294" y="426006"/>
            <a:ext cx="3729354" cy="421640"/>
          </a:xfrm>
          <a:prstGeom prst="rect">
            <a:avLst/>
          </a:prstGeom>
        </p:spPr>
        <p:txBody>
          <a:bodyPr vert="horz" wrap="square" lIns="0" tIns="12700" rIns="0" bIns="0" rtlCol="0">
            <a:spAutoFit/>
          </a:bodyPr>
          <a:lstStyle/>
          <a:p>
            <a:pPr marL="12700" marR="5080">
              <a:lnSpc>
                <a:spcPct val="118000"/>
              </a:lnSpc>
              <a:spcBef>
                <a:spcPts val="100"/>
              </a:spcBef>
            </a:pPr>
            <a:r>
              <a:rPr sz="1100" spc="-15" dirty="0">
                <a:solidFill>
                  <a:srgbClr val="22373A"/>
                </a:solidFill>
                <a:latin typeface="Tahoma"/>
                <a:cs typeface="Tahoma"/>
              </a:rPr>
              <a:t>And </a:t>
            </a:r>
            <a:r>
              <a:rPr sz="1100" spc="-60" dirty="0">
                <a:solidFill>
                  <a:srgbClr val="22373A"/>
                </a:solidFill>
                <a:latin typeface="Tahoma"/>
                <a:cs typeface="Tahoma"/>
              </a:rPr>
              <a:t>you </a:t>
            </a:r>
            <a:r>
              <a:rPr sz="1100" spc="-45" dirty="0">
                <a:solidFill>
                  <a:srgbClr val="22373A"/>
                </a:solidFill>
                <a:latin typeface="Tahoma"/>
                <a:cs typeface="Tahoma"/>
              </a:rPr>
              <a:t>can </a:t>
            </a:r>
            <a:r>
              <a:rPr sz="1100" spc="-50" dirty="0">
                <a:solidFill>
                  <a:srgbClr val="22373A"/>
                </a:solidFill>
                <a:latin typeface="Tahoma"/>
                <a:cs typeface="Tahoma"/>
              </a:rPr>
              <a:t>also </a:t>
            </a:r>
            <a:r>
              <a:rPr sz="1100" spc="-80" dirty="0">
                <a:solidFill>
                  <a:srgbClr val="22373A"/>
                </a:solidFill>
                <a:latin typeface="Tahoma"/>
                <a:cs typeface="Tahoma"/>
              </a:rPr>
              <a:t>use</a:t>
            </a:r>
            <a:r>
              <a:rPr sz="1100" spc="-75" dirty="0">
                <a:solidFill>
                  <a:srgbClr val="22373A"/>
                </a:solidFill>
                <a:latin typeface="Tahoma"/>
                <a:cs typeface="Tahoma"/>
              </a:rPr>
              <a:t> </a:t>
            </a:r>
            <a:r>
              <a:rPr sz="1100" spc="-45" dirty="0">
                <a:solidFill>
                  <a:srgbClr val="22373A"/>
                </a:solidFill>
                <a:latin typeface="Tahoma"/>
                <a:cs typeface="Tahoma"/>
              </a:rPr>
              <a:t>predicted </a:t>
            </a:r>
            <a:r>
              <a:rPr sz="1100" spc="-65" dirty="0">
                <a:solidFill>
                  <a:srgbClr val="22373A"/>
                </a:solidFill>
                <a:latin typeface="Tahoma"/>
                <a:cs typeface="Tahoma"/>
              </a:rPr>
              <a:t>draws</a:t>
            </a:r>
            <a:r>
              <a:rPr sz="1100" spc="-60" dirty="0">
                <a:solidFill>
                  <a:srgbClr val="22373A"/>
                </a:solidFill>
                <a:latin typeface="Tahoma"/>
                <a:cs typeface="Tahoma"/>
              </a:rPr>
              <a:t> </a:t>
            </a:r>
            <a:r>
              <a:rPr sz="1100" spc="-70" dirty="0">
                <a:solidFill>
                  <a:srgbClr val="22373A"/>
                </a:solidFill>
                <a:latin typeface="Tahoma"/>
                <a:cs typeface="Tahoma"/>
              </a:rPr>
              <a:t>as</a:t>
            </a:r>
            <a:r>
              <a:rPr sz="1100" spc="-65" dirty="0">
                <a:solidFill>
                  <a:srgbClr val="22373A"/>
                </a:solidFill>
                <a:latin typeface="Tahoma"/>
                <a:cs typeface="Tahoma"/>
              </a:rPr>
              <a:t> </a:t>
            </a:r>
            <a:r>
              <a:rPr sz="1100" spc="-50" dirty="0">
                <a:solidFill>
                  <a:srgbClr val="22373A"/>
                </a:solidFill>
                <a:latin typeface="Tahoma"/>
                <a:cs typeface="Tahoma"/>
              </a:rPr>
              <a:t>well </a:t>
            </a:r>
            <a:r>
              <a:rPr sz="1100" spc="-55" dirty="0">
                <a:solidFill>
                  <a:srgbClr val="22373A"/>
                </a:solidFill>
                <a:latin typeface="Tahoma"/>
                <a:cs typeface="Tahoma"/>
              </a:rPr>
              <a:t>e.g. </a:t>
            </a:r>
            <a:r>
              <a:rPr sz="1100" spc="-40" dirty="0">
                <a:solidFill>
                  <a:srgbClr val="22373A"/>
                </a:solidFill>
                <a:latin typeface="Tahoma"/>
                <a:cs typeface="Tahoma"/>
              </a:rPr>
              <a:t>predicting the </a:t>
            </a:r>
            <a:r>
              <a:rPr sz="1100" spc="-330" dirty="0">
                <a:solidFill>
                  <a:srgbClr val="22373A"/>
                </a:solidFill>
                <a:latin typeface="Tahoma"/>
                <a:cs typeface="Tahoma"/>
              </a:rPr>
              <a:t> </a:t>
            </a:r>
            <a:r>
              <a:rPr sz="1100" spc="-20" dirty="0">
                <a:solidFill>
                  <a:srgbClr val="22373A"/>
                </a:solidFill>
                <a:latin typeface="Tahoma"/>
                <a:cs typeface="Tahoma"/>
              </a:rPr>
              <a:t>trial-by-trial</a:t>
            </a:r>
            <a:r>
              <a:rPr sz="1100" spc="20" dirty="0">
                <a:solidFill>
                  <a:srgbClr val="22373A"/>
                </a:solidFill>
                <a:latin typeface="Tahoma"/>
                <a:cs typeface="Tahoma"/>
              </a:rPr>
              <a:t> </a:t>
            </a:r>
            <a:r>
              <a:rPr sz="1100" spc="-30" dirty="0">
                <a:solidFill>
                  <a:srgbClr val="22373A"/>
                </a:solidFill>
                <a:latin typeface="Tahoma"/>
                <a:cs typeface="Tahoma"/>
              </a:rPr>
              <a:t>variability</a:t>
            </a:r>
            <a:r>
              <a:rPr sz="1100" spc="20" dirty="0">
                <a:solidFill>
                  <a:srgbClr val="22373A"/>
                </a:solidFill>
                <a:latin typeface="Tahoma"/>
                <a:cs typeface="Tahoma"/>
              </a:rPr>
              <a:t> </a:t>
            </a:r>
            <a:r>
              <a:rPr sz="1100" spc="-45" dirty="0">
                <a:solidFill>
                  <a:srgbClr val="22373A"/>
                </a:solidFill>
                <a:latin typeface="Tahoma"/>
                <a:cs typeface="Tahoma"/>
              </a:rPr>
              <a:t>rather</a:t>
            </a:r>
            <a:r>
              <a:rPr sz="1100" spc="25" dirty="0">
                <a:solidFill>
                  <a:srgbClr val="22373A"/>
                </a:solidFill>
                <a:latin typeface="Tahoma"/>
                <a:cs typeface="Tahoma"/>
              </a:rPr>
              <a:t> </a:t>
            </a:r>
            <a:r>
              <a:rPr sz="1100" spc="-35" dirty="0">
                <a:solidFill>
                  <a:srgbClr val="22373A"/>
                </a:solidFill>
                <a:latin typeface="Tahoma"/>
                <a:cs typeface="Tahoma"/>
              </a:rPr>
              <a:t>than</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30" dirty="0">
                <a:solidFill>
                  <a:srgbClr val="22373A"/>
                </a:solidFill>
                <a:latin typeface="Tahoma"/>
                <a:cs typeface="Tahoma"/>
              </a:rPr>
              <a:t>variability</a:t>
            </a:r>
            <a:r>
              <a:rPr sz="1100" spc="20" dirty="0">
                <a:solidFill>
                  <a:srgbClr val="22373A"/>
                </a:solidFill>
                <a:latin typeface="Tahoma"/>
                <a:cs typeface="Tahoma"/>
              </a:rPr>
              <a:t> </a:t>
            </a:r>
            <a:r>
              <a:rPr sz="1100" spc="-25" dirty="0">
                <a:solidFill>
                  <a:srgbClr val="22373A"/>
                </a:solidFill>
                <a:latin typeface="Tahoma"/>
                <a:cs typeface="Tahoma"/>
              </a:rPr>
              <a:t>in</a:t>
            </a:r>
            <a:r>
              <a:rPr sz="1100" spc="20"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60" dirty="0">
                <a:solidFill>
                  <a:srgbClr val="22373A"/>
                </a:solidFill>
                <a:latin typeface="Tahoma"/>
                <a:cs typeface="Tahoma"/>
              </a:rPr>
              <a:t>mean.</a:t>
            </a:r>
            <a:endParaRPr sz="1100">
              <a:latin typeface="Tahoma"/>
              <a:cs typeface="Tahoma"/>
            </a:endParaRPr>
          </a:p>
        </p:txBody>
      </p:sp>
      <p:sp>
        <p:nvSpPr>
          <p:cNvPr id="4" name="object 4"/>
          <p:cNvSpPr/>
          <p:nvPr/>
        </p:nvSpPr>
        <p:spPr>
          <a:xfrm>
            <a:off x="322046" y="896975"/>
            <a:ext cx="3964304" cy="749300"/>
          </a:xfrm>
          <a:custGeom>
            <a:avLst/>
            <a:gdLst/>
            <a:ahLst/>
            <a:cxnLst/>
            <a:rect l="l" t="t" r="r" b="b"/>
            <a:pathLst>
              <a:path w="3964304" h="749300">
                <a:moveTo>
                  <a:pt x="3963911" y="0"/>
                </a:moveTo>
                <a:lnTo>
                  <a:pt x="0" y="0"/>
                </a:lnTo>
                <a:lnTo>
                  <a:pt x="0" y="749109"/>
                </a:lnTo>
                <a:lnTo>
                  <a:pt x="3963911" y="749109"/>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887546"/>
            <a:ext cx="2364740" cy="738505"/>
          </a:xfrm>
          <a:prstGeom prst="rect">
            <a:avLst/>
          </a:prstGeom>
        </p:spPr>
        <p:txBody>
          <a:bodyPr vert="horz" wrap="square" lIns="0" tIns="12700" rIns="0" bIns="0" rtlCol="0">
            <a:spAutoFit/>
          </a:bodyPr>
          <a:lstStyle/>
          <a:p>
            <a:pPr marL="93345" marR="448309" indent="-81280">
              <a:lnSpc>
                <a:spcPct val="111400"/>
              </a:lnSpc>
              <a:spcBef>
                <a:spcPts val="100"/>
              </a:spcBef>
            </a:pPr>
            <a:r>
              <a:rPr sz="600" spc="15" dirty="0">
                <a:solidFill>
                  <a:srgbClr val="22373A"/>
                </a:solidFill>
                <a:latin typeface="SimSun"/>
                <a:cs typeface="SimSun"/>
              </a:rPr>
              <a:t>categorical_data </a:t>
            </a:r>
            <a:r>
              <a:rPr sz="600" spc="15" dirty="0">
                <a:latin typeface="SimSun"/>
                <a:cs typeface="SimSun"/>
              </a:rPr>
              <a:t>%&gt;% </a:t>
            </a:r>
            <a:r>
              <a:rPr sz="600" spc="20" dirty="0">
                <a:latin typeface="SimSun"/>
                <a:cs typeface="SimSun"/>
              </a:rPr>
              <a:t> </a:t>
            </a: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(condition) </a:t>
            </a:r>
            <a:r>
              <a:rPr sz="600" spc="15" dirty="0">
                <a:latin typeface="SimSun"/>
                <a:cs typeface="SimSun"/>
              </a:rPr>
              <a:t>%&gt;% </a:t>
            </a:r>
            <a:r>
              <a:rPr sz="600" spc="20" dirty="0">
                <a:latin typeface="SimSun"/>
                <a:cs typeface="SimSun"/>
              </a:rPr>
              <a:t> </a:t>
            </a:r>
            <a:r>
              <a:rPr sz="600" spc="15" dirty="0">
                <a:latin typeface="SimSun"/>
                <a:cs typeface="SimSun"/>
              </a:rPr>
              <a:t>add_predicted_draws</a:t>
            </a:r>
            <a:r>
              <a:rPr sz="600" spc="15" dirty="0">
                <a:solidFill>
                  <a:srgbClr val="22373A"/>
                </a:solidFill>
                <a:latin typeface="SimSun"/>
                <a:cs typeface="SimSun"/>
              </a:rPr>
              <a:t>(categorical_model) </a:t>
            </a:r>
            <a:r>
              <a:rPr sz="600" spc="15" dirty="0">
                <a:latin typeface="SimSun"/>
                <a:cs typeface="SimSun"/>
              </a:rPr>
              <a:t>%&gt;% </a:t>
            </a:r>
            <a:r>
              <a:rPr sz="600" spc="20" dirty="0">
                <a:latin typeface="SimSun"/>
                <a:cs typeface="SimSun"/>
              </a:rPr>
              <a:t> </a:t>
            </a: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y</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condition, </a:t>
            </a:r>
            <a:r>
              <a:rPr sz="600" spc="15" dirty="0">
                <a:solidFill>
                  <a:srgbClr val="C4A000"/>
                </a:solidFill>
                <a:latin typeface="SimSun"/>
                <a:cs typeface="SimSun"/>
              </a:rPr>
              <a:t>x = </a:t>
            </a:r>
            <a:r>
              <a:rPr sz="600" spc="15" dirty="0">
                <a:solidFill>
                  <a:srgbClr val="22373A"/>
                </a:solidFill>
                <a:latin typeface="SimSun"/>
                <a:cs typeface="SimSun"/>
              </a:rPr>
              <a:t>.prediction))</a:t>
            </a:r>
            <a:r>
              <a:rPr sz="600" spc="10"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5080">
              <a:lnSpc>
                <a:spcPct val="111400"/>
              </a:lnSpc>
            </a:pPr>
            <a:r>
              <a:rPr sz="600" spc="15" dirty="0">
                <a:latin typeface="SimSun"/>
                <a:cs typeface="SimSun"/>
              </a:rPr>
              <a:t>stat_interval</a:t>
            </a:r>
            <a:r>
              <a:rPr sz="600" spc="15" dirty="0">
                <a:solidFill>
                  <a:srgbClr val="22373A"/>
                </a:solidFill>
                <a:latin typeface="SimSun"/>
                <a:cs typeface="SimSun"/>
              </a:rPr>
              <a:t>(</a:t>
            </a:r>
            <a:r>
              <a:rPr sz="600" spc="15" dirty="0">
                <a:solidFill>
                  <a:srgbClr val="C4A000"/>
                </a:solidFill>
                <a:latin typeface="SimSun"/>
                <a:cs typeface="SimSun"/>
              </a:rPr>
              <a:t>.width = </a:t>
            </a:r>
            <a:r>
              <a:rPr sz="600" spc="15" dirty="0">
                <a:latin typeface="SimSun"/>
                <a:cs typeface="SimSun"/>
              </a:rPr>
              <a:t>c</a:t>
            </a:r>
            <a:r>
              <a:rPr sz="600" spc="15" dirty="0">
                <a:solidFill>
                  <a:srgbClr val="22373A"/>
                </a:solidFill>
                <a:latin typeface="SimSun"/>
                <a:cs typeface="SimSun"/>
              </a:rPr>
              <a:t>(.</a:t>
            </a:r>
            <a:r>
              <a:rPr sz="600" spc="15" dirty="0">
                <a:solidFill>
                  <a:srgbClr val="0000CE"/>
                </a:solidFill>
                <a:latin typeface="SimSun"/>
                <a:cs typeface="SimSun"/>
              </a:rPr>
              <a:t>50</a:t>
            </a:r>
            <a:r>
              <a:rPr sz="600" spc="15" dirty="0">
                <a:solidFill>
                  <a:srgbClr val="22373A"/>
                </a:solidFill>
                <a:latin typeface="SimSun"/>
                <a:cs typeface="SimSun"/>
              </a:rPr>
              <a:t>, .</a:t>
            </a:r>
            <a:r>
              <a:rPr sz="600" spc="15" dirty="0">
                <a:solidFill>
                  <a:srgbClr val="0000CE"/>
                </a:solidFill>
                <a:latin typeface="SimSun"/>
                <a:cs typeface="SimSun"/>
              </a:rPr>
              <a:t>80</a:t>
            </a:r>
            <a:r>
              <a:rPr sz="600" spc="15" dirty="0">
                <a:solidFill>
                  <a:srgbClr val="22373A"/>
                </a:solidFill>
                <a:latin typeface="SimSun"/>
                <a:cs typeface="SimSun"/>
              </a:rPr>
              <a:t>, .</a:t>
            </a:r>
            <a:r>
              <a:rPr sz="600" spc="15" dirty="0">
                <a:solidFill>
                  <a:srgbClr val="0000CE"/>
                </a:solidFill>
                <a:latin typeface="SimSun"/>
                <a:cs typeface="SimSun"/>
              </a:rPr>
              <a:t>95</a:t>
            </a:r>
            <a:r>
              <a:rPr sz="600" spc="15" dirty="0">
                <a:solidFill>
                  <a:srgbClr val="22373A"/>
                </a:solidFill>
                <a:latin typeface="SimSun"/>
                <a:cs typeface="SimSun"/>
              </a:rPr>
              <a:t>, .</a:t>
            </a:r>
            <a:r>
              <a:rPr sz="600" spc="15" dirty="0">
                <a:solidFill>
                  <a:srgbClr val="0000CE"/>
                </a:solidFill>
                <a:latin typeface="SimSun"/>
                <a:cs typeface="SimSun"/>
              </a:rPr>
              <a:t>99</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geom_point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a:t>
            </a:r>
            <a:r>
              <a:rPr sz="600" spc="20" dirty="0">
                <a:solidFill>
                  <a:srgbClr val="C4A000"/>
                </a:solidFill>
                <a:latin typeface="SimSun"/>
                <a:cs typeface="SimSun"/>
              </a:rPr>
              <a:t> </a:t>
            </a:r>
            <a:r>
              <a:rPr sz="600" spc="15" dirty="0">
                <a:solidFill>
                  <a:srgbClr val="22373A"/>
                </a:solidFill>
                <a:latin typeface="SimSun"/>
                <a:cs typeface="SimSun"/>
              </a:rPr>
              <a:t>response),</a:t>
            </a:r>
            <a:r>
              <a:rPr sz="600" spc="20" dirty="0">
                <a:solidFill>
                  <a:srgbClr val="22373A"/>
                </a:solidFill>
                <a:latin typeface="SimSun"/>
                <a:cs typeface="SimSun"/>
              </a:rPr>
              <a:t> </a:t>
            </a:r>
            <a:r>
              <a:rPr sz="600" spc="15" dirty="0">
                <a:solidFill>
                  <a:srgbClr val="C4A000"/>
                </a:solidFill>
                <a:latin typeface="SimSun"/>
                <a:cs typeface="SimSun"/>
              </a:rPr>
              <a:t>data =</a:t>
            </a:r>
            <a:r>
              <a:rPr sz="600" spc="20" dirty="0">
                <a:solidFill>
                  <a:srgbClr val="C4A000"/>
                </a:solidFill>
                <a:latin typeface="SimSun"/>
                <a:cs typeface="SimSun"/>
              </a:rPr>
              <a:t> </a:t>
            </a:r>
            <a:r>
              <a:rPr sz="600" spc="15" dirty="0">
                <a:solidFill>
                  <a:srgbClr val="22373A"/>
                </a:solidFill>
                <a:latin typeface="SimSun"/>
                <a:cs typeface="SimSun"/>
              </a:rPr>
              <a:t>categorical_data)</a:t>
            </a:r>
            <a:r>
              <a:rPr sz="600" spc="2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endParaRPr sz="600">
              <a:latin typeface="SimSun"/>
              <a:cs typeface="SimSun"/>
            </a:endParaRPr>
          </a:p>
        </p:txBody>
      </p:sp>
      <p:grpSp>
        <p:nvGrpSpPr>
          <p:cNvPr id="6" name="object 6"/>
          <p:cNvGrpSpPr/>
          <p:nvPr/>
        </p:nvGrpSpPr>
        <p:grpSpPr>
          <a:xfrm>
            <a:off x="359994" y="1772620"/>
            <a:ext cx="3888104" cy="1555750"/>
            <a:chOff x="359994" y="1772620"/>
            <a:chExt cx="3888104" cy="1555750"/>
          </a:xfrm>
        </p:grpSpPr>
        <p:sp>
          <p:nvSpPr>
            <p:cNvPr id="7" name="object 7"/>
            <p:cNvSpPr/>
            <p:nvPr/>
          </p:nvSpPr>
          <p:spPr>
            <a:xfrm>
              <a:off x="359994" y="1772620"/>
              <a:ext cx="3888104" cy="1555750"/>
            </a:xfrm>
            <a:custGeom>
              <a:avLst/>
              <a:gdLst/>
              <a:ahLst/>
              <a:cxnLst/>
              <a:rect l="l" t="t" r="r" b="b"/>
              <a:pathLst>
                <a:path w="3888104" h="1555750">
                  <a:moveTo>
                    <a:pt x="3888028" y="0"/>
                  </a:moveTo>
                  <a:lnTo>
                    <a:pt x="0" y="0"/>
                  </a:lnTo>
                  <a:lnTo>
                    <a:pt x="0" y="1555211"/>
                  </a:lnTo>
                  <a:lnTo>
                    <a:pt x="3888028" y="1555211"/>
                  </a:lnTo>
                  <a:lnTo>
                    <a:pt x="3888028" y="0"/>
                  </a:lnTo>
                  <a:close/>
                </a:path>
              </a:pathLst>
            </a:custGeom>
            <a:solidFill>
              <a:srgbClr val="FFFFFF"/>
            </a:solidFill>
          </p:spPr>
          <p:txBody>
            <a:bodyPr wrap="square" lIns="0" tIns="0" rIns="0" bIns="0" rtlCol="0"/>
            <a:lstStyle/>
            <a:p>
              <a:endParaRPr/>
            </a:p>
          </p:txBody>
        </p:sp>
        <p:sp>
          <p:nvSpPr>
            <p:cNvPr id="8" name="object 8"/>
            <p:cNvSpPr/>
            <p:nvPr/>
          </p:nvSpPr>
          <p:spPr>
            <a:xfrm>
              <a:off x="521833" y="1802212"/>
              <a:ext cx="3361054" cy="1353820"/>
            </a:xfrm>
            <a:custGeom>
              <a:avLst/>
              <a:gdLst/>
              <a:ahLst/>
              <a:cxnLst/>
              <a:rect l="l" t="t" r="r" b="b"/>
              <a:pathLst>
                <a:path w="3361054" h="1353820">
                  <a:moveTo>
                    <a:pt x="3360768" y="0"/>
                  </a:moveTo>
                  <a:lnTo>
                    <a:pt x="0" y="0"/>
                  </a:lnTo>
                  <a:lnTo>
                    <a:pt x="0" y="1353303"/>
                  </a:lnTo>
                  <a:lnTo>
                    <a:pt x="3360768" y="1353303"/>
                  </a:lnTo>
                  <a:lnTo>
                    <a:pt x="3360768" y="0"/>
                  </a:lnTo>
                  <a:close/>
                </a:path>
              </a:pathLst>
            </a:custGeom>
            <a:solidFill>
              <a:srgbClr val="EBEBEB"/>
            </a:solidFill>
          </p:spPr>
          <p:txBody>
            <a:bodyPr wrap="square" lIns="0" tIns="0" rIns="0" bIns="0" rtlCol="0"/>
            <a:lstStyle/>
            <a:p>
              <a:endParaRPr/>
            </a:p>
          </p:txBody>
        </p:sp>
        <p:sp>
          <p:nvSpPr>
            <p:cNvPr id="9" name="object 9"/>
            <p:cNvSpPr/>
            <p:nvPr/>
          </p:nvSpPr>
          <p:spPr>
            <a:xfrm>
              <a:off x="1377145" y="1802212"/>
              <a:ext cx="2020570" cy="1353820"/>
            </a:xfrm>
            <a:custGeom>
              <a:avLst/>
              <a:gdLst/>
              <a:ahLst/>
              <a:cxnLst/>
              <a:rect l="l" t="t" r="r" b="b"/>
              <a:pathLst>
                <a:path w="2020570" h="1353820">
                  <a:moveTo>
                    <a:pt x="0" y="1353303"/>
                  </a:moveTo>
                  <a:lnTo>
                    <a:pt x="0" y="0"/>
                  </a:lnTo>
                </a:path>
                <a:path w="2020570" h="1353820">
                  <a:moveTo>
                    <a:pt x="1010293" y="1353303"/>
                  </a:moveTo>
                  <a:lnTo>
                    <a:pt x="1010293" y="0"/>
                  </a:lnTo>
                </a:path>
                <a:path w="2020570" h="1353820">
                  <a:moveTo>
                    <a:pt x="2020532" y="1353303"/>
                  </a:moveTo>
                  <a:lnTo>
                    <a:pt x="2020532" y="0"/>
                  </a:lnTo>
                </a:path>
              </a:pathLst>
            </a:custGeom>
            <a:ln w="3175">
              <a:solidFill>
                <a:srgbClr val="FFFFFF"/>
              </a:solidFill>
            </a:ln>
          </p:spPr>
          <p:txBody>
            <a:bodyPr wrap="square" lIns="0" tIns="0" rIns="0" bIns="0" rtlCol="0"/>
            <a:lstStyle/>
            <a:p>
              <a:endParaRPr/>
            </a:p>
          </p:txBody>
        </p:sp>
        <p:sp>
          <p:nvSpPr>
            <p:cNvPr id="10" name="object 10"/>
            <p:cNvSpPr/>
            <p:nvPr/>
          </p:nvSpPr>
          <p:spPr>
            <a:xfrm>
              <a:off x="521833" y="1958381"/>
              <a:ext cx="3361054" cy="1041400"/>
            </a:xfrm>
            <a:custGeom>
              <a:avLst/>
              <a:gdLst/>
              <a:ahLst/>
              <a:cxnLst/>
              <a:rect l="l" t="t" r="r" b="b"/>
              <a:pathLst>
                <a:path w="3361054" h="1041400">
                  <a:moveTo>
                    <a:pt x="0" y="1040965"/>
                  </a:moveTo>
                  <a:lnTo>
                    <a:pt x="3360768" y="1040965"/>
                  </a:lnTo>
                </a:path>
                <a:path w="3361054" h="1041400">
                  <a:moveTo>
                    <a:pt x="0" y="780737"/>
                  </a:moveTo>
                  <a:lnTo>
                    <a:pt x="3360768" y="780737"/>
                  </a:lnTo>
                </a:path>
                <a:path w="3361054" h="1041400">
                  <a:moveTo>
                    <a:pt x="0" y="520455"/>
                  </a:moveTo>
                  <a:lnTo>
                    <a:pt x="3360768" y="520455"/>
                  </a:lnTo>
                </a:path>
                <a:path w="3361054" h="1041400">
                  <a:moveTo>
                    <a:pt x="0" y="260227"/>
                  </a:moveTo>
                  <a:lnTo>
                    <a:pt x="3360768" y="260227"/>
                  </a:lnTo>
                </a:path>
                <a:path w="3361054" h="1041400">
                  <a:moveTo>
                    <a:pt x="0" y="0"/>
                  </a:moveTo>
                  <a:lnTo>
                    <a:pt x="3360768" y="0"/>
                  </a:lnTo>
                </a:path>
              </a:pathLst>
            </a:custGeom>
            <a:ln w="5778">
              <a:solidFill>
                <a:srgbClr val="FFFFFF"/>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674600" y="1802212"/>
              <a:ext cx="3055234" cy="1368100"/>
            </a:xfrm>
            <a:prstGeom prst="rect">
              <a:avLst/>
            </a:prstGeom>
          </p:spPr>
        </p:pic>
      </p:grpSp>
      <p:sp>
        <p:nvSpPr>
          <p:cNvPr id="12" name="object 12"/>
          <p:cNvSpPr txBox="1"/>
          <p:nvPr/>
        </p:nvSpPr>
        <p:spPr>
          <a:xfrm>
            <a:off x="450056" y="2955489"/>
            <a:ext cx="58419"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A</a:t>
            </a:r>
            <a:endParaRPr sz="350">
              <a:latin typeface="Microsoft Sans Serif"/>
              <a:cs typeface="Microsoft Sans Serif"/>
            </a:endParaRPr>
          </a:p>
        </p:txBody>
      </p:sp>
      <p:sp>
        <p:nvSpPr>
          <p:cNvPr id="13" name="object 13"/>
          <p:cNvSpPr txBox="1"/>
          <p:nvPr/>
        </p:nvSpPr>
        <p:spPr>
          <a:xfrm>
            <a:off x="450056" y="2695261"/>
            <a:ext cx="58419"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B</a:t>
            </a:r>
            <a:endParaRPr sz="350">
              <a:latin typeface="Microsoft Sans Serif"/>
              <a:cs typeface="Microsoft Sans Serif"/>
            </a:endParaRPr>
          </a:p>
        </p:txBody>
      </p:sp>
      <p:sp>
        <p:nvSpPr>
          <p:cNvPr id="14" name="object 14"/>
          <p:cNvSpPr txBox="1"/>
          <p:nvPr/>
        </p:nvSpPr>
        <p:spPr>
          <a:xfrm>
            <a:off x="447410" y="2435033"/>
            <a:ext cx="60960"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C</a:t>
            </a:r>
            <a:endParaRPr sz="350">
              <a:latin typeface="Microsoft Sans Serif"/>
              <a:cs typeface="Microsoft Sans Serif"/>
            </a:endParaRPr>
          </a:p>
        </p:txBody>
      </p:sp>
      <p:sp>
        <p:nvSpPr>
          <p:cNvPr id="15" name="object 15"/>
          <p:cNvSpPr txBox="1"/>
          <p:nvPr/>
        </p:nvSpPr>
        <p:spPr>
          <a:xfrm>
            <a:off x="447410" y="2174751"/>
            <a:ext cx="60960"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D</a:t>
            </a:r>
            <a:endParaRPr sz="350">
              <a:latin typeface="Microsoft Sans Serif"/>
              <a:cs typeface="Microsoft Sans Serif"/>
            </a:endParaRPr>
          </a:p>
        </p:txBody>
      </p:sp>
      <p:sp>
        <p:nvSpPr>
          <p:cNvPr id="16" name="object 16"/>
          <p:cNvSpPr txBox="1"/>
          <p:nvPr/>
        </p:nvSpPr>
        <p:spPr>
          <a:xfrm>
            <a:off x="450056" y="1914523"/>
            <a:ext cx="58419"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E</a:t>
            </a:r>
            <a:endParaRPr sz="350">
              <a:latin typeface="Microsoft Sans Serif"/>
              <a:cs typeface="Microsoft Sans Serif"/>
            </a:endParaRPr>
          </a:p>
        </p:txBody>
      </p:sp>
      <p:sp>
        <p:nvSpPr>
          <p:cNvPr id="17" name="object 17"/>
          <p:cNvSpPr/>
          <p:nvPr/>
        </p:nvSpPr>
        <p:spPr>
          <a:xfrm>
            <a:off x="507037" y="1958381"/>
            <a:ext cx="15240" cy="1041400"/>
          </a:xfrm>
          <a:custGeom>
            <a:avLst/>
            <a:gdLst/>
            <a:ahLst/>
            <a:cxnLst/>
            <a:rect l="l" t="t" r="r" b="b"/>
            <a:pathLst>
              <a:path w="15240" h="1041400">
                <a:moveTo>
                  <a:pt x="0" y="1040965"/>
                </a:moveTo>
                <a:lnTo>
                  <a:pt x="14796" y="1040965"/>
                </a:lnTo>
              </a:path>
              <a:path w="15240" h="1041400">
                <a:moveTo>
                  <a:pt x="0" y="780737"/>
                </a:moveTo>
                <a:lnTo>
                  <a:pt x="14796" y="780737"/>
                </a:lnTo>
              </a:path>
              <a:path w="15240" h="1041400">
                <a:moveTo>
                  <a:pt x="0" y="520455"/>
                </a:moveTo>
                <a:lnTo>
                  <a:pt x="14796" y="520455"/>
                </a:lnTo>
              </a:path>
              <a:path w="15240" h="1041400">
                <a:moveTo>
                  <a:pt x="0" y="260227"/>
                </a:moveTo>
                <a:lnTo>
                  <a:pt x="14796" y="260227"/>
                </a:lnTo>
              </a:path>
              <a:path w="15240" h="1041400">
                <a:moveTo>
                  <a:pt x="0" y="0"/>
                </a:moveTo>
                <a:lnTo>
                  <a:pt x="14796" y="0"/>
                </a:lnTo>
              </a:path>
            </a:pathLst>
          </a:custGeom>
          <a:ln w="5778">
            <a:solidFill>
              <a:srgbClr val="333333"/>
            </a:solidFill>
          </a:ln>
        </p:spPr>
        <p:txBody>
          <a:bodyPr wrap="square" lIns="0" tIns="0" rIns="0" bIns="0" rtlCol="0"/>
          <a:lstStyle/>
          <a:p>
            <a:endParaRPr/>
          </a:p>
        </p:txBody>
      </p:sp>
      <p:sp>
        <p:nvSpPr>
          <p:cNvPr id="18" name="object 18"/>
          <p:cNvSpPr txBox="1"/>
          <p:nvPr/>
        </p:nvSpPr>
        <p:spPr>
          <a:xfrm>
            <a:off x="831623" y="3155722"/>
            <a:ext cx="101600" cy="83820"/>
          </a:xfrm>
          <a:prstGeom prst="rect">
            <a:avLst/>
          </a:prstGeom>
        </p:spPr>
        <p:txBody>
          <a:bodyPr vert="horz" wrap="square" lIns="0" tIns="16510" rIns="0" bIns="0" rtlCol="0">
            <a:spAutoFit/>
          </a:bodyPr>
          <a:lstStyle/>
          <a:p>
            <a:pPr marL="12700">
              <a:lnSpc>
                <a:spcPct val="100000"/>
              </a:lnSpc>
              <a:spcBef>
                <a:spcPts val="130"/>
              </a:spcBef>
            </a:pPr>
            <a:r>
              <a:rPr sz="350" spc="95" dirty="0">
                <a:solidFill>
                  <a:srgbClr val="4D4D4D"/>
                </a:solidFill>
                <a:latin typeface="Microsoft Sans Serif"/>
                <a:cs typeface="Microsoft Sans Serif"/>
              </a:rPr>
              <a:t>−2</a:t>
            </a:r>
            <a:endParaRPr sz="350">
              <a:latin typeface="Microsoft Sans Serif"/>
              <a:cs typeface="Microsoft Sans Serif"/>
            </a:endParaRPr>
          </a:p>
        </p:txBody>
      </p:sp>
      <p:sp>
        <p:nvSpPr>
          <p:cNvPr id="19" name="object 19"/>
          <p:cNvSpPr txBox="1"/>
          <p:nvPr/>
        </p:nvSpPr>
        <p:spPr>
          <a:xfrm>
            <a:off x="1856065" y="3155722"/>
            <a:ext cx="52705"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0</a:t>
            </a:r>
            <a:endParaRPr sz="350">
              <a:latin typeface="Microsoft Sans Serif"/>
              <a:cs typeface="Microsoft Sans Serif"/>
            </a:endParaRPr>
          </a:p>
        </p:txBody>
      </p:sp>
      <p:sp>
        <p:nvSpPr>
          <p:cNvPr id="20" name="object 20"/>
          <p:cNvSpPr txBox="1"/>
          <p:nvPr/>
        </p:nvSpPr>
        <p:spPr>
          <a:xfrm>
            <a:off x="2866358" y="3155722"/>
            <a:ext cx="52705"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2</a:t>
            </a:r>
            <a:endParaRPr sz="350">
              <a:latin typeface="Microsoft Sans Serif"/>
              <a:cs typeface="Microsoft Sans Serif"/>
            </a:endParaRPr>
          </a:p>
        </p:txBody>
      </p:sp>
      <p:sp>
        <p:nvSpPr>
          <p:cNvPr id="21" name="object 21"/>
          <p:cNvSpPr txBox="1"/>
          <p:nvPr/>
        </p:nvSpPr>
        <p:spPr>
          <a:xfrm>
            <a:off x="2052518" y="3213071"/>
            <a:ext cx="299720"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Microsoft Sans Serif"/>
                <a:cs typeface="Microsoft Sans Serif"/>
              </a:rPr>
              <a:t>.prediction</a:t>
            </a:r>
            <a:endParaRPr sz="450">
              <a:latin typeface="Microsoft Sans Serif"/>
              <a:cs typeface="Microsoft Sans Serif"/>
            </a:endParaRPr>
          </a:p>
        </p:txBody>
      </p:sp>
      <p:sp>
        <p:nvSpPr>
          <p:cNvPr id="22" name="object 22"/>
          <p:cNvSpPr txBox="1"/>
          <p:nvPr/>
        </p:nvSpPr>
        <p:spPr>
          <a:xfrm>
            <a:off x="365773" y="2347270"/>
            <a:ext cx="92075" cy="26352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condition</a:t>
            </a:r>
            <a:endParaRPr sz="450">
              <a:latin typeface="Microsoft Sans Serif"/>
              <a:cs typeface="Microsoft Sans Serif"/>
            </a:endParaRPr>
          </a:p>
        </p:txBody>
      </p:sp>
      <p:sp>
        <p:nvSpPr>
          <p:cNvPr id="23" name="object 23"/>
          <p:cNvSpPr txBox="1"/>
          <p:nvPr/>
        </p:nvSpPr>
        <p:spPr>
          <a:xfrm>
            <a:off x="3958678" y="2226645"/>
            <a:ext cx="144780" cy="97155"/>
          </a:xfrm>
          <a:prstGeom prst="rect">
            <a:avLst/>
          </a:prstGeom>
        </p:spPr>
        <p:txBody>
          <a:bodyPr vert="horz" wrap="square" lIns="0" tIns="14604" rIns="0" bIns="0" rtlCol="0">
            <a:spAutoFit/>
          </a:bodyPr>
          <a:lstStyle/>
          <a:p>
            <a:pPr marL="12700">
              <a:lnSpc>
                <a:spcPct val="100000"/>
              </a:lnSpc>
              <a:spcBef>
                <a:spcPts val="114"/>
              </a:spcBef>
            </a:pPr>
            <a:r>
              <a:rPr sz="450" dirty="0">
                <a:latin typeface="Microsoft Sans Serif"/>
                <a:cs typeface="Microsoft Sans Serif"/>
              </a:rPr>
              <a:t>l</a:t>
            </a:r>
            <a:r>
              <a:rPr sz="450" spc="-10" dirty="0">
                <a:latin typeface="Microsoft Sans Serif"/>
                <a:cs typeface="Microsoft Sans Serif"/>
              </a:rPr>
              <a:t>ev</a:t>
            </a:r>
            <a:r>
              <a:rPr sz="450" spc="5" dirty="0">
                <a:latin typeface="Microsoft Sans Serif"/>
                <a:cs typeface="Microsoft Sans Serif"/>
              </a:rPr>
              <a:t>el</a:t>
            </a:r>
            <a:endParaRPr sz="450">
              <a:latin typeface="Microsoft Sans Serif"/>
              <a:cs typeface="Microsoft Sans Serif"/>
            </a:endParaRPr>
          </a:p>
        </p:txBody>
      </p:sp>
      <p:pic>
        <p:nvPicPr>
          <p:cNvPr id="24" name="object 24"/>
          <p:cNvPicPr/>
          <p:nvPr/>
        </p:nvPicPr>
        <p:blipFill>
          <a:blip r:embed="rId3" cstate="print"/>
          <a:stretch>
            <a:fillRect/>
          </a:stretch>
        </p:blipFill>
        <p:spPr>
          <a:xfrm>
            <a:off x="3971378" y="2334872"/>
            <a:ext cx="93312" cy="373250"/>
          </a:xfrm>
          <a:prstGeom prst="rect">
            <a:avLst/>
          </a:prstGeom>
        </p:spPr>
      </p:pic>
      <p:sp>
        <p:nvSpPr>
          <p:cNvPr id="25" name="object 25"/>
          <p:cNvSpPr txBox="1"/>
          <p:nvPr/>
        </p:nvSpPr>
        <p:spPr>
          <a:xfrm>
            <a:off x="4081583" y="2337670"/>
            <a:ext cx="120014" cy="363855"/>
          </a:xfrm>
          <a:prstGeom prst="rect">
            <a:avLst/>
          </a:prstGeom>
        </p:spPr>
        <p:txBody>
          <a:bodyPr vert="horz" wrap="square" lIns="0" tIns="16510" rIns="0" bIns="0" rtlCol="0">
            <a:spAutoFit/>
          </a:bodyPr>
          <a:lstStyle/>
          <a:p>
            <a:pPr marL="12700">
              <a:lnSpc>
                <a:spcPct val="100000"/>
              </a:lnSpc>
              <a:spcBef>
                <a:spcPts val="130"/>
              </a:spcBef>
            </a:pPr>
            <a:r>
              <a:rPr sz="350" spc="15" dirty="0">
                <a:latin typeface="Microsoft Sans Serif"/>
                <a:cs typeface="Microsoft Sans Serif"/>
              </a:rPr>
              <a:t>0.99</a:t>
            </a:r>
            <a:endParaRPr sz="350">
              <a:latin typeface="Microsoft Sans Serif"/>
              <a:cs typeface="Microsoft Sans Serif"/>
            </a:endParaRPr>
          </a:p>
          <a:p>
            <a:pPr marL="12700">
              <a:lnSpc>
                <a:spcPct val="100000"/>
              </a:lnSpc>
              <a:spcBef>
                <a:spcPts val="315"/>
              </a:spcBef>
            </a:pPr>
            <a:r>
              <a:rPr sz="350" spc="15" dirty="0">
                <a:latin typeface="Microsoft Sans Serif"/>
                <a:cs typeface="Microsoft Sans Serif"/>
              </a:rPr>
              <a:t>0.95</a:t>
            </a:r>
            <a:endParaRPr sz="350">
              <a:latin typeface="Microsoft Sans Serif"/>
              <a:cs typeface="Microsoft Sans Serif"/>
            </a:endParaRPr>
          </a:p>
          <a:p>
            <a:pPr marL="12700">
              <a:lnSpc>
                <a:spcPct val="100000"/>
              </a:lnSpc>
              <a:spcBef>
                <a:spcPts val="315"/>
              </a:spcBef>
            </a:pPr>
            <a:r>
              <a:rPr sz="350" spc="15" dirty="0">
                <a:latin typeface="Microsoft Sans Serif"/>
                <a:cs typeface="Microsoft Sans Serif"/>
              </a:rPr>
              <a:t>0.8</a:t>
            </a:r>
            <a:endParaRPr sz="350">
              <a:latin typeface="Microsoft Sans Serif"/>
              <a:cs typeface="Microsoft Sans Serif"/>
            </a:endParaRPr>
          </a:p>
          <a:p>
            <a:pPr marL="12700">
              <a:lnSpc>
                <a:spcPct val="100000"/>
              </a:lnSpc>
              <a:spcBef>
                <a:spcPts val="315"/>
              </a:spcBef>
            </a:pPr>
            <a:r>
              <a:rPr sz="350" spc="15" dirty="0">
                <a:latin typeface="Microsoft Sans Serif"/>
                <a:cs typeface="Microsoft Sans Serif"/>
              </a:rPr>
              <a:t>0.5</a:t>
            </a:r>
            <a:endParaRPr sz="350">
              <a:latin typeface="Microsoft Sans Serif"/>
              <a:cs typeface="Microsoft Sans Serif"/>
            </a:endParaRPr>
          </a:p>
        </p:txBody>
      </p:sp>
      <p:sp>
        <p:nvSpPr>
          <p:cNvPr id="26" name="object 26"/>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51</a:t>
            </a:r>
            <a:endParaRPr sz="800">
              <a:latin typeface="Tahoma"/>
              <a:cs typeface="Tahoma"/>
            </a:endParaRPr>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76555"/>
          </a:xfrm>
          <a:custGeom>
            <a:avLst/>
            <a:gdLst/>
            <a:ahLst/>
            <a:cxnLst/>
            <a:rect l="l" t="t" r="r" b="b"/>
            <a:pathLst>
              <a:path w="4608195" h="376555">
                <a:moveTo>
                  <a:pt x="4608004" y="0"/>
                </a:moveTo>
                <a:lnTo>
                  <a:pt x="0" y="0"/>
                </a:lnTo>
                <a:lnTo>
                  <a:pt x="0" y="376377"/>
                </a:lnTo>
                <a:lnTo>
                  <a:pt x="4608004" y="376377"/>
                </a:lnTo>
                <a:lnTo>
                  <a:pt x="4608004" y="0"/>
                </a:lnTo>
                <a:close/>
              </a:path>
            </a:pathLst>
          </a:custGeom>
          <a:solidFill>
            <a:srgbClr val="22373A"/>
          </a:solidFill>
        </p:spPr>
        <p:txBody>
          <a:bodyPr wrap="square" lIns="0" tIns="0" rIns="0" bIns="0" rtlCol="0"/>
          <a:lstStyle/>
          <a:p>
            <a:endParaRPr/>
          </a:p>
        </p:txBody>
      </p:sp>
      <p:sp>
        <p:nvSpPr>
          <p:cNvPr id="3" name="object 3"/>
          <p:cNvSpPr txBox="1"/>
          <p:nvPr/>
        </p:nvSpPr>
        <p:spPr>
          <a:xfrm>
            <a:off x="122770" y="76375"/>
            <a:ext cx="651510" cy="207645"/>
          </a:xfrm>
          <a:prstGeom prst="rect">
            <a:avLst/>
          </a:prstGeom>
        </p:spPr>
        <p:txBody>
          <a:bodyPr vert="horz" wrap="square" lIns="0" tIns="12065" rIns="0" bIns="0" rtlCol="0">
            <a:spAutoFit/>
          </a:bodyPr>
          <a:lstStyle/>
          <a:p>
            <a:pPr marL="12700">
              <a:lnSpc>
                <a:spcPct val="100000"/>
              </a:lnSpc>
              <a:spcBef>
                <a:spcPts val="95"/>
              </a:spcBef>
            </a:pPr>
            <a:r>
              <a:rPr sz="1200" b="1" spc="-80" dirty="0">
                <a:solidFill>
                  <a:srgbClr val="F9F9F9"/>
                </a:solidFill>
                <a:latin typeface="Arial"/>
                <a:cs typeface="Arial"/>
              </a:rPr>
              <a:t>Exercises</a:t>
            </a:r>
            <a:endParaRPr sz="1200">
              <a:latin typeface="Arial"/>
              <a:cs typeface="Arial"/>
            </a:endParaRPr>
          </a:p>
        </p:txBody>
      </p:sp>
      <p:sp>
        <p:nvSpPr>
          <p:cNvPr id="4" name="object 4"/>
          <p:cNvSpPr txBox="1"/>
          <p:nvPr/>
        </p:nvSpPr>
        <p:spPr>
          <a:xfrm>
            <a:off x="347294" y="1691130"/>
            <a:ext cx="3668395"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22373A"/>
                </a:solidFill>
                <a:latin typeface="Tahoma"/>
                <a:cs typeface="Tahoma"/>
              </a:rPr>
              <a:t>Have</a:t>
            </a:r>
            <a:r>
              <a:rPr sz="1100" spc="15"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60" dirty="0">
                <a:solidFill>
                  <a:srgbClr val="22373A"/>
                </a:solidFill>
                <a:latin typeface="Tahoma"/>
                <a:cs typeface="Tahoma"/>
              </a:rPr>
              <a:t>go</a:t>
            </a:r>
            <a:r>
              <a:rPr sz="1100" spc="20" dirty="0">
                <a:solidFill>
                  <a:srgbClr val="22373A"/>
                </a:solidFill>
                <a:latin typeface="Tahoma"/>
                <a:cs typeface="Tahoma"/>
              </a:rPr>
              <a:t> </a:t>
            </a:r>
            <a:r>
              <a:rPr sz="1100" spc="-20" dirty="0">
                <a:solidFill>
                  <a:srgbClr val="22373A"/>
                </a:solidFill>
                <a:latin typeface="Tahoma"/>
                <a:cs typeface="Tahoma"/>
              </a:rPr>
              <a:t>at</a:t>
            </a:r>
            <a:r>
              <a:rPr sz="1100" spc="15" dirty="0">
                <a:solidFill>
                  <a:srgbClr val="22373A"/>
                </a:solidFill>
                <a:latin typeface="Tahoma"/>
                <a:cs typeface="Tahoma"/>
              </a:rPr>
              <a:t> </a:t>
            </a:r>
            <a:r>
              <a:rPr sz="1100" b="1" spc="-55" dirty="0">
                <a:solidFill>
                  <a:srgbClr val="22373A"/>
                </a:solidFill>
                <a:latin typeface="Arial"/>
                <a:cs typeface="Arial"/>
              </a:rPr>
              <a:t>Questions</a:t>
            </a:r>
            <a:r>
              <a:rPr sz="1100" b="1" spc="100" dirty="0">
                <a:solidFill>
                  <a:srgbClr val="22373A"/>
                </a:solidFill>
                <a:latin typeface="Arial"/>
                <a:cs typeface="Arial"/>
              </a:rPr>
              <a:t> </a:t>
            </a:r>
            <a:r>
              <a:rPr sz="1100" b="1" spc="-15" dirty="0">
                <a:solidFill>
                  <a:srgbClr val="22373A"/>
                </a:solidFill>
                <a:latin typeface="Arial"/>
                <a:cs typeface="Arial"/>
              </a:rPr>
              <a:t>2</a:t>
            </a:r>
            <a:r>
              <a:rPr sz="1100" b="1" spc="90" dirty="0">
                <a:solidFill>
                  <a:srgbClr val="22373A"/>
                </a:solidFill>
                <a:latin typeface="Arial"/>
                <a:cs typeface="Arial"/>
              </a:rPr>
              <a:t> </a:t>
            </a:r>
            <a:r>
              <a:rPr sz="1100" b="1" spc="-55" dirty="0">
                <a:solidFill>
                  <a:srgbClr val="22373A"/>
                </a:solidFill>
                <a:latin typeface="Arial"/>
                <a:cs typeface="Arial"/>
              </a:rPr>
              <a:t>and</a:t>
            </a:r>
            <a:r>
              <a:rPr sz="1100" b="1" spc="95" dirty="0">
                <a:solidFill>
                  <a:srgbClr val="22373A"/>
                </a:solidFill>
                <a:latin typeface="Arial"/>
                <a:cs typeface="Arial"/>
              </a:rPr>
              <a:t> </a:t>
            </a:r>
            <a:r>
              <a:rPr sz="1100" b="1" spc="-15" dirty="0">
                <a:solidFill>
                  <a:srgbClr val="22373A"/>
                </a:solidFill>
                <a:latin typeface="Arial"/>
                <a:cs typeface="Arial"/>
              </a:rPr>
              <a:t>3</a:t>
            </a:r>
            <a:r>
              <a:rPr sz="1100" b="1" spc="50" dirty="0">
                <a:solidFill>
                  <a:srgbClr val="22373A"/>
                </a:solidFill>
                <a:latin typeface="Arial"/>
                <a:cs typeface="Arial"/>
              </a:rPr>
              <a:t> </a:t>
            </a:r>
            <a:r>
              <a:rPr sz="1100" spc="-55" dirty="0">
                <a:solidFill>
                  <a:srgbClr val="22373A"/>
                </a:solidFill>
                <a:latin typeface="Tahoma"/>
                <a:cs typeface="Tahoma"/>
              </a:rPr>
              <a:t>on</a:t>
            </a:r>
            <a:r>
              <a:rPr sz="1100" spc="20"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65" dirty="0">
                <a:solidFill>
                  <a:srgbClr val="22373A"/>
                </a:solidFill>
                <a:latin typeface="Tahoma"/>
                <a:cs typeface="Tahoma"/>
              </a:rPr>
              <a:t>worksheet</a:t>
            </a:r>
            <a:r>
              <a:rPr sz="1100" spc="15" dirty="0">
                <a:solidFill>
                  <a:srgbClr val="22373A"/>
                </a:solidFill>
                <a:latin typeface="Tahoma"/>
                <a:cs typeface="Tahoma"/>
              </a:rPr>
              <a:t> </a:t>
            </a:r>
            <a:r>
              <a:rPr sz="1100" spc="-15" dirty="0">
                <a:solidFill>
                  <a:srgbClr val="22373A"/>
                </a:solidFill>
                <a:latin typeface="Tahoma"/>
                <a:cs typeface="Tahoma"/>
              </a:rPr>
              <a:t>to</a:t>
            </a:r>
            <a:r>
              <a:rPr sz="1100" spc="25" dirty="0">
                <a:solidFill>
                  <a:srgbClr val="22373A"/>
                </a:solidFill>
                <a:latin typeface="Tahoma"/>
                <a:cs typeface="Tahoma"/>
              </a:rPr>
              <a:t> </a:t>
            </a:r>
            <a:r>
              <a:rPr sz="1100" spc="-40" dirty="0">
                <a:solidFill>
                  <a:srgbClr val="22373A"/>
                </a:solidFill>
                <a:latin typeface="Tahoma"/>
                <a:cs typeface="Tahoma"/>
              </a:rPr>
              <a:t>practice</a:t>
            </a:r>
            <a:endParaRPr sz="1100">
              <a:latin typeface="Tahoma"/>
              <a:cs typeface="Tahoma"/>
            </a:endParaRPr>
          </a:p>
        </p:txBody>
      </p:sp>
      <p:sp>
        <p:nvSpPr>
          <p:cNvPr id="5" name="object 5"/>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52</a:t>
            </a:r>
            <a:endParaRPr sz="800">
              <a:latin typeface="Tahoma"/>
              <a:cs typeface="Tahoma"/>
            </a:endParaRPr>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295" y="1408224"/>
            <a:ext cx="2133600" cy="244475"/>
          </a:xfrm>
          <a:prstGeom prst="rect">
            <a:avLst/>
          </a:prstGeom>
        </p:spPr>
        <p:txBody>
          <a:bodyPr vert="horz" wrap="square" lIns="0" tIns="17145" rIns="0" bIns="0" rtlCol="0">
            <a:spAutoFit/>
          </a:bodyPr>
          <a:lstStyle/>
          <a:p>
            <a:pPr marL="12700">
              <a:lnSpc>
                <a:spcPct val="100000"/>
              </a:lnSpc>
              <a:spcBef>
                <a:spcPts val="135"/>
              </a:spcBef>
            </a:pPr>
            <a:r>
              <a:rPr sz="1400" b="1" spc="40" dirty="0">
                <a:solidFill>
                  <a:srgbClr val="22373A"/>
                </a:solidFill>
                <a:latin typeface="Arial"/>
                <a:cs typeface="Arial"/>
                <a:hlinkClick r:id="rId2" action="ppaction://hlinksldjump"/>
              </a:rPr>
              <a:t>A</a:t>
            </a:r>
            <a:r>
              <a:rPr sz="1400" b="1" spc="120" dirty="0">
                <a:solidFill>
                  <a:srgbClr val="22373A"/>
                </a:solidFill>
                <a:latin typeface="Arial"/>
                <a:cs typeface="Arial"/>
                <a:hlinkClick r:id="rId2" action="ppaction://hlinksldjump"/>
              </a:rPr>
              <a:t> </a:t>
            </a:r>
            <a:r>
              <a:rPr sz="1400" b="1" spc="-45" dirty="0">
                <a:solidFill>
                  <a:srgbClr val="22373A"/>
                </a:solidFill>
                <a:latin typeface="Arial"/>
                <a:cs typeface="Arial"/>
                <a:hlinkClick r:id="rId2" action="ppaction://hlinksldjump"/>
              </a:rPr>
              <a:t>more</a:t>
            </a:r>
            <a:r>
              <a:rPr sz="1400" b="1" spc="125" dirty="0">
                <a:solidFill>
                  <a:srgbClr val="22373A"/>
                </a:solidFill>
                <a:latin typeface="Arial"/>
                <a:cs typeface="Arial"/>
                <a:hlinkClick r:id="rId2" action="ppaction://hlinksldjump"/>
              </a:rPr>
              <a:t> </a:t>
            </a:r>
            <a:r>
              <a:rPr sz="1400" b="1" spc="-55" dirty="0">
                <a:solidFill>
                  <a:srgbClr val="22373A"/>
                </a:solidFill>
                <a:latin typeface="Arial"/>
                <a:cs typeface="Arial"/>
                <a:hlinkClick r:id="rId2" action="ppaction://hlinksldjump"/>
              </a:rPr>
              <a:t>complex</a:t>
            </a:r>
            <a:r>
              <a:rPr sz="1400" b="1" spc="125" dirty="0">
                <a:solidFill>
                  <a:srgbClr val="22373A"/>
                </a:solidFill>
                <a:latin typeface="Arial"/>
                <a:cs typeface="Arial"/>
                <a:hlinkClick r:id="rId2" action="ppaction://hlinksldjump"/>
              </a:rPr>
              <a:t> </a:t>
            </a:r>
            <a:r>
              <a:rPr sz="1400" b="1" spc="-40" dirty="0">
                <a:solidFill>
                  <a:srgbClr val="22373A"/>
                </a:solidFill>
                <a:latin typeface="Arial"/>
                <a:cs typeface="Arial"/>
                <a:hlinkClick r:id="rId2" action="ppaction://hlinksldjump"/>
              </a:rPr>
              <a:t>example</a:t>
            </a:r>
            <a:endParaRPr sz="1400">
              <a:latin typeface="Arial"/>
              <a:cs typeface="Arial"/>
            </a:endParaRPr>
          </a:p>
        </p:txBody>
      </p:sp>
      <p:grpSp>
        <p:nvGrpSpPr>
          <p:cNvPr id="3" name="object 3"/>
          <p:cNvGrpSpPr/>
          <p:nvPr/>
        </p:nvGrpSpPr>
        <p:grpSpPr>
          <a:xfrm>
            <a:off x="779995" y="1776457"/>
            <a:ext cx="3048635" cy="5080"/>
            <a:chOff x="779995" y="1776457"/>
            <a:chExt cx="3048635" cy="5080"/>
          </a:xfrm>
        </p:grpSpPr>
        <p:sp>
          <p:nvSpPr>
            <p:cNvPr id="4" name="object 4"/>
            <p:cNvSpPr/>
            <p:nvPr/>
          </p:nvSpPr>
          <p:spPr>
            <a:xfrm>
              <a:off x="779995" y="1776457"/>
              <a:ext cx="3048635" cy="5080"/>
            </a:xfrm>
            <a:custGeom>
              <a:avLst/>
              <a:gdLst/>
              <a:ahLst/>
              <a:cxnLst/>
              <a:rect l="l" t="t" r="r" b="b"/>
              <a:pathLst>
                <a:path w="3048635" h="5080">
                  <a:moveTo>
                    <a:pt x="0" y="5060"/>
                  </a:moveTo>
                  <a:lnTo>
                    <a:pt x="0" y="0"/>
                  </a:lnTo>
                  <a:lnTo>
                    <a:pt x="3048038" y="0"/>
                  </a:lnTo>
                  <a:lnTo>
                    <a:pt x="3048038" y="5060"/>
                  </a:lnTo>
                  <a:lnTo>
                    <a:pt x="0" y="5060"/>
                  </a:lnTo>
                  <a:close/>
                </a:path>
              </a:pathLst>
            </a:custGeom>
            <a:solidFill>
              <a:srgbClr val="D5C5B6"/>
            </a:solidFill>
          </p:spPr>
          <p:txBody>
            <a:bodyPr wrap="square" lIns="0" tIns="0" rIns="0" bIns="0" rtlCol="0"/>
            <a:lstStyle/>
            <a:p>
              <a:endParaRPr/>
            </a:p>
          </p:txBody>
        </p:sp>
        <p:sp>
          <p:nvSpPr>
            <p:cNvPr id="5" name="object 5"/>
            <p:cNvSpPr/>
            <p:nvPr/>
          </p:nvSpPr>
          <p:spPr>
            <a:xfrm>
              <a:off x="779995" y="1776457"/>
              <a:ext cx="2141855" cy="5080"/>
            </a:xfrm>
            <a:custGeom>
              <a:avLst/>
              <a:gdLst/>
              <a:ahLst/>
              <a:cxnLst/>
              <a:rect l="l" t="t" r="r" b="b"/>
              <a:pathLst>
                <a:path w="2141855" h="5080">
                  <a:moveTo>
                    <a:pt x="0" y="5060"/>
                  </a:moveTo>
                  <a:lnTo>
                    <a:pt x="0" y="0"/>
                  </a:lnTo>
                  <a:lnTo>
                    <a:pt x="2141849" y="0"/>
                  </a:lnTo>
                  <a:lnTo>
                    <a:pt x="2141849" y="5060"/>
                  </a:lnTo>
                  <a:lnTo>
                    <a:pt x="0" y="5060"/>
                  </a:lnTo>
                  <a:close/>
                </a:path>
              </a:pathLst>
            </a:custGeom>
            <a:solidFill>
              <a:srgbClr val="EB801A"/>
            </a:solidFill>
          </p:spPr>
          <p:txBody>
            <a:bodyPr wrap="square" lIns="0" tIns="0" rIns="0" bIns="0" rtlCol="0"/>
            <a:lstStyle/>
            <a:p>
              <a:endParaRPr/>
            </a:p>
          </p:txBody>
        </p:sp>
      </p:gr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342390" cy="207645"/>
          </a:xfrm>
          <a:prstGeom prst="rect">
            <a:avLst/>
          </a:prstGeom>
        </p:spPr>
        <p:txBody>
          <a:bodyPr vert="horz" wrap="square" lIns="0" tIns="12065" rIns="0" bIns="0" rtlCol="0">
            <a:spAutoFit/>
          </a:bodyPr>
          <a:lstStyle/>
          <a:p>
            <a:pPr marL="12700">
              <a:lnSpc>
                <a:spcPct val="100000"/>
              </a:lnSpc>
              <a:spcBef>
                <a:spcPts val="95"/>
              </a:spcBef>
            </a:pPr>
            <a:r>
              <a:rPr sz="1200" spc="-45" dirty="0">
                <a:solidFill>
                  <a:srgbClr val="F9F9F9"/>
                </a:solidFill>
              </a:rPr>
              <a:t>Questionnaire</a:t>
            </a:r>
            <a:r>
              <a:rPr sz="1200" spc="45" dirty="0">
                <a:solidFill>
                  <a:srgbClr val="F9F9F9"/>
                </a:solidFill>
              </a:rPr>
              <a:t> </a:t>
            </a:r>
            <a:r>
              <a:rPr sz="1200" spc="-15" dirty="0">
                <a:solidFill>
                  <a:srgbClr val="F9F9F9"/>
                </a:solidFill>
              </a:rPr>
              <a:t>data</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53</a:t>
            </a:r>
          </a:p>
        </p:txBody>
      </p:sp>
      <p:sp>
        <p:nvSpPr>
          <p:cNvPr id="3" name="object 3"/>
          <p:cNvSpPr txBox="1"/>
          <p:nvPr/>
        </p:nvSpPr>
        <p:spPr>
          <a:xfrm>
            <a:off x="347294" y="655152"/>
            <a:ext cx="3864610" cy="2232025"/>
          </a:xfrm>
          <a:prstGeom prst="rect">
            <a:avLst/>
          </a:prstGeom>
        </p:spPr>
        <p:txBody>
          <a:bodyPr vert="horz" wrap="square" lIns="0" tIns="12700" rIns="0" bIns="0" rtlCol="0">
            <a:spAutoFit/>
          </a:bodyPr>
          <a:lstStyle/>
          <a:p>
            <a:pPr marL="12700" marR="5080">
              <a:lnSpc>
                <a:spcPct val="118000"/>
              </a:lnSpc>
              <a:spcBef>
                <a:spcPts val="100"/>
              </a:spcBef>
            </a:pPr>
            <a:r>
              <a:rPr sz="1100" spc="-25" dirty="0">
                <a:solidFill>
                  <a:srgbClr val="22373A"/>
                </a:solidFill>
                <a:latin typeface="Tahoma"/>
                <a:cs typeface="Tahoma"/>
              </a:rPr>
              <a:t>To</a:t>
            </a:r>
            <a:r>
              <a:rPr sz="1100" spc="20" dirty="0">
                <a:solidFill>
                  <a:srgbClr val="22373A"/>
                </a:solidFill>
                <a:latin typeface="Tahoma"/>
                <a:cs typeface="Tahoma"/>
              </a:rPr>
              <a:t> </a:t>
            </a:r>
            <a:r>
              <a:rPr sz="1100" spc="-40" dirty="0">
                <a:solidFill>
                  <a:srgbClr val="22373A"/>
                </a:solidFill>
                <a:latin typeface="Tahoma"/>
                <a:cs typeface="Tahoma"/>
              </a:rPr>
              <a:t>what</a:t>
            </a:r>
            <a:r>
              <a:rPr sz="1100" spc="20" dirty="0">
                <a:solidFill>
                  <a:srgbClr val="22373A"/>
                </a:solidFill>
                <a:latin typeface="Tahoma"/>
                <a:cs typeface="Tahoma"/>
              </a:rPr>
              <a:t> </a:t>
            </a:r>
            <a:r>
              <a:rPr sz="1100" spc="-40" dirty="0">
                <a:solidFill>
                  <a:srgbClr val="22373A"/>
                </a:solidFill>
                <a:latin typeface="Tahoma"/>
                <a:cs typeface="Tahoma"/>
              </a:rPr>
              <a:t>extent</a:t>
            </a:r>
            <a:r>
              <a:rPr sz="1100" spc="25" dirty="0">
                <a:solidFill>
                  <a:srgbClr val="22373A"/>
                </a:solidFill>
                <a:latin typeface="Tahoma"/>
                <a:cs typeface="Tahoma"/>
              </a:rPr>
              <a:t> </a:t>
            </a:r>
            <a:r>
              <a:rPr sz="1100" spc="-55" dirty="0">
                <a:solidFill>
                  <a:srgbClr val="22373A"/>
                </a:solidFill>
                <a:latin typeface="Tahoma"/>
                <a:cs typeface="Tahoma"/>
              </a:rPr>
              <a:t>do</a:t>
            </a:r>
            <a:r>
              <a:rPr sz="1100" spc="20" dirty="0">
                <a:solidFill>
                  <a:srgbClr val="22373A"/>
                </a:solidFill>
                <a:latin typeface="Tahoma"/>
                <a:cs typeface="Tahoma"/>
              </a:rPr>
              <a:t> </a:t>
            </a:r>
            <a:r>
              <a:rPr sz="1100" spc="-45" dirty="0">
                <a:solidFill>
                  <a:srgbClr val="22373A"/>
                </a:solidFill>
                <a:latin typeface="Tahoma"/>
                <a:cs typeface="Tahoma"/>
              </a:rPr>
              <a:t>religious</a:t>
            </a:r>
            <a:r>
              <a:rPr sz="1100" spc="25" dirty="0">
                <a:solidFill>
                  <a:srgbClr val="22373A"/>
                </a:solidFill>
                <a:latin typeface="Tahoma"/>
                <a:cs typeface="Tahoma"/>
              </a:rPr>
              <a:t> </a:t>
            </a:r>
            <a:r>
              <a:rPr sz="1100" spc="-40" dirty="0">
                <a:solidFill>
                  <a:srgbClr val="22373A"/>
                </a:solidFill>
                <a:latin typeface="Tahoma"/>
                <a:cs typeface="Tahoma"/>
              </a:rPr>
              <a:t>beliefs</a:t>
            </a:r>
            <a:r>
              <a:rPr sz="1100" spc="25" dirty="0">
                <a:solidFill>
                  <a:srgbClr val="22373A"/>
                </a:solidFill>
                <a:latin typeface="Tahoma"/>
                <a:cs typeface="Tahoma"/>
              </a:rPr>
              <a:t> </a:t>
            </a:r>
            <a:r>
              <a:rPr sz="1100" spc="-40" dirty="0">
                <a:solidFill>
                  <a:srgbClr val="22373A"/>
                </a:solidFill>
                <a:latin typeface="Tahoma"/>
                <a:cs typeface="Tahoma"/>
              </a:rPr>
              <a:t>predict</a:t>
            </a:r>
            <a:r>
              <a:rPr sz="1100" spc="25" dirty="0">
                <a:solidFill>
                  <a:srgbClr val="22373A"/>
                </a:solidFill>
                <a:latin typeface="Tahoma"/>
                <a:cs typeface="Tahoma"/>
              </a:rPr>
              <a:t> </a:t>
            </a:r>
            <a:r>
              <a:rPr sz="1100" spc="-40" dirty="0">
                <a:solidFill>
                  <a:srgbClr val="22373A"/>
                </a:solidFill>
                <a:latin typeface="Tahoma"/>
                <a:cs typeface="Tahoma"/>
              </a:rPr>
              <a:t>opinions</a:t>
            </a:r>
            <a:r>
              <a:rPr sz="1100" spc="20" dirty="0">
                <a:solidFill>
                  <a:srgbClr val="22373A"/>
                </a:solidFill>
                <a:latin typeface="Tahoma"/>
                <a:cs typeface="Tahoma"/>
              </a:rPr>
              <a:t> </a:t>
            </a:r>
            <a:r>
              <a:rPr sz="1100" spc="-30" dirty="0">
                <a:solidFill>
                  <a:srgbClr val="22373A"/>
                </a:solidFill>
                <a:latin typeface="Tahoma"/>
                <a:cs typeface="Tahoma"/>
              </a:rPr>
              <a:t>about</a:t>
            </a:r>
            <a:r>
              <a:rPr sz="1100" spc="25" dirty="0">
                <a:solidFill>
                  <a:srgbClr val="22373A"/>
                </a:solidFill>
                <a:latin typeface="Tahoma"/>
                <a:cs typeface="Tahoma"/>
              </a:rPr>
              <a:t> </a:t>
            </a:r>
            <a:r>
              <a:rPr sz="1100" spc="-55" dirty="0">
                <a:solidFill>
                  <a:srgbClr val="22373A"/>
                </a:solidFill>
                <a:latin typeface="Tahoma"/>
                <a:cs typeface="Tahoma"/>
              </a:rPr>
              <a:t>whether </a:t>
            </a:r>
            <a:r>
              <a:rPr sz="1100" spc="-330" dirty="0">
                <a:solidFill>
                  <a:srgbClr val="22373A"/>
                </a:solidFill>
                <a:latin typeface="Tahoma"/>
                <a:cs typeface="Tahoma"/>
              </a:rPr>
              <a:t> </a:t>
            </a:r>
            <a:r>
              <a:rPr sz="1100" spc="-40" dirty="0">
                <a:solidFill>
                  <a:srgbClr val="22373A"/>
                </a:solidFill>
                <a:latin typeface="Tahoma"/>
                <a:cs typeface="Tahoma"/>
              </a:rPr>
              <a:t>the</a:t>
            </a:r>
            <a:r>
              <a:rPr sz="1100" spc="10" dirty="0">
                <a:solidFill>
                  <a:srgbClr val="22373A"/>
                </a:solidFill>
                <a:latin typeface="Tahoma"/>
                <a:cs typeface="Tahoma"/>
              </a:rPr>
              <a:t> </a:t>
            </a:r>
            <a:r>
              <a:rPr sz="1100" spc="-55" dirty="0">
                <a:solidFill>
                  <a:srgbClr val="22373A"/>
                </a:solidFill>
                <a:latin typeface="Tahoma"/>
                <a:cs typeface="Tahoma"/>
              </a:rPr>
              <a:t>government</a:t>
            </a:r>
            <a:r>
              <a:rPr sz="1100" spc="15" dirty="0">
                <a:solidFill>
                  <a:srgbClr val="22373A"/>
                </a:solidFill>
                <a:latin typeface="Tahoma"/>
                <a:cs typeface="Tahoma"/>
              </a:rPr>
              <a:t> </a:t>
            </a:r>
            <a:r>
              <a:rPr sz="1100" spc="-45" dirty="0">
                <a:solidFill>
                  <a:srgbClr val="22373A"/>
                </a:solidFill>
                <a:latin typeface="Tahoma"/>
                <a:cs typeface="Tahoma"/>
              </a:rPr>
              <a:t>should</a:t>
            </a:r>
            <a:r>
              <a:rPr sz="1100" spc="20" dirty="0">
                <a:solidFill>
                  <a:srgbClr val="22373A"/>
                </a:solidFill>
                <a:latin typeface="Tahoma"/>
                <a:cs typeface="Tahoma"/>
              </a:rPr>
              <a:t> </a:t>
            </a:r>
            <a:r>
              <a:rPr sz="1100" spc="-45" dirty="0">
                <a:solidFill>
                  <a:srgbClr val="22373A"/>
                </a:solidFill>
                <a:latin typeface="Tahoma"/>
                <a:cs typeface="Tahoma"/>
              </a:rPr>
              <a:t>fund</a:t>
            </a:r>
            <a:r>
              <a:rPr sz="1100" spc="15" dirty="0">
                <a:solidFill>
                  <a:srgbClr val="22373A"/>
                </a:solidFill>
                <a:latin typeface="Tahoma"/>
                <a:cs typeface="Tahoma"/>
              </a:rPr>
              <a:t> </a:t>
            </a:r>
            <a:r>
              <a:rPr sz="1100" spc="-50" dirty="0">
                <a:solidFill>
                  <a:srgbClr val="22373A"/>
                </a:solidFill>
                <a:latin typeface="Tahoma"/>
                <a:cs typeface="Tahoma"/>
              </a:rPr>
              <a:t>stem</a:t>
            </a:r>
            <a:r>
              <a:rPr sz="1100" spc="15" dirty="0">
                <a:solidFill>
                  <a:srgbClr val="22373A"/>
                </a:solidFill>
                <a:latin typeface="Tahoma"/>
                <a:cs typeface="Tahoma"/>
              </a:rPr>
              <a:t> </a:t>
            </a:r>
            <a:r>
              <a:rPr sz="1100" spc="-25" dirty="0">
                <a:solidFill>
                  <a:srgbClr val="22373A"/>
                </a:solidFill>
                <a:latin typeface="Tahoma"/>
                <a:cs typeface="Tahoma"/>
              </a:rPr>
              <a:t>cell</a:t>
            </a:r>
            <a:r>
              <a:rPr sz="1100" spc="20" dirty="0">
                <a:solidFill>
                  <a:srgbClr val="22373A"/>
                </a:solidFill>
                <a:latin typeface="Tahoma"/>
                <a:cs typeface="Tahoma"/>
              </a:rPr>
              <a:t> </a:t>
            </a:r>
            <a:r>
              <a:rPr sz="1100" spc="-60" dirty="0">
                <a:solidFill>
                  <a:srgbClr val="22373A"/>
                </a:solidFill>
                <a:latin typeface="Tahoma"/>
                <a:cs typeface="Tahoma"/>
              </a:rPr>
              <a:t>research?</a:t>
            </a:r>
            <a:endParaRPr sz="1100">
              <a:latin typeface="Tahoma"/>
              <a:cs typeface="Tahoma"/>
            </a:endParaRPr>
          </a:p>
          <a:p>
            <a:pPr marL="289560" indent="-177800">
              <a:lnSpc>
                <a:spcPct val="100000"/>
              </a:lnSpc>
              <a:spcBef>
                <a:spcPts val="1135"/>
              </a:spcBef>
              <a:buChar char="•"/>
              <a:tabLst>
                <a:tab pos="290195" algn="l"/>
              </a:tabLst>
            </a:pPr>
            <a:r>
              <a:rPr sz="1100" spc="-75" dirty="0">
                <a:solidFill>
                  <a:srgbClr val="22373A"/>
                </a:solidFill>
                <a:latin typeface="Tahoma"/>
                <a:cs typeface="Tahoma"/>
              </a:rPr>
              <a:t>1:</a:t>
            </a:r>
            <a:r>
              <a:rPr sz="1100" spc="114" dirty="0">
                <a:solidFill>
                  <a:srgbClr val="22373A"/>
                </a:solidFill>
                <a:latin typeface="Tahoma"/>
                <a:cs typeface="Tahoma"/>
              </a:rPr>
              <a:t> </a:t>
            </a:r>
            <a:r>
              <a:rPr sz="1100" spc="-35" dirty="0">
                <a:solidFill>
                  <a:srgbClr val="22373A"/>
                </a:solidFill>
                <a:latin typeface="Tahoma"/>
                <a:cs typeface="Tahoma"/>
              </a:rPr>
              <a:t>definitely</a:t>
            </a:r>
            <a:r>
              <a:rPr sz="1100" dirty="0">
                <a:solidFill>
                  <a:srgbClr val="22373A"/>
                </a:solidFill>
                <a:latin typeface="Tahoma"/>
                <a:cs typeface="Tahoma"/>
              </a:rPr>
              <a:t> </a:t>
            </a:r>
            <a:r>
              <a:rPr sz="1100" spc="-30" dirty="0">
                <a:solidFill>
                  <a:srgbClr val="22373A"/>
                </a:solidFill>
                <a:latin typeface="Tahoma"/>
                <a:cs typeface="Tahoma"/>
              </a:rPr>
              <a:t>not</a:t>
            </a:r>
            <a:r>
              <a:rPr sz="1100" spc="-5" dirty="0">
                <a:solidFill>
                  <a:srgbClr val="22373A"/>
                </a:solidFill>
                <a:latin typeface="Tahoma"/>
                <a:cs typeface="Tahoma"/>
              </a:rPr>
              <a:t> </a:t>
            </a:r>
            <a:r>
              <a:rPr sz="1100" spc="-45" dirty="0">
                <a:solidFill>
                  <a:srgbClr val="22373A"/>
                </a:solidFill>
                <a:latin typeface="Tahoma"/>
                <a:cs typeface="Tahoma"/>
              </a:rPr>
              <a:t>fund</a:t>
            </a:r>
            <a:endParaRPr sz="1100">
              <a:latin typeface="Tahoma"/>
              <a:cs typeface="Tahoma"/>
            </a:endParaRPr>
          </a:p>
          <a:p>
            <a:pPr marL="289560" indent="-177800">
              <a:lnSpc>
                <a:spcPct val="100000"/>
              </a:lnSpc>
              <a:spcBef>
                <a:spcPts val="240"/>
              </a:spcBef>
              <a:buChar char="•"/>
              <a:tabLst>
                <a:tab pos="290195" algn="l"/>
              </a:tabLst>
            </a:pPr>
            <a:r>
              <a:rPr sz="1100" spc="-75" dirty="0">
                <a:solidFill>
                  <a:srgbClr val="22373A"/>
                </a:solidFill>
                <a:latin typeface="Tahoma"/>
                <a:cs typeface="Tahoma"/>
              </a:rPr>
              <a:t>2:</a:t>
            </a:r>
            <a:r>
              <a:rPr sz="1100" spc="114" dirty="0">
                <a:solidFill>
                  <a:srgbClr val="22373A"/>
                </a:solidFill>
                <a:latin typeface="Tahoma"/>
                <a:cs typeface="Tahoma"/>
              </a:rPr>
              <a:t> </a:t>
            </a:r>
            <a:r>
              <a:rPr sz="1100" spc="-45" dirty="0">
                <a:solidFill>
                  <a:srgbClr val="22373A"/>
                </a:solidFill>
                <a:latin typeface="Tahoma"/>
                <a:cs typeface="Tahoma"/>
              </a:rPr>
              <a:t>probably</a:t>
            </a:r>
            <a:r>
              <a:rPr sz="1100" spc="-5" dirty="0">
                <a:solidFill>
                  <a:srgbClr val="22373A"/>
                </a:solidFill>
                <a:latin typeface="Tahoma"/>
                <a:cs typeface="Tahoma"/>
              </a:rPr>
              <a:t> </a:t>
            </a:r>
            <a:r>
              <a:rPr sz="1100" spc="-30" dirty="0">
                <a:solidFill>
                  <a:srgbClr val="22373A"/>
                </a:solidFill>
                <a:latin typeface="Tahoma"/>
                <a:cs typeface="Tahoma"/>
              </a:rPr>
              <a:t>not</a:t>
            </a:r>
            <a:r>
              <a:rPr sz="1100" spc="-5" dirty="0">
                <a:solidFill>
                  <a:srgbClr val="22373A"/>
                </a:solidFill>
                <a:latin typeface="Tahoma"/>
                <a:cs typeface="Tahoma"/>
              </a:rPr>
              <a:t> </a:t>
            </a:r>
            <a:r>
              <a:rPr sz="1100" spc="-45" dirty="0">
                <a:solidFill>
                  <a:srgbClr val="22373A"/>
                </a:solidFill>
                <a:latin typeface="Tahoma"/>
                <a:cs typeface="Tahoma"/>
              </a:rPr>
              <a:t>fund</a:t>
            </a:r>
            <a:endParaRPr sz="1100">
              <a:latin typeface="Tahoma"/>
              <a:cs typeface="Tahoma"/>
            </a:endParaRPr>
          </a:p>
          <a:p>
            <a:pPr marL="289560" indent="-177800">
              <a:lnSpc>
                <a:spcPct val="100000"/>
              </a:lnSpc>
              <a:spcBef>
                <a:spcPts val="235"/>
              </a:spcBef>
              <a:buChar char="•"/>
              <a:tabLst>
                <a:tab pos="290195" algn="l"/>
              </a:tabLst>
            </a:pPr>
            <a:r>
              <a:rPr sz="1100" spc="-75" dirty="0">
                <a:solidFill>
                  <a:srgbClr val="22373A"/>
                </a:solidFill>
                <a:latin typeface="Tahoma"/>
                <a:cs typeface="Tahoma"/>
              </a:rPr>
              <a:t>3:</a:t>
            </a:r>
            <a:r>
              <a:rPr sz="1100" spc="105" dirty="0">
                <a:solidFill>
                  <a:srgbClr val="22373A"/>
                </a:solidFill>
                <a:latin typeface="Tahoma"/>
                <a:cs typeface="Tahoma"/>
              </a:rPr>
              <a:t> </a:t>
            </a:r>
            <a:r>
              <a:rPr sz="1100" spc="-45" dirty="0">
                <a:solidFill>
                  <a:srgbClr val="22373A"/>
                </a:solidFill>
                <a:latin typeface="Tahoma"/>
                <a:cs typeface="Tahoma"/>
              </a:rPr>
              <a:t>probably</a:t>
            </a:r>
            <a:r>
              <a:rPr sz="1100" spc="-10" dirty="0">
                <a:solidFill>
                  <a:srgbClr val="22373A"/>
                </a:solidFill>
                <a:latin typeface="Tahoma"/>
                <a:cs typeface="Tahoma"/>
              </a:rPr>
              <a:t> </a:t>
            </a:r>
            <a:r>
              <a:rPr sz="1100" spc="-45" dirty="0">
                <a:solidFill>
                  <a:srgbClr val="22373A"/>
                </a:solidFill>
                <a:latin typeface="Tahoma"/>
                <a:cs typeface="Tahoma"/>
              </a:rPr>
              <a:t>fund</a:t>
            </a:r>
            <a:endParaRPr sz="1100">
              <a:latin typeface="Tahoma"/>
              <a:cs typeface="Tahoma"/>
            </a:endParaRPr>
          </a:p>
          <a:p>
            <a:pPr marL="289560" indent="-177800">
              <a:lnSpc>
                <a:spcPct val="100000"/>
              </a:lnSpc>
              <a:spcBef>
                <a:spcPts val="240"/>
              </a:spcBef>
              <a:buChar char="•"/>
              <a:tabLst>
                <a:tab pos="290195" algn="l"/>
              </a:tabLst>
            </a:pPr>
            <a:r>
              <a:rPr sz="1100" spc="-75" dirty="0">
                <a:solidFill>
                  <a:srgbClr val="22373A"/>
                </a:solidFill>
                <a:latin typeface="Tahoma"/>
                <a:cs typeface="Tahoma"/>
              </a:rPr>
              <a:t>4:</a:t>
            </a:r>
            <a:r>
              <a:rPr sz="1100" spc="105" dirty="0">
                <a:solidFill>
                  <a:srgbClr val="22373A"/>
                </a:solidFill>
                <a:latin typeface="Tahoma"/>
                <a:cs typeface="Tahoma"/>
              </a:rPr>
              <a:t> </a:t>
            </a:r>
            <a:r>
              <a:rPr sz="1100" spc="-35" dirty="0">
                <a:solidFill>
                  <a:srgbClr val="22373A"/>
                </a:solidFill>
                <a:latin typeface="Tahoma"/>
                <a:cs typeface="Tahoma"/>
              </a:rPr>
              <a:t>definitely</a:t>
            </a:r>
            <a:r>
              <a:rPr sz="1100" spc="-5" dirty="0">
                <a:solidFill>
                  <a:srgbClr val="22373A"/>
                </a:solidFill>
                <a:latin typeface="Tahoma"/>
                <a:cs typeface="Tahoma"/>
              </a:rPr>
              <a:t> </a:t>
            </a:r>
            <a:r>
              <a:rPr sz="1100" spc="-45" dirty="0">
                <a:solidFill>
                  <a:srgbClr val="22373A"/>
                </a:solidFill>
                <a:latin typeface="Tahoma"/>
                <a:cs typeface="Tahoma"/>
              </a:rPr>
              <a:t>fund</a:t>
            </a:r>
            <a:endParaRPr sz="1100">
              <a:latin typeface="Tahoma"/>
              <a:cs typeface="Tahoma"/>
            </a:endParaRPr>
          </a:p>
          <a:p>
            <a:pPr marL="12700" marR="52069">
              <a:lnSpc>
                <a:spcPct val="118000"/>
              </a:lnSpc>
              <a:spcBef>
                <a:spcPts val="894"/>
              </a:spcBef>
            </a:pPr>
            <a:r>
              <a:rPr sz="1100" spc="-10" dirty="0">
                <a:solidFill>
                  <a:srgbClr val="22373A"/>
                </a:solidFill>
                <a:latin typeface="Tahoma"/>
                <a:cs typeface="Tahoma"/>
              </a:rPr>
              <a:t>This</a:t>
            </a:r>
            <a:r>
              <a:rPr sz="1100" spc="15" dirty="0">
                <a:solidFill>
                  <a:srgbClr val="22373A"/>
                </a:solidFill>
                <a:latin typeface="Tahoma"/>
                <a:cs typeface="Tahoma"/>
              </a:rPr>
              <a:t> </a:t>
            </a:r>
            <a:r>
              <a:rPr sz="1100" spc="-35" dirty="0">
                <a:solidFill>
                  <a:srgbClr val="22373A"/>
                </a:solidFill>
                <a:latin typeface="Tahoma"/>
                <a:cs typeface="Tahoma"/>
              </a:rPr>
              <a:t>is</a:t>
            </a:r>
            <a:r>
              <a:rPr sz="1100" spc="20" dirty="0">
                <a:solidFill>
                  <a:srgbClr val="22373A"/>
                </a:solidFill>
                <a:latin typeface="Tahoma"/>
                <a:cs typeface="Tahoma"/>
              </a:rPr>
              <a:t> </a:t>
            </a:r>
            <a:r>
              <a:rPr sz="1100" spc="-55" dirty="0">
                <a:solidFill>
                  <a:srgbClr val="22373A"/>
                </a:solidFill>
                <a:latin typeface="Tahoma"/>
                <a:cs typeface="Tahoma"/>
              </a:rPr>
              <a:t>an</a:t>
            </a:r>
            <a:r>
              <a:rPr sz="1100" spc="20" dirty="0">
                <a:solidFill>
                  <a:srgbClr val="22373A"/>
                </a:solidFill>
                <a:latin typeface="Tahoma"/>
                <a:cs typeface="Tahoma"/>
              </a:rPr>
              <a:t> </a:t>
            </a:r>
            <a:r>
              <a:rPr sz="1100" b="1" spc="-50" dirty="0">
                <a:solidFill>
                  <a:srgbClr val="22373A"/>
                </a:solidFill>
                <a:latin typeface="Arial"/>
                <a:cs typeface="Arial"/>
              </a:rPr>
              <a:t>ordinal</a:t>
            </a:r>
            <a:r>
              <a:rPr sz="1100" b="1" spc="95" dirty="0">
                <a:solidFill>
                  <a:srgbClr val="22373A"/>
                </a:solidFill>
                <a:latin typeface="Arial"/>
                <a:cs typeface="Arial"/>
              </a:rPr>
              <a:t> </a:t>
            </a:r>
            <a:r>
              <a:rPr sz="1100" b="1" spc="-55" dirty="0">
                <a:solidFill>
                  <a:srgbClr val="22373A"/>
                </a:solidFill>
                <a:latin typeface="Arial"/>
                <a:cs typeface="Arial"/>
              </a:rPr>
              <a:t>variable</a:t>
            </a:r>
            <a:r>
              <a:rPr sz="1100" spc="-55" dirty="0">
                <a:solidFill>
                  <a:srgbClr val="22373A"/>
                </a:solidFill>
                <a:latin typeface="Tahoma"/>
                <a:cs typeface="Tahoma"/>
              </a:rPr>
              <a:t>:</a:t>
            </a:r>
            <a:r>
              <a:rPr sz="1100" spc="145" dirty="0">
                <a:solidFill>
                  <a:srgbClr val="22373A"/>
                </a:solidFill>
                <a:latin typeface="Tahoma"/>
                <a:cs typeface="Tahoma"/>
              </a:rPr>
              <a:t> </a:t>
            </a:r>
            <a:r>
              <a:rPr sz="1100" spc="-100" dirty="0">
                <a:solidFill>
                  <a:srgbClr val="22373A"/>
                </a:solidFill>
                <a:latin typeface="Tahoma"/>
                <a:cs typeface="Tahoma"/>
              </a:rPr>
              <a:t>we</a:t>
            </a:r>
            <a:r>
              <a:rPr sz="1100" spc="20" dirty="0">
                <a:solidFill>
                  <a:srgbClr val="22373A"/>
                </a:solidFill>
                <a:latin typeface="Tahoma"/>
                <a:cs typeface="Tahoma"/>
              </a:rPr>
              <a:t> </a:t>
            </a:r>
            <a:r>
              <a:rPr sz="1100" spc="-60" dirty="0">
                <a:solidFill>
                  <a:srgbClr val="22373A"/>
                </a:solidFill>
                <a:latin typeface="Tahoma"/>
                <a:cs typeface="Tahoma"/>
              </a:rPr>
              <a:t>know</a:t>
            </a:r>
            <a:r>
              <a:rPr sz="1100" spc="15" dirty="0">
                <a:solidFill>
                  <a:srgbClr val="22373A"/>
                </a:solidFill>
                <a:latin typeface="Tahoma"/>
                <a:cs typeface="Tahoma"/>
              </a:rPr>
              <a:t> </a:t>
            </a:r>
            <a:r>
              <a:rPr sz="1100" spc="-15" dirty="0">
                <a:solidFill>
                  <a:srgbClr val="22373A"/>
                </a:solidFill>
                <a:latin typeface="Tahoma"/>
                <a:cs typeface="Tahoma"/>
              </a:rPr>
              <a:t>that</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50" dirty="0">
                <a:solidFill>
                  <a:srgbClr val="22373A"/>
                </a:solidFill>
                <a:latin typeface="Tahoma"/>
                <a:cs typeface="Tahoma"/>
              </a:rPr>
              <a:t>categories</a:t>
            </a:r>
            <a:r>
              <a:rPr sz="1100" spc="15" dirty="0">
                <a:solidFill>
                  <a:srgbClr val="22373A"/>
                </a:solidFill>
                <a:latin typeface="Tahoma"/>
                <a:cs typeface="Tahoma"/>
              </a:rPr>
              <a:t> </a:t>
            </a:r>
            <a:r>
              <a:rPr sz="1100" spc="-65" dirty="0">
                <a:solidFill>
                  <a:srgbClr val="22373A"/>
                </a:solidFill>
                <a:latin typeface="Tahoma"/>
                <a:cs typeface="Tahoma"/>
              </a:rPr>
              <a:t>have</a:t>
            </a:r>
            <a:r>
              <a:rPr sz="1100" spc="25" dirty="0">
                <a:solidFill>
                  <a:srgbClr val="22373A"/>
                </a:solidFill>
                <a:latin typeface="Tahoma"/>
                <a:cs typeface="Tahoma"/>
              </a:rPr>
              <a:t> </a:t>
            </a:r>
            <a:r>
              <a:rPr sz="1100" spc="-60" dirty="0">
                <a:solidFill>
                  <a:srgbClr val="22373A"/>
                </a:solidFill>
                <a:latin typeface="Tahoma"/>
                <a:cs typeface="Tahoma"/>
              </a:rPr>
              <a:t>an </a:t>
            </a:r>
            <a:r>
              <a:rPr sz="1100" spc="-330" dirty="0">
                <a:solidFill>
                  <a:srgbClr val="22373A"/>
                </a:solidFill>
                <a:latin typeface="Tahoma"/>
                <a:cs typeface="Tahoma"/>
              </a:rPr>
              <a:t> </a:t>
            </a:r>
            <a:r>
              <a:rPr sz="1100" spc="-55" dirty="0">
                <a:solidFill>
                  <a:srgbClr val="22373A"/>
                </a:solidFill>
                <a:latin typeface="Tahoma"/>
                <a:cs typeface="Tahoma"/>
              </a:rPr>
              <a:t>order,</a:t>
            </a:r>
            <a:r>
              <a:rPr sz="1100" spc="15" dirty="0">
                <a:solidFill>
                  <a:srgbClr val="22373A"/>
                </a:solidFill>
                <a:latin typeface="Tahoma"/>
                <a:cs typeface="Tahoma"/>
              </a:rPr>
              <a:t> </a:t>
            </a:r>
            <a:r>
              <a:rPr sz="1100" spc="-30" dirty="0">
                <a:solidFill>
                  <a:srgbClr val="22373A"/>
                </a:solidFill>
                <a:latin typeface="Tahoma"/>
                <a:cs typeface="Tahoma"/>
              </a:rPr>
              <a:t>but</a:t>
            </a:r>
            <a:r>
              <a:rPr sz="1100" spc="20" dirty="0">
                <a:solidFill>
                  <a:srgbClr val="22373A"/>
                </a:solidFill>
                <a:latin typeface="Tahoma"/>
                <a:cs typeface="Tahoma"/>
              </a:rPr>
              <a:t> </a:t>
            </a:r>
            <a:r>
              <a:rPr sz="1100" spc="-105" dirty="0">
                <a:solidFill>
                  <a:srgbClr val="22373A"/>
                </a:solidFill>
                <a:latin typeface="Tahoma"/>
                <a:cs typeface="Tahoma"/>
              </a:rPr>
              <a:t>we</a:t>
            </a:r>
            <a:r>
              <a:rPr sz="1100" spc="25" dirty="0">
                <a:solidFill>
                  <a:srgbClr val="22373A"/>
                </a:solidFill>
                <a:latin typeface="Tahoma"/>
                <a:cs typeface="Tahoma"/>
              </a:rPr>
              <a:t> </a:t>
            </a:r>
            <a:r>
              <a:rPr sz="1100" spc="-15" dirty="0">
                <a:solidFill>
                  <a:srgbClr val="22373A"/>
                </a:solidFill>
                <a:latin typeface="Tahoma"/>
                <a:cs typeface="Tahoma"/>
              </a:rPr>
              <a:t>don’t</a:t>
            </a:r>
            <a:r>
              <a:rPr sz="1100" spc="15" dirty="0">
                <a:solidFill>
                  <a:srgbClr val="22373A"/>
                </a:solidFill>
                <a:latin typeface="Tahoma"/>
                <a:cs typeface="Tahoma"/>
              </a:rPr>
              <a:t> </a:t>
            </a:r>
            <a:r>
              <a:rPr sz="1100" spc="-60" dirty="0">
                <a:solidFill>
                  <a:srgbClr val="22373A"/>
                </a:solidFill>
                <a:latin typeface="Tahoma"/>
                <a:cs typeface="Tahoma"/>
              </a:rPr>
              <a:t>know</a:t>
            </a:r>
            <a:r>
              <a:rPr sz="1100" spc="20" dirty="0">
                <a:solidFill>
                  <a:srgbClr val="22373A"/>
                </a:solidFill>
                <a:latin typeface="Tahoma"/>
                <a:cs typeface="Tahoma"/>
              </a:rPr>
              <a:t> </a:t>
            </a:r>
            <a:r>
              <a:rPr sz="1100" spc="-40" dirty="0">
                <a:solidFill>
                  <a:srgbClr val="22373A"/>
                </a:solidFill>
                <a:latin typeface="Tahoma"/>
                <a:cs typeface="Tahoma"/>
              </a:rPr>
              <a:t>what</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0" dirty="0">
                <a:solidFill>
                  <a:srgbClr val="22373A"/>
                </a:solidFill>
                <a:latin typeface="Tahoma"/>
                <a:cs typeface="Tahoma"/>
              </a:rPr>
              <a:t>psychological</a:t>
            </a:r>
            <a:r>
              <a:rPr sz="1100" spc="20" dirty="0">
                <a:solidFill>
                  <a:srgbClr val="22373A"/>
                </a:solidFill>
                <a:latin typeface="Tahoma"/>
                <a:cs typeface="Tahoma"/>
              </a:rPr>
              <a:t> </a:t>
            </a:r>
            <a:r>
              <a:rPr sz="1100" spc="-45" dirty="0">
                <a:solidFill>
                  <a:srgbClr val="22373A"/>
                </a:solidFill>
                <a:latin typeface="Tahoma"/>
                <a:cs typeface="Tahoma"/>
              </a:rPr>
              <a:t>distance</a:t>
            </a:r>
            <a:r>
              <a:rPr sz="1100" spc="20" dirty="0">
                <a:solidFill>
                  <a:srgbClr val="22373A"/>
                </a:solidFill>
                <a:latin typeface="Tahoma"/>
                <a:cs typeface="Tahoma"/>
              </a:rPr>
              <a:t> </a:t>
            </a:r>
            <a:r>
              <a:rPr sz="1100" spc="-40" dirty="0">
                <a:solidFill>
                  <a:srgbClr val="22373A"/>
                </a:solidFill>
                <a:latin typeface="Tahoma"/>
                <a:cs typeface="Tahoma"/>
              </a:rPr>
              <a:t>is </a:t>
            </a:r>
            <a:r>
              <a:rPr sz="1100" spc="-35" dirty="0">
                <a:solidFill>
                  <a:srgbClr val="22373A"/>
                </a:solidFill>
                <a:latin typeface="Tahoma"/>
                <a:cs typeface="Tahoma"/>
              </a:rPr>
              <a:t> </a:t>
            </a:r>
            <a:r>
              <a:rPr sz="1100" spc="-70" dirty="0">
                <a:solidFill>
                  <a:srgbClr val="22373A"/>
                </a:solidFill>
                <a:latin typeface="Tahoma"/>
                <a:cs typeface="Tahoma"/>
              </a:rPr>
              <a:t>between</a:t>
            </a:r>
            <a:r>
              <a:rPr sz="1100" spc="-65" dirty="0">
                <a:solidFill>
                  <a:srgbClr val="22373A"/>
                </a:solidFill>
                <a:latin typeface="Tahoma"/>
                <a:cs typeface="Tahoma"/>
              </a:rPr>
              <a:t> </a:t>
            </a:r>
            <a:r>
              <a:rPr sz="1100" spc="-45" dirty="0">
                <a:solidFill>
                  <a:srgbClr val="22373A"/>
                </a:solidFill>
                <a:latin typeface="Tahoma"/>
                <a:cs typeface="Tahoma"/>
              </a:rPr>
              <a:t>them </a:t>
            </a:r>
            <a:r>
              <a:rPr sz="1100" spc="-40" dirty="0">
                <a:solidFill>
                  <a:srgbClr val="22373A"/>
                </a:solidFill>
                <a:latin typeface="Tahoma"/>
                <a:cs typeface="Tahoma"/>
              </a:rPr>
              <a:t>(and </a:t>
            </a:r>
            <a:r>
              <a:rPr sz="1100" spc="-55" dirty="0">
                <a:solidFill>
                  <a:srgbClr val="22373A"/>
                </a:solidFill>
                <a:latin typeface="Tahoma"/>
                <a:cs typeface="Tahoma"/>
              </a:rPr>
              <a:t>whether </a:t>
            </a:r>
            <a:r>
              <a:rPr sz="1100" spc="-10" dirty="0">
                <a:solidFill>
                  <a:srgbClr val="22373A"/>
                </a:solidFill>
                <a:latin typeface="Tahoma"/>
                <a:cs typeface="Tahoma"/>
              </a:rPr>
              <a:t>that’s </a:t>
            </a:r>
            <a:r>
              <a:rPr sz="1100" spc="-40" dirty="0">
                <a:solidFill>
                  <a:srgbClr val="22373A"/>
                </a:solidFill>
                <a:latin typeface="Tahoma"/>
                <a:cs typeface="Tahoma"/>
              </a:rPr>
              <a:t>the </a:t>
            </a:r>
            <a:r>
              <a:rPr sz="1100" spc="-70" dirty="0">
                <a:solidFill>
                  <a:srgbClr val="22373A"/>
                </a:solidFill>
                <a:latin typeface="Tahoma"/>
                <a:cs typeface="Tahoma"/>
              </a:rPr>
              <a:t>same</a:t>
            </a:r>
            <a:r>
              <a:rPr sz="1100" spc="-65" dirty="0">
                <a:solidFill>
                  <a:srgbClr val="22373A"/>
                </a:solidFill>
                <a:latin typeface="Tahoma"/>
                <a:cs typeface="Tahoma"/>
              </a:rPr>
              <a:t> </a:t>
            </a:r>
            <a:r>
              <a:rPr sz="1100" spc="-45" dirty="0">
                <a:solidFill>
                  <a:srgbClr val="22373A"/>
                </a:solidFill>
                <a:latin typeface="Tahoma"/>
                <a:cs typeface="Tahoma"/>
              </a:rPr>
              <a:t>for </a:t>
            </a:r>
            <a:r>
              <a:rPr sz="1100" spc="-15" dirty="0">
                <a:solidFill>
                  <a:srgbClr val="22373A"/>
                </a:solidFill>
                <a:latin typeface="Tahoma"/>
                <a:cs typeface="Tahoma"/>
              </a:rPr>
              <a:t>all </a:t>
            </a:r>
            <a:r>
              <a:rPr sz="1100" spc="-30" dirty="0">
                <a:solidFill>
                  <a:srgbClr val="22373A"/>
                </a:solidFill>
                <a:latin typeface="Tahoma"/>
                <a:cs typeface="Tahoma"/>
              </a:rPr>
              <a:t>participants). </a:t>
            </a:r>
            <a:r>
              <a:rPr sz="1100" spc="-25" dirty="0">
                <a:solidFill>
                  <a:srgbClr val="22373A"/>
                </a:solidFill>
                <a:latin typeface="Tahoma"/>
                <a:cs typeface="Tahoma"/>
              </a:rPr>
              <a:t> </a:t>
            </a:r>
            <a:r>
              <a:rPr sz="1100" spc="-50"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should</a:t>
            </a:r>
            <a:r>
              <a:rPr sz="1100" spc="15" dirty="0">
                <a:solidFill>
                  <a:srgbClr val="22373A"/>
                </a:solidFill>
                <a:latin typeface="Tahoma"/>
                <a:cs typeface="Tahoma"/>
              </a:rPr>
              <a:t> </a:t>
            </a:r>
            <a:r>
              <a:rPr sz="1100" spc="-40" dirty="0">
                <a:solidFill>
                  <a:srgbClr val="22373A"/>
                </a:solidFill>
                <a:latin typeface="Tahoma"/>
                <a:cs typeface="Tahoma"/>
              </a:rPr>
              <a:t>account</a:t>
            </a:r>
            <a:r>
              <a:rPr sz="1100" spc="15" dirty="0">
                <a:solidFill>
                  <a:srgbClr val="22373A"/>
                </a:solidFill>
                <a:latin typeface="Tahoma"/>
                <a:cs typeface="Tahoma"/>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25" dirty="0">
                <a:solidFill>
                  <a:srgbClr val="22373A"/>
                </a:solidFill>
                <a:latin typeface="Tahoma"/>
                <a:cs typeface="Tahoma"/>
              </a:rPr>
              <a:t>this</a:t>
            </a:r>
            <a:r>
              <a:rPr sz="1100" spc="15"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40" dirty="0">
                <a:solidFill>
                  <a:srgbClr val="22373A"/>
                </a:solidFill>
                <a:latin typeface="Tahoma"/>
                <a:cs typeface="Tahoma"/>
              </a:rPr>
              <a:t>modelling!</a:t>
            </a:r>
            <a:endParaRPr sz="1100">
              <a:latin typeface="Tahoma"/>
              <a:cs typeface="Tahoma"/>
            </a:endParaRPr>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301875"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Ordinal</a:t>
            </a:r>
            <a:r>
              <a:rPr sz="1200" spc="90" dirty="0">
                <a:solidFill>
                  <a:srgbClr val="F9F9F9"/>
                </a:solidFill>
              </a:rPr>
              <a:t> </a:t>
            </a:r>
            <a:r>
              <a:rPr sz="1200" spc="-45" dirty="0">
                <a:solidFill>
                  <a:srgbClr val="F9F9F9"/>
                </a:solidFill>
              </a:rPr>
              <a:t>modelling:</a:t>
            </a:r>
            <a:r>
              <a:rPr sz="1200" spc="229" dirty="0">
                <a:solidFill>
                  <a:srgbClr val="F9F9F9"/>
                </a:solidFill>
              </a:rPr>
              <a:t> </a:t>
            </a:r>
            <a:r>
              <a:rPr sz="1200" spc="-65" dirty="0">
                <a:solidFill>
                  <a:srgbClr val="F9F9F9"/>
                </a:solidFill>
              </a:rPr>
              <a:t>one</a:t>
            </a:r>
            <a:r>
              <a:rPr sz="1200" spc="95" dirty="0">
                <a:solidFill>
                  <a:srgbClr val="F9F9F9"/>
                </a:solidFill>
              </a:rPr>
              <a:t> </a:t>
            </a:r>
            <a:r>
              <a:rPr sz="1200" spc="-65" dirty="0">
                <a:solidFill>
                  <a:srgbClr val="F9F9F9"/>
                </a:solidFill>
              </a:rPr>
              <a:t>approach</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54</a:t>
            </a:r>
          </a:p>
        </p:txBody>
      </p:sp>
      <p:sp>
        <p:nvSpPr>
          <p:cNvPr id="3" name="object 3"/>
          <p:cNvSpPr txBox="1"/>
          <p:nvPr/>
        </p:nvSpPr>
        <p:spPr>
          <a:xfrm>
            <a:off x="321894" y="1003386"/>
            <a:ext cx="3964304" cy="1562735"/>
          </a:xfrm>
          <a:prstGeom prst="rect">
            <a:avLst/>
          </a:prstGeom>
        </p:spPr>
        <p:txBody>
          <a:bodyPr vert="horz" wrap="square" lIns="0" tIns="12700" rIns="0" bIns="0" rtlCol="0">
            <a:spAutoFit/>
          </a:bodyPr>
          <a:lstStyle/>
          <a:p>
            <a:pPr marL="38100" marR="30480">
              <a:lnSpc>
                <a:spcPct val="118000"/>
              </a:lnSpc>
              <a:spcBef>
                <a:spcPts val="100"/>
              </a:spcBef>
            </a:pPr>
            <a:r>
              <a:rPr sz="1100" spc="-50" dirty="0">
                <a:solidFill>
                  <a:srgbClr val="22373A"/>
                </a:solidFill>
                <a:latin typeface="Tahoma"/>
                <a:cs typeface="Tahoma"/>
              </a:rPr>
              <a:t>We</a:t>
            </a:r>
            <a:r>
              <a:rPr sz="1100" spc="5" dirty="0">
                <a:solidFill>
                  <a:srgbClr val="22373A"/>
                </a:solidFill>
                <a:latin typeface="Tahoma"/>
                <a:cs typeface="Tahoma"/>
              </a:rPr>
              <a:t> </a:t>
            </a:r>
            <a:r>
              <a:rPr sz="1100" spc="-45" dirty="0">
                <a:solidFill>
                  <a:srgbClr val="22373A"/>
                </a:solidFill>
                <a:latin typeface="Tahoma"/>
                <a:cs typeface="Tahoma"/>
              </a:rPr>
              <a:t>can</a:t>
            </a:r>
            <a:r>
              <a:rPr sz="1100" spc="5" dirty="0">
                <a:solidFill>
                  <a:srgbClr val="22373A"/>
                </a:solidFill>
                <a:latin typeface="Tahoma"/>
                <a:cs typeface="Tahoma"/>
              </a:rPr>
              <a:t> </a:t>
            </a:r>
            <a:r>
              <a:rPr sz="1100" spc="-75" dirty="0">
                <a:solidFill>
                  <a:srgbClr val="22373A"/>
                </a:solidFill>
                <a:latin typeface="Tahoma"/>
                <a:cs typeface="Tahoma"/>
              </a:rPr>
              <a:t>assume</a:t>
            </a:r>
            <a:r>
              <a:rPr sz="1100" spc="10" dirty="0">
                <a:solidFill>
                  <a:srgbClr val="22373A"/>
                </a:solidFill>
                <a:latin typeface="Tahoma"/>
                <a:cs typeface="Tahoma"/>
              </a:rPr>
              <a:t> </a:t>
            </a:r>
            <a:r>
              <a:rPr sz="1100" spc="-45" dirty="0">
                <a:solidFill>
                  <a:srgbClr val="22373A"/>
                </a:solidFill>
                <a:latin typeface="Tahoma"/>
                <a:cs typeface="Tahoma"/>
              </a:rPr>
              <a:t>our</a:t>
            </a:r>
            <a:r>
              <a:rPr sz="1100" spc="5" dirty="0">
                <a:solidFill>
                  <a:srgbClr val="22373A"/>
                </a:solidFill>
                <a:latin typeface="Tahoma"/>
                <a:cs typeface="Tahoma"/>
              </a:rPr>
              <a:t> </a:t>
            </a:r>
            <a:r>
              <a:rPr sz="1100" spc="-60" dirty="0">
                <a:solidFill>
                  <a:srgbClr val="22373A"/>
                </a:solidFill>
                <a:latin typeface="Tahoma"/>
                <a:cs typeface="Tahoma"/>
              </a:rPr>
              <a:t>observed</a:t>
            </a:r>
            <a:r>
              <a:rPr sz="1100" spc="5" dirty="0">
                <a:solidFill>
                  <a:srgbClr val="22373A"/>
                </a:solidFill>
                <a:latin typeface="Tahoma"/>
                <a:cs typeface="Tahoma"/>
              </a:rPr>
              <a:t> </a:t>
            </a:r>
            <a:r>
              <a:rPr sz="1100" spc="-40" dirty="0">
                <a:solidFill>
                  <a:srgbClr val="22373A"/>
                </a:solidFill>
                <a:latin typeface="Tahoma"/>
                <a:cs typeface="Tahoma"/>
              </a:rPr>
              <a:t>ordinal</a:t>
            </a:r>
            <a:r>
              <a:rPr sz="1100" spc="10" dirty="0">
                <a:solidFill>
                  <a:srgbClr val="22373A"/>
                </a:solidFill>
                <a:latin typeface="Tahoma"/>
                <a:cs typeface="Tahoma"/>
              </a:rPr>
              <a:t> </a:t>
            </a:r>
            <a:r>
              <a:rPr sz="1100" spc="-45" dirty="0">
                <a:solidFill>
                  <a:srgbClr val="22373A"/>
                </a:solidFill>
                <a:latin typeface="Tahoma"/>
                <a:cs typeface="Tahoma"/>
              </a:rPr>
              <a:t>variable</a:t>
            </a:r>
            <a:r>
              <a:rPr sz="1100" spc="10" dirty="0">
                <a:solidFill>
                  <a:srgbClr val="22373A"/>
                </a:solidFill>
                <a:latin typeface="Tahoma"/>
                <a:cs typeface="Tahoma"/>
              </a:rPr>
              <a:t> </a:t>
            </a:r>
            <a:r>
              <a:rPr sz="1100" i="1" spc="-10" dirty="0">
                <a:solidFill>
                  <a:srgbClr val="22373A"/>
                </a:solidFill>
                <a:latin typeface="Arial"/>
                <a:cs typeface="Arial"/>
              </a:rPr>
              <a:t>Y</a:t>
            </a:r>
            <a:r>
              <a:rPr sz="1100" i="1" spc="235" dirty="0">
                <a:solidFill>
                  <a:srgbClr val="22373A"/>
                </a:solidFill>
                <a:latin typeface="Arial"/>
                <a:cs typeface="Arial"/>
              </a:rPr>
              <a:t> </a:t>
            </a:r>
            <a:r>
              <a:rPr sz="1100" spc="-45" dirty="0">
                <a:solidFill>
                  <a:srgbClr val="22373A"/>
                </a:solidFill>
                <a:latin typeface="Tahoma"/>
                <a:cs typeface="Tahoma"/>
              </a:rPr>
              <a:t>originates</a:t>
            </a:r>
            <a:r>
              <a:rPr sz="1100" spc="5" dirty="0">
                <a:solidFill>
                  <a:srgbClr val="22373A"/>
                </a:solidFill>
                <a:latin typeface="Tahoma"/>
                <a:cs typeface="Tahoma"/>
              </a:rPr>
              <a:t> </a:t>
            </a:r>
            <a:r>
              <a:rPr sz="1100" spc="-45" dirty="0">
                <a:solidFill>
                  <a:srgbClr val="22373A"/>
                </a:solidFill>
                <a:latin typeface="Tahoma"/>
                <a:cs typeface="Tahoma"/>
              </a:rPr>
              <a:t>from</a:t>
            </a:r>
            <a:r>
              <a:rPr sz="1100" spc="10" dirty="0">
                <a:solidFill>
                  <a:srgbClr val="22373A"/>
                </a:solidFill>
                <a:latin typeface="Tahoma"/>
                <a:cs typeface="Tahoma"/>
              </a:rPr>
              <a:t> </a:t>
            </a:r>
            <a:r>
              <a:rPr sz="1100" spc="-40" dirty="0">
                <a:solidFill>
                  <a:srgbClr val="22373A"/>
                </a:solidFill>
                <a:latin typeface="Tahoma"/>
                <a:cs typeface="Tahoma"/>
              </a:rPr>
              <a:t>the </a:t>
            </a:r>
            <a:r>
              <a:rPr sz="1100" spc="-330" dirty="0">
                <a:solidFill>
                  <a:srgbClr val="22373A"/>
                </a:solidFill>
                <a:latin typeface="Tahoma"/>
                <a:cs typeface="Tahoma"/>
              </a:rPr>
              <a:t> </a:t>
            </a:r>
            <a:r>
              <a:rPr sz="1100" spc="-45" dirty="0">
                <a:solidFill>
                  <a:srgbClr val="22373A"/>
                </a:solidFill>
                <a:latin typeface="Tahoma"/>
                <a:cs typeface="Tahoma"/>
              </a:rPr>
              <a:t>categ</a:t>
            </a:r>
            <a:r>
              <a:rPr sz="1100" spc="-80" dirty="0">
                <a:solidFill>
                  <a:srgbClr val="22373A"/>
                </a:solidFill>
                <a:latin typeface="Tahoma"/>
                <a:cs typeface="Tahoma"/>
              </a:rPr>
              <a:t>o</a:t>
            </a:r>
            <a:r>
              <a:rPr sz="1100" spc="-30" dirty="0">
                <a:solidFill>
                  <a:srgbClr val="22373A"/>
                </a:solidFill>
                <a:latin typeface="Tahoma"/>
                <a:cs typeface="Tahoma"/>
              </a:rPr>
              <a:t>risatio</a:t>
            </a:r>
            <a:r>
              <a:rPr sz="1100" spc="-40" dirty="0">
                <a:solidFill>
                  <a:srgbClr val="22373A"/>
                </a:solidFill>
                <a:latin typeface="Tahoma"/>
                <a:cs typeface="Tahoma"/>
              </a:rPr>
              <a:t>n</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30" dirty="0">
                <a:solidFill>
                  <a:srgbClr val="22373A"/>
                </a:solidFill>
                <a:latin typeface="Tahoma"/>
                <a:cs typeface="Tahoma"/>
              </a:rPr>
              <a:t>laten</a:t>
            </a:r>
            <a:r>
              <a:rPr sz="1100" spc="-20" dirty="0">
                <a:solidFill>
                  <a:srgbClr val="22373A"/>
                </a:solidFill>
                <a:latin typeface="Tahoma"/>
                <a:cs typeface="Tahoma"/>
              </a:rPr>
              <a:t>t</a:t>
            </a:r>
            <a:r>
              <a:rPr sz="1100" spc="20" dirty="0">
                <a:solidFill>
                  <a:srgbClr val="22373A"/>
                </a:solidFill>
                <a:latin typeface="Tahoma"/>
                <a:cs typeface="Tahoma"/>
              </a:rPr>
              <a:t> </a:t>
            </a:r>
            <a:r>
              <a:rPr sz="1100" spc="-30" dirty="0">
                <a:solidFill>
                  <a:srgbClr val="22373A"/>
                </a:solidFill>
                <a:latin typeface="Tahoma"/>
                <a:cs typeface="Tahoma"/>
              </a:rPr>
              <a:t>contin</a:t>
            </a:r>
            <a:r>
              <a:rPr sz="1100" spc="-40" dirty="0">
                <a:solidFill>
                  <a:srgbClr val="22373A"/>
                </a:solidFill>
                <a:latin typeface="Tahoma"/>
                <a:cs typeface="Tahoma"/>
              </a:rPr>
              <a:t>u</a:t>
            </a:r>
            <a:r>
              <a:rPr sz="1100" spc="-60" dirty="0">
                <a:solidFill>
                  <a:srgbClr val="22373A"/>
                </a:solidFill>
                <a:latin typeface="Tahoma"/>
                <a:cs typeface="Tahoma"/>
              </a:rPr>
              <a:t>ous</a:t>
            </a:r>
            <a:r>
              <a:rPr sz="1100" spc="20" dirty="0">
                <a:solidFill>
                  <a:srgbClr val="22373A"/>
                </a:solidFill>
                <a:latin typeface="Tahoma"/>
                <a:cs typeface="Tahoma"/>
              </a:rPr>
              <a:t> </a:t>
            </a:r>
            <a:r>
              <a:rPr sz="1100" spc="-50" dirty="0">
                <a:solidFill>
                  <a:srgbClr val="22373A"/>
                </a:solidFill>
                <a:latin typeface="Tahoma"/>
                <a:cs typeface="Tahoma"/>
              </a:rPr>
              <a:t>v</a:t>
            </a:r>
            <a:r>
              <a:rPr sz="1100" spc="-90" dirty="0">
                <a:solidFill>
                  <a:srgbClr val="22373A"/>
                </a:solidFill>
                <a:latin typeface="Tahoma"/>
                <a:cs typeface="Tahoma"/>
              </a:rPr>
              <a:t>a</a:t>
            </a:r>
            <a:r>
              <a:rPr sz="1100" spc="-40" dirty="0">
                <a:solidFill>
                  <a:srgbClr val="22373A"/>
                </a:solidFill>
                <a:latin typeface="Tahoma"/>
                <a:cs typeface="Tahoma"/>
              </a:rPr>
              <a:t>riabl</a:t>
            </a:r>
            <a:r>
              <a:rPr sz="1100" spc="-45" dirty="0">
                <a:solidFill>
                  <a:srgbClr val="22373A"/>
                </a:solidFill>
                <a:latin typeface="Tahoma"/>
                <a:cs typeface="Tahoma"/>
              </a:rPr>
              <a:t>e</a:t>
            </a:r>
            <a:r>
              <a:rPr sz="1100" spc="10" dirty="0">
                <a:solidFill>
                  <a:srgbClr val="22373A"/>
                </a:solidFill>
                <a:latin typeface="Tahoma"/>
                <a:cs typeface="Tahoma"/>
              </a:rPr>
              <a:t> </a:t>
            </a:r>
            <a:r>
              <a:rPr sz="1100" i="1" spc="-555" dirty="0">
                <a:solidFill>
                  <a:srgbClr val="22373A"/>
                </a:solidFill>
                <a:latin typeface="Arial"/>
                <a:cs typeface="Arial"/>
              </a:rPr>
              <a:t>Y</a:t>
            </a:r>
            <a:r>
              <a:rPr sz="1650" spc="-82" baseline="12626" dirty="0">
                <a:solidFill>
                  <a:srgbClr val="22373A"/>
                </a:solidFill>
                <a:latin typeface="Tahoma"/>
                <a:cs typeface="Tahoma"/>
              </a:rPr>
              <a:t>˜</a:t>
            </a:r>
            <a:r>
              <a:rPr sz="1650" spc="-240" baseline="12626" dirty="0">
                <a:solidFill>
                  <a:srgbClr val="22373A"/>
                </a:solidFill>
                <a:latin typeface="Tahoma"/>
                <a:cs typeface="Tahoma"/>
              </a:rPr>
              <a:t> </a:t>
            </a:r>
            <a:r>
              <a:rPr sz="1100" spc="-30" dirty="0">
                <a:solidFill>
                  <a:srgbClr val="22373A"/>
                </a:solidFill>
                <a:latin typeface="Tahoma"/>
                <a:cs typeface="Tahoma"/>
              </a:rPr>
              <a:t>.</a:t>
            </a:r>
            <a:endParaRPr sz="1100">
              <a:latin typeface="Tahoma"/>
              <a:cs typeface="Tahoma"/>
            </a:endParaRPr>
          </a:p>
          <a:p>
            <a:pPr marL="38100">
              <a:lnSpc>
                <a:spcPct val="100000"/>
              </a:lnSpc>
              <a:spcBef>
                <a:spcPts val="835"/>
              </a:spcBef>
            </a:pPr>
            <a:r>
              <a:rPr sz="1100" spc="-20" dirty="0">
                <a:solidFill>
                  <a:srgbClr val="22373A"/>
                </a:solidFill>
                <a:latin typeface="Tahoma"/>
                <a:cs typeface="Tahoma"/>
              </a:rPr>
              <a:t>Our</a:t>
            </a:r>
            <a:r>
              <a:rPr sz="1100" dirty="0">
                <a:solidFill>
                  <a:srgbClr val="22373A"/>
                </a:solidFill>
                <a:latin typeface="Tahoma"/>
                <a:cs typeface="Tahoma"/>
              </a:rPr>
              <a:t> </a:t>
            </a:r>
            <a:r>
              <a:rPr sz="1100" spc="-45" dirty="0">
                <a:solidFill>
                  <a:srgbClr val="22373A"/>
                </a:solidFill>
                <a:latin typeface="Tahoma"/>
                <a:cs typeface="Tahoma"/>
              </a:rPr>
              <a:t>model</a:t>
            </a:r>
            <a:r>
              <a:rPr sz="1100" spc="5" dirty="0">
                <a:solidFill>
                  <a:srgbClr val="22373A"/>
                </a:solidFill>
                <a:latin typeface="Tahoma"/>
                <a:cs typeface="Tahoma"/>
              </a:rPr>
              <a:t> </a:t>
            </a:r>
            <a:r>
              <a:rPr sz="1100" spc="-15" dirty="0">
                <a:solidFill>
                  <a:srgbClr val="22373A"/>
                </a:solidFill>
                <a:latin typeface="Tahoma"/>
                <a:cs typeface="Tahoma"/>
              </a:rPr>
              <a:t>will</a:t>
            </a:r>
            <a:r>
              <a:rPr sz="1100" spc="5" dirty="0">
                <a:solidFill>
                  <a:srgbClr val="22373A"/>
                </a:solidFill>
                <a:latin typeface="Tahoma"/>
                <a:cs typeface="Tahoma"/>
              </a:rPr>
              <a:t> </a:t>
            </a:r>
            <a:r>
              <a:rPr sz="1100" spc="-75" dirty="0">
                <a:solidFill>
                  <a:srgbClr val="22373A"/>
                </a:solidFill>
                <a:latin typeface="Tahoma"/>
                <a:cs typeface="Tahoma"/>
              </a:rPr>
              <a:t>assume</a:t>
            </a:r>
            <a:r>
              <a:rPr sz="1100" dirty="0">
                <a:solidFill>
                  <a:srgbClr val="22373A"/>
                </a:solidFill>
                <a:latin typeface="Tahoma"/>
                <a:cs typeface="Tahoma"/>
              </a:rPr>
              <a:t> </a:t>
            </a:r>
            <a:r>
              <a:rPr sz="1100" spc="-50" dirty="0">
                <a:solidFill>
                  <a:srgbClr val="22373A"/>
                </a:solidFill>
                <a:latin typeface="Tahoma"/>
                <a:cs typeface="Tahoma"/>
              </a:rPr>
              <a:t>there</a:t>
            </a:r>
            <a:r>
              <a:rPr sz="1100" spc="5" dirty="0">
                <a:solidFill>
                  <a:srgbClr val="22373A"/>
                </a:solidFill>
                <a:latin typeface="Tahoma"/>
                <a:cs typeface="Tahoma"/>
              </a:rPr>
              <a:t> </a:t>
            </a:r>
            <a:r>
              <a:rPr sz="1100" spc="-75" dirty="0">
                <a:solidFill>
                  <a:srgbClr val="22373A"/>
                </a:solidFill>
                <a:latin typeface="Tahoma"/>
                <a:cs typeface="Tahoma"/>
              </a:rPr>
              <a:t>are</a:t>
            </a:r>
            <a:r>
              <a:rPr sz="1100" spc="5" dirty="0">
                <a:solidFill>
                  <a:srgbClr val="22373A"/>
                </a:solidFill>
                <a:latin typeface="Tahoma"/>
                <a:cs typeface="Tahoma"/>
              </a:rPr>
              <a:t> </a:t>
            </a:r>
            <a:r>
              <a:rPr sz="1100" i="1" spc="20" dirty="0">
                <a:solidFill>
                  <a:srgbClr val="22373A"/>
                </a:solidFill>
                <a:latin typeface="Arial"/>
                <a:cs typeface="Arial"/>
              </a:rPr>
              <a:t>K</a:t>
            </a:r>
            <a:r>
              <a:rPr sz="1100" i="1" spc="170" dirty="0">
                <a:solidFill>
                  <a:srgbClr val="22373A"/>
                </a:solidFill>
                <a:latin typeface="Arial"/>
                <a:cs typeface="Arial"/>
              </a:rPr>
              <a:t> </a:t>
            </a:r>
            <a:r>
              <a:rPr sz="1100" spc="-45" dirty="0">
                <a:solidFill>
                  <a:srgbClr val="22373A"/>
                </a:solidFill>
                <a:latin typeface="Tahoma"/>
                <a:cs typeface="Tahoma"/>
              </a:rPr>
              <a:t>thresholds</a:t>
            </a:r>
            <a:r>
              <a:rPr sz="1100" dirty="0">
                <a:solidFill>
                  <a:srgbClr val="22373A"/>
                </a:solidFill>
                <a:latin typeface="Tahoma"/>
                <a:cs typeface="Tahoma"/>
              </a:rPr>
              <a:t> </a:t>
            </a:r>
            <a:r>
              <a:rPr sz="1100" spc="-15" dirty="0">
                <a:solidFill>
                  <a:srgbClr val="22373A"/>
                </a:solidFill>
                <a:latin typeface="Tahoma"/>
                <a:cs typeface="Tahoma"/>
              </a:rPr>
              <a:t>that</a:t>
            </a:r>
            <a:r>
              <a:rPr sz="1100" spc="5" dirty="0">
                <a:solidFill>
                  <a:srgbClr val="22373A"/>
                </a:solidFill>
                <a:latin typeface="Tahoma"/>
                <a:cs typeface="Tahoma"/>
              </a:rPr>
              <a:t> </a:t>
            </a:r>
            <a:r>
              <a:rPr sz="1100" spc="-25" dirty="0">
                <a:solidFill>
                  <a:srgbClr val="22373A"/>
                </a:solidFill>
                <a:latin typeface="Tahoma"/>
                <a:cs typeface="Tahoma"/>
              </a:rPr>
              <a:t>partition</a:t>
            </a:r>
            <a:r>
              <a:rPr sz="1100" dirty="0">
                <a:solidFill>
                  <a:srgbClr val="22373A"/>
                </a:solidFill>
                <a:latin typeface="Tahoma"/>
                <a:cs typeface="Tahoma"/>
              </a:rPr>
              <a:t> </a:t>
            </a:r>
            <a:r>
              <a:rPr sz="1100" i="1" spc="-305" dirty="0">
                <a:solidFill>
                  <a:srgbClr val="22373A"/>
                </a:solidFill>
                <a:latin typeface="Arial"/>
                <a:cs typeface="Arial"/>
              </a:rPr>
              <a:t>Y</a:t>
            </a:r>
            <a:r>
              <a:rPr sz="1650" spc="-457" baseline="12626" dirty="0">
                <a:solidFill>
                  <a:srgbClr val="22373A"/>
                </a:solidFill>
                <a:latin typeface="Tahoma"/>
                <a:cs typeface="Tahoma"/>
              </a:rPr>
              <a:t>˜</a:t>
            </a:r>
            <a:r>
              <a:rPr sz="1650" spc="-60" baseline="12626" dirty="0">
                <a:solidFill>
                  <a:srgbClr val="22373A"/>
                </a:solidFill>
                <a:latin typeface="Tahoma"/>
                <a:cs typeface="Tahoma"/>
              </a:rPr>
              <a:t> </a:t>
            </a:r>
            <a:r>
              <a:rPr sz="1100" spc="-25" dirty="0">
                <a:solidFill>
                  <a:srgbClr val="22373A"/>
                </a:solidFill>
                <a:latin typeface="Tahoma"/>
                <a:cs typeface="Tahoma"/>
              </a:rPr>
              <a:t>into</a:t>
            </a:r>
            <a:endParaRPr sz="1100">
              <a:latin typeface="Tahoma"/>
              <a:cs typeface="Tahoma"/>
            </a:endParaRPr>
          </a:p>
          <a:p>
            <a:pPr marL="38100">
              <a:lnSpc>
                <a:spcPct val="100000"/>
              </a:lnSpc>
              <a:spcBef>
                <a:spcPts val="240"/>
              </a:spcBef>
            </a:pPr>
            <a:r>
              <a:rPr sz="1100" i="1" spc="20" dirty="0">
                <a:solidFill>
                  <a:srgbClr val="22373A"/>
                </a:solidFill>
                <a:latin typeface="Arial"/>
                <a:cs typeface="Arial"/>
              </a:rPr>
              <a:t>K</a:t>
            </a:r>
            <a:r>
              <a:rPr sz="1100" i="1" spc="65" dirty="0">
                <a:solidFill>
                  <a:srgbClr val="22373A"/>
                </a:solidFill>
                <a:latin typeface="Arial"/>
                <a:cs typeface="Arial"/>
              </a:rPr>
              <a:t> </a:t>
            </a:r>
            <a:r>
              <a:rPr sz="1100" spc="45" dirty="0">
                <a:solidFill>
                  <a:srgbClr val="22373A"/>
                </a:solidFill>
                <a:latin typeface="Tahoma"/>
                <a:cs typeface="Tahoma"/>
              </a:rPr>
              <a:t>+</a:t>
            </a:r>
            <a:r>
              <a:rPr sz="1100" spc="-105" dirty="0">
                <a:solidFill>
                  <a:srgbClr val="22373A"/>
                </a:solidFill>
                <a:latin typeface="Tahoma"/>
                <a:cs typeface="Tahoma"/>
              </a:rPr>
              <a:t> </a:t>
            </a:r>
            <a:r>
              <a:rPr sz="1100" spc="-55" dirty="0">
                <a:solidFill>
                  <a:srgbClr val="22373A"/>
                </a:solidFill>
                <a:latin typeface="Tahoma"/>
                <a:cs typeface="Tahoma"/>
              </a:rPr>
              <a:t>1</a:t>
            </a:r>
            <a:r>
              <a:rPr sz="1100" spc="15" dirty="0">
                <a:solidFill>
                  <a:srgbClr val="22373A"/>
                </a:solidFill>
                <a:latin typeface="Tahoma"/>
                <a:cs typeface="Tahoma"/>
              </a:rPr>
              <a:t> </a:t>
            </a:r>
            <a:r>
              <a:rPr sz="1100" spc="-50" dirty="0">
                <a:solidFill>
                  <a:srgbClr val="22373A"/>
                </a:solidFill>
                <a:latin typeface="Tahoma"/>
                <a:cs typeface="Tahoma"/>
              </a:rPr>
              <a:t>observable,</a:t>
            </a:r>
            <a:r>
              <a:rPr sz="1100" spc="15" dirty="0">
                <a:solidFill>
                  <a:srgbClr val="22373A"/>
                </a:solidFill>
                <a:latin typeface="Tahoma"/>
                <a:cs typeface="Tahoma"/>
              </a:rPr>
              <a:t> </a:t>
            </a:r>
            <a:r>
              <a:rPr sz="1100" spc="-85" dirty="0">
                <a:solidFill>
                  <a:srgbClr val="22373A"/>
                </a:solidFill>
                <a:latin typeface="Tahoma"/>
                <a:cs typeface="Tahoma"/>
              </a:rPr>
              <a:t>o</a:t>
            </a:r>
            <a:r>
              <a:rPr sz="1100" spc="-60" dirty="0">
                <a:solidFill>
                  <a:srgbClr val="22373A"/>
                </a:solidFill>
                <a:latin typeface="Tahoma"/>
                <a:cs typeface="Tahoma"/>
              </a:rPr>
              <a:t>rdere</a:t>
            </a:r>
            <a:r>
              <a:rPr sz="1100" spc="-65" dirty="0">
                <a:solidFill>
                  <a:srgbClr val="22373A"/>
                </a:solidFill>
                <a:latin typeface="Tahoma"/>
                <a:cs typeface="Tahoma"/>
              </a:rPr>
              <a:t>d</a:t>
            </a:r>
            <a:r>
              <a:rPr sz="1100" spc="15" dirty="0">
                <a:solidFill>
                  <a:srgbClr val="22373A"/>
                </a:solidFill>
                <a:latin typeface="Tahoma"/>
                <a:cs typeface="Tahoma"/>
              </a:rPr>
              <a:t> </a:t>
            </a:r>
            <a:r>
              <a:rPr sz="1100" spc="-45" dirty="0">
                <a:solidFill>
                  <a:srgbClr val="22373A"/>
                </a:solidFill>
                <a:latin typeface="Tahoma"/>
                <a:cs typeface="Tahoma"/>
              </a:rPr>
              <a:t>categ</a:t>
            </a:r>
            <a:r>
              <a:rPr sz="1100" spc="-80" dirty="0">
                <a:solidFill>
                  <a:srgbClr val="22373A"/>
                </a:solidFill>
                <a:latin typeface="Tahoma"/>
                <a:cs typeface="Tahoma"/>
              </a:rPr>
              <a:t>o</a:t>
            </a:r>
            <a:r>
              <a:rPr sz="1100" spc="-50" dirty="0">
                <a:solidFill>
                  <a:srgbClr val="22373A"/>
                </a:solidFill>
                <a:latin typeface="Tahoma"/>
                <a:cs typeface="Tahoma"/>
              </a:rPr>
              <a:t>rie</a:t>
            </a:r>
            <a:r>
              <a:rPr sz="1100" spc="-55" dirty="0">
                <a:solidFill>
                  <a:srgbClr val="22373A"/>
                </a:solidFill>
                <a:latin typeface="Tahoma"/>
                <a:cs typeface="Tahoma"/>
              </a:rPr>
              <a:t>s</a:t>
            </a:r>
            <a:r>
              <a:rPr sz="1100" spc="15" dirty="0">
                <a:solidFill>
                  <a:srgbClr val="22373A"/>
                </a:solidFill>
                <a:latin typeface="Tahoma"/>
                <a:cs typeface="Tahoma"/>
              </a:rPr>
              <a:t> </a:t>
            </a:r>
            <a:r>
              <a:rPr sz="1100" spc="-35" dirty="0">
                <a:solidFill>
                  <a:srgbClr val="22373A"/>
                </a:solidFill>
                <a:latin typeface="Tahoma"/>
                <a:cs typeface="Tahoma"/>
              </a:rPr>
              <a:t>of</a:t>
            </a:r>
            <a:r>
              <a:rPr sz="1100" spc="20" dirty="0">
                <a:solidFill>
                  <a:srgbClr val="22373A"/>
                </a:solidFill>
                <a:latin typeface="Tahoma"/>
                <a:cs typeface="Tahoma"/>
              </a:rPr>
              <a:t> </a:t>
            </a:r>
            <a:r>
              <a:rPr sz="1100" i="1" spc="-10" dirty="0">
                <a:solidFill>
                  <a:srgbClr val="22373A"/>
                </a:solidFill>
                <a:latin typeface="Arial"/>
                <a:cs typeface="Arial"/>
              </a:rPr>
              <a:t>Y</a:t>
            </a:r>
            <a:r>
              <a:rPr sz="1100" i="1" spc="-120" dirty="0">
                <a:solidFill>
                  <a:srgbClr val="22373A"/>
                </a:solidFill>
                <a:latin typeface="Arial"/>
                <a:cs typeface="Arial"/>
              </a:rPr>
              <a:t> </a:t>
            </a:r>
            <a:r>
              <a:rPr sz="1100" spc="-30" dirty="0">
                <a:solidFill>
                  <a:srgbClr val="22373A"/>
                </a:solidFill>
                <a:latin typeface="Tahoma"/>
                <a:cs typeface="Tahoma"/>
              </a:rPr>
              <a:t>.</a:t>
            </a:r>
            <a:endParaRPr sz="1100">
              <a:latin typeface="Tahoma"/>
              <a:cs typeface="Tahoma"/>
            </a:endParaRPr>
          </a:p>
          <a:p>
            <a:pPr marL="38100" marR="142240">
              <a:lnSpc>
                <a:spcPct val="118000"/>
              </a:lnSpc>
              <a:spcBef>
                <a:spcPts val="600"/>
              </a:spcBef>
            </a:pPr>
            <a:r>
              <a:rPr sz="1100" spc="20" dirty="0">
                <a:solidFill>
                  <a:srgbClr val="22373A"/>
                </a:solidFill>
                <a:latin typeface="SimSun"/>
                <a:cs typeface="SimSun"/>
              </a:rPr>
              <a:t>brms </a:t>
            </a:r>
            <a:r>
              <a:rPr sz="1100" spc="-65" dirty="0">
                <a:solidFill>
                  <a:srgbClr val="22373A"/>
                </a:solidFill>
                <a:latin typeface="Tahoma"/>
                <a:cs typeface="Tahoma"/>
              </a:rPr>
              <a:t>has </a:t>
            </a:r>
            <a:r>
              <a:rPr sz="1100" spc="-40" dirty="0">
                <a:solidFill>
                  <a:srgbClr val="22373A"/>
                </a:solidFill>
                <a:latin typeface="Tahoma"/>
                <a:cs typeface="Tahoma"/>
              </a:rPr>
              <a:t>glm </a:t>
            </a:r>
            <a:r>
              <a:rPr sz="1100" spc="-30" dirty="0">
                <a:solidFill>
                  <a:srgbClr val="22373A"/>
                </a:solidFill>
                <a:latin typeface="Tahoma"/>
                <a:cs typeface="Tahoma"/>
              </a:rPr>
              <a:t>functionality </a:t>
            </a:r>
            <a:r>
              <a:rPr sz="1100" spc="-55" dirty="0">
                <a:solidFill>
                  <a:srgbClr val="22373A"/>
                </a:solidFill>
                <a:latin typeface="Tahoma"/>
                <a:cs typeface="Tahoma"/>
              </a:rPr>
              <a:t>e.g. </a:t>
            </a:r>
            <a:r>
              <a:rPr sz="1100" spc="-35" dirty="0">
                <a:solidFill>
                  <a:srgbClr val="22373A"/>
                </a:solidFill>
                <a:latin typeface="Tahoma"/>
                <a:cs typeface="Tahoma"/>
              </a:rPr>
              <a:t>binomial, </a:t>
            </a:r>
            <a:r>
              <a:rPr sz="1100" spc="-45" dirty="0">
                <a:solidFill>
                  <a:srgbClr val="22373A"/>
                </a:solidFill>
                <a:latin typeface="Tahoma"/>
                <a:cs typeface="Tahoma"/>
              </a:rPr>
              <a:t>poisson.</a:t>
            </a:r>
            <a:r>
              <a:rPr sz="1100" spc="-40" dirty="0">
                <a:solidFill>
                  <a:srgbClr val="22373A"/>
                </a:solidFill>
                <a:latin typeface="Tahoma"/>
                <a:cs typeface="Tahoma"/>
              </a:rPr>
              <a:t> </a:t>
            </a:r>
            <a:r>
              <a:rPr sz="1100" spc="-45" dirty="0">
                <a:solidFill>
                  <a:srgbClr val="22373A"/>
                </a:solidFill>
                <a:latin typeface="Tahoma"/>
                <a:cs typeface="Tahoma"/>
              </a:rPr>
              <a:t>Here, </a:t>
            </a:r>
            <a:r>
              <a:rPr sz="1100" spc="-105" dirty="0">
                <a:solidFill>
                  <a:srgbClr val="22373A"/>
                </a:solidFill>
                <a:latin typeface="Tahoma"/>
                <a:cs typeface="Tahoma"/>
              </a:rPr>
              <a:t>we</a:t>
            </a:r>
            <a:r>
              <a:rPr sz="1100" spc="-100" dirty="0">
                <a:solidFill>
                  <a:srgbClr val="22373A"/>
                </a:solidFill>
                <a:latin typeface="Tahoma"/>
                <a:cs typeface="Tahoma"/>
              </a:rPr>
              <a:t> </a:t>
            </a:r>
            <a:r>
              <a:rPr sz="1100" spc="-75" dirty="0">
                <a:solidFill>
                  <a:srgbClr val="22373A"/>
                </a:solidFill>
                <a:latin typeface="Tahoma"/>
                <a:cs typeface="Tahoma"/>
              </a:rPr>
              <a:t>are </a:t>
            </a:r>
            <a:r>
              <a:rPr sz="1100" spc="-70" dirty="0">
                <a:solidFill>
                  <a:srgbClr val="22373A"/>
                </a:solidFill>
                <a:latin typeface="Tahoma"/>
                <a:cs typeface="Tahoma"/>
              </a:rPr>
              <a:t> </a:t>
            </a:r>
            <a:r>
              <a:rPr sz="1100" spc="-50" dirty="0">
                <a:solidFill>
                  <a:srgbClr val="22373A"/>
                </a:solidFill>
                <a:latin typeface="Tahoma"/>
                <a:cs typeface="Tahoma"/>
              </a:rPr>
              <a:t>using</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20" dirty="0">
                <a:solidFill>
                  <a:srgbClr val="22373A"/>
                </a:solidFill>
                <a:latin typeface="SimSun"/>
                <a:cs typeface="SimSun"/>
              </a:rPr>
              <a:t>cumulative(probit)</a:t>
            </a:r>
            <a:r>
              <a:rPr sz="1100" spc="-190" dirty="0">
                <a:solidFill>
                  <a:srgbClr val="22373A"/>
                </a:solidFill>
                <a:latin typeface="SimSun"/>
                <a:cs typeface="SimSun"/>
              </a:rPr>
              <a:t> </a:t>
            </a:r>
            <a:r>
              <a:rPr sz="1100" spc="-30" dirty="0">
                <a:solidFill>
                  <a:srgbClr val="22373A"/>
                </a:solidFill>
                <a:latin typeface="Tahoma"/>
                <a:cs typeface="Tahoma"/>
              </a:rPr>
              <a:t>family</a:t>
            </a:r>
            <a:r>
              <a:rPr sz="1100" spc="15" dirty="0">
                <a:solidFill>
                  <a:srgbClr val="22373A"/>
                </a:solidFill>
                <a:latin typeface="Tahoma"/>
                <a:cs typeface="Tahoma"/>
              </a:rPr>
              <a:t> </a:t>
            </a:r>
            <a:r>
              <a:rPr sz="1100" spc="-40" dirty="0">
                <a:solidFill>
                  <a:srgbClr val="22373A"/>
                </a:solidFill>
                <a:latin typeface="Tahoma"/>
                <a:cs typeface="Tahoma"/>
              </a:rPr>
              <a:t>which</a:t>
            </a:r>
            <a:r>
              <a:rPr sz="1100" spc="25" dirty="0">
                <a:solidFill>
                  <a:srgbClr val="22373A"/>
                </a:solidFill>
                <a:latin typeface="Tahoma"/>
                <a:cs typeface="Tahoma"/>
              </a:rPr>
              <a:t> </a:t>
            </a:r>
            <a:r>
              <a:rPr sz="1100" spc="-55" dirty="0">
                <a:solidFill>
                  <a:srgbClr val="22373A"/>
                </a:solidFill>
                <a:latin typeface="Tahoma"/>
                <a:cs typeface="Tahoma"/>
              </a:rPr>
              <a:t>corresponds</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0" dirty="0">
                <a:solidFill>
                  <a:srgbClr val="22373A"/>
                </a:solidFill>
                <a:latin typeface="Tahoma"/>
                <a:cs typeface="Tahoma"/>
              </a:rPr>
              <a:t>the </a:t>
            </a:r>
            <a:r>
              <a:rPr sz="1100" spc="-330" dirty="0">
                <a:solidFill>
                  <a:srgbClr val="22373A"/>
                </a:solidFill>
                <a:latin typeface="Tahoma"/>
                <a:cs typeface="Tahoma"/>
              </a:rPr>
              <a:t> </a:t>
            </a:r>
            <a:r>
              <a:rPr sz="1100" spc="-25" dirty="0">
                <a:solidFill>
                  <a:srgbClr val="22373A"/>
                </a:solidFill>
                <a:latin typeface="Tahoma"/>
                <a:cs typeface="Tahoma"/>
              </a:rPr>
              <a:t>situation</a:t>
            </a:r>
            <a:r>
              <a:rPr sz="1100" spc="10" dirty="0">
                <a:solidFill>
                  <a:srgbClr val="22373A"/>
                </a:solidFill>
                <a:latin typeface="Tahoma"/>
                <a:cs typeface="Tahoma"/>
              </a:rPr>
              <a:t> </a:t>
            </a:r>
            <a:r>
              <a:rPr sz="1100" spc="-50" dirty="0">
                <a:solidFill>
                  <a:srgbClr val="22373A"/>
                </a:solidFill>
                <a:latin typeface="Tahoma"/>
                <a:cs typeface="Tahoma"/>
              </a:rPr>
              <a:t>above.</a:t>
            </a:r>
            <a:endParaRPr sz="1100">
              <a:latin typeface="Tahoma"/>
              <a:cs typeface="Tahoma"/>
            </a:endParaRPr>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358265" cy="207645"/>
          </a:xfrm>
          <a:prstGeom prst="rect">
            <a:avLst/>
          </a:prstGeom>
        </p:spPr>
        <p:txBody>
          <a:bodyPr vert="horz" wrap="square" lIns="0" tIns="12065" rIns="0" bIns="0" rtlCol="0">
            <a:spAutoFit/>
          </a:bodyPr>
          <a:lstStyle/>
          <a:p>
            <a:pPr marL="12700">
              <a:lnSpc>
                <a:spcPct val="100000"/>
              </a:lnSpc>
              <a:spcBef>
                <a:spcPts val="95"/>
              </a:spcBef>
            </a:pPr>
            <a:r>
              <a:rPr sz="1200" spc="-25" dirty="0">
                <a:solidFill>
                  <a:srgbClr val="F9F9F9"/>
                </a:solidFill>
              </a:rPr>
              <a:t>Modelling</a:t>
            </a:r>
            <a:r>
              <a:rPr sz="1200" spc="65" dirty="0">
                <a:solidFill>
                  <a:srgbClr val="F9F9F9"/>
                </a:solidFill>
              </a:rPr>
              <a:t> </a:t>
            </a:r>
            <a:r>
              <a:rPr sz="1200" spc="-55" dirty="0">
                <a:solidFill>
                  <a:srgbClr val="F9F9F9"/>
                </a:solidFill>
              </a:rPr>
              <a:t>our</a:t>
            </a:r>
            <a:r>
              <a:rPr sz="1200" spc="70" dirty="0">
                <a:solidFill>
                  <a:srgbClr val="F9F9F9"/>
                </a:solidFill>
              </a:rPr>
              <a:t> </a:t>
            </a:r>
            <a:r>
              <a:rPr sz="1200" spc="-60" dirty="0">
                <a:solidFill>
                  <a:srgbClr val="F9F9F9"/>
                </a:solidFill>
              </a:rPr>
              <a:t>prior</a:t>
            </a:r>
            <a:endParaRPr sz="1200"/>
          </a:p>
        </p:txBody>
      </p:sp>
      <p:sp>
        <p:nvSpPr>
          <p:cNvPr id="3" name="object 3"/>
          <p:cNvSpPr txBox="1"/>
          <p:nvPr/>
        </p:nvSpPr>
        <p:spPr>
          <a:xfrm>
            <a:off x="347294" y="426006"/>
            <a:ext cx="3912870" cy="817244"/>
          </a:xfrm>
          <a:prstGeom prst="rect">
            <a:avLst/>
          </a:prstGeom>
        </p:spPr>
        <p:txBody>
          <a:bodyPr vert="horz" wrap="square" lIns="0" tIns="12700" rIns="0" bIns="0" rtlCol="0">
            <a:spAutoFit/>
          </a:bodyPr>
          <a:lstStyle/>
          <a:p>
            <a:pPr marL="12700" marR="5080">
              <a:lnSpc>
                <a:spcPct val="118000"/>
              </a:lnSpc>
              <a:spcBef>
                <a:spcPts val="100"/>
              </a:spcBef>
            </a:pPr>
            <a:r>
              <a:rPr sz="1100" spc="-25" dirty="0">
                <a:solidFill>
                  <a:srgbClr val="22373A"/>
                </a:solidFill>
                <a:latin typeface="Tahoma"/>
                <a:cs typeface="Tahoma"/>
              </a:rPr>
              <a:t>It’s</a:t>
            </a:r>
            <a:r>
              <a:rPr sz="1100" spc="15" dirty="0">
                <a:solidFill>
                  <a:srgbClr val="22373A"/>
                </a:solidFill>
                <a:latin typeface="Tahoma"/>
                <a:cs typeface="Tahoma"/>
              </a:rPr>
              <a:t> </a:t>
            </a:r>
            <a:r>
              <a:rPr sz="1100" spc="-55" dirty="0">
                <a:solidFill>
                  <a:srgbClr val="22373A"/>
                </a:solidFill>
                <a:latin typeface="Tahoma"/>
                <a:cs typeface="Tahoma"/>
              </a:rPr>
              <a:t>sometimes</a:t>
            </a:r>
            <a:r>
              <a:rPr sz="1100" spc="20" dirty="0">
                <a:solidFill>
                  <a:srgbClr val="22373A"/>
                </a:solidFill>
                <a:latin typeface="Tahoma"/>
                <a:cs typeface="Tahoma"/>
              </a:rPr>
              <a:t> </a:t>
            </a:r>
            <a:r>
              <a:rPr sz="1100" spc="-20" dirty="0">
                <a:solidFill>
                  <a:srgbClr val="22373A"/>
                </a:solidFill>
                <a:latin typeface="Tahoma"/>
                <a:cs typeface="Tahoma"/>
              </a:rPr>
              <a:t>difficult</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60" dirty="0">
                <a:solidFill>
                  <a:srgbClr val="22373A"/>
                </a:solidFill>
                <a:latin typeface="Tahoma"/>
                <a:cs typeface="Tahoma"/>
              </a:rPr>
              <a:t>work</a:t>
            </a:r>
            <a:r>
              <a:rPr sz="1100" spc="15" dirty="0">
                <a:solidFill>
                  <a:srgbClr val="22373A"/>
                </a:solidFill>
                <a:latin typeface="Tahoma"/>
                <a:cs typeface="Tahoma"/>
              </a:rPr>
              <a:t> </a:t>
            </a:r>
            <a:r>
              <a:rPr sz="1100" spc="-30" dirty="0">
                <a:solidFill>
                  <a:srgbClr val="22373A"/>
                </a:solidFill>
                <a:latin typeface="Tahoma"/>
                <a:cs typeface="Tahoma"/>
              </a:rPr>
              <a:t>out</a:t>
            </a:r>
            <a:r>
              <a:rPr sz="1100" spc="15" dirty="0">
                <a:solidFill>
                  <a:srgbClr val="22373A"/>
                </a:solidFill>
                <a:latin typeface="Tahoma"/>
                <a:cs typeface="Tahoma"/>
              </a:rPr>
              <a:t> </a:t>
            </a:r>
            <a:r>
              <a:rPr sz="1100" spc="-70" dirty="0">
                <a:solidFill>
                  <a:srgbClr val="22373A"/>
                </a:solidFill>
                <a:latin typeface="Tahoma"/>
                <a:cs typeface="Tahoma"/>
              </a:rPr>
              <a:t>how</a:t>
            </a:r>
            <a:r>
              <a:rPr sz="1100" spc="20"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should</a:t>
            </a:r>
            <a:r>
              <a:rPr sz="1100" spc="20" dirty="0">
                <a:solidFill>
                  <a:srgbClr val="22373A"/>
                </a:solidFill>
                <a:latin typeface="Tahoma"/>
                <a:cs typeface="Tahoma"/>
              </a:rPr>
              <a:t> </a:t>
            </a:r>
            <a:r>
              <a:rPr sz="1100" spc="-40" dirty="0">
                <a:solidFill>
                  <a:srgbClr val="22373A"/>
                </a:solidFill>
                <a:latin typeface="Tahoma"/>
                <a:cs typeface="Tahoma"/>
              </a:rPr>
              <a:t>specify</a:t>
            </a:r>
            <a:r>
              <a:rPr sz="1100" spc="20" dirty="0">
                <a:solidFill>
                  <a:srgbClr val="22373A"/>
                </a:solidFill>
                <a:latin typeface="Tahoma"/>
                <a:cs typeface="Tahoma"/>
              </a:rPr>
              <a:t> </a:t>
            </a:r>
            <a:r>
              <a:rPr sz="1100" spc="-45" dirty="0">
                <a:solidFill>
                  <a:srgbClr val="22373A"/>
                </a:solidFill>
                <a:latin typeface="Tahoma"/>
                <a:cs typeface="Tahoma"/>
              </a:rPr>
              <a:t>our </a:t>
            </a:r>
            <a:r>
              <a:rPr sz="1100" spc="-40" dirty="0">
                <a:solidFill>
                  <a:srgbClr val="22373A"/>
                </a:solidFill>
                <a:latin typeface="Tahoma"/>
                <a:cs typeface="Tahoma"/>
              </a:rPr>
              <a:t> </a:t>
            </a:r>
            <a:r>
              <a:rPr sz="1100" spc="-50" dirty="0">
                <a:solidFill>
                  <a:srgbClr val="22373A"/>
                </a:solidFill>
                <a:latin typeface="Tahoma"/>
                <a:cs typeface="Tahoma"/>
              </a:rPr>
              <a:t>priors, </a:t>
            </a:r>
            <a:r>
              <a:rPr sz="1100" spc="-40" dirty="0">
                <a:solidFill>
                  <a:srgbClr val="22373A"/>
                </a:solidFill>
                <a:latin typeface="Tahoma"/>
                <a:cs typeface="Tahoma"/>
              </a:rPr>
              <a:t>especially </a:t>
            </a:r>
            <a:r>
              <a:rPr sz="1100" spc="-25" dirty="0">
                <a:solidFill>
                  <a:srgbClr val="22373A"/>
                </a:solidFill>
                <a:latin typeface="Tahoma"/>
                <a:cs typeface="Tahoma"/>
              </a:rPr>
              <a:t>with </a:t>
            </a:r>
            <a:r>
              <a:rPr sz="1100" spc="-80" dirty="0">
                <a:solidFill>
                  <a:srgbClr val="22373A"/>
                </a:solidFill>
                <a:latin typeface="Tahoma"/>
                <a:cs typeface="Tahoma"/>
              </a:rPr>
              <a:t>new</a:t>
            </a:r>
            <a:r>
              <a:rPr sz="1100" spc="-75" dirty="0">
                <a:solidFill>
                  <a:srgbClr val="22373A"/>
                </a:solidFill>
                <a:latin typeface="Tahoma"/>
                <a:cs typeface="Tahoma"/>
              </a:rPr>
              <a:t> </a:t>
            </a:r>
            <a:r>
              <a:rPr sz="1100" spc="-35" dirty="0">
                <a:solidFill>
                  <a:srgbClr val="22373A"/>
                </a:solidFill>
                <a:latin typeface="Tahoma"/>
                <a:cs typeface="Tahoma"/>
              </a:rPr>
              <a:t>distributions.</a:t>
            </a:r>
            <a:r>
              <a:rPr sz="1100" spc="-30" dirty="0">
                <a:solidFill>
                  <a:srgbClr val="22373A"/>
                </a:solidFill>
                <a:latin typeface="Tahoma"/>
                <a:cs typeface="Tahoma"/>
              </a:rPr>
              <a:t> </a:t>
            </a:r>
            <a:r>
              <a:rPr sz="1100" spc="-20" dirty="0">
                <a:solidFill>
                  <a:srgbClr val="22373A"/>
                </a:solidFill>
                <a:latin typeface="Tahoma"/>
                <a:cs typeface="Tahoma"/>
              </a:rPr>
              <a:t>The </a:t>
            </a:r>
            <a:r>
              <a:rPr sz="1100" b="1" spc="-45" dirty="0">
                <a:solidFill>
                  <a:srgbClr val="22373A"/>
                </a:solidFill>
                <a:latin typeface="Arial"/>
                <a:cs typeface="Arial"/>
              </a:rPr>
              <a:t>sample_prior</a:t>
            </a:r>
            <a:r>
              <a:rPr sz="1100" b="1" spc="-40" dirty="0">
                <a:solidFill>
                  <a:srgbClr val="22373A"/>
                </a:solidFill>
                <a:latin typeface="Arial"/>
                <a:cs typeface="Arial"/>
              </a:rPr>
              <a:t> </a:t>
            </a:r>
            <a:r>
              <a:rPr sz="1100" spc="-30" dirty="0">
                <a:solidFill>
                  <a:srgbClr val="22373A"/>
                </a:solidFill>
                <a:latin typeface="Tahoma"/>
                <a:cs typeface="Tahoma"/>
              </a:rPr>
              <a:t>option </a:t>
            </a:r>
            <a:r>
              <a:rPr sz="1100" spc="-330" dirty="0">
                <a:solidFill>
                  <a:srgbClr val="22373A"/>
                </a:solidFill>
                <a:latin typeface="Tahoma"/>
                <a:cs typeface="Tahoma"/>
              </a:rPr>
              <a:t> </a:t>
            </a:r>
            <a:r>
              <a:rPr sz="1100" spc="-50" dirty="0">
                <a:solidFill>
                  <a:srgbClr val="22373A"/>
                </a:solidFill>
                <a:latin typeface="Tahoma"/>
                <a:cs typeface="Tahoma"/>
              </a:rPr>
              <a:t>allows</a:t>
            </a:r>
            <a:r>
              <a:rPr sz="1100" spc="10" dirty="0">
                <a:solidFill>
                  <a:srgbClr val="22373A"/>
                </a:solidFill>
                <a:latin typeface="Tahoma"/>
                <a:cs typeface="Tahoma"/>
              </a:rPr>
              <a:t> </a:t>
            </a:r>
            <a:r>
              <a:rPr sz="1100" spc="-65" dirty="0">
                <a:solidFill>
                  <a:srgbClr val="22373A"/>
                </a:solidFill>
                <a:latin typeface="Tahoma"/>
                <a:cs typeface="Tahoma"/>
              </a:rPr>
              <a:t>us</a:t>
            </a:r>
            <a:r>
              <a:rPr sz="1100" spc="10" dirty="0">
                <a:solidFill>
                  <a:srgbClr val="22373A"/>
                </a:solidFill>
                <a:latin typeface="Tahoma"/>
                <a:cs typeface="Tahoma"/>
              </a:rPr>
              <a:t> </a:t>
            </a:r>
            <a:r>
              <a:rPr sz="1100" spc="-15" dirty="0">
                <a:solidFill>
                  <a:srgbClr val="22373A"/>
                </a:solidFill>
                <a:latin typeface="Tahoma"/>
                <a:cs typeface="Tahoma"/>
              </a:rPr>
              <a:t>to</a:t>
            </a:r>
            <a:r>
              <a:rPr sz="1100" spc="10" dirty="0">
                <a:solidFill>
                  <a:srgbClr val="22373A"/>
                </a:solidFill>
                <a:latin typeface="Tahoma"/>
                <a:cs typeface="Tahoma"/>
              </a:rPr>
              <a:t> </a:t>
            </a:r>
            <a:r>
              <a:rPr sz="1100" spc="-35" dirty="0">
                <a:solidFill>
                  <a:srgbClr val="22373A"/>
                </a:solidFill>
                <a:latin typeface="Tahoma"/>
                <a:cs typeface="Tahoma"/>
              </a:rPr>
              <a:t>just</a:t>
            </a:r>
            <a:r>
              <a:rPr sz="1100" spc="10" dirty="0">
                <a:solidFill>
                  <a:srgbClr val="22373A"/>
                </a:solidFill>
                <a:latin typeface="Tahoma"/>
                <a:cs typeface="Tahoma"/>
              </a:rPr>
              <a:t> </a:t>
            </a:r>
            <a:r>
              <a:rPr sz="1100" spc="-55" dirty="0">
                <a:solidFill>
                  <a:srgbClr val="22373A"/>
                </a:solidFill>
                <a:latin typeface="Tahoma"/>
                <a:cs typeface="Tahoma"/>
              </a:rPr>
              <a:t>sample</a:t>
            </a:r>
            <a:r>
              <a:rPr sz="1100" spc="15" dirty="0">
                <a:solidFill>
                  <a:srgbClr val="22373A"/>
                </a:solidFill>
                <a:latin typeface="Tahoma"/>
                <a:cs typeface="Tahoma"/>
              </a:rPr>
              <a:t> </a:t>
            </a:r>
            <a:r>
              <a:rPr sz="1100" spc="-45" dirty="0">
                <a:solidFill>
                  <a:srgbClr val="22373A"/>
                </a:solidFill>
                <a:latin typeface="Tahoma"/>
                <a:cs typeface="Tahoma"/>
              </a:rPr>
              <a:t>from</a:t>
            </a:r>
            <a:r>
              <a:rPr sz="1100" spc="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5" dirty="0">
                <a:solidFill>
                  <a:srgbClr val="22373A"/>
                </a:solidFill>
                <a:latin typeface="Tahoma"/>
                <a:cs typeface="Tahoma"/>
              </a:rPr>
              <a:t>prior</a:t>
            </a:r>
            <a:r>
              <a:rPr sz="1100" spc="10" dirty="0">
                <a:solidFill>
                  <a:srgbClr val="22373A"/>
                </a:solidFill>
                <a:latin typeface="Tahoma"/>
                <a:cs typeface="Tahoma"/>
              </a:rPr>
              <a:t> </a:t>
            </a:r>
            <a:r>
              <a:rPr sz="1100" spc="-40" dirty="0">
                <a:solidFill>
                  <a:srgbClr val="22373A"/>
                </a:solidFill>
                <a:latin typeface="Tahoma"/>
                <a:cs typeface="Tahoma"/>
              </a:rPr>
              <a:t>(no</a:t>
            </a:r>
            <a:r>
              <a:rPr sz="1100" spc="10" dirty="0">
                <a:solidFill>
                  <a:srgbClr val="22373A"/>
                </a:solidFill>
                <a:latin typeface="Tahoma"/>
                <a:cs typeface="Tahoma"/>
              </a:rPr>
              <a:t> </a:t>
            </a:r>
            <a:r>
              <a:rPr sz="1100" spc="-35" dirty="0">
                <a:solidFill>
                  <a:srgbClr val="22373A"/>
                </a:solidFill>
                <a:latin typeface="Tahoma"/>
                <a:cs typeface="Tahoma"/>
              </a:rPr>
              <a:t>data</a:t>
            </a:r>
            <a:r>
              <a:rPr sz="1100" spc="15" dirty="0">
                <a:solidFill>
                  <a:srgbClr val="22373A"/>
                </a:solidFill>
                <a:latin typeface="Tahoma"/>
                <a:cs typeface="Tahoma"/>
              </a:rPr>
              <a:t> </a:t>
            </a:r>
            <a:r>
              <a:rPr sz="1100" spc="-35" dirty="0">
                <a:solidFill>
                  <a:srgbClr val="22373A"/>
                </a:solidFill>
                <a:latin typeface="Tahoma"/>
                <a:cs typeface="Tahoma"/>
              </a:rPr>
              <a:t>is</a:t>
            </a:r>
            <a:r>
              <a:rPr sz="1100" spc="5" dirty="0">
                <a:solidFill>
                  <a:srgbClr val="22373A"/>
                </a:solidFill>
                <a:latin typeface="Tahoma"/>
                <a:cs typeface="Tahoma"/>
              </a:rPr>
              <a:t> </a:t>
            </a:r>
            <a:r>
              <a:rPr sz="1100" spc="-40" dirty="0">
                <a:solidFill>
                  <a:srgbClr val="22373A"/>
                </a:solidFill>
                <a:latin typeface="Tahoma"/>
                <a:cs typeface="Tahoma"/>
              </a:rPr>
              <a:t>involved!)</a:t>
            </a:r>
            <a:r>
              <a:rPr sz="1100" spc="140" dirty="0">
                <a:solidFill>
                  <a:srgbClr val="22373A"/>
                </a:solidFill>
                <a:latin typeface="Tahoma"/>
                <a:cs typeface="Tahoma"/>
              </a:rPr>
              <a:t> </a:t>
            </a:r>
            <a:r>
              <a:rPr sz="1100" spc="-65" dirty="0">
                <a:solidFill>
                  <a:srgbClr val="22373A"/>
                </a:solidFill>
                <a:latin typeface="Tahoma"/>
                <a:cs typeface="Tahoma"/>
              </a:rPr>
              <a:t>so</a:t>
            </a:r>
            <a:r>
              <a:rPr sz="1100" spc="10" dirty="0">
                <a:solidFill>
                  <a:srgbClr val="22373A"/>
                </a:solidFill>
                <a:latin typeface="Tahoma"/>
                <a:cs typeface="Tahoma"/>
              </a:rPr>
              <a:t> </a:t>
            </a:r>
            <a:r>
              <a:rPr sz="1100" spc="-105" dirty="0">
                <a:solidFill>
                  <a:srgbClr val="22373A"/>
                </a:solidFill>
                <a:latin typeface="Tahoma"/>
                <a:cs typeface="Tahoma"/>
              </a:rPr>
              <a:t>we </a:t>
            </a:r>
            <a:r>
              <a:rPr sz="1100" spc="-330" dirty="0">
                <a:solidFill>
                  <a:srgbClr val="22373A"/>
                </a:solidFill>
                <a:latin typeface="Tahoma"/>
                <a:cs typeface="Tahoma"/>
              </a:rPr>
              <a:t> </a:t>
            </a:r>
            <a:r>
              <a:rPr sz="1100" spc="-45" dirty="0">
                <a:solidFill>
                  <a:srgbClr val="22373A"/>
                </a:solidFill>
                <a:latin typeface="Tahoma"/>
                <a:cs typeface="Tahoma"/>
              </a:rPr>
              <a:t>can</a:t>
            </a:r>
            <a:r>
              <a:rPr sz="1100" spc="20" dirty="0">
                <a:solidFill>
                  <a:srgbClr val="22373A"/>
                </a:solidFill>
                <a:latin typeface="Tahoma"/>
                <a:cs typeface="Tahoma"/>
              </a:rPr>
              <a:t> </a:t>
            </a:r>
            <a:r>
              <a:rPr sz="1100" spc="-55" dirty="0">
                <a:solidFill>
                  <a:srgbClr val="22373A"/>
                </a:solidFill>
                <a:latin typeface="Tahoma"/>
                <a:cs typeface="Tahoma"/>
              </a:rPr>
              <a:t>tweak</a:t>
            </a:r>
            <a:r>
              <a:rPr sz="1100" spc="20" dirty="0">
                <a:solidFill>
                  <a:srgbClr val="22373A"/>
                </a:solidFill>
                <a:latin typeface="Tahoma"/>
                <a:cs typeface="Tahoma"/>
              </a:rPr>
              <a:t> </a:t>
            </a:r>
            <a:r>
              <a:rPr sz="1100" spc="-45" dirty="0">
                <a:solidFill>
                  <a:srgbClr val="22373A"/>
                </a:solidFill>
                <a:latin typeface="Tahoma"/>
                <a:cs typeface="Tahoma"/>
              </a:rPr>
              <a:t>our</a:t>
            </a:r>
            <a:r>
              <a:rPr sz="1100" spc="15" dirty="0">
                <a:solidFill>
                  <a:srgbClr val="22373A"/>
                </a:solidFill>
                <a:latin typeface="Tahoma"/>
                <a:cs typeface="Tahoma"/>
              </a:rPr>
              <a:t> </a:t>
            </a:r>
            <a:r>
              <a:rPr sz="1100" spc="-45" dirty="0">
                <a:solidFill>
                  <a:srgbClr val="22373A"/>
                </a:solidFill>
                <a:latin typeface="Tahoma"/>
                <a:cs typeface="Tahoma"/>
              </a:rPr>
              <a:t>prior</a:t>
            </a:r>
            <a:r>
              <a:rPr sz="1100" spc="15" dirty="0">
                <a:solidFill>
                  <a:srgbClr val="22373A"/>
                </a:solidFill>
                <a:latin typeface="Tahoma"/>
                <a:cs typeface="Tahoma"/>
              </a:rPr>
              <a:t> </a:t>
            </a:r>
            <a:r>
              <a:rPr sz="1100" spc="-35" dirty="0">
                <a:solidFill>
                  <a:srgbClr val="22373A"/>
                </a:solidFill>
                <a:latin typeface="Tahoma"/>
                <a:cs typeface="Tahoma"/>
              </a:rPr>
              <a:t>distributions.</a:t>
            </a:r>
            <a:endParaRPr sz="1100">
              <a:latin typeface="Tahoma"/>
              <a:cs typeface="Tahoma"/>
            </a:endParaRPr>
          </a:p>
        </p:txBody>
      </p:sp>
      <p:sp>
        <p:nvSpPr>
          <p:cNvPr id="4" name="object 4"/>
          <p:cNvSpPr/>
          <p:nvPr/>
        </p:nvSpPr>
        <p:spPr>
          <a:xfrm>
            <a:off x="322046" y="1292745"/>
            <a:ext cx="3964304" cy="1764030"/>
          </a:xfrm>
          <a:custGeom>
            <a:avLst/>
            <a:gdLst/>
            <a:ahLst/>
            <a:cxnLst/>
            <a:rect l="l" t="t" r="r" b="b"/>
            <a:pathLst>
              <a:path w="3964304" h="1764030">
                <a:moveTo>
                  <a:pt x="3963911" y="0"/>
                </a:moveTo>
                <a:lnTo>
                  <a:pt x="0" y="0"/>
                </a:lnTo>
                <a:lnTo>
                  <a:pt x="0" y="1763864"/>
                </a:lnTo>
                <a:lnTo>
                  <a:pt x="3963911" y="1763864"/>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294071"/>
            <a:ext cx="3211830" cy="1746250"/>
          </a:xfrm>
          <a:prstGeom prst="rect">
            <a:avLst/>
          </a:prstGeom>
        </p:spPr>
        <p:txBody>
          <a:bodyPr vert="horz" wrap="square" lIns="0" tIns="12065" rIns="0" bIns="0" rtlCol="0">
            <a:spAutoFit/>
          </a:bodyPr>
          <a:lstStyle/>
          <a:p>
            <a:pPr marL="12700">
              <a:lnSpc>
                <a:spcPct val="100000"/>
              </a:lnSpc>
              <a:spcBef>
                <a:spcPts val="95"/>
              </a:spcBef>
            </a:pPr>
            <a:r>
              <a:rPr sz="600" spc="15" dirty="0">
                <a:solidFill>
                  <a:srgbClr val="22373A"/>
                </a:solidFill>
                <a:latin typeface="SimSun"/>
                <a:cs typeface="SimSun"/>
              </a:rPr>
              <a:t>stemcell</a:t>
            </a:r>
            <a:r>
              <a:rPr sz="600" dirty="0">
                <a:solidFill>
                  <a:srgbClr val="22373A"/>
                </a:solidFill>
                <a:latin typeface="SimSun"/>
                <a:cs typeface="SimSun"/>
              </a:rPr>
              <a:t> </a:t>
            </a:r>
            <a:r>
              <a:rPr sz="600" spc="15" dirty="0">
                <a:solidFill>
                  <a:srgbClr val="8E5902"/>
                </a:solidFill>
                <a:latin typeface="SimSun"/>
                <a:cs typeface="SimSun"/>
              </a:rPr>
              <a:t>&lt;-</a:t>
            </a:r>
            <a:r>
              <a:rPr sz="600" spc="5" dirty="0">
                <a:solidFill>
                  <a:srgbClr val="8E5902"/>
                </a:solidFill>
                <a:latin typeface="SimSun"/>
                <a:cs typeface="SimSun"/>
              </a:rPr>
              <a:t> </a:t>
            </a:r>
            <a:r>
              <a:rPr sz="600" spc="30" dirty="0">
                <a:latin typeface="SimSun"/>
                <a:cs typeface="SimSun"/>
              </a:rPr>
              <a:t>read_csv</a:t>
            </a:r>
            <a:r>
              <a:rPr sz="600" spc="30" dirty="0">
                <a:solidFill>
                  <a:srgbClr val="22373A"/>
                </a:solidFill>
                <a:latin typeface="SimSun"/>
                <a:cs typeface="SimSun"/>
              </a:rPr>
              <a:t>(</a:t>
            </a:r>
            <a:r>
              <a:rPr sz="600" i="1" spc="30" dirty="0">
                <a:solidFill>
                  <a:srgbClr val="4F9905"/>
                </a:solidFill>
                <a:latin typeface="Trebuchet MS"/>
                <a:cs typeface="Trebuchet MS"/>
              </a:rPr>
              <a:t>'</a:t>
            </a:r>
            <a:r>
              <a:rPr sz="600" spc="30" dirty="0">
                <a:solidFill>
                  <a:srgbClr val="4F9905"/>
                </a:solidFill>
                <a:latin typeface="SimSun"/>
                <a:cs typeface="SimSun"/>
              </a:rPr>
              <a:t>data/stemcell.csv</a:t>
            </a:r>
            <a:r>
              <a:rPr sz="600" i="1" spc="30" dirty="0">
                <a:solidFill>
                  <a:srgbClr val="4F9905"/>
                </a:solidFill>
                <a:latin typeface="Trebuchet MS"/>
                <a:cs typeface="Trebuchet MS"/>
              </a:rPr>
              <a:t>'</a:t>
            </a:r>
            <a:r>
              <a:rPr sz="600" spc="30" dirty="0">
                <a:solidFill>
                  <a:srgbClr val="22373A"/>
                </a:solidFill>
                <a:latin typeface="SimSun"/>
                <a:cs typeface="SimSun"/>
              </a:rPr>
              <a:t>)</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i="1" spc="10" dirty="0">
                <a:solidFill>
                  <a:srgbClr val="8E5902"/>
                </a:solidFill>
                <a:latin typeface="Times New Roman"/>
                <a:cs typeface="Times New Roman"/>
              </a:rPr>
              <a:t>#</a:t>
            </a:r>
            <a:r>
              <a:rPr sz="600" i="1" spc="155" dirty="0">
                <a:solidFill>
                  <a:srgbClr val="8E5902"/>
                </a:solidFill>
                <a:latin typeface="Times New Roman"/>
                <a:cs typeface="Times New Roman"/>
              </a:rPr>
              <a:t> </a:t>
            </a:r>
            <a:r>
              <a:rPr sz="600" i="1" spc="-55" dirty="0">
                <a:solidFill>
                  <a:srgbClr val="8E5902"/>
                </a:solidFill>
                <a:latin typeface="Times New Roman"/>
                <a:cs typeface="Times New Roman"/>
              </a:rPr>
              <a:t>Do</a:t>
            </a:r>
            <a:r>
              <a:rPr sz="600" i="1" spc="70" dirty="0">
                <a:solidFill>
                  <a:srgbClr val="8E5902"/>
                </a:solidFill>
                <a:latin typeface="Times New Roman"/>
                <a:cs typeface="Times New Roman"/>
              </a:rPr>
              <a:t> </a:t>
            </a:r>
            <a:r>
              <a:rPr sz="600" i="1" spc="5" dirty="0">
                <a:solidFill>
                  <a:srgbClr val="8E5902"/>
                </a:solidFill>
                <a:latin typeface="Times New Roman"/>
                <a:cs typeface="Times New Roman"/>
              </a:rPr>
              <a:t>some  </a:t>
            </a:r>
            <a:r>
              <a:rPr sz="600" i="1" spc="80" dirty="0">
                <a:solidFill>
                  <a:srgbClr val="8E5902"/>
                </a:solidFill>
                <a:latin typeface="Times New Roman"/>
                <a:cs typeface="Times New Roman"/>
              </a:rPr>
              <a:t>relevelling</a:t>
            </a:r>
            <a:r>
              <a:rPr sz="600" i="1" spc="155" dirty="0">
                <a:solidFill>
                  <a:srgbClr val="8E5902"/>
                </a:solidFill>
                <a:latin typeface="Times New Roman"/>
                <a:cs typeface="Times New Roman"/>
              </a:rPr>
              <a:t> </a:t>
            </a:r>
            <a:r>
              <a:rPr sz="600" i="1" spc="10" dirty="0">
                <a:solidFill>
                  <a:srgbClr val="8E5902"/>
                </a:solidFill>
                <a:latin typeface="Times New Roman"/>
                <a:cs typeface="Times New Roman"/>
              </a:rPr>
              <a:t>and</a:t>
            </a:r>
            <a:r>
              <a:rPr sz="600" i="1" spc="160" dirty="0">
                <a:solidFill>
                  <a:srgbClr val="8E5902"/>
                </a:solidFill>
                <a:latin typeface="Times New Roman"/>
                <a:cs typeface="Times New Roman"/>
              </a:rPr>
              <a:t> </a:t>
            </a:r>
            <a:r>
              <a:rPr sz="600" i="1" spc="50" dirty="0">
                <a:solidFill>
                  <a:srgbClr val="8E5902"/>
                </a:solidFill>
                <a:latin typeface="Times New Roman"/>
                <a:cs typeface="Times New Roman"/>
              </a:rPr>
              <a:t>reordering</a:t>
            </a:r>
            <a:r>
              <a:rPr sz="600" i="1" spc="155" dirty="0">
                <a:solidFill>
                  <a:srgbClr val="8E5902"/>
                </a:solidFill>
                <a:latin typeface="Times New Roman"/>
                <a:cs typeface="Times New Roman"/>
              </a:rPr>
              <a:t> </a:t>
            </a:r>
            <a:r>
              <a:rPr sz="600" i="1" spc="80" dirty="0">
                <a:solidFill>
                  <a:srgbClr val="8E5902"/>
                </a:solidFill>
                <a:latin typeface="Times New Roman"/>
                <a:cs typeface="Times New Roman"/>
              </a:rPr>
              <a:t>of</a:t>
            </a:r>
            <a:r>
              <a:rPr sz="600" i="1" spc="160" dirty="0">
                <a:solidFill>
                  <a:srgbClr val="8E5902"/>
                </a:solidFill>
                <a:latin typeface="Times New Roman"/>
                <a:cs typeface="Times New Roman"/>
              </a:rPr>
              <a:t> </a:t>
            </a:r>
            <a:r>
              <a:rPr sz="600" i="1" spc="35" dirty="0">
                <a:solidFill>
                  <a:srgbClr val="8E5902"/>
                </a:solidFill>
                <a:latin typeface="Times New Roman"/>
                <a:cs typeface="Times New Roman"/>
              </a:rPr>
              <a:t>our</a:t>
            </a:r>
            <a:r>
              <a:rPr sz="600" i="1" spc="155" dirty="0">
                <a:solidFill>
                  <a:srgbClr val="8E5902"/>
                </a:solidFill>
                <a:latin typeface="Times New Roman"/>
                <a:cs typeface="Times New Roman"/>
              </a:rPr>
              <a:t> </a:t>
            </a:r>
            <a:r>
              <a:rPr sz="600" i="1" spc="45" dirty="0">
                <a:solidFill>
                  <a:srgbClr val="8E5902"/>
                </a:solidFill>
                <a:latin typeface="Times New Roman"/>
                <a:cs typeface="Times New Roman"/>
              </a:rPr>
              <a:t>data</a:t>
            </a:r>
            <a:endParaRPr sz="600">
              <a:latin typeface="Times New Roman"/>
              <a:cs typeface="Times New Roman"/>
            </a:endParaRPr>
          </a:p>
          <a:p>
            <a:pPr marL="12700">
              <a:lnSpc>
                <a:spcPct val="100000"/>
              </a:lnSpc>
              <a:spcBef>
                <a:spcPts val="85"/>
              </a:spcBef>
            </a:pPr>
            <a:r>
              <a:rPr sz="600" spc="15" dirty="0">
                <a:solidFill>
                  <a:srgbClr val="22373A"/>
                </a:solidFill>
                <a:latin typeface="SimSun"/>
                <a:cs typeface="SimSun"/>
              </a:rPr>
              <a:t>stemcell</a:t>
            </a:r>
            <a:r>
              <a:rPr sz="600" dirty="0">
                <a:solidFill>
                  <a:srgbClr val="22373A"/>
                </a:solidFill>
                <a:latin typeface="SimSun"/>
                <a:cs typeface="SimSun"/>
              </a:rPr>
              <a:t> </a:t>
            </a:r>
            <a:r>
              <a:rPr sz="600" spc="15" dirty="0">
                <a:solidFill>
                  <a:srgbClr val="8E5902"/>
                </a:solidFill>
                <a:latin typeface="SimSun"/>
                <a:cs typeface="SimSun"/>
              </a:rPr>
              <a:t>&lt;-</a:t>
            </a:r>
            <a:r>
              <a:rPr sz="600" dirty="0">
                <a:solidFill>
                  <a:srgbClr val="8E5902"/>
                </a:solidFill>
                <a:latin typeface="SimSun"/>
                <a:cs typeface="SimSun"/>
              </a:rPr>
              <a:t> </a:t>
            </a:r>
            <a:r>
              <a:rPr sz="600" spc="15" dirty="0">
                <a:solidFill>
                  <a:srgbClr val="22373A"/>
                </a:solidFill>
                <a:latin typeface="SimSun"/>
                <a:cs typeface="SimSun"/>
              </a:rPr>
              <a:t>stemcell</a:t>
            </a:r>
            <a:r>
              <a:rPr sz="600" dirty="0">
                <a:solidFill>
                  <a:srgbClr val="22373A"/>
                </a:solidFill>
                <a:latin typeface="SimSun"/>
                <a:cs typeface="SimSun"/>
              </a:rPr>
              <a:t> </a:t>
            </a:r>
            <a:r>
              <a:rPr sz="600" spc="15" dirty="0">
                <a:latin typeface="SimSun"/>
                <a:cs typeface="SimSun"/>
              </a:rPr>
              <a:t>%&gt;%</a:t>
            </a:r>
            <a:endParaRPr sz="600">
              <a:latin typeface="SimSun"/>
              <a:cs typeface="SimSun"/>
            </a:endParaRPr>
          </a:p>
          <a:p>
            <a:pPr marL="375285" marR="5080" indent="-282575">
              <a:lnSpc>
                <a:spcPct val="111400"/>
              </a:lnSpc>
            </a:pPr>
            <a:r>
              <a:rPr sz="600" spc="15" dirty="0">
                <a:latin typeface="SimSun"/>
                <a:cs typeface="SimSun"/>
              </a:rPr>
              <a:t>mutate</a:t>
            </a:r>
            <a:r>
              <a:rPr sz="600" spc="15" dirty="0">
                <a:solidFill>
                  <a:srgbClr val="22373A"/>
                </a:solidFill>
                <a:latin typeface="SimSun"/>
                <a:cs typeface="SimSun"/>
              </a:rPr>
              <a:t>(</a:t>
            </a:r>
            <a:r>
              <a:rPr sz="600" spc="15" dirty="0">
                <a:solidFill>
                  <a:srgbClr val="C4A000"/>
                </a:solidFill>
                <a:latin typeface="SimSun"/>
                <a:cs typeface="SimSun"/>
              </a:rPr>
              <a:t>belief</a:t>
            </a:r>
            <a:r>
              <a:rPr sz="600" spc="25" dirty="0">
                <a:solidFill>
                  <a:srgbClr val="C4A000"/>
                </a:solidFill>
                <a:latin typeface="SimSun"/>
                <a:cs typeface="SimSun"/>
              </a:rPr>
              <a:t> </a:t>
            </a:r>
            <a:r>
              <a:rPr sz="600" spc="15" dirty="0">
                <a:solidFill>
                  <a:srgbClr val="C4A000"/>
                </a:solidFill>
                <a:latin typeface="SimSun"/>
                <a:cs typeface="SimSun"/>
              </a:rPr>
              <a:t>=</a:t>
            </a:r>
            <a:r>
              <a:rPr sz="600" spc="30" dirty="0">
                <a:solidFill>
                  <a:srgbClr val="C4A000"/>
                </a:solidFill>
                <a:latin typeface="SimSun"/>
                <a:cs typeface="SimSun"/>
              </a:rPr>
              <a:t> </a:t>
            </a:r>
            <a:r>
              <a:rPr sz="600" spc="15" dirty="0">
                <a:latin typeface="SimSun"/>
                <a:cs typeface="SimSun"/>
              </a:rPr>
              <a:t>fct_relevel</a:t>
            </a:r>
            <a:r>
              <a:rPr sz="600" spc="15" dirty="0">
                <a:solidFill>
                  <a:srgbClr val="22373A"/>
                </a:solidFill>
                <a:latin typeface="SimSun"/>
                <a:cs typeface="SimSun"/>
              </a:rPr>
              <a:t>(belief,</a:t>
            </a:r>
            <a:r>
              <a:rPr sz="600" spc="30" dirty="0">
                <a:solidFill>
                  <a:srgbClr val="22373A"/>
                </a:solidFill>
                <a:latin typeface="SimSun"/>
                <a:cs typeface="SimSun"/>
              </a:rPr>
              <a:t> </a:t>
            </a:r>
            <a:r>
              <a:rPr sz="600" spc="15" dirty="0">
                <a:solidFill>
                  <a:srgbClr val="4F9905"/>
                </a:solidFill>
                <a:latin typeface="SimSun"/>
                <a:cs typeface="SimSun"/>
              </a:rPr>
              <a:t>"moderate"</a:t>
            </a: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4F9905"/>
                </a:solidFill>
                <a:latin typeface="SimSun"/>
                <a:cs typeface="SimSun"/>
              </a:rPr>
              <a:t>"liberal"</a:t>
            </a: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4F9905"/>
                </a:solidFill>
                <a:latin typeface="SimSun"/>
                <a:cs typeface="SimSun"/>
              </a:rPr>
              <a:t>"fundamentalist"</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rating</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latin typeface="SimSun"/>
                <a:cs typeface="SimSun"/>
              </a:rPr>
              <a:t>abs</a:t>
            </a:r>
            <a:r>
              <a:rPr sz="600" spc="15" dirty="0">
                <a:solidFill>
                  <a:srgbClr val="22373A"/>
                </a:solidFill>
                <a:latin typeface="SimSun"/>
                <a:cs typeface="SimSun"/>
              </a:rPr>
              <a:t>(rating </a:t>
            </a:r>
            <a:r>
              <a:rPr sz="600" spc="15" dirty="0">
                <a:latin typeface="SimSun"/>
                <a:cs typeface="SimSun"/>
              </a:rPr>
              <a:t>- </a:t>
            </a:r>
            <a:r>
              <a:rPr sz="600" spc="15" dirty="0">
                <a:solidFill>
                  <a:srgbClr val="0000CE"/>
                </a:solidFill>
                <a:latin typeface="SimSun"/>
                <a:cs typeface="SimSun"/>
              </a:rPr>
              <a:t>5</a:t>
            </a:r>
            <a:r>
              <a:rPr sz="600" spc="15" dirty="0">
                <a:solidFill>
                  <a:srgbClr val="22373A"/>
                </a:solidFill>
                <a:latin typeface="SimSun"/>
                <a:cs typeface="SimSun"/>
              </a:rPr>
              <a:t>))</a:t>
            </a:r>
            <a:endParaRPr sz="600">
              <a:latin typeface="SimSun"/>
              <a:cs typeface="SimSun"/>
            </a:endParaRPr>
          </a:p>
          <a:p>
            <a:pPr>
              <a:lnSpc>
                <a:spcPct val="100000"/>
              </a:lnSpc>
              <a:spcBef>
                <a:spcPts val="50"/>
              </a:spcBef>
            </a:pPr>
            <a:endParaRPr sz="650">
              <a:latin typeface="SimSun"/>
              <a:cs typeface="SimSun"/>
            </a:endParaRPr>
          </a:p>
          <a:p>
            <a:pPr marL="12700">
              <a:lnSpc>
                <a:spcPct val="100000"/>
              </a:lnSpc>
            </a:pPr>
            <a:r>
              <a:rPr sz="600" i="1" spc="10" dirty="0">
                <a:solidFill>
                  <a:srgbClr val="8E5902"/>
                </a:solidFill>
                <a:latin typeface="Times New Roman"/>
                <a:cs typeface="Times New Roman"/>
              </a:rPr>
              <a:t>#</a:t>
            </a:r>
            <a:r>
              <a:rPr sz="600" i="1" spc="150" dirty="0">
                <a:solidFill>
                  <a:srgbClr val="8E5902"/>
                </a:solidFill>
                <a:latin typeface="Times New Roman"/>
                <a:cs typeface="Times New Roman"/>
              </a:rPr>
              <a:t> </a:t>
            </a:r>
            <a:r>
              <a:rPr sz="600" i="1" spc="-5" dirty="0">
                <a:solidFill>
                  <a:srgbClr val="8E5902"/>
                </a:solidFill>
                <a:latin typeface="Times New Roman"/>
                <a:cs typeface="Times New Roman"/>
              </a:rPr>
              <a:t>What</a:t>
            </a:r>
            <a:r>
              <a:rPr sz="600" i="1" spc="150" dirty="0">
                <a:solidFill>
                  <a:srgbClr val="8E5902"/>
                </a:solidFill>
                <a:latin typeface="Times New Roman"/>
                <a:cs typeface="Times New Roman"/>
              </a:rPr>
              <a:t> </a:t>
            </a:r>
            <a:r>
              <a:rPr sz="600" i="1" spc="45" dirty="0">
                <a:solidFill>
                  <a:srgbClr val="8E5902"/>
                </a:solidFill>
                <a:latin typeface="Times New Roman"/>
                <a:cs typeface="Times New Roman"/>
              </a:rPr>
              <a:t>should</a:t>
            </a:r>
            <a:r>
              <a:rPr sz="600" i="1" spc="155" dirty="0">
                <a:solidFill>
                  <a:srgbClr val="8E5902"/>
                </a:solidFill>
                <a:latin typeface="Times New Roman"/>
                <a:cs typeface="Times New Roman"/>
              </a:rPr>
              <a:t> </a:t>
            </a:r>
            <a:r>
              <a:rPr sz="600" i="1" spc="35" dirty="0">
                <a:solidFill>
                  <a:srgbClr val="8E5902"/>
                </a:solidFill>
                <a:latin typeface="Times New Roman"/>
                <a:cs typeface="Times New Roman"/>
              </a:rPr>
              <a:t>our</a:t>
            </a:r>
            <a:r>
              <a:rPr sz="600" i="1" spc="150" dirty="0">
                <a:solidFill>
                  <a:srgbClr val="8E5902"/>
                </a:solidFill>
                <a:latin typeface="Times New Roman"/>
                <a:cs typeface="Times New Roman"/>
              </a:rPr>
              <a:t> </a:t>
            </a:r>
            <a:r>
              <a:rPr sz="600" i="1" spc="65" dirty="0">
                <a:solidFill>
                  <a:srgbClr val="8E5902"/>
                </a:solidFill>
                <a:latin typeface="Times New Roman"/>
                <a:cs typeface="Times New Roman"/>
              </a:rPr>
              <a:t>priors</a:t>
            </a:r>
            <a:r>
              <a:rPr sz="600" i="1" spc="150" dirty="0">
                <a:solidFill>
                  <a:srgbClr val="8E5902"/>
                </a:solidFill>
                <a:latin typeface="Times New Roman"/>
                <a:cs typeface="Times New Roman"/>
              </a:rPr>
              <a:t> </a:t>
            </a:r>
            <a:r>
              <a:rPr sz="600" i="1" spc="25" dirty="0">
                <a:solidFill>
                  <a:srgbClr val="8E5902"/>
                </a:solidFill>
                <a:latin typeface="Times New Roman"/>
                <a:cs typeface="Times New Roman"/>
              </a:rPr>
              <a:t>be?</a:t>
            </a:r>
            <a:endParaRPr sz="600">
              <a:latin typeface="Times New Roman"/>
              <a:cs typeface="Times New Roman"/>
            </a:endParaRPr>
          </a:p>
          <a:p>
            <a:pPr marL="93345" marR="2061845" indent="-81280">
              <a:lnSpc>
                <a:spcPct val="111400"/>
              </a:lnSpc>
            </a:pPr>
            <a:r>
              <a:rPr sz="600" spc="15" dirty="0">
                <a:solidFill>
                  <a:srgbClr val="22373A"/>
                </a:solidFill>
                <a:latin typeface="SimSun"/>
                <a:cs typeface="SimSun"/>
              </a:rPr>
              <a:t>stemcell_model_prior</a:t>
            </a:r>
            <a:r>
              <a:rPr sz="600" spc="-5" dirty="0">
                <a:solidFill>
                  <a:srgbClr val="22373A"/>
                </a:solidFill>
                <a:latin typeface="SimSun"/>
                <a:cs typeface="SimSun"/>
              </a:rPr>
              <a:t> </a:t>
            </a:r>
            <a:r>
              <a:rPr sz="600" spc="15" dirty="0">
                <a:solidFill>
                  <a:srgbClr val="8E5902"/>
                </a:solidFill>
                <a:latin typeface="SimSun"/>
                <a:cs typeface="SimSun"/>
              </a:rPr>
              <a:t>&lt;-</a:t>
            </a:r>
            <a:r>
              <a:rPr sz="600" spc="-5" dirty="0">
                <a:solidFill>
                  <a:srgbClr val="8E5902"/>
                </a:solidFill>
                <a:latin typeface="SimSun"/>
                <a:cs typeface="SimSun"/>
              </a:rPr>
              <a:t> </a:t>
            </a:r>
            <a:r>
              <a:rPr sz="600" spc="15" dirty="0">
                <a:latin typeface="SimSun"/>
                <a:cs typeface="SimSun"/>
              </a:rPr>
              <a:t>brm</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data</a:t>
            </a:r>
            <a:r>
              <a:rPr sz="600" spc="5"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22373A"/>
                </a:solidFill>
                <a:latin typeface="SimSun"/>
                <a:cs typeface="SimSun"/>
              </a:rPr>
              <a:t>stemcell,</a:t>
            </a:r>
            <a:endParaRPr sz="600">
              <a:latin typeface="SimSun"/>
              <a:cs typeface="SimSun"/>
            </a:endParaRPr>
          </a:p>
          <a:p>
            <a:pPr marL="93345">
              <a:lnSpc>
                <a:spcPct val="100000"/>
              </a:lnSpc>
              <a:spcBef>
                <a:spcPts val="80"/>
              </a:spcBef>
            </a:pPr>
            <a:r>
              <a:rPr sz="600" spc="15" dirty="0">
                <a:solidFill>
                  <a:srgbClr val="22373A"/>
                </a:solidFill>
                <a:latin typeface="SimSun"/>
                <a:cs typeface="SimSun"/>
              </a:rPr>
              <a:t>rating</a:t>
            </a:r>
            <a:r>
              <a:rPr sz="600" dirty="0">
                <a:solidFill>
                  <a:srgbClr val="22373A"/>
                </a:solidFill>
                <a:latin typeface="SimSun"/>
                <a:cs typeface="SimSun"/>
              </a:rPr>
              <a:t> </a:t>
            </a:r>
            <a:r>
              <a:rPr sz="600" spc="15" dirty="0">
                <a:latin typeface="SimSun"/>
                <a:cs typeface="SimSun"/>
              </a:rPr>
              <a:t>~</a:t>
            </a:r>
            <a:r>
              <a:rPr sz="600" dirty="0">
                <a:latin typeface="SimSun"/>
                <a:cs typeface="SimSun"/>
              </a:rPr>
              <a:t> </a:t>
            </a:r>
            <a:r>
              <a:rPr sz="600" spc="15" dirty="0">
                <a:solidFill>
                  <a:srgbClr val="0000CE"/>
                </a:solidFill>
                <a:latin typeface="SimSun"/>
                <a:cs typeface="SimSun"/>
              </a:rPr>
              <a:t>1</a:t>
            </a:r>
            <a:r>
              <a:rPr sz="600" spc="5" dirty="0">
                <a:solidFill>
                  <a:srgbClr val="0000CE"/>
                </a:solidFill>
                <a:latin typeface="SimSun"/>
                <a:cs typeface="SimSun"/>
              </a:rPr>
              <a:t> </a:t>
            </a:r>
            <a:r>
              <a:rPr sz="600" spc="15" dirty="0">
                <a:latin typeface="SimSun"/>
                <a:cs typeface="SimSun"/>
              </a:rPr>
              <a:t>+</a:t>
            </a:r>
            <a:r>
              <a:rPr sz="600" dirty="0">
                <a:latin typeface="SimSun"/>
                <a:cs typeface="SimSun"/>
              </a:rPr>
              <a:t> </a:t>
            </a:r>
            <a:r>
              <a:rPr sz="600" spc="15" dirty="0">
                <a:solidFill>
                  <a:srgbClr val="22373A"/>
                </a:solidFill>
                <a:latin typeface="SimSun"/>
                <a:cs typeface="SimSun"/>
              </a:rPr>
              <a:t>belief,</a:t>
            </a:r>
            <a:endParaRPr sz="600">
              <a:latin typeface="SimSun"/>
              <a:cs typeface="SimSun"/>
            </a:endParaRPr>
          </a:p>
          <a:p>
            <a:pPr marL="93345">
              <a:lnSpc>
                <a:spcPct val="100000"/>
              </a:lnSpc>
              <a:spcBef>
                <a:spcPts val="85"/>
              </a:spcBef>
            </a:pPr>
            <a:r>
              <a:rPr sz="600" spc="15" dirty="0">
                <a:solidFill>
                  <a:srgbClr val="C4A000"/>
                </a:solidFill>
                <a:latin typeface="SimSun"/>
                <a:cs typeface="SimSun"/>
              </a:rPr>
              <a:t>family</a:t>
            </a:r>
            <a:r>
              <a:rPr sz="60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latin typeface="SimSun"/>
                <a:cs typeface="SimSun"/>
              </a:rPr>
              <a:t>cumulative</a:t>
            </a:r>
            <a:r>
              <a:rPr sz="600" spc="15" dirty="0">
                <a:solidFill>
                  <a:srgbClr val="22373A"/>
                </a:solidFill>
                <a:latin typeface="SimSun"/>
                <a:cs typeface="SimSun"/>
              </a:rPr>
              <a:t>(</a:t>
            </a:r>
            <a:r>
              <a:rPr sz="600" spc="15" dirty="0">
                <a:solidFill>
                  <a:srgbClr val="4F9905"/>
                </a:solidFill>
                <a:latin typeface="SimSun"/>
                <a:cs typeface="SimSun"/>
              </a:rPr>
              <a:t>"probit"</a:t>
            </a:r>
            <a:r>
              <a:rPr sz="600" spc="15" dirty="0">
                <a:solidFill>
                  <a:srgbClr val="22373A"/>
                </a:solidFill>
                <a:latin typeface="SimSun"/>
                <a:cs typeface="SimSun"/>
              </a:rPr>
              <a:t>),</a:t>
            </a:r>
            <a:endParaRPr sz="600">
              <a:latin typeface="SimSun"/>
              <a:cs typeface="SimSun"/>
            </a:endParaRPr>
          </a:p>
          <a:p>
            <a:pPr marL="496570" marR="1174115" indent="-403860">
              <a:lnSpc>
                <a:spcPct val="111400"/>
              </a:lnSpc>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Intercept),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b)),</a:t>
            </a:r>
            <a:endParaRPr sz="600">
              <a:latin typeface="SimSun"/>
              <a:cs typeface="SimSun"/>
            </a:endParaRPr>
          </a:p>
          <a:p>
            <a:pPr marL="93345" marR="2223135">
              <a:lnSpc>
                <a:spcPct val="111400"/>
              </a:lnSpc>
            </a:pPr>
            <a:r>
              <a:rPr sz="600" spc="15" dirty="0">
                <a:solidFill>
                  <a:srgbClr val="C4A000"/>
                </a:solidFill>
                <a:latin typeface="SimSun"/>
                <a:cs typeface="SimSun"/>
              </a:rPr>
              <a:t>sample_prior</a:t>
            </a:r>
            <a:r>
              <a:rPr sz="600" spc="-10"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4F9905"/>
                </a:solidFill>
                <a:latin typeface="SimSun"/>
                <a:cs typeface="SimSun"/>
              </a:rPr>
              <a:t>"only"</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refresh</a:t>
            </a:r>
            <a:r>
              <a:rPr sz="600" spc="5" dirty="0">
                <a:solidFill>
                  <a:srgbClr val="C4A000"/>
                </a:solidFill>
                <a:latin typeface="SimSun"/>
                <a:cs typeface="SimSun"/>
              </a:rPr>
              <a:t> </a:t>
            </a:r>
            <a:r>
              <a:rPr sz="600" spc="15" dirty="0">
                <a:solidFill>
                  <a:srgbClr val="C4A000"/>
                </a:solidFill>
                <a:latin typeface="SimSun"/>
                <a:cs typeface="SimSun"/>
              </a:rPr>
              <a:t>=</a:t>
            </a:r>
            <a:r>
              <a:rPr sz="600" spc="10" dirty="0">
                <a:solidFill>
                  <a:srgbClr val="C4A000"/>
                </a:solidFill>
                <a:latin typeface="SimSun"/>
                <a:cs typeface="SimSun"/>
              </a:rPr>
              <a:t> </a:t>
            </a:r>
            <a:r>
              <a:rPr sz="600" spc="15" dirty="0">
                <a:solidFill>
                  <a:srgbClr val="0000CE"/>
                </a:solidFill>
                <a:latin typeface="SimSun"/>
                <a:cs typeface="SimSun"/>
              </a:rPr>
              <a:t>0</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55</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295" y="1408224"/>
            <a:ext cx="1911985" cy="244475"/>
          </a:xfrm>
          <a:prstGeom prst="rect">
            <a:avLst/>
          </a:prstGeom>
        </p:spPr>
        <p:txBody>
          <a:bodyPr vert="horz" wrap="square" lIns="0" tIns="17145" rIns="0" bIns="0" rtlCol="0">
            <a:spAutoFit/>
          </a:bodyPr>
          <a:lstStyle/>
          <a:p>
            <a:pPr marL="12700">
              <a:lnSpc>
                <a:spcPct val="100000"/>
              </a:lnSpc>
              <a:spcBef>
                <a:spcPts val="135"/>
              </a:spcBef>
            </a:pPr>
            <a:r>
              <a:rPr sz="1400" b="1" spc="-60" dirty="0">
                <a:solidFill>
                  <a:srgbClr val="22373A"/>
                </a:solidFill>
                <a:latin typeface="Arial"/>
                <a:cs typeface="Arial"/>
                <a:hlinkClick r:id="rId2" action="ppaction://hlinksldjump"/>
              </a:rPr>
              <a:t>Bayesian</a:t>
            </a:r>
            <a:r>
              <a:rPr sz="1400" b="1" spc="110" dirty="0">
                <a:solidFill>
                  <a:srgbClr val="22373A"/>
                </a:solidFill>
                <a:latin typeface="Arial"/>
                <a:cs typeface="Arial"/>
                <a:hlinkClick r:id="rId2" action="ppaction://hlinksldjump"/>
              </a:rPr>
              <a:t> </a:t>
            </a:r>
            <a:r>
              <a:rPr sz="1400" b="1" spc="-45" dirty="0">
                <a:solidFill>
                  <a:srgbClr val="22373A"/>
                </a:solidFill>
                <a:latin typeface="Arial"/>
                <a:cs typeface="Arial"/>
                <a:hlinkClick r:id="rId2" action="ppaction://hlinksldjump"/>
              </a:rPr>
              <a:t>linear</a:t>
            </a:r>
            <a:r>
              <a:rPr sz="1400" b="1" spc="114" dirty="0">
                <a:solidFill>
                  <a:srgbClr val="22373A"/>
                </a:solidFill>
                <a:latin typeface="Arial"/>
                <a:cs typeface="Arial"/>
                <a:hlinkClick r:id="rId2" action="ppaction://hlinksldjump"/>
              </a:rPr>
              <a:t> </a:t>
            </a:r>
            <a:r>
              <a:rPr sz="1400" b="1" spc="-55" dirty="0">
                <a:solidFill>
                  <a:srgbClr val="22373A"/>
                </a:solidFill>
                <a:latin typeface="Arial"/>
                <a:cs typeface="Arial"/>
                <a:hlinkClick r:id="rId2" action="ppaction://hlinksldjump"/>
              </a:rPr>
              <a:t>models</a:t>
            </a:r>
            <a:endParaRPr sz="1400">
              <a:latin typeface="Arial"/>
              <a:cs typeface="Arial"/>
            </a:endParaRPr>
          </a:p>
        </p:txBody>
      </p:sp>
      <p:grpSp>
        <p:nvGrpSpPr>
          <p:cNvPr id="3" name="object 3"/>
          <p:cNvGrpSpPr/>
          <p:nvPr/>
        </p:nvGrpSpPr>
        <p:grpSpPr>
          <a:xfrm>
            <a:off x="779995" y="1776457"/>
            <a:ext cx="3048635" cy="5080"/>
            <a:chOff x="779995" y="1776457"/>
            <a:chExt cx="3048635" cy="5080"/>
          </a:xfrm>
        </p:grpSpPr>
        <p:sp>
          <p:nvSpPr>
            <p:cNvPr id="4" name="object 4"/>
            <p:cNvSpPr/>
            <p:nvPr/>
          </p:nvSpPr>
          <p:spPr>
            <a:xfrm>
              <a:off x="779995" y="1776457"/>
              <a:ext cx="3048635" cy="5080"/>
            </a:xfrm>
            <a:custGeom>
              <a:avLst/>
              <a:gdLst/>
              <a:ahLst/>
              <a:cxnLst/>
              <a:rect l="l" t="t" r="r" b="b"/>
              <a:pathLst>
                <a:path w="3048635" h="5080">
                  <a:moveTo>
                    <a:pt x="0" y="5060"/>
                  </a:moveTo>
                  <a:lnTo>
                    <a:pt x="0" y="0"/>
                  </a:lnTo>
                  <a:lnTo>
                    <a:pt x="3048038" y="0"/>
                  </a:lnTo>
                  <a:lnTo>
                    <a:pt x="3048038" y="5060"/>
                  </a:lnTo>
                  <a:lnTo>
                    <a:pt x="0" y="5060"/>
                  </a:lnTo>
                  <a:close/>
                </a:path>
              </a:pathLst>
            </a:custGeom>
            <a:solidFill>
              <a:srgbClr val="D5C5B6"/>
            </a:solidFill>
          </p:spPr>
          <p:txBody>
            <a:bodyPr wrap="square" lIns="0" tIns="0" rIns="0" bIns="0" rtlCol="0"/>
            <a:lstStyle/>
            <a:p>
              <a:endParaRPr/>
            </a:p>
          </p:txBody>
        </p:sp>
        <p:sp>
          <p:nvSpPr>
            <p:cNvPr id="5" name="object 5"/>
            <p:cNvSpPr/>
            <p:nvPr/>
          </p:nvSpPr>
          <p:spPr>
            <a:xfrm>
              <a:off x="779995" y="1776457"/>
              <a:ext cx="165100" cy="5080"/>
            </a:xfrm>
            <a:custGeom>
              <a:avLst/>
              <a:gdLst/>
              <a:ahLst/>
              <a:cxnLst/>
              <a:rect l="l" t="t" r="r" b="b"/>
              <a:pathLst>
                <a:path w="165100" h="5080">
                  <a:moveTo>
                    <a:pt x="0" y="5060"/>
                  </a:moveTo>
                  <a:lnTo>
                    <a:pt x="0" y="0"/>
                  </a:lnTo>
                  <a:lnTo>
                    <a:pt x="164736" y="0"/>
                  </a:lnTo>
                  <a:lnTo>
                    <a:pt x="164736" y="5060"/>
                  </a:lnTo>
                  <a:lnTo>
                    <a:pt x="0" y="5060"/>
                  </a:lnTo>
                  <a:close/>
                </a:path>
              </a:pathLst>
            </a:custGeom>
            <a:solidFill>
              <a:srgbClr val="EB801A"/>
            </a:solidFill>
          </p:spPr>
          <p:txBody>
            <a:bodyPr wrap="square" lIns="0" tIns="0" rIns="0" bIns="0" rtlCol="0"/>
            <a:lstStyle/>
            <a:p>
              <a:endParaRPr/>
            </a:p>
          </p:txBody>
        </p:sp>
      </p:gr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232535"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75" dirty="0">
                <a:solidFill>
                  <a:srgbClr val="F9F9F9"/>
                </a:solidFill>
              </a:rPr>
              <a:t> </a:t>
            </a:r>
            <a:r>
              <a:rPr sz="1200" spc="-55" dirty="0">
                <a:solidFill>
                  <a:srgbClr val="F9F9F9"/>
                </a:solidFill>
              </a:rPr>
              <a:t>our</a:t>
            </a:r>
            <a:r>
              <a:rPr sz="1200" spc="75" dirty="0">
                <a:solidFill>
                  <a:srgbClr val="F9F9F9"/>
                </a:solidFill>
              </a:rPr>
              <a:t> </a:t>
            </a:r>
            <a:r>
              <a:rPr sz="1200" spc="-60" dirty="0">
                <a:solidFill>
                  <a:srgbClr val="F9F9F9"/>
                </a:solidFill>
              </a:rPr>
              <a:t>prior</a:t>
            </a:r>
            <a:endParaRPr sz="1200"/>
          </a:p>
        </p:txBody>
      </p:sp>
      <p:sp>
        <p:nvSpPr>
          <p:cNvPr id="3" name="object 3"/>
          <p:cNvSpPr/>
          <p:nvPr/>
        </p:nvSpPr>
        <p:spPr>
          <a:xfrm>
            <a:off x="322046" y="530809"/>
            <a:ext cx="3964304" cy="953135"/>
          </a:xfrm>
          <a:custGeom>
            <a:avLst/>
            <a:gdLst/>
            <a:ahLst/>
            <a:cxnLst/>
            <a:rect l="l" t="t" r="r" b="b"/>
            <a:pathLst>
              <a:path w="3964304" h="953135">
                <a:moveTo>
                  <a:pt x="3963911" y="0"/>
                </a:moveTo>
                <a:lnTo>
                  <a:pt x="0" y="0"/>
                </a:lnTo>
                <a:lnTo>
                  <a:pt x="0" y="952817"/>
                </a:lnTo>
                <a:lnTo>
                  <a:pt x="3963911" y="95281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521379"/>
            <a:ext cx="3332479" cy="942340"/>
          </a:xfrm>
          <a:prstGeom prst="rect">
            <a:avLst/>
          </a:prstGeom>
        </p:spPr>
        <p:txBody>
          <a:bodyPr vert="horz" wrap="square" lIns="0" tIns="12700" rIns="0" bIns="0" rtlCol="0">
            <a:spAutoFit/>
          </a:bodyPr>
          <a:lstStyle/>
          <a:p>
            <a:pPr marL="93345" marR="2384425" indent="-81280">
              <a:lnSpc>
                <a:spcPct val="111400"/>
              </a:lnSpc>
              <a:spcBef>
                <a:spcPts val="100"/>
              </a:spcBef>
            </a:pPr>
            <a:r>
              <a:rPr sz="600" spc="15" dirty="0">
                <a:solidFill>
                  <a:srgbClr val="22373A"/>
                </a:solidFill>
                <a:latin typeface="SimSun"/>
                <a:cs typeface="SimSun"/>
              </a:rPr>
              <a:t>stemcell </a:t>
            </a:r>
            <a:r>
              <a:rPr sz="600" spc="15" dirty="0">
                <a:latin typeface="SimSun"/>
                <a:cs typeface="SimSun"/>
              </a:rPr>
              <a:t>%&gt;% </a:t>
            </a:r>
            <a:r>
              <a:rPr sz="600" spc="20" dirty="0">
                <a:latin typeface="SimSun"/>
                <a:cs typeface="SimSun"/>
              </a:rPr>
              <a:t> </a:t>
            </a:r>
            <a:r>
              <a:rPr sz="600" spc="15" dirty="0">
                <a:latin typeface="SimSun"/>
                <a:cs typeface="SimSun"/>
              </a:rPr>
              <a:t>data_grid</a:t>
            </a:r>
            <a:r>
              <a:rPr sz="600" spc="15" dirty="0">
                <a:solidFill>
                  <a:srgbClr val="22373A"/>
                </a:solidFill>
                <a:latin typeface="SimSun"/>
                <a:cs typeface="SimSun"/>
              </a:rPr>
              <a:t>(belief)</a:t>
            </a:r>
            <a:r>
              <a:rPr sz="600" spc="-35" dirty="0">
                <a:solidFill>
                  <a:srgbClr val="22373A"/>
                </a:solidFill>
                <a:latin typeface="SimSun"/>
                <a:cs typeface="SimSun"/>
              </a:rPr>
              <a:t> </a:t>
            </a:r>
            <a:r>
              <a:rPr sz="600" spc="15" dirty="0">
                <a:latin typeface="SimSun"/>
                <a:cs typeface="SimSun"/>
              </a:rPr>
              <a:t>%&gt;%</a:t>
            </a:r>
            <a:endParaRPr sz="600">
              <a:latin typeface="SimSun"/>
              <a:cs typeface="SimSun"/>
            </a:endParaRPr>
          </a:p>
          <a:p>
            <a:pPr marL="93345">
              <a:lnSpc>
                <a:spcPct val="100000"/>
              </a:lnSpc>
              <a:spcBef>
                <a:spcPts val="80"/>
              </a:spcBef>
            </a:pPr>
            <a:r>
              <a:rPr sz="600" spc="15" dirty="0">
                <a:latin typeface="SimSun"/>
                <a:cs typeface="SimSun"/>
              </a:rPr>
              <a:t>add_epred_draws</a:t>
            </a:r>
            <a:r>
              <a:rPr sz="600" spc="15" dirty="0">
                <a:solidFill>
                  <a:srgbClr val="22373A"/>
                </a:solidFill>
                <a:latin typeface="SimSun"/>
                <a:cs typeface="SimSun"/>
              </a:rPr>
              <a:t>(stemcell_model_prior)</a:t>
            </a:r>
            <a:r>
              <a:rPr sz="600" spc="1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080">
              <a:lnSpc>
                <a:spcPct val="111400"/>
              </a:lnSpc>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.category, </a:t>
            </a:r>
            <a:r>
              <a:rPr sz="600" spc="15" dirty="0">
                <a:solidFill>
                  <a:srgbClr val="C4A000"/>
                </a:solidFill>
                <a:latin typeface="SimSun"/>
                <a:cs typeface="SimSun"/>
              </a:rPr>
              <a:t>y = </a:t>
            </a:r>
            <a:r>
              <a:rPr sz="600" spc="15" dirty="0">
                <a:solidFill>
                  <a:srgbClr val="22373A"/>
                </a:solidFill>
                <a:latin typeface="SimSun"/>
                <a:cs typeface="SimSun"/>
              </a:rPr>
              <a:t>.epred, </a:t>
            </a:r>
            <a:r>
              <a:rPr sz="600" spc="15" dirty="0">
                <a:solidFill>
                  <a:srgbClr val="C4A000"/>
                </a:solidFill>
                <a:latin typeface="SimSun"/>
                <a:cs typeface="SimSun"/>
              </a:rPr>
              <a:t>color = </a:t>
            </a:r>
            <a:r>
              <a:rPr sz="600" spc="15" dirty="0">
                <a:solidFill>
                  <a:srgbClr val="22373A"/>
                </a:solidFill>
                <a:latin typeface="SimSun"/>
                <a:cs typeface="SimSun"/>
              </a:rPr>
              <a:t>belief)) </a:t>
            </a:r>
            <a:r>
              <a:rPr sz="600" spc="15" dirty="0">
                <a:latin typeface="SimSun"/>
                <a:cs typeface="SimSun"/>
              </a:rPr>
              <a:t>+ </a:t>
            </a:r>
            <a:r>
              <a:rPr sz="600" spc="20" dirty="0">
                <a:latin typeface="SimSun"/>
                <a:cs typeface="SimSun"/>
              </a:rPr>
              <a:t> </a:t>
            </a:r>
            <a:r>
              <a:rPr sz="600" spc="15" dirty="0">
                <a:latin typeface="SimSun"/>
                <a:cs typeface="SimSun"/>
              </a:rPr>
              <a:t>stat_pointinterval</a:t>
            </a:r>
            <a:r>
              <a:rPr sz="600" spc="15" dirty="0">
                <a:solidFill>
                  <a:srgbClr val="22373A"/>
                </a:solidFill>
                <a:latin typeface="SimSun"/>
                <a:cs typeface="SimSun"/>
              </a:rPr>
              <a:t>(</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latin typeface="SimSun"/>
                <a:cs typeface="SimSun"/>
              </a:rPr>
              <a:t>c</a:t>
            </a:r>
            <a:r>
              <a:rPr sz="600" spc="15" dirty="0">
                <a:solidFill>
                  <a:srgbClr val="22373A"/>
                </a:solidFill>
                <a:latin typeface="SimSun"/>
                <a:cs typeface="SimSun"/>
              </a:rPr>
              <a:t>(.</a:t>
            </a:r>
            <a:r>
              <a:rPr sz="600" spc="15" dirty="0">
                <a:solidFill>
                  <a:srgbClr val="0000CE"/>
                </a:solidFill>
                <a:latin typeface="SimSun"/>
                <a:cs typeface="SimSun"/>
              </a:rPr>
              <a:t>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99</a:t>
            </a: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C4A000"/>
                </a:solidFill>
                <a:latin typeface="SimSun"/>
                <a:cs typeface="SimSun"/>
              </a:rPr>
              <a:t>position</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latin typeface="SimSun"/>
                <a:cs typeface="SimSun"/>
              </a:rPr>
              <a:t>position_dodge</a:t>
            </a:r>
            <a:r>
              <a:rPr sz="600" spc="15" dirty="0">
                <a:solidFill>
                  <a:srgbClr val="22373A"/>
                </a:solidFill>
                <a:latin typeface="SimSun"/>
                <a:cs typeface="SimSun"/>
              </a:rPr>
              <a:t>(</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4</a:t>
            </a:r>
            <a:r>
              <a:rPr sz="600" spc="15" dirty="0">
                <a:solidFill>
                  <a:srgbClr val="22373A"/>
                </a:solidFill>
                <a:latin typeface="SimSun"/>
                <a:cs typeface="SimSun"/>
              </a:rPr>
              <a:t>))</a:t>
            </a:r>
            <a:r>
              <a:rPr sz="600" spc="2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4F9905"/>
                </a:solidFill>
                <a:latin typeface="SimSun"/>
                <a:cs typeface="SimSun"/>
              </a:rPr>
              <a:t>"Accent"</a:t>
            </a:r>
            <a:r>
              <a:rPr sz="600" spc="15"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2384425">
              <a:lnSpc>
                <a:spcPct val="111400"/>
              </a:lnSpc>
            </a:pPr>
            <a:r>
              <a:rPr sz="600" spc="45" dirty="0">
                <a:latin typeface="SimSun"/>
                <a:cs typeface="SimSun"/>
              </a:rPr>
              <a:t>xlab</a:t>
            </a:r>
            <a:r>
              <a:rPr sz="600" spc="45" dirty="0">
                <a:solidFill>
                  <a:srgbClr val="22373A"/>
                </a:solidFill>
                <a:latin typeface="SimSun"/>
                <a:cs typeface="SimSun"/>
              </a:rPr>
              <a:t>(</a:t>
            </a:r>
            <a:r>
              <a:rPr sz="600" i="1" spc="45" dirty="0">
                <a:solidFill>
                  <a:srgbClr val="4F9905"/>
                </a:solidFill>
                <a:latin typeface="Trebuchet MS"/>
                <a:cs typeface="Trebuchet MS"/>
              </a:rPr>
              <a:t>'</a:t>
            </a:r>
            <a:r>
              <a:rPr sz="600" spc="45" dirty="0">
                <a:solidFill>
                  <a:srgbClr val="4F9905"/>
                </a:solidFill>
                <a:latin typeface="SimSun"/>
                <a:cs typeface="SimSun"/>
              </a:rPr>
              <a:t>Score</a:t>
            </a:r>
            <a:r>
              <a:rPr sz="600" i="1" spc="45" dirty="0">
                <a:solidFill>
                  <a:srgbClr val="4F9905"/>
                </a:solidFill>
                <a:latin typeface="Trebuchet MS"/>
                <a:cs typeface="Trebuchet MS"/>
              </a:rPr>
              <a:t>'</a:t>
            </a:r>
            <a:r>
              <a:rPr sz="600" spc="4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35" dirty="0">
                <a:latin typeface="SimSun"/>
                <a:cs typeface="SimSun"/>
              </a:rPr>
              <a:t>ylab</a:t>
            </a:r>
            <a:r>
              <a:rPr sz="600" spc="35" dirty="0">
                <a:solidFill>
                  <a:srgbClr val="22373A"/>
                </a:solidFill>
                <a:latin typeface="SimSun"/>
                <a:cs typeface="SimSun"/>
              </a:rPr>
              <a:t>(</a:t>
            </a:r>
            <a:r>
              <a:rPr sz="600" i="1" spc="35" dirty="0">
                <a:solidFill>
                  <a:srgbClr val="4F9905"/>
                </a:solidFill>
                <a:latin typeface="Trebuchet MS"/>
                <a:cs typeface="Trebuchet MS"/>
              </a:rPr>
              <a:t>'</a:t>
            </a:r>
            <a:r>
              <a:rPr sz="600" spc="35" dirty="0">
                <a:solidFill>
                  <a:srgbClr val="4F9905"/>
                </a:solidFill>
                <a:latin typeface="SimSun"/>
                <a:cs typeface="SimSun"/>
              </a:rPr>
              <a:t>Probability</a:t>
            </a:r>
            <a:r>
              <a:rPr sz="600" i="1" spc="35" dirty="0">
                <a:solidFill>
                  <a:srgbClr val="4F9905"/>
                </a:solidFill>
                <a:latin typeface="Trebuchet MS"/>
                <a:cs typeface="Trebuchet MS"/>
              </a:rPr>
              <a:t>'</a:t>
            </a:r>
            <a:r>
              <a:rPr sz="600" spc="35" dirty="0">
                <a:solidFill>
                  <a:srgbClr val="22373A"/>
                </a:solidFill>
                <a:latin typeface="SimSun"/>
                <a:cs typeface="SimSun"/>
              </a:rPr>
              <a:t>)</a:t>
            </a:r>
            <a:r>
              <a:rPr sz="600" spc="-1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theme_bw</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359994" y="1686072"/>
            <a:ext cx="3888104" cy="1360805"/>
            <a:chOff x="359994" y="1686072"/>
            <a:chExt cx="3888104" cy="1360805"/>
          </a:xfrm>
        </p:grpSpPr>
        <p:sp>
          <p:nvSpPr>
            <p:cNvPr id="6" name="object 6"/>
            <p:cNvSpPr/>
            <p:nvPr/>
          </p:nvSpPr>
          <p:spPr>
            <a:xfrm>
              <a:off x="359994" y="1686072"/>
              <a:ext cx="3888104" cy="1360805"/>
            </a:xfrm>
            <a:custGeom>
              <a:avLst/>
              <a:gdLst/>
              <a:ahLst/>
              <a:cxnLst/>
              <a:rect l="l" t="t" r="r" b="b"/>
              <a:pathLst>
                <a:path w="3888104" h="1360805">
                  <a:moveTo>
                    <a:pt x="3888028" y="0"/>
                  </a:moveTo>
                  <a:lnTo>
                    <a:pt x="0" y="0"/>
                  </a:lnTo>
                  <a:lnTo>
                    <a:pt x="0" y="1360810"/>
                  </a:lnTo>
                  <a:lnTo>
                    <a:pt x="3888028" y="1360810"/>
                  </a:lnTo>
                  <a:lnTo>
                    <a:pt x="3888028" y="0"/>
                  </a:lnTo>
                  <a:close/>
                </a:path>
              </a:pathLst>
            </a:custGeom>
            <a:solidFill>
              <a:srgbClr val="FFFFFF"/>
            </a:solidFill>
          </p:spPr>
          <p:txBody>
            <a:bodyPr wrap="square" lIns="0" tIns="0" rIns="0" bIns="0" rtlCol="0"/>
            <a:lstStyle/>
            <a:p>
              <a:endParaRPr/>
            </a:p>
          </p:txBody>
        </p:sp>
        <p:sp>
          <p:nvSpPr>
            <p:cNvPr id="7" name="object 7"/>
            <p:cNvSpPr/>
            <p:nvPr/>
          </p:nvSpPr>
          <p:spPr>
            <a:xfrm>
              <a:off x="581287" y="1866217"/>
              <a:ext cx="3080385" cy="819785"/>
            </a:xfrm>
            <a:custGeom>
              <a:avLst/>
              <a:gdLst/>
              <a:ahLst/>
              <a:cxnLst/>
              <a:rect l="l" t="t" r="r" b="b"/>
              <a:pathLst>
                <a:path w="3080385" h="819785">
                  <a:moveTo>
                    <a:pt x="0" y="819240"/>
                  </a:moveTo>
                  <a:lnTo>
                    <a:pt x="3079858" y="819240"/>
                  </a:lnTo>
                </a:path>
                <a:path w="3080385" h="819785">
                  <a:moveTo>
                    <a:pt x="0" y="546160"/>
                  </a:moveTo>
                  <a:lnTo>
                    <a:pt x="3079858" y="546160"/>
                  </a:lnTo>
                </a:path>
                <a:path w="3080385" h="819785">
                  <a:moveTo>
                    <a:pt x="0" y="273080"/>
                  </a:moveTo>
                  <a:lnTo>
                    <a:pt x="3079858" y="273080"/>
                  </a:lnTo>
                </a:path>
                <a:path w="3080385" h="819785">
                  <a:moveTo>
                    <a:pt x="0" y="0"/>
                  </a:moveTo>
                  <a:lnTo>
                    <a:pt x="3079858" y="0"/>
                  </a:lnTo>
                </a:path>
              </a:pathLst>
            </a:custGeom>
            <a:ln w="3175">
              <a:solidFill>
                <a:srgbClr val="EBEBEB"/>
              </a:solidFill>
            </a:ln>
          </p:spPr>
          <p:txBody>
            <a:bodyPr wrap="square" lIns="0" tIns="0" rIns="0" bIns="0" rtlCol="0"/>
            <a:lstStyle/>
            <a:p>
              <a:endParaRPr/>
            </a:p>
          </p:txBody>
        </p:sp>
        <p:sp>
          <p:nvSpPr>
            <p:cNvPr id="8" name="object 8"/>
            <p:cNvSpPr/>
            <p:nvPr/>
          </p:nvSpPr>
          <p:spPr>
            <a:xfrm>
              <a:off x="581287" y="1715664"/>
              <a:ext cx="3080385" cy="1159510"/>
            </a:xfrm>
            <a:custGeom>
              <a:avLst/>
              <a:gdLst/>
              <a:ahLst/>
              <a:cxnLst/>
              <a:rect l="l" t="t" r="r" b="b"/>
              <a:pathLst>
                <a:path w="3080385" h="1159510">
                  <a:moveTo>
                    <a:pt x="0" y="1106306"/>
                  </a:moveTo>
                  <a:lnTo>
                    <a:pt x="3079858" y="1106306"/>
                  </a:lnTo>
                </a:path>
                <a:path w="3080385" h="1159510">
                  <a:moveTo>
                    <a:pt x="0" y="833226"/>
                  </a:moveTo>
                  <a:lnTo>
                    <a:pt x="3079858" y="833226"/>
                  </a:lnTo>
                </a:path>
                <a:path w="3080385" h="1159510">
                  <a:moveTo>
                    <a:pt x="0" y="560146"/>
                  </a:moveTo>
                  <a:lnTo>
                    <a:pt x="3079858" y="560146"/>
                  </a:lnTo>
                </a:path>
                <a:path w="3080385" h="1159510">
                  <a:moveTo>
                    <a:pt x="0" y="287120"/>
                  </a:moveTo>
                  <a:lnTo>
                    <a:pt x="3079858" y="287120"/>
                  </a:lnTo>
                </a:path>
                <a:path w="3080385" h="1159510">
                  <a:moveTo>
                    <a:pt x="0" y="14040"/>
                  </a:moveTo>
                  <a:lnTo>
                    <a:pt x="3079858" y="14040"/>
                  </a:lnTo>
                </a:path>
                <a:path w="3080385" h="1159510">
                  <a:moveTo>
                    <a:pt x="439995" y="1158902"/>
                  </a:moveTo>
                  <a:lnTo>
                    <a:pt x="439995" y="0"/>
                  </a:lnTo>
                </a:path>
                <a:path w="3080385" h="1159510">
                  <a:moveTo>
                    <a:pt x="1173266" y="1158902"/>
                  </a:moveTo>
                  <a:lnTo>
                    <a:pt x="1173266" y="0"/>
                  </a:lnTo>
                </a:path>
                <a:path w="3080385" h="1159510">
                  <a:moveTo>
                    <a:pt x="1906592" y="1158902"/>
                  </a:moveTo>
                  <a:lnTo>
                    <a:pt x="1906592" y="0"/>
                  </a:lnTo>
                </a:path>
                <a:path w="3080385" h="1159510">
                  <a:moveTo>
                    <a:pt x="2639863" y="1158902"/>
                  </a:moveTo>
                  <a:lnTo>
                    <a:pt x="2639863" y="0"/>
                  </a:lnTo>
                </a:path>
              </a:pathLst>
            </a:custGeom>
            <a:ln w="5778">
              <a:solidFill>
                <a:srgbClr val="EBEBEB"/>
              </a:solidFill>
            </a:ln>
          </p:spPr>
          <p:txBody>
            <a:bodyPr wrap="square" lIns="0" tIns="0" rIns="0" bIns="0" rtlCol="0"/>
            <a:lstStyle/>
            <a:p>
              <a:endParaRPr/>
            </a:p>
          </p:txBody>
        </p:sp>
        <p:sp>
          <p:nvSpPr>
            <p:cNvPr id="9" name="object 9"/>
            <p:cNvSpPr/>
            <p:nvPr/>
          </p:nvSpPr>
          <p:spPr>
            <a:xfrm>
              <a:off x="3221151" y="1768315"/>
              <a:ext cx="0" cy="1054100"/>
            </a:xfrm>
            <a:custGeom>
              <a:avLst/>
              <a:gdLst/>
              <a:ahLst/>
              <a:cxnLst/>
              <a:rect l="l" t="t" r="r" b="b"/>
              <a:pathLst>
                <a:path h="1054100">
                  <a:moveTo>
                    <a:pt x="0" y="1053493"/>
                  </a:moveTo>
                  <a:lnTo>
                    <a:pt x="0" y="0"/>
                  </a:lnTo>
                </a:path>
              </a:pathLst>
            </a:custGeom>
            <a:ln w="6912">
              <a:solidFill>
                <a:srgbClr val="BEAED4"/>
              </a:solidFill>
            </a:ln>
          </p:spPr>
          <p:txBody>
            <a:bodyPr wrap="square" lIns="0" tIns="0" rIns="0" bIns="0" rtlCol="0"/>
            <a:lstStyle/>
            <a:p>
              <a:endParaRPr/>
            </a:p>
          </p:txBody>
        </p:sp>
        <p:sp>
          <p:nvSpPr>
            <p:cNvPr id="10" name="object 10"/>
            <p:cNvSpPr/>
            <p:nvPr/>
          </p:nvSpPr>
          <p:spPr>
            <a:xfrm>
              <a:off x="1119023" y="1768909"/>
              <a:ext cx="2200275" cy="1053465"/>
            </a:xfrm>
            <a:custGeom>
              <a:avLst/>
              <a:gdLst/>
              <a:ahLst/>
              <a:cxnLst/>
              <a:rect l="l" t="t" r="r" b="b"/>
              <a:pathLst>
                <a:path w="2200275" h="1053464">
                  <a:moveTo>
                    <a:pt x="0" y="1052953"/>
                  </a:moveTo>
                  <a:lnTo>
                    <a:pt x="0" y="0"/>
                  </a:lnTo>
                </a:path>
                <a:path w="2200275" h="1053464">
                  <a:moveTo>
                    <a:pt x="2199922" y="1052953"/>
                  </a:moveTo>
                  <a:lnTo>
                    <a:pt x="2199922" y="3564"/>
                  </a:lnTo>
                </a:path>
              </a:pathLst>
            </a:custGeom>
            <a:ln w="6912">
              <a:solidFill>
                <a:srgbClr val="FDC086"/>
              </a:solidFill>
            </a:ln>
          </p:spPr>
          <p:txBody>
            <a:bodyPr wrap="square" lIns="0" tIns="0" rIns="0" bIns="0" rtlCol="0"/>
            <a:lstStyle/>
            <a:p>
              <a:endParaRPr/>
            </a:p>
          </p:txBody>
        </p:sp>
        <p:sp>
          <p:nvSpPr>
            <p:cNvPr id="11" name="object 11"/>
            <p:cNvSpPr/>
            <p:nvPr/>
          </p:nvSpPr>
          <p:spPr>
            <a:xfrm>
              <a:off x="1021283" y="1773877"/>
              <a:ext cx="0" cy="1048385"/>
            </a:xfrm>
            <a:custGeom>
              <a:avLst/>
              <a:gdLst/>
              <a:ahLst/>
              <a:cxnLst/>
              <a:rect l="l" t="t" r="r" b="b"/>
              <a:pathLst>
                <a:path h="1048385">
                  <a:moveTo>
                    <a:pt x="0" y="1047985"/>
                  </a:moveTo>
                  <a:lnTo>
                    <a:pt x="0" y="0"/>
                  </a:lnTo>
                </a:path>
              </a:pathLst>
            </a:custGeom>
            <a:ln w="6912">
              <a:solidFill>
                <a:srgbClr val="BEAED4"/>
              </a:solidFill>
            </a:ln>
          </p:spPr>
          <p:txBody>
            <a:bodyPr wrap="square" lIns="0" tIns="0" rIns="0" bIns="0" rtlCol="0"/>
            <a:lstStyle/>
            <a:p>
              <a:endParaRPr/>
            </a:p>
          </p:txBody>
        </p:sp>
        <p:sp>
          <p:nvSpPr>
            <p:cNvPr id="12" name="object 12"/>
            <p:cNvSpPr/>
            <p:nvPr/>
          </p:nvSpPr>
          <p:spPr>
            <a:xfrm>
              <a:off x="923488" y="1815727"/>
              <a:ext cx="2200275" cy="1005840"/>
            </a:xfrm>
            <a:custGeom>
              <a:avLst/>
              <a:gdLst/>
              <a:ahLst/>
              <a:cxnLst/>
              <a:rect l="l" t="t" r="r" b="b"/>
              <a:pathLst>
                <a:path w="2200275" h="1005839">
                  <a:moveTo>
                    <a:pt x="2199868" y="1005811"/>
                  </a:moveTo>
                  <a:lnTo>
                    <a:pt x="2199868" y="0"/>
                  </a:lnTo>
                </a:path>
                <a:path w="2200275" h="1005839">
                  <a:moveTo>
                    <a:pt x="0" y="1005487"/>
                  </a:moveTo>
                  <a:lnTo>
                    <a:pt x="0" y="19332"/>
                  </a:lnTo>
                </a:path>
                <a:path w="2200275" h="1005839">
                  <a:moveTo>
                    <a:pt x="1466596" y="1003813"/>
                  </a:moveTo>
                  <a:lnTo>
                    <a:pt x="1466596" y="85860"/>
                  </a:lnTo>
                </a:path>
              </a:pathLst>
            </a:custGeom>
            <a:ln w="6912">
              <a:solidFill>
                <a:srgbClr val="7FC97F"/>
              </a:solidFill>
            </a:ln>
          </p:spPr>
          <p:txBody>
            <a:bodyPr wrap="square" lIns="0" tIns="0" rIns="0" bIns="0" rtlCol="0"/>
            <a:lstStyle/>
            <a:p>
              <a:endParaRPr/>
            </a:p>
          </p:txBody>
        </p:sp>
        <p:sp>
          <p:nvSpPr>
            <p:cNvPr id="13" name="object 13"/>
            <p:cNvSpPr/>
            <p:nvPr/>
          </p:nvSpPr>
          <p:spPr>
            <a:xfrm>
              <a:off x="1852349" y="1906016"/>
              <a:ext cx="733425" cy="915669"/>
            </a:xfrm>
            <a:custGeom>
              <a:avLst/>
              <a:gdLst/>
              <a:ahLst/>
              <a:cxnLst/>
              <a:rect l="l" t="t" r="r" b="b"/>
              <a:pathLst>
                <a:path w="733425" h="915669">
                  <a:moveTo>
                    <a:pt x="0" y="914928"/>
                  </a:moveTo>
                  <a:lnTo>
                    <a:pt x="0" y="0"/>
                  </a:lnTo>
                </a:path>
                <a:path w="733425" h="915669">
                  <a:moveTo>
                    <a:pt x="733271" y="915252"/>
                  </a:moveTo>
                  <a:lnTo>
                    <a:pt x="733271" y="11070"/>
                  </a:lnTo>
                </a:path>
              </a:pathLst>
            </a:custGeom>
            <a:ln w="6912">
              <a:solidFill>
                <a:srgbClr val="FDC086"/>
              </a:solidFill>
            </a:ln>
          </p:spPr>
          <p:txBody>
            <a:bodyPr wrap="square" lIns="0" tIns="0" rIns="0" bIns="0" rtlCol="0"/>
            <a:lstStyle/>
            <a:p>
              <a:endParaRPr/>
            </a:p>
          </p:txBody>
        </p:sp>
        <p:sp>
          <p:nvSpPr>
            <p:cNvPr id="14" name="object 14"/>
            <p:cNvSpPr/>
            <p:nvPr/>
          </p:nvSpPr>
          <p:spPr>
            <a:xfrm>
              <a:off x="2487879" y="1920650"/>
              <a:ext cx="0" cy="900430"/>
            </a:xfrm>
            <a:custGeom>
              <a:avLst/>
              <a:gdLst/>
              <a:ahLst/>
              <a:cxnLst/>
              <a:rect l="l" t="t" r="r" b="b"/>
              <a:pathLst>
                <a:path h="900430">
                  <a:moveTo>
                    <a:pt x="0" y="900402"/>
                  </a:moveTo>
                  <a:lnTo>
                    <a:pt x="0" y="0"/>
                  </a:lnTo>
                </a:path>
              </a:pathLst>
            </a:custGeom>
            <a:ln w="6912">
              <a:solidFill>
                <a:srgbClr val="BEAED4"/>
              </a:solidFill>
            </a:ln>
          </p:spPr>
          <p:txBody>
            <a:bodyPr wrap="square" lIns="0" tIns="0" rIns="0" bIns="0" rtlCol="0"/>
            <a:lstStyle/>
            <a:p>
              <a:endParaRPr/>
            </a:p>
          </p:txBody>
        </p:sp>
        <p:sp>
          <p:nvSpPr>
            <p:cNvPr id="15" name="object 15"/>
            <p:cNvSpPr/>
            <p:nvPr/>
          </p:nvSpPr>
          <p:spPr>
            <a:xfrm>
              <a:off x="1656813" y="1921946"/>
              <a:ext cx="0" cy="898525"/>
            </a:xfrm>
            <a:custGeom>
              <a:avLst/>
              <a:gdLst/>
              <a:ahLst/>
              <a:cxnLst/>
              <a:rect l="l" t="t" r="r" b="b"/>
              <a:pathLst>
                <a:path h="898525">
                  <a:moveTo>
                    <a:pt x="0" y="898404"/>
                  </a:moveTo>
                  <a:lnTo>
                    <a:pt x="0" y="0"/>
                  </a:lnTo>
                </a:path>
              </a:pathLst>
            </a:custGeom>
            <a:ln w="6912">
              <a:solidFill>
                <a:srgbClr val="7FC97F"/>
              </a:solidFill>
            </a:ln>
          </p:spPr>
          <p:txBody>
            <a:bodyPr wrap="square" lIns="0" tIns="0" rIns="0" bIns="0" rtlCol="0"/>
            <a:lstStyle/>
            <a:p>
              <a:endParaRPr/>
            </a:p>
          </p:txBody>
        </p:sp>
        <p:sp>
          <p:nvSpPr>
            <p:cNvPr id="16" name="object 16"/>
            <p:cNvSpPr/>
            <p:nvPr/>
          </p:nvSpPr>
          <p:spPr>
            <a:xfrm>
              <a:off x="1754554" y="1924430"/>
              <a:ext cx="0" cy="897255"/>
            </a:xfrm>
            <a:custGeom>
              <a:avLst/>
              <a:gdLst/>
              <a:ahLst/>
              <a:cxnLst/>
              <a:rect l="l" t="t" r="r" b="b"/>
              <a:pathLst>
                <a:path h="897255">
                  <a:moveTo>
                    <a:pt x="0" y="896892"/>
                  </a:moveTo>
                  <a:lnTo>
                    <a:pt x="0" y="0"/>
                  </a:lnTo>
                </a:path>
              </a:pathLst>
            </a:custGeom>
            <a:ln w="6912">
              <a:solidFill>
                <a:srgbClr val="BEAED4"/>
              </a:solidFill>
            </a:ln>
          </p:spPr>
          <p:txBody>
            <a:bodyPr wrap="square" lIns="0" tIns="0" rIns="0" bIns="0" rtlCol="0"/>
            <a:lstStyle/>
            <a:p>
              <a:endParaRPr/>
            </a:p>
          </p:txBody>
        </p:sp>
        <p:sp>
          <p:nvSpPr>
            <p:cNvPr id="17" name="object 17"/>
            <p:cNvSpPr/>
            <p:nvPr/>
          </p:nvSpPr>
          <p:spPr>
            <a:xfrm>
              <a:off x="1119023" y="2295304"/>
              <a:ext cx="0" cy="455295"/>
            </a:xfrm>
            <a:custGeom>
              <a:avLst/>
              <a:gdLst/>
              <a:ahLst/>
              <a:cxnLst/>
              <a:rect l="l" t="t" r="r" b="b"/>
              <a:pathLst>
                <a:path h="455294">
                  <a:moveTo>
                    <a:pt x="0" y="454953"/>
                  </a:moveTo>
                  <a:lnTo>
                    <a:pt x="0" y="0"/>
                  </a:lnTo>
                </a:path>
              </a:pathLst>
            </a:custGeom>
            <a:ln w="16146">
              <a:solidFill>
                <a:srgbClr val="FDC086"/>
              </a:solidFill>
            </a:ln>
          </p:spPr>
          <p:txBody>
            <a:bodyPr wrap="square" lIns="0" tIns="0" rIns="0" bIns="0" rtlCol="0"/>
            <a:lstStyle/>
            <a:p>
              <a:endParaRPr/>
            </a:p>
          </p:txBody>
        </p:sp>
        <p:sp>
          <p:nvSpPr>
            <p:cNvPr id="18" name="object 18"/>
            <p:cNvSpPr/>
            <p:nvPr/>
          </p:nvSpPr>
          <p:spPr>
            <a:xfrm>
              <a:off x="3221151" y="2320739"/>
              <a:ext cx="0" cy="433705"/>
            </a:xfrm>
            <a:custGeom>
              <a:avLst/>
              <a:gdLst/>
              <a:ahLst/>
              <a:cxnLst/>
              <a:rect l="l" t="t" r="r" b="b"/>
              <a:pathLst>
                <a:path h="433705">
                  <a:moveTo>
                    <a:pt x="0" y="433623"/>
                  </a:moveTo>
                  <a:lnTo>
                    <a:pt x="0" y="0"/>
                  </a:lnTo>
                </a:path>
              </a:pathLst>
            </a:custGeom>
            <a:ln w="16146">
              <a:solidFill>
                <a:srgbClr val="BEAED4"/>
              </a:solidFill>
            </a:ln>
          </p:spPr>
          <p:txBody>
            <a:bodyPr wrap="square" lIns="0" tIns="0" rIns="0" bIns="0" rtlCol="0"/>
            <a:lstStyle/>
            <a:p>
              <a:endParaRPr/>
            </a:p>
          </p:txBody>
        </p:sp>
        <p:sp>
          <p:nvSpPr>
            <p:cNvPr id="19" name="object 19"/>
            <p:cNvSpPr/>
            <p:nvPr/>
          </p:nvSpPr>
          <p:spPr>
            <a:xfrm>
              <a:off x="3318945" y="2335103"/>
              <a:ext cx="0" cy="422909"/>
            </a:xfrm>
            <a:custGeom>
              <a:avLst/>
              <a:gdLst/>
              <a:ahLst/>
              <a:cxnLst/>
              <a:rect l="l" t="t" r="r" b="b"/>
              <a:pathLst>
                <a:path h="422910">
                  <a:moveTo>
                    <a:pt x="0" y="422445"/>
                  </a:moveTo>
                  <a:lnTo>
                    <a:pt x="0" y="0"/>
                  </a:lnTo>
                </a:path>
              </a:pathLst>
            </a:custGeom>
            <a:ln w="16146">
              <a:solidFill>
                <a:srgbClr val="FDC086"/>
              </a:solidFill>
            </a:ln>
          </p:spPr>
          <p:txBody>
            <a:bodyPr wrap="square" lIns="0" tIns="0" rIns="0" bIns="0" rtlCol="0"/>
            <a:lstStyle/>
            <a:p>
              <a:endParaRPr/>
            </a:p>
          </p:txBody>
        </p:sp>
        <p:sp>
          <p:nvSpPr>
            <p:cNvPr id="20" name="object 20"/>
            <p:cNvSpPr/>
            <p:nvPr/>
          </p:nvSpPr>
          <p:spPr>
            <a:xfrm>
              <a:off x="1021283" y="2338289"/>
              <a:ext cx="0" cy="410845"/>
            </a:xfrm>
            <a:custGeom>
              <a:avLst/>
              <a:gdLst/>
              <a:ahLst/>
              <a:cxnLst/>
              <a:rect l="l" t="t" r="r" b="b"/>
              <a:pathLst>
                <a:path h="410844">
                  <a:moveTo>
                    <a:pt x="0" y="410565"/>
                  </a:moveTo>
                  <a:lnTo>
                    <a:pt x="0" y="0"/>
                  </a:lnTo>
                </a:path>
              </a:pathLst>
            </a:custGeom>
            <a:ln w="16146">
              <a:solidFill>
                <a:srgbClr val="BEAED4"/>
              </a:solidFill>
            </a:ln>
          </p:spPr>
          <p:txBody>
            <a:bodyPr wrap="square" lIns="0" tIns="0" rIns="0" bIns="0" rtlCol="0"/>
            <a:lstStyle/>
            <a:p>
              <a:endParaRPr/>
            </a:p>
          </p:txBody>
        </p:sp>
        <p:sp>
          <p:nvSpPr>
            <p:cNvPr id="21" name="object 21"/>
            <p:cNvSpPr/>
            <p:nvPr/>
          </p:nvSpPr>
          <p:spPr>
            <a:xfrm>
              <a:off x="923488" y="2379383"/>
              <a:ext cx="2200275" cy="358775"/>
            </a:xfrm>
            <a:custGeom>
              <a:avLst/>
              <a:gdLst/>
              <a:ahLst/>
              <a:cxnLst/>
              <a:rect l="l" t="t" r="r" b="b"/>
              <a:pathLst>
                <a:path w="2200275" h="358775">
                  <a:moveTo>
                    <a:pt x="2199868" y="358616"/>
                  </a:moveTo>
                  <a:lnTo>
                    <a:pt x="2199868" y="0"/>
                  </a:lnTo>
                </a:path>
                <a:path w="2200275" h="358775">
                  <a:moveTo>
                    <a:pt x="0" y="354026"/>
                  </a:moveTo>
                  <a:lnTo>
                    <a:pt x="0" y="972"/>
                  </a:lnTo>
                </a:path>
                <a:path w="2200275" h="358775">
                  <a:moveTo>
                    <a:pt x="733325" y="357050"/>
                  </a:moveTo>
                  <a:lnTo>
                    <a:pt x="733325" y="53946"/>
                  </a:lnTo>
                </a:path>
              </a:pathLst>
            </a:custGeom>
            <a:ln w="16146">
              <a:solidFill>
                <a:srgbClr val="7FC97F"/>
              </a:solidFill>
            </a:ln>
          </p:spPr>
          <p:txBody>
            <a:bodyPr wrap="square" lIns="0" tIns="0" rIns="0" bIns="0" rtlCol="0"/>
            <a:lstStyle/>
            <a:p>
              <a:endParaRPr/>
            </a:p>
          </p:txBody>
        </p:sp>
        <p:sp>
          <p:nvSpPr>
            <p:cNvPr id="22" name="object 22"/>
            <p:cNvSpPr/>
            <p:nvPr/>
          </p:nvSpPr>
          <p:spPr>
            <a:xfrm>
              <a:off x="1754554" y="2452770"/>
              <a:ext cx="733425" cy="305435"/>
            </a:xfrm>
            <a:custGeom>
              <a:avLst/>
              <a:gdLst/>
              <a:ahLst/>
              <a:cxnLst/>
              <a:rect l="l" t="t" r="r" b="b"/>
              <a:pathLst>
                <a:path w="733425" h="305435">
                  <a:moveTo>
                    <a:pt x="0" y="297974"/>
                  </a:moveTo>
                  <a:lnTo>
                    <a:pt x="0" y="0"/>
                  </a:lnTo>
                </a:path>
                <a:path w="733425" h="305435">
                  <a:moveTo>
                    <a:pt x="733325" y="304886"/>
                  </a:moveTo>
                  <a:lnTo>
                    <a:pt x="733325" y="13392"/>
                  </a:lnTo>
                </a:path>
              </a:pathLst>
            </a:custGeom>
            <a:ln w="16146">
              <a:solidFill>
                <a:srgbClr val="BEAED4"/>
              </a:solidFill>
            </a:ln>
          </p:spPr>
          <p:txBody>
            <a:bodyPr wrap="square" lIns="0" tIns="0" rIns="0" bIns="0" rtlCol="0"/>
            <a:lstStyle/>
            <a:p>
              <a:endParaRPr/>
            </a:p>
          </p:txBody>
        </p:sp>
        <p:sp>
          <p:nvSpPr>
            <p:cNvPr id="23" name="object 23"/>
            <p:cNvSpPr/>
            <p:nvPr/>
          </p:nvSpPr>
          <p:spPr>
            <a:xfrm>
              <a:off x="2390085" y="2454012"/>
              <a:ext cx="0" cy="287020"/>
            </a:xfrm>
            <a:custGeom>
              <a:avLst/>
              <a:gdLst/>
              <a:ahLst/>
              <a:cxnLst/>
              <a:rect l="l" t="t" r="r" b="b"/>
              <a:pathLst>
                <a:path h="287019">
                  <a:moveTo>
                    <a:pt x="0" y="286742"/>
                  </a:moveTo>
                  <a:lnTo>
                    <a:pt x="0" y="0"/>
                  </a:lnTo>
                </a:path>
              </a:pathLst>
            </a:custGeom>
            <a:ln w="16146">
              <a:solidFill>
                <a:srgbClr val="7FC97F"/>
              </a:solidFill>
            </a:ln>
          </p:spPr>
          <p:txBody>
            <a:bodyPr wrap="square" lIns="0" tIns="0" rIns="0" bIns="0" rtlCol="0"/>
            <a:lstStyle/>
            <a:p>
              <a:endParaRPr/>
            </a:p>
          </p:txBody>
        </p:sp>
        <p:sp>
          <p:nvSpPr>
            <p:cNvPr id="24" name="object 24"/>
            <p:cNvSpPr/>
            <p:nvPr/>
          </p:nvSpPr>
          <p:spPr>
            <a:xfrm>
              <a:off x="1852349" y="2464758"/>
              <a:ext cx="733425" cy="292735"/>
            </a:xfrm>
            <a:custGeom>
              <a:avLst/>
              <a:gdLst/>
              <a:ahLst/>
              <a:cxnLst/>
              <a:rect l="l" t="t" r="r" b="b"/>
              <a:pathLst>
                <a:path w="733425" h="292735">
                  <a:moveTo>
                    <a:pt x="0" y="286688"/>
                  </a:moveTo>
                  <a:lnTo>
                    <a:pt x="0" y="0"/>
                  </a:lnTo>
                </a:path>
                <a:path w="733425" h="292735">
                  <a:moveTo>
                    <a:pt x="733271" y="292358"/>
                  </a:moveTo>
                  <a:lnTo>
                    <a:pt x="733271" y="10962"/>
                  </a:lnTo>
                </a:path>
              </a:pathLst>
            </a:custGeom>
            <a:ln w="16146">
              <a:solidFill>
                <a:srgbClr val="FDC086"/>
              </a:solidFill>
            </a:ln>
          </p:spPr>
          <p:txBody>
            <a:bodyPr wrap="square" lIns="0" tIns="0" rIns="0" bIns="0" rtlCol="0"/>
            <a:lstStyle/>
            <a:p>
              <a:endParaRPr/>
            </a:p>
          </p:txBody>
        </p:sp>
        <p:sp>
          <p:nvSpPr>
            <p:cNvPr id="25" name="object 25"/>
            <p:cNvSpPr/>
            <p:nvPr/>
          </p:nvSpPr>
          <p:spPr>
            <a:xfrm>
              <a:off x="3212079" y="2591443"/>
              <a:ext cx="18415" cy="18415"/>
            </a:xfrm>
            <a:custGeom>
              <a:avLst/>
              <a:gdLst/>
              <a:ahLst/>
              <a:cxnLst/>
              <a:rect l="l" t="t" r="r" b="b"/>
              <a:pathLst>
                <a:path w="18414" h="18414">
                  <a:moveTo>
                    <a:pt x="14094" y="0"/>
                  </a:moveTo>
                  <a:lnTo>
                    <a:pt x="4050" y="0"/>
                  </a:lnTo>
                  <a:lnTo>
                    <a:pt x="0" y="4104"/>
                  </a:lnTo>
                  <a:lnTo>
                    <a:pt x="0" y="9126"/>
                  </a:lnTo>
                  <a:lnTo>
                    <a:pt x="0" y="14094"/>
                  </a:lnTo>
                  <a:lnTo>
                    <a:pt x="4050" y="18198"/>
                  </a:lnTo>
                  <a:lnTo>
                    <a:pt x="14094" y="18198"/>
                  </a:lnTo>
                  <a:lnTo>
                    <a:pt x="18144" y="14094"/>
                  </a:lnTo>
                  <a:lnTo>
                    <a:pt x="18144" y="4104"/>
                  </a:lnTo>
                  <a:lnTo>
                    <a:pt x="14094" y="0"/>
                  </a:lnTo>
                  <a:close/>
                </a:path>
              </a:pathLst>
            </a:custGeom>
            <a:solidFill>
              <a:srgbClr val="BEAED4"/>
            </a:solidFill>
          </p:spPr>
          <p:txBody>
            <a:bodyPr wrap="square" lIns="0" tIns="0" rIns="0" bIns="0" rtlCol="0"/>
            <a:lstStyle/>
            <a:p>
              <a:endParaRPr/>
            </a:p>
          </p:txBody>
        </p:sp>
        <p:sp>
          <p:nvSpPr>
            <p:cNvPr id="26" name="object 26"/>
            <p:cNvSpPr/>
            <p:nvPr/>
          </p:nvSpPr>
          <p:spPr>
            <a:xfrm>
              <a:off x="3212079" y="2591443"/>
              <a:ext cx="18415" cy="18415"/>
            </a:xfrm>
            <a:custGeom>
              <a:avLst/>
              <a:gdLst/>
              <a:ahLst/>
              <a:cxnLst/>
              <a:rect l="l" t="t" r="r" b="b"/>
              <a:pathLst>
                <a:path w="18414" h="18414">
                  <a:moveTo>
                    <a:pt x="0" y="9126"/>
                  </a:moveTo>
                  <a:lnTo>
                    <a:pt x="0" y="4104"/>
                  </a:lnTo>
                  <a:lnTo>
                    <a:pt x="4050" y="0"/>
                  </a:lnTo>
                  <a:lnTo>
                    <a:pt x="9072" y="0"/>
                  </a:lnTo>
                  <a:lnTo>
                    <a:pt x="14094" y="0"/>
                  </a:lnTo>
                  <a:lnTo>
                    <a:pt x="18144" y="4104"/>
                  </a:lnTo>
                  <a:lnTo>
                    <a:pt x="18144" y="9126"/>
                  </a:lnTo>
                  <a:lnTo>
                    <a:pt x="18144" y="14094"/>
                  </a:lnTo>
                  <a:lnTo>
                    <a:pt x="14094" y="18198"/>
                  </a:lnTo>
                  <a:lnTo>
                    <a:pt x="9072" y="18198"/>
                  </a:lnTo>
                  <a:lnTo>
                    <a:pt x="4050" y="18198"/>
                  </a:lnTo>
                  <a:lnTo>
                    <a:pt x="0" y="14094"/>
                  </a:lnTo>
                  <a:lnTo>
                    <a:pt x="0" y="9126"/>
                  </a:lnTo>
                </a:path>
              </a:pathLst>
            </a:custGeom>
            <a:ln w="5724">
              <a:solidFill>
                <a:srgbClr val="BEAED4"/>
              </a:solidFill>
            </a:ln>
          </p:spPr>
          <p:txBody>
            <a:bodyPr wrap="square" lIns="0" tIns="0" rIns="0" bIns="0" rtlCol="0"/>
            <a:lstStyle/>
            <a:p>
              <a:endParaRPr/>
            </a:p>
          </p:txBody>
        </p:sp>
        <p:sp>
          <p:nvSpPr>
            <p:cNvPr id="27" name="object 27"/>
            <p:cNvSpPr/>
            <p:nvPr/>
          </p:nvSpPr>
          <p:spPr>
            <a:xfrm>
              <a:off x="1109951" y="2582533"/>
              <a:ext cx="18415" cy="18415"/>
            </a:xfrm>
            <a:custGeom>
              <a:avLst/>
              <a:gdLst/>
              <a:ahLst/>
              <a:cxnLst/>
              <a:rect l="l" t="t" r="r" b="b"/>
              <a:pathLst>
                <a:path w="18415"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FDC086"/>
            </a:solidFill>
          </p:spPr>
          <p:txBody>
            <a:bodyPr wrap="square" lIns="0" tIns="0" rIns="0" bIns="0" rtlCol="0"/>
            <a:lstStyle/>
            <a:p>
              <a:endParaRPr/>
            </a:p>
          </p:txBody>
        </p:sp>
        <p:sp>
          <p:nvSpPr>
            <p:cNvPr id="28" name="object 28"/>
            <p:cNvSpPr/>
            <p:nvPr/>
          </p:nvSpPr>
          <p:spPr>
            <a:xfrm>
              <a:off x="1109951" y="2582533"/>
              <a:ext cx="18415" cy="18415"/>
            </a:xfrm>
            <a:custGeom>
              <a:avLst/>
              <a:gdLst/>
              <a:ahLst/>
              <a:cxnLst/>
              <a:rect l="l" t="t" r="r" b="b"/>
              <a:pathLst>
                <a:path w="18415" h="18414">
                  <a:moveTo>
                    <a:pt x="0" y="9072"/>
                  </a:moveTo>
                  <a:lnTo>
                    <a:pt x="0" y="4050"/>
                  </a:lnTo>
                  <a:lnTo>
                    <a:pt x="4104" y="0"/>
                  </a:lnTo>
                  <a:lnTo>
                    <a:pt x="9072" y="0"/>
                  </a:lnTo>
                  <a:lnTo>
                    <a:pt x="14094" y="0"/>
                  </a:lnTo>
                  <a:lnTo>
                    <a:pt x="18198" y="4050"/>
                  </a:lnTo>
                  <a:lnTo>
                    <a:pt x="18198" y="9072"/>
                  </a:lnTo>
                  <a:lnTo>
                    <a:pt x="18198" y="14094"/>
                  </a:lnTo>
                  <a:lnTo>
                    <a:pt x="14094" y="18144"/>
                  </a:lnTo>
                  <a:lnTo>
                    <a:pt x="9072" y="18144"/>
                  </a:lnTo>
                  <a:lnTo>
                    <a:pt x="4104" y="18144"/>
                  </a:lnTo>
                  <a:lnTo>
                    <a:pt x="0" y="14094"/>
                  </a:lnTo>
                  <a:lnTo>
                    <a:pt x="0" y="9072"/>
                  </a:lnTo>
                </a:path>
              </a:pathLst>
            </a:custGeom>
            <a:ln w="5724">
              <a:solidFill>
                <a:srgbClr val="FDC086"/>
              </a:solidFill>
            </a:ln>
          </p:spPr>
          <p:txBody>
            <a:bodyPr wrap="square" lIns="0" tIns="0" rIns="0" bIns="0" rtlCol="0"/>
            <a:lstStyle/>
            <a:p>
              <a:endParaRPr/>
            </a:p>
          </p:txBody>
        </p:sp>
        <p:sp>
          <p:nvSpPr>
            <p:cNvPr id="29" name="object 29"/>
            <p:cNvSpPr/>
            <p:nvPr/>
          </p:nvSpPr>
          <p:spPr>
            <a:xfrm>
              <a:off x="3309819" y="2606887"/>
              <a:ext cx="18415" cy="18415"/>
            </a:xfrm>
            <a:custGeom>
              <a:avLst/>
              <a:gdLst/>
              <a:ahLst/>
              <a:cxnLst/>
              <a:rect l="l" t="t" r="r" b="b"/>
              <a:pathLst>
                <a:path w="18414" h="18414">
                  <a:moveTo>
                    <a:pt x="14094" y="0"/>
                  </a:moveTo>
                  <a:lnTo>
                    <a:pt x="4104" y="0"/>
                  </a:lnTo>
                  <a:lnTo>
                    <a:pt x="0" y="4104"/>
                  </a:lnTo>
                  <a:lnTo>
                    <a:pt x="0" y="9126"/>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30" name="object 30"/>
            <p:cNvSpPr/>
            <p:nvPr/>
          </p:nvSpPr>
          <p:spPr>
            <a:xfrm>
              <a:off x="3309819" y="2606887"/>
              <a:ext cx="18415" cy="18415"/>
            </a:xfrm>
            <a:custGeom>
              <a:avLst/>
              <a:gdLst/>
              <a:ahLst/>
              <a:cxnLst/>
              <a:rect l="l" t="t" r="r" b="b"/>
              <a:pathLst>
                <a:path w="18414" h="18414">
                  <a:moveTo>
                    <a:pt x="0" y="9126"/>
                  </a:moveTo>
                  <a:lnTo>
                    <a:pt x="0" y="4104"/>
                  </a:lnTo>
                  <a:lnTo>
                    <a:pt x="4104" y="0"/>
                  </a:lnTo>
                  <a:lnTo>
                    <a:pt x="9126" y="0"/>
                  </a:lnTo>
                  <a:lnTo>
                    <a:pt x="14094" y="0"/>
                  </a:lnTo>
                  <a:lnTo>
                    <a:pt x="18198" y="4104"/>
                  </a:lnTo>
                  <a:lnTo>
                    <a:pt x="18198" y="9126"/>
                  </a:lnTo>
                  <a:lnTo>
                    <a:pt x="18198" y="14094"/>
                  </a:lnTo>
                  <a:lnTo>
                    <a:pt x="14094" y="18198"/>
                  </a:lnTo>
                  <a:lnTo>
                    <a:pt x="9126" y="18198"/>
                  </a:lnTo>
                  <a:lnTo>
                    <a:pt x="4104" y="18198"/>
                  </a:lnTo>
                  <a:lnTo>
                    <a:pt x="0" y="14094"/>
                  </a:lnTo>
                  <a:lnTo>
                    <a:pt x="0" y="9126"/>
                  </a:lnTo>
                </a:path>
              </a:pathLst>
            </a:custGeom>
            <a:ln w="5724">
              <a:solidFill>
                <a:srgbClr val="FDC086"/>
              </a:solidFill>
            </a:ln>
          </p:spPr>
          <p:txBody>
            <a:bodyPr wrap="square" lIns="0" tIns="0" rIns="0" bIns="0" rtlCol="0"/>
            <a:lstStyle/>
            <a:p>
              <a:endParaRPr/>
            </a:p>
          </p:txBody>
        </p:sp>
        <p:sp>
          <p:nvSpPr>
            <p:cNvPr id="31" name="object 31"/>
            <p:cNvSpPr/>
            <p:nvPr/>
          </p:nvSpPr>
          <p:spPr>
            <a:xfrm>
              <a:off x="1012211" y="2591713"/>
              <a:ext cx="18415" cy="18415"/>
            </a:xfrm>
            <a:custGeom>
              <a:avLst/>
              <a:gdLst/>
              <a:ahLst/>
              <a:cxnLst/>
              <a:rect l="l" t="t" r="r" b="b"/>
              <a:pathLst>
                <a:path w="18415" h="18414">
                  <a:moveTo>
                    <a:pt x="14094" y="0"/>
                  </a:moveTo>
                  <a:lnTo>
                    <a:pt x="4050" y="0"/>
                  </a:lnTo>
                  <a:lnTo>
                    <a:pt x="0" y="4104"/>
                  </a:lnTo>
                  <a:lnTo>
                    <a:pt x="0" y="9126"/>
                  </a:lnTo>
                  <a:lnTo>
                    <a:pt x="0" y="14094"/>
                  </a:lnTo>
                  <a:lnTo>
                    <a:pt x="4050" y="18198"/>
                  </a:lnTo>
                  <a:lnTo>
                    <a:pt x="14094" y="18198"/>
                  </a:lnTo>
                  <a:lnTo>
                    <a:pt x="18144" y="14094"/>
                  </a:lnTo>
                  <a:lnTo>
                    <a:pt x="18144" y="4104"/>
                  </a:lnTo>
                  <a:lnTo>
                    <a:pt x="14094" y="0"/>
                  </a:lnTo>
                  <a:close/>
                </a:path>
              </a:pathLst>
            </a:custGeom>
            <a:solidFill>
              <a:srgbClr val="BEAED4"/>
            </a:solidFill>
          </p:spPr>
          <p:txBody>
            <a:bodyPr wrap="square" lIns="0" tIns="0" rIns="0" bIns="0" rtlCol="0"/>
            <a:lstStyle/>
            <a:p>
              <a:endParaRPr/>
            </a:p>
          </p:txBody>
        </p:sp>
        <p:sp>
          <p:nvSpPr>
            <p:cNvPr id="32" name="object 32"/>
            <p:cNvSpPr/>
            <p:nvPr/>
          </p:nvSpPr>
          <p:spPr>
            <a:xfrm>
              <a:off x="1012211" y="2591713"/>
              <a:ext cx="18415" cy="18415"/>
            </a:xfrm>
            <a:custGeom>
              <a:avLst/>
              <a:gdLst/>
              <a:ahLst/>
              <a:cxnLst/>
              <a:rect l="l" t="t" r="r" b="b"/>
              <a:pathLst>
                <a:path w="18415" h="18414">
                  <a:moveTo>
                    <a:pt x="0" y="9126"/>
                  </a:moveTo>
                  <a:lnTo>
                    <a:pt x="0" y="4104"/>
                  </a:lnTo>
                  <a:lnTo>
                    <a:pt x="4050" y="0"/>
                  </a:lnTo>
                  <a:lnTo>
                    <a:pt x="9072" y="0"/>
                  </a:lnTo>
                  <a:lnTo>
                    <a:pt x="14094" y="0"/>
                  </a:lnTo>
                  <a:lnTo>
                    <a:pt x="18144" y="4104"/>
                  </a:lnTo>
                  <a:lnTo>
                    <a:pt x="18144" y="9126"/>
                  </a:lnTo>
                  <a:lnTo>
                    <a:pt x="18144" y="14094"/>
                  </a:lnTo>
                  <a:lnTo>
                    <a:pt x="14094" y="18198"/>
                  </a:lnTo>
                  <a:lnTo>
                    <a:pt x="9072" y="18198"/>
                  </a:lnTo>
                  <a:lnTo>
                    <a:pt x="4050" y="18198"/>
                  </a:lnTo>
                  <a:lnTo>
                    <a:pt x="0" y="14094"/>
                  </a:lnTo>
                  <a:lnTo>
                    <a:pt x="0" y="9126"/>
                  </a:lnTo>
                </a:path>
              </a:pathLst>
            </a:custGeom>
            <a:ln w="5724">
              <a:solidFill>
                <a:srgbClr val="BEAED4"/>
              </a:solidFill>
            </a:ln>
          </p:spPr>
          <p:txBody>
            <a:bodyPr wrap="square" lIns="0" tIns="0" rIns="0" bIns="0" rtlCol="0"/>
            <a:lstStyle/>
            <a:p>
              <a:endParaRPr/>
            </a:p>
          </p:txBody>
        </p:sp>
        <p:sp>
          <p:nvSpPr>
            <p:cNvPr id="33" name="object 33"/>
            <p:cNvSpPr/>
            <p:nvPr/>
          </p:nvSpPr>
          <p:spPr>
            <a:xfrm>
              <a:off x="3114284" y="2589985"/>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34" name="object 34"/>
            <p:cNvSpPr/>
            <p:nvPr/>
          </p:nvSpPr>
          <p:spPr>
            <a:xfrm>
              <a:off x="3114284" y="2589985"/>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35" name="object 35"/>
            <p:cNvSpPr/>
            <p:nvPr/>
          </p:nvSpPr>
          <p:spPr>
            <a:xfrm>
              <a:off x="914416" y="2590147"/>
              <a:ext cx="18415" cy="18415"/>
            </a:xfrm>
            <a:custGeom>
              <a:avLst/>
              <a:gdLst/>
              <a:ahLst/>
              <a:cxnLst/>
              <a:rect l="l" t="t" r="r" b="b"/>
              <a:pathLst>
                <a:path w="18415"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36" name="object 36"/>
            <p:cNvSpPr/>
            <p:nvPr/>
          </p:nvSpPr>
          <p:spPr>
            <a:xfrm>
              <a:off x="914416" y="2590147"/>
              <a:ext cx="18415" cy="18415"/>
            </a:xfrm>
            <a:custGeom>
              <a:avLst/>
              <a:gdLst/>
              <a:ahLst/>
              <a:cxnLst/>
              <a:rect l="l" t="t" r="r" b="b"/>
              <a:pathLst>
                <a:path w="18415"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37" name="object 37"/>
            <p:cNvSpPr/>
            <p:nvPr/>
          </p:nvSpPr>
          <p:spPr>
            <a:xfrm>
              <a:off x="2381013" y="2616283"/>
              <a:ext cx="18415" cy="18415"/>
            </a:xfrm>
            <a:custGeom>
              <a:avLst/>
              <a:gdLst/>
              <a:ahLst/>
              <a:cxnLst/>
              <a:rect l="l" t="t" r="r" b="b"/>
              <a:pathLst>
                <a:path w="18414" h="18414">
                  <a:moveTo>
                    <a:pt x="14094" y="0"/>
                  </a:moveTo>
                  <a:lnTo>
                    <a:pt x="4050" y="0"/>
                  </a:lnTo>
                  <a:lnTo>
                    <a:pt x="0" y="4104"/>
                  </a:lnTo>
                  <a:lnTo>
                    <a:pt x="0" y="9072"/>
                  </a:lnTo>
                  <a:lnTo>
                    <a:pt x="0" y="14094"/>
                  </a:lnTo>
                  <a:lnTo>
                    <a:pt x="4050" y="18198"/>
                  </a:lnTo>
                  <a:lnTo>
                    <a:pt x="14094" y="18198"/>
                  </a:lnTo>
                  <a:lnTo>
                    <a:pt x="18144" y="14094"/>
                  </a:lnTo>
                  <a:lnTo>
                    <a:pt x="18144" y="4104"/>
                  </a:lnTo>
                  <a:lnTo>
                    <a:pt x="14094" y="0"/>
                  </a:lnTo>
                  <a:close/>
                </a:path>
              </a:pathLst>
            </a:custGeom>
            <a:solidFill>
              <a:srgbClr val="7FC97F"/>
            </a:solidFill>
          </p:spPr>
          <p:txBody>
            <a:bodyPr wrap="square" lIns="0" tIns="0" rIns="0" bIns="0" rtlCol="0"/>
            <a:lstStyle/>
            <a:p>
              <a:endParaRPr/>
            </a:p>
          </p:txBody>
        </p:sp>
        <p:sp>
          <p:nvSpPr>
            <p:cNvPr id="38" name="object 38"/>
            <p:cNvSpPr/>
            <p:nvPr/>
          </p:nvSpPr>
          <p:spPr>
            <a:xfrm>
              <a:off x="2381013" y="2616283"/>
              <a:ext cx="18415" cy="18415"/>
            </a:xfrm>
            <a:custGeom>
              <a:avLst/>
              <a:gdLst/>
              <a:ahLst/>
              <a:cxnLst/>
              <a:rect l="l" t="t" r="r" b="b"/>
              <a:pathLst>
                <a:path w="18414" h="18414">
                  <a:moveTo>
                    <a:pt x="0" y="9072"/>
                  </a:moveTo>
                  <a:lnTo>
                    <a:pt x="0" y="4104"/>
                  </a:lnTo>
                  <a:lnTo>
                    <a:pt x="4050" y="0"/>
                  </a:lnTo>
                  <a:lnTo>
                    <a:pt x="9072" y="0"/>
                  </a:lnTo>
                  <a:lnTo>
                    <a:pt x="14094" y="0"/>
                  </a:lnTo>
                  <a:lnTo>
                    <a:pt x="18144" y="4104"/>
                  </a:lnTo>
                  <a:lnTo>
                    <a:pt x="18144" y="9072"/>
                  </a:lnTo>
                  <a:lnTo>
                    <a:pt x="18144" y="14094"/>
                  </a:lnTo>
                  <a:lnTo>
                    <a:pt x="14094" y="18198"/>
                  </a:lnTo>
                  <a:lnTo>
                    <a:pt x="9072" y="18198"/>
                  </a:lnTo>
                  <a:lnTo>
                    <a:pt x="4050" y="18198"/>
                  </a:lnTo>
                  <a:lnTo>
                    <a:pt x="0" y="14094"/>
                  </a:lnTo>
                  <a:lnTo>
                    <a:pt x="0" y="9072"/>
                  </a:lnTo>
                </a:path>
              </a:pathLst>
            </a:custGeom>
            <a:ln w="5724">
              <a:solidFill>
                <a:srgbClr val="7FC97F"/>
              </a:solidFill>
            </a:ln>
          </p:spPr>
          <p:txBody>
            <a:bodyPr wrap="square" lIns="0" tIns="0" rIns="0" bIns="0" rtlCol="0"/>
            <a:lstStyle/>
            <a:p>
              <a:endParaRPr/>
            </a:p>
          </p:txBody>
        </p:sp>
        <p:sp>
          <p:nvSpPr>
            <p:cNvPr id="39" name="object 39"/>
            <p:cNvSpPr/>
            <p:nvPr/>
          </p:nvSpPr>
          <p:spPr>
            <a:xfrm>
              <a:off x="1843223" y="2630971"/>
              <a:ext cx="18415" cy="18415"/>
            </a:xfrm>
            <a:custGeom>
              <a:avLst/>
              <a:gdLst/>
              <a:ahLst/>
              <a:cxnLst/>
              <a:rect l="l" t="t" r="r" b="b"/>
              <a:pathLst>
                <a:path w="18414"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FDC086"/>
            </a:solidFill>
          </p:spPr>
          <p:txBody>
            <a:bodyPr wrap="square" lIns="0" tIns="0" rIns="0" bIns="0" rtlCol="0"/>
            <a:lstStyle/>
            <a:p>
              <a:endParaRPr/>
            </a:p>
          </p:txBody>
        </p:sp>
        <p:sp>
          <p:nvSpPr>
            <p:cNvPr id="40" name="object 40"/>
            <p:cNvSpPr/>
            <p:nvPr/>
          </p:nvSpPr>
          <p:spPr>
            <a:xfrm>
              <a:off x="1843223" y="2630971"/>
              <a:ext cx="18415" cy="18415"/>
            </a:xfrm>
            <a:custGeom>
              <a:avLst/>
              <a:gdLst/>
              <a:ahLst/>
              <a:cxnLst/>
              <a:rect l="l" t="t" r="r" b="b"/>
              <a:pathLst>
                <a:path w="18414" h="18414">
                  <a:moveTo>
                    <a:pt x="0" y="9072"/>
                  </a:moveTo>
                  <a:lnTo>
                    <a:pt x="0" y="4050"/>
                  </a:lnTo>
                  <a:lnTo>
                    <a:pt x="4104" y="0"/>
                  </a:lnTo>
                  <a:lnTo>
                    <a:pt x="9126" y="0"/>
                  </a:lnTo>
                  <a:lnTo>
                    <a:pt x="14094" y="0"/>
                  </a:lnTo>
                  <a:lnTo>
                    <a:pt x="18198" y="4050"/>
                  </a:lnTo>
                  <a:lnTo>
                    <a:pt x="18198" y="9072"/>
                  </a:lnTo>
                  <a:lnTo>
                    <a:pt x="18198" y="14094"/>
                  </a:lnTo>
                  <a:lnTo>
                    <a:pt x="14094" y="18144"/>
                  </a:lnTo>
                  <a:lnTo>
                    <a:pt x="9126" y="18144"/>
                  </a:lnTo>
                  <a:lnTo>
                    <a:pt x="4104" y="18144"/>
                  </a:lnTo>
                  <a:lnTo>
                    <a:pt x="0" y="14094"/>
                  </a:lnTo>
                  <a:lnTo>
                    <a:pt x="0" y="9072"/>
                  </a:lnTo>
                </a:path>
              </a:pathLst>
            </a:custGeom>
            <a:ln w="5724">
              <a:solidFill>
                <a:srgbClr val="FDC086"/>
              </a:solidFill>
            </a:ln>
          </p:spPr>
          <p:txBody>
            <a:bodyPr wrap="square" lIns="0" tIns="0" rIns="0" bIns="0" rtlCol="0"/>
            <a:lstStyle/>
            <a:p>
              <a:endParaRPr/>
            </a:p>
          </p:txBody>
        </p:sp>
        <p:sp>
          <p:nvSpPr>
            <p:cNvPr id="41" name="object 41"/>
            <p:cNvSpPr/>
            <p:nvPr/>
          </p:nvSpPr>
          <p:spPr>
            <a:xfrm>
              <a:off x="2576548" y="2645227"/>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42" name="object 42"/>
            <p:cNvSpPr/>
            <p:nvPr/>
          </p:nvSpPr>
          <p:spPr>
            <a:xfrm>
              <a:off x="2576548" y="2645227"/>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FDC086"/>
              </a:solidFill>
            </a:ln>
          </p:spPr>
          <p:txBody>
            <a:bodyPr wrap="square" lIns="0" tIns="0" rIns="0" bIns="0" rtlCol="0"/>
            <a:lstStyle/>
            <a:p>
              <a:endParaRPr/>
            </a:p>
          </p:txBody>
        </p:sp>
        <p:sp>
          <p:nvSpPr>
            <p:cNvPr id="43" name="object 43"/>
            <p:cNvSpPr/>
            <p:nvPr/>
          </p:nvSpPr>
          <p:spPr>
            <a:xfrm>
              <a:off x="2478753" y="2636371"/>
              <a:ext cx="18415" cy="18415"/>
            </a:xfrm>
            <a:custGeom>
              <a:avLst/>
              <a:gdLst/>
              <a:ahLst/>
              <a:cxnLst/>
              <a:rect l="l" t="t" r="r" b="b"/>
              <a:pathLst>
                <a:path w="18414" h="18414">
                  <a:moveTo>
                    <a:pt x="14094" y="0"/>
                  </a:moveTo>
                  <a:lnTo>
                    <a:pt x="4104" y="0"/>
                  </a:lnTo>
                  <a:lnTo>
                    <a:pt x="0" y="4104"/>
                  </a:lnTo>
                  <a:lnTo>
                    <a:pt x="0" y="9126"/>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44" name="object 44"/>
            <p:cNvSpPr/>
            <p:nvPr/>
          </p:nvSpPr>
          <p:spPr>
            <a:xfrm>
              <a:off x="2478753" y="2636371"/>
              <a:ext cx="18415" cy="18415"/>
            </a:xfrm>
            <a:custGeom>
              <a:avLst/>
              <a:gdLst/>
              <a:ahLst/>
              <a:cxnLst/>
              <a:rect l="l" t="t" r="r" b="b"/>
              <a:pathLst>
                <a:path w="18414" h="18414">
                  <a:moveTo>
                    <a:pt x="0" y="9126"/>
                  </a:moveTo>
                  <a:lnTo>
                    <a:pt x="0" y="4104"/>
                  </a:lnTo>
                  <a:lnTo>
                    <a:pt x="4104" y="0"/>
                  </a:lnTo>
                  <a:lnTo>
                    <a:pt x="9126" y="0"/>
                  </a:lnTo>
                  <a:lnTo>
                    <a:pt x="14094" y="0"/>
                  </a:lnTo>
                  <a:lnTo>
                    <a:pt x="18198" y="4104"/>
                  </a:lnTo>
                  <a:lnTo>
                    <a:pt x="18198" y="9126"/>
                  </a:lnTo>
                  <a:lnTo>
                    <a:pt x="18198" y="14094"/>
                  </a:lnTo>
                  <a:lnTo>
                    <a:pt x="14094" y="18198"/>
                  </a:lnTo>
                  <a:lnTo>
                    <a:pt x="9126" y="18198"/>
                  </a:lnTo>
                  <a:lnTo>
                    <a:pt x="4104" y="18198"/>
                  </a:lnTo>
                  <a:lnTo>
                    <a:pt x="0" y="14094"/>
                  </a:lnTo>
                  <a:lnTo>
                    <a:pt x="0" y="9126"/>
                  </a:lnTo>
                </a:path>
              </a:pathLst>
            </a:custGeom>
            <a:ln w="5724">
              <a:solidFill>
                <a:srgbClr val="BEAED4"/>
              </a:solidFill>
            </a:ln>
          </p:spPr>
          <p:txBody>
            <a:bodyPr wrap="square" lIns="0" tIns="0" rIns="0" bIns="0" rtlCol="0"/>
            <a:lstStyle/>
            <a:p>
              <a:endParaRPr/>
            </a:p>
          </p:txBody>
        </p:sp>
        <p:sp>
          <p:nvSpPr>
            <p:cNvPr id="45" name="object 45"/>
            <p:cNvSpPr/>
            <p:nvPr/>
          </p:nvSpPr>
          <p:spPr>
            <a:xfrm>
              <a:off x="1647687" y="2601487"/>
              <a:ext cx="18415" cy="18415"/>
            </a:xfrm>
            <a:custGeom>
              <a:avLst/>
              <a:gdLst/>
              <a:ahLst/>
              <a:cxnLst/>
              <a:rect l="l" t="t" r="r" b="b"/>
              <a:pathLst>
                <a:path w="18414"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7FC97F"/>
            </a:solidFill>
          </p:spPr>
          <p:txBody>
            <a:bodyPr wrap="square" lIns="0" tIns="0" rIns="0" bIns="0" rtlCol="0"/>
            <a:lstStyle/>
            <a:p>
              <a:endParaRPr/>
            </a:p>
          </p:txBody>
        </p:sp>
        <p:sp>
          <p:nvSpPr>
            <p:cNvPr id="46" name="object 46"/>
            <p:cNvSpPr/>
            <p:nvPr/>
          </p:nvSpPr>
          <p:spPr>
            <a:xfrm>
              <a:off x="1647687" y="2601487"/>
              <a:ext cx="18415" cy="18415"/>
            </a:xfrm>
            <a:custGeom>
              <a:avLst/>
              <a:gdLst/>
              <a:ahLst/>
              <a:cxnLst/>
              <a:rect l="l" t="t" r="r" b="b"/>
              <a:pathLst>
                <a:path w="18414" h="18414">
                  <a:moveTo>
                    <a:pt x="0" y="9072"/>
                  </a:moveTo>
                  <a:lnTo>
                    <a:pt x="0" y="4050"/>
                  </a:lnTo>
                  <a:lnTo>
                    <a:pt x="4104" y="0"/>
                  </a:lnTo>
                  <a:lnTo>
                    <a:pt x="9126" y="0"/>
                  </a:lnTo>
                  <a:lnTo>
                    <a:pt x="14094" y="0"/>
                  </a:lnTo>
                  <a:lnTo>
                    <a:pt x="18198" y="4050"/>
                  </a:lnTo>
                  <a:lnTo>
                    <a:pt x="18198" y="9072"/>
                  </a:lnTo>
                  <a:lnTo>
                    <a:pt x="18198" y="14094"/>
                  </a:lnTo>
                  <a:lnTo>
                    <a:pt x="14094" y="18144"/>
                  </a:lnTo>
                  <a:lnTo>
                    <a:pt x="9126" y="18144"/>
                  </a:lnTo>
                  <a:lnTo>
                    <a:pt x="4104" y="18144"/>
                  </a:lnTo>
                  <a:lnTo>
                    <a:pt x="0" y="14094"/>
                  </a:lnTo>
                  <a:lnTo>
                    <a:pt x="0" y="9072"/>
                  </a:lnTo>
                </a:path>
              </a:pathLst>
            </a:custGeom>
            <a:ln w="5724">
              <a:solidFill>
                <a:srgbClr val="7FC97F"/>
              </a:solidFill>
            </a:ln>
          </p:spPr>
          <p:txBody>
            <a:bodyPr wrap="square" lIns="0" tIns="0" rIns="0" bIns="0" rtlCol="0"/>
            <a:lstStyle/>
            <a:p>
              <a:endParaRPr/>
            </a:p>
          </p:txBody>
        </p:sp>
        <p:sp>
          <p:nvSpPr>
            <p:cNvPr id="47" name="object 47"/>
            <p:cNvSpPr/>
            <p:nvPr/>
          </p:nvSpPr>
          <p:spPr>
            <a:xfrm>
              <a:off x="1745482" y="2630647"/>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48" name="object 48"/>
            <p:cNvSpPr/>
            <p:nvPr/>
          </p:nvSpPr>
          <p:spPr>
            <a:xfrm>
              <a:off x="1745482" y="2630647"/>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BEAED4"/>
              </a:solidFill>
            </a:ln>
          </p:spPr>
          <p:txBody>
            <a:bodyPr wrap="square" lIns="0" tIns="0" rIns="0" bIns="0" rtlCol="0"/>
            <a:lstStyle/>
            <a:p>
              <a:endParaRPr/>
            </a:p>
          </p:txBody>
        </p:sp>
        <p:sp>
          <p:nvSpPr>
            <p:cNvPr id="49" name="object 49"/>
            <p:cNvSpPr/>
            <p:nvPr/>
          </p:nvSpPr>
          <p:spPr>
            <a:xfrm>
              <a:off x="1101635" y="2574217"/>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830" y="26946"/>
                  </a:lnTo>
                  <a:lnTo>
                    <a:pt x="34830" y="7830"/>
                  </a:lnTo>
                  <a:lnTo>
                    <a:pt x="27000" y="0"/>
                  </a:lnTo>
                  <a:close/>
                </a:path>
              </a:pathLst>
            </a:custGeom>
            <a:solidFill>
              <a:srgbClr val="FDC086"/>
            </a:solidFill>
          </p:spPr>
          <p:txBody>
            <a:bodyPr wrap="square" lIns="0" tIns="0" rIns="0" bIns="0" rtlCol="0"/>
            <a:lstStyle/>
            <a:p>
              <a:endParaRPr/>
            </a:p>
          </p:txBody>
        </p:sp>
        <p:sp>
          <p:nvSpPr>
            <p:cNvPr id="50" name="object 50"/>
            <p:cNvSpPr/>
            <p:nvPr/>
          </p:nvSpPr>
          <p:spPr>
            <a:xfrm>
              <a:off x="1101635" y="2574217"/>
              <a:ext cx="34925" cy="34925"/>
            </a:xfrm>
            <a:custGeom>
              <a:avLst/>
              <a:gdLst/>
              <a:ahLst/>
              <a:cxnLst/>
              <a:rect l="l" t="t" r="r" b="b"/>
              <a:pathLst>
                <a:path w="34925" h="34925">
                  <a:moveTo>
                    <a:pt x="0" y="17388"/>
                  </a:moveTo>
                  <a:lnTo>
                    <a:pt x="0" y="7830"/>
                  </a:lnTo>
                  <a:lnTo>
                    <a:pt x="7830" y="0"/>
                  </a:lnTo>
                  <a:lnTo>
                    <a:pt x="17388" y="0"/>
                  </a:lnTo>
                  <a:lnTo>
                    <a:pt x="27000" y="0"/>
                  </a:lnTo>
                  <a:lnTo>
                    <a:pt x="34830" y="7830"/>
                  </a:lnTo>
                  <a:lnTo>
                    <a:pt x="34830" y="17388"/>
                  </a:lnTo>
                  <a:lnTo>
                    <a:pt x="34830" y="26946"/>
                  </a:lnTo>
                  <a:lnTo>
                    <a:pt x="27000"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51" name="object 51"/>
            <p:cNvSpPr/>
            <p:nvPr/>
          </p:nvSpPr>
          <p:spPr>
            <a:xfrm>
              <a:off x="3203763" y="258318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52" name="object 52"/>
            <p:cNvSpPr/>
            <p:nvPr/>
          </p:nvSpPr>
          <p:spPr>
            <a:xfrm>
              <a:off x="3203763" y="258318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53" name="object 53"/>
            <p:cNvSpPr/>
            <p:nvPr/>
          </p:nvSpPr>
          <p:spPr>
            <a:xfrm>
              <a:off x="3301557" y="2598625"/>
              <a:ext cx="34925" cy="34925"/>
            </a:xfrm>
            <a:custGeom>
              <a:avLst/>
              <a:gdLst/>
              <a:ahLst/>
              <a:cxnLst/>
              <a:rect l="l" t="t" r="r" b="b"/>
              <a:pathLst>
                <a:path w="34925" h="34925">
                  <a:moveTo>
                    <a:pt x="26946" y="0"/>
                  </a:moveTo>
                  <a:lnTo>
                    <a:pt x="7776" y="0"/>
                  </a:lnTo>
                  <a:lnTo>
                    <a:pt x="0" y="7830"/>
                  </a:lnTo>
                  <a:lnTo>
                    <a:pt x="0" y="17388"/>
                  </a:lnTo>
                  <a:lnTo>
                    <a:pt x="0" y="26946"/>
                  </a:lnTo>
                  <a:lnTo>
                    <a:pt x="7776"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54" name="object 54"/>
            <p:cNvSpPr/>
            <p:nvPr/>
          </p:nvSpPr>
          <p:spPr>
            <a:xfrm>
              <a:off x="3301557" y="2598625"/>
              <a:ext cx="34925" cy="34925"/>
            </a:xfrm>
            <a:custGeom>
              <a:avLst/>
              <a:gdLst/>
              <a:ahLst/>
              <a:cxnLst/>
              <a:rect l="l" t="t" r="r" b="b"/>
              <a:pathLst>
                <a:path w="34925" h="34925">
                  <a:moveTo>
                    <a:pt x="0" y="17388"/>
                  </a:moveTo>
                  <a:lnTo>
                    <a:pt x="0" y="7830"/>
                  </a:lnTo>
                  <a:lnTo>
                    <a:pt x="7776" y="0"/>
                  </a:lnTo>
                  <a:lnTo>
                    <a:pt x="17388" y="0"/>
                  </a:lnTo>
                  <a:lnTo>
                    <a:pt x="26946" y="0"/>
                  </a:lnTo>
                  <a:lnTo>
                    <a:pt x="34776" y="7830"/>
                  </a:lnTo>
                  <a:lnTo>
                    <a:pt x="34776" y="17388"/>
                  </a:lnTo>
                  <a:lnTo>
                    <a:pt x="34776" y="26946"/>
                  </a:lnTo>
                  <a:lnTo>
                    <a:pt x="26946" y="34776"/>
                  </a:lnTo>
                  <a:lnTo>
                    <a:pt x="17388" y="34776"/>
                  </a:lnTo>
                  <a:lnTo>
                    <a:pt x="7776" y="34776"/>
                  </a:lnTo>
                  <a:lnTo>
                    <a:pt x="0" y="26946"/>
                  </a:lnTo>
                  <a:lnTo>
                    <a:pt x="0" y="17388"/>
                  </a:lnTo>
                </a:path>
              </a:pathLst>
            </a:custGeom>
            <a:ln w="5724">
              <a:solidFill>
                <a:srgbClr val="FDC086"/>
              </a:solidFill>
            </a:ln>
          </p:spPr>
          <p:txBody>
            <a:bodyPr wrap="square" lIns="0" tIns="0" rIns="0" bIns="0" rtlCol="0"/>
            <a:lstStyle/>
            <a:p>
              <a:endParaRPr/>
            </a:p>
          </p:txBody>
        </p:sp>
        <p:sp>
          <p:nvSpPr>
            <p:cNvPr id="55" name="object 55"/>
            <p:cNvSpPr/>
            <p:nvPr/>
          </p:nvSpPr>
          <p:spPr>
            <a:xfrm>
              <a:off x="1003894" y="258345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56" name="object 56"/>
            <p:cNvSpPr/>
            <p:nvPr/>
          </p:nvSpPr>
          <p:spPr>
            <a:xfrm>
              <a:off x="1003894" y="258345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57" name="object 57"/>
            <p:cNvSpPr/>
            <p:nvPr/>
          </p:nvSpPr>
          <p:spPr>
            <a:xfrm>
              <a:off x="3105968" y="2581669"/>
              <a:ext cx="34925" cy="34925"/>
            </a:xfrm>
            <a:custGeom>
              <a:avLst/>
              <a:gdLst/>
              <a:ahLst/>
              <a:cxnLst/>
              <a:rect l="l" t="t" r="r" b="b"/>
              <a:pathLst>
                <a:path w="34925" h="34925">
                  <a:moveTo>
                    <a:pt x="27000" y="0"/>
                  </a:moveTo>
                  <a:lnTo>
                    <a:pt x="7830" y="0"/>
                  </a:lnTo>
                  <a:lnTo>
                    <a:pt x="0" y="7830"/>
                  </a:lnTo>
                  <a:lnTo>
                    <a:pt x="0" y="17388"/>
                  </a:lnTo>
                  <a:lnTo>
                    <a:pt x="0" y="27000"/>
                  </a:lnTo>
                  <a:lnTo>
                    <a:pt x="7830" y="34830"/>
                  </a:lnTo>
                  <a:lnTo>
                    <a:pt x="27000" y="34830"/>
                  </a:lnTo>
                  <a:lnTo>
                    <a:pt x="34776" y="27000"/>
                  </a:lnTo>
                  <a:lnTo>
                    <a:pt x="34776" y="7830"/>
                  </a:lnTo>
                  <a:lnTo>
                    <a:pt x="27000" y="0"/>
                  </a:lnTo>
                  <a:close/>
                </a:path>
              </a:pathLst>
            </a:custGeom>
            <a:solidFill>
              <a:srgbClr val="7FC97F"/>
            </a:solidFill>
          </p:spPr>
          <p:txBody>
            <a:bodyPr wrap="square" lIns="0" tIns="0" rIns="0" bIns="0" rtlCol="0"/>
            <a:lstStyle/>
            <a:p>
              <a:endParaRPr/>
            </a:p>
          </p:txBody>
        </p:sp>
        <p:sp>
          <p:nvSpPr>
            <p:cNvPr id="58" name="object 58"/>
            <p:cNvSpPr/>
            <p:nvPr/>
          </p:nvSpPr>
          <p:spPr>
            <a:xfrm>
              <a:off x="3105968" y="2581669"/>
              <a:ext cx="34925" cy="34925"/>
            </a:xfrm>
            <a:custGeom>
              <a:avLst/>
              <a:gdLst/>
              <a:ahLst/>
              <a:cxnLst/>
              <a:rect l="l" t="t" r="r" b="b"/>
              <a:pathLst>
                <a:path w="34925" h="34925">
                  <a:moveTo>
                    <a:pt x="0" y="17388"/>
                  </a:moveTo>
                  <a:lnTo>
                    <a:pt x="0" y="7830"/>
                  </a:lnTo>
                  <a:lnTo>
                    <a:pt x="7830" y="0"/>
                  </a:lnTo>
                  <a:lnTo>
                    <a:pt x="17388" y="0"/>
                  </a:lnTo>
                  <a:lnTo>
                    <a:pt x="27000" y="0"/>
                  </a:lnTo>
                  <a:lnTo>
                    <a:pt x="34776" y="7830"/>
                  </a:lnTo>
                  <a:lnTo>
                    <a:pt x="34776" y="17388"/>
                  </a:lnTo>
                  <a:lnTo>
                    <a:pt x="34776" y="27000"/>
                  </a:lnTo>
                  <a:lnTo>
                    <a:pt x="27000" y="34830"/>
                  </a:lnTo>
                  <a:lnTo>
                    <a:pt x="17388" y="34830"/>
                  </a:lnTo>
                  <a:lnTo>
                    <a:pt x="7830" y="34830"/>
                  </a:lnTo>
                  <a:lnTo>
                    <a:pt x="0" y="27000"/>
                  </a:lnTo>
                  <a:lnTo>
                    <a:pt x="0" y="17388"/>
                  </a:lnTo>
                </a:path>
              </a:pathLst>
            </a:custGeom>
            <a:ln w="5724">
              <a:solidFill>
                <a:srgbClr val="7FC97F"/>
              </a:solidFill>
            </a:ln>
          </p:spPr>
          <p:txBody>
            <a:bodyPr wrap="square" lIns="0" tIns="0" rIns="0" bIns="0" rtlCol="0"/>
            <a:lstStyle/>
            <a:p>
              <a:endParaRPr/>
            </a:p>
          </p:txBody>
        </p:sp>
        <p:sp>
          <p:nvSpPr>
            <p:cNvPr id="59" name="object 59"/>
            <p:cNvSpPr/>
            <p:nvPr/>
          </p:nvSpPr>
          <p:spPr>
            <a:xfrm>
              <a:off x="906100" y="258183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0" name="object 60"/>
            <p:cNvSpPr/>
            <p:nvPr/>
          </p:nvSpPr>
          <p:spPr>
            <a:xfrm>
              <a:off x="906100" y="258183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1" name="object 61"/>
            <p:cNvSpPr/>
            <p:nvPr/>
          </p:nvSpPr>
          <p:spPr>
            <a:xfrm>
              <a:off x="1639425" y="259317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2" name="object 62"/>
            <p:cNvSpPr/>
            <p:nvPr/>
          </p:nvSpPr>
          <p:spPr>
            <a:xfrm>
              <a:off x="1639425" y="259317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3" name="object 63"/>
            <p:cNvSpPr/>
            <p:nvPr/>
          </p:nvSpPr>
          <p:spPr>
            <a:xfrm>
              <a:off x="1737166" y="2622331"/>
              <a:ext cx="34925" cy="34925"/>
            </a:xfrm>
            <a:custGeom>
              <a:avLst/>
              <a:gdLst/>
              <a:ahLst/>
              <a:cxnLst/>
              <a:rect l="l" t="t" r="r" b="b"/>
              <a:pathLst>
                <a:path w="34925" h="34925">
                  <a:moveTo>
                    <a:pt x="26946" y="0"/>
                  </a:moveTo>
                  <a:lnTo>
                    <a:pt x="7830" y="0"/>
                  </a:lnTo>
                  <a:lnTo>
                    <a:pt x="0" y="7830"/>
                  </a:lnTo>
                  <a:lnTo>
                    <a:pt x="0" y="17388"/>
                  </a:lnTo>
                  <a:lnTo>
                    <a:pt x="0" y="27000"/>
                  </a:lnTo>
                  <a:lnTo>
                    <a:pt x="7830" y="34776"/>
                  </a:lnTo>
                  <a:lnTo>
                    <a:pt x="26946" y="34776"/>
                  </a:lnTo>
                  <a:lnTo>
                    <a:pt x="34776" y="27000"/>
                  </a:lnTo>
                  <a:lnTo>
                    <a:pt x="34776" y="7830"/>
                  </a:lnTo>
                  <a:lnTo>
                    <a:pt x="26946" y="0"/>
                  </a:lnTo>
                  <a:close/>
                </a:path>
              </a:pathLst>
            </a:custGeom>
            <a:solidFill>
              <a:srgbClr val="BEAED4"/>
            </a:solidFill>
          </p:spPr>
          <p:txBody>
            <a:bodyPr wrap="square" lIns="0" tIns="0" rIns="0" bIns="0" rtlCol="0"/>
            <a:lstStyle/>
            <a:p>
              <a:endParaRPr/>
            </a:p>
          </p:txBody>
        </p:sp>
        <p:sp>
          <p:nvSpPr>
            <p:cNvPr id="64" name="object 64"/>
            <p:cNvSpPr/>
            <p:nvPr/>
          </p:nvSpPr>
          <p:spPr>
            <a:xfrm>
              <a:off x="1737166" y="262233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7000"/>
                  </a:lnTo>
                  <a:lnTo>
                    <a:pt x="26946" y="34776"/>
                  </a:lnTo>
                  <a:lnTo>
                    <a:pt x="17388" y="34776"/>
                  </a:lnTo>
                  <a:lnTo>
                    <a:pt x="7830" y="34776"/>
                  </a:lnTo>
                  <a:lnTo>
                    <a:pt x="0" y="27000"/>
                  </a:lnTo>
                  <a:lnTo>
                    <a:pt x="0" y="17388"/>
                  </a:lnTo>
                </a:path>
              </a:pathLst>
            </a:custGeom>
            <a:ln w="5724">
              <a:solidFill>
                <a:srgbClr val="BEAED4"/>
              </a:solidFill>
            </a:ln>
          </p:spPr>
          <p:txBody>
            <a:bodyPr wrap="square" lIns="0" tIns="0" rIns="0" bIns="0" rtlCol="0"/>
            <a:lstStyle/>
            <a:p>
              <a:endParaRPr/>
            </a:p>
          </p:txBody>
        </p:sp>
        <p:sp>
          <p:nvSpPr>
            <p:cNvPr id="65" name="object 65"/>
            <p:cNvSpPr/>
            <p:nvPr/>
          </p:nvSpPr>
          <p:spPr>
            <a:xfrm>
              <a:off x="2470491" y="2628109"/>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66" name="object 66"/>
            <p:cNvSpPr/>
            <p:nvPr/>
          </p:nvSpPr>
          <p:spPr>
            <a:xfrm>
              <a:off x="2470491" y="2628109"/>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67" name="object 67"/>
            <p:cNvSpPr/>
            <p:nvPr/>
          </p:nvSpPr>
          <p:spPr>
            <a:xfrm>
              <a:off x="2372697" y="2607967"/>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8" name="object 68"/>
            <p:cNvSpPr/>
            <p:nvPr/>
          </p:nvSpPr>
          <p:spPr>
            <a:xfrm>
              <a:off x="2372697" y="2607967"/>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9" name="object 69"/>
            <p:cNvSpPr/>
            <p:nvPr/>
          </p:nvSpPr>
          <p:spPr>
            <a:xfrm>
              <a:off x="1834961" y="2622655"/>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70" name="object 70"/>
            <p:cNvSpPr/>
            <p:nvPr/>
          </p:nvSpPr>
          <p:spPr>
            <a:xfrm>
              <a:off x="1834961" y="2622655"/>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71" name="object 71"/>
            <p:cNvSpPr/>
            <p:nvPr/>
          </p:nvSpPr>
          <p:spPr>
            <a:xfrm>
              <a:off x="2568232" y="263691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72" name="object 72"/>
            <p:cNvSpPr/>
            <p:nvPr/>
          </p:nvSpPr>
          <p:spPr>
            <a:xfrm>
              <a:off x="2568232" y="263691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73" name="object 73"/>
            <p:cNvSpPr/>
            <p:nvPr/>
          </p:nvSpPr>
          <p:spPr>
            <a:xfrm>
              <a:off x="581287" y="1715664"/>
              <a:ext cx="3080385" cy="1159510"/>
            </a:xfrm>
            <a:custGeom>
              <a:avLst/>
              <a:gdLst/>
              <a:ahLst/>
              <a:cxnLst/>
              <a:rect l="l" t="t" r="r" b="b"/>
              <a:pathLst>
                <a:path w="3080385" h="1159510">
                  <a:moveTo>
                    <a:pt x="0" y="1158902"/>
                  </a:moveTo>
                  <a:lnTo>
                    <a:pt x="3079804" y="1158902"/>
                  </a:lnTo>
                  <a:lnTo>
                    <a:pt x="3079804" y="0"/>
                  </a:lnTo>
                  <a:lnTo>
                    <a:pt x="0" y="0"/>
                  </a:lnTo>
                  <a:lnTo>
                    <a:pt x="0" y="1158902"/>
                  </a:lnTo>
                  <a:close/>
                </a:path>
              </a:pathLst>
            </a:custGeom>
            <a:ln w="5778">
              <a:solidFill>
                <a:srgbClr val="333333"/>
              </a:solidFill>
            </a:ln>
          </p:spPr>
          <p:txBody>
            <a:bodyPr wrap="square" lIns="0" tIns="0" rIns="0" bIns="0" rtlCol="0"/>
            <a:lstStyle/>
            <a:p>
              <a:endParaRPr/>
            </a:p>
          </p:txBody>
        </p:sp>
      </p:grpSp>
      <p:sp>
        <p:nvSpPr>
          <p:cNvPr id="74" name="object 74"/>
          <p:cNvSpPr txBox="1"/>
          <p:nvPr/>
        </p:nvSpPr>
        <p:spPr>
          <a:xfrm>
            <a:off x="460110" y="2778112"/>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0.00</a:t>
            </a:r>
            <a:endParaRPr sz="350">
              <a:latin typeface="Microsoft Sans Serif"/>
              <a:cs typeface="Microsoft Sans Serif"/>
            </a:endParaRPr>
          </a:p>
        </p:txBody>
      </p:sp>
      <p:sp>
        <p:nvSpPr>
          <p:cNvPr id="75" name="object 75"/>
          <p:cNvSpPr txBox="1"/>
          <p:nvPr/>
        </p:nvSpPr>
        <p:spPr>
          <a:xfrm>
            <a:off x="460110" y="2505032"/>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0.25</a:t>
            </a:r>
            <a:endParaRPr sz="350">
              <a:latin typeface="Microsoft Sans Serif"/>
              <a:cs typeface="Microsoft Sans Serif"/>
            </a:endParaRPr>
          </a:p>
        </p:txBody>
      </p:sp>
      <p:sp>
        <p:nvSpPr>
          <p:cNvPr id="76" name="object 76"/>
          <p:cNvSpPr txBox="1"/>
          <p:nvPr/>
        </p:nvSpPr>
        <p:spPr>
          <a:xfrm>
            <a:off x="460110" y="2232006"/>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0.50</a:t>
            </a:r>
            <a:endParaRPr sz="350">
              <a:latin typeface="Microsoft Sans Serif"/>
              <a:cs typeface="Microsoft Sans Serif"/>
            </a:endParaRPr>
          </a:p>
        </p:txBody>
      </p:sp>
      <p:sp>
        <p:nvSpPr>
          <p:cNvPr id="77" name="object 77"/>
          <p:cNvSpPr txBox="1"/>
          <p:nvPr/>
        </p:nvSpPr>
        <p:spPr>
          <a:xfrm>
            <a:off x="460110" y="1958926"/>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0.75</a:t>
            </a:r>
            <a:endParaRPr sz="350">
              <a:latin typeface="Microsoft Sans Serif"/>
              <a:cs typeface="Microsoft Sans Serif"/>
            </a:endParaRPr>
          </a:p>
        </p:txBody>
      </p:sp>
      <p:sp>
        <p:nvSpPr>
          <p:cNvPr id="78" name="object 78"/>
          <p:cNvSpPr txBox="1"/>
          <p:nvPr/>
        </p:nvSpPr>
        <p:spPr>
          <a:xfrm>
            <a:off x="460110" y="1685846"/>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1.00</a:t>
            </a:r>
            <a:endParaRPr sz="350">
              <a:latin typeface="Microsoft Sans Serif"/>
              <a:cs typeface="Microsoft Sans Serif"/>
            </a:endParaRPr>
          </a:p>
        </p:txBody>
      </p:sp>
      <p:sp>
        <p:nvSpPr>
          <p:cNvPr id="79" name="object 79"/>
          <p:cNvSpPr/>
          <p:nvPr/>
        </p:nvSpPr>
        <p:spPr>
          <a:xfrm>
            <a:off x="566491" y="1729704"/>
            <a:ext cx="2654935" cy="1160145"/>
          </a:xfrm>
          <a:custGeom>
            <a:avLst/>
            <a:gdLst/>
            <a:ahLst/>
            <a:cxnLst/>
            <a:rect l="l" t="t" r="r" b="b"/>
            <a:pathLst>
              <a:path w="2654935" h="1160145">
                <a:moveTo>
                  <a:pt x="0" y="1092266"/>
                </a:moveTo>
                <a:lnTo>
                  <a:pt x="14796" y="1092266"/>
                </a:lnTo>
              </a:path>
              <a:path w="2654935" h="1160145">
                <a:moveTo>
                  <a:pt x="0" y="819186"/>
                </a:moveTo>
                <a:lnTo>
                  <a:pt x="14796" y="819186"/>
                </a:lnTo>
              </a:path>
              <a:path w="2654935" h="1160145">
                <a:moveTo>
                  <a:pt x="0" y="546106"/>
                </a:moveTo>
                <a:lnTo>
                  <a:pt x="14796" y="546106"/>
                </a:lnTo>
              </a:path>
              <a:path w="2654935" h="1160145">
                <a:moveTo>
                  <a:pt x="0" y="273080"/>
                </a:moveTo>
                <a:lnTo>
                  <a:pt x="14796" y="273080"/>
                </a:lnTo>
              </a:path>
              <a:path w="2654935" h="1160145">
                <a:moveTo>
                  <a:pt x="0" y="0"/>
                </a:moveTo>
                <a:lnTo>
                  <a:pt x="14796" y="0"/>
                </a:lnTo>
              </a:path>
              <a:path w="2654935" h="1160145">
                <a:moveTo>
                  <a:pt x="454791" y="1159658"/>
                </a:moveTo>
                <a:lnTo>
                  <a:pt x="454791" y="1144862"/>
                </a:lnTo>
              </a:path>
              <a:path w="2654935" h="1160145">
                <a:moveTo>
                  <a:pt x="1188062" y="1159658"/>
                </a:moveTo>
                <a:lnTo>
                  <a:pt x="1188062" y="1144862"/>
                </a:lnTo>
              </a:path>
              <a:path w="2654935" h="1160145">
                <a:moveTo>
                  <a:pt x="1921388" y="1159658"/>
                </a:moveTo>
                <a:lnTo>
                  <a:pt x="1921388" y="1144862"/>
                </a:lnTo>
              </a:path>
              <a:path w="2654935" h="1160145">
                <a:moveTo>
                  <a:pt x="2654659" y="1159658"/>
                </a:moveTo>
                <a:lnTo>
                  <a:pt x="2654659" y="1144862"/>
                </a:lnTo>
              </a:path>
            </a:pathLst>
          </a:custGeom>
          <a:ln w="5778">
            <a:solidFill>
              <a:srgbClr val="333333"/>
            </a:solidFill>
          </a:ln>
        </p:spPr>
        <p:txBody>
          <a:bodyPr wrap="square" lIns="0" tIns="0" rIns="0" bIns="0" rtlCol="0"/>
          <a:lstStyle/>
          <a:p>
            <a:endParaRPr/>
          </a:p>
        </p:txBody>
      </p:sp>
      <p:sp>
        <p:nvSpPr>
          <p:cNvPr id="80" name="object 80"/>
          <p:cNvSpPr txBox="1"/>
          <p:nvPr/>
        </p:nvSpPr>
        <p:spPr>
          <a:xfrm>
            <a:off x="1007782"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a:t>
            </a:r>
            <a:endParaRPr sz="350">
              <a:latin typeface="Microsoft Sans Serif"/>
              <a:cs typeface="Microsoft Sans Serif"/>
            </a:endParaRPr>
          </a:p>
        </p:txBody>
      </p:sp>
      <p:sp>
        <p:nvSpPr>
          <p:cNvPr id="81" name="object 81"/>
          <p:cNvSpPr txBox="1"/>
          <p:nvPr/>
        </p:nvSpPr>
        <p:spPr>
          <a:xfrm>
            <a:off x="1741054"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2</a:t>
            </a:r>
            <a:endParaRPr sz="350">
              <a:latin typeface="Microsoft Sans Serif"/>
              <a:cs typeface="Microsoft Sans Serif"/>
            </a:endParaRPr>
          </a:p>
        </p:txBody>
      </p:sp>
      <p:sp>
        <p:nvSpPr>
          <p:cNvPr id="82" name="object 82"/>
          <p:cNvSpPr txBox="1"/>
          <p:nvPr/>
        </p:nvSpPr>
        <p:spPr>
          <a:xfrm>
            <a:off x="2474325"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3</a:t>
            </a:r>
            <a:endParaRPr sz="350">
              <a:latin typeface="Microsoft Sans Serif"/>
              <a:cs typeface="Microsoft Sans Serif"/>
            </a:endParaRPr>
          </a:p>
        </p:txBody>
      </p:sp>
      <p:sp>
        <p:nvSpPr>
          <p:cNvPr id="83" name="object 83"/>
          <p:cNvSpPr txBox="1"/>
          <p:nvPr/>
        </p:nvSpPr>
        <p:spPr>
          <a:xfrm>
            <a:off x="3207651"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4</a:t>
            </a:r>
            <a:endParaRPr sz="350">
              <a:latin typeface="Microsoft Sans Serif"/>
              <a:cs typeface="Microsoft Sans Serif"/>
            </a:endParaRPr>
          </a:p>
        </p:txBody>
      </p:sp>
      <p:sp>
        <p:nvSpPr>
          <p:cNvPr id="84" name="object 84"/>
          <p:cNvSpPr txBox="1"/>
          <p:nvPr/>
        </p:nvSpPr>
        <p:spPr>
          <a:xfrm>
            <a:off x="2043618" y="2932121"/>
            <a:ext cx="168275" cy="9715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Score</a:t>
            </a:r>
            <a:endParaRPr sz="450">
              <a:latin typeface="Microsoft Sans Serif"/>
              <a:cs typeface="Microsoft Sans Serif"/>
            </a:endParaRPr>
          </a:p>
        </p:txBody>
      </p:sp>
      <p:sp>
        <p:nvSpPr>
          <p:cNvPr id="85" name="object 85"/>
          <p:cNvSpPr txBox="1"/>
          <p:nvPr/>
        </p:nvSpPr>
        <p:spPr>
          <a:xfrm>
            <a:off x="365773" y="2143724"/>
            <a:ext cx="92075" cy="30289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Probability</a:t>
            </a:r>
            <a:endParaRPr sz="450">
              <a:latin typeface="Microsoft Sans Serif"/>
              <a:cs typeface="Microsoft Sans Serif"/>
            </a:endParaRPr>
          </a:p>
        </p:txBody>
      </p:sp>
      <p:sp>
        <p:nvSpPr>
          <p:cNvPr id="86" name="object 86"/>
          <p:cNvSpPr txBox="1"/>
          <p:nvPr/>
        </p:nvSpPr>
        <p:spPr>
          <a:xfrm>
            <a:off x="3749869" y="2089553"/>
            <a:ext cx="154940" cy="9715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belief</a:t>
            </a:r>
            <a:endParaRPr sz="450">
              <a:latin typeface="Microsoft Sans Serif"/>
              <a:cs typeface="Microsoft Sans Serif"/>
            </a:endParaRPr>
          </a:p>
        </p:txBody>
      </p:sp>
      <p:grpSp>
        <p:nvGrpSpPr>
          <p:cNvPr id="87" name="object 87"/>
          <p:cNvGrpSpPr/>
          <p:nvPr/>
        </p:nvGrpSpPr>
        <p:grpSpPr>
          <a:xfrm>
            <a:off x="3784591" y="2207122"/>
            <a:ext cx="24130" cy="261620"/>
            <a:chOff x="3784591" y="2207122"/>
            <a:chExt cx="24130" cy="261620"/>
          </a:xfrm>
        </p:grpSpPr>
        <p:sp>
          <p:nvSpPr>
            <p:cNvPr id="88" name="object 88"/>
            <p:cNvSpPr/>
            <p:nvPr/>
          </p:nvSpPr>
          <p:spPr>
            <a:xfrm>
              <a:off x="3796525" y="2207122"/>
              <a:ext cx="0" cy="74930"/>
            </a:xfrm>
            <a:custGeom>
              <a:avLst/>
              <a:gdLst/>
              <a:ahLst/>
              <a:cxnLst/>
              <a:rect l="l" t="t" r="r" b="b"/>
              <a:pathLst>
                <a:path h="74930">
                  <a:moveTo>
                    <a:pt x="0" y="74682"/>
                  </a:moveTo>
                  <a:lnTo>
                    <a:pt x="0" y="0"/>
                  </a:lnTo>
                </a:path>
              </a:pathLst>
            </a:custGeom>
            <a:ln w="6912">
              <a:solidFill>
                <a:srgbClr val="7FC97F"/>
              </a:solidFill>
            </a:ln>
          </p:spPr>
          <p:txBody>
            <a:bodyPr wrap="square" lIns="0" tIns="0" rIns="0" bIns="0" rtlCol="0"/>
            <a:lstStyle/>
            <a:p>
              <a:endParaRPr/>
            </a:p>
          </p:txBody>
        </p:sp>
        <p:sp>
          <p:nvSpPr>
            <p:cNvPr id="89" name="object 89"/>
            <p:cNvSpPr/>
            <p:nvPr/>
          </p:nvSpPr>
          <p:spPr>
            <a:xfrm>
              <a:off x="3787453" y="2235364"/>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90" name="object 90"/>
            <p:cNvSpPr/>
            <p:nvPr/>
          </p:nvSpPr>
          <p:spPr>
            <a:xfrm>
              <a:off x="3787453" y="2235364"/>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91" name="object 91"/>
            <p:cNvSpPr/>
            <p:nvPr/>
          </p:nvSpPr>
          <p:spPr>
            <a:xfrm>
              <a:off x="3796525" y="2300434"/>
              <a:ext cx="0" cy="74930"/>
            </a:xfrm>
            <a:custGeom>
              <a:avLst/>
              <a:gdLst/>
              <a:ahLst/>
              <a:cxnLst/>
              <a:rect l="l" t="t" r="r" b="b"/>
              <a:pathLst>
                <a:path h="74930">
                  <a:moveTo>
                    <a:pt x="0" y="74682"/>
                  </a:moveTo>
                  <a:lnTo>
                    <a:pt x="0" y="0"/>
                  </a:lnTo>
                </a:path>
              </a:pathLst>
            </a:custGeom>
            <a:ln w="6912">
              <a:solidFill>
                <a:srgbClr val="BEAED4"/>
              </a:solidFill>
            </a:ln>
          </p:spPr>
          <p:txBody>
            <a:bodyPr wrap="square" lIns="0" tIns="0" rIns="0" bIns="0" rtlCol="0"/>
            <a:lstStyle/>
            <a:p>
              <a:endParaRPr/>
            </a:p>
          </p:txBody>
        </p:sp>
        <p:sp>
          <p:nvSpPr>
            <p:cNvPr id="92" name="object 92"/>
            <p:cNvSpPr/>
            <p:nvPr/>
          </p:nvSpPr>
          <p:spPr>
            <a:xfrm>
              <a:off x="3787453" y="2328677"/>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93" name="object 93"/>
            <p:cNvSpPr/>
            <p:nvPr/>
          </p:nvSpPr>
          <p:spPr>
            <a:xfrm>
              <a:off x="3787453" y="2328677"/>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BEAED4"/>
              </a:solidFill>
            </a:ln>
          </p:spPr>
          <p:txBody>
            <a:bodyPr wrap="square" lIns="0" tIns="0" rIns="0" bIns="0" rtlCol="0"/>
            <a:lstStyle/>
            <a:p>
              <a:endParaRPr/>
            </a:p>
          </p:txBody>
        </p:sp>
        <p:sp>
          <p:nvSpPr>
            <p:cNvPr id="94" name="object 94"/>
            <p:cNvSpPr/>
            <p:nvPr/>
          </p:nvSpPr>
          <p:spPr>
            <a:xfrm>
              <a:off x="3796525" y="2393747"/>
              <a:ext cx="0" cy="74930"/>
            </a:xfrm>
            <a:custGeom>
              <a:avLst/>
              <a:gdLst/>
              <a:ahLst/>
              <a:cxnLst/>
              <a:rect l="l" t="t" r="r" b="b"/>
              <a:pathLst>
                <a:path h="74930">
                  <a:moveTo>
                    <a:pt x="0" y="74682"/>
                  </a:moveTo>
                  <a:lnTo>
                    <a:pt x="0" y="0"/>
                  </a:lnTo>
                </a:path>
              </a:pathLst>
            </a:custGeom>
            <a:ln w="6912">
              <a:solidFill>
                <a:srgbClr val="FDC086"/>
              </a:solidFill>
            </a:ln>
          </p:spPr>
          <p:txBody>
            <a:bodyPr wrap="square" lIns="0" tIns="0" rIns="0" bIns="0" rtlCol="0"/>
            <a:lstStyle/>
            <a:p>
              <a:endParaRPr/>
            </a:p>
          </p:txBody>
        </p:sp>
        <p:sp>
          <p:nvSpPr>
            <p:cNvPr id="95" name="object 95"/>
            <p:cNvSpPr/>
            <p:nvPr/>
          </p:nvSpPr>
          <p:spPr>
            <a:xfrm>
              <a:off x="3787453" y="2421989"/>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96" name="object 96"/>
            <p:cNvSpPr/>
            <p:nvPr/>
          </p:nvSpPr>
          <p:spPr>
            <a:xfrm>
              <a:off x="3787453" y="2421989"/>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FDC086"/>
              </a:solidFill>
            </a:ln>
          </p:spPr>
          <p:txBody>
            <a:bodyPr wrap="square" lIns="0" tIns="0" rIns="0" bIns="0" rtlCol="0"/>
            <a:lstStyle/>
            <a:p>
              <a:endParaRPr/>
            </a:p>
          </p:txBody>
        </p:sp>
      </p:grpSp>
      <p:sp>
        <p:nvSpPr>
          <p:cNvPr id="97" name="object 97"/>
          <p:cNvSpPr txBox="1"/>
          <p:nvPr/>
        </p:nvSpPr>
        <p:spPr>
          <a:xfrm>
            <a:off x="3872774" y="2200578"/>
            <a:ext cx="328930" cy="270510"/>
          </a:xfrm>
          <a:prstGeom prst="rect">
            <a:avLst/>
          </a:prstGeom>
        </p:spPr>
        <p:txBody>
          <a:bodyPr vert="horz" wrap="square" lIns="0" tIns="16510" rIns="0" bIns="0" rtlCol="0">
            <a:spAutoFit/>
          </a:bodyPr>
          <a:lstStyle/>
          <a:p>
            <a:pPr>
              <a:lnSpc>
                <a:spcPct val="100000"/>
              </a:lnSpc>
              <a:spcBef>
                <a:spcPts val="130"/>
              </a:spcBef>
            </a:pPr>
            <a:r>
              <a:rPr sz="350" spc="15" dirty="0">
                <a:latin typeface="Microsoft Sans Serif"/>
                <a:cs typeface="Microsoft Sans Serif"/>
              </a:rPr>
              <a:t>moderate</a:t>
            </a:r>
            <a:endParaRPr sz="350">
              <a:latin typeface="Microsoft Sans Serif"/>
              <a:cs typeface="Microsoft Sans Serif"/>
            </a:endParaRPr>
          </a:p>
          <a:p>
            <a:pPr marR="5080">
              <a:lnSpc>
                <a:spcPct val="174900"/>
              </a:lnSpc>
            </a:pPr>
            <a:r>
              <a:rPr sz="350" spc="10" dirty="0">
                <a:latin typeface="Microsoft Sans Serif"/>
                <a:cs typeface="Microsoft Sans Serif"/>
              </a:rPr>
              <a:t>liberal </a:t>
            </a:r>
            <a:r>
              <a:rPr sz="350" spc="15" dirty="0">
                <a:latin typeface="Microsoft Sans Serif"/>
                <a:cs typeface="Microsoft Sans Serif"/>
              </a:rPr>
              <a:t> </a:t>
            </a:r>
            <a:r>
              <a:rPr sz="350" spc="10" dirty="0">
                <a:latin typeface="Microsoft Sans Serif"/>
                <a:cs typeface="Microsoft Sans Serif"/>
              </a:rPr>
              <a:t>fundamentalist</a:t>
            </a:r>
            <a:endParaRPr sz="350">
              <a:latin typeface="Microsoft Sans Serif"/>
              <a:cs typeface="Microsoft Sans Serif"/>
            </a:endParaRPr>
          </a:p>
        </p:txBody>
      </p:sp>
      <p:sp>
        <p:nvSpPr>
          <p:cNvPr id="98" name="object 98"/>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56</a:t>
            </a:r>
          </a:p>
        </p:txBody>
      </p:sp>
    </p:spTree>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865630" cy="207645"/>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F9F9F9"/>
                </a:solidFill>
              </a:rPr>
              <a:t>Can</a:t>
            </a:r>
            <a:r>
              <a:rPr sz="1200" spc="95" dirty="0">
                <a:solidFill>
                  <a:srgbClr val="F9F9F9"/>
                </a:solidFill>
              </a:rPr>
              <a:t> </a:t>
            </a:r>
            <a:r>
              <a:rPr sz="1200" spc="-75" dirty="0">
                <a:solidFill>
                  <a:srgbClr val="F9F9F9"/>
                </a:solidFill>
              </a:rPr>
              <a:t>we</a:t>
            </a:r>
            <a:r>
              <a:rPr sz="1200" spc="100" dirty="0">
                <a:solidFill>
                  <a:srgbClr val="F9F9F9"/>
                </a:solidFill>
              </a:rPr>
              <a:t> </a:t>
            </a:r>
            <a:r>
              <a:rPr sz="1200" spc="-60" dirty="0">
                <a:solidFill>
                  <a:srgbClr val="F9F9F9"/>
                </a:solidFill>
              </a:rPr>
              <a:t>improve</a:t>
            </a:r>
            <a:r>
              <a:rPr sz="1200" spc="95" dirty="0">
                <a:solidFill>
                  <a:srgbClr val="F9F9F9"/>
                </a:solidFill>
              </a:rPr>
              <a:t> </a:t>
            </a:r>
            <a:r>
              <a:rPr sz="1200" spc="-55" dirty="0">
                <a:solidFill>
                  <a:srgbClr val="F9F9F9"/>
                </a:solidFill>
              </a:rPr>
              <a:t>our</a:t>
            </a:r>
            <a:r>
              <a:rPr sz="1200" spc="100" dirty="0">
                <a:solidFill>
                  <a:srgbClr val="F9F9F9"/>
                </a:solidFill>
              </a:rPr>
              <a:t> </a:t>
            </a:r>
            <a:r>
              <a:rPr sz="1200" spc="-70" dirty="0">
                <a:solidFill>
                  <a:srgbClr val="F9F9F9"/>
                </a:solidFill>
              </a:rPr>
              <a:t>prior?</a:t>
            </a:r>
            <a:endParaRPr sz="1200"/>
          </a:p>
        </p:txBody>
      </p:sp>
      <p:sp>
        <p:nvSpPr>
          <p:cNvPr id="3" name="object 3"/>
          <p:cNvSpPr txBox="1"/>
          <p:nvPr/>
        </p:nvSpPr>
        <p:spPr>
          <a:xfrm>
            <a:off x="347294" y="866899"/>
            <a:ext cx="3630929" cy="619125"/>
          </a:xfrm>
          <a:prstGeom prst="rect">
            <a:avLst/>
          </a:prstGeom>
        </p:spPr>
        <p:txBody>
          <a:bodyPr vert="horz" wrap="square" lIns="0" tIns="12700" rIns="0" bIns="0" rtlCol="0">
            <a:spAutoFit/>
          </a:bodyPr>
          <a:lstStyle/>
          <a:p>
            <a:pPr marL="12700" marR="5080">
              <a:lnSpc>
                <a:spcPct val="118000"/>
              </a:lnSpc>
              <a:spcBef>
                <a:spcPts val="100"/>
              </a:spcBef>
            </a:pPr>
            <a:r>
              <a:rPr sz="1100" spc="-45" dirty="0">
                <a:solidFill>
                  <a:srgbClr val="22373A"/>
                </a:solidFill>
                <a:latin typeface="Tahoma"/>
                <a:cs typeface="Tahoma"/>
              </a:rPr>
              <a:t>Perhaps </a:t>
            </a:r>
            <a:r>
              <a:rPr sz="1100" spc="-105" dirty="0">
                <a:solidFill>
                  <a:srgbClr val="22373A"/>
                </a:solidFill>
                <a:latin typeface="Tahoma"/>
                <a:cs typeface="Tahoma"/>
              </a:rPr>
              <a:t>we</a:t>
            </a:r>
            <a:r>
              <a:rPr sz="1100" spc="-100" dirty="0">
                <a:solidFill>
                  <a:srgbClr val="22373A"/>
                </a:solidFill>
                <a:latin typeface="Tahoma"/>
                <a:cs typeface="Tahoma"/>
              </a:rPr>
              <a:t> </a:t>
            </a:r>
            <a:r>
              <a:rPr sz="1100" spc="-65" dirty="0">
                <a:solidFill>
                  <a:srgbClr val="22373A"/>
                </a:solidFill>
                <a:latin typeface="Tahoma"/>
                <a:cs typeface="Tahoma"/>
              </a:rPr>
              <a:t>have </a:t>
            </a:r>
            <a:r>
              <a:rPr sz="1100" spc="-70" dirty="0">
                <a:solidFill>
                  <a:srgbClr val="22373A"/>
                </a:solidFill>
                <a:latin typeface="Tahoma"/>
                <a:cs typeface="Tahoma"/>
              </a:rPr>
              <a:t>some</a:t>
            </a:r>
            <a:r>
              <a:rPr sz="1100" spc="-65" dirty="0">
                <a:solidFill>
                  <a:srgbClr val="22373A"/>
                </a:solidFill>
                <a:latin typeface="Tahoma"/>
                <a:cs typeface="Tahoma"/>
              </a:rPr>
              <a:t> </a:t>
            </a:r>
            <a:r>
              <a:rPr sz="1100" spc="-45" dirty="0">
                <a:solidFill>
                  <a:srgbClr val="22373A"/>
                </a:solidFill>
                <a:latin typeface="Tahoma"/>
                <a:cs typeface="Tahoma"/>
              </a:rPr>
              <a:t>prior </a:t>
            </a:r>
            <a:r>
              <a:rPr sz="1100" spc="-35" dirty="0">
                <a:solidFill>
                  <a:srgbClr val="22373A"/>
                </a:solidFill>
                <a:latin typeface="Tahoma"/>
                <a:cs typeface="Tahoma"/>
              </a:rPr>
              <a:t>information </a:t>
            </a:r>
            <a:r>
              <a:rPr sz="1100" spc="-30" dirty="0">
                <a:solidFill>
                  <a:srgbClr val="22373A"/>
                </a:solidFill>
                <a:latin typeface="Tahoma"/>
                <a:cs typeface="Tahoma"/>
              </a:rPr>
              <a:t>about </a:t>
            </a:r>
            <a:r>
              <a:rPr sz="1100" spc="-75" dirty="0">
                <a:solidFill>
                  <a:srgbClr val="22373A"/>
                </a:solidFill>
                <a:latin typeface="Tahoma"/>
                <a:cs typeface="Tahoma"/>
              </a:rPr>
              <a:t>how</a:t>
            </a:r>
            <a:r>
              <a:rPr sz="1100" spc="-70" dirty="0">
                <a:solidFill>
                  <a:srgbClr val="22373A"/>
                </a:solidFill>
                <a:latin typeface="Tahoma"/>
                <a:cs typeface="Tahoma"/>
              </a:rPr>
              <a:t> </a:t>
            </a:r>
            <a:r>
              <a:rPr sz="1100" spc="-45" dirty="0">
                <a:solidFill>
                  <a:srgbClr val="22373A"/>
                </a:solidFill>
                <a:latin typeface="Tahoma"/>
                <a:cs typeface="Tahoma"/>
              </a:rPr>
              <a:t>different </a:t>
            </a:r>
            <a:r>
              <a:rPr sz="1100" spc="-40" dirty="0">
                <a:solidFill>
                  <a:srgbClr val="22373A"/>
                </a:solidFill>
                <a:latin typeface="Tahoma"/>
                <a:cs typeface="Tahoma"/>
              </a:rPr>
              <a:t> </a:t>
            </a:r>
            <a:r>
              <a:rPr sz="1100" spc="-45" dirty="0">
                <a:solidFill>
                  <a:srgbClr val="22373A"/>
                </a:solidFill>
                <a:latin typeface="Tahoma"/>
                <a:cs typeface="Tahoma"/>
              </a:rPr>
              <a:t>religious</a:t>
            </a:r>
            <a:r>
              <a:rPr sz="1100" spc="15" dirty="0">
                <a:solidFill>
                  <a:srgbClr val="22373A"/>
                </a:solidFill>
                <a:latin typeface="Tahoma"/>
                <a:cs typeface="Tahoma"/>
              </a:rPr>
              <a:t> </a:t>
            </a:r>
            <a:r>
              <a:rPr sz="1100" spc="-40" dirty="0">
                <a:solidFill>
                  <a:srgbClr val="22373A"/>
                </a:solidFill>
                <a:latin typeface="Tahoma"/>
                <a:cs typeface="Tahoma"/>
              </a:rPr>
              <a:t>beliefs</a:t>
            </a:r>
            <a:r>
              <a:rPr sz="1100" spc="20" dirty="0">
                <a:solidFill>
                  <a:srgbClr val="22373A"/>
                </a:solidFill>
                <a:latin typeface="Tahoma"/>
                <a:cs typeface="Tahoma"/>
              </a:rPr>
              <a:t> </a:t>
            </a:r>
            <a:r>
              <a:rPr sz="1100" spc="-30" dirty="0">
                <a:solidFill>
                  <a:srgbClr val="22373A"/>
                </a:solidFill>
                <a:latin typeface="Tahoma"/>
                <a:cs typeface="Tahoma"/>
              </a:rPr>
              <a:t>might</a:t>
            </a:r>
            <a:r>
              <a:rPr sz="1100" spc="25" dirty="0">
                <a:solidFill>
                  <a:srgbClr val="22373A"/>
                </a:solidFill>
                <a:latin typeface="Tahoma"/>
                <a:cs typeface="Tahoma"/>
              </a:rPr>
              <a:t> </a:t>
            </a:r>
            <a:r>
              <a:rPr sz="1100" spc="-40" dirty="0">
                <a:solidFill>
                  <a:srgbClr val="22373A"/>
                </a:solidFill>
                <a:latin typeface="Tahoma"/>
                <a:cs typeface="Tahoma"/>
              </a:rPr>
              <a:t>affect</a:t>
            </a:r>
            <a:r>
              <a:rPr sz="1100" spc="15"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40" dirty="0">
                <a:solidFill>
                  <a:srgbClr val="22373A"/>
                </a:solidFill>
                <a:latin typeface="Tahoma"/>
                <a:cs typeface="Tahoma"/>
              </a:rPr>
              <a:t>opinions</a:t>
            </a:r>
            <a:r>
              <a:rPr sz="1100" spc="20"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0" dirty="0">
                <a:solidFill>
                  <a:srgbClr val="22373A"/>
                </a:solidFill>
                <a:latin typeface="Tahoma"/>
                <a:cs typeface="Tahoma"/>
              </a:rPr>
              <a:t>stem</a:t>
            </a:r>
            <a:r>
              <a:rPr sz="1100" spc="20" dirty="0">
                <a:solidFill>
                  <a:srgbClr val="22373A"/>
                </a:solidFill>
                <a:latin typeface="Tahoma"/>
                <a:cs typeface="Tahoma"/>
              </a:rPr>
              <a:t> </a:t>
            </a:r>
            <a:r>
              <a:rPr sz="1100" spc="-25" dirty="0">
                <a:solidFill>
                  <a:srgbClr val="22373A"/>
                </a:solidFill>
                <a:latin typeface="Tahoma"/>
                <a:cs typeface="Tahoma"/>
              </a:rPr>
              <a:t>cell</a:t>
            </a:r>
            <a:r>
              <a:rPr sz="1100" spc="20" dirty="0">
                <a:solidFill>
                  <a:srgbClr val="22373A"/>
                </a:solidFill>
                <a:latin typeface="Tahoma"/>
                <a:cs typeface="Tahoma"/>
              </a:rPr>
              <a:t> </a:t>
            </a:r>
            <a:r>
              <a:rPr sz="1100" spc="-65" dirty="0">
                <a:solidFill>
                  <a:srgbClr val="22373A"/>
                </a:solidFill>
                <a:latin typeface="Tahoma"/>
                <a:cs typeface="Tahoma"/>
              </a:rPr>
              <a:t>research </a:t>
            </a:r>
            <a:r>
              <a:rPr sz="1100" spc="-325" dirty="0">
                <a:solidFill>
                  <a:srgbClr val="22373A"/>
                </a:solidFill>
                <a:latin typeface="Tahoma"/>
                <a:cs typeface="Tahoma"/>
              </a:rPr>
              <a:t> </a:t>
            </a:r>
            <a:r>
              <a:rPr sz="1100" spc="-45" dirty="0">
                <a:solidFill>
                  <a:srgbClr val="22373A"/>
                </a:solidFill>
                <a:latin typeface="Tahoma"/>
                <a:cs typeface="Tahoma"/>
              </a:rPr>
              <a:t>funding.</a:t>
            </a:r>
            <a:endParaRPr sz="1100">
              <a:latin typeface="Tahoma"/>
              <a:cs typeface="Tahoma"/>
            </a:endParaRPr>
          </a:p>
        </p:txBody>
      </p:sp>
      <p:sp>
        <p:nvSpPr>
          <p:cNvPr id="4" name="object 4"/>
          <p:cNvSpPr/>
          <p:nvPr/>
        </p:nvSpPr>
        <p:spPr>
          <a:xfrm>
            <a:off x="322046" y="1598993"/>
            <a:ext cx="3964304" cy="949325"/>
          </a:xfrm>
          <a:custGeom>
            <a:avLst/>
            <a:gdLst/>
            <a:ahLst/>
            <a:cxnLst/>
            <a:rect l="l" t="t" r="r" b="b"/>
            <a:pathLst>
              <a:path w="3964304" h="949325">
                <a:moveTo>
                  <a:pt x="3963911" y="0"/>
                </a:moveTo>
                <a:lnTo>
                  <a:pt x="0" y="0"/>
                </a:lnTo>
                <a:lnTo>
                  <a:pt x="0" y="949045"/>
                </a:lnTo>
                <a:lnTo>
                  <a:pt x="3963911" y="949045"/>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59994" y="1589563"/>
            <a:ext cx="3145790" cy="942340"/>
          </a:xfrm>
          <a:prstGeom prst="rect">
            <a:avLst/>
          </a:prstGeom>
        </p:spPr>
        <p:txBody>
          <a:bodyPr vert="horz" wrap="square" lIns="0" tIns="12700" rIns="0" bIns="0" rtlCol="0">
            <a:spAutoFit/>
          </a:bodyPr>
          <a:lstStyle/>
          <a:p>
            <a:pPr marL="80645" marR="1968500" indent="-81280">
              <a:lnSpc>
                <a:spcPct val="111400"/>
              </a:lnSpc>
              <a:spcBef>
                <a:spcPts val="100"/>
              </a:spcBef>
            </a:pPr>
            <a:r>
              <a:rPr sz="600" spc="15" dirty="0">
                <a:solidFill>
                  <a:srgbClr val="22373A"/>
                </a:solidFill>
                <a:latin typeface="SimSun"/>
                <a:cs typeface="SimSun"/>
              </a:rPr>
              <a:t>stemcell_model_prior2</a:t>
            </a:r>
            <a:r>
              <a:rPr sz="600" spc="-5" dirty="0">
                <a:solidFill>
                  <a:srgbClr val="22373A"/>
                </a:solidFill>
                <a:latin typeface="SimSun"/>
                <a:cs typeface="SimSun"/>
              </a:rPr>
              <a:t> </a:t>
            </a:r>
            <a:r>
              <a:rPr sz="600" spc="15" dirty="0">
                <a:solidFill>
                  <a:srgbClr val="8E5902"/>
                </a:solidFill>
                <a:latin typeface="SimSun"/>
                <a:cs typeface="SimSun"/>
              </a:rPr>
              <a:t>&lt;-</a:t>
            </a:r>
            <a:r>
              <a:rPr sz="600" dirty="0">
                <a:solidFill>
                  <a:srgbClr val="8E5902"/>
                </a:solidFill>
                <a:latin typeface="SimSun"/>
                <a:cs typeface="SimSun"/>
              </a:rPr>
              <a:t> </a:t>
            </a:r>
            <a:r>
              <a:rPr sz="600" spc="15" dirty="0">
                <a:latin typeface="SimSun"/>
                <a:cs typeface="SimSun"/>
              </a:rPr>
              <a:t>brm</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data</a:t>
            </a:r>
            <a:r>
              <a:rPr sz="600" spc="1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solidFill>
                  <a:srgbClr val="22373A"/>
                </a:solidFill>
                <a:latin typeface="SimSun"/>
                <a:cs typeface="SimSun"/>
              </a:rPr>
              <a:t>stemcell,</a:t>
            </a:r>
            <a:endParaRPr sz="600">
              <a:latin typeface="SimSun"/>
              <a:cs typeface="SimSun"/>
            </a:endParaRPr>
          </a:p>
          <a:p>
            <a:pPr marL="80645">
              <a:lnSpc>
                <a:spcPct val="100000"/>
              </a:lnSpc>
              <a:spcBef>
                <a:spcPts val="80"/>
              </a:spcBef>
            </a:pPr>
            <a:r>
              <a:rPr sz="600" spc="15" dirty="0">
                <a:solidFill>
                  <a:srgbClr val="22373A"/>
                </a:solidFill>
                <a:latin typeface="SimSun"/>
                <a:cs typeface="SimSun"/>
              </a:rPr>
              <a:t>rating</a:t>
            </a:r>
            <a:r>
              <a:rPr sz="600" dirty="0">
                <a:solidFill>
                  <a:srgbClr val="22373A"/>
                </a:solidFill>
                <a:latin typeface="SimSun"/>
                <a:cs typeface="SimSun"/>
              </a:rPr>
              <a:t> </a:t>
            </a:r>
            <a:r>
              <a:rPr sz="600" spc="15" dirty="0">
                <a:latin typeface="SimSun"/>
                <a:cs typeface="SimSun"/>
              </a:rPr>
              <a:t>~</a:t>
            </a:r>
            <a:r>
              <a:rPr sz="600" dirty="0">
                <a:latin typeface="SimSun"/>
                <a:cs typeface="SimSun"/>
              </a:rPr>
              <a:t> </a:t>
            </a:r>
            <a:r>
              <a:rPr sz="600" spc="15" dirty="0">
                <a:solidFill>
                  <a:srgbClr val="0000CE"/>
                </a:solidFill>
                <a:latin typeface="SimSun"/>
                <a:cs typeface="SimSun"/>
              </a:rPr>
              <a:t>1</a:t>
            </a:r>
            <a:r>
              <a:rPr sz="600" spc="5" dirty="0">
                <a:solidFill>
                  <a:srgbClr val="0000CE"/>
                </a:solidFill>
                <a:latin typeface="SimSun"/>
                <a:cs typeface="SimSun"/>
              </a:rPr>
              <a:t> </a:t>
            </a:r>
            <a:r>
              <a:rPr sz="600" spc="15" dirty="0">
                <a:latin typeface="SimSun"/>
                <a:cs typeface="SimSun"/>
              </a:rPr>
              <a:t>+</a:t>
            </a:r>
            <a:r>
              <a:rPr sz="600" dirty="0">
                <a:latin typeface="SimSun"/>
                <a:cs typeface="SimSun"/>
              </a:rPr>
              <a:t> </a:t>
            </a:r>
            <a:r>
              <a:rPr sz="600" spc="15" dirty="0">
                <a:solidFill>
                  <a:srgbClr val="22373A"/>
                </a:solidFill>
                <a:latin typeface="SimSun"/>
                <a:cs typeface="SimSun"/>
              </a:rPr>
              <a:t>belief,</a:t>
            </a:r>
            <a:endParaRPr sz="600">
              <a:latin typeface="SimSun"/>
              <a:cs typeface="SimSun"/>
            </a:endParaRPr>
          </a:p>
          <a:p>
            <a:pPr marL="80645">
              <a:lnSpc>
                <a:spcPct val="100000"/>
              </a:lnSpc>
              <a:spcBef>
                <a:spcPts val="85"/>
              </a:spcBef>
            </a:pPr>
            <a:r>
              <a:rPr sz="600" spc="15" dirty="0">
                <a:solidFill>
                  <a:srgbClr val="C4A000"/>
                </a:solidFill>
                <a:latin typeface="SimSun"/>
                <a:cs typeface="SimSun"/>
              </a:rPr>
              <a:t>family</a:t>
            </a:r>
            <a:r>
              <a:rPr sz="60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latin typeface="SimSun"/>
                <a:cs typeface="SimSun"/>
              </a:rPr>
              <a:t>cumulative</a:t>
            </a:r>
            <a:r>
              <a:rPr sz="600" spc="15" dirty="0">
                <a:solidFill>
                  <a:srgbClr val="22373A"/>
                </a:solidFill>
                <a:latin typeface="SimSun"/>
                <a:cs typeface="SimSun"/>
              </a:rPr>
              <a:t>(</a:t>
            </a:r>
            <a:r>
              <a:rPr sz="600" spc="15" dirty="0">
                <a:solidFill>
                  <a:srgbClr val="4F9905"/>
                </a:solidFill>
                <a:latin typeface="SimSun"/>
                <a:cs typeface="SimSun"/>
              </a:rPr>
              <a:t>"probit"</a:t>
            </a:r>
            <a:r>
              <a:rPr sz="600" spc="15" dirty="0">
                <a:solidFill>
                  <a:srgbClr val="22373A"/>
                </a:solidFill>
                <a:latin typeface="SimSun"/>
                <a:cs typeface="SimSun"/>
              </a:rPr>
              <a:t>),</a:t>
            </a:r>
            <a:endParaRPr sz="600">
              <a:latin typeface="SimSun"/>
              <a:cs typeface="SimSun"/>
            </a:endParaRPr>
          </a:p>
          <a:p>
            <a:pPr marL="80645">
              <a:lnSpc>
                <a:spcPct val="100000"/>
              </a:lnSpc>
              <a:spcBef>
                <a:spcPts val="80"/>
              </a:spcBef>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Intercept),</a:t>
            </a:r>
            <a:endParaRPr sz="600">
              <a:latin typeface="SimSun"/>
              <a:cs typeface="SimSun"/>
            </a:endParaRPr>
          </a:p>
          <a:p>
            <a:pPr marL="483870">
              <a:lnSpc>
                <a:spcPct val="111400"/>
              </a:lnSpc>
            </a:pP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0.5</a:t>
            </a:r>
            <a:r>
              <a:rPr sz="600" spc="15" dirty="0">
                <a:solidFill>
                  <a:srgbClr val="22373A"/>
                </a:solidFill>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a:t>
            </a:r>
            <a:r>
              <a:rPr sz="600" spc="20" dirty="0">
                <a:solidFill>
                  <a:srgbClr val="C4A000"/>
                </a:solidFill>
                <a:latin typeface="SimSun"/>
                <a:cs typeface="SimSun"/>
              </a:rPr>
              <a:t> </a:t>
            </a:r>
            <a:r>
              <a:rPr sz="600" spc="15" dirty="0">
                <a:solidFill>
                  <a:srgbClr val="22373A"/>
                </a:solidFill>
                <a:latin typeface="SimSun"/>
                <a:cs typeface="SimSun"/>
              </a:rPr>
              <a:t>b, </a:t>
            </a:r>
            <a:r>
              <a:rPr sz="600" spc="15" dirty="0">
                <a:solidFill>
                  <a:srgbClr val="C4A000"/>
                </a:solidFill>
                <a:latin typeface="SimSun"/>
                <a:cs typeface="SimSun"/>
              </a:rPr>
              <a:t>coef = </a:t>
            </a:r>
            <a:r>
              <a:rPr sz="600" spc="15" dirty="0">
                <a:solidFill>
                  <a:srgbClr val="4F9905"/>
                </a:solidFill>
                <a:latin typeface="SimSun"/>
                <a:cs typeface="SimSun"/>
              </a:rPr>
              <a:t>"beliefliberal"</a:t>
            </a:r>
            <a:r>
              <a:rPr sz="600" spc="15" dirty="0">
                <a:solidFill>
                  <a:srgbClr val="22373A"/>
                </a:solidFill>
                <a:latin typeface="SimSun"/>
                <a:cs typeface="SimSun"/>
              </a:rPr>
              <a:t>), </a:t>
            </a:r>
            <a:r>
              <a:rPr sz="600" spc="20"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latin typeface="SimSun"/>
                <a:cs typeface="SimSun"/>
              </a:rPr>
              <a:t>-</a:t>
            </a:r>
            <a:r>
              <a:rPr sz="600" spc="15" dirty="0">
                <a:solidFill>
                  <a:srgbClr val="0000CE"/>
                </a:solidFill>
                <a:latin typeface="SimSun"/>
                <a:cs typeface="SimSun"/>
              </a:rPr>
              <a:t>0.5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class</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22373A"/>
                </a:solidFill>
                <a:latin typeface="SimSun"/>
                <a:cs typeface="SimSun"/>
              </a:rPr>
              <a:t>b,</a:t>
            </a:r>
            <a:r>
              <a:rPr sz="600" spc="20" dirty="0">
                <a:solidFill>
                  <a:srgbClr val="22373A"/>
                </a:solidFill>
                <a:latin typeface="SimSun"/>
                <a:cs typeface="SimSun"/>
              </a:rPr>
              <a:t> </a:t>
            </a:r>
            <a:r>
              <a:rPr sz="600" spc="15" dirty="0">
                <a:solidFill>
                  <a:srgbClr val="C4A000"/>
                </a:solidFill>
                <a:latin typeface="SimSun"/>
                <a:cs typeface="SimSun"/>
              </a:rPr>
              <a:t>coef</a:t>
            </a:r>
            <a:r>
              <a:rPr sz="600" spc="25"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4F9905"/>
                </a:solidFill>
                <a:latin typeface="SimSun"/>
                <a:cs typeface="SimSun"/>
              </a:rPr>
              <a:t>"belieffundamentalist"</a:t>
            </a:r>
            <a:r>
              <a:rPr sz="600" spc="15" dirty="0">
                <a:solidFill>
                  <a:srgbClr val="22373A"/>
                </a:solidFill>
                <a:latin typeface="SimSun"/>
                <a:cs typeface="SimSun"/>
              </a:rPr>
              <a:t>)),</a:t>
            </a:r>
            <a:endParaRPr sz="600">
              <a:latin typeface="SimSun"/>
              <a:cs typeface="SimSun"/>
            </a:endParaRPr>
          </a:p>
          <a:p>
            <a:pPr marL="80645">
              <a:lnSpc>
                <a:spcPct val="100000"/>
              </a:lnSpc>
              <a:spcBef>
                <a:spcPts val="80"/>
              </a:spcBef>
            </a:pPr>
            <a:r>
              <a:rPr sz="600" spc="15" dirty="0">
                <a:solidFill>
                  <a:srgbClr val="C4A000"/>
                </a:solidFill>
                <a:latin typeface="SimSun"/>
                <a:cs typeface="SimSun"/>
              </a:rPr>
              <a:t>sample_prior</a:t>
            </a:r>
            <a:r>
              <a:rPr sz="600" spc="-1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solidFill>
                  <a:srgbClr val="4F9905"/>
                </a:solidFill>
                <a:latin typeface="SimSun"/>
                <a:cs typeface="SimSun"/>
              </a:rPr>
              <a:t>"only"</a:t>
            </a:r>
            <a:endParaRPr sz="600">
              <a:latin typeface="SimSun"/>
              <a:cs typeface="SimSun"/>
            </a:endParaRPr>
          </a:p>
          <a:p>
            <a:pPr>
              <a:lnSpc>
                <a:spcPct val="100000"/>
              </a:lnSpc>
              <a:spcBef>
                <a:spcPts val="85"/>
              </a:spcBef>
            </a:pP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57</a:t>
            </a:r>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865630" cy="207645"/>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F9F9F9"/>
                </a:solidFill>
              </a:rPr>
              <a:t>Can</a:t>
            </a:r>
            <a:r>
              <a:rPr sz="1200" spc="95" dirty="0">
                <a:solidFill>
                  <a:srgbClr val="F9F9F9"/>
                </a:solidFill>
              </a:rPr>
              <a:t> </a:t>
            </a:r>
            <a:r>
              <a:rPr sz="1200" spc="-75" dirty="0">
                <a:solidFill>
                  <a:srgbClr val="F9F9F9"/>
                </a:solidFill>
              </a:rPr>
              <a:t>we</a:t>
            </a:r>
            <a:r>
              <a:rPr sz="1200" spc="100" dirty="0">
                <a:solidFill>
                  <a:srgbClr val="F9F9F9"/>
                </a:solidFill>
              </a:rPr>
              <a:t> </a:t>
            </a:r>
            <a:r>
              <a:rPr sz="1200" spc="-60" dirty="0">
                <a:solidFill>
                  <a:srgbClr val="F9F9F9"/>
                </a:solidFill>
              </a:rPr>
              <a:t>improve</a:t>
            </a:r>
            <a:r>
              <a:rPr sz="1200" spc="95" dirty="0">
                <a:solidFill>
                  <a:srgbClr val="F9F9F9"/>
                </a:solidFill>
              </a:rPr>
              <a:t> </a:t>
            </a:r>
            <a:r>
              <a:rPr sz="1200" spc="-55" dirty="0">
                <a:solidFill>
                  <a:srgbClr val="F9F9F9"/>
                </a:solidFill>
              </a:rPr>
              <a:t>our</a:t>
            </a:r>
            <a:r>
              <a:rPr sz="1200" spc="100" dirty="0">
                <a:solidFill>
                  <a:srgbClr val="F9F9F9"/>
                </a:solidFill>
              </a:rPr>
              <a:t> </a:t>
            </a:r>
            <a:r>
              <a:rPr sz="1200" spc="-70" dirty="0">
                <a:solidFill>
                  <a:srgbClr val="F9F9F9"/>
                </a:solidFill>
              </a:rPr>
              <a:t>prior?</a:t>
            </a:r>
            <a:endParaRPr sz="1200"/>
          </a:p>
        </p:txBody>
      </p:sp>
      <p:sp>
        <p:nvSpPr>
          <p:cNvPr id="3" name="object 3"/>
          <p:cNvSpPr/>
          <p:nvPr/>
        </p:nvSpPr>
        <p:spPr>
          <a:xfrm>
            <a:off x="322046" y="530809"/>
            <a:ext cx="3964304" cy="953135"/>
          </a:xfrm>
          <a:custGeom>
            <a:avLst/>
            <a:gdLst/>
            <a:ahLst/>
            <a:cxnLst/>
            <a:rect l="l" t="t" r="r" b="b"/>
            <a:pathLst>
              <a:path w="3964304" h="953135">
                <a:moveTo>
                  <a:pt x="3963911" y="0"/>
                </a:moveTo>
                <a:lnTo>
                  <a:pt x="0" y="0"/>
                </a:lnTo>
                <a:lnTo>
                  <a:pt x="0" y="952817"/>
                </a:lnTo>
                <a:lnTo>
                  <a:pt x="3963911" y="95281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521379"/>
            <a:ext cx="3332479" cy="942340"/>
          </a:xfrm>
          <a:prstGeom prst="rect">
            <a:avLst/>
          </a:prstGeom>
        </p:spPr>
        <p:txBody>
          <a:bodyPr vert="horz" wrap="square" lIns="0" tIns="12700" rIns="0" bIns="0" rtlCol="0">
            <a:spAutoFit/>
          </a:bodyPr>
          <a:lstStyle/>
          <a:p>
            <a:pPr marL="93345" marR="2384425" indent="-81280">
              <a:lnSpc>
                <a:spcPct val="111400"/>
              </a:lnSpc>
              <a:spcBef>
                <a:spcPts val="100"/>
              </a:spcBef>
            </a:pPr>
            <a:r>
              <a:rPr sz="600" spc="15" dirty="0">
                <a:solidFill>
                  <a:srgbClr val="22373A"/>
                </a:solidFill>
                <a:latin typeface="SimSun"/>
                <a:cs typeface="SimSun"/>
              </a:rPr>
              <a:t>stemcell </a:t>
            </a:r>
            <a:r>
              <a:rPr sz="600" spc="15" dirty="0">
                <a:latin typeface="SimSun"/>
                <a:cs typeface="SimSun"/>
              </a:rPr>
              <a:t>%&gt;% </a:t>
            </a:r>
            <a:r>
              <a:rPr sz="600" spc="20" dirty="0">
                <a:latin typeface="SimSun"/>
                <a:cs typeface="SimSun"/>
              </a:rPr>
              <a:t> </a:t>
            </a:r>
            <a:r>
              <a:rPr sz="600" spc="15" dirty="0">
                <a:latin typeface="SimSun"/>
                <a:cs typeface="SimSun"/>
              </a:rPr>
              <a:t>data_grid</a:t>
            </a:r>
            <a:r>
              <a:rPr sz="600" spc="15" dirty="0">
                <a:solidFill>
                  <a:srgbClr val="22373A"/>
                </a:solidFill>
                <a:latin typeface="SimSun"/>
                <a:cs typeface="SimSun"/>
              </a:rPr>
              <a:t>(belief)</a:t>
            </a:r>
            <a:r>
              <a:rPr sz="600" spc="-35" dirty="0">
                <a:solidFill>
                  <a:srgbClr val="22373A"/>
                </a:solidFill>
                <a:latin typeface="SimSun"/>
                <a:cs typeface="SimSun"/>
              </a:rPr>
              <a:t> </a:t>
            </a:r>
            <a:r>
              <a:rPr sz="600" spc="15" dirty="0">
                <a:latin typeface="SimSun"/>
                <a:cs typeface="SimSun"/>
              </a:rPr>
              <a:t>%&gt;%</a:t>
            </a:r>
            <a:endParaRPr sz="600">
              <a:latin typeface="SimSun"/>
              <a:cs typeface="SimSun"/>
            </a:endParaRPr>
          </a:p>
          <a:p>
            <a:pPr marL="93345">
              <a:lnSpc>
                <a:spcPct val="100000"/>
              </a:lnSpc>
              <a:spcBef>
                <a:spcPts val="80"/>
              </a:spcBef>
            </a:pPr>
            <a:r>
              <a:rPr sz="600" spc="15" dirty="0">
                <a:latin typeface="SimSun"/>
                <a:cs typeface="SimSun"/>
              </a:rPr>
              <a:t>add_epred_draws</a:t>
            </a:r>
            <a:r>
              <a:rPr sz="600" spc="15" dirty="0">
                <a:solidFill>
                  <a:srgbClr val="22373A"/>
                </a:solidFill>
                <a:latin typeface="SimSun"/>
                <a:cs typeface="SimSun"/>
              </a:rPr>
              <a:t>(stemcell_model_prior2)</a:t>
            </a:r>
            <a:r>
              <a:rPr sz="600" spc="1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080">
              <a:lnSpc>
                <a:spcPct val="111400"/>
              </a:lnSpc>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.category, </a:t>
            </a:r>
            <a:r>
              <a:rPr sz="600" spc="15" dirty="0">
                <a:solidFill>
                  <a:srgbClr val="C4A000"/>
                </a:solidFill>
                <a:latin typeface="SimSun"/>
                <a:cs typeface="SimSun"/>
              </a:rPr>
              <a:t>y = </a:t>
            </a:r>
            <a:r>
              <a:rPr sz="600" spc="15" dirty="0">
                <a:solidFill>
                  <a:srgbClr val="22373A"/>
                </a:solidFill>
                <a:latin typeface="SimSun"/>
                <a:cs typeface="SimSun"/>
              </a:rPr>
              <a:t>.epred, </a:t>
            </a:r>
            <a:r>
              <a:rPr sz="600" spc="15" dirty="0">
                <a:solidFill>
                  <a:srgbClr val="C4A000"/>
                </a:solidFill>
                <a:latin typeface="SimSun"/>
                <a:cs typeface="SimSun"/>
              </a:rPr>
              <a:t>color = </a:t>
            </a:r>
            <a:r>
              <a:rPr sz="600" spc="15" dirty="0">
                <a:solidFill>
                  <a:srgbClr val="22373A"/>
                </a:solidFill>
                <a:latin typeface="SimSun"/>
                <a:cs typeface="SimSun"/>
              </a:rPr>
              <a:t>belief)) </a:t>
            </a:r>
            <a:r>
              <a:rPr sz="600" spc="15" dirty="0">
                <a:latin typeface="SimSun"/>
                <a:cs typeface="SimSun"/>
              </a:rPr>
              <a:t>+ </a:t>
            </a:r>
            <a:r>
              <a:rPr sz="600" spc="20" dirty="0">
                <a:latin typeface="SimSun"/>
                <a:cs typeface="SimSun"/>
              </a:rPr>
              <a:t> </a:t>
            </a:r>
            <a:r>
              <a:rPr sz="600" spc="15" dirty="0">
                <a:latin typeface="SimSun"/>
                <a:cs typeface="SimSun"/>
              </a:rPr>
              <a:t>stat_pointinterval</a:t>
            </a:r>
            <a:r>
              <a:rPr sz="600" spc="15" dirty="0">
                <a:solidFill>
                  <a:srgbClr val="22373A"/>
                </a:solidFill>
                <a:latin typeface="SimSun"/>
                <a:cs typeface="SimSun"/>
              </a:rPr>
              <a:t>(</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latin typeface="SimSun"/>
                <a:cs typeface="SimSun"/>
              </a:rPr>
              <a:t>c</a:t>
            </a:r>
            <a:r>
              <a:rPr sz="600" spc="15" dirty="0">
                <a:solidFill>
                  <a:srgbClr val="22373A"/>
                </a:solidFill>
                <a:latin typeface="SimSun"/>
                <a:cs typeface="SimSun"/>
              </a:rPr>
              <a:t>(.</a:t>
            </a:r>
            <a:r>
              <a:rPr sz="600" spc="15" dirty="0">
                <a:solidFill>
                  <a:srgbClr val="0000CE"/>
                </a:solidFill>
                <a:latin typeface="SimSun"/>
                <a:cs typeface="SimSun"/>
              </a:rPr>
              <a:t>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99</a:t>
            </a: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C4A000"/>
                </a:solidFill>
                <a:latin typeface="SimSun"/>
                <a:cs typeface="SimSun"/>
              </a:rPr>
              <a:t>position</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latin typeface="SimSun"/>
                <a:cs typeface="SimSun"/>
              </a:rPr>
              <a:t>position_dodge</a:t>
            </a:r>
            <a:r>
              <a:rPr sz="600" spc="15" dirty="0">
                <a:solidFill>
                  <a:srgbClr val="22373A"/>
                </a:solidFill>
                <a:latin typeface="SimSun"/>
                <a:cs typeface="SimSun"/>
              </a:rPr>
              <a:t>(</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4</a:t>
            </a:r>
            <a:r>
              <a:rPr sz="600" spc="15" dirty="0">
                <a:solidFill>
                  <a:srgbClr val="22373A"/>
                </a:solidFill>
                <a:latin typeface="SimSun"/>
                <a:cs typeface="SimSun"/>
              </a:rPr>
              <a:t>))</a:t>
            </a:r>
            <a:r>
              <a:rPr sz="600" spc="2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4F9905"/>
                </a:solidFill>
                <a:latin typeface="SimSun"/>
                <a:cs typeface="SimSun"/>
              </a:rPr>
              <a:t>"Accent"</a:t>
            </a:r>
            <a:r>
              <a:rPr sz="600" spc="15"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2384425">
              <a:lnSpc>
                <a:spcPct val="111400"/>
              </a:lnSpc>
            </a:pPr>
            <a:r>
              <a:rPr sz="600" spc="45" dirty="0">
                <a:latin typeface="SimSun"/>
                <a:cs typeface="SimSun"/>
              </a:rPr>
              <a:t>xlab</a:t>
            </a:r>
            <a:r>
              <a:rPr sz="600" spc="45" dirty="0">
                <a:solidFill>
                  <a:srgbClr val="22373A"/>
                </a:solidFill>
                <a:latin typeface="SimSun"/>
                <a:cs typeface="SimSun"/>
              </a:rPr>
              <a:t>(</a:t>
            </a:r>
            <a:r>
              <a:rPr sz="600" i="1" spc="45" dirty="0">
                <a:solidFill>
                  <a:srgbClr val="4F9905"/>
                </a:solidFill>
                <a:latin typeface="Trebuchet MS"/>
                <a:cs typeface="Trebuchet MS"/>
              </a:rPr>
              <a:t>'</a:t>
            </a:r>
            <a:r>
              <a:rPr sz="600" spc="45" dirty="0">
                <a:solidFill>
                  <a:srgbClr val="4F9905"/>
                </a:solidFill>
                <a:latin typeface="SimSun"/>
                <a:cs typeface="SimSun"/>
              </a:rPr>
              <a:t>Score</a:t>
            </a:r>
            <a:r>
              <a:rPr sz="600" i="1" spc="45" dirty="0">
                <a:solidFill>
                  <a:srgbClr val="4F9905"/>
                </a:solidFill>
                <a:latin typeface="Trebuchet MS"/>
                <a:cs typeface="Trebuchet MS"/>
              </a:rPr>
              <a:t>'</a:t>
            </a:r>
            <a:r>
              <a:rPr sz="600" spc="4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35" dirty="0">
                <a:latin typeface="SimSun"/>
                <a:cs typeface="SimSun"/>
              </a:rPr>
              <a:t>ylab</a:t>
            </a:r>
            <a:r>
              <a:rPr sz="600" spc="35" dirty="0">
                <a:solidFill>
                  <a:srgbClr val="22373A"/>
                </a:solidFill>
                <a:latin typeface="SimSun"/>
                <a:cs typeface="SimSun"/>
              </a:rPr>
              <a:t>(</a:t>
            </a:r>
            <a:r>
              <a:rPr sz="600" i="1" spc="35" dirty="0">
                <a:solidFill>
                  <a:srgbClr val="4F9905"/>
                </a:solidFill>
                <a:latin typeface="Trebuchet MS"/>
                <a:cs typeface="Trebuchet MS"/>
              </a:rPr>
              <a:t>'</a:t>
            </a:r>
            <a:r>
              <a:rPr sz="600" spc="35" dirty="0">
                <a:solidFill>
                  <a:srgbClr val="4F9905"/>
                </a:solidFill>
                <a:latin typeface="SimSun"/>
                <a:cs typeface="SimSun"/>
              </a:rPr>
              <a:t>Probability</a:t>
            </a:r>
            <a:r>
              <a:rPr sz="600" i="1" spc="35" dirty="0">
                <a:solidFill>
                  <a:srgbClr val="4F9905"/>
                </a:solidFill>
                <a:latin typeface="Trebuchet MS"/>
                <a:cs typeface="Trebuchet MS"/>
              </a:rPr>
              <a:t>'</a:t>
            </a:r>
            <a:r>
              <a:rPr sz="600" spc="35" dirty="0">
                <a:solidFill>
                  <a:srgbClr val="22373A"/>
                </a:solidFill>
                <a:latin typeface="SimSun"/>
                <a:cs typeface="SimSun"/>
              </a:rPr>
              <a:t>)</a:t>
            </a:r>
            <a:r>
              <a:rPr sz="600" spc="-1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theme_bw</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359994" y="1686072"/>
            <a:ext cx="3888104" cy="1360805"/>
            <a:chOff x="359994" y="1686072"/>
            <a:chExt cx="3888104" cy="1360805"/>
          </a:xfrm>
        </p:grpSpPr>
        <p:sp>
          <p:nvSpPr>
            <p:cNvPr id="6" name="object 6"/>
            <p:cNvSpPr/>
            <p:nvPr/>
          </p:nvSpPr>
          <p:spPr>
            <a:xfrm>
              <a:off x="359994" y="1686072"/>
              <a:ext cx="3888104" cy="1360805"/>
            </a:xfrm>
            <a:custGeom>
              <a:avLst/>
              <a:gdLst/>
              <a:ahLst/>
              <a:cxnLst/>
              <a:rect l="l" t="t" r="r" b="b"/>
              <a:pathLst>
                <a:path w="3888104" h="1360805">
                  <a:moveTo>
                    <a:pt x="3888028" y="0"/>
                  </a:moveTo>
                  <a:lnTo>
                    <a:pt x="0" y="0"/>
                  </a:lnTo>
                  <a:lnTo>
                    <a:pt x="0" y="1360810"/>
                  </a:lnTo>
                  <a:lnTo>
                    <a:pt x="3888028" y="1360810"/>
                  </a:lnTo>
                  <a:lnTo>
                    <a:pt x="3888028" y="0"/>
                  </a:lnTo>
                  <a:close/>
                </a:path>
              </a:pathLst>
            </a:custGeom>
            <a:solidFill>
              <a:srgbClr val="FFFFFF"/>
            </a:solidFill>
          </p:spPr>
          <p:txBody>
            <a:bodyPr wrap="square" lIns="0" tIns="0" rIns="0" bIns="0" rtlCol="0"/>
            <a:lstStyle/>
            <a:p>
              <a:endParaRPr/>
            </a:p>
          </p:txBody>
        </p:sp>
        <p:sp>
          <p:nvSpPr>
            <p:cNvPr id="7" name="object 7"/>
            <p:cNvSpPr/>
            <p:nvPr/>
          </p:nvSpPr>
          <p:spPr>
            <a:xfrm>
              <a:off x="581287" y="1891165"/>
              <a:ext cx="3080385" cy="798195"/>
            </a:xfrm>
            <a:custGeom>
              <a:avLst/>
              <a:gdLst/>
              <a:ahLst/>
              <a:cxnLst/>
              <a:rect l="l" t="t" r="r" b="b"/>
              <a:pathLst>
                <a:path w="3080385" h="798194">
                  <a:moveTo>
                    <a:pt x="0" y="797747"/>
                  </a:moveTo>
                  <a:lnTo>
                    <a:pt x="3079858" y="797747"/>
                  </a:lnTo>
                </a:path>
                <a:path w="3080385" h="798194">
                  <a:moveTo>
                    <a:pt x="0" y="531849"/>
                  </a:moveTo>
                  <a:lnTo>
                    <a:pt x="3079858" y="531849"/>
                  </a:lnTo>
                </a:path>
                <a:path w="3080385" h="798194">
                  <a:moveTo>
                    <a:pt x="0" y="265951"/>
                  </a:moveTo>
                  <a:lnTo>
                    <a:pt x="3079858" y="265951"/>
                  </a:lnTo>
                </a:path>
                <a:path w="3080385" h="798194">
                  <a:moveTo>
                    <a:pt x="0" y="0"/>
                  </a:moveTo>
                  <a:lnTo>
                    <a:pt x="3079858" y="0"/>
                  </a:lnTo>
                </a:path>
              </a:pathLst>
            </a:custGeom>
            <a:ln w="3175">
              <a:solidFill>
                <a:srgbClr val="EBEBEB"/>
              </a:solidFill>
            </a:ln>
          </p:spPr>
          <p:txBody>
            <a:bodyPr wrap="square" lIns="0" tIns="0" rIns="0" bIns="0" rtlCol="0"/>
            <a:lstStyle/>
            <a:p>
              <a:endParaRPr/>
            </a:p>
          </p:txBody>
        </p:sp>
        <p:sp>
          <p:nvSpPr>
            <p:cNvPr id="8" name="object 8"/>
            <p:cNvSpPr/>
            <p:nvPr/>
          </p:nvSpPr>
          <p:spPr>
            <a:xfrm>
              <a:off x="581287" y="1715664"/>
              <a:ext cx="3080385" cy="1159510"/>
            </a:xfrm>
            <a:custGeom>
              <a:avLst/>
              <a:gdLst/>
              <a:ahLst/>
              <a:cxnLst/>
              <a:rect l="l" t="t" r="r" b="b"/>
              <a:pathLst>
                <a:path w="3080385" h="1159510">
                  <a:moveTo>
                    <a:pt x="0" y="1106252"/>
                  </a:moveTo>
                  <a:lnTo>
                    <a:pt x="3079858" y="1106252"/>
                  </a:lnTo>
                </a:path>
                <a:path w="3080385" h="1159510">
                  <a:moveTo>
                    <a:pt x="0" y="840300"/>
                  </a:moveTo>
                  <a:lnTo>
                    <a:pt x="3079858" y="840300"/>
                  </a:lnTo>
                </a:path>
                <a:path w="3080385" h="1159510">
                  <a:moveTo>
                    <a:pt x="0" y="574402"/>
                  </a:moveTo>
                  <a:lnTo>
                    <a:pt x="3079858" y="574402"/>
                  </a:lnTo>
                </a:path>
                <a:path w="3080385" h="1159510">
                  <a:moveTo>
                    <a:pt x="0" y="308504"/>
                  </a:moveTo>
                  <a:lnTo>
                    <a:pt x="3079858" y="308504"/>
                  </a:lnTo>
                </a:path>
                <a:path w="3080385" h="1159510">
                  <a:moveTo>
                    <a:pt x="0" y="42552"/>
                  </a:moveTo>
                  <a:lnTo>
                    <a:pt x="3079858" y="42552"/>
                  </a:lnTo>
                </a:path>
                <a:path w="3080385" h="1159510">
                  <a:moveTo>
                    <a:pt x="439995" y="1158902"/>
                  </a:moveTo>
                  <a:lnTo>
                    <a:pt x="439995" y="0"/>
                  </a:lnTo>
                </a:path>
                <a:path w="3080385" h="1159510">
                  <a:moveTo>
                    <a:pt x="1173266" y="1158902"/>
                  </a:moveTo>
                  <a:lnTo>
                    <a:pt x="1173266" y="0"/>
                  </a:lnTo>
                </a:path>
                <a:path w="3080385" h="1159510">
                  <a:moveTo>
                    <a:pt x="1906592" y="1158902"/>
                  </a:moveTo>
                  <a:lnTo>
                    <a:pt x="1906592" y="0"/>
                  </a:lnTo>
                </a:path>
                <a:path w="3080385" h="1159510">
                  <a:moveTo>
                    <a:pt x="2639863" y="1158902"/>
                  </a:moveTo>
                  <a:lnTo>
                    <a:pt x="2639863" y="0"/>
                  </a:lnTo>
                </a:path>
              </a:pathLst>
            </a:custGeom>
            <a:ln w="5778">
              <a:solidFill>
                <a:srgbClr val="EBEBEB"/>
              </a:solidFill>
            </a:ln>
          </p:spPr>
          <p:txBody>
            <a:bodyPr wrap="square" lIns="0" tIns="0" rIns="0" bIns="0" rtlCol="0"/>
            <a:lstStyle/>
            <a:p>
              <a:endParaRPr/>
            </a:p>
          </p:txBody>
        </p:sp>
        <p:sp>
          <p:nvSpPr>
            <p:cNvPr id="9" name="object 9"/>
            <p:cNvSpPr/>
            <p:nvPr/>
          </p:nvSpPr>
          <p:spPr>
            <a:xfrm>
              <a:off x="1119023" y="1768315"/>
              <a:ext cx="0" cy="1053465"/>
            </a:xfrm>
            <a:custGeom>
              <a:avLst/>
              <a:gdLst/>
              <a:ahLst/>
              <a:cxnLst/>
              <a:rect l="l" t="t" r="r" b="b"/>
              <a:pathLst>
                <a:path h="1053464">
                  <a:moveTo>
                    <a:pt x="0" y="1052899"/>
                  </a:moveTo>
                  <a:lnTo>
                    <a:pt x="0" y="0"/>
                  </a:lnTo>
                </a:path>
              </a:pathLst>
            </a:custGeom>
            <a:ln w="6912">
              <a:solidFill>
                <a:srgbClr val="FDC086"/>
              </a:solidFill>
            </a:ln>
          </p:spPr>
          <p:txBody>
            <a:bodyPr wrap="square" lIns="0" tIns="0" rIns="0" bIns="0" rtlCol="0"/>
            <a:lstStyle/>
            <a:p>
              <a:endParaRPr/>
            </a:p>
          </p:txBody>
        </p:sp>
        <p:sp>
          <p:nvSpPr>
            <p:cNvPr id="10" name="object 10"/>
            <p:cNvSpPr/>
            <p:nvPr/>
          </p:nvSpPr>
          <p:spPr>
            <a:xfrm>
              <a:off x="3221151" y="1776847"/>
              <a:ext cx="0" cy="1043940"/>
            </a:xfrm>
            <a:custGeom>
              <a:avLst/>
              <a:gdLst/>
              <a:ahLst/>
              <a:cxnLst/>
              <a:rect l="l" t="t" r="r" b="b"/>
              <a:pathLst>
                <a:path h="1043939">
                  <a:moveTo>
                    <a:pt x="0" y="1043935"/>
                  </a:moveTo>
                  <a:lnTo>
                    <a:pt x="0" y="0"/>
                  </a:lnTo>
                </a:path>
              </a:pathLst>
            </a:custGeom>
            <a:ln w="6912">
              <a:solidFill>
                <a:srgbClr val="BEAED4"/>
              </a:solidFill>
            </a:ln>
          </p:spPr>
          <p:txBody>
            <a:bodyPr wrap="square" lIns="0" tIns="0" rIns="0" bIns="0" rtlCol="0"/>
            <a:lstStyle/>
            <a:p>
              <a:endParaRPr/>
            </a:p>
          </p:txBody>
        </p:sp>
        <p:sp>
          <p:nvSpPr>
            <p:cNvPr id="11" name="object 11"/>
            <p:cNvSpPr/>
            <p:nvPr/>
          </p:nvSpPr>
          <p:spPr>
            <a:xfrm>
              <a:off x="923488" y="1859197"/>
              <a:ext cx="2200275" cy="962025"/>
            </a:xfrm>
            <a:custGeom>
              <a:avLst/>
              <a:gdLst/>
              <a:ahLst/>
              <a:cxnLst/>
              <a:rect l="l" t="t" r="r" b="b"/>
              <a:pathLst>
                <a:path w="2200275" h="962025">
                  <a:moveTo>
                    <a:pt x="0" y="961963"/>
                  </a:moveTo>
                  <a:lnTo>
                    <a:pt x="0" y="0"/>
                  </a:lnTo>
                </a:path>
                <a:path w="2200275" h="962025">
                  <a:moveTo>
                    <a:pt x="2199868" y="962017"/>
                  </a:moveTo>
                  <a:lnTo>
                    <a:pt x="2199868" y="1674"/>
                  </a:lnTo>
                </a:path>
              </a:pathLst>
            </a:custGeom>
            <a:ln w="6912">
              <a:solidFill>
                <a:srgbClr val="7FC97F"/>
              </a:solidFill>
            </a:ln>
          </p:spPr>
          <p:txBody>
            <a:bodyPr wrap="square" lIns="0" tIns="0" rIns="0" bIns="0" rtlCol="0"/>
            <a:lstStyle/>
            <a:p>
              <a:endParaRPr/>
            </a:p>
          </p:txBody>
        </p:sp>
        <p:sp>
          <p:nvSpPr>
            <p:cNvPr id="12" name="object 12"/>
            <p:cNvSpPr/>
            <p:nvPr/>
          </p:nvSpPr>
          <p:spPr>
            <a:xfrm>
              <a:off x="1021283" y="1864651"/>
              <a:ext cx="0" cy="957580"/>
            </a:xfrm>
            <a:custGeom>
              <a:avLst/>
              <a:gdLst/>
              <a:ahLst/>
              <a:cxnLst/>
              <a:rect l="l" t="t" r="r" b="b"/>
              <a:pathLst>
                <a:path h="957580">
                  <a:moveTo>
                    <a:pt x="0" y="957211"/>
                  </a:moveTo>
                  <a:lnTo>
                    <a:pt x="0" y="0"/>
                  </a:lnTo>
                </a:path>
              </a:pathLst>
            </a:custGeom>
            <a:ln w="6912">
              <a:solidFill>
                <a:srgbClr val="BEAED4"/>
              </a:solidFill>
            </a:ln>
          </p:spPr>
          <p:txBody>
            <a:bodyPr wrap="square" lIns="0" tIns="0" rIns="0" bIns="0" rtlCol="0"/>
            <a:lstStyle/>
            <a:p>
              <a:endParaRPr/>
            </a:p>
          </p:txBody>
        </p:sp>
        <p:sp>
          <p:nvSpPr>
            <p:cNvPr id="13" name="object 13"/>
            <p:cNvSpPr/>
            <p:nvPr/>
          </p:nvSpPr>
          <p:spPr>
            <a:xfrm>
              <a:off x="3318945" y="1874587"/>
              <a:ext cx="0" cy="947419"/>
            </a:xfrm>
            <a:custGeom>
              <a:avLst/>
              <a:gdLst/>
              <a:ahLst/>
              <a:cxnLst/>
              <a:rect l="l" t="t" r="r" b="b"/>
              <a:pathLst>
                <a:path h="947419">
                  <a:moveTo>
                    <a:pt x="0" y="947274"/>
                  </a:moveTo>
                  <a:lnTo>
                    <a:pt x="0" y="0"/>
                  </a:lnTo>
                </a:path>
              </a:pathLst>
            </a:custGeom>
            <a:ln w="6912">
              <a:solidFill>
                <a:srgbClr val="FDC086"/>
              </a:solidFill>
            </a:ln>
          </p:spPr>
          <p:txBody>
            <a:bodyPr wrap="square" lIns="0" tIns="0" rIns="0" bIns="0" rtlCol="0"/>
            <a:lstStyle/>
            <a:p>
              <a:endParaRPr/>
            </a:p>
          </p:txBody>
        </p:sp>
        <p:sp>
          <p:nvSpPr>
            <p:cNvPr id="14" name="object 14"/>
            <p:cNvSpPr/>
            <p:nvPr/>
          </p:nvSpPr>
          <p:spPr>
            <a:xfrm>
              <a:off x="2487879" y="1909364"/>
              <a:ext cx="0" cy="911860"/>
            </a:xfrm>
            <a:custGeom>
              <a:avLst/>
              <a:gdLst/>
              <a:ahLst/>
              <a:cxnLst/>
              <a:rect l="l" t="t" r="r" b="b"/>
              <a:pathLst>
                <a:path h="911860">
                  <a:moveTo>
                    <a:pt x="0" y="911742"/>
                  </a:moveTo>
                  <a:lnTo>
                    <a:pt x="0" y="0"/>
                  </a:lnTo>
                </a:path>
              </a:pathLst>
            </a:custGeom>
            <a:ln w="6912">
              <a:solidFill>
                <a:srgbClr val="BEAED4"/>
              </a:solidFill>
            </a:ln>
          </p:spPr>
          <p:txBody>
            <a:bodyPr wrap="square" lIns="0" tIns="0" rIns="0" bIns="0" rtlCol="0"/>
            <a:lstStyle/>
            <a:p>
              <a:endParaRPr/>
            </a:p>
          </p:txBody>
        </p:sp>
        <p:sp>
          <p:nvSpPr>
            <p:cNvPr id="15" name="object 15"/>
            <p:cNvSpPr/>
            <p:nvPr/>
          </p:nvSpPr>
          <p:spPr>
            <a:xfrm>
              <a:off x="2390085" y="1942790"/>
              <a:ext cx="0" cy="878205"/>
            </a:xfrm>
            <a:custGeom>
              <a:avLst/>
              <a:gdLst/>
              <a:ahLst/>
              <a:cxnLst/>
              <a:rect l="l" t="t" r="r" b="b"/>
              <a:pathLst>
                <a:path h="878205">
                  <a:moveTo>
                    <a:pt x="0" y="877776"/>
                  </a:moveTo>
                  <a:lnTo>
                    <a:pt x="0" y="0"/>
                  </a:lnTo>
                </a:path>
              </a:pathLst>
            </a:custGeom>
            <a:ln w="6912">
              <a:solidFill>
                <a:srgbClr val="7FC97F"/>
              </a:solidFill>
            </a:ln>
          </p:spPr>
          <p:txBody>
            <a:bodyPr wrap="square" lIns="0" tIns="0" rIns="0" bIns="0" rtlCol="0"/>
            <a:lstStyle/>
            <a:p>
              <a:endParaRPr/>
            </a:p>
          </p:txBody>
        </p:sp>
        <p:sp>
          <p:nvSpPr>
            <p:cNvPr id="16" name="object 16"/>
            <p:cNvSpPr/>
            <p:nvPr/>
          </p:nvSpPr>
          <p:spPr>
            <a:xfrm>
              <a:off x="1852349" y="1957856"/>
              <a:ext cx="733425" cy="864235"/>
            </a:xfrm>
            <a:custGeom>
              <a:avLst/>
              <a:gdLst/>
              <a:ahLst/>
              <a:cxnLst/>
              <a:rect l="l" t="t" r="r" b="b"/>
              <a:pathLst>
                <a:path w="733425" h="864235">
                  <a:moveTo>
                    <a:pt x="733271" y="863736"/>
                  </a:moveTo>
                  <a:lnTo>
                    <a:pt x="733271" y="0"/>
                  </a:lnTo>
                </a:path>
                <a:path w="733425" h="864235">
                  <a:moveTo>
                    <a:pt x="0" y="863196"/>
                  </a:moveTo>
                  <a:lnTo>
                    <a:pt x="0" y="4698"/>
                  </a:lnTo>
                </a:path>
              </a:pathLst>
            </a:custGeom>
            <a:ln w="6912">
              <a:solidFill>
                <a:srgbClr val="FDC086"/>
              </a:solidFill>
            </a:ln>
          </p:spPr>
          <p:txBody>
            <a:bodyPr wrap="square" lIns="0" tIns="0" rIns="0" bIns="0" rtlCol="0"/>
            <a:lstStyle/>
            <a:p>
              <a:endParaRPr/>
            </a:p>
          </p:txBody>
        </p:sp>
        <p:sp>
          <p:nvSpPr>
            <p:cNvPr id="17" name="object 17"/>
            <p:cNvSpPr/>
            <p:nvPr/>
          </p:nvSpPr>
          <p:spPr>
            <a:xfrm>
              <a:off x="1656813" y="1973354"/>
              <a:ext cx="0" cy="847725"/>
            </a:xfrm>
            <a:custGeom>
              <a:avLst/>
              <a:gdLst/>
              <a:ahLst/>
              <a:cxnLst/>
              <a:rect l="l" t="t" r="r" b="b"/>
              <a:pathLst>
                <a:path h="847725">
                  <a:moveTo>
                    <a:pt x="0" y="847320"/>
                  </a:moveTo>
                  <a:lnTo>
                    <a:pt x="0" y="0"/>
                  </a:lnTo>
                </a:path>
              </a:pathLst>
            </a:custGeom>
            <a:ln w="6912">
              <a:solidFill>
                <a:srgbClr val="7FC97F"/>
              </a:solidFill>
            </a:ln>
          </p:spPr>
          <p:txBody>
            <a:bodyPr wrap="square" lIns="0" tIns="0" rIns="0" bIns="0" rtlCol="0"/>
            <a:lstStyle/>
            <a:p>
              <a:endParaRPr/>
            </a:p>
          </p:txBody>
        </p:sp>
        <p:sp>
          <p:nvSpPr>
            <p:cNvPr id="18" name="object 18"/>
            <p:cNvSpPr/>
            <p:nvPr/>
          </p:nvSpPr>
          <p:spPr>
            <a:xfrm>
              <a:off x="1754554" y="1996412"/>
              <a:ext cx="0" cy="825500"/>
            </a:xfrm>
            <a:custGeom>
              <a:avLst/>
              <a:gdLst/>
              <a:ahLst/>
              <a:cxnLst/>
              <a:rect l="l" t="t" r="r" b="b"/>
              <a:pathLst>
                <a:path h="825500">
                  <a:moveTo>
                    <a:pt x="0" y="825018"/>
                  </a:moveTo>
                  <a:lnTo>
                    <a:pt x="0" y="0"/>
                  </a:lnTo>
                </a:path>
              </a:pathLst>
            </a:custGeom>
            <a:ln w="6912">
              <a:solidFill>
                <a:srgbClr val="BEAED4"/>
              </a:solidFill>
            </a:ln>
          </p:spPr>
          <p:txBody>
            <a:bodyPr wrap="square" lIns="0" tIns="0" rIns="0" bIns="0" rtlCol="0"/>
            <a:lstStyle/>
            <a:p>
              <a:endParaRPr/>
            </a:p>
          </p:txBody>
        </p:sp>
        <p:sp>
          <p:nvSpPr>
            <p:cNvPr id="19" name="object 19"/>
            <p:cNvSpPr/>
            <p:nvPr/>
          </p:nvSpPr>
          <p:spPr>
            <a:xfrm>
              <a:off x="1119023" y="2139729"/>
              <a:ext cx="0" cy="528955"/>
            </a:xfrm>
            <a:custGeom>
              <a:avLst/>
              <a:gdLst/>
              <a:ahLst/>
              <a:cxnLst/>
              <a:rect l="l" t="t" r="r" b="b"/>
              <a:pathLst>
                <a:path h="528955">
                  <a:moveTo>
                    <a:pt x="0" y="528663"/>
                  </a:moveTo>
                  <a:lnTo>
                    <a:pt x="0" y="0"/>
                  </a:lnTo>
                </a:path>
              </a:pathLst>
            </a:custGeom>
            <a:ln w="16146">
              <a:solidFill>
                <a:srgbClr val="FDC086"/>
              </a:solidFill>
            </a:ln>
          </p:spPr>
          <p:txBody>
            <a:bodyPr wrap="square" lIns="0" tIns="0" rIns="0" bIns="0" rtlCol="0"/>
            <a:lstStyle/>
            <a:p>
              <a:endParaRPr/>
            </a:p>
          </p:txBody>
        </p:sp>
        <p:sp>
          <p:nvSpPr>
            <p:cNvPr id="20" name="object 20"/>
            <p:cNvSpPr/>
            <p:nvPr/>
          </p:nvSpPr>
          <p:spPr>
            <a:xfrm>
              <a:off x="3221151" y="2144481"/>
              <a:ext cx="0" cy="518795"/>
            </a:xfrm>
            <a:custGeom>
              <a:avLst/>
              <a:gdLst/>
              <a:ahLst/>
              <a:cxnLst/>
              <a:rect l="l" t="t" r="r" b="b"/>
              <a:pathLst>
                <a:path h="518794">
                  <a:moveTo>
                    <a:pt x="0" y="518673"/>
                  </a:moveTo>
                  <a:lnTo>
                    <a:pt x="0" y="0"/>
                  </a:lnTo>
                </a:path>
              </a:pathLst>
            </a:custGeom>
            <a:ln w="16146">
              <a:solidFill>
                <a:srgbClr val="BEAED4"/>
              </a:solidFill>
            </a:ln>
          </p:spPr>
          <p:txBody>
            <a:bodyPr wrap="square" lIns="0" tIns="0" rIns="0" bIns="0" rtlCol="0"/>
            <a:lstStyle/>
            <a:p>
              <a:endParaRPr/>
            </a:p>
          </p:txBody>
        </p:sp>
        <p:sp>
          <p:nvSpPr>
            <p:cNvPr id="21" name="object 21"/>
            <p:cNvSpPr/>
            <p:nvPr/>
          </p:nvSpPr>
          <p:spPr>
            <a:xfrm>
              <a:off x="923488" y="2386997"/>
              <a:ext cx="2200275" cy="354965"/>
            </a:xfrm>
            <a:custGeom>
              <a:avLst/>
              <a:gdLst/>
              <a:ahLst/>
              <a:cxnLst/>
              <a:rect l="l" t="t" r="r" b="b"/>
              <a:pathLst>
                <a:path w="2200275" h="354964">
                  <a:moveTo>
                    <a:pt x="0" y="353216"/>
                  </a:moveTo>
                  <a:lnTo>
                    <a:pt x="0" y="0"/>
                  </a:lnTo>
                </a:path>
                <a:path w="2200275" h="354964">
                  <a:moveTo>
                    <a:pt x="2199868" y="354512"/>
                  </a:moveTo>
                  <a:lnTo>
                    <a:pt x="2199868" y="6750"/>
                  </a:lnTo>
                </a:path>
              </a:pathLst>
            </a:custGeom>
            <a:ln w="16146">
              <a:solidFill>
                <a:srgbClr val="7FC97F"/>
              </a:solidFill>
            </a:ln>
          </p:spPr>
          <p:txBody>
            <a:bodyPr wrap="square" lIns="0" tIns="0" rIns="0" bIns="0" rtlCol="0"/>
            <a:lstStyle/>
            <a:p>
              <a:endParaRPr/>
            </a:p>
          </p:txBody>
        </p:sp>
        <p:sp>
          <p:nvSpPr>
            <p:cNvPr id="22" name="object 22"/>
            <p:cNvSpPr/>
            <p:nvPr/>
          </p:nvSpPr>
          <p:spPr>
            <a:xfrm>
              <a:off x="2487879" y="2448126"/>
              <a:ext cx="0" cy="304165"/>
            </a:xfrm>
            <a:custGeom>
              <a:avLst/>
              <a:gdLst/>
              <a:ahLst/>
              <a:cxnLst/>
              <a:rect l="l" t="t" r="r" b="b"/>
              <a:pathLst>
                <a:path h="304164">
                  <a:moveTo>
                    <a:pt x="0" y="304130"/>
                  </a:moveTo>
                  <a:lnTo>
                    <a:pt x="0" y="0"/>
                  </a:lnTo>
                </a:path>
              </a:pathLst>
            </a:custGeom>
            <a:ln w="16146">
              <a:solidFill>
                <a:srgbClr val="BEAED4"/>
              </a:solidFill>
            </a:ln>
          </p:spPr>
          <p:txBody>
            <a:bodyPr wrap="square" lIns="0" tIns="0" rIns="0" bIns="0" rtlCol="0"/>
            <a:lstStyle/>
            <a:p>
              <a:endParaRPr/>
            </a:p>
          </p:txBody>
        </p:sp>
        <p:sp>
          <p:nvSpPr>
            <p:cNvPr id="23" name="object 23"/>
            <p:cNvSpPr/>
            <p:nvPr/>
          </p:nvSpPr>
          <p:spPr>
            <a:xfrm>
              <a:off x="1852349" y="2454120"/>
              <a:ext cx="0" cy="294640"/>
            </a:xfrm>
            <a:custGeom>
              <a:avLst/>
              <a:gdLst/>
              <a:ahLst/>
              <a:cxnLst/>
              <a:rect l="l" t="t" r="r" b="b"/>
              <a:pathLst>
                <a:path h="294639">
                  <a:moveTo>
                    <a:pt x="0" y="294356"/>
                  </a:moveTo>
                  <a:lnTo>
                    <a:pt x="0" y="0"/>
                  </a:lnTo>
                </a:path>
              </a:pathLst>
            </a:custGeom>
            <a:ln w="16146">
              <a:solidFill>
                <a:srgbClr val="FDC086"/>
              </a:solidFill>
            </a:ln>
          </p:spPr>
          <p:txBody>
            <a:bodyPr wrap="square" lIns="0" tIns="0" rIns="0" bIns="0" rtlCol="0"/>
            <a:lstStyle/>
            <a:p>
              <a:endParaRPr/>
            </a:p>
          </p:txBody>
        </p:sp>
        <p:sp>
          <p:nvSpPr>
            <p:cNvPr id="24" name="object 24"/>
            <p:cNvSpPr/>
            <p:nvPr/>
          </p:nvSpPr>
          <p:spPr>
            <a:xfrm>
              <a:off x="1656813" y="2443266"/>
              <a:ext cx="733425" cy="299720"/>
            </a:xfrm>
            <a:custGeom>
              <a:avLst/>
              <a:gdLst/>
              <a:ahLst/>
              <a:cxnLst/>
              <a:rect l="l" t="t" r="r" b="b"/>
              <a:pathLst>
                <a:path w="733425" h="299719">
                  <a:moveTo>
                    <a:pt x="0" y="291386"/>
                  </a:moveTo>
                  <a:lnTo>
                    <a:pt x="0" y="0"/>
                  </a:lnTo>
                </a:path>
                <a:path w="733425" h="299719">
                  <a:moveTo>
                    <a:pt x="733271" y="299216"/>
                  </a:moveTo>
                  <a:lnTo>
                    <a:pt x="733271" y="8208"/>
                  </a:lnTo>
                </a:path>
              </a:pathLst>
            </a:custGeom>
            <a:ln w="16146">
              <a:solidFill>
                <a:srgbClr val="7FC97F"/>
              </a:solidFill>
            </a:ln>
          </p:spPr>
          <p:txBody>
            <a:bodyPr wrap="square" lIns="0" tIns="0" rIns="0" bIns="0" rtlCol="0"/>
            <a:lstStyle/>
            <a:p>
              <a:endParaRPr/>
            </a:p>
          </p:txBody>
        </p:sp>
        <p:sp>
          <p:nvSpPr>
            <p:cNvPr id="25" name="object 25"/>
            <p:cNvSpPr/>
            <p:nvPr/>
          </p:nvSpPr>
          <p:spPr>
            <a:xfrm>
              <a:off x="3318945" y="2521242"/>
              <a:ext cx="0" cy="280670"/>
            </a:xfrm>
            <a:custGeom>
              <a:avLst/>
              <a:gdLst/>
              <a:ahLst/>
              <a:cxnLst/>
              <a:rect l="l" t="t" r="r" b="b"/>
              <a:pathLst>
                <a:path h="280669">
                  <a:moveTo>
                    <a:pt x="0" y="280208"/>
                  </a:moveTo>
                  <a:lnTo>
                    <a:pt x="0" y="0"/>
                  </a:lnTo>
                </a:path>
              </a:pathLst>
            </a:custGeom>
            <a:ln w="16146">
              <a:solidFill>
                <a:srgbClr val="FDC086"/>
              </a:solidFill>
            </a:ln>
          </p:spPr>
          <p:txBody>
            <a:bodyPr wrap="square" lIns="0" tIns="0" rIns="0" bIns="0" rtlCol="0"/>
            <a:lstStyle/>
            <a:p>
              <a:endParaRPr/>
            </a:p>
          </p:txBody>
        </p:sp>
        <p:sp>
          <p:nvSpPr>
            <p:cNvPr id="26" name="object 26"/>
            <p:cNvSpPr/>
            <p:nvPr/>
          </p:nvSpPr>
          <p:spPr>
            <a:xfrm>
              <a:off x="1021283" y="2512980"/>
              <a:ext cx="733425" cy="287020"/>
            </a:xfrm>
            <a:custGeom>
              <a:avLst/>
              <a:gdLst/>
              <a:ahLst/>
              <a:cxnLst/>
              <a:rect l="l" t="t" r="r" b="b"/>
              <a:pathLst>
                <a:path w="733425" h="287019">
                  <a:moveTo>
                    <a:pt x="733271" y="260605"/>
                  </a:moveTo>
                  <a:lnTo>
                    <a:pt x="733271" y="0"/>
                  </a:lnTo>
                </a:path>
                <a:path w="733425" h="287019">
                  <a:moveTo>
                    <a:pt x="0" y="286472"/>
                  </a:moveTo>
                  <a:lnTo>
                    <a:pt x="0" y="34506"/>
                  </a:lnTo>
                </a:path>
              </a:pathLst>
            </a:custGeom>
            <a:ln w="16146">
              <a:solidFill>
                <a:srgbClr val="BEAED4"/>
              </a:solidFill>
            </a:ln>
          </p:spPr>
          <p:txBody>
            <a:bodyPr wrap="square" lIns="0" tIns="0" rIns="0" bIns="0" rtlCol="0"/>
            <a:lstStyle/>
            <a:p>
              <a:endParaRPr/>
            </a:p>
          </p:txBody>
        </p:sp>
        <p:sp>
          <p:nvSpPr>
            <p:cNvPr id="27" name="object 27"/>
            <p:cNvSpPr/>
            <p:nvPr/>
          </p:nvSpPr>
          <p:spPr>
            <a:xfrm>
              <a:off x="2585620" y="2538360"/>
              <a:ext cx="0" cy="243204"/>
            </a:xfrm>
            <a:custGeom>
              <a:avLst/>
              <a:gdLst/>
              <a:ahLst/>
              <a:cxnLst/>
              <a:rect l="l" t="t" r="r" b="b"/>
              <a:pathLst>
                <a:path h="243205">
                  <a:moveTo>
                    <a:pt x="0" y="243055"/>
                  </a:moveTo>
                  <a:lnTo>
                    <a:pt x="0" y="0"/>
                  </a:lnTo>
                </a:path>
              </a:pathLst>
            </a:custGeom>
            <a:ln w="16146">
              <a:solidFill>
                <a:srgbClr val="FDC086"/>
              </a:solidFill>
            </a:ln>
          </p:spPr>
          <p:txBody>
            <a:bodyPr wrap="square" lIns="0" tIns="0" rIns="0" bIns="0" rtlCol="0"/>
            <a:lstStyle/>
            <a:p>
              <a:endParaRPr/>
            </a:p>
          </p:txBody>
        </p:sp>
        <p:sp>
          <p:nvSpPr>
            <p:cNvPr id="28" name="object 28"/>
            <p:cNvSpPr/>
            <p:nvPr/>
          </p:nvSpPr>
          <p:spPr>
            <a:xfrm>
              <a:off x="1109951" y="2430683"/>
              <a:ext cx="18415" cy="18415"/>
            </a:xfrm>
            <a:custGeom>
              <a:avLst/>
              <a:gdLst/>
              <a:ahLst/>
              <a:cxnLst/>
              <a:rect l="l" t="t" r="r" b="b"/>
              <a:pathLst>
                <a:path w="18415"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29" name="object 29"/>
            <p:cNvSpPr/>
            <p:nvPr/>
          </p:nvSpPr>
          <p:spPr>
            <a:xfrm>
              <a:off x="1109951" y="2430683"/>
              <a:ext cx="18415" cy="18415"/>
            </a:xfrm>
            <a:custGeom>
              <a:avLst/>
              <a:gdLst/>
              <a:ahLst/>
              <a:cxnLst/>
              <a:rect l="l" t="t" r="r" b="b"/>
              <a:pathLst>
                <a:path w="18415"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FDC086"/>
              </a:solidFill>
            </a:ln>
          </p:spPr>
          <p:txBody>
            <a:bodyPr wrap="square" lIns="0" tIns="0" rIns="0" bIns="0" rtlCol="0"/>
            <a:lstStyle/>
            <a:p>
              <a:endParaRPr/>
            </a:p>
          </p:txBody>
        </p:sp>
        <p:sp>
          <p:nvSpPr>
            <p:cNvPr id="30" name="object 30"/>
            <p:cNvSpPr/>
            <p:nvPr/>
          </p:nvSpPr>
          <p:spPr>
            <a:xfrm>
              <a:off x="3212079" y="2421503"/>
              <a:ext cx="18415" cy="18415"/>
            </a:xfrm>
            <a:custGeom>
              <a:avLst/>
              <a:gdLst/>
              <a:ahLst/>
              <a:cxnLst/>
              <a:rect l="l" t="t" r="r" b="b"/>
              <a:pathLst>
                <a:path w="18414" h="18414">
                  <a:moveTo>
                    <a:pt x="14094" y="0"/>
                  </a:moveTo>
                  <a:lnTo>
                    <a:pt x="4050" y="0"/>
                  </a:lnTo>
                  <a:lnTo>
                    <a:pt x="0" y="4104"/>
                  </a:lnTo>
                  <a:lnTo>
                    <a:pt x="0" y="9126"/>
                  </a:lnTo>
                  <a:lnTo>
                    <a:pt x="0" y="14094"/>
                  </a:lnTo>
                  <a:lnTo>
                    <a:pt x="4050" y="18198"/>
                  </a:lnTo>
                  <a:lnTo>
                    <a:pt x="14094" y="18198"/>
                  </a:lnTo>
                  <a:lnTo>
                    <a:pt x="18144" y="14094"/>
                  </a:lnTo>
                  <a:lnTo>
                    <a:pt x="18144" y="4104"/>
                  </a:lnTo>
                  <a:lnTo>
                    <a:pt x="14094" y="0"/>
                  </a:lnTo>
                  <a:close/>
                </a:path>
              </a:pathLst>
            </a:custGeom>
            <a:solidFill>
              <a:srgbClr val="BEAED4"/>
            </a:solidFill>
          </p:spPr>
          <p:txBody>
            <a:bodyPr wrap="square" lIns="0" tIns="0" rIns="0" bIns="0" rtlCol="0"/>
            <a:lstStyle/>
            <a:p>
              <a:endParaRPr/>
            </a:p>
          </p:txBody>
        </p:sp>
        <p:sp>
          <p:nvSpPr>
            <p:cNvPr id="31" name="object 31"/>
            <p:cNvSpPr/>
            <p:nvPr/>
          </p:nvSpPr>
          <p:spPr>
            <a:xfrm>
              <a:off x="3212079" y="2421503"/>
              <a:ext cx="18415" cy="18415"/>
            </a:xfrm>
            <a:custGeom>
              <a:avLst/>
              <a:gdLst/>
              <a:ahLst/>
              <a:cxnLst/>
              <a:rect l="l" t="t" r="r" b="b"/>
              <a:pathLst>
                <a:path w="18414" h="18414">
                  <a:moveTo>
                    <a:pt x="0" y="9126"/>
                  </a:moveTo>
                  <a:lnTo>
                    <a:pt x="0" y="4104"/>
                  </a:lnTo>
                  <a:lnTo>
                    <a:pt x="4050" y="0"/>
                  </a:lnTo>
                  <a:lnTo>
                    <a:pt x="9072" y="0"/>
                  </a:lnTo>
                  <a:lnTo>
                    <a:pt x="14094" y="0"/>
                  </a:lnTo>
                  <a:lnTo>
                    <a:pt x="18144" y="4104"/>
                  </a:lnTo>
                  <a:lnTo>
                    <a:pt x="18144" y="9126"/>
                  </a:lnTo>
                  <a:lnTo>
                    <a:pt x="18144" y="14094"/>
                  </a:lnTo>
                  <a:lnTo>
                    <a:pt x="14094" y="18198"/>
                  </a:lnTo>
                  <a:lnTo>
                    <a:pt x="9072" y="18198"/>
                  </a:lnTo>
                  <a:lnTo>
                    <a:pt x="4050" y="18198"/>
                  </a:lnTo>
                  <a:lnTo>
                    <a:pt x="0" y="14094"/>
                  </a:lnTo>
                  <a:lnTo>
                    <a:pt x="0" y="9126"/>
                  </a:lnTo>
                </a:path>
              </a:pathLst>
            </a:custGeom>
            <a:ln w="5724">
              <a:solidFill>
                <a:srgbClr val="BEAED4"/>
              </a:solidFill>
            </a:ln>
          </p:spPr>
          <p:txBody>
            <a:bodyPr wrap="square" lIns="0" tIns="0" rIns="0" bIns="0" rtlCol="0"/>
            <a:lstStyle/>
            <a:p>
              <a:endParaRPr/>
            </a:p>
          </p:txBody>
        </p:sp>
        <p:sp>
          <p:nvSpPr>
            <p:cNvPr id="32" name="object 32"/>
            <p:cNvSpPr/>
            <p:nvPr/>
          </p:nvSpPr>
          <p:spPr>
            <a:xfrm>
              <a:off x="914416" y="2590363"/>
              <a:ext cx="18415" cy="18415"/>
            </a:xfrm>
            <a:custGeom>
              <a:avLst/>
              <a:gdLst/>
              <a:ahLst/>
              <a:cxnLst/>
              <a:rect l="l" t="t" r="r" b="b"/>
              <a:pathLst>
                <a:path w="18415"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33" name="object 33"/>
            <p:cNvSpPr/>
            <p:nvPr/>
          </p:nvSpPr>
          <p:spPr>
            <a:xfrm>
              <a:off x="914416" y="2590363"/>
              <a:ext cx="18415" cy="18415"/>
            </a:xfrm>
            <a:custGeom>
              <a:avLst/>
              <a:gdLst/>
              <a:ahLst/>
              <a:cxnLst/>
              <a:rect l="l" t="t" r="r" b="b"/>
              <a:pathLst>
                <a:path w="18415"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34" name="object 34"/>
            <p:cNvSpPr/>
            <p:nvPr/>
          </p:nvSpPr>
          <p:spPr>
            <a:xfrm>
              <a:off x="3114284" y="2595115"/>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35" name="object 35"/>
            <p:cNvSpPr/>
            <p:nvPr/>
          </p:nvSpPr>
          <p:spPr>
            <a:xfrm>
              <a:off x="3114284" y="2595115"/>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36" name="object 36"/>
            <p:cNvSpPr/>
            <p:nvPr/>
          </p:nvSpPr>
          <p:spPr>
            <a:xfrm>
              <a:off x="1012211" y="2717480"/>
              <a:ext cx="18415" cy="18415"/>
            </a:xfrm>
            <a:custGeom>
              <a:avLst/>
              <a:gdLst/>
              <a:ahLst/>
              <a:cxnLst/>
              <a:rect l="l" t="t" r="r" b="b"/>
              <a:pathLst>
                <a:path w="18415" h="18414">
                  <a:moveTo>
                    <a:pt x="14094" y="0"/>
                  </a:moveTo>
                  <a:lnTo>
                    <a:pt x="4050" y="0"/>
                  </a:lnTo>
                  <a:lnTo>
                    <a:pt x="0" y="4050"/>
                  </a:lnTo>
                  <a:lnTo>
                    <a:pt x="0" y="9072"/>
                  </a:lnTo>
                  <a:lnTo>
                    <a:pt x="0" y="14094"/>
                  </a:lnTo>
                  <a:lnTo>
                    <a:pt x="4050" y="18144"/>
                  </a:lnTo>
                  <a:lnTo>
                    <a:pt x="14094" y="18144"/>
                  </a:lnTo>
                  <a:lnTo>
                    <a:pt x="18144" y="14094"/>
                  </a:lnTo>
                  <a:lnTo>
                    <a:pt x="18144" y="4050"/>
                  </a:lnTo>
                  <a:lnTo>
                    <a:pt x="14094" y="0"/>
                  </a:lnTo>
                  <a:close/>
                </a:path>
              </a:pathLst>
            </a:custGeom>
            <a:solidFill>
              <a:srgbClr val="BEAED4"/>
            </a:solidFill>
          </p:spPr>
          <p:txBody>
            <a:bodyPr wrap="square" lIns="0" tIns="0" rIns="0" bIns="0" rtlCol="0"/>
            <a:lstStyle/>
            <a:p>
              <a:endParaRPr/>
            </a:p>
          </p:txBody>
        </p:sp>
        <p:sp>
          <p:nvSpPr>
            <p:cNvPr id="37" name="object 37"/>
            <p:cNvSpPr/>
            <p:nvPr/>
          </p:nvSpPr>
          <p:spPr>
            <a:xfrm>
              <a:off x="1012211" y="2717480"/>
              <a:ext cx="18415" cy="18415"/>
            </a:xfrm>
            <a:custGeom>
              <a:avLst/>
              <a:gdLst/>
              <a:ahLst/>
              <a:cxnLst/>
              <a:rect l="l" t="t" r="r" b="b"/>
              <a:pathLst>
                <a:path w="18415" h="18414">
                  <a:moveTo>
                    <a:pt x="0" y="9072"/>
                  </a:moveTo>
                  <a:lnTo>
                    <a:pt x="0" y="4050"/>
                  </a:lnTo>
                  <a:lnTo>
                    <a:pt x="4050" y="0"/>
                  </a:lnTo>
                  <a:lnTo>
                    <a:pt x="9072" y="0"/>
                  </a:lnTo>
                  <a:lnTo>
                    <a:pt x="14094" y="0"/>
                  </a:lnTo>
                  <a:lnTo>
                    <a:pt x="18144" y="4050"/>
                  </a:lnTo>
                  <a:lnTo>
                    <a:pt x="18144" y="9072"/>
                  </a:lnTo>
                  <a:lnTo>
                    <a:pt x="18144" y="14094"/>
                  </a:lnTo>
                  <a:lnTo>
                    <a:pt x="14094" y="18144"/>
                  </a:lnTo>
                  <a:lnTo>
                    <a:pt x="9072" y="18144"/>
                  </a:lnTo>
                  <a:lnTo>
                    <a:pt x="4050" y="18144"/>
                  </a:lnTo>
                  <a:lnTo>
                    <a:pt x="0" y="14094"/>
                  </a:lnTo>
                  <a:lnTo>
                    <a:pt x="0" y="9072"/>
                  </a:lnTo>
                </a:path>
              </a:pathLst>
            </a:custGeom>
            <a:ln w="5724">
              <a:solidFill>
                <a:srgbClr val="BEAED4"/>
              </a:solidFill>
            </a:ln>
          </p:spPr>
          <p:txBody>
            <a:bodyPr wrap="square" lIns="0" tIns="0" rIns="0" bIns="0" rtlCol="0"/>
            <a:lstStyle/>
            <a:p>
              <a:endParaRPr/>
            </a:p>
          </p:txBody>
        </p:sp>
        <p:sp>
          <p:nvSpPr>
            <p:cNvPr id="38" name="object 38"/>
            <p:cNvSpPr/>
            <p:nvPr/>
          </p:nvSpPr>
          <p:spPr>
            <a:xfrm>
              <a:off x="3309819" y="2712998"/>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39" name="object 39"/>
            <p:cNvSpPr/>
            <p:nvPr/>
          </p:nvSpPr>
          <p:spPr>
            <a:xfrm>
              <a:off x="3309819" y="2712998"/>
              <a:ext cx="18415" cy="18415"/>
            </a:xfrm>
            <a:custGeom>
              <a:avLst/>
              <a:gdLst/>
              <a:ahLst/>
              <a:cxnLst/>
              <a:rect l="l" t="t" r="r" b="b"/>
              <a:pathLst>
                <a:path w="18414" h="18414">
                  <a:moveTo>
                    <a:pt x="0" y="9072"/>
                  </a:moveTo>
                  <a:lnTo>
                    <a:pt x="0" y="4104"/>
                  </a:lnTo>
                  <a:lnTo>
                    <a:pt x="4104" y="0"/>
                  </a:lnTo>
                  <a:lnTo>
                    <a:pt x="9126" y="0"/>
                  </a:lnTo>
                  <a:lnTo>
                    <a:pt x="14094" y="0"/>
                  </a:lnTo>
                  <a:lnTo>
                    <a:pt x="18198" y="4104"/>
                  </a:lnTo>
                  <a:lnTo>
                    <a:pt x="18198" y="9072"/>
                  </a:lnTo>
                  <a:lnTo>
                    <a:pt x="18198" y="14094"/>
                  </a:lnTo>
                  <a:lnTo>
                    <a:pt x="14094" y="18198"/>
                  </a:lnTo>
                  <a:lnTo>
                    <a:pt x="9126" y="18198"/>
                  </a:lnTo>
                  <a:lnTo>
                    <a:pt x="4104" y="18198"/>
                  </a:lnTo>
                  <a:lnTo>
                    <a:pt x="0" y="14094"/>
                  </a:lnTo>
                  <a:lnTo>
                    <a:pt x="0" y="9072"/>
                  </a:lnTo>
                </a:path>
              </a:pathLst>
            </a:custGeom>
            <a:ln w="5724">
              <a:solidFill>
                <a:srgbClr val="FDC086"/>
              </a:solidFill>
            </a:ln>
          </p:spPr>
          <p:txBody>
            <a:bodyPr wrap="square" lIns="0" tIns="0" rIns="0" bIns="0" rtlCol="0"/>
            <a:lstStyle/>
            <a:p>
              <a:endParaRPr/>
            </a:p>
          </p:txBody>
        </p:sp>
        <p:sp>
          <p:nvSpPr>
            <p:cNvPr id="40" name="object 40"/>
            <p:cNvSpPr/>
            <p:nvPr/>
          </p:nvSpPr>
          <p:spPr>
            <a:xfrm>
              <a:off x="2478753" y="2625679"/>
              <a:ext cx="18415" cy="18415"/>
            </a:xfrm>
            <a:custGeom>
              <a:avLst/>
              <a:gdLst/>
              <a:ahLst/>
              <a:cxnLst/>
              <a:rect l="l" t="t" r="r" b="b"/>
              <a:pathLst>
                <a:path w="18414" h="18414">
                  <a:moveTo>
                    <a:pt x="14094" y="0"/>
                  </a:moveTo>
                  <a:lnTo>
                    <a:pt x="4104" y="0"/>
                  </a:lnTo>
                  <a:lnTo>
                    <a:pt x="0" y="4104"/>
                  </a:lnTo>
                  <a:lnTo>
                    <a:pt x="0" y="9126"/>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41" name="object 41"/>
            <p:cNvSpPr/>
            <p:nvPr/>
          </p:nvSpPr>
          <p:spPr>
            <a:xfrm>
              <a:off x="2478753" y="2625679"/>
              <a:ext cx="18415" cy="18415"/>
            </a:xfrm>
            <a:custGeom>
              <a:avLst/>
              <a:gdLst/>
              <a:ahLst/>
              <a:cxnLst/>
              <a:rect l="l" t="t" r="r" b="b"/>
              <a:pathLst>
                <a:path w="18414" h="18414">
                  <a:moveTo>
                    <a:pt x="0" y="9126"/>
                  </a:moveTo>
                  <a:lnTo>
                    <a:pt x="0" y="4104"/>
                  </a:lnTo>
                  <a:lnTo>
                    <a:pt x="4104" y="0"/>
                  </a:lnTo>
                  <a:lnTo>
                    <a:pt x="9126" y="0"/>
                  </a:lnTo>
                  <a:lnTo>
                    <a:pt x="14094" y="0"/>
                  </a:lnTo>
                  <a:lnTo>
                    <a:pt x="18198" y="4104"/>
                  </a:lnTo>
                  <a:lnTo>
                    <a:pt x="18198" y="9126"/>
                  </a:lnTo>
                  <a:lnTo>
                    <a:pt x="18198" y="14094"/>
                  </a:lnTo>
                  <a:lnTo>
                    <a:pt x="14094" y="18198"/>
                  </a:lnTo>
                  <a:lnTo>
                    <a:pt x="9126" y="18198"/>
                  </a:lnTo>
                  <a:lnTo>
                    <a:pt x="4104" y="18198"/>
                  </a:lnTo>
                  <a:lnTo>
                    <a:pt x="0" y="14094"/>
                  </a:lnTo>
                  <a:lnTo>
                    <a:pt x="0" y="9126"/>
                  </a:lnTo>
                </a:path>
              </a:pathLst>
            </a:custGeom>
            <a:ln w="5724">
              <a:solidFill>
                <a:srgbClr val="BEAED4"/>
              </a:solidFill>
            </a:ln>
          </p:spPr>
          <p:txBody>
            <a:bodyPr wrap="square" lIns="0" tIns="0" rIns="0" bIns="0" rtlCol="0"/>
            <a:lstStyle/>
            <a:p>
              <a:endParaRPr/>
            </a:p>
          </p:txBody>
        </p:sp>
        <p:sp>
          <p:nvSpPr>
            <p:cNvPr id="42" name="object 42"/>
            <p:cNvSpPr/>
            <p:nvPr/>
          </p:nvSpPr>
          <p:spPr>
            <a:xfrm>
              <a:off x="2381013" y="2623303"/>
              <a:ext cx="18415" cy="18415"/>
            </a:xfrm>
            <a:custGeom>
              <a:avLst/>
              <a:gdLst/>
              <a:ahLst/>
              <a:cxnLst/>
              <a:rect l="l" t="t" r="r" b="b"/>
              <a:pathLst>
                <a:path w="18414" h="18414">
                  <a:moveTo>
                    <a:pt x="14094" y="0"/>
                  </a:moveTo>
                  <a:lnTo>
                    <a:pt x="4050" y="0"/>
                  </a:lnTo>
                  <a:lnTo>
                    <a:pt x="0" y="4104"/>
                  </a:lnTo>
                  <a:lnTo>
                    <a:pt x="0" y="9072"/>
                  </a:lnTo>
                  <a:lnTo>
                    <a:pt x="0" y="14094"/>
                  </a:lnTo>
                  <a:lnTo>
                    <a:pt x="4050" y="18198"/>
                  </a:lnTo>
                  <a:lnTo>
                    <a:pt x="14094" y="18198"/>
                  </a:lnTo>
                  <a:lnTo>
                    <a:pt x="18144" y="14094"/>
                  </a:lnTo>
                  <a:lnTo>
                    <a:pt x="18144" y="4104"/>
                  </a:lnTo>
                  <a:lnTo>
                    <a:pt x="14094" y="0"/>
                  </a:lnTo>
                  <a:close/>
                </a:path>
              </a:pathLst>
            </a:custGeom>
            <a:solidFill>
              <a:srgbClr val="7FC97F"/>
            </a:solidFill>
          </p:spPr>
          <p:txBody>
            <a:bodyPr wrap="square" lIns="0" tIns="0" rIns="0" bIns="0" rtlCol="0"/>
            <a:lstStyle/>
            <a:p>
              <a:endParaRPr/>
            </a:p>
          </p:txBody>
        </p:sp>
        <p:sp>
          <p:nvSpPr>
            <p:cNvPr id="43" name="object 43"/>
            <p:cNvSpPr/>
            <p:nvPr/>
          </p:nvSpPr>
          <p:spPr>
            <a:xfrm>
              <a:off x="2381013" y="2623303"/>
              <a:ext cx="18415" cy="18415"/>
            </a:xfrm>
            <a:custGeom>
              <a:avLst/>
              <a:gdLst/>
              <a:ahLst/>
              <a:cxnLst/>
              <a:rect l="l" t="t" r="r" b="b"/>
              <a:pathLst>
                <a:path w="18414" h="18414">
                  <a:moveTo>
                    <a:pt x="0" y="9072"/>
                  </a:moveTo>
                  <a:lnTo>
                    <a:pt x="0" y="4104"/>
                  </a:lnTo>
                  <a:lnTo>
                    <a:pt x="4050" y="0"/>
                  </a:lnTo>
                  <a:lnTo>
                    <a:pt x="9072" y="0"/>
                  </a:lnTo>
                  <a:lnTo>
                    <a:pt x="14094" y="0"/>
                  </a:lnTo>
                  <a:lnTo>
                    <a:pt x="18144" y="4104"/>
                  </a:lnTo>
                  <a:lnTo>
                    <a:pt x="18144" y="9072"/>
                  </a:lnTo>
                  <a:lnTo>
                    <a:pt x="18144" y="14094"/>
                  </a:lnTo>
                  <a:lnTo>
                    <a:pt x="14094" y="18198"/>
                  </a:lnTo>
                  <a:lnTo>
                    <a:pt x="9072" y="18198"/>
                  </a:lnTo>
                  <a:lnTo>
                    <a:pt x="4050" y="18198"/>
                  </a:lnTo>
                  <a:lnTo>
                    <a:pt x="0" y="14094"/>
                  </a:lnTo>
                  <a:lnTo>
                    <a:pt x="0" y="9072"/>
                  </a:lnTo>
                </a:path>
              </a:pathLst>
            </a:custGeom>
            <a:ln w="5724">
              <a:solidFill>
                <a:srgbClr val="7FC97F"/>
              </a:solidFill>
            </a:ln>
          </p:spPr>
          <p:txBody>
            <a:bodyPr wrap="square" lIns="0" tIns="0" rIns="0" bIns="0" rtlCol="0"/>
            <a:lstStyle/>
            <a:p>
              <a:endParaRPr/>
            </a:p>
          </p:txBody>
        </p:sp>
        <p:sp>
          <p:nvSpPr>
            <p:cNvPr id="44" name="object 44"/>
            <p:cNvSpPr/>
            <p:nvPr/>
          </p:nvSpPr>
          <p:spPr>
            <a:xfrm>
              <a:off x="2576548" y="2681785"/>
              <a:ext cx="18415" cy="18415"/>
            </a:xfrm>
            <a:custGeom>
              <a:avLst/>
              <a:gdLst/>
              <a:ahLst/>
              <a:cxnLst/>
              <a:rect l="l" t="t" r="r" b="b"/>
              <a:pathLst>
                <a:path w="18414"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FDC086"/>
            </a:solidFill>
          </p:spPr>
          <p:txBody>
            <a:bodyPr wrap="square" lIns="0" tIns="0" rIns="0" bIns="0" rtlCol="0"/>
            <a:lstStyle/>
            <a:p>
              <a:endParaRPr/>
            </a:p>
          </p:txBody>
        </p:sp>
        <p:sp>
          <p:nvSpPr>
            <p:cNvPr id="45" name="object 45"/>
            <p:cNvSpPr/>
            <p:nvPr/>
          </p:nvSpPr>
          <p:spPr>
            <a:xfrm>
              <a:off x="2576548" y="2681785"/>
              <a:ext cx="18415" cy="18415"/>
            </a:xfrm>
            <a:custGeom>
              <a:avLst/>
              <a:gdLst/>
              <a:ahLst/>
              <a:cxnLst/>
              <a:rect l="l" t="t" r="r" b="b"/>
              <a:pathLst>
                <a:path w="18414" h="18414">
                  <a:moveTo>
                    <a:pt x="0" y="9072"/>
                  </a:moveTo>
                  <a:lnTo>
                    <a:pt x="0" y="4050"/>
                  </a:lnTo>
                  <a:lnTo>
                    <a:pt x="4104" y="0"/>
                  </a:lnTo>
                  <a:lnTo>
                    <a:pt x="9072" y="0"/>
                  </a:lnTo>
                  <a:lnTo>
                    <a:pt x="14094" y="0"/>
                  </a:lnTo>
                  <a:lnTo>
                    <a:pt x="18198" y="4050"/>
                  </a:lnTo>
                  <a:lnTo>
                    <a:pt x="18198" y="9072"/>
                  </a:lnTo>
                  <a:lnTo>
                    <a:pt x="18198" y="14094"/>
                  </a:lnTo>
                  <a:lnTo>
                    <a:pt x="14094" y="18144"/>
                  </a:lnTo>
                  <a:lnTo>
                    <a:pt x="9072" y="18144"/>
                  </a:lnTo>
                  <a:lnTo>
                    <a:pt x="4104" y="18144"/>
                  </a:lnTo>
                  <a:lnTo>
                    <a:pt x="0" y="14094"/>
                  </a:lnTo>
                  <a:lnTo>
                    <a:pt x="0" y="9072"/>
                  </a:lnTo>
                </a:path>
              </a:pathLst>
            </a:custGeom>
            <a:ln w="5724">
              <a:solidFill>
                <a:srgbClr val="FDC086"/>
              </a:solidFill>
            </a:ln>
          </p:spPr>
          <p:txBody>
            <a:bodyPr wrap="square" lIns="0" tIns="0" rIns="0" bIns="0" rtlCol="0"/>
            <a:lstStyle/>
            <a:p>
              <a:endParaRPr/>
            </a:p>
          </p:txBody>
        </p:sp>
        <p:sp>
          <p:nvSpPr>
            <p:cNvPr id="46" name="object 46"/>
            <p:cNvSpPr/>
            <p:nvPr/>
          </p:nvSpPr>
          <p:spPr>
            <a:xfrm>
              <a:off x="1843223" y="2623789"/>
              <a:ext cx="18415" cy="18415"/>
            </a:xfrm>
            <a:custGeom>
              <a:avLst/>
              <a:gdLst/>
              <a:ahLst/>
              <a:cxnLst/>
              <a:rect l="l" t="t" r="r" b="b"/>
              <a:pathLst>
                <a:path w="18414"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FDC086"/>
            </a:solidFill>
          </p:spPr>
          <p:txBody>
            <a:bodyPr wrap="square" lIns="0" tIns="0" rIns="0" bIns="0" rtlCol="0"/>
            <a:lstStyle/>
            <a:p>
              <a:endParaRPr/>
            </a:p>
          </p:txBody>
        </p:sp>
        <p:sp>
          <p:nvSpPr>
            <p:cNvPr id="47" name="object 47"/>
            <p:cNvSpPr/>
            <p:nvPr/>
          </p:nvSpPr>
          <p:spPr>
            <a:xfrm>
              <a:off x="1843223" y="2623789"/>
              <a:ext cx="18415" cy="18415"/>
            </a:xfrm>
            <a:custGeom>
              <a:avLst/>
              <a:gdLst/>
              <a:ahLst/>
              <a:cxnLst/>
              <a:rect l="l" t="t" r="r" b="b"/>
              <a:pathLst>
                <a:path w="18414" h="18414">
                  <a:moveTo>
                    <a:pt x="0" y="9072"/>
                  </a:moveTo>
                  <a:lnTo>
                    <a:pt x="0" y="4050"/>
                  </a:lnTo>
                  <a:lnTo>
                    <a:pt x="4104" y="0"/>
                  </a:lnTo>
                  <a:lnTo>
                    <a:pt x="9126" y="0"/>
                  </a:lnTo>
                  <a:lnTo>
                    <a:pt x="14094" y="0"/>
                  </a:lnTo>
                  <a:lnTo>
                    <a:pt x="18198" y="4050"/>
                  </a:lnTo>
                  <a:lnTo>
                    <a:pt x="18198" y="9072"/>
                  </a:lnTo>
                  <a:lnTo>
                    <a:pt x="18198" y="14094"/>
                  </a:lnTo>
                  <a:lnTo>
                    <a:pt x="14094" y="18144"/>
                  </a:lnTo>
                  <a:lnTo>
                    <a:pt x="9126" y="18144"/>
                  </a:lnTo>
                  <a:lnTo>
                    <a:pt x="4104" y="18144"/>
                  </a:lnTo>
                  <a:lnTo>
                    <a:pt x="0" y="14094"/>
                  </a:lnTo>
                  <a:lnTo>
                    <a:pt x="0" y="9072"/>
                  </a:lnTo>
                </a:path>
              </a:pathLst>
            </a:custGeom>
            <a:ln w="5724">
              <a:solidFill>
                <a:srgbClr val="FDC086"/>
              </a:solidFill>
            </a:ln>
          </p:spPr>
          <p:txBody>
            <a:bodyPr wrap="square" lIns="0" tIns="0" rIns="0" bIns="0" rtlCol="0"/>
            <a:lstStyle/>
            <a:p>
              <a:endParaRPr/>
            </a:p>
          </p:txBody>
        </p:sp>
        <p:sp>
          <p:nvSpPr>
            <p:cNvPr id="48" name="object 48"/>
            <p:cNvSpPr/>
            <p:nvPr/>
          </p:nvSpPr>
          <p:spPr>
            <a:xfrm>
              <a:off x="1647687" y="2604403"/>
              <a:ext cx="18415" cy="18415"/>
            </a:xfrm>
            <a:custGeom>
              <a:avLst/>
              <a:gdLst/>
              <a:ahLst/>
              <a:cxnLst/>
              <a:rect l="l" t="t" r="r" b="b"/>
              <a:pathLst>
                <a:path w="18414" h="18414">
                  <a:moveTo>
                    <a:pt x="14094" y="0"/>
                  </a:moveTo>
                  <a:lnTo>
                    <a:pt x="4104" y="0"/>
                  </a:lnTo>
                  <a:lnTo>
                    <a:pt x="0" y="4104"/>
                  </a:lnTo>
                  <a:lnTo>
                    <a:pt x="0" y="9126"/>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49" name="object 49"/>
            <p:cNvSpPr/>
            <p:nvPr/>
          </p:nvSpPr>
          <p:spPr>
            <a:xfrm>
              <a:off x="1647687" y="2604403"/>
              <a:ext cx="18415" cy="18415"/>
            </a:xfrm>
            <a:custGeom>
              <a:avLst/>
              <a:gdLst/>
              <a:ahLst/>
              <a:cxnLst/>
              <a:rect l="l" t="t" r="r" b="b"/>
              <a:pathLst>
                <a:path w="18414" h="18414">
                  <a:moveTo>
                    <a:pt x="0" y="9126"/>
                  </a:moveTo>
                  <a:lnTo>
                    <a:pt x="0" y="4104"/>
                  </a:lnTo>
                  <a:lnTo>
                    <a:pt x="4104" y="0"/>
                  </a:lnTo>
                  <a:lnTo>
                    <a:pt x="9126" y="0"/>
                  </a:lnTo>
                  <a:lnTo>
                    <a:pt x="14094" y="0"/>
                  </a:lnTo>
                  <a:lnTo>
                    <a:pt x="18198" y="4104"/>
                  </a:lnTo>
                  <a:lnTo>
                    <a:pt x="18198" y="9126"/>
                  </a:lnTo>
                  <a:lnTo>
                    <a:pt x="18198" y="14094"/>
                  </a:lnTo>
                  <a:lnTo>
                    <a:pt x="14094" y="18198"/>
                  </a:lnTo>
                  <a:lnTo>
                    <a:pt x="9126" y="18198"/>
                  </a:lnTo>
                  <a:lnTo>
                    <a:pt x="4104" y="18198"/>
                  </a:lnTo>
                  <a:lnTo>
                    <a:pt x="0" y="14094"/>
                  </a:lnTo>
                  <a:lnTo>
                    <a:pt x="0" y="9126"/>
                  </a:lnTo>
                </a:path>
              </a:pathLst>
            </a:custGeom>
            <a:ln w="5724">
              <a:solidFill>
                <a:srgbClr val="7FC97F"/>
              </a:solidFill>
            </a:ln>
          </p:spPr>
          <p:txBody>
            <a:bodyPr wrap="square" lIns="0" tIns="0" rIns="0" bIns="0" rtlCol="0"/>
            <a:lstStyle/>
            <a:p>
              <a:endParaRPr/>
            </a:p>
          </p:txBody>
        </p:sp>
        <p:sp>
          <p:nvSpPr>
            <p:cNvPr id="50" name="object 50"/>
            <p:cNvSpPr/>
            <p:nvPr/>
          </p:nvSpPr>
          <p:spPr>
            <a:xfrm>
              <a:off x="1745482" y="2674333"/>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51" name="object 51"/>
            <p:cNvSpPr/>
            <p:nvPr/>
          </p:nvSpPr>
          <p:spPr>
            <a:xfrm>
              <a:off x="1745482" y="2674333"/>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BEAED4"/>
              </a:solidFill>
            </a:ln>
          </p:spPr>
          <p:txBody>
            <a:bodyPr wrap="square" lIns="0" tIns="0" rIns="0" bIns="0" rtlCol="0"/>
            <a:lstStyle/>
            <a:p>
              <a:endParaRPr/>
            </a:p>
          </p:txBody>
        </p:sp>
        <p:sp>
          <p:nvSpPr>
            <p:cNvPr id="52" name="object 52"/>
            <p:cNvSpPr/>
            <p:nvPr/>
          </p:nvSpPr>
          <p:spPr>
            <a:xfrm>
              <a:off x="1101635" y="2422367"/>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830" y="26946"/>
                  </a:lnTo>
                  <a:lnTo>
                    <a:pt x="34830" y="7830"/>
                  </a:lnTo>
                  <a:lnTo>
                    <a:pt x="27000" y="0"/>
                  </a:lnTo>
                  <a:close/>
                </a:path>
              </a:pathLst>
            </a:custGeom>
            <a:solidFill>
              <a:srgbClr val="FDC086"/>
            </a:solidFill>
          </p:spPr>
          <p:txBody>
            <a:bodyPr wrap="square" lIns="0" tIns="0" rIns="0" bIns="0" rtlCol="0"/>
            <a:lstStyle/>
            <a:p>
              <a:endParaRPr/>
            </a:p>
          </p:txBody>
        </p:sp>
        <p:sp>
          <p:nvSpPr>
            <p:cNvPr id="53" name="object 53"/>
            <p:cNvSpPr/>
            <p:nvPr/>
          </p:nvSpPr>
          <p:spPr>
            <a:xfrm>
              <a:off x="1101635" y="2422367"/>
              <a:ext cx="34925" cy="34925"/>
            </a:xfrm>
            <a:custGeom>
              <a:avLst/>
              <a:gdLst/>
              <a:ahLst/>
              <a:cxnLst/>
              <a:rect l="l" t="t" r="r" b="b"/>
              <a:pathLst>
                <a:path w="34925" h="34925">
                  <a:moveTo>
                    <a:pt x="0" y="17388"/>
                  </a:moveTo>
                  <a:lnTo>
                    <a:pt x="0" y="7830"/>
                  </a:lnTo>
                  <a:lnTo>
                    <a:pt x="7830" y="0"/>
                  </a:lnTo>
                  <a:lnTo>
                    <a:pt x="17388" y="0"/>
                  </a:lnTo>
                  <a:lnTo>
                    <a:pt x="27000" y="0"/>
                  </a:lnTo>
                  <a:lnTo>
                    <a:pt x="34830" y="7830"/>
                  </a:lnTo>
                  <a:lnTo>
                    <a:pt x="34830" y="17388"/>
                  </a:lnTo>
                  <a:lnTo>
                    <a:pt x="34830" y="26946"/>
                  </a:lnTo>
                  <a:lnTo>
                    <a:pt x="27000"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54" name="object 54"/>
            <p:cNvSpPr/>
            <p:nvPr/>
          </p:nvSpPr>
          <p:spPr>
            <a:xfrm>
              <a:off x="3203763" y="241324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55" name="object 55"/>
            <p:cNvSpPr/>
            <p:nvPr/>
          </p:nvSpPr>
          <p:spPr>
            <a:xfrm>
              <a:off x="3203763" y="241324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56" name="object 56"/>
            <p:cNvSpPr/>
            <p:nvPr/>
          </p:nvSpPr>
          <p:spPr>
            <a:xfrm>
              <a:off x="906100" y="2582047"/>
              <a:ext cx="34925" cy="34925"/>
            </a:xfrm>
            <a:custGeom>
              <a:avLst/>
              <a:gdLst/>
              <a:ahLst/>
              <a:cxnLst/>
              <a:rect l="l" t="t" r="r" b="b"/>
              <a:pathLst>
                <a:path w="34925" h="34925">
                  <a:moveTo>
                    <a:pt x="26946" y="0"/>
                  </a:moveTo>
                  <a:lnTo>
                    <a:pt x="7830" y="0"/>
                  </a:lnTo>
                  <a:lnTo>
                    <a:pt x="0" y="7830"/>
                  </a:lnTo>
                  <a:lnTo>
                    <a:pt x="0" y="17388"/>
                  </a:lnTo>
                  <a:lnTo>
                    <a:pt x="0" y="27000"/>
                  </a:lnTo>
                  <a:lnTo>
                    <a:pt x="7830" y="34776"/>
                  </a:lnTo>
                  <a:lnTo>
                    <a:pt x="26946" y="34776"/>
                  </a:lnTo>
                  <a:lnTo>
                    <a:pt x="34776" y="27000"/>
                  </a:lnTo>
                  <a:lnTo>
                    <a:pt x="34776" y="7830"/>
                  </a:lnTo>
                  <a:lnTo>
                    <a:pt x="26946" y="0"/>
                  </a:lnTo>
                  <a:close/>
                </a:path>
              </a:pathLst>
            </a:custGeom>
            <a:solidFill>
              <a:srgbClr val="7FC97F"/>
            </a:solidFill>
          </p:spPr>
          <p:txBody>
            <a:bodyPr wrap="square" lIns="0" tIns="0" rIns="0" bIns="0" rtlCol="0"/>
            <a:lstStyle/>
            <a:p>
              <a:endParaRPr/>
            </a:p>
          </p:txBody>
        </p:sp>
        <p:sp>
          <p:nvSpPr>
            <p:cNvPr id="57" name="object 57"/>
            <p:cNvSpPr/>
            <p:nvPr/>
          </p:nvSpPr>
          <p:spPr>
            <a:xfrm>
              <a:off x="906100" y="2582047"/>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7000"/>
                  </a:lnTo>
                  <a:lnTo>
                    <a:pt x="26946" y="34776"/>
                  </a:lnTo>
                  <a:lnTo>
                    <a:pt x="17388" y="34776"/>
                  </a:lnTo>
                  <a:lnTo>
                    <a:pt x="7830" y="34776"/>
                  </a:lnTo>
                  <a:lnTo>
                    <a:pt x="0" y="27000"/>
                  </a:lnTo>
                  <a:lnTo>
                    <a:pt x="0" y="17388"/>
                  </a:lnTo>
                </a:path>
              </a:pathLst>
            </a:custGeom>
            <a:ln w="5724">
              <a:solidFill>
                <a:srgbClr val="7FC97F"/>
              </a:solidFill>
            </a:ln>
          </p:spPr>
          <p:txBody>
            <a:bodyPr wrap="square" lIns="0" tIns="0" rIns="0" bIns="0" rtlCol="0"/>
            <a:lstStyle/>
            <a:p>
              <a:endParaRPr/>
            </a:p>
          </p:txBody>
        </p:sp>
        <p:sp>
          <p:nvSpPr>
            <p:cNvPr id="58" name="object 58"/>
            <p:cNvSpPr/>
            <p:nvPr/>
          </p:nvSpPr>
          <p:spPr>
            <a:xfrm>
              <a:off x="3105968" y="2586799"/>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776" y="26946"/>
                  </a:lnTo>
                  <a:lnTo>
                    <a:pt x="34776" y="7830"/>
                  </a:lnTo>
                  <a:lnTo>
                    <a:pt x="27000" y="0"/>
                  </a:lnTo>
                  <a:close/>
                </a:path>
              </a:pathLst>
            </a:custGeom>
            <a:solidFill>
              <a:srgbClr val="7FC97F"/>
            </a:solidFill>
          </p:spPr>
          <p:txBody>
            <a:bodyPr wrap="square" lIns="0" tIns="0" rIns="0" bIns="0" rtlCol="0"/>
            <a:lstStyle/>
            <a:p>
              <a:endParaRPr/>
            </a:p>
          </p:txBody>
        </p:sp>
        <p:sp>
          <p:nvSpPr>
            <p:cNvPr id="59" name="object 59"/>
            <p:cNvSpPr/>
            <p:nvPr/>
          </p:nvSpPr>
          <p:spPr>
            <a:xfrm>
              <a:off x="3105968" y="2586799"/>
              <a:ext cx="34925" cy="34925"/>
            </a:xfrm>
            <a:custGeom>
              <a:avLst/>
              <a:gdLst/>
              <a:ahLst/>
              <a:cxnLst/>
              <a:rect l="l" t="t" r="r" b="b"/>
              <a:pathLst>
                <a:path w="34925" h="34925">
                  <a:moveTo>
                    <a:pt x="0" y="17388"/>
                  </a:moveTo>
                  <a:lnTo>
                    <a:pt x="0" y="7830"/>
                  </a:lnTo>
                  <a:lnTo>
                    <a:pt x="7830" y="0"/>
                  </a:lnTo>
                  <a:lnTo>
                    <a:pt x="17388" y="0"/>
                  </a:lnTo>
                  <a:lnTo>
                    <a:pt x="27000" y="0"/>
                  </a:lnTo>
                  <a:lnTo>
                    <a:pt x="34776" y="7830"/>
                  </a:lnTo>
                  <a:lnTo>
                    <a:pt x="34776" y="17388"/>
                  </a:lnTo>
                  <a:lnTo>
                    <a:pt x="34776" y="26946"/>
                  </a:lnTo>
                  <a:lnTo>
                    <a:pt x="27000"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0" name="object 60"/>
            <p:cNvSpPr/>
            <p:nvPr/>
          </p:nvSpPr>
          <p:spPr>
            <a:xfrm>
              <a:off x="2470491" y="2617417"/>
              <a:ext cx="34925" cy="34925"/>
            </a:xfrm>
            <a:custGeom>
              <a:avLst/>
              <a:gdLst/>
              <a:ahLst/>
              <a:cxnLst/>
              <a:rect l="l" t="t" r="r" b="b"/>
              <a:pathLst>
                <a:path w="34925" h="34925">
                  <a:moveTo>
                    <a:pt x="26946" y="0"/>
                  </a:moveTo>
                  <a:lnTo>
                    <a:pt x="7830" y="0"/>
                  </a:lnTo>
                  <a:lnTo>
                    <a:pt x="0" y="7776"/>
                  </a:lnTo>
                  <a:lnTo>
                    <a:pt x="0" y="17388"/>
                  </a:lnTo>
                  <a:lnTo>
                    <a:pt x="0" y="26946"/>
                  </a:lnTo>
                  <a:lnTo>
                    <a:pt x="7830" y="34776"/>
                  </a:lnTo>
                  <a:lnTo>
                    <a:pt x="26946" y="34776"/>
                  </a:lnTo>
                  <a:lnTo>
                    <a:pt x="34776" y="26946"/>
                  </a:lnTo>
                  <a:lnTo>
                    <a:pt x="34776" y="7776"/>
                  </a:lnTo>
                  <a:lnTo>
                    <a:pt x="26946" y="0"/>
                  </a:lnTo>
                  <a:close/>
                </a:path>
              </a:pathLst>
            </a:custGeom>
            <a:solidFill>
              <a:srgbClr val="BEAED4"/>
            </a:solidFill>
          </p:spPr>
          <p:txBody>
            <a:bodyPr wrap="square" lIns="0" tIns="0" rIns="0" bIns="0" rtlCol="0"/>
            <a:lstStyle/>
            <a:p>
              <a:endParaRPr/>
            </a:p>
          </p:txBody>
        </p:sp>
        <p:sp>
          <p:nvSpPr>
            <p:cNvPr id="61" name="object 61"/>
            <p:cNvSpPr/>
            <p:nvPr/>
          </p:nvSpPr>
          <p:spPr>
            <a:xfrm>
              <a:off x="2470491" y="2617417"/>
              <a:ext cx="34925" cy="34925"/>
            </a:xfrm>
            <a:custGeom>
              <a:avLst/>
              <a:gdLst/>
              <a:ahLst/>
              <a:cxnLst/>
              <a:rect l="l" t="t" r="r" b="b"/>
              <a:pathLst>
                <a:path w="34925" h="34925">
                  <a:moveTo>
                    <a:pt x="0" y="17388"/>
                  </a:moveTo>
                  <a:lnTo>
                    <a:pt x="0" y="7776"/>
                  </a:lnTo>
                  <a:lnTo>
                    <a:pt x="7830" y="0"/>
                  </a:lnTo>
                  <a:lnTo>
                    <a:pt x="17388" y="0"/>
                  </a:lnTo>
                  <a:lnTo>
                    <a:pt x="26946" y="0"/>
                  </a:lnTo>
                  <a:lnTo>
                    <a:pt x="34776" y="7776"/>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62" name="object 62"/>
            <p:cNvSpPr/>
            <p:nvPr/>
          </p:nvSpPr>
          <p:spPr>
            <a:xfrm>
              <a:off x="1834961" y="2615473"/>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63" name="object 63"/>
            <p:cNvSpPr/>
            <p:nvPr/>
          </p:nvSpPr>
          <p:spPr>
            <a:xfrm>
              <a:off x="1834961" y="2615473"/>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64" name="object 64"/>
            <p:cNvSpPr/>
            <p:nvPr/>
          </p:nvSpPr>
          <p:spPr>
            <a:xfrm>
              <a:off x="1639425" y="2596141"/>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5" name="object 65"/>
            <p:cNvSpPr/>
            <p:nvPr/>
          </p:nvSpPr>
          <p:spPr>
            <a:xfrm>
              <a:off x="1639425" y="2596141"/>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6" name="object 66"/>
            <p:cNvSpPr/>
            <p:nvPr/>
          </p:nvSpPr>
          <p:spPr>
            <a:xfrm>
              <a:off x="2372697" y="2614987"/>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7" name="object 67"/>
            <p:cNvSpPr/>
            <p:nvPr/>
          </p:nvSpPr>
          <p:spPr>
            <a:xfrm>
              <a:off x="2372697" y="2614987"/>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8" name="object 68"/>
            <p:cNvSpPr/>
            <p:nvPr/>
          </p:nvSpPr>
          <p:spPr>
            <a:xfrm>
              <a:off x="3301557" y="2704682"/>
              <a:ext cx="34925" cy="34925"/>
            </a:xfrm>
            <a:custGeom>
              <a:avLst/>
              <a:gdLst/>
              <a:ahLst/>
              <a:cxnLst/>
              <a:rect l="l" t="t" r="r" b="b"/>
              <a:pathLst>
                <a:path w="34925" h="34925">
                  <a:moveTo>
                    <a:pt x="26946" y="0"/>
                  </a:moveTo>
                  <a:lnTo>
                    <a:pt x="7776" y="0"/>
                  </a:lnTo>
                  <a:lnTo>
                    <a:pt x="0" y="7830"/>
                  </a:lnTo>
                  <a:lnTo>
                    <a:pt x="0" y="17388"/>
                  </a:lnTo>
                  <a:lnTo>
                    <a:pt x="0" y="27000"/>
                  </a:lnTo>
                  <a:lnTo>
                    <a:pt x="7776" y="34776"/>
                  </a:lnTo>
                  <a:lnTo>
                    <a:pt x="26946" y="34776"/>
                  </a:lnTo>
                  <a:lnTo>
                    <a:pt x="34776" y="27000"/>
                  </a:lnTo>
                  <a:lnTo>
                    <a:pt x="34776" y="7830"/>
                  </a:lnTo>
                  <a:lnTo>
                    <a:pt x="26946" y="0"/>
                  </a:lnTo>
                  <a:close/>
                </a:path>
              </a:pathLst>
            </a:custGeom>
            <a:solidFill>
              <a:srgbClr val="FDC086"/>
            </a:solidFill>
          </p:spPr>
          <p:txBody>
            <a:bodyPr wrap="square" lIns="0" tIns="0" rIns="0" bIns="0" rtlCol="0"/>
            <a:lstStyle/>
            <a:p>
              <a:endParaRPr/>
            </a:p>
          </p:txBody>
        </p:sp>
        <p:sp>
          <p:nvSpPr>
            <p:cNvPr id="69" name="object 69"/>
            <p:cNvSpPr/>
            <p:nvPr/>
          </p:nvSpPr>
          <p:spPr>
            <a:xfrm>
              <a:off x="3301557" y="2704682"/>
              <a:ext cx="34925" cy="34925"/>
            </a:xfrm>
            <a:custGeom>
              <a:avLst/>
              <a:gdLst/>
              <a:ahLst/>
              <a:cxnLst/>
              <a:rect l="l" t="t" r="r" b="b"/>
              <a:pathLst>
                <a:path w="34925" h="34925">
                  <a:moveTo>
                    <a:pt x="0" y="17388"/>
                  </a:moveTo>
                  <a:lnTo>
                    <a:pt x="0" y="7830"/>
                  </a:lnTo>
                  <a:lnTo>
                    <a:pt x="7776" y="0"/>
                  </a:lnTo>
                  <a:lnTo>
                    <a:pt x="17388" y="0"/>
                  </a:lnTo>
                  <a:lnTo>
                    <a:pt x="26946" y="0"/>
                  </a:lnTo>
                  <a:lnTo>
                    <a:pt x="34776" y="7830"/>
                  </a:lnTo>
                  <a:lnTo>
                    <a:pt x="34776" y="17388"/>
                  </a:lnTo>
                  <a:lnTo>
                    <a:pt x="34776" y="27000"/>
                  </a:lnTo>
                  <a:lnTo>
                    <a:pt x="26946" y="34776"/>
                  </a:lnTo>
                  <a:lnTo>
                    <a:pt x="17388" y="34776"/>
                  </a:lnTo>
                  <a:lnTo>
                    <a:pt x="7776" y="34776"/>
                  </a:lnTo>
                  <a:lnTo>
                    <a:pt x="0" y="27000"/>
                  </a:lnTo>
                  <a:lnTo>
                    <a:pt x="0" y="17388"/>
                  </a:lnTo>
                </a:path>
              </a:pathLst>
            </a:custGeom>
            <a:ln w="5724">
              <a:solidFill>
                <a:srgbClr val="FDC086"/>
              </a:solidFill>
            </a:ln>
          </p:spPr>
          <p:txBody>
            <a:bodyPr wrap="square" lIns="0" tIns="0" rIns="0" bIns="0" rtlCol="0"/>
            <a:lstStyle/>
            <a:p>
              <a:endParaRPr/>
            </a:p>
          </p:txBody>
        </p:sp>
        <p:sp>
          <p:nvSpPr>
            <p:cNvPr id="70" name="object 70"/>
            <p:cNvSpPr/>
            <p:nvPr/>
          </p:nvSpPr>
          <p:spPr>
            <a:xfrm>
              <a:off x="1737166" y="2666017"/>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71" name="object 71"/>
            <p:cNvSpPr/>
            <p:nvPr/>
          </p:nvSpPr>
          <p:spPr>
            <a:xfrm>
              <a:off x="1737166" y="2666017"/>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72" name="object 72"/>
            <p:cNvSpPr/>
            <p:nvPr/>
          </p:nvSpPr>
          <p:spPr>
            <a:xfrm>
              <a:off x="1003894" y="2709163"/>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73" name="object 73"/>
            <p:cNvSpPr/>
            <p:nvPr/>
          </p:nvSpPr>
          <p:spPr>
            <a:xfrm>
              <a:off x="1003894" y="2709163"/>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74" name="object 74"/>
            <p:cNvSpPr/>
            <p:nvPr/>
          </p:nvSpPr>
          <p:spPr>
            <a:xfrm>
              <a:off x="2568232" y="2673469"/>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75" name="object 75"/>
            <p:cNvSpPr/>
            <p:nvPr/>
          </p:nvSpPr>
          <p:spPr>
            <a:xfrm>
              <a:off x="2568232" y="2673469"/>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76" name="object 76"/>
            <p:cNvSpPr/>
            <p:nvPr/>
          </p:nvSpPr>
          <p:spPr>
            <a:xfrm>
              <a:off x="581287" y="1715664"/>
              <a:ext cx="3080385" cy="1159510"/>
            </a:xfrm>
            <a:custGeom>
              <a:avLst/>
              <a:gdLst/>
              <a:ahLst/>
              <a:cxnLst/>
              <a:rect l="l" t="t" r="r" b="b"/>
              <a:pathLst>
                <a:path w="3080385" h="1159510">
                  <a:moveTo>
                    <a:pt x="0" y="1158902"/>
                  </a:moveTo>
                  <a:lnTo>
                    <a:pt x="3079804" y="1158902"/>
                  </a:lnTo>
                  <a:lnTo>
                    <a:pt x="3079804" y="0"/>
                  </a:lnTo>
                  <a:lnTo>
                    <a:pt x="0" y="0"/>
                  </a:lnTo>
                  <a:lnTo>
                    <a:pt x="0" y="1158902"/>
                  </a:lnTo>
                  <a:close/>
                </a:path>
              </a:pathLst>
            </a:custGeom>
            <a:ln w="5778">
              <a:solidFill>
                <a:srgbClr val="333333"/>
              </a:solidFill>
            </a:ln>
          </p:spPr>
          <p:txBody>
            <a:bodyPr wrap="square" lIns="0" tIns="0" rIns="0" bIns="0" rtlCol="0"/>
            <a:lstStyle/>
            <a:p>
              <a:endParaRPr/>
            </a:p>
          </p:txBody>
        </p:sp>
      </p:grpSp>
      <p:sp>
        <p:nvSpPr>
          <p:cNvPr id="77" name="object 77"/>
          <p:cNvSpPr txBox="1"/>
          <p:nvPr/>
        </p:nvSpPr>
        <p:spPr>
          <a:xfrm>
            <a:off x="460110" y="2778058"/>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0.00</a:t>
            </a:r>
            <a:endParaRPr sz="350">
              <a:latin typeface="Microsoft Sans Serif"/>
              <a:cs typeface="Microsoft Sans Serif"/>
            </a:endParaRPr>
          </a:p>
        </p:txBody>
      </p:sp>
      <p:sp>
        <p:nvSpPr>
          <p:cNvPr id="78" name="object 78"/>
          <p:cNvSpPr txBox="1"/>
          <p:nvPr/>
        </p:nvSpPr>
        <p:spPr>
          <a:xfrm>
            <a:off x="460110" y="2512106"/>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0.25</a:t>
            </a:r>
            <a:endParaRPr sz="350">
              <a:latin typeface="Microsoft Sans Serif"/>
              <a:cs typeface="Microsoft Sans Serif"/>
            </a:endParaRPr>
          </a:p>
        </p:txBody>
      </p:sp>
      <p:sp>
        <p:nvSpPr>
          <p:cNvPr id="79" name="object 79"/>
          <p:cNvSpPr txBox="1"/>
          <p:nvPr/>
        </p:nvSpPr>
        <p:spPr>
          <a:xfrm>
            <a:off x="460110" y="2246208"/>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0.50</a:t>
            </a:r>
            <a:endParaRPr sz="350">
              <a:latin typeface="Microsoft Sans Serif"/>
              <a:cs typeface="Microsoft Sans Serif"/>
            </a:endParaRPr>
          </a:p>
        </p:txBody>
      </p:sp>
      <p:sp>
        <p:nvSpPr>
          <p:cNvPr id="80" name="object 80"/>
          <p:cNvSpPr txBox="1"/>
          <p:nvPr/>
        </p:nvSpPr>
        <p:spPr>
          <a:xfrm>
            <a:off x="460110" y="1980310"/>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0.75</a:t>
            </a:r>
            <a:endParaRPr sz="350">
              <a:latin typeface="Microsoft Sans Serif"/>
              <a:cs typeface="Microsoft Sans Serif"/>
            </a:endParaRPr>
          </a:p>
        </p:txBody>
      </p:sp>
      <p:sp>
        <p:nvSpPr>
          <p:cNvPr id="81" name="object 81"/>
          <p:cNvSpPr txBox="1"/>
          <p:nvPr/>
        </p:nvSpPr>
        <p:spPr>
          <a:xfrm>
            <a:off x="460110" y="1714358"/>
            <a:ext cx="107314"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1.00</a:t>
            </a:r>
            <a:endParaRPr sz="350">
              <a:latin typeface="Microsoft Sans Serif"/>
              <a:cs typeface="Microsoft Sans Serif"/>
            </a:endParaRPr>
          </a:p>
        </p:txBody>
      </p:sp>
      <p:sp>
        <p:nvSpPr>
          <p:cNvPr id="82" name="object 82"/>
          <p:cNvSpPr/>
          <p:nvPr/>
        </p:nvSpPr>
        <p:spPr>
          <a:xfrm>
            <a:off x="566491" y="1758216"/>
            <a:ext cx="2654935" cy="1131570"/>
          </a:xfrm>
          <a:custGeom>
            <a:avLst/>
            <a:gdLst/>
            <a:ahLst/>
            <a:cxnLst/>
            <a:rect l="l" t="t" r="r" b="b"/>
            <a:pathLst>
              <a:path w="2654935" h="1131570">
                <a:moveTo>
                  <a:pt x="0" y="1063699"/>
                </a:moveTo>
                <a:lnTo>
                  <a:pt x="14796" y="1063699"/>
                </a:lnTo>
              </a:path>
              <a:path w="2654935" h="1131570">
                <a:moveTo>
                  <a:pt x="0" y="797747"/>
                </a:moveTo>
                <a:lnTo>
                  <a:pt x="14796" y="797747"/>
                </a:lnTo>
              </a:path>
              <a:path w="2654935" h="1131570">
                <a:moveTo>
                  <a:pt x="0" y="531849"/>
                </a:moveTo>
                <a:lnTo>
                  <a:pt x="14796" y="531849"/>
                </a:lnTo>
              </a:path>
              <a:path w="2654935" h="1131570">
                <a:moveTo>
                  <a:pt x="0" y="265951"/>
                </a:moveTo>
                <a:lnTo>
                  <a:pt x="14796" y="265951"/>
                </a:lnTo>
              </a:path>
              <a:path w="2654935" h="1131570">
                <a:moveTo>
                  <a:pt x="0" y="0"/>
                </a:moveTo>
                <a:lnTo>
                  <a:pt x="14796" y="0"/>
                </a:lnTo>
              </a:path>
              <a:path w="2654935" h="1131570">
                <a:moveTo>
                  <a:pt x="454791" y="1131146"/>
                </a:moveTo>
                <a:lnTo>
                  <a:pt x="454791" y="1116350"/>
                </a:lnTo>
              </a:path>
              <a:path w="2654935" h="1131570">
                <a:moveTo>
                  <a:pt x="1188062" y="1131146"/>
                </a:moveTo>
                <a:lnTo>
                  <a:pt x="1188062" y="1116350"/>
                </a:lnTo>
              </a:path>
              <a:path w="2654935" h="1131570">
                <a:moveTo>
                  <a:pt x="1921388" y="1131146"/>
                </a:moveTo>
                <a:lnTo>
                  <a:pt x="1921388" y="1116350"/>
                </a:lnTo>
              </a:path>
              <a:path w="2654935" h="1131570">
                <a:moveTo>
                  <a:pt x="2654659" y="1131146"/>
                </a:moveTo>
                <a:lnTo>
                  <a:pt x="2654659" y="1116350"/>
                </a:lnTo>
              </a:path>
            </a:pathLst>
          </a:custGeom>
          <a:ln w="5778">
            <a:solidFill>
              <a:srgbClr val="333333"/>
            </a:solidFill>
          </a:ln>
        </p:spPr>
        <p:txBody>
          <a:bodyPr wrap="square" lIns="0" tIns="0" rIns="0" bIns="0" rtlCol="0"/>
          <a:lstStyle/>
          <a:p>
            <a:endParaRPr/>
          </a:p>
        </p:txBody>
      </p:sp>
      <p:sp>
        <p:nvSpPr>
          <p:cNvPr id="83" name="object 83"/>
          <p:cNvSpPr txBox="1"/>
          <p:nvPr/>
        </p:nvSpPr>
        <p:spPr>
          <a:xfrm>
            <a:off x="1007782"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a:t>
            </a:r>
            <a:endParaRPr sz="350">
              <a:latin typeface="Microsoft Sans Serif"/>
              <a:cs typeface="Microsoft Sans Serif"/>
            </a:endParaRPr>
          </a:p>
        </p:txBody>
      </p:sp>
      <p:sp>
        <p:nvSpPr>
          <p:cNvPr id="84" name="object 84"/>
          <p:cNvSpPr txBox="1"/>
          <p:nvPr/>
        </p:nvSpPr>
        <p:spPr>
          <a:xfrm>
            <a:off x="1741054"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2</a:t>
            </a:r>
            <a:endParaRPr sz="350">
              <a:latin typeface="Microsoft Sans Serif"/>
              <a:cs typeface="Microsoft Sans Serif"/>
            </a:endParaRPr>
          </a:p>
        </p:txBody>
      </p:sp>
      <p:sp>
        <p:nvSpPr>
          <p:cNvPr id="85" name="object 85"/>
          <p:cNvSpPr txBox="1"/>
          <p:nvPr/>
        </p:nvSpPr>
        <p:spPr>
          <a:xfrm>
            <a:off x="2474325"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3</a:t>
            </a:r>
            <a:endParaRPr sz="350">
              <a:latin typeface="Microsoft Sans Serif"/>
              <a:cs typeface="Microsoft Sans Serif"/>
            </a:endParaRPr>
          </a:p>
        </p:txBody>
      </p:sp>
      <p:sp>
        <p:nvSpPr>
          <p:cNvPr id="86" name="object 86"/>
          <p:cNvSpPr txBox="1"/>
          <p:nvPr/>
        </p:nvSpPr>
        <p:spPr>
          <a:xfrm>
            <a:off x="3207651"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4</a:t>
            </a:r>
            <a:endParaRPr sz="350">
              <a:latin typeface="Microsoft Sans Serif"/>
              <a:cs typeface="Microsoft Sans Serif"/>
            </a:endParaRPr>
          </a:p>
        </p:txBody>
      </p:sp>
      <p:sp>
        <p:nvSpPr>
          <p:cNvPr id="87" name="object 87"/>
          <p:cNvSpPr txBox="1"/>
          <p:nvPr/>
        </p:nvSpPr>
        <p:spPr>
          <a:xfrm>
            <a:off x="2043618" y="2932121"/>
            <a:ext cx="168275" cy="9715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Score</a:t>
            </a:r>
            <a:endParaRPr sz="450">
              <a:latin typeface="Microsoft Sans Serif"/>
              <a:cs typeface="Microsoft Sans Serif"/>
            </a:endParaRPr>
          </a:p>
        </p:txBody>
      </p:sp>
      <p:sp>
        <p:nvSpPr>
          <p:cNvPr id="88" name="object 88"/>
          <p:cNvSpPr txBox="1"/>
          <p:nvPr/>
        </p:nvSpPr>
        <p:spPr>
          <a:xfrm>
            <a:off x="365773" y="2143724"/>
            <a:ext cx="92075" cy="30289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Probability</a:t>
            </a:r>
            <a:endParaRPr sz="450">
              <a:latin typeface="Microsoft Sans Serif"/>
              <a:cs typeface="Microsoft Sans Serif"/>
            </a:endParaRPr>
          </a:p>
        </p:txBody>
      </p:sp>
      <p:grpSp>
        <p:nvGrpSpPr>
          <p:cNvPr id="89" name="object 89"/>
          <p:cNvGrpSpPr/>
          <p:nvPr/>
        </p:nvGrpSpPr>
        <p:grpSpPr>
          <a:xfrm>
            <a:off x="3784591" y="2207122"/>
            <a:ext cx="24130" cy="261620"/>
            <a:chOff x="3784591" y="2207122"/>
            <a:chExt cx="24130" cy="261620"/>
          </a:xfrm>
        </p:grpSpPr>
        <p:sp>
          <p:nvSpPr>
            <p:cNvPr id="90" name="object 90"/>
            <p:cNvSpPr/>
            <p:nvPr/>
          </p:nvSpPr>
          <p:spPr>
            <a:xfrm>
              <a:off x="3796525" y="2207122"/>
              <a:ext cx="0" cy="74930"/>
            </a:xfrm>
            <a:custGeom>
              <a:avLst/>
              <a:gdLst/>
              <a:ahLst/>
              <a:cxnLst/>
              <a:rect l="l" t="t" r="r" b="b"/>
              <a:pathLst>
                <a:path h="74930">
                  <a:moveTo>
                    <a:pt x="0" y="74682"/>
                  </a:moveTo>
                  <a:lnTo>
                    <a:pt x="0" y="0"/>
                  </a:lnTo>
                </a:path>
              </a:pathLst>
            </a:custGeom>
            <a:ln w="6912">
              <a:solidFill>
                <a:srgbClr val="7FC97F"/>
              </a:solidFill>
            </a:ln>
          </p:spPr>
          <p:txBody>
            <a:bodyPr wrap="square" lIns="0" tIns="0" rIns="0" bIns="0" rtlCol="0"/>
            <a:lstStyle/>
            <a:p>
              <a:endParaRPr/>
            </a:p>
          </p:txBody>
        </p:sp>
        <p:sp>
          <p:nvSpPr>
            <p:cNvPr id="91" name="object 91"/>
            <p:cNvSpPr/>
            <p:nvPr/>
          </p:nvSpPr>
          <p:spPr>
            <a:xfrm>
              <a:off x="3787453" y="2235364"/>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92" name="object 92"/>
            <p:cNvSpPr/>
            <p:nvPr/>
          </p:nvSpPr>
          <p:spPr>
            <a:xfrm>
              <a:off x="3787453" y="2235364"/>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93" name="object 93"/>
            <p:cNvSpPr/>
            <p:nvPr/>
          </p:nvSpPr>
          <p:spPr>
            <a:xfrm>
              <a:off x="3796525" y="2300434"/>
              <a:ext cx="0" cy="74930"/>
            </a:xfrm>
            <a:custGeom>
              <a:avLst/>
              <a:gdLst/>
              <a:ahLst/>
              <a:cxnLst/>
              <a:rect l="l" t="t" r="r" b="b"/>
              <a:pathLst>
                <a:path h="74930">
                  <a:moveTo>
                    <a:pt x="0" y="74682"/>
                  </a:moveTo>
                  <a:lnTo>
                    <a:pt x="0" y="0"/>
                  </a:lnTo>
                </a:path>
              </a:pathLst>
            </a:custGeom>
            <a:ln w="6912">
              <a:solidFill>
                <a:srgbClr val="BEAED4"/>
              </a:solidFill>
            </a:ln>
          </p:spPr>
          <p:txBody>
            <a:bodyPr wrap="square" lIns="0" tIns="0" rIns="0" bIns="0" rtlCol="0"/>
            <a:lstStyle/>
            <a:p>
              <a:endParaRPr/>
            </a:p>
          </p:txBody>
        </p:sp>
        <p:sp>
          <p:nvSpPr>
            <p:cNvPr id="94" name="object 94"/>
            <p:cNvSpPr/>
            <p:nvPr/>
          </p:nvSpPr>
          <p:spPr>
            <a:xfrm>
              <a:off x="3787453" y="2328677"/>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95" name="object 95"/>
            <p:cNvSpPr/>
            <p:nvPr/>
          </p:nvSpPr>
          <p:spPr>
            <a:xfrm>
              <a:off x="3787453" y="2328677"/>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BEAED4"/>
              </a:solidFill>
            </a:ln>
          </p:spPr>
          <p:txBody>
            <a:bodyPr wrap="square" lIns="0" tIns="0" rIns="0" bIns="0" rtlCol="0"/>
            <a:lstStyle/>
            <a:p>
              <a:endParaRPr/>
            </a:p>
          </p:txBody>
        </p:sp>
        <p:sp>
          <p:nvSpPr>
            <p:cNvPr id="96" name="object 96"/>
            <p:cNvSpPr/>
            <p:nvPr/>
          </p:nvSpPr>
          <p:spPr>
            <a:xfrm>
              <a:off x="3796525" y="2393747"/>
              <a:ext cx="0" cy="74930"/>
            </a:xfrm>
            <a:custGeom>
              <a:avLst/>
              <a:gdLst/>
              <a:ahLst/>
              <a:cxnLst/>
              <a:rect l="l" t="t" r="r" b="b"/>
              <a:pathLst>
                <a:path h="74930">
                  <a:moveTo>
                    <a:pt x="0" y="74682"/>
                  </a:moveTo>
                  <a:lnTo>
                    <a:pt x="0" y="0"/>
                  </a:lnTo>
                </a:path>
              </a:pathLst>
            </a:custGeom>
            <a:ln w="6912">
              <a:solidFill>
                <a:srgbClr val="FDC086"/>
              </a:solidFill>
            </a:ln>
          </p:spPr>
          <p:txBody>
            <a:bodyPr wrap="square" lIns="0" tIns="0" rIns="0" bIns="0" rtlCol="0"/>
            <a:lstStyle/>
            <a:p>
              <a:endParaRPr/>
            </a:p>
          </p:txBody>
        </p:sp>
        <p:sp>
          <p:nvSpPr>
            <p:cNvPr id="97" name="object 97"/>
            <p:cNvSpPr/>
            <p:nvPr/>
          </p:nvSpPr>
          <p:spPr>
            <a:xfrm>
              <a:off x="3787453" y="2421989"/>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98" name="object 98"/>
            <p:cNvSpPr/>
            <p:nvPr/>
          </p:nvSpPr>
          <p:spPr>
            <a:xfrm>
              <a:off x="3787453" y="2421989"/>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FDC086"/>
              </a:solidFill>
            </a:ln>
          </p:spPr>
          <p:txBody>
            <a:bodyPr wrap="square" lIns="0" tIns="0" rIns="0" bIns="0" rtlCol="0"/>
            <a:lstStyle/>
            <a:p>
              <a:endParaRPr/>
            </a:p>
          </p:txBody>
        </p:sp>
      </p:grpSp>
      <p:sp>
        <p:nvSpPr>
          <p:cNvPr id="99" name="object 99"/>
          <p:cNvSpPr txBox="1"/>
          <p:nvPr/>
        </p:nvSpPr>
        <p:spPr>
          <a:xfrm>
            <a:off x="3749869" y="2089553"/>
            <a:ext cx="452120" cy="38163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belief</a:t>
            </a:r>
            <a:endParaRPr sz="450">
              <a:latin typeface="Microsoft Sans Serif"/>
              <a:cs typeface="Microsoft Sans Serif"/>
            </a:endParaRPr>
          </a:p>
          <a:p>
            <a:pPr marL="122555" marR="5080">
              <a:lnSpc>
                <a:spcPct val="174900"/>
              </a:lnSpc>
              <a:spcBef>
                <a:spcPts val="35"/>
              </a:spcBef>
            </a:pPr>
            <a:r>
              <a:rPr sz="350" spc="15" dirty="0">
                <a:latin typeface="Microsoft Sans Serif"/>
                <a:cs typeface="Microsoft Sans Serif"/>
              </a:rPr>
              <a:t>moderate </a:t>
            </a:r>
            <a:r>
              <a:rPr sz="350" spc="20" dirty="0">
                <a:latin typeface="Microsoft Sans Serif"/>
                <a:cs typeface="Microsoft Sans Serif"/>
              </a:rPr>
              <a:t> </a:t>
            </a:r>
            <a:r>
              <a:rPr sz="350" spc="10" dirty="0">
                <a:latin typeface="Microsoft Sans Serif"/>
                <a:cs typeface="Microsoft Sans Serif"/>
              </a:rPr>
              <a:t>liberal </a:t>
            </a:r>
            <a:r>
              <a:rPr sz="350" spc="15" dirty="0">
                <a:latin typeface="Microsoft Sans Serif"/>
                <a:cs typeface="Microsoft Sans Serif"/>
              </a:rPr>
              <a:t> </a:t>
            </a:r>
            <a:r>
              <a:rPr sz="350" spc="10" dirty="0">
                <a:latin typeface="Microsoft Sans Serif"/>
                <a:cs typeface="Microsoft Sans Serif"/>
              </a:rPr>
              <a:t>fundamentalist</a:t>
            </a:r>
            <a:endParaRPr sz="350">
              <a:latin typeface="Microsoft Sans Serif"/>
              <a:cs typeface="Microsoft Sans Serif"/>
            </a:endParaRPr>
          </a:p>
        </p:txBody>
      </p:sp>
      <p:sp>
        <p:nvSpPr>
          <p:cNvPr id="100" name="object 100"/>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58</a:t>
            </a:r>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55016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Fitting</a:t>
            </a:r>
            <a:r>
              <a:rPr sz="1200" spc="95" dirty="0">
                <a:solidFill>
                  <a:srgbClr val="F9F9F9"/>
                </a:solidFill>
              </a:rPr>
              <a:t> </a:t>
            </a:r>
            <a:r>
              <a:rPr sz="1200" spc="-55" dirty="0">
                <a:solidFill>
                  <a:srgbClr val="F9F9F9"/>
                </a:solidFill>
              </a:rPr>
              <a:t>our</a:t>
            </a:r>
            <a:r>
              <a:rPr sz="1200" spc="90" dirty="0">
                <a:solidFill>
                  <a:srgbClr val="F9F9F9"/>
                </a:solidFill>
              </a:rPr>
              <a:t> </a:t>
            </a:r>
            <a:r>
              <a:rPr sz="1200" spc="-45" dirty="0">
                <a:solidFill>
                  <a:srgbClr val="F9F9F9"/>
                </a:solidFill>
              </a:rPr>
              <a:t>model</a:t>
            </a:r>
            <a:r>
              <a:rPr sz="1200" spc="100" dirty="0">
                <a:solidFill>
                  <a:srgbClr val="F9F9F9"/>
                </a:solidFill>
              </a:rPr>
              <a:t> </a:t>
            </a:r>
            <a:r>
              <a:rPr sz="1200" spc="-15" dirty="0">
                <a:solidFill>
                  <a:srgbClr val="F9F9F9"/>
                </a:solidFill>
              </a:rPr>
              <a:t>with</a:t>
            </a:r>
            <a:r>
              <a:rPr sz="1200" spc="90" dirty="0">
                <a:solidFill>
                  <a:srgbClr val="F9F9F9"/>
                </a:solidFill>
              </a:rPr>
              <a:t> </a:t>
            </a:r>
            <a:r>
              <a:rPr sz="1200" spc="-15" dirty="0">
                <a:solidFill>
                  <a:srgbClr val="F9F9F9"/>
                </a:solidFill>
              </a:rPr>
              <a:t>the</a:t>
            </a:r>
            <a:r>
              <a:rPr sz="1200" spc="100" dirty="0">
                <a:solidFill>
                  <a:srgbClr val="F9F9F9"/>
                </a:solidFill>
              </a:rPr>
              <a:t> </a:t>
            </a:r>
            <a:r>
              <a:rPr sz="1200" spc="-40" dirty="0">
                <a:solidFill>
                  <a:srgbClr val="F9F9F9"/>
                </a:solidFill>
              </a:rPr>
              <a:t>real</a:t>
            </a:r>
            <a:r>
              <a:rPr sz="1200" spc="95" dirty="0">
                <a:solidFill>
                  <a:srgbClr val="F9F9F9"/>
                </a:solidFill>
              </a:rPr>
              <a:t> </a:t>
            </a:r>
            <a:r>
              <a:rPr sz="1200" spc="-15" dirty="0">
                <a:solidFill>
                  <a:srgbClr val="F9F9F9"/>
                </a:solidFill>
              </a:rPr>
              <a:t>data</a:t>
            </a:r>
            <a:endParaRPr sz="1200"/>
          </a:p>
        </p:txBody>
      </p:sp>
      <p:sp>
        <p:nvSpPr>
          <p:cNvPr id="3" name="object 3"/>
          <p:cNvSpPr/>
          <p:nvPr/>
        </p:nvSpPr>
        <p:spPr>
          <a:xfrm>
            <a:off x="322046" y="1308315"/>
            <a:ext cx="3964304" cy="847725"/>
          </a:xfrm>
          <a:custGeom>
            <a:avLst/>
            <a:gdLst/>
            <a:ahLst/>
            <a:cxnLst/>
            <a:rect l="l" t="t" r="r" b="b"/>
            <a:pathLst>
              <a:path w="3964304" h="847725">
                <a:moveTo>
                  <a:pt x="3963911" y="0"/>
                </a:moveTo>
                <a:lnTo>
                  <a:pt x="0" y="0"/>
                </a:lnTo>
                <a:lnTo>
                  <a:pt x="0" y="847191"/>
                </a:lnTo>
                <a:lnTo>
                  <a:pt x="3963911" y="847191"/>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59994" y="1298886"/>
            <a:ext cx="3145790" cy="840740"/>
          </a:xfrm>
          <a:prstGeom prst="rect">
            <a:avLst/>
          </a:prstGeom>
        </p:spPr>
        <p:txBody>
          <a:bodyPr vert="horz" wrap="square" lIns="0" tIns="12700" rIns="0" bIns="0" rtlCol="0">
            <a:spAutoFit/>
          </a:bodyPr>
          <a:lstStyle/>
          <a:p>
            <a:pPr marL="80645" marR="2250440" indent="-81280">
              <a:lnSpc>
                <a:spcPct val="111400"/>
              </a:lnSpc>
              <a:spcBef>
                <a:spcPts val="100"/>
              </a:spcBef>
            </a:pPr>
            <a:r>
              <a:rPr sz="600" spc="15" dirty="0">
                <a:solidFill>
                  <a:srgbClr val="22373A"/>
                </a:solidFill>
                <a:latin typeface="SimSun"/>
                <a:cs typeface="SimSun"/>
              </a:rPr>
              <a:t>stemcell_model</a:t>
            </a:r>
            <a:r>
              <a:rPr sz="600" spc="15" dirty="0">
                <a:solidFill>
                  <a:srgbClr val="8E5902"/>
                </a:solidFill>
                <a:latin typeface="SimSun"/>
                <a:cs typeface="SimSun"/>
              </a:rPr>
              <a:t>&lt;- </a:t>
            </a:r>
            <a:r>
              <a:rPr sz="600" spc="15" dirty="0">
                <a:latin typeface="SimSun"/>
                <a:cs typeface="SimSun"/>
              </a:rPr>
              <a:t>brm</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C4A000"/>
                </a:solidFill>
                <a:latin typeface="SimSun"/>
                <a:cs typeface="SimSun"/>
              </a:rPr>
              <a:t>data = </a:t>
            </a:r>
            <a:r>
              <a:rPr sz="600" spc="15" dirty="0">
                <a:solidFill>
                  <a:srgbClr val="22373A"/>
                </a:solidFill>
                <a:latin typeface="SimSun"/>
                <a:cs typeface="SimSun"/>
              </a:rPr>
              <a:t>stemcell, </a:t>
            </a:r>
            <a:r>
              <a:rPr sz="600" spc="20" dirty="0">
                <a:solidFill>
                  <a:srgbClr val="22373A"/>
                </a:solidFill>
                <a:latin typeface="SimSun"/>
                <a:cs typeface="SimSun"/>
              </a:rPr>
              <a:t> </a:t>
            </a:r>
            <a:r>
              <a:rPr sz="600" spc="15" dirty="0">
                <a:solidFill>
                  <a:srgbClr val="22373A"/>
                </a:solidFill>
                <a:latin typeface="SimSun"/>
                <a:cs typeface="SimSun"/>
              </a:rPr>
              <a:t>rating</a:t>
            </a:r>
            <a:r>
              <a:rPr sz="600" dirty="0">
                <a:solidFill>
                  <a:srgbClr val="22373A"/>
                </a:solidFill>
                <a:latin typeface="SimSun"/>
                <a:cs typeface="SimSun"/>
              </a:rPr>
              <a:t> </a:t>
            </a:r>
            <a:r>
              <a:rPr sz="600" spc="15" dirty="0">
                <a:latin typeface="SimSun"/>
                <a:cs typeface="SimSun"/>
              </a:rPr>
              <a:t>~</a:t>
            </a:r>
            <a:r>
              <a:rPr sz="600" spc="-5" dirty="0">
                <a:latin typeface="SimSun"/>
                <a:cs typeface="SimSun"/>
              </a:rPr>
              <a:t> </a:t>
            </a:r>
            <a:r>
              <a:rPr sz="600" spc="15" dirty="0">
                <a:solidFill>
                  <a:srgbClr val="0000CE"/>
                </a:solidFill>
                <a:latin typeface="SimSun"/>
                <a:cs typeface="SimSun"/>
              </a:rPr>
              <a:t>1</a:t>
            </a:r>
            <a:r>
              <a:rPr sz="600" dirty="0">
                <a:solidFill>
                  <a:srgbClr val="0000CE"/>
                </a:solidFill>
                <a:latin typeface="SimSun"/>
                <a:cs typeface="SimSun"/>
              </a:rPr>
              <a:t> </a:t>
            </a:r>
            <a:r>
              <a:rPr sz="600" spc="15" dirty="0">
                <a:latin typeface="SimSun"/>
                <a:cs typeface="SimSun"/>
              </a:rPr>
              <a:t>+</a:t>
            </a:r>
            <a:r>
              <a:rPr sz="600" dirty="0">
                <a:latin typeface="SimSun"/>
                <a:cs typeface="SimSun"/>
              </a:rPr>
              <a:t> </a:t>
            </a:r>
            <a:r>
              <a:rPr sz="600" spc="15" dirty="0">
                <a:solidFill>
                  <a:srgbClr val="22373A"/>
                </a:solidFill>
                <a:latin typeface="SimSun"/>
                <a:cs typeface="SimSun"/>
              </a:rPr>
              <a:t>belief,</a:t>
            </a:r>
            <a:endParaRPr sz="600">
              <a:latin typeface="SimSun"/>
              <a:cs typeface="SimSun"/>
            </a:endParaRPr>
          </a:p>
          <a:p>
            <a:pPr marL="80645">
              <a:lnSpc>
                <a:spcPct val="100000"/>
              </a:lnSpc>
              <a:spcBef>
                <a:spcPts val="80"/>
              </a:spcBef>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Intercept),</a:t>
            </a:r>
            <a:endParaRPr sz="600">
              <a:latin typeface="SimSun"/>
              <a:cs typeface="SimSun"/>
            </a:endParaRPr>
          </a:p>
          <a:p>
            <a:pPr marL="483870">
              <a:lnSpc>
                <a:spcPct val="111400"/>
              </a:lnSpc>
            </a:pP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0.5</a:t>
            </a:r>
            <a:r>
              <a:rPr sz="600" spc="15" dirty="0">
                <a:solidFill>
                  <a:srgbClr val="22373A"/>
                </a:solidFill>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 </a:t>
            </a:r>
            <a:r>
              <a:rPr sz="600" spc="15" dirty="0">
                <a:solidFill>
                  <a:srgbClr val="C4A000"/>
                </a:solidFill>
                <a:latin typeface="SimSun"/>
                <a:cs typeface="SimSun"/>
              </a:rPr>
              <a:t>class =</a:t>
            </a:r>
            <a:r>
              <a:rPr sz="600" spc="20" dirty="0">
                <a:solidFill>
                  <a:srgbClr val="C4A000"/>
                </a:solidFill>
                <a:latin typeface="SimSun"/>
                <a:cs typeface="SimSun"/>
              </a:rPr>
              <a:t> </a:t>
            </a:r>
            <a:r>
              <a:rPr sz="600" spc="15" dirty="0">
                <a:solidFill>
                  <a:srgbClr val="22373A"/>
                </a:solidFill>
                <a:latin typeface="SimSun"/>
                <a:cs typeface="SimSun"/>
              </a:rPr>
              <a:t>b, </a:t>
            </a:r>
            <a:r>
              <a:rPr sz="600" spc="15" dirty="0">
                <a:solidFill>
                  <a:srgbClr val="C4A000"/>
                </a:solidFill>
                <a:latin typeface="SimSun"/>
                <a:cs typeface="SimSun"/>
              </a:rPr>
              <a:t>coef = </a:t>
            </a:r>
            <a:r>
              <a:rPr sz="600" spc="15" dirty="0">
                <a:solidFill>
                  <a:srgbClr val="4F9905"/>
                </a:solidFill>
                <a:latin typeface="SimSun"/>
                <a:cs typeface="SimSun"/>
              </a:rPr>
              <a:t>"beliefliberal"</a:t>
            </a:r>
            <a:r>
              <a:rPr sz="600" spc="15" dirty="0">
                <a:solidFill>
                  <a:srgbClr val="22373A"/>
                </a:solidFill>
                <a:latin typeface="SimSun"/>
                <a:cs typeface="SimSun"/>
              </a:rPr>
              <a:t>), </a:t>
            </a:r>
            <a:r>
              <a:rPr sz="600" spc="20"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latin typeface="SimSun"/>
                <a:cs typeface="SimSun"/>
              </a:rPr>
              <a:t>-</a:t>
            </a:r>
            <a:r>
              <a:rPr sz="600" spc="15" dirty="0">
                <a:solidFill>
                  <a:srgbClr val="0000CE"/>
                </a:solidFill>
                <a:latin typeface="SimSun"/>
                <a:cs typeface="SimSun"/>
              </a:rPr>
              <a:t>0.5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0000CE"/>
                </a:solidFill>
                <a:latin typeface="SimSun"/>
                <a:cs typeface="SimSun"/>
              </a:rPr>
              <a:t>1</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class</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22373A"/>
                </a:solidFill>
                <a:latin typeface="SimSun"/>
                <a:cs typeface="SimSun"/>
              </a:rPr>
              <a:t>b,</a:t>
            </a:r>
            <a:r>
              <a:rPr sz="600" spc="20" dirty="0">
                <a:solidFill>
                  <a:srgbClr val="22373A"/>
                </a:solidFill>
                <a:latin typeface="SimSun"/>
                <a:cs typeface="SimSun"/>
              </a:rPr>
              <a:t> </a:t>
            </a:r>
            <a:r>
              <a:rPr sz="600" spc="15" dirty="0">
                <a:solidFill>
                  <a:srgbClr val="C4A000"/>
                </a:solidFill>
                <a:latin typeface="SimSun"/>
                <a:cs typeface="SimSun"/>
              </a:rPr>
              <a:t>coef</a:t>
            </a:r>
            <a:r>
              <a:rPr sz="600" spc="25"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4F9905"/>
                </a:solidFill>
                <a:latin typeface="SimSun"/>
                <a:cs typeface="SimSun"/>
              </a:rPr>
              <a:t>"belieffundamentalist"</a:t>
            </a:r>
            <a:r>
              <a:rPr sz="600" spc="15" dirty="0">
                <a:solidFill>
                  <a:srgbClr val="22373A"/>
                </a:solidFill>
                <a:latin typeface="SimSun"/>
                <a:cs typeface="SimSun"/>
              </a:rPr>
              <a:t>)),</a:t>
            </a:r>
            <a:endParaRPr sz="600">
              <a:latin typeface="SimSun"/>
              <a:cs typeface="SimSun"/>
            </a:endParaRPr>
          </a:p>
          <a:p>
            <a:pPr marL="80645">
              <a:lnSpc>
                <a:spcPct val="100000"/>
              </a:lnSpc>
              <a:spcBef>
                <a:spcPts val="85"/>
              </a:spcBef>
            </a:pPr>
            <a:r>
              <a:rPr sz="600" spc="15" dirty="0">
                <a:solidFill>
                  <a:srgbClr val="C4A000"/>
                </a:solidFill>
                <a:latin typeface="SimSun"/>
                <a:cs typeface="SimSun"/>
              </a:rPr>
              <a:t>family</a:t>
            </a:r>
            <a:r>
              <a:rPr sz="600" dirty="0">
                <a:solidFill>
                  <a:srgbClr val="C4A000"/>
                </a:solidFill>
                <a:latin typeface="SimSun"/>
                <a:cs typeface="SimSun"/>
              </a:rPr>
              <a:t> </a:t>
            </a:r>
            <a:r>
              <a:rPr sz="600" spc="15" dirty="0">
                <a:solidFill>
                  <a:srgbClr val="C4A000"/>
                </a:solidFill>
                <a:latin typeface="SimSun"/>
                <a:cs typeface="SimSun"/>
              </a:rPr>
              <a:t>=</a:t>
            </a:r>
            <a:r>
              <a:rPr sz="600" dirty="0">
                <a:solidFill>
                  <a:srgbClr val="C4A000"/>
                </a:solidFill>
                <a:latin typeface="SimSun"/>
                <a:cs typeface="SimSun"/>
              </a:rPr>
              <a:t> </a:t>
            </a:r>
            <a:r>
              <a:rPr sz="600" spc="15" dirty="0">
                <a:latin typeface="SimSun"/>
                <a:cs typeface="SimSun"/>
              </a:rPr>
              <a:t>cumulative</a:t>
            </a:r>
            <a:r>
              <a:rPr sz="600" spc="15" dirty="0">
                <a:solidFill>
                  <a:srgbClr val="22373A"/>
                </a:solidFill>
                <a:latin typeface="SimSun"/>
                <a:cs typeface="SimSun"/>
              </a:rPr>
              <a:t>(</a:t>
            </a:r>
            <a:r>
              <a:rPr sz="600" spc="15" dirty="0">
                <a:solidFill>
                  <a:srgbClr val="4F9905"/>
                </a:solidFill>
                <a:latin typeface="SimSun"/>
                <a:cs typeface="SimSun"/>
              </a:rPr>
              <a:t>"probit"</a:t>
            </a:r>
            <a:r>
              <a:rPr sz="600" spc="15" dirty="0">
                <a:solidFill>
                  <a:srgbClr val="22373A"/>
                </a:solidFill>
                <a:latin typeface="SimSun"/>
                <a:cs typeface="SimSun"/>
              </a:rPr>
              <a:t>)</a:t>
            </a:r>
            <a:endParaRPr sz="600">
              <a:latin typeface="SimSun"/>
              <a:cs typeface="SimSun"/>
            </a:endParaRPr>
          </a:p>
          <a:p>
            <a:pPr>
              <a:lnSpc>
                <a:spcPct val="100000"/>
              </a:lnSpc>
              <a:spcBef>
                <a:spcPts val="80"/>
              </a:spcBef>
            </a:pPr>
            <a:r>
              <a:rPr sz="600" spc="15" dirty="0">
                <a:solidFill>
                  <a:srgbClr val="22373A"/>
                </a:solidFill>
                <a:latin typeface="SimSun"/>
                <a:cs typeface="SimSun"/>
              </a:rPr>
              <a:t>)</a:t>
            </a:r>
            <a:endParaRPr sz="6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59</a:t>
            </a:r>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760855"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A</a:t>
            </a:r>
            <a:r>
              <a:rPr sz="1200" spc="85" dirty="0">
                <a:solidFill>
                  <a:srgbClr val="F9F9F9"/>
                </a:solidFill>
              </a:rPr>
              <a:t> </a:t>
            </a:r>
            <a:r>
              <a:rPr sz="1200" spc="-70" dirty="0">
                <a:solidFill>
                  <a:srgbClr val="F9F9F9"/>
                </a:solidFill>
              </a:rPr>
              <a:t>summary</a:t>
            </a:r>
            <a:r>
              <a:rPr sz="1200" spc="90" dirty="0">
                <a:solidFill>
                  <a:srgbClr val="F9F9F9"/>
                </a:solidFill>
              </a:rPr>
              <a:t> </a:t>
            </a:r>
            <a:r>
              <a:rPr sz="1200" spc="-40" dirty="0">
                <a:solidFill>
                  <a:srgbClr val="F9F9F9"/>
                </a:solidFill>
              </a:rPr>
              <a:t>of</a:t>
            </a:r>
            <a:r>
              <a:rPr sz="1200" spc="85" dirty="0">
                <a:solidFill>
                  <a:srgbClr val="F9F9F9"/>
                </a:solidFill>
              </a:rPr>
              <a:t> </a:t>
            </a:r>
            <a:r>
              <a:rPr sz="1200" spc="-55" dirty="0">
                <a:solidFill>
                  <a:srgbClr val="F9F9F9"/>
                </a:solidFill>
              </a:rPr>
              <a:t>our</a:t>
            </a:r>
            <a:r>
              <a:rPr sz="1200" spc="90" dirty="0">
                <a:solidFill>
                  <a:srgbClr val="F9F9F9"/>
                </a:solidFill>
              </a:rPr>
              <a:t> </a:t>
            </a:r>
            <a:r>
              <a:rPr sz="1200" spc="-45" dirty="0">
                <a:solidFill>
                  <a:srgbClr val="F9F9F9"/>
                </a:solidFill>
              </a:rPr>
              <a:t>model</a:t>
            </a:r>
            <a:endParaRPr sz="1200"/>
          </a:p>
        </p:txBody>
      </p:sp>
      <p:sp>
        <p:nvSpPr>
          <p:cNvPr id="3" name="object 3"/>
          <p:cNvSpPr/>
          <p:nvPr/>
        </p:nvSpPr>
        <p:spPr>
          <a:xfrm>
            <a:off x="322046" y="424294"/>
            <a:ext cx="3964304" cy="144780"/>
          </a:xfrm>
          <a:custGeom>
            <a:avLst/>
            <a:gdLst/>
            <a:ahLst/>
            <a:cxnLst/>
            <a:rect l="l" t="t" r="r" b="b"/>
            <a:pathLst>
              <a:path w="3964304" h="144779">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25620"/>
            <a:ext cx="3009900" cy="1202055"/>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summary</a:t>
            </a:r>
            <a:r>
              <a:rPr sz="600" spc="15" dirty="0">
                <a:solidFill>
                  <a:srgbClr val="22373A"/>
                </a:solidFill>
                <a:latin typeface="SimSun"/>
                <a:cs typeface="SimSun"/>
              </a:rPr>
              <a:t>(stemcell_model)</a:t>
            </a:r>
            <a:endParaRPr sz="600">
              <a:latin typeface="SimSun"/>
              <a:cs typeface="SimSun"/>
            </a:endParaRPr>
          </a:p>
          <a:p>
            <a:pPr>
              <a:lnSpc>
                <a:spcPct val="100000"/>
              </a:lnSpc>
            </a:pPr>
            <a:endParaRPr sz="1100">
              <a:latin typeface="SimSun"/>
              <a:cs typeface="SimSun"/>
            </a:endParaRPr>
          </a:p>
          <a:p>
            <a:pPr marL="12700">
              <a:lnSpc>
                <a:spcPct val="100000"/>
              </a:lnSpc>
            </a:pPr>
            <a:r>
              <a:rPr sz="600" spc="15" dirty="0">
                <a:solidFill>
                  <a:srgbClr val="22373A"/>
                </a:solidFill>
                <a:latin typeface="SimSun"/>
                <a:cs typeface="SimSun"/>
              </a:rPr>
              <a:t>##</a:t>
            </a:r>
            <a:r>
              <a:rPr sz="600" spc="305" dirty="0">
                <a:solidFill>
                  <a:srgbClr val="22373A"/>
                </a:solidFill>
                <a:latin typeface="SimSun"/>
                <a:cs typeface="SimSun"/>
              </a:rPr>
              <a:t> </a:t>
            </a:r>
            <a:r>
              <a:rPr sz="600" spc="15" dirty="0">
                <a:solidFill>
                  <a:srgbClr val="22373A"/>
                </a:solidFill>
                <a:latin typeface="SimSun"/>
                <a:cs typeface="SimSun"/>
              </a:rPr>
              <a:t>Family:</a:t>
            </a:r>
            <a:r>
              <a:rPr sz="600" dirty="0">
                <a:solidFill>
                  <a:srgbClr val="22373A"/>
                </a:solidFill>
                <a:latin typeface="SimSun"/>
                <a:cs typeface="SimSun"/>
              </a:rPr>
              <a:t> </a:t>
            </a:r>
            <a:r>
              <a:rPr sz="600" spc="15" dirty="0">
                <a:solidFill>
                  <a:srgbClr val="22373A"/>
                </a:solidFill>
                <a:latin typeface="SimSun"/>
                <a:cs typeface="SimSun"/>
              </a:rPr>
              <a:t>cumulative</a:t>
            </a:r>
            <a:endParaRPr sz="600">
              <a:latin typeface="SimSun"/>
              <a:cs typeface="SimSun"/>
            </a:endParaRPr>
          </a:p>
          <a:p>
            <a:pPr marL="12700" marR="1376045">
              <a:lnSpc>
                <a:spcPct val="111400"/>
              </a:lnSpc>
            </a:pPr>
            <a:r>
              <a:rPr sz="600" spc="15" dirty="0">
                <a:solidFill>
                  <a:srgbClr val="22373A"/>
                </a:solidFill>
                <a:latin typeface="SimSun"/>
                <a:cs typeface="SimSun"/>
              </a:rPr>
              <a:t>##</a:t>
            </a:r>
            <a:r>
              <a:rPr sz="600" spc="335" dirty="0">
                <a:solidFill>
                  <a:srgbClr val="22373A"/>
                </a:solidFill>
                <a:latin typeface="SimSun"/>
                <a:cs typeface="SimSun"/>
              </a:rPr>
              <a:t> </a:t>
            </a:r>
            <a:r>
              <a:rPr sz="600" spc="15" dirty="0">
                <a:solidFill>
                  <a:srgbClr val="22373A"/>
                </a:solidFill>
                <a:latin typeface="SimSun"/>
                <a:cs typeface="SimSun"/>
              </a:rPr>
              <a:t>Links: mu = probit; disc = identity </a:t>
            </a:r>
            <a:r>
              <a:rPr sz="600" spc="-285" dirty="0">
                <a:solidFill>
                  <a:srgbClr val="22373A"/>
                </a:solidFill>
                <a:latin typeface="SimSun"/>
                <a:cs typeface="SimSun"/>
              </a:rPr>
              <a:t> </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22373A"/>
                </a:solidFill>
                <a:latin typeface="SimSun"/>
                <a:cs typeface="SimSun"/>
              </a:rPr>
              <a:t>Formula:</a:t>
            </a:r>
            <a:r>
              <a:rPr sz="600" spc="10" dirty="0">
                <a:solidFill>
                  <a:srgbClr val="22373A"/>
                </a:solidFill>
                <a:latin typeface="SimSun"/>
                <a:cs typeface="SimSun"/>
              </a:rPr>
              <a:t> </a:t>
            </a:r>
            <a:r>
              <a:rPr sz="600" spc="15" dirty="0">
                <a:solidFill>
                  <a:srgbClr val="22373A"/>
                </a:solidFill>
                <a:latin typeface="SimSun"/>
                <a:cs typeface="SimSun"/>
              </a:rPr>
              <a:t>rating ~</a:t>
            </a:r>
            <a:r>
              <a:rPr sz="600" spc="10" dirty="0">
                <a:solidFill>
                  <a:srgbClr val="22373A"/>
                </a:solidFill>
                <a:latin typeface="SimSun"/>
                <a:cs typeface="SimSun"/>
              </a:rPr>
              <a:t> </a:t>
            </a:r>
            <a:r>
              <a:rPr sz="600" spc="15" dirty="0">
                <a:solidFill>
                  <a:srgbClr val="22373A"/>
                </a:solidFill>
                <a:latin typeface="SimSun"/>
                <a:cs typeface="SimSun"/>
              </a:rPr>
              <a:t>1 +</a:t>
            </a:r>
            <a:r>
              <a:rPr sz="600" spc="10" dirty="0">
                <a:solidFill>
                  <a:srgbClr val="22373A"/>
                </a:solidFill>
                <a:latin typeface="SimSun"/>
                <a:cs typeface="SimSun"/>
              </a:rPr>
              <a:t> </a:t>
            </a:r>
            <a:r>
              <a:rPr sz="600" spc="15" dirty="0">
                <a:solidFill>
                  <a:srgbClr val="22373A"/>
                </a:solidFill>
                <a:latin typeface="SimSun"/>
                <a:cs typeface="SimSun"/>
              </a:rPr>
              <a:t>belief</a:t>
            </a:r>
            <a:endParaRPr sz="600">
              <a:latin typeface="SimSun"/>
              <a:cs typeface="SimSun"/>
            </a:endParaRPr>
          </a:p>
          <a:p>
            <a:pPr marL="12700">
              <a:lnSpc>
                <a:spcPct val="100000"/>
              </a:lnSpc>
              <a:spcBef>
                <a:spcPts val="85"/>
              </a:spcBef>
              <a:tabLst>
                <a:tab pos="254000" algn="l"/>
              </a:tabLst>
            </a:pPr>
            <a:r>
              <a:rPr sz="600" spc="15" dirty="0">
                <a:solidFill>
                  <a:srgbClr val="22373A"/>
                </a:solidFill>
                <a:latin typeface="SimSun"/>
                <a:cs typeface="SimSun"/>
              </a:rPr>
              <a:t>##	Data:</a:t>
            </a:r>
            <a:r>
              <a:rPr sz="600" spc="10" dirty="0">
                <a:solidFill>
                  <a:srgbClr val="22373A"/>
                </a:solidFill>
                <a:latin typeface="SimSun"/>
                <a:cs typeface="SimSun"/>
              </a:rPr>
              <a:t> </a:t>
            </a:r>
            <a:r>
              <a:rPr sz="600" spc="15" dirty="0">
                <a:solidFill>
                  <a:srgbClr val="22373A"/>
                </a:solidFill>
                <a:latin typeface="SimSun"/>
                <a:cs typeface="SimSun"/>
              </a:rPr>
              <a:t>stemcell (Number of observations:</a:t>
            </a:r>
            <a:r>
              <a:rPr sz="600" spc="10" dirty="0">
                <a:solidFill>
                  <a:srgbClr val="22373A"/>
                </a:solidFill>
                <a:latin typeface="SimSun"/>
                <a:cs typeface="SimSun"/>
              </a:rPr>
              <a:t> </a:t>
            </a:r>
            <a:r>
              <a:rPr sz="600" spc="15" dirty="0">
                <a:solidFill>
                  <a:srgbClr val="22373A"/>
                </a:solidFill>
                <a:latin typeface="SimSun"/>
                <a:cs typeface="SimSun"/>
              </a:rPr>
              <a:t>829)</a:t>
            </a:r>
            <a:endParaRPr sz="600">
              <a:latin typeface="SimSun"/>
              <a:cs typeface="SimSun"/>
            </a:endParaRPr>
          </a:p>
          <a:p>
            <a:pPr marL="12700" marR="206375">
              <a:lnSpc>
                <a:spcPct val="111400"/>
              </a:lnSpc>
              <a:tabLst>
                <a:tab pos="496570" algn="l"/>
              </a:tabLst>
            </a:pPr>
            <a:r>
              <a:rPr sz="600" spc="15" dirty="0">
                <a:solidFill>
                  <a:srgbClr val="22373A"/>
                </a:solidFill>
                <a:latin typeface="SimSun"/>
                <a:cs typeface="SimSun"/>
              </a:rPr>
              <a:t>## </a:t>
            </a:r>
            <a:r>
              <a:rPr sz="600" spc="30" dirty="0">
                <a:solidFill>
                  <a:srgbClr val="22373A"/>
                </a:solidFill>
                <a:latin typeface="SimSun"/>
                <a:cs typeface="SimSun"/>
              </a:rPr>
              <a:t> </a:t>
            </a:r>
            <a:r>
              <a:rPr sz="600" spc="15" dirty="0">
                <a:solidFill>
                  <a:srgbClr val="22373A"/>
                </a:solidFill>
                <a:latin typeface="SimSun"/>
                <a:cs typeface="SimSun"/>
              </a:rPr>
              <a:t>Draws: 4 chains,</a:t>
            </a:r>
            <a:r>
              <a:rPr sz="600" spc="20" dirty="0">
                <a:solidFill>
                  <a:srgbClr val="22373A"/>
                </a:solidFill>
                <a:latin typeface="SimSun"/>
                <a:cs typeface="SimSun"/>
              </a:rPr>
              <a:t> </a:t>
            </a:r>
            <a:r>
              <a:rPr sz="600" spc="15" dirty="0">
                <a:solidFill>
                  <a:srgbClr val="22373A"/>
                </a:solidFill>
                <a:latin typeface="SimSun"/>
                <a:cs typeface="SimSun"/>
              </a:rPr>
              <a:t>each with iter</a:t>
            </a:r>
            <a:r>
              <a:rPr sz="600" spc="20" dirty="0">
                <a:solidFill>
                  <a:srgbClr val="22373A"/>
                </a:solidFill>
                <a:latin typeface="SimSun"/>
                <a:cs typeface="SimSun"/>
              </a:rPr>
              <a:t> </a:t>
            </a:r>
            <a:r>
              <a:rPr sz="600" spc="15" dirty="0">
                <a:solidFill>
                  <a:srgbClr val="22373A"/>
                </a:solidFill>
                <a:latin typeface="SimSun"/>
                <a:cs typeface="SimSun"/>
              </a:rPr>
              <a:t>= 2000; warmup</a:t>
            </a:r>
            <a:r>
              <a:rPr sz="600" spc="20" dirty="0">
                <a:solidFill>
                  <a:srgbClr val="22373A"/>
                </a:solidFill>
                <a:latin typeface="SimSun"/>
                <a:cs typeface="SimSun"/>
              </a:rPr>
              <a:t> </a:t>
            </a:r>
            <a:r>
              <a:rPr sz="600" spc="15" dirty="0">
                <a:solidFill>
                  <a:srgbClr val="22373A"/>
                </a:solidFill>
                <a:latin typeface="SimSun"/>
                <a:cs typeface="SimSun"/>
              </a:rPr>
              <a:t>= 1000; thin</a:t>
            </a:r>
            <a:r>
              <a:rPr sz="600" spc="20" dirty="0">
                <a:solidFill>
                  <a:srgbClr val="22373A"/>
                </a:solidFill>
                <a:latin typeface="SimSun"/>
                <a:cs typeface="SimSun"/>
              </a:rPr>
              <a:t> </a:t>
            </a:r>
            <a:r>
              <a:rPr sz="600" spc="15" dirty="0">
                <a:solidFill>
                  <a:srgbClr val="22373A"/>
                </a:solidFill>
                <a:latin typeface="SimSun"/>
                <a:cs typeface="SimSun"/>
              </a:rPr>
              <a:t>= 1; </a:t>
            </a:r>
            <a:r>
              <a:rPr sz="600" spc="-285" dirty="0">
                <a:solidFill>
                  <a:srgbClr val="22373A"/>
                </a:solidFill>
                <a:latin typeface="SimSun"/>
                <a:cs typeface="SimSun"/>
              </a:rPr>
              <a:t> </a:t>
            </a:r>
            <a:r>
              <a:rPr sz="600" spc="15" dirty="0">
                <a:solidFill>
                  <a:srgbClr val="22373A"/>
                </a:solidFill>
                <a:latin typeface="SimSun"/>
                <a:cs typeface="SimSun"/>
              </a:rPr>
              <a:t>##	total</a:t>
            </a:r>
            <a:r>
              <a:rPr sz="600" spc="10" dirty="0">
                <a:solidFill>
                  <a:srgbClr val="22373A"/>
                </a:solidFill>
                <a:latin typeface="SimSun"/>
                <a:cs typeface="SimSun"/>
              </a:rPr>
              <a:t> </a:t>
            </a:r>
            <a:r>
              <a:rPr sz="600" spc="15" dirty="0">
                <a:solidFill>
                  <a:srgbClr val="22373A"/>
                </a:solidFill>
                <a:latin typeface="SimSun"/>
                <a:cs typeface="SimSun"/>
              </a:rPr>
              <a:t>post-warmup draws = 4000</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endParaRPr sz="600">
              <a:latin typeface="SimSun"/>
              <a:cs typeface="SimSun"/>
            </a:endParaRPr>
          </a:p>
          <a:p>
            <a:pPr marL="12700">
              <a:lnSpc>
                <a:spcPct val="100000"/>
              </a:lnSpc>
              <a:spcBef>
                <a:spcPts val="85"/>
              </a:spcBef>
            </a:pPr>
            <a:r>
              <a:rPr sz="600" spc="15" dirty="0">
                <a:solidFill>
                  <a:srgbClr val="22373A"/>
                </a:solidFill>
                <a:latin typeface="SimSun"/>
                <a:cs typeface="SimSun"/>
              </a:rPr>
              <a:t>##</a:t>
            </a:r>
            <a:r>
              <a:rPr sz="600" dirty="0">
                <a:solidFill>
                  <a:srgbClr val="22373A"/>
                </a:solidFill>
                <a:latin typeface="SimSun"/>
                <a:cs typeface="SimSun"/>
              </a:rPr>
              <a:t> </a:t>
            </a:r>
            <a:r>
              <a:rPr sz="600" spc="15" dirty="0">
                <a:solidFill>
                  <a:srgbClr val="22373A"/>
                </a:solidFill>
                <a:latin typeface="SimSun"/>
                <a:cs typeface="SimSun"/>
              </a:rPr>
              <a:t>Population-Level</a:t>
            </a:r>
            <a:r>
              <a:rPr sz="600" dirty="0">
                <a:solidFill>
                  <a:srgbClr val="22373A"/>
                </a:solidFill>
                <a:latin typeface="SimSun"/>
                <a:cs typeface="SimSun"/>
              </a:rPr>
              <a:t> </a:t>
            </a:r>
            <a:r>
              <a:rPr sz="600" spc="15" dirty="0">
                <a:solidFill>
                  <a:srgbClr val="22373A"/>
                </a:solidFill>
                <a:latin typeface="SimSun"/>
                <a:cs typeface="SimSun"/>
              </a:rPr>
              <a:t>Effects:</a:t>
            </a:r>
            <a:endParaRPr sz="600">
              <a:latin typeface="SimSun"/>
              <a:cs typeface="SimSun"/>
            </a:endParaRPr>
          </a:p>
          <a:p>
            <a:pPr marL="12700">
              <a:lnSpc>
                <a:spcPct val="100000"/>
              </a:lnSpc>
              <a:spcBef>
                <a:spcPts val="80"/>
              </a:spcBef>
              <a:tabLst>
                <a:tab pos="980440" algn="l"/>
              </a:tabLst>
            </a:pPr>
            <a:r>
              <a:rPr sz="600" spc="15" dirty="0">
                <a:solidFill>
                  <a:srgbClr val="22373A"/>
                </a:solidFill>
                <a:latin typeface="SimSun"/>
                <a:cs typeface="SimSun"/>
              </a:rPr>
              <a:t>##	Estimate Est.Error l-95% CI u-95% CI Rhat Bulk_ESS</a:t>
            </a:r>
            <a:endParaRPr sz="600">
              <a:latin typeface="SimSun"/>
              <a:cs typeface="SimSun"/>
            </a:endParaRPr>
          </a:p>
        </p:txBody>
      </p:sp>
      <p:graphicFrame>
        <p:nvGraphicFramePr>
          <p:cNvPr id="5" name="object 5"/>
          <p:cNvGraphicFramePr>
            <a:graphicFrameLocks noGrp="1"/>
          </p:cNvGraphicFramePr>
          <p:nvPr/>
        </p:nvGraphicFramePr>
        <p:xfrm>
          <a:off x="340608" y="1624478"/>
          <a:ext cx="3023235" cy="1018540"/>
        </p:xfrm>
        <a:graphic>
          <a:graphicData uri="http://schemas.openxmlformats.org/drawingml/2006/table">
            <a:tbl>
              <a:tblPr firstRow="1" bandRow="1">
                <a:tableStyleId>{2D5ABB26-0587-4C30-8999-92F81FD0307C}</a:tableStyleId>
              </a:tblPr>
              <a:tblGrid>
                <a:gridCol w="967105">
                  <a:extLst>
                    <a:ext uri="{9D8B030D-6E8A-4147-A177-3AD203B41FA5}">
                      <a16:colId xmlns:a16="http://schemas.microsoft.com/office/drawing/2014/main" val="20000"/>
                    </a:ext>
                  </a:extLst>
                </a:gridCol>
                <a:gridCol w="463550">
                  <a:extLst>
                    <a:ext uri="{9D8B030D-6E8A-4147-A177-3AD203B41FA5}">
                      <a16:colId xmlns:a16="http://schemas.microsoft.com/office/drawing/2014/main" val="20001"/>
                    </a:ext>
                  </a:extLst>
                </a:gridCol>
                <a:gridCol w="362585">
                  <a:extLst>
                    <a:ext uri="{9D8B030D-6E8A-4147-A177-3AD203B41FA5}">
                      <a16:colId xmlns:a16="http://schemas.microsoft.com/office/drawing/2014/main" val="20002"/>
                    </a:ext>
                  </a:extLst>
                </a:gridCol>
                <a:gridCol w="362585">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280669">
                  <a:extLst>
                    <a:ext uri="{9D8B030D-6E8A-4147-A177-3AD203B41FA5}">
                      <a16:colId xmlns:a16="http://schemas.microsoft.com/office/drawing/2014/main" val="20005"/>
                    </a:ext>
                  </a:extLst>
                </a:gridCol>
              </a:tblGrid>
              <a:tr h="101562">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Intercept[1]</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-1.25</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0.08</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-1.40</a:t>
                      </a:r>
                      <a:endParaRPr sz="600">
                        <a:latin typeface="SimSun"/>
                        <a:cs typeface="SimSun"/>
                      </a:endParaRPr>
                    </a:p>
                  </a:txBody>
                  <a:tcPr marL="0" marR="0" marT="635" marB="0">
                    <a:solidFill>
                      <a:srgbClr val="F9F9F9"/>
                    </a:solidFill>
                  </a:tcPr>
                </a:tc>
                <a:tc>
                  <a:txBody>
                    <a:bodyPr/>
                    <a:lstStyle/>
                    <a:p>
                      <a:pPr marR="12065" algn="ctr">
                        <a:lnSpc>
                          <a:spcPts val="695"/>
                        </a:lnSpc>
                        <a:spcBef>
                          <a:spcPts val="5"/>
                        </a:spcBef>
                      </a:pPr>
                      <a:r>
                        <a:rPr sz="600" spc="15" dirty="0">
                          <a:solidFill>
                            <a:srgbClr val="22373A"/>
                          </a:solidFill>
                          <a:latin typeface="SimSun"/>
                          <a:cs typeface="SimSun"/>
                        </a:rPr>
                        <a:t>-1.10</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3062</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0"/>
                  </a:ext>
                </a:extLst>
              </a:tr>
              <a:tr h="101854">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Intercept[2]</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-0.63</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0.07</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-0.77</a:t>
                      </a:r>
                      <a:endParaRPr sz="600">
                        <a:latin typeface="SimSun"/>
                        <a:cs typeface="SimSun"/>
                      </a:endParaRPr>
                    </a:p>
                  </a:txBody>
                  <a:tcPr marL="0" marR="0" marT="635" marB="0">
                    <a:solidFill>
                      <a:srgbClr val="F9F9F9"/>
                    </a:solidFill>
                  </a:tcPr>
                </a:tc>
                <a:tc>
                  <a:txBody>
                    <a:bodyPr/>
                    <a:lstStyle/>
                    <a:p>
                      <a:pPr marR="12065" algn="ctr">
                        <a:lnSpc>
                          <a:spcPts val="695"/>
                        </a:lnSpc>
                        <a:spcBef>
                          <a:spcPts val="5"/>
                        </a:spcBef>
                      </a:pPr>
                      <a:r>
                        <a:rPr sz="600" spc="15" dirty="0">
                          <a:solidFill>
                            <a:srgbClr val="22373A"/>
                          </a:solidFill>
                          <a:latin typeface="SimSun"/>
                          <a:cs typeface="SimSun"/>
                        </a:rPr>
                        <a:t>-0.50</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3537</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1"/>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Intercept[3]</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0.57</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0.07</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0.43</a:t>
                      </a:r>
                      <a:endParaRPr sz="600">
                        <a:latin typeface="SimSun"/>
                        <a:cs typeface="SimSun"/>
                      </a:endParaRPr>
                    </a:p>
                  </a:txBody>
                  <a:tcPr marL="0" marR="0" marT="635" marB="0">
                    <a:solidFill>
                      <a:srgbClr val="F9F9F9"/>
                    </a:solidFill>
                  </a:tcPr>
                </a:tc>
                <a:tc>
                  <a:txBody>
                    <a:bodyPr/>
                    <a:lstStyle/>
                    <a:p>
                      <a:pPr marL="19685" algn="ctr">
                        <a:lnSpc>
                          <a:spcPts val="695"/>
                        </a:lnSpc>
                        <a:spcBef>
                          <a:spcPts val="5"/>
                        </a:spcBef>
                      </a:pPr>
                      <a:r>
                        <a:rPr sz="600" spc="15" dirty="0">
                          <a:solidFill>
                            <a:srgbClr val="22373A"/>
                          </a:solidFill>
                          <a:latin typeface="SimSun"/>
                          <a:cs typeface="SimSun"/>
                        </a:rPr>
                        <a:t>0.71</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3346</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2"/>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22373A"/>
                          </a:solidFill>
                          <a:latin typeface="SimSun"/>
                          <a:cs typeface="SimSun"/>
                        </a:rPr>
                        <a:t>beliefliberal</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0.31</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0.09</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0.13</a:t>
                      </a:r>
                      <a:endParaRPr sz="600">
                        <a:latin typeface="SimSun"/>
                        <a:cs typeface="SimSun"/>
                      </a:endParaRPr>
                    </a:p>
                  </a:txBody>
                  <a:tcPr marL="0" marR="0" marT="635" marB="0">
                    <a:solidFill>
                      <a:srgbClr val="F9F9F9"/>
                    </a:solidFill>
                  </a:tcPr>
                </a:tc>
                <a:tc>
                  <a:txBody>
                    <a:bodyPr/>
                    <a:lstStyle/>
                    <a:p>
                      <a:pPr marL="19685" algn="ctr">
                        <a:lnSpc>
                          <a:spcPts val="695"/>
                        </a:lnSpc>
                        <a:spcBef>
                          <a:spcPts val="5"/>
                        </a:spcBef>
                      </a:pPr>
                      <a:r>
                        <a:rPr sz="600" spc="15" dirty="0">
                          <a:solidFill>
                            <a:srgbClr val="22373A"/>
                          </a:solidFill>
                          <a:latin typeface="SimSun"/>
                          <a:cs typeface="SimSun"/>
                        </a:rPr>
                        <a:t>0.49</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3410</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3"/>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belieffundamentalist</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-0.24</a:t>
                      </a:r>
                      <a:endParaRPr sz="600">
                        <a:latin typeface="SimSun"/>
                        <a:cs typeface="SimSun"/>
                      </a:endParaRPr>
                    </a:p>
                  </a:txBody>
                  <a:tcPr marL="0" marR="0" marT="635" marB="0">
                    <a:solidFill>
                      <a:srgbClr val="F9F9F9"/>
                    </a:solidFill>
                  </a:tcPr>
                </a:tc>
                <a:tc>
                  <a:txBody>
                    <a:bodyPr/>
                    <a:lstStyle/>
                    <a:p>
                      <a:pPr marL="40005" algn="ctr">
                        <a:lnSpc>
                          <a:spcPts val="695"/>
                        </a:lnSpc>
                        <a:spcBef>
                          <a:spcPts val="5"/>
                        </a:spcBef>
                      </a:pPr>
                      <a:r>
                        <a:rPr sz="600" spc="15" dirty="0">
                          <a:solidFill>
                            <a:srgbClr val="22373A"/>
                          </a:solidFill>
                          <a:latin typeface="SimSun"/>
                          <a:cs typeface="SimSun"/>
                        </a:rPr>
                        <a:t>0.09</a:t>
                      </a:r>
                      <a:endParaRPr sz="600">
                        <a:latin typeface="SimSun"/>
                        <a:cs typeface="SimSun"/>
                      </a:endParaRPr>
                    </a:p>
                  </a:txBody>
                  <a:tcPr marL="0" marR="0" marT="635" marB="0">
                    <a:solidFill>
                      <a:srgbClr val="F9F9F9"/>
                    </a:solidFill>
                  </a:tcPr>
                </a:tc>
                <a:tc>
                  <a:txBody>
                    <a:bodyPr/>
                    <a:lstStyle/>
                    <a:p>
                      <a:pPr marR="73025" algn="r">
                        <a:lnSpc>
                          <a:spcPts val="695"/>
                        </a:lnSpc>
                        <a:spcBef>
                          <a:spcPts val="5"/>
                        </a:spcBef>
                      </a:pPr>
                      <a:r>
                        <a:rPr sz="600" spc="15" dirty="0">
                          <a:solidFill>
                            <a:srgbClr val="22373A"/>
                          </a:solidFill>
                          <a:latin typeface="SimSun"/>
                          <a:cs typeface="SimSun"/>
                        </a:rPr>
                        <a:t>-0.42</a:t>
                      </a:r>
                      <a:endParaRPr sz="600">
                        <a:latin typeface="SimSun"/>
                        <a:cs typeface="SimSun"/>
                      </a:endParaRPr>
                    </a:p>
                  </a:txBody>
                  <a:tcPr marL="0" marR="0" marT="635" marB="0">
                    <a:solidFill>
                      <a:srgbClr val="F9F9F9"/>
                    </a:solidFill>
                  </a:tcPr>
                </a:tc>
                <a:tc>
                  <a:txBody>
                    <a:bodyPr/>
                    <a:lstStyle/>
                    <a:p>
                      <a:pPr marR="12065" algn="ctr">
                        <a:lnSpc>
                          <a:spcPts val="695"/>
                        </a:lnSpc>
                        <a:spcBef>
                          <a:spcPts val="5"/>
                        </a:spcBef>
                      </a:pPr>
                      <a:r>
                        <a:rPr sz="600" spc="15" dirty="0">
                          <a:solidFill>
                            <a:srgbClr val="22373A"/>
                          </a:solidFill>
                          <a:latin typeface="SimSun"/>
                          <a:cs typeface="SimSun"/>
                        </a:rPr>
                        <a:t>-0.06</a:t>
                      </a:r>
                      <a:r>
                        <a:rPr sz="600" spc="-35" dirty="0">
                          <a:solidFill>
                            <a:srgbClr val="22373A"/>
                          </a:solidFill>
                          <a:latin typeface="SimSun"/>
                          <a:cs typeface="SimSun"/>
                        </a:rPr>
                        <a:t> </a:t>
                      </a:r>
                      <a:r>
                        <a:rPr sz="600" spc="15" dirty="0">
                          <a:solidFill>
                            <a:srgbClr val="22373A"/>
                          </a:solidFill>
                          <a:latin typeface="SimSun"/>
                          <a:cs typeface="SimSun"/>
                        </a:rPr>
                        <a:t>1.00</a:t>
                      </a:r>
                      <a:endParaRPr sz="600">
                        <a:latin typeface="SimSun"/>
                        <a:cs typeface="SimSun"/>
                      </a:endParaRPr>
                    </a:p>
                  </a:txBody>
                  <a:tcPr marL="0" marR="0" marT="635" marB="0">
                    <a:solidFill>
                      <a:srgbClr val="F9F9F9"/>
                    </a:solidFill>
                  </a:tcPr>
                </a:tc>
                <a:tc>
                  <a:txBody>
                    <a:bodyPr/>
                    <a:lstStyle/>
                    <a:p>
                      <a:pPr marR="11430" algn="r">
                        <a:lnSpc>
                          <a:spcPts val="695"/>
                        </a:lnSpc>
                        <a:spcBef>
                          <a:spcPts val="5"/>
                        </a:spcBef>
                      </a:pPr>
                      <a:r>
                        <a:rPr sz="600" spc="15" dirty="0">
                          <a:solidFill>
                            <a:srgbClr val="22373A"/>
                          </a:solidFill>
                          <a:latin typeface="SimSun"/>
                          <a:cs typeface="SimSun"/>
                        </a:rPr>
                        <a:t>3398</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4"/>
                  </a:ext>
                </a:extLst>
              </a:tr>
              <a:tr h="101847">
                <a:tc>
                  <a:txBody>
                    <a:bodyPr/>
                    <a:lstStyle/>
                    <a:p>
                      <a:pPr marL="19050">
                        <a:lnSpc>
                          <a:spcPts val="695"/>
                        </a:lnSpc>
                        <a:spcBef>
                          <a:spcPts val="5"/>
                        </a:spcBef>
                      </a:pPr>
                      <a:r>
                        <a:rPr sz="600" spc="15" dirty="0">
                          <a:solidFill>
                            <a:srgbClr val="22373A"/>
                          </a:solidFill>
                          <a:latin typeface="SimSun"/>
                          <a:cs typeface="SimSun"/>
                        </a:rPr>
                        <a:t>##</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Tail_ESS</a:t>
                      </a:r>
                      <a:endParaRPr sz="600">
                        <a:latin typeface="SimSun"/>
                        <a:cs typeface="SimSun"/>
                      </a:endParaRPr>
                    </a:p>
                  </a:txBody>
                  <a:tcPr marL="0" marR="0" marT="635" marB="0">
                    <a:solidFill>
                      <a:srgbClr val="F9F9F9"/>
                    </a:solidFill>
                  </a:tcPr>
                </a:tc>
                <a:tc rowSpan="5" gridSpan="4">
                  <a:txBody>
                    <a:bodyPr/>
                    <a:lstStyle/>
                    <a:p>
                      <a:pPr>
                        <a:lnSpc>
                          <a:spcPct val="100000"/>
                        </a:lnSpc>
                      </a:pPr>
                      <a:endParaRPr sz="600">
                        <a:latin typeface="Times New Roman"/>
                        <a:cs typeface="Times New Roman"/>
                      </a:endParaRPr>
                    </a:p>
                  </a:txBody>
                  <a:tcPr marL="0" marR="0" marT="0" marB="0">
                    <a:solidFill>
                      <a:srgbClr val="F9F9F9"/>
                    </a:solidFill>
                  </a:tcPr>
                </a:tc>
                <a:tc rowSpan="5" hMerge="1">
                  <a:txBody>
                    <a:bodyPr/>
                    <a:lstStyle/>
                    <a:p>
                      <a:endParaRPr/>
                    </a:p>
                  </a:txBody>
                  <a:tcPr marL="0" marR="0" marT="0" marB="0"/>
                </a:tc>
                <a:tc rowSpan="5" hMerge="1">
                  <a:txBody>
                    <a:bodyPr/>
                    <a:lstStyle/>
                    <a:p>
                      <a:endParaRPr/>
                    </a:p>
                  </a:txBody>
                  <a:tcPr marL="0" marR="0" marT="0" marB="0"/>
                </a:tc>
                <a:tc rowSpan="5" hMerge="1">
                  <a:txBody>
                    <a:bodyPr/>
                    <a:lstStyle/>
                    <a:p>
                      <a:endParaRPr/>
                    </a:p>
                  </a:txBody>
                  <a:tcPr marL="0" marR="0" marT="0" marB="0"/>
                </a:tc>
                <a:extLst>
                  <a:ext uri="{0D108BD9-81ED-4DB2-BD59-A6C34878D82A}">
                    <a16:rowId xmlns:a16="http://schemas.microsoft.com/office/drawing/2014/main" val="10005"/>
                  </a:ext>
                </a:extLst>
              </a:tr>
              <a:tr h="101847">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Intercept[1]</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2955</a:t>
                      </a:r>
                      <a:endParaRPr sz="600">
                        <a:latin typeface="SimSun"/>
                        <a:cs typeface="SimSun"/>
                      </a:endParaRPr>
                    </a:p>
                  </a:txBody>
                  <a:tcPr marL="0" marR="0" marT="635" marB="0">
                    <a:solidFill>
                      <a:srgbClr val="F9F9F9"/>
                    </a:solidFill>
                  </a:tcPr>
                </a:tc>
                <a:tc gridSpan="4" vMerge="1">
                  <a:txBody>
                    <a:bodyPr/>
                    <a:lstStyle/>
                    <a:p>
                      <a:endParaRPr/>
                    </a:p>
                  </a:txBody>
                  <a:tcPr marL="0" marR="0" marT="0" marB="0">
                    <a:solidFill>
                      <a:srgbClr val="F9F9F9"/>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6"/>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Intercept[2]</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3169</a:t>
                      </a:r>
                      <a:endParaRPr sz="600">
                        <a:latin typeface="SimSun"/>
                        <a:cs typeface="SimSun"/>
                      </a:endParaRPr>
                    </a:p>
                  </a:txBody>
                  <a:tcPr marL="0" marR="0" marT="635" marB="0">
                    <a:solidFill>
                      <a:srgbClr val="F9F9F9"/>
                    </a:solidFill>
                  </a:tcPr>
                </a:tc>
                <a:tc gridSpan="4" vMerge="1">
                  <a:txBody>
                    <a:bodyPr/>
                    <a:lstStyle/>
                    <a:p>
                      <a:endParaRPr/>
                    </a:p>
                  </a:txBody>
                  <a:tcPr marL="0" marR="0" marT="0" marB="0">
                    <a:solidFill>
                      <a:srgbClr val="F9F9F9"/>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7"/>
                  </a:ext>
                </a:extLst>
              </a:tr>
              <a:tr h="101853">
                <a:tc>
                  <a:txBody>
                    <a:bodyPr/>
                    <a:lstStyle/>
                    <a:p>
                      <a:pPr marL="190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Intercept[3]</a:t>
                      </a:r>
                      <a:endParaRPr sz="600">
                        <a:latin typeface="SimSun"/>
                        <a:cs typeface="SimSun"/>
                      </a:endParaRPr>
                    </a:p>
                  </a:txBody>
                  <a:tcPr marL="0" marR="0" marT="635" marB="0">
                    <a:solidFill>
                      <a:srgbClr val="F9F9F9"/>
                    </a:solidFill>
                  </a:tcPr>
                </a:tc>
                <a:tc>
                  <a:txBody>
                    <a:bodyPr/>
                    <a:lstStyle/>
                    <a:p>
                      <a:pPr marR="113030" algn="r">
                        <a:lnSpc>
                          <a:spcPts val="695"/>
                        </a:lnSpc>
                        <a:spcBef>
                          <a:spcPts val="5"/>
                        </a:spcBef>
                      </a:pPr>
                      <a:r>
                        <a:rPr sz="600" spc="15" dirty="0">
                          <a:solidFill>
                            <a:srgbClr val="22373A"/>
                          </a:solidFill>
                          <a:latin typeface="SimSun"/>
                          <a:cs typeface="SimSun"/>
                        </a:rPr>
                        <a:t>3416</a:t>
                      </a:r>
                      <a:endParaRPr sz="600">
                        <a:latin typeface="SimSun"/>
                        <a:cs typeface="SimSun"/>
                      </a:endParaRPr>
                    </a:p>
                  </a:txBody>
                  <a:tcPr marL="0" marR="0" marT="635" marB="0">
                    <a:solidFill>
                      <a:srgbClr val="F9F9F9"/>
                    </a:solidFill>
                  </a:tcPr>
                </a:tc>
                <a:tc gridSpan="4" vMerge="1">
                  <a:txBody>
                    <a:bodyPr/>
                    <a:lstStyle/>
                    <a:p>
                      <a:endParaRPr/>
                    </a:p>
                  </a:txBody>
                  <a:tcPr marL="0" marR="0" marT="0" marB="0">
                    <a:solidFill>
                      <a:srgbClr val="F9F9F9"/>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8"/>
                  </a:ext>
                </a:extLst>
              </a:tr>
              <a:tr h="101562">
                <a:tc>
                  <a:txBody>
                    <a:bodyPr/>
                    <a:lstStyle/>
                    <a:p>
                      <a:pPr marL="19050">
                        <a:lnSpc>
                          <a:spcPts val="690"/>
                        </a:lnSpc>
                        <a:spcBef>
                          <a:spcPts val="5"/>
                        </a:spcBef>
                      </a:pP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22373A"/>
                          </a:solidFill>
                          <a:latin typeface="SimSun"/>
                          <a:cs typeface="SimSun"/>
                        </a:rPr>
                        <a:t>beliefliberal</a:t>
                      </a:r>
                      <a:endParaRPr sz="600">
                        <a:latin typeface="SimSun"/>
                        <a:cs typeface="SimSun"/>
                      </a:endParaRPr>
                    </a:p>
                  </a:txBody>
                  <a:tcPr marL="0" marR="0" marT="635" marB="0">
                    <a:solidFill>
                      <a:srgbClr val="F9F9F9"/>
                    </a:solidFill>
                  </a:tcPr>
                </a:tc>
                <a:tc>
                  <a:txBody>
                    <a:bodyPr/>
                    <a:lstStyle/>
                    <a:p>
                      <a:pPr marR="113030" algn="r">
                        <a:lnSpc>
                          <a:spcPts val="690"/>
                        </a:lnSpc>
                        <a:spcBef>
                          <a:spcPts val="5"/>
                        </a:spcBef>
                      </a:pPr>
                      <a:r>
                        <a:rPr sz="600" spc="15" dirty="0">
                          <a:solidFill>
                            <a:srgbClr val="22373A"/>
                          </a:solidFill>
                          <a:latin typeface="SimSun"/>
                          <a:cs typeface="SimSun"/>
                        </a:rPr>
                        <a:t>3038</a:t>
                      </a:r>
                      <a:endParaRPr sz="600">
                        <a:latin typeface="SimSun"/>
                        <a:cs typeface="SimSun"/>
                      </a:endParaRPr>
                    </a:p>
                  </a:txBody>
                  <a:tcPr marL="0" marR="0" marT="635" marB="0">
                    <a:solidFill>
                      <a:srgbClr val="F9F9F9"/>
                    </a:solidFill>
                  </a:tcPr>
                </a:tc>
                <a:tc gridSpan="4" vMerge="1">
                  <a:txBody>
                    <a:bodyPr/>
                    <a:lstStyle/>
                    <a:p>
                      <a:endParaRPr/>
                    </a:p>
                  </a:txBody>
                  <a:tcPr marL="0" marR="0" marT="0" marB="0">
                    <a:solidFill>
                      <a:srgbClr val="F9F9F9"/>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9"/>
                  </a:ext>
                </a:extLst>
              </a:tr>
            </a:tbl>
          </a:graphicData>
        </a:graphic>
      </p:graphicFrame>
      <p:sp>
        <p:nvSpPr>
          <p:cNvPr id="6" name="object 6"/>
          <p:cNvSpPr txBox="1"/>
          <p:nvPr/>
        </p:nvSpPr>
        <p:spPr>
          <a:xfrm>
            <a:off x="347294" y="2620613"/>
            <a:ext cx="1316355" cy="331470"/>
          </a:xfrm>
          <a:prstGeom prst="rect">
            <a:avLst/>
          </a:prstGeom>
        </p:spPr>
        <p:txBody>
          <a:bodyPr vert="horz" wrap="square" lIns="0" tIns="12700" rIns="0" bIns="0" rtlCol="0">
            <a:spAutoFit/>
          </a:bodyPr>
          <a:lstStyle/>
          <a:p>
            <a:pPr marL="12700" marR="5080">
              <a:lnSpc>
                <a:spcPct val="111400"/>
              </a:lnSpc>
              <a:spcBef>
                <a:spcPts val="100"/>
              </a:spcBef>
              <a:tabLst>
                <a:tab pos="1141730" algn="l"/>
              </a:tabLst>
            </a:pPr>
            <a:r>
              <a:rPr sz="600" spc="15" dirty="0">
                <a:solidFill>
                  <a:srgbClr val="22373A"/>
                </a:solidFill>
                <a:latin typeface="SimSun"/>
                <a:cs typeface="SimSun"/>
              </a:rPr>
              <a:t>## belieffundamentalist</a:t>
            </a:r>
            <a:r>
              <a:rPr sz="600" dirty="0">
                <a:solidFill>
                  <a:srgbClr val="22373A"/>
                </a:solidFill>
                <a:latin typeface="SimSun"/>
                <a:cs typeface="SimSun"/>
              </a:rPr>
              <a:t>	</a:t>
            </a:r>
            <a:r>
              <a:rPr sz="600" spc="15" dirty="0">
                <a:solidFill>
                  <a:srgbClr val="22373A"/>
                </a:solidFill>
                <a:latin typeface="SimSun"/>
                <a:cs typeface="SimSun"/>
              </a:rPr>
              <a:t>2908  ##</a:t>
            </a:r>
            <a:endParaRPr sz="600">
              <a:latin typeface="SimSun"/>
              <a:cs typeface="SimSun"/>
            </a:endParaRPr>
          </a:p>
          <a:p>
            <a:pPr marL="12700">
              <a:lnSpc>
                <a:spcPct val="100000"/>
              </a:lnSpc>
              <a:spcBef>
                <a:spcPts val="80"/>
              </a:spcBef>
            </a:pPr>
            <a:r>
              <a:rPr sz="600" spc="15" dirty="0">
                <a:solidFill>
                  <a:srgbClr val="22373A"/>
                </a:solidFill>
                <a:latin typeface="SimSun"/>
                <a:cs typeface="SimSun"/>
              </a:rPr>
              <a:t>##</a:t>
            </a:r>
            <a:r>
              <a:rPr sz="600" spc="5" dirty="0">
                <a:solidFill>
                  <a:srgbClr val="22373A"/>
                </a:solidFill>
                <a:latin typeface="SimSun"/>
                <a:cs typeface="SimSun"/>
              </a:rPr>
              <a:t> </a:t>
            </a:r>
            <a:r>
              <a:rPr sz="600" spc="15" dirty="0">
                <a:solidFill>
                  <a:srgbClr val="22373A"/>
                </a:solidFill>
                <a:latin typeface="SimSun"/>
                <a:cs typeface="SimSun"/>
              </a:rPr>
              <a:t>Family</a:t>
            </a:r>
            <a:r>
              <a:rPr sz="600" spc="5" dirty="0">
                <a:solidFill>
                  <a:srgbClr val="22373A"/>
                </a:solidFill>
                <a:latin typeface="SimSun"/>
                <a:cs typeface="SimSun"/>
              </a:rPr>
              <a:t> </a:t>
            </a:r>
            <a:r>
              <a:rPr sz="600" spc="15" dirty="0">
                <a:solidFill>
                  <a:srgbClr val="22373A"/>
                </a:solidFill>
                <a:latin typeface="SimSun"/>
                <a:cs typeface="SimSun"/>
              </a:rPr>
              <a:t>Specific</a:t>
            </a:r>
            <a:r>
              <a:rPr sz="600" spc="5" dirty="0">
                <a:solidFill>
                  <a:srgbClr val="22373A"/>
                </a:solidFill>
                <a:latin typeface="SimSun"/>
                <a:cs typeface="SimSun"/>
              </a:rPr>
              <a:t> </a:t>
            </a:r>
            <a:r>
              <a:rPr sz="600" spc="15" dirty="0">
                <a:solidFill>
                  <a:srgbClr val="22373A"/>
                </a:solidFill>
                <a:latin typeface="SimSun"/>
                <a:cs typeface="SimSun"/>
              </a:rPr>
              <a:t>Parameters:</a:t>
            </a:r>
            <a:endParaRPr sz="600">
              <a:latin typeface="SimSun"/>
              <a:cs typeface="SimSun"/>
            </a:endParaRPr>
          </a:p>
        </p:txBody>
      </p:sp>
      <p:sp>
        <p:nvSpPr>
          <p:cNvPr id="7" name="object 7"/>
          <p:cNvSpPr txBox="1"/>
          <p:nvPr/>
        </p:nvSpPr>
        <p:spPr>
          <a:xfrm>
            <a:off x="669965" y="2926175"/>
            <a:ext cx="2405380" cy="229235"/>
          </a:xfrm>
          <a:prstGeom prst="rect">
            <a:avLst/>
          </a:prstGeom>
        </p:spPr>
        <p:txBody>
          <a:bodyPr vert="horz" wrap="square" lIns="0" tIns="12700" rIns="0" bIns="0" rtlCol="0">
            <a:spAutoFit/>
          </a:bodyPr>
          <a:lstStyle/>
          <a:p>
            <a:pPr marL="173990" marR="5080" indent="-161925">
              <a:lnSpc>
                <a:spcPct val="111400"/>
              </a:lnSpc>
              <a:spcBef>
                <a:spcPts val="100"/>
              </a:spcBef>
              <a:tabLst>
                <a:tab pos="577215" algn="l"/>
                <a:tab pos="939800" algn="l"/>
                <a:tab pos="1303020" algn="l"/>
                <a:tab pos="1948180" algn="l"/>
                <a:tab pos="2311400" algn="l"/>
              </a:tabLst>
            </a:pPr>
            <a:r>
              <a:rPr sz="600" spc="15" dirty="0">
                <a:solidFill>
                  <a:srgbClr val="22373A"/>
                </a:solidFill>
                <a:latin typeface="SimSun"/>
                <a:cs typeface="SimSun"/>
              </a:rPr>
              <a:t>Estimate Est.Error</a:t>
            </a:r>
            <a:r>
              <a:rPr sz="600" spc="20" dirty="0">
                <a:solidFill>
                  <a:srgbClr val="22373A"/>
                </a:solidFill>
                <a:latin typeface="SimSun"/>
                <a:cs typeface="SimSun"/>
              </a:rPr>
              <a:t> </a:t>
            </a:r>
            <a:r>
              <a:rPr sz="600" spc="15" dirty="0">
                <a:solidFill>
                  <a:srgbClr val="22373A"/>
                </a:solidFill>
                <a:latin typeface="SimSun"/>
                <a:cs typeface="SimSun"/>
              </a:rPr>
              <a:t>l-95% CI</a:t>
            </a:r>
            <a:r>
              <a:rPr sz="600" spc="20" dirty="0">
                <a:solidFill>
                  <a:srgbClr val="22373A"/>
                </a:solidFill>
                <a:latin typeface="SimSun"/>
                <a:cs typeface="SimSun"/>
              </a:rPr>
              <a:t> </a:t>
            </a:r>
            <a:r>
              <a:rPr sz="600" spc="15" dirty="0">
                <a:solidFill>
                  <a:srgbClr val="22373A"/>
                </a:solidFill>
                <a:latin typeface="SimSun"/>
                <a:cs typeface="SimSun"/>
              </a:rPr>
              <a:t>u-95% CI</a:t>
            </a:r>
            <a:r>
              <a:rPr sz="600" spc="20" dirty="0">
                <a:solidFill>
                  <a:srgbClr val="22373A"/>
                </a:solidFill>
                <a:latin typeface="SimSun"/>
                <a:cs typeface="SimSun"/>
              </a:rPr>
              <a:t> </a:t>
            </a:r>
            <a:r>
              <a:rPr sz="600" spc="15" dirty="0">
                <a:solidFill>
                  <a:srgbClr val="22373A"/>
                </a:solidFill>
                <a:latin typeface="SimSun"/>
                <a:cs typeface="SimSun"/>
              </a:rPr>
              <a:t>Rhat Bulk_ESS</a:t>
            </a:r>
            <a:r>
              <a:rPr sz="600" spc="20" dirty="0">
                <a:solidFill>
                  <a:srgbClr val="22373A"/>
                </a:solidFill>
                <a:latin typeface="SimSun"/>
                <a:cs typeface="SimSun"/>
              </a:rPr>
              <a:t> </a:t>
            </a:r>
            <a:r>
              <a:rPr sz="600" spc="15" dirty="0">
                <a:solidFill>
                  <a:srgbClr val="22373A"/>
                </a:solidFill>
                <a:latin typeface="SimSun"/>
                <a:cs typeface="SimSun"/>
              </a:rPr>
              <a:t>Tail_ESS </a:t>
            </a:r>
            <a:r>
              <a:rPr sz="600" spc="-285" dirty="0">
                <a:solidFill>
                  <a:srgbClr val="22373A"/>
                </a:solidFill>
                <a:latin typeface="SimSun"/>
                <a:cs typeface="SimSun"/>
              </a:rPr>
              <a:t> </a:t>
            </a:r>
            <a:r>
              <a:rPr sz="600" spc="15" dirty="0">
                <a:solidFill>
                  <a:srgbClr val="22373A"/>
                </a:solidFill>
                <a:latin typeface="SimSun"/>
                <a:cs typeface="SimSun"/>
              </a:rPr>
              <a:t>1.00</a:t>
            </a:r>
            <a:r>
              <a:rPr sz="600" dirty="0">
                <a:solidFill>
                  <a:srgbClr val="22373A"/>
                </a:solidFill>
                <a:latin typeface="SimSun"/>
                <a:cs typeface="SimSun"/>
              </a:rPr>
              <a:t>	</a:t>
            </a:r>
            <a:r>
              <a:rPr sz="600" spc="15" dirty="0">
                <a:solidFill>
                  <a:srgbClr val="22373A"/>
                </a:solidFill>
                <a:latin typeface="SimSun"/>
                <a:cs typeface="SimSun"/>
              </a:rPr>
              <a:t>0.00</a:t>
            </a:r>
            <a:r>
              <a:rPr sz="600" dirty="0">
                <a:solidFill>
                  <a:srgbClr val="22373A"/>
                </a:solidFill>
                <a:latin typeface="SimSun"/>
                <a:cs typeface="SimSun"/>
              </a:rPr>
              <a:t>	</a:t>
            </a:r>
            <a:r>
              <a:rPr sz="600" spc="15" dirty="0">
                <a:solidFill>
                  <a:srgbClr val="22373A"/>
                </a:solidFill>
                <a:latin typeface="SimSun"/>
                <a:cs typeface="SimSun"/>
              </a:rPr>
              <a:t>1.00</a:t>
            </a:r>
            <a:r>
              <a:rPr sz="600" dirty="0">
                <a:solidFill>
                  <a:srgbClr val="22373A"/>
                </a:solidFill>
                <a:latin typeface="SimSun"/>
                <a:cs typeface="SimSun"/>
              </a:rPr>
              <a:t>	</a:t>
            </a:r>
            <a:r>
              <a:rPr sz="600" spc="15" dirty="0">
                <a:solidFill>
                  <a:srgbClr val="22373A"/>
                </a:solidFill>
                <a:latin typeface="SimSun"/>
                <a:cs typeface="SimSun"/>
              </a:rPr>
              <a:t>1.00</a:t>
            </a:r>
            <a:r>
              <a:rPr sz="600" dirty="0">
                <a:solidFill>
                  <a:srgbClr val="22373A"/>
                </a:solidFill>
                <a:latin typeface="SimSun"/>
                <a:cs typeface="SimSun"/>
              </a:rPr>
              <a:t>  </a:t>
            </a:r>
            <a:r>
              <a:rPr sz="600" spc="50" dirty="0">
                <a:solidFill>
                  <a:srgbClr val="22373A"/>
                </a:solidFill>
                <a:latin typeface="SimSun"/>
                <a:cs typeface="SimSun"/>
              </a:rPr>
              <a:t> </a:t>
            </a:r>
            <a:r>
              <a:rPr sz="600" spc="15" dirty="0">
                <a:solidFill>
                  <a:srgbClr val="22373A"/>
                </a:solidFill>
                <a:latin typeface="SimSun"/>
                <a:cs typeface="SimSun"/>
              </a:rPr>
              <a:t>NA</a:t>
            </a:r>
            <a:r>
              <a:rPr sz="600" dirty="0">
                <a:solidFill>
                  <a:srgbClr val="22373A"/>
                </a:solidFill>
                <a:latin typeface="SimSun"/>
                <a:cs typeface="SimSun"/>
              </a:rPr>
              <a:t>	</a:t>
            </a:r>
            <a:r>
              <a:rPr sz="600" spc="15" dirty="0">
                <a:solidFill>
                  <a:srgbClr val="22373A"/>
                </a:solidFill>
                <a:latin typeface="SimSun"/>
                <a:cs typeface="SimSun"/>
              </a:rPr>
              <a:t>NA</a:t>
            </a:r>
            <a:r>
              <a:rPr sz="600" dirty="0">
                <a:solidFill>
                  <a:srgbClr val="22373A"/>
                </a:solidFill>
                <a:latin typeface="SimSun"/>
                <a:cs typeface="SimSun"/>
              </a:rPr>
              <a:t>	</a:t>
            </a:r>
            <a:r>
              <a:rPr sz="600" spc="15" dirty="0">
                <a:solidFill>
                  <a:srgbClr val="22373A"/>
                </a:solidFill>
                <a:latin typeface="SimSun"/>
                <a:cs typeface="SimSun"/>
              </a:rPr>
              <a:t>NA</a:t>
            </a:r>
            <a:endParaRPr sz="600">
              <a:latin typeface="SimSun"/>
              <a:cs typeface="SimSun"/>
            </a:endParaRPr>
          </a:p>
        </p:txBody>
      </p:sp>
      <p:sp>
        <p:nvSpPr>
          <p:cNvPr id="8" name="object 8"/>
          <p:cNvSpPr txBox="1"/>
          <p:nvPr/>
        </p:nvSpPr>
        <p:spPr>
          <a:xfrm>
            <a:off x="347294" y="2926175"/>
            <a:ext cx="307975" cy="33147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a:t>
            </a:r>
            <a:endParaRPr sz="600">
              <a:latin typeface="SimSun"/>
              <a:cs typeface="SimSun"/>
            </a:endParaRPr>
          </a:p>
          <a:p>
            <a:pPr marL="12700" marR="5080">
              <a:lnSpc>
                <a:spcPct val="111400"/>
              </a:lnSpc>
            </a:pPr>
            <a:r>
              <a:rPr sz="600" spc="15" dirty="0">
                <a:solidFill>
                  <a:srgbClr val="22373A"/>
                </a:solidFill>
                <a:latin typeface="SimSun"/>
                <a:cs typeface="SimSun"/>
              </a:rPr>
              <a:t>##</a:t>
            </a:r>
            <a:r>
              <a:rPr sz="600" spc="-70" dirty="0">
                <a:solidFill>
                  <a:srgbClr val="22373A"/>
                </a:solidFill>
                <a:latin typeface="SimSun"/>
                <a:cs typeface="SimSun"/>
              </a:rPr>
              <a:t> </a:t>
            </a:r>
            <a:r>
              <a:rPr sz="600" spc="15" dirty="0">
                <a:solidFill>
                  <a:srgbClr val="22373A"/>
                </a:solidFill>
                <a:latin typeface="SimSun"/>
                <a:cs typeface="SimSun"/>
              </a:rPr>
              <a:t>disc </a:t>
            </a:r>
            <a:r>
              <a:rPr sz="600" spc="-290" dirty="0">
                <a:solidFill>
                  <a:srgbClr val="22373A"/>
                </a:solidFill>
                <a:latin typeface="SimSun"/>
                <a:cs typeface="SimSun"/>
              </a:rPr>
              <a:t> </a:t>
            </a:r>
            <a:r>
              <a:rPr sz="600" spc="15" dirty="0">
                <a:solidFill>
                  <a:srgbClr val="22373A"/>
                </a:solidFill>
                <a:latin typeface="SimSun"/>
                <a:cs typeface="SimSun"/>
              </a:rPr>
              <a:t>##</a:t>
            </a:r>
            <a:endParaRPr sz="600">
              <a:latin typeface="SimSun"/>
              <a:cs typeface="SimSun"/>
            </a:endParaRPr>
          </a:p>
        </p:txBody>
      </p:sp>
      <p:sp>
        <p:nvSpPr>
          <p:cNvPr id="9" name="object 9"/>
          <p:cNvSpPr txBox="1"/>
          <p:nvPr/>
        </p:nvSpPr>
        <p:spPr>
          <a:xfrm>
            <a:off x="347294" y="3231724"/>
            <a:ext cx="3131185" cy="229235"/>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Draws</a:t>
            </a:r>
            <a:r>
              <a:rPr sz="600" spc="20" dirty="0">
                <a:solidFill>
                  <a:srgbClr val="22373A"/>
                </a:solidFill>
                <a:latin typeface="SimSun"/>
                <a:cs typeface="SimSun"/>
              </a:rPr>
              <a:t> </a:t>
            </a:r>
            <a:r>
              <a:rPr sz="600" spc="15" dirty="0">
                <a:solidFill>
                  <a:srgbClr val="22373A"/>
                </a:solidFill>
                <a:latin typeface="SimSun"/>
                <a:cs typeface="SimSun"/>
              </a:rPr>
              <a:t>were</a:t>
            </a:r>
            <a:r>
              <a:rPr sz="600" spc="20" dirty="0">
                <a:solidFill>
                  <a:srgbClr val="22373A"/>
                </a:solidFill>
                <a:latin typeface="SimSun"/>
                <a:cs typeface="SimSun"/>
              </a:rPr>
              <a:t> </a:t>
            </a:r>
            <a:r>
              <a:rPr sz="600" spc="15" dirty="0">
                <a:solidFill>
                  <a:srgbClr val="22373A"/>
                </a:solidFill>
                <a:latin typeface="SimSun"/>
                <a:cs typeface="SimSun"/>
              </a:rPr>
              <a:t>sampled</a:t>
            </a:r>
            <a:r>
              <a:rPr sz="600" spc="20" dirty="0">
                <a:solidFill>
                  <a:srgbClr val="22373A"/>
                </a:solidFill>
                <a:latin typeface="SimSun"/>
                <a:cs typeface="SimSun"/>
              </a:rPr>
              <a:t> </a:t>
            </a:r>
            <a:r>
              <a:rPr sz="600" spc="15" dirty="0">
                <a:solidFill>
                  <a:srgbClr val="22373A"/>
                </a:solidFill>
                <a:latin typeface="SimSun"/>
                <a:cs typeface="SimSun"/>
              </a:rPr>
              <a:t>using</a:t>
            </a:r>
            <a:r>
              <a:rPr sz="600" spc="20" dirty="0">
                <a:solidFill>
                  <a:srgbClr val="22373A"/>
                </a:solidFill>
                <a:latin typeface="SimSun"/>
                <a:cs typeface="SimSun"/>
              </a:rPr>
              <a:t> </a:t>
            </a:r>
            <a:r>
              <a:rPr sz="600" spc="15" dirty="0">
                <a:solidFill>
                  <a:srgbClr val="22373A"/>
                </a:solidFill>
                <a:latin typeface="SimSun"/>
                <a:cs typeface="SimSun"/>
              </a:rPr>
              <a:t>sampling(NUTS).</a:t>
            </a:r>
            <a:r>
              <a:rPr sz="600" spc="20" dirty="0">
                <a:solidFill>
                  <a:srgbClr val="22373A"/>
                </a:solidFill>
                <a:latin typeface="SimSun"/>
                <a:cs typeface="SimSun"/>
              </a:rPr>
              <a:t> </a:t>
            </a:r>
            <a:r>
              <a:rPr sz="600" spc="15" dirty="0">
                <a:solidFill>
                  <a:srgbClr val="22373A"/>
                </a:solidFill>
                <a:latin typeface="SimSun"/>
                <a:cs typeface="SimSun"/>
              </a:rPr>
              <a:t>For</a:t>
            </a:r>
            <a:r>
              <a:rPr sz="600" spc="20" dirty="0">
                <a:solidFill>
                  <a:srgbClr val="22373A"/>
                </a:solidFill>
                <a:latin typeface="SimSun"/>
                <a:cs typeface="SimSun"/>
              </a:rPr>
              <a:t> </a:t>
            </a:r>
            <a:r>
              <a:rPr sz="600" spc="15" dirty="0">
                <a:solidFill>
                  <a:srgbClr val="22373A"/>
                </a:solidFill>
                <a:latin typeface="SimSun"/>
                <a:cs typeface="SimSun"/>
              </a:rPr>
              <a:t>each</a:t>
            </a:r>
            <a:r>
              <a:rPr sz="600" spc="20" dirty="0">
                <a:solidFill>
                  <a:srgbClr val="22373A"/>
                </a:solidFill>
                <a:latin typeface="SimSun"/>
                <a:cs typeface="SimSun"/>
              </a:rPr>
              <a:t> </a:t>
            </a:r>
            <a:r>
              <a:rPr sz="600" spc="15" dirty="0">
                <a:solidFill>
                  <a:srgbClr val="22373A"/>
                </a:solidFill>
                <a:latin typeface="SimSun"/>
                <a:cs typeface="SimSun"/>
              </a:rPr>
              <a:t>parameter,</a:t>
            </a:r>
            <a:r>
              <a:rPr sz="600" spc="20" dirty="0">
                <a:solidFill>
                  <a:srgbClr val="22373A"/>
                </a:solidFill>
                <a:latin typeface="SimSun"/>
                <a:cs typeface="SimSun"/>
              </a:rPr>
              <a:t> </a:t>
            </a:r>
            <a:r>
              <a:rPr sz="600" spc="15" dirty="0">
                <a:solidFill>
                  <a:srgbClr val="22373A"/>
                </a:solidFill>
                <a:latin typeface="SimSun"/>
                <a:cs typeface="SimSun"/>
              </a:rPr>
              <a:t>Bulk_ESS</a:t>
            </a:r>
            <a:endParaRPr sz="600">
              <a:latin typeface="SimSun"/>
              <a:cs typeface="SimSun"/>
            </a:endParaRPr>
          </a:p>
          <a:p>
            <a:pPr marL="12700">
              <a:lnSpc>
                <a:spcPct val="100000"/>
              </a:lnSpc>
              <a:spcBef>
                <a:spcPts val="85"/>
              </a:spcBef>
            </a:pPr>
            <a:r>
              <a:rPr sz="600" spc="15" dirty="0">
                <a:solidFill>
                  <a:srgbClr val="22373A"/>
                </a:solidFill>
                <a:latin typeface="SimSun"/>
                <a:cs typeface="SimSun"/>
              </a:rPr>
              <a:t>## and</a:t>
            </a:r>
            <a:r>
              <a:rPr sz="600" spc="20" dirty="0">
                <a:solidFill>
                  <a:srgbClr val="22373A"/>
                </a:solidFill>
                <a:latin typeface="SimSun"/>
                <a:cs typeface="SimSun"/>
              </a:rPr>
              <a:t> </a:t>
            </a:r>
            <a:r>
              <a:rPr sz="600" spc="15" dirty="0">
                <a:solidFill>
                  <a:srgbClr val="22373A"/>
                </a:solidFill>
                <a:latin typeface="SimSun"/>
                <a:cs typeface="SimSun"/>
              </a:rPr>
              <a:t>Tail_ESS</a:t>
            </a:r>
            <a:r>
              <a:rPr sz="600" spc="20" dirty="0">
                <a:solidFill>
                  <a:srgbClr val="22373A"/>
                </a:solidFill>
                <a:latin typeface="SimSun"/>
                <a:cs typeface="SimSun"/>
              </a:rPr>
              <a:t> </a:t>
            </a:r>
            <a:r>
              <a:rPr sz="600" spc="15" dirty="0">
                <a:solidFill>
                  <a:srgbClr val="22373A"/>
                </a:solidFill>
                <a:latin typeface="SimSun"/>
                <a:cs typeface="SimSun"/>
              </a:rPr>
              <a:t>are</a:t>
            </a:r>
            <a:r>
              <a:rPr sz="600" spc="20" dirty="0">
                <a:solidFill>
                  <a:srgbClr val="22373A"/>
                </a:solidFill>
                <a:latin typeface="SimSun"/>
                <a:cs typeface="SimSun"/>
              </a:rPr>
              <a:t> </a:t>
            </a:r>
            <a:r>
              <a:rPr sz="600" spc="15" dirty="0">
                <a:solidFill>
                  <a:srgbClr val="22373A"/>
                </a:solidFill>
                <a:latin typeface="SimSun"/>
                <a:cs typeface="SimSun"/>
              </a:rPr>
              <a:t>effective</a:t>
            </a:r>
            <a:r>
              <a:rPr sz="600" spc="20" dirty="0">
                <a:solidFill>
                  <a:srgbClr val="22373A"/>
                </a:solidFill>
                <a:latin typeface="SimSun"/>
                <a:cs typeface="SimSun"/>
              </a:rPr>
              <a:t> </a:t>
            </a:r>
            <a:r>
              <a:rPr sz="600" spc="15" dirty="0">
                <a:solidFill>
                  <a:srgbClr val="22373A"/>
                </a:solidFill>
                <a:latin typeface="SimSun"/>
                <a:cs typeface="SimSun"/>
              </a:rPr>
              <a:t>sample</a:t>
            </a:r>
            <a:r>
              <a:rPr sz="600" spc="20" dirty="0">
                <a:solidFill>
                  <a:srgbClr val="22373A"/>
                </a:solidFill>
                <a:latin typeface="SimSun"/>
                <a:cs typeface="SimSun"/>
              </a:rPr>
              <a:t> </a:t>
            </a:r>
            <a:r>
              <a:rPr sz="600" spc="15" dirty="0">
                <a:solidFill>
                  <a:srgbClr val="22373A"/>
                </a:solidFill>
                <a:latin typeface="SimSun"/>
                <a:cs typeface="SimSun"/>
              </a:rPr>
              <a:t>size</a:t>
            </a:r>
            <a:r>
              <a:rPr sz="600" spc="20" dirty="0">
                <a:solidFill>
                  <a:srgbClr val="22373A"/>
                </a:solidFill>
                <a:latin typeface="SimSun"/>
                <a:cs typeface="SimSun"/>
              </a:rPr>
              <a:t> </a:t>
            </a:r>
            <a:r>
              <a:rPr sz="600" spc="15" dirty="0">
                <a:solidFill>
                  <a:srgbClr val="22373A"/>
                </a:solidFill>
                <a:latin typeface="SimSun"/>
                <a:cs typeface="SimSun"/>
              </a:rPr>
              <a:t>measures,</a:t>
            </a:r>
            <a:r>
              <a:rPr sz="600" spc="20" dirty="0">
                <a:solidFill>
                  <a:srgbClr val="22373A"/>
                </a:solidFill>
                <a:latin typeface="SimSun"/>
                <a:cs typeface="SimSun"/>
              </a:rPr>
              <a:t> </a:t>
            </a:r>
            <a:r>
              <a:rPr sz="600" spc="15" dirty="0">
                <a:solidFill>
                  <a:srgbClr val="22373A"/>
                </a:solidFill>
                <a:latin typeface="SimSun"/>
                <a:cs typeface="SimSun"/>
              </a:rPr>
              <a:t>and</a:t>
            </a:r>
            <a:r>
              <a:rPr sz="600" spc="20" dirty="0">
                <a:solidFill>
                  <a:srgbClr val="22373A"/>
                </a:solidFill>
                <a:latin typeface="SimSun"/>
                <a:cs typeface="SimSun"/>
              </a:rPr>
              <a:t> </a:t>
            </a:r>
            <a:r>
              <a:rPr sz="600" spc="15" dirty="0">
                <a:solidFill>
                  <a:srgbClr val="22373A"/>
                </a:solidFill>
                <a:latin typeface="SimSun"/>
                <a:cs typeface="SimSun"/>
              </a:rPr>
              <a:t>Rhat</a:t>
            </a:r>
            <a:r>
              <a:rPr sz="600" spc="20" dirty="0">
                <a:solidFill>
                  <a:srgbClr val="22373A"/>
                </a:solidFill>
                <a:latin typeface="SimSun"/>
                <a:cs typeface="SimSun"/>
              </a:rPr>
              <a:t> </a:t>
            </a:r>
            <a:r>
              <a:rPr sz="600" spc="15" dirty="0">
                <a:solidFill>
                  <a:srgbClr val="22373A"/>
                </a:solidFill>
                <a:latin typeface="SimSun"/>
                <a:cs typeface="SimSun"/>
              </a:rPr>
              <a:t>is</a:t>
            </a:r>
            <a:r>
              <a:rPr sz="600" spc="20" dirty="0">
                <a:solidFill>
                  <a:srgbClr val="22373A"/>
                </a:solidFill>
                <a:latin typeface="SimSun"/>
                <a:cs typeface="SimSun"/>
              </a:rPr>
              <a:t> </a:t>
            </a:r>
            <a:r>
              <a:rPr sz="600" spc="15" dirty="0">
                <a:solidFill>
                  <a:srgbClr val="22373A"/>
                </a:solidFill>
                <a:latin typeface="SimSun"/>
                <a:cs typeface="SimSun"/>
              </a:rPr>
              <a:t>the potential</a:t>
            </a:r>
            <a:endParaRPr sz="600">
              <a:latin typeface="SimSun"/>
              <a:cs typeface="SimSun"/>
            </a:endParaRPr>
          </a:p>
        </p:txBody>
      </p:sp>
      <p:sp>
        <p:nvSpPr>
          <p:cNvPr id="10" name="object 10"/>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60</a:t>
            </a:r>
            <a:endParaRPr sz="800">
              <a:latin typeface="Tahoma"/>
              <a:cs typeface="Tahoma"/>
            </a:endParaRPr>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784985" cy="207645"/>
          </a:xfrm>
          <a:prstGeom prst="rect">
            <a:avLst/>
          </a:prstGeom>
        </p:spPr>
        <p:txBody>
          <a:bodyPr vert="horz" wrap="square" lIns="0" tIns="12065" rIns="0" bIns="0" rtlCol="0">
            <a:spAutoFit/>
          </a:bodyPr>
          <a:lstStyle/>
          <a:p>
            <a:pPr marL="12700">
              <a:lnSpc>
                <a:spcPct val="100000"/>
              </a:lnSpc>
              <a:spcBef>
                <a:spcPts val="95"/>
              </a:spcBef>
            </a:pPr>
            <a:r>
              <a:rPr sz="1200" spc="-25" dirty="0">
                <a:solidFill>
                  <a:srgbClr val="F9F9F9"/>
                </a:solidFill>
              </a:rPr>
              <a:t>Our</a:t>
            </a:r>
            <a:r>
              <a:rPr sz="1200" spc="95" dirty="0">
                <a:solidFill>
                  <a:srgbClr val="F9F9F9"/>
                </a:solidFill>
              </a:rPr>
              <a:t> </a:t>
            </a:r>
            <a:r>
              <a:rPr sz="1200" dirty="0">
                <a:solidFill>
                  <a:srgbClr val="F9F9F9"/>
                </a:solidFill>
              </a:rPr>
              <a:t>fitted</a:t>
            </a:r>
            <a:r>
              <a:rPr sz="1200" spc="90" dirty="0">
                <a:solidFill>
                  <a:srgbClr val="F9F9F9"/>
                </a:solidFill>
              </a:rPr>
              <a:t> </a:t>
            </a:r>
            <a:r>
              <a:rPr sz="1200" spc="-15" dirty="0">
                <a:solidFill>
                  <a:srgbClr val="F9F9F9"/>
                </a:solidFill>
              </a:rPr>
              <a:t>data</a:t>
            </a:r>
            <a:r>
              <a:rPr sz="1200" spc="95" dirty="0">
                <a:solidFill>
                  <a:srgbClr val="F9F9F9"/>
                </a:solidFill>
              </a:rPr>
              <a:t> </a:t>
            </a:r>
            <a:r>
              <a:rPr sz="1200" spc="35" dirty="0">
                <a:solidFill>
                  <a:srgbClr val="F9F9F9"/>
                </a:solidFill>
              </a:rPr>
              <a:t>-</a:t>
            </a:r>
            <a:r>
              <a:rPr sz="1200" spc="100" dirty="0">
                <a:solidFill>
                  <a:srgbClr val="F9F9F9"/>
                </a:solidFill>
              </a:rPr>
              <a:t> </a:t>
            </a:r>
            <a:r>
              <a:rPr sz="1200" spc="-25" dirty="0">
                <a:solidFill>
                  <a:srgbClr val="F9F9F9"/>
                </a:solidFill>
              </a:rPr>
              <a:t>plotting</a:t>
            </a:r>
            <a:endParaRPr sz="1200"/>
          </a:p>
        </p:txBody>
      </p:sp>
      <p:sp>
        <p:nvSpPr>
          <p:cNvPr id="3" name="object 3"/>
          <p:cNvSpPr/>
          <p:nvPr/>
        </p:nvSpPr>
        <p:spPr>
          <a:xfrm>
            <a:off x="322046" y="530809"/>
            <a:ext cx="3964304" cy="953135"/>
          </a:xfrm>
          <a:custGeom>
            <a:avLst/>
            <a:gdLst/>
            <a:ahLst/>
            <a:cxnLst/>
            <a:rect l="l" t="t" r="r" b="b"/>
            <a:pathLst>
              <a:path w="3964304" h="953135">
                <a:moveTo>
                  <a:pt x="3963911" y="0"/>
                </a:moveTo>
                <a:lnTo>
                  <a:pt x="0" y="0"/>
                </a:lnTo>
                <a:lnTo>
                  <a:pt x="0" y="952817"/>
                </a:lnTo>
                <a:lnTo>
                  <a:pt x="3963911" y="952817"/>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521379"/>
            <a:ext cx="3332479" cy="942340"/>
          </a:xfrm>
          <a:prstGeom prst="rect">
            <a:avLst/>
          </a:prstGeom>
        </p:spPr>
        <p:txBody>
          <a:bodyPr vert="horz" wrap="square" lIns="0" tIns="12700" rIns="0" bIns="0" rtlCol="0">
            <a:spAutoFit/>
          </a:bodyPr>
          <a:lstStyle/>
          <a:p>
            <a:pPr marL="93345" marR="2384425" indent="-81280">
              <a:lnSpc>
                <a:spcPct val="111400"/>
              </a:lnSpc>
              <a:spcBef>
                <a:spcPts val="100"/>
              </a:spcBef>
            </a:pPr>
            <a:r>
              <a:rPr sz="600" spc="15" dirty="0">
                <a:solidFill>
                  <a:srgbClr val="22373A"/>
                </a:solidFill>
                <a:latin typeface="SimSun"/>
                <a:cs typeface="SimSun"/>
              </a:rPr>
              <a:t>stemcell </a:t>
            </a:r>
            <a:r>
              <a:rPr sz="600" spc="15" dirty="0">
                <a:latin typeface="SimSun"/>
                <a:cs typeface="SimSun"/>
              </a:rPr>
              <a:t>%&gt;% </a:t>
            </a:r>
            <a:r>
              <a:rPr sz="600" spc="20" dirty="0">
                <a:latin typeface="SimSun"/>
                <a:cs typeface="SimSun"/>
              </a:rPr>
              <a:t> </a:t>
            </a:r>
            <a:r>
              <a:rPr sz="600" spc="15" dirty="0">
                <a:latin typeface="SimSun"/>
                <a:cs typeface="SimSun"/>
              </a:rPr>
              <a:t>data_grid</a:t>
            </a:r>
            <a:r>
              <a:rPr sz="600" spc="15" dirty="0">
                <a:solidFill>
                  <a:srgbClr val="22373A"/>
                </a:solidFill>
                <a:latin typeface="SimSun"/>
                <a:cs typeface="SimSun"/>
              </a:rPr>
              <a:t>(belief)</a:t>
            </a:r>
            <a:r>
              <a:rPr sz="600" spc="-35" dirty="0">
                <a:solidFill>
                  <a:srgbClr val="22373A"/>
                </a:solidFill>
                <a:latin typeface="SimSun"/>
                <a:cs typeface="SimSun"/>
              </a:rPr>
              <a:t> </a:t>
            </a:r>
            <a:r>
              <a:rPr sz="600" spc="15" dirty="0">
                <a:latin typeface="SimSun"/>
                <a:cs typeface="SimSun"/>
              </a:rPr>
              <a:t>%&gt;%</a:t>
            </a:r>
            <a:endParaRPr sz="600">
              <a:latin typeface="SimSun"/>
              <a:cs typeface="SimSun"/>
            </a:endParaRPr>
          </a:p>
          <a:p>
            <a:pPr marL="93345">
              <a:lnSpc>
                <a:spcPct val="100000"/>
              </a:lnSpc>
              <a:spcBef>
                <a:spcPts val="80"/>
              </a:spcBef>
            </a:pPr>
            <a:r>
              <a:rPr sz="600" spc="15" dirty="0">
                <a:latin typeface="SimSun"/>
                <a:cs typeface="SimSun"/>
              </a:rPr>
              <a:t>add_epred_draws</a:t>
            </a:r>
            <a:r>
              <a:rPr sz="600" spc="15" dirty="0">
                <a:solidFill>
                  <a:srgbClr val="22373A"/>
                </a:solidFill>
                <a:latin typeface="SimSun"/>
                <a:cs typeface="SimSun"/>
              </a:rPr>
              <a:t>(stemcell_model)</a:t>
            </a:r>
            <a:r>
              <a:rPr sz="60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080">
              <a:lnSpc>
                <a:spcPct val="111400"/>
              </a:lnSpc>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.category, </a:t>
            </a:r>
            <a:r>
              <a:rPr sz="600" spc="15" dirty="0">
                <a:solidFill>
                  <a:srgbClr val="C4A000"/>
                </a:solidFill>
                <a:latin typeface="SimSun"/>
                <a:cs typeface="SimSun"/>
              </a:rPr>
              <a:t>y = </a:t>
            </a:r>
            <a:r>
              <a:rPr sz="600" spc="15" dirty="0">
                <a:solidFill>
                  <a:srgbClr val="22373A"/>
                </a:solidFill>
                <a:latin typeface="SimSun"/>
                <a:cs typeface="SimSun"/>
              </a:rPr>
              <a:t>.epred, </a:t>
            </a:r>
            <a:r>
              <a:rPr sz="600" spc="15" dirty="0">
                <a:solidFill>
                  <a:srgbClr val="C4A000"/>
                </a:solidFill>
                <a:latin typeface="SimSun"/>
                <a:cs typeface="SimSun"/>
              </a:rPr>
              <a:t>color = </a:t>
            </a:r>
            <a:r>
              <a:rPr sz="600" spc="15" dirty="0">
                <a:solidFill>
                  <a:srgbClr val="22373A"/>
                </a:solidFill>
                <a:latin typeface="SimSun"/>
                <a:cs typeface="SimSun"/>
              </a:rPr>
              <a:t>belief)) </a:t>
            </a:r>
            <a:r>
              <a:rPr sz="600" spc="15" dirty="0">
                <a:latin typeface="SimSun"/>
                <a:cs typeface="SimSun"/>
              </a:rPr>
              <a:t>+ </a:t>
            </a:r>
            <a:r>
              <a:rPr sz="600" spc="20" dirty="0">
                <a:latin typeface="SimSun"/>
                <a:cs typeface="SimSun"/>
              </a:rPr>
              <a:t> </a:t>
            </a:r>
            <a:r>
              <a:rPr sz="600" spc="15" dirty="0">
                <a:latin typeface="SimSun"/>
                <a:cs typeface="SimSun"/>
              </a:rPr>
              <a:t>stat_pointinterval</a:t>
            </a:r>
            <a:r>
              <a:rPr sz="600" spc="15" dirty="0">
                <a:solidFill>
                  <a:srgbClr val="22373A"/>
                </a:solidFill>
                <a:latin typeface="SimSun"/>
                <a:cs typeface="SimSun"/>
              </a:rPr>
              <a:t>(</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latin typeface="SimSun"/>
                <a:cs typeface="SimSun"/>
              </a:rPr>
              <a:t>c</a:t>
            </a:r>
            <a:r>
              <a:rPr sz="600" spc="15" dirty="0">
                <a:solidFill>
                  <a:srgbClr val="22373A"/>
                </a:solidFill>
                <a:latin typeface="SimSun"/>
                <a:cs typeface="SimSun"/>
              </a:rPr>
              <a:t>(.</a:t>
            </a:r>
            <a:r>
              <a:rPr sz="600" spc="15" dirty="0">
                <a:solidFill>
                  <a:srgbClr val="0000CE"/>
                </a:solidFill>
                <a:latin typeface="SimSun"/>
                <a:cs typeface="SimSun"/>
              </a:rPr>
              <a:t>5</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99</a:t>
            </a:r>
            <a:r>
              <a:rPr sz="600" spc="15" dirty="0">
                <a:solidFill>
                  <a:srgbClr val="22373A"/>
                </a:solidFill>
                <a:latin typeface="SimSun"/>
                <a:cs typeface="SimSun"/>
              </a:rPr>
              <a:t>),</a:t>
            </a:r>
            <a:r>
              <a:rPr sz="600" spc="25" dirty="0">
                <a:solidFill>
                  <a:srgbClr val="22373A"/>
                </a:solidFill>
                <a:latin typeface="SimSun"/>
                <a:cs typeface="SimSun"/>
              </a:rPr>
              <a:t> </a:t>
            </a:r>
            <a:r>
              <a:rPr sz="600" spc="15" dirty="0">
                <a:solidFill>
                  <a:srgbClr val="C4A000"/>
                </a:solidFill>
                <a:latin typeface="SimSun"/>
                <a:cs typeface="SimSun"/>
              </a:rPr>
              <a:t>position</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latin typeface="SimSun"/>
                <a:cs typeface="SimSun"/>
              </a:rPr>
              <a:t>position_dodge</a:t>
            </a:r>
            <a:r>
              <a:rPr sz="600" spc="15" dirty="0">
                <a:solidFill>
                  <a:srgbClr val="22373A"/>
                </a:solidFill>
                <a:latin typeface="SimSun"/>
                <a:cs typeface="SimSun"/>
              </a:rPr>
              <a:t>(</a:t>
            </a:r>
            <a:r>
              <a:rPr sz="600" spc="15" dirty="0">
                <a:solidFill>
                  <a:srgbClr val="C4A000"/>
                </a:solidFill>
                <a:latin typeface="SimSun"/>
                <a:cs typeface="SimSun"/>
              </a:rPr>
              <a:t>width</a:t>
            </a:r>
            <a:r>
              <a:rPr sz="600" spc="20" dirty="0">
                <a:solidFill>
                  <a:srgbClr val="C4A000"/>
                </a:solidFill>
                <a:latin typeface="SimSun"/>
                <a:cs typeface="SimSun"/>
              </a:rPr>
              <a:t> </a:t>
            </a:r>
            <a:r>
              <a:rPr sz="600" spc="15" dirty="0">
                <a:solidFill>
                  <a:srgbClr val="C4A000"/>
                </a:solidFill>
                <a:latin typeface="SimSun"/>
                <a:cs typeface="SimSun"/>
              </a:rPr>
              <a:t>=</a:t>
            </a:r>
            <a:r>
              <a:rPr sz="600" spc="25" dirty="0">
                <a:solidFill>
                  <a:srgbClr val="C4A000"/>
                </a:solidFill>
                <a:latin typeface="SimSun"/>
                <a:cs typeface="SimSun"/>
              </a:rPr>
              <a:t> </a:t>
            </a:r>
            <a:r>
              <a:rPr sz="600" spc="15" dirty="0">
                <a:solidFill>
                  <a:srgbClr val="22373A"/>
                </a:solidFill>
                <a:latin typeface="SimSun"/>
                <a:cs typeface="SimSun"/>
              </a:rPr>
              <a:t>.</a:t>
            </a:r>
            <a:r>
              <a:rPr sz="600" spc="15" dirty="0">
                <a:solidFill>
                  <a:srgbClr val="0000CE"/>
                </a:solidFill>
                <a:latin typeface="SimSun"/>
                <a:cs typeface="SimSun"/>
              </a:rPr>
              <a:t>4</a:t>
            </a:r>
            <a:r>
              <a:rPr sz="600" spc="15" dirty="0">
                <a:solidFill>
                  <a:srgbClr val="22373A"/>
                </a:solidFill>
                <a:latin typeface="SimSun"/>
                <a:cs typeface="SimSun"/>
              </a:rPr>
              <a:t>))</a:t>
            </a:r>
            <a:r>
              <a:rPr sz="600" spc="2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scale_color_brewer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4F9905"/>
                </a:solidFill>
                <a:latin typeface="SimSun"/>
                <a:cs typeface="SimSun"/>
              </a:rPr>
              <a:t>"Accent"</a:t>
            </a:r>
            <a:r>
              <a:rPr sz="600" spc="15"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2384425">
              <a:lnSpc>
                <a:spcPct val="111400"/>
              </a:lnSpc>
            </a:pPr>
            <a:r>
              <a:rPr sz="600" spc="45" dirty="0">
                <a:latin typeface="SimSun"/>
                <a:cs typeface="SimSun"/>
              </a:rPr>
              <a:t>xlab</a:t>
            </a:r>
            <a:r>
              <a:rPr sz="600" spc="45" dirty="0">
                <a:solidFill>
                  <a:srgbClr val="22373A"/>
                </a:solidFill>
                <a:latin typeface="SimSun"/>
                <a:cs typeface="SimSun"/>
              </a:rPr>
              <a:t>(</a:t>
            </a:r>
            <a:r>
              <a:rPr sz="600" i="1" spc="45" dirty="0">
                <a:solidFill>
                  <a:srgbClr val="4F9905"/>
                </a:solidFill>
                <a:latin typeface="Trebuchet MS"/>
                <a:cs typeface="Trebuchet MS"/>
              </a:rPr>
              <a:t>'</a:t>
            </a:r>
            <a:r>
              <a:rPr sz="600" spc="45" dirty="0">
                <a:solidFill>
                  <a:srgbClr val="4F9905"/>
                </a:solidFill>
                <a:latin typeface="SimSun"/>
                <a:cs typeface="SimSun"/>
              </a:rPr>
              <a:t>Score</a:t>
            </a:r>
            <a:r>
              <a:rPr sz="600" i="1" spc="45" dirty="0">
                <a:solidFill>
                  <a:srgbClr val="4F9905"/>
                </a:solidFill>
                <a:latin typeface="Trebuchet MS"/>
                <a:cs typeface="Trebuchet MS"/>
              </a:rPr>
              <a:t>'</a:t>
            </a:r>
            <a:r>
              <a:rPr sz="600" spc="4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35" dirty="0">
                <a:latin typeface="SimSun"/>
                <a:cs typeface="SimSun"/>
              </a:rPr>
              <a:t>ylab</a:t>
            </a:r>
            <a:r>
              <a:rPr sz="600" spc="35" dirty="0">
                <a:solidFill>
                  <a:srgbClr val="22373A"/>
                </a:solidFill>
                <a:latin typeface="SimSun"/>
                <a:cs typeface="SimSun"/>
              </a:rPr>
              <a:t>(</a:t>
            </a:r>
            <a:r>
              <a:rPr sz="600" i="1" spc="35" dirty="0">
                <a:solidFill>
                  <a:srgbClr val="4F9905"/>
                </a:solidFill>
                <a:latin typeface="Trebuchet MS"/>
                <a:cs typeface="Trebuchet MS"/>
              </a:rPr>
              <a:t>'</a:t>
            </a:r>
            <a:r>
              <a:rPr sz="600" spc="35" dirty="0">
                <a:solidFill>
                  <a:srgbClr val="4F9905"/>
                </a:solidFill>
                <a:latin typeface="SimSun"/>
                <a:cs typeface="SimSun"/>
              </a:rPr>
              <a:t>Probability</a:t>
            </a:r>
            <a:r>
              <a:rPr sz="600" i="1" spc="35" dirty="0">
                <a:solidFill>
                  <a:srgbClr val="4F9905"/>
                </a:solidFill>
                <a:latin typeface="Trebuchet MS"/>
                <a:cs typeface="Trebuchet MS"/>
              </a:rPr>
              <a:t>'</a:t>
            </a:r>
            <a:r>
              <a:rPr sz="600" spc="35" dirty="0">
                <a:solidFill>
                  <a:srgbClr val="22373A"/>
                </a:solidFill>
                <a:latin typeface="SimSun"/>
                <a:cs typeface="SimSun"/>
              </a:rPr>
              <a:t>)</a:t>
            </a:r>
            <a:r>
              <a:rPr sz="600" spc="-1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theme_bw</a:t>
            </a:r>
            <a:r>
              <a:rPr sz="600" spc="15" dirty="0">
                <a:solidFill>
                  <a:srgbClr val="22373A"/>
                </a:solidFill>
                <a:latin typeface="SimSun"/>
                <a:cs typeface="SimSun"/>
              </a:rPr>
              <a:t>()</a:t>
            </a:r>
            <a:endParaRPr sz="600">
              <a:latin typeface="SimSun"/>
              <a:cs typeface="SimSun"/>
            </a:endParaRPr>
          </a:p>
        </p:txBody>
      </p:sp>
      <p:grpSp>
        <p:nvGrpSpPr>
          <p:cNvPr id="5" name="object 5"/>
          <p:cNvGrpSpPr/>
          <p:nvPr/>
        </p:nvGrpSpPr>
        <p:grpSpPr>
          <a:xfrm>
            <a:off x="359994" y="1686072"/>
            <a:ext cx="3888104" cy="1360805"/>
            <a:chOff x="359994" y="1686072"/>
            <a:chExt cx="3888104" cy="1360805"/>
          </a:xfrm>
        </p:grpSpPr>
        <p:sp>
          <p:nvSpPr>
            <p:cNvPr id="6" name="object 6"/>
            <p:cNvSpPr/>
            <p:nvPr/>
          </p:nvSpPr>
          <p:spPr>
            <a:xfrm>
              <a:off x="359994" y="1686072"/>
              <a:ext cx="3888104" cy="1360805"/>
            </a:xfrm>
            <a:custGeom>
              <a:avLst/>
              <a:gdLst/>
              <a:ahLst/>
              <a:cxnLst/>
              <a:rect l="l" t="t" r="r" b="b"/>
              <a:pathLst>
                <a:path w="3888104" h="1360805">
                  <a:moveTo>
                    <a:pt x="3888028" y="0"/>
                  </a:moveTo>
                  <a:lnTo>
                    <a:pt x="0" y="0"/>
                  </a:lnTo>
                  <a:lnTo>
                    <a:pt x="0" y="1360810"/>
                  </a:lnTo>
                  <a:lnTo>
                    <a:pt x="3888028" y="1360810"/>
                  </a:lnTo>
                  <a:lnTo>
                    <a:pt x="3888028" y="0"/>
                  </a:lnTo>
                  <a:close/>
                </a:path>
              </a:pathLst>
            </a:custGeom>
            <a:solidFill>
              <a:srgbClr val="FFFFFF"/>
            </a:solidFill>
          </p:spPr>
          <p:txBody>
            <a:bodyPr wrap="square" lIns="0" tIns="0" rIns="0" bIns="0" rtlCol="0"/>
            <a:lstStyle/>
            <a:p>
              <a:endParaRPr/>
            </a:p>
          </p:txBody>
        </p:sp>
        <p:sp>
          <p:nvSpPr>
            <p:cNvPr id="7" name="object 7"/>
            <p:cNvSpPr/>
            <p:nvPr/>
          </p:nvSpPr>
          <p:spPr>
            <a:xfrm>
              <a:off x="554287" y="1876045"/>
              <a:ext cx="3107055" cy="922019"/>
            </a:xfrm>
            <a:custGeom>
              <a:avLst/>
              <a:gdLst/>
              <a:ahLst/>
              <a:cxnLst/>
              <a:rect l="l" t="t" r="r" b="b"/>
              <a:pathLst>
                <a:path w="3107054" h="922019">
                  <a:moveTo>
                    <a:pt x="0" y="921516"/>
                  </a:moveTo>
                  <a:lnTo>
                    <a:pt x="3106858" y="921516"/>
                  </a:lnTo>
                </a:path>
                <a:path w="3107054" h="922019">
                  <a:moveTo>
                    <a:pt x="0" y="691097"/>
                  </a:moveTo>
                  <a:lnTo>
                    <a:pt x="3106858" y="691097"/>
                  </a:lnTo>
                </a:path>
                <a:path w="3107054" h="922019">
                  <a:moveTo>
                    <a:pt x="0" y="460731"/>
                  </a:moveTo>
                  <a:lnTo>
                    <a:pt x="3106858" y="460731"/>
                  </a:lnTo>
                </a:path>
                <a:path w="3107054" h="922019">
                  <a:moveTo>
                    <a:pt x="0" y="230365"/>
                  </a:moveTo>
                  <a:lnTo>
                    <a:pt x="3106858" y="230365"/>
                  </a:lnTo>
                </a:path>
                <a:path w="3107054" h="922019">
                  <a:moveTo>
                    <a:pt x="0" y="0"/>
                  </a:moveTo>
                  <a:lnTo>
                    <a:pt x="3106858" y="0"/>
                  </a:lnTo>
                </a:path>
              </a:pathLst>
            </a:custGeom>
            <a:ln w="3175">
              <a:solidFill>
                <a:srgbClr val="EBEBEB"/>
              </a:solidFill>
            </a:ln>
          </p:spPr>
          <p:txBody>
            <a:bodyPr wrap="square" lIns="0" tIns="0" rIns="0" bIns="0" rtlCol="0"/>
            <a:lstStyle/>
            <a:p>
              <a:endParaRPr/>
            </a:p>
          </p:txBody>
        </p:sp>
        <p:sp>
          <p:nvSpPr>
            <p:cNvPr id="8" name="object 8"/>
            <p:cNvSpPr/>
            <p:nvPr/>
          </p:nvSpPr>
          <p:spPr>
            <a:xfrm>
              <a:off x="554287" y="1715664"/>
              <a:ext cx="3107055" cy="1159510"/>
            </a:xfrm>
            <a:custGeom>
              <a:avLst/>
              <a:gdLst/>
              <a:ahLst/>
              <a:cxnLst/>
              <a:rect l="l" t="t" r="r" b="b"/>
              <a:pathLst>
                <a:path w="3107054" h="1159510">
                  <a:moveTo>
                    <a:pt x="0" y="966661"/>
                  </a:moveTo>
                  <a:lnTo>
                    <a:pt x="3106858" y="966661"/>
                  </a:lnTo>
                </a:path>
                <a:path w="3107054" h="1159510">
                  <a:moveTo>
                    <a:pt x="0" y="736295"/>
                  </a:moveTo>
                  <a:lnTo>
                    <a:pt x="3106858" y="736295"/>
                  </a:lnTo>
                </a:path>
                <a:path w="3107054" h="1159510">
                  <a:moveTo>
                    <a:pt x="0" y="505929"/>
                  </a:moveTo>
                  <a:lnTo>
                    <a:pt x="3106858" y="505929"/>
                  </a:lnTo>
                </a:path>
                <a:path w="3107054" h="1159510">
                  <a:moveTo>
                    <a:pt x="0" y="275564"/>
                  </a:moveTo>
                  <a:lnTo>
                    <a:pt x="3106858" y="275564"/>
                  </a:lnTo>
                </a:path>
                <a:path w="3107054" h="1159510">
                  <a:moveTo>
                    <a:pt x="0" y="45198"/>
                  </a:moveTo>
                  <a:lnTo>
                    <a:pt x="3106858" y="45198"/>
                  </a:lnTo>
                </a:path>
                <a:path w="3107054" h="1159510">
                  <a:moveTo>
                    <a:pt x="443829" y="1158902"/>
                  </a:moveTo>
                  <a:lnTo>
                    <a:pt x="443829" y="0"/>
                  </a:lnTo>
                </a:path>
                <a:path w="3107054" h="1159510">
                  <a:moveTo>
                    <a:pt x="1183526" y="1158902"/>
                  </a:moveTo>
                  <a:lnTo>
                    <a:pt x="1183526" y="0"/>
                  </a:lnTo>
                </a:path>
                <a:path w="3107054" h="1159510">
                  <a:moveTo>
                    <a:pt x="1923278" y="1158902"/>
                  </a:moveTo>
                  <a:lnTo>
                    <a:pt x="1923278" y="0"/>
                  </a:lnTo>
                </a:path>
                <a:path w="3107054" h="1159510">
                  <a:moveTo>
                    <a:pt x="2663029" y="1158902"/>
                  </a:moveTo>
                  <a:lnTo>
                    <a:pt x="2663029" y="0"/>
                  </a:lnTo>
                </a:path>
              </a:pathLst>
            </a:custGeom>
            <a:ln w="5778">
              <a:solidFill>
                <a:srgbClr val="EBEBEB"/>
              </a:solidFill>
            </a:ln>
          </p:spPr>
          <p:txBody>
            <a:bodyPr wrap="square" lIns="0" tIns="0" rIns="0" bIns="0" rtlCol="0"/>
            <a:lstStyle/>
            <a:p>
              <a:endParaRPr/>
            </a:p>
          </p:txBody>
        </p:sp>
        <p:sp>
          <p:nvSpPr>
            <p:cNvPr id="9" name="object 9"/>
            <p:cNvSpPr/>
            <p:nvPr/>
          </p:nvSpPr>
          <p:spPr>
            <a:xfrm>
              <a:off x="3217317" y="1840945"/>
              <a:ext cx="0" cy="303530"/>
            </a:xfrm>
            <a:custGeom>
              <a:avLst/>
              <a:gdLst/>
              <a:ahLst/>
              <a:cxnLst/>
              <a:rect l="l" t="t" r="r" b="b"/>
              <a:pathLst>
                <a:path h="303530">
                  <a:moveTo>
                    <a:pt x="0" y="303050"/>
                  </a:moveTo>
                  <a:lnTo>
                    <a:pt x="0" y="0"/>
                  </a:lnTo>
                </a:path>
              </a:pathLst>
            </a:custGeom>
            <a:ln w="6912">
              <a:solidFill>
                <a:srgbClr val="BEAED4"/>
              </a:solidFill>
            </a:ln>
          </p:spPr>
          <p:txBody>
            <a:bodyPr wrap="square" lIns="0" tIns="0" rIns="0" bIns="0" rtlCol="0"/>
            <a:lstStyle/>
            <a:p>
              <a:endParaRPr/>
            </a:p>
          </p:txBody>
        </p:sp>
        <p:sp>
          <p:nvSpPr>
            <p:cNvPr id="10" name="object 10"/>
            <p:cNvSpPr/>
            <p:nvPr/>
          </p:nvSpPr>
          <p:spPr>
            <a:xfrm>
              <a:off x="3118658" y="2111973"/>
              <a:ext cx="0" cy="282575"/>
            </a:xfrm>
            <a:custGeom>
              <a:avLst/>
              <a:gdLst/>
              <a:ahLst/>
              <a:cxnLst/>
              <a:rect l="l" t="t" r="r" b="b"/>
              <a:pathLst>
                <a:path h="282575">
                  <a:moveTo>
                    <a:pt x="0" y="282476"/>
                  </a:moveTo>
                  <a:lnTo>
                    <a:pt x="0" y="0"/>
                  </a:lnTo>
                </a:path>
              </a:pathLst>
            </a:custGeom>
            <a:ln w="6912">
              <a:solidFill>
                <a:srgbClr val="7FC97F"/>
              </a:solidFill>
            </a:ln>
          </p:spPr>
          <p:txBody>
            <a:bodyPr wrap="square" lIns="0" tIns="0" rIns="0" bIns="0" rtlCol="0"/>
            <a:lstStyle/>
            <a:p>
              <a:endParaRPr/>
            </a:p>
          </p:txBody>
        </p:sp>
        <p:sp>
          <p:nvSpPr>
            <p:cNvPr id="11" name="object 11"/>
            <p:cNvSpPr/>
            <p:nvPr/>
          </p:nvSpPr>
          <p:spPr>
            <a:xfrm>
              <a:off x="1096721" y="2310209"/>
              <a:ext cx="2219325" cy="337185"/>
            </a:xfrm>
            <a:custGeom>
              <a:avLst/>
              <a:gdLst/>
              <a:ahLst/>
              <a:cxnLst/>
              <a:rect l="l" t="t" r="r" b="b"/>
              <a:pathLst>
                <a:path w="2219325" h="337185">
                  <a:moveTo>
                    <a:pt x="2219200" y="236521"/>
                  </a:moveTo>
                  <a:lnTo>
                    <a:pt x="2219200" y="0"/>
                  </a:lnTo>
                </a:path>
                <a:path w="2219325" h="337185">
                  <a:moveTo>
                    <a:pt x="0" y="336908"/>
                  </a:moveTo>
                  <a:lnTo>
                    <a:pt x="0" y="120312"/>
                  </a:lnTo>
                </a:path>
              </a:pathLst>
            </a:custGeom>
            <a:ln w="6912">
              <a:solidFill>
                <a:srgbClr val="FDC086"/>
              </a:solidFill>
            </a:ln>
          </p:spPr>
          <p:txBody>
            <a:bodyPr wrap="square" lIns="0" tIns="0" rIns="0" bIns="0" rtlCol="0"/>
            <a:lstStyle/>
            <a:p>
              <a:endParaRPr/>
            </a:p>
          </p:txBody>
        </p:sp>
        <p:sp>
          <p:nvSpPr>
            <p:cNvPr id="12" name="object 12"/>
            <p:cNvSpPr/>
            <p:nvPr/>
          </p:nvSpPr>
          <p:spPr>
            <a:xfrm>
              <a:off x="2477565" y="1819615"/>
              <a:ext cx="0" cy="212090"/>
            </a:xfrm>
            <a:custGeom>
              <a:avLst/>
              <a:gdLst/>
              <a:ahLst/>
              <a:cxnLst/>
              <a:rect l="l" t="t" r="r" b="b"/>
              <a:pathLst>
                <a:path h="212089">
                  <a:moveTo>
                    <a:pt x="0" y="211897"/>
                  </a:moveTo>
                  <a:lnTo>
                    <a:pt x="0" y="0"/>
                  </a:lnTo>
                </a:path>
              </a:pathLst>
            </a:custGeom>
            <a:ln w="6912">
              <a:solidFill>
                <a:srgbClr val="BEAED4"/>
              </a:solidFill>
            </a:ln>
          </p:spPr>
          <p:txBody>
            <a:bodyPr wrap="square" lIns="0" tIns="0" rIns="0" bIns="0" rtlCol="0"/>
            <a:lstStyle/>
            <a:p>
              <a:endParaRPr/>
            </a:p>
          </p:txBody>
        </p:sp>
        <p:sp>
          <p:nvSpPr>
            <p:cNvPr id="13" name="object 13"/>
            <p:cNvSpPr/>
            <p:nvPr/>
          </p:nvSpPr>
          <p:spPr>
            <a:xfrm>
              <a:off x="2378961" y="1768315"/>
              <a:ext cx="0" cy="210820"/>
            </a:xfrm>
            <a:custGeom>
              <a:avLst/>
              <a:gdLst/>
              <a:ahLst/>
              <a:cxnLst/>
              <a:rect l="l" t="t" r="r" b="b"/>
              <a:pathLst>
                <a:path h="210819">
                  <a:moveTo>
                    <a:pt x="0" y="210709"/>
                  </a:moveTo>
                  <a:lnTo>
                    <a:pt x="0" y="0"/>
                  </a:lnTo>
                </a:path>
              </a:pathLst>
            </a:custGeom>
            <a:ln w="6912">
              <a:solidFill>
                <a:srgbClr val="7FC97F"/>
              </a:solidFill>
            </a:ln>
          </p:spPr>
          <p:txBody>
            <a:bodyPr wrap="square" lIns="0" tIns="0" rIns="0" bIns="0" rtlCol="0"/>
            <a:lstStyle/>
            <a:p>
              <a:endParaRPr/>
            </a:p>
          </p:txBody>
        </p:sp>
        <p:sp>
          <p:nvSpPr>
            <p:cNvPr id="14" name="object 14"/>
            <p:cNvSpPr/>
            <p:nvPr/>
          </p:nvSpPr>
          <p:spPr>
            <a:xfrm>
              <a:off x="1836473" y="1792237"/>
              <a:ext cx="739775" cy="775335"/>
            </a:xfrm>
            <a:custGeom>
              <a:avLst/>
              <a:gdLst/>
              <a:ahLst/>
              <a:cxnLst/>
              <a:rect l="l" t="t" r="r" b="b"/>
              <a:pathLst>
                <a:path w="739775" h="775335">
                  <a:moveTo>
                    <a:pt x="739697" y="208495"/>
                  </a:moveTo>
                  <a:lnTo>
                    <a:pt x="739697" y="0"/>
                  </a:lnTo>
                </a:path>
                <a:path w="739775" h="775335">
                  <a:moveTo>
                    <a:pt x="0" y="775283"/>
                  </a:moveTo>
                  <a:lnTo>
                    <a:pt x="0" y="582232"/>
                  </a:lnTo>
                </a:path>
              </a:pathLst>
            </a:custGeom>
            <a:ln w="6912">
              <a:solidFill>
                <a:srgbClr val="FDC086"/>
              </a:solidFill>
            </a:ln>
          </p:spPr>
          <p:txBody>
            <a:bodyPr wrap="square" lIns="0" tIns="0" rIns="0" bIns="0" rtlCol="0"/>
            <a:lstStyle/>
            <a:p>
              <a:endParaRPr/>
            </a:p>
          </p:txBody>
        </p:sp>
        <p:sp>
          <p:nvSpPr>
            <p:cNvPr id="15" name="object 15"/>
            <p:cNvSpPr/>
            <p:nvPr/>
          </p:nvSpPr>
          <p:spPr>
            <a:xfrm>
              <a:off x="899512" y="2458278"/>
              <a:ext cx="739775" cy="285115"/>
            </a:xfrm>
            <a:custGeom>
              <a:avLst/>
              <a:gdLst/>
              <a:ahLst/>
              <a:cxnLst/>
              <a:rect l="l" t="t" r="r" b="b"/>
              <a:pathLst>
                <a:path w="739775" h="285114">
                  <a:moveTo>
                    <a:pt x="739697" y="173395"/>
                  </a:moveTo>
                  <a:lnTo>
                    <a:pt x="739697" y="0"/>
                  </a:lnTo>
                </a:path>
                <a:path w="739775" h="285114">
                  <a:moveTo>
                    <a:pt x="0" y="284798"/>
                  </a:moveTo>
                  <a:lnTo>
                    <a:pt x="0" y="111942"/>
                  </a:lnTo>
                </a:path>
              </a:pathLst>
            </a:custGeom>
            <a:ln w="6912">
              <a:solidFill>
                <a:srgbClr val="7FC97F"/>
              </a:solidFill>
            </a:ln>
          </p:spPr>
          <p:txBody>
            <a:bodyPr wrap="square" lIns="0" tIns="0" rIns="0" bIns="0" rtlCol="0"/>
            <a:lstStyle/>
            <a:p>
              <a:endParaRPr/>
            </a:p>
          </p:txBody>
        </p:sp>
        <p:sp>
          <p:nvSpPr>
            <p:cNvPr id="16" name="object 16"/>
            <p:cNvSpPr/>
            <p:nvPr/>
          </p:nvSpPr>
          <p:spPr>
            <a:xfrm>
              <a:off x="998116" y="2575837"/>
              <a:ext cx="739775" cy="246379"/>
            </a:xfrm>
            <a:custGeom>
              <a:avLst/>
              <a:gdLst/>
              <a:ahLst/>
              <a:cxnLst/>
              <a:rect l="l" t="t" r="r" b="b"/>
              <a:pathLst>
                <a:path w="739775" h="246380">
                  <a:moveTo>
                    <a:pt x="739697" y="143749"/>
                  </a:moveTo>
                  <a:lnTo>
                    <a:pt x="739697" y="0"/>
                  </a:lnTo>
                </a:path>
                <a:path w="739775" h="246380">
                  <a:moveTo>
                    <a:pt x="0" y="246025"/>
                  </a:moveTo>
                  <a:lnTo>
                    <a:pt x="0" y="134622"/>
                  </a:lnTo>
                </a:path>
              </a:pathLst>
            </a:custGeom>
            <a:ln w="6912">
              <a:solidFill>
                <a:srgbClr val="BEAED4"/>
              </a:solidFill>
            </a:ln>
          </p:spPr>
          <p:txBody>
            <a:bodyPr wrap="square" lIns="0" tIns="0" rIns="0" bIns="0" rtlCol="0"/>
            <a:lstStyle/>
            <a:p>
              <a:endParaRPr/>
            </a:p>
          </p:txBody>
        </p:sp>
        <p:sp>
          <p:nvSpPr>
            <p:cNvPr id="17" name="object 17"/>
            <p:cNvSpPr/>
            <p:nvPr/>
          </p:nvSpPr>
          <p:spPr>
            <a:xfrm>
              <a:off x="3217317" y="1955750"/>
              <a:ext cx="0" cy="80010"/>
            </a:xfrm>
            <a:custGeom>
              <a:avLst/>
              <a:gdLst/>
              <a:ahLst/>
              <a:cxnLst/>
              <a:rect l="l" t="t" r="r" b="b"/>
              <a:pathLst>
                <a:path h="80010">
                  <a:moveTo>
                    <a:pt x="0" y="79812"/>
                  </a:moveTo>
                  <a:lnTo>
                    <a:pt x="0" y="0"/>
                  </a:lnTo>
                </a:path>
              </a:pathLst>
            </a:custGeom>
            <a:ln w="16146">
              <a:solidFill>
                <a:srgbClr val="BEAED4"/>
              </a:solidFill>
            </a:ln>
          </p:spPr>
          <p:txBody>
            <a:bodyPr wrap="square" lIns="0" tIns="0" rIns="0" bIns="0" rtlCol="0"/>
            <a:lstStyle/>
            <a:p>
              <a:endParaRPr/>
            </a:p>
          </p:txBody>
        </p:sp>
        <p:sp>
          <p:nvSpPr>
            <p:cNvPr id="18" name="object 18"/>
            <p:cNvSpPr/>
            <p:nvPr/>
          </p:nvSpPr>
          <p:spPr>
            <a:xfrm>
              <a:off x="3118658" y="2221216"/>
              <a:ext cx="0" cy="74930"/>
            </a:xfrm>
            <a:custGeom>
              <a:avLst/>
              <a:gdLst/>
              <a:ahLst/>
              <a:cxnLst/>
              <a:rect l="l" t="t" r="r" b="b"/>
              <a:pathLst>
                <a:path h="74930">
                  <a:moveTo>
                    <a:pt x="0" y="74628"/>
                  </a:moveTo>
                  <a:lnTo>
                    <a:pt x="0" y="0"/>
                  </a:lnTo>
                </a:path>
              </a:pathLst>
            </a:custGeom>
            <a:ln w="16146">
              <a:solidFill>
                <a:srgbClr val="7FC97F"/>
              </a:solidFill>
            </a:ln>
          </p:spPr>
          <p:txBody>
            <a:bodyPr wrap="square" lIns="0" tIns="0" rIns="0" bIns="0" rtlCol="0"/>
            <a:lstStyle/>
            <a:p>
              <a:endParaRPr/>
            </a:p>
          </p:txBody>
        </p:sp>
        <p:sp>
          <p:nvSpPr>
            <p:cNvPr id="19" name="object 19"/>
            <p:cNvSpPr/>
            <p:nvPr/>
          </p:nvSpPr>
          <p:spPr>
            <a:xfrm>
              <a:off x="1096721" y="1863841"/>
              <a:ext cx="2219325" cy="713740"/>
            </a:xfrm>
            <a:custGeom>
              <a:avLst/>
              <a:gdLst/>
              <a:ahLst/>
              <a:cxnLst/>
              <a:rect l="l" t="t" r="r" b="b"/>
              <a:pathLst>
                <a:path w="2219325" h="713739">
                  <a:moveTo>
                    <a:pt x="2219200" y="603076"/>
                  </a:moveTo>
                  <a:lnTo>
                    <a:pt x="2219200" y="536493"/>
                  </a:lnTo>
                </a:path>
                <a:path w="2219325" h="713739">
                  <a:moveTo>
                    <a:pt x="0" y="713291"/>
                  </a:moveTo>
                  <a:lnTo>
                    <a:pt x="0" y="656158"/>
                  </a:lnTo>
                </a:path>
                <a:path w="2219325" h="713739">
                  <a:moveTo>
                    <a:pt x="1479448" y="53136"/>
                  </a:moveTo>
                  <a:lnTo>
                    <a:pt x="1479448" y="0"/>
                  </a:lnTo>
                </a:path>
              </a:pathLst>
            </a:custGeom>
            <a:ln w="16146">
              <a:solidFill>
                <a:srgbClr val="FDC086"/>
              </a:solidFill>
            </a:ln>
          </p:spPr>
          <p:txBody>
            <a:bodyPr wrap="square" lIns="0" tIns="0" rIns="0" bIns="0" rtlCol="0"/>
            <a:lstStyle/>
            <a:p>
              <a:endParaRPr/>
            </a:p>
          </p:txBody>
        </p:sp>
        <p:sp>
          <p:nvSpPr>
            <p:cNvPr id="20" name="object 20"/>
            <p:cNvSpPr/>
            <p:nvPr/>
          </p:nvSpPr>
          <p:spPr>
            <a:xfrm>
              <a:off x="2477565" y="1896404"/>
              <a:ext cx="0" cy="53340"/>
            </a:xfrm>
            <a:custGeom>
              <a:avLst/>
              <a:gdLst/>
              <a:ahLst/>
              <a:cxnLst/>
              <a:rect l="l" t="t" r="r" b="b"/>
              <a:pathLst>
                <a:path h="53339">
                  <a:moveTo>
                    <a:pt x="0" y="53082"/>
                  </a:moveTo>
                  <a:lnTo>
                    <a:pt x="0" y="0"/>
                  </a:lnTo>
                </a:path>
              </a:pathLst>
            </a:custGeom>
            <a:ln w="16146">
              <a:solidFill>
                <a:srgbClr val="BEAED4"/>
              </a:solidFill>
            </a:ln>
          </p:spPr>
          <p:txBody>
            <a:bodyPr wrap="square" lIns="0" tIns="0" rIns="0" bIns="0" rtlCol="0"/>
            <a:lstStyle/>
            <a:p>
              <a:endParaRPr/>
            </a:p>
          </p:txBody>
        </p:sp>
        <p:sp>
          <p:nvSpPr>
            <p:cNvPr id="21" name="object 21"/>
            <p:cNvSpPr/>
            <p:nvPr/>
          </p:nvSpPr>
          <p:spPr>
            <a:xfrm>
              <a:off x="2378961" y="1843969"/>
              <a:ext cx="0" cy="52705"/>
            </a:xfrm>
            <a:custGeom>
              <a:avLst/>
              <a:gdLst/>
              <a:ahLst/>
              <a:cxnLst/>
              <a:rect l="l" t="t" r="r" b="b"/>
              <a:pathLst>
                <a:path h="52705">
                  <a:moveTo>
                    <a:pt x="0" y="52326"/>
                  </a:moveTo>
                  <a:lnTo>
                    <a:pt x="0" y="0"/>
                  </a:lnTo>
                </a:path>
              </a:pathLst>
            </a:custGeom>
            <a:ln w="16146">
              <a:solidFill>
                <a:srgbClr val="7FC97F"/>
              </a:solidFill>
            </a:ln>
          </p:spPr>
          <p:txBody>
            <a:bodyPr wrap="square" lIns="0" tIns="0" rIns="0" bIns="0" rtlCol="0"/>
            <a:lstStyle/>
            <a:p>
              <a:endParaRPr/>
            </a:p>
          </p:txBody>
        </p:sp>
        <p:sp>
          <p:nvSpPr>
            <p:cNvPr id="22" name="object 22"/>
            <p:cNvSpPr/>
            <p:nvPr/>
          </p:nvSpPr>
          <p:spPr>
            <a:xfrm>
              <a:off x="1836473" y="2450394"/>
              <a:ext cx="0" cy="50165"/>
            </a:xfrm>
            <a:custGeom>
              <a:avLst/>
              <a:gdLst/>
              <a:ahLst/>
              <a:cxnLst/>
              <a:rect l="l" t="t" r="r" b="b"/>
              <a:pathLst>
                <a:path h="50164">
                  <a:moveTo>
                    <a:pt x="0" y="49626"/>
                  </a:moveTo>
                  <a:lnTo>
                    <a:pt x="0" y="0"/>
                  </a:lnTo>
                </a:path>
              </a:pathLst>
            </a:custGeom>
            <a:ln w="16146">
              <a:solidFill>
                <a:srgbClr val="FDC086"/>
              </a:solidFill>
            </a:ln>
          </p:spPr>
          <p:txBody>
            <a:bodyPr wrap="square" lIns="0" tIns="0" rIns="0" bIns="0" rtlCol="0"/>
            <a:lstStyle/>
            <a:p>
              <a:endParaRPr/>
            </a:p>
          </p:txBody>
        </p:sp>
        <p:sp>
          <p:nvSpPr>
            <p:cNvPr id="23" name="object 23"/>
            <p:cNvSpPr/>
            <p:nvPr/>
          </p:nvSpPr>
          <p:spPr>
            <a:xfrm>
              <a:off x="899512" y="2529342"/>
              <a:ext cx="739775" cy="161290"/>
            </a:xfrm>
            <a:custGeom>
              <a:avLst/>
              <a:gdLst/>
              <a:ahLst/>
              <a:cxnLst/>
              <a:rect l="l" t="t" r="r" b="b"/>
              <a:pathLst>
                <a:path w="739775" h="161289">
                  <a:moveTo>
                    <a:pt x="0" y="160921"/>
                  </a:moveTo>
                  <a:lnTo>
                    <a:pt x="0" y="115236"/>
                  </a:lnTo>
                </a:path>
                <a:path w="739775" h="161289">
                  <a:moveTo>
                    <a:pt x="739697" y="45630"/>
                  </a:moveTo>
                  <a:lnTo>
                    <a:pt x="739697" y="0"/>
                  </a:lnTo>
                </a:path>
              </a:pathLst>
            </a:custGeom>
            <a:ln w="16146">
              <a:solidFill>
                <a:srgbClr val="7FC97F"/>
              </a:solidFill>
            </a:ln>
          </p:spPr>
          <p:txBody>
            <a:bodyPr wrap="square" lIns="0" tIns="0" rIns="0" bIns="0" rtlCol="0"/>
            <a:lstStyle/>
            <a:p>
              <a:endParaRPr/>
            </a:p>
          </p:txBody>
        </p:sp>
        <p:sp>
          <p:nvSpPr>
            <p:cNvPr id="24" name="object 24"/>
            <p:cNvSpPr/>
            <p:nvPr/>
          </p:nvSpPr>
          <p:spPr>
            <a:xfrm>
              <a:off x="1737814" y="2635723"/>
              <a:ext cx="0" cy="37465"/>
            </a:xfrm>
            <a:custGeom>
              <a:avLst/>
              <a:gdLst/>
              <a:ahLst/>
              <a:cxnLst/>
              <a:rect l="l" t="t" r="r" b="b"/>
              <a:pathLst>
                <a:path h="37464">
                  <a:moveTo>
                    <a:pt x="0" y="37368"/>
                  </a:moveTo>
                  <a:lnTo>
                    <a:pt x="0" y="0"/>
                  </a:lnTo>
                </a:path>
              </a:pathLst>
            </a:custGeom>
            <a:ln w="16146">
              <a:solidFill>
                <a:srgbClr val="BEAED4"/>
              </a:solidFill>
            </a:ln>
          </p:spPr>
          <p:txBody>
            <a:bodyPr wrap="square" lIns="0" tIns="0" rIns="0" bIns="0" rtlCol="0"/>
            <a:lstStyle/>
            <a:p>
              <a:endParaRPr/>
            </a:p>
          </p:txBody>
        </p:sp>
        <p:sp>
          <p:nvSpPr>
            <p:cNvPr id="25" name="object 25"/>
            <p:cNvSpPr/>
            <p:nvPr/>
          </p:nvSpPr>
          <p:spPr>
            <a:xfrm>
              <a:off x="998116" y="2761058"/>
              <a:ext cx="0" cy="29845"/>
            </a:xfrm>
            <a:custGeom>
              <a:avLst/>
              <a:gdLst/>
              <a:ahLst/>
              <a:cxnLst/>
              <a:rect l="l" t="t" r="r" b="b"/>
              <a:pathLst>
                <a:path h="29844">
                  <a:moveTo>
                    <a:pt x="-8073" y="14661"/>
                  </a:moveTo>
                  <a:lnTo>
                    <a:pt x="8073" y="14661"/>
                  </a:lnTo>
                </a:path>
              </a:pathLst>
            </a:custGeom>
            <a:ln w="29322">
              <a:solidFill>
                <a:srgbClr val="BEAED4"/>
              </a:solidFill>
            </a:ln>
          </p:spPr>
          <p:txBody>
            <a:bodyPr wrap="square" lIns="0" tIns="0" rIns="0" bIns="0" rtlCol="0"/>
            <a:lstStyle/>
            <a:p>
              <a:endParaRPr/>
            </a:p>
          </p:txBody>
        </p:sp>
        <p:sp>
          <p:nvSpPr>
            <p:cNvPr id="26" name="object 26"/>
            <p:cNvSpPr/>
            <p:nvPr/>
          </p:nvSpPr>
          <p:spPr>
            <a:xfrm>
              <a:off x="3208191" y="1988042"/>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27" name="object 27"/>
            <p:cNvSpPr/>
            <p:nvPr/>
          </p:nvSpPr>
          <p:spPr>
            <a:xfrm>
              <a:off x="3208191" y="1988042"/>
              <a:ext cx="18415" cy="18415"/>
            </a:xfrm>
            <a:custGeom>
              <a:avLst/>
              <a:gdLst/>
              <a:ahLst/>
              <a:cxnLst/>
              <a:rect l="l" t="t" r="r" b="b"/>
              <a:pathLst>
                <a:path w="18414" h="18414">
                  <a:moveTo>
                    <a:pt x="0" y="9072"/>
                  </a:moveTo>
                  <a:lnTo>
                    <a:pt x="0" y="4104"/>
                  </a:lnTo>
                  <a:lnTo>
                    <a:pt x="4104" y="0"/>
                  </a:lnTo>
                  <a:lnTo>
                    <a:pt x="9126" y="0"/>
                  </a:lnTo>
                  <a:lnTo>
                    <a:pt x="14094" y="0"/>
                  </a:lnTo>
                  <a:lnTo>
                    <a:pt x="18198" y="4104"/>
                  </a:lnTo>
                  <a:lnTo>
                    <a:pt x="18198" y="9072"/>
                  </a:lnTo>
                  <a:lnTo>
                    <a:pt x="18198" y="14094"/>
                  </a:lnTo>
                  <a:lnTo>
                    <a:pt x="14094" y="18198"/>
                  </a:lnTo>
                  <a:lnTo>
                    <a:pt x="9126" y="18198"/>
                  </a:lnTo>
                  <a:lnTo>
                    <a:pt x="4104" y="18198"/>
                  </a:lnTo>
                  <a:lnTo>
                    <a:pt x="0" y="14094"/>
                  </a:lnTo>
                  <a:lnTo>
                    <a:pt x="0" y="9072"/>
                  </a:lnTo>
                </a:path>
              </a:pathLst>
            </a:custGeom>
            <a:ln w="5724">
              <a:solidFill>
                <a:srgbClr val="BEAED4"/>
              </a:solidFill>
            </a:ln>
          </p:spPr>
          <p:txBody>
            <a:bodyPr wrap="square" lIns="0" tIns="0" rIns="0" bIns="0" rtlCol="0"/>
            <a:lstStyle/>
            <a:p>
              <a:endParaRPr/>
            </a:p>
          </p:txBody>
        </p:sp>
        <p:sp>
          <p:nvSpPr>
            <p:cNvPr id="28" name="object 28"/>
            <p:cNvSpPr/>
            <p:nvPr/>
          </p:nvSpPr>
          <p:spPr>
            <a:xfrm>
              <a:off x="3109586" y="2250592"/>
              <a:ext cx="18415" cy="18415"/>
            </a:xfrm>
            <a:custGeom>
              <a:avLst/>
              <a:gdLst/>
              <a:ahLst/>
              <a:cxnLst/>
              <a:rect l="l" t="t" r="r" b="b"/>
              <a:pathLst>
                <a:path w="18414" h="18414">
                  <a:moveTo>
                    <a:pt x="14094" y="0"/>
                  </a:moveTo>
                  <a:lnTo>
                    <a:pt x="4050" y="0"/>
                  </a:lnTo>
                  <a:lnTo>
                    <a:pt x="0" y="4104"/>
                  </a:lnTo>
                  <a:lnTo>
                    <a:pt x="0" y="9126"/>
                  </a:lnTo>
                  <a:lnTo>
                    <a:pt x="0" y="14094"/>
                  </a:lnTo>
                  <a:lnTo>
                    <a:pt x="4050" y="18198"/>
                  </a:lnTo>
                  <a:lnTo>
                    <a:pt x="14094" y="18198"/>
                  </a:lnTo>
                  <a:lnTo>
                    <a:pt x="18144" y="14094"/>
                  </a:lnTo>
                  <a:lnTo>
                    <a:pt x="18144" y="4104"/>
                  </a:lnTo>
                  <a:lnTo>
                    <a:pt x="14094" y="0"/>
                  </a:lnTo>
                  <a:close/>
                </a:path>
              </a:pathLst>
            </a:custGeom>
            <a:solidFill>
              <a:srgbClr val="7FC97F"/>
            </a:solidFill>
          </p:spPr>
          <p:txBody>
            <a:bodyPr wrap="square" lIns="0" tIns="0" rIns="0" bIns="0" rtlCol="0"/>
            <a:lstStyle/>
            <a:p>
              <a:endParaRPr/>
            </a:p>
          </p:txBody>
        </p:sp>
        <p:sp>
          <p:nvSpPr>
            <p:cNvPr id="29" name="object 29"/>
            <p:cNvSpPr/>
            <p:nvPr/>
          </p:nvSpPr>
          <p:spPr>
            <a:xfrm>
              <a:off x="3109586" y="2250592"/>
              <a:ext cx="18415" cy="18415"/>
            </a:xfrm>
            <a:custGeom>
              <a:avLst/>
              <a:gdLst/>
              <a:ahLst/>
              <a:cxnLst/>
              <a:rect l="l" t="t" r="r" b="b"/>
              <a:pathLst>
                <a:path w="18414" h="18414">
                  <a:moveTo>
                    <a:pt x="0" y="9126"/>
                  </a:moveTo>
                  <a:lnTo>
                    <a:pt x="0" y="4104"/>
                  </a:lnTo>
                  <a:lnTo>
                    <a:pt x="4050" y="0"/>
                  </a:lnTo>
                  <a:lnTo>
                    <a:pt x="9072" y="0"/>
                  </a:lnTo>
                  <a:lnTo>
                    <a:pt x="14094" y="0"/>
                  </a:lnTo>
                  <a:lnTo>
                    <a:pt x="18144" y="4104"/>
                  </a:lnTo>
                  <a:lnTo>
                    <a:pt x="18144" y="9126"/>
                  </a:lnTo>
                  <a:lnTo>
                    <a:pt x="18144" y="14094"/>
                  </a:lnTo>
                  <a:lnTo>
                    <a:pt x="14094" y="18198"/>
                  </a:lnTo>
                  <a:lnTo>
                    <a:pt x="9072" y="18198"/>
                  </a:lnTo>
                  <a:lnTo>
                    <a:pt x="4050" y="18198"/>
                  </a:lnTo>
                  <a:lnTo>
                    <a:pt x="0" y="14094"/>
                  </a:lnTo>
                  <a:lnTo>
                    <a:pt x="0" y="9126"/>
                  </a:lnTo>
                </a:path>
              </a:pathLst>
            </a:custGeom>
            <a:ln w="5724">
              <a:solidFill>
                <a:srgbClr val="7FC97F"/>
              </a:solidFill>
            </a:ln>
          </p:spPr>
          <p:txBody>
            <a:bodyPr wrap="square" lIns="0" tIns="0" rIns="0" bIns="0" rtlCol="0"/>
            <a:lstStyle/>
            <a:p>
              <a:endParaRPr/>
            </a:p>
          </p:txBody>
        </p:sp>
        <p:sp>
          <p:nvSpPr>
            <p:cNvPr id="30" name="object 30"/>
            <p:cNvSpPr/>
            <p:nvPr/>
          </p:nvSpPr>
          <p:spPr>
            <a:xfrm>
              <a:off x="3306849" y="2425715"/>
              <a:ext cx="18415" cy="18415"/>
            </a:xfrm>
            <a:custGeom>
              <a:avLst/>
              <a:gdLst/>
              <a:ahLst/>
              <a:cxnLst/>
              <a:rect l="l" t="t" r="r" b="b"/>
              <a:pathLst>
                <a:path w="18414" h="18414">
                  <a:moveTo>
                    <a:pt x="14094" y="0"/>
                  </a:moveTo>
                  <a:lnTo>
                    <a:pt x="4050" y="0"/>
                  </a:lnTo>
                  <a:lnTo>
                    <a:pt x="0" y="4104"/>
                  </a:lnTo>
                  <a:lnTo>
                    <a:pt x="0" y="9072"/>
                  </a:lnTo>
                  <a:lnTo>
                    <a:pt x="0" y="14094"/>
                  </a:lnTo>
                  <a:lnTo>
                    <a:pt x="4050" y="18198"/>
                  </a:lnTo>
                  <a:lnTo>
                    <a:pt x="14094" y="18198"/>
                  </a:lnTo>
                  <a:lnTo>
                    <a:pt x="18144" y="14094"/>
                  </a:lnTo>
                  <a:lnTo>
                    <a:pt x="18144" y="4104"/>
                  </a:lnTo>
                  <a:lnTo>
                    <a:pt x="14094" y="0"/>
                  </a:lnTo>
                  <a:close/>
                </a:path>
              </a:pathLst>
            </a:custGeom>
            <a:solidFill>
              <a:srgbClr val="FDC086"/>
            </a:solidFill>
          </p:spPr>
          <p:txBody>
            <a:bodyPr wrap="square" lIns="0" tIns="0" rIns="0" bIns="0" rtlCol="0"/>
            <a:lstStyle/>
            <a:p>
              <a:endParaRPr/>
            </a:p>
          </p:txBody>
        </p:sp>
        <p:sp>
          <p:nvSpPr>
            <p:cNvPr id="31" name="object 31"/>
            <p:cNvSpPr/>
            <p:nvPr/>
          </p:nvSpPr>
          <p:spPr>
            <a:xfrm>
              <a:off x="3306849" y="2425715"/>
              <a:ext cx="18415" cy="18415"/>
            </a:xfrm>
            <a:custGeom>
              <a:avLst/>
              <a:gdLst/>
              <a:ahLst/>
              <a:cxnLst/>
              <a:rect l="l" t="t" r="r" b="b"/>
              <a:pathLst>
                <a:path w="18414" h="18414">
                  <a:moveTo>
                    <a:pt x="0" y="9072"/>
                  </a:moveTo>
                  <a:lnTo>
                    <a:pt x="0" y="4104"/>
                  </a:lnTo>
                  <a:lnTo>
                    <a:pt x="4050" y="0"/>
                  </a:lnTo>
                  <a:lnTo>
                    <a:pt x="9072" y="0"/>
                  </a:lnTo>
                  <a:lnTo>
                    <a:pt x="14094" y="0"/>
                  </a:lnTo>
                  <a:lnTo>
                    <a:pt x="18144" y="4104"/>
                  </a:lnTo>
                  <a:lnTo>
                    <a:pt x="18144" y="9072"/>
                  </a:lnTo>
                  <a:lnTo>
                    <a:pt x="18144" y="14094"/>
                  </a:lnTo>
                  <a:lnTo>
                    <a:pt x="14094" y="18198"/>
                  </a:lnTo>
                  <a:lnTo>
                    <a:pt x="9072" y="18198"/>
                  </a:lnTo>
                  <a:lnTo>
                    <a:pt x="4050" y="18198"/>
                  </a:lnTo>
                  <a:lnTo>
                    <a:pt x="0" y="14094"/>
                  </a:lnTo>
                  <a:lnTo>
                    <a:pt x="0" y="9072"/>
                  </a:lnTo>
                </a:path>
              </a:pathLst>
            </a:custGeom>
            <a:ln w="5724">
              <a:solidFill>
                <a:srgbClr val="FDC086"/>
              </a:solidFill>
            </a:ln>
          </p:spPr>
          <p:txBody>
            <a:bodyPr wrap="square" lIns="0" tIns="0" rIns="0" bIns="0" rtlCol="0"/>
            <a:lstStyle/>
            <a:p>
              <a:endParaRPr/>
            </a:p>
          </p:txBody>
        </p:sp>
        <p:sp>
          <p:nvSpPr>
            <p:cNvPr id="32" name="object 32"/>
            <p:cNvSpPr/>
            <p:nvPr/>
          </p:nvSpPr>
          <p:spPr>
            <a:xfrm>
              <a:off x="1087649" y="2540844"/>
              <a:ext cx="18415" cy="18415"/>
            </a:xfrm>
            <a:custGeom>
              <a:avLst/>
              <a:gdLst/>
              <a:ahLst/>
              <a:cxnLst/>
              <a:rect l="l" t="t" r="r" b="b"/>
              <a:pathLst>
                <a:path w="18415"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FDC086"/>
            </a:solidFill>
          </p:spPr>
          <p:txBody>
            <a:bodyPr wrap="square" lIns="0" tIns="0" rIns="0" bIns="0" rtlCol="0"/>
            <a:lstStyle/>
            <a:p>
              <a:endParaRPr/>
            </a:p>
          </p:txBody>
        </p:sp>
        <p:sp>
          <p:nvSpPr>
            <p:cNvPr id="33" name="object 33"/>
            <p:cNvSpPr/>
            <p:nvPr/>
          </p:nvSpPr>
          <p:spPr>
            <a:xfrm>
              <a:off x="1087649" y="2540844"/>
              <a:ext cx="18415" cy="18415"/>
            </a:xfrm>
            <a:custGeom>
              <a:avLst/>
              <a:gdLst/>
              <a:ahLst/>
              <a:cxnLst/>
              <a:rect l="l" t="t" r="r" b="b"/>
              <a:pathLst>
                <a:path w="18415" h="18414">
                  <a:moveTo>
                    <a:pt x="0" y="9072"/>
                  </a:moveTo>
                  <a:lnTo>
                    <a:pt x="0" y="4050"/>
                  </a:lnTo>
                  <a:lnTo>
                    <a:pt x="4104" y="0"/>
                  </a:lnTo>
                  <a:lnTo>
                    <a:pt x="9072" y="0"/>
                  </a:lnTo>
                  <a:lnTo>
                    <a:pt x="14094" y="0"/>
                  </a:lnTo>
                  <a:lnTo>
                    <a:pt x="18198" y="4050"/>
                  </a:lnTo>
                  <a:lnTo>
                    <a:pt x="18198" y="9072"/>
                  </a:lnTo>
                  <a:lnTo>
                    <a:pt x="18198" y="14094"/>
                  </a:lnTo>
                  <a:lnTo>
                    <a:pt x="14094" y="18144"/>
                  </a:lnTo>
                  <a:lnTo>
                    <a:pt x="9072" y="18144"/>
                  </a:lnTo>
                  <a:lnTo>
                    <a:pt x="4104" y="18144"/>
                  </a:lnTo>
                  <a:lnTo>
                    <a:pt x="0" y="14094"/>
                  </a:lnTo>
                  <a:lnTo>
                    <a:pt x="0" y="9072"/>
                  </a:lnTo>
                </a:path>
              </a:pathLst>
            </a:custGeom>
            <a:ln w="5724">
              <a:solidFill>
                <a:srgbClr val="FDC086"/>
              </a:solidFill>
            </a:ln>
          </p:spPr>
          <p:txBody>
            <a:bodyPr wrap="square" lIns="0" tIns="0" rIns="0" bIns="0" rtlCol="0"/>
            <a:lstStyle/>
            <a:p>
              <a:endParaRPr/>
            </a:p>
          </p:txBody>
        </p:sp>
        <p:sp>
          <p:nvSpPr>
            <p:cNvPr id="34" name="object 34"/>
            <p:cNvSpPr/>
            <p:nvPr/>
          </p:nvSpPr>
          <p:spPr>
            <a:xfrm>
              <a:off x="2468493" y="1913306"/>
              <a:ext cx="18415" cy="18415"/>
            </a:xfrm>
            <a:custGeom>
              <a:avLst/>
              <a:gdLst/>
              <a:ahLst/>
              <a:cxnLst/>
              <a:rect l="l" t="t" r="r" b="b"/>
              <a:pathLst>
                <a:path w="18414" h="18414">
                  <a:moveTo>
                    <a:pt x="14094" y="0"/>
                  </a:moveTo>
                  <a:lnTo>
                    <a:pt x="4050" y="0"/>
                  </a:lnTo>
                  <a:lnTo>
                    <a:pt x="0" y="4104"/>
                  </a:lnTo>
                  <a:lnTo>
                    <a:pt x="0" y="9126"/>
                  </a:lnTo>
                  <a:lnTo>
                    <a:pt x="0" y="14094"/>
                  </a:lnTo>
                  <a:lnTo>
                    <a:pt x="4050" y="18198"/>
                  </a:lnTo>
                  <a:lnTo>
                    <a:pt x="14094" y="18198"/>
                  </a:lnTo>
                  <a:lnTo>
                    <a:pt x="18144" y="14094"/>
                  </a:lnTo>
                  <a:lnTo>
                    <a:pt x="18144" y="4104"/>
                  </a:lnTo>
                  <a:lnTo>
                    <a:pt x="14094" y="0"/>
                  </a:lnTo>
                  <a:close/>
                </a:path>
              </a:pathLst>
            </a:custGeom>
            <a:solidFill>
              <a:srgbClr val="BEAED4"/>
            </a:solidFill>
          </p:spPr>
          <p:txBody>
            <a:bodyPr wrap="square" lIns="0" tIns="0" rIns="0" bIns="0" rtlCol="0"/>
            <a:lstStyle/>
            <a:p>
              <a:endParaRPr/>
            </a:p>
          </p:txBody>
        </p:sp>
        <p:sp>
          <p:nvSpPr>
            <p:cNvPr id="35" name="object 35"/>
            <p:cNvSpPr/>
            <p:nvPr/>
          </p:nvSpPr>
          <p:spPr>
            <a:xfrm>
              <a:off x="2468493" y="1913306"/>
              <a:ext cx="18415" cy="18415"/>
            </a:xfrm>
            <a:custGeom>
              <a:avLst/>
              <a:gdLst/>
              <a:ahLst/>
              <a:cxnLst/>
              <a:rect l="l" t="t" r="r" b="b"/>
              <a:pathLst>
                <a:path w="18414" h="18414">
                  <a:moveTo>
                    <a:pt x="0" y="9126"/>
                  </a:moveTo>
                  <a:lnTo>
                    <a:pt x="0" y="4104"/>
                  </a:lnTo>
                  <a:lnTo>
                    <a:pt x="4050" y="0"/>
                  </a:lnTo>
                  <a:lnTo>
                    <a:pt x="9072" y="0"/>
                  </a:lnTo>
                  <a:lnTo>
                    <a:pt x="14094" y="0"/>
                  </a:lnTo>
                  <a:lnTo>
                    <a:pt x="18144" y="4104"/>
                  </a:lnTo>
                  <a:lnTo>
                    <a:pt x="18144" y="9126"/>
                  </a:lnTo>
                  <a:lnTo>
                    <a:pt x="18144" y="14094"/>
                  </a:lnTo>
                  <a:lnTo>
                    <a:pt x="14094" y="18198"/>
                  </a:lnTo>
                  <a:lnTo>
                    <a:pt x="9072" y="18198"/>
                  </a:lnTo>
                  <a:lnTo>
                    <a:pt x="4050" y="18198"/>
                  </a:lnTo>
                  <a:lnTo>
                    <a:pt x="0" y="14094"/>
                  </a:lnTo>
                  <a:lnTo>
                    <a:pt x="0" y="9126"/>
                  </a:lnTo>
                </a:path>
              </a:pathLst>
            </a:custGeom>
            <a:ln w="5724">
              <a:solidFill>
                <a:srgbClr val="BEAED4"/>
              </a:solidFill>
            </a:ln>
          </p:spPr>
          <p:txBody>
            <a:bodyPr wrap="square" lIns="0" tIns="0" rIns="0" bIns="0" rtlCol="0"/>
            <a:lstStyle/>
            <a:p>
              <a:endParaRPr/>
            </a:p>
          </p:txBody>
        </p:sp>
        <p:sp>
          <p:nvSpPr>
            <p:cNvPr id="36" name="object 36"/>
            <p:cNvSpPr/>
            <p:nvPr/>
          </p:nvSpPr>
          <p:spPr>
            <a:xfrm>
              <a:off x="2369835" y="1860655"/>
              <a:ext cx="18415" cy="18415"/>
            </a:xfrm>
            <a:custGeom>
              <a:avLst/>
              <a:gdLst/>
              <a:ahLst/>
              <a:cxnLst/>
              <a:rect l="l" t="t" r="r" b="b"/>
              <a:pathLst>
                <a:path w="18414"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7FC97F"/>
            </a:solidFill>
          </p:spPr>
          <p:txBody>
            <a:bodyPr wrap="square" lIns="0" tIns="0" rIns="0" bIns="0" rtlCol="0"/>
            <a:lstStyle/>
            <a:p>
              <a:endParaRPr/>
            </a:p>
          </p:txBody>
        </p:sp>
        <p:sp>
          <p:nvSpPr>
            <p:cNvPr id="37" name="object 37"/>
            <p:cNvSpPr/>
            <p:nvPr/>
          </p:nvSpPr>
          <p:spPr>
            <a:xfrm>
              <a:off x="2369835" y="1860655"/>
              <a:ext cx="18415" cy="18415"/>
            </a:xfrm>
            <a:custGeom>
              <a:avLst/>
              <a:gdLst/>
              <a:ahLst/>
              <a:cxnLst/>
              <a:rect l="l" t="t" r="r" b="b"/>
              <a:pathLst>
                <a:path w="18414" h="18414">
                  <a:moveTo>
                    <a:pt x="0" y="9072"/>
                  </a:moveTo>
                  <a:lnTo>
                    <a:pt x="0" y="4050"/>
                  </a:lnTo>
                  <a:lnTo>
                    <a:pt x="4104" y="0"/>
                  </a:lnTo>
                  <a:lnTo>
                    <a:pt x="9126" y="0"/>
                  </a:lnTo>
                  <a:lnTo>
                    <a:pt x="14094" y="0"/>
                  </a:lnTo>
                  <a:lnTo>
                    <a:pt x="18198" y="4050"/>
                  </a:lnTo>
                  <a:lnTo>
                    <a:pt x="18198" y="9072"/>
                  </a:lnTo>
                  <a:lnTo>
                    <a:pt x="18198" y="14094"/>
                  </a:lnTo>
                  <a:lnTo>
                    <a:pt x="14094" y="18144"/>
                  </a:lnTo>
                  <a:lnTo>
                    <a:pt x="9126" y="18144"/>
                  </a:lnTo>
                  <a:lnTo>
                    <a:pt x="4104" y="18144"/>
                  </a:lnTo>
                  <a:lnTo>
                    <a:pt x="0" y="14094"/>
                  </a:lnTo>
                  <a:lnTo>
                    <a:pt x="0" y="9072"/>
                  </a:lnTo>
                </a:path>
              </a:pathLst>
            </a:custGeom>
            <a:ln w="5724">
              <a:solidFill>
                <a:srgbClr val="7FC97F"/>
              </a:solidFill>
            </a:ln>
          </p:spPr>
          <p:txBody>
            <a:bodyPr wrap="square" lIns="0" tIns="0" rIns="0" bIns="0" rtlCol="0"/>
            <a:lstStyle/>
            <a:p>
              <a:endParaRPr/>
            </a:p>
          </p:txBody>
        </p:sp>
        <p:sp>
          <p:nvSpPr>
            <p:cNvPr id="38" name="object 38"/>
            <p:cNvSpPr/>
            <p:nvPr/>
          </p:nvSpPr>
          <p:spPr>
            <a:xfrm>
              <a:off x="2567098" y="1880419"/>
              <a:ext cx="18415" cy="18415"/>
            </a:xfrm>
            <a:custGeom>
              <a:avLst/>
              <a:gdLst/>
              <a:ahLst/>
              <a:cxnLst/>
              <a:rect l="l" t="t" r="r" b="b"/>
              <a:pathLst>
                <a:path w="18414" h="18414">
                  <a:moveTo>
                    <a:pt x="14094" y="0"/>
                  </a:moveTo>
                  <a:lnTo>
                    <a:pt x="4104" y="0"/>
                  </a:lnTo>
                  <a:lnTo>
                    <a:pt x="0" y="4050"/>
                  </a:lnTo>
                  <a:lnTo>
                    <a:pt x="0" y="9072"/>
                  </a:lnTo>
                  <a:lnTo>
                    <a:pt x="0" y="14094"/>
                  </a:lnTo>
                  <a:lnTo>
                    <a:pt x="4104" y="18144"/>
                  </a:lnTo>
                  <a:lnTo>
                    <a:pt x="14094" y="18144"/>
                  </a:lnTo>
                  <a:lnTo>
                    <a:pt x="18198" y="14094"/>
                  </a:lnTo>
                  <a:lnTo>
                    <a:pt x="18198" y="4050"/>
                  </a:lnTo>
                  <a:lnTo>
                    <a:pt x="14094" y="0"/>
                  </a:lnTo>
                  <a:close/>
                </a:path>
              </a:pathLst>
            </a:custGeom>
            <a:solidFill>
              <a:srgbClr val="FDC086"/>
            </a:solidFill>
          </p:spPr>
          <p:txBody>
            <a:bodyPr wrap="square" lIns="0" tIns="0" rIns="0" bIns="0" rtlCol="0"/>
            <a:lstStyle/>
            <a:p>
              <a:endParaRPr/>
            </a:p>
          </p:txBody>
        </p:sp>
        <p:sp>
          <p:nvSpPr>
            <p:cNvPr id="39" name="object 39"/>
            <p:cNvSpPr/>
            <p:nvPr/>
          </p:nvSpPr>
          <p:spPr>
            <a:xfrm>
              <a:off x="2567098" y="1880419"/>
              <a:ext cx="18415" cy="18415"/>
            </a:xfrm>
            <a:custGeom>
              <a:avLst/>
              <a:gdLst/>
              <a:ahLst/>
              <a:cxnLst/>
              <a:rect l="l" t="t" r="r" b="b"/>
              <a:pathLst>
                <a:path w="18414" h="18414">
                  <a:moveTo>
                    <a:pt x="0" y="9072"/>
                  </a:moveTo>
                  <a:lnTo>
                    <a:pt x="0" y="4050"/>
                  </a:lnTo>
                  <a:lnTo>
                    <a:pt x="4104" y="0"/>
                  </a:lnTo>
                  <a:lnTo>
                    <a:pt x="9072" y="0"/>
                  </a:lnTo>
                  <a:lnTo>
                    <a:pt x="14094" y="0"/>
                  </a:lnTo>
                  <a:lnTo>
                    <a:pt x="18198" y="4050"/>
                  </a:lnTo>
                  <a:lnTo>
                    <a:pt x="18198" y="9072"/>
                  </a:lnTo>
                  <a:lnTo>
                    <a:pt x="18198" y="14094"/>
                  </a:lnTo>
                  <a:lnTo>
                    <a:pt x="14094" y="18144"/>
                  </a:lnTo>
                  <a:lnTo>
                    <a:pt x="9072" y="18144"/>
                  </a:lnTo>
                  <a:lnTo>
                    <a:pt x="4104" y="18144"/>
                  </a:lnTo>
                  <a:lnTo>
                    <a:pt x="0" y="14094"/>
                  </a:lnTo>
                  <a:lnTo>
                    <a:pt x="0" y="9072"/>
                  </a:lnTo>
                </a:path>
              </a:pathLst>
            </a:custGeom>
            <a:ln w="5724">
              <a:solidFill>
                <a:srgbClr val="FDC086"/>
              </a:solidFill>
            </a:ln>
          </p:spPr>
          <p:txBody>
            <a:bodyPr wrap="square" lIns="0" tIns="0" rIns="0" bIns="0" rtlCol="0"/>
            <a:lstStyle/>
            <a:p>
              <a:endParaRPr/>
            </a:p>
          </p:txBody>
        </p:sp>
        <p:sp>
          <p:nvSpPr>
            <p:cNvPr id="40" name="object 40"/>
            <p:cNvSpPr/>
            <p:nvPr/>
          </p:nvSpPr>
          <p:spPr>
            <a:xfrm>
              <a:off x="1827401" y="2467458"/>
              <a:ext cx="18415" cy="18415"/>
            </a:xfrm>
            <a:custGeom>
              <a:avLst/>
              <a:gdLst/>
              <a:ahLst/>
              <a:cxnLst/>
              <a:rect l="l" t="t" r="r" b="b"/>
              <a:pathLst>
                <a:path w="18414" h="18414">
                  <a:moveTo>
                    <a:pt x="14094" y="0"/>
                  </a:moveTo>
                  <a:lnTo>
                    <a:pt x="4050" y="0"/>
                  </a:lnTo>
                  <a:lnTo>
                    <a:pt x="0" y="4104"/>
                  </a:lnTo>
                  <a:lnTo>
                    <a:pt x="0" y="9072"/>
                  </a:lnTo>
                  <a:lnTo>
                    <a:pt x="0" y="14094"/>
                  </a:lnTo>
                  <a:lnTo>
                    <a:pt x="4050" y="18198"/>
                  </a:lnTo>
                  <a:lnTo>
                    <a:pt x="14094" y="18198"/>
                  </a:lnTo>
                  <a:lnTo>
                    <a:pt x="18144" y="14094"/>
                  </a:lnTo>
                  <a:lnTo>
                    <a:pt x="18144" y="4104"/>
                  </a:lnTo>
                  <a:lnTo>
                    <a:pt x="14094" y="0"/>
                  </a:lnTo>
                  <a:close/>
                </a:path>
              </a:pathLst>
            </a:custGeom>
            <a:solidFill>
              <a:srgbClr val="FDC086"/>
            </a:solidFill>
          </p:spPr>
          <p:txBody>
            <a:bodyPr wrap="square" lIns="0" tIns="0" rIns="0" bIns="0" rtlCol="0"/>
            <a:lstStyle/>
            <a:p>
              <a:endParaRPr/>
            </a:p>
          </p:txBody>
        </p:sp>
        <p:sp>
          <p:nvSpPr>
            <p:cNvPr id="41" name="object 41"/>
            <p:cNvSpPr/>
            <p:nvPr/>
          </p:nvSpPr>
          <p:spPr>
            <a:xfrm>
              <a:off x="1827401" y="2467458"/>
              <a:ext cx="18415" cy="18415"/>
            </a:xfrm>
            <a:custGeom>
              <a:avLst/>
              <a:gdLst/>
              <a:ahLst/>
              <a:cxnLst/>
              <a:rect l="l" t="t" r="r" b="b"/>
              <a:pathLst>
                <a:path w="18414" h="18414">
                  <a:moveTo>
                    <a:pt x="0" y="9072"/>
                  </a:moveTo>
                  <a:lnTo>
                    <a:pt x="0" y="4104"/>
                  </a:lnTo>
                  <a:lnTo>
                    <a:pt x="4050" y="0"/>
                  </a:lnTo>
                  <a:lnTo>
                    <a:pt x="9072" y="0"/>
                  </a:lnTo>
                  <a:lnTo>
                    <a:pt x="14094" y="0"/>
                  </a:lnTo>
                  <a:lnTo>
                    <a:pt x="18144" y="4104"/>
                  </a:lnTo>
                  <a:lnTo>
                    <a:pt x="18144" y="9072"/>
                  </a:lnTo>
                  <a:lnTo>
                    <a:pt x="18144" y="14094"/>
                  </a:lnTo>
                  <a:lnTo>
                    <a:pt x="14094" y="18198"/>
                  </a:lnTo>
                  <a:lnTo>
                    <a:pt x="9072" y="18198"/>
                  </a:lnTo>
                  <a:lnTo>
                    <a:pt x="4050" y="18198"/>
                  </a:lnTo>
                  <a:lnTo>
                    <a:pt x="0" y="14094"/>
                  </a:lnTo>
                  <a:lnTo>
                    <a:pt x="0" y="9072"/>
                  </a:lnTo>
                </a:path>
              </a:pathLst>
            </a:custGeom>
            <a:ln w="5724">
              <a:solidFill>
                <a:srgbClr val="FDC086"/>
              </a:solidFill>
            </a:ln>
          </p:spPr>
          <p:txBody>
            <a:bodyPr wrap="square" lIns="0" tIns="0" rIns="0" bIns="0" rtlCol="0"/>
            <a:lstStyle/>
            <a:p>
              <a:endParaRPr/>
            </a:p>
          </p:txBody>
        </p:sp>
        <p:sp>
          <p:nvSpPr>
            <p:cNvPr id="42" name="object 42"/>
            <p:cNvSpPr/>
            <p:nvPr/>
          </p:nvSpPr>
          <p:spPr>
            <a:xfrm>
              <a:off x="1630137" y="2543976"/>
              <a:ext cx="18415" cy="18415"/>
            </a:xfrm>
            <a:custGeom>
              <a:avLst/>
              <a:gdLst/>
              <a:ahLst/>
              <a:cxnLst/>
              <a:rect l="l" t="t" r="r" b="b"/>
              <a:pathLst>
                <a:path w="18414" h="18414">
                  <a:moveTo>
                    <a:pt x="14094" y="0"/>
                  </a:moveTo>
                  <a:lnTo>
                    <a:pt x="4050" y="0"/>
                  </a:lnTo>
                  <a:lnTo>
                    <a:pt x="0" y="4104"/>
                  </a:lnTo>
                  <a:lnTo>
                    <a:pt x="0" y="9072"/>
                  </a:lnTo>
                  <a:lnTo>
                    <a:pt x="0" y="14094"/>
                  </a:lnTo>
                  <a:lnTo>
                    <a:pt x="4050" y="18198"/>
                  </a:lnTo>
                  <a:lnTo>
                    <a:pt x="14094" y="18198"/>
                  </a:lnTo>
                  <a:lnTo>
                    <a:pt x="18144" y="14094"/>
                  </a:lnTo>
                  <a:lnTo>
                    <a:pt x="18144" y="4104"/>
                  </a:lnTo>
                  <a:lnTo>
                    <a:pt x="14094" y="0"/>
                  </a:lnTo>
                  <a:close/>
                </a:path>
              </a:pathLst>
            </a:custGeom>
            <a:solidFill>
              <a:srgbClr val="7FC97F"/>
            </a:solidFill>
          </p:spPr>
          <p:txBody>
            <a:bodyPr wrap="square" lIns="0" tIns="0" rIns="0" bIns="0" rtlCol="0"/>
            <a:lstStyle/>
            <a:p>
              <a:endParaRPr/>
            </a:p>
          </p:txBody>
        </p:sp>
        <p:sp>
          <p:nvSpPr>
            <p:cNvPr id="43" name="object 43"/>
            <p:cNvSpPr/>
            <p:nvPr/>
          </p:nvSpPr>
          <p:spPr>
            <a:xfrm>
              <a:off x="1630137" y="2543976"/>
              <a:ext cx="18415" cy="18415"/>
            </a:xfrm>
            <a:custGeom>
              <a:avLst/>
              <a:gdLst/>
              <a:ahLst/>
              <a:cxnLst/>
              <a:rect l="l" t="t" r="r" b="b"/>
              <a:pathLst>
                <a:path w="18414" h="18414">
                  <a:moveTo>
                    <a:pt x="0" y="9072"/>
                  </a:moveTo>
                  <a:lnTo>
                    <a:pt x="0" y="4104"/>
                  </a:lnTo>
                  <a:lnTo>
                    <a:pt x="4050" y="0"/>
                  </a:lnTo>
                  <a:lnTo>
                    <a:pt x="9072" y="0"/>
                  </a:lnTo>
                  <a:lnTo>
                    <a:pt x="14094" y="0"/>
                  </a:lnTo>
                  <a:lnTo>
                    <a:pt x="18144" y="4104"/>
                  </a:lnTo>
                  <a:lnTo>
                    <a:pt x="18144" y="9072"/>
                  </a:lnTo>
                  <a:lnTo>
                    <a:pt x="18144" y="14094"/>
                  </a:lnTo>
                  <a:lnTo>
                    <a:pt x="14094" y="18198"/>
                  </a:lnTo>
                  <a:lnTo>
                    <a:pt x="9072" y="18198"/>
                  </a:lnTo>
                  <a:lnTo>
                    <a:pt x="4050" y="18198"/>
                  </a:lnTo>
                  <a:lnTo>
                    <a:pt x="0" y="14094"/>
                  </a:lnTo>
                  <a:lnTo>
                    <a:pt x="0" y="9072"/>
                  </a:lnTo>
                </a:path>
              </a:pathLst>
            </a:custGeom>
            <a:ln w="5724">
              <a:solidFill>
                <a:srgbClr val="7FC97F"/>
              </a:solidFill>
            </a:ln>
          </p:spPr>
          <p:txBody>
            <a:bodyPr wrap="square" lIns="0" tIns="0" rIns="0" bIns="0" rtlCol="0"/>
            <a:lstStyle/>
            <a:p>
              <a:endParaRPr/>
            </a:p>
          </p:txBody>
        </p:sp>
        <p:sp>
          <p:nvSpPr>
            <p:cNvPr id="44" name="object 44"/>
            <p:cNvSpPr/>
            <p:nvPr/>
          </p:nvSpPr>
          <p:spPr>
            <a:xfrm>
              <a:off x="890386" y="2658889"/>
              <a:ext cx="18415" cy="18415"/>
            </a:xfrm>
            <a:custGeom>
              <a:avLst/>
              <a:gdLst/>
              <a:ahLst/>
              <a:cxnLst/>
              <a:rect l="l" t="t" r="r" b="b"/>
              <a:pathLst>
                <a:path w="18415" h="18414">
                  <a:moveTo>
                    <a:pt x="14094" y="0"/>
                  </a:moveTo>
                  <a:lnTo>
                    <a:pt x="4104" y="0"/>
                  </a:lnTo>
                  <a:lnTo>
                    <a:pt x="0" y="4104"/>
                  </a:lnTo>
                  <a:lnTo>
                    <a:pt x="0" y="9126"/>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45" name="object 45"/>
            <p:cNvSpPr/>
            <p:nvPr/>
          </p:nvSpPr>
          <p:spPr>
            <a:xfrm>
              <a:off x="890386" y="2658889"/>
              <a:ext cx="18415" cy="18415"/>
            </a:xfrm>
            <a:custGeom>
              <a:avLst/>
              <a:gdLst/>
              <a:ahLst/>
              <a:cxnLst/>
              <a:rect l="l" t="t" r="r" b="b"/>
              <a:pathLst>
                <a:path w="18415" h="18414">
                  <a:moveTo>
                    <a:pt x="0" y="9126"/>
                  </a:moveTo>
                  <a:lnTo>
                    <a:pt x="0" y="4104"/>
                  </a:lnTo>
                  <a:lnTo>
                    <a:pt x="4104" y="0"/>
                  </a:lnTo>
                  <a:lnTo>
                    <a:pt x="9126" y="0"/>
                  </a:lnTo>
                  <a:lnTo>
                    <a:pt x="14094" y="0"/>
                  </a:lnTo>
                  <a:lnTo>
                    <a:pt x="18198" y="4104"/>
                  </a:lnTo>
                  <a:lnTo>
                    <a:pt x="18198" y="9126"/>
                  </a:lnTo>
                  <a:lnTo>
                    <a:pt x="18198" y="14094"/>
                  </a:lnTo>
                  <a:lnTo>
                    <a:pt x="14094" y="18198"/>
                  </a:lnTo>
                  <a:lnTo>
                    <a:pt x="9126" y="18198"/>
                  </a:lnTo>
                  <a:lnTo>
                    <a:pt x="4104" y="18198"/>
                  </a:lnTo>
                  <a:lnTo>
                    <a:pt x="0" y="14094"/>
                  </a:lnTo>
                  <a:lnTo>
                    <a:pt x="0" y="9126"/>
                  </a:lnTo>
                </a:path>
              </a:pathLst>
            </a:custGeom>
            <a:ln w="5724">
              <a:solidFill>
                <a:srgbClr val="7FC97F"/>
              </a:solidFill>
            </a:ln>
          </p:spPr>
          <p:txBody>
            <a:bodyPr wrap="square" lIns="0" tIns="0" rIns="0" bIns="0" rtlCol="0"/>
            <a:lstStyle/>
            <a:p>
              <a:endParaRPr/>
            </a:p>
          </p:txBody>
        </p:sp>
        <p:sp>
          <p:nvSpPr>
            <p:cNvPr id="46" name="object 46"/>
            <p:cNvSpPr/>
            <p:nvPr/>
          </p:nvSpPr>
          <p:spPr>
            <a:xfrm>
              <a:off x="1728742" y="2646037"/>
              <a:ext cx="18415" cy="18415"/>
            </a:xfrm>
            <a:custGeom>
              <a:avLst/>
              <a:gdLst/>
              <a:ahLst/>
              <a:cxnLst/>
              <a:rect l="l" t="t" r="r" b="b"/>
              <a:pathLst>
                <a:path w="18414" h="18414">
                  <a:moveTo>
                    <a:pt x="14094" y="0"/>
                  </a:moveTo>
                  <a:lnTo>
                    <a:pt x="4104" y="0"/>
                  </a:lnTo>
                  <a:lnTo>
                    <a:pt x="0" y="4104"/>
                  </a:lnTo>
                  <a:lnTo>
                    <a:pt x="0" y="9126"/>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47" name="object 47"/>
            <p:cNvSpPr/>
            <p:nvPr/>
          </p:nvSpPr>
          <p:spPr>
            <a:xfrm>
              <a:off x="1728742" y="2646037"/>
              <a:ext cx="18415" cy="18415"/>
            </a:xfrm>
            <a:custGeom>
              <a:avLst/>
              <a:gdLst/>
              <a:ahLst/>
              <a:cxnLst/>
              <a:rect l="l" t="t" r="r" b="b"/>
              <a:pathLst>
                <a:path w="18414" h="18414">
                  <a:moveTo>
                    <a:pt x="0" y="9126"/>
                  </a:moveTo>
                  <a:lnTo>
                    <a:pt x="0" y="4104"/>
                  </a:lnTo>
                  <a:lnTo>
                    <a:pt x="4104" y="0"/>
                  </a:lnTo>
                  <a:lnTo>
                    <a:pt x="9072" y="0"/>
                  </a:lnTo>
                  <a:lnTo>
                    <a:pt x="14094" y="0"/>
                  </a:lnTo>
                  <a:lnTo>
                    <a:pt x="18198" y="4104"/>
                  </a:lnTo>
                  <a:lnTo>
                    <a:pt x="18198" y="9126"/>
                  </a:lnTo>
                  <a:lnTo>
                    <a:pt x="18198" y="14094"/>
                  </a:lnTo>
                  <a:lnTo>
                    <a:pt x="14094" y="18198"/>
                  </a:lnTo>
                  <a:lnTo>
                    <a:pt x="9072" y="18198"/>
                  </a:lnTo>
                  <a:lnTo>
                    <a:pt x="4104" y="18198"/>
                  </a:lnTo>
                  <a:lnTo>
                    <a:pt x="0" y="14094"/>
                  </a:lnTo>
                  <a:lnTo>
                    <a:pt x="0" y="9126"/>
                  </a:lnTo>
                </a:path>
              </a:pathLst>
            </a:custGeom>
            <a:ln w="5724">
              <a:solidFill>
                <a:srgbClr val="BEAED4"/>
              </a:solidFill>
            </a:ln>
          </p:spPr>
          <p:txBody>
            <a:bodyPr wrap="square" lIns="0" tIns="0" rIns="0" bIns="0" rtlCol="0"/>
            <a:lstStyle/>
            <a:p>
              <a:endParaRPr/>
            </a:p>
          </p:txBody>
        </p:sp>
        <p:sp>
          <p:nvSpPr>
            <p:cNvPr id="48" name="object 48"/>
            <p:cNvSpPr/>
            <p:nvPr/>
          </p:nvSpPr>
          <p:spPr>
            <a:xfrm>
              <a:off x="989044" y="2767376"/>
              <a:ext cx="18415" cy="18415"/>
            </a:xfrm>
            <a:custGeom>
              <a:avLst/>
              <a:gdLst/>
              <a:ahLst/>
              <a:cxnLst/>
              <a:rect l="l" t="t" r="r" b="b"/>
              <a:pathLst>
                <a:path w="18415" h="18414">
                  <a:moveTo>
                    <a:pt x="14094" y="0"/>
                  </a:moveTo>
                  <a:lnTo>
                    <a:pt x="4050" y="0"/>
                  </a:lnTo>
                  <a:lnTo>
                    <a:pt x="0" y="4050"/>
                  </a:lnTo>
                  <a:lnTo>
                    <a:pt x="0" y="9072"/>
                  </a:lnTo>
                  <a:lnTo>
                    <a:pt x="0" y="14094"/>
                  </a:lnTo>
                  <a:lnTo>
                    <a:pt x="4050" y="18144"/>
                  </a:lnTo>
                  <a:lnTo>
                    <a:pt x="14094" y="18144"/>
                  </a:lnTo>
                  <a:lnTo>
                    <a:pt x="18144" y="14094"/>
                  </a:lnTo>
                  <a:lnTo>
                    <a:pt x="18144" y="4050"/>
                  </a:lnTo>
                  <a:lnTo>
                    <a:pt x="14094" y="0"/>
                  </a:lnTo>
                  <a:close/>
                </a:path>
              </a:pathLst>
            </a:custGeom>
            <a:solidFill>
              <a:srgbClr val="BEAED4"/>
            </a:solidFill>
          </p:spPr>
          <p:txBody>
            <a:bodyPr wrap="square" lIns="0" tIns="0" rIns="0" bIns="0" rtlCol="0"/>
            <a:lstStyle/>
            <a:p>
              <a:endParaRPr/>
            </a:p>
          </p:txBody>
        </p:sp>
        <p:sp>
          <p:nvSpPr>
            <p:cNvPr id="49" name="object 49"/>
            <p:cNvSpPr/>
            <p:nvPr/>
          </p:nvSpPr>
          <p:spPr>
            <a:xfrm>
              <a:off x="989044" y="2767376"/>
              <a:ext cx="18415" cy="18415"/>
            </a:xfrm>
            <a:custGeom>
              <a:avLst/>
              <a:gdLst/>
              <a:ahLst/>
              <a:cxnLst/>
              <a:rect l="l" t="t" r="r" b="b"/>
              <a:pathLst>
                <a:path w="18415" h="18414">
                  <a:moveTo>
                    <a:pt x="0" y="9072"/>
                  </a:moveTo>
                  <a:lnTo>
                    <a:pt x="0" y="4050"/>
                  </a:lnTo>
                  <a:lnTo>
                    <a:pt x="4050" y="0"/>
                  </a:lnTo>
                  <a:lnTo>
                    <a:pt x="9072" y="0"/>
                  </a:lnTo>
                  <a:lnTo>
                    <a:pt x="14094" y="0"/>
                  </a:lnTo>
                  <a:lnTo>
                    <a:pt x="18144" y="4050"/>
                  </a:lnTo>
                  <a:lnTo>
                    <a:pt x="18144" y="9072"/>
                  </a:lnTo>
                  <a:lnTo>
                    <a:pt x="18144" y="14094"/>
                  </a:lnTo>
                  <a:lnTo>
                    <a:pt x="14094" y="18144"/>
                  </a:lnTo>
                  <a:lnTo>
                    <a:pt x="9072" y="18144"/>
                  </a:lnTo>
                  <a:lnTo>
                    <a:pt x="4050" y="18144"/>
                  </a:lnTo>
                  <a:lnTo>
                    <a:pt x="0" y="14094"/>
                  </a:lnTo>
                  <a:lnTo>
                    <a:pt x="0" y="9072"/>
                  </a:lnTo>
                </a:path>
              </a:pathLst>
            </a:custGeom>
            <a:ln w="5724">
              <a:solidFill>
                <a:srgbClr val="BEAED4"/>
              </a:solidFill>
            </a:ln>
          </p:spPr>
          <p:txBody>
            <a:bodyPr wrap="square" lIns="0" tIns="0" rIns="0" bIns="0" rtlCol="0"/>
            <a:lstStyle/>
            <a:p>
              <a:endParaRPr/>
            </a:p>
          </p:txBody>
        </p:sp>
        <p:sp>
          <p:nvSpPr>
            <p:cNvPr id="50" name="object 50"/>
            <p:cNvSpPr/>
            <p:nvPr/>
          </p:nvSpPr>
          <p:spPr>
            <a:xfrm>
              <a:off x="3199875" y="1979726"/>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830" y="26946"/>
                  </a:lnTo>
                  <a:lnTo>
                    <a:pt x="34830" y="7830"/>
                  </a:lnTo>
                  <a:lnTo>
                    <a:pt x="27000" y="0"/>
                  </a:lnTo>
                  <a:close/>
                </a:path>
              </a:pathLst>
            </a:custGeom>
            <a:solidFill>
              <a:srgbClr val="BEAED4"/>
            </a:solidFill>
          </p:spPr>
          <p:txBody>
            <a:bodyPr wrap="square" lIns="0" tIns="0" rIns="0" bIns="0" rtlCol="0"/>
            <a:lstStyle/>
            <a:p>
              <a:endParaRPr/>
            </a:p>
          </p:txBody>
        </p:sp>
        <p:sp>
          <p:nvSpPr>
            <p:cNvPr id="51" name="object 51"/>
            <p:cNvSpPr/>
            <p:nvPr/>
          </p:nvSpPr>
          <p:spPr>
            <a:xfrm>
              <a:off x="3199875" y="1979726"/>
              <a:ext cx="34925" cy="34925"/>
            </a:xfrm>
            <a:custGeom>
              <a:avLst/>
              <a:gdLst/>
              <a:ahLst/>
              <a:cxnLst/>
              <a:rect l="l" t="t" r="r" b="b"/>
              <a:pathLst>
                <a:path w="34925" h="34925">
                  <a:moveTo>
                    <a:pt x="0" y="17388"/>
                  </a:moveTo>
                  <a:lnTo>
                    <a:pt x="0" y="7830"/>
                  </a:lnTo>
                  <a:lnTo>
                    <a:pt x="7830" y="0"/>
                  </a:lnTo>
                  <a:lnTo>
                    <a:pt x="17442" y="0"/>
                  </a:lnTo>
                  <a:lnTo>
                    <a:pt x="27000" y="0"/>
                  </a:lnTo>
                  <a:lnTo>
                    <a:pt x="34830" y="7830"/>
                  </a:lnTo>
                  <a:lnTo>
                    <a:pt x="34830" y="17388"/>
                  </a:lnTo>
                  <a:lnTo>
                    <a:pt x="34830" y="26946"/>
                  </a:lnTo>
                  <a:lnTo>
                    <a:pt x="27000" y="34776"/>
                  </a:lnTo>
                  <a:lnTo>
                    <a:pt x="17442"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52" name="object 52"/>
            <p:cNvSpPr/>
            <p:nvPr/>
          </p:nvSpPr>
          <p:spPr>
            <a:xfrm>
              <a:off x="3101270" y="2242330"/>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53" name="object 53"/>
            <p:cNvSpPr/>
            <p:nvPr/>
          </p:nvSpPr>
          <p:spPr>
            <a:xfrm>
              <a:off x="3101270" y="2242330"/>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54" name="object 54"/>
            <p:cNvSpPr/>
            <p:nvPr/>
          </p:nvSpPr>
          <p:spPr>
            <a:xfrm>
              <a:off x="3298533" y="2417399"/>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55" name="object 55"/>
            <p:cNvSpPr/>
            <p:nvPr/>
          </p:nvSpPr>
          <p:spPr>
            <a:xfrm>
              <a:off x="3298533" y="2417399"/>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56" name="object 56"/>
            <p:cNvSpPr/>
            <p:nvPr/>
          </p:nvSpPr>
          <p:spPr>
            <a:xfrm>
              <a:off x="1079333" y="2532528"/>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776" y="26946"/>
                  </a:lnTo>
                  <a:lnTo>
                    <a:pt x="34776" y="7830"/>
                  </a:lnTo>
                  <a:lnTo>
                    <a:pt x="27000" y="0"/>
                  </a:lnTo>
                  <a:close/>
                </a:path>
              </a:pathLst>
            </a:custGeom>
            <a:solidFill>
              <a:srgbClr val="FDC086"/>
            </a:solidFill>
          </p:spPr>
          <p:txBody>
            <a:bodyPr wrap="square" lIns="0" tIns="0" rIns="0" bIns="0" rtlCol="0"/>
            <a:lstStyle/>
            <a:p>
              <a:endParaRPr/>
            </a:p>
          </p:txBody>
        </p:sp>
        <p:sp>
          <p:nvSpPr>
            <p:cNvPr id="57" name="object 57"/>
            <p:cNvSpPr/>
            <p:nvPr/>
          </p:nvSpPr>
          <p:spPr>
            <a:xfrm>
              <a:off x="1079333" y="2532528"/>
              <a:ext cx="34925" cy="34925"/>
            </a:xfrm>
            <a:custGeom>
              <a:avLst/>
              <a:gdLst/>
              <a:ahLst/>
              <a:cxnLst/>
              <a:rect l="l" t="t" r="r" b="b"/>
              <a:pathLst>
                <a:path w="34925" h="34925">
                  <a:moveTo>
                    <a:pt x="0" y="17388"/>
                  </a:moveTo>
                  <a:lnTo>
                    <a:pt x="0" y="7830"/>
                  </a:lnTo>
                  <a:lnTo>
                    <a:pt x="7830" y="0"/>
                  </a:lnTo>
                  <a:lnTo>
                    <a:pt x="17388" y="0"/>
                  </a:lnTo>
                  <a:lnTo>
                    <a:pt x="27000" y="0"/>
                  </a:lnTo>
                  <a:lnTo>
                    <a:pt x="34776" y="7830"/>
                  </a:lnTo>
                  <a:lnTo>
                    <a:pt x="34776" y="17388"/>
                  </a:lnTo>
                  <a:lnTo>
                    <a:pt x="34776" y="26946"/>
                  </a:lnTo>
                  <a:lnTo>
                    <a:pt x="27000"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58" name="object 58"/>
            <p:cNvSpPr/>
            <p:nvPr/>
          </p:nvSpPr>
          <p:spPr>
            <a:xfrm>
              <a:off x="2558782" y="1872103"/>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830" y="26946"/>
                  </a:lnTo>
                  <a:lnTo>
                    <a:pt x="34830" y="7830"/>
                  </a:lnTo>
                  <a:lnTo>
                    <a:pt x="27000" y="0"/>
                  </a:lnTo>
                  <a:close/>
                </a:path>
              </a:pathLst>
            </a:custGeom>
            <a:solidFill>
              <a:srgbClr val="FDC086"/>
            </a:solidFill>
          </p:spPr>
          <p:txBody>
            <a:bodyPr wrap="square" lIns="0" tIns="0" rIns="0" bIns="0" rtlCol="0"/>
            <a:lstStyle/>
            <a:p>
              <a:endParaRPr/>
            </a:p>
          </p:txBody>
        </p:sp>
        <p:sp>
          <p:nvSpPr>
            <p:cNvPr id="59" name="object 59"/>
            <p:cNvSpPr/>
            <p:nvPr/>
          </p:nvSpPr>
          <p:spPr>
            <a:xfrm>
              <a:off x="2558782" y="1872103"/>
              <a:ext cx="34925" cy="34925"/>
            </a:xfrm>
            <a:custGeom>
              <a:avLst/>
              <a:gdLst/>
              <a:ahLst/>
              <a:cxnLst/>
              <a:rect l="l" t="t" r="r" b="b"/>
              <a:pathLst>
                <a:path w="34925" h="34925">
                  <a:moveTo>
                    <a:pt x="0" y="17388"/>
                  </a:moveTo>
                  <a:lnTo>
                    <a:pt x="0" y="7830"/>
                  </a:lnTo>
                  <a:lnTo>
                    <a:pt x="7830" y="0"/>
                  </a:lnTo>
                  <a:lnTo>
                    <a:pt x="17388" y="0"/>
                  </a:lnTo>
                  <a:lnTo>
                    <a:pt x="27000" y="0"/>
                  </a:lnTo>
                  <a:lnTo>
                    <a:pt x="34830" y="7830"/>
                  </a:lnTo>
                  <a:lnTo>
                    <a:pt x="34830" y="17388"/>
                  </a:lnTo>
                  <a:lnTo>
                    <a:pt x="34830" y="26946"/>
                  </a:lnTo>
                  <a:lnTo>
                    <a:pt x="27000"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60" name="object 60"/>
            <p:cNvSpPr/>
            <p:nvPr/>
          </p:nvSpPr>
          <p:spPr>
            <a:xfrm>
              <a:off x="2460177" y="1905044"/>
              <a:ext cx="34925" cy="34925"/>
            </a:xfrm>
            <a:custGeom>
              <a:avLst/>
              <a:gdLst/>
              <a:ahLst/>
              <a:cxnLst/>
              <a:rect l="l" t="t" r="r" b="b"/>
              <a:pathLst>
                <a:path w="34925" h="34925">
                  <a:moveTo>
                    <a:pt x="26946" y="0"/>
                  </a:moveTo>
                  <a:lnTo>
                    <a:pt x="7830" y="0"/>
                  </a:lnTo>
                  <a:lnTo>
                    <a:pt x="0" y="7776"/>
                  </a:lnTo>
                  <a:lnTo>
                    <a:pt x="0" y="17388"/>
                  </a:lnTo>
                  <a:lnTo>
                    <a:pt x="0" y="26946"/>
                  </a:lnTo>
                  <a:lnTo>
                    <a:pt x="7830" y="34776"/>
                  </a:lnTo>
                  <a:lnTo>
                    <a:pt x="26946" y="34776"/>
                  </a:lnTo>
                  <a:lnTo>
                    <a:pt x="34776" y="26946"/>
                  </a:lnTo>
                  <a:lnTo>
                    <a:pt x="34776" y="7776"/>
                  </a:lnTo>
                  <a:lnTo>
                    <a:pt x="26946" y="0"/>
                  </a:lnTo>
                  <a:close/>
                </a:path>
              </a:pathLst>
            </a:custGeom>
            <a:solidFill>
              <a:srgbClr val="BEAED4"/>
            </a:solidFill>
          </p:spPr>
          <p:txBody>
            <a:bodyPr wrap="square" lIns="0" tIns="0" rIns="0" bIns="0" rtlCol="0"/>
            <a:lstStyle/>
            <a:p>
              <a:endParaRPr/>
            </a:p>
          </p:txBody>
        </p:sp>
        <p:sp>
          <p:nvSpPr>
            <p:cNvPr id="61" name="object 61"/>
            <p:cNvSpPr/>
            <p:nvPr/>
          </p:nvSpPr>
          <p:spPr>
            <a:xfrm>
              <a:off x="2460177" y="1905044"/>
              <a:ext cx="34925" cy="34925"/>
            </a:xfrm>
            <a:custGeom>
              <a:avLst/>
              <a:gdLst/>
              <a:ahLst/>
              <a:cxnLst/>
              <a:rect l="l" t="t" r="r" b="b"/>
              <a:pathLst>
                <a:path w="34925" h="34925">
                  <a:moveTo>
                    <a:pt x="0" y="17388"/>
                  </a:moveTo>
                  <a:lnTo>
                    <a:pt x="0" y="7776"/>
                  </a:lnTo>
                  <a:lnTo>
                    <a:pt x="7830" y="0"/>
                  </a:lnTo>
                  <a:lnTo>
                    <a:pt x="17388" y="0"/>
                  </a:lnTo>
                  <a:lnTo>
                    <a:pt x="26946" y="0"/>
                  </a:lnTo>
                  <a:lnTo>
                    <a:pt x="34776" y="7776"/>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62" name="object 62"/>
            <p:cNvSpPr/>
            <p:nvPr/>
          </p:nvSpPr>
          <p:spPr>
            <a:xfrm>
              <a:off x="2361573" y="1852339"/>
              <a:ext cx="34925" cy="34925"/>
            </a:xfrm>
            <a:custGeom>
              <a:avLst/>
              <a:gdLst/>
              <a:ahLst/>
              <a:cxnLst/>
              <a:rect l="l" t="t" r="r" b="b"/>
              <a:pathLst>
                <a:path w="34925" h="34925">
                  <a:moveTo>
                    <a:pt x="26946" y="0"/>
                  </a:moveTo>
                  <a:lnTo>
                    <a:pt x="7776" y="0"/>
                  </a:lnTo>
                  <a:lnTo>
                    <a:pt x="0" y="7830"/>
                  </a:lnTo>
                  <a:lnTo>
                    <a:pt x="0" y="17388"/>
                  </a:lnTo>
                  <a:lnTo>
                    <a:pt x="0" y="26946"/>
                  </a:lnTo>
                  <a:lnTo>
                    <a:pt x="7776"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3" name="object 63"/>
            <p:cNvSpPr/>
            <p:nvPr/>
          </p:nvSpPr>
          <p:spPr>
            <a:xfrm>
              <a:off x="2361573" y="1852339"/>
              <a:ext cx="34925" cy="34925"/>
            </a:xfrm>
            <a:custGeom>
              <a:avLst/>
              <a:gdLst/>
              <a:ahLst/>
              <a:cxnLst/>
              <a:rect l="l" t="t" r="r" b="b"/>
              <a:pathLst>
                <a:path w="34925" h="34925">
                  <a:moveTo>
                    <a:pt x="0" y="17388"/>
                  </a:moveTo>
                  <a:lnTo>
                    <a:pt x="0" y="7830"/>
                  </a:lnTo>
                  <a:lnTo>
                    <a:pt x="7776" y="0"/>
                  </a:lnTo>
                  <a:lnTo>
                    <a:pt x="17388" y="0"/>
                  </a:lnTo>
                  <a:lnTo>
                    <a:pt x="26946" y="0"/>
                  </a:lnTo>
                  <a:lnTo>
                    <a:pt x="34776" y="7830"/>
                  </a:lnTo>
                  <a:lnTo>
                    <a:pt x="34776" y="17388"/>
                  </a:lnTo>
                  <a:lnTo>
                    <a:pt x="34776" y="26946"/>
                  </a:lnTo>
                  <a:lnTo>
                    <a:pt x="26946" y="34776"/>
                  </a:lnTo>
                  <a:lnTo>
                    <a:pt x="17388" y="34776"/>
                  </a:lnTo>
                  <a:lnTo>
                    <a:pt x="7776" y="34776"/>
                  </a:lnTo>
                  <a:lnTo>
                    <a:pt x="0" y="26946"/>
                  </a:lnTo>
                  <a:lnTo>
                    <a:pt x="0" y="17388"/>
                  </a:lnTo>
                </a:path>
              </a:pathLst>
            </a:custGeom>
            <a:ln w="5724">
              <a:solidFill>
                <a:srgbClr val="7FC97F"/>
              </a:solidFill>
            </a:ln>
          </p:spPr>
          <p:txBody>
            <a:bodyPr wrap="square" lIns="0" tIns="0" rIns="0" bIns="0" rtlCol="0"/>
            <a:lstStyle/>
            <a:p>
              <a:endParaRPr/>
            </a:p>
          </p:txBody>
        </p:sp>
        <p:sp>
          <p:nvSpPr>
            <p:cNvPr id="64" name="object 64"/>
            <p:cNvSpPr/>
            <p:nvPr/>
          </p:nvSpPr>
          <p:spPr>
            <a:xfrm>
              <a:off x="1819084" y="2459142"/>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FDC086"/>
            </a:solidFill>
          </p:spPr>
          <p:txBody>
            <a:bodyPr wrap="square" lIns="0" tIns="0" rIns="0" bIns="0" rtlCol="0"/>
            <a:lstStyle/>
            <a:p>
              <a:endParaRPr/>
            </a:p>
          </p:txBody>
        </p:sp>
        <p:sp>
          <p:nvSpPr>
            <p:cNvPr id="65" name="object 65"/>
            <p:cNvSpPr/>
            <p:nvPr/>
          </p:nvSpPr>
          <p:spPr>
            <a:xfrm>
              <a:off x="1819084" y="2459142"/>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FDC086"/>
              </a:solidFill>
            </a:ln>
          </p:spPr>
          <p:txBody>
            <a:bodyPr wrap="square" lIns="0" tIns="0" rIns="0" bIns="0" rtlCol="0"/>
            <a:lstStyle/>
            <a:p>
              <a:endParaRPr/>
            </a:p>
          </p:txBody>
        </p:sp>
        <p:sp>
          <p:nvSpPr>
            <p:cNvPr id="66" name="object 66"/>
            <p:cNvSpPr/>
            <p:nvPr/>
          </p:nvSpPr>
          <p:spPr>
            <a:xfrm>
              <a:off x="882070" y="2650627"/>
              <a:ext cx="34925" cy="34925"/>
            </a:xfrm>
            <a:custGeom>
              <a:avLst/>
              <a:gdLst/>
              <a:ahLst/>
              <a:cxnLst/>
              <a:rect l="l" t="t" r="r" b="b"/>
              <a:pathLst>
                <a:path w="34925" h="34925">
                  <a:moveTo>
                    <a:pt x="27000" y="0"/>
                  </a:moveTo>
                  <a:lnTo>
                    <a:pt x="7830" y="0"/>
                  </a:lnTo>
                  <a:lnTo>
                    <a:pt x="0" y="7830"/>
                  </a:lnTo>
                  <a:lnTo>
                    <a:pt x="0" y="17388"/>
                  </a:lnTo>
                  <a:lnTo>
                    <a:pt x="0" y="26946"/>
                  </a:lnTo>
                  <a:lnTo>
                    <a:pt x="7830" y="34776"/>
                  </a:lnTo>
                  <a:lnTo>
                    <a:pt x="27000" y="34776"/>
                  </a:lnTo>
                  <a:lnTo>
                    <a:pt x="34830" y="26946"/>
                  </a:lnTo>
                  <a:lnTo>
                    <a:pt x="34830" y="7830"/>
                  </a:lnTo>
                  <a:lnTo>
                    <a:pt x="27000" y="0"/>
                  </a:lnTo>
                  <a:close/>
                </a:path>
              </a:pathLst>
            </a:custGeom>
            <a:solidFill>
              <a:srgbClr val="7FC97F"/>
            </a:solidFill>
          </p:spPr>
          <p:txBody>
            <a:bodyPr wrap="square" lIns="0" tIns="0" rIns="0" bIns="0" rtlCol="0"/>
            <a:lstStyle/>
            <a:p>
              <a:endParaRPr/>
            </a:p>
          </p:txBody>
        </p:sp>
        <p:sp>
          <p:nvSpPr>
            <p:cNvPr id="67" name="object 67"/>
            <p:cNvSpPr/>
            <p:nvPr/>
          </p:nvSpPr>
          <p:spPr>
            <a:xfrm>
              <a:off x="882070" y="2650627"/>
              <a:ext cx="34925" cy="34925"/>
            </a:xfrm>
            <a:custGeom>
              <a:avLst/>
              <a:gdLst/>
              <a:ahLst/>
              <a:cxnLst/>
              <a:rect l="l" t="t" r="r" b="b"/>
              <a:pathLst>
                <a:path w="34925" h="34925">
                  <a:moveTo>
                    <a:pt x="0" y="17388"/>
                  </a:moveTo>
                  <a:lnTo>
                    <a:pt x="0" y="7830"/>
                  </a:lnTo>
                  <a:lnTo>
                    <a:pt x="7830" y="0"/>
                  </a:lnTo>
                  <a:lnTo>
                    <a:pt x="17442" y="0"/>
                  </a:lnTo>
                  <a:lnTo>
                    <a:pt x="27000" y="0"/>
                  </a:lnTo>
                  <a:lnTo>
                    <a:pt x="34830" y="7830"/>
                  </a:lnTo>
                  <a:lnTo>
                    <a:pt x="34830" y="17388"/>
                  </a:lnTo>
                  <a:lnTo>
                    <a:pt x="34830" y="26946"/>
                  </a:lnTo>
                  <a:lnTo>
                    <a:pt x="27000" y="34776"/>
                  </a:lnTo>
                  <a:lnTo>
                    <a:pt x="17442"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68" name="object 68"/>
            <p:cNvSpPr/>
            <p:nvPr/>
          </p:nvSpPr>
          <p:spPr>
            <a:xfrm>
              <a:off x="1621821" y="2535660"/>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7FC97F"/>
            </a:solidFill>
          </p:spPr>
          <p:txBody>
            <a:bodyPr wrap="square" lIns="0" tIns="0" rIns="0" bIns="0" rtlCol="0"/>
            <a:lstStyle/>
            <a:p>
              <a:endParaRPr/>
            </a:p>
          </p:txBody>
        </p:sp>
        <p:sp>
          <p:nvSpPr>
            <p:cNvPr id="69" name="object 69"/>
            <p:cNvSpPr/>
            <p:nvPr/>
          </p:nvSpPr>
          <p:spPr>
            <a:xfrm>
              <a:off x="1621821" y="2535660"/>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7FC97F"/>
              </a:solidFill>
            </a:ln>
          </p:spPr>
          <p:txBody>
            <a:bodyPr wrap="square" lIns="0" tIns="0" rIns="0" bIns="0" rtlCol="0"/>
            <a:lstStyle/>
            <a:p>
              <a:endParaRPr/>
            </a:p>
          </p:txBody>
        </p:sp>
        <p:sp>
          <p:nvSpPr>
            <p:cNvPr id="70" name="object 70"/>
            <p:cNvSpPr/>
            <p:nvPr/>
          </p:nvSpPr>
          <p:spPr>
            <a:xfrm>
              <a:off x="1720426" y="2637775"/>
              <a:ext cx="34925" cy="34925"/>
            </a:xfrm>
            <a:custGeom>
              <a:avLst/>
              <a:gdLst/>
              <a:ahLst/>
              <a:cxnLst/>
              <a:rect l="l" t="t" r="r" b="b"/>
              <a:pathLst>
                <a:path w="34925" h="34925">
                  <a:moveTo>
                    <a:pt x="27000" y="0"/>
                  </a:moveTo>
                  <a:lnTo>
                    <a:pt x="7830" y="0"/>
                  </a:lnTo>
                  <a:lnTo>
                    <a:pt x="0" y="7776"/>
                  </a:lnTo>
                  <a:lnTo>
                    <a:pt x="0" y="17388"/>
                  </a:lnTo>
                  <a:lnTo>
                    <a:pt x="0" y="26946"/>
                  </a:lnTo>
                  <a:lnTo>
                    <a:pt x="7830" y="34776"/>
                  </a:lnTo>
                  <a:lnTo>
                    <a:pt x="27000" y="34776"/>
                  </a:lnTo>
                  <a:lnTo>
                    <a:pt x="34830" y="26946"/>
                  </a:lnTo>
                  <a:lnTo>
                    <a:pt x="34830" y="7776"/>
                  </a:lnTo>
                  <a:lnTo>
                    <a:pt x="27000" y="0"/>
                  </a:lnTo>
                  <a:close/>
                </a:path>
              </a:pathLst>
            </a:custGeom>
            <a:solidFill>
              <a:srgbClr val="BEAED4"/>
            </a:solidFill>
          </p:spPr>
          <p:txBody>
            <a:bodyPr wrap="square" lIns="0" tIns="0" rIns="0" bIns="0" rtlCol="0"/>
            <a:lstStyle/>
            <a:p>
              <a:endParaRPr/>
            </a:p>
          </p:txBody>
        </p:sp>
        <p:sp>
          <p:nvSpPr>
            <p:cNvPr id="71" name="object 71"/>
            <p:cNvSpPr/>
            <p:nvPr/>
          </p:nvSpPr>
          <p:spPr>
            <a:xfrm>
              <a:off x="1720426" y="2637775"/>
              <a:ext cx="34925" cy="34925"/>
            </a:xfrm>
            <a:custGeom>
              <a:avLst/>
              <a:gdLst/>
              <a:ahLst/>
              <a:cxnLst/>
              <a:rect l="l" t="t" r="r" b="b"/>
              <a:pathLst>
                <a:path w="34925" h="34925">
                  <a:moveTo>
                    <a:pt x="0" y="17388"/>
                  </a:moveTo>
                  <a:lnTo>
                    <a:pt x="0" y="7776"/>
                  </a:lnTo>
                  <a:lnTo>
                    <a:pt x="7830" y="0"/>
                  </a:lnTo>
                  <a:lnTo>
                    <a:pt x="17388" y="0"/>
                  </a:lnTo>
                  <a:lnTo>
                    <a:pt x="27000" y="0"/>
                  </a:lnTo>
                  <a:lnTo>
                    <a:pt x="34830" y="7776"/>
                  </a:lnTo>
                  <a:lnTo>
                    <a:pt x="34830" y="17388"/>
                  </a:lnTo>
                  <a:lnTo>
                    <a:pt x="34830" y="26946"/>
                  </a:lnTo>
                  <a:lnTo>
                    <a:pt x="27000"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72" name="object 72"/>
            <p:cNvSpPr/>
            <p:nvPr/>
          </p:nvSpPr>
          <p:spPr>
            <a:xfrm>
              <a:off x="980728" y="2759060"/>
              <a:ext cx="34925" cy="34925"/>
            </a:xfrm>
            <a:custGeom>
              <a:avLst/>
              <a:gdLst/>
              <a:ahLst/>
              <a:cxnLst/>
              <a:rect l="l" t="t" r="r" b="b"/>
              <a:pathLst>
                <a:path w="34925" h="34925">
                  <a:moveTo>
                    <a:pt x="26946" y="0"/>
                  </a:moveTo>
                  <a:lnTo>
                    <a:pt x="7830" y="0"/>
                  </a:lnTo>
                  <a:lnTo>
                    <a:pt x="0" y="7830"/>
                  </a:lnTo>
                  <a:lnTo>
                    <a:pt x="0" y="17388"/>
                  </a:lnTo>
                  <a:lnTo>
                    <a:pt x="0" y="26946"/>
                  </a:lnTo>
                  <a:lnTo>
                    <a:pt x="7830" y="34776"/>
                  </a:lnTo>
                  <a:lnTo>
                    <a:pt x="26946" y="34776"/>
                  </a:lnTo>
                  <a:lnTo>
                    <a:pt x="34776" y="26946"/>
                  </a:lnTo>
                  <a:lnTo>
                    <a:pt x="34776" y="7830"/>
                  </a:lnTo>
                  <a:lnTo>
                    <a:pt x="26946" y="0"/>
                  </a:lnTo>
                  <a:close/>
                </a:path>
              </a:pathLst>
            </a:custGeom>
            <a:solidFill>
              <a:srgbClr val="BEAED4"/>
            </a:solidFill>
          </p:spPr>
          <p:txBody>
            <a:bodyPr wrap="square" lIns="0" tIns="0" rIns="0" bIns="0" rtlCol="0"/>
            <a:lstStyle/>
            <a:p>
              <a:endParaRPr/>
            </a:p>
          </p:txBody>
        </p:sp>
        <p:sp>
          <p:nvSpPr>
            <p:cNvPr id="73" name="object 73"/>
            <p:cNvSpPr/>
            <p:nvPr/>
          </p:nvSpPr>
          <p:spPr>
            <a:xfrm>
              <a:off x="980728" y="2759060"/>
              <a:ext cx="34925" cy="34925"/>
            </a:xfrm>
            <a:custGeom>
              <a:avLst/>
              <a:gdLst/>
              <a:ahLst/>
              <a:cxnLst/>
              <a:rect l="l" t="t" r="r" b="b"/>
              <a:pathLst>
                <a:path w="34925" h="34925">
                  <a:moveTo>
                    <a:pt x="0" y="17388"/>
                  </a:moveTo>
                  <a:lnTo>
                    <a:pt x="0" y="7830"/>
                  </a:lnTo>
                  <a:lnTo>
                    <a:pt x="7830" y="0"/>
                  </a:lnTo>
                  <a:lnTo>
                    <a:pt x="17388" y="0"/>
                  </a:lnTo>
                  <a:lnTo>
                    <a:pt x="26946" y="0"/>
                  </a:lnTo>
                  <a:lnTo>
                    <a:pt x="34776" y="7830"/>
                  </a:lnTo>
                  <a:lnTo>
                    <a:pt x="34776" y="17388"/>
                  </a:lnTo>
                  <a:lnTo>
                    <a:pt x="34776" y="26946"/>
                  </a:lnTo>
                  <a:lnTo>
                    <a:pt x="26946" y="34776"/>
                  </a:lnTo>
                  <a:lnTo>
                    <a:pt x="17388" y="34776"/>
                  </a:lnTo>
                  <a:lnTo>
                    <a:pt x="7830" y="34776"/>
                  </a:lnTo>
                  <a:lnTo>
                    <a:pt x="0" y="26946"/>
                  </a:lnTo>
                  <a:lnTo>
                    <a:pt x="0" y="17388"/>
                  </a:lnTo>
                </a:path>
              </a:pathLst>
            </a:custGeom>
            <a:ln w="5724">
              <a:solidFill>
                <a:srgbClr val="BEAED4"/>
              </a:solidFill>
            </a:ln>
          </p:spPr>
          <p:txBody>
            <a:bodyPr wrap="square" lIns="0" tIns="0" rIns="0" bIns="0" rtlCol="0"/>
            <a:lstStyle/>
            <a:p>
              <a:endParaRPr/>
            </a:p>
          </p:txBody>
        </p:sp>
        <p:sp>
          <p:nvSpPr>
            <p:cNvPr id="74" name="object 74"/>
            <p:cNvSpPr/>
            <p:nvPr/>
          </p:nvSpPr>
          <p:spPr>
            <a:xfrm>
              <a:off x="554287" y="1715664"/>
              <a:ext cx="3107055" cy="1159510"/>
            </a:xfrm>
            <a:custGeom>
              <a:avLst/>
              <a:gdLst/>
              <a:ahLst/>
              <a:cxnLst/>
              <a:rect l="l" t="t" r="r" b="b"/>
              <a:pathLst>
                <a:path w="3107054" h="1159510">
                  <a:moveTo>
                    <a:pt x="0" y="1158902"/>
                  </a:moveTo>
                  <a:lnTo>
                    <a:pt x="3106858" y="1158902"/>
                  </a:lnTo>
                  <a:lnTo>
                    <a:pt x="3106858" y="0"/>
                  </a:lnTo>
                  <a:lnTo>
                    <a:pt x="0" y="0"/>
                  </a:lnTo>
                  <a:lnTo>
                    <a:pt x="0" y="1158902"/>
                  </a:lnTo>
                  <a:close/>
                </a:path>
              </a:pathLst>
            </a:custGeom>
            <a:ln w="5778">
              <a:solidFill>
                <a:srgbClr val="333333"/>
              </a:solidFill>
            </a:ln>
          </p:spPr>
          <p:txBody>
            <a:bodyPr wrap="square" lIns="0" tIns="0" rIns="0" bIns="0" rtlCol="0"/>
            <a:lstStyle/>
            <a:p>
              <a:endParaRPr/>
            </a:p>
          </p:txBody>
        </p:sp>
      </p:grpSp>
      <p:sp>
        <p:nvSpPr>
          <p:cNvPr id="75" name="object 75"/>
          <p:cNvSpPr txBox="1"/>
          <p:nvPr/>
        </p:nvSpPr>
        <p:spPr>
          <a:xfrm>
            <a:off x="460110" y="2638521"/>
            <a:ext cx="8064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0.1</a:t>
            </a:r>
            <a:endParaRPr sz="350">
              <a:latin typeface="Microsoft Sans Serif"/>
              <a:cs typeface="Microsoft Sans Serif"/>
            </a:endParaRPr>
          </a:p>
        </p:txBody>
      </p:sp>
      <p:sp>
        <p:nvSpPr>
          <p:cNvPr id="76" name="object 76"/>
          <p:cNvSpPr txBox="1"/>
          <p:nvPr/>
        </p:nvSpPr>
        <p:spPr>
          <a:xfrm>
            <a:off x="460110" y="2177790"/>
            <a:ext cx="80645" cy="314325"/>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0.3</a:t>
            </a:r>
            <a:endParaRPr sz="350">
              <a:latin typeface="Microsoft Sans Serif"/>
              <a:cs typeface="Microsoft Sans Serif"/>
            </a:endParaRPr>
          </a:p>
          <a:p>
            <a:pPr>
              <a:lnSpc>
                <a:spcPct val="100000"/>
              </a:lnSpc>
            </a:pPr>
            <a:endParaRPr sz="400">
              <a:latin typeface="Microsoft Sans Serif"/>
              <a:cs typeface="Microsoft Sans Serif"/>
            </a:endParaRPr>
          </a:p>
          <a:p>
            <a:pPr>
              <a:lnSpc>
                <a:spcPct val="100000"/>
              </a:lnSpc>
            </a:pPr>
            <a:endParaRPr sz="400">
              <a:latin typeface="Microsoft Sans Serif"/>
              <a:cs typeface="Microsoft Sans Serif"/>
            </a:endParaRPr>
          </a:p>
          <a:p>
            <a:pPr>
              <a:lnSpc>
                <a:spcPct val="100000"/>
              </a:lnSpc>
              <a:spcBef>
                <a:spcPts val="35"/>
              </a:spcBef>
            </a:pPr>
            <a:endParaRPr sz="400">
              <a:latin typeface="Microsoft Sans Serif"/>
              <a:cs typeface="Microsoft Sans Serif"/>
            </a:endParaRPr>
          </a:p>
          <a:p>
            <a:pPr>
              <a:lnSpc>
                <a:spcPct val="100000"/>
              </a:lnSpc>
            </a:pPr>
            <a:r>
              <a:rPr sz="350" spc="15" dirty="0">
                <a:solidFill>
                  <a:srgbClr val="4D4D4D"/>
                </a:solidFill>
                <a:latin typeface="Microsoft Sans Serif"/>
                <a:cs typeface="Microsoft Sans Serif"/>
              </a:rPr>
              <a:t>0.2</a:t>
            </a:r>
            <a:endParaRPr sz="350">
              <a:latin typeface="Microsoft Sans Serif"/>
              <a:cs typeface="Microsoft Sans Serif"/>
            </a:endParaRPr>
          </a:p>
        </p:txBody>
      </p:sp>
      <p:sp>
        <p:nvSpPr>
          <p:cNvPr id="77" name="object 77"/>
          <p:cNvSpPr txBox="1"/>
          <p:nvPr/>
        </p:nvSpPr>
        <p:spPr>
          <a:xfrm>
            <a:off x="460110" y="1947424"/>
            <a:ext cx="8064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0.4</a:t>
            </a:r>
            <a:endParaRPr sz="350">
              <a:latin typeface="Microsoft Sans Serif"/>
              <a:cs typeface="Microsoft Sans Serif"/>
            </a:endParaRPr>
          </a:p>
        </p:txBody>
      </p:sp>
      <p:sp>
        <p:nvSpPr>
          <p:cNvPr id="78" name="object 78"/>
          <p:cNvSpPr txBox="1"/>
          <p:nvPr/>
        </p:nvSpPr>
        <p:spPr>
          <a:xfrm>
            <a:off x="460110" y="1717058"/>
            <a:ext cx="8064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0.5</a:t>
            </a:r>
            <a:endParaRPr sz="350">
              <a:latin typeface="Microsoft Sans Serif"/>
              <a:cs typeface="Microsoft Sans Serif"/>
            </a:endParaRPr>
          </a:p>
        </p:txBody>
      </p:sp>
      <p:sp>
        <p:nvSpPr>
          <p:cNvPr id="79" name="object 79"/>
          <p:cNvSpPr/>
          <p:nvPr/>
        </p:nvSpPr>
        <p:spPr>
          <a:xfrm>
            <a:off x="539491" y="1760863"/>
            <a:ext cx="2678430" cy="1129030"/>
          </a:xfrm>
          <a:custGeom>
            <a:avLst/>
            <a:gdLst/>
            <a:ahLst/>
            <a:cxnLst/>
            <a:rect l="l" t="t" r="r" b="b"/>
            <a:pathLst>
              <a:path w="2678430" h="1129030">
                <a:moveTo>
                  <a:pt x="0" y="921462"/>
                </a:moveTo>
                <a:lnTo>
                  <a:pt x="14796" y="921462"/>
                </a:lnTo>
              </a:path>
              <a:path w="2678430" h="1129030">
                <a:moveTo>
                  <a:pt x="0" y="691097"/>
                </a:moveTo>
                <a:lnTo>
                  <a:pt x="14796" y="691097"/>
                </a:lnTo>
              </a:path>
              <a:path w="2678430" h="1129030">
                <a:moveTo>
                  <a:pt x="0" y="460731"/>
                </a:moveTo>
                <a:lnTo>
                  <a:pt x="14796" y="460731"/>
                </a:lnTo>
              </a:path>
              <a:path w="2678430" h="1129030">
                <a:moveTo>
                  <a:pt x="0" y="230365"/>
                </a:moveTo>
                <a:lnTo>
                  <a:pt x="14796" y="230365"/>
                </a:lnTo>
              </a:path>
              <a:path w="2678430" h="1129030">
                <a:moveTo>
                  <a:pt x="0" y="0"/>
                </a:moveTo>
                <a:lnTo>
                  <a:pt x="14796" y="0"/>
                </a:lnTo>
              </a:path>
              <a:path w="2678430" h="1129030">
                <a:moveTo>
                  <a:pt x="458625" y="1128500"/>
                </a:moveTo>
                <a:lnTo>
                  <a:pt x="458625" y="1113704"/>
                </a:lnTo>
              </a:path>
              <a:path w="2678430" h="1129030">
                <a:moveTo>
                  <a:pt x="1198322" y="1128500"/>
                </a:moveTo>
                <a:lnTo>
                  <a:pt x="1198322" y="1113704"/>
                </a:lnTo>
              </a:path>
              <a:path w="2678430" h="1129030">
                <a:moveTo>
                  <a:pt x="1938074" y="1128500"/>
                </a:moveTo>
                <a:lnTo>
                  <a:pt x="1938074" y="1113704"/>
                </a:lnTo>
              </a:path>
              <a:path w="2678430" h="1129030">
                <a:moveTo>
                  <a:pt x="2677825" y="1128500"/>
                </a:moveTo>
                <a:lnTo>
                  <a:pt x="2677825" y="1113704"/>
                </a:lnTo>
              </a:path>
            </a:pathLst>
          </a:custGeom>
          <a:ln w="5778">
            <a:solidFill>
              <a:srgbClr val="333333"/>
            </a:solidFill>
          </a:ln>
        </p:spPr>
        <p:txBody>
          <a:bodyPr wrap="square" lIns="0" tIns="0" rIns="0" bIns="0" rtlCol="0"/>
          <a:lstStyle/>
          <a:p>
            <a:endParaRPr/>
          </a:p>
        </p:txBody>
      </p:sp>
      <p:sp>
        <p:nvSpPr>
          <p:cNvPr id="80" name="object 80"/>
          <p:cNvSpPr txBox="1"/>
          <p:nvPr/>
        </p:nvSpPr>
        <p:spPr>
          <a:xfrm>
            <a:off x="984616"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1</a:t>
            </a:r>
            <a:endParaRPr sz="350">
              <a:latin typeface="Microsoft Sans Serif"/>
              <a:cs typeface="Microsoft Sans Serif"/>
            </a:endParaRPr>
          </a:p>
        </p:txBody>
      </p:sp>
      <p:sp>
        <p:nvSpPr>
          <p:cNvPr id="81" name="object 81"/>
          <p:cNvSpPr txBox="1"/>
          <p:nvPr/>
        </p:nvSpPr>
        <p:spPr>
          <a:xfrm>
            <a:off x="1724314"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2</a:t>
            </a:r>
            <a:endParaRPr sz="350">
              <a:latin typeface="Microsoft Sans Serif"/>
              <a:cs typeface="Microsoft Sans Serif"/>
            </a:endParaRPr>
          </a:p>
        </p:txBody>
      </p:sp>
      <p:sp>
        <p:nvSpPr>
          <p:cNvPr id="82" name="object 82"/>
          <p:cNvSpPr txBox="1"/>
          <p:nvPr/>
        </p:nvSpPr>
        <p:spPr>
          <a:xfrm>
            <a:off x="2464065"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3</a:t>
            </a:r>
            <a:endParaRPr sz="350">
              <a:latin typeface="Microsoft Sans Serif"/>
              <a:cs typeface="Microsoft Sans Serif"/>
            </a:endParaRPr>
          </a:p>
        </p:txBody>
      </p:sp>
      <p:sp>
        <p:nvSpPr>
          <p:cNvPr id="83" name="object 83"/>
          <p:cNvSpPr txBox="1"/>
          <p:nvPr/>
        </p:nvSpPr>
        <p:spPr>
          <a:xfrm>
            <a:off x="3203763" y="2874773"/>
            <a:ext cx="40005" cy="83820"/>
          </a:xfrm>
          <a:prstGeom prst="rect">
            <a:avLst/>
          </a:prstGeom>
        </p:spPr>
        <p:txBody>
          <a:bodyPr vert="horz" wrap="square" lIns="0" tIns="16510" rIns="0" bIns="0" rtlCol="0">
            <a:spAutoFit/>
          </a:bodyPr>
          <a:lstStyle/>
          <a:p>
            <a:pPr>
              <a:lnSpc>
                <a:spcPct val="100000"/>
              </a:lnSpc>
              <a:spcBef>
                <a:spcPts val="130"/>
              </a:spcBef>
            </a:pPr>
            <a:r>
              <a:rPr sz="350" spc="15" dirty="0">
                <a:solidFill>
                  <a:srgbClr val="4D4D4D"/>
                </a:solidFill>
                <a:latin typeface="Microsoft Sans Serif"/>
                <a:cs typeface="Microsoft Sans Serif"/>
              </a:rPr>
              <a:t>4</a:t>
            </a:r>
            <a:endParaRPr sz="350">
              <a:latin typeface="Microsoft Sans Serif"/>
              <a:cs typeface="Microsoft Sans Serif"/>
            </a:endParaRPr>
          </a:p>
        </p:txBody>
      </p:sp>
      <p:sp>
        <p:nvSpPr>
          <p:cNvPr id="84" name="object 84"/>
          <p:cNvSpPr txBox="1"/>
          <p:nvPr/>
        </p:nvSpPr>
        <p:spPr>
          <a:xfrm>
            <a:off x="2030118" y="2932121"/>
            <a:ext cx="168275" cy="9715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Score</a:t>
            </a:r>
            <a:endParaRPr sz="450">
              <a:latin typeface="Microsoft Sans Serif"/>
              <a:cs typeface="Microsoft Sans Serif"/>
            </a:endParaRPr>
          </a:p>
        </p:txBody>
      </p:sp>
      <p:sp>
        <p:nvSpPr>
          <p:cNvPr id="85" name="object 85"/>
          <p:cNvSpPr txBox="1"/>
          <p:nvPr/>
        </p:nvSpPr>
        <p:spPr>
          <a:xfrm>
            <a:off x="365773" y="2143724"/>
            <a:ext cx="92075" cy="302895"/>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Probability</a:t>
            </a:r>
            <a:endParaRPr sz="450">
              <a:latin typeface="Microsoft Sans Serif"/>
              <a:cs typeface="Microsoft Sans Serif"/>
            </a:endParaRPr>
          </a:p>
        </p:txBody>
      </p:sp>
      <p:grpSp>
        <p:nvGrpSpPr>
          <p:cNvPr id="86" name="object 86"/>
          <p:cNvGrpSpPr/>
          <p:nvPr/>
        </p:nvGrpSpPr>
        <p:grpSpPr>
          <a:xfrm>
            <a:off x="3784591" y="2207122"/>
            <a:ext cx="24130" cy="261620"/>
            <a:chOff x="3784591" y="2207122"/>
            <a:chExt cx="24130" cy="261620"/>
          </a:xfrm>
        </p:grpSpPr>
        <p:sp>
          <p:nvSpPr>
            <p:cNvPr id="87" name="object 87"/>
            <p:cNvSpPr/>
            <p:nvPr/>
          </p:nvSpPr>
          <p:spPr>
            <a:xfrm>
              <a:off x="3796525" y="2207122"/>
              <a:ext cx="0" cy="74930"/>
            </a:xfrm>
            <a:custGeom>
              <a:avLst/>
              <a:gdLst/>
              <a:ahLst/>
              <a:cxnLst/>
              <a:rect l="l" t="t" r="r" b="b"/>
              <a:pathLst>
                <a:path h="74930">
                  <a:moveTo>
                    <a:pt x="0" y="74682"/>
                  </a:moveTo>
                  <a:lnTo>
                    <a:pt x="0" y="0"/>
                  </a:lnTo>
                </a:path>
              </a:pathLst>
            </a:custGeom>
            <a:ln w="6912">
              <a:solidFill>
                <a:srgbClr val="7FC97F"/>
              </a:solidFill>
            </a:ln>
          </p:spPr>
          <p:txBody>
            <a:bodyPr wrap="square" lIns="0" tIns="0" rIns="0" bIns="0" rtlCol="0"/>
            <a:lstStyle/>
            <a:p>
              <a:endParaRPr/>
            </a:p>
          </p:txBody>
        </p:sp>
        <p:sp>
          <p:nvSpPr>
            <p:cNvPr id="88" name="object 88"/>
            <p:cNvSpPr/>
            <p:nvPr/>
          </p:nvSpPr>
          <p:spPr>
            <a:xfrm>
              <a:off x="3787453" y="2235364"/>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7FC97F"/>
            </a:solidFill>
          </p:spPr>
          <p:txBody>
            <a:bodyPr wrap="square" lIns="0" tIns="0" rIns="0" bIns="0" rtlCol="0"/>
            <a:lstStyle/>
            <a:p>
              <a:endParaRPr/>
            </a:p>
          </p:txBody>
        </p:sp>
        <p:sp>
          <p:nvSpPr>
            <p:cNvPr id="89" name="object 89"/>
            <p:cNvSpPr/>
            <p:nvPr/>
          </p:nvSpPr>
          <p:spPr>
            <a:xfrm>
              <a:off x="3787453" y="2235364"/>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7FC97F"/>
              </a:solidFill>
            </a:ln>
          </p:spPr>
          <p:txBody>
            <a:bodyPr wrap="square" lIns="0" tIns="0" rIns="0" bIns="0" rtlCol="0"/>
            <a:lstStyle/>
            <a:p>
              <a:endParaRPr/>
            </a:p>
          </p:txBody>
        </p:sp>
        <p:sp>
          <p:nvSpPr>
            <p:cNvPr id="90" name="object 90"/>
            <p:cNvSpPr/>
            <p:nvPr/>
          </p:nvSpPr>
          <p:spPr>
            <a:xfrm>
              <a:off x="3796525" y="2300434"/>
              <a:ext cx="0" cy="74930"/>
            </a:xfrm>
            <a:custGeom>
              <a:avLst/>
              <a:gdLst/>
              <a:ahLst/>
              <a:cxnLst/>
              <a:rect l="l" t="t" r="r" b="b"/>
              <a:pathLst>
                <a:path h="74930">
                  <a:moveTo>
                    <a:pt x="0" y="74682"/>
                  </a:moveTo>
                  <a:lnTo>
                    <a:pt x="0" y="0"/>
                  </a:lnTo>
                </a:path>
              </a:pathLst>
            </a:custGeom>
            <a:ln w="6912">
              <a:solidFill>
                <a:srgbClr val="BEAED4"/>
              </a:solidFill>
            </a:ln>
          </p:spPr>
          <p:txBody>
            <a:bodyPr wrap="square" lIns="0" tIns="0" rIns="0" bIns="0" rtlCol="0"/>
            <a:lstStyle/>
            <a:p>
              <a:endParaRPr/>
            </a:p>
          </p:txBody>
        </p:sp>
        <p:sp>
          <p:nvSpPr>
            <p:cNvPr id="91" name="object 91"/>
            <p:cNvSpPr/>
            <p:nvPr/>
          </p:nvSpPr>
          <p:spPr>
            <a:xfrm>
              <a:off x="3787453" y="2328677"/>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BEAED4"/>
            </a:solidFill>
          </p:spPr>
          <p:txBody>
            <a:bodyPr wrap="square" lIns="0" tIns="0" rIns="0" bIns="0" rtlCol="0"/>
            <a:lstStyle/>
            <a:p>
              <a:endParaRPr/>
            </a:p>
          </p:txBody>
        </p:sp>
        <p:sp>
          <p:nvSpPr>
            <p:cNvPr id="92" name="object 92"/>
            <p:cNvSpPr/>
            <p:nvPr/>
          </p:nvSpPr>
          <p:spPr>
            <a:xfrm>
              <a:off x="3787453" y="2328677"/>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BEAED4"/>
              </a:solidFill>
            </a:ln>
          </p:spPr>
          <p:txBody>
            <a:bodyPr wrap="square" lIns="0" tIns="0" rIns="0" bIns="0" rtlCol="0"/>
            <a:lstStyle/>
            <a:p>
              <a:endParaRPr/>
            </a:p>
          </p:txBody>
        </p:sp>
        <p:sp>
          <p:nvSpPr>
            <p:cNvPr id="93" name="object 93"/>
            <p:cNvSpPr/>
            <p:nvPr/>
          </p:nvSpPr>
          <p:spPr>
            <a:xfrm>
              <a:off x="3796525" y="2393747"/>
              <a:ext cx="0" cy="74930"/>
            </a:xfrm>
            <a:custGeom>
              <a:avLst/>
              <a:gdLst/>
              <a:ahLst/>
              <a:cxnLst/>
              <a:rect l="l" t="t" r="r" b="b"/>
              <a:pathLst>
                <a:path h="74930">
                  <a:moveTo>
                    <a:pt x="0" y="74682"/>
                  </a:moveTo>
                  <a:lnTo>
                    <a:pt x="0" y="0"/>
                  </a:lnTo>
                </a:path>
              </a:pathLst>
            </a:custGeom>
            <a:ln w="6912">
              <a:solidFill>
                <a:srgbClr val="FDC086"/>
              </a:solidFill>
            </a:ln>
          </p:spPr>
          <p:txBody>
            <a:bodyPr wrap="square" lIns="0" tIns="0" rIns="0" bIns="0" rtlCol="0"/>
            <a:lstStyle/>
            <a:p>
              <a:endParaRPr/>
            </a:p>
          </p:txBody>
        </p:sp>
        <p:sp>
          <p:nvSpPr>
            <p:cNvPr id="94" name="object 94"/>
            <p:cNvSpPr/>
            <p:nvPr/>
          </p:nvSpPr>
          <p:spPr>
            <a:xfrm>
              <a:off x="3787453" y="2421989"/>
              <a:ext cx="18415" cy="18415"/>
            </a:xfrm>
            <a:custGeom>
              <a:avLst/>
              <a:gdLst/>
              <a:ahLst/>
              <a:cxnLst/>
              <a:rect l="l" t="t" r="r" b="b"/>
              <a:pathLst>
                <a:path w="18414" h="18414">
                  <a:moveTo>
                    <a:pt x="14094" y="0"/>
                  </a:moveTo>
                  <a:lnTo>
                    <a:pt x="4104" y="0"/>
                  </a:lnTo>
                  <a:lnTo>
                    <a:pt x="0" y="4104"/>
                  </a:lnTo>
                  <a:lnTo>
                    <a:pt x="0" y="9072"/>
                  </a:lnTo>
                  <a:lnTo>
                    <a:pt x="0" y="14094"/>
                  </a:lnTo>
                  <a:lnTo>
                    <a:pt x="4104" y="18198"/>
                  </a:lnTo>
                  <a:lnTo>
                    <a:pt x="14094" y="18198"/>
                  </a:lnTo>
                  <a:lnTo>
                    <a:pt x="18198" y="14094"/>
                  </a:lnTo>
                  <a:lnTo>
                    <a:pt x="18198" y="4104"/>
                  </a:lnTo>
                  <a:lnTo>
                    <a:pt x="14094" y="0"/>
                  </a:lnTo>
                  <a:close/>
                </a:path>
              </a:pathLst>
            </a:custGeom>
            <a:solidFill>
              <a:srgbClr val="FDC086"/>
            </a:solidFill>
          </p:spPr>
          <p:txBody>
            <a:bodyPr wrap="square" lIns="0" tIns="0" rIns="0" bIns="0" rtlCol="0"/>
            <a:lstStyle/>
            <a:p>
              <a:endParaRPr/>
            </a:p>
          </p:txBody>
        </p:sp>
        <p:sp>
          <p:nvSpPr>
            <p:cNvPr id="95" name="object 95"/>
            <p:cNvSpPr/>
            <p:nvPr/>
          </p:nvSpPr>
          <p:spPr>
            <a:xfrm>
              <a:off x="3787453" y="2421989"/>
              <a:ext cx="18415" cy="18415"/>
            </a:xfrm>
            <a:custGeom>
              <a:avLst/>
              <a:gdLst/>
              <a:ahLst/>
              <a:cxnLst/>
              <a:rect l="l" t="t" r="r" b="b"/>
              <a:pathLst>
                <a:path w="18414" h="18414">
                  <a:moveTo>
                    <a:pt x="0" y="9072"/>
                  </a:moveTo>
                  <a:lnTo>
                    <a:pt x="0" y="4104"/>
                  </a:lnTo>
                  <a:lnTo>
                    <a:pt x="4104" y="0"/>
                  </a:lnTo>
                  <a:lnTo>
                    <a:pt x="9072" y="0"/>
                  </a:lnTo>
                  <a:lnTo>
                    <a:pt x="14094" y="0"/>
                  </a:lnTo>
                  <a:lnTo>
                    <a:pt x="18198" y="4104"/>
                  </a:lnTo>
                  <a:lnTo>
                    <a:pt x="18198" y="9072"/>
                  </a:lnTo>
                  <a:lnTo>
                    <a:pt x="18198" y="14094"/>
                  </a:lnTo>
                  <a:lnTo>
                    <a:pt x="14094" y="18198"/>
                  </a:lnTo>
                  <a:lnTo>
                    <a:pt x="9072" y="18198"/>
                  </a:lnTo>
                  <a:lnTo>
                    <a:pt x="4104" y="18198"/>
                  </a:lnTo>
                  <a:lnTo>
                    <a:pt x="0" y="14094"/>
                  </a:lnTo>
                  <a:lnTo>
                    <a:pt x="0" y="9072"/>
                  </a:lnTo>
                </a:path>
              </a:pathLst>
            </a:custGeom>
            <a:ln w="5724">
              <a:solidFill>
                <a:srgbClr val="FDC086"/>
              </a:solidFill>
            </a:ln>
          </p:spPr>
          <p:txBody>
            <a:bodyPr wrap="square" lIns="0" tIns="0" rIns="0" bIns="0" rtlCol="0"/>
            <a:lstStyle/>
            <a:p>
              <a:endParaRPr/>
            </a:p>
          </p:txBody>
        </p:sp>
      </p:grpSp>
      <p:sp>
        <p:nvSpPr>
          <p:cNvPr id="96" name="object 96"/>
          <p:cNvSpPr txBox="1"/>
          <p:nvPr/>
        </p:nvSpPr>
        <p:spPr>
          <a:xfrm>
            <a:off x="3749869" y="2089553"/>
            <a:ext cx="452120" cy="381635"/>
          </a:xfrm>
          <a:prstGeom prst="rect">
            <a:avLst/>
          </a:prstGeom>
        </p:spPr>
        <p:txBody>
          <a:bodyPr vert="horz" wrap="square" lIns="0" tIns="14604" rIns="0" bIns="0" rtlCol="0">
            <a:spAutoFit/>
          </a:bodyPr>
          <a:lstStyle/>
          <a:p>
            <a:pPr>
              <a:lnSpc>
                <a:spcPct val="100000"/>
              </a:lnSpc>
              <a:spcBef>
                <a:spcPts val="114"/>
              </a:spcBef>
            </a:pPr>
            <a:r>
              <a:rPr sz="450" spc="5" dirty="0">
                <a:latin typeface="Microsoft Sans Serif"/>
                <a:cs typeface="Microsoft Sans Serif"/>
              </a:rPr>
              <a:t>belief</a:t>
            </a:r>
            <a:endParaRPr sz="450">
              <a:latin typeface="Microsoft Sans Serif"/>
              <a:cs typeface="Microsoft Sans Serif"/>
            </a:endParaRPr>
          </a:p>
          <a:p>
            <a:pPr marL="122555" marR="5080">
              <a:lnSpc>
                <a:spcPct val="174900"/>
              </a:lnSpc>
              <a:spcBef>
                <a:spcPts val="35"/>
              </a:spcBef>
            </a:pPr>
            <a:r>
              <a:rPr sz="350" spc="15" dirty="0">
                <a:latin typeface="Microsoft Sans Serif"/>
                <a:cs typeface="Microsoft Sans Serif"/>
              </a:rPr>
              <a:t>moderate </a:t>
            </a:r>
            <a:r>
              <a:rPr sz="350" spc="20" dirty="0">
                <a:latin typeface="Microsoft Sans Serif"/>
                <a:cs typeface="Microsoft Sans Serif"/>
              </a:rPr>
              <a:t> </a:t>
            </a:r>
            <a:r>
              <a:rPr sz="350" spc="10" dirty="0">
                <a:latin typeface="Microsoft Sans Serif"/>
                <a:cs typeface="Microsoft Sans Serif"/>
              </a:rPr>
              <a:t>liberal </a:t>
            </a:r>
            <a:r>
              <a:rPr sz="350" spc="15" dirty="0">
                <a:latin typeface="Microsoft Sans Serif"/>
                <a:cs typeface="Microsoft Sans Serif"/>
              </a:rPr>
              <a:t> </a:t>
            </a:r>
            <a:r>
              <a:rPr sz="350" spc="10" dirty="0">
                <a:latin typeface="Microsoft Sans Serif"/>
                <a:cs typeface="Microsoft Sans Serif"/>
              </a:rPr>
              <a:t>fundamentalist</a:t>
            </a:r>
            <a:endParaRPr sz="350">
              <a:latin typeface="Microsoft Sans Serif"/>
              <a:cs typeface="Microsoft Sans Serif"/>
            </a:endParaRPr>
          </a:p>
        </p:txBody>
      </p:sp>
      <p:sp>
        <p:nvSpPr>
          <p:cNvPr id="97" name="object 97"/>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61</a:t>
            </a:r>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920239" cy="207645"/>
          </a:xfrm>
          <a:prstGeom prst="rect">
            <a:avLst/>
          </a:prstGeom>
        </p:spPr>
        <p:txBody>
          <a:bodyPr vert="horz" wrap="square" lIns="0" tIns="12065" rIns="0" bIns="0" rtlCol="0">
            <a:spAutoFit/>
          </a:bodyPr>
          <a:lstStyle/>
          <a:p>
            <a:pPr marL="12700">
              <a:lnSpc>
                <a:spcPct val="100000"/>
              </a:lnSpc>
              <a:spcBef>
                <a:spcPts val="95"/>
              </a:spcBef>
            </a:pPr>
            <a:r>
              <a:rPr sz="1200" spc="-15" dirty="0">
                <a:solidFill>
                  <a:srgbClr val="F9F9F9"/>
                </a:solidFill>
              </a:rPr>
              <a:t>Plotting</a:t>
            </a:r>
            <a:r>
              <a:rPr sz="1200" spc="85" dirty="0">
                <a:solidFill>
                  <a:srgbClr val="F9F9F9"/>
                </a:solidFill>
              </a:rPr>
              <a:t> </a:t>
            </a:r>
            <a:r>
              <a:rPr sz="1200" spc="-55" dirty="0">
                <a:solidFill>
                  <a:srgbClr val="F9F9F9"/>
                </a:solidFill>
              </a:rPr>
              <a:t>our</a:t>
            </a:r>
            <a:r>
              <a:rPr sz="1200" spc="85" dirty="0">
                <a:solidFill>
                  <a:srgbClr val="F9F9F9"/>
                </a:solidFill>
              </a:rPr>
              <a:t> </a:t>
            </a:r>
            <a:r>
              <a:rPr sz="1200" spc="-45" dirty="0">
                <a:solidFill>
                  <a:srgbClr val="F9F9F9"/>
                </a:solidFill>
              </a:rPr>
              <a:t>predicted</a:t>
            </a:r>
            <a:r>
              <a:rPr sz="1200" spc="85" dirty="0">
                <a:solidFill>
                  <a:srgbClr val="F9F9F9"/>
                </a:solidFill>
              </a:rPr>
              <a:t> </a:t>
            </a:r>
            <a:r>
              <a:rPr sz="1200" spc="-15" dirty="0">
                <a:solidFill>
                  <a:srgbClr val="F9F9F9"/>
                </a:solidFill>
              </a:rPr>
              <a:t>data</a:t>
            </a:r>
            <a:endParaRPr sz="1200"/>
          </a:p>
        </p:txBody>
      </p:sp>
      <p:sp>
        <p:nvSpPr>
          <p:cNvPr id="3" name="object 3"/>
          <p:cNvSpPr/>
          <p:nvPr/>
        </p:nvSpPr>
        <p:spPr>
          <a:xfrm>
            <a:off x="322046" y="640994"/>
            <a:ext cx="3964304" cy="2181860"/>
          </a:xfrm>
          <a:custGeom>
            <a:avLst/>
            <a:gdLst/>
            <a:ahLst/>
            <a:cxnLst/>
            <a:rect l="l" t="t" r="r" b="b"/>
            <a:pathLst>
              <a:path w="3964304" h="2181860">
                <a:moveTo>
                  <a:pt x="3963911" y="0"/>
                </a:moveTo>
                <a:lnTo>
                  <a:pt x="0" y="0"/>
                </a:lnTo>
                <a:lnTo>
                  <a:pt x="0" y="2181821"/>
                </a:lnTo>
                <a:lnTo>
                  <a:pt x="3963911" y="2181821"/>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631564"/>
            <a:ext cx="2606675" cy="2164715"/>
          </a:xfrm>
          <a:prstGeom prst="rect">
            <a:avLst/>
          </a:prstGeom>
        </p:spPr>
        <p:txBody>
          <a:bodyPr vert="horz" wrap="square" lIns="0" tIns="12700" rIns="0" bIns="0" rtlCol="0">
            <a:spAutoFit/>
          </a:bodyPr>
          <a:lstStyle/>
          <a:p>
            <a:pPr marL="93345" marR="367665" indent="-81280">
              <a:lnSpc>
                <a:spcPct val="111400"/>
              </a:lnSpc>
              <a:spcBef>
                <a:spcPts val="100"/>
              </a:spcBef>
            </a:pPr>
            <a:r>
              <a:rPr sz="600" spc="15" dirty="0">
                <a:solidFill>
                  <a:srgbClr val="22373A"/>
                </a:solidFill>
                <a:latin typeface="SimSun"/>
                <a:cs typeface="SimSun"/>
              </a:rPr>
              <a:t>predicted_data</a:t>
            </a:r>
            <a:r>
              <a:rPr sz="600" spc="45" dirty="0">
                <a:solidFill>
                  <a:srgbClr val="22373A"/>
                </a:solidFill>
                <a:latin typeface="SimSun"/>
                <a:cs typeface="SimSun"/>
              </a:rPr>
              <a:t> </a:t>
            </a:r>
            <a:r>
              <a:rPr sz="600" spc="15" dirty="0">
                <a:solidFill>
                  <a:srgbClr val="8E5902"/>
                </a:solidFill>
                <a:latin typeface="SimSun"/>
                <a:cs typeface="SimSun"/>
              </a:rPr>
              <a:t>&lt;-</a:t>
            </a:r>
            <a:r>
              <a:rPr sz="600" spc="50" dirty="0">
                <a:solidFill>
                  <a:srgbClr val="8E5902"/>
                </a:solidFill>
                <a:latin typeface="SimSun"/>
                <a:cs typeface="SimSun"/>
              </a:rPr>
              <a:t> </a:t>
            </a:r>
            <a:r>
              <a:rPr sz="600" spc="15" dirty="0">
                <a:solidFill>
                  <a:srgbClr val="22373A"/>
                </a:solidFill>
                <a:latin typeface="SimSun"/>
                <a:cs typeface="SimSun"/>
              </a:rPr>
              <a:t>stemcell</a:t>
            </a:r>
            <a:r>
              <a:rPr sz="600" spc="45" dirty="0">
                <a:solidFill>
                  <a:srgbClr val="22373A"/>
                </a:solidFill>
                <a:latin typeface="SimSun"/>
                <a:cs typeface="SimSun"/>
              </a:rPr>
              <a:t> </a:t>
            </a:r>
            <a:r>
              <a:rPr sz="600" spc="15" dirty="0">
                <a:latin typeface="SimSun"/>
                <a:cs typeface="SimSun"/>
              </a:rPr>
              <a:t>%&gt;% </a:t>
            </a:r>
            <a:r>
              <a:rPr sz="600" spc="20" dirty="0">
                <a:latin typeface="SimSun"/>
                <a:cs typeface="SimSun"/>
              </a:rPr>
              <a:t> </a:t>
            </a:r>
            <a:r>
              <a:rPr sz="600" spc="15" dirty="0">
                <a:solidFill>
                  <a:srgbClr val="22373A"/>
                </a:solidFill>
                <a:latin typeface="SimSun"/>
                <a:cs typeface="SimSun"/>
              </a:rPr>
              <a:t>modelr</a:t>
            </a:r>
            <a:r>
              <a:rPr sz="600" spc="15" dirty="0">
                <a:latin typeface="SimSun"/>
                <a:cs typeface="SimSun"/>
              </a:rPr>
              <a:t>::data_grid</a:t>
            </a:r>
            <a:r>
              <a:rPr sz="600" spc="15" dirty="0">
                <a:solidFill>
                  <a:srgbClr val="22373A"/>
                </a:solidFill>
                <a:latin typeface="SimSun"/>
                <a:cs typeface="SimSun"/>
              </a:rPr>
              <a:t>(belief) </a:t>
            </a:r>
            <a:r>
              <a:rPr sz="600" spc="15" dirty="0">
                <a:latin typeface="SimSun"/>
                <a:cs typeface="SimSun"/>
              </a:rPr>
              <a:t>%&gt;% </a:t>
            </a:r>
            <a:r>
              <a:rPr sz="600" spc="20" dirty="0">
                <a:latin typeface="SimSun"/>
                <a:cs typeface="SimSun"/>
              </a:rPr>
              <a:t> </a:t>
            </a:r>
            <a:r>
              <a:rPr sz="600" spc="15" dirty="0">
                <a:latin typeface="SimSun"/>
                <a:cs typeface="SimSun"/>
              </a:rPr>
              <a:t>add_predicted_draws</a:t>
            </a:r>
            <a:r>
              <a:rPr sz="600" spc="15" dirty="0">
                <a:solidFill>
                  <a:srgbClr val="22373A"/>
                </a:solidFill>
                <a:latin typeface="SimSun"/>
                <a:cs typeface="SimSun"/>
              </a:rPr>
              <a:t>(stemcell_model, </a:t>
            </a:r>
            <a:r>
              <a:rPr sz="600" spc="15" dirty="0">
                <a:solidFill>
                  <a:srgbClr val="C4A000"/>
                </a:solidFill>
                <a:latin typeface="SimSun"/>
                <a:cs typeface="SimSun"/>
              </a:rPr>
              <a:t>ndraws</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0000CE"/>
                </a:solidFill>
                <a:latin typeface="SimSun"/>
                <a:cs typeface="SimSun"/>
              </a:rPr>
              <a:t>270</a:t>
            </a:r>
            <a:r>
              <a:rPr sz="600" spc="15" dirty="0">
                <a:solidFill>
                  <a:srgbClr val="22373A"/>
                </a:solidFill>
                <a:latin typeface="SimSun"/>
                <a:cs typeface="SimSun"/>
              </a:rPr>
              <a:t>)</a:t>
            </a:r>
            <a:r>
              <a:rPr sz="600" spc="20"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group_by</a:t>
            </a:r>
            <a:r>
              <a:rPr sz="600" spc="15" dirty="0">
                <a:solidFill>
                  <a:srgbClr val="22373A"/>
                </a:solidFill>
                <a:latin typeface="SimSun"/>
                <a:cs typeface="SimSun"/>
              </a:rPr>
              <a:t>(belief,</a:t>
            </a:r>
            <a:r>
              <a:rPr sz="600" spc="10" dirty="0">
                <a:solidFill>
                  <a:srgbClr val="22373A"/>
                </a:solidFill>
                <a:latin typeface="SimSun"/>
                <a:cs typeface="SimSun"/>
              </a:rPr>
              <a:t> </a:t>
            </a:r>
            <a:r>
              <a:rPr sz="600" spc="15" dirty="0">
                <a:solidFill>
                  <a:srgbClr val="22373A"/>
                </a:solidFill>
                <a:latin typeface="SimSun"/>
                <a:cs typeface="SimSun"/>
              </a:rPr>
              <a:t>.prediction) </a:t>
            </a:r>
            <a:r>
              <a:rPr sz="600" spc="15" dirty="0">
                <a:latin typeface="SimSun"/>
                <a:cs typeface="SimSun"/>
              </a:rPr>
              <a:t>%&gt;%</a:t>
            </a:r>
            <a:endParaRPr sz="600">
              <a:latin typeface="SimSun"/>
              <a:cs typeface="SimSun"/>
            </a:endParaRPr>
          </a:p>
          <a:p>
            <a:pPr marL="93345">
              <a:lnSpc>
                <a:spcPct val="100000"/>
              </a:lnSpc>
              <a:spcBef>
                <a:spcPts val="80"/>
              </a:spcBef>
            </a:pPr>
            <a:r>
              <a:rPr sz="600" spc="15" dirty="0">
                <a:latin typeface="SimSun"/>
                <a:cs typeface="SimSun"/>
              </a:rPr>
              <a:t>summarise</a:t>
            </a:r>
            <a:r>
              <a:rPr sz="600" spc="15" dirty="0">
                <a:solidFill>
                  <a:srgbClr val="22373A"/>
                </a:solidFill>
                <a:latin typeface="SimSun"/>
                <a:cs typeface="SimSun"/>
              </a:rPr>
              <a:t>(</a:t>
            </a:r>
            <a:r>
              <a:rPr sz="600" spc="15" dirty="0">
                <a:solidFill>
                  <a:srgbClr val="C4A000"/>
                </a:solidFill>
                <a:latin typeface="SimSun"/>
                <a:cs typeface="SimSun"/>
              </a:rPr>
              <a:t>count</a:t>
            </a:r>
            <a:r>
              <a:rPr sz="600"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latin typeface="SimSun"/>
                <a:cs typeface="SimSun"/>
              </a:rPr>
              <a:t>n</a:t>
            </a:r>
            <a:r>
              <a:rPr sz="600" spc="15" dirty="0">
                <a:solidFill>
                  <a:srgbClr val="22373A"/>
                </a:solidFill>
                <a:latin typeface="SimSun"/>
                <a:cs typeface="SimSun"/>
              </a:rPr>
              <a:t>())</a:t>
            </a:r>
            <a:r>
              <a:rPr sz="600"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247015">
              <a:lnSpc>
                <a:spcPct val="111400"/>
              </a:lnSpc>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 </a:t>
            </a:r>
            <a:r>
              <a:rPr sz="600" spc="15" dirty="0">
                <a:solidFill>
                  <a:srgbClr val="22373A"/>
                </a:solidFill>
                <a:latin typeface="SimSun"/>
                <a:cs typeface="SimSun"/>
              </a:rPr>
              <a:t>belief, </a:t>
            </a:r>
            <a:r>
              <a:rPr sz="600" spc="15" dirty="0">
                <a:solidFill>
                  <a:srgbClr val="C4A000"/>
                </a:solidFill>
                <a:latin typeface="SimSun"/>
                <a:cs typeface="SimSun"/>
              </a:rPr>
              <a:t>y</a:t>
            </a:r>
            <a:r>
              <a:rPr sz="600" spc="2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count, </a:t>
            </a:r>
            <a:r>
              <a:rPr sz="600" spc="15" dirty="0">
                <a:solidFill>
                  <a:srgbClr val="C4A000"/>
                </a:solidFill>
                <a:latin typeface="SimSun"/>
                <a:cs typeface="SimSun"/>
              </a:rPr>
              <a:t>fill</a:t>
            </a:r>
            <a:r>
              <a:rPr sz="600" spc="20" dirty="0">
                <a:solidFill>
                  <a:srgbClr val="C4A000"/>
                </a:solidFill>
                <a:latin typeface="SimSun"/>
                <a:cs typeface="SimSun"/>
              </a:rPr>
              <a:t> </a:t>
            </a:r>
            <a:r>
              <a:rPr sz="600" spc="15" dirty="0">
                <a:solidFill>
                  <a:srgbClr val="C4A000"/>
                </a:solidFill>
                <a:latin typeface="SimSun"/>
                <a:cs typeface="SimSun"/>
              </a:rPr>
              <a:t>= </a:t>
            </a:r>
            <a:r>
              <a:rPr sz="600" spc="15" dirty="0">
                <a:solidFill>
                  <a:srgbClr val="22373A"/>
                </a:solidFill>
                <a:latin typeface="SimSun"/>
                <a:cs typeface="SimSun"/>
              </a:rPr>
              <a:t>.prediction)) </a:t>
            </a:r>
            <a:r>
              <a:rPr sz="600" spc="15" dirty="0">
                <a:latin typeface="SimSun"/>
                <a:cs typeface="SimSun"/>
              </a:rPr>
              <a:t>+ </a:t>
            </a:r>
            <a:r>
              <a:rPr sz="600" spc="-285" dirty="0">
                <a:latin typeface="SimSun"/>
                <a:cs typeface="SimSun"/>
              </a:rPr>
              <a:t> </a:t>
            </a:r>
            <a:r>
              <a:rPr sz="600" spc="15" dirty="0">
                <a:latin typeface="SimSun"/>
                <a:cs typeface="SimSun"/>
              </a:rPr>
              <a:t>geom_bar</a:t>
            </a:r>
            <a:r>
              <a:rPr sz="600" spc="15" dirty="0">
                <a:solidFill>
                  <a:srgbClr val="22373A"/>
                </a:solidFill>
                <a:latin typeface="SimSun"/>
                <a:cs typeface="SimSun"/>
              </a:rPr>
              <a:t>(</a:t>
            </a:r>
            <a:r>
              <a:rPr sz="600" spc="15" dirty="0">
                <a:solidFill>
                  <a:srgbClr val="C4A000"/>
                </a:solidFill>
                <a:latin typeface="SimSun"/>
                <a:cs typeface="SimSun"/>
              </a:rPr>
              <a:t>position=</a:t>
            </a:r>
            <a:r>
              <a:rPr sz="600" spc="15" dirty="0">
                <a:solidFill>
                  <a:srgbClr val="4F9905"/>
                </a:solidFill>
                <a:latin typeface="SimSun"/>
                <a:cs typeface="SimSun"/>
              </a:rPr>
              <a:t>"stack"</a:t>
            </a:r>
            <a:r>
              <a:rPr sz="600" spc="15" dirty="0">
                <a:solidFill>
                  <a:srgbClr val="22373A"/>
                </a:solidFill>
                <a:latin typeface="SimSun"/>
                <a:cs typeface="SimSun"/>
              </a:rPr>
              <a:t>, </a:t>
            </a:r>
            <a:r>
              <a:rPr sz="600" spc="15" dirty="0">
                <a:solidFill>
                  <a:srgbClr val="C4A000"/>
                </a:solidFill>
                <a:latin typeface="SimSun"/>
                <a:cs typeface="SimSun"/>
              </a:rPr>
              <a:t>stat=</a:t>
            </a:r>
            <a:r>
              <a:rPr sz="600" spc="15" dirty="0">
                <a:solidFill>
                  <a:srgbClr val="4F9905"/>
                </a:solidFill>
                <a:latin typeface="SimSun"/>
                <a:cs typeface="SimSun"/>
              </a:rPr>
              <a:t>"identity"</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coord_flip</a:t>
            </a:r>
            <a:r>
              <a:rPr sz="600" spc="15" dirty="0">
                <a:solidFill>
                  <a:srgbClr val="22373A"/>
                </a:solidFill>
                <a:latin typeface="SimSun"/>
                <a:cs typeface="SimSun"/>
              </a:rPr>
              <a:t>()</a:t>
            </a:r>
            <a:r>
              <a:rPr sz="600" spc="10"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1093470">
              <a:lnSpc>
                <a:spcPct val="111400"/>
              </a:lnSpc>
            </a:pPr>
            <a:r>
              <a:rPr sz="600" spc="15" dirty="0">
                <a:latin typeface="SimSun"/>
                <a:cs typeface="SimSun"/>
              </a:rPr>
              <a:t>scale_fill_brewer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5" dirty="0">
                <a:solidFill>
                  <a:srgbClr val="4F9905"/>
                </a:solidFill>
                <a:latin typeface="SimSun"/>
                <a:cs typeface="SimSun"/>
              </a:rPr>
              <a:t>"PRGn"</a:t>
            </a:r>
            <a:r>
              <a:rPr sz="600" spc="15" dirty="0">
                <a:solidFill>
                  <a:srgbClr val="22373A"/>
                </a:solidFill>
                <a:latin typeface="SimSun"/>
                <a:cs typeface="SimSun"/>
              </a:rPr>
              <a:t>)</a:t>
            </a:r>
            <a:r>
              <a:rPr sz="600" spc="-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labs</a:t>
            </a:r>
            <a:r>
              <a:rPr sz="600" spc="15" dirty="0">
                <a:solidFill>
                  <a:srgbClr val="22373A"/>
                </a:solidFill>
                <a:latin typeface="SimSun"/>
                <a:cs typeface="SimSun"/>
              </a:rPr>
              <a:t>(</a:t>
            </a:r>
            <a:r>
              <a:rPr sz="600" spc="15" dirty="0">
                <a:solidFill>
                  <a:srgbClr val="C4A000"/>
                </a:solidFill>
                <a:latin typeface="SimSun"/>
                <a:cs typeface="SimSun"/>
              </a:rPr>
              <a:t>fill = </a:t>
            </a:r>
            <a:r>
              <a:rPr sz="600" spc="15" dirty="0">
                <a:solidFill>
                  <a:srgbClr val="4F9905"/>
                </a:solidFill>
                <a:latin typeface="SimSun"/>
                <a:cs typeface="SimSun"/>
              </a:rPr>
              <a:t>"Predicted value"</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ggtitle</a:t>
            </a:r>
            <a:r>
              <a:rPr sz="600" spc="15" dirty="0">
                <a:solidFill>
                  <a:srgbClr val="22373A"/>
                </a:solidFill>
                <a:latin typeface="SimSun"/>
                <a:cs typeface="SimSun"/>
              </a:rPr>
              <a:t>(</a:t>
            </a:r>
            <a:r>
              <a:rPr sz="600" spc="15" dirty="0">
                <a:solidFill>
                  <a:srgbClr val="4F9905"/>
                </a:solidFill>
                <a:latin typeface="SimSun"/>
                <a:cs typeface="SimSun"/>
              </a:rPr>
              <a:t>"Predicted"</a:t>
            </a:r>
            <a:r>
              <a:rPr sz="600" spc="15" dirty="0">
                <a:solidFill>
                  <a:srgbClr val="22373A"/>
                </a:solidFill>
                <a:latin typeface="SimSun"/>
                <a:cs typeface="SimSun"/>
              </a:rPr>
              <a:t>)</a:t>
            </a:r>
            <a:endParaRPr sz="600">
              <a:latin typeface="SimSun"/>
              <a:cs typeface="SimSun"/>
            </a:endParaRPr>
          </a:p>
          <a:p>
            <a:pPr>
              <a:lnSpc>
                <a:spcPct val="100000"/>
              </a:lnSpc>
              <a:spcBef>
                <a:spcPts val="35"/>
              </a:spcBef>
            </a:pPr>
            <a:endParaRPr sz="600">
              <a:latin typeface="SimSun"/>
              <a:cs typeface="SimSun"/>
            </a:endParaRPr>
          </a:p>
          <a:p>
            <a:pPr marL="93345" marR="1376045" indent="-81280">
              <a:lnSpc>
                <a:spcPct val="111400"/>
              </a:lnSpc>
            </a:pPr>
            <a:r>
              <a:rPr sz="600" spc="15" dirty="0">
                <a:solidFill>
                  <a:srgbClr val="22373A"/>
                </a:solidFill>
                <a:latin typeface="SimSun"/>
                <a:cs typeface="SimSun"/>
              </a:rPr>
              <a:t>real_data </a:t>
            </a:r>
            <a:r>
              <a:rPr sz="600" spc="15" dirty="0">
                <a:solidFill>
                  <a:srgbClr val="8E5902"/>
                </a:solidFill>
                <a:latin typeface="SimSun"/>
                <a:cs typeface="SimSun"/>
              </a:rPr>
              <a:t>&lt;- </a:t>
            </a:r>
            <a:r>
              <a:rPr sz="600" spc="15" dirty="0">
                <a:solidFill>
                  <a:srgbClr val="22373A"/>
                </a:solidFill>
                <a:latin typeface="SimSun"/>
                <a:cs typeface="SimSun"/>
              </a:rPr>
              <a:t>stemcell </a:t>
            </a:r>
            <a:r>
              <a:rPr sz="600" spc="15" dirty="0">
                <a:latin typeface="SimSun"/>
                <a:cs typeface="SimSun"/>
              </a:rPr>
              <a:t>%&gt;% </a:t>
            </a:r>
            <a:r>
              <a:rPr sz="600" spc="20" dirty="0">
                <a:latin typeface="SimSun"/>
                <a:cs typeface="SimSun"/>
              </a:rPr>
              <a:t> </a:t>
            </a:r>
            <a:r>
              <a:rPr sz="600" spc="15" dirty="0">
                <a:latin typeface="SimSun"/>
                <a:cs typeface="SimSun"/>
              </a:rPr>
              <a:t>group_by</a:t>
            </a:r>
            <a:r>
              <a:rPr sz="600" spc="15" dirty="0">
                <a:solidFill>
                  <a:srgbClr val="22373A"/>
                </a:solidFill>
                <a:latin typeface="SimSun"/>
                <a:cs typeface="SimSun"/>
              </a:rPr>
              <a:t>(belief,</a:t>
            </a:r>
            <a:r>
              <a:rPr sz="600" spc="-5" dirty="0">
                <a:solidFill>
                  <a:srgbClr val="22373A"/>
                </a:solidFill>
                <a:latin typeface="SimSun"/>
                <a:cs typeface="SimSun"/>
              </a:rPr>
              <a:t> </a:t>
            </a:r>
            <a:r>
              <a:rPr sz="600" spc="15" dirty="0">
                <a:solidFill>
                  <a:srgbClr val="22373A"/>
                </a:solidFill>
                <a:latin typeface="SimSun"/>
                <a:cs typeface="SimSun"/>
              </a:rPr>
              <a:t>rating)</a:t>
            </a:r>
            <a:r>
              <a:rPr sz="600" spc="-5"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summarise</a:t>
            </a:r>
            <a:r>
              <a:rPr sz="600" spc="15" dirty="0">
                <a:solidFill>
                  <a:srgbClr val="22373A"/>
                </a:solidFill>
                <a:latin typeface="SimSun"/>
                <a:cs typeface="SimSun"/>
              </a:rPr>
              <a:t>(</a:t>
            </a:r>
            <a:r>
              <a:rPr sz="600" spc="15" dirty="0">
                <a:solidFill>
                  <a:srgbClr val="C4A000"/>
                </a:solidFill>
                <a:latin typeface="SimSun"/>
                <a:cs typeface="SimSun"/>
              </a:rPr>
              <a:t>count</a:t>
            </a:r>
            <a:r>
              <a:rPr sz="600" spc="5" dirty="0">
                <a:solidFill>
                  <a:srgbClr val="C4A000"/>
                </a:solidFill>
                <a:latin typeface="SimSun"/>
                <a:cs typeface="SimSun"/>
              </a:rPr>
              <a:t> </a:t>
            </a:r>
            <a:r>
              <a:rPr sz="600" spc="15" dirty="0">
                <a:solidFill>
                  <a:srgbClr val="C4A000"/>
                </a:solidFill>
                <a:latin typeface="SimSun"/>
                <a:cs typeface="SimSun"/>
              </a:rPr>
              <a:t>=</a:t>
            </a:r>
            <a:r>
              <a:rPr sz="600" spc="5" dirty="0">
                <a:solidFill>
                  <a:srgbClr val="C4A000"/>
                </a:solidFill>
                <a:latin typeface="SimSun"/>
                <a:cs typeface="SimSun"/>
              </a:rPr>
              <a:t> </a:t>
            </a:r>
            <a:r>
              <a:rPr sz="600" spc="15" dirty="0">
                <a:latin typeface="SimSun"/>
                <a:cs typeface="SimSun"/>
              </a:rPr>
              <a:t>n</a:t>
            </a:r>
            <a:r>
              <a:rPr sz="600" spc="15" dirty="0">
                <a:solidFill>
                  <a:srgbClr val="22373A"/>
                </a:solidFill>
                <a:latin typeface="SimSun"/>
                <a:cs typeface="SimSun"/>
              </a:rPr>
              <a:t>())</a:t>
            </a:r>
            <a:r>
              <a:rPr sz="600" spc="5" dirty="0">
                <a:solidFill>
                  <a:srgbClr val="22373A"/>
                </a:solidFill>
                <a:latin typeface="SimSun"/>
                <a:cs typeface="SimSun"/>
              </a:rPr>
              <a:t> </a:t>
            </a:r>
            <a:r>
              <a:rPr sz="600" spc="15" dirty="0">
                <a:latin typeface="SimSun"/>
                <a:cs typeface="SimSun"/>
              </a:rPr>
              <a:t>%&gt;%</a:t>
            </a:r>
            <a:endParaRPr sz="600">
              <a:latin typeface="SimSun"/>
              <a:cs typeface="SimSun"/>
            </a:endParaRPr>
          </a:p>
          <a:p>
            <a:pPr marL="93345" marR="5080">
              <a:lnSpc>
                <a:spcPct val="111400"/>
              </a:lnSpc>
            </a:pPr>
            <a:r>
              <a:rPr sz="600" spc="15" dirty="0">
                <a:latin typeface="SimSun"/>
                <a:cs typeface="SimSun"/>
              </a:rPr>
              <a:t>ggplot</a:t>
            </a:r>
            <a:r>
              <a:rPr sz="600" spc="15" dirty="0">
                <a:solidFill>
                  <a:srgbClr val="22373A"/>
                </a:solidFill>
                <a:latin typeface="SimSun"/>
                <a:cs typeface="SimSun"/>
              </a:rPr>
              <a:t>(</a:t>
            </a:r>
            <a:r>
              <a:rPr sz="600" spc="15" dirty="0">
                <a:latin typeface="SimSun"/>
                <a:cs typeface="SimSun"/>
              </a:rPr>
              <a:t>aes</a:t>
            </a:r>
            <a:r>
              <a:rPr sz="600" spc="15" dirty="0">
                <a:solidFill>
                  <a:srgbClr val="22373A"/>
                </a:solidFill>
                <a:latin typeface="SimSun"/>
                <a:cs typeface="SimSun"/>
              </a:rPr>
              <a:t>(</a:t>
            </a:r>
            <a:r>
              <a:rPr sz="600" spc="15" dirty="0">
                <a:solidFill>
                  <a:srgbClr val="C4A000"/>
                </a:solidFill>
                <a:latin typeface="SimSun"/>
                <a:cs typeface="SimSun"/>
              </a:rPr>
              <a:t>x =</a:t>
            </a:r>
            <a:r>
              <a:rPr sz="600" spc="20" dirty="0">
                <a:solidFill>
                  <a:srgbClr val="C4A000"/>
                </a:solidFill>
                <a:latin typeface="SimSun"/>
                <a:cs typeface="SimSun"/>
              </a:rPr>
              <a:t> </a:t>
            </a:r>
            <a:r>
              <a:rPr sz="600" spc="15" dirty="0">
                <a:solidFill>
                  <a:srgbClr val="22373A"/>
                </a:solidFill>
                <a:latin typeface="SimSun"/>
                <a:cs typeface="SimSun"/>
              </a:rPr>
              <a:t>belief, </a:t>
            </a:r>
            <a:r>
              <a:rPr sz="600" spc="15" dirty="0">
                <a:solidFill>
                  <a:srgbClr val="C4A000"/>
                </a:solidFill>
                <a:latin typeface="SimSun"/>
                <a:cs typeface="SimSun"/>
              </a:rPr>
              <a:t>y</a:t>
            </a:r>
            <a:r>
              <a:rPr sz="600" spc="20"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22373A"/>
                </a:solidFill>
                <a:latin typeface="SimSun"/>
                <a:cs typeface="SimSun"/>
              </a:rPr>
              <a:t>count, </a:t>
            </a:r>
            <a:r>
              <a:rPr sz="600" spc="15" dirty="0">
                <a:solidFill>
                  <a:srgbClr val="C4A000"/>
                </a:solidFill>
                <a:latin typeface="SimSun"/>
                <a:cs typeface="SimSun"/>
              </a:rPr>
              <a:t>fill</a:t>
            </a:r>
            <a:r>
              <a:rPr sz="600" spc="20" dirty="0">
                <a:solidFill>
                  <a:srgbClr val="C4A000"/>
                </a:solidFill>
                <a:latin typeface="SimSun"/>
                <a:cs typeface="SimSun"/>
              </a:rPr>
              <a:t> </a:t>
            </a:r>
            <a:r>
              <a:rPr sz="600" spc="15" dirty="0">
                <a:solidFill>
                  <a:srgbClr val="C4A000"/>
                </a:solidFill>
                <a:latin typeface="SimSun"/>
                <a:cs typeface="SimSun"/>
              </a:rPr>
              <a:t>= </a:t>
            </a:r>
            <a:r>
              <a:rPr sz="600" spc="15" dirty="0">
                <a:latin typeface="SimSun"/>
                <a:cs typeface="SimSun"/>
              </a:rPr>
              <a:t>as.factor</a:t>
            </a:r>
            <a:r>
              <a:rPr sz="600" spc="15" dirty="0">
                <a:solidFill>
                  <a:srgbClr val="22373A"/>
                </a:solidFill>
                <a:latin typeface="SimSun"/>
                <a:cs typeface="SimSun"/>
              </a:rPr>
              <a:t>(rating)))</a:t>
            </a:r>
            <a:r>
              <a:rPr sz="600" spc="20"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geom_bar</a:t>
            </a:r>
            <a:r>
              <a:rPr sz="600" spc="15" dirty="0">
                <a:solidFill>
                  <a:srgbClr val="22373A"/>
                </a:solidFill>
                <a:latin typeface="SimSun"/>
                <a:cs typeface="SimSun"/>
              </a:rPr>
              <a:t>(</a:t>
            </a:r>
            <a:r>
              <a:rPr sz="600" spc="15" dirty="0">
                <a:solidFill>
                  <a:srgbClr val="C4A000"/>
                </a:solidFill>
                <a:latin typeface="SimSun"/>
                <a:cs typeface="SimSun"/>
              </a:rPr>
              <a:t>position=</a:t>
            </a:r>
            <a:r>
              <a:rPr sz="600" spc="15" dirty="0">
                <a:solidFill>
                  <a:srgbClr val="4F9905"/>
                </a:solidFill>
                <a:latin typeface="SimSun"/>
                <a:cs typeface="SimSun"/>
              </a:rPr>
              <a:t>"stack"</a:t>
            </a:r>
            <a:r>
              <a:rPr sz="600" spc="15" dirty="0">
                <a:solidFill>
                  <a:srgbClr val="22373A"/>
                </a:solidFill>
                <a:latin typeface="SimSun"/>
                <a:cs typeface="SimSun"/>
              </a:rPr>
              <a:t>, </a:t>
            </a:r>
            <a:r>
              <a:rPr sz="600" spc="15" dirty="0">
                <a:solidFill>
                  <a:srgbClr val="C4A000"/>
                </a:solidFill>
                <a:latin typeface="SimSun"/>
                <a:cs typeface="SimSun"/>
              </a:rPr>
              <a:t>stat=</a:t>
            </a:r>
            <a:r>
              <a:rPr sz="600" spc="15" dirty="0">
                <a:solidFill>
                  <a:srgbClr val="4F9905"/>
                </a:solidFill>
                <a:latin typeface="SimSun"/>
                <a:cs typeface="SimSun"/>
              </a:rPr>
              <a:t>"identity"</a:t>
            </a:r>
            <a:r>
              <a:rPr sz="600" spc="15" dirty="0">
                <a:solidFill>
                  <a:srgbClr val="22373A"/>
                </a:solidFill>
                <a:latin typeface="SimSun"/>
                <a:cs typeface="SimSun"/>
              </a:rPr>
              <a:t>) </a:t>
            </a:r>
            <a:r>
              <a:rPr sz="600" spc="15" dirty="0">
                <a:latin typeface="SimSun"/>
                <a:cs typeface="SimSun"/>
              </a:rPr>
              <a:t>+</a:t>
            </a:r>
            <a:endParaRPr sz="600">
              <a:latin typeface="SimSun"/>
              <a:cs typeface="SimSun"/>
            </a:endParaRPr>
          </a:p>
          <a:p>
            <a:pPr marL="93345" marR="1093470">
              <a:lnSpc>
                <a:spcPct val="111400"/>
              </a:lnSpc>
            </a:pPr>
            <a:r>
              <a:rPr sz="600" spc="15" dirty="0">
                <a:latin typeface="SimSun"/>
                <a:cs typeface="SimSun"/>
              </a:rPr>
              <a:t>coord_flip</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scale_fill_brewer</a:t>
            </a:r>
            <a:r>
              <a:rPr sz="600" spc="15" dirty="0">
                <a:solidFill>
                  <a:srgbClr val="22373A"/>
                </a:solidFill>
                <a:latin typeface="SimSun"/>
                <a:cs typeface="SimSun"/>
              </a:rPr>
              <a:t>(</a:t>
            </a:r>
            <a:r>
              <a:rPr sz="600" spc="15" dirty="0">
                <a:solidFill>
                  <a:srgbClr val="C4A000"/>
                </a:solidFill>
                <a:latin typeface="SimSun"/>
                <a:cs typeface="SimSun"/>
              </a:rPr>
              <a:t>palette=</a:t>
            </a:r>
            <a:r>
              <a:rPr sz="600" spc="15" dirty="0">
                <a:solidFill>
                  <a:srgbClr val="4F9905"/>
                </a:solidFill>
                <a:latin typeface="SimSun"/>
                <a:cs typeface="SimSun"/>
              </a:rPr>
              <a:t>"PRGn"</a:t>
            </a:r>
            <a:r>
              <a:rPr sz="600" spc="15" dirty="0">
                <a:solidFill>
                  <a:srgbClr val="22373A"/>
                </a:solidFill>
                <a:latin typeface="SimSun"/>
                <a:cs typeface="SimSun"/>
              </a:rPr>
              <a:t>)</a:t>
            </a:r>
            <a:r>
              <a:rPr sz="600" spc="-5" dirty="0">
                <a:solidFill>
                  <a:srgbClr val="22373A"/>
                </a:solidFill>
                <a:latin typeface="SimSun"/>
                <a:cs typeface="SimSun"/>
              </a:rPr>
              <a:t> </a:t>
            </a:r>
            <a:r>
              <a:rPr sz="600" spc="15" dirty="0">
                <a:latin typeface="SimSun"/>
                <a:cs typeface="SimSun"/>
              </a:rPr>
              <a:t>+ </a:t>
            </a:r>
            <a:r>
              <a:rPr sz="600" spc="-285" dirty="0">
                <a:latin typeface="SimSun"/>
                <a:cs typeface="SimSun"/>
              </a:rPr>
              <a:t> </a:t>
            </a:r>
            <a:r>
              <a:rPr sz="600" spc="15" dirty="0">
                <a:latin typeface="SimSun"/>
                <a:cs typeface="SimSun"/>
              </a:rPr>
              <a:t>labs</a:t>
            </a:r>
            <a:r>
              <a:rPr sz="600" spc="15" dirty="0">
                <a:solidFill>
                  <a:srgbClr val="22373A"/>
                </a:solidFill>
                <a:latin typeface="SimSun"/>
                <a:cs typeface="SimSun"/>
              </a:rPr>
              <a:t>(</a:t>
            </a:r>
            <a:r>
              <a:rPr sz="600" spc="15" dirty="0">
                <a:solidFill>
                  <a:srgbClr val="C4A000"/>
                </a:solidFill>
                <a:latin typeface="SimSun"/>
                <a:cs typeface="SimSun"/>
              </a:rPr>
              <a:t>fill = </a:t>
            </a:r>
            <a:r>
              <a:rPr sz="600" spc="15" dirty="0">
                <a:solidFill>
                  <a:srgbClr val="4F9905"/>
                </a:solidFill>
                <a:latin typeface="SimSun"/>
                <a:cs typeface="SimSun"/>
              </a:rPr>
              <a:t>"Real value"</a:t>
            </a:r>
            <a:r>
              <a:rPr sz="600" spc="15" dirty="0">
                <a:solidFill>
                  <a:srgbClr val="22373A"/>
                </a:solidFill>
                <a:latin typeface="SimSun"/>
                <a:cs typeface="SimSun"/>
              </a:rPr>
              <a:t>) </a:t>
            </a:r>
            <a:r>
              <a:rPr sz="600" spc="15" dirty="0">
                <a:latin typeface="SimSun"/>
                <a:cs typeface="SimSun"/>
              </a:rPr>
              <a:t>+ </a:t>
            </a:r>
            <a:r>
              <a:rPr sz="600" spc="20" dirty="0">
                <a:latin typeface="SimSun"/>
                <a:cs typeface="SimSun"/>
              </a:rPr>
              <a:t> </a:t>
            </a:r>
            <a:r>
              <a:rPr sz="600" spc="15" dirty="0">
                <a:latin typeface="SimSun"/>
                <a:cs typeface="SimSun"/>
              </a:rPr>
              <a:t>ggtitle</a:t>
            </a:r>
            <a:r>
              <a:rPr sz="600" spc="15" dirty="0">
                <a:solidFill>
                  <a:srgbClr val="22373A"/>
                </a:solidFill>
                <a:latin typeface="SimSun"/>
                <a:cs typeface="SimSun"/>
              </a:rPr>
              <a:t>(</a:t>
            </a:r>
            <a:r>
              <a:rPr sz="600" spc="15" dirty="0">
                <a:solidFill>
                  <a:srgbClr val="4F9905"/>
                </a:solidFill>
                <a:latin typeface="SimSun"/>
                <a:cs typeface="SimSun"/>
              </a:rPr>
              <a:t>"Real</a:t>
            </a:r>
            <a:r>
              <a:rPr sz="600" spc="10" dirty="0">
                <a:solidFill>
                  <a:srgbClr val="4F9905"/>
                </a:solidFill>
                <a:latin typeface="SimSun"/>
                <a:cs typeface="SimSun"/>
              </a:rPr>
              <a:t> </a:t>
            </a:r>
            <a:r>
              <a:rPr sz="600" spc="15" dirty="0">
                <a:solidFill>
                  <a:srgbClr val="4F9905"/>
                </a:solidFill>
                <a:latin typeface="SimSun"/>
                <a:cs typeface="SimSun"/>
              </a:rPr>
              <a:t>data"</a:t>
            </a:r>
            <a:r>
              <a:rPr sz="600" spc="15" dirty="0">
                <a:solidFill>
                  <a:srgbClr val="22373A"/>
                </a:solidFill>
                <a:latin typeface="SimSun"/>
                <a:cs typeface="SimSun"/>
              </a:rPr>
              <a:t>)</a:t>
            </a:r>
            <a:endParaRPr sz="600">
              <a:latin typeface="SimSun"/>
              <a:cs typeface="SimSun"/>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62</a:t>
            </a:r>
          </a:p>
        </p:txBody>
      </p:sp>
    </p:spTree>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19300" cy="207645"/>
          </a:xfrm>
          <a:prstGeom prst="rect">
            <a:avLst/>
          </a:prstGeom>
        </p:spPr>
        <p:txBody>
          <a:bodyPr vert="horz" wrap="square" lIns="0" tIns="12065" rIns="0" bIns="0" rtlCol="0">
            <a:spAutoFit/>
          </a:bodyPr>
          <a:lstStyle/>
          <a:p>
            <a:pPr marL="12700">
              <a:lnSpc>
                <a:spcPct val="100000"/>
              </a:lnSpc>
              <a:spcBef>
                <a:spcPts val="95"/>
              </a:spcBef>
            </a:pPr>
            <a:r>
              <a:rPr sz="1200" spc="-10" dirty="0">
                <a:solidFill>
                  <a:srgbClr val="F9F9F9"/>
                </a:solidFill>
              </a:rPr>
              <a:t>Putting</a:t>
            </a:r>
            <a:r>
              <a:rPr sz="1200" spc="95" dirty="0">
                <a:solidFill>
                  <a:srgbClr val="F9F9F9"/>
                </a:solidFill>
              </a:rPr>
              <a:t> </a:t>
            </a:r>
            <a:r>
              <a:rPr sz="1200" spc="-45" dirty="0">
                <a:solidFill>
                  <a:srgbClr val="F9F9F9"/>
                </a:solidFill>
              </a:rPr>
              <a:t>everything</a:t>
            </a:r>
            <a:r>
              <a:rPr sz="1200" spc="95" dirty="0">
                <a:solidFill>
                  <a:srgbClr val="F9F9F9"/>
                </a:solidFill>
              </a:rPr>
              <a:t> </a:t>
            </a:r>
            <a:r>
              <a:rPr sz="1200" spc="-20" dirty="0">
                <a:solidFill>
                  <a:srgbClr val="F9F9F9"/>
                </a:solidFill>
              </a:rPr>
              <a:t>together!</a:t>
            </a:r>
            <a:endParaRPr sz="1200"/>
          </a:p>
        </p:txBody>
      </p:sp>
      <p:sp>
        <p:nvSpPr>
          <p:cNvPr id="3" name="object 3"/>
          <p:cNvSpPr/>
          <p:nvPr/>
        </p:nvSpPr>
        <p:spPr>
          <a:xfrm>
            <a:off x="322046" y="424294"/>
            <a:ext cx="3964304" cy="247015"/>
          </a:xfrm>
          <a:custGeom>
            <a:avLst/>
            <a:gdLst/>
            <a:ahLst/>
            <a:cxnLst/>
            <a:rect l="l" t="t" r="r" b="b"/>
            <a:pathLst>
              <a:path w="3964304" h="247015">
                <a:moveTo>
                  <a:pt x="3963911" y="0"/>
                </a:moveTo>
                <a:lnTo>
                  <a:pt x="0" y="0"/>
                </a:lnTo>
                <a:lnTo>
                  <a:pt x="0" y="246621"/>
                </a:lnTo>
                <a:lnTo>
                  <a:pt x="3963911" y="246621"/>
                </a:lnTo>
                <a:lnTo>
                  <a:pt x="3963911" y="0"/>
                </a:lnTo>
                <a:close/>
              </a:path>
            </a:pathLst>
          </a:custGeom>
          <a:solidFill>
            <a:srgbClr val="F8F8F8"/>
          </a:solidFill>
        </p:spPr>
        <p:txBody>
          <a:bodyPr wrap="square" lIns="0" tIns="0" rIns="0" bIns="0" rtlCol="0"/>
          <a:lstStyle/>
          <a:p>
            <a:endParaRPr/>
          </a:p>
        </p:txBody>
      </p:sp>
      <p:sp>
        <p:nvSpPr>
          <p:cNvPr id="4" name="object 4"/>
          <p:cNvSpPr txBox="1"/>
          <p:nvPr/>
        </p:nvSpPr>
        <p:spPr>
          <a:xfrm>
            <a:off x="347294" y="414865"/>
            <a:ext cx="1074420" cy="229235"/>
          </a:xfrm>
          <a:prstGeom prst="rect">
            <a:avLst/>
          </a:prstGeom>
        </p:spPr>
        <p:txBody>
          <a:bodyPr vert="horz" wrap="square" lIns="0" tIns="12700" rIns="0" bIns="0" rtlCol="0">
            <a:spAutoFit/>
          </a:bodyPr>
          <a:lstStyle/>
          <a:p>
            <a:pPr marL="12700" marR="5080">
              <a:lnSpc>
                <a:spcPct val="111400"/>
              </a:lnSpc>
              <a:spcBef>
                <a:spcPts val="100"/>
              </a:spcBef>
            </a:pPr>
            <a:r>
              <a:rPr sz="600" spc="15" dirty="0">
                <a:latin typeface="SimSun"/>
                <a:cs typeface="SimSun"/>
              </a:rPr>
              <a:t>library</a:t>
            </a:r>
            <a:r>
              <a:rPr sz="600" spc="15" dirty="0">
                <a:solidFill>
                  <a:srgbClr val="22373A"/>
                </a:solidFill>
                <a:latin typeface="SimSun"/>
                <a:cs typeface="SimSun"/>
              </a:rPr>
              <a:t>(patchwork) </a:t>
            </a:r>
            <a:r>
              <a:rPr sz="600" spc="20" dirty="0">
                <a:solidFill>
                  <a:srgbClr val="22373A"/>
                </a:solidFill>
                <a:latin typeface="SimSun"/>
                <a:cs typeface="SimSun"/>
              </a:rPr>
              <a:t> </a:t>
            </a:r>
            <a:r>
              <a:rPr sz="600" spc="15" dirty="0">
                <a:solidFill>
                  <a:srgbClr val="22373A"/>
                </a:solidFill>
                <a:latin typeface="SimSun"/>
                <a:cs typeface="SimSun"/>
              </a:rPr>
              <a:t>predicted_data</a:t>
            </a:r>
            <a:r>
              <a:rPr sz="600" spc="-10" dirty="0">
                <a:solidFill>
                  <a:srgbClr val="22373A"/>
                </a:solidFill>
                <a:latin typeface="SimSun"/>
                <a:cs typeface="SimSun"/>
              </a:rPr>
              <a:t> </a:t>
            </a:r>
            <a:r>
              <a:rPr sz="600" spc="15" dirty="0">
                <a:latin typeface="SimSun"/>
                <a:cs typeface="SimSun"/>
              </a:rPr>
              <a:t>+</a:t>
            </a:r>
            <a:r>
              <a:rPr sz="600" spc="-5" dirty="0">
                <a:latin typeface="SimSun"/>
                <a:cs typeface="SimSun"/>
              </a:rPr>
              <a:t> </a:t>
            </a:r>
            <a:r>
              <a:rPr sz="600" spc="15" dirty="0">
                <a:solidFill>
                  <a:srgbClr val="22373A"/>
                </a:solidFill>
                <a:latin typeface="SimSun"/>
                <a:cs typeface="SimSun"/>
              </a:rPr>
              <a:t>real_data</a:t>
            </a:r>
            <a:endParaRPr sz="600">
              <a:latin typeface="SimSun"/>
              <a:cs typeface="SimSun"/>
            </a:endParaRPr>
          </a:p>
        </p:txBody>
      </p:sp>
      <p:grpSp>
        <p:nvGrpSpPr>
          <p:cNvPr id="5" name="object 5"/>
          <p:cNvGrpSpPr/>
          <p:nvPr/>
        </p:nvGrpSpPr>
        <p:grpSpPr>
          <a:xfrm>
            <a:off x="359994" y="797435"/>
            <a:ext cx="3888104" cy="2658745"/>
            <a:chOff x="359994" y="797435"/>
            <a:chExt cx="3888104" cy="2658745"/>
          </a:xfrm>
        </p:grpSpPr>
        <p:sp>
          <p:nvSpPr>
            <p:cNvPr id="6" name="object 6"/>
            <p:cNvSpPr/>
            <p:nvPr/>
          </p:nvSpPr>
          <p:spPr>
            <a:xfrm>
              <a:off x="359994" y="797435"/>
              <a:ext cx="3888104" cy="2658745"/>
            </a:xfrm>
            <a:custGeom>
              <a:avLst/>
              <a:gdLst/>
              <a:ahLst/>
              <a:cxnLst/>
              <a:rect l="l" t="t" r="r" b="b"/>
              <a:pathLst>
                <a:path w="3888104" h="2658745">
                  <a:moveTo>
                    <a:pt x="3888028" y="0"/>
                  </a:moveTo>
                  <a:lnTo>
                    <a:pt x="0" y="0"/>
                  </a:lnTo>
                  <a:lnTo>
                    <a:pt x="0" y="2658564"/>
                  </a:lnTo>
                  <a:lnTo>
                    <a:pt x="3888028" y="2658564"/>
                  </a:lnTo>
                  <a:lnTo>
                    <a:pt x="3888028" y="0"/>
                  </a:lnTo>
                  <a:close/>
                </a:path>
              </a:pathLst>
            </a:custGeom>
            <a:solidFill>
              <a:srgbClr val="FFFFFF"/>
            </a:solidFill>
          </p:spPr>
          <p:txBody>
            <a:bodyPr wrap="square" lIns="0" tIns="0" rIns="0" bIns="0" rtlCol="0"/>
            <a:lstStyle/>
            <a:p>
              <a:endParaRPr/>
            </a:p>
          </p:txBody>
        </p:sp>
        <p:sp>
          <p:nvSpPr>
            <p:cNvPr id="7" name="object 7"/>
            <p:cNvSpPr/>
            <p:nvPr/>
          </p:nvSpPr>
          <p:spPr>
            <a:xfrm>
              <a:off x="832389" y="952038"/>
              <a:ext cx="980440" cy="2365375"/>
            </a:xfrm>
            <a:custGeom>
              <a:avLst/>
              <a:gdLst/>
              <a:ahLst/>
              <a:cxnLst/>
              <a:rect l="l" t="t" r="r" b="b"/>
              <a:pathLst>
                <a:path w="980439" h="2365375">
                  <a:moveTo>
                    <a:pt x="980161" y="0"/>
                  </a:moveTo>
                  <a:lnTo>
                    <a:pt x="0" y="0"/>
                  </a:lnTo>
                  <a:lnTo>
                    <a:pt x="0" y="2365109"/>
                  </a:lnTo>
                  <a:lnTo>
                    <a:pt x="980161" y="2365109"/>
                  </a:lnTo>
                  <a:lnTo>
                    <a:pt x="980161" y="0"/>
                  </a:lnTo>
                  <a:close/>
                </a:path>
              </a:pathLst>
            </a:custGeom>
            <a:solidFill>
              <a:srgbClr val="EBEBEB"/>
            </a:solidFill>
          </p:spPr>
          <p:txBody>
            <a:bodyPr wrap="square" lIns="0" tIns="0" rIns="0" bIns="0" rtlCol="0"/>
            <a:lstStyle/>
            <a:p>
              <a:endParaRPr/>
            </a:p>
          </p:txBody>
        </p:sp>
        <p:sp>
          <p:nvSpPr>
            <p:cNvPr id="8" name="object 8"/>
            <p:cNvSpPr/>
            <p:nvPr/>
          </p:nvSpPr>
          <p:spPr>
            <a:xfrm>
              <a:off x="1041911" y="952038"/>
              <a:ext cx="660400" cy="2365375"/>
            </a:xfrm>
            <a:custGeom>
              <a:avLst/>
              <a:gdLst/>
              <a:ahLst/>
              <a:cxnLst/>
              <a:rect l="l" t="t" r="r" b="b"/>
              <a:pathLst>
                <a:path w="660400" h="2365375">
                  <a:moveTo>
                    <a:pt x="0" y="2254246"/>
                  </a:moveTo>
                  <a:lnTo>
                    <a:pt x="0" y="2365109"/>
                  </a:lnTo>
                </a:path>
                <a:path w="660400" h="2365375">
                  <a:moveTo>
                    <a:pt x="0" y="1515143"/>
                  </a:moveTo>
                  <a:lnTo>
                    <a:pt x="0" y="1589069"/>
                  </a:lnTo>
                </a:path>
                <a:path w="660400" h="2365375">
                  <a:moveTo>
                    <a:pt x="0" y="776039"/>
                  </a:moveTo>
                  <a:lnTo>
                    <a:pt x="0" y="849966"/>
                  </a:lnTo>
                </a:path>
                <a:path w="660400" h="2365375">
                  <a:moveTo>
                    <a:pt x="0" y="0"/>
                  </a:moveTo>
                  <a:lnTo>
                    <a:pt x="0" y="110862"/>
                  </a:lnTo>
                </a:path>
                <a:path w="660400" h="2365375">
                  <a:moveTo>
                    <a:pt x="330050" y="2254246"/>
                  </a:moveTo>
                  <a:lnTo>
                    <a:pt x="330050" y="2365109"/>
                  </a:lnTo>
                </a:path>
                <a:path w="660400" h="2365375">
                  <a:moveTo>
                    <a:pt x="330050" y="1515143"/>
                  </a:moveTo>
                  <a:lnTo>
                    <a:pt x="330050" y="1589069"/>
                  </a:lnTo>
                </a:path>
                <a:path w="660400" h="2365375">
                  <a:moveTo>
                    <a:pt x="330050" y="776039"/>
                  </a:moveTo>
                  <a:lnTo>
                    <a:pt x="330050" y="849966"/>
                  </a:lnTo>
                </a:path>
                <a:path w="660400" h="2365375">
                  <a:moveTo>
                    <a:pt x="330050" y="0"/>
                  </a:moveTo>
                  <a:lnTo>
                    <a:pt x="330050" y="110862"/>
                  </a:lnTo>
                </a:path>
                <a:path w="660400" h="2365375">
                  <a:moveTo>
                    <a:pt x="660100" y="2254246"/>
                  </a:moveTo>
                  <a:lnTo>
                    <a:pt x="660100" y="2365109"/>
                  </a:lnTo>
                </a:path>
                <a:path w="660400" h="2365375">
                  <a:moveTo>
                    <a:pt x="660100" y="1515143"/>
                  </a:moveTo>
                  <a:lnTo>
                    <a:pt x="660100" y="1589069"/>
                  </a:lnTo>
                </a:path>
                <a:path w="660400" h="2365375">
                  <a:moveTo>
                    <a:pt x="660100" y="776039"/>
                  </a:moveTo>
                  <a:lnTo>
                    <a:pt x="660100" y="849966"/>
                  </a:lnTo>
                </a:path>
                <a:path w="660400" h="2365375">
                  <a:moveTo>
                    <a:pt x="660100" y="0"/>
                  </a:moveTo>
                  <a:lnTo>
                    <a:pt x="660100" y="110862"/>
                  </a:lnTo>
                </a:path>
              </a:pathLst>
            </a:custGeom>
            <a:ln w="3175">
              <a:solidFill>
                <a:srgbClr val="FFFFFF"/>
              </a:solidFill>
            </a:ln>
          </p:spPr>
          <p:txBody>
            <a:bodyPr wrap="square" lIns="0" tIns="0" rIns="0" bIns="0" rtlCol="0"/>
            <a:lstStyle/>
            <a:p>
              <a:endParaRPr/>
            </a:p>
          </p:txBody>
        </p:sp>
        <p:sp>
          <p:nvSpPr>
            <p:cNvPr id="9" name="object 9"/>
            <p:cNvSpPr/>
            <p:nvPr/>
          </p:nvSpPr>
          <p:spPr>
            <a:xfrm>
              <a:off x="832389" y="1395490"/>
              <a:ext cx="980440" cy="1478280"/>
            </a:xfrm>
            <a:custGeom>
              <a:avLst/>
              <a:gdLst/>
              <a:ahLst/>
              <a:cxnLst/>
              <a:rect l="l" t="t" r="r" b="b"/>
              <a:pathLst>
                <a:path w="980439" h="1478280">
                  <a:moveTo>
                    <a:pt x="0" y="1478206"/>
                  </a:moveTo>
                  <a:lnTo>
                    <a:pt x="44550" y="1478206"/>
                  </a:lnTo>
                </a:path>
                <a:path w="980439" h="1478280">
                  <a:moveTo>
                    <a:pt x="935610" y="1478206"/>
                  </a:moveTo>
                  <a:lnTo>
                    <a:pt x="980161" y="1478206"/>
                  </a:lnTo>
                </a:path>
                <a:path w="980439" h="1478280">
                  <a:moveTo>
                    <a:pt x="0" y="739103"/>
                  </a:moveTo>
                  <a:lnTo>
                    <a:pt x="44550" y="739103"/>
                  </a:lnTo>
                </a:path>
                <a:path w="980439" h="1478280">
                  <a:moveTo>
                    <a:pt x="935556" y="739103"/>
                  </a:moveTo>
                  <a:lnTo>
                    <a:pt x="980161" y="739103"/>
                  </a:lnTo>
                </a:path>
                <a:path w="980439" h="1478280">
                  <a:moveTo>
                    <a:pt x="0" y="0"/>
                  </a:moveTo>
                  <a:lnTo>
                    <a:pt x="44550" y="0"/>
                  </a:lnTo>
                </a:path>
                <a:path w="980439" h="1478280">
                  <a:moveTo>
                    <a:pt x="935610" y="0"/>
                  </a:moveTo>
                  <a:lnTo>
                    <a:pt x="980161" y="0"/>
                  </a:lnTo>
                </a:path>
              </a:pathLst>
            </a:custGeom>
            <a:ln w="5778">
              <a:solidFill>
                <a:srgbClr val="FFFFFF"/>
              </a:solidFill>
            </a:ln>
          </p:spPr>
          <p:txBody>
            <a:bodyPr wrap="square" lIns="0" tIns="0" rIns="0" bIns="0" rtlCol="0"/>
            <a:lstStyle/>
            <a:p>
              <a:endParaRPr/>
            </a:p>
          </p:txBody>
        </p:sp>
        <p:sp>
          <p:nvSpPr>
            <p:cNvPr id="10" name="object 10"/>
            <p:cNvSpPr/>
            <p:nvPr/>
          </p:nvSpPr>
          <p:spPr>
            <a:xfrm>
              <a:off x="876940" y="952038"/>
              <a:ext cx="0" cy="2365375"/>
            </a:xfrm>
            <a:custGeom>
              <a:avLst/>
              <a:gdLst/>
              <a:ahLst/>
              <a:cxnLst/>
              <a:rect l="l" t="t" r="r" b="b"/>
              <a:pathLst>
                <a:path h="2365375">
                  <a:moveTo>
                    <a:pt x="0" y="2365109"/>
                  </a:moveTo>
                  <a:lnTo>
                    <a:pt x="0" y="0"/>
                  </a:lnTo>
                </a:path>
              </a:pathLst>
            </a:custGeom>
            <a:ln w="5778">
              <a:solidFill>
                <a:srgbClr val="FFFFFF"/>
              </a:solidFill>
            </a:ln>
          </p:spPr>
          <p:txBody>
            <a:bodyPr wrap="square" lIns="0" tIns="0" rIns="0" bIns="0" rtlCol="0"/>
            <a:lstStyle/>
            <a:p>
              <a:endParaRPr/>
            </a:p>
          </p:txBody>
        </p:sp>
        <p:sp>
          <p:nvSpPr>
            <p:cNvPr id="11" name="object 11"/>
            <p:cNvSpPr/>
            <p:nvPr/>
          </p:nvSpPr>
          <p:spPr>
            <a:xfrm>
              <a:off x="1206936" y="952038"/>
              <a:ext cx="330200" cy="2365375"/>
            </a:xfrm>
            <a:custGeom>
              <a:avLst/>
              <a:gdLst/>
              <a:ahLst/>
              <a:cxnLst/>
              <a:rect l="l" t="t" r="r" b="b"/>
              <a:pathLst>
                <a:path w="330200" h="2365375">
                  <a:moveTo>
                    <a:pt x="0" y="2254246"/>
                  </a:moveTo>
                  <a:lnTo>
                    <a:pt x="0" y="2365109"/>
                  </a:lnTo>
                </a:path>
                <a:path w="330200" h="2365375">
                  <a:moveTo>
                    <a:pt x="0" y="1515143"/>
                  </a:moveTo>
                  <a:lnTo>
                    <a:pt x="0" y="1589069"/>
                  </a:lnTo>
                </a:path>
                <a:path w="330200" h="2365375">
                  <a:moveTo>
                    <a:pt x="0" y="776039"/>
                  </a:moveTo>
                  <a:lnTo>
                    <a:pt x="0" y="849966"/>
                  </a:lnTo>
                </a:path>
                <a:path w="330200" h="2365375">
                  <a:moveTo>
                    <a:pt x="0" y="0"/>
                  </a:moveTo>
                  <a:lnTo>
                    <a:pt x="0" y="110862"/>
                  </a:lnTo>
                </a:path>
                <a:path w="330200" h="2365375">
                  <a:moveTo>
                    <a:pt x="330050" y="2254246"/>
                  </a:moveTo>
                  <a:lnTo>
                    <a:pt x="330050" y="2365109"/>
                  </a:lnTo>
                </a:path>
                <a:path w="330200" h="2365375">
                  <a:moveTo>
                    <a:pt x="330050" y="1515143"/>
                  </a:moveTo>
                  <a:lnTo>
                    <a:pt x="330050" y="1589069"/>
                  </a:lnTo>
                </a:path>
                <a:path w="330200" h="2365375">
                  <a:moveTo>
                    <a:pt x="330050" y="776039"/>
                  </a:moveTo>
                  <a:lnTo>
                    <a:pt x="330050" y="849966"/>
                  </a:lnTo>
                </a:path>
                <a:path w="330200" h="2365375">
                  <a:moveTo>
                    <a:pt x="330050" y="0"/>
                  </a:moveTo>
                  <a:lnTo>
                    <a:pt x="330050" y="110862"/>
                  </a:lnTo>
                </a:path>
              </a:pathLst>
            </a:custGeom>
            <a:ln w="5778">
              <a:solidFill>
                <a:srgbClr val="FFFFFF"/>
              </a:solidFill>
            </a:ln>
          </p:spPr>
          <p:txBody>
            <a:bodyPr wrap="square" lIns="0" tIns="0" rIns="0" bIns="0" rtlCol="0"/>
            <a:lstStyle/>
            <a:p>
              <a:endParaRPr/>
            </a:p>
          </p:txBody>
        </p:sp>
        <p:sp>
          <p:nvSpPr>
            <p:cNvPr id="12" name="object 12"/>
            <p:cNvSpPr/>
            <p:nvPr/>
          </p:nvSpPr>
          <p:spPr>
            <a:xfrm>
              <a:off x="1655787" y="2541108"/>
              <a:ext cx="112395" cy="665480"/>
            </a:xfrm>
            <a:custGeom>
              <a:avLst/>
              <a:gdLst/>
              <a:ahLst/>
              <a:cxnLst/>
              <a:rect l="l" t="t" r="r" b="b"/>
              <a:pathLst>
                <a:path w="112394" h="665480">
                  <a:moveTo>
                    <a:pt x="112212" y="0"/>
                  </a:moveTo>
                  <a:lnTo>
                    <a:pt x="0" y="0"/>
                  </a:lnTo>
                  <a:lnTo>
                    <a:pt x="0" y="665176"/>
                  </a:lnTo>
                  <a:lnTo>
                    <a:pt x="112212" y="665176"/>
                  </a:lnTo>
                  <a:lnTo>
                    <a:pt x="112212" y="0"/>
                  </a:lnTo>
                  <a:close/>
                </a:path>
              </a:pathLst>
            </a:custGeom>
            <a:solidFill>
              <a:srgbClr val="7B3294"/>
            </a:solidFill>
          </p:spPr>
          <p:txBody>
            <a:bodyPr wrap="square" lIns="0" tIns="0" rIns="0" bIns="0" rtlCol="0"/>
            <a:lstStyle/>
            <a:p>
              <a:endParaRPr/>
            </a:p>
          </p:txBody>
        </p:sp>
        <p:sp>
          <p:nvSpPr>
            <p:cNvPr id="13" name="object 13"/>
            <p:cNvSpPr/>
            <p:nvPr/>
          </p:nvSpPr>
          <p:spPr>
            <a:xfrm>
              <a:off x="1503992" y="2541108"/>
              <a:ext cx="152400" cy="665480"/>
            </a:xfrm>
            <a:custGeom>
              <a:avLst/>
              <a:gdLst/>
              <a:ahLst/>
              <a:cxnLst/>
              <a:rect l="l" t="t" r="r" b="b"/>
              <a:pathLst>
                <a:path w="152400" h="665480">
                  <a:moveTo>
                    <a:pt x="151795" y="0"/>
                  </a:moveTo>
                  <a:lnTo>
                    <a:pt x="0" y="0"/>
                  </a:lnTo>
                  <a:lnTo>
                    <a:pt x="0" y="665176"/>
                  </a:lnTo>
                  <a:lnTo>
                    <a:pt x="151795" y="665176"/>
                  </a:lnTo>
                  <a:lnTo>
                    <a:pt x="151795" y="0"/>
                  </a:lnTo>
                  <a:close/>
                </a:path>
              </a:pathLst>
            </a:custGeom>
            <a:solidFill>
              <a:srgbClr val="C2A5CF"/>
            </a:solidFill>
          </p:spPr>
          <p:txBody>
            <a:bodyPr wrap="square" lIns="0" tIns="0" rIns="0" bIns="0" rtlCol="0"/>
            <a:lstStyle/>
            <a:p>
              <a:endParaRPr/>
            </a:p>
          </p:txBody>
        </p:sp>
        <p:sp>
          <p:nvSpPr>
            <p:cNvPr id="14" name="object 14"/>
            <p:cNvSpPr/>
            <p:nvPr/>
          </p:nvSpPr>
          <p:spPr>
            <a:xfrm>
              <a:off x="1117835" y="2541108"/>
              <a:ext cx="386715" cy="665480"/>
            </a:xfrm>
            <a:custGeom>
              <a:avLst/>
              <a:gdLst/>
              <a:ahLst/>
              <a:cxnLst/>
              <a:rect l="l" t="t" r="r" b="b"/>
              <a:pathLst>
                <a:path w="386715" h="665480">
                  <a:moveTo>
                    <a:pt x="386156" y="0"/>
                  </a:moveTo>
                  <a:lnTo>
                    <a:pt x="0" y="0"/>
                  </a:lnTo>
                  <a:lnTo>
                    <a:pt x="0" y="665176"/>
                  </a:lnTo>
                  <a:lnTo>
                    <a:pt x="386156" y="665176"/>
                  </a:lnTo>
                  <a:lnTo>
                    <a:pt x="386156" y="0"/>
                  </a:lnTo>
                  <a:close/>
                </a:path>
              </a:pathLst>
            </a:custGeom>
            <a:solidFill>
              <a:srgbClr val="A6DBA0"/>
            </a:solidFill>
          </p:spPr>
          <p:txBody>
            <a:bodyPr wrap="square" lIns="0" tIns="0" rIns="0" bIns="0" rtlCol="0"/>
            <a:lstStyle/>
            <a:p>
              <a:endParaRPr/>
            </a:p>
          </p:txBody>
        </p:sp>
        <p:sp>
          <p:nvSpPr>
            <p:cNvPr id="15" name="object 15"/>
            <p:cNvSpPr/>
            <p:nvPr/>
          </p:nvSpPr>
          <p:spPr>
            <a:xfrm>
              <a:off x="876940" y="2541108"/>
              <a:ext cx="241300" cy="665480"/>
            </a:xfrm>
            <a:custGeom>
              <a:avLst/>
              <a:gdLst/>
              <a:ahLst/>
              <a:cxnLst/>
              <a:rect l="l" t="t" r="r" b="b"/>
              <a:pathLst>
                <a:path w="241300" h="665480">
                  <a:moveTo>
                    <a:pt x="240895" y="0"/>
                  </a:moveTo>
                  <a:lnTo>
                    <a:pt x="0" y="0"/>
                  </a:lnTo>
                  <a:lnTo>
                    <a:pt x="0" y="665176"/>
                  </a:lnTo>
                  <a:lnTo>
                    <a:pt x="240895" y="665176"/>
                  </a:lnTo>
                  <a:lnTo>
                    <a:pt x="240895" y="0"/>
                  </a:lnTo>
                  <a:close/>
                </a:path>
              </a:pathLst>
            </a:custGeom>
            <a:solidFill>
              <a:srgbClr val="008837"/>
            </a:solidFill>
          </p:spPr>
          <p:txBody>
            <a:bodyPr wrap="square" lIns="0" tIns="0" rIns="0" bIns="0" rtlCol="0"/>
            <a:lstStyle/>
            <a:p>
              <a:endParaRPr/>
            </a:p>
          </p:txBody>
        </p:sp>
        <p:sp>
          <p:nvSpPr>
            <p:cNvPr id="16" name="object 16"/>
            <p:cNvSpPr/>
            <p:nvPr/>
          </p:nvSpPr>
          <p:spPr>
            <a:xfrm>
              <a:off x="1698664" y="1802005"/>
              <a:ext cx="69850" cy="665480"/>
            </a:xfrm>
            <a:custGeom>
              <a:avLst/>
              <a:gdLst/>
              <a:ahLst/>
              <a:cxnLst/>
              <a:rect l="l" t="t" r="r" b="b"/>
              <a:pathLst>
                <a:path w="69850" h="665480">
                  <a:moveTo>
                    <a:pt x="69282" y="0"/>
                  </a:moveTo>
                  <a:lnTo>
                    <a:pt x="0" y="0"/>
                  </a:lnTo>
                  <a:lnTo>
                    <a:pt x="0" y="665176"/>
                  </a:lnTo>
                  <a:lnTo>
                    <a:pt x="69282" y="665176"/>
                  </a:lnTo>
                  <a:lnTo>
                    <a:pt x="69282" y="0"/>
                  </a:lnTo>
                  <a:close/>
                </a:path>
              </a:pathLst>
            </a:custGeom>
            <a:solidFill>
              <a:srgbClr val="7B3294"/>
            </a:solidFill>
          </p:spPr>
          <p:txBody>
            <a:bodyPr wrap="square" lIns="0" tIns="0" rIns="0" bIns="0" rtlCol="0"/>
            <a:lstStyle/>
            <a:p>
              <a:endParaRPr/>
            </a:p>
          </p:txBody>
        </p:sp>
        <p:sp>
          <p:nvSpPr>
            <p:cNvPr id="17" name="object 17"/>
            <p:cNvSpPr/>
            <p:nvPr/>
          </p:nvSpPr>
          <p:spPr>
            <a:xfrm>
              <a:off x="1632675" y="1802005"/>
              <a:ext cx="66040" cy="665480"/>
            </a:xfrm>
            <a:custGeom>
              <a:avLst/>
              <a:gdLst/>
              <a:ahLst/>
              <a:cxnLst/>
              <a:rect l="l" t="t" r="r" b="b"/>
              <a:pathLst>
                <a:path w="66039" h="665480">
                  <a:moveTo>
                    <a:pt x="65988" y="0"/>
                  </a:moveTo>
                  <a:lnTo>
                    <a:pt x="0" y="0"/>
                  </a:lnTo>
                  <a:lnTo>
                    <a:pt x="0" y="665176"/>
                  </a:lnTo>
                  <a:lnTo>
                    <a:pt x="65988" y="665176"/>
                  </a:lnTo>
                  <a:lnTo>
                    <a:pt x="65988" y="0"/>
                  </a:lnTo>
                  <a:close/>
                </a:path>
              </a:pathLst>
            </a:custGeom>
            <a:solidFill>
              <a:srgbClr val="C2A5CF"/>
            </a:solidFill>
          </p:spPr>
          <p:txBody>
            <a:bodyPr wrap="square" lIns="0" tIns="0" rIns="0" bIns="0" rtlCol="0"/>
            <a:lstStyle/>
            <a:p>
              <a:endParaRPr/>
            </a:p>
          </p:txBody>
        </p:sp>
        <p:sp>
          <p:nvSpPr>
            <p:cNvPr id="18" name="object 18"/>
            <p:cNvSpPr/>
            <p:nvPr/>
          </p:nvSpPr>
          <p:spPr>
            <a:xfrm>
              <a:off x="1286155" y="1802005"/>
              <a:ext cx="346710" cy="665480"/>
            </a:xfrm>
            <a:custGeom>
              <a:avLst/>
              <a:gdLst/>
              <a:ahLst/>
              <a:cxnLst/>
              <a:rect l="l" t="t" r="r" b="b"/>
              <a:pathLst>
                <a:path w="346710" h="665480">
                  <a:moveTo>
                    <a:pt x="346520" y="0"/>
                  </a:moveTo>
                  <a:lnTo>
                    <a:pt x="0" y="0"/>
                  </a:lnTo>
                  <a:lnTo>
                    <a:pt x="0" y="665176"/>
                  </a:lnTo>
                  <a:lnTo>
                    <a:pt x="346520" y="665176"/>
                  </a:lnTo>
                  <a:lnTo>
                    <a:pt x="346520" y="0"/>
                  </a:lnTo>
                  <a:close/>
                </a:path>
              </a:pathLst>
            </a:custGeom>
            <a:solidFill>
              <a:srgbClr val="A6DBA0"/>
            </a:solidFill>
          </p:spPr>
          <p:txBody>
            <a:bodyPr wrap="square" lIns="0" tIns="0" rIns="0" bIns="0" rtlCol="0"/>
            <a:lstStyle/>
            <a:p>
              <a:endParaRPr/>
            </a:p>
          </p:txBody>
        </p:sp>
        <p:sp>
          <p:nvSpPr>
            <p:cNvPr id="19" name="object 19"/>
            <p:cNvSpPr/>
            <p:nvPr/>
          </p:nvSpPr>
          <p:spPr>
            <a:xfrm>
              <a:off x="876940" y="1802005"/>
              <a:ext cx="409575" cy="665480"/>
            </a:xfrm>
            <a:custGeom>
              <a:avLst/>
              <a:gdLst/>
              <a:ahLst/>
              <a:cxnLst/>
              <a:rect l="l" t="t" r="r" b="b"/>
              <a:pathLst>
                <a:path w="409575" h="665480">
                  <a:moveTo>
                    <a:pt x="409215" y="0"/>
                  </a:moveTo>
                  <a:lnTo>
                    <a:pt x="0" y="0"/>
                  </a:lnTo>
                  <a:lnTo>
                    <a:pt x="0" y="665176"/>
                  </a:lnTo>
                  <a:lnTo>
                    <a:pt x="409215" y="665176"/>
                  </a:lnTo>
                  <a:lnTo>
                    <a:pt x="409215" y="0"/>
                  </a:lnTo>
                  <a:close/>
                </a:path>
              </a:pathLst>
            </a:custGeom>
            <a:solidFill>
              <a:srgbClr val="008837"/>
            </a:solidFill>
          </p:spPr>
          <p:txBody>
            <a:bodyPr wrap="square" lIns="0" tIns="0" rIns="0" bIns="0" rtlCol="0"/>
            <a:lstStyle/>
            <a:p>
              <a:endParaRPr/>
            </a:p>
          </p:txBody>
        </p:sp>
        <p:sp>
          <p:nvSpPr>
            <p:cNvPr id="20" name="object 20"/>
            <p:cNvSpPr/>
            <p:nvPr/>
          </p:nvSpPr>
          <p:spPr>
            <a:xfrm>
              <a:off x="1619499" y="1062901"/>
              <a:ext cx="148590" cy="665480"/>
            </a:xfrm>
            <a:custGeom>
              <a:avLst/>
              <a:gdLst/>
              <a:ahLst/>
              <a:cxnLst/>
              <a:rect l="l" t="t" r="r" b="b"/>
              <a:pathLst>
                <a:path w="148589" h="665480">
                  <a:moveTo>
                    <a:pt x="148501" y="0"/>
                  </a:moveTo>
                  <a:lnTo>
                    <a:pt x="0" y="0"/>
                  </a:lnTo>
                  <a:lnTo>
                    <a:pt x="0" y="665176"/>
                  </a:lnTo>
                  <a:lnTo>
                    <a:pt x="148501" y="665176"/>
                  </a:lnTo>
                  <a:lnTo>
                    <a:pt x="148501" y="0"/>
                  </a:lnTo>
                  <a:close/>
                </a:path>
              </a:pathLst>
            </a:custGeom>
            <a:solidFill>
              <a:srgbClr val="7B3294"/>
            </a:solidFill>
          </p:spPr>
          <p:txBody>
            <a:bodyPr wrap="square" lIns="0" tIns="0" rIns="0" bIns="0" rtlCol="0"/>
            <a:lstStyle/>
            <a:p>
              <a:endParaRPr/>
            </a:p>
          </p:txBody>
        </p:sp>
        <p:sp>
          <p:nvSpPr>
            <p:cNvPr id="21" name="object 21"/>
            <p:cNvSpPr/>
            <p:nvPr/>
          </p:nvSpPr>
          <p:spPr>
            <a:xfrm>
              <a:off x="1517168" y="1062901"/>
              <a:ext cx="102870" cy="665480"/>
            </a:xfrm>
            <a:custGeom>
              <a:avLst/>
              <a:gdLst/>
              <a:ahLst/>
              <a:cxnLst/>
              <a:rect l="l" t="t" r="r" b="b"/>
              <a:pathLst>
                <a:path w="102869" h="665480">
                  <a:moveTo>
                    <a:pt x="102330" y="0"/>
                  </a:moveTo>
                  <a:lnTo>
                    <a:pt x="0" y="0"/>
                  </a:lnTo>
                  <a:lnTo>
                    <a:pt x="0" y="665176"/>
                  </a:lnTo>
                  <a:lnTo>
                    <a:pt x="102330" y="665176"/>
                  </a:lnTo>
                  <a:lnTo>
                    <a:pt x="102330" y="0"/>
                  </a:lnTo>
                  <a:close/>
                </a:path>
              </a:pathLst>
            </a:custGeom>
            <a:solidFill>
              <a:srgbClr val="C2A5CF"/>
            </a:solidFill>
          </p:spPr>
          <p:txBody>
            <a:bodyPr wrap="square" lIns="0" tIns="0" rIns="0" bIns="0" rtlCol="0"/>
            <a:lstStyle/>
            <a:p>
              <a:endParaRPr/>
            </a:p>
          </p:txBody>
        </p:sp>
        <p:sp>
          <p:nvSpPr>
            <p:cNvPr id="22" name="object 22"/>
            <p:cNvSpPr/>
            <p:nvPr/>
          </p:nvSpPr>
          <p:spPr>
            <a:xfrm>
              <a:off x="1088135" y="1062901"/>
              <a:ext cx="429259" cy="665480"/>
            </a:xfrm>
            <a:custGeom>
              <a:avLst/>
              <a:gdLst/>
              <a:ahLst/>
              <a:cxnLst/>
              <a:rect l="l" t="t" r="r" b="b"/>
              <a:pathLst>
                <a:path w="429259" h="665480">
                  <a:moveTo>
                    <a:pt x="429033" y="0"/>
                  </a:moveTo>
                  <a:lnTo>
                    <a:pt x="0" y="0"/>
                  </a:lnTo>
                  <a:lnTo>
                    <a:pt x="0" y="665176"/>
                  </a:lnTo>
                  <a:lnTo>
                    <a:pt x="429033" y="665176"/>
                  </a:lnTo>
                  <a:lnTo>
                    <a:pt x="429033" y="0"/>
                  </a:lnTo>
                  <a:close/>
                </a:path>
              </a:pathLst>
            </a:custGeom>
            <a:solidFill>
              <a:srgbClr val="A6DBA0"/>
            </a:solidFill>
          </p:spPr>
          <p:txBody>
            <a:bodyPr wrap="square" lIns="0" tIns="0" rIns="0" bIns="0" rtlCol="0"/>
            <a:lstStyle/>
            <a:p>
              <a:endParaRPr/>
            </a:p>
          </p:txBody>
        </p:sp>
        <p:sp>
          <p:nvSpPr>
            <p:cNvPr id="23" name="object 23"/>
            <p:cNvSpPr/>
            <p:nvPr/>
          </p:nvSpPr>
          <p:spPr>
            <a:xfrm>
              <a:off x="876940" y="1062901"/>
              <a:ext cx="211454" cy="665480"/>
            </a:xfrm>
            <a:custGeom>
              <a:avLst/>
              <a:gdLst/>
              <a:ahLst/>
              <a:cxnLst/>
              <a:rect l="l" t="t" r="r" b="b"/>
              <a:pathLst>
                <a:path w="211455" h="665480">
                  <a:moveTo>
                    <a:pt x="211195" y="0"/>
                  </a:moveTo>
                  <a:lnTo>
                    <a:pt x="0" y="0"/>
                  </a:lnTo>
                  <a:lnTo>
                    <a:pt x="0" y="665176"/>
                  </a:lnTo>
                  <a:lnTo>
                    <a:pt x="211195" y="665176"/>
                  </a:lnTo>
                  <a:lnTo>
                    <a:pt x="211195" y="0"/>
                  </a:lnTo>
                  <a:close/>
                </a:path>
              </a:pathLst>
            </a:custGeom>
            <a:solidFill>
              <a:srgbClr val="008837"/>
            </a:solidFill>
          </p:spPr>
          <p:txBody>
            <a:bodyPr wrap="square" lIns="0" tIns="0" rIns="0" bIns="0" rtlCol="0"/>
            <a:lstStyle/>
            <a:p>
              <a:endParaRPr/>
            </a:p>
          </p:txBody>
        </p:sp>
      </p:grpSp>
      <p:sp>
        <p:nvSpPr>
          <p:cNvPr id="24" name="object 24"/>
          <p:cNvSpPr txBox="1"/>
          <p:nvPr/>
        </p:nvSpPr>
        <p:spPr>
          <a:xfrm>
            <a:off x="588243" y="2829838"/>
            <a:ext cx="230504"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mode</a:t>
            </a:r>
            <a:r>
              <a:rPr sz="350" spc="5" dirty="0">
                <a:solidFill>
                  <a:srgbClr val="4D4D4D"/>
                </a:solidFill>
                <a:latin typeface="Microsoft Sans Serif"/>
                <a:cs typeface="Microsoft Sans Serif"/>
              </a:rPr>
              <a:t>r</a:t>
            </a:r>
            <a:r>
              <a:rPr sz="350" spc="15" dirty="0">
                <a:solidFill>
                  <a:srgbClr val="4D4D4D"/>
                </a:solidFill>
                <a:latin typeface="Microsoft Sans Serif"/>
                <a:cs typeface="Microsoft Sans Serif"/>
              </a:rPr>
              <a:t>ate</a:t>
            </a:r>
            <a:endParaRPr sz="350">
              <a:latin typeface="Microsoft Sans Serif"/>
              <a:cs typeface="Microsoft Sans Serif"/>
            </a:endParaRPr>
          </a:p>
        </p:txBody>
      </p:sp>
      <p:sp>
        <p:nvSpPr>
          <p:cNvPr id="25" name="object 25"/>
          <p:cNvSpPr txBox="1"/>
          <p:nvPr/>
        </p:nvSpPr>
        <p:spPr>
          <a:xfrm>
            <a:off x="663898" y="2090735"/>
            <a:ext cx="154940" cy="83820"/>
          </a:xfrm>
          <a:prstGeom prst="rect">
            <a:avLst/>
          </a:prstGeom>
        </p:spPr>
        <p:txBody>
          <a:bodyPr vert="horz" wrap="square" lIns="0" tIns="16510" rIns="0" bIns="0" rtlCol="0">
            <a:spAutoFit/>
          </a:bodyPr>
          <a:lstStyle/>
          <a:p>
            <a:pPr marL="12700">
              <a:lnSpc>
                <a:spcPct val="100000"/>
              </a:lnSpc>
              <a:spcBef>
                <a:spcPts val="130"/>
              </a:spcBef>
            </a:pPr>
            <a:r>
              <a:rPr sz="350" spc="10" dirty="0">
                <a:solidFill>
                  <a:srgbClr val="4D4D4D"/>
                </a:solidFill>
                <a:latin typeface="Microsoft Sans Serif"/>
                <a:cs typeface="Microsoft Sans Serif"/>
              </a:rPr>
              <a:t>libe</a:t>
            </a:r>
            <a:r>
              <a:rPr sz="350" spc="5" dirty="0">
                <a:solidFill>
                  <a:srgbClr val="4D4D4D"/>
                </a:solidFill>
                <a:latin typeface="Microsoft Sans Serif"/>
                <a:cs typeface="Microsoft Sans Serif"/>
              </a:rPr>
              <a:t>r</a:t>
            </a:r>
            <a:r>
              <a:rPr sz="350" spc="10" dirty="0">
                <a:solidFill>
                  <a:srgbClr val="4D4D4D"/>
                </a:solidFill>
                <a:latin typeface="Microsoft Sans Serif"/>
                <a:cs typeface="Microsoft Sans Serif"/>
              </a:rPr>
              <a:t>al</a:t>
            </a:r>
            <a:endParaRPr sz="350">
              <a:latin typeface="Microsoft Sans Serif"/>
              <a:cs typeface="Microsoft Sans Serif"/>
            </a:endParaRPr>
          </a:p>
        </p:txBody>
      </p:sp>
      <p:sp>
        <p:nvSpPr>
          <p:cNvPr id="26" name="object 26"/>
          <p:cNvSpPr txBox="1"/>
          <p:nvPr/>
        </p:nvSpPr>
        <p:spPr>
          <a:xfrm>
            <a:off x="477003" y="1351631"/>
            <a:ext cx="341630" cy="83820"/>
          </a:xfrm>
          <a:prstGeom prst="rect">
            <a:avLst/>
          </a:prstGeom>
        </p:spPr>
        <p:txBody>
          <a:bodyPr vert="horz" wrap="square" lIns="0" tIns="16510" rIns="0" bIns="0" rtlCol="0">
            <a:spAutoFit/>
          </a:bodyPr>
          <a:lstStyle/>
          <a:p>
            <a:pPr marL="12700">
              <a:lnSpc>
                <a:spcPct val="100000"/>
              </a:lnSpc>
              <a:spcBef>
                <a:spcPts val="130"/>
              </a:spcBef>
            </a:pPr>
            <a:r>
              <a:rPr sz="350" spc="10" dirty="0">
                <a:solidFill>
                  <a:srgbClr val="4D4D4D"/>
                </a:solidFill>
                <a:latin typeface="Microsoft Sans Serif"/>
                <a:cs typeface="Microsoft Sans Serif"/>
              </a:rPr>
              <a:t>fundamentalist</a:t>
            </a:r>
            <a:endParaRPr sz="350">
              <a:latin typeface="Microsoft Sans Serif"/>
              <a:cs typeface="Microsoft Sans Serif"/>
            </a:endParaRPr>
          </a:p>
        </p:txBody>
      </p:sp>
      <p:sp>
        <p:nvSpPr>
          <p:cNvPr id="27" name="object 27"/>
          <p:cNvSpPr/>
          <p:nvPr/>
        </p:nvSpPr>
        <p:spPr>
          <a:xfrm>
            <a:off x="817593" y="1395490"/>
            <a:ext cx="719455" cy="1936750"/>
          </a:xfrm>
          <a:custGeom>
            <a:avLst/>
            <a:gdLst/>
            <a:ahLst/>
            <a:cxnLst/>
            <a:rect l="l" t="t" r="r" b="b"/>
            <a:pathLst>
              <a:path w="719455" h="1936750">
                <a:moveTo>
                  <a:pt x="0" y="1478206"/>
                </a:moveTo>
                <a:lnTo>
                  <a:pt x="14796" y="1478206"/>
                </a:lnTo>
              </a:path>
              <a:path w="719455" h="1936750">
                <a:moveTo>
                  <a:pt x="0" y="739103"/>
                </a:moveTo>
                <a:lnTo>
                  <a:pt x="14796" y="739103"/>
                </a:lnTo>
              </a:path>
              <a:path w="719455" h="1936750">
                <a:moveTo>
                  <a:pt x="0" y="0"/>
                </a:moveTo>
                <a:lnTo>
                  <a:pt x="14796" y="0"/>
                </a:lnTo>
              </a:path>
              <a:path w="719455" h="1936750">
                <a:moveTo>
                  <a:pt x="59346" y="1936454"/>
                </a:moveTo>
                <a:lnTo>
                  <a:pt x="59346" y="1921658"/>
                </a:lnTo>
              </a:path>
              <a:path w="719455" h="1936750">
                <a:moveTo>
                  <a:pt x="389342" y="1936454"/>
                </a:moveTo>
                <a:lnTo>
                  <a:pt x="389342" y="1921658"/>
                </a:lnTo>
              </a:path>
              <a:path w="719455" h="1936750">
                <a:moveTo>
                  <a:pt x="719393" y="1936454"/>
                </a:moveTo>
                <a:lnTo>
                  <a:pt x="719393" y="1921658"/>
                </a:lnTo>
              </a:path>
            </a:pathLst>
          </a:custGeom>
          <a:ln w="5778">
            <a:solidFill>
              <a:srgbClr val="333333"/>
            </a:solidFill>
          </a:ln>
        </p:spPr>
        <p:txBody>
          <a:bodyPr wrap="square" lIns="0" tIns="0" rIns="0" bIns="0" rtlCol="0"/>
          <a:lstStyle/>
          <a:p>
            <a:endParaRPr/>
          </a:p>
        </p:txBody>
      </p:sp>
      <p:sp>
        <p:nvSpPr>
          <p:cNvPr id="28" name="object 28"/>
          <p:cNvSpPr txBox="1"/>
          <p:nvPr/>
        </p:nvSpPr>
        <p:spPr>
          <a:xfrm>
            <a:off x="850685" y="3317354"/>
            <a:ext cx="52705"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0</a:t>
            </a:r>
            <a:endParaRPr sz="350">
              <a:latin typeface="Microsoft Sans Serif"/>
              <a:cs typeface="Microsoft Sans Serif"/>
            </a:endParaRPr>
          </a:p>
        </p:txBody>
      </p:sp>
      <p:sp>
        <p:nvSpPr>
          <p:cNvPr id="29" name="object 29"/>
          <p:cNvSpPr txBox="1"/>
          <p:nvPr/>
        </p:nvSpPr>
        <p:spPr>
          <a:xfrm>
            <a:off x="1153736" y="3317354"/>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100</a:t>
            </a:r>
            <a:endParaRPr sz="350">
              <a:latin typeface="Microsoft Sans Serif"/>
              <a:cs typeface="Microsoft Sans Serif"/>
            </a:endParaRPr>
          </a:p>
        </p:txBody>
      </p:sp>
      <p:sp>
        <p:nvSpPr>
          <p:cNvPr id="30" name="object 30"/>
          <p:cNvSpPr txBox="1"/>
          <p:nvPr/>
        </p:nvSpPr>
        <p:spPr>
          <a:xfrm>
            <a:off x="1483732" y="3317354"/>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200</a:t>
            </a:r>
            <a:endParaRPr sz="350">
              <a:latin typeface="Microsoft Sans Serif"/>
              <a:cs typeface="Microsoft Sans Serif"/>
            </a:endParaRPr>
          </a:p>
        </p:txBody>
      </p:sp>
      <p:sp>
        <p:nvSpPr>
          <p:cNvPr id="31" name="object 31"/>
          <p:cNvSpPr txBox="1"/>
          <p:nvPr/>
        </p:nvSpPr>
        <p:spPr>
          <a:xfrm>
            <a:off x="1237112" y="3374702"/>
            <a:ext cx="170815"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Microsoft Sans Serif"/>
                <a:cs typeface="Microsoft Sans Serif"/>
              </a:rPr>
              <a:t>count</a:t>
            </a:r>
            <a:endParaRPr sz="450">
              <a:latin typeface="Microsoft Sans Serif"/>
              <a:cs typeface="Microsoft Sans Serif"/>
            </a:endParaRPr>
          </a:p>
        </p:txBody>
      </p:sp>
      <p:sp>
        <p:nvSpPr>
          <p:cNvPr id="32" name="object 32"/>
          <p:cNvSpPr txBox="1"/>
          <p:nvPr/>
        </p:nvSpPr>
        <p:spPr>
          <a:xfrm>
            <a:off x="395365" y="2050899"/>
            <a:ext cx="92075" cy="167640"/>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belief</a:t>
            </a:r>
            <a:endParaRPr sz="450">
              <a:latin typeface="Microsoft Sans Serif"/>
              <a:cs typeface="Microsoft Sans Serif"/>
            </a:endParaRPr>
          </a:p>
        </p:txBody>
      </p:sp>
      <p:pic>
        <p:nvPicPr>
          <p:cNvPr id="33" name="object 33"/>
          <p:cNvPicPr/>
          <p:nvPr/>
        </p:nvPicPr>
        <p:blipFill>
          <a:blip r:embed="rId2" cstate="print"/>
          <a:stretch>
            <a:fillRect/>
          </a:stretch>
        </p:blipFill>
        <p:spPr>
          <a:xfrm>
            <a:off x="1901327" y="1990628"/>
            <a:ext cx="93312" cy="373250"/>
          </a:xfrm>
          <a:prstGeom prst="rect">
            <a:avLst/>
          </a:prstGeom>
        </p:spPr>
      </p:pic>
      <p:sp>
        <p:nvSpPr>
          <p:cNvPr id="34" name="object 34"/>
          <p:cNvSpPr txBox="1"/>
          <p:nvPr/>
        </p:nvSpPr>
        <p:spPr>
          <a:xfrm>
            <a:off x="1888627" y="1882401"/>
            <a:ext cx="433705" cy="474980"/>
          </a:xfrm>
          <a:prstGeom prst="rect">
            <a:avLst/>
          </a:prstGeom>
        </p:spPr>
        <p:txBody>
          <a:bodyPr vert="horz" wrap="square" lIns="0" tIns="14604" rIns="0" bIns="0" rtlCol="0">
            <a:spAutoFit/>
          </a:bodyPr>
          <a:lstStyle/>
          <a:p>
            <a:pPr marL="12700">
              <a:lnSpc>
                <a:spcPct val="100000"/>
              </a:lnSpc>
              <a:spcBef>
                <a:spcPts val="114"/>
              </a:spcBef>
            </a:pPr>
            <a:r>
              <a:rPr sz="450" spc="5" dirty="0">
                <a:latin typeface="Microsoft Sans Serif"/>
                <a:cs typeface="Microsoft Sans Serif"/>
              </a:rPr>
              <a:t>Predicted</a:t>
            </a:r>
            <a:r>
              <a:rPr sz="450" spc="-20" dirty="0">
                <a:latin typeface="Microsoft Sans Serif"/>
                <a:cs typeface="Microsoft Sans Serif"/>
              </a:rPr>
              <a:t> </a:t>
            </a:r>
            <a:r>
              <a:rPr sz="450" dirty="0">
                <a:latin typeface="Microsoft Sans Serif"/>
                <a:cs typeface="Microsoft Sans Serif"/>
              </a:rPr>
              <a:t>value</a:t>
            </a:r>
            <a:endParaRPr sz="450">
              <a:latin typeface="Microsoft Sans Serif"/>
              <a:cs typeface="Microsoft Sans Serif"/>
            </a:endParaRPr>
          </a:p>
          <a:p>
            <a:pPr marL="135255">
              <a:lnSpc>
                <a:spcPct val="100000"/>
              </a:lnSpc>
              <a:spcBef>
                <a:spcPts val="350"/>
              </a:spcBef>
            </a:pPr>
            <a:r>
              <a:rPr sz="350" spc="15" dirty="0">
                <a:latin typeface="Microsoft Sans Serif"/>
                <a:cs typeface="Microsoft Sans Serif"/>
              </a:rPr>
              <a:t>1</a:t>
            </a:r>
            <a:endParaRPr sz="350">
              <a:latin typeface="Microsoft Sans Serif"/>
              <a:cs typeface="Microsoft Sans Serif"/>
            </a:endParaRPr>
          </a:p>
          <a:p>
            <a:pPr marL="135255">
              <a:lnSpc>
                <a:spcPct val="100000"/>
              </a:lnSpc>
              <a:spcBef>
                <a:spcPts val="315"/>
              </a:spcBef>
            </a:pPr>
            <a:r>
              <a:rPr sz="350" spc="15" dirty="0">
                <a:latin typeface="Microsoft Sans Serif"/>
                <a:cs typeface="Microsoft Sans Serif"/>
              </a:rPr>
              <a:t>2</a:t>
            </a:r>
            <a:endParaRPr sz="350">
              <a:latin typeface="Microsoft Sans Serif"/>
              <a:cs typeface="Microsoft Sans Serif"/>
            </a:endParaRPr>
          </a:p>
          <a:p>
            <a:pPr marL="135255">
              <a:lnSpc>
                <a:spcPct val="100000"/>
              </a:lnSpc>
              <a:spcBef>
                <a:spcPts val="315"/>
              </a:spcBef>
            </a:pPr>
            <a:r>
              <a:rPr sz="350" spc="15" dirty="0">
                <a:latin typeface="Microsoft Sans Serif"/>
                <a:cs typeface="Microsoft Sans Serif"/>
              </a:rPr>
              <a:t>3</a:t>
            </a:r>
            <a:endParaRPr sz="350">
              <a:latin typeface="Microsoft Sans Serif"/>
              <a:cs typeface="Microsoft Sans Serif"/>
            </a:endParaRPr>
          </a:p>
          <a:p>
            <a:pPr marL="135255">
              <a:lnSpc>
                <a:spcPct val="100000"/>
              </a:lnSpc>
              <a:spcBef>
                <a:spcPts val="315"/>
              </a:spcBef>
            </a:pPr>
            <a:r>
              <a:rPr sz="350" spc="15" dirty="0">
                <a:latin typeface="Microsoft Sans Serif"/>
                <a:cs typeface="Microsoft Sans Serif"/>
              </a:rPr>
              <a:t>4</a:t>
            </a:r>
            <a:endParaRPr sz="350">
              <a:latin typeface="Microsoft Sans Serif"/>
              <a:cs typeface="Microsoft Sans Serif"/>
            </a:endParaRPr>
          </a:p>
        </p:txBody>
      </p:sp>
      <p:sp>
        <p:nvSpPr>
          <p:cNvPr id="35" name="object 35"/>
          <p:cNvSpPr txBox="1"/>
          <p:nvPr/>
        </p:nvSpPr>
        <p:spPr>
          <a:xfrm>
            <a:off x="819689" y="824101"/>
            <a:ext cx="322580" cy="109855"/>
          </a:xfrm>
          <a:prstGeom prst="rect">
            <a:avLst/>
          </a:prstGeom>
        </p:spPr>
        <p:txBody>
          <a:bodyPr vert="horz" wrap="square" lIns="0" tIns="12700" rIns="0" bIns="0" rtlCol="0">
            <a:spAutoFit/>
          </a:bodyPr>
          <a:lstStyle/>
          <a:p>
            <a:pPr marL="12700">
              <a:lnSpc>
                <a:spcPct val="100000"/>
              </a:lnSpc>
              <a:spcBef>
                <a:spcPts val="100"/>
              </a:spcBef>
            </a:pPr>
            <a:r>
              <a:rPr sz="550" dirty="0">
                <a:latin typeface="Microsoft Sans Serif"/>
                <a:cs typeface="Microsoft Sans Serif"/>
              </a:rPr>
              <a:t>Predicted</a:t>
            </a:r>
            <a:endParaRPr sz="550">
              <a:latin typeface="Microsoft Sans Serif"/>
              <a:cs typeface="Microsoft Sans Serif"/>
            </a:endParaRPr>
          </a:p>
        </p:txBody>
      </p:sp>
      <p:grpSp>
        <p:nvGrpSpPr>
          <p:cNvPr id="36" name="object 36"/>
          <p:cNvGrpSpPr/>
          <p:nvPr/>
        </p:nvGrpSpPr>
        <p:grpSpPr>
          <a:xfrm>
            <a:off x="2808005" y="948863"/>
            <a:ext cx="986790" cy="2371725"/>
            <a:chOff x="2808005" y="948863"/>
            <a:chExt cx="986790" cy="2371725"/>
          </a:xfrm>
        </p:grpSpPr>
        <p:sp>
          <p:nvSpPr>
            <p:cNvPr id="37" name="object 37"/>
            <p:cNvSpPr/>
            <p:nvPr/>
          </p:nvSpPr>
          <p:spPr>
            <a:xfrm>
              <a:off x="2811180" y="952038"/>
              <a:ext cx="980440" cy="2365375"/>
            </a:xfrm>
            <a:custGeom>
              <a:avLst/>
              <a:gdLst/>
              <a:ahLst/>
              <a:cxnLst/>
              <a:rect l="l" t="t" r="r" b="b"/>
              <a:pathLst>
                <a:path w="980439" h="2365375">
                  <a:moveTo>
                    <a:pt x="980161" y="0"/>
                  </a:moveTo>
                  <a:lnTo>
                    <a:pt x="0" y="0"/>
                  </a:lnTo>
                  <a:lnTo>
                    <a:pt x="0" y="2365109"/>
                  </a:lnTo>
                  <a:lnTo>
                    <a:pt x="980161" y="2365109"/>
                  </a:lnTo>
                  <a:lnTo>
                    <a:pt x="980161" y="0"/>
                  </a:lnTo>
                  <a:close/>
                </a:path>
              </a:pathLst>
            </a:custGeom>
            <a:solidFill>
              <a:srgbClr val="EBEBEB"/>
            </a:solidFill>
          </p:spPr>
          <p:txBody>
            <a:bodyPr wrap="square" lIns="0" tIns="0" rIns="0" bIns="0" rtlCol="0"/>
            <a:lstStyle/>
            <a:p>
              <a:endParaRPr/>
            </a:p>
          </p:txBody>
        </p:sp>
        <p:sp>
          <p:nvSpPr>
            <p:cNvPr id="38" name="object 38"/>
            <p:cNvSpPr/>
            <p:nvPr/>
          </p:nvSpPr>
          <p:spPr>
            <a:xfrm>
              <a:off x="3009901" y="952038"/>
              <a:ext cx="617220" cy="2365375"/>
            </a:xfrm>
            <a:custGeom>
              <a:avLst/>
              <a:gdLst/>
              <a:ahLst/>
              <a:cxnLst/>
              <a:rect l="l" t="t" r="r" b="b"/>
              <a:pathLst>
                <a:path w="617220" h="2365375">
                  <a:moveTo>
                    <a:pt x="0" y="2254246"/>
                  </a:moveTo>
                  <a:lnTo>
                    <a:pt x="0" y="2365109"/>
                  </a:lnTo>
                </a:path>
                <a:path w="617220" h="2365375">
                  <a:moveTo>
                    <a:pt x="0" y="1515143"/>
                  </a:moveTo>
                  <a:lnTo>
                    <a:pt x="0" y="1589069"/>
                  </a:lnTo>
                </a:path>
                <a:path w="617220" h="2365375">
                  <a:moveTo>
                    <a:pt x="0" y="776039"/>
                  </a:moveTo>
                  <a:lnTo>
                    <a:pt x="0" y="849966"/>
                  </a:lnTo>
                </a:path>
                <a:path w="617220" h="2365375">
                  <a:moveTo>
                    <a:pt x="0" y="0"/>
                  </a:moveTo>
                  <a:lnTo>
                    <a:pt x="0" y="110862"/>
                  </a:lnTo>
                </a:path>
                <a:path w="617220" h="2365375">
                  <a:moveTo>
                    <a:pt x="308342" y="2254246"/>
                  </a:moveTo>
                  <a:lnTo>
                    <a:pt x="308342" y="2365109"/>
                  </a:lnTo>
                </a:path>
                <a:path w="617220" h="2365375">
                  <a:moveTo>
                    <a:pt x="308342" y="1515143"/>
                  </a:moveTo>
                  <a:lnTo>
                    <a:pt x="308342" y="1589069"/>
                  </a:lnTo>
                </a:path>
                <a:path w="617220" h="2365375">
                  <a:moveTo>
                    <a:pt x="308342" y="776039"/>
                  </a:moveTo>
                  <a:lnTo>
                    <a:pt x="308342" y="849966"/>
                  </a:lnTo>
                </a:path>
                <a:path w="617220" h="2365375">
                  <a:moveTo>
                    <a:pt x="308342" y="0"/>
                  </a:moveTo>
                  <a:lnTo>
                    <a:pt x="308342" y="110862"/>
                  </a:lnTo>
                </a:path>
                <a:path w="617220" h="2365375">
                  <a:moveTo>
                    <a:pt x="616684" y="2254246"/>
                  </a:moveTo>
                  <a:lnTo>
                    <a:pt x="616684" y="2365109"/>
                  </a:lnTo>
                </a:path>
                <a:path w="617220" h="2365375">
                  <a:moveTo>
                    <a:pt x="616684" y="1515143"/>
                  </a:moveTo>
                  <a:lnTo>
                    <a:pt x="616684" y="1589069"/>
                  </a:lnTo>
                </a:path>
                <a:path w="617220" h="2365375">
                  <a:moveTo>
                    <a:pt x="616684" y="776039"/>
                  </a:moveTo>
                  <a:lnTo>
                    <a:pt x="616684" y="849966"/>
                  </a:lnTo>
                </a:path>
                <a:path w="617220" h="2365375">
                  <a:moveTo>
                    <a:pt x="616684" y="0"/>
                  </a:moveTo>
                  <a:lnTo>
                    <a:pt x="616684" y="110862"/>
                  </a:lnTo>
                </a:path>
              </a:pathLst>
            </a:custGeom>
            <a:ln w="3175">
              <a:solidFill>
                <a:srgbClr val="FFFFFF"/>
              </a:solidFill>
            </a:ln>
          </p:spPr>
          <p:txBody>
            <a:bodyPr wrap="square" lIns="0" tIns="0" rIns="0" bIns="0" rtlCol="0"/>
            <a:lstStyle/>
            <a:p>
              <a:endParaRPr/>
            </a:p>
          </p:txBody>
        </p:sp>
        <p:sp>
          <p:nvSpPr>
            <p:cNvPr id="39" name="object 39"/>
            <p:cNvSpPr/>
            <p:nvPr/>
          </p:nvSpPr>
          <p:spPr>
            <a:xfrm>
              <a:off x="2811180" y="1395490"/>
              <a:ext cx="980440" cy="1478280"/>
            </a:xfrm>
            <a:custGeom>
              <a:avLst/>
              <a:gdLst/>
              <a:ahLst/>
              <a:cxnLst/>
              <a:rect l="l" t="t" r="r" b="b"/>
              <a:pathLst>
                <a:path w="980439" h="1478280">
                  <a:moveTo>
                    <a:pt x="0" y="1478206"/>
                  </a:moveTo>
                  <a:lnTo>
                    <a:pt x="44550" y="1478206"/>
                  </a:lnTo>
                </a:path>
                <a:path w="980439" h="1478280">
                  <a:moveTo>
                    <a:pt x="883176" y="1478206"/>
                  </a:moveTo>
                  <a:lnTo>
                    <a:pt x="980161" y="1478206"/>
                  </a:lnTo>
                </a:path>
                <a:path w="980439" h="1478280">
                  <a:moveTo>
                    <a:pt x="0" y="739103"/>
                  </a:moveTo>
                  <a:lnTo>
                    <a:pt x="44550" y="739103"/>
                  </a:lnTo>
                </a:path>
                <a:path w="980439" h="1478280">
                  <a:moveTo>
                    <a:pt x="935610" y="739103"/>
                  </a:moveTo>
                  <a:lnTo>
                    <a:pt x="980161" y="739103"/>
                  </a:lnTo>
                </a:path>
                <a:path w="980439" h="1478280">
                  <a:moveTo>
                    <a:pt x="0" y="0"/>
                  </a:moveTo>
                  <a:lnTo>
                    <a:pt x="44550" y="0"/>
                  </a:lnTo>
                </a:path>
                <a:path w="980439" h="1478280">
                  <a:moveTo>
                    <a:pt x="870864" y="0"/>
                  </a:moveTo>
                  <a:lnTo>
                    <a:pt x="980161" y="0"/>
                  </a:lnTo>
                </a:path>
              </a:pathLst>
            </a:custGeom>
            <a:ln w="5778">
              <a:solidFill>
                <a:srgbClr val="FFFFFF"/>
              </a:solidFill>
            </a:ln>
          </p:spPr>
          <p:txBody>
            <a:bodyPr wrap="square" lIns="0" tIns="0" rIns="0" bIns="0" rtlCol="0"/>
            <a:lstStyle/>
            <a:p>
              <a:endParaRPr/>
            </a:p>
          </p:txBody>
        </p:sp>
        <p:sp>
          <p:nvSpPr>
            <p:cNvPr id="40" name="object 40"/>
            <p:cNvSpPr/>
            <p:nvPr/>
          </p:nvSpPr>
          <p:spPr>
            <a:xfrm>
              <a:off x="2855730" y="952038"/>
              <a:ext cx="0" cy="2365375"/>
            </a:xfrm>
            <a:custGeom>
              <a:avLst/>
              <a:gdLst/>
              <a:ahLst/>
              <a:cxnLst/>
              <a:rect l="l" t="t" r="r" b="b"/>
              <a:pathLst>
                <a:path h="2365375">
                  <a:moveTo>
                    <a:pt x="0" y="2365109"/>
                  </a:moveTo>
                  <a:lnTo>
                    <a:pt x="0" y="0"/>
                  </a:lnTo>
                </a:path>
              </a:pathLst>
            </a:custGeom>
            <a:ln w="5778">
              <a:solidFill>
                <a:srgbClr val="FFFFFF"/>
              </a:solidFill>
            </a:ln>
          </p:spPr>
          <p:txBody>
            <a:bodyPr wrap="square" lIns="0" tIns="0" rIns="0" bIns="0" rtlCol="0"/>
            <a:lstStyle/>
            <a:p>
              <a:endParaRPr/>
            </a:p>
          </p:txBody>
        </p:sp>
        <p:sp>
          <p:nvSpPr>
            <p:cNvPr id="41" name="object 41"/>
            <p:cNvSpPr/>
            <p:nvPr/>
          </p:nvSpPr>
          <p:spPr>
            <a:xfrm>
              <a:off x="3164072" y="952038"/>
              <a:ext cx="0" cy="2365375"/>
            </a:xfrm>
            <a:custGeom>
              <a:avLst/>
              <a:gdLst/>
              <a:ahLst/>
              <a:cxnLst/>
              <a:rect l="l" t="t" r="r" b="b"/>
              <a:pathLst>
                <a:path h="2365375">
                  <a:moveTo>
                    <a:pt x="0" y="2254246"/>
                  </a:moveTo>
                  <a:lnTo>
                    <a:pt x="0" y="2365109"/>
                  </a:lnTo>
                </a:path>
                <a:path h="2365375">
                  <a:moveTo>
                    <a:pt x="0" y="1515143"/>
                  </a:moveTo>
                  <a:lnTo>
                    <a:pt x="0" y="1589069"/>
                  </a:lnTo>
                </a:path>
                <a:path h="2365375">
                  <a:moveTo>
                    <a:pt x="0" y="776039"/>
                  </a:moveTo>
                  <a:lnTo>
                    <a:pt x="0" y="849966"/>
                  </a:lnTo>
                </a:path>
                <a:path h="2365375">
                  <a:moveTo>
                    <a:pt x="0" y="0"/>
                  </a:moveTo>
                  <a:lnTo>
                    <a:pt x="0" y="110862"/>
                  </a:lnTo>
                </a:path>
              </a:pathLst>
            </a:custGeom>
            <a:ln w="5778">
              <a:solidFill>
                <a:srgbClr val="FFFFFF"/>
              </a:solidFill>
            </a:ln>
          </p:spPr>
          <p:txBody>
            <a:bodyPr wrap="square" lIns="0" tIns="0" rIns="0" bIns="0" rtlCol="0"/>
            <a:lstStyle/>
            <a:p>
              <a:endParaRPr/>
            </a:p>
          </p:txBody>
        </p:sp>
        <p:sp>
          <p:nvSpPr>
            <p:cNvPr id="42" name="object 42"/>
            <p:cNvSpPr/>
            <p:nvPr/>
          </p:nvSpPr>
          <p:spPr>
            <a:xfrm>
              <a:off x="3472415" y="952038"/>
              <a:ext cx="0" cy="2365375"/>
            </a:xfrm>
            <a:custGeom>
              <a:avLst/>
              <a:gdLst/>
              <a:ahLst/>
              <a:cxnLst/>
              <a:rect l="l" t="t" r="r" b="b"/>
              <a:pathLst>
                <a:path h="2365375">
                  <a:moveTo>
                    <a:pt x="0" y="2254246"/>
                  </a:moveTo>
                  <a:lnTo>
                    <a:pt x="0" y="2365109"/>
                  </a:lnTo>
                </a:path>
                <a:path h="2365375">
                  <a:moveTo>
                    <a:pt x="0" y="1515143"/>
                  </a:moveTo>
                  <a:lnTo>
                    <a:pt x="0" y="1589069"/>
                  </a:lnTo>
                </a:path>
                <a:path h="2365375">
                  <a:moveTo>
                    <a:pt x="0" y="776039"/>
                  </a:moveTo>
                  <a:lnTo>
                    <a:pt x="0" y="849966"/>
                  </a:lnTo>
                </a:path>
                <a:path h="2365375">
                  <a:moveTo>
                    <a:pt x="0" y="0"/>
                  </a:moveTo>
                  <a:lnTo>
                    <a:pt x="0" y="110862"/>
                  </a:lnTo>
                </a:path>
              </a:pathLst>
            </a:custGeom>
            <a:ln w="5778">
              <a:solidFill>
                <a:srgbClr val="FFFFFF"/>
              </a:solidFill>
            </a:ln>
          </p:spPr>
          <p:txBody>
            <a:bodyPr wrap="square" lIns="0" tIns="0" rIns="0" bIns="0" rtlCol="0"/>
            <a:lstStyle/>
            <a:p>
              <a:endParaRPr/>
            </a:p>
          </p:txBody>
        </p:sp>
        <p:sp>
          <p:nvSpPr>
            <p:cNvPr id="43" name="object 43"/>
            <p:cNvSpPr/>
            <p:nvPr/>
          </p:nvSpPr>
          <p:spPr>
            <a:xfrm>
              <a:off x="3780703" y="952038"/>
              <a:ext cx="0" cy="2365375"/>
            </a:xfrm>
            <a:custGeom>
              <a:avLst/>
              <a:gdLst/>
              <a:ahLst/>
              <a:cxnLst/>
              <a:rect l="l" t="t" r="r" b="b"/>
              <a:pathLst>
                <a:path h="2365375">
                  <a:moveTo>
                    <a:pt x="0" y="2365109"/>
                  </a:moveTo>
                  <a:lnTo>
                    <a:pt x="0" y="0"/>
                  </a:lnTo>
                </a:path>
              </a:pathLst>
            </a:custGeom>
            <a:ln w="5778">
              <a:solidFill>
                <a:srgbClr val="FFFFFF"/>
              </a:solidFill>
            </a:ln>
          </p:spPr>
          <p:txBody>
            <a:bodyPr wrap="square" lIns="0" tIns="0" rIns="0" bIns="0" rtlCol="0"/>
            <a:lstStyle/>
            <a:p>
              <a:endParaRPr/>
            </a:p>
          </p:txBody>
        </p:sp>
        <p:sp>
          <p:nvSpPr>
            <p:cNvPr id="44" name="object 44"/>
            <p:cNvSpPr/>
            <p:nvPr/>
          </p:nvSpPr>
          <p:spPr>
            <a:xfrm>
              <a:off x="3617298" y="2541108"/>
              <a:ext cx="77470" cy="665480"/>
            </a:xfrm>
            <a:custGeom>
              <a:avLst/>
              <a:gdLst/>
              <a:ahLst/>
              <a:cxnLst/>
              <a:rect l="l" t="t" r="r" b="b"/>
              <a:pathLst>
                <a:path w="77470" h="665480">
                  <a:moveTo>
                    <a:pt x="77058" y="0"/>
                  </a:moveTo>
                  <a:lnTo>
                    <a:pt x="0" y="0"/>
                  </a:lnTo>
                  <a:lnTo>
                    <a:pt x="0" y="665176"/>
                  </a:lnTo>
                  <a:lnTo>
                    <a:pt x="77058" y="665176"/>
                  </a:lnTo>
                  <a:lnTo>
                    <a:pt x="77058" y="0"/>
                  </a:lnTo>
                  <a:close/>
                </a:path>
              </a:pathLst>
            </a:custGeom>
            <a:solidFill>
              <a:srgbClr val="7B3294"/>
            </a:solidFill>
          </p:spPr>
          <p:txBody>
            <a:bodyPr wrap="square" lIns="0" tIns="0" rIns="0" bIns="0" rtlCol="0"/>
            <a:lstStyle/>
            <a:p>
              <a:endParaRPr/>
            </a:p>
          </p:txBody>
        </p:sp>
        <p:sp>
          <p:nvSpPr>
            <p:cNvPr id="45" name="object 45"/>
            <p:cNvSpPr/>
            <p:nvPr/>
          </p:nvSpPr>
          <p:spPr>
            <a:xfrm>
              <a:off x="3490883" y="2541108"/>
              <a:ext cx="127000" cy="665480"/>
            </a:xfrm>
            <a:custGeom>
              <a:avLst/>
              <a:gdLst/>
              <a:ahLst/>
              <a:cxnLst/>
              <a:rect l="l" t="t" r="r" b="b"/>
              <a:pathLst>
                <a:path w="127000" h="665480">
                  <a:moveTo>
                    <a:pt x="126414" y="0"/>
                  </a:moveTo>
                  <a:lnTo>
                    <a:pt x="0" y="0"/>
                  </a:lnTo>
                  <a:lnTo>
                    <a:pt x="0" y="665176"/>
                  </a:lnTo>
                  <a:lnTo>
                    <a:pt x="126414" y="665176"/>
                  </a:lnTo>
                  <a:lnTo>
                    <a:pt x="126414" y="0"/>
                  </a:lnTo>
                  <a:close/>
                </a:path>
              </a:pathLst>
            </a:custGeom>
            <a:solidFill>
              <a:srgbClr val="C2A5CF"/>
            </a:solidFill>
          </p:spPr>
          <p:txBody>
            <a:bodyPr wrap="square" lIns="0" tIns="0" rIns="0" bIns="0" rtlCol="0"/>
            <a:lstStyle/>
            <a:p>
              <a:endParaRPr/>
            </a:p>
          </p:txBody>
        </p:sp>
        <p:sp>
          <p:nvSpPr>
            <p:cNvPr id="46" name="object 46"/>
            <p:cNvSpPr/>
            <p:nvPr/>
          </p:nvSpPr>
          <p:spPr>
            <a:xfrm>
              <a:off x="3074648" y="2541108"/>
              <a:ext cx="416559" cy="665480"/>
            </a:xfrm>
            <a:custGeom>
              <a:avLst/>
              <a:gdLst/>
              <a:ahLst/>
              <a:cxnLst/>
              <a:rect l="l" t="t" r="r" b="b"/>
              <a:pathLst>
                <a:path w="416560" h="665480">
                  <a:moveTo>
                    <a:pt x="416235" y="0"/>
                  </a:moveTo>
                  <a:lnTo>
                    <a:pt x="0" y="0"/>
                  </a:lnTo>
                  <a:lnTo>
                    <a:pt x="0" y="665176"/>
                  </a:lnTo>
                  <a:lnTo>
                    <a:pt x="416235" y="665176"/>
                  </a:lnTo>
                  <a:lnTo>
                    <a:pt x="416235" y="0"/>
                  </a:lnTo>
                  <a:close/>
                </a:path>
              </a:pathLst>
            </a:custGeom>
            <a:solidFill>
              <a:srgbClr val="A6DBA0"/>
            </a:solidFill>
          </p:spPr>
          <p:txBody>
            <a:bodyPr wrap="square" lIns="0" tIns="0" rIns="0" bIns="0" rtlCol="0"/>
            <a:lstStyle/>
            <a:p>
              <a:endParaRPr/>
            </a:p>
          </p:txBody>
        </p:sp>
        <p:sp>
          <p:nvSpPr>
            <p:cNvPr id="47" name="object 47"/>
            <p:cNvSpPr/>
            <p:nvPr/>
          </p:nvSpPr>
          <p:spPr>
            <a:xfrm>
              <a:off x="2855730" y="2541108"/>
              <a:ext cx="219075" cy="665480"/>
            </a:xfrm>
            <a:custGeom>
              <a:avLst/>
              <a:gdLst/>
              <a:ahLst/>
              <a:cxnLst/>
              <a:rect l="l" t="t" r="r" b="b"/>
              <a:pathLst>
                <a:path w="219075" h="665480">
                  <a:moveTo>
                    <a:pt x="218917" y="0"/>
                  </a:moveTo>
                  <a:lnTo>
                    <a:pt x="0" y="0"/>
                  </a:lnTo>
                  <a:lnTo>
                    <a:pt x="0" y="665176"/>
                  </a:lnTo>
                  <a:lnTo>
                    <a:pt x="218917" y="665176"/>
                  </a:lnTo>
                  <a:lnTo>
                    <a:pt x="218917" y="0"/>
                  </a:lnTo>
                  <a:close/>
                </a:path>
              </a:pathLst>
            </a:custGeom>
            <a:solidFill>
              <a:srgbClr val="008837"/>
            </a:solidFill>
          </p:spPr>
          <p:txBody>
            <a:bodyPr wrap="square" lIns="0" tIns="0" rIns="0" bIns="0" rtlCol="0"/>
            <a:lstStyle/>
            <a:p>
              <a:endParaRPr/>
            </a:p>
          </p:txBody>
        </p:sp>
        <p:sp>
          <p:nvSpPr>
            <p:cNvPr id="48" name="object 48"/>
            <p:cNvSpPr/>
            <p:nvPr/>
          </p:nvSpPr>
          <p:spPr>
            <a:xfrm>
              <a:off x="3675888" y="1802005"/>
              <a:ext cx="71120" cy="665480"/>
            </a:xfrm>
            <a:custGeom>
              <a:avLst/>
              <a:gdLst/>
              <a:ahLst/>
              <a:cxnLst/>
              <a:rect l="l" t="t" r="r" b="b"/>
              <a:pathLst>
                <a:path w="71120" h="665480">
                  <a:moveTo>
                    <a:pt x="70902" y="0"/>
                  </a:moveTo>
                  <a:lnTo>
                    <a:pt x="0" y="0"/>
                  </a:lnTo>
                  <a:lnTo>
                    <a:pt x="0" y="665176"/>
                  </a:lnTo>
                  <a:lnTo>
                    <a:pt x="70902" y="665176"/>
                  </a:lnTo>
                  <a:lnTo>
                    <a:pt x="70902" y="0"/>
                  </a:lnTo>
                  <a:close/>
                </a:path>
              </a:pathLst>
            </a:custGeom>
            <a:solidFill>
              <a:srgbClr val="7B3294"/>
            </a:solidFill>
          </p:spPr>
          <p:txBody>
            <a:bodyPr wrap="square" lIns="0" tIns="0" rIns="0" bIns="0" rtlCol="0"/>
            <a:lstStyle/>
            <a:p>
              <a:endParaRPr/>
            </a:p>
          </p:txBody>
        </p:sp>
        <p:sp>
          <p:nvSpPr>
            <p:cNvPr id="49" name="object 49"/>
            <p:cNvSpPr/>
            <p:nvPr/>
          </p:nvSpPr>
          <p:spPr>
            <a:xfrm>
              <a:off x="3580308" y="1802005"/>
              <a:ext cx="95885" cy="665480"/>
            </a:xfrm>
            <a:custGeom>
              <a:avLst/>
              <a:gdLst/>
              <a:ahLst/>
              <a:cxnLst/>
              <a:rect l="l" t="t" r="r" b="b"/>
              <a:pathLst>
                <a:path w="95885" h="665480">
                  <a:moveTo>
                    <a:pt x="95580" y="0"/>
                  </a:moveTo>
                  <a:lnTo>
                    <a:pt x="0" y="0"/>
                  </a:lnTo>
                  <a:lnTo>
                    <a:pt x="0" y="665176"/>
                  </a:lnTo>
                  <a:lnTo>
                    <a:pt x="95580" y="665176"/>
                  </a:lnTo>
                  <a:lnTo>
                    <a:pt x="95580" y="0"/>
                  </a:lnTo>
                  <a:close/>
                </a:path>
              </a:pathLst>
            </a:custGeom>
            <a:solidFill>
              <a:srgbClr val="C2A5CF"/>
            </a:solidFill>
          </p:spPr>
          <p:txBody>
            <a:bodyPr wrap="square" lIns="0" tIns="0" rIns="0" bIns="0" rtlCol="0"/>
            <a:lstStyle/>
            <a:p>
              <a:endParaRPr/>
            </a:p>
          </p:txBody>
        </p:sp>
        <p:sp>
          <p:nvSpPr>
            <p:cNvPr id="50" name="object 50"/>
            <p:cNvSpPr/>
            <p:nvPr/>
          </p:nvSpPr>
          <p:spPr>
            <a:xfrm>
              <a:off x="3231897" y="1802005"/>
              <a:ext cx="348615" cy="665480"/>
            </a:xfrm>
            <a:custGeom>
              <a:avLst/>
              <a:gdLst/>
              <a:ahLst/>
              <a:cxnLst/>
              <a:rect l="l" t="t" r="r" b="b"/>
              <a:pathLst>
                <a:path w="348614" h="665480">
                  <a:moveTo>
                    <a:pt x="348410" y="0"/>
                  </a:moveTo>
                  <a:lnTo>
                    <a:pt x="0" y="0"/>
                  </a:lnTo>
                  <a:lnTo>
                    <a:pt x="0" y="665176"/>
                  </a:lnTo>
                  <a:lnTo>
                    <a:pt x="348410" y="665176"/>
                  </a:lnTo>
                  <a:lnTo>
                    <a:pt x="348410" y="0"/>
                  </a:lnTo>
                  <a:close/>
                </a:path>
              </a:pathLst>
            </a:custGeom>
            <a:solidFill>
              <a:srgbClr val="A6DBA0"/>
            </a:solidFill>
          </p:spPr>
          <p:txBody>
            <a:bodyPr wrap="square" lIns="0" tIns="0" rIns="0" bIns="0" rtlCol="0"/>
            <a:lstStyle/>
            <a:p>
              <a:endParaRPr/>
            </a:p>
          </p:txBody>
        </p:sp>
        <p:sp>
          <p:nvSpPr>
            <p:cNvPr id="51" name="object 51"/>
            <p:cNvSpPr/>
            <p:nvPr/>
          </p:nvSpPr>
          <p:spPr>
            <a:xfrm>
              <a:off x="2855730" y="1802005"/>
              <a:ext cx="376555" cy="665480"/>
            </a:xfrm>
            <a:custGeom>
              <a:avLst/>
              <a:gdLst/>
              <a:ahLst/>
              <a:cxnLst/>
              <a:rect l="l" t="t" r="r" b="b"/>
              <a:pathLst>
                <a:path w="376555" h="665480">
                  <a:moveTo>
                    <a:pt x="376166" y="0"/>
                  </a:moveTo>
                  <a:lnTo>
                    <a:pt x="0" y="0"/>
                  </a:lnTo>
                  <a:lnTo>
                    <a:pt x="0" y="665176"/>
                  </a:lnTo>
                  <a:lnTo>
                    <a:pt x="376166" y="665176"/>
                  </a:lnTo>
                  <a:lnTo>
                    <a:pt x="376166" y="0"/>
                  </a:lnTo>
                  <a:close/>
                </a:path>
              </a:pathLst>
            </a:custGeom>
            <a:solidFill>
              <a:srgbClr val="008837"/>
            </a:solidFill>
          </p:spPr>
          <p:txBody>
            <a:bodyPr wrap="square" lIns="0" tIns="0" rIns="0" bIns="0" rtlCol="0"/>
            <a:lstStyle/>
            <a:p>
              <a:endParaRPr/>
            </a:p>
          </p:txBody>
        </p:sp>
        <p:sp>
          <p:nvSpPr>
            <p:cNvPr id="52" name="object 52"/>
            <p:cNvSpPr/>
            <p:nvPr/>
          </p:nvSpPr>
          <p:spPr>
            <a:xfrm>
              <a:off x="3558707" y="1062901"/>
              <a:ext cx="123825" cy="665480"/>
            </a:xfrm>
            <a:custGeom>
              <a:avLst/>
              <a:gdLst/>
              <a:ahLst/>
              <a:cxnLst/>
              <a:rect l="l" t="t" r="r" b="b"/>
              <a:pathLst>
                <a:path w="123825" h="665480">
                  <a:moveTo>
                    <a:pt x="123336" y="0"/>
                  </a:moveTo>
                  <a:lnTo>
                    <a:pt x="0" y="0"/>
                  </a:lnTo>
                  <a:lnTo>
                    <a:pt x="0" y="665176"/>
                  </a:lnTo>
                  <a:lnTo>
                    <a:pt x="123336" y="665176"/>
                  </a:lnTo>
                  <a:lnTo>
                    <a:pt x="123336" y="0"/>
                  </a:lnTo>
                  <a:close/>
                </a:path>
              </a:pathLst>
            </a:custGeom>
            <a:solidFill>
              <a:srgbClr val="7B3294"/>
            </a:solidFill>
          </p:spPr>
          <p:txBody>
            <a:bodyPr wrap="square" lIns="0" tIns="0" rIns="0" bIns="0" rtlCol="0"/>
            <a:lstStyle/>
            <a:p>
              <a:endParaRPr/>
            </a:p>
          </p:txBody>
        </p:sp>
        <p:sp>
          <p:nvSpPr>
            <p:cNvPr id="53" name="object 53"/>
            <p:cNvSpPr/>
            <p:nvPr/>
          </p:nvSpPr>
          <p:spPr>
            <a:xfrm>
              <a:off x="3392224" y="1062901"/>
              <a:ext cx="167005" cy="665480"/>
            </a:xfrm>
            <a:custGeom>
              <a:avLst/>
              <a:gdLst/>
              <a:ahLst/>
              <a:cxnLst/>
              <a:rect l="l" t="t" r="r" b="b"/>
              <a:pathLst>
                <a:path w="167004" h="665480">
                  <a:moveTo>
                    <a:pt x="166483" y="0"/>
                  </a:moveTo>
                  <a:lnTo>
                    <a:pt x="0" y="0"/>
                  </a:lnTo>
                  <a:lnTo>
                    <a:pt x="0" y="665176"/>
                  </a:lnTo>
                  <a:lnTo>
                    <a:pt x="166483" y="665176"/>
                  </a:lnTo>
                  <a:lnTo>
                    <a:pt x="166483" y="0"/>
                  </a:lnTo>
                  <a:close/>
                </a:path>
              </a:pathLst>
            </a:custGeom>
            <a:solidFill>
              <a:srgbClr val="C2A5CF"/>
            </a:solidFill>
          </p:spPr>
          <p:txBody>
            <a:bodyPr wrap="square" lIns="0" tIns="0" rIns="0" bIns="0" rtlCol="0"/>
            <a:lstStyle/>
            <a:p>
              <a:endParaRPr/>
            </a:p>
          </p:txBody>
        </p:sp>
        <p:sp>
          <p:nvSpPr>
            <p:cNvPr id="54" name="object 54"/>
            <p:cNvSpPr/>
            <p:nvPr/>
          </p:nvSpPr>
          <p:spPr>
            <a:xfrm>
              <a:off x="3025291" y="1062901"/>
              <a:ext cx="367030" cy="665480"/>
            </a:xfrm>
            <a:custGeom>
              <a:avLst/>
              <a:gdLst/>
              <a:ahLst/>
              <a:cxnLst/>
              <a:rect l="l" t="t" r="r" b="b"/>
              <a:pathLst>
                <a:path w="367029" h="665480">
                  <a:moveTo>
                    <a:pt x="366932" y="0"/>
                  </a:moveTo>
                  <a:lnTo>
                    <a:pt x="0" y="0"/>
                  </a:lnTo>
                  <a:lnTo>
                    <a:pt x="0" y="665176"/>
                  </a:lnTo>
                  <a:lnTo>
                    <a:pt x="366932" y="665176"/>
                  </a:lnTo>
                  <a:lnTo>
                    <a:pt x="366932" y="0"/>
                  </a:lnTo>
                  <a:close/>
                </a:path>
              </a:pathLst>
            </a:custGeom>
            <a:solidFill>
              <a:srgbClr val="A6DBA0"/>
            </a:solidFill>
          </p:spPr>
          <p:txBody>
            <a:bodyPr wrap="square" lIns="0" tIns="0" rIns="0" bIns="0" rtlCol="0"/>
            <a:lstStyle/>
            <a:p>
              <a:endParaRPr/>
            </a:p>
          </p:txBody>
        </p:sp>
        <p:sp>
          <p:nvSpPr>
            <p:cNvPr id="55" name="object 55"/>
            <p:cNvSpPr/>
            <p:nvPr/>
          </p:nvSpPr>
          <p:spPr>
            <a:xfrm>
              <a:off x="2855730" y="1062901"/>
              <a:ext cx="170180" cy="665480"/>
            </a:xfrm>
            <a:custGeom>
              <a:avLst/>
              <a:gdLst/>
              <a:ahLst/>
              <a:cxnLst/>
              <a:rect l="l" t="t" r="r" b="b"/>
              <a:pathLst>
                <a:path w="170180" h="665480">
                  <a:moveTo>
                    <a:pt x="169561" y="0"/>
                  </a:moveTo>
                  <a:lnTo>
                    <a:pt x="0" y="0"/>
                  </a:lnTo>
                  <a:lnTo>
                    <a:pt x="0" y="665176"/>
                  </a:lnTo>
                  <a:lnTo>
                    <a:pt x="169561" y="665176"/>
                  </a:lnTo>
                  <a:lnTo>
                    <a:pt x="169561" y="0"/>
                  </a:lnTo>
                  <a:close/>
                </a:path>
              </a:pathLst>
            </a:custGeom>
            <a:solidFill>
              <a:srgbClr val="008837"/>
            </a:solidFill>
          </p:spPr>
          <p:txBody>
            <a:bodyPr wrap="square" lIns="0" tIns="0" rIns="0" bIns="0" rtlCol="0"/>
            <a:lstStyle/>
            <a:p>
              <a:endParaRPr/>
            </a:p>
          </p:txBody>
        </p:sp>
      </p:grpSp>
      <p:sp>
        <p:nvSpPr>
          <p:cNvPr id="56" name="object 56"/>
          <p:cNvSpPr txBox="1"/>
          <p:nvPr/>
        </p:nvSpPr>
        <p:spPr>
          <a:xfrm>
            <a:off x="2567034" y="2829838"/>
            <a:ext cx="230504" cy="83820"/>
          </a:xfrm>
          <a:prstGeom prst="rect">
            <a:avLst/>
          </a:prstGeom>
        </p:spPr>
        <p:txBody>
          <a:bodyPr vert="horz" wrap="square" lIns="0" tIns="16510" rIns="0" bIns="0" rtlCol="0">
            <a:spAutoFit/>
          </a:bodyPr>
          <a:lstStyle/>
          <a:p>
            <a:pPr marL="12700">
              <a:lnSpc>
                <a:spcPct val="100000"/>
              </a:lnSpc>
              <a:spcBef>
                <a:spcPts val="130"/>
              </a:spcBef>
            </a:pPr>
            <a:r>
              <a:rPr sz="350" spc="20" dirty="0">
                <a:solidFill>
                  <a:srgbClr val="4D4D4D"/>
                </a:solidFill>
                <a:latin typeface="Microsoft Sans Serif"/>
                <a:cs typeface="Microsoft Sans Serif"/>
              </a:rPr>
              <a:t>mode</a:t>
            </a:r>
            <a:r>
              <a:rPr sz="350" spc="5" dirty="0">
                <a:solidFill>
                  <a:srgbClr val="4D4D4D"/>
                </a:solidFill>
                <a:latin typeface="Microsoft Sans Serif"/>
                <a:cs typeface="Microsoft Sans Serif"/>
              </a:rPr>
              <a:t>r</a:t>
            </a:r>
            <a:r>
              <a:rPr sz="350" spc="15" dirty="0">
                <a:solidFill>
                  <a:srgbClr val="4D4D4D"/>
                </a:solidFill>
                <a:latin typeface="Microsoft Sans Serif"/>
                <a:cs typeface="Microsoft Sans Serif"/>
              </a:rPr>
              <a:t>ate</a:t>
            </a:r>
            <a:endParaRPr sz="350">
              <a:latin typeface="Microsoft Sans Serif"/>
              <a:cs typeface="Microsoft Sans Serif"/>
            </a:endParaRPr>
          </a:p>
        </p:txBody>
      </p:sp>
      <p:sp>
        <p:nvSpPr>
          <p:cNvPr id="57" name="object 57"/>
          <p:cNvSpPr txBox="1"/>
          <p:nvPr/>
        </p:nvSpPr>
        <p:spPr>
          <a:xfrm>
            <a:off x="2642743" y="2090735"/>
            <a:ext cx="154940" cy="83820"/>
          </a:xfrm>
          <a:prstGeom prst="rect">
            <a:avLst/>
          </a:prstGeom>
        </p:spPr>
        <p:txBody>
          <a:bodyPr vert="horz" wrap="square" lIns="0" tIns="16510" rIns="0" bIns="0" rtlCol="0">
            <a:spAutoFit/>
          </a:bodyPr>
          <a:lstStyle/>
          <a:p>
            <a:pPr marL="12700">
              <a:lnSpc>
                <a:spcPct val="100000"/>
              </a:lnSpc>
              <a:spcBef>
                <a:spcPts val="130"/>
              </a:spcBef>
            </a:pPr>
            <a:r>
              <a:rPr sz="350" spc="10" dirty="0">
                <a:solidFill>
                  <a:srgbClr val="4D4D4D"/>
                </a:solidFill>
                <a:latin typeface="Microsoft Sans Serif"/>
                <a:cs typeface="Microsoft Sans Serif"/>
              </a:rPr>
              <a:t>libe</a:t>
            </a:r>
            <a:r>
              <a:rPr sz="350" spc="5" dirty="0">
                <a:solidFill>
                  <a:srgbClr val="4D4D4D"/>
                </a:solidFill>
                <a:latin typeface="Microsoft Sans Serif"/>
                <a:cs typeface="Microsoft Sans Serif"/>
              </a:rPr>
              <a:t>r</a:t>
            </a:r>
            <a:r>
              <a:rPr sz="350" spc="10" dirty="0">
                <a:solidFill>
                  <a:srgbClr val="4D4D4D"/>
                </a:solidFill>
                <a:latin typeface="Microsoft Sans Serif"/>
                <a:cs typeface="Microsoft Sans Serif"/>
              </a:rPr>
              <a:t>al</a:t>
            </a:r>
            <a:endParaRPr sz="350">
              <a:latin typeface="Microsoft Sans Serif"/>
              <a:cs typeface="Microsoft Sans Serif"/>
            </a:endParaRPr>
          </a:p>
        </p:txBody>
      </p:sp>
      <p:sp>
        <p:nvSpPr>
          <p:cNvPr id="58" name="object 58"/>
          <p:cNvSpPr txBox="1"/>
          <p:nvPr/>
        </p:nvSpPr>
        <p:spPr>
          <a:xfrm>
            <a:off x="2455793" y="1351631"/>
            <a:ext cx="341630" cy="83820"/>
          </a:xfrm>
          <a:prstGeom prst="rect">
            <a:avLst/>
          </a:prstGeom>
        </p:spPr>
        <p:txBody>
          <a:bodyPr vert="horz" wrap="square" lIns="0" tIns="16510" rIns="0" bIns="0" rtlCol="0">
            <a:spAutoFit/>
          </a:bodyPr>
          <a:lstStyle/>
          <a:p>
            <a:pPr marL="12700">
              <a:lnSpc>
                <a:spcPct val="100000"/>
              </a:lnSpc>
              <a:spcBef>
                <a:spcPts val="130"/>
              </a:spcBef>
            </a:pPr>
            <a:r>
              <a:rPr sz="350" spc="10" dirty="0">
                <a:solidFill>
                  <a:srgbClr val="4D4D4D"/>
                </a:solidFill>
                <a:latin typeface="Microsoft Sans Serif"/>
                <a:cs typeface="Microsoft Sans Serif"/>
              </a:rPr>
              <a:t>fundamentalist</a:t>
            </a:r>
            <a:endParaRPr sz="350">
              <a:latin typeface="Microsoft Sans Serif"/>
              <a:cs typeface="Microsoft Sans Serif"/>
            </a:endParaRPr>
          </a:p>
        </p:txBody>
      </p:sp>
      <p:sp>
        <p:nvSpPr>
          <p:cNvPr id="59" name="object 59"/>
          <p:cNvSpPr/>
          <p:nvPr/>
        </p:nvSpPr>
        <p:spPr>
          <a:xfrm>
            <a:off x="2796384" y="1395490"/>
            <a:ext cx="984885" cy="1936750"/>
          </a:xfrm>
          <a:custGeom>
            <a:avLst/>
            <a:gdLst/>
            <a:ahLst/>
            <a:cxnLst/>
            <a:rect l="l" t="t" r="r" b="b"/>
            <a:pathLst>
              <a:path w="984885" h="1936750">
                <a:moveTo>
                  <a:pt x="0" y="1478206"/>
                </a:moveTo>
                <a:lnTo>
                  <a:pt x="14796" y="1478206"/>
                </a:lnTo>
              </a:path>
              <a:path w="984885" h="1936750">
                <a:moveTo>
                  <a:pt x="0" y="739103"/>
                </a:moveTo>
                <a:lnTo>
                  <a:pt x="14796" y="739103"/>
                </a:lnTo>
              </a:path>
              <a:path w="984885" h="1936750">
                <a:moveTo>
                  <a:pt x="0" y="0"/>
                </a:moveTo>
                <a:lnTo>
                  <a:pt x="14796" y="0"/>
                </a:lnTo>
              </a:path>
              <a:path w="984885" h="1936750">
                <a:moveTo>
                  <a:pt x="59346" y="1936454"/>
                </a:moveTo>
                <a:lnTo>
                  <a:pt x="59346" y="1921658"/>
                </a:lnTo>
              </a:path>
              <a:path w="984885" h="1936750">
                <a:moveTo>
                  <a:pt x="367688" y="1936454"/>
                </a:moveTo>
                <a:lnTo>
                  <a:pt x="367688" y="1921658"/>
                </a:lnTo>
              </a:path>
              <a:path w="984885" h="1936750">
                <a:moveTo>
                  <a:pt x="676030" y="1936454"/>
                </a:moveTo>
                <a:lnTo>
                  <a:pt x="676030" y="1921658"/>
                </a:lnTo>
              </a:path>
              <a:path w="984885" h="1936750">
                <a:moveTo>
                  <a:pt x="984319" y="1936454"/>
                </a:moveTo>
                <a:lnTo>
                  <a:pt x="984319" y="1921658"/>
                </a:lnTo>
              </a:path>
            </a:pathLst>
          </a:custGeom>
          <a:ln w="5778">
            <a:solidFill>
              <a:srgbClr val="333333"/>
            </a:solidFill>
          </a:ln>
        </p:spPr>
        <p:txBody>
          <a:bodyPr wrap="square" lIns="0" tIns="0" rIns="0" bIns="0" rtlCol="0"/>
          <a:lstStyle/>
          <a:p>
            <a:endParaRPr/>
          </a:p>
        </p:txBody>
      </p:sp>
      <p:sp>
        <p:nvSpPr>
          <p:cNvPr id="60" name="object 60"/>
          <p:cNvSpPr txBox="1"/>
          <p:nvPr/>
        </p:nvSpPr>
        <p:spPr>
          <a:xfrm>
            <a:off x="2829530" y="3317354"/>
            <a:ext cx="52705"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0</a:t>
            </a:r>
            <a:endParaRPr sz="350">
              <a:latin typeface="Microsoft Sans Serif"/>
              <a:cs typeface="Microsoft Sans Serif"/>
            </a:endParaRPr>
          </a:p>
        </p:txBody>
      </p:sp>
      <p:sp>
        <p:nvSpPr>
          <p:cNvPr id="61" name="object 61"/>
          <p:cNvSpPr txBox="1"/>
          <p:nvPr/>
        </p:nvSpPr>
        <p:spPr>
          <a:xfrm>
            <a:off x="3110818" y="3317354"/>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100</a:t>
            </a:r>
            <a:endParaRPr sz="350">
              <a:latin typeface="Microsoft Sans Serif"/>
              <a:cs typeface="Microsoft Sans Serif"/>
            </a:endParaRPr>
          </a:p>
        </p:txBody>
      </p:sp>
      <p:sp>
        <p:nvSpPr>
          <p:cNvPr id="62" name="object 62"/>
          <p:cNvSpPr txBox="1"/>
          <p:nvPr/>
        </p:nvSpPr>
        <p:spPr>
          <a:xfrm>
            <a:off x="3419161" y="3317354"/>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200</a:t>
            </a:r>
            <a:endParaRPr sz="350">
              <a:latin typeface="Microsoft Sans Serif"/>
              <a:cs typeface="Microsoft Sans Serif"/>
            </a:endParaRPr>
          </a:p>
        </p:txBody>
      </p:sp>
      <p:sp>
        <p:nvSpPr>
          <p:cNvPr id="63" name="object 63"/>
          <p:cNvSpPr txBox="1"/>
          <p:nvPr/>
        </p:nvSpPr>
        <p:spPr>
          <a:xfrm>
            <a:off x="3727503" y="3317354"/>
            <a:ext cx="106680" cy="83820"/>
          </a:xfrm>
          <a:prstGeom prst="rect">
            <a:avLst/>
          </a:prstGeom>
        </p:spPr>
        <p:txBody>
          <a:bodyPr vert="horz" wrap="square" lIns="0" tIns="16510" rIns="0" bIns="0" rtlCol="0">
            <a:spAutoFit/>
          </a:bodyPr>
          <a:lstStyle/>
          <a:p>
            <a:pPr marL="12700">
              <a:lnSpc>
                <a:spcPct val="100000"/>
              </a:lnSpc>
              <a:spcBef>
                <a:spcPts val="130"/>
              </a:spcBef>
            </a:pPr>
            <a:r>
              <a:rPr sz="350" spc="15" dirty="0">
                <a:solidFill>
                  <a:srgbClr val="4D4D4D"/>
                </a:solidFill>
                <a:latin typeface="Microsoft Sans Serif"/>
                <a:cs typeface="Microsoft Sans Serif"/>
              </a:rPr>
              <a:t>300</a:t>
            </a:r>
            <a:endParaRPr sz="350">
              <a:latin typeface="Microsoft Sans Serif"/>
              <a:cs typeface="Microsoft Sans Serif"/>
            </a:endParaRPr>
          </a:p>
        </p:txBody>
      </p:sp>
      <p:sp>
        <p:nvSpPr>
          <p:cNvPr id="64" name="object 64"/>
          <p:cNvSpPr txBox="1"/>
          <p:nvPr/>
        </p:nvSpPr>
        <p:spPr>
          <a:xfrm>
            <a:off x="3215903" y="3374702"/>
            <a:ext cx="170815"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Microsoft Sans Serif"/>
                <a:cs typeface="Microsoft Sans Serif"/>
              </a:rPr>
              <a:t>count</a:t>
            </a:r>
            <a:endParaRPr sz="450">
              <a:latin typeface="Microsoft Sans Serif"/>
              <a:cs typeface="Microsoft Sans Serif"/>
            </a:endParaRPr>
          </a:p>
        </p:txBody>
      </p:sp>
      <p:sp>
        <p:nvSpPr>
          <p:cNvPr id="65" name="object 65"/>
          <p:cNvSpPr txBox="1"/>
          <p:nvPr/>
        </p:nvSpPr>
        <p:spPr>
          <a:xfrm>
            <a:off x="2374156" y="2050899"/>
            <a:ext cx="92075" cy="167640"/>
          </a:xfrm>
          <a:prstGeom prst="rect">
            <a:avLst/>
          </a:prstGeom>
        </p:spPr>
        <p:txBody>
          <a:bodyPr vert="vert270" wrap="square" lIns="0" tIns="8890" rIns="0" bIns="0" rtlCol="0">
            <a:spAutoFit/>
          </a:bodyPr>
          <a:lstStyle/>
          <a:p>
            <a:pPr marL="12700">
              <a:lnSpc>
                <a:spcPct val="100000"/>
              </a:lnSpc>
              <a:spcBef>
                <a:spcPts val="70"/>
              </a:spcBef>
            </a:pPr>
            <a:r>
              <a:rPr sz="450" dirty="0">
                <a:latin typeface="Microsoft Sans Serif"/>
                <a:cs typeface="Microsoft Sans Serif"/>
              </a:rPr>
              <a:t>belief</a:t>
            </a:r>
            <a:endParaRPr sz="450">
              <a:latin typeface="Microsoft Sans Serif"/>
              <a:cs typeface="Microsoft Sans Serif"/>
            </a:endParaRPr>
          </a:p>
        </p:txBody>
      </p:sp>
      <p:pic>
        <p:nvPicPr>
          <p:cNvPr id="66" name="object 66"/>
          <p:cNvPicPr/>
          <p:nvPr/>
        </p:nvPicPr>
        <p:blipFill>
          <a:blip r:embed="rId3" cstate="print"/>
          <a:stretch>
            <a:fillRect/>
          </a:stretch>
        </p:blipFill>
        <p:spPr>
          <a:xfrm>
            <a:off x="3880118" y="1990628"/>
            <a:ext cx="93312" cy="373250"/>
          </a:xfrm>
          <a:prstGeom prst="rect">
            <a:avLst/>
          </a:prstGeom>
        </p:spPr>
      </p:pic>
      <p:sp>
        <p:nvSpPr>
          <p:cNvPr id="67" name="object 67"/>
          <p:cNvSpPr txBox="1"/>
          <p:nvPr/>
        </p:nvSpPr>
        <p:spPr>
          <a:xfrm>
            <a:off x="3867418" y="1882401"/>
            <a:ext cx="304800" cy="474980"/>
          </a:xfrm>
          <a:prstGeom prst="rect">
            <a:avLst/>
          </a:prstGeom>
        </p:spPr>
        <p:txBody>
          <a:bodyPr vert="horz" wrap="square" lIns="0" tIns="14604" rIns="0" bIns="0" rtlCol="0">
            <a:spAutoFit/>
          </a:bodyPr>
          <a:lstStyle/>
          <a:p>
            <a:pPr algn="ctr">
              <a:lnSpc>
                <a:spcPct val="100000"/>
              </a:lnSpc>
              <a:spcBef>
                <a:spcPts val="114"/>
              </a:spcBef>
            </a:pPr>
            <a:r>
              <a:rPr sz="450" spc="5" dirty="0">
                <a:latin typeface="Microsoft Sans Serif"/>
                <a:cs typeface="Microsoft Sans Serif"/>
              </a:rPr>
              <a:t>Real</a:t>
            </a:r>
            <a:r>
              <a:rPr sz="450" spc="-20" dirty="0">
                <a:latin typeface="Microsoft Sans Serif"/>
                <a:cs typeface="Microsoft Sans Serif"/>
              </a:rPr>
              <a:t> </a:t>
            </a:r>
            <a:r>
              <a:rPr sz="450" dirty="0">
                <a:latin typeface="Microsoft Sans Serif"/>
                <a:cs typeface="Microsoft Sans Serif"/>
              </a:rPr>
              <a:t>value</a:t>
            </a:r>
            <a:endParaRPr sz="450">
              <a:latin typeface="Microsoft Sans Serif"/>
              <a:cs typeface="Microsoft Sans Serif"/>
            </a:endParaRPr>
          </a:p>
          <a:p>
            <a:pPr algn="ctr">
              <a:lnSpc>
                <a:spcPct val="100000"/>
              </a:lnSpc>
              <a:spcBef>
                <a:spcPts val="350"/>
              </a:spcBef>
            </a:pPr>
            <a:r>
              <a:rPr sz="350" spc="15" dirty="0">
                <a:latin typeface="Microsoft Sans Serif"/>
                <a:cs typeface="Microsoft Sans Serif"/>
              </a:rPr>
              <a:t>1</a:t>
            </a:r>
            <a:endParaRPr sz="350">
              <a:latin typeface="Microsoft Sans Serif"/>
              <a:cs typeface="Microsoft Sans Serif"/>
            </a:endParaRPr>
          </a:p>
          <a:p>
            <a:pPr algn="ctr">
              <a:lnSpc>
                <a:spcPct val="100000"/>
              </a:lnSpc>
              <a:spcBef>
                <a:spcPts val="315"/>
              </a:spcBef>
            </a:pPr>
            <a:r>
              <a:rPr sz="350" spc="15" dirty="0">
                <a:latin typeface="Microsoft Sans Serif"/>
                <a:cs typeface="Microsoft Sans Serif"/>
              </a:rPr>
              <a:t>2</a:t>
            </a:r>
            <a:endParaRPr sz="350">
              <a:latin typeface="Microsoft Sans Serif"/>
              <a:cs typeface="Microsoft Sans Serif"/>
            </a:endParaRPr>
          </a:p>
          <a:p>
            <a:pPr algn="ctr">
              <a:lnSpc>
                <a:spcPct val="100000"/>
              </a:lnSpc>
              <a:spcBef>
                <a:spcPts val="315"/>
              </a:spcBef>
            </a:pPr>
            <a:r>
              <a:rPr sz="350" spc="15" dirty="0">
                <a:latin typeface="Microsoft Sans Serif"/>
                <a:cs typeface="Microsoft Sans Serif"/>
              </a:rPr>
              <a:t>3</a:t>
            </a:r>
            <a:endParaRPr sz="350">
              <a:latin typeface="Microsoft Sans Serif"/>
              <a:cs typeface="Microsoft Sans Serif"/>
            </a:endParaRPr>
          </a:p>
          <a:p>
            <a:pPr algn="ctr">
              <a:lnSpc>
                <a:spcPct val="100000"/>
              </a:lnSpc>
              <a:spcBef>
                <a:spcPts val="315"/>
              </a:spcBef>
            </a:pPr>
            <a:r>
              <a:rPr sz="350" spc="15" dirty="0">
                <a:latin typeface="Microsoft Sans Serif"/>
                <a:cs typeface="Microsoft Sans Serif"/>
              </a:rPr>
              <a:t>4</a:t>
            </a:r>
            <a:endParaRPr sz="350">
              <a:latin typeface="Microsoft Sans Serif"/>
              <a:cs typeface="Microsoft Sans Serif"/>
            </a:endParaRPr>
          </a:p>
        </p:txBody>
      </p:sp>
      <p:sp>
        <p:nvSpPr>
          <p:cNvPr id="68" name="object 68"/>
          <p:cNvSpPr txBox="1"/>
          <p:nvPr/>
        </p:nvSpPr>
        <p:spPr>
          <a:xfrm>
            <a:off x="2798480" y="824101"/>
            <a:ext cx="326390" cy="109855"/>
          </a:xfrm>
          <a:prstGeom prst="rect">
            <a:avLst/>
          </a:prstGeom>
        </p:spPr>
        <p:txBody>
          <a:bodyPr vert="horz" wrap="square" lIns="0" tIns="12700" rIns="0" bIns="0" rtlCol="0">
            <a:spAutoFit/>
          </a:bodyPr>
          <a:lstStyle/>
          <a:p>
            <a:pPr marL="12700">
              <a:lnSpc>
                <a:spcPct val="100000"/>
              </a:lnSpc>
              <a:spcBef>
                <a:spcPts val="100"/>
              </a:spcBef>
            </a:pPr>
            <a:r>
              <a:rPr sz="550" dirty="0">
                <a:latin typeface="Microsoft Sans Serif"/>
                <a:cs typeface="Microsoft Sans Serif"/>
              </a:rPr>
              <a:t>Real</a:t>
            </a:r>
            <a:r>
              <a:rPr sz="550" spc="5" dirty="0">
                <a:latin typeface="Microsoft Sans Serif"/>
                <a:cs typeface="Microsoft Sans Serif"/>
              </a:rPr>
              <a:t> </a:t>
            </a:r>
            <a:r>
              <a:rPr sz="550" dirty="0">
                <a:latin typeface="Microsoft Sans Serif"/>
                <a:cs typeface="Microsoft Sans Serif"/>
              </a:rPr>
              <a:t>data</a:t>
            </a:r>
            <a:endParaRPr sz="550">
              <a:latin typeface="Microsoft Sans Serif"/>
              <a:cs typeface="Microsoft Sans Serif"/>
            </a:endParaRPr>
          </a:p>
        </p:txBody>
      </p:sp>
      <p:sp>
        <p:nvSpPr>
          <p:cNvPr id="69" name="object 69"/>
          <p:cNvSpPr txBox="1"/>
          <p:nvPr/>
        </p:nvSpPr>
        <p:spPr>
          <a:xfrm>
            <a:off x="4386541" y="3207117"/>
            <a:ext cx="133350"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22373A"/>
                </a:solidFill>
                <a:latin typeface="Tahoma"/>
                <a:cs typeface="Tahoma"/>
              </a:rPr>
              <a:t>63</a:t>
            </a:r>
            <a:endParaRPr sz="800">
              <a:latin typeface="Tahoma"/>
              <a:cs typeface="Tahoma"/>
            </a:endParaRPr>
          </a:p>
        </p:txBody>
      </p:sp>
    </p:spTree>
  </p:cSld>
  <p:clrMapOvr>
    <a:masterClrMapping/>
  </p:clrMapOvr>
  <p:transition>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295" y="1408224"/>
            <a:ext cx="2736850" cy="244475"/>
          </a:xfrm>
          <a:prstGeom prst="rect">
            <a:avLst/>
          </a:prstGeom>
        </p:spPr>
        <p:txBody>
          <a:bodyPr vert="horz" wrap="square" lIns="0" tIns="17145" rIns="0" bIns="0" rtlCol="0">
            <a:spAutoFit/>
          </a:bodyPr>
          <a:lstStyle/>
          <a:p>
            <a:pPr marL="12700">
              <a:lnSpc>
                <a:spcPct val="100000"/>
              </a:lnSpc>
              <a:spcBef>
                <a:spcPts val="135"/>
              </a:spcBef>
            </a:pPr>
            <a:r>
              <a:rPr sz="1400" b="1" spc="40" dirty="0">
                <a:solidFill>
                  <a:srgbClr val="22373A"/>
                </a:solidFill>
                <a:latin typeface="Arial"/>
                <a:cs typeface="Arial"/>
                <a:hlinkClick r:id="rId2" action="ppaction://hlinksldjump"/>
              </a:rPr>
              <a:t>A</a:t>
            </a:r>
            <a:r>
              <a:rPr sz="1400" b="1" spc="120" dirty="0">
                <a:solidFill>
                  <a:srgbClr val="22373A"/>
                </a:solidFill>
                <a:latin typeface="Arial"/>
                <a:cs typeface="Arial"/>
                <a:hlinkClick r:id="rId2" action="ppaction://hlinksldjump"/>
              </a:rPr>
              <a:t> </a:t>
            </a:r>
            <a:r>
              <a:rPr sz="1400" b="1" spc="15" dirty="0">
                <a:solidFill>
                  <a:srgbClr val="22373A"/>
                </a:solidFill>
                <a:latin typeface="Arial"/>
                <a:cs typeface="Arial"/>
                <a:hlinkClick r:id="rId2" action="ppaction://hlinksldjump"/>
              </a:rPr>
              <a:t>little</a:t>
            </a:r>
            <a:r>
              <a:rPr sz="1400" b="1" spc="125" dirty="0">
                <a:solidFill>
                  <a:srgbClr val="22373A"/>
                </a:solidFill>
                <a:latin typeface="Arial"/>
                <a:cs typeface="Arial"/>
                <a:hlinkClick r:id="rId2" action="ppaction://hlinksldjump"/>
              </a:rPr>
              <a:t> </a:t>
            </a:r>
            <a:r>
              <a:rPr sz="1400" b="1" spc="10" dirty="0">
                <a:solidFill>
                  <a:srgbClr val="22373A"/>
                </a:solidFill>
                <a:latin typeface="Arial"/>
                <a:cs typeface="Arial"/>
                <a:hlinkClick r:id="rId2" action="ppaction://hlinksldjump"/>
              </a:rPr>
              <a:t>bit</a:t>
            </a:r>
            <a:r>
              <a:rPr sz="1400" b="1" spc="120" dirty="0">
                <a:solidFill>
                  <a:srgbClr val="22373A"/>
                </a:solidFill>
                <a:latin typeface="Arial"/>
                <a:cs typeface="Arial"/>
                <a:hlinkClick r:id="rId2" action="ppaction://hlinksldjump"/>
              </a:rPr>
              <a:t> </a:t>
            </a:r>
            <a:r>
              <a:rPr sz="1400" b="1" spc="-60" dirty="0">
                <a:solidFill>
                  <a:srgbClr val="22373A"/>
                </a:solidFill>
                <a:latin typeface="Arial"/>
                <a:cs typeface="Arial"/>
                <a:hlinkClick r:id="rId2" action="ppaction://hlinksldjump"/>
              </a:rPr>
              <a:t>on</a:t>
            </a:r>
            <a:r>
              <a:rPr sz="1400" b="1" spc="125" dirty="0">
                <a:solidFill>
                  <a:srgbClr val="22373A"/>
                </a:solidFill>
                <a:latin typeface="Arial"/>
                <a:cs typeface="Arial"/>
                <a:hlinkClick r:id="rId2" action="ppaction://hlinksldjump"/>
              </a:rPr>
              <a:t> </a:t>
            </a:r>
            <a:r>
              <a:rPr sz="1400" b="1" spc="-30" dirty="0">
                <a:solidFill>
                  <a:srgbClr val="22373A"/>
                </a:solidFill>
                <a:latin typeface="Arial"/>
                <a:cs typeface="Arial"/>
                <a:hlinkClick r:id="rId2" action="ppaction://hlinksldjump"/>
              </a:rPr>
              <a:t>model</a:t>
            </a:r>
            <a:r>
              <a:rPr sz="1400" b="1" spc="120" dirty="0">
                <a:solidFill>
                  <a:srgbClr val="22373A"/>
                </a:solidFill>
                <a:latin typeface="Arial"/>
                <a:cs typeface="Arial"/>
                <a:hlinkClick r:id="rId2" action="ppaction://hlinksldjump"/>
              </a:rPr>
              <a:t> </a:t>
            </a:r>
            <a:r>
              <a:rPr sz="1400" b="1" spc="-65" dirty="0">
                <a:solidFill>
                  <a:srgbClr val="22373A"/>
                </a:solidFill>
                <a:latin typeface="Arial"/>
                <a:cs typeface="Arial"/>
                <a:hlinkClick r:id="rId2" action="ppaction://hlinksldjump"/>
              </a:rPr>
              <a:t>comparison</a:t>
            </a:r>
            <a:endParaRPr sz="1400">
              <a:latin typeface="Arial"/>
              <a:cs typeface="Arial"/>
            </a:endParaRPr>
          </a:p>
        </p:txBody>
      </p:sp>
      <p:grpSp>
        <p:nvGrpSpPr>
          <p:cNvPr id="3" name="object 3"/>
          <p:cNvGrpSpPr/>
          <p:nvPr/>
        </p:nvGrpSpPr>
        <p:grpSpPr>
          <a:xfrm>
            <a:off x="779995" y="1776457"/>
            <a:ext cx="3048635" cy="5080"/>
            <a:chOff x="779995" y="1776457"/>
            <a:chExt cx="3048635" cy="5080"/>
          </a:xfrm>
        </p:grpSpPr>
        <p:sp>
          <p:nvSpPr>
            <p:cNvPr id="4" name="object 4"/>
            <p:cNvSpPr/>
            <p:nvPr/>
          </p:nvSpPr>
          <p:spPr>
            <a:xfrm>
              <a:off x="779995" y="1776457"/>
              <a:ext cx="3048635" cy="5080"/>
            </a:xfrm>
            <a:custGeom>
              <a:avLst/>
              <a:gdLst/>
              <a:ahLst/>
              <a:cxnLst/>
              <a:rect l="l" t="t" r="r" b="b"/>
              <a:pathLst>
                <a:path w="3048635" h="5080">
                  <a:moveTo>
                    <a:pt x="0" y="5060"/>
                  </a:moveTo>
                  <a:lnTo>
                    <a:pt x="0" y="0"/>
                  </a:lnTo>
                  <a:lnTo>
                    <a:pt x="3048038" y="0"/>
                  </a:lnTo>
                  <a:lnTo>
                    <a:pt x="3048038" y="5060"/>
                  </a:lnTo>
                  <a:lnTo>
                    <a:pt x="0" y="5060"/>
                  </a:lnTo>
                  <a:close/>
                </a:path>
              </a:pathLst>
            </a:custGeom>
            <a:solidFill>
              <a:srgbClr val="D5C5B6"/>
            </a:solidFill>
          </p:spPr>
          <p:txBody>
            <a:bodyPr wrap="square" lIns="0" tIns="0" rIns="0" bIns="0" rtlCol="0"/>
            <a:lstStyle/>
            <a:p>
              <a:endParaRPr/>
            </a:p>
          </p:txBody>
        </p:sp>
        <p:sp>
          <p:nvSpPr>
            <p:cNvPr id="5" name="object 5"/>
            <p:cNvSpPr/>
            <p:nvPr/>
          </p:nvSpPr>
          <p:spPr>
            <a:xfrm>
              <a:off x="779995" y="1776457"/>
              <a:ext cx="2595245" cy="5080"/>
            </a:xfrm>
            <a:custGeom>
              <a:avLst/>
              <a:gdLst/>
              <a:ahLst/>
              <a:cxnLst/>
              <a:rect l="l" t="t" r="r" b="b"/>
              <a:pathLst>
                <a:path w="2595245" h="5080">
                  <a:moveTo>
                    <a:pt x="0" y="5060"/>
                  </a:moveTo>
                  <a:lnTo>
                    <a:pt x="0" y="0"/>
                  </a:lnTo>
                  <a:lnTo>
                    <a:pt x="2594944" y="0"/>
                  </a:lnTo>
                  <a:lnTo>
                    <a:pt x="2594944" y="5060"/>
                  </a:lnTo>
                  <a:lnTo>
                    <a:pt x="0" y="5060"/>
                  </a:lnTo>
                  <a:close/>
                </a:path>
              </a:pathLst>
            </a:custGeom>
            <a:solidFill>
              <a:srgbClr val="EB801A"/>
            </a:solidFill>
          </p:spPr>
          <p:txBody>
            <a:bodyPr wrap="square" lIns="0" tIns="0" rIns="0" bIns="0" rtlCol="0"/>
            <a:lstStyle/>
            <a:p>
              <a:endParaRPr/>
            </a:p>
          </p:txBody>
        </p:sp>
      </p:grpSp>
    </p:spTree>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770" y="76375"/>
            <a:ext cx="2078989" cy="207645"/>
          </a:xfrm>
          <a:prstGeom prst="rect">
            <a:avLst/>
          </a:prstGeom>
        </p:spPr>
        <p:txBody>
          <a:bodyPr vert="horz" wrap="square" lIns="0" tIns="12065" rIns="0" bIns="0" rtlCol="0">
            <a:spAutoFit/>
          </a:bodyPr>
          <a:lstStyle/>
          <a:p>
            <a:pPr marL="12700">
              <a:lnSpc>
                <a:spcPct val="100000"/>
              </a:lnSpc>
              <a:spcBef>
                <a:spcPts val="95"/>
              </a:spcBef>
            </a:pPr>
            <a:r>
              <a:rPr sz="1200" b="1" spc="-5" dirty="0">
                <a:solidFill>
                  <a:srgbClr val="F9F9F9"/>
                </a:solidFill>
                <a:latin typeface="Arial"/>
                <a:cs typeface="Arial"/>
              </a:rPr>
              <a:t>Model</a:t>
            </a:r>
            <a:r>
              <a:rPr sz="1200" b="1" spc="80" dirty="0">
                <a:solidFill>
                  <a:srgbClr val="F9F9F9"/>
                </a:solidFill>
                <a:latin typeface="Arial"/>
                <a:cs typeface="Arial"/>
              </a:rPr>
              <a:t> </a:t>
            </a:r>
            <a:r>
              <a:rPr sz="1200" b="1" spc="-75" dirty="0">
                <a:solidFill>
                  <a:srgbClr val="F9F9F9"/>
                </a:solidFill>
                <a:latin typeface="Arial"/>
                <a:cs typeface="Arial"/>
              </a:rPr>
              <a:t>comparison</a:t>
            </a:r>
            <a:r>
              <a:rPr sz="1200" b="1" spc="85" dirty="0">
                <a:solidFill>
                  <a:srgbClr val="F9F9F9"/>
                </a:solidFill>
                <a:latin typeface="Arial"/>
                <a:cs typeface="Arial"/>
              </a:rPr>
              <a:t> </a:t>
            </a:r>
            <a:r>
              <a:rPr sz="1200" b="1" spc="-70" dirty="0">
                <a:solidFill>
                  <a:srgbClr val="F9F9F9"/>
                </a:solidFill>
                <a:latin typeface="Arial"/>
                <a:cs typeface="Arial"/>
              </a:rPr>
              <a:t>philosophy</a:t>
            </a:r>
            <a:endParaRPr sz="1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64</a:t>
            </a:r>
          </a:p>
        </p:txBody>
      </p:sp>
      <p:sp>
        <p:nvSpPr>
          <p:cNvPr id="3" name="object 3"/>
          <p:cNvSpPr txBox="1"/>
          <p:nvPr/>
        </p:nvSpPr>
        <p:spPr>
          <a:xfrm>
            <a:off x="347294" y="1338171"/>
            <a:ext cx="3804285" cy="893444"/>
          </a:xfrm>
          <a:prstGeom prst="rect">
            <a:avLst/>
          </a:prstGeom>
        </p:spPr>
        <p:txBody>
          <a:bodyPr vert="horz" wrap="square" lIns="0" tIns="12700" rIns="0" bIns="0" rtlCol="0">
            <a:spAutoFit/>
          </a:bodyPr>
          <a:lstStyle/>
          <a:p>
            <a:pPr marL="12700" marR="5080">
              <a:lnSpc>
                <a:spcPct val="118000"/>
              </a:lnSpc>
              <a:spcBef>
                <a:spcPts val="100"/>
              </a:spcBef>
            </a:pPr>
            <a:r>
              <a:rPr sz="1100" spc="-50" dirty="0">
                <a:solidFill>
                  <a:srgbClr val="22373A"/>
                </a:solidFill>
                <a:latin typeface="Tahoma"/>
                <a:cs typeface="Tahoma"/>
              </a:rPr>
              <a:t>We</a:t>
            </a:r>
            <a:r>
              <a:rPr sz="1100" spc="15" dirty="0">
                <a:solidFill>
                  <a:srgbClr val="22373A"/>
                </a:solidFill>
                <a:latin typeface="Tahoma"/>
                <a:cs typeface="Tahoma"/>
              </a:rPr>
              <a:t> </a:t>
            </a:r>
            <a:r>
              <a:rPr sz="1100" spc="-65" dirty="0">
                <a:solidFill>
                  <a:srgbClr val="22373A"/>
                </a:solidFill>
                <a:latin typeface="Tahoma"/>
                <a:cs typeface="Tahoma"/>
              </a:rPr>
              <a:t>may</a:t>
            </a:r>
            <a:r>
              <a:rPr sz="1100" spc="15" dirty="0">
                <a:solidFill>
                  <a:srgbClr val="22373A"/>
                </a:solidFill>
                <a:latin typeface="Tahoma"/>
                <a:cs typeface="Tahoma"/>
              </a:rPr>
              <a:t> </a:t>
            </a:r>
            <a:r>
              <a:rPr sz="1100" spc="-65" dirty="0">
                <a:solidFill>
                  <a:srgbClr val="22373A"/>
                </a:solidFill>
                <a:latin typeface="Tahoma"/>
                <a:cs typeface="Tahoma"/>
              </a:rPr>
              <a:t>have</a:t>
            </a:r>
            <a:r>
              <a:rPr sz="1100" spc="15" dirty="0">
                <a:solidFill>
                  <a:srgbClr val="22373A"/>
                </a:solidFill>
                <a:latin typeface="Tahoma"/>
                <a:cs typeface="Tahoma"/>
              </a:rPr>
              <a:t> </a:t>
            </a:r>
            <a:r>
              <a:rPr sz="1100" spc="-55" dirty="0">
                <a:solidFill>
                  <a:srgbClr val="22373A"/>
                </a:solidFill>
                <a:latin typeface="Tahoma"/>
                <a:cs typeface="Tahoma"/>
              </a:rPr>
              <a:t>several</a:t>
            </a:r>
            <a:r>
              <a:rPr sz="1100" spc="20" dirty="0">
                <a:solidFill>
                  <a:srgbClr val="22373A"/>
                </a:solidFill>
                <a:latin typeface="Tahoma"/>
                <a:cs typeface="Tahoma"/>
              </a:rPr>
              <a:t> </a:t>
            </a:r>
            <a:r>
              <a:rPr sz="1100" spc="-35" dirty="0">
                <a:solidFill>
                  <a:srgbClr val="22373A"/>
                </a:solidFill>
                <a:latin typeface="Tahoma"/>
                <a:cs typeface="Tahoma"/>
              </a:rPr>
              <a:t>putative</a:t>
            </a:r>
            <a:r>
              <a:rPr sz="1100" spc="10" dirty="0">
                <a:solidFill>
                  <a:srgbClr val="22373A"/>
                </a:solidFill>
                <a:latin typeface="Tahoma"/>
                <a:cs typeface="Tahoma"/>
              </a:rPr>
              <a:t> </a:t>
            </a:r>
            <a:r>
              <a:rPr sz="1100" spc="-50" dirty="0">
                <a:solidFill>
                  <a:srgbClr val="22373A"/>
                </a:solidFill>
                <a:latin typeface="Tahoma"/>
                <a:cs typeface="Tahoma"/>
              </a:rPr>
              <a:t>models</a:t>
            </a:r>
            <a:r>
              <a:rPr sz="1100" spc="15" dirty="0">
                <a:solidFill>
                  <a:srgbClr val="22373A"/>
                </a:solidFill>
                <a:latin typeface="Tahoma"/>
                <a:cs typeface="Tahoma"/>
              </a:rPr>
              <a:t> </a:t>
            </a:r>
            <a:r>
              <a:rPr sz="1100" spc="-15" dirty="0">
                <a:solidFill>
                  <a:srgbClr val="22373A"/>
                </a:solidFill>
                <a:latin typeface="Tahoma"/>
                <a:cs typeface="Tahoma"/>
              </a:rPr>
              <a:t>that</a:t>
            </a:r>
            <a:r>
              <a:rPr sz="1100" spc="15" dirty="0">
                <a:solidFill>
                  <a:srgbClr val="22373A"/>
                </a:solidFill>
                <a:latin typeface="Tahoma"/>
                <a:cs typeface="Tahoma"/>
              </a:rPr>
              <a:t> </a:t>
            </a:r>
            <a:r>
              <a:rPr sz="1100" spc="-100" dirty="0">
                <a:solidFill>
                  <a:srgbClr val="22373A"/>
                </a:solidFill>
                <a:latin typeface="Tahoma"/>
                <a:cs typeface="Tahoma"/>
              </a:rPr>
              <a:t>we</a:t>
            </a:r>
            <a:r>
              <a:rPr sz="1100" spc="20" dirty="0">
                <a:solidFill>
                  <a:srgbClr val="22373A"/>
                </a:solidFill>
                <a:latin typeface="Tahoma"/>
                <a:cs typeface="Tahoma"/>
              </a:rPr>
              <a:t> </a:t>
            </a:r>
            <a:r>
              <a:rPr sz="1100" spc="-50" dirty="0">
                <a:solidFill>
                  <a:srgbClr val="22373A"/>
                </a:solidFill>
                <a:latin typeface="Tahoma"/>
                <a:cs typeface="Tahoma"/>
              </a:rPr>
              <a:t>want</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55" dirty="0">
                <a:solidFill>
                  <a:srgbClr val="22373A"/>
                </a:solidFill>
                <a:latin typeface="Tahoma"/>
                <a:cs typeface="Tahoma"/>
              </a:rPr>
              <a:t>be</a:t>
            </a:r>
            <a:r>
              <a:rPr sz="1100" spc="20" dirty="0">
                <a:solidFill>
                  <a:srgbClr val="22373A"/>
                </a:solidFill>
                <a:latin typeface="Tahoma"/>
                <a:cs typeface="Tahoma"/>
              </a:rPr>
              <a:t> </a:t>
            </a:r>
            <a:r>
              <a:rPr sz="1100" spc="-50" dirty="0">
                <a:solidFill>
                  <a:srgbClr val="22373A"/>
                </a:solidFill>
                <a:latin typeface="Tahoma"/>
                <a:cs typeface="Tahoma"/>
              </a:rPr>
              <a:t>able</a:t>
            </a:r>
            <a:r>
              <a:rPr sz="1100" spc="15" dirty="0">
                <a:solidFill>
                  <a:srgbClr val="22373A"/>
                </a:solidFill>
                <a:latin typeface="Tahoma"/>
                <a:cs typeface="Tahoma"/>
              </a:rPr>
              <a:t> </a:t>
            </a:r>
            <a:r>
              <a:rPr sz="1100" spc="-15" dirty="0">
                <a:solidFill>
                  <a:srgbClr val="22373A"/>
                </a:solidFill>
                <a:latin typeface="Tahoma"/>
                <a:cs typeface="Tahoma"/>
              </a:rPr>
              <a:t>to </a:t>
            </a:r>
            <a:r>
              <a:rPr sz="1100" spc="-330" dirty="0">
                <a:solidFill>
                  <a:srgbClr val="22373A"/>
                </a:solidFill>
                <a:latin typeface="Tahoma"/>
                <a:cs typeface="Tahoma"/>
              </a:rPr>
              <a:t> </a:t>
            </a:r>
            <a:r>
              <a:rPr sz="1100" spc="-55" dirty="0">
                <a:solidFill>
                  <a:srgbClr val="22373A"/>
                </a:solidFill>
                <a:latin typeface="Tahoma"/>
                <a:cs typeface="Tahoma"/>
              </a:rPr>
              <a:t>compare</a:t>
            </a:r>
            <a:r>
              <a:rPr sz="1100" spc="15" dirty="0">
                <a:solidFill>
                  <a:srgbClr val="22373A"/>
                </a:solidFill>
                <a:latin typeface="Tahoma"/>
                <a:cs typeface="Tahoma"/>
              </a:rPr>
              <a:t> </a:t>
            </a:r>
            <a:r>
              <a:rPr sz="1100" spc="-35" dirty="0">
                <a:solidFill>
                  <a:srgbClr val="22373A"/>
                </a:solidFill>
                <a:latin typeface="Tahoma"/>
                <a:cs typeface="Tahoma"/>
              </a:rPr>
              <a:t>(competing</a:t>
            </a:r>
            <a:r>
              <a:rPr sz="1100" spc="20" dirty="0">
                <a:solidFill>
                  <a:srgbClr val="22373A"/>
                </a:solidFill>
                <a:latin typeface="Tahoma"/>
                <a:cs typeface="Tahoma"/>
              </a:rPr>
              <a:t> </a:t>
            </a:r>
            <a:r>
              <a:rPr sz="1100" spc="-55" dirty="0">
                <a:solidFill>
                  <a:srgbClr val="22373A"/>
                </a:solidFill>
                <a:latin typeface="Tahoma"/>
                <a:cs typeface="Tahoma"/>
              </a:rPr>
              <a:t>hypotheses</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0" dirty="0">
                <a:solidFill>
                  <a:srgbClr val="22373A"/>
                </a:solidFill>
                <a:latin typeface="Tahoma"/>
                <a:cs typeface="Tahoma"/>
              </a:rPr>
              <a:t>explain</a:t>
            </a:r>
            <a:r>
              <a:rPr sz="1100" spc="20" dirty="0">
                <a:solidFill>
                  <a:srgbClr val="22373A"/>
                </a:solidFill>
                <a:latin typeface="Tahoma"/>
                <a:cs typeface="Tahoma"/>
              </a:rPr>
              <a:t> </a:t>
            </a:r>
            <a:r>
              <a:rPr sz="1100" spc="-45" dirty="0">
                <a:solidFill>
                  <a:srgbClr val="22373A"/>
                </a:solidFill>
                <a:latin typeface="Tahoma"/>
                <a:cs typeface="Tahoma"/>
              </a:rPr>
              <a:t>our</a:t>
            </a:r>
            <a:r>
              <a:rPr sz="1100" spc="10" dirty="0">
                <a:solidFill>
                  <a:srgbClr val="22373A"/>
                </a:solidFill>
                <a:latin typeface="Tahoma"/>
                <a:cs typeface="Tahoma"/>
              </a:rPr>
              <a:t> </a:t>
            </a:r>
            <a:r>
              <a:rPr sz="1100" spc="-30" dirty="0">
                <a:solidFill>
                  <a:srgbClr val="22373A"/>
                </a:solidFill>
                <a:latin typeface="Tahoma"/>
                <a:cs typeface="Tahoma"/>
              </a:rPr>
              <a:t>data).</a:t>
            </a:r>
            <a:endParaRPr sz="1100">
              <a:latin typeface="Tahoma"/>
              <a:cs typeface="Tahoma"/>
            </a:endParaRPr>
          </a:p>
          <a:p>
            <a:pPr marL="12700" marR="309880">
              <a:lnSpc>
                <a:spcPct val="118000"/>
              </a:lnSpc>
              <a:spcBef>
                <a:spcPts val="600"/>
              </a:spcBef>
            </a:pPr>
            <a:r>
              <a:rPr sz="1100" spc="-20" dirty="0">
                <a:solidFill>
                  <a:srgbClr val="22373A"/>
                </a:solidFill>
                <a:latin typeface="Tahoma"/>
                <a:cs typeface="Tahoma"/>
              </a:rPr>
              <a:t>Our</a:t>
            </a:r>
            <a:r>
              <a:rPr sz="1100" spc="15" dirty="0">
                <a:solidFill>
                  <a:srgbClr val="22373A"/>
                </a:solidFill>
                <a:latin typeface="Tahoma"/>
                <a:cs typeface="Tahoma"/>
              </a:rPr>
              <a:t> </a:t>
            </a:r>
            <a:r>
              <a:rPr sz="1100" spc="-50" dirty="0">
                <a:solidFill>
                  <a:srgbClr val="22373A"/>
                </a:solidFill>
                <a:latin typeface="Tahoma"/>
                <a:cs typeface="Tahoma"/>
              </a:rPr>
              <a:t>question</a:t>
            </a:r>
            <a:r>
              <a:rPr sz="1100" spc="20" dirty="0">
                <a:solidFill>
                  <a:srgbClr val="22373A"/>
                </a:solidFill>
                <a:latin typeface="Tahoma"/>
                <a:cs typeface="Tahoma"/>
              </a:rPr>
              <a:t> </a:t>
            </a:r>
            <a:r>
              <a:rPr sz="1100" spc="-55" dirty="0">
                <a:solidFill>
                  <a:srgbClr val="22373A"/>
                </a:solidFill>
                <a:latin typeface="Tahoma"/>
                <a:cs typeface="Tahoma"/>
              </a:rPr>
              <a:t>therefore</a:t>
            </a:r>
            <a:r>
              <a:rPr sz="1100" spc="20" dirty="0">
                <a:solidFill>
                  <a:srgbClr val="22373A"/>
                </a:solidFill>
                <a:latin typeface="Tahoma"/>
                <a:cs typeface="Tahoma"/>
              </a:rPr>
              <a:t> </a:t>
            </a:r>
            <a:r>
              <a:rPr sz="1100" spc="-60" dirty="0">
                <a:solidFill>
                  <a:srgbClr val="22373A"/>
                </a:solidFill>
                <a:latin typeface="Tahoma"/>
                <a:cs typeface="Tahoma"/>
              </a:rPr>
              <a:t>becomes</a:t>
            </a:r>
            <a:r>
              <a:rPr sz="1100" spc="20" dirty="0">
                <a:solidFill>
                  <a:srgbClr val="22373A"/>
                </a:solidFill>
                <a:latin typeface="Tahoma"/>
                <a:cs typeface="Tahoma"/>
              </a:rPr>
              <a:t> </a:t>
            </a:r>
            <a:r>
              <a:rPr sz="1100" spc="-90" dirty="0">
                <a:solidFill>
                  <a:srgbClr val="22373A"/>
                </a:solidFill>
                <a:latin typeface="Tahoma"/>
                <a:cs typeface="Tahoma"/>
              </a:rPr>
              <a:t>:</a:t>
            </a:r>
            <a:r>
              <a:rPr sz="1100" spc="145" dirty="0">
                <a:solidFill>
                  <a:srgbClr val="22373A"/>
                </a:solidFill>
                <a:latin typeface="Tahoma"/>
                <a:cs typeface="Tahoma"/>
              </a:rPr>
              <a:t> </a:t>
            </a:r>
            <a:r>
              <a:rPr sz="1100" spc="-40" dirty="0">
                <a:solidFill>
                  <a:srgbClr val="22373A"/>
                </a:solidFill>
                <a:latin typeface="Tahoma"/>
                <a:cs typeface="Tahoma"/>
              </a:rPr>
              <a:t>which</a:t>
            </a:r>
            <a:r>
              <a:rPr sz="1100" spc="25" dirty="0">
                <a:solidFill>
                  <a:srgbClr val="22373A"/>
                </a:solidFill>
                <a:latin typeface="Tahoma"/>
                <a:cs typeface="Tahoma"/>
              </a:rPr>
              <a:t> </a:t>
            </a:r>
            <a:r>
              <a:rPr sz="1100" spc="-45" dirty="0">
                <a:solidFill>
                  <a:srgbClr val="22373A"/>
                </a:solidFill>
                <a:latin typeface="Tahoma"/>
                <a:cs typeface="Tahoma"/>
              </a:rPr>
              <a:t>model</a:t>
            </a:r>
            <a:r>
              <a:rPr sz="1100" spc="20" dirty="0">
                <a:solidFill>
                  <a:srgbClr val="22373A"/>
                </a:solidFill>
                <a:latin typeface="Tahoma"/>
                <a:cs typeface="Tahoma"/>
              </a:rPr>
              <a:t> </a:t>
            </a:r>
            <a:r>
              <a:rPr sz="1100" spc="-35" dirty="0">
                <a:solidFill>
                  <a:srgbClr val="22373A"/>
                </a:solidFill>
                <a:latin typeface="Tahoma"/>
                <a:cs typeface="Tahoma"/>
              </a:rPr>
              <a:t>is</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most </a:t>
            </a:r>
            <a:r>
              <a:rPr sz="1100" spc="-35" dirty="0">
                <a:solidFill>
                  <a:srgbClr val="22373A"/>
                </a:solidFill>
                <a:latin typeface="Tahoma"/>
                <a:cs typeface="Tahoma"/>
              </a:rPr>
              <a:t> </a:t>
            </a:r>
            <a:r>
              <a:rPr sz="1100" spc="-40" dirty="0">
                <a:solidFill>
                  <a:srgbClr val="22373A"/>
                </a:solidFill>
                <a:latin typeface="Tahoma"/>
                <a:cs typeface="Tahoma"/>
              </a:rPr>
              <a:t>accurate</a:t>
            </a:r>
            <a:r>
              <a:rPr sz="1100" spc="-35" dirty="0">
                <a:solidFill>
                  <a:srgbClr val="22373A"/>
                </a:solidFill>
                <a:latin typeface="Tahoma"/>
                <a:cs typeface="Tahoma"/>
              </a:rPr>
              <a:t>?</a:t>
            </a:r>
            <a:r>
              <a:rPr sz="1100" spc="140" dirty="0">
                <a:solidFill>
                  <a:srgbClr val="22373A"/>
                </a:solidFill>
                <a:latin typeface="Tahoma"/>
                <a:cs typeface="Tahoma"/>
              </a:rPr>
              <a:t> </a:t>
            </a:r>
            <a:r>
              <a:rPr sz="1100" spc="-15" dirty="0">
                <a:solidFill>
                  <a:srgbClr val="22373A"/>
                </a:solidFill>
                <a:latin typeface="Tahoma"/>
                <a:cs typeface="Tahoma"/>
              </a:rPr>
              <a:t>Which</a:t>
            </a:r>
            <a:r>
              <a:rPr sz="1100" spc="20" dirty="0">
                <a:solidFill>
                  <a:srgbClr val="22373A"/>
                </a:solidFill>
                <a:latin typeface="Tahoma"/>
                <a:cs typeface="Tahoma"/>
              </a:rPr>
              <a:t> </a:t>
            </a:r>
            <a:r>
              <a:rPr sz="1100" spc="-70" dirty="0">
                <a:solidFill>
                  <a:srgbClr val="22373A"/>
                </a:solidFill>
                <a:latin typeface="Tahoma"/>
                <a:cs typeface="Tahoma"/>
              </a:rPr>
              <a:t>m</a:t>
            </a:r>
            <a:r>
              <a:rPr sz="1100" spc="-15" dirty="0">
                <a:solidFill>
                  <a:srgbClr val="22373A"/>
                </a:solidFill>
                <a:latin typeface="Tahoma"/>
                <a:cs typeface="Tahoma"/>
              </a:rPr>
              <a:t>o</a:t>
            </a:r>
            <a:r>
              <a:rPr sz="1100" spc="-60" dirty="0">
                <a:solidFill>
                  <a:srgbClr val="22373A"/>
                </a:solidFill>
                <a:latin typeface="Tahoma"/>
                <a:cs typeface="Tahoma"/>
              </a:rPr>
              <a:t>de</a:t>
            </a:r>
            <a:r>
              <a:rPr sz="1100" spc="-25" dirty="0">
                <a:solidFill>
                  <a:srgbClr val="22373A"/>
                </a:solidFill>
                <a:latin typeface="Tahoma"/>
                <a:cs typeface="Tahoma"/>
              </a:rPr>
              <a:t>l</a:t>
            </a:r>
            <a:r>
              <a:rPr sz="1100" spc="20" dirty="0">
                <a:solidFill>
                  <a:srgbClr val="22373A"/>
                </a:solidFill>
                <a:latin typeface="Tahoma"/>
                <a:cs typeface="Tahoma"/>
              </a:rPr>
              <a:t> </a:t>
            </a:r>
            <a:r>
              <a:rPr sz="1100" spc="-45" dirty="0">
                <a:solidFill>
                  <a:srgbClr val="22373A"/>
                </a:solidFill>
                <a:latin typeface="Tahoma"/>
                <a:cs typeface="Tahoma"/>
              </a:rPr>
              <a:t>should</a:t>
            </a:r>
            <a:r>
              <a:rPr sz="1100" spc="15" dirty="0">
                <a:solidFill>
                  <a:srgbClr val="22373A"/>
                </a:solidFill>
                <a:latin typeface="Tahoma"/>
                <a:cs typeface="Tahoma"/>
              </a:rPr>
              <a:t> </a:t>
            </a:r>
            <a:r>
              <a:rPr sz="1100" spc="-110" dirty="0">
                <a:solidFill>
                  <a:srgbClr val="22373A"/>
                </a:solidFill>
                <a:latin typeface="Tahoma"/>
                <a:cs typeface="Tahoma"/>
              </a:rPr>
              <a:t>w</a:t>
            </a:r>
            <a:r>
              <a:rPr sz="1100" spc="-95" dirty="0">
                <a:solidFill>
                  <a:srgbClr val="22373A"/>
                </a:solidFill>
                <a:latin typeface="Tahoma"/>
                <a:cs typeface="Tahoma"/>
              </a:rPr>
              <a:t>e</a:t>
            </a:r>
            <a:r>
              <a:rPr sz="1100" spc="20" dirty="0">
                <a:solidFill>
                  <a:srgbClr val="22373A"/>
                </a:solidFill>
                <a:latin typeface="Tahoma"/>
                <a:cs typeface="Tahoma"/>
              </a:rPr>
              <a:t> </a:t>
            </a:r>
            <a:r>
              <a:rPr sz="1100" spc="-80" dirty="0">
                <a:solidFill>
                  <a:srgbClr val="22373A"/>
                </a:solidFill>
                <a:latin typeface="Tahoma"/>
                <a:cs typeface="Tahoma"/>
              </a:rPr>
              <a:t>us</a:t>
            </a:r>
            <a:r>
              <a:rPr sz="1100" spc="-75" dirty="0">
                <a:solidFill>
                  <a:srgbClr val="22373A"/>
                </a:solidFill>
                <a:latin typeface="Tahoma"/>
                <a:cs typeface="Tahoma"/>
              </a:rPr>
              <a:t>e</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5" dirty="0">
                <a:solidFill>
                  <a:srgbClr val="22373A"/>
                </a:solidFill>
                <a:latin typeface="Tahoma"/>
                <a:cs typeface="Tahoma"/>
              </a:rPr>
              <a:t>dr</a:t>
            </a:r>
            <a:r>
              <a:rPr sz="1100" spc="-80" dirty="0">
                <a:solidFill>
                  <a:srgbClr val="22373A"/>
                </a:solidFill>
                <a:latin typeface="Tahoma"/>
                <a:cs typeface="Tahoma"/>
              </a:rPr>
              <a:t>a</a:t>
            </a:r>
            <a:r>
              <a:rPr sz="1100" spc="-75" dirty="0">
                <a:solidFill>
                  <a:srgbClr val="22373A"/>
                </a:solidFill>
                <a:latin typeface="Tahoma"/>
                <a:cs typeface="Tahoma"/>
              </a:rPr>
              <a:t>w</a:t>
            </a:r>
            <a:r>
              <a:rPr sz="1100" spc="20" dirty="0">
                <a:solidFill>
                  <a:srgbClr val="22373A"/>
                </a:solidFill>
                <a:latin typeface="Tahoma"/>
                <a:cs typeface="Tahoma"/>
              </a:rPr>
              <a:t> </a:t>
            </a:r>
            <a:r>
              <a:rPr sz="1100" spc="-40" dirty="0">
                <a:solidFill>
                  <a:srgbClr val="22373A"/>
                </a:solidFill>
                <a:latin typeface="Tahoma"/>
                <a:cs typeface="Tahoma"/>
              </a:rPr>
              <a:t>conc</a:t>
            </a:r>
            <a:r>
              <a:rPr sz="1100" spc="-45" dirty="0">
                <a:solidFill>
                  <a:srgbClr val="22373A"/>
                </a:solidFill>
                <a:latin typeface="Tahoma"/>
                <a:cs typeface="Tahoma"/>
              </a:rPr>
              <a:t>lusions?</a:t>
            </a:r>
            <a:endParaRPr sz="1100">
              <a:latin typeface="Tahoma"/>
              <a:cs typeface="Tahoma"/>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569085" cy="207645"/>
          </a:xfrm>
          <a:prstGeom prst="rect">
            <a:avLst/>
          </a:prstGeom>
        </p:spPr>
        <p:txBody>
          <a:bodyPr vert="horz" wrap="square" lIns="0" tIns="12065" rIns="0" bIns="0" rtlCol="0">
            <a:spAutoFit/>
          </a:bodyPr>
          <a:lstStyle/>
          <a:p>
            <a:pPr marL="12700">
              <a:lnSpc>
                <a:spcPct val="100000"/>
              </a:lnSpc>
              <a:spcBef>
                <a:spcPts val="95"/>
              </a:spcBef>
            </a:pPr>
            <a:r>
              <a:rPr sz="1200" spc="-60" dirty="0">
                <a:solidFill>
                  <a:srgbClr val="F9F9F9"/>
                </a:solidFill>
              </a:rPr>
              <a:t>Loading</a:t>
            </a:r>
            <a:r>
              <a:rPr sz="1200" spc="80" dirty="0">
                <a:solidFill>
                  <a:srgbClr val="F9F9F9"/>
                </a:solidFill>
              </a:rPr>
              <a:t> </a:t>
            </a:r>
            <a:r>
              <a:rPr sz="1200" spc="-65" dirty="0">
                <a:solidFill>
                  <a:srgbClr val="F9F9F9"/>
                </a:solidFill>
              </a:rPr>
              <a:t>up</a:t>
            </a:r>
            <a:r>
              <a:rPr sz="1200" spc="80" dirty="0">
                <a:solidFill>
                  <a:srgbClr val="F9F9F9"/>
                </a:solidFill>
              </a:rPr>
              <a:t> </a:t>
            </a:r>
            <a:r>
              <a:rPr sz="1200" spc="-90" dirty="0">
                <a:solidFill>
                  <a:srgbClr val="F9F9F9"/>
                </a:solidFill>
              </a:rPr>
              <a:t>some</a:t>
            </a:r>
            <a:r>
              <a:rPr sz="1200" spc="85" dirty="0">
                <a:solidFill>
                  <a:srgbClr val="F9F9F9"/>
                </a:solidFill>
              </a:rPr>
              <a:t> </a:t>
            </a:r>
            <a:r>
              <a:rPr sz="1200" spc="-15" dirty="0">
                <a:solidFill>
                  <a:srgbClr val="F9F9F9"/>
                </a:solidFill>
              </a:rPr>
              <a:t>data</a:t>
            </a:r>
            <a:endParaRPr sz="1200"/>
          </a:p>
        </p:txBody>
      </p:sp>
      <p:sp>
        <p:nvSpPr>
          <p:cNvPr id="3" name="object 3"/>
          <p:cNvSpPr txBox="1"/>
          <p:nvPr/>
        </p:nvSpPr>
        <p:spPr>
          <a:xfrm>
            <a:off x="347294" y="706664"/>
            <a:ext cx="3775075" cy="619125"/>
          </a:xfrm>
          <a:prstGeom prst="rect">
            <a:avLst/>
          </a:prstGeom>
        </p:spPr>
        <p:txBody>
          <a:bodyPr vert="horz" wrap="square" lIns="0" tIns="12700" rIns="0" bIns="0" rtlCol="0">
            <a:spAutoFit/>
          </a:bodyPr>
          <a:lstStyle/>
          <a:p>
            <a:pPr marL="12700" marR="5080">
              <a:lnSpc>
                <a:spcPct val="118000"/>
              </a:lnSpc>
              <a:spcBef>
                <a:spcPts val="100"/>
              </a:spcBef>
            </a:pPr>
            <a:r>
              <a:rPr sz="1100" spc="-10" dirty="0">
                <a:solidFill>
                  <a:srgbClr val="22373A"/>
                </a:solidFill>
                <a:latin typeface="Tahoma"/>
                <a:cs typeface="Tahoma"/>
              </a:rPr>
              <a:t>This</a:t>
            </a:r>
            <a:r>
              <a:rPr sz="1100" spc="15" dirty="0">
                <a:solidFill>
                  <a:srgbClr val="22373A"/>
                </a:solidFill>
                <a:latin typeface="Tahoma"/>
                <a:cs typeface="Tahoma"/>
              </a:rPr>
              <a:t> </a:t>
            </a:r>
            <a:r>
              <a:rPr sz="1100" spc="-35" dirty="0">
                <a:solidFill>
                  <a:srgbClr val="22373A"/>
                </a:solidFill>
                <a:latin typeface="Tahoma"/>
                <a:cs typeface="Tahoma"/>
              </a:rPr>
              <a:t>is</a:t>
            </a:r>
            <a:r>
              <a:rPr sz="1100" spc="25" dirty="0">
                <a:solidFill>
                  <a:srgbClr val="22373A"/>
                </a:solidFill>
                <a:latin typeface="Tahoma"/>
                <a:cs typeface="Tahoma"/>
              </a:rPr>
              <a:t> </a:t>
            </a:r>
            <a:r>
              <a:rPr sz="1100" spc="-35" dirty="0">
                <a:solidFill>
                  <a:srgbClr val="22373A"/>
                </a:solidFill>
                <a:latin typeface="Tahoma"/>
                <a:cs typeface="Tahoma"/>
              </a:rPr>
              <a:t>data</a:t>
            </a:r>
            <a:r>
              <a:rPr sz="1100" spc="20" dirty="0">
                <a:solidFill>
                  <a:srgbClr val="22373A"/>
                </a:solidFill>
                <a:latin typeface="Tahoma"/>
                <a:cs typeface="Tahoma"/>
              </a:rPr>
              <a:t> </a:t>
            </a:r>
            <a:r>
              <a:rPr sz="1100" spc="-55" dirty="0">
                <a:solidFill>
                  <a:srgbClr val="22373A"/>
                </a:solidFill>
                <a:latin typeface="Tahoma"/>
                <a:cs typeface="Tahoma"/>
              </a:rPr>
              <a:t>on</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height,</a:t>
            </a:r>
            <a:r>
              <a:rPr sz="1100" spc="20" dirty="0">
                <a:solidFill>
                  <a:srgbClr val="22373A"/>
                </a:solidFill>
                <a:latin typeface="Tahoma"/>
                <a:cs typeface="Tahoma"/>
              </a:rPr>
              <a:t> </a:t>
            </a:r>
            <a:r>
              <a:rPr sz="1100" spc="-50" dirty="0">
                <a:solidFill>
                  <a:srgbClr val="22373A"/>
                </a:solidFill>
                <a:latin typeface="Tahoma"/>
                <a:cs typeface="Tahoma"/>
              </a:rPr>
              <a:t>weight</a:t>
            </a:r>
            <a:r>
              <a:rPr sz="1100" spc="20" dirty="0">
                <a:solidFill>
                  <a:srgbClr val="22373A"/>
                </a:solidFill>
                <a:latin typeface="Tahoma"/>
                <a:cs typeface="Tahoma"/>
              </a:rPr>
              <a:t> </a:t>
            </a:r>
            <a:r>
              <a:rPr sz="1100" spc="-55" dirty="0">
                <a:solidFill>
                  <a:srgbClr val="22373A"/>
                </a:solidFill>
                <a:latin typeface="Tahoma"/>
                <a:cs typeface="Tahoma"/>
              </a:rPr>
              <a:t>and</a:t>
            </a:r>
            <a:r>
              <a:rPr sz="1100" spc="25" dirty="0">
                <a:solidFill>
                  <a:srgbClr val="22373A"/>
                </a:solidFill>
                <a:latin typeface="Tahoma"/>
                <a:cs typeface="Tahoma"/>
              </a:rPr>
              <a:t> </a:t>
            </a:r>
            <a:r>
              <a:rPr sz="1100" spc="-75" dirty="0">
                <a:solidFill>
                  <a:srgbClr val="22373A"/>
                </a:solidFill>
                <a:latin typeface="Tahoma"/>
                <a:cs typeface="Tahoma"/>
              </a:rPr>
              <a:t>age</a:t>
            </a:r>
            <a:r>
              <a:rPr sz="1100" spc="20" dirty="0">
                <a:solidFill>
                  <a:srgbClr val="22373A"/>
                </a:solidFill>
                <a:latin typeface="Tahoma"/>
                <a:cs typeface="Tahoma"/>
              </a:rPr>
              <a:t> </a:t>
            </a:r>
            <a:r>
              <a:rPr sz="1100" spc="-45" dirty="0">
                <a:solidFill>
                  <a:srgbClr val="22373A"/>
                </a:solidFill>
                <a:latin typeface="Tahoma"/>
                <a:cs typeface="Tahoma"/>
              </a:rPr>
              <a:t>from</a:t>
            </a:r>
            <a:r>
              <a:rPr sz="1100" spc="15" dirty="0">
                <a:solidFill>
                  <a:srgbClr val="22373A"/>
                </a:solidFill>
                <a:latin typeface="Tahoma"/>
                <a:cs typeface="Tahoma"/>
              </a:rPr>
              <a:t> </a:t>
            </a:r>
            <a:r>
              <a:rPr sz="1100" spc="-65" dirty="0">
                <a:solidFill>
                  <a:srgbClr val="22373A"/>
                </a:solidFill>
                <a:latin typeface="Tahoma"/>
                <a:cs typeface="Tahoma"/>
              </a:rPr>
              <a:t>census</a:t>
            </a:r>
            <a:r>
              <a:rPr sz="1100" spc="25" dirty="0">
                <a:solidFill>
                  <a:srgbClr val="22373A"/>
                </a:solidFill>
                <a:latin typeface="Tahoma"/>
                <a:cs typeface="Tahoma"/>
              </a:rPr>
              <a:t> </a:t>
            </a:r>
            <a:r>
              <a:rPr sz="1100" spc="-35" dirty="0">
                <a:solidFill>
                  <a:srgbClr val="22373A"/>
                </a:solidFill>
                <a:latin typeface="Tahoma"/>
                <a:cs typeface="Tahoma"/>
              </a:rPr>
              <a:t>data</a:t>
            </a:r>
            <a:r>
              <a:rPr sz="1100" spc="20" dirty="0">
                <a:solidFill>
                  <a:srgbClr val="22373A"/>
                </a:solidFill>
                <a:latin typeface="Tahoma"/>
                <a:cs typeface="Tahoma"/>
              </a:rPr>
              <a:t> </a:t>
            </a:r>
            <a:r>
              <a:rPr sz="1100" spc="-45" dirty="0">
                <a:solidFill>
                  <a:srgbClr val="22373A"/>
                </a:solidFill>
                <a:latin typeface="Tahoma"/>
                <a:cs typeface="Tahoma"/>
              </a:rPr>
              <a:t>for </a:t>
            </a:r>
            <a:r>
              <a:rPr sz="1100" spc="-40" dirty="0">
                <a:solidFill>
                  <a:srgbClr val="22373A"/>
                </a:solidFill>
                <a:latin typeface="Tahoma"/>
                <a:cs typeface="Tahoma"/>
              </a:rPr>
              <a:t> the</a:t>
            </a:r>
            <a:r>
              <a:rPr sz="1100" spc="15" dirty="0">
                <a:solidFill>
                  <a:srgbClr val="22373A"/>
                </a:solidFill>
                <a:latin typeface="Tahoma"/>
                <a:cs typeface="Tahoma"/>
              </a:rPr>
              <a:t> </a:t>
            </a:r>
            <a:r>
              <a:rPr sz="1100" spc="-30" dirty="0">
                <a:solidFill>
                  <a:srgbClr val="22373A"/>
                </a:solidFill>
                <a:latin typeface="Tahoma"/>
                <a:cs typeface="Tahoma"/>
              </a:rPr>
              <a:t>Dobe</a:t>
            </a:r>
            <a:r>
              <a:rPr sz="1100" spc="20" dirty="0">
                <a:solidFill>
                  <a:srgbClr val="22373A"/>
                </a:solidFill>
                <a:latin typeface="Tahoma"/>
                <a:cs typeface="Tahoma"/>
              </a:rPr>
              <a:t> </a:t>
            </a:r>
            <a:r>
              <a:rPr sz="1100" spc="-70" dirty="0">
                <a:solidFill>
                  <a:srgbClr val="22373A"/>
                </a:solidFill>
                <a:latin typeface="Tahoma"/>
                <a:cs typeface="Tahoma"/>
              </a:rPr>
              <a:t>area</a:t>
            </a:r>
            <a:r>
              <a:rPr sz="1100" spc="20" dirty="0">
                <a:solidFill>
                  <a:srgbClr val="22373A"/>
                </a:solidFill>
                <a:latin typeface="Tahoma"/>
                <a:cs typeface="Tahoma"/>
              </a:rPr>
              <a:t> </a:t>
            </a:r>
            <a:r>
              <a:rPr sz="1100" spc="-15" dirty="0">
                <a:solidFill>
                  <a:srgbClr val="22373A"/>
                </a:solidFill>
                <a:latin typeface="Tahoma"/>
                <a:cs typeface="Tahoma"/>
              </a:rPr>
              <a:t>!Kung</a:t>
            </a:r>
            <a:r>
              <a:rPr sz="1100" spc="20" dirty="0">
                <a:solidFill>
                  <a:srgbClr val="22373A"/>
                </a:solidFill>
                <a:latin typeface="Tahoma"/>
                <a:cs typeface="Tahoma"/>
              </a:rPr>
              <a:t> </a:t>
            </a:r>
            <a:r>
              <a:rPr sz="1100" spc="-40" dirty="0">
                <a:solidFill>
                  <a:srgbClr val="22373A"/>
                </a:solidFill>
                <a:latin typeface="Tahoma"/>
                <a:cs typeface="Tahoma"/>
              </a:rPr>
              <a:t>San</a:t>
            </a:r>
            <a:r>
              <a:rPr sz="1100" spc="20" dirty="0">
                <a:solidFill>
                  <a:srgbClr val="22373A"/>
                </a:solidFill>
                <a:latin typeface="Tahoma"/>
                <a:cs typeface="Tahoma"/>
              </a:rPr>
              <a:t> </a:t>
            </a:r>
            <a:r>
              <a:rPr sz="1100" spc="-30" dirty="0">
                <a:solidFill>
                  <a:srgbClr val="22373A"/>
                </a:solidFill>
                <a:latin typeface="Tahoma"/>
                <a:cs typeface="Tahoma"/>
              </a:rPr>
              <a:t>(a</a:t>
            </a:r>
            <a:r>
              <a:rPr sz="1100" spc="20" dirty="0">
                <a:solidFill>
                  <a:srgbClr val="22373A"/>
                </a:solidFill>
                <a:latin typeface="Tahoma"/>
                <a:cs typeface="Tahoma"/>
              </a:rPr>
              <a:t> </a:t>
            </a:r>
            <a:r>
              <a:rPr sz="1100" spc="-50" dirty="0">
                <a:solidFill>
                  <a:srgbClr val="22373A"/>
                </a:solidFill>
                <a:latin typeface="Tahoma"/>
                <a:cs typeface="Tahoma"/>
              </a:rPr>
              <a:t>foraging</a:t>
            </a:r>
            <a:r>
              <a:rPr sz="1100" spc="20" dirty="0">
                <a:solidFill>
                  <a:srgbClr val="22373A"/>
                </a:solidFill>
                <a:latin typeface="Tahoma"/>
                <a:cs typeface="Tahoma"/>
              </a:rPr>
              <a:t> </a:t>
            </a:r>
            <a:r>
              <a:rPr sz="1100" spc="-30" dirty="0">
                <a:solidFill>
                  <a:srgbClr val="22373A"/>
                </a:solidFill>
                <a:latin typeface="Tahoma"/>
                <a:cs typeface="Tahoma"/>
              </a:rPr>
              <a:t>population</a:t>
            </a:r>
            <a:r>
              <a:rPr sz="1100" spc="25" dirty="0">
                <a:solidFill>
                  <a:srgbClr val="22373A"/>
                </a:solidFill>
                <a:latin typeface="Tahoma"/>
                <a:cs typeface="Tahoma"/>
              </a:rPr>
              <a:t> </a:t>
            </a:r>
            <a:r>
              <a:rPr sz="1100" spc="-40" dirty="0">
                <a:solidFill>
                  <a:srgbClr val="22373A"/>
                </a:solidFill>
                <a:latin typeface="Tahoma"/>
                <a:cs typeface="Tahoma"/>
              </a:rPr>
              <a:t>which</a:t>
            </a:r>
            <a:r>
              <a:rPr sz="1100" spc="15" dirty="0">
                <a:solidFill>
                  <a:srgbClr val="22373A"/>
                </a:solidFill>
                <a:latin typeface="Tahoma"/>
                <a:cs typeface="Tahoma"/>
              </a:rPr>
              <a:t> </a:t>
            </a:r>
            <a:r>
              <a:rPr sz="1100" spc="-65" dirty="0">
                <a:solidFill>
                  <a:srgbClr val="22373A"/>
                </a:solidFill>
                <a:latin typeface="Tahoma"/>
                <a:cs typeface="Tahoma"/>
              </a:rPr>
              <a:t>has</a:t>
            </a:r>
            <a:r>
              <a:rPr sz="1100" spc="15" dirty="0">
                <a:solidFill>
                  <a:srgbClr val="22373A"/>
                </a:solidFill>
                <a:latin typeface="Tahoma"/>
                <a:cs typeface="Tahoma"/>
              </a:rPr>
              <a:t> </a:t>
            </a:r>
            <a:r>
              <a:rPr sz="1100" spc="-65" dirty="0">
                <a:solidFill>
                  <a:srgbClr val="22373A"/>
                </a:solidFill>
                <a:latin typeface="Tahoma"/>
                <a:cs typeface="Tahoma"/>
              </a:rPr>
              <a:t>been </a:t>
            </a:r>
            <a:r>
              <a:rPr sz="1100" spc="-325" dirty="0">
                <a:solidFill>
                  <a:srgbClr val="22373A"/>
                </a:solidFill>
                <a:latin typeface="Tahoma"/>
                <a:cs typeface="Tahoma"/>
              </a:rPr>
              <a:t> </a:t>
            </a:r>
            <a:r>
              <a:rPr sz="1100" spc="-45" dirty="0">
                <a:solidFill>
                  <a:srgbClr val="22373A"/>
                </a:solidFill>
                <a:latin typeface="Tahoma"/>
                <a:cs typeface="Tahoma"/>
              </a:rPr>
              <a:t>extensively</a:t>
            </a:r>
            <a:r>
              <a:rPr sz="1100" spc="15" dirty="0">
                <a:solidFill>
                  <a:srgbClr val="22373A"/>
                </a:solidFill>
                <a:latin typeface="Tahoma"/>
                <a:cs typeface="Tahoma"/>
              </a:rPr>
              <a:t> </a:t>
            </a:r>
            <a:r>
              <a:rPr sz="1100" spc="-40" dirty="0">
                <a:solidFill>
                  <a:srgbClr val="22373A"/>
                </a:solidFill>
                <a:latin typeface="Tahoma"/>
                <a:cs typeface="Tahoma"/>
              </a:rPr>
              <a:t>studied</a:t>
            </a:r>
            <a:r>
              <a:rPr sz="1100" spc="15" dirty="0">
                <a:solidFill>
                  <a:srgbClr val="22373A"/>
                </a:solidFill>
                <a:latin typeface="Tahoma"/>
                <a:cs typeface="Tahoma"/>
              </a:rPr>
              <a:t> </a:t>
            </a:r>
            <a:r>
              <a:rPr sz="1100" spc="-60" dirty="0">
                <a:solidFill>
                  <a:srgbClr val="22373A"/>
                </a:solidFill>
                <a:latin typeface="Tahoma"/>
                <a:cs typeface="Tahoma"/>
              </a:rPr>
              <a:t>by</a:t>
            </a:r>
            <a:r>
              <a:rPr sz="1100" spc="15" dirty="0">
                <a:solidFill>
                  <a:srgbClr val="22373A"/>
                </a:solidFill>
                <a:latin typeface="Tahoma"/>
                <a:cs typeface="Tahoma"/>
              </a:rPr>
              <a:t> </a:t>
            </a:r>
            <a:r>
              <a:rPr sz="1100" spc="-35" dirty="0">
                <a:solidFill>
                  <a:srgbClr val="22373A"/>
                </a:solidFill>
                <a:latin typeface="Tahoma"/>
                <a:cs typeface="Tahoma"/>
              </a:rPr>
              <a:t>anthropologists).</a:t>
            </a:r>
            <a:endParaRPr sz="1100">
              <a:latin typeface="Tahoma"/>
              <a:cs typeface="Tahoma"/>
            </a:endParaRPr>
          </a:p>
        </p:txBody>
      </p:sp>
      <p:sp>
        <p:nvSpPr>
          <p:cNvPr id="4" name="object 4"/>
          <p:cNvSpPr/>
          <p:nvPr/>
        </p:nvSpPr>
        <p:spPr>
          <a:xfrm>
            <a:off x="322046" y="1446479"/>
            <a:ext cx="2059892" cy="450850"/>
          </a:xfrm>
          <a:custGeom>
            <a:avLst/>
            <a:gdLst/>
            <a:ahLst/>
            <a:cxnLst/>
            <a:rect l="l" t="t" r="r" b="b"/>
            <a:pathLst>
              <a:path w="3964304" h="450850">
                <a:moveTo>
                  <a:pt x="3963911" y="0"/>
                </a:moveTo>
                <a:lnTo>
                  <a:pt x="0" y="0"/>
                </a:lnTo>
                <a:lnTo>
                  <a:pt x="0" y="450329"/>
                </a:lnTo>
                <a:lnTo>
                  <a:pt x="3963911" y="450329"/>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437049"/>
            <a:ext cx="1880870" cy="433070"/>
          </a:xfrm>
          <a:prstGeom prst="rect">
            <a:avLst/>
          </a:prstGeom>
        </p:spPr>
        <p:txBody>
          <a:bodyPr vert="horz" wrap="square" lIns="0" tIns="12700" rIns="0" bIns="0" rtlCol="0">
            <a:spAutoFit/>
          </a:bodyPr>
          <a:lstStyle/>
          <a:p>
            <a:pPr marL="93345" marR="5080" indent="-81280">
              <a:lnSpc>
                <a:spcPct val="111400"/>
              </a:lnSpc>
              <a:spcBef>
                <a:spcPts val="100"/>
              </a:spcBef>
            </a:pPr>
            <a:r>
              <a:rPr sz="600" spc="15" dirty="0">
                <a:solidFill>
                  <a:srgbClr val="22373A"/>
                </a:solidFill>
                <a:latin typeface="SimSun"/>
                <a:cs typeface="SimSun"/>
              </a:rPr>
              <a:t>height_data </a:t>
            </a:r>
            <a:r>
              <a:rPr sz="600" spc="15" dirty="0">
                <a:solidFill>
                  <a:srgbClr val="8E5902"/>
                </a:solidFill>
                <a:latin typeface="SimSun"/>
                <a:cs typeface="SimSun"/>
              </a:rPr>
              <a:t>&lt;- </a:t>
            </a:r>
            <a:r>
              <a:rPr sz="600" spc="30" dirty="0">
                <a:latin typeface="SimSun"/>
                <a:cs typeface="SimSun"/>
              </a:rPr>
              <a:t>read_csv</a:t>
            </a:r>
            <a:r>
              <a:rPr sz="600" spc="30" dirty="0">
                <a:solidFill>
                  <a:srgbClr val="22373A"/>
                </a:solidFill>
                <a:latin typeface="SimSun"/>
                <a:cs typeface="SimSun"/>
              </a:rPr>
              <a:t>(</a:t>
            </a:r>
            <a:r>
              <a:rPr sz="600" i="1" spc="30" dirty="0">
                <a:solidFill>
                  <a:srgbClr val="4F9905"/>
                </a:solidFill>
                <a:latin typeface="Trebuchet MS"/>
                <a:cs typeface="Trebuchet MS"/>
              </a:rPr>
              <a:t>'</a:t>
            </a:r>
            <a:r>
              <a:rPr sz="600" spc="30" dirty="0">
                <a:solidFill>
                  <a:srgbClr val="4F9905"/>
                </a:solidFill>
                <a:latin typeface="SimSun"/>
                <a:cs typeface="SimSun"/>
              </a:rPr>
              <a:t>data/height.csv</a:t>
            </a:r>
            <a:r>
              <a:rPr sz="600" i="1" spc="30" dirty="0">
                <a:solidFill>
                  <a:srgbClr val="4F9905"/>
                </a:solidFill>
                <a:latin typeface="Trebuchet MS"/>
                <a:cs typeface="Trebuchet MS"/>
              </a:rPr>
              <a:t>'</a:t>
            </a:r>
            <a:r>
              <a:rPr sz="600" spc="30" dirty="0">
                <a:solidFill>
                  <a:srgbClr val="22373A"/>
                </a:solidFill>
                <a:latin typeface="SimSun"/>
                <a:cs typeface="SimSun"/>
              </a:rPr>
              <a:t>) </a:t>
            </a:r>
            <a:r>
              <a:rPr sz="600" spc="15" dirty="0">
                <a:latin typeface="SimSun"/>
                <a:cs typeface="SimSun"/>
              </a:rPr>
              <a:t>%&gt;% </a:t>
            </a:r>
            <a:r>
              <a:rPr sz="600" spc="-285" dirty="0">
                <a:latin typeface="SimSun"/>
                <a:cs typeface="SimSun"/>
              </a:rPr>
              <a:t> </a:t>
            </a:r>
            <a:r>
              <a:rPr sz="600" spc="15" dirty="0">
                <a:latin typeface="SimSun"/>
                <a:cs typeface="SimSun"/>
              </a:rPr>
              <a:t>filter</a:t>
            </a:r>
            <a:r>
              <a:rPr sz="600" spc="15" dirty="0">
                <a:solidFill>
                  <a:srgbClr val="22373A"/>
                </a:solidFill>
                <a:latin typeface="SimSun"/>
                <a:cs typeface="SimSun"/>
              </a:rPr>
              <a:t>(age</a:t>
            </a:r>
            <a:r>
              <a:rPr sz="600" spc="10" dirty="0">
                <a:solidFill>
                  <a:srgbClr val="22373A"/>
                </a:solidFill>
                <a:latin typeface="SimSun"/>
                <a:cs typeface="SimSun"/>
              </a:rPr>
              <a:t> </a:t>
            </a:r>
            <a:r>
              <a:rPr sz="600" spc="15" dirty="0">
                <a:latin typeface="SimSun"/>
                <a:cs typeface="SimSun"/>
              </a:rPr>
              <a:t>&gt;= </a:t>
            </a:r>
            <a:r>
              <a:rPr sz="600" spc="15" dirty="0">
                <a:solidFill>
                  <a:srgbClr val="0000CE"/>
                </a:solidFill>
                <a:latin typeface="SimSun"/>
                <a:cs typeface="SimSun"/>
              </a:rPr>
              <a:t>18</a:t>
            </a:r>
            <a:r>
              <a:rPr sz="600" spc="15" dirty="0">
                <a:solidFill>
                  <a:srgbClr val="22373A"/>
                </a:solidFill>
                <a:latin typeface="SimSun"/>
                <a:cs typeface="SimSun"/>
              </a:rPr>
              <a:t>) </a:t>
            </a:r>
            <a:r>
              <a:rPr sz="600" i="1" spc="10" dirty="0">
                <a:solidFill>
                  <a:srgbClr val="8E5902"/>
                </a:solidFill>
                <a:latin typeface="Times New Roman"/>
                <a:cs typeface="Times New Roman"/>
              </a:rPr>
              <a:t>#</a:t>
            </a:r>
            <a:r>
              <a:rPr sz="600" i="1" spc="160" dirty="0">
                <a:solidFill>
                  <a:srgbClr val="8E5902"/>
                </a:solidFill>
                <a:latin typeface="Times New Roman"/>
                <a:cs typeface="Times New Roman"/>
              </a:rPr>
              <a:t> </a:t>
            </a:r>
            <a:r>
              <a:rPr sz="600" i="1" spc="20" dirty="0">
                <a:solidFill>
                  <a:srgbClr val="8E5902"/>
                </a:solidFill>
                <a:latin typeface="Times New Roman"/>
                <a:cs typeface="Times New Roman"/>
              </a:rPr>
              <a:t>want</a:t>
            </a:r>
            <a:r>
              <a:rPr sz="600" i="1" spc="155" dirty="0">
                <a:solidFill>
                  <a:srgbClr val="8E5902"/>
                </a:solidFill>
                <a:latin typeface="Times New Roman"/>
                <a:cs typeface="Times New Roman"/>
              </a:rPr>
              <a:t> </a:t>
            </a:r>
            <a:r>
              <a:rPr sz="600" i="1" spc="80" dirty="0">
                <a:solidFill>
                  <a:srgbClr val="8E5902"/>
                </a:solidFill>
                <a:latin typeface="Times New Roman"/>
                <a:cs typeface="Times New Roman"/>
              </a:rPr>
              <a:t>to</a:t>
            </a:r>
            <a:r>
              <a:rPr sz="600" i="1" spc="160" dirty="0">
                <a:solidFill>
                  <a:srgbClr val="8E5902"/>
                </a:solidFill>
                <a:latin typeface="Times New Roman"/>
                <a:cs typeface="Times New Roman"/>
              </a:rPr>
              <a:t> </a:t>
            </a:r>
            <a:r>
              <a:rPr sz="600" i="1" spc="95" dirty="0">
                <a:solidFill>
                  <a:srgbClr val="8E5902"/>
                </a:solidFill>
                <a:latin typeface="Times New Roman"/>
                <a:cs typeface="Times New Roman"/>
              </a:rPr>
              <a:t>just</a:t>
            </a:r>
            <a:r>
              <a:rPr sz="600" i="1" spc="160" dirty="0">
                <a:solidFill>
                  <a:srgbClr val="8E5902"/>
                </a:solidFill>
                <a:latin typeface="Times New Roman"/>
                <a:cs typeface="Times New Roman"/>
              </a:rPr>
              <a:t> </a:t>
            </a:r>
            <a:r>
              <a:rPr sz="600" i="1" spc="45" dirty="0">
                <a:solidFill>
                  <a:srgbClr val="8E5902"/>
                </a:solidFill>
                <a:latin typeface="Times New Roman"/>
                <a:cs typeface="Times New Roman"/>
              </a:rPr>
              <a:t>use</a:t>
            </a:r>
            <a:r>
              <a:rPr sz="600" i="1" spc="160" dirty="0">
                <a:solidFill>
                  <a:srgbClr val="8E5902"/>
                </a:solidFill>
                <a:latin typeface="Times New Roman"/>
                <a:cs typeface="Times New Roman"/>
              </a:rPr>
              <a:t> </a:t>
            </a:r>
            <a:r>
              <a:rPr sz="600" i="1" spc="65" dirty="0">
                <a:solidFill>
                  <a:srgbClr val="8E5902"/>
                </a:solidFill>
                <a:latin typeface="Times New Roman"/>
                <a:cs typeface="Times New Roman"/>
              </a:rPr>
              <a:t>adults</a:t>
            </a:r>
            <a:endParaRPr sz="600">
              <a:latin typeface="Times New Roman"/>
              <a:cs typeface="Times New Roman"/>
            </a:endParaRPr>
          </a:p>
          <a:p>
            <a:pPr>
              <a:lnSpc>
                <a:spcPct val="100000"/>
              </a:lnSpc>
              <a:spcBef>
                <a:spcPts val="20"/>
              </a:spcBef>
            </a:pPr>
            <a:endParaRPr sz="750">
              <a:latin typeface="Times New Roman"/>
              <a:cs typeface="Times New Roman"/>
            </a:endParaRPr>
          </a:p>
          <a:p>
            <a:pPr marL="12700">
              <a:lnSpc>
                <a:spcPct val="100000"/>
              </a:lnSpc>
            </a:pPr>
            <a:r>
              <a:rPr sz="600" spc="15" dirty="0">
                <a:latin typeface="SimSun"/>
                <a:cs typeface="SimSun"/>
              </a:rPr>
              <a:t>glimpse</a:t>
            </a:r>
            <a:r>
              <a:rPr sz="600" spc="15" dirty="0">
                <a:solidFill>
                  <a:srgbClr val="22373A"/>
                </a:solidFill>
                <a:latin typeface="SimSun"/>
                <a:cs typeface="SimSun"/>
              </a:rPr>
              <a:t>(height_data)</a:t>
            </a:r>
            <a:endParaRPr sz="60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5</a:t>
            </a:r>
          </a:p>
        </p:txBody>
      </p:sp>
      <p:sp>
        <p:nvSpPr>
          <p:cNvPr id="6" name="object 6"/>
          <p:cNvSpPr txBox="1"/>
          <p:nvPr/>
        </p:nvSpPr>
        <p:spPr>
          <a:xfrm>
            <a:off x="347294" y="2089093"/>
            <a:ext cx="3332479" cy="636905"/>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a:t>
            </a:r>
            <a:r>
              <a:rPr sz="600" spc="-15" dirty="0">
                <a:solidFill>
                  <a:srgbClr val="22373A"/>
                </a:solidFill>
                <a:latin typeface="SimSun"/>
                <a:cs typeface="SimSun"/>
              </a:rPr>
              <a:t> </a:t>
            </a:r>
            <a:r>
              <a:rPr sz="600" spc="15" dirty="0">
                <a:solidFill>
                  <a:srgbClr val="22373A"/>
                </a:solidFill>
                <a:latin typeface="SimSun"/>
                <a:cs typeface="SimSun"/>
              </a:rPr>
              <a:t>Rows:</a:t>
            </a:r>
            <a:r>
              <a:rPr sz="600" spc="-15" dirty="0">
                <a:solidFill>
                  <a:srgbClr val="22373A"/>
                </a:solidFill>
                <a:latin typeface="SimSun"/>
                <a:cs typeface="SimSun"/>
              </a:rPr>
              <a:t> </a:t>
            </a:r>
            <a:r>
              <a:rPr sz="600" spc="15" dirty="0">
                <a:solidFill>
                  <a:srgbClr val="22373A"/>
                </a:solidFill>
                <a:latin typeface="SimSun"/>
                <a:cs typeface="SimSun"/>
              </a:rPr>
              <a:t>352</a:t>
            </a:r>
            <a:endParaRPr sz="600" dirty="0">
              <a:latin typeface="SimSun"/>
              <a:cs typeface="SimSun"/>
            </a:endParaRPr>
          </a:p>
          <a:p>
            <a:pPr marL="12700">
              <a:lnSpc>
                <a:spcPct val="100000"/>
              </a:lnSpc>
              <a:spcBef>
                <a:spcPts val="85"/>
              </a:spcBef>
            </a:pPr>
            <a:r>
              <a:rPr sz="600" spc="15" dirty="0">
                <a:solidFill>
                  <a:srgbClr val="22373A"/>
                </a:solidFill>
                <a:latin typeface="SimSun"/>
                <a:cs typeface="SimSun"/>
              </a:rPr>
              <a:t>##</a:t>
            </a:r>
            <a:r>
              <a:rPr sz="600" spc="-15" dirty="0">
                <a:solidFill>
                  <a:srgbClr val="22373A"/>
                </a:solidFill>
                <a:latin typeface="SimSun"/>
                <a:cs typeface="SimSun"/>
              </a:rPr>
              <a:t> </a:t>
            </a:r>
            <a:r>
              <a:rPr sz="600" spc="15" dirty="0">
                <a:solidFill>
                  <a:srgbClr val="22373A"/>
                </a:solidFill>
                <a:latin typeface="SimSun"/>
                <a:cs typeface="SimSun"/>
              </a:rPr>
              <a:t>Columns:</a:t>
            </a:r>
            <a:r>
              <a:rPr sz="600" spc="-15" dirty="0">
                <a:solidFill>
                  <a:srgbClr val="22373A"/>
                </a:solidFill>
                <a:latin typeface="SimSun"/>
                <a:cs typeface="SimSun"/>
              </a:rPr>
              <a:t> </a:t>
            </a:r>
            <a:r>
              <a:rPr sz="600" spc="15" dirty="0">
                <a:solidFill>
                  <a:srgbClr val="22373A"/>
                </a:solidFill>
                <a:latin typeface="SimSun"/>
                <a:cs typeface="SimSun"/>
              </a:rPr>
              <a:t>4</a:t>
            </a:r>
            <a:endParaRPr sz="600" dirty="0">
              <a:latin typeface="SimSun"/>
              <a:cs typeface="SimSun"/>
            </a:endParaRPr>
          </a:p>
          <a:p>
            <a:pPr marL="12700">
              <a:lnSpc>
                <a:spcPct val="100000"/>
              </a:lnSpc>
              <a:spcBef>
                <a:spcPts val="80"/>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height</a:t>
            </a:r>
            <a:r>
              <a:rPr sz="600" spc="25" dirty="0">
                <a:solidFill>
                  <a:srgbClr val="22373A"/>
                </a:solidFill>
                <a:latin typeface="SimSun"/>
                <a:cs typeface="SimSun"/>
              </a:rPr>
              <a:t> </a:t>
            </a:r>
            <a:r>
              <a:rPr sz="600" spc="15" dirty="0">
                <a:solidFill>
                  <a:srgbClr val="22373A"/>
                </a:solidFill>
                <a:latin typeface="SimSun"/>
                <a:cs typeface="SimSun"/>
              </a:rPr>
              <a:t>&lt;dbl&gt;</a:t>
            </a:r>
            <a:r>
              <a:rPr sz="600" spc="20" dirty="0">
                <a:solidFill>
                  <a:srgbClr val="22373A"/>
                </a:solidFill>
                <a:latin typeface="SimSun"/>
                <a:cs typeface="SimSun"/>
              </a:rPr>
              <a:t> </a:t>
            </a:r>
            <a:r>
              <a:rPr sz="600" spc="15" dirty="0">
                <a:solidFill>
                  <a:srgbClr val="22373A"/>
                </a:solidFill>
                <a:latin typeface="SimSun"/>
                <a:cs typeface="SimSun"/>
              </a:rPr>
              <a:t>151.7650,</a:t>
            </a:r>
            <a:r>
              <a:rPr sz="600" spc="25" dirty="0">
                <a:solidFill>
                  <a:srgbClr val="22373A"/>
                </a:solidFill>
                <a:latin typeface="SimSun"/>
                <a:cs typeface="SimSun"/>
              </a:rPr>
              <a:t> </a:t>
            </a:r>
            <a:r>
              <a:rPr sz="600" spc="15" dirty="0">
                <a:solidFill>
                  <a:srgbClr val="22373A"/>
                </a:solidFill>
                <a:latin typeface="SimSun"/>
                <a:cs typeface="SimSun"/>
              </a:rPr>
              <a:t>139.7000,</a:t>
            </a:r>
            <a:r>
              <a:rPr sz="600" spc="20" dirty="0">
                <a:solidFill>
                  <a:srgbClr val="22373A"/>
                </a:solidFill>
                <a:latin typeface="SimSun"/>
                <a:cs typeface="SimSun"/>
              </a:rPr>
              <a:t> </a:t>
            </a:r>
            <a:r>
              <a:rPr sz="600" spc="15" dirty="0">
                <a:solidFill>
                  <a:srgbClr val="22373A"/>
                </a:solidFill>
                <a:latin typeface="SimSun"/>
                <a:cs typeface="SimSun"/>
              </a:rPr>
              <a:t>136.5250,</a:t>
            </a:r>
            <a:r>
              <a:rPr sz="600" spc="25" dirty="0">
                <a:solidFill>
                  <a:srgbClr val="22373A"/>
                </a:solidFill>
                <a:latin typeface="SimSun"/>
                <a:cs typeface="SimSun"/>
              </a:rPr>
              <a:t> </a:t>
            </a:r>
            <a:r>
              <a:rPr sz="600" spc="15" dirty="0">
                <a:solidFill>
                  <a:srgbClr val="22373A"/>
                </a:solidFill>
                <a:latin typeface="SimSun"/>
                <a:cs typeface="SimSun"/>
              </a:rPr>
              <a:t>156.8450,</a:t>
            </a:r>
            <a:r>
              <a:rPr sz="600" spc="20" dirty="0">
                <a:solidFill>
                  <a:srgbClr val="22373A"/>
                </a:solidFill>
                <a:latin typeface="SimSun"/>
                <a:cs typeface="SimSun"/>
              </a:rPr>
              <a:t> </a:t>
            </a:r>
            <a:r>
              <a:rPr sz="600" spc="15" dirty="0">
                <a:solidFill>
                  <a:srgbClr val="22373A"/>
                </a:solidFill>
                <a:latin typeface="SimSun"/>
                <a:cs typeface="SimSun"/>
              </a:rPr>
              <a:t>145.4150,</a:t>
            </a:r>
            <a:r>
              <a:rPr sz="600" spc="25" dirty="0">
                <a:solidFill>
                  <a:srgbClr val="22373A"/>
                </a:solidFill>
                <a:latin typeface="SimSun"/>
                <a:cs typeface="SimSun"/>
              </a:rPr>
              <a:t> </a:t>
            </a:r>
            <a:r>
              <a:rPr sz="600" spc="15" dirty="0">
                <a:solidFill>
                  <a:srgbClr val="22373A"/>
                </a:solidFill>
                <a:latin typeface="SimSun"/>
                <a:cs typeface="SimSun"/>
              </a:rPr>
              <a:t>163.8300,</a:t>
            </a:r>
            <a:r>
              <a:rPr sz="600" spc="20" dirty="0">
                <a:solidFill>
                  <a:srgbClr val="22373A"/>
                </a:solidFill>
                <a:latin typeface="SimSun"/>
                <a:cs typeface="SimSun"/>
              </a:rPr>
              <a:t> </a:t>
            </a:r>
            <a:r>
              <a:rPr sz="600" spc="15" dirty="0">
                <a:solidFill>
                  <a:srgbClr val="22373A"/>
                </a:solidFill>
                <a:latin typeface="SimSun"/>
                <a:cs typeface="SimSun"/>
              </a:rPr>
              <a:t>149~</a:t>
            </a:r>
            <a:endParaRPr sz="600" dirty="0">
              <a:latin typeface="SimSun"/>
              <a:cs typeface="SimSun"/>
            </a:endParaRPr>
          </a:p>
          <a:p>
            <a:pPr marL="12700">
              <a:lnSpc>
                <a:spcPct val="100000"/>
              </a:lnSpc>
              <a:spcBef>
                <a:spcPts val="80"/>
              </a:spcBef>
            </a:pP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22373A"/>
                </a:solidFill>
                <a:latin typeface="SimSun"/>
                <a:cs typeface="SimSun"/>
              </a:rPr>
              <a:t>weight</a:t>
            </a:r>
            <a:r>
              <a:rPr sz="600" spc="25" dirty="0">
                <a:solidFill>
                  <a:srgbClr val="22373A"/>
                </a:solidFill>
                <a:latin typeface="SimSun"/>
                <a:cs typeface="SimSun"/>
              </a:rPr>
              <a:t> </a:t>
            </a:r>
            <a:r>
              <a:rPr sz="600" spc="15" dirty="0">
                <a:solidFill>
                  <a:srgbClr val="22373A"/>
                </a:solidFill>
                <a:latin typeface="SimSun"/>
                <a:cs typeface="SimSun"/>
              </a:rPr>
              <a:t>&lt;dbl&gt;</a:t>
            </a:r>
            <a:r>
              <a:rPr sz="600" spc="20" dirty="0">
                <a:solidFill>
                  <a:srgbClr val="22373A"/>
                </a:solidFill>
                <a:latin typeface="SimSun"/>
                <a:cs typeface="SimSun"/>
              </a:rPr>
              <a:t> </a:t>
            </a:r>
            <a:r>
              <a:rPr sz="600" spc="15" dirty="0">
                <a:solidFill>
                  <a:srgbClr val="22373A"/>
                </a:solidFill>
                <a:latin typeface="SimSun"/>
                <a:cs typeface="SimSun"/>
              </a:rPr>
              <a:t>47.82561,</a:t>
            </a:r>
            <a:r>
              <a:rPr sz="600" spc="25" dirty="0">
                <a:solidFill>
                  <a:srgbClr val="22373A"/>
                </a:solidFill>
                <a:latin typeface="SimSun"/>
                <a:cs typeface="SimSun"/>
              </a:rPr>
              <a:t> </a:t>
            </a:r>
            <a:r>
              <a:rPr sz="600" spc="15" dirty="0">
                <a:solidFill>
                  <a:srgbClr val="22373A"/>
                </a:solidFill>
                <a:latin typeface="SimSun"/>
                <a:cs typeface="SimSun"/>
              </a:rPr>
              <a:t>36.48581,</a:t>
            </a:r>
            <a:r>
              <a:rPr sz="600" spc="20" dirty="0">
                <a:solidFill>
                  <a:srgbClr val="22373A"/>
                </a:solidFill>
                <a:latin typeface="SimSun"/>
                <a:cs typeface="SimSun"/>
              </a:rPr>
              <a:t> </a:t>
            </a:r>
            <a:r>
              <a:rPr sz="600" spc="15" dirty="0">
                <a:solidFill>
                  <a:srgbClr val="22373A"/>
                </a:solidFill>
                <a:latin typeface="SimSun"/>
                <a:cs typeface="SimSun"/>
              </a:rPr>
              <a:t>31.86484,</a:t>
            </a:r>
            <a:r>
              <a:rPr sz="600" spc="25" dirty="0">
                <a:solidFill>
                  <a:srgbClr val="22373A"/>
                </a:solidFill>
                <a:latin typeface="SimSun"/>
                <a:cs typeface="SimSun"/>
              </a:rPr>
              <a:t> </a:t>
            </a:r>
            <a:r>
              <a:rPr sz="600" spc="15" dirty="0">
                <a:solidFill>
                  <a:srgbClr val="22373A"/>
                </a:solidFill>
                <a:latin typeface="SimSun"/>
                <a:cs typeface="SimSun"/>
              </a:rPr>
              <a:t>53.04191,</a:t>
            </a:r>
            <a:r>
              <a:rPr sz="600" spc="20" dirty="0">
                <a:solidFill>
                  <a:srgbClr val="22373A"/>
                </a:solidFill>
                <a:latin typeface="SimSun"/>
                <a:cs typeface="SimSun"/>
              </a:rPr>
              <a:t> </a:t>
            </a:r>
            <a:r>
              <a:rPr sz="600" spc="15" dirty="0">
                <a:solidFill>
                  <a:srgbClr val="22373A"/>
                </a:solidFill>
                <a:latin typeface="SimSun"/>
                <a:cs typeface="SimSun"/>
              </a:rPr>
              <a:t>41.27687,</a:t>
            </a:r>
            <a:r>
              <a:rPr sz="600" spc="25" dirty="0">
                <a:solidFill>
                  <a:srgbClr val="22373A"/>
                </a:solidFill>
                <a:latin typeface="SimSun"/>
                <a:cs typeface="SimSun"/>
              </a:rPr>
              <a:t> </a:t>
            </a:r>
            <a:r>
              <a:rPr sz="600" spc="15" dirty="0">
                <a:solidFill>
                  <a:srgbClr val="22373A"/>
                </a:solidFill>
                <a:latin typeface="SimSun"/>
                <a:cs typeface="SimSun"/>
              </a:rPr>
              <a:t>62.99259,</a:t>
            </a:r>
            <a:r>
              <a:rPr sz="600" spc="20" dirty="0">
                <a:solidFill>
                  <a:srgbClr val="22373A"/>
                </a:solidFill>
                <a:latin typeface="SimSun"/>
                <a:cs typeface="SimSun"/>
              </a:rPr>
              <a:t> </a:t>
            </a:r>
            <a:r>
              <a:rPr sz="600" spc="15" dirty="0">
                <a:solidFill>
                  <a:srgbClr val="22373A"/>
                </a:solidFill>
                <a:latin typeface="SimSun"/>
                <a:cs typeface="SimSun"/>
              </a:rPr>
              <a:t>38.~</a:t>
            </a:r>
            <a:endParaRPr sz="600" dirty="0">
              <a:latin typeface="SimSun"/>
              <a:cs typeface="SimSun"/>
            </a:endParaRPr>
          </a:p>
          <a:p>
            <a:pPr marL="12700">
              <a:lnSpc>
                <a:spcPct val="100000"/>
              </a:lnSpc>
              <a:spcBef>
                <a:spcPts val="85"/>
              </a:spcBef>
              <a:tabLst>
                <a:tab pos="496570" algn="l"/>
              </a:tabLst>
            </a:pPr>
            <a:r>
              <a:rPr sz="600" spc="15" dirty="0">
                <a:solidFill>
                  <a:srgbClr val="22373A"/>
                </a:solidFill>
                <a:latin typeface="SimSun"/>
                <a:cs typeface="SimSun"/>
              </a:rPr>
              <a:t>## $</a:t>
            </a:r>
            <a:r>
              <a:rPr sz="600" spc="20" dirty="0">
                <a:solidFill>
                  <a:srgbClr val="22373A"/>
                </a:solidFill>
                <a:latin typeface="SimSun"/>
                <a:cs typeface="SimSun"/>
              </a:rPr>
              <a:t> </a:t>
            </a:r>
            <a:r>
              <a:rPr sz="600" spc="15" dirty="0">
                <a:solidFill>
                  <a:srgbClr val="22373A"/>
                </a:solidFill>
                <a:latin typeface="SimSun"/>
                <a:cs typeface="SimSun"/>
              </a:rPr>
              <a:t>age	&lt;dbl&gt;</a:t>
            </a:r>
            <a:r>
              <a:rPr sz="600" spc="20" dirty="0">
                <a:solidFill>
                  <a:srgbClr val="22373A"/>
                </a:solidFill>
                <a:latin typeface="SimSun"/>
                <a:cs typeface="SimSun"/>
              </a:rPr>
              <a:t> </a:t>
            </a:r>
            <a:r>
              <a:rPr sz="600" spc="15" dirty="0">
                <a:solidFill>
                  <a:srgbClr val="22373A"/>
                </a:solidFill>
                <a:latin typeface="SimSun"/>
                <a:cs typeface="SimSun"/>
              </a:rPr>
              <a:t>63.0,</a:t>
            </a:r>
            <a:r>
              <a:rPr sz="600" spc="20" dirty="0">
                <a:solidFill>
                  <a:srgbClr val="22373A"/>
                </a:solidFill>
                <a:latin typeface="SimSun"/>
                <a:cs typeface="SimSun"/>
              </a:rPr>
              <a:t> </a:t>
            </a:r>
            <a:r>
              <a:rPr sz="600" spc="15" dirty="0">
                <a:solidFill>
                  <a:srgbClr val="22373A"/>
                </a:solidFill>
                <a:latin typeface="SimSun"/>
                <a:cs typeface="SimSun"/>
              </a:rPr>
              <a:t>63.0,</a:t>
            </a:r>
            <a:r>
              <a:rPr sz="600" spc="20" dirty="0">
                <a:solidFill>
                  <a:srgbClr val="22373A"/>
                </a:solidFill>
                <a:latin typeface="SimSun"/>
                <a:cs typeface="SimSun"/>
              </a:rPr>
              <a:t> </a:t>
            </a:r>
            <a:r>
              <a:rPr sz="600" spc="15" dirty="0">
                <a:solidFill>
                  <a:srgbClr val="22373A"/>
                </a:solidFill>
                <a:latin typeface="SimSun"/>
                <a:cs typeface="SimSun"/>
              </a:rPr>
              <a:t>65.0, 41.0,</a:t>
            </a:r>
            <a:r>
              <a:rPr sz="600" spc="20" dirty="0">
                <a:solidFill>
                  <a:srgbClr val="22373A"/>
                </a:solidFill>
                <a:latin typeface="SimSun"/>
                <a:cs typeface="SimSun"/>
              </a:rPr>
              <a:t> </a:t>
            </a:r>
            <a:r>
              <a:rPr sz="600" spc="15" dirty="0">
                <a:solidFill>
                  <a:srgbClr val="22373A"/>
                </a:solidFill>
                <a:latin typeface="SimSun"/>
                <a:cs typeface="SimSun"/>
              </a:rPr>
              <a:t>51.0,</a:t>
            </a:r>
            <a:r>
              <a:rPr sz="600" spc="20" dirty="0">
                <a:solidFill>
                  <a:srgbClr val="22373A"/>
                </a:solidFill>
                <a:latin typeface="SimSun"/>
                <a:cs typeface="SimSun"/>
              </a:rPr>
              <a:t> </a:t>
            </a:r>
            <a:r>
              <a:rPr sz="600" spc="15" dirty="0">
                <a:solidFill>
                  <a:srgbClr val="22373A"/>
                </a:solidFill>
                <a:latin typeface="SimSun"/>
                <a:cs typeface="SimSun"/>
              </a:rPr>
              <a:t>35.0,</a:t>
            </a:r>
            <a:r>
              <a:rPr sz="600" spc="20" dirty="0">
                <a:solidFill>
                  <a:srgbClr val="22373A"/>
                </a:solidFill>
                <a:latin typeface="SimSun"/>
                <a:cs typeface="SimSun"/>
              </a:rPr>
              <a:t> </a:t>
            </a:r>
            <a:r>
              <a:rPr sz="600" spc="15" dirty="0">
                <a:solidFill>
                  <a:srgbClr val="22373A"/>
                </a:solidFill>
                <a:latin typeface="SimSun"/>
                <a:cs typeface="SimSun"/>
              </a:rPr>
              <a:t>32.0,</a:t>
            </a:r>
            <a:r>
              <a:rPr sz="600" spc="20" dirty="0">
                <a:solidFill>
                  <a:srgbClr val="22373A"/>
                </a:solidFill>
                <a:latin typeface="SimSun"/>
                <a:cs typeface="SimSun"/>
              </a:rPr>
              <a:t> </a:t>
            </a:r>
            <a:r>
              <a:rPr sz="600" spc="15" dirty="0">
                <a:solidFill>
                  <a:srgbClr val="22373A"/>
                </a:solidFill>
                <a:latin typeface="SimSun"/>
                <a:cs typeface="SimSun"/>
              </a:rPr>
              <a:t>27.0, 19.0,</a:t>
            </a:r>
            <a:r>
              <a:rPr sz="600" spc="20" dirty="0">
                <a:solidFill>
                  <a:srgbClr val="22373A"/>
                </a:solidFill>
                <a:latin typeface="SimSun"/>
                <a:cs typeface="SimSun"/>
              </a:rPr>
              <a:t> </a:t>
            </a:r>
            <a:r>
              <a:rPr sz="600" spc="15" dirty="0">
                <a:solidFill>
                  <a:srgbClr val="22373A"/>
                </a:solidFill>
                <a:latin typeface="SimSun"/>
                <a:cs typeface="SimSun"/>
              </a:rPr>
              <a:t>54.0,</a:t>
            </a:r>
            <a:r>
              <a:rPr sz="600" spc="20" dirty="0">
                <a:solidFill>
                  <a:srgbClr val="22373A"/>
                </a:solidFill>
                <a:latin typeface="SimSun"/>
                <a:cs typeface="SimSun"/>
              </a:rPr>
              <a:t> </a:t>
            </a:r>
            <a:r>
              <a:rPr sz="600" spc="15" dirty="0">
                <a:solidFill>
                  <a:srgbClr val="22373A"/>
                </a:solidFill>
                <a:latin typeface="SimSun"/>
                <a:cs typeface="SimSun"/>
              </a:rPr>
              <a:t>47.~</a:t>
            </a:r>
            <a:endParaRPr sz="600" dirty="0">
              <a:latin typeface="SimSun"/>
              <a:cs typeface="SimSun"/>
            </a:endParaRPr>
          </a:p>
          <a:p>
            <a:pPr marL="12700">
              <a:lnSpc>
                <a:spcPct val="100000"/>
              </a:lnSpc>
              <a:spcBef>
                <a:spcPts val="80"/>
              </a:spcBef>
            </a:pPr>
            <a:r>
              <a:rPr sz="600" spc="15" dirty="0">
                <a:solidFill>
                  <a:srgbClr val="22373A"/>
                </a:solidFill>
                <a:latin typeface="SimSun"/>
                <a:cs typeface="SimSun"/>
              </a:rPr>
              <a:t>## $ male  </a:t>
            </a:r>
            <a:r>
              <a:rPr sz="600" spc="25" dirty="0">
                <a:solidFill>
                  <a:srgbClr val="22373A"/>
                </a:solidFill>
                <a:latin typeface="SimSun"/>
                <a:cs typeface="SimSun"/>
              </a:rPr>
              <a:t> </a:t>
            </a:r>
            <a:r>
              <a:rPr sz="600" spc="15" dirty="0">
                <a:solidFill>
                  <a:srgbClr val="22373A"/>
                </a:solidFill>
                <a:latin typeface="SimSun"/>
                <a:cs typeface="SimSun"/>
              </a:rPr>
              <a:t>&lt;dbl&gt; 1, 0, 0,</a:t>
            </a:r>
            <a:r>
              <a:rPr sz="600" spc="20" dirty="0">
                <a:solidFill>
                  <a:srgbClr val="22373A"/>
                </a:solidFill>
                <a:latin typeface="SimSun"/>
                <a:cs typeface="SimSun"/>
              </a:rPr>
              <a:t> </a:t>
            </a:r>
            <a:r>
              <a:rPr sz="600" spc="15" dirty="0">
                <a:solidFill>
                  <a:srgbClr val="22373A"/>
                </a:solidFill>
                <a:latin typeface="SimSun"/>
                <a:cs typeface="SimSun"/>
              </a:rPr>
              <a:t>1, 0, 1, 0,</a:t>
            </a:r>
            <a:r>
              <a:rPr sz="600" spc="20" dirty="0">
                <a:solidFill>
                  <a:srgbClr val="22373A"/>
                </a:solidFill>
                <a:latin typeface="SimSun"/>
                <a:cs typeface="SimSun"/>
              </a:rPr>
              <a:t> </a:t>
            </a:r>
            <a:r>
              <a:rPr sz="600" spc="15" dirty="0">
                <a:solidFill>
                  <a:srgbClr val="22373A"/>
                </a:solidFill>
                <a:latin typeface="SimSun"/>
                <a:cs typeface="SimSun"/>
              </a:rPr>
              <a:t>1, 0, 1, 0,</a:t>
            </a:r>
            <a:r>
              <a:rPr sz="600" spc="20" dirty="0">
                <a:solidFill>
                  <a:srgbClr val="22373A"/>
                </a:solidFill>
                <a:latin typeface="SimSun"/>
                <a:cs typeface="SimSun"/>
              </a:rPr>
              <a:t> </a:t>
            </a:r>
            <a:r>
              <a:rPr sz="600" spc="15" dirty="0">
                <a:solidFill>
                  <a:srgbClr val="22373A"/>
                </a:solidFill>
                <a:latin typeface="SimSun"/>
                <a:cs typeface="SimSun"/>
              </a:rPr>
              <a:t>1, 0, 0, 0,</a:t>
            </a:r>
            <a:r>
              <a:rPr sz="600" spc="20" dirty="0">
                <a:solidFill>
                  <a:srgbClr val="22373A"/>
                </a:solidFill>
                <a:latin typeface="SimSun"/>
                <a:cs typeface="SimSun"/>
              </a:rPr>
              <a:t> </a:t>
            </a:r>
            <a:r>
              <a:rPr sz="600" spc="15" dirty="0">
                <a:solidFill>
                  <a:srgbClr val="22373A"/>
                </a:solidFill>
                <a:latin typeface="SimSun"/>
                <a:cs typeface="SimSun"/>
              </a:rPr>
              <a:t>1, 1, 0, 1,</a:t>
            </a:r>
            <a:r>
              <a:rPr sz="600" spc="20" dirty="0">
                <a:solidFill>
                  <a:srgbClr val="22373A"/>
                </a:solidFill>
                <a:latin typeface="SimSun"/>
                <a:cs typeface="SimSun"/>
              </a:rPr>
              <a:t> </a:t>
            </a:r>
            <a:r>
              <a:rPr sz="600" spc="15" dirty="0">
                <a:solidFill>
                  <a:srgbClr val="22373A"/>
                </a:solidFill>
                <a:latin typeface="SimSun"/>
                <a:cs typeface="SimSun"/>
              </a:rPr>
              <a:t>0, 1, ~</a:t>
            </a:r>
            <a:endParaRPr sz="600" dirty="0">
              <a:latin typeface="SimSun"/>
              <a:cs typeface="SimSun"/>
            </a:endParaRPr>
          </a:p>
        </p:txBody>
      </p:sp>
      <p:sp>
        <p:nvSpPr>
          <p:cNvPr id="8" name="TextBox 7">
            <a:extLst>
              <a:ext uri="{FF2B5EF4-FFF2-40B4-BE49-F238E27FC236}">
                <a16:creationId xmlns:a16="http://schemas.microsoft.com/office/drawing/2014/main" id="{9CE3103F-62D8-43DC-A72D-714BB52803BC}"/>
              </a:ext>
            </a:extLst>
          </p:cNvPr>
          <p:cNvSpPr txBox="1"/>
          <p:nvPr/>
        </p:nvSpPr>
        <p:spPr>
          <a:xfrm>
            <a:off x="2384363" y="1423481"/>
            <a:ext cx="1903691" cy="707886"/>
          </a:xfrm>
          <a:prstGeom prst="rect">
            <a:avLst/>
          </a:prstGeom>
          <a:noFill/>
        </p:spPr>
        <p:txBody>
          <a:bodyPr wrap="square" rtlCol="0">
            <a:spAutoFit/>
          </a:bodyPr>
          <a:lstStyle/>
          <a:p>
            <a:r>
              <a:rPr lang="en-GB" sz="800" i="1" dirty="0">
                <a:solidFill>
                  <a:srgbClr val="FF0000"/>
                </a:solidFill>
              </a:rPr>
              <a:t>| Read -&gt; in data folder -&gt; the Height file</a:t>
            </a:r>
          </a:p>
          <a:p>
            <a:r>
              <a:rPr lang="en-GB" sz="800" i="1" dirty="0">
                <a:solidFill>
                  <a:srgbClr val="FF0000"/>
                </a:solidFill>
              </a:rPr>
              <a:t>| %&gt;% </a:t>
            </a:r>
            <a:r>
              <a:rPr lang="en-GB" sz="800" b="1" i="1" dirty="0">
                <a:solidFill>
                  <a:srgbClr val="FF0000"/>
                </a:solidFill>
                <a:effectLst/>
                <a:latin typeface="Courier New" panose="02070309020205020404" pitchFamily="49" charset="0"/>
              </a:rPr>
              <a:t>A Forward-Pipe Operator |for R</a:t>
            </a:r>
          </a:p>
          <a:p>
            <a:r>
              <a:rPr lang="en-GB" sz="800" i="1" dirty="0">
                <a:solidFill>
                  <a:srgbClr val="FF0000"/>
                </a:solidFill>
              </a:rPr>
              <a:t>|https://stackoverflow.com/questions/27125672/what-does-function-mean-in-r</a:t>
            </a:r>
          </a:p>
        </p:txBody>
      </p:sp>
    </p:spTree>
  </p:cSld>
  <p:clrMapOvr>
    <a:masterClrMapping/>
  </p:clrMapOvr>
  <p:transition>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78989"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Model</a:t>
            </a:r>
            <a:r>
              <a:rPr sz="1200" spc="80" dirty="0">
                <a:solidFill>
                  <a:srgbClr val="F9F9F9"/>
                </a:solidFill>
              </a:rPr>
              <a:t> </a:t>
            </a:r>
            <a:r>
              <a:rPr sz="1200" spc="-75" dirty="0">
                <a:solidFill>
                  <a:srgbClr val="F9F9F9"/>
                </a:solidFill>
              </a:rPr>
              <a:t>comparison</a:t>
            </a:r>
            <a:r>
              <a:rPr sz="1200" spc="85" dirty="0">
                <a:solidFill>
                  <a:srgbClr val="F9F9F9"/>
                </a:solidFill>
              </a:rPr>
              <a:t> </a:t>
            </a:r>
            <a:r>
              <a:rPr sz="1200" spc="-70" dirty="0">
                <a:solidFill>
                  <a:srgbClr val="F9F9F9"/>
                </a:solidFill>
              </a:rPr>
              <a:t>philosophy</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65</a:t>
            </a:r>
          </a:p>
        </p:txBody>
      </p:sp>
      <p:sp>
        <p:nvSpPr>
          <p:cNvPr id="3" name="object 3"/>
          <p:cNvSpPr txBox="1"/>
          <p:nvPr/>
        </p:nvSpPr>
        <p:spPr>
          <a:xfrm>
            <a:off x="421957" y="1065832"/>
            <a:ext cx="3800475" cy="1410970"/>
          </a:xfrm>
          <a:prstGeom prst="rect">
            <a:avLst/>
          </a:prstGeom>
        </p:spPr>
        <p:txBody>
          <a:bodyPr vert="horz" wrap="square" lIns="0" tIns="12700" rIns="0" bIns="0" rtlCol="0">
            <a:spAutoFit/>
          </a:bodyPr>
          <a:lstStyle/>
          <a:p>
            <a:pPr marL="214629" marR="30480" indent="-177165">
              <a:lnSpc>
                <a:spcPct val="118000"/>
              </a:lnSpc>
              <a:spcBef>
                <a:spcPts val="100"/>
              </a:spcBef>
              <a:buChar char="•"/>
              <a:tabLst>
                <a:tab pos="215265" algn="l"/>
              </a:tabLst>
            </a:pPr>
            <a:r>
              <a:rPr sz="1100" spc="-35" dirty="0">
                <a:solidFill>
                  <a:srgbClr val="22373A"/>
                </a:solidFill>
                <a:latin typeface="Tahoma"/>
                <a:cs typeface="Tahoma"/>
              </a:rPr>
              <a:t>Traditionally,</a:t>
            </a:r>
            <a:r>
              <a:rPr sz="1100" spc="20" dirty="0">
                <a:solidFill>
                  <a:srgbClr val="22373A"/>
                </a:solidFill>
                <a:latin typeface="Tahoma"/>
                <a:cs typeface="Tahoma"/>
              </a:rPr>
              <a:t> </a:t>
            </a:r>
            <a:r>
              <a:rPr sz="1100" spc="-105" dirty="0">
                <a:solidFill>
                  <a:srgbClr val="22373A"/>
                </a:solidFill>
                <a:latin typeface="Tahoma"/>
                <a:cs typeface="Tahoma"/>
              </a:rPr>
              <a:t>we</a:t>
            </a:r>
            <a:r>
              <a:rPr sz="1100" spc="25" dirty="0">
                <a:solidFill>
                  <a:srgbClr val="22373A"/>
                </a:solidFill>
                <a:latin typeface="Tahoma"/>
                <a:cs typeface="Tahoma"/>
              </a:rPr>
              <a:t> </a:t>
            </a:r>
            <a:r>
              <a:rPr sz="1100" spc="-30" dirty="0">
                <a:solidFill>
                  <a:srgbClr val="22373A"/>
                </a:solidFill>
                <a:latin typeface="Tahoma"/>
                <a:cs typeface="Tahoma"/>
              </a:rPr>
              <a:t>might</a:t>
            </a:r>
            <a:r>
              <a:rPr sz="1100" spc="20" dirty="0">
                <a:solidFill>
                  <a:srgbClr val="22373A"/>
                </a:solidFill>
                <a:latin typeface="Tahoma"/>
                <a:cs typeface="Tahoma"/>
              </a:rPr>
              <a:t> </a:t>
            </a:r>
            <a:r>
              <a:rPr sz="1100" spc="-75" dirty="0">
                <a:solidFill>
                  <a:srgbClr val="22373A"/>
                </a:solidFill>
                <a:latin typeface="Tahoma"/>
                <a:cs typeface="Tahoma"/>
              </a:rPr>
              <a:t>use</a:t>
            </a:r>
            <a:r>
              <a:rPr sz="1100" spc="2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65" dirty="0">
                <a:solidFill>
                  <a:srgbClr val="22373A"/>
                </a:solidFill>
                <a:latin typeface="Tahoma"/>
                <a:cs typeface="Tahoma"/>
              </a:rPr>
              <a:t>measure</a:t>
            </a:r>
            <a:r>
              <a:rPr sz="1100" spc="25" dirty="0">
                <a:solidFill>
                  <a:srgbClr val="22373A"/>
                </a:solidFill>
                <a:latin typeface="Tahoma"/>
                <a:cs typeface="Tahoma"/>
              </a:rPr>
              <a:t> </a:t>
            </a:r>
            <a:r>
              <a:rPr sz="1100" spc="-50" dirty="0">
                <a:solidFill>
                  <a:srgbClr val="22373A"/>
                </a:solidFill>
                <a:latin typeface="Tahoma"/>
                <a:cs typeface="Tahoma"/>
              </a:rPr>
              <a:t>such</a:t>
            </a:r>
            <a:r>
              <a:rPr sz="1100" spc="20" dirty="0">
                <a:solidFill>
                  <a:srgbClr val="22373A"/>
                </a:solidFill>
                <a:latin typeface="Tahoma"/>
                <a:cs typeface="Tahoma"/>
              </a:rPr>
              <a:t> </a:t>
            </a:r>
            <a:r>
              <a:rPr sz="1100" spc="-70" dirty="0">
                <a:solidFill>
                  <a:srgbClr val="22373A"/>
                </a:solidFill>
                <a:latin typeface="Tahoma"/>
                <a:cs typeface="Tahoma"/>
              </a:rPr>
              <a:t>as</a:t>
            </a:r>
            <a:r>
              <a:rPr sz="1100" spc="15" dirty="0">
                <a:solidFill>
                  <a:srgbClr val="22373A"/>
                </a:solidFill>
                <a:latin typeface="Tahoma"/>
                <a:cs typeface="Tahoma"/>
              </a:rPr>
              <a:t> </a:t>
            </a:r>
            <a:r>
              <a:rPr sz="1100" i="1" spc="-20" dirty="0">
                <a:solidFill>
                  <a:srgbClr val="22373A"/>
                </a:solidFill>
                <a:latin typeface="Arial"/>
                <a:cs typeface="Arial"/>
              </a:rPr>
              <a:t>R</a:t>
            </a:r>
            <a:r>
              <a:rPr sz="1200" spc="-30" baseline="27777" dirty="0">
                <a:solidFill>
                  <a:srgbClr val="22373A"/>
                </a:solidFill>
                <a:latin typeface="Tahoma"/>
                <a:cs typeface="Tahoma"/>
              </a:rPr>
              <a:t>2</a:t>
            </a:r>
            <a:r>
              <a:rPr sz="1100" spc="-20" dirty="0">
                <a:solidFill>
                  <a:srgbClr val="22373A"/>
                </a:solidFill>
                <a:latin typeface="Tahoma"/>
                <a:cs typeface="Tahoma"/>
              </a:rPr>
              <a:t>:</a:t>
            </a:r>
            <a:r>
              <a:rPr sz="1100" spc="140"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model </a:t>
            </a:r>
            <a:r>
              <a:rPr sz="1100" spc="-330" dirty="0">
                <a:solidFill>
                  <a:srgbClr val="22373A"/>
                </a:solidFill>
                <a:latin typeface="Tahoma"/>
                <a:cs typeface="Tahoma"/>
              </a:rPr>
              <a:t> </a:t>
            </a:r>
            <a:r>
              <a:rPr sz="1100" spc="-25" dirty="0">
                <a:solidFill>
                  <a:srgbClr val="22373A"/>
                </a:solidFill>
                <a:latin typeface="Tahoma"/>
                <a:cs typeface="Tahoma"/>
              </a:rPr>
              <a:t>with</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50" dirty="0">
                <a:solidFill>
                  <a:srgbClr val="22373A"/>
                </a:solidFill>
                <a:latin typeface="Tahoma"/>
                <a:cs typeface="Tahoma"/>
              </a:rPr>
              <a:t>highest</a:t>
            </a:r>
            <a:r>
              <a:rPr sz="1100" spc="20" dirty="0">
                <a:solidFill>
                  <a:srgbClr val="22373A"/>
                </a:solidFill>
                <a:latin typeface="Tahoma"/>
                <a:cs typeface="Tahoma"/>
              </a:rPr>
              <a:t> </a:t>
            </a:r>
            <a:r>
              <a:rPr sz="1100" i="1" spc="-10" dirty="0">
                <a:solidFill>
                  <a:srgbClr val="22373A"/>
                </a:solidFill>
                <a:latin typeface="Arial"/>
                <a:cs typeface="Arial"/>
              </a:rPr>
              <a:t>R</a:t>
            </a:r>
            <a:r>
              <a:rPr sz="1200" spc="-15" baseline="27777" dirty="0">
                <a:solidFill>
                  <a:srgbClr val="22373A"/>
                </a:solidFill>
                <a:latin typeface="Tahoma"/>
                <a:cs typeface="Tahoma"/>
              </a:rPr>
              <a:t>2</a:t>
            </a:r>
            <a:r>
              <a:rPr sz="1200" spc="247" baseline="27777" dirty="0">
                <a:solidFill>
                  <a:srgbClr val="22373A"/>
                </a:solidFill>
                <a:latin typeface="Tahoma"/>
                <a:cs typeface="Tahoma"/>
              </a:rPr>
              <a:t> </a:t>
            </a:r>
            <a:r>
              <a:rPr sz="1100" spc="-45" dirty="0">
                <a:solidFill>
                  <a:srgbClr val="22373A"/>
                </a:solidFill>
                <a:latin typeface="Tahoma"/>
                <a:cs typeface="Tahoma"/>
              </a:rPr>
              <a:t>should</a:t>
            </a:r>
            <a:r>
              <a:rPr sz="1100" spc="20" dirty="0">
                <a:solidFill>
                  <a:srgbClr val="22373A"/>
                </a:solidFill>
                <a:latin typeface="Tahoma"/>
                <a:cs typeface="Tahoma"/>
              </a:rPr>
              <a:t> </a:t>
            </a:r>
            <a:r>
              <a:rPr sz="1100" spc="-65" dirty="0">
                <a:solidFill>
                  <a:srgbClr val="22373A"/>
                </a:solidFill>
                <a:latin typeface="Tahoma"/>
                <a:cs typeface="Tahoma"/>
              </a:rPr>
              <a:t>have</a:t>
            </a:r>
            <a:r>
              <a:rPr sz="1100" spc="20" dirty="0">
                <a:solidFill>
                  <a:srgbClr val="22373A"/>
                </a:solidFill>
                <a:latin typeface="Tahoma"/>
                <a:cs typeface="Tahoma"/>
              </a:rPr>
              <a:t> </a:t>
            </a:r>
            <a:r>
              <a:rPr sz="1100" spc="-45"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best</a:t>
            </a:r>
            <a:r>
              <a:rPr sz="1100" spc="20" dirty="0">
                <a:solidFill>
                  <a:srgbClr val="22373A"/>
                </a:solidFill>
                <a:latin typeface="Tahoma"/>
                <a:cs typeface="Tahoma"/>
              </a:rPr>
              <a:t> </a:t>
            </a:r>
            <a:r>
              <a:rPr sz="1100" spc="-50" dirty="0">
                <a:solidFill>
                  <a:srgbClr val="22373A"/>
                </a:solidFill>
                <a:latin typeface="Tahoma"/>
                <a:cs typeface="Tahoma"/>
              </a:rPr>
              <a:t>absolute</a:t>
            </a:r>
            <a:r>
              <a:rPr sz="1100" spc="15" dirty="0">
                <a:solidFill>
                  <a:srgbClr val="22373A"/>
                </a:solidFill>
                <a:latin typeface="Tahoma"/>
                <a:cs typeface="Tahoma"/>
              </a:rPr>
              <a:t> </a:t>
            </a:r>
            <a:r>
              <a:rPr sz="1100" dirty="0">
                <a:solidFill>
                  <a:srgbClr val="22373A"/>
                </a:solidFill>
                <a:latin typeface="Tahoma"/>
                <a:cs typeface="Tahoma"/>
              </a:rPr>
              <a:t>fit</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40" dirty="0">
                <a:solidFill>
                  <a:srgbClr val="22373A"/>
                </a:solidFill>
                <a:latin typeface="Tahoma"/>
                <a:cs typeface="Tahoma"/>
              </a:rPr>
              <a:t>the </a:t>
            </a:r>
            <a:r>
              <a:rPr sz="1100" spc="-35" dirty="0">
                <a:solidFill>
                  <a:srgbClr val="22373A"/>
                </a:solidFill>
                <a:latin typeface="Tahoma"/>
                <a:cs typeface="Tahoma"/>
              </a:rPr>
              <a:t> </a:t>
            </a:r>
            <a:r>
              <a:rPr sz="1100" spc="-40" dirty="0">
                <a:solidFill>
                  <a:srgbClr val="22373A"/>
                </a:solidFill>
                <a:latin typeface="Tahoma"/>
                <a:cs typeface="Tahoma"/>
              </a:rPr>
              <a:t>data</a:t>
            </a:r>
            <a:endParaRPr sz="1100">
              <a:latin typeface="Tahoma"/>
              <a:cs typeface="Tahoma"/>
            </a:endParaRPr>
          </a:p>
          <a:p>
            <a:pPr marL="214629" marR="126364" indent="-177165">
              <a:lnSpc>
                <a:spcPct val="118000"/>
              </a:lnSpc>
              <a:buChar char="•"/>
              <a:tabLst>
                <a:tab pos="215265" algn="l"/>
              </a:tabLst>
            </a:pPr>
            <a:r>
              <a:rPr sz="1100" spc="15" dirty="0">
                <a:solidFill>
                  <a:srgbClr val="22373A"/>
                </a:solidFill>
                <a:latin typeface="Tahoma"/>
                <a:cs typeface="Tahoma"/>
              </a:rPr>
              <a:t>But </a:t>
            </a:r>
            <a:r>
              <a:rPr sz="1100" spc="-25" dirty="0">
                <a:solidFill>
                  <a:srgbClr val="22373A"/>
                </a:solidFill>
                <a:latin typeface="Tahoma"/>
                <a:cs typeface="Tahoma"/>
              </a:rPr>
              <a:t>this</a:t>
            </a:r>
            <a:r>
              <a:rPr sz="1100" spc="20" dirty="0">
                <a:solidFill>
                  <a:srgbClr val="22373A"/>
                </a:solidFill>
                <a:latin typeface="Tahoma"/>
                <a:cs typeface="Tahoma"/>
              </a:rPr>
              <a:t> </a:t>
            </a:r>
            <a:r>
              <a:rPr sz="1100" spc="-45" dirty="0">
                <a:solidFill>
                  <a:srgbClr val="22373A"/>
                </a:solidFill>
                <a:latin typeface="Tahoma"/>
                <a:cs typeface="Tahoma"/>
              </a:rPr>
              <a:t>model</a:t>
            </a:r>
            <a:r>
              <a:rPr sz="1100" spc="25" dirty="0">
                <a:solidFill>
                  <a:srgbClr val="22373A"/>
                </a:solidFill>
                <a:latin typeface="Tahoma"/>
                <a:cs typeface="Tahoma"/>
              </a:rPr>
              <a:t> </a:t>
            </a:r>
            <a:r>
              <a:rPr sz="1100" spc="-30" dirty="0">
                <a:solidFill>
                  <a:srgbClr val="22373A"/>
                </a:solidFill>
                <a:latin typeface="Tahoma"/>
                <a:cs typeface="Tahoma"/>
              </a:rPr>
              <a:t>doesn’t</a:t>
            </a:r>
            <a:r>
              <a:rPr sz="1100" spc="20" dirty="0">
                <a:solidFill>
                  <a:srgbClr val="22373A"/>
                </a:solidFill>
                <a:latin typeface="Tahoma"/>
                <a:cs typeface="Tahoma"/>
              </a:rPr>
              <a:t> </a:t>
            </a:r>
            <a:r>
              <a:rPr sz="1100" spc="-55" dirty="0">
                <a:solidFill>
                  <a:srgbClr val="22373A"/>
                </a:solidFill>
                <a:latin typeface="Tahoma"/>
                <a:cs typeface="Tahoma"/>
              </a:rPr>
              <a:t>necessarily</a:t>
            </a:r>
            <a:r>
              <a:rPr sz="1100" spc="20" dirty="0">
                <a:solidFill>
                  <a:srgbClr val="22373A"/>
                </a:solidFill>
                <a:latin typeface="Tahoma"/>
                <a:cs typeface="Tahoma"/>
              </a:rPr>
              <a:t> </a:t>
            </a:r>
            <a:r>
              <a:rPr sz="1100" spc="-50" dirty="0">
                <a:solidFill>
                  <a:srgbClr val="22373A"/>
                </a:solidFill>
                <a:latin typeface="Tahoma"/>
                <a:cs typeface="Tahoma"/>
              </a:rPr>
              <a:t>perform</a:t>
            </a:r>
            <a:r>
              <a:rPr sz="1100" spc="15" dirty="0">
                <a:solidFill>
                  <a:srgbClr val="22373A"/>
                </a:solidFill>
                <a:latin typeface="Tahoma"/>
                <a:cs typeface="Tahoma"/>
              </a:rPr>
              <a:t> </a:t>
            </a:r>
            <a:r>
              <a:rPr sz="1100" spc="-40" dirty="0">
                <a:solidFill>
                  <a:srgbClr val="22373A"/>
                </a:solidFill>
                <a:latin typeface="Tahoma"/>
                <a:cs typeface="Tahoma"/>
              </a:rPr>
              <a:t>the</a:t>
            </a:r>
            <a:r>
              <a:rPr sz="1100" spc="25" dirty="0">
                <a:solidFill>
                  <a:srgbClr val="22373A"/>
                </a:solidFill>
                <a:latin typeface="Tahoma"/>
                <a:cs typeface="Tahoma"/>
              </a:rPr>
              <a:t> </a:t>
            </a:r>
            <a:r>
              <a:rPr sz="1100" spc="-45" dirty="0">
                <a:solidFill>
                  <a:srgbClr val="22373A"/>
                </a:solidFill>
                <a:latin typeface="Tahoma"/>
                <a:cs typeface="Tahoma"/>
              </a:rPr>
              <a:t>best</a:t>
            </a:r>
            <a:r>
              <a:rPr sz="1100" spc="20" dirty="0">
                <a:solidFill>
                  <a:srgbClr val="22373A"/>
                </a:solidFill>
                <a:latin typeface="Tahoma"/>
                <a:cs typeface="Tahoma"/>
              </a:rPr>
              <a:t> </a:t>
            </a:r>
            <a:r>
              <a:rPr sz="1100" spc="-55" dirty="0">
                <a:solidFill>
                  <a:srgbClr val="22373A"/>
                </a:solidFill>
                <a:latin typeface="Tahoma"/>
                <a:cs typeface="Tahoma"/>
              </a:rPr>
              <a:t>on</a:t>
            </a:r>
            <a:r>
              <a:rPr sz="1100" spc="20" dirty="0">
                <a:solidFill>
                  <a:srgbClr val="22373A"/>
                </a:solidFill>
                <a:latin typeface="Tahoma"/>
                <a:cs typeface="Tahoma"/>
              </a:rPr>
              <a:t> </a:t>
            </a:r>
            <a:r>
              <a:rPr sz="1100" spc="-80" dirty="0">
                <a:solidFill>
                  <a:srgbClr val="22373A"/>
                </a:solidFill>
                <a:latin typeface="Tahoma"/>
                <a:cs typeface="Tahoma"/>
              </a:rPr>
              <a:t>new </a:t>
            </a:r>
            <a:r>
              <a:rPr sz="1100" spc="-330" dirty="0">
                <a:solidFill>
                  <a:srgbClr val="22373A"/>
                </a:solidFill>
                <a:latin typeface="Tahoma"/>
                <a:cs typeface="Tahoma"/>
              </a:rPr>
              <a:t> </a:t>
            </a:r>
            <a:r>
              <a:rPr sz="1100" spc="-35" dirty="0">
                <a:solidFill>
                  <a:srgbClr val="22373A"/>
                </a:solidFill>
                <a:latin typeface="Tahoma"/>
                <a:cs typeface="Tahoma"/>
              </a:rPr>
              <a:t>data!</a:t>
            </a:r>
            <a:endParaRPr sz="1100">
              <a:latin typeface="Tahoma"/>
              <a:cs typeface="Tahoma"/>
            </a:endParaRPr>
          </a:p>
          <a:p>
            <a:pPr marL="214629" indent="-177165">
              <a:lnSpc>
                <a:spcPct val="100000"/>
              </a:lnSpc>
              <a:spcBef>
                <a:spcPts val="240"/>
              </a:spcBef>
              <a:buChar char="•"/>
              <a:tabLst>
                <a:tab pos="215265" algn="l"/>
              </a:tabLst>
            </a:pPr>
            <a:r>
              <a:rPr sz="1100" spc="-60" dirty="0">
                <a:solidFill>
                  <a:srgbClr val="22373A"/>
                </a:solidFill>
                <a:latin typeface="Tahoma"/>
                <a:cs typeface="Tahoma"/>
              </a:rPr>
              <a:t>Ideally,</a:t>
            </a:r>
            <a:r>
              <a:rPr sz="1100" spc="15"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50" dirty="0">
                <a:solidFill>
                  <a:srgbClr val="22373A"/>
                </a:solidFill>
                <a:latin typeface="Tahoma"/>
                <a:cs typeface="Tahoma"/>
              </a:rPr>
              <a:t>want</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5" dirty="0">
                <a:solidFill>
                  <a:srgbClr val="22373A"/>
                </a:solidFill>
                <a:latin typeface="Tahoma"/>
                <a:cs typeface="Tahoma"/>
              </a:rPr>
              <a:t>select</a:t>
            </a:r>
            <a:r>
              <a:rPr sz="1100" spc="20" dirty="0">
                <a:solidFill>
                  <a:srgbClr val="22373A"/>
                </a:solidFill>
                <a:latin typeface="Tahoma"/>
                <a:cs typeface="Tahoma"/>
              </a:rPr>
              <a:t> </a:t>
            </a:r>
            <a:r>
              <a:rPr sz="1100" spc="-45" dirty="0">
                <a:solidFill>
                  <a:srgbClr val="22373A"/>
                </a:solidFill>
                <a:latin typeface="Tahoma"/>
                <a:cs typeface="Tahoma"/>
              </a:rPr>
              <a:t>the</a:t>
            </a:r>
            <a:r>
              <a:rPr sz="1100" spc="20" dirty="0">
                <a:solidFill>
                  <a:srgbClr val="22373A"/>
                </a:solidFill>
                <a:latin typeface="Tahoma"/>
                <a:cs typeface="Tahoma"/>
              </a:rPr>
              <a:t> </a:t>
            </a:r>
            <a:r>
              <a:rPr sz="1100" spc="-45" dirty="0">
                <a:solidFill>
                  <a:srgbClr val="22373A"/>
                </a:solidFill>
                <a:latin typeface="Tahoma"/>
                <a:cs typeface="Tahoma"/>
              </a:rPr>
              <a:t>model</a:t>
            </a:r>
            <a:r>
              <a:rPr sz="1100" spc="15" dirty="0">
                <a:solidFill>
                  <a:srgbClr val="22373A"/>
                </a:solidFill>
                <a:latin typeface="Tahoma"/>
                <a:cs typeface="Tahoma"/>
              </a:rPr>
              <a:t> </a:t>
            </a:r>
            <a:r>
              <a:rPr sz="1100" spc="-15" dirty="0">
                <a:solidFill>
                  <a:srgbClr val="22373A"/>
                </a:solidFill>
                <a:latin typeface="Tahoma"/>
                <a:cs typeface="Tahoma"/>
              </a:rPr>
              <a:t>that</a:t>
            </a:r>
            <a:r>
              <a:rPr sz="1100" spc="15" dirty="0">
                <a:solidFill>
                  <a:srgbClr val="22373A"/>
                </a:solidFill>
                <a:latin typeface="Tahoma"/>
                <a:cs typeface="Tahoma"/>
              </a:rPr>
              <a:t> </a:t>
            </a:r>
            <a:r>
              <a:rPr sz="1100" spc="-70" dirty="0">
                <a:solidFill>
                  <a:srgbClr val="22373A"/>
                </a:solidFill>
                <a:latin typeface="Tahoma"/>
                <a:cs typeface="Tahoma"/>
              </a:rPr>
              <a:t>makes</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40" dirty="0">
                <a:solidFill>
                  <a:srgbClr val="22373A"/>
                </a:solidFill>
                <a:latin typeface="Tahoma"/>
                <a:cs typeface="Tahoma"/>
              </a:rPr>
              <a:t>best</a:t>
            </a:r>
            <a:endParaRPr sz="1100">
              <a:latin typeface="Tahoma"/>
              <a:cs typeface="Tahoma"/>
            </a:endParaRPr>
          </a:p>
          <a:p>
            <a:pPr marL="214629">
              <a:lnSpc>
                <a:spcPct val="100000"/>
              </a:lnSpc>
              <a:spcBef>
                <a:spcPts val="240"/>
              </a:spcBef>
            </a:pPr>
            <a:r>
              <a:rPr sz="1100" b="1" spc="-55" dirty="0">
                <a:solidFill>
                  <a:srgbClr val="22373A"/>
                </a:solidFill>
                <a:latin typeface="Arial"/>
                <a:cs typeface="Arial"/>
              </a:rPr>
              <a:t>predictions</a:t>
            </a:r>
            <a:r>
              <a:rPr sz="1100" b="1" spc="50" dirty="0">
                <a:solidFill>
                  <a:srgbClr val="22373A"/>
                </a:solidFill>
                <a:latin typeface="Arial"/>
                <a:cs typeface="Arial"/>
              </a:rPr>
              <a:t> </a:t>
            </a:r>
            <a:r>
              <a:rPr sz="1100" spc="-45" dirty="0">
                <a:solidFill>
                  <a:srgbClr val="22373A"/>
                </a:solidFill>
                <a:latin typeface="Tahoma"/>
                <a:cs typeface="Tahoma"/>
              </a:rPr>
              <a:t>for</a:t>
            </a:r>
            <a:r>
              <a:rPr sz="1100" spc="20" dirty="0">
                <a:solidFill>
                  <a:srgbClr val="22373A"/>
                </a:solidFill>
                <a:latin typeface="Tahoma"/>
                <a:cs typeface="Tahoma"/>
              </a:rPr>
              <a:t> </a:t>
            </a:r>
            <a:r>
              <a:rPr sz="1100" spc="-35" dirty="0">
                <a:solidFill>
                  <a:srgbClr val="22373A"/>
                </a:solidFill>
                <a:latin typeface="Tahoma"/>
                <a:cs typeface="Tahoma"/>
              </a:rPr>
              <a:t>data</a:t>
            </a:r>
            <a:r>
              <a:rPr sz="1100" spc="10" dirty="0">
                <a:solidFill>
                  <a:srgbClr val="22373A"/>
                </a:solidFill>
                <a:latin typeface="Tahoma"/>
                <a:cs typeface="Tahoma"/>
              </a:rPr>
              <a:t> </a:t>
            </a:r>
            <a:r>
              <a:rPr sz="1100" spc="-15" dirty="0">
                <a:solidFill>
                  <a:srgbClr val="22373A"/>
                </a:solidFill>
                <a:latin typeface="Tahoma"/>
                <a:cs typeface="Tahoma"/>
              </a:rPr>
              <a:t>that</a:t>
            </a:r>
            <a:r>
              <a:rPr sz="1100" spc="15" dirty="0">
                <a:solidFill>
                  <a:srgbClr val="22373A"/>
                </a:solidFill>
                <a:latin typeface="Tahoma"/>
                <a:cs typeface="Tahoma"/>
              </a:rPr>
              <a:t> </a:t>
            </a:r>
            <a:r>
              <a:rPr sz="1100" spc="-30" dirty="0">
                <a:solidFill>
                  <a:srgbClr val="22373A"/>
                </a:solidFill>
                <a:latin typeface="Tahoma"/>
                <a:cs typeface="Tahoma"/>
              </a:rPr>
              <a:t>hasn’t</a:t>
            </a:r>
            <a:r>
              <a:rPr sz="1100" spc="15" dirty="0">
                <a:solidFill>
                  <a:srgbClr val="22373A"/>
                </a:solidFill>
                <a:latin typeface="Tahoma"/>
                <a:cs typeface="Tahoma"/>
              </a:rPr>
              <a:t> </a:t>
            </a:r>
            <a:r>
              <a:rPr sz="1100" spc="-65" dirty="0">
                <a:solidFill>
                  <a:srgbClr val="22373A"/>
                </a:solidFill>
                <a:latin typeface="Tahoma"/>
                <a:cs typeface="Tahoma"/>
              </a:rPr>
              <a:t>been</a:t>
            </a:r>
            <a:r>
              <a:rPr sz="1100" spc="20" dirty="0">
                <a:solidFill>
                  <a:srgbClr val="22373A"/>
                </a:solidFill>
                <a:latin typeface="Tahoma"/>
                <a:cs typeface="Tahoma"/>
              </a:rPr>
              <a:t> </a:t>
            </a:r>
            <a:r>
              <a:rPr sz="1100" spc="-60" dirty="0">
                <a:solidFill>
                  <a:srgbClr val="22373A"/>
                </a:solidFill>
                <a:latin typeface="Tahoma"/>
                <a:cs typeface="Tahoma"/>
              </a:rPr>
              <a:t>observed</a:t>
            </a:r>
            <a:endParaRPr sz="1100">
              <a:latin typeface="Tahoma"/>
              <a:cs typeface="Tahoma"/>
            </a:endParaRPr>
          </a:p>
        </p:txBody>
      </p:sp>
    </p:spTree>
  </p:cSld>
  <p:clrMapOvr>
    <a:masterClrMapping/>
  </p:clrMapOvr>
  <p:transition>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2078989"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Model</a:t>
            </a:r>
            <a:r>
              <a:rPr sz="1200" spc="80" dirty="0">
                <a:solidFill>
                  <a:srgbClr val="F9F9F9"/>
                </a:solidFill>
              </a:rPr>
              <a:t> </a:t>
            </a:r>
            <a:r>
              <a:rPr sz="1200" spc="-75" dirty="0">
                <a:solidFill>
                  <a:srgbClr val="F9F9F9"/>
                </a:solidFill>
              </a:rPr>
              <a:t>comparison</a:t>
            </a:r>
            <a:r>
              <a:rPr sz="1200" spc="85" dirty="0">
                <a:solidFill>
                  <a:srgbClr val="F9F9F9"/>
                </a:solidFill>
              </a:rPr>
              <a:t> </a:t>
            </a:r>
            <a:r>
              <a:rPr sz="1200" spc="-70" dirty="0">
                <a:solidFill>
                  <a:srgbClr val="F9F9F9"/>
                </a:solidFill>
              </a:rPr>
              <a:t>philosophy</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66</a:t>
            </a:r>
          </a:p>
        </p:txBody>
      </p:sp>
      <p:sp>
        <p:nvSpPr>
          <p:cNvPr id="3" name="object 3"/>
          <p:cNvSpPr txBox="1"/>
          <p:nvPr/>
        </p:nvSpPr>
        <p:spPr>
          <a:xfrm>
            <a:off x="447357" y="1065832"/>
            <a:ext cx="3792854" cy="1410970"/>
          </a:xfrm>
          <a:prstGeom prst="rect">
            <a:avLst/>
          </a:prstGeom>
        </p:spPr>
        <p:txBody>
          <a:bodyPr vert="horz" wrap="square" lIns="0" tIns="43180" rIns="0" bIns="0" rtlCol="0">
            <a:spAutoFit/>
          </a:bodyPr>
          <a:lstStyle/>
          <a:p>
            <a:pPr marL="189230" indent="-177165">
              <a:lnSpc>
                <a:spcPct val="100000"/>
              </a:lnSpc>
              <a:spcBef>
                <a:spcPts val="340"/>
              </a:spcBef>
              <a:buChar char="•"/>
              <a:tabLst>
                <a:tab pos="189865" algn="l"/>
              </a:tabLst>
            </a:pPr>
            <a:r>
              <a:rPr sz="1100" spc="-50" dirty="0">
                <a:solidFill>
                  <a:srgbClr val="22373A"/>
                </a:solidFill>
                <a:latin typeface="Tahoma"/>
                <a:cs typeface="Tahoma"/>
              </a:rPr>
              <a:t>We</a:t>
            </a:r>
            <a:r>
              <a:rPr sz="1100" spc="15" dirty="0">
                <a:solidFill>
                  <a:srgbClr val="22373A"/>
                </a:solidFill>
                <a:latin typeface="Tahoma"/>
                <a:cs typeface="Tahoma"/>
              </a:rPr>
              <a:t> </a:t>
            </a:r>
            <a:r>
              <a:rPr sz="1100" spc="-15" dirty="0">
                <a:solidFill>
                  <a:srgbClr val="22373A"/>
                </a:solidFill>
                <a:latin typeface="Tahoma"/>
                <a:cs typeface="Tahoma"/>
              </a:rPr>
              <a:t>don’t</a:t>
            </a:r>
            <a:r>
              <a:rPr sz="1100" spc="20" dirty="0">
                <a:solidFill>
                  <a:srgbClr val="22373A"/>
                </a:solidFill>
                <a:latin typeface="Tahoma"/>
                <a:cs typeface="Tahoma"/>
              </a:rPr>
              <a:t> </a:t>
            </a:r>
            <a:r>
              <a:rPr sz="1100" spc="-40" dirty="0">
                <a:solidFill>
                  <a:srgbClr val="22373A"/>
                </a:solidFill>
                <a:latin typeface="Tahoma"/>
                <a:cs typeface="Tahoma"/>
              </a:rPr>
              <a:t>often</a:t>
            </a:r>
            <a:r>
              <a:rPr sz="1100" spc="10" dirty="0">
                <a:solidFill>
                  <a:srgbClr val="22373A"/>
                </a:solidFill>
                <a:latin typeface="Tahoma"/>
                <a:cs typeface="Tahoma"/>
              </a:rPr>
              <a:t> </a:t>
            </a:r>
            <a:r>
              <a:rPr sz="1100" spc="-65" dirty="0">
                <a:solidFill>
                  <a:srgbClr val="22373A"/>
                </a:solidFill>
                <a:latin typeface="Tahoma"/>
                <a:cs typeface="Tahoma"/>
              </a:rPr>
              <a:t>have</a:t>
            </a:r>
            <a:r>
              <a:rPr sz="1100" spc="15" dirty="0">
                <a:solidFill>
                  <a:srgbClr val="22373A"/>
                </a:solidFill>
                <a:latin typeface="Tahoma"/>
                <a:cs typeface="Tahoma"/>
              </a:rPr>
              <a:t> </a:t>
            </a:r>
            <a:r>
              <a:rPr sz="1100" spc="-65" dirty="0">
                <a:solidFill>
                  <a:srgbClr val="22373A"/>
                </a:solidFill>
                <a:latin typeface="Tahoma"/>
                <a:cs typeface="Tahoma"/>
              </a:rPr>
              <a:t>spare</a:t>
            </a:r>
            <a:r>
              <a:rPr sz="1100" spc="10" dirty="0">
                <a:solidFill>
                  <a:srgbClr val="22373A"/>
                </a:solidFill>
                <a:latin typeface="Tahoma"/>
                <a:cs typeface="Tahoma"/>
              </a:rPr>
              <a:t> </a:t>
            </a:r>
            <a:r>
              <a:rPr sz="1100" spc="-35" dirty="0">
                <a:solidFill>
                  <a:srgbClr val="22373A"/>
                </a:solidFill>
                <a:latin typeface="Tahoma"/>
                <a:cs typeface="Tahoma"/>
              </a:rPr>
              <a:t>data</a:t>
            </a:r>
            <a:r>
              <a:rPr sz="1100" spc="15" dirty="0">
                <a:solidFill>
                  <a:srgbClr val="22373A"/>
                </a:solidFill>
                <a:latin typeface="Tahoma"/>
                <a:cs typeface="Tahoma"/>
              </a:rPr>
              <a:t> </a:t>
            </a:r>
            <a:r>
              <a:rPr sz="1100" spc="-35" dirty="0">
                <a:solidFill>
                  <a:srgbClr val="22373A"/>
                </a:solidFill>
                <a:latin typeface="Tahoma"/>
                <a:cs typeface="Tahoma"/>
              </a:rPr>
              <a:t>lying</a:t>
            </a:r>
            <a:r>
              <a:rPr sz="1100" spc="15" dirty="0">
                <a:solidFill>
                  <a:srgbClr val="22373A"/>
                </a:solidFill>
                <a:latin typeface="Tahoma"/>
                <a:cs typeface="Tahoma"/>
              </a:rPr>
              <a:t> </a:t>
            </a:r>
            <a:r>
              <a:rPr sz="1100" spc="-60" dirty="0">
                <a:solidFill>
                  <a:srgbClr val="22373A"/>
                </a:solidFill>
                <a:latin typeface="Tahoma"/>
                <a:cs typeface="Tahoma"/>
              </a:rPr>
              <a:t>around</a:t>
            </a:r>
            <a:endParaRPr sz="1100">
              <a:latin typeface="Tahoma"/>
              <a:cs typeface="Tahoma"/>
            </a:endParaRPr>
          </a:p>
          <a:p>
            <a:pPr marL="189230" marR="5080" indent="-177165">
              <a:lnSpc>
                <a:spcPct val="118000"/>
              </a:lnSpc>
              <a:buChar char="•"/>
              <a:tabLst>
                <a:tab pos="189865" algn="l"/>
              </a:tabLst>
            </a:pPr>
            <a:r>
              <a:rPr sz="1100" spc="-60" dirty="0">
                <a:solidFill>
                  <a:srgbClr val="22373A"/>
                </a:solidFill>
                <a:latin typeface="Tahoma"/>
                <a:cs typeface="Tahoma"/>
              </a:rPr>
              <a:t>Instead, </a:t>
            </a:r>
            <a:r>
              <a:rPr sz="1100" spc="-105" dirty="0">
                <a:solidFill>
                  <a:srgbClr val="22373A"/>
                </a:solidFill>
                <a:latin typeface="Tahoma"/>
                <a:cs typeface="Tahoma"/>
              </a:rPr>
              <a:t>we</a:t>
            </a:r>
            <a:r>
              <a:rPr sz="1100" spc="-100" dirty="0">
                <a:solidFill>
                  <a:srgbClr val="22373A"/>
                </a:solidFill>
                <a:latin typeface="Tahoma"/>
                <a:cs typeface="Tahoma"/>
              </a:rPr>
              <a:t> </a:t>
            </a:r>
            <a:r>
              <a:rPr sz="1100" spc="-45" dirty="0">
                <a:solidFill>
                  <a:srgbClr val="22373A"/>
                </a:solidFill>
                <a:latin typeface="Tahoma"/>
                <a:cs typeface="Tahoma"/>
              </a:rPr>
              <a:t>can </a:t>
            </a:r>
            <a:r>
              <a:rPr sz="1100" spc="-80" dirty="0">
                <a:solidFill>
                  <a:srgbClr val="22373A"/>
                </a:solidFill>
                <a:latin typeface="Tahoma"/>
                <a:cs typeface="Tahoma"/>
              </a:rPr>
              <a:t>use </a:t>
            </a:r>
            <a:r>
              <a:rPr sz="1100" b="1" spc="-100" dirty="0">
                <a:solidFill>
                  <a:srgbClr val="22373A"/>
                </a:solidFill>
                <a:latin typeface="Arial"/>
                <a:cs typeface="Arial"/>
              </a:rPr>
              <a:t>cross</a:t>
            </a:r>
            <a:r>
              <a:rPr sz="1100" b="1" spc="-95" dirty="0">
                <a:solidFill>
                  <a:srgbClr val="22373A"/>
                </a:solidFill>
                <a:latin typeface="Arial"/>
                <a:cs typeface="Arial"/>
              </a:rPr>
              <a:t> </a:t>
            </a:r>
            <a:r>
              <a:rPr sz="1100" b="1" spc="-35" dirty="0">
                <a:solidFill>
                  <a:srgbClr val="22373A"/>
                </a:solidFill>
                <a:latin typeface="Arial"/>
                <a:cs typeface="Arial"/>
              </a:rPr>
              <a:t>validation</a:t>
            </a:r>
            <a:r>
              <a:rPr sz="1100" b="1" spc="-30" dirty="0">
                <a:solidFill>
                  <a:srgbClr val="22373A"/>
                </a:solidFill>
                <a:latin typeface="Arial"/>
                <a:cs typeface="Arial"/>
              </a:rPr>
              <a:t> </a:t>
            </a:r>
            <a:r>
              <a:rPr sz="1100" b="1" spc="-55" dirty="0">
                <a:solidFill>
                  <a:srgbClr val="22373A"/>
                </a:solidFill>
                <a:latin typeface="Arial"/>
                <a:cs typeface="Arial"/>
              </a:rPr>
              <a:t>techniques</a:t>
            </a:r>
            <a:r>
              <a:rPr sz="1100" b="1" spc="-50" dirty="0">
                <a:solidFill>
                  <a:srgbClr val="22373A"/>
                </a:solidFill>
                <a:latin typeface="Arial"/>
                <a:cs typeface="Arial"/>
              </a:rPr>
              <a:t> </a:t>
            </a:r>
            <a:r>
              <a:rPr sz="1100" spc="-25" dirty="0">
                <a:solidFill>
                  <a:srgbClr val="22373A"/>
                </a:solidFill>
                <a:latin typeface="Tahoma"/>
                <a:cs typeface="Tahoma"/>
              </a:rPr>
              <a:t>in </a:t>
            </a:r>
            <a:r>
              <a:rPr sz="1100" spc="-60" dirty="0">
                <a:solidFill>
                  <a:srgbClr val="22373A"/>
                </a:solidFill>
                <a:latin typeface="Tahoma"/>
                <a:cs typeface="Tahoma"/>
              </a:rPr>
              <a:t>order </a:t>
            </a:r>
            <a:r>
              <a:rPr sz="1100" spc="-15" dirty="0">
                <a:solidFill>
                  <a:srgbClr val="22373A"/>
                </a:solidFill>
                <a:latin typeface="Tahoma"/>
                <a:cs typeface="Tahoma"/>
              </a:rPr>
              <a:t>to </a:t>
            </a:r>
            <a:r>
              <a:rPr sz="1100" spc="-10" dirty="0">
                <a:solidFill>
                  <a:srgbClr val="22373A"/>
                </a:solidFill>
                <a:latin typeface="Tahoma"/>
                <a:cs typeface="Tahoma"/>
              </a:rPr>
              <a:t> </a:t>
            </a:r>
            <a:r>
              <a:rPr sz="1100" spc="-30" dirty="0">
                <a:solidFill>
                  <a:srgbClr val="22373A"/>
                </a:solidFill>
                <a:latin typeface="Tahoma"/>
                <a:cs typeface="Tahoma"/>
              </a:rPr>
              <a:t>obtain</a:t>
            </a:r>
            <a:r>
              <a:rPr sz="1100" spc="10" dirty="0">
                <a:solidFill>
                  <a:srgbClr val="22373A"/>
                </a:solidFill>
                <a:latin typeface="Tahoma"/>
                <a:cs typeface="Tahoma"/>
              </a:rPr>
              <a:t> </a:t>
            </a:r>
            <a:r>
              <a:rPr sz="1100" spc="-55" dirty="0">
                <a:solidFill>
                  <a:srgbClr val="22373A"/>
                </a:solidFill>
                <a:latin typeface="Tahoma"/>
                <a:cs typeface="Tahoma"/>
              </a:rPr>
              <a:t>an</a:t>
            </a:r>
            <a:r>
              <a:rPr sz="1100" spc="20" dirty="0">
                <a:solidFill>
                  <a:srgbClr val="22373A"/>
                </a:solidFill>
                <a:latin typeface="Tahoma"/>
                <a:cs typeface="Tahoma"/>
              </a:rPr>
              <a:t> </a:t>
            </a:r>
            <a:r>
              <a:rPr sz="1100" spc="-40" dirty="0">
                <a:solidFill>
                  <a:srgbClr val="22373A"/>
                </a:solidFill>
                <a:latin typeface="Tahoma"/>
                <a:cs typeface="Tahoma"/>
              </a:rPr>
              <a:t>approximation</a:t>
            </a:r>
            <a:r>
              <a:rPr sz="1100" spc="15" dirty="0">
                <a:solidFill>
                  <a:srgbClr val="22373A"/>
                </a:solidFill>
                <a:latin typeface="Tahoma"/>
                <a:cs typeface="Tahoma"/>
              </a:rPr>
              <a:t> </a:t>
            </a:r>
            <a:r>
              <a:rPr sz="1100" spc="-35" dirty="0">
                <a:solidFill>
                  <a:srgbClr val="22373A"/>
                </a:solidFill>
                <a:latin typeface="Tahoma"/>
                <a:cs typeface="Tahoma"/>
              </a:rPr>
              <a:t>of</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35" dirty="0">
                <a:solidFill>
                  <a:srgbClr val="22373A"/>
                </a:solidFill>
                <a:latin typeface="Tahoma"/>
                <a:cs typeface="Tahoma"/>
              </a:rPr>
              <a:t>model’s</a:t>
            </a:r>
            <a:r>
              <a:rPr sz="1100" spc="15" dirty="0">
                <a:solidFill>
                  <a:srgbClr val="22373A"/>
                </a:solidFill>
                <a:latin typeface="Tahoma"/>
                <a:cs typeface="Tahoma"/>
              </a:rPr>
              <a:t> </a:t>
            </a:r>
            <a:r>
              <a:rPr sz="1100" spc="-40" dirty="0">
                <a:solidFill>
                  <a:srgbClr val="22373A"/>
                </a:solidFill>
                <a:latin typeface="Tahoma"/>
                <a:cs typeface="Tahoma"/>
              </a:rPr>
              <a:t>predictive</a:t>
            </a:r>
            <a:r>
              <a:rPr sz="1100" spc="15" dirty="0">
                <a:solidFill>
                  <a:srgbClr val="22373A"/>
                </a:solidFill>
                <a:latin typeface="Tahoma"/>
                <a:cs typeface="Tahoma"/>
              </a:rPr>
              <a:t> </a:t>
            </a:r>
            <a:r>
              <a:rPr sz="1100" spc="-30" dirty="0">
                <a:solidFill>
                  <a:srgbClr val="22373A"/>
                </a:solidFill>
                <a:latin typeface="Tahoma"/>
                <a:cs typeface="Tahoma"/>
              </a:rPr>
              <a:t>abilities</a:t>
            </a:r>
            <a:r>
              <a:rPr sz="1100" spc="15" dirty="0">
                <a:solidFill>
                  <a:srgbClr val="22373A"/>
                </a:solidFill>
                <a:latin typeface="Tahoma"/>
                <a:cs typeface="Tahoma"/>
              </a:rPr>
              <a:t> </a:t>
            </a:r>
            <a:r>
              <a:rPr sz="1100" spc="-40" dirty="0">
                <a:solidFill>
                  <a:srgbClr val="22373A"/>
                </a:solidFill>
                <a:latin typeface="Tahoma"/>
                <a:cs typeface="Tahoma"/>
              </a:rPr>
              <a:t>-</a:t>
            </a:r>
            <a:r>
              <a:rPr sz="1100" spc="15" dirty="0">
                <a:solidFill>
                  <a:srgbClr val="22373A"/>
                </a:solidFill>
                <a:latin typeface="Tahoma"/>
                <a:cs typeface="Tahoma"/>
              </a:rPr>
              <a:t> </a:t>
            </a:r>
            <a:r>
              <a:rPr sz="1100" spc="-55" dirty="0">
                <a:solidFill>
                  <a:srgbClr val="22373A"/>
                </a:solidFill>
                <a:latin typeface="Tahoma"/>
                <a:cs typeface="Tahoma"/>
              </a:rPr>
              <a:t>two </a:t>
            </a:r>
            <a:r>
              <a:rPr sz="1100" spc="-330" dirty="0">
                <a:solidFill>
                  <a:srgbClr val="22373A"/>
                </a:solidFill>
                <a:latin typeface="Tahoma"/>
                <a:cs typeface="Tahoma"/>
              </a:rPr>
              <a:t> </a:t>
            </a:r>
            <a:r>
              <a:rPr sz="1100" spc="-45" dirty="0">
                <a:solidFill>
                  <a:srgbClr val="22373A"/>
                </a:solidFill>
                <a:latin typeface="Tahoma"/>
                <a:cs typeface="Tahoma"/>
              </a:rPr>
              <a:t>commonly </a:t>
            </a:r>
            <a:r>
              <a:rPr sz="1100" spc="-70" dirty="0">
                <a:solidFill>
                  <a:srgbClr val="22373A"/>
                </a:solidFill>
                <a:latin typeface="Tahoma"/>
                <a:cs typeface="Tahoma"/>
              </a:rPr>
              <a:t>used</a:t>
            </a:r>
            <a:r>
              <a:rPr sz="1100" spc="-65" dirty="0">
                <a:solidFill>
                  <a:srgbClr val="22373A"/>
                </a:solidFill>
                <a:latin typeface="Tahoma"/>
                <a:cs typeface="Tahoma"/>
              </a:rPr>
              <a:t> </a:t>
            </a:r>
            <a:r>
              <a:rPr sz="1100" spc="-35" dirty="0">
                <a:solidFill>
                  <a:srgbClr val="22373A"/>
                </a:solidFill>
                <a:latin typeface="Tahoma"/>
                <a:cs typeface="Tahoma"/>
              </a:rPr>
              <a:t>options </a:t>
            </a:r>
            <a:r>
              <a:rPr sz="1100" spc="-75" dirty="0">
                <a:solidFill>
                  <a:srgbClr val="22373A"/>
                </a:solidFill>
                <a:latin typeface="Tahoma"/>
                <a:cs typeface="Tahoma"/>
              </a:rPr>
              <a:t>are</a:t>
            </a:r>
            <a:r>
              <a:rPr sz="1100" spc="-70" dirty="0">
                <a:solidFill>
                  <a:srgbClr val="22373A"/>
                </a:solidFill>
                <a:latin typeface="Tahoma"/>
                <a:cs typeface="Tahoma"/>
              </a:rPr>
              <a:t> </a:t>
            </a:r>
            <a:r>
              <a:rPr sz="1100" b="1" spc="-65" dirty="0">
                <a:solidFill>
                  <a:srgbClr val="22373A"/>
                </a:solidFill>
                <a:latin typeface="Arial"/>
                <a:cs typeface="Arial"/>
              </a:rPr>
              <a:t>Bayesian</a:t>
            </a:r>
            <a:r>
              <a:rPr sz="1100" b="1" spc="-60" dirty="0">
                <a:solidFill>
                  <a:srgbClr val="22373A"/>
                </a:solidFill>
                <a:latin typeface="Arial"/>
                <a:cs typeface="Arial"/>
              </a:rPr>
              <a:t> </a:t>
            </a:r>
            <a:r>
              <a:rPr sz="1100" b="1" spc="-40" dirty="0">
                <a:solidFill>
                  <a:srgbClr val="22373A"/>
                </a:solidFill>
                <a:latin typeface="Arial"/>
                <a:cs typeface="Arial"/>
              </a:rPr>
              <a:t>leave-one-out</a:t>
            </a:r>
            <a:r>
              <a:rPr sz="1100" b="1" spc="-35" dirty="0">
                <a:solidFill>
                  <a:srgbClr val="22373A"/>
                </a:solidFill>
                <a:latin typeface="Arial"/>
                <a:cs typeface="Arial"/>
              </a:rPr>
              <a:t> </a:t>
            </a:r>
            <a:r>
              <a:rPr sz="1100" b="1" spc="-105" dirty="0">
                <a:solidFill>
                  <a:srgbClr val="22373A"/>
                </a:solidFill>
                <a:latin typeface="Arial"/>
                <a:cs typeface="Arial"/>
              </a:rPr>
              <a:t>cross </a:t>
            </a:r>
            <a:r>
              <a:rPr sz="1100" b="1" spc="-100" dirty="0">
                <a:solidFill>
                  <a:srgbClr val="22373A"/>
                </a:solidFill>
                <a:latin typeface="Arial"/>
                <a:cs typeface="Arial"/>
              </a:rPr>
              <a:t> </a:t>
            </a:r>
            <a:r>
              <a:rPr sz="1100" b="1" spc="-35" dirty="0">
                <a:solidFill>
                  <a:srgbClr val="22373A"/>
                </a:solidFill>
                <a:latin typeface="Arial"/>
                <a:cs typeface="Arial"/>
              </a:rPr>
              <a:t>validation</a:t>
            </a:r>
            <a:r>
              <a:rPr sz="1100" b="1" spc="-30" dirty="0">
                <a:solidFill>
                  <a:srgbClr val="22373A"/>
                </a:solidFill>
                <a:latin typeface="Arial"/>
                <a:cs typeface="Arial"/>
              </a:rPr>
              <a:t> </a:t>
            </a:r>
            <a:r>
              <a:rPr sz="1100" spc="15" dirty="0">
                <a:solidFill>
                  <a:srgbClr val="22373A"/>
                </a:solidFill>
                <a:latin typeface="Tahoma"/>
                <a:cs typeface="Tahoma"/>
              </a:rPr>
              <a:t>(LOO-CV) </a:t>
            </a:r>
            <a:r>
              <a:rPr sz="1100" spc="-55" dirty="0">
                <a:solidFill>
                  <a:srgbClr val="22373A"/>
                </a:solidFill>
                <a:latin typeface="Tahoma"/>
                <a:cs typeface="Tahoma"/>
              </a:rPr>
              <a:t>and </a:t>
            </a:r>
            <a:r>
              <a:rPr sz="1100" spc="-40" dirty="0">
                <a:solidFill>
                  <a:srgbClr val="22373A"/>
                </a:solidFill>
                <a:latin typeface="Tahoma"/>
                <a:cs typeface="Tahoma"/>
              </a:rPr>
              <a:t>the </a:t>
            </a:r>
            <a:r>
              <a:rPr sz="1100" b="1" spc="-20" dirty="0">
                <a:solidFill>
                  <a:srgbClr val="22373A"/>
                </a:solidFill>
                <a:latin typeface="Arial"/>
                <a:cs typeface="Arial"/>
              </a:rPr>
              <a:t>Watanabe</a:t>
            </a:r>
            <a:r>
              <a:rPr sz="1100" b="1" spc="265" dirty="0">
                <a:solidFill>
                  <a:srgbClr val="22373A"/>
                </a:solidFill>
                <a:latin typeface="Arial"/>
                <a:cs typeface="Arial"/>
              </a:rPr>
              <a:t> </a:t>
            </a:r>
            <a:r>
              <a:rPr sz="1100" b="1" spc="-40" dirty="0">
                <a:solidFill>
                  <a:srgbClr val="22373A"/>
                </a:solidFill>
                <a:latin typeface="Arial"/>
                <a:cs typeface="Arial"/>
              </a:rPr>
              <a:t>Akaike </a:t>
            </a:r>
            <a:r>
              <a:rPr sz="1100" b="1" spc="-35" dirty="0">
                <a:solidFill>
                  <a:srgbClr val="22373A"/>
                </a:solidFill>
                <a:latin typeface="Arial"/>
                <a:cs typeface="Arial"/>
              </a:rPr>
              <a:t> </a:t>
            </a:r>
            <a:r>
              <a:rPr sz="1100" b="1" spc="-30" dirty="0">
                <a:solidFill>
                  <a:srgbClr val="22373A"/>
                </a:solidFill>
                <a:latin typeface="Arial"/>
                <a:cs typeface="Arial"/>
              </a:rPr>
              <a:t>Information</a:t>
            </a:r>
            <a:r>
              <a:rPr sz="1100" b="1" spc="85" dirty="0">
                <a:solidFill>
                  <a:srgbClr val="22373A"/>
                </a:solidFill>
                <a:latin typeface="Arial"/>
                <a:cs typeface="Arial"/>
              </a:rPr>
              <a:t> </a:t>
            </a:r>
            <a:r>
              <a:rPr sz="1100" b="1" spc="-35" dirty="0">
                <a:solidFill>
                  <a:srgbClr val="22373A"/>
                </a:solidFill>
                <a:latin typeface="Arial"/>
                <a:cs typeface="Arial"/>
              </a:rPr>
              <a:t>Criterion</a:t>
            </a:r>
            <a:r>
              <a:rPr sz="1100" b="1" spc="60" dirty="0">
                <a:solidFill>
                  <a:srgbClr val="22373A"/>
                </a:solidFill>
                <a:latin typeface="Arial"/>
                <a:cs typeface="Arial"/>
              </a:rPr>
              <a:t> </a:t>
            </a:r>
            <a:r>
              <a:rPr sz="1100" spc="-15" dirty="0">
                <a:solidFill>
                  <a:srgbClr val="22373A"/>
                </a:solidFill>
                <a:latin typeface="Tahoma"/>
                <a:cs typeface="Tahoma"/>
              </a:rPr>
              <a:t>(WAIC)</a:t>
            </a:r>
            <a:endParaRPr sz="1100">
              <a:latin typeface="Tahoma"/>
              <a:cs typeface="Tahoma"/>
            </a:endParaRPr>
          </a:p>
          <a:p>
            <a:pPr marL="189230" indent="-177165">
              <a:lnSpc>
                <a:spcPct val="100000"/>
              </a:lnSpc>
              <a:spcBef>
                <a:spcPts val="235"/>
              </a:spcBef>
              <a:buChar char="•"/>
              <a:tabLst>
                <a:tab pos="189865" algn="l"/>
              </a:tabLst>
            </a:pPr>
            <a:r>
              <a:rPr sz="1100" spc="-40" dirty="0">
                <a:solidFill>
                  <a:srgbClr val="22373A"/>
                </a:solidFill>
                <a:latin typeface="Tahoma"/>
                <a:cs typeface="Tahoma"/>
              </a:rPr>
              <a:t>Broadly,</a:t>
            </a:r>
            <a:r>
              <a:rPr sz="1100" spc="10" dirty="0">
                <a:solidFill>
                  <a:srgbClr val="22373A"/>
                </a:solidFill>
                <a:latin typeface="Tahoma"/>
                <a:cs typeface="Tahoma"/>
              </a:rPr>
              <a:t> </a:t>
            </a:r>
            <a:r>
              <a:rPr sz="1100" spc="-60" dirty="0">
                <a:solidFill>
                  <a:srgbClr val="22373A"/>
                </a:solidFill>
                <a:latin typeface="Tahoma"/>
                <a:cs typeface="Tahoma"/>
              </a:rPr>
              <a:t>these</a:t>
            </a:r>
            <a:r>
              <a:rPr sz="1100" spc="15" dirty="0">
                <a:solidFill>
                  <a:srgbClr val="22373A"/>
                </a:solidFill>
                <a:latin typeface="Tahoma"/>
                <a:cs typeface="Tahoma"/>
              </a:rPr>
              <a:t> </a:t>
            </a:r>
            <a:r>
              <a:rPr sz="1100" spc="-55" dirty="0">
                <a:solidFill>
                  <a:srgbClr val="22373A"/>
                </a:solidFill>
                <a:latin typeface="Tahoma"/>
                <a:cs typeface="Tahoma"/>
              </a:rPr>
              <a:t>two</a:t>
            </a:r>
            <a:r>
              <a:rPr sz="1100" spc="15" dirty="0">
                <a:solidFill>
                  <a:srgbClr val="22373A"/>
                </a:solidFill>
                <a:latin typeface="Tahoma"/>
                <a:cs typeface="Tahoma"/>
              </a:rPr>
              <a:t> </a:t>
            </a:r>
            <a:r>
              <a:rPr sz="1100" spc="-35" dirty="0">
                <a:solidFill>
                  <a:srgbClr val="22373A"/>
                </a:solidFill>
                <a:latin typeface="Tahoma"/>
                <a:cs typeface="Tahoma"/>
              </a:rPr>
              <a:t>options</a:t>
            </a:r>
            <a:r>
              <a:rPr sz="1100" spc="15" dirty="0">
                <a:solidFill>
                  <a:srgbClr val="22373A"/>
                </a:solidFill>
                <a:latin typeface="Tahoma"/>
                <a:cs typeface="Tahoma"/>
              </a:rPr>
              <a:t> </a:t>
            </a:r>
            <a:r>
              <a:rPr sz="1100" spc="-70" dirty="0">
                <a:solidFill>
                  <a:srgbClr val="22373A"/>
                </a:solidFill>
                <a:latin typeface="Tahoma"/>
                <a:cs typeface="Tahoma"/>
              </a:rPr>
              <a:t>are</a:t>
            </a:r>
            <a:r>
              <a:rPr sz="1100" spc="20" dirty="0">
                <a:solidFill>
                  <a:srgbClr val="22373A"/>
                </a:solidFill>
                <a:latin typeface="Tahoma"/>
                <a:cs typeface="Tahoma"/>
              </a:rPr>
              <a:t> </a:t>
            </a:r>
            <a:r>
              <a:rPr sz="1100" spc="-35" dirty="0">
                <a:solidFill>
                  <a:srgbClr val="22373A"/>
                </a:solidFill>
                <a:latin typeface="Tahoma"/>
                <a:cs typeface="Tahoma"/>
              </a:rPr>
              <a:t>asymptomatically</a:t>
            </a:r>
            <a:r>
              <a:rPr sz="1100" spc="10" dirty="0">
                <a:solidFill>
                  <a:srgbClr val="22373A"/>
                </a:solidFill>
                <a:latin typeface="Tahoma"/>
                <a:cs typeface="Tahoma"/>
              </a:rPr>
              <a:t> </a:t>
            </a:r>
            <a:r>
              <a:rPr sz="1100" spc="-40" dirty="0">
                <a:solidFill>
                  <a:srgbClr val="22373A"/>
                </a:solidFill>
                <a:latin typeface="Tahoma"/>
                <a:cs typeface="Tahoma"/>
              </a:rPr>
              <a:t>equivalent</a:t>
            </a:r>
            <a:endParaRPr sz="1100">
              <a:latin typeface="Tahoma"/>
              <a:cs typeface="Tahoma"/>
            </a:endParaRPr>
          </a:p>
        </p:txBody>
      </p:sp>
    </p:spTree>
  </p:cSld>
  <p:clrMapOvr>
    <a:masterClrMapping/>
  </p:clrMapOvr>
  <p:transition>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01117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Implementing</a:t>
            </a:r>
            <a:r>
              <a:rPr sz="1200" spc="95" dirty="0">
                <a:solidFill>
                  <a:srgbClr val="F9F9F9"/>
                </a:solidFill>
              </a:rPr>
              <a:t> </a:t>
            </a:r>
            <a:r>
              <a:rPr sz="1200" spc="-45" dirty="0">
                <a:solidFill>
                  <a:srgbClr val="F9F9F9"/>
                </a:solidFill>
              </a:rPr>
              <a:t>model</a:t>
            </a:r>
            <a:r>
              <a:rPr sz="1200" spc="100" dirty="0">
                <a:solidFill>
                  <a:srgbClr val="F9F9F9"/>
                </a:solidFill>
              </a:rPr>
              <a:t> </a:t>
            </a:r>
            <a:r>
              <a:rPr sz="1200" spc="-75" dirty="0">
                <a:solidFill>
                  <a:srgbClr val="F9F9F9"/>
                </a:solidFill>
              </a:rPr>
              <a:t>comparison</a:t>
            </a:r>
            <a:r>
              <a:rPr sz="1200" spc="100" dirty="0">
                <a:solidFill>
                  <a:srgbClr val="F9F9F9"/>
                </a:solidFill>
              </a:rPr>
              <a:t> </a:t>
            </a:r>
            <a:r>
              <a:rPr sz="1200" spc="-15" dirty="0">
                <a:solidFill>
                  <a:srgbClr val="F9F9F9"/>
                </a:solidFill>
              </a:rPr>
              <a:t>with</a:t>
            </a:r>
            <a:r>
              <a:rPr sz="1200" spc="100" dirty="0">
                <a:solidFill>
                  <a:srgbClr val="F9F9F9"/>
                </a:solidFill>
              </a:rPr>
              <a:t> </a:t>
            </a:r>
            <a:r>
              <a:rPr sz="1200" spc="-40" dirty="0">
                <a:solidFill>
                  <a:srgbClr val="F9F9F9"/>
                </a:solidFill>
                <a:latin typeface="Times New Roman"/>
                <a:cs typeface="Times New Roman"/>
              </a:rPr>
              <a:t>brms</a:t>
            </a:r>
            <a:endParaRPr sz="1200">
              <a:latin typeface="Times New Roman"/>
              <a:cs typeface="Times New Roman"/>
            </a:endParaRPr>
          </a:p>
        </p:txBody>
      </p:sp>
      <p:sp>
        <p:nvSpPr>
          <p:cNvPr id="3" name="object 3"/>
          <p:cNvSpPr txBox="1"/>
          <p:nvPr/>
        </p:nvSpPr>
        <p:spPr>
          <a:xfrm>
            <a:off x="347294" y="917153"/>
            <a:ext cx="3809365" cy="619125"/>
          </a:xfrm>
          <a:prstGeom prst="rect">
            <a:avLst/>
          </a:prstGeom>
        </p:spPr>
        <p:txBody>
          <a:bodyPr vert="horz" wrap="square" lIns="0" tIns="12700" rIns="0" bIns="0" rtlCol="0">
            <a:spAutoFit/>
          </a:bodyPr>
          <a:lstStyle/>
          <a:p>
            <a:pPr marL="12700" marR="5080">
              <a:lnSpc>
                <a:spcPct val="118000"/>
              </a:lnSpc>
              <a:spcBef>
                <a:spcPts val="100"/>
              </a:spcBef>
            </a:pPr>
            <a:r>
              <a:rPr sz="1100" spc="-50" dirty="0">
                <a:solidFill>
                  <a:srgbClr val="22373A"/>
                </a:solidFill>
                <a:latin typeface="Tahoma"/>
                <a:cs typeface="Tahoma"/>
              </a:rPr>
              <a:t>Remembering</a:t>
            </a:r>
            <a:r>
              <a:rPr sz="1100" spc="20" dirty="0">
                <a:solidFill>
                  <a:srgbClr val="22373A"/>
                </a:solidFill>
                <a:latin typeface="Tahoma"/>
                <a:cs typeface="Tahoma"/>
              </a:rPr>
              <a:t> </a:t>
            </a:r>
            <a:r>
              <a:rPr sz="1100" spc="-45" dirty="0">
                <a:solidFill>
                  <a:srgbClr val="22373A"/>
                </a:solidFill>
                <a:latin typeface="Tahoma"/>
                <a:cs typeface="Tahoma"/>
              </a:rPr>
              <a:t>our</a:t>
            </a:r>
            <a:r>
              <a:rPr sz="1100" spc="15" dirty="0">
                <a:solidFill>
                  <a:srgbClr val="22373A"/>
                </a:solidFill>
                <a:latin typeface="Tahoma"/>
                <a:cs typeface="Tahoma"/>
              </a:rPr>
              <a:t> </a:t>
            </a:r>
            <a:r>
              <a:rPr sz="1100" spc="-45" dirty="0">
                <a:solidFill>
                  <a:srgbClr val="22373A"/>
                </a:solidFill>
                <a:latin typeface="Tahoma"/>
                <a:cs typeface="Tahoma"/>
              </a:rPr>
              <a:t>height-weight</a:t>
            </a:r>
            <a:r>
              <a:rPr sz="1100" spc="20" dirty="0">
                <a:solidFill>
                  <a:srgbClr val="22373A"/>
                </a:solidFill>
                <a:latin typeface="Tahoma"/>
                <a:cs typeface="Tahoma"/>
              </a:rPr>
              <a:t> </a:t>
            </a:r>
            <a:r>
              <a:rPr sz="1100" spc="-35" dirty="0">
                <a:solidFill>
                  <a:srgbClr val="22373A"/>
                </a:solidFill>
                <a:latin typeface="Tahoma"/>
                <a:cs typeface="Tahoma"/>
              </a:rPr>
              <a:t>data</a:t>
            </a:r>
            <a:r>
              <a:rPr sz="1100" spc="20" dirty="0">
                <a:solidFill>
                  <a:srgbClr val="22373A"/>
                </a:solidFill>
                <a:latin typeface="Tahoma"/>
                <a:cs typeface="Tahoma"/>
              </a:rPr>
              <a:t> </a:t>
            </a:r>
            <a:r>
              <a:rPr sz="1100" spc="-45" dirty="0">
                <a:solidFill>
                  <a:srgbClr val="22373A"/>
                </a:solidFill>
                <a:latin typeface="Tahoma"/>
                <a:cs typeface="Tahoma"/>
              </a:rPr>
              <a:t>from</a:t>
            </a:r>
            <a:r>
              <a:rPr sz="1100" spc="15" dirty="0">
                <a:solidFill>
                  <a:srgbClr val="22373A"/>
                </a:solidFill>
                <a:latin typeface="Tahoma"/>
                <a:cs typeface="Tahoma"/>
              </a:rPr>
              <a:t> </a:t>
            </a:r>
            <a:r>
              <a:rPr sz="1100" spc="-25" dirty="0">
                <a:solidFill>
                  <a:srgbClr val="22373A"/>
                </a:solidFill>
                <a:latin typeface="Tahoma"/>
                <a:cs typeface="Tahoma"/>
              </a:rPr>
              <a:t>this</a:t>
            </a:r>
            <a:r>
              <a:rPr sz="1100" spc="20" dirty="0">
                <a:solidFill>
                  <a:srgbClr val="22373A"/>
                </a:solidFill>
                <a:latin typeface="Tahoma"/>
                <a:cs typeface="Tahoma"/>
              </a:rPr>
              <a:t> </a:t>
            </a:r>
            <a:r>
              <a:rPr sz="1100" spc="-55" dirty="0">
                <a:solidFill>
                  <a:srgbClr val="22373A"/>
                </a:solidFill>
                <a:latin typeface="Tahoma"/>
                <a:cs typeface="Tahoma"/>
              </a:rPr>
              <a:t>morning:</a:t>
            </a:r>
            <a:r>
              <a:rPr sz="1100" spc="145" dirty="0">
                <a:solidFill>
                  <a:srgbClr val="22373A"/>
                </a:solidFill>
                <a:latin typeface="Tahoma"/>
                <a:cs typeface="Tahoma"/>
              </a:rPr>
              <a:t> </a:t>
            </a:r>
            <a:r>
              <a:rPr sz="1100" spc="-55" dirty="0">
                <a:solidFill>
                  <a:srgbClr val="22373A"/>
                </a:solidFill>
                <a:latin typeface="Tahoma"/>
                <a:cs typeface="Tahoma"/>
              </a:rPr>
              <a:t>perhaps </a:t>
            </a:r>
            <a:r>
              <a:rPr sz="1100" spc="-330"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65" dirty="0">
                <a:solidFill>
                  <a:srgbClr val="22373A"/>
                </a:solidFill>
                <a:latin typeface="Tahoma"/>
                <a:cs typeface="Tahoma"/>
              </a:rPr>
              <a:t>have</a:t>
            </a:r>
            <a:r>
              <a:rPr sz="1100" spc="15"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45" dirty="0">
                <a:solidFill>
                  <a:srgbClr val="22373A"/>
                </a:solidFill>
                <a:latin typeface="Tahoma"/>
                <a:cs typeface="Tahoma"/>
              </a:rPr>
              <a:t>hypothesis</a:t>
            </a:r>
            <a:r>
              <a:rPr sz="1100" spc="15" dirty="0">
                <a:solidFill>
                  <a:srgbClr val="22373A"/>
                </a:solidFill>
                <a:latin typeface="Tahoma"/>
                <a:cs typeface="Tahoma"/>
              </a:rPr>
              <a:t> </a:t>
            </a:r>
            <a:r>
              <a:rPr sz="1100" spc="-15" dirty="0">
                <a:solidFill>
                  <a:srgbClr val="22373A"/>
                </a:solidFill>
                <a:latin typeface="Tahoma"/>
                <a:cs typeface="Tahoma"/>
              </a:rPr>
              <a:t>that</a:t>
            </a:r>
            <a:r>
              <a:rPr sz="1100" spc="25" dirty="0">
                <a:solidFill>
                  <a:srgbClr val="22373A"/>
                </a:solidFill>
                <a:latin typeface="Tahoma"/>
                <a:cs typeface="Tahoma"/>
              </a:rPr>
              <a:t> </a:t>
            </a:r>
            <a:r>
              <a:rPr sz="1100" spc="-75" dirty="0">
                <a:solidFill>
                  <a:srgbClr val="22373A"/>
                </a:solidFill>
                <a:latin typeface="Tahoma"/>
                <a:cs typeface="Tahoma"/>
              </a:rPr>
              <a:t>age</a:t>
            </a:r>
            <a:r>
              <a:rPr sz="1100" spc="15" dirty="0">
                <a:solidFill>
                  <a:srgbClr val="22373A"/>
                </a:solidFill>
                <a:latin typeface="Tahoma"/>
                <a:cs typeface="Tahoma"/>
              </a:rPr>
              <a:t> </a:t>
            </a:r>
            <a:r>
              <a:rPr sz="1100" spc="-45" dirty="0">
                <a:solidFill>
                  <a:srgbClr val="22373A"/>
                </a:solidFill>
                <a:latin typeface="Tahoma"/>
                <a:cs typeface="Tahoma"/>
              </a:rPr>
              <a:t>predicts</a:t>
            </a:r>
            <a:r>
              <a:rPr sz="1100" spc="20" dirty="0">
                <a:solidFill>
                  <a:srgbClr val="22373A"/>
                </a:solidFill>
                <a:latin typeface="Tahoma"/>
                <a:cs typeface="Tahoma"/>
              </a:rPr>
              <a:t> </a:t>
            </a:r>
            <a:r>
              <a:rPr sz="1100" spc="-45" dirty="0">
                <a:solidFill>
                  <a:srgbClr val="22373A"/>
                </a:solidFill>
                <a:latin typeface="Tahoma"/>
                <a:cs typeface="Tahoma"/>
              </a:rPr>
              <a:t>height</a:t>
            </a:r>
            <a:r>
              <a:rPr sz="1100" spc="20" dirty="0">
                <a:solidFill>
                  <a:srgbClr val="22373A"/>
                </a:solidFill>
                <a:latin typeface="Tahoma"/>
                <a:cs typeface="Tahoma"/>
              </a:rPr>
              <a:t> </a:t>
            </a:r>
            <a:r>
              <a:rPr sz="1100" spc="-55" dirty="0">
                <a:solidFill>
                  <a:srgbClr val="22373A"/>
                </a:solidFill>
                <a:latin typeface="Tahoma"/>
                <a:cs typeface="Tahoma"/>
              </a:rPr>
              <a:t>(remember</a:t>
            </a:r>
            <a:r>
              <a:rPr sz="1100" spc="25" dirty="0">
                <a:solidFill>
                  <a:srgbClr val="22373A"/>
                </a:solidFill>
                <a:latin typeface="Tahoma"/>
                <a:cs typeface="Tahoma"/>
              </a:rPr>
              <a:t> </a:t>
            </a:r>
            <a:r>
              <a:rPr sz="1100" spc="-55" dirty="0">
                <a:solidFill>
                  <a:srgbClr val="22373A"/>
                </a:solidFill>
                <a:latin typeface="Tahoma"/>
                <a:cs typeface="Tahoma"/>
              </a:rPr>
              <a:t>we’ve </a:t>
            </a:r>
            <a:r>
              <a:rPr sz="1100" spc="-50" dirty="0">
                <a:solidFill>
                  <a:srgbClr val="22373A"/>
                </a:solidFill>
                <a:latin typeface="Tahoma"/>
                <a:cs typeface="Tahoma"/>
              </a:rPr>
              <a:t> </a:t>
            </a:r>
            <a:r>
              <a:rPr sz="1100" spc="-40" dirty="0">
                <a:solidFill>
                  <a:srgbClr val="22373A"/>
                </a:solidFill>
                <a:latin typeface="Tahoma"/>
                <a:cs typeface="Tahoma"/>
              </a:rPr>
              <a:t>restricted</a:t>
            </a:r>
            <a:r>
              <a:rPr sz="1100" spc="10" dirty="0">
                <a:solidFill>
                  <a:srgbClr val="22373A"/>
                </a:solidFill>
                <a:latin typeface="Tahoma"/>
                <a:cs typeface="Tahoma"/>
              </a:rPr>
              <a:t> </a:t>
            </a:r>
            <a:r>
              <a:rPr sz="1100" spc="-45" dirty="0">
                <a:solidFill>
                  <a:srgbClr val="22373A"/>
                </a:solidFill>
                <a:latin typeface="Tahoma"/>
                <a:cs typeface="Tahoma"/>
              </a:rPr>
              <a:t>our</a:t>
            </a:r>
            <a:r>
              <a:rPr sz="1100" spc="15" dirty="0">
                <a:solidFill>
                  <a:srgbClr val="22373A"/>
                </a:solidFill>
                <a:latin typeface="Tahoma"/>
                <a:cs typeface="Tahoma"/>
              </a:rPr>
              <a:t> </a:t>
            </a:r>
            <a:r>
              <a:rPr sz="1100" spc="-35" dirty="0">
                <a:solidFill>
                  <a:srgbClr val="22373A"/>
                </a:solidFill>
                <a:latin typeface="Tahoma"/>
                <a:cs typeface="Tahoma"/>
              </a:rPr>
              <a:t>data</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35" dirty="0">
                <a:solidFill>
                  <a:srgbClr val="22373A"/>
                </a:solidFill>
                <a:latin typeface="Tahoma"/>
                <a:cs typeface="Tahoma"/>
              </a:rPr>
              <a:t>adults</a:t>
            </a:r>
            <a:r>
              <a:rPr sz="1100" spc="15" dirty="0">
                <a:solidFill>
                  <a:srgbClr val="22373A"/>
                </a:solidFill>
                <a:latin typeface="Tahoma"/>
                <a:cs typeface="Tahoma"/>
              </a:rPr>
              <a:t> </a:t>
            </a:r>
            <a:r>
              <a:rPr sz="1100" spc="-30" dirty="0">
                <a:solidFill>
                  <a:srgbClr val="22373A"/>
                </a:solidFill>
                <a:latin typeface="Tahoma"/>
                <a:cs typeface="Tahoma"/>
              </a:rPr>
              <a:t>only).</a:t>
            </a:r>
            <a:endParaRPr sz="1100">
              <a:latin typeface="Tahoma"/>
              <a:cs typeface="Tahoma"/>
            </a:endParaRPr>
          </a:p>
        </p:txBody>
      </p:sp>
      <p:sp>
        <p:nvSpPr>
          <p:cNvPr id="4" name="object 4"/>
          <p:cNvSpPr/>
          <p:nvPr/>
        </p:nvSpPr>
        <p:spPr>
          <a:xfrm>
            <a:off x="322046" y="1656969"/>
            <a:ext cx="3964304" cy="841375"/>
          </a:xfrm>
          <a:custGeom>
            <a:avLst/>
            <a:gdLst/>
            <a:ahLst/>
            <a:cxnLst/>
            <a:rect l="l" t="t" r="r" b="b"/>
            <a:pathLst>
              <a:path w="3964304" h="841375">
                <a:moveTo>
                  <a:pt x="3963911" y="0"/>
                </a:moveTo>
                <a:lnTo>
                  <a:pt x="0" y="0"/>
                </a:lnTo>
                <a:lnTo>
                  <a:pt x="0" y="840803"/>
                </a:lnTo>
                <a:lnTo>
                  <a:pt x="3963911" y="840803"/>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641151"/>
            <a:ext cx="2324735" cy="840740"/>
          </a:xfrm>
          <a:prstGeom prst="rect">
            <a:avLst/>
          </a:prstGeom>
        </p:spPr>
        <p:txBody>
          <a:bodyPr vert="horz" wrap="square" lIns="0" tIns="22860" rIns="0" bIns="0" rtlCol="0">
            <a:spAutoFit/>
          </a:bodyPr>
          <a:lstStyle/>
          <a:p>
            <a:pPr marL="12700">
              <a:lnSpc>
                <a:spcPct val="100000"/>
              </a:lnSpc>
              <a:spcBef>
                <a:spcPts val="180"/>
              </a:spcBef>
            </a:pPr>
            <a:r>
              <a:rPr sz="600" spc="15" dirty="0">
                <a:solidFill>
                  <a:srgbClr val="22373A"/>
                </a:solidFill>
                <a:latin typeface="SimSun"/>
                <a:cs typeface="SimSun"/>
              </a:rPr>
              <a:t>hwa_model</a:t>
            </a:r>
            <a:r>
              <a:rPr sz="600" spc="-30" dirty="0">
                <a:solidFill>
                  <a:srgbClr val="22373A"/>
                </a:solidFill>
                <a:latin typeface="SimSun"/>
                <a:cs typeface="SimSun"/>
              </a:rPr>
              <a:t> </a:t>
            </a:r>
            <a:r>
              <a:rPr sz="600" spc="15" dirty="0">
                <a:solidFill>
                  <a:srgbClr val="8E5902"/>
                </a:solidFill>
                <a:latin typeface="SimSun"/>
                <a:cs typeface="SimSun"/>
              </a:rPr>
              <a:t>&lt;-</a:t>
            </a:r>
            <a:endParaRPr sz="600">
              <a:latin typeface="SimSun"/>
              <a:cs typeface="SimSun"/>
            </a:endParaRPr>
          </a:p>
          <a:p>
            <a:pPr marL="254635" marR="528955" indent="-161925">
              <a:lnSpc>
                <a:spcPct val="111400"/>
              </a:lnSpc>
            </a:pPr>
            <a:r>
              <a:rPr sz="600" spc="15" dirty="0">
                <a:latin typeface="SimSun"/>
                <a:cs typeface="SimSun"/>
              </a:rPr>
              <a:t>brm</a:t>
            </a:r>
            <a:r>
              <a:rPr sz="600" spc="15" dirty="0">
                <a:solidFill>
                  <a:srgbClr val="22373A"/>
                </a:solidFill>
                <a:latin typeface="SimSun"/>
                <a:cs typeface="SimSun"/>
              </a:rPr>
              <a:t>(</a:t>
            </a:r>
            <a:r>
              <a:rPr sz="600" spc="15" dirty="0">
                <a:solidFill>
                  <a:srgbClr val="C4A000"/>
                </a:solidFill>
                <a:latin typeface="SimSun"/>
                <a:cs typeface="SimSun"/>
              </a:rPr>
              <a:t>data = </a:t>
            </a:r>
            <a:r>
              <a:rPr sz="600" spc="15" dirty="0">
                <a:solidFill>
                  <a:srgbClr val="22373A"/>
                </a:solidFill>
                <a:latin typeface="SimSun"/>
                <a:cs typeface="SimSun"/>
              </a:rPr>
              <a:t>height_data, </a:t>
            </a:r>
            <a:r>
              <a:rPr sz="600" spc="15" dirty="0">
                <a:solidFill>
                  <a:srgbClr val="C4A000"/>
                </a:solidFill>
                <a:latin typeface="SimSun"/>
                <a:cs typeface="SimSun"/>
              </a:rPr>
              <a:t>family = </a:t>
            </a:r>
            <a:r>
              <a:rPr sz="600" spc="15" dirty="0">
                <a:solidFill>
                  <a:srgbClr val="22373A"/>
                </a:solidFill>
                <a:latin typeface="SimSun"/>
                <a:cs typeface="SimSun"/>
              </a:rPr>
              <a:t>gaussian, </a:t>
            </a:r>
            <a:r>
              <a:rPr sz="600" spc="-285" dirty="0">
                <a:solidFill>
                  <a:srgbClr val="22373A"/>
                </a:solidFill>
                <a:latin typeface="SimSun"/>
                <a:cs typeface="SimSun"/>
              </a:rPr>
              <a:t> </a:t>
            </a:r>
            <a:r>
              <a:rPr sz="600" spc="15" dirty="0">
                <a:solidFill>
                  <a:srgbClr val="22373A"/>
                </a:solidFill>
                <a:latin typeface="SimSun"/>
                <a:cs typeface="SimSun"/>
              </a:rPr>
              <a:t>height</a:t>
            </a:r>
            <a:r>
              <a:rPr sz="600" spc="10" dirty="0">
                <a:solidFill>
                  <a:srgbClr val="22373A"/>
                </a:solidFill>
                <a:latin typeface="SimSun"/>
                <a:cs typeface="SimSun"/>
              </a:rPr>
              <a:t> </a:t>
            </a:r>
            <a:r>
              <a:rPr sz="600" spc="15" dirty="0">
                <a:latin typeface="SimSun"/>
                <a:cs typeface="SimSun"/>
              </a:rPr>
              <a:t>~</a:t>
            </a:r>
            <a:r>
              <a:rPr sz="600" spc="10" dirty="0">
                <a:latin typeface="SimSun"/>
                <a:cs typeface="SimSun"/>
              </a:rPr>
              <a:t> </a:t>
            </a:r>
            <a:r>
              <a:rPr sz="600" spc="15" dirty="0">
                <a:solidFill>
                  <a:srgbClr val="0000CE"/>
                </a:solidFill>
                <a:latin typeface="SimSun"/>
                <a:cs typeface="SimSun"/>
              </a:rPr>
              <a:t>1 </a:t>
            </a:r>
            <a:r>
              <a:rPr sz="600" spc="15" dirty="0">
                <a:latin typeface="SimSun"/>
                <a:cs typeface="SimSun"/>
              </a:rPr>
              <a:t>+</a:t>
            </a:r>
            <a:r>
              <a:rPr sz="600" spc="10" dirty="0">
                <a:latin typeface="SimSun"/>
                <a:cs typeface="SimSun"/>
              </a:rPr>
              <a:t> </a:t>
            </a:r>
            <a:r>
              <a:rPr sz="600" spc="15" dirty="0">
                <a:solidFill>
                  <a:srgbClr val="22373A"/>
                </a:solidFill>
                <a:latin typeface="SimSun"/>
                <a:cs typeface="SimSun"/>
              </a:rPr>
              <a:t>weight </a:t>
            </a:r>
            <a:r>
              <a:rPr sz="600" spc="15" dirty="0">
                <a:latin typeface="SimSun"/>
                <a:cs typeface="SimSun"/>
              </a:rPr>
              <a:t>+</a:t>
            </a:r>
            <a:r>
              <a:rPr sz="600" spc="10" dirty="0">
                <a:latin typeface="SimSun"/>
                <a:cs typeface="SimSun"/>
              </a:rPr>
              <a:t> </a:t>
            </a:r>
            <a:r>
              <a:rPr sz="600" spc="15" dirty="0">
                <a:solidFill>
                  <a:srgbClr val="22373A"/>
                </a:solidFill>
                <a:latin typeface="SimSun"/>
                <a:cs typeface="SimSun"/>
              </a:rPr>
              <a:t>age,</a:t>
            </a:r>
            <a:endParaRPr sz="600">
              <a:latin typeface="SimSun"/>
              <a:cs typeface="SimSun"/>
            </a:endParaRPr>
          </a:p>
          <a:p>
            <a:pPr marL="657860" marR="5080" indent="-403860">
              <a:lnSpc>
                <a:spcPct val="111400"/>
              </a:lnSpc>
            </a:pPr>
            <a:r>
              <a:rPr sz="600" spc="15" dirty="0">
                <a:solidFill>
                  <a:srgbClr val="C4A000"/>
                </a:solidFill>
                <a:latin typeface="SimSun"/>
                <a:cs typeface="SimSun"/>
              </a:rPr>
              <a:t>prior = </a:t>
            </a:r>
            <a:r>
              <a:rPr sz="600" spc="15" dirty="0">
                <a:latin typeface="SimSun"/>
                <a:cs typeface="SimSun"/>
              </a:rPr>
              <a:t>c</a:t>
            </a:r>
            <a:r>
              <a:rPr sz="600" spc="15" dirty="0">
                <a:solidFill>
                  <a:srgbClr val="22373A"/>
                </a:solidFill>
                <a:latin typeface="SimSun"/>
                <a:cs typeface="SimSun"/>
              </a:rPr>
              <a:t>(</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100</a:t>
            </a:r>
            <a:r>
              <a:rPr sz="600" spc="15" dirty="0">
                <a:solidFill>
                  <a:srgbClr val="22373A"/>
                </a:solidFill>
                <a:latin typeface="SimSun"/>
                <a:cs typeface="SimSun"/>
              </a:rPr>
              <a:t>,</a:t>
            </a:r>
            <a:r>
              <a:rPr sz="600" spc="15" dirty="0">
                <a:solidFill>
                  <a:srgbClr val="0000CE"/>
                </a:solidFill>
                <a:latin typeface="SimSun"/>
                <a:cs typeface="SimSun"/>
              </a:rPr>
              <a:t>20</a:t>
            </a:r>
            <a:r>
              <a:rPr sz="600" spc="15" dirty="0">
                <a:solidFill>
                  <a:srgbClr val="22373A"/>
                </a:solidFill>
                <a:latin typeface="SimSun"/>
                <a:cs typeface="SimSun"/>
              </a:rPr>
              <a:t>),</a:t>
            </a:r>
            <a:r>
              <a:rPr sz="600" spc="20" dirty="0">
                <a:solidFill>
                  <a:srgbClr val="22373A"/>
                </a:solidFill>
                <a:latin typeface="SimSun"/>
                <a:cs typeface="SimSun"/>
              </a:rPr>
              <a:t> </a:t>
            </a:r>
            <a:r>
              <a:rPr sz="600" spc="15" dirty="0">
                <a:solidFill>
                  <a:srgbClr val="C4A000"/>
                </a:solidFill>
                <a:latin typeface="SimSun"/>
                <a:cs typeface="SimSun"/>
              </a:rPr>
              <a:t>class =</a:t>
            </a:r>
            <a:r>
              <a:rPr sz="600" spc="20" dirty="0">
                <a:solidFill>
                  <a:srgbClr val="C4A000"/>
                </a:solidFill>
                <a:latin typeface="SimSun"/>
                <a:cs typeface="SimSun"/>
              </a:rPr>
              <a:t> </a:t>
            </a:r>
            <a:r>
              <a:rPr sz="600" spc="15" dirty="0">
                <a:solidFill>
                  <a:srgbClr val="22373A"/>
                </a:solidFill>
                <a:latin typeface="SimSun"/>
                <a:cs typeface="SimSun"/>
              </a:rPr>
              <a:t>Intercept), </a:t>
            </a:r>
            <a:r>
              <a:rPr sz="600" spc="-285"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normal</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10</a:t>
            </a:r>
            <a:r>
              <a:rPr sz="600" spc="15" dirty="0">
                <a:solidFill>
                  <a:srgbClr val="22373A"/>
                </a:solidFill>
                <a:latin typeface="SimSun"/>
                <a:cs typeface="SimSun"/>
              </a:rPr>
              <a:t>), </a:t>
            </a:r>
            <a:r>
              <a:rPr sz="600" spc="15" dirty="0">
                <a:solidFill>
                  <a:srgbClr val="C4A000"/>
                </a:solidFill>
                <a:latin typeface="SimSun"/>
                <a:cs typeface="SimSun"/>
              </a:rPr>
              <a:t>class = </a:t>
            </a:r>
            <a:r>
              <a:rPr sz="600" spc="15" dirty="0">
                <a:solidFill>
                  <a:srgbClr val="22373A"/>
                </a:solidFill>
                <a:latin typeface="SimSun"/>
                <a:cs typeface="SimSun"/>
              </a:rPr>
              <a:t>b), </a:t>
            </a:r>
            <a:r>
              <a:rPr sz="600" spc="20" dirty="0">
                <a:solidFill>
                  <a:srgbClr val="22373A"/>
                </a:solidFill>
                <a:latin typeface="SimSun"/>
                <a:cs typeface="SimSun"/>
              </a:rPr>
              <a:t> </a:t>
            </a:r>
            <a:r>
              <a:rPr sz="600" spc="15" dirty="0">
                <a:latin typeface="SimSun"/>
                <a:cs typeface="SimSun"/>
              </a:rPr>
              <a:t>prior</a:t>
            </a:r>
            <a:r>
              <a:rPr sz="600" spc="15" dirty="0">
                <a:solidFill>
                  <a:srgbClr val="22373A"/>
                </a:solidFill>
                <a:latin typeface="SimSun"/>
                <a:cs typeface="SimSun"/>
              </a:rPr>
              <a:t>(</a:t>
            </a:r>
            <a:r>
              <a:rPr sz="600" spc="15" dirty="0">
                <a:latin typeface="SimSun"/>
                <a:cs typeface="SimSun"/>
              </a:rPr>
              <a:t>cauchy</a:t>
            </a:r>
            <a:r>
              <a:rPr sz="600" spc="15" dirty="0">
                <a:solidFill>
                  <a:srgbClr val="22373A"/>
                </a:solidFill>
                <a:latin typeface="SimSun"/>
                <a:cs typeface="SimSun"/>
              </a:rPr>
              <a:t>(</a:t>
            </a:r>
            <a:r>
              <a:rPr sz="600" spc="15" dirty="0">
                <a:solidFill>
                  <a:srgbClr val="0000CE"/>
                </a:solidFill>
                <a:latin typeface="SimSun"/>
                <a:cs typeface="SimSun"/>
              </a:rPr>
              <a:t>0</a:t>
            </a:r>
            <a:r>
              <a:rPr sz="600" spc="15" dirty="0">
                <a:solidFill>
                  <a:srgbClr val="22373A"/>
                </a:solidFill>
                <a:latin typeface="SimSun"/>
                <a:cs typeface="SimSun"/>
              </a:rPr>
              <a:t>,</a:t>
            </a:r>
            <a:r>
              <a:rPr sz="600" spc="15" dirty="0">
                <a:solidFill>
                  <a:srgbClr val="0000CE"/>
                </a:solidFill>
                <a:latin typeface="SimSun"/>
                <a:cs typeface="SimSun"/>
              </a:rPr>
              <a:t>1</a:t>
            </a:r>
            <a:r>
              <a:rPr sz="600" spc="15" dirty="0">
                <a:solidFill>
                  <a:srgbClr val="22373A"/>
                </a:solidFill>
                <a:latin typeface="SimSun"/>
                <a:cs typeface="SimSun"/>
              </a:rPr>
              <a:t>),</a:t>
            </a:r>
            <a:r>
              <a:rPr sz="600" spc="10" dirty="0">
                <a:solidFill>
                  <a:srgbClr val="22373A"/>
                </a:solidFill>
                <a:latin typeface="SimSun"/>
                <a:cs typeface="SimSun"/>
              </a:rPr>
              <a:t> </a:t>
            </a:r>
            <a:r>
              <a:rPr sz="600" spc="15" dirty="0">
                <a:solidFill>
                  <a:srgbClr val="C4A000"/>
                </a:solidFill>
                <a:latin typeface="SimSun"/>
                <a:cs typeface="SimSun"/>
              </a:rPr>
              <a:t>class =</a:t>
            </a:r>
            <a:r>
              <a:rPr sz="600" spc="10" dirty="0">
                <a:solidFill>
                  <a:srgbClr val="C4A000"/>
                </a:solidFill>
                <a:latin typeface="SimSun"/>
                <a:cs typeface="SimSun"/>
              </a:rPr>
              <a:t> </a:t>
            </a:r>
            <a:r>
              <a:rPr sz="600" spc="15" dirty="0">
                <a:solidFill>
                  <a:srgbClr val="22373A"/>
                </a:solidFill>
                <a:latin typeface="SimSun"/>
                <a:cs typeface="SimSun"/>
              </a:rPr>
              <a:t>sigma)),</a:t>
            </a:r>
            <a:endParaRPr sz="600">
              <a:latin typeface="SimSun"/>
              <a:cs typeface="SimSun"/>
            </a:endParaRPr>
          </a:p>
          <a:p>
            <a:pPr marL="254635">
              <a:lnSpc>
                <a:spcPct val="100000"/>
              </a:lnSpc>
              <a:spcBef>
                <a:spcPts val="85"/>
              </a:spcBef>
            </a:pPr>
            <a:r>
              <a:rPr sz="600" spc="15" dirty="0">
                <a:solidFill>
                  <a:srgbClr val="C4A000"/>
                </a:solidFill>
                <a:latin typeface="SimSun"/>
                <a:cs typeface="SimSun"/>
              </a:rPr>
              <a:t>iter</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2000</a:t>
            </a:r>
            <a:r>
              <a:rPr sz="600" spc="15" dirty="0">
                <a:solidFill>
                  <a:srgbClr val="22373A"/>
                </a:solidFill>
                <a:latin typeface="SimSun"/>
                <a:cs typeface="SimSun"/>
              </a:rPr>
              <a:t>, </a:t>
            </a:r>
            <a:r>
              <a:rPr sz="600" spc="15" dirty="0">
                <a:solidFill>
                  <a:srgbClr val="C4A000"/>
                </a:solidFill>
                <a:latin typeface="SimSun"/>
                <a:cs typeface="SimSun"/>
              </a:rPr>
              <a:t>warmup = </a:t>
            </a:r>
            <a:r>
              <a:rPr sz="600" spc="15" dirty="0">
                <a:solidFill>
                  <a:srgbClr val="0000CE"/>
                </a:solidFill>
                <a:latin typeface="SimSun"/>
                <a:cs typeface="SimSun"/>
              </a:rPr>
              <a:t>1000</a:t>
            </a:r>
            <a:r>
              <a:rPr sz="600" spc="15" dirty="0">
                <a:solidFill>
                  <a:srgbClr val="22373A"/>
                </a:solidFill>
                <a:latin typeface="SimSun"/>
                <a:cs typeface="SimSun"/>
              </a:rPr>
              <a:t>, </a:t>
            </a:r>
            <a:r>
              <a:rPr sz="600" spc="15" dirty="0">
                <a:solidFill>
                  <a:srgbClr val="C4A000"/>
                </a:solidFill>
                <a:latin typeface="SimSun"/>
                <a:cs typeface="SimSun"/>
              </a:rPr>
              <a:t>chains = </a:t>
            </a:r>
            <a:r>
              <a:rPr sz="600" spc="15" dirty="0">
                <a:solidFill>
                  <a:srgbClr val="0000CE"/>
                </a:solidFill>
                <a:latin typeface="SimSun"/>
                <a:cs typeface="SimSun"/>
              </a:rPr>
              <a:t>4</a:t>
            </a:r>
            <a:r>
              <a:rPr sz="600" spc="15" dirty="0">
                <a:solidFill>
                  <a:srgbClr val="22373A"/>
                </a:solidFill>
                <a:latin typeface="SimSun"/>
                <a:cs typeface="SimSun"/>
              </a:rPr>
              <a:t>, </a:t>
            </a:r>
            <a:r>
              <a:rPr sz="600" spc="15" dirty="0">
                <a:solidFill>
                  <a:srgbClr val="C4A000"/>
                </a:solidFill>
                <a:latin typeface="SimSun"/>
                <a:cs typeface="SimSun"/>
              </a:rPr>
              <a:t>cores</a:t>
            </a:r>
            <a:r>
              <a:rPr sz="600" spc="10" dirty="0">
                <a:solidFill>
                  <a:srgbClr val="C4A000"/>
                </a:solidFill>
                <a:latin typeface="SimSun"/>
                <a:cs typeface="SimSun"/>
              </a:rPr>
              <a:t> </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a:p>
            <a:pPr marL="254635">
              <a:lnSpc>
                <a:spcPct val="100000"/>
              </a:lnSpc>
              <a:spcBef>
                <a:spcPts val="80"/>
              </a:spcBef>
            </a:pPr>
            <a:r>
              <a:rPr sz="600" spc="15" dirty="0">
                <a:solidFill>
                  <a:srgbClr val="C4A000"/>
                </a:solidFill>
                <a:latin typeface="SimSun"/>
                <a:cs typeface="SimSun"/>
              </a:rPr>
              <a:t>seed</a:t>
            </a:r>
            <a:r>
              <a:rPr sz="600" spc="-20" dirty="0">
                <a:solidFill>
                  <a:srgbClr val="C4A000"/>
                </a:solidFill>
                <a:latin typeface="SimSun"/>
                <a:cs typeface="SimSun"/>
              </a:rPr>
              <a:t> </a:t>
            </a:r>
            <a:r>
              <a:rPr sz="600" spc="15" dirty="0">
                <a:solidFill>
                  <a:srgbClr val="C4A000"/>
                </a:solidFill>
                <a:latin typeface="SimSun"/>
                <a:cs typeface="SimSun"/>
              </a:rPr>
              <a:t>=</a:t>
            </a:r>
            <a:r>
              <a:rPr sz="600" spc="-15" dirty="0">
                <a:solidFill>
                  <a:srgbClr val="C4A000"/>
                </a:solidFill>
                <a:latin typeface="SimSun"/>
                <a:cs typeface="SimSun"/>
              </a:rPr>
              <a:t> </a:t>
            </a:r>
            <a:r>
              <a:rPr sz="600" spc="15" dirty="0">
                <a:solidFill>
                  <a:srgbClr val="0000CE"/>
                </a:solidFill>
                <a:latin typeface="SimSun"/>
                <a:cs typeface="SimSun"/>
              </a:rPr>
              <a:t>4</a:t>
            </a: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67</a:t>
            </a:r>
          </a:p>
        </p:txBody>
      </p:sp>
    </p:spTree>
  </p:cSld>
  <p:clrMapOvr>
    <a:masterClrMapping/>
  </p:clrMapOvr>
  <p:transition>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01117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Implementing</a:t>
            </a:r>
            <a:r>
              <a:rPr sz="1200" spc="95" dirty="0">
                <a:solidFill>
                  <a:srgbClr val="F9F9F9"/>
                </a:solidFill>
              </a:rPr>
              <a:t> </a:t>
            </a:r>
            <a:r>
              <a:rPr sz="1200" spc="-45" dirty="0">
                <a:solidFill>
                  <a:srgbClr val="F9F9F9"/>
                </a:solidFill>
              </a:rPr>
              <a:t>model</a:t>
            </a:r>
            <a:r>
              <a:rPr sz="1200" spc="100" dirty="0">
                <a:solidFill>
                  <a:srgbClr val="F9F9F9"/>
                </a:solidFill>
              </a:rPr>
              <a:t> </a:t>
            </a:r>
            <a:r>
              <a:rPr sz="1200" spc="-75" dirty="0">
                <a:solidFill>
                  <a:srgbClr val="F9F9F9"/>
                </a:solidFill>
              </a:rPr>
              <a:t>comparison</a:t>
            </a:r>
            <a:r>
              <a:rPr sz="1200" spc="100" dirty="0">
                <a:solidFill>
                  <a:srgbClr val="F9F9F9"/>
                </a:solidFill>
              </a:rPr>
              <a:t> </a:t>
            </a:r>
            <a:r>
              <a:rPr sz="1200" spc="-15" dirty="0">
                <a:solidFill>
                  <a:srgbClr val="F9F9F9"/>
                </a:solidFill>
              </a:rPr>
              <a:t>with</a:t>
            </a:r>
            <a:r>
              <a:rPr sz="1200" spc="100" dirty="0">
                <a:solidFill>
                  <a:srgbClr val="F9F9F9"/>
                </a:solidFill>
              </a:rPr>
              <a:t> </a:t>
            </a:r>
            <a:r>
              <a:rPr sz="1200" spc="-40" dirty="0">
                <a:solidFill>
                  <a:srgbClr val="F9F9F9"/>
                </a:solidFill>
                <a:latin typeface="Times New Roman"/>
                <a:cs typeface="Times New Roman"/>
              </a:rPr>
              <a:t>brms</a:t>
            </a:r>
            <a:endParaRPr sz="1200">
              <a:latin typeface="Times New Roman"/>
              <a:cs typeface="Times New Roman"/>
            </a:endParaRPr>
          </a:p>
        </p:txBody>
      </p:sp>
      <p:sp>
        <p:nvSpPr>
          <p:cNvPr id="3" name="object 3"/>
          <p:cNvSpPr txBox="1"/>
          <p:nvPr/>
        </p:nvSpPr>
        <p:spPr>
          <a:xfrm>
            <a:off x="347294" y="1276093"/>
            <a:ext cx="3769995" cy="421640"/>
          </a:xfrm>
          <a:prstGeom prst="rect">
            <a:avLst/>
          </a:prstGeom>
        </p:spPr>
        <p:txBody>
          <a:bodyPr vert="horz" wrap="square" lIns="0" tIns="12700" rIns="0" bIns="0" rtlCol="0">
            <a:spAutoFit/>
          </a:bodyPr>
          <a:lstStyle/>
          <a:p>
            <a:pPr marL="12700" marR="5080">
              <a:lnSpc>
                <a:spcPct val="118000"/>
              </a:lnSpc>
              <a:spcBef>
                <a:spcPts val="100"/>
              </a:spcBef>
            </a:pPr>
            <a:r>
              <a:rPr sz="1100" spc="-10" dirty="0">
                <a:solidFill>
                  <a:srgbClr val="22373A"/>
                </a:solidFill>
                <a:latin typeface="Tahoma"/>
                <a:cs typeface="Tahoma"/>
              </a:rPr>
              <a:t>First,</a:t>
            </a:r>
            <a:r>
              <a:rPr sz="1100" spc="25" dirty="0">
                <a:solidFill>
                  <a:srgbClr val="22373A"/>
                </a:solidFill>
                <a:latin typeface="Tahoma"/>
                <a:cs typeface="Tahoma"/>
              </a:rPr>
              <a:t> </a:t>
            </a:r>
            <a:r>
              <a:rPr sz="1100" spc="-100" dirty="0">
                <a:solidFill>
                  <a:srgbClr val="22373A"/>
                </a:solidFill>
                <a:latin typeface="Tahoma"/>
                <a:cs typeface="Tahoma"/>
              </a:rPr>
              <a:t>we</a:t>
            </a:r>
            <a:r>
              <a:rPr sz="1100" spc="25" dirty="0">
                <a:solidFill>
                  <a:srgbClr val="22373A"/>
                </a:solidFill>
                <a:latin typeface="Tahoma"/>
                <a:cs typeface="Tahoma"/>
              </a:rPr>
              <a:t> </a:t>
            </a:r>
            <a:r>
              <a:rPr sz="1100" spc="-75" dirty="0">
                <a:solidFill>
                  <a:srgbClr val="22373A"/>
                </a:solidFill>
                <a:latin typeface="Tahoma"/>
                <a:cs typeface="Tahoma"/>
              </a:rPr>
              <a:t>need</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65" dirty="0">
                <a:solidFill>
                  <a:srgbClr val="22373A"/>
                </a:solidFill>
                <a:latin typeface="Tahoma"/>
                <a:cs typeface="Tahoma"/>
              </a:rPr>
              <a:t>make</a:t>
            </a:r>
            <a:r>
              <a:rPr sz="1100" spc="25" dirty="0">
                <a:solidFill>
                  <a:srgbClr val="22373A"/>
                </a:solidFill>
                <a:latin typeface="Tahoma"/>
                <a:cs typeface="Tahoma"/>
              </a:rPr>
              <a:t> </a:t>
            </a:r>
            <a:r>
              <a:rPr sz="1100" spc="-65" dirty="0">
                <a:solidFill>
                  <a:srgbClr val="22373A"/>
                </a:solidFill>
                <a:latin typeface="Tahoma"/>
                <a:cs typeface="Tahoma"/>
              </a:rPr>
              <a:t>sure</a:t>
            </a:r>
            <a:r>
              <a:rPr sz="1100" spc="20" dirty="0">
                <a:solidFill>
                  <a:srgbClr val="22373A"/>
                </a:solidFill>
                <a:latin typeface="Tahoma"/>
                <a:cs typeface="Tahoma"/>
              </a:rPr>
              <a:t> </a:t>
            </a:r>
            <a:r>
              <a:rPr sz="1100" spc="-45" dirty="0">
                <a:solidFill>
                  <a:srgbClr val="22373A"/>
                </a:solidFill>
                <a:latin typeface="Tahoma"/>
                <a:cs typeface="Tahoma"/>
              </a:rPr>
              <a:t>our</a:t>
            </a:r>
            <a:r>
              <a:rPr sz="1100" spc="25" dirty="0">
                <a:solidFill>
                  <a:srgbClr val="22373A"/>
                </a:solidFill>
                <a:latin typeface="Tahoma"/>
                <a:cs typeface="Tahoma"/>
              </a:rPr>
              <a:t> </a:t>
            </a:r>
            <a:r>
              <a:rPr sz="1100" spc="-45" dirty="0">
                <a:solidFill>
                  <a:srgbClr val="22373A"/>
                </a:solidFill>
                <a:latin typeface="Tahoma"/>
                <a:cs typeface="Tahoma"/>
              </a:rPr>
              <a:t>model</a:t>
            </a:r>
            <a:r>
              <a:rPr sz="1100" spc="25" dirty="0">
                <a:solidFill>
                  <a:srgbClr val="22373A"/>
                </a:solidFill>
                <a:latin typeface="Tahoma"/>
                <a:cs typeface="Tahoma"/>
              </a:rPr>
              <a:t> </a:t>
            </a:r>
            <a:r>
              <a:rPr sz="1100" dirty="0">
                <a:solidFill>
                  <a:srgbClr val="22373A"/>
                </a:solidFill>
                <a:latin typeface="Tahoma"/>
                <a:cs typeface="Tahoma"/>
              </a:rPr>
              <a:t>fit</a:t>
            </a:r>
            <a:r>
              <a:rPr sz="1100" spc="20" dirty="0">
                <a:solidFill>
                  <a:srgbClr val="22373A"/>
                </a:solidFill>
                <a:latin typeface="Tahoma"/>
                <a:cs typeface="Tahoma"/>
              </a:rPr>
              <a:t> </a:t>
            </a:r>
            <a:r>
              <a:rPr sz="1100" spc="-25" dirty="0">
                <a:solidFill>
                  <a:srgbClr val="22373A"/>
                </a:solidFill>
                <a:latin typeface="Tahoma"/>
                <a:cs typeface="Tahoma"/>
              </a:rPr>
              <a:t>criteria</a:t>
            </a:r>
            <a:r>
              <a:rPr sz="1100" spc="25" dirty="0">
                <a:solidFill>
                  <a:srgbClr val="22373A"/>
                </a:solidFill>
                <a:latin typeface="Tahoma"/>
                <a:cs typeface="Tahoma"/>
              </a:rPr>
              <a:t> </a:t>
            </a:r>
            <a:r>
              <a:rPr sz="1100" spc="-75" dirty="0">
                <a:solidFill>
                  <a:srgbClr val="22373A"/>
                </a:solidFill>
                <a:latin typeface="Tahoma"/>
                <a:cs typeface="Tahoma"/>
              </a:rPr>
              <a:t>are</a:t>
            </a:r>
            <a:r>
              <a:rPr sz="1100" spc="25" dirty="0">
                <a:solidFill>
                  <a:srgbClr val="22373A"/>
                </a:solidFill>
                <a:latin typeface="Tahoma"/>
                <a:cs typeface="Tahoma"/>
              </a:rPr>
              <a:t> </a:t>
            </a:r>
            <a:r>
              <a:rPr sz="1100" spc="-45" dirty="0">
                <a:solidFill>
                  <a:srgbClr val="22373A"/>
                </a:solidFill>
                <a:latin typeface="Tahoma"/>
                <a:cs typeface="Tahoma"/>
              </a:rPr>
              <a:t>included</a:t>
            </a:r>
            <a:r>
              <a:rPr sz="1100" spc="25" dirty="0">
                <a:solidFill>
                  <a:srgbClr val="22373A"/>
                </a:solidFill>
                <a:latin typeface="Tahoma"/>
                <a:cs typeface="Tahoma"/>
              </a:rPr>
              <a:t> </a:t>
            </a:r>
            <a:r>
              <a:rPr sz="1100" spc="-25" dirty="0">
                <a:solidFill>
                  <a:srgbClr val="22373A"/>
                </a:solidFill>
                <a:latin typeface="Tahoma"/>
                <a:cs typeface="Tahoma"/>
              </a:rPr>
              <a:t>in </a:t>
            </a:r>
            <a:r>
              <a:rPr sz="1100" spc="-330" dirty="0">
                <a:solidFill>
                  <a:srgbClr val="22373A"/>
                </a:solidFill>
                <a:latin typeface="Tahoma"/>
                <a:cs typeface="Tahoma"/>
              </a:rPr>
              <a:t> </a:t>
            </a:r>
            <a:r>
              <a:rPr sz="1100" spc="-45" dirty="0">
                <a:solidFill>
                  <a:srgbClr val="22373A"/>
                </a:solidFill>
                <a:latin typeface="Tahoma"/>
                <a:cs typeface="Tahoma"/>
              </a:rPr>
              <a:t>our</a:t>
            </a:r>
            <a:r>
              <a:rPr sz="1100" spc="10" dirty="0">
                <a:solidFill>
                  <a:srgbClr val="22373A"/>
                </a:solidFill>
                <a:latin typeface="Tahoma"/>
                <a:cs typeface="Tahoma"/>
              </a:rPr>
              <a:t> </a:t>
            </a:r>
            <a:r>
              <a:rPr sz="1100" spc="-50" dirty="0">
                <a:solidFill>
                  <a:srgbClr val="22373A"/>
                </a:solidFill>
                <a:latin typeface="Tahoma"/>
                <a:cs typeface="Tahoma"/>
              </a:rPr>
              <a:t>models.</a:t>
            </a:r>
            <a:r>
              <a:rPr sz="1100" spc="140" dirty="0">
                <a:solidFill>
                  <a:srgbClr val="22373A"/>
                </a:solidFill>
                <a:latin typeface="Tahoma"/>
                <a:cs typeface="Tahoma"/>
              </a:rPr>
              <a:t> </a:t>
            </a:r>
            <a:r>
              <a:rPr sz="1100" spc="-50" dirty="0">
                <a:solidFill>
                  <a:srgbClr val="22373A"/>
                </a:solidFill>
                <a:latin typeface="Tahoma"/>
                <a:cs typeface="Tahoma"/>
              </a:rPr>
              <a:t>Here,</a:t>
            </a:r>
            <a:r>
              <a:rPr sz="1100" spc="20" dirty="0">
                <a:solidFill>
                  <a:srgbClr val="22373A"/>
                </a:solidFill>
                <a:latin typeface="Tahoma"/>
                <a:cs typeface="Tahoma"/>
              </a:rPr>
              <a:t> </a:t>
            </a:r>
            <a:r>
              <a:rPr sz="1100" spc="-105" dirty="0">
                <a:solidFill>
                  <a:srgbClr val="22373A"/>
                </a:solidFill>
                <a:latin typeface="Tahoma"/>
                <a:cs typeface="Tahoma"/>
              </a:rPr>
              <a:t>we</a:t>
            </a:r>
            <a:r>
              <a:rPr sz="1100" spc="20" dirty="0">
                <a:solidFill>
                  <a:srgbClr val="22373A"/>
                </a:solidFill>
                <a:latin typeface="Tahoma"/>
                <a:cs typeface="Tahoma"/>
              </a:rPr>
              <a:t> </a:t>
            </a:r>
            <a:r>
              <a:rPr sz="1100" spc="-15" dirty="0">
                <a:solidFill>
                  <a:srgbClr val="22373A"/>
                </a:solidFill>
                <a:latin typeface="Tahoma"/>
                <a:cs typeface="Tahoma"/>
              </a:rPr>
              <a:t>will</a:t>
            </a:r>
            <a:r>
              <a:rPr sz="1100" spc="20" dirty="0">
                <a:solidFill>
                  <a:srgbClr val="22373A"/>
                </a:solidFill>
                <a:latin typeface="Tahoma"/>
                <a:cs typeface="Tahoma"/>
              </a:rPr>
              <a:t> </a:t>
            </a:r>
            <a:r>
              <a:rPr sz="1100" spc="-75" dirty="0">
                <a:solidFill>
                  <a:srgbClr val="22373A"/>
                </a:solidFill>
                <a:latin typeface="Tahoma"/>
                <a:cs typeface="Tahoma"/>
              </a:rPr>
              <a:t>use</a:t>
            </a:r>
            <a:r>
              <a:rPr sz="1100" spc="20" dirty="0">
                <a:solidFill>
                  <a:srgbClr val="22373A"/>
                </a:solidFill>
                <a:latin typeface="Tahoma"/>
                <a:cs typeface="Tahoma"/>
              </a:rPr>
              <a:t> </a:t>
            </a:r>
            <a:r>
              <a:rPr sz="1100" spc="-25" dirty="0">
                <a:solidFill>
                  <a:srgbClr val="22373A"/>
                </a:solidFill>
                <a:latin typeface="Tahoma"/>
                <a:cs typeface="Tahoma"/>
              </a:rPr>
              <a:t>WAIC.</a:t>
            </a:r>
            <a:endParaRPr sz="1100">
              <a:latin typeface="Tahoma"/>
              <a:cs typeface="Tahoma"/>
            </a:endParaRPr>
          </a:p>
        </p:txBody>
      </p:sp>
      <p:sp>
        <p:nvSpPr>
          <p:cNvPr id="4" name="object 4"/>
          <p:cNvSpPr/>
          <p:nvPr/>
        </p:nvSpPr>
        <p:spPr>
          <a:xfrm>
            <a:off x="322046" y="1796681"/>
            <a:ext cx="3964304" cy="342265"/>
          </a:xfrm>
          <a:custGeom>
            <a:avLst/>
            <a:gdLst/>
            <a:ahLst/>
            <a:cxnLst/>
            <a:rect l="l" t="t" r="r" b="b"/>
            <a:pathLst>
              <a:path w="3964304" h="342264">
                <a:moveTo>
                  <a:pt x="3963911" y="0"/>
                </a:moveTo>
                <a:lnTo>
                  <a:pt x="0" y="0"/>
                </a:lnTo>
                <a:lnTo>
                  <a:pt x="0" y="342150"/>
                </a:lnTo>
                <a:lnTo>
                  <a:pt x="3963911" y="342150"/>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787239"/>
            <a:ext cx="2082800" cy="331470"/>
          </a:xfrm>
          <a:prstGeom prst="rect">
            <a:avLst/>
          </a:prstGeom>
        </p:spPr>
        <p:txBody>
          <a:bodyPr vert="horz" wrap="square" lIns="0" tIns="12700" rIns="0" bIns="0" rtlCol="0">
            <a:spAutoFit/>
          </a:bodyPr>
          <a:lstStyle/>
          <a:p>
            <a:pPr marL="12700" marR="5080">
              <a:lnSpc>
                <a:spcPct val="111400"/>
              </a:lnSpc>
              <a:spcBef>
                <a:spcPts val="100"/>
              </a:spcBef>
            </a:pPr>
            <a:r>
              <a:rPr sz="600" spc="15" dirty="0">
                <a:solidFill>
                  <a:srgbClr val="22373A"/>
                </a:solidFill>
                <a:latin typeface="SimSun"/>
                <a:cs typeface="SimSun"/>
              </a:rPr>
              <a:t>height_model</a:t>
            </a:r>
            <a:r>
              <a:rPr sz="600" spc="20" dirty="0">
                <a:solidFill>
                  <a:srgbClr val="22373A"/>
                </a:solidFill>
                <a:latin typeface="SimSun"/>
                <a:cs typeface="SimSun"/>
              </a:rPr>
              <a:t> </a:t>
            </a:r>
            <a:r>
              <a:rPr sz="600" spc="15" dirty="0">
                <a:solidFill>
                  <a:srgbClr val="8E5902"/>
                </a:solidFill>
                <a:latin typeface="SimSun"/>
                <a:cs typeface="SimSun"/>
              </a:rPr>
              <a:t>&lt;-</a:t>
            </a:r>
            <a:r>
              <a:rPr sz="600" spc="20" dirty="0">
                <a:solidFill>
                  <a:srgbClr val="8E5902"/>
                </a:solidFill>
                <a:latin typeface="SimSun"/>
                <a:cs typeface="SimSun"/>
              </a:rPr>
              <a:t> </a:t>
            </a:r>
            <a:r>
              <a:rPr sz="600" spc="15" dirty="0">
                <a:latin typeface="SimSun"/>
                <a:cs typeface="SimSun"/>
              </a:rPr>
              <a:t>add_criterion</a:t>
            </a:r>
            <a:r>
              <a:rPr sz="600" spc="15" dirty="0">
                <a:solidFill>
                  <a:srgbClr val="22373A"/>
                </a:solidFill>
                <a:latin typeface="SimSun"/>
                <a:cs typeface="SimSun"/>
              </a:rPr>
              <a:t>(height_model,</a:t>
            </a:r>
            <a:r>
              <a:rPr sz="600" spc="20" dirty="0">
                <a:solidFill>
                  <a:srgbClr val="22373A"/>
                </a:solidFill>
                <a:latin typeface="SimSun"/>
                <a:cs typeface="SimSun"/>
              </a:rPr>
              <a:t> </a:t>
            </a:r>
            <a:r>
              <a:rPr sz="600" spc="15" dirty="0">
                <a:solidFill>
                  <a:srgbClr val="4F9905"/>
                </a:solidFill>
                <a:latin typeface="SimSun"/>
                <a:cs typeface="SimSun"/>
              </a:rPr>
              <a:t>"waic"</a:t>
            </a:r>
            <a:r>
              <a:rPr sz="600" spc="15" dirty="0">
                <a:solidFill>
                  <a:srgbClr val="22373A"/>
                </a:solidFill>
                <a:latin typeface="SimSun"/>
                <a:cs typeface="SimSun"/>
              </a:rPr>
              <a:t>) </a:t>
            </a:r>
            <a:r>
              <a:rPr sz="600" spc="-285" dirty="0">
                <a:solidFill>
                  <a:srgbClr val="22373A"/>
                </a:solidFill>
                <a:latin typeface="SimSun"/>
                <a:cs typeface="SimSun"/>
              </a:rPr>
              <a:t> </a:t>
            </a:r>
            <a:r>
              <a:rPr sz="600" spc="15" dirty="0">
                <a:solidFill>
                  <a:srgbClr val="22373A"/>
                </a:solidFill>
                <a:latin typeface="SimSun"/>
                <a:cs typeface="SimSun"/>
              </a:rPr>
              <a:t>hw_model </a:t>
            </a:r>
            <a:r>
              <a:rPr sz="600" spc="15" dirty="0">
                <a:solidFill>
                  <a:srgbClr val="8E5902"/>
                </a:solidFill>
                <a:latin typeface="SimSun"/>
                <a:cs typeface="SimSun"/>
              </a:rPr>
              <a:t>&lt;- </a:t>
            </a:r>
            <a:r>
              <a:rPr sz="600" spc="15" dirty="0">
                <a:latin typeface="SimSun"/>
                <a:cs typeface="SimSun"/>
              </a:rPr>
              <a:t>add_criterion</a:t>
            </a:r>
            <a:r>
              <a:rPr sz="600" spc="15" dirty="0">
                <a:solidFill>
                  <a:srgbClr val="22373A"/>
                </a:solidFill>
                <a:latin typeface="SimSun"/>
                <a:cs typeface="SimSun"/>
              </a:rPr>
              <a:t>(hw_model, </a:t>
            </a:r>
            <a:r>
              <a:rPr sz="600" spc="15" dirty="0">
                <a:solidFill>
                  <a:srgbClr val="4F9905"/>
                </a:solidFill>
                <a:latin typeface="SimSun"/>
                <a:cs typeface="SimSun"/>
              </a:rPr>
              <a:t>"waic"</a:t>
            </a:r>
            <a:r>
              <a:rPr sz="600" spc="15" dirty="0">
                <a:solidFill>
                  <a:srgbClr val="22373A"/>
                </a:solidFill>
                <a:latin typeface="SimSun"/>
                <a:cs typeface="SimSun"/>
              </a:rPr>
              <a:t>) </a:t>
            </a:r>
            <a:r>
              <a:rPr sz="600" spc="20" dirty="0">
                <a:solidFill>
                  <a:srgbClr val="22373A"/>
                </a:solidFill>
                <a:latin typeface="SimSun"/>
                <a:cs typeface="SimSun"/>
              </a:rPr>
              <a:t> </a:t>
            </a:r>
            <a:r>
              <a:rPr sz="600" spc="15" dirty="0">
                <a:solidFill>
                  <a:srgbClr val="22373A"/>
                </a:solidFill>
                <a:latin typeface="SimSun"/>
                <a:cs typeface="SimSun"/>
              </a:rPr>
              <a:t>hwa_model </a:t>
            </a:r>
            <a:r>
              <a:rPr sz="600" spc="15" dirty="0">
                <a:solidFill>
                  <a:srgbClr val="8E5902"/>
                </a:solidFill>
                <a:latin typeface="SimSun"/>
                <a:cs typeface="SimSun"/>
              </a:rPr>
              <a:t>&lt;- </a:t>
            </a:r>
            <a:r>
              <a:rPr sz="600" spc="15" dirty="0">
                <a:latin typeface="SimSun"/>
                <a:cs typeface="SimSun"/>
              </a:rPr>
              <a:t>add_criterion</a:t>
            </a:r>
            <a:r>
              <a:rPr sz="600" spc="15" dirty="0">
                <a:solidFill>
                  <a:srgbClr val="22373A"/>
                </a:solidFill>
                <a:latin typeface="SimSun"/>
                <a:cs typeface="SimSun"/>
              </a:rPr>
              <a:t>(hwa_model, </a:t>
            </a:r>
            <a:r>
              <a:rPr sz="600" spc="15" dirty="0">
                <a:solidFill>
                  <a:srgbClr val="4F9905"/>
                </a:solidFill>
                <a:latin typeface="SimSun"/>
                <a:cs typeface="SimSun"/>
              </a:rPr>
              <a:t>"waic"</a:t>
            </a:r>
            <a:r>
              <a:rPr sz="600" spc="15" dirty="0">
                <a:solidFill>
                  <a:srgbClr val="22373A"/>
                </a:solidFill>
                <a:latin typeface="SimSun"/>
                <a:cs typeface="SimSun"/>
              </a:rPr>
              <a:t>)</a:t>
            </a:r>
            <a:endParaRPr sz="60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68</a:t>
            </a:r>
          </a:p>
        </p:txBody>
      </p:sp>
    </p:spTree>
  </p:cSld>
  <p:clrMapOvr>
    <a:masterClrMapping/>
  </p:clrMapOvr>
  <p:transition>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301117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9F9F9"/>
                </a:solidFill>
              </a:rPr>
              <a:t>Implementing</a:t>
            </a:r>
            <a:r>
              <a:rPr sz="1200" spc="95" dirty="0">
                <a:solidFill>
                  <a:srgbClr val="F9F9F9"/>
                </a:solidFill>
              </a:rPr>
              <a:t> </a:t>
            </a:r>
            <a:r>
              <a:rPr sz="1200" spc="-45" dirty="0">
                <a:solidFill>
                  <a:srgbClr val="F9F9F9"/>
                </a:solidFill>
              </a:rPr>
              <a:t>model</a:t>
            </a:r>
            <a:r>
              <a:rPr sz="1200" spc="100" dirty="0">
                <a:solidFill>
                  <a:srgbClr val="F9F9F9"/>
                </a:solidFill>
              </a:rPr>
              <a:t> </a:t>
            </a:r>
            <a:r>
              <a:rPr sz="1200" spc="-75" dirty="0">
                <a:solidFill>
                  <a:srgbClr val="F9F9F9"/>
                </a:solidFill>
              </a:rPr>
              <a:t>comparison</a:t>
            </a:r>
            <a:r>
              <a:rPr sz="1200" spc="100" dirty="0">
                <a:solidFill>
                  <a:srgbClr val="F9F9F9"/>
                </a:solidFill>
              </a:rPr>
              <a:t> </a:t>
            </a:r>
            <a:r>
              <a:rPr sz="1200" spc="-15" dirty="0">
                <a:solidFill>
                  <a:srgbClr val="F9F9F9"/>
                </a:solidFill>
              </a:rPr>
              <a:t>with</a:t>
            </a:r>
            <a:r>
              <a:rPr sz="1200" spc="100" dirty="0">
                <a:solidFill>
                  <a:srgbClr val="F9F9F9"/>
                </a:solidFill>
              </a:rPr>
              <a:t> </a:t>
            </a:r>
            <a:r>
              <a:rPr sz="1200" spc="-40" dirty="0">
                <a:solidFill>
                  <a:srgbClr val="F9F9F9"/>
                </a:solidFill>
                <a:latin typeface="Times New Roman"/>
                <a:cs typeface="Times New Roman"/>
              </a:rPr>
              <a:t>brms</a:t>
            </a:r>
            <a:endParaRPr sz="1200">
              <a:latin typeface="Times New Roman"/>
              <a:cs typeface="Times New Roman"/>
            </a:endParaRPr>
          </a:p>
        </p:txBody>
      </p:sp>
      <p:sp>
        <p:nvSpPr>
          <p:cNvPr id="3" name="object 3"/>
          <p:cNvSpPr txBox="1"/>
          <p:nvPr/>
        </p:nvSpPr>
        <p:spPr>
          <a:xfrm>
            <a:off x="347294" y="961984"/>
            <a:ext cx="3912870" cy="619125"/>
          </a:xfrm>
          <a:prstGeom prst="rect">
            <a:avLst/>
          </a:prstGeom>
        </p:spPr>
        <p:txBody>
          <a:bodyPr vert="horz" wrap="square" lIns="0" tIns="12700" rIns="0" bIns="0" rtlCol="0">
            <a:spAutoFit/>
          </a:bodyPr>
          <a:lstStyle/>
          <a:p>
            <a:pPr marL="12700" marR="5080">
              <a:lnSpc>
                <a:spcPct val="118000"/>
              </a:lnSpc>
              <a:spcBef>
                <a:spcPts val="100"/>
              </a:spcBef>
            </a:pPr>
            <a:r>
              <a:rPr sz="1100" b="1" dirty="0">
                <a:solidFill>
                  <a:srgbClr val="22373A"/>
                </a:solidFill>
                <a:latin typeface="Arial"/>
                <a:cs typeface="Arial"/>
              </a:rPr>
              <a:t>ELPD</a:t>
            </a:r>
            <a:r>
              <a:rPr sz="1100" b="1" spc="50" dirty="0">
                <a:solidFill>
                  <a:srgbClr val="22373A"/>
                </a:solidFill>
                <a:latin typeface="Arial"/>
                <a:cs typeface="Arial"/>
              </a:rPr>
              <a:t> </a:t>
            </a:r>
            <a:r>
              <a:rPr sz="1100" spc="-35" dirty="0">
                <a:solidFill>
                  <a:srgbClr val="22373A"/>
                </a:solidFill>
                <a:latin typeface="Tahoma"/>
                <a:cs typeface="Tahoma"/>
              </a:rPr>
              <a:t>is</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50" dirty="0">
                <a:solidFill>
                  <a:srgbClr val="22373A"/>
                </a:solidFill>
                <a:latin typeface="Tahoma"/>
                <a:cs typeface="Tahoma"/>
              </a:rPr>
              <a:t>expected</a:t>
            </a:r>
            <a:r>
              <a:rPr sz="1100" spc="20" dirty="0">
                <a:solidFill>
                  <a:srgbClr val="22373A"/>
                </a:solidFill>
                <a:latin typeface="Tahoma"/>
                <a:cs typeface="Tahoma"/>
              </a:rPr>
              <a:t> </a:t>
            </a:r>
            <a:r>
              <a:rPr sz="1100" spc="-40" dirty="0">
                <a:solidFill>
                  <a:srgbClr val="22373A"/>
                </a:solidFill>
                <a:latin typeface="Tahoma"/>
                <a:cs typeface="Tahoma"/>
              </a:rPr>
              <a:t>log</a:t>
            </a:r>
            <a:r>
              <a:rPr sz="1100" spc="20" dirty="0">
                <a:solidFill>
                  <a:srgbClr val="22373A"/>
                </a:solidFill>
                <a:latin typeface="Tahoma"/>
                <a:cs typeface="Tahoma"/>
              </a:rPr>
              <a:t> </a:t>
            </a:r>
            <a:r>
              <a:rPr sz="1100" spc="-40" dirty="0">
                <a:solidFill>
                  <a:srgbClr val="22373A"/>
                </a:solidFill>
                <a:latin typeface="Tahoma"/>
                <a:cs typeface="Tahoma"/>
              </a:rPr>
              <a:t>predictive</a:t>
            </a:r>
            <a:r>
              <a:rPr sz="1100" spc="15" dirty="0">
                <a:solidFill>
                  <a:srgbClr val="22373A"/>
                </a:solidFill>
                <a:latin typeface="Tahoma"/>
                <a:cs typeface="Tahoma"/>
              </a:rPr>
              <a:t> </a:t>
            </a:r>
            <a:r>
              <a:rPr sz="1100" spc="-55" dirty="0">
                <a:solidFill>
                  <a:srgbClr val="22373A"/>
                </a:solidFill>
                <a:latin typeface="Tahoma"/>
                <a:cs typeface="Tahoma"/>
              </a:rPr>
              <a:t>density:</a:t>
            </a:r>
            <a:r>
              <a:rPr sz="1100" spc="135"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25" dirty="0">
                <a:solidFill>
                  <a:srgbClr val="22373A"/>
                </a:solidFill>
                <a:latin typeface="Tahoma"/>
                <a:cs typeface="Tahoma"/>
              </a:rPr>
              <a:t>top</a:t>
            </a:r>
            <a:r>
              <a:rPr sz="1100" spc="15" dirty="0">
                <a:solidFill>
                  <a:srgbClr val="22373A"/>
                </a:solidFill>
                <a:latin typeface="Tahoma"/>
                <a:cs typeface="Tahoma"/>
              </a:rPr>
              <a:t> </a:t>
            </a:r>
            <a:r>
              <a:rPr sz="1100" spc="-45" dirty="0">
                <a:solidFill>
                  <a:srgbClr val="22373A"/>
                </a:solidFill>
                <a:latin typeface="Tahoma"/>
                <a:cs typeface="Tahoma"/>
              </a:rPr>
              <a:t>model</a:t>
            </a:r>
            <a:r>
              <a:rPr sz="1100" spc="15" dirty="0">
                <a:solidFill>
                  <a:srgbClr val="22373A"/>
                </a:solidFill>
                <a:latin typeface="Tahoma"/>
                <a:cs typeface="Tahoma"/>
              </a:rPr>
              <a:t> </a:t>
            </a:r>
            <a:r>
              <a:rPr sz="1100" spc="-25" dirty="0">
                <a:solidFill>
                  <a:srgbClr val="22373A"/>
                </a:solidFill>
                <a:latin typeface="Tahoma"/>
                <a:cs typeface="Tahoma"/>
              </a:rPr>
              <a:t>in</a:t>
            </a:r>
            <a:r>
              <a:rPr sz="1100" spc="20" dirty="0">
                <a:solidFill>
                  <a:srgbClr val="22373A"/>
                </a:solidFill>
                <a:latin typeface="Tahoma"/>
                <a:cs typeface="Tahoma"/>
              </a:rPr>
              <a:t> </a:t>
            </a:r>
            <a:r>
              <a:rPr sz="1100" spc="-40" dirty="0">
                <a:solidFill>
                  <a:srgbClr val="22373A"/>
                </a:solidFill>
                <a:latin typeface="Tahoma"/>
                <a:cs typeface="Tahoma"/>
              </a:rPr>
              <a:t>the </a:t>
            </a:r>
            <a:r>
              <a:rPr sz="1100" spc="-35" dirty="0">
                <a:solidFill>
                  <a:srgbClr val="22373A"/>
                </a:solidFill>
                <a:latin typeface="Tahoma"/>
                <a:cs typeface="Tahoma"/>
              </a:rPr>
              <a:t> </a:t>
            </a:r>
            <a:r>
              <a:rPr sz="1100" spc="-25" dirty="0">
                <a:solidFill>
                  <a:srgbClr val="22373A"/>
                </a:solidFill>
                <a:latin typeface="Tahoma"/>
                <a:cs typeface="Tahoma"/>
              </a:rPr>
              <a:t>output </a:t>
            </a:r>
            <a:r>
              <a:rPr sz="1100" spc="-35" dirty="0">
                <a:solidFill>
                  <a:srgbClr val="22373A"/>
                </a:solidFill>
                <a:latin typeface="Tahoma"/>
                <a:cs typeface="Tahoma"/>
              </a:rPr>
              <a:t>is </a:t>
            </a:r>
            <a:r>
              <a:rPr sz="1100" spc="-65" dirty="0">
                <a:solidFill>
                  <a:srgbClr val="22373A"/>
                </a:solidFill>
                <a:latin typeface="Tahoma"/>
                <a:cs typeface="Tahoma"/>
              </a:rPr>
              <a:t>always</a:t>
            </a:r>
            <a:r>
              <a:rPr sz="1100" spc="210" dirty="0">
                <a:solidFill>
                  <a:srgbClr val="22373A"/>
                </a:solidFill>
                <a:latin typeface="Tahoma"/>
                <a:cs typeface="Tahoma"/>
              </a:rPr>
              <a:t> </a:t>
            </a:r>
            <a:r>
              <a:rPr sz="1100" spc="-40" dirty="0">
                <a:solidFill>
                  <a:srgbClr val="22373A"/>
                </a:solidFill>
                <a:latin typeface="Tahoma"/>
                <a:cs typeface="Tahoma"/>
              </a:rPr>
              <a:t>the </a:t>
            </a:r>
            <a:r>
              <a:rPr sz="1100" spc="-5" dirty="0">
                <a:solidFill>
                  <a:srgbClr val="22373A"/>
                </a:solidFill>
                <a:latin typeface="Tahoma"/>
                <a:cs typeface="Tahoma"/>
              </a:rPr>
              <a:t>‘best’ </a:t>
            </a:r>
            <a:r>
              <a:rPr sz="1100" spc="-45" dirty="0">
                <a:solidFill>
                  <a:srgbClr val="22373A"/>
                </a:solidFill>
                <a:latin typeface="Tahoma"/>
                <a:cs typeface="Tahoma"/>
              </a:rPr>
              <a:t>model, </a:t>
            </a:r>
            <a:r>
              <a:rPr sz="1100" spc="-55" dirty="0">
                <a:solidFill>
                  <a:srgbClr val="22373A"/>
                </a:solidFill>
                <a:latin typeface="Tahoma"/>
                <a:cs typeface="Tahoma"/>
              </a:rPr>
              <a:t>and </a:t>
            </a:r>
            <a:r>
              <a:rPr sz="1100" spc="-40" dirty="0">
                <a:solidFill>
                  <a:srgbClr val="22373A"/>
                </a:solidFill>
                <a:latin typeface="Tahoma"/>
                <a:cs typeface="Tahoma"/>
              </a:rPr>
              <a:t>the </a:t>
            </a:r>
            <a:r>
              <a:rPr sz="1100" spc="-65" dirty="0">
                <a:solidFill>
                  <a:srgbClr val="22373A"/>
                </a:solidFill>
                <a:latin typeface="Tahoma"/>
                <a:cs typeface="Tahoma"/>
              </a:rPr>
              <a:t>rows</a:t>
            </a:r>
            <a:r>
              <a:rPr sz="1100" spc="215" dirty="0">
                <a:solidFill>
                  <a:srgbClr val="22373A"/>
                </a:solidFill>
                <a:latin typeface="Tahoma"/>
                <a:cs typeface="Tahoma"/>
              </a:rPr>
              <a:t> </a:t>
            </a:r>
            <a:r>
              <a:rPr sz="1100" spc="-55" dirty="0">
                <a:solidFill>
                  <a:srgbClr val="22373A"/>
                </a:solidFill>
                <a:latin typeface="Tahoma"/>
                <a:cs typeface="Tahoma"/>
              </a:rPr>
              <a:t>below </a:t>
            </a:r>
            <a:r>
              <a:rPr sz="1100" spc="-75" dirty="0">
                <a:solidFill>
                  <a:srgbClr val="22373A"/>
                </a:solidFill>
                <a:latin typeface="Tahoma"/>
                <a:cs typeface="Tahoma"/>
              </a:rPr>
              <a:t>show</a:t>
            </a:r>
            <a:r>
              <a:rPr sz="1100" spc="195" dirty="0">
                <a:solidFill>
                  <a:srgbClr val="22373A"/>
                </a:solidFill>
                <a:latin typeface="Tahoma"/>
                <a:cs typeface="Tahoma"/>
              </a:rPr>
              <a:t> </a:t>
            </a:r>
            <a:r>
              <a:rPr sz="1100" spc="-75" dirty="0">
                <a:solidFill>
                  <a:srgbClr val="22373A"/>
                </a:solidFill>
                <a:latin typeface="Tahoma"/>
                <a:cs typeface="Tahoma"/>
              </a:rPr>
              <a:t>how </a:t>
            </a:r>
            <a:r>
              <a:rPr sz="1100" spc="-70" dirty="0">
                <a:solidFill>
                  <a:srgbClr val="22373A"/>
                </a:solidFill>
                <a:latin typeface="Tahoma"/>
                <a:cs typeface="Tahoma"/>
              </a:rPr>
              <a:t> </a:t>
            </a:r>
            <a:r>
              <a:rPr sz="1100" spc="-40" dirty="0">
                <a:solidFill>
                  <a:srgbClr val="22373A"/>
                </a:solidFill>
                <a:latin typeface="Tahoma"/>
                <a:cs typeface="Tahoma"/>
              </a:rPr>
              <a:t>big</a:t>
            </a:r>
            <a:r>
              <a:rPr sz="1100" spc="5" dirty="0">
                <a:solidFill>
                  <a:srgbClr val="22373A"/>
                </a:solidFill>
                <a:latin typeface="Tahoma"/>
                <a:cs typeface="Tahoma"/>
              </a:rPr>
              <a:t> </a:t>
            </a:r>
            <a:r>
              <a:rPr sz="1100" spc="-40" dirty="0">
                <a:solidFill>
                  <a:srgbClr val="22373A"/>
                </a:solidFill>
                <a:latin typeface="Tahoma"/>
                <a:cs typeface="Tahoma"/>
              </a:rPr>
              <a:t>the</a:t>
            </a:r>
            <a:r>
              <a:rPr sz="1100" spc="5" dirty="0">
                <a:solidFill>
                  <a:srgbClr val="22373A"/>
                </a:solidFill>
                <a:latin typeface="Tahoma"/>
                <a:cs typeface="Tahoma"/>
              </a:rPr>
              <a:t> </a:t>
            </a:r>
            <a:r>
              <a:rPr sz="1100" spc="-55" dirty="0">
                <a:solidFill>
                  <a:srgbClr val="22373A"/>
                </a:solidFill>
                <a:latin typeface="Tahoma"/>
                <a:cs typeface="Tahoma"/>
              </a:rPr>
              <a:t>difference</a:t>
            </a:r>
            <a:r>
              <a:rPr sz="1100" spc="5" dirty="0">
                <a:solidFill>
                  <a:srgbClr val="22373A"/>
                </a:solidFill>
                <a:latin typeface="Tahoma"/>
                <a:cs typeface="Tahoma"/>
              </a:rPr>
              <a:t> </a:t>
            </a:r>
            <a:r>
              <a:rPr sz="1100" spc="-35" dirty="0">
                <a:solidFill>
                  <a:srgbClr val="22373A"/>
                </a:solidFill>
                <a:latin typeface="Tahoma"/>
                <a:cs typeface="Tahoma"/>
              </a:rPr>
              <a:t>is</a:t>
            </a:r>
            <a:r>
              <a:rPr sz="1100" spc="10" dirty="0">
                <a:solidFill>
                  <a:srgbClr val="22373A"/>
                </a:solidFill>
                <a:latin typeface="Tahoma"/>
                <a:cs typeface="Tahoma"/>
              </a:rPr>
              <a:t> </a:t>
            </a:r>
            <a:r>
              <a:rPr sz="1100" spc="-70" dirty="0">
                <a:solidFill>
                  <a:srgbClr val="22373A"/>
                </a:solidFill>
                <a:latin typeface="Tahoma"/>
                <a:cs typeface="Tahoma"/>
              </a:rPr>
              <a:t>between</a:t>
            </a:r>
            <a:r>
              <a:rPr sz="1100" spc="10" dirty="0">
                <a:solidFill>
                  <a:srgbClr val="22373A"/>
                </a:solidFill>
                <a:latin typeface="Tahoma"/>
                <a:cs typeface="Tahoma"/>
              </a:rPr>
              <a:t> </a:t>
            </a:r>
            <a:r>
              <a:rPr sz="1100" spc="-40" dirty="0">
                <a:solidFill>
                  <a:srgbClr val="22373A"/>
                </a:solidFill>
                <a:latin typeface="Tahoma"/>
                <a:cs typeface="Tahoma"/>
              </a:rPr>
              <a:t>the</a:t>
            </a:r>
            <a:r>
              <a:rPr sz="1100" spc="10" dirty="0">
                <a:solidFill>
                  <a:srgbClr val="22373A"/>
                </a:solidFill>
                <a:latin typeface="Tahoma"/>
                <a:cs typeface="Tahoma"/>
              </a:rPr>
              <a:t> </a:t>
            </a:r>
            <a:r>
              <a:rPr sz="1100" spc="-40" dirty="0">
                <a:solidFill>
                  <a:srgbClr val="22373A"/>
                </a:solidFill>
                <a:latin typeface="Tahoma"/>
                <a:cs typeface="Tahoma"/>
              </a:rPr>
              <a:t>other</a:t>
            </a:r>
            <a:r>
              <a:rPr sz="1100" spc="15" dirty="0">
                <a:solidFill>
                  <a:srgbClr val="22373A"/>
                </a:solidFill>
                <a:latin typeface="Tahoma"/>
                <a:cs typeface="Tahoma"/>
              </a:rPr>
              <a:t> </a:t>
            </a:r>
            <a:r>
              <a:rPr sz="1100" spc="-50" dirty="0">
                <a:solidFill>
                  <a:srgbClr val="22373A"/>
                </a:solidFill>
                <a:latin typeface="Tahoma"/>
                <a:cs typeface="Tahoma"/>
              </a:rPr>
              <a:t>models</a:t>
            </a:r>
            <a:r>
              <a:rPr sz="1100" spc="10" dirty="0">
                <a:solidFill>
                  <a:srgbClr val="22373A"/>
                </a:solidFill>
                <a:latin typeface="Tahoma"/>
                <a:cs typeface="Tahoma"/>
              </a:rPr>
              <a:t> </a:t>
            </a:r>
            <a:r>
              <a:rPr sz="1100" spc="-55" dirty="0">
                <a:solidFill>
                  <a:srgbClr val="22373A"/>
                </a:solidFill>
                <a:latin typeface="Tahoma"/>
                <a:cs typeface="Tahoma"/>
              </a:rPr>
              <a:t>and</a:t>
            </a:r>
            <a:r>
              <a:rPr sz="1100" spc="5" dirty="0">
                <a:solidFill>
                  <a:srgbClr val="22373A"/>
                </a:solidFill>
                <a:latin typeface="Tahoma"/>
                <a:cs typeface="Tahoma"/>
              </a:rPr>
              <a:t> </a:t>
            </a:r>
            <a:r>
              <a:rPr sz="1100" spc="-25" dirty="0">
                <a:solidFill>
                  <a:srgbClr val="22373A"/>
                </a:solidFill>
                <a:latin typeface="Tahoma"/>
                <a:cs typeface="Tahoma"/>
              </a:rPr>
              <a:t>this</a:t>
            </a:r>
            <a:r>
              <a:rPr sz="1100" spc="10" dirty="0">
                <a:solidFill>
                  <a:srgbClr val="22373A"/>
                </a:solidFill>
                <a:latin typeface="Tahoma"/>
                <a:cs typeface="Tahoma"/>
              </a:rPr>
              <a:t> </a:t>
            </a:r>
            <a:r>
              <a:rPr sz="1100" spc="-40" dirty="0">
                <a:solidFill>
                  <a:srgbClr val="22373A"/>
                </a:solidFill>
                <a:latin typeface="Tahoma"/>
                <a:cs typeface="Tahoma"/>
              </a:rPr>
              <a:t>best</a:t>
            </a:r>
            <a:r>
              <a:rPr sz="1100" spc="10" dirty="0">
                <a:solidFill>
                  <a:srgbClr val="22373A"/>
                </a:solidFill>
                <a:latin typeface="Tahoma"/>
                <a:cs typeface="Tahoma"/>
              </a:rPr>
              <a:t> </a:t>
            </a:r>
            <a:r>
              <a:rPr sz="1100" spc="-45" dirty="0">
                <a:solidFill>
                  <a:srgbClr val="22373A"/>
                </a:solidFill>
                <a:latin typeface="Tahoma"/>
                <a:cs typeface="Tahoma"/>
              </a:rPr>
              <a:t>model.</a:t>
            </a:r>
            <a:endParaRPr sz="1100">
              <a:latin typeface="Tahoma"/>
              <a:cs typeface="Tahoma"/>
            </a:endParaRPr>
          </a:p>
        </p:txBody>
      </p:sp>
      <p:sp>
        <p:nvSpPr>
          <p:cNvPr id="4" name="object 4"/>
          <p:cNvSpPr/>
          <p:nvPr/>
        </p:nvSpPr>
        <p:spPr>
          <a:xfrm>
            <a:off x="322046" y="1694103"/>
            <a:ext cx="3964304" cy="144780"/>
          </a:xfrm>
          <a:custGeom>
            <a:avLst/>
            <a:gdLst/>
            <a:ahLst/>
            <a:cxnLst/>
            <a:rect l="l" t="t" r="r" b="b"/>
            <a:pathLst>
              <a:path w="3964304" h="144780">
                <a:moveTo>
                  <a:pt x="3963911" y="0"/>
                </a:moveTo>
                <a:lnTo>
                  <a:pt x="0" y="0"/>
                </a:lnTo>
                <a:lnTo>
                  <a:pt x="0" y="144767"/>
                </a:lnTo>
                <a:lnTo>
                  <a:pt x="3963911" y="144767"/>
                </a:lnTo>
                <a:lnTo>
                  <a:pt x="3963911" y="0"/>
                </a:lnTo>
                <a:close/>
              </a:path>
            </a:pathLst>
          </a:custGeom>
          <a:solidFill>
            <a:srgbClr val="F8F8F8"/>
          </a:solidFill>
        </p:spPr>
        <p:txBody>
          <a:bodyPr wrap="square" lIns="0" tIns="0" rIns="0" bIns="0" rtlCol="0"/>
          <a:lstStyle/>
          <a:p>
            <a:endParaRPr/>
          </a:p>
        </p:txBody>
      </p:sp>
      <p:sp>
        <p:nvSpPr>
          <p:cNvPr id="5" name="object 5"/>
          <p:cNvSpPr txBox="1"/>
          <p:nvPr/>
        </p:nvSpPr>
        <p:spPr>
          <a:xfrm>
            <a:off x="347294" y="1695429"/>
            <a:ext cx="268732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SimSun"/>
                <a:cs typeface="SimSun"/>
              </a:rPr>
              <a:t>loo_compare</a:t>
            </a:r>
            <a:r>
              <a:rPr sz="600" spc="15" dirty="0">
                <a:solidFill>
                  <a:srgbClr val="22373A"/>
                </a:solidFill>
                <a:latin typeface="SimSun"/>
                <a:cs typeface="SimSun"/>
              </a:rPr>
              <a:t>(height_model,</a:t>
            </a:r>
            <a:r>
              <a:rPr sz="600" spc="20" dirty="0">
                <a:solidFill>
                  <a:srgbClr val="22373A"/>
                </a:solidFill>
                <a:latin typeface="SimSun"/>
                <a:cs typeface="SimSun"/>
              </a:rPr>
              <a:t> </a:t>
            </a:r>
            <a:r>
              <a:rPr sz="600" spc="15" dirty="0">
                <a:solidFill>
                  <a:srgbClr val="22373A"/>
                </a:solidFill>
                <a:latin typeface="SimSun"/>
                <a:cs typeface="SimSun"/>
              </a:rPr>
              <a:t>hw_model,</a:t>
            </a:r>
            <a:r>
              <a:rPr sz="600" spc="25" dirty="0">
                <a:solidFill>
                  <a:srgbClr val="22373A"/>
                </a:solidFill>
                <a:latin typeface="SimSun"/>
                <a:cs typeface="SimSun"/>
              </a:rPr>
              <a:t> </a:t>
            </a:r>
            <a:r>
              <a:rPr sz="600" spc="15" dirty="0">
                <a:solidFill>
                  <a:srgbClr val="22373A"/>
                </a:solidFill>
                <a:latin typeface="SimSun"/>
                <a:cs typeface="SimSun"/>
              </a:rPr>
              <a:t>hwa_model,</a:t>
            </a:r>
            <a:r>
              <a:rPr sz="600" spc="25" dirty="0">
                <a:solidFill>
                  <a:srgbClr val="22373A"/>
                </a:solidFill>
                <a:latin typeface="SimSun"/>
                <a:cs typeface="SimSun"/>
              </a:rPr>
              <a:t> </a:t>
            </a:r>
            <a:r>
              <a:rPr sz="600" spc="15" dirty="0">
                <a:solidFill>
                  <a:srgbClr val="C4A000"/>
                </a:solidFill>
                <a:latin typeface="SimSun"/>
                <a:cs typeface="SimSun"/>
              </a:rPr>
              <a:t>criterion</a:t>
            </a:r>
            <a:r>
              <a:rPr sz="600" spc="25" dirty="0">
                <a:solidFill>
                  <a:srgbClr val="C4A000"/>
                </a:solidFill>
                <a:latin typeface="SimSun"/>
                <a:cs typeface="SimSun"/>
              </a:rPr>
              <a:t> </a:t>
            </a:r>
            <a:r>
              <a:rPr sz="600" spc="15" dirty="0">
                <a:solidFill>
                  <a:srgbClr val="C4A000"/>
                </a:solidFill>
                <a:latin typeface="SimSun"/>
                <a:cs typeface="SimSun"/>
              </a:rPr>
              <a:t>=</a:t>
            </a:r>
            <a:r>
              <a:rPr sz="600" spc="20" dirty="0">
                <a:solidFill>
                  <a:srgbClr val="C4A000"/>
                </a:solidFill>
                <a:latin typeface="SimSun"/>
                <a:cs typeface="SimSun"/>
              </a:rPr>
              <a:t> </a:t>
            </a:r>
            <a:r>
              <a:rPr sz="600" spc="15" dirty="0">
                <a:solidFill>
                  <a:srgbClr val="4F9905"/>
                </a:solidFill>
                <a:latin typeface="SimSun"/>
                <a:cs typeface="SimSun"/>
              </a:rPr>
              <a:t>"waic"</a:t>
            </a:r>
            <a:r>
              <a:rPr sz="600" spc="15" dirty="0">
                <a:solidFill>
                  <a:srgbClr val="22373A"/>
                </a:solidFill>
                <a:latin typeface="SimSun"/>
                <a:cs typeface="SimSun"/>
              </a:rPr>
              <a:t>)</a:t>
            </a:r>
            <a:endParaRPr sz="60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69</a:t>
            </a:r>
          </a:p>
        </p:txBody>
      </p:sp>
      <p:graphicFrame>
        <p:nvGraphicFramePr>
          <p:cNvPr id="6" name="object 6"/>
          <p:cNvGraphicFramePr>
            <a:graphicFrameLocks noGrp="1"/>
          </p:cNvGraphicFramePr>
          <p:nvPr/>
        </p:nvGraphicFramePr>
        <p:xfrm>
          <a:off x="328244" y="2053535"/>
          <a:ext cx="1394460" cy="407034"/>
        </p:xfrm>
        <a:graphic>
          <a:graphicData uri="http://schemas.openxmlformats.org/drawingml/2006/table">
            <a:tbl>
              <a:tblPr firstRow="1" bandRow="1">
                <a:tableStyleId>{2D5ABB26-0587-4C30-8999-92F81FD0307C}</a:tableStyleId>
              </a:tblPr>
              <a:tblGrid>
                <a:gridCol w="656590">
                  <a:extLst>
                    <a:ext uri="{9D8B030D-6E8A-4147-A177-3AD203B41FA5}">
                      <a16:colId xmlns:a16="http://schemas.microsoft.com/office/drawing/2014/main" val="20000"/>
                    </a:ext>
                  </a:extLst>
                </a:gridCol>
                <a:gridCol w="403225">
                  <a:extLst>
                    <a:ext uri="{9D8B030D-6E8A-4147-A177-3AD203B41FA5}">
                      <a16:colId xmlns:a16="http://schemas.microsoft.com/office/drawing/2014/main" val="20001"/>
                    </a:ext>
                  </a:extLst>
                </a:gridCol>
                <a:gridCol w="334009">
                  <a:extLst>
                    <a:ext uri="{9D8B030D-6E8A-4147-A177-3AD203B41FA5}">
                      <a16:colId xmlns:a16="http://schemas.microsoft.com/office/drawing/2014/main" val="20002"/>
                    </a:ext>
                  </a:extLst>
                </a:gridCol>
              </a:tblGrid>
              <a:tr h="101562">
                <a:tc>
                  <a:txBody>
                    <a:bodyPr/>
                    <a:lstStyle/>
                    <a:p>
                      <a:pPr marL="31750">
                        <a:lnSpc>
                          <a:spcPts val="695"/>
                        </a:lnSpc>
                        <a:spcBef>
                          <a:spcPts val="5"/>
                        </a:spcBef>
                      </a:pPr>
                      <a:r>
                        <a:rPr sz="600" spc="15" dirty="0">
                          <a:solidFill>
                            <a:srgbClr val="22373A"/>
                          </a:solidFill>
                          <a:latin typeface="SimSun"/>
                          <a:cs typeface="SimSun"/>
                        </a:rPr>
                        <a:t>##</a:t>
                      </a:r>
                      <a:endParaRPr sz="600">
                        <a:latin typeface="SimSun"/>
                        <a:cs typeface="SimSun"/>
                      </a:endParaRPr>
                    </a:p>
                  </a:txBody>
                  <a:tcPr marL="0" marR="0" marT="635" marB="0">
                    <a:solidFill>
                      <a:srgbClr val="F9F9F9"/>
                    </a:solidFill>
                  </a:tcPr>
                </a:tc>
                <a:tc>
                  <a:txBody>
                    <a:bodyPr/>
                    <a:lstStyle/>
                    <a:p>
                      <a:pPr marL="19685">
                        <a:lnSpc>
                          <a:spcPts val="695"/>
                        </a:lnSpc>
                        <a:spcBef>
                          <a:spcPts val="5"/>
                        </a:spcBef>
                      </a:pPr>
                      <a:r>
                        <a:rPr sz="600" spc="15" dirty="0">
                          <a:solidFill>
                            <a:srgbClr val="22373A"/>
                          </a:solidFill>
                          <a:latin typeface="SimSun"/>
                          <a:cs typeface="SimSun"/>
                        </a:rPr>
                        <a:t>elpd_diff</a:t>
                      </a:r>
                      <a:endParaRPr sz="600">
                        <a:latin typeface="SimSun"/>
                        <a:cs typeface="SimSun"/>
                      </a:endParaRPr>
                    </a:p>
                  </a:txBody>
                  <a:tcPr marL="0" marR="0" marT="635" marB="0">
                    <a:solidFill>
                      <a:srgbClr val="F9F9F9"/>
                    </a:solidFill>
                  </a:tcPr>
                </a:tc>
                <a:tc>
                  <a:txBody>
                    <a:bodyPr/>
                    <a:lstStyle/>
                    <a:p>
                      <a:pPr marR="3810" algn="ctr">
                        <a:lnSpc>
                          <a:spcPts val="695"/>
                        </a:lnSpc>
                        <a:spcBef>
                          <a:spcPts val="5"/>
                        </a:spcBef>
                      </a:pPr>
                      <a:r>
                        <a:rPr sz="600" spc="15" dirty="0">
                          <a:solidFill>
                            <a:srgbClr val="22373A"/>
                          </a:solidFill>
                          <a:latin typeface="SimSun"/>
                          <a:cs typeface="SimSun"/>
                        </a:rPr>
                        <a:t>se_diff</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0"/>
                  </a:ext>
                </a:extLst>
              </a:tr>
              <a:tr h="101853">
                <a:tc>
                  <a:txBody>
                    <a:bodyPr/>
                    <a:lstStyle/>
                    <a:p>
                      <a:pPr marL="31750">
                        <a:lnSpc>
                          <a:spcPts val="695"/>
                        </a:lnSpc>
                        <a:spcBef>
                          <a:spcPts val="5"/>
                        </a:spcBef>
                      </a:pPr>
                      <a:r>
                        <a:rPr sz="600" spc="15" dirty="0">
                          <a:solidFill>
                            <a:srgbClr val="22373A"/>
                          </a:solidFill>
                          <a:latin typeface="SimSun"/>
                          <a:cs typeface="SimSun"/>
                        </a:rPr>
                        <a:t>##</a:t>
                      </a:r>
                      <a:r>
                        <a:rPr sz="600" spc="-35" dirty="0">
                          <a:solidFill>
                            <a:srgbClr val="22373A"/>
                          </a:solidFill>
                          <a:latin typeface="SimSun"/>
                          <a:cs typeface="SimSun"/>
                        </a:rPr>
                        <a:t> </a:t>
                      </a:r>
                      <a:r>
                        <a:rPr sz="600" spc="15" dirty="0">
                          <a:solidFill>
                            <a:srgbClr val="22373A"/>
                          </a:solidFill>
                          <a:latin typeface="SimSun"/>
                          <a:cs typeface="SimSun"/>
                        </a:rPr>
                        <a:t>hw_model</a:t>
                      </a:r>
                      <a:endParaRPr sz="600">
                        <a:latin typeface="SimSun"/>
                        <a:cs typeface="SimSun"/>
                      </a:endParaRPr>
                    </a:p>
                  </a:txBody>
                  <a:tcPr marL="0" marR="0" marT="635" marB="0">
                    <a:solidFill>
                      <a:srgbClr val="F9F9F9"/>
                    </a:solidFill>
                  </a:tcPr>
                </a:tc>
                <a:tc>
                  <a:txBody>
                    <a:bodyPr/>
                    <a:lstStyle/>
                    <a:p>
                      <a:pPr algn="ctr">
                        <a:lnSpc>
                          <a:spcPts val="695"/>
                        </a:lnSpc>
                        <a:spcBef>
                          <a:spcPts val="5"/>
                        </a:spcBef>
                      </a:pPr>
                      <a:r>
                        <a:rPr sz="600" spc="15" dirty="0">
                          <a:solidFill>
                            <a:srgbClr val="22373A"/>
                          </a:solidFill>
                          <a:latin typeface="SimSun"/>
                          <a:cs typeface="SimSun"/>
                        </a:rPr>
                        <a:t>0.0</a:t>
                      </a:r>
                      <a:endParaRPr sz="600">
                        <a:latin typeface="SimSun"/>
                        <a:cs typeface="SimSun"/>
                      </a:endParaRPr>
                    </a:p>
                  </a:txBody>
                  <a:tcPr marL="0" marR="0" marT="635" marB="0">
                    <a:solidFill>
                      <a:srgbClr val="F9F9F9"/>
                    </a:solidFill>
                  </a:tcPr>
                </a:tc>
                <a:tc>
                  <a:txBody>
                    <a:bodyPr/>
                    <a:lstStyle/>
                    <a:p>
                      <a:pPr marL="68580" algn="ctr">
                        <a:lnSpc>
                          <a:spcPts val="695"/>
                        </a:lnSpc>
                        <a:spcBef>
                          <a:spcPts val="5"/>
                        </a:spcBef>
                      </a:pPr>
                      <a:r>
                        <a:rPr sz="600" spc="15" dirty="0">
                          <a:solidFill>
                            <a:srgbClr val="22373A"/>
                          </a:solidFill>
                          <a:latin typeface="SimSun"/>
                          <a:cs typeface="SimSun"/>
                        </a:rPr>
                        <a:t>0.0</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1"/>
                  </a:ext>
                </a:extLst>
              </a:tr>
              <a:tr h="101847">
                <a:tc>
                  <a:txBody>
                    <a:bodyPr/>
                    <a:lstStyle/>
                    <a:p>
                      <a:pPr marL="31750">
                        <a:lnSpc>
                          <a:spcPts val="695"/>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hwa_model</a:t>
                      </a:r>
                      <a:endParaRPr sz="600">
                        <a:latin typeface="SimSun"/>
                        <a:cs typeface="SimSun"/>
                      </a:endParaRPr>
                    </a:p>
                  </a:txBody>
                  <a:tcPr marL="0" marR="0" marT="635" marB="0">
                    <a:solidFill>
                      <a:srgbClr val="F9F9F9"/>
                    </a:solidFill>
                  </a:tcPr>
                </a:tc>
                <a:tc>
                  <a:txBody>
                    <a:bodyPr/>
                    <a:lstStyle/>
                    <a:p>
                      <a:pPr marL="100330">
                        <a:lnSpc>
                          <a:spcPts val="695"/>
                        </a:lnSpc>
                        <a:spcBef>
                          <a:spcPts val="5"/>
                        </a:spcBef>
                      </a:pPr>
                      <a:r>
                        <a:rPr sz="600" spc="15" dirty="0">
                          <a:solidFill>
                            <a:srgbClr val="22373A"/>
                          </a:solidFill>
                          <a:latin typeface="SimSun"/>
                          <a:cs typeface="SimSun"/>
                        </a:rPr>
                        <a:t>-0.8</a:t>
                      </a:r>
                      <a:endParaRPr sz="600">
                        <a:latin typeface="SimSun"/>
                        <a:cs typeface="SimSun"/>
                      </a:endParaRPr>
                    </a:p>
                  </a:txBody>
                  <a:tcPr marL="0" marR="0" marT="635" marB="0">
                    <a:solidFill>
                      <a:srgbClr val="F9F9F9"/>
                    </a:solidFill>
                  </a:tcPr>
                </a:tc>
                <a:tc>
                  <a:txBody>
                    <a:bodyPr/>
                    <a:lstStyle/>
                    <a:p>
                      <a:pPr marL="68580" algn="ctr">
                        <a:lnSpc>
                          <a:spcPts val="695"/>
                        </a:lnSpc>
                        <a:spcBef>
                          <a:spcPts val="5"/>
                        </a:spcBef>
                      </a:pPr>
                      <a:r>
                        <a:rPr sz="600" spc="15" dirty="0">
                          <a:solidFill>
                            <a:srgbClr val="22373A"/>
                          </a:solidFill>
                          <a:latin typeface="SimSun"/>
                          <a:cs typeface="SimSun"/>
                        </a:rPr>
                        <a:t>0.9</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2"/>
                  </a:ext>
                </a:extLst>
              </a:tr>
              <a:tr h="101556">
                <a:tc>
                  <a:txBody>
                    <a:bodyPr/>
                    <a:lstStyle/>
                    <a:p>
                      <a:pPr marL="31750">
                        <a:lnSpc>
                          <a:spcPts val="690"/>
                        </a:lnSpc>
                        <a:spcBef>
                          <a:spcPts val="5"/>
                        </a:spcBef>
                      </a:pPr>
                      <a:r>
                        <a:rPr sz="600" spc="15" dirty="0">
                          <a:solidFill>
                            <a:srgbClr val="22373A"/>
                          </a:solidFill>
                          <a:latin typeface="SimSun"/>
                          <a:cs typeface="SimSun"/>
                        </a:rPr>
                        <a:t>##</a:t>
                      </a:r>
                      <a:r>
                        <a:rPr sz="600" spc="-30" dirty="0">
                          <a:solidFill>
                            <a:srgbClr val="22373A"/>
                          </a:solidFill>
                          <a:latin typeface="SimSun"/>
                          <a:cs typeface="SimSun"/>
                        </a:rPr>
                        <a:t> </a:t>
                      </a:r>
                      <a:r>
                        <a:rPr sz="600" spc="15" dirty="0">
                          <a:solidFill>
                            <a:srgbClr val="22373A"/>
                          </a:solidFill>
                          <a:latin typeface="SimSun"/>
                          <a:cs typeface="SimSun"/>
                        </a:rPr>
                        <a:t>height_model</a:t>
                      </a:r>
                      <a:endParaRPr sz="600">
                        <a:latin typeface="SimSun"/>
                        <a:cs typeface="SimSun"/>
                      </a:endParaRPr>
                    </a:p>
                  </a:txBody>
                  <a:tcPr marL="0" marR="0" marT="635" marB="0">
                    <a:solidFill>
                      <a:srgbClr val="F9F9F9"/>
                    </a:solidFill>
                  </a:tcPr>
                </a:tc>
                <a:tc>
                  <a:txBody>
                    <a:bodyPr/>
                    <a:lstStyle/>
                    <a:p>
                      <a:pPr marL="19685">
                        <a:lnSpc>
                          <a:spcPts val="690"/>
                        </a:lnSpc>
                        <a:spcBef>
                          <a:spcPts val="5"/>
                        </a:spcBef>
                      </a:pPr>
                      <a:r>
                        <a:rPr sz="600" spc="15" dirty="0">
                          <a:solidFill>
                            <a:srgbClr val="22373A"/>
                          </a:solidFill>
                          <a:latin typeface="SimSun"/>
                          <a:cs typeface="SimSun"/>
                        </a:rPr>
                        <a:t>-147.1</a:t>
                      </a:r>
                      <a:endParaRPr sz="600">
                        <a:latin typeface="SimSun"/>
                        <a:cs typeface="SimSun"/>
                      </a:endParaRPr>
                    </a:p>
                  </a:txBody>
                  <a:tcPr marL="0" marR="0" marT="635" marB="0">
                    <a:solidFill>
                      <a:srgbClr val="F9F9F9"/>
                    </a:solidFill>
                  </a:tcPr>
                </a:tc>
                <a:tc>
                  <a:txBody>
                    <a:bodyPr/>
                    <a:lstStyle/>
                    <a:p>
                      <a:pPr marL="28575" algn="ctr">
                        <a:lnSpc>
                          <a:spcPts val="690"/>
                        </a:lnSpc>
                        <a:spcBef>
                          <a:spcPts val="5"/>
                        </a:spcBef>
                      </a:pPr>
                      <a:r>
                        <a:rPr sz="600" spc="15" dirty="0">
                          <a:solidFill>
                            <a:srgbClr val="22373A"/>
                          </a:solidFill>
                          <a:latin typeface="SimSun"/>
                          <a:cs typeface="SimSun"/>
                        </a:rPr>
                        <a:t>14.7</a:t>
                      </a:r>
                      <a:endParaRPr sz="600">
                        <a:latin typeface="SimSun"/>
                        <a:cs typeface="SimSun"/>
                      </a:endParaRPr>
                    </a:p>
                  </a:txBody>
                  <a:tcPr marL="0" marR="0" marT="635" marB="0">
                    <a:solidFill>
                      <a:srgbClr val="F9F9F9"/>
                    </a:solidFill>
                  </a:tcPr>
                </a:tc>
                <a:extLst>
                  <a:ext uri="{0D108BD9-81ED-4DB2-BD59-A6C34878D82A}">
                    <a16:rowId xmlns:a16="http://schemas.microsoft.com/office/drawing/2014/main" val="10003"/>
                  </a:ext>
                </a:extLst>
              </a:tr>
            </a:tbl>
          </a:graphicData>
        </a:graphic>
      </p:graphicFrame>
    </p:spTree>
  </p:cSld>
  <p:clrMapOvr>
    <a:masterClrMapping/>
  </p:clrMapOvr>
  <p:transition>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614805" cy="207645"/>
          </a:xfrm>
          <a:prstGeom prst="rect">
            <a:avLst/>
          </a:prstGeom>
        </p:spPr>
        <p:txBody>
          <a:bodyPr vert="horz" wrap="square" lIns="0" tIns="12065" rIns="0" bIns="0" rtlCol="0">
            <a:spAutoFit/>
          </a:bodyPr>
          <a:lstStyle/>
          <a:p>
            <a:pPr marL="12700">
              <a:lnSpc>
                <a:spcPct val="100000"/>
              </a:lnSpc>
              <a:spcBef>
                <a:spcPts val="95"/>
              </a:spcBef>
            </a:pPr>
            <a:r>
              <a:rPr sz="1200" spc="-25" dirty="0">
                <a:solidFill>
                  <a:srgbClr val="F9F9F9"/>
                </a:solidFill>
              </a:rPr>
              <a:t>Interpreting</a:t>
            </a:r>
            <a:r>
              <a:rPr sz="1200" spc="65" dirty="0">
                <a:solidFill>
                  <a:srgbClr val="F9F9F9"/>
                </a:solidFill>
              </a:rPr>
              <a:t> </a:t>
            </a:r>
            <a:r>
              <a:rPr sz="1200" spc="114" dirty="0">
                <a:solidFill>
                  <a:srgbClr val="F9F9F9"/>
                </a:solidFill>
                <a:latin typeface="Times New Roman"/>
                <a:cs typeface="Times New Roman"/>
              </a:rPr>
              <a:t>elpd_diff</a:t>
            </a:r>
            <a:endParaRPr sz="12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70</a:t>
            </a:r>
          </a:p>
        </p:txBody>
      </p:sp>
      <p:sp>
        <p:nvSpPr>
          <p:cNvPr id="3" name="object 3"/>
          <p:cNvSpPr txBox="1">
            <a:spLocks noGrp="1"/>
          </p:cNvSpPr>
          <p:nvPr>
            <p:ph type="body" idx="1"/>
          </p:nvPr>
        </p:nvSpPr>
        <p:spPr>
          <a:prstGeom prst="rect">
            <a:avLst/>
          </a:prstGeom>
        </p:spPr>
        <p:txBody>
          <a:bodyPr vert="horz" wrap="square" lIns="0" tIns="43180" rIns="0" bIns="0" rtlCol="0">
            <a:spAutoFit/>
          </a:bodyPr>
          <a:lstStyle/>
          <a:p>
            <a:pPr marL="288290" indent="-177165">
              <a:lnSpc>
                <a:spcPct val="100000"/>
              </a:lnSpc>
              <a:spcBef>
                <a:spcPts val="340"/>
              </a:spcBef>
              <a:buChar char="•"/>
              <a:tabLst>
                <a:tab pos="289560" algn="l"/>
              </a:tabLst>
            </a:pPr>
            <a:r>
              <a:rPr spc="-65" dirty="0"/>
              <a:t>If</a:t>
            </a:r>
            <a:r>
              <a:rPr spc="90" dirty="0"/>
              <a:t> </a:t>
            </a:r>
            <a:r>
              <a:rPr spc="20" dirty="0">
                <a:latin typeface="SimSun"/>
                <a:cs typeface="SimSun"/>
              </a:rPr>
              <a:t>elpd_diff</a:t>
            </a:r>
            <a:r>
              <a:rPr spc="-190" dirty="0">
                <a:latin typeface="SimSun"/>
                <a:cs typeface="SimSun"/>
              </a:rPr>
              <a:t> </a:t>
            </a:r>
            <a:r>
              <a:rPr spc="-35" dirty="0"/>
              <a:t>is</a:t>
            </a:r>
            <a:r>
              <a:rPr spc="15" dirty="0"/>
              <a:t> </a:t>
            </a:r>
            <a:r>
              <a:rPr spc="-65" dirty="0"/>
              <a:t>less</a:t>
            </a:r>
            <a:r>
              <a:rPr spc="20" dirty="0"/>
              <a:t> </a:t>
            </a:r>
            <a:r>
              <a:rPr spc="-35" dirty="0"/>
              <a:t>than</a:t>
            </a:r>
            <a:r>
              <a:rPr spc="15" dirty="0"/>
              <a:t> </a:t>
            </a:r>
            <a:r>
              <a:rPr spc="-45" dirty="0"/>
              <a:t>4,</a:t>
            </a:r>
            <a:r>
              <a:rPr spc="15" dirty="0"/>
              <a:t> </a:t>
            </a:r>
            <a:r>
              <a:rPr spc="-40" dirty="0"/>
              <a:t>the</a:t>
            </a:r>
            <a:r>
              <a:rPr spc="20" dirty="0"/>
              <a:t> </a:t>
            </a:r>
            <a:r>
              <a:rPr spc="-55" dirty="0"/>
              <a:t>difference</a:t>
            </a:r>
            <a:r>
              <a:rPr spc="20" dirty="0"/>
              <a:t> </a:t>
            </a:r>
            <a:r>
              <a:rPr spc="-35" dirty="0"/>
              <a:t>is</a:t>
            </a:r>
            <a:r>
              <a:rPr spc="15" dirty="0"/>
              <a:t> </a:t>
            </a:r>
            <a:r>
              <a:rPr spc="-35" dirty="0"/>
              <a:t>small</a:t>
            </a:r>
          </a:p>
          <a:p>
            <a:pPr marL="288290" marR="48895" indent="-177165">
              <a:lnSpc>
                <a:spcPct val="118000"/>
              </a:lnSpc>
              <a:buChar char="•"/>
              <a:tabLst>
                <a:tab pos="289560" algn="l"/>
              </a:tabLst>
            </a:pPr>
            <a:r>
              <a:rPr spc="-65" dirty="0"/>
              <a:t>If</a:t>
            </a:r>
            <a:r>
              <a:rPr spc="10" dirty="0"/>
              <a:t> </a:t>
            </a:r>
            <a:r>
              <a:rPr spc="15" dirty="0"/>
              <a:t>it</a:t>
            </a:r>
            <a:r>
              <a:rPr spc="20" dirty="0"/>
              <a:t> </a:t>
            </a:r>
            <a:r>
              <a:rPr spc="-35" dirty="0"/>
              <a:t>is</a:t>
            </a:r>
            <a:r>
              <a:rPr spc="15" dirty="0"/>
              <a:t> </a:t>
            </a:r>
            <a:r>
              <a:rPr spc="-55" dirty="0"/>
              <a:t>larger</a:t>
            </a:r>
            <a:r>
              <a:rPr spc="20" dirty="0"/>
              <a:t> </a:t>
            </a:r>
            <a:r>
              <a:rPr spc="-35" dirty="0"/>
              <a:t>than</a:t>
            </a:r>
            <a:r>
              <a:rPr spc="15" dirty="0"/>
              <a:t> </a:t>
            </a:r>
            <a:r>
              <a:rPr spc="-45" dirty="0"/>
              <a:t>4,</a:t>
            </a:r>
            <a:r>
              <a:rPr spc="15" dirty="0"/>
              <a:t> </a:t>
            </a:r>
            <a:r>
              <a:rPr spc="-55" dirty="0"/>
              <a:t>compare</a:t>
            </a:r>
            <a:r>
              <a:rPr spc="20" dirty="0"/>
              <a:t> </a:t>
            </a:r>
            <a:r>
              <a:rPr spc="-15" dirty="0"/>
              <a:t>that</a:t>
            </a:r>
            <a:r>
              <a:rPr spc="15" dirty="0"/>
              <a:t> </a:t>
            </a:r>
            <a:r>
              <a:rPr spc="-55" dirty="0"/>
              <a:t>difference</a:t>
            </a:r>
            <a:r>
              <a:rPr spc="10" dirty="0"/>
              <a:t> </a:t>
            </a:r>
            <a:r>
              <a:rPr spc="-15" dirty="0"/>
              <a:t>to</a:t>
            </a:r>
            <a:r>
              <a:rPr spc="15" dirty="0"/>
              <a:t> </a:t>
            </a:r>
            <a:r>
              <a:rPr spc="-40" dirty="0"/>
              <a:t>the</a:t>
            </a:r>
            <a:r>
              <a:rPr spc="20" dirty="0"/>
              <a:t> </a:t>
            </a:r>
            <a:r>
              <a:rPr spc="-45" dirty="0"/>
              <a:t>standard </a:t>
            </a:r>
            <a:r>
              <a:rPr spc="-40" dirty="0"/>
              <a:t> </a:t>
            </a:r>
            <a:r>
              <a:rPr spc="-50" dirty="0"/>
              <a:t>error </a:t>
            </a:r>
            <a:r>
              <a:rPr spc="-35" dirty="0"/>
              <a:t>of</a:t>
            </a:r>
            <a:r>
              <a:rPr spc="270" dirty="0"/>
              <a:t> </a:t>
            </a:r>
            <a:r>
              <a:rPr spc="10" dirty="0">
                <a:latin typeface="SimSun"/>
                <a:cs typeface="SimSun"/>
              </a:rPr>
              <a:t>elpd_diff</a:t>
            </a:r>
            <a:r>
              <a:rPr spc="10" dirty="0"/>
              <a:t>:  </a:t>
            </a:r>
            <a:r>
              <a:rPr spc="-40" dirty="0"/>
              <a:t>the </a:t>
            </a:r>
            <a:r>
              <a:rPr spc="-55" dirty="0"/>
              <a:t>difference </a:t>
            </a:r>
            <a:r>
              <a:rPr spc="-45" dirty="0"/>
              <a:t>should </a:t>
            </a:r>
            <a:r>
              <a:rPr spc="-40" dirty="0"/>
              <a:t>really </a:t>
            </a:r>
            <a:r>
              <a:rPr spc="-55" dirty="0"/>
              <a:t>be </a:t>
            </a:r>
            <a:r>
              <a:rPr spc="-50" dirty="0"/>
              <a:t>4-5x </a:t>
            </a:r>
            <a:r>
              <a:rPr spc="-45" dirty="0"/>
              <a:t> </a:t>
            </a:r>
            <a:r>
              <a:rPr spc="-55" dirty="0"/>
              <a:t>bigger</a:t>
            </a:r>
            <a:r>
              <a:rPr spc="20" dirty="0"/>
              <a:t> </a:t>
            </a:r>
            <a:r>
              <a:rPr spc="-35" dirty="0"/>
              <a:t>than</a:t>
            </a:r>
            <a:r>
              <a:rPr spc="25" dirty="0"/>
              <a:t> </a:t>
            </a:r>
            <a:r>
              <a:rPr spc="-45" dirty="0"/>
              <a:t>the</a:t>
            </a:r>
            <a:r>
              <a:rPr spc="25" dirty="0"/>
              <a:t> </a:t>
            </a:r>
            <a:r>
              <a:rPr spc="-45" dirty="0"/>
              <a:t>standard</a:t>
            </a:r>
            <a:r>
              <a:rPr spc="20" dirty="0"/>
              <a:t> </a:t>
            </a:r>
            <a:r>
              <a:rPr spc="-50" dirty="0"/>
              <a:t>error</a:t>
            </a:r>
            <a:r>
              <a:rPr spc="25" dirty="0"/>
              <a:t> </a:t>
            </a:r>
            <a:r>
              <a:rPr spc="-55" dirty="0"/>
              <a:t>difference</a:t>
            </a:r>
            <a:r>
              <a:rPr spc="25" dirty="0"/>
              <a:t> </a:t>
            </a:r>
            <a:r>
              <a:rPr spc="-15" dirty="0"/>
              <a:t>to</a:t>
            </a:r>
            <a:r>
              <a:rPr spc="20" dirty="0"/>
              <a:t> </a:t>
            </a:r>
            <a:r>
              <a:rPr spc="-45" dirty="0"/>
              <a:t>conclude</a:t>
            </a:r>
            <a:r>
              <a:rPr spc="25" dirty="0"/>
              <a:t> </a:t>
            </a:r>
            <a:r>
              <a:rPr spc="-15" dirty="0"/>
              <a:t>that</a:t>
            </a:r>
            <a:r>
              <a:rPr spc="25" dirty="0"/>
              <a:t> </a:t>
            </a:r>
            <a:r>
              <a:rPr spc="-45" dirty="0"/>
              <a:t>the </a:t>
            </a:r>
            <a:r>
              <a:rPr spc="-330" dirty="0"/>
              <a:t> </a:t>
            </a:r>
            <a:r>
              <a:rPr spc="-50" dirty="0"/>
              <a:t>models</a:t>
            </a:r>
            <a:r>
              <a:rPr spc="10" dirty="0"/>
              <a:t> </a:t>
            </a:r>
            <a:r>
              <a:rPr spc="-40" dirty="0"/>
              <a:t>really</a:t>
            </a:r>
            <a:r>
              <a:rPr spc="15" dirty="0"/>
              <a:t> </a:t>
            </a:r>
            <a:r>
              <a:rPr spc="-70" dirty="0"/>
              <a:t>are</a:t>
            </a:r>
            <a:r>
              <a:rPr spc="15" dirty="0"/>
              <a:t> </a:t>
            </a:r>
            <a:r>
              <a:rPr spc="-40" dirty="0"/>
              <a:t>meaningfully</a:t>
            </a:r>
            <a:r>
              <a:rPr spc="20" dirty="0"/>
              <a:t> </a:t>
            </a:r>
            <a:r>
              <a:rPr spc="-45" dirty="0"/>
              <a:t>different</a:t>
            </a:r>
          </a:p>
          <a:p>
            <a:pPr marL="288290" marR="5080" indent="-177165">
              <a:lnSpc>
                <a:spcPct val="118000"/>
              </a:lnSpc>
              <a:buChar char="•"/>
              <a:tabLst>
                <a:tab pos="289560" algn="l"/>
              </a:tabLst>
            </a:pPr>
            <a:r>
              <a:rPr spc="-85" dirty="0"/>
              <a:t>In</a:t>
            </a:r>
            <a:r>
              <a:rPr spc="15" dirty="0"/>
              <a:t> </a:t>
            </a:r>
            <a:r>
              <a:rPr spc="-45" dirty="0"/>
              <a:t>our</a:t>
            </a:r>
            <a:r>
              <a:rPr spc="20" dirty="0"/>
              <a:t> </a:t>
            </a:r>
            <a:r>
              <a:rPr spc="-55" dirty="0"/>
              <a:t>example,</a:t>
            </a:r>
            <a:r>
              <a:rPr spc="20" dirty="0"/>
              <a:t> </a:t>
            </a:r>
            <a:r>
              <a:rPr spc="-100" dirty="0"/>
              <a:t>we</a:t>
            </a:r>
            <a:r>
              <a:rPr spc="20" dirty="0"/>
              <a:t> </a:t>
            </a:r>
            <a:r>
              <a:rPr spc="-45" dirty="0"/>
              <a:t>can</a:t>
            </a:r>
            <a:r>
              <a:rPr spc="20" dirty="0"/>
              <a:t> </a:t>
            </a:r>
            <a:r>
              <a:rPr spc="-90" dirty="0"/>
              <a:t>see</a:t>
            </a:r>
            <a:r>
              <a:rPr spc="20" dirty="0"/>
              <a:t> </a:t>
            </a:r>
            <a:r>
              <a:rPr spc="-15" dirty="0"/>
              <a:t>that</a:t>
            </a:r>
            <a:r>
              <a:rPr spc="20" dirty="0"/>
              <a:t> </a:t>
            </a:r>
            <a:r>
              <a:rPr spc="-35" dirty="0"/>
              <a:t>including</a:t>
            </a:r>
            <a:r>
              <a:rPr spc="15" dirty="0"/>
              <a:t> </a:t>
            </a:r>
            <a:r>
              <a:rPr spc="-50" dirty="0"/>
              <a:t>weight</a:t>
            </a:r>
            <a:r>
              <a:rPr spc="20" dirty="0"/>
              <a:t> </a:t>
            </a:r>
            <a:r>
              <a:rPr spc="-25" dirty="0"/>
              <a:t>in</a:t>
            </a:r>
            <a:r>
              <a:rPr spc="20" dirty="0"/>
              <a:t> </a:t>
            </a:r>
            <a:r>
              <a:rPr spc="-45" dirty="0"/>
              <a:t>our</a:t>
            </a:r>
            <a:r>
              <a:rPr spc="20" dirty="0"/>
              <a:t> </a:t>
            </a:r>
            <a:r>
              <a:rPr spc="-45" dirty="0"/>
              <a:t>model </a:t>
            </a:r>
            <a:r>
              <a:rPr spc="-330" dirty="0"/>
              <a:t> </a:t>
            </a:r>
            <a:r>
              <a:rPr spc="-35" dirty="0"/>
              <a:t>is</a:t>
            </a:r>
            <a:r>
              <a:rPr spc="10" dirty="0"/>
              <a:t> </a:t>
            </a:r>
            <a:r>
              <a:rPr spc="-55" dirty="0"/>
              <a:t>a</a:t>
            </a:r>
            <a:r>
              <a:rPr spc="15" dirty="0"/>
              <a:t> </a:t>
            </a:r>
            <a:r>
              <a:rPr spc="-40" dirty="0"/>
              <a:t>big</a:t>
            </a:r>
            <a:r>
              <a:rPr spc="15" dirty="0"/>
              <a:t> </a:t>
            </a:r>
            <a:r>
              <a:rPr spc="-55" dirty="0"/>
              <a:t>improvement</a:t>
            </a:r>
            <a:r>
              <a:rPr spc="10" dirty="0"/>
              <a:t> </a:t>
            </a:r>
            <a:r>
              <a:rPr spc="-55" dirty="0"/>
              <a:t>on</a:t>
            </a:r>
            <a:r>
              <a:rPr spc="15" dirty="0"/>
              <a:t> </a:t>
            </a:r>
            <a:r>
              <a:rPr spc="-30" dirty="0"/>
              <a:t>not</a:t>
            </a:r>
            <a:r>
              <a:rPr spc="15" dirty="0"/>
              <a:t> </a:t>
            </a:r>
            <a:r>
              <a:rPr spc="-50" dirty="0"/>
              <a:t>having</a:t>
            </a:r>
            <a:r>
              <a:rPr spc="15" dirty="0"/>
              <a:t> </a:t>
            </a:r>
            <a:r>
              <a:rPr spc="-55" dirty="0"/>
              <a:t>any</a:t>
            </a:r>
            <a:r>
              <a:rPr spc="10" dirty="0"/>
              <a:t> </a:t>
            </a:r>
            <a:r>
              <a:rPr spc="-45" dirty="0"/>
              <a:t>predictors,</a:t>
            </a:r>
            <a:r>
              <a:rPr spc="15" dirty="0"/>
              <a:t> </a:t>
            </a:r>
            <a:r>
              <a:rPr spc="-30" dirty="0"/>
              <a:t>but</a:t>
            </a:r>
            <a:r>
              <a:rPr spc="15" dirty="0"/>
              <a:t> </a:t>
            </a:r>
            <a:r>
              <a:rPr spc="-35" dirty="0"/>
              <a:t>there’s </a:t>
            </a:r>
            <a:r>
              <a:rPr spc="-330" dirty="0"/>
              <a:t> </a:t>
            </a:r>
            <a:r>
              <a:rPr spc="-30" dirty="0"/>
              <a:t>not</a:t>
            </a:r>
            <a:r>
              <a:rPr spc="10" dirty="0"/>
              <a:t> </a:t>
            </a:r>
            <a:r>
              <a:rPr spc="-40" dirty="0"/>
              <a:t>really</a:t>
            </a:r>
            <a:r>
              <a:rPr spc="15" dirty="0"/>
              <a:t> </a:t>
            </a:r>
            <a:r>
              <a:rPr spc="-55" dirty="0"/>
              <a:t>any</a:t>
            </a:r>
            <a:r>
              <a:rPr spc="15" dirty="0"/>
              <a:t> </a:t>
            </a:r>
            <a:r>
              <a:rPr spc="-40" dirty="0"/>
              <a:t>good</a:t>
            </a:r>
            <a:r>
              <a:rPr spc="15" dirty="0"/>
              <a:t> </a:t>
            </a:r>
            <a:r>
              <a:rPr spc="-55" dirty="0"/>
              <a:t>evidence</a:t>
            </a:r>
            <a:r>
              <a:rPr spc="20" dirty="0"/>
              <a:t> </a:t>
            </a:r>
            <a:r>
              <a:rPr spc="-15" dirty="0"/>
              <a:t>that</a:t>
            </a:r>
            <a:r>
              <a:rPr spc="10" dirty="0"/>
              <a:t> </a:t>
            </a:r>
            <a:r>
              <a:rPr spc="-45" dirty="0"/>
              <a:t>adding</a:t>
            </a:r>
            <a:r>
              <a:rPr spc="15" dirty="0"/>
              <a:t> </a:t>
            </a:r>
            <a:r>
              <a:rPr spc="-70" dirty="0"/>
              <a:t>age</a:t>
            </a:r>
            <a:r>
              <a:rPr spc="10" dirty="0"/>
              <a:t> </a:t>
            </a:r>
            <a:r>
              <a:rPr spc="-60" dirty="0"/>
              <a:t>changes</a:t>
            </a:r>
            <a:r>
              <a:rPr spc="20" dirty="0"/>
              <a:t> </a:t>
            </a:r>
            <a:r>
              <a:rPr spc="-45" dirty="0"/>
              <a:t>much </a:t>
            </a:r>
            <a:r>
              <a:rPr spc="-40" dirty="0"/>
              <a:t> either</a:t>
            </a:r>
            <a:r>
              <a:rPr spc="15" dirty="0"/>
              <a:t> </a:t>
            </a:r>
            <a:r>
              <a:rPr spc="-80" dirty="0"/>
              <a:t>way</a:t>
            </a:r>
          </a:p>
        </p:txBody>
      </p:sp>
    </p:spTree>
  </p:cSld>
  <p:clrMapOvr>
    <a:masterClrMapping/>
  </p:clrMapOvr>
  <p:transition>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295" y="1408224"/>
            <a:ext cx="1910714" cy="244475"/>
          </a:xfrm>
          <a:prstGeom prst="rect">
            <a:avLst/>
          </a:prstGeom>
        </p:spPr>
        <p:txBody>
          <a:bodyPr vert="horz" wrap="square" lIns="0" tIns="17145" rIns="0" bIns="0" rtlCol="0">
            <a:spAutoFit/>
          </a:bodyPr>
          <a:lstStyle/>
          <a:p>
            <a:pPr marL="12700">
              <a:lnSpc>
                <a:spcPct val="100000"/>
              </a:lnSpc>
              <a:spcBef>
                <a:spcPts val="135"/>
              </a:spcBef>
            </a:pPr>
            <a:r>
              <a:rPr sz="1400" b="1" spc="-40" dirty="0">
                <a:solidFill>
                  <a:srgbClr val="22373A"/>
                </a:solidFill>
                <a:latin typeface="Arial"/>
                <a:cs typeface="Arial"/>
                <a:hlinkClick r:id="rId2" action="ppaction://hlinksldjump"/>
              </a:rPr>
              <a:t>Summary</a:t>
            </a:r>
            <a:r>
              <a:rPr sz="1400" b="1" spc="120" dirty="0">
                <a:solidFill>
                  <a:srgbClr val="22373A"/>
                </a:solidFill>
                <a:latin typeface="Arial"/>
                <a:cs typeface="Arial"/>
                <a:hlinkClick r:id="rId2" action="ppaction://hlinksldjump"/>
              </a:rPr>
              <a:t> </a:t>
            </a:r>
            <a:r>
              <a:rPr sz="1400" b="1" spc="-45" dirty="0">
                <a:solidFill>
                  <a:srgbClr val="22373A"/>
                </a:solidFill>
                <a:latin typeface="Arial"/>
                <a:cs typeface="Arial"/>
                <a:hlinkClick r:id="rId2" action="ppaction://hlinksldjump"/>
              </a:rPr>
              <a:t>and</a:t>
            </a:r>
            <a:r>
              <a:rPr sz="1400" b="1" spc="120" dirty="0">
                <a:solidFill>
                  <a:srgbClr val="22373A"/>
                </a:solidFill>
                <a:latin typeface="Arial"/>
                <a:cs typeface="Arial"/>
                <a:hlinkClick r:id="rId2" action="ppaction://hlinksldjump"/>
              </a:rPr>
              <a:t> </a:t>
            </a:r>
            <a:r>
              <a:rPr sz="1400" b="1" spc="-30" dirty="0">
                <a:solidFill>
                  <a:srgbClr val="22373A"/>
                </a:solidFill>
                <a:latin typeface="Arial"/>
                <a:cs typeface="Arial"/>
                <a:hlinkClick r:id="rId2" action="ppaction://hlinksldjump"/>
              </a:rPr>
              <a:t>wrap</a:t>
            </a:r>
            <a:r>
              <a:rPr sz="1400" b="1" spc="120" dirty="0">
                <a:solidFill>
                  <a:srgbClr val="22373A"/>
                </a:solidFill>
                <a:latin typeface="Arial"/>
                <a:cs typeface="Arial"/>
                <a:hlinkClick r:id="rId2" action="ppaction://hlinksldjump"/>
              </a:rPr>
              <a:t> </a:t>
            </a:r>
            <a:r>
              <a:rPr sz="1400" b="1" spc="-55" dirty="0">
                <a:solidFill>
                  <a:srgbClr val="22373A"/>
                </a:solidFill>
                <a:latin typeface="Arial"/>
                <a:cs typeface="Arial"/>
                <a:hlinkClick r:id="rId2" action="ppaction://hlinksldjump"/>
              </a:rPr>
              <a:t>up</a:t>
            </a:r>
            <a:endParaRPr sz="1400">
              <a:latin typeface="Arial"/>
              <a:cs typeface="Arial"/>
            </a:endParaRPr>
          </a:p>
        </p:txBody>
      </p:sp>
      <p:grpSp>
        <p:nvGrpSpPr>
          <p:cNvPr id="3" name="object 3"/>
          <p:cNvGrpSpPr/>
          <p:nvPr/>
        </p:nvGrpSpPr>
        <p:grpSpPr>
          <a:xfrm>
            <a:off x="779995" y="1776457"/>
            <a:ext cx="3048635" cy="5080"/>
            <a:chOff x="779995" y="1776457"/>
            <a:chExt cx="3048635" cy="5080"/>
          </a:xfrm>
        </p:grpSpPr>
        <p:sp>
          <p:nvSpPr>
            <p:cNvPr id="4" name="object 4"/>
            <p:cNvSpPr/>
            <p:nvPr/>
          </p:nvSpPr>
          <p:spPr>
            <a:xfrm>
              <a:off x="779995" y="1776457"/>
              <a:ext cx="3048635" cy="5080"/>
            </a:xfrm>
            <a:custGeom>
              <a:avLst/>
              <a:gdLst/>
              <a:ahLst/>
              <a:cxnLst/>
              <a:rect l="l" t="t" r="r" b="b"/>
              <a:pathLst>
                <a:path w="3048635" h="5080">
                  <a:moveTo>
                    <a:pt x="0" y="5060"/>
                  </a:moveTo>
                  <a:lnTo>
                    <a:pt x="0" y="0"/>
                  </a:lnTo>
                  <a:lnTo>
                    <a:pt x="3048038" y="0"/>
                  </a:lnTo>
                  <a:lnTo>
                    <a:pt x="3048038" y="5060"/>
                  </a:lnTo>
                  <a:lnTo>
                    <a:pt x="0" y="5060"/>
                  </a:lnTo>
                  <a:close/>
                </a:path>
              </a:pathLst>
            </a:custGeom>
            <a:solidFill>
              <a:srgbClr val="D5C5B6"/>
            </a:solidFill>
          </p:spPr>
          <p:txBody>
            <a:bodyPr wrap="square" lIns="0" tIns="0" rIns="0" bIns="0" rtlCol="0"/>
            <a:lstStyle/>
            <a:p>
              <a:endParaRPr/>
            </a:p>
          </p:txBody>
        </p:sp>
        <p:sp>
          <p:nvSpPr>
            <p:cNvPr id="5" name="object 5"/>
            <p:cNvSpPr/>
            <p:nvPr/>
          </p:nvSpPr>
          <p:spPr>
            <a:xfrm>
              <a:off x="779995" y="1776457"/>
              <a:ext cx="2883535" cy="5080"/>
            </a:xfrm>
            <a:custGeom>
              <a:avLst/>
              <a:gdLst/>
              <a:ahLst/>
              <a:cxnLst/>
              <a:rect l="l" t="t" r="r" b="b"/>
              <a:pathLst>
                <a:path w="2883535" h="5080">
                  <a:moveTo>
                    <a:pt x="0" y="5060"/>
                  </a:moveTo>
                  <a:lnTo>
                    <a:pt x="0" y="0"/>
                  </a:lnTo>
                  <a:lnTo>
                    <a:pt x="2883255" y="0"/>
                  </a:lnTo>
                  <a:lnTo>
                    <a:pt x="2883255" y="5060"/>
                  </a:lnTo>
                  <a:lnTo>
                    <a:pt x="0" y="5060"/>
                  </a:lnTo>
                  <a:close/>
                </a:path>
              </a:pathLst>
            </a:custGeom>
            <a:solidFill>
              <a:srgbClr val="EB801A"/>
            </a:solidFill>
          </p:spPr>
          <p:txBody>
            <a:bodyPr wrap="square" lIns="0" tIns="0" rIns="0" bIns="0" rtlCol="0"/>
            <a:lstStyle/>
            <a:p>
              <a:endParaRPr/>
            </a:p>
          </p:txBody>
        </p:sp>
      </p:grpSp>
    </p:spTree>
  </p:cSld>
  <p:clrMapOvr>
    <a:masterClrMapping/>
  </p:clrMapOvr>
  <p:transition>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674370" cy="207645"/>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F9F9F9"/>
                </a:solidFill>
              </a:rPr>
              <a:t>Summ</a:t>
            </a:r>
            <a:r>
              <a:rPr sz="1200" spc="-80" dirty="0">
                <a:solidFill>
                  <a:srgbClr val="F9F9F9"/>
                </a:solidFill>
              </a:rPr>
              <a:t>a</a:t>
            </a:r>
            <a:r>
              <a:rPr sz="1200" spc="-50" dirty="0">
                <a:solidFill>
                  <a:srgbClr val="F9F9F9"/>
                </a:solidFill>
              </a:rPr>
              <a:t>ry</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71</a:t>
            </a:r>
          </a:p>
        </p:txBody>
      </p:sp>
      <p:sp>
        <p:nvSpPr>
          <p:cNvPr id="3" name="object 3"/>
          <p:cNvSpPr txBox="1">
            <a:spLocks noGrp="1"/>
          </p:cNvSpPr>
          <p:nvPr>
            <p:ph type="body" idx="1"/>
          </p:nvPr>
        </p:nvSpPr>
        <p:spPr>
          <a:prstGeom prst="rect">
            <a:avLst/>
          </a:prstGeom>
        </p:spPr>
        <p:txBody>
          <a:bodyPr vert="horz" wrap="square" lIns="0" tIns="210565" rIns="0" bIns="0" rtlCol="0">
            <a:spAutoFit/>
          </a:bodyPr>
          <a:lstStyle/>
          <a:p>
            <a:pPr marL="288290" marR="5715" indent="-177165">
              <a:lnSpc>
                <a:spcPct val="118000"/>
              </a:lnSpc>
              <a:spcBef>
                <a:spcPts val="100"/>
              </a:spcBef>
              <a:buChar char="•"/>
              <a:tabLst>
                <a:tab pos="289560" algn="l"/>
              </a:tabLst>
            </a:pPr>
            <a:r>
              <a:rPr spc="-20" dirty="0"/>
              <a:t>The</a:t>
            </a:r>
            <a:r>
              <a:rPr spc="-5" dirty="0"/>
              <a:t> </a:t>
            </a:r>
            <a:r>
              <a:rPr spc="-45" dirty="0"/>
              <a:t>Bayesian</a:t>
            </a:r>
            <a:r>
              <a:rPr spc="-5" dirty="0"/>
              <a:t> </a:t>
            </a:r>
            <a:r>
              <a:rPr spc="-60" dirty="0"/>
              <a:t>framework</a:t>
            </a:r>
            <a:r>
              <a:rPr spc="-5" dirty="0"/>
              <a:t> </a:t>
            </a:r>
            <a:r>
              <a:rPr spc="-45" dirty="0"/>
              <a:t>can</a:t>
            </a:r>
            <a:r>
              <a:rPr dirty="0"/>
              <a:t> </a:t>
            </a:r>
            <a:r>
              <a:rPr spc="-60" dirty="0"/>
              <a:t>be</a:t>
            </a:r>
            <a:r>
              <a:rPr spc="-5" dirty="0"/>
              <a:t> </a:t>
            </a:r>
            <a:r>
              <a:rPr spc="-60" dirty="0"/>
              <a:t>extended</a:t>
            </a:r>
            <a:r>
              <a:rPr spc="-5" dirty="0"/>
              <a:t> </a:t>
            </a:r>
            <a:r>
              <a:rPr spc="-15" dirty="0"/>
              <a:t>to</a:t>
            </a:r>
            <a:r>
              <a:rPr dirty="0"/>
              <a:t> </a:t>
            </a:r>
            <a:r>
              <a:rPr spc="-40" dirty="0"/>
              <a:t>include</a:t>
            </a:r>
            <a:r>
              <a:rPr spc="-5" dirty="0"/>
              <a:t> </a:t>
            </a:r>
            <a:r>
              <a:rPr spc="-50" dirty="0"/>
              <a:t>non-linear </a:t>
            </a:r>
            <a:r>
              <a:rPr spc="-330" dirty="0"/>
              <a:t> </a:t>
            </a:r>
            <a:r>
              <a:rPr spc="-50" dirty="0"/>
              <a:t>models</a:t>
            </a:r>
            <a:r>
              <a:rPr spc="10" dirty="0"/>
              <a:t> </a:t>
            </a:r>
            <a:r>
              <a:rPr spc="-55" dirty="0"/>
              <a:t>and</a:t>
            </a:r>
            <a:r>
              <a:rPr spc="15" dirty="0"/>
              <a:t> </a:t>
            </a:r>
            <a:r>
              <a:rPr spc="-30" dirty="0"/>
              <a:t>multilevel</a:t>
            </a:r>
            <a:r>
              <a:rPr spc="20" dirty="0"/>
              <a:t> </a:t>
            </a:r>
            <a:r>
              <a:rPr spc="-50" dirty="0"/>
              <a:t>models</a:t>
            </a:r>
            <a:r>
              <a:rPr spc="20" dirty="0"/>
              <a:t> </a:t>
            </a:r>
            <a:r>
              <a:rPr spc="-40" dirty="0"/>
              <a:t>(and</a:t>
            </a:r>
            <a:r>
              <a:rPr spc="10" dirty="0"/>
              <a:t> </a:t>
            </a:r>
            <a:r>
              <a:rPr spc="-25" dirty="0"/>
              <a:t>both</a:t>
            </a:r>
            <a:r>
              <a:rPr spc="15" dirty="0"/>
              <a:t> </a:t>
            </a:r>
            <a:r>
              <a:rPr spc="-20" dirty="0"/>
              <a:t>at</a:t>
            </a:r>
            <a:r>
              <a:rPr spc="20" dirty="0"/>
              <a:t> </a:t>
            </a:r>
            <a:r>
              <a:rPr spc="-45" dirty="0"/>
              <a:t>the</a:t>
            </a:r>
            <a:r>
              <a:rPr spc="20" dirty="0"/>
              <a:t> </a:t>
            </a:r>
            <a:r>
              <a:rPr spc="-70" dirty="0"/>
              <a:t>same</a:t>
            </a:r>
            <a:r>
              <a:rPr spc="15" dirty="0"/>
              <a:t> </a:t>
            </a:r>
            <a:r>
              <a:rPr spc="-25" dirty="0"/>
              <a:t>time!)</a:t>
            </a:r>
          </a:p>
          <a:p>
            <a:pPr marL="288290" marR="208915" indent="-177165">
              <a:lnSpc>
                <a:spcPct val="118000"/>
              </a:lnSpc>
              <a:buChar char="•"/>
              <a:tabLst>
                <a:tab pos="289560" algn="l"/>
              </a:tabLst>
            </a:pPr>
            <a:r>
              <a:rPr spc="-75" dirty="0"/>
              <a:t>I</a:t>
            </a:r>
            <a:r>
              <a:rPr spc="-60" dirty="0"/>
              <a:t>f</a:t>
            </a:r>
            <a:r>
              <a:rPr spc="15" dirty="0"/>
              <a:t> </a:t>
            </a:r>
            <a:r>
              <a:rPr spc="-75" dirty="0"/>
              <a:t>y</a:t>
            </a:r>
            <a:r>
              <a:rPr spc="-15" dirty="0"/>
              <a:t>ou</a:t>
            </a:r>
            <a:r>
              <a:rPr spc="-10" dirty="0"/>
              <a:t>’</a:t>
            </a:r>
            <a:r>
              <a:rPr spc="-55" dirty="0"/>
              <a:t>r</a:t>
            </a:r>
            <a:r>
              <a:rPr spc="-70" dirty="0"/>
              <a:t>e</a:t>
            </a:r>
            <a:r>
              <a:rPr spc="20" dirty="0"/>
              <a:t> </a:t>
            </a:r>
            <a:r>
              <a:rPr spc="-30" dirty="0"/>
              <a:t>famili</a:t>
            </a:r>
            <a:r>
              <a:rPr spc="-65" dirty="0"/>
              <a:t>a</a:t>
            </a:r>
            <a:r>
              <a:rPr spc="-25" dirty="0"/>
              <a:t>r</a:t>
            </a:r>
            <a:r>
              <a:rPr spc="15" dirty="0"/>
              <a:t> </a:t>
            </a:r>
            <a:r>
              <a:rPr spc="-25" dirty="0"/>
              <a:t>with</a:t>
            </a:r>
            <a:r>
              <a:rPr spc="20" dirty="0"/>
              <a:t> </a:t>
            </a:r>
            <a:r>
              <a:rPr spc="20" dirty="0">
                <a:latin typeface="SimSun"/>
                <a:cs typeface="SimSun"/>
              </a:rPr>
              <a:t>lme4</a:t>
            </a:r>
            <a:r>
              <a:rPr spc="-30" dirty="0"/>
              <a:t>,</a:t>
            </a:r>
            <a:r>
              <a:rPr spc="15" dirty="0"/>
              <a:t> </a:t>
            </a:r>
            <a:r>
              <a:rPr spc="20" dirty="0">
                <a:latin typeface="SimSun"/>
                <a:cs typeface="SimSun"/>
              </a:rPr>
              <a:t>brms</a:t>
            </a:r>
            <a:r>
              <a:rPr spc="-190" dirty="0">
                <a:latin typeface="SimSun"/>
                <a:cs typeface="SimSun"/>
              </a:rPr>
              <a:t> </a:t>
            </a:r>
            <a:r>
              <a:rPr spc="-80" dirty="0"/>
              <a:t>use</a:t>
            </a:r>
            <a:r>
              <a:rPr spc="-70" dirty="0"/>
              <a:t>s</a:t>
            </a:r>
            <a:r>
              <a:rPr spc="15" dirty="0"/>
              <a:t> </a:t>
            </a:r>
            <a:r>
              <a:rPr spc="-40" dirty="0"/>
              <a:t>the</a:t>
            </a:r>
            <a:r>
              <a:rPr spc="20" dirty="0"/>
              <a:t> </a:t>
            </a:r>
            <a:r>
              <a:rPr spc="-70" dirty="0"/>
              <a:t>same</a:t>
            </a:r>
            <a:r>
              <a:rPr spc="15" dirty="0"/>
              <a:t> </a:t>
            </a:r>
            <a:r>
              <a:rPr spc="-30" dirty="0"/>
              <a:t>multilevel  </a:t>
            </a:r>
            <a:r>
              <a:rPr spc="-45" dirty="0"/>
              <a:t>model</a:t>
            </a:r>
            <a:r>
              <a:rPr spc="10" dirty="0"/>
              <a:t> </a:t>
            </a:r>
            <a:r>
              <a:rPr spc="-40" dirty="0"/>
              <a:t>syntax.</a:t>
            </a:r>
          </a:p>
          <a:p>
            <a:pPr marL="288290" marR="5080" indent="-177165">
              <a:lnSpc>
                <a:spcPct val="118000"/>
              </a:lnSpc>
              <a:buChar char="•"/>
              <a:tabLst>
                <a:tab pos="289560" algn="l"/>
              </a:tabLst>
            </a:pPr>
            <a:r>
              <a:rPr spc="5" dirty="0"/>
              <a:t>With </a:t>
            </a:r>
            <a:r>
              <a:rPr spc="-70" dirty="0"/>
              <a:t>more</a:t>
            </a:r>
            <a:r>
              <a:rPr spc="5" dirty="0"/>
              <a:t> </a:t>
            </a:r>
            <a:r>
              <a:rPr spc="-45" dirty="0"/>
              <a:t>complex</a:t>
            </a:r>
            <a:r>
              <a:rPr spc="5" dirty="0"/>
              <a:t> </a:t>
            </a:r>
            <a:r>
              <a:rPr spc="-50" dirty="0"/>
              <a:t>models,</a:t>
            </a:r>
            <a:r>
              <a:rPr spc="5" dirty="0"/>
              <a:t> </a:t>
            </a:r>
            <a:r>
              <a:rPr spc="-100" dirty="0"/>
              <a:t>we</a:t>
            </a:r>
            <a:r>
              <a:rPr spc="5" dirty="0"/>
              <a:t> </a:t>
            </a:r>
            <a:r>
              <a:rPr spc="-45" dirty="0"/>
              <a:t>can</a:t>
            </a:r>
            <a:r>
              <a:rPr spc="5" dirty="0"/>
              <a:t> </a:t>
            </a:r>
            <a:r>
              <a:rPr spc="-45" dirty="0"/>
              <a:t>evaluate</a:t>
            </a:r>
            <a:r>
              <a:rPr spc="5" dirty="0"/>
              <a:t> </a:t>
            </a:r>
            <a:r>
              <a:rPr spc="-40" dirty="0"/>
              <a:t>the</a:t>
            </a:r>
            <a:r>
              <a:rPr spc="5" dirty="0"/>
              <a:t> </a:t>
            </a:r>
            <a:r>
              <a:rPr spc="-40" dirty="0"/>
              <a:t>posterior</a:t>
            </a:r>
            <a:r>
              <a:rPr spc="5" dirty="0"/>
              <a:t> </a:t>
            </a:r>
            <a:r>
              <a:rPr spc="-25" dirty="0"/>
              <a:t>in</a:t>
            </a:r>
            <a:r>
              <a:rPr spc="5" dirty="0"/>
              <a:t> </a:t>
            </a:r>
            <a:r>
              <a:rPr spc="-55" dirty="0"/>
              <a:t>a </a:t>
            </a:r>
            <a:r>
              <a:rPr spc="-330" dirty="0"/>
              <a:t> </a:t>
            </a:r>
            <a:r>
              <a:rPr spc="-45" dirty="0"/>
              <a:t>wider</a:t>
            </a:r>
            <a:r>
              <a:rPr spc="15" dirty="0"/>
              <a:t> </a:t>
            </a:r>
            <a:r>
              <a:rPr spc="-50" dirty="0"/>
              <a:t>v</a:t>
            </a:r>
            <a:r>
              <a:rPr spc="-90" dirty="0"/>
              <a:t>a</a:t>
            </a:r>
            <a:r>
              <a:rPr spc="-30" dirty="0"/>
              <a:t>rie</a:t>
            </a:r>
            <a:r>
              <a:rPr spc="-50" dirty="0"/>
              <a:t>t</a:t>
            </a:r>
            <a:r>
              <a:rPr spc="-45" dirty="0"/>
              <a:t>y</a:t>
            </a:r>
            <a:r>
              <a:rPr spc="15" dirty="0"/>
              <a:t> </a:t>
            </a:r>
            <a:r>
              <a:rPr spc="-35" dirty="0"/>
              <a:t>of</a:t>
            </a:r>
            <a:r>
              <a:rPr spc="15" dirty="0"/>
              <a:t> </a:t>
            </a:r>
            <a:r>
              <a:rPr spc="-105" dirty="0"/>
              <a:t>w</a:t>
            </a:r>
            <a:r>
              <a:rPr spc="-90" dirty="0"/>
              <a:t>a</a:t>
            </a:r>
            <a:r>
              <a:rPr spc="-60" dirty="0"/>
              <a:t>ys</a:t>
            </a:r>
            <a:r>
              <a:rPr spc="15" dirty="0"/>
              <a:t> </a:t>
            </a:r>
            <a:r>
              <a:rPr spc="-40" dirty="0"/>
              <a:t>-</a:t>
            </a:r>
            <a:r>
              <a:rPr spc="20" dirty="0"/>
              <a:t> </a:t>
            </a:r>
            <a:r>
              <a:rPr spc="-110" dirty="0"/>
              <a:t>w</a:t>
            </a:r>
            <a:r>
              <a:rPr spc="-95" dirty="0"/>
              <a:t>e</a:t>
            </a:r>
            <a:r>
              <a:rPr spc="20" dirty="0"/>
              <a:t> </a:t>
            </a:r>
            <a:r>
              <a:rPr spc="-80" dirty="0"/>
              <a:t>nee</a:t>
            </a:r>
            <a:r>
              <a:rPr spc="-75" dirty="0"/>
              <a:t>d</a:t>
            </a:r>
            <a:r>
              <a:rPr spc="15" dirty="0"/>
              <a:t> </a:t>
            </a:r>
            <a:r>
              <a:rPr spc="-15" dirty="0"/>
              <a:t>to</a:t>
            </a:r>
            <a:r>
              <a:rPr spc="20" dirty="0"/>
              <a:t> </a:t>
            </a:r>
            <a:r>
              <a:rPr spc="-10" dirty="0"/>
              <a:t>t</a:t>
            </a:r>
            <a:r>
              <a:rPr spc="-20" dirty="0"/>
              <a:t>h</a:t>
            </a:r>
            <a:r>
              <a:rPr spc="-25" dirty="0"/>
              <a:t>ink</a:t>
            </a:r>
            <a:r>
              <a:rPr spc="20" dirty="0"/>
              <a:t> </a:t>
            </a:r>
            <a:r>
              <a:rPr spc="-40" dirty="0"/>
              <a:t>c</a:t>
            </a:r>
            <a:r>
              <a:rPr spc="-75" dirty="0"/>
              <a:t>a</a:t>
            </a:r>
            <a:r>
              <a:rPr spc="-35" dirty="0"/>
              <a:t>refull</a:t>
            </a:r>
            <a:r>
              <a:rPr spc="-40" dirty="0"/>
              <a:t>y</a:t>
            </a:r>
            <a:r>
              <a:rPr spc="15" dirty="0"/>
              <a:t> </a:t>
            </a:r>
            <a:r>
              <a:rPr spc="-55" dirty="0"/>
              <a:t>a</a:t>
            </a:r>
            <a:r>
              <a:rPr spc="-20" dirty="0"/>
              <a:t>b</a:t>
            </a:r>
            <a:r>
              <a:rPr spc="-30" dirty="0"/>
              <a:t>out</a:t>
            </a:r>
            <a:r>
              <a:rPr spc="15" dirty="0"/>
              <a:t> </a:t>
            </a:r>
            <a:r>
              <a:rPr spc="-35" dirty="0"/>
              <a:t>what  </a:t>
            </a:r>
            <a:r>
              <a:rPr spc="-50" dirty="0"/>
              <a:t>question</a:t>
            </a:r>
            <a:r>
              <a:rPr spc="-45" dirty="0"/>
              <a:t>s</a:t>
            </a:r>
            <a:r>
              <a:rPr spc="15" dirty="0"/>
              <a:t> </a:t>
            </a:r>
            <a:r>
              <a:rPr spc="-110" dirty="0"/>
              <a:t>w</a:t>
            </a:r>
            <a:r>
              <a:rPr spc="-95" dirty="0"/>
              <a:t>e</a:t>
            </a:r>
            <a:r>
              <a:rPr spc="20" dirty="0"/>
              <a:t> </a:t>
            </a:r>
            <a:r>
              <a:rPr spc="-90" dirty="0"/>
              <a:t>a</a:t>
            </a:r>
            <a:r>
              <a:rPr spc="-55" dirty="0"/>
              <a:t>r</a:t>
            </a:r>
            <a:r>
              <a:rPr spc="-70" dirty="0"/>
              <a:t>e</a:t>
            </a:r>
            <a:r>
              <a:rPr spc="15" dirty="0"/>
              <a:t> </a:t>
            </a:r>
            <a:r>
              <a:rPr spc="-25" dirty="0"/>
              <a:t>trying</a:t>
            </a:r>
            <a:r>
              <a:rPr spc="20" dirty="0"/>
              <a:t> </a:t>
            </a:r>
            <a:r>
              <a:rPr spc="-15" dirty="0"/>
              <a:t>to</a:t>
            </a:r>
            <a:r>
              <a:rPr spc="15" dirty="0"/>
              <a:t> </a:t>
            </a:r>
            <a:r>
              <a:rPr spc="-50" dirty="0"/>
              <a:t>ask.</a:t>
            </a:r>
          </a:p>
        </p:txBody>
      </p:sp>
    </p:spTree>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748030" cy="207645"/>
          </a:xfrm>
          <a:prstGeom prst="rect">
            <a:avLst/>
          </a:prstGeom>
        </p:spPr>
        <p:txBody>
          <a:bodyPr vert="horz" wrap="square" lIns="0" tIns="12065" rIns="0" bIns="0" rtlCol="0">
            <a:spAutoFit/>
          </a:bodyPr>
          <a:lstStyle/>
          <a:p>
            <a:pPr marL="12700">
              <a:lnSpc>
                <a:spcPct val="100000"/>
              </a:lnSpc>
              <a:spcBef>
                <a:spcPts val="95"/>
              </a:spcBef>
            </a:pPr>
            <a:r>
              <a:rPr sz="1200" spc="-65" dirty="0">
                <a:solidFill>
                  <a:srgbClr val="F9F9F9"/>
                </a:solidFill>
              </a:rPr>
              <a:t>Problems?</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72</a:t>
            </a:r>
          </a:p>
        </p:txBody>
      </p:sp>
      <p:sp>
        <p:nvSpPr>
          <p:cNvPr id="3" name="object 3"/>
          <p:cNvSpPr txBox="1"/>
          <p:nvPr/>
        </p:nvSpPr>
        <p:spPr>
          <a:xfrm>
            <a:off x="447357" y="1065832"/>
            <a:ext cx="3663315" cy="1410970"/>
          </a:xfrm>
          <a:prstGeom prst="rect">
            <a:avLst/>
          </a:prstGeom>
        </p:spPr>
        <p:txBody>
          <a:bodyPr vert="horz" wrap="square" lIns="0" tIns="12700" rIns="0" bIns="0" rtlCol="0">
            <a:spAutoFit/>
          </a:bodyPr>
          <a:lstStyle/>
          <a:p>
            <a:pPr marL="189230" marR="5080" indent="-177165">
              <a:lnSpc>
                <a:spcPct val="118000"/>
              </a:lnSpc>
              <a:spcBef>
                <a:spcPts val="100"/>
              </a:spcBef>
              <a:buChar char="•"/>
              <a:tabLst>
                <a:tab pos="189865" algn="l"/>
              </a:tabLst>
            </a:pPr>
            <a:r>
              <a:rPr sz="1100" spc="-30" dirty="0">
                <a:solidFill>
                  <a:srgbClr val="22373A"/>
                </a:solidFill>
                <a:latin typeface="Tahoma"/>
                <a:cs typeface="Tahoma"/>
              </a:rPr>
              <a:t>There’s</a:t>
            </a:r>
            <a:r>
              <a:rPr sz="1100" spc="15" dirty="0">
                <a:solidFill>
                  <a:srgbClr val="22373A"/>
                </a:solidFill>
                <a:latin typeface="Tahoma"/>
                <a:cs typeface="Tahoma"/>
              </a:rPr>
              <a:t> </a:t>
            </a:r>
            <a:r>
              <a:rPr sz="1100" spc="-35" dirty="0">
                <a:solidFill>
                  <a:srgbClr val="22373A"/>
                </a:solidFill>
                <a:latin typeface="Tahoma"/>
                <a:cs typeface="Tahoma"/>
              </a:rPr>
              <a:t>currently</a:t>
            </a:r>
            <a:r>
              <a:rPr sz="1100" spc="20"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60" dirty="0">
                <a:solidFill>
                  <a:srgbClr val="22373A"/>
                </a:solidFill>
                <a:latin typeface="Tahoma"/>
                <a:cs typeface="Tahoma"/>
              </a:rPr>
              <a:t>bug</a:t>
            </a:r>
            <a:r>
              <a:rPr sz="1100" spc="15" dirty="0">
                <a:solidFill>
                  <a:srgbClr val="22373A"/>
                </a:solidFill>
                <a:latin typeface="Tahoma"/>
                <a:cs typeface="Tahoma"/>
              </a:rPr>
              <a:t> </a:t>
            </a:r>
            <a:r>
              <a:rPr sz="1100" spc="-40" dirty="0">
                <a:solidFill>
                  <a:srgbClr val="22373A"/>
                </a:solidFill>
                <a:latin typeface="Tahoma"/>
                <a:cs typeface="Tahoma"/>
              </a:rPr>
              <a:t>lingering</a:t>
            </a:r>
            <a:r>
              <a:rPr sz="1100" spc="20" dirty="0">
                <a:solidFill>
                  <a:srgbClr val="22373A"/>
                </a:solidFill>
                <a:latin typeface="Tahoma"/>
                <a:cs typeface="Tahoma"/>
              </a:rPr>
              <a:t> </a:t>
            </a:r>
            <a:r>
              <a:rPr sz="1100" spc="-55" dirty="0">
                <a:solidFill>
                  <a:srgbClr val="22373A"/>
                </a:solidFill>
                <a:latin typeface="Tahoma"/>
                <a:cs typeface="Tahoma"/>
              </a:rPr>
              <a:t>around</a:t>
            </a:r>
            <a:r>
              <a:rPr sz="1100" spc="20" dirty="0">
                <a:solidFill>
                  <a:srgbClr val="22373A"/>
                </a:solidFill>
                <a:latin typeface="Tahoma"/>
                <a:cs typeface="Tahoma"/>
              </a:rPr>
              <a:t> </a:t>
            </a:r>
            <a:r>
              <a:rPr sz="1100" spc="-70" dirty="0">
                <a:solidFill>
                  <a:srgbClr val="22373A"/>
                </a:solidFill>
                <a:latin typeface="Tahoma"/>
                <a:cs typeface="Tahoma"/>
              </a:rPr>
              <a:t>somewhere</a:t>
            </a:r>
            <a:r>
              <a:rPr sz="1100" spc="15"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40" dirty="0">
                <a:solidFill>
                  <a:srgbClr val="22373A"/>
                </a:solidFill>
                <a:latin typeface="Tahoma"/>
                <a:cs typeface="Tahoma"/>
              </a:rPr>
              <a:t>the </a:t>
            </a:r>
            <a:r>
              <a:rPr sz="1100" spc="-35" dirty="0">
                <a:solidFill>
                  <a:srgbClr val="22373A"/>
                </a:solidFill>
                <a:latin typeface="Tahoma"/>
                <a:cs typeface="Tahoma"/>
              </a:rPr>
              <a:t> </a:t>
            </a:r>
            <a:r>
              <a:rPr sz="1100" spc="20" dirty="0">
                <a:solidFill>
                  <a:srgbClr val="22373A"/>
                </a:solidFill>
                <a:latin typeface="SimSun"/>
                <a:cs typeface="SimSun"/>
              </a:rPr>
              <a:t>Rstan </a:t>
            </a:r>
            <a:r>
              <a:rPr sz="1100" spc="-55" dirty="0">
                <a:solidFill>
                  <a:srgbClr val="22373A"/>
                </a:solidFill>
                <a:latin typeface="Tahoma"/>
                <a:cs typeface="Tahoma"/>
              </a:rPr>
              <a:t>ecosystem </a:t>
            </a:r>
            <a:r>
              <a:rPr sz="1100" spc="-15" dirty="0">
                <a:solidFill>
                  <a:srgbClr val="22373A"/>
                </a:solidFill>
                <a:latin typeface="Tahoma"/>
                <a:cs typeface="Tahoma"/>
              </a:rPr>
              <a:t>that </a:t>
            </a:r>
            <a:r>
              <a:rPr sz="1100" spc="-65" dirty="0">
                <a:solidFill>
                  <a:srgbClr val="22373A"/>
                </a:solidFill>
                <a:latin typeface="Tahoma"/>
                <a:cs typeface="Tahoma"/>
              </a:rPr>
              <a:t>causes </a:t>
            </a:r>
            <a:r>
              <a:rPr sz="1100" spc="-40" dirty="0">
                <a:solidFill>
                  <a:srgbClr val="22373A"/>
                </a:solidFill>
                <a:latin typeface="Tahoma"/>
                <a:cs typeface="Tahoma"/>
              </a:rPr>
              <a:t>the </a:t>
            </a:r>
            <a:r>
              <a:rPr sz="1100" spc="-65" dirty="0">
                <a:solidFill>
                  <a:srgbClr val="22373A"/>
                </a:solidFill>
                <a:latin typeface="Tahoma"/>
                <a:cs typeface="Tahoma"/>
              </a:rPr>
              <a:t>dreaded </a:t>
            </a:r>
            <a:r>
              <a:rPr sz="1100" spc="40" dirty="0">
                <a:solidFill>
                  <a:srgbClr val="22373A"/>
                </a:solidFill>
                <a:latin typeface="Tahoma"/>
                <a:cs typeface="Tahoma"/>
              </a:rPr>
              <a:t>‘R </a:t>
            </a:r>
            <a:r>
              <a:rPr sz="1100" spc="-35" dirty="0">
                <a:solidFill>
                  <a:srgbClr val="22373A"/>
                </a:solidFill>
                <a:latin typeface="Tahoma"/>
                <a:cs typeface="Tahoma"/>
              </a:rPr>
              <a:t>bomb’:</a:t>
            </a:r>
            <a:r>
              <a:rPr sz="1100" spc="-30" dirty="0">
                <a:solidFill>
                  <a:srgbClr val="22373A"/>
                </a:solidFill>
                <a:latin typeface="Tahoma"/>
                <a:cs typeface="Tahoma"/>
              </a:rPr>
              <a:t> </a:t>
            </a:r>
            <a:r>
              <a:rPr sz="1100" spc="-65" dirty="0">
                <a:solidFill>
                  <a:srgbClr val="22373A"/>
                </a:solidFill>
                <a:latin typeface="Tahoma"/>
                <a:cs typeface="Tahoma"/>
              </a:rPr>
              <a:t>you </a:t>
            </a:r>
            <a:r>
              <a:rPr sz="1100" spc="-60" dirty="0">
                <a:solidFill>
                  <a:srgbClr val="22373A"/>
                </a:solidFill>
                <a:latin typeface="Tahoma"/>
                <a:cs typeface="Tahoma"/>
              </a:rPr>
              <a:t> </a:t>
            </a:r>
            <a:r>
              <a:rPr sz="1100" spc="-35" dirty="0">
                <a:solidFill>
                  <a:srgbClr val="22373A"/>
                </a:solidFill>
                <a:latin typeface="Tahoma"/>
                <a:cs typeface="Tahoma"/>
              </a:rPr>
              <a:t>haven’t</a:t>
            </a:r>
            <a:r>
              <a:rPr sz="1100" spc="15" dirty="0">
                <a:solidFill>
                  <a:srgbClr val="22373A"/>
                </a:solidFill>
                <a:latin typeface="Tahoma"/>
                <a:cs typeface="Tahoma"/>
              </a:rPr>
              <a:t> </a:t>
            </a:r>
            <a:r>
              <a:rPr sz="1100" spc="-65" dirty="0">
                <a:solidFill>
                  <a:srgbClr val="22373A"/>
                </a:solidFill>
                <a:latin typeface="Tahoma"/>
                <a:cs typeface="Tahoma"/>
              </a:rPr>
              <a:t>done</a:t>
            </a:r>
            <a:r>
              <a:rPr sz="1100" spc="15" dirty="0">
                <a:solidFill>
                  <a:srgbClr val="22373A"/>
                </a:solidFill>
                <a:latin typeface="Tahoma"/>
                <a:cs typeface="Tahoma"/>
              </a:rPr>
              <a:t> </a:t>
            </a:r>
            <a:r>
              <a:rPr sz="1100" spc="-40" dirty="0">
                <a:solidFill>
                  <a:srgbClr val="22373A"/>
                </a:solidFill>
                <a:latin typeface="Tahoma"/>
                <a:cs typeface="Tahoma"/>
              </a:rPr>
              <a:t>anything</a:t>
            </a:r>
            <a:r>
              <a:rPr sz="1100" spc="20" dirty="0">
                <a:solidFill>
                  <a:srgbClr val="22373A"/>
                </a:solidFill>
                <a:latin typeface="Tahoma"/>
                <a:cs typeface="Tahoma"/>
              </a:rPr>
              <a:t> </a:t>
            </a:r>
            <a:r>
              <a:rPr sz="1100" spc="-50" dirty="0">
                <a:solidFill>
                  <a:srgbClr val="22373A"/>
                </a:solidFill>
                <a:latin typeface="Tahoma"/>
                <a:cs typeface="Tahoma"/>
              </a:rPr>
              <a:t>wrong,</a:t>
            </a:r>
            <a:r>
              <a:rPr sz="1100" spc="15" dirty="0">
                <a:solidFill>
                  <a:srgbClr val="22373A"/>
                </a:solidFill>
                <a:latin typeface="Tahoma"/>
                <a:cs typeface="Tahoma"/>
              </a:rPr>
              <a:t> </a:t>
            </a:r>
            <a:r>
              <a:rPr sz="1100" spc="-25" dirty="0">
                <a:solidFill>
                  <a:srgbClr val="22373A"/>
                </a:solidFill>
                <a:latin typeface="Tahoma"/>
                <a:cs typeface="Tahoma"/>
              </a:rPr>
              <a:t>this</a:t>
            </a:r>
            <a:r>
              <a:rPr sz="1100" spc="15" dirty="0">
                <a:solidFill>
                  <a:srgbClr val="22373A"/>
                </a:solidFill>
                <a:latin typeface="Tahoma"/>
                <a:cs typeface="Tahoma"/>
              </a:rPr>
              <a:t> </a:t>
            </a:r>
            <a:r>
              <a:rPr sz="1100" spc="-35" dirty="0">
                <a:solidFill>
                  <a:srgbClr val="22373A"/>
                </a:solidFill>
                <a:latin typeface="Tahoma"/>
                <a:cs typeface="Tahoma"/>
              </a:rPr>
              <a:t>is</a:t>
            </a:r>
            <a:r>
              <a:rPr sz="1100" spc="15" dirty="0">
                <a:solidFill>
                  <a:srgbClr val="22373A"/>
                </a:solidFill>
                <a:latin typeface="Tahoma"/>
                <a:cs typeface="Tahoma"/>
              </a:rPr>
              <a:t> </a:t>
            </a:r>
            <a:r>
              <a:rPr sz="1100" spc="-55" dirty="0">
                <a:solidFill>
                  <a:srgbClr val="22373A"/>
                </a:solidFill>
                <a:latin typeface="Tahoma"/>
                <a:cs typeface="Tahoma"/>
              </a:rPr>
              <a:t>a</a:t>
            </a:r>
            <a:r>
              <a:rPr sz="1100" spc="15" dirty="0">
                <a:solidFill>
                  <a:srgbClr val="22373A"/>
                </a:solidFill>
                <a:latin typeface="Tahoma"/>
                <a:cs typeface="Tahoma"/>
              </a:rPr>
              <a:t> </a:t>
            </a:r>
            <a:r>
              <a:rPr sz="1100" spc="-60" dirty="0">
                <a:solidFill>
                  <a:srgbClr val="22373A"/>
                </a:solidFill>
                <a:latin typeface="Tahoma"/>
                <a:cs typeface="Tahoma"/>
              </a:rPr>
              <a:t>known</a:t>
            </a:r>
            <a:r>
              <a:rPr sz="1100" spc="20" dirty="0">
                <a:solidFill>
                  <a:srgbClr val="22373A"/>
                </a:solidFill>
                <a:latin typeface="Tahoma"/>
                <a:cs typeface="Tahoma"/>
              </a:rPr>
              <a:t> </a:t>
            </a:r>
            <a:r>
              <a:rPr sz="1100" spc="-40" dirty="0">
                <a:solidFill>
                  <a:srgbClr val="22373A"/>
                </a:solidFill>
                <a:latin typeface="Tahoma"/>
                <a:cs typeface="Tahoma"/>
              </a:rPr>
              <a:t>current</a:t>
            </a:r>
            <a:r>
              <a:rPr sz="1100" spc="20" dirty="0">
                <a:solidFill>
                  <a:srgbClr val="22373A"/>
                </a:solidFill>
                <a:latin typeface="Tahoma"/>
                <a:cs typeface="Tahoma"/>
              </a:rPr>
              <a:t> </a:t>
            </a:r>
            <a:r>
              <a:rPr sz="1100" spc="-55" dirty="0">
                <a:solidFill>
                  <a:srgbClr val="22373A"/>
                </a:solidFill>
                <a:latin typeface="Tahoma"/>
                <a:cs typeface="Tahoma"/>
              </a:rPr>
              <a:t>issue! </a:t>
            </a:r>
            <a:r>
              <a:rPr sz="1100" spc="-325" dirty="0">
                <a:solidFill>
                  <a:srgbClr val="22373A"/>
                </a:solidFill>
                <a:latin typeface="Tahoma"/>
                <a:cs typeface="Tahoma"/>
              </a:rPr>
              <a:t> </a:t>
            </a:r>
            <a:r>
              <a:rPr sz="1100" spc="-10" dirty="0">
                <a:solidFill>
                  <a:srgbClr val="22373A"/>
                </a:solidFill>
                <a:latin typeface="Tahoma"/>
                <a:cs typeface="Tahoma"/>
              </a:rPr>
              <a:t>Just</a:t>
            </a:r>
            <a:r>
              <a:rPr sz="1100" spc="10" dirty="0">
                <a:solidFill>
                  <a:srgbClr val="22373A"/>
                </a:solidFill>
                <a:latin typeface="Tahoma"/>
                <a:cs typeface="Tahoma"/>
              </a:rPr>
              <a:t> </a:t>
            </a:r>
            <a:r>
              <a:rPr sz="1100" spc="-40" dirty="0">
                <a:solidFill>
                  <a:srgbClr val="22373A"/>
                </a:solidFill>
                <a:latin typeface="Tahoma"/>
                <a:cs typeface="Tahoma"/>
              </a:rPr>
              <a:t>restart</a:t>
            </a:r>
            <a:r>
              <a:rPr sz="1100" spc="20" dirty="0">
                <a:solidFill>
                  <a:srgbClr val="22373A"/>
                </a:solidFill>
                <a:latin typeface="Tahoma"/>
                <a:cs typeface="Tahoma"/>
              </a:rPr>
              <a:t> </a:t>
            </a:r>
            <a:r>
              <a:rPr sz="1100" spc="-55" dirty="0">
                <a:solidFill>
                  <a:srgbClr val="22373A"/>
                </a:solidFill>
                <a:latin typeface="Tahoma"/>
                <a:cs typeface="Tahoma"/>
              </a:rPr>
              <a:t>your</a:t>
            </a:r>
            <a:r>
              <a:rPr sz="1100" spc="15" dirty="0">
                <a:solidFill>
                  <a:srgbClr val="22373A"/>
                </a:solidFill>
                <a:latin typeface="Tahoma"/>
                <a:cs typeface="Tahoma"/>
              </a:rPr>
              <a:t> </a:t>
            </a:r>
            <a:r>
              <a:rPr sz="1100" spc="20" dirty="0">
                <a:solidFill>
                  <a:srgbClr val="22373A"/>
                </a:solidFill>
                <a:latin typeface="Tahoma"/>
                <a:cs typeface="Tahoma"/>
              </a:rPr>
              <a:t>R </a:t>
            </a:r>
            <a:r>
              <a:rPr sz="1100" spc="-50" dirty="0">
                <a:solidFill>
                  <a:srgbClr val="22373A"/>
                </a:solidFill>
                <a:latin typeface="Tahoma"/>
                <a:cs typeface="Tahoma"/>
              </a:rPr>
              <a:t>(you</a:t>
            </a:r>
            <a:r>
              <a:rPr sz="1100" spc="15" dirty="0">
                <a:solidFill>
                  <a:srgbClr val="22373A"/>
                </a:solidFill>
                <a:latin typeface="Tahoma"/>
                <a:cs typeface="Tahoma"/>
              </a:rPr>
              <a:t> </a:t>
            </a:r>
            <a:r>
              <a:rPr sz="1100" spc="-25" dirty="0">
                <a:solidFill>
                  <a:srgbClr val="22373A"/>
                </a:solidFill>
                <a:latin typeface="Tahoma"/>
                <a:cs typeface="Tahoma"/>
              </a:rPr>
              <a:t>shouldn’t</a:t>
            </a:r>
            <a:r>
              <a:rPr sz="1100" spc="15" dirty="0">
                <a:solidFill>
                  <a:srgbClr val="22373A"/>
                </a:solidFill>
                <a:latin typeface="Tahoma"/>
                <a:cs typeface="Tahoma"/>
              </a:rPr>
              <a:t> </a:t>
            </a:r>
            <a:r>
              <a:rPr sz="1100" spc="-60" dirty="0">
                <a:solidFill>
                  <a:srgbClr val="22373A"/>
                </a:solidFill>
                <a:latin typeface="Tahoma"/>
                <a:cs typeface="Tahoma"/>
              </a:rPr>
              <a:t>lose</a:t>
            </a:r>
            <a:r>
              <a:rPr sz="1100" spc="20" dirty="0">
                <a:solidFill>
                  <a:srgbClr val="22373A"/>
                </a:solidFill>
                <a:latin typeface="Tahoma"/>
                <a:cs typeface="Tahoma"/>
              </a:rPr>
              <a:t> </a:t>
            </a:r>
            <a:r>
              <a:rPr sz="1100" spc="-55" dirty="0">
                <a:solidFill>
                  <a:srgbClr val="22373A"/>
                </a:solidFill>
                <a:latin typeface="Tahoma"/>
                <a:cs typeface="Tahoma"/>
              </a:rPr>
              <a:t>any</a:t>
            </a:r>
            <a:r>
              <a:rPr sz="1100" spc="15" dirty="0">
                <a:solidFill>
                  <a:srgbClr val="22373A"/>
                </a:solidFill>
                <a:latin typeface="Tahoma"/>
                <a:cs typeface="Tahoma"/>
              </a:rPr>
              <a:t> </a:t>
            </a:r>
            <a:r>
              <a:rPr sz="1100" spc="-35" dirty="0">
                <a:solidFill>
                  <a:srgbClr val="22373A"/>
                </a:solidFill>
                <a:latin typeface="Tahoma"/>
                <a:cs typeface="Tahoma"/>
              </a:rPr>
              <a:t>of</a:t>
            </a:r>
            <a:r>
              <a:rPr sz="1100" spc="10" dirty="0">
                <a:solidFill>
                  <a:srgbClr val="22373A"/>
                </a:solidFill>
                <a:latin typeface="Tahoma"/>
                <a:cs typeface="Tahoma"/>
              </a:rPr>
              <a:t> </a:t>
            </a:r>
            <a:r>
              <a:rPr sz="1100" spc="-50" dirty="0">
                <a:solidFill>
                  <a:srgbClr val="22373A"/>
                </a:solidFill>
                <a:latin typeface="Tahoma"/>
                <a:cs typeface="Tahoma"/>
              </a:rPr>
              <a:t>your</a:t>
            </a:r>
            <a:r>
              <a:rPr sz="1100" spc="15" dirty="0">
                <a:solidFill>
                  <a:srgbClr val="22373A"/>
                </a:solidFill>
                <a:latin typeface="Tahoma"/>
                <a:cs typeface="Tahoma"/>
              </a:rPr>
              <a:t> </a:t>
            </a:r>
            <a:r>
              <a:rPr sz="1100" spc="-50" dirty="0">
                <a:solidFill>
                  <a:srgbClr val="22373A"/>
                </a:solidFill>
                <a:latin typeface="Tahoma"/>
                <a:cs typeface="Tahoma"/>
              </a:rPr>
              <a:t>work)</a:t>
            </a:r>
            <a:endParaRPr sz="1100">
              <a:latin typeface="Tahoma"/>
              <a:cs typeface="Tahoma"/>
            </a:endParaRPr>
          </a:p>
          <a:p>
            <a:pPr marL="189230" marR="186055" indent="-177165">
              <a:lnSpc>
                <a:spcPct val="118000"/>
              </a:lnSpc>
              <a:buChar char="•"/>
              <a:tabLst>
                <a:tab pos="189865" algn="l"/>
              </a:tabLst>
            </a:pPr>
            <a:r>
              <a:rPr sz="1100" spc="-65" dirty="0">
                <a:solidFill>
                  <a:srgbClr val="22373A"/>
                </a:solidFill>
                <a:latin typeface="Tahoma"/>
                <a:cs typeface="Tahoma"/>
              </a:rPr>
              <a:t>If</a:t>
            </a:r>
            <a:r>
              <a:rPr sz="1100" spc="15" dirty="0">
                <a:solidFill>
                  <a:srgbClr val="22373A"/>
                </a:solidFill>
                <a:latin typeface="Tahoma"/>
                <a:cs typeface="Tahoma"/>
              </a:rPr>
              <a:t> </a:t>
            </a:r>
            <a:r>
              <a:rPr sz="1100" spc="-50" dirty="0">
                <a:solidFill>
                  <a:srgbClr val="22373A"/>
                </a:solidFill>
                <a:latin typeface="Tahoma"/>
                <a:cs typeface="Tahoma"/>
              </a:rPr>
              <a:t>your</a:t>
            </a:r>
            <a:r>
              <a:rPr sz="1100" spc="20" dirty="0">
                <a:solidFill>
                  <a:srgbClr val="22373A"/>
                </a:solidFill>
                <a:latin typeface="Tahoma"/>
                <a:cs typeface="Tahoma"/>
              </a:rPr>
              <a:t> </a:t>
            </a:r>
            <a:r>
              <a:rPr sz="1100" spc="-50" dirty="0">
                <a:solidFill>
                  <a:srgbClr val="22373A"/>
                </a:solidFill>
                <a:latin typeface="Tahoma"/>
                <a:cs typeface="Tahoma"/>
              </a:rPr>
              <a:t>models</a:t>
            </a:r>
            <a:r>
              <a:rPr sz="1100" spc="20" dirty="0">
                <a:solidFill>
                  <a:srgbClr val="22373A"/>
                </a:solidFill>
                <a:latin typeface="Tahoma"/>
                <a:cs typeface="Tahoma"/>
              </a:rPr>
              <a:t> </a:t>
            </a:r>
            <a:r>
              <a:rPr sz="1100" spc="-75" dirty="0">
                <a:solidFill>
                  <a:srgbClr val="22373A"/>
                </a:solidFill>
                <a:latin typeface="Tahoma"/>
                <a:cs typeface="Tahoma"/>
              </a:rPr>
              <a:t>are</a:t>
            </a:r>
            <a:r>
              <a:rPr sz="1100" spc="20" dirty="0">
                <a:solidFill>
                  <a:srgbClr val="22373A"/>
                </a:solidFill>
                <a:latin typeface="Tahoma"/>
                <a:cs typeface="Tahoma"/>
              </a:rPr>
              <a:t> </a:t>
            </a:r>
            <a:r>
              <a:rPr sz="1100" spc="-30" dirty="0">
                <a:solidFill>
                  <a:srgbClr val="22373A"/>
                </a:solidFill>
                <a:latin typeface="Tahoma"/>
                <a:cs typeface="Tahoma"/>
              </a:rPr>
              <a:t>failing</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60" dirty="0">
                <a:solidFill>
                  <a:srgbClr val="22373A"/>
                </a:solidFill>
                <a:latin typeface="Tahoma"/>
                <a:cs typeface="Tahoma"/>
              </a:rPr>
              <a:t>converge</a:t>
            </a:r>
            <a:r>
              <a:rPr sz="1100" spc="25" dirty="0">
                <a:solidFill>
                  <a:srgbClr val="22373A"/>
                </a:solidFill>
                <a:latin typeface="Tahoma"/>
                <a:cs typeface="Tahoma"/>
              </a:rPr>
              <a:t> </a:t>
            </a:r>
            <a:r>
              <a:rPr sz="1100" spc="-55" dirty="0">
                <a:solidFill>
                  <a:srgbClr val="22373A"/>
                </a:solidFill>
                <a:latin typeface="Tahoma"/>
                <a:cs typeface="Tahoma"/>
              </a:rPr>
              <a:t>properly,</a:t>
            </a:r>
            <a:r>
              <a:rPr sz="1100" spc="20" dirty="0">
                <a:solidFill>
                  <a:srgbClr val="22373A"/>
                </a:solidFill>
                <a:latin typeface="Tahoma"/>
                <a:cs typeface="Tahoma"/>
              </a:rPr>
              <a:t> </a:t>
            </a:r>
            <a:r>
              <a:rPr sz="1100" spc="-45" dirty="0">
                <a:solidFill>
                  <a:srgbClr val="22373A"/>
                </a:solidFill>
                <a:latin typeface="Tahoma"/>
                <a:cs typeface="Tahoma"/>
              </a:rPr>
              <a:t>consider </a:t>
            </a:r>
            <a:r>
              <a:rPr sz="1100" spc="-40" dirty="0">
                <a:solidFill>
                  <a:srgbClr val="22373A"/>
                </a:solidFill>
                <a:latin typeface="Tahoma"/>
                <a:cs typeface="Tahoma"/>
              </a:rPr>
              <a:t> </a:t>
            </a:r>
            <a:r>
              <a:rPr sz="1100" spc="-55" dirty="0">
                <a:solidFill>
                  <a:srgbClr val="22373A"/>
                </a:solidFill>
                <a:latin typeface="Tahoma"/>
                <a:cs typeface="Tahoma"/>
              </a:rPr>
              <a:t>whether</a:t>
            </a:r>
            <a:r>
              <a:rPr sz="1100" spc="15" dirty="0">
                <a:solidFill>
                  <a:srgbClr val="22373A"/>
                </a:solidFill>
                <a:latin typeface="Tahoma"/>
                <a:cs typeface="Tahoma"/>
              </a:rPr>
              <a:t> </a:t>
            </a:r>
            <a:r>
              <a:rPr sz="1100" spc="-65" dirty="0">
                <a:solidFill>
                  <a:srgbClr val="22373A"/>
                </a:solidFill>
                <a:latin typeface="Tahoma"/>
                <a:cs typeface="Tahoma"/>
              </a:rPr>
              <a:t>you</a:t>
            </a:r>
            <a:r>
              <a:rPr sz="1100" spc="20" dirty="0">
                <a:solidFill>
                  <a:srgbClr val="22373A"/>
                </a:solidFill>
                <a:latin typeface="Tahoma"/>
                <a:cs typeface="Tahoma"/>
              </a:rPr>
              <a:t> </a:t>
            </a:r>
            <a:r>
              <a:rPr sz="1100" spc="-75" dirty="0">
                <a:solidFill>
                  <a:srgbClr val="22373A"/>
                </a:solidFill>
                <a:latin typeface="Tahoma"/>
                <a:cs typeface="Tahoma"/>
              </a:rPr>
              <a:t>need</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40" dirty="0">
                <a:solidFill>
                  <a:srgbClr val="22373A"/>
                </a:solidFill>
                <a:latin typeface="Tahoma"/>
                <a:cs typeface="Tahoma"/>
              </a:rPr>
              <a:t>adjust</a:t>
            </a:r>
            <a:r>
              <a:rPr sz="1100" spc="15" dirty="0">
                <a:solidFill>
                  <a:srgbClr val="22373A"/>
                </a:solidFill>
                <a:latin typeface="Tahoma"/>
                <a:cs typeface="Tahoma"/>
              </a:rPr>
              <a:t> </a:t>
            </a:r>
            <a:r>
              <a:rPr sz="1100" spc="-50" dirty="0">
                <a:solidFill>
                  <a:srgbClr val="22373A"/>
                </a:solidFill>
                <a:latin typeface="Tahoma"/>
                <a:cs typeface="Tahoma"/>
              </a:rPr>
              <a:t>your</a:t>
            </a:r>
            <a:r>
              <a:rPr sz="1100" spc="15" dirty="0">
                <a:solidFill>
                  <a:srgbClr val="22373A"/>
                </a:solidFill>
                <a:latin typeface="Tahoma"/>
                <a:cs typeface="Tahoma"/>
              </a:rPr>
              <a:t> </a:t>
            </a:r>
            <a:r>
              <a:rPr sz="1100" spc="-50" dirty="0">
                <a:solidFill>
                  <a:srgbClr val="22373A"/>
                </a:solidFill>
                <a:latin typeface="Tahoma"/>
                <a:cs typeface="Tahoma"/>
              </a:rPr>
              <a:t>priors,</a:t>
            </a:r>
            <a:r>
              <a:rPr sz="1100" spc="20" dirty="0">
                <a:solidFill>
                  <a:srgbClr val="22373A"/>
                </a:solidFill>
                <a:latin typeface="Tahoma"/>
                <a:cs typeface="Tahoma"/>
              </a:rPr>
              <a:t> </a:t>
            </a:r>
            <a:r>
              <a:rPr sz="1100" spc="-60" dirty="0">
                <a:solidFill>
                  <a:srgbClr val="22373A"/>
                </a:solidFill>
                <a:latin typeface="Tahoma"/>
                <a:cs typeface="Tahoma"/>
              </a:rPr>
              <a:t>or</a:t>
            </a:r>
            <a:r>
              <a:rPr sz="1100" spc="20" dirty="0">
                <a:solidFill>
                  <a:srgbClr val="22373A"/>
                </a:solidFill>
                <a:latin typeface="Tahoma"/>
                <a:cs typeface="Tahoma"/>
              </a:rPr>
              <a:t> </a:t>
            </a:r>
            <a:r>
              <a:rPr sz="1100" spc="-10" dirty="0">
                <a:solidFill>
                  <a:srgbClr val="22373A"/>
                </a:solidFill>
                <a:latin typeface="Tahoma"/>
                <a:cs typeface="Tahoma"/>
              </a:rPr>
              <a:t>if</a:t>
            </a:r>
            <a:r>
              <a:rPr sz="1100" spc="20" dirty="0">
                <a:solidFill>
                  <a:srgbClr val="22373A"/>
                </a:solidFill>
                <a:latin typeface="Tahoma"/>
                <a:cs typeface="Tahoma"/>
              </a:rPr>
              <a:t> </a:t>
            </a:r>
            <a:r>
              <a:rPr sz="1100" spc="-70" dirty="0">
                <a:solidFill>
                  <a:srgbClr val="22373A"/>
                </a:solidFill>
                <a:latin typeface="Tahoma"/>
                <a:cs typeface="Tahoma"/>
              </a:rPr>
              <a:t>more</a:t>
            </a:r>
            <a:r>
              <a:rPr sz="1100" spc="15" dirty="0">
                <a:solidFill>
                  <a:srgbClr val="22373A"/>
                </a:solidFill>
                <a:latin typeface="Tahoma"/>
                <a:cs typeface="Tahoma"/>
              </a:rPr>
              <a:t> </a:t>
            </a:r>
            <a:r>
              <a:rPr sz="1100" spc="-45" dirty="0">
                <a:solidFill>
                  <a:srgbClr val="22373A"/>
                </a:solidFill>
                <a:latin typeface="Tahoma"/>
                <a:cs typeface="Tahoma"/>
              </a:rPr>
              <a:t>model </a:t>
            </a:r>
            <a:r>
              <a:rPr sz="1100" spc="-330" dirty="0">
                <a:solidFill>
                  <a:srgbClr val="22373A"/>
                </a:solidFill>
                <a:latin typeface="Tahoma"/>
                <a:cs typeface="Tahoma"/>
              </a:rPr>
              <a:t> </a:t>
            </a:r>
            <a:r>
              <a:rPr sz="1100" spc="-35" dirty="0">
                <a:solidFill>
                  <a:srgbClr val="22373A"/>
                </a:solidFill>
                <a:latin typeface="Tahoma"/>
                <a:cs typeface="Tahoma"/>
              </a:rPr>
              <a:t>iterations</a:t>
            </a:r>
            <a:r>
              <a:rPr sz="1100" spc="10" dirty="0">
                <a:solidFill>
                  <a:srgbClr val="22373A"/>
                </a:solidFill>
                <a:latin typeface="Tahoma"/>
                <a:cs typeface="Tahoma"/>
              </a:rPr>
              <a:t> </a:t>
            </a:r>
            <a:r>
              <a:rPr sz="1100" spc="-30" dirty="0">
                <a:solidFill>
                  <a:srgbClr val="22373A"/>
                </a:solidFill>
                <a:latin typeface="Tahoma"/>
                <a:cs typeface="Tahoma"/>
              </a:rPr>
              <a:t>might</a:t>
            </a:r>
            <a:r>
              <a:rPr sz="1100" spc="20" dirty="0">
                <a:solidFill>
                  <a:srgbClr val="22373A"/>
                </a:solidFill>
                <a:latin typeface="Tahoma"/>
                <a:cs typeface="Tahoma"/>
              </a:rPr>
              <a:t> </a:t>
            </a:r>
            <a:r>
              <a:rPr sz="1100" spc="-50" dirty="0">
                <a:solidFill>
                  <a:srgbClr val="22373A"/>
                </a:solidFill>
                <a:latin typeface="Tahoma"/>
                <a:cs typeface="Tahoma"/>
              </a:rPr>
              <a:t>help</a:t>
            </a:r>
            <a:endParaRPr sz="1100">
              <a:latin typeface="Tahoma"/>
              <a:cs typeface="Tahoma"/>
            </a:endParaRPr>
          </a:p>
        </p:txBody>
      </p:sp>
    </p:spTree>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098550" cy="207645"/>
          </a:xfrm>
          <a:prstGeom prst="rect">
            <a:avLst/>
          </a:prstGeom>
        </p:spPr>
        <p:txBody>
          <a:bodyPr vert="horz" wrap="square" lIns="0" tIns="12065" rIns="0" bIns="0" rtlCol="0">
            <a:spAutoFit/>
          </a:bodyPr>
          <a:lstStyle/>
          <a:p>
            <a:pPr marL="12700">
              <a:lnSpc>
                <a:spcPct val="100000"/>
              </a:lnSpc>
              <a:spcBef>
                <a:spcPts val="95"/>
              </a:spcBef>
            </a:pPr>
            <a:r>
              <a:rPr sz="1200" spc="-30" dirty="0">
                <a:solidFill>
                  <a:srgbClr val="F9F9F9"/>
                </a:solidFill>
              </a:rPr>
              <a:t>Further</a:t>
            </a:r>
            <a:r>
              <a:rPr sz="1200" spc="45" dirty="0">
                <a:solidFill>
                  <a:srgbClr val="F9F9F9"/>
                </a:solidFill>
              </a:rPr>
              <a:t> </a:t>
            </a:r>
            <a:r>
              <a:rPr sz="1200" spc="-50" dirty="0">
                <a:solidFill>
                  <a:srgbClr val="F9F9F9"/>
                </a:solidFill>
              </a:rPr>
              <a:t>reading</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73</a:t>
            </a:r>
          </a:p>
        </p:txBody>
      </p:sp>
      <p:sp>
        <p:nvSpPr>
          <p:cNvPr id="3" name="object 3"/>
          <p:cNvSpPr txBox="1"/>
          <p:nvPr/>
        </p:nvSpPr>
        <p:spPr>
          <a:xfrm>
            <a:off x="456704" y="721887"/>
            <a:ext cx="3769995" cy="2120900"/>
          </a:xfrm>
          <a:prstGeom prst="rect">
            <a:avLst/>
          </a:prstGeom>
        </p:spPr>
        <p:txBody>
          <a:bodyPr vert="horz" wrap="square" lIns="0" tIns="12700" rIns="0" bIns="0" rtlCol="0">
            <a:spAutoFit/>
          </a:bodyPr>
          <a:lstStyle/>
          <a:p>
            <a:pPr marL="180340" marR="68580" indent="-168275" algn="just">
              <a:lnSpc>
                <a:spcPct val="114599"/>
              </a:lnSpc>
              <a:spcBef>
                <a:spcPts val="100"/>
              </a:spcBef>
              <a:buFont typeface="Tahoma"/>
              <a:buChar char="•"/>
              <a:tabLst>
                <a:tab pos="180975" algn="l"/>
              </a:tabLst>
            </a:pPr>
            <a:r>
              <a:rPr sz="1000" b="1" spc="5" dirty="0">
                <a:solidFill>
                  <a:srgbClr val="22373A"/>
                </a:solidFill>
                <a:latin typeface="Arial"/>
                <a:cs typeface="Arial"/>
                <a:hlinkClick r:id="rId2"/>
              </a:rPr>
              <a:t>https://xcelab.net/rm/statistical-rethinking/ </a:t>
            </a:r>
            <a:r>
              <a:rPr sz="1000" spc="-35" dirty="0">
                <a:solidFill>
                  <a:srgbClr val="22373A"/>
                </a:solidFill>
                <a:latin typeface="Tahoma"/>
                <a:cs typeface="Tahoma"/>
              </a:rPr>
              <a:t>- the </a:t>
            </a:r>
            <a:r>
              <a:rPr sz="1000" spc="-50" dirty="0">
                <a:solidFill>
                  <a:srgbClr val="22373A"/>
                </a:solidFill>
                <a:latin typeface="Tahoma"/>
                <a:cs typeface="Tahoma"/>
              </a:rPr>
              <a:t>website </a:t>
            </a:r>
            <a:r>
              <a:rPr sz="1000" spc="-40" dirty="0">
                <a:solidFill>
                  <a:srgbClr val="22373A"/>
                </a:solidFill>
                <a:latin typeface="Tahoma"/>
                <a:cs typeface="Tahoma"/>
              </a:rPr>
              <a:t>for </a:t>
            </a:r>
            <a:r>
              <a:rPr sz="1000" spc="-35" dirty="0">
                <a:solidFill>
                  <a:srgbClr val="22373A"/>
                </a:solidFill>
                <a:latin typeface="Tahoma"/>
                <a:cs typeface="Tahoma"/>
              </a:rPr>
              <a:t> the </a:t>
            </a:r>
            <a:r>
              <a:rPr sz="1000" spc="-15" dirty="0">
                <a:solidFill>
                  <a:srgbClr val="22373A"/>
                </a:solidFill>
                <a:latin typeface="Tahoma"/>
                <a:cs typeface="Tahoma"/>
              </a:rPr>
              <a:t>Statistical </a:t>
            </a:r>
            <a:r>
              <a:rPr sz="1000" spc="-30" dirty="0">
                <a:solidFill>
                  <a:srgbClr val="22373A"/>
                </a:solidFill>
                <a:latin typeface="Tahoma"/>
                <a:cs typeface="Tahoma"/>
              </a:rPr>
              <a:t>Rethinking </a:t>
            </a:r>
            <a:r>
              <a:rPr sz="1000" spc="-25" dirty="0">
                <a:solidFill>
                  <a:srgbClr val="22373A"/>
                </a:solidFill>
                <a:latin typeface="Tahoma"/>
                <a:cs typeface="Tahoma"/>
              </a:rPr>
              <a:t>book, </a:t>
            </a:r>
            <a:r>
              <a:rPr sz="1000" spc="-35" dirty="0">
                <a:solidFill>
                  <a:srgbClr val="22373A"/>
                </a:solidFill>
                <a:latin typeface="Tahoma"/>
                <a:cs typeface="Tahoma"/>
              </a:rPr>
              <a:t>which is </a:t>
            </a:r>
            <a:r>
              <a:rPr sz="1000" spc="-50" dirty="0">
                <a:solidFill>
                  <a:srgbClr val="22373A"/>
                </a:solidFill>
                <a:latin typeface="Tahoma"/>
                <a:cs typeface="Tahoma"/>
              </a:rPr>
              <a:t>a </a:t>
            </a:r>
            <a:r>
              <a:rPr sz="1000" spc="-40" dirty="0">
                <a:solidFill>
                  <a:srgbClr val="22373A"/>
                </a:solidFill>
                <a:latin typeface="Tahoma"/>
                <a:cs typeface="Tahoma"/>
              </a:rPr>
              <a:t>great </a:t>
            </a:r>
            <a:r>
              <a:rPr sz="1000" spc="-20" dirty="0">
                <a:solidFill>
                  <a:srgbClr val="22373A"/>
                </a:solidFill>
                <a:latin typeface="Tahoma"/>
                <a:cs typeface="Tahoma"/>
              </a:rPr>
              <a:t>intro </a:t>
            </a:r>
            <a:r>
              <a:rPr sz="1000" spc="-10" dirty="0">
                <a:solidFill>
                  <a:srgbClr val="22373A"/>
                </a:solidFill>
                <a:latin typeface="Tahoma"/>
                <a:cs typeface="Tahoma"/>
              </a:rPr>
              <a:t>to </a:t>
            </a:r>
            <a:r>
              <a:rPr sz="1000" spc="-40" dirty="0">
                <a:solidFill>
                  <a:srgbClr val="22373A"/>
                </a:solidFill>
                <a:latin typeface="Tahoma"/>
                <a:cs typeface="Tahoma"/>
              </a:rPr>
              <a:t>Bayesian </a:t>
            </a:r>
            <a:r>
              <a:rPr sz="1000" spc="-35" dirty="0">
                <a:solidFill>
                  <a:srgbClr val="22373A"/>
                </a:solidFill>
                <a:latin typeface="Tahoma"/>
                <a:cs typeface="Tahoma"/>
              </a:rPr>
              <a:t> </a:t>
            </a:r>
            <a:r>
              <a:rPr sz="1000" spc="-40" dirty="0">
                <a:solidFill>
                  <a:srgbClr val="22373A"/>
                </a:solidFill>
                <a:latin typeface="Tahoma"/>
                <a:cs typeface="Tahoma"/>
              </a:rPr>
              <a:t>analysis</a:t>
            </a:r>
            <a:r>
              <a:rPr sz="1000" spc="15" dirty="0">
                <a:solidFill>
                  <a:srgbClr val="22373A"/>
                </a:solidFill>
                <a:latin typeface="Tahoma"/>
                <a:cs typeface="Tahoma"/>
              </a:rPr>
              <a:t> </a:t>
            </a:r>
            <a:r>
              <a:rPr sz="1000" spc="-5" dirty="0">
                <a:solidFill>
                  <a:srgbClr val="22373A"/>
                </a:solidFill>
                <a:latin typeface="Tahoma"/>
                <a:cs typeface="Tahoma"/>
              </a:rPr>
              <a:t>if</a:t>
            </a:r>
            <a:r>
              <a:rPr sz="1000" spc="25" dirty="0">
                <a:solidFill>
                  <a:srgbClr val="22373A"/>
                </a:solidFill>
                <a:latin typeface="Tahoma"/>
                <a:cs typeface="Tahoma"/>
              </a:rPr>
              <a:t> </a:t>
            </a:r>
            <a:r>
              <a:rPr sz="1000" spc="-35" dirty="0">
                <a:solidFill>
                  <a:srgbClr val="22373A"/>
                </a:solidFill>
                <a:latin typeface="Tahoma"/>
                <a:cs typeface="Tahoma"/>
              </a:rPr>
              <a:t>you’re</a:t>
            </a:r>
            <a:r>
              <a:rPr sz="1000" spc="20" dirty="0">
                <a:solidFill>
                  <a:srgbClr val="22373A"/>
                </a:solidFill>
                <a:latin typeface="Tahoma"/>
                <a:cs typeface="Tahoma"/>
              </a:rPr>
              <a:t> </a:t>
            </a:r>
            <a:r>
              <a:rPr sz="1000" spc="-45" dirty="0">
                <a:solidFill>
                  <a:srgbClr val="22373A"/>
                </a:solidFill>
                <a:latin typeface="Tahoma"/>
                <a:cs typeface="Tahoma"/>
              </a:rPr>
              <a:t>interested</a:t>
            </a:r>
            <a:r>
              <a:rPr sz="1000" spc="20" dirty="0">
                <a:solidFill>
                  <a:srgbClr val="22373A"/>
                </a:solidFill>
                <a:latin typeface="Tahoma"/>
                <a:cs typeface="Tahoma"/>
              </a:rPr>
              <a:t> </a:t>
            </a:r>
            <a:r>
              <a:rPr sz="1000" spc="-20" dirty="0">
                <a:solidFill>
                  <a:srgbClr val="22373A"/>
                </a:solidFill>
                <a:latin typeface="Tahoma"/>
                <a:cs typeface="Tahoma"/>
              </a:rPr>
              <a:t>in</a:t>
            </a:r>
            <a:r>
              <a:rPr sz="1000" spc="15" dirty="0">
                <a:solidFill>
                  <a:srgbClr val="22373A"/>
                </a:solidFill>
                <a:latin typeface="Tahoma"/>
                <a:cs typeface="Tahoma"/>
              </a:rPr>
              <a:t> </a:t>
            </a:r>
            <a:r>
              <a:rPr sz="1000" spc="-45" dirty="0">
                <a:solidFill>
                  <a:srgbClr val="22373A"/>
                </a:solidFill>
                <a:latin typeface="Tahoma"/>
                <a:cs typeface="Tahoma"/>
              </a:rPr>
              <a:t>learning</a:t>
            </a:r>
            <a:r>
              <a:rPr sz="1000" spc="25" dirty="0">
                <a:solidFill>
                  <a:srgbClr val="22373A"/>
                </a:solidFill>
                <a:latin typeface="Tahoma"/>
                <a:cs typeface="Tahoma"/>
              </a:rPr>
              <a:t> </a:t>
            </a:r>
            <a:r>
              <a:rPr sz="1000" spc="-60" dirty="0">
                <a:solidFill>
                  <a:srgbClr val="22373A"/>
                </a:solidFill>
                <a:latin typeface="Tahoma"/>
                <a:cs typeface="Tahoma"/>
              </a:rPr>
              <a:t>more</a:t>
            </a:r>
            <a:r>
              <a:rPr sz="1000" spc="20" dirty="0">
                <a:solidFill>
                  <a:srgbClr val="22373A"/>
                </a:solidFill>
                <a:latin typeface="Tahoma"/>
                <a:cs typeface="Tahoma"/>
              </a:rPr>
              <a:t> </a:t>
            </a:r>
            <a:r>
              <a:rPr sz="1000" spc="-30" dirty="0">
                <a:solidFill>
                  <a:srgbClr val="22373A"/>
                </a:solidFill>
                <a:latin typeface="Tahoma"/>
                <a:cs typeface="Tahoma"/>
              </a:rPr>
              <a:t>about</a:t>
            </a:r>
            <a:r>
              <a:rPr sz="1000" spc="20" dirty="0">
                <a:solidFill>
                  <a:srgbClr val="22373A"/>
                </a:solidFill>
                <a:latin typeface="Tahoma"/>
                <a:cs typeface="Tahoma"/>
              </a:rPr>
              <a:t> </a:t>
            </a:r>
            <a:r>
              <a:rPr sz="1000" spc="-20" dirty="0">
                <a:solidFill>
                  <a:srgbClr val="22373A"/>
                </a:solidFill>
                <a:latin typeface="Tahoma"/>
                <a:cs typeface="Tahoma"/>
              </a:rPr>
              <a:t>this</a:t>
            </a:r>
            <a:r>
              <a:rPr sz="1000" spc="20" dirty="0">
                <a:solidFill>
                  <a:srgbClr val="22373A"/>
                </a:solidFill>
                <a:latin typeface="Tahoma"/>
                <a:cs typeface="Tahoma"/>
              </a:rPr>
              <a:t> </a:t>
            </a:r>
            <a:r>
              <a:rPr sz="1000" spc="-20" dirty="0">
                <a:solidFill>
                  <a:srgbClr val="22373A"/>
                </a:solidFill>
                <a:latin typeface="Tahoma"/>
                <a:cs typeface="Tahoma"/>
              </a:rPr>
              <a:t>topic.</a:t>
            </a:r>
            <a:endParaRPr sz="1000">
              <a:latin typeface="Tahoma"/>
              <a:cs typeface="Tahoma"/>
            </a:endParaRPr>
          </a:p>
          <a:p>
            <a:pPr marL="180340" marR="86360" indent="-168275" algn="just">
              <a:lnSpc>
                <a:spcPct val="114599"/>
              </a:lnSpc>
              <a:buFont typeface="Tahoma"/>
              <a:buChar char="•"/>
              <a:tabLst>
                <a:tab pos="180975" algn="l"/>
              </a:tabLst>
            </a:pPr>
            <a:r>
              <a:rPr sz="1000" b="1" dirty="0">
                <a:solidFill>
                  <a:srgbClr val="22373A"/>
                </a:solidFill>
                <a:latin typeface="Arial"/>
                <a:cs typeface="Arial"/>
                <a:hlinkClick r:id="rId3"/>
              </a:rPr>
              <a:t>https://github.com/rmcelreath/statrethinking_winter2019 </a:t>
            </a:r>
            <a:r>
              <a:rPr sz="1000" spc="-35" dirty="0">
                <a:solidFill>
                  <a:srgbClr val="22373A"/>
                </a:solidFill>
                <a:latin typeface="Tahoma"/>
                <a:cs typeface="Tahoma"/>
              </a:rPr>
              <a:t>- </a:t>
            </a:r>
            <a:r>
              <a:rPr sz="1000" spc="-300" dirty="0">
                <a:solidFill>
                  <a:srgbClr val="22373A"/>
                </a:solidFill>
                <a:latin typeface="Tahoma"/>
                <a:cs typeface="Tahoma"/>
              </a:rPr>
              <a:t> </a:t>
            </a:r>
            <a:r>
              <a:rPr sz="1000" spc="-35" dirty="0">
                <a:solidFill>
                  <a:srgbClr val="22373A"/>
                </a:solidFill>
                <a:latin typeface="Tahoma"/>
                <a:cs typeface="Tahoma"/>
              </a:rPr>
              <a:t>lecture</a:t>
            </a:r>
            <a:r>
              <a:rPr sz="1000" spc="10" dirty="0">
                <a:solidFill>
                  <a:srgbClr val="22373A"/>
                </a:solidFill>
                <a:latin typeface="Tahoma"/>
                <a:cs typeface="Tahoma"/>
              </a:rPr>
              <a:t> </a:t>
            </a:r>
            <a:r>
              <a:rPr sz="1000" spc="-40" dirty="0">
                <a:solidFill>
                  <a:srgbClr val="22373A"/>
                </a:solidFill>
                <a:latin typeface="Tahoma"/>
                <a:cs typeface="Tahoma"/>
              </a:rPr>
              <a:t>slides</a:t>
            </a:r>
            <a:r>
              <a:rPr sz="1000" spc="15" dirty="0">
                <a:solidFill>
                  <a:srgbClr val="22373A"/>
                </a:solidFill>
                <a:latin typeface="Tahoma"/>
                <a:cs typeface="Tahoma"/>
              </a:rPr>
              <a:t> </a:t>
            </a:r>
            <a:r>
              <a:rPr sz="1000" spc="-50" dirty="0">
                <a:solidFill>
                  <a:srgbClr val="22373A"/>
                </a:solidFill>
                <a:latin typeface="Tahoma"/>
                <a:cs typeface="Tahoma"/>
              </a:rPr>
              <a:t>and</a:t>
            </a:r>
            <a:r>
              <a:rPr sz="1000" spc="15" dirty="0">
                <a:solidFill>
                  <a:srgbClr val="22373A"/>
                </a:solidFill>
                <a:latin typeface="Tahoma"/>
                <a:cs typeface="Tahoma"/>
              </a:rPr>
              <a:t> </a:t>
            </a:r>
            <a:r>
              <a:rPr sz="1000" spc="-45" dirty="0">
                <a:solidFill>
                  <a:srgbClr val="22373A"/>
                </a:solidFill>
                <a:latin typeface="Tahoma"/>
                <a:cs typeface="Tahoma"/>
              </a:rPr>
              <a:t>videos</a:t>
            </a:r>
            <a:r>
              <a:rPr sz="1000" spc="10" dirty="0">
                <a:solidFill>
                  <a:srgbClr val="22373A"/>
                </a:solidFill>
                <a:latin typeface="Tahoma"/>
                <a:cs typeface="Tahoma"/>
              </a:rPr>
              <a:t> </a:t>
            </a:r>
            <a:r>
              <a:rPr sz="1000" spc="-40" dirty="0">
                <a:solidFill>
                  <a:srgbClr val="22373A"/>
                </a:solidFill>
                <a:latin typeface="Tahoma"/>
                <a:cs typeface="Tahoma"/>
              </a:rPr>
              <a:t>for</a:t>
            </a:r>
            <a:r>
              <a:rPr sz="1000" spc="15" dirty="0">
                <a:solidFill>
                  <a:srgbClr val="22373A"/>
                </a:solidFill>
                <a:latin typeface="Tahoma"/>
                <a:cs typeface="Tahoma"/>
              </a:rPr>
              <a:t> </a:t>
            </a:r>
            <a:r>
              <a:rPr sz="1000" spc="-35" dirty="0">
                <a:solidFill>
                  <a:srgbClr val="22373A"/>
                </a:solidFill>
                <a:latin typeface="Tahoma"/>
                <a:cs typeface="Tahoma"/>
              </a:rPr>
              <a:t>the</a:t>
            </a:r>
            <a:r>
              <a:rPr sz="1000" spc="20" dirty="0">
                <a:solidFill>
                  <a:srgbClr val="22373A"/>
                </a:solidFill>
                <a:latin typeface="Tahoma"/>
                <a:cs typeface="Tahoma"/>
              </a:rPr>
              <a:t> </a:t>
            </a:r>
            <a:r>
              <a:rPr sz="1000" spc="-45" dirty="0">
                <a:solidFill>
                  <a:srgbClr val="22373A"/>
                </a:solidFill>
                <a:latin typeface="Tahoma"/>
                <a:cs typeface="Tahoma"/>
              </a:rPr>
              <a:t>whole</a:t>
            </a:r>
            <a:r>
              <a:rPr sz="1000" spc="15" dirty="0">
                <a:solidFill>
                  <a:srgbClr val="22373A"/>
                </a:solidFill>
                <a:latin typeface="Tahoma"/>
                <a:cs typeface="Tahoma"/>
              </a:rPr>
              <a:t> </a:t>
            </a:r>
            <a:r>
              <a:rPr sz="1000" spc="-25" dirty="0">
                <a:solidFill>
                  <a:srgbClr val="22373A"/>
                </a:solidFill>
                <a:latin typeface="Tahoma"/>
                <a:cs typeface="Tahoma"/>
              </a:rPr>
              <a:t>book.</a:t>
            </a:r>
            <a:endParaRPr sz="1000">
              <a:latin typeface="Tahoma"/>
              <a:cs typeface="Tahoma"/>
            </a:endParaRPr>
          </a:p>
          <a:p>
            <a:pPr marL="180340" indent="-168275">
              <a:lnSpc>
                <a:spcPct val="100000"/>
              </a:lnSpc>
              <a:spcBef>
                <a:spcPts val="175"/>
              </a:spcBef>
              <a:buFont typeface="Tahoma"/>
              <a:buChar char="•"/>
              <a:tabLst>
                <a:tab pos="180975" algn="l"/>
              </a:tabLst>
            </a:pPr>
            <a:r>
              <a:rPr sz="1000" b="1" spc="-25" dirty="0">
                <a:solidFill>
                  <a:srgbClr val="22373A"/>
                </a:solidFill>
                <a:latin typeface="Arial"/>
                <a:cs typeface="Arial"/>
                <a:hlinkClick r:id="rId4"/>
              </a:rPr>
              <a:t>https:</a:t>
            </a:r>
            <a:endParaRPr sz="1000">
              <a:latin typeface="Arial"/>
              <a:cs typeface="Arial"/>
            </a:endParaRPr>
          </a:p>
          <a:p>
            <a:pPr marL="180340" marR="45085">
              <a:lnSpc>
                <a:spcPct val="114599"/>
              </a:lnSpc>
            </a:pPr>
            <a:r>
              <a:rPr sz="1000" b="1" dirty="0">
                <a:solidFill>
                  <a:srgbClr val="22373A"/>
                </a:solidFill>
                <a:latin typeface="Arial"/>
                <a:cs typeface="Arial"/>
                <a:hlinkClick r:id="rId4"/>
              </a:rPr>
              <a:t>//bookdown.org/ajkurz/Statistical_Rethinking_recoded/</a:t>
            </a:r>
            <a:r>
              <a:rPr sz="1000" b="1" spc="75" dirty="0">
                <a:solidFill>
                  <a:srgbClr val="22373A"/>
                </a:solidFill>
                <a:latin typeface="Arial"/>
                <a:cs typeface="Arial"/>
                <a:hlinkClick r:id="rId4"/>
              </a:rPr>
              <a:t> </a:t>
            </a:r>
            <a:r>
              <a:rPr sz="1000" spc="-35" dirty="0">
                <a:solidFill>
                  <a:srgbClr val="22373A"/>
                </a:solidFill>
                <a:latin typeface="Tahoma"/>
                <a:cs typeface="Tahoma"/>
              </a:rPr>
              <a:t>- </a:t>
            </a:r>
            <a:r>
              <a:rPr sz="1000" spc="-30" dirty="0">
                <a:solidFill>
                  <a:srgbClr val="22373A"/>
                </a:solidFill>
                <a:latin typeface="Tahoma"/>
                <a:cs typeface="Tahoma"/>
              </a:rPr>
              <a:t> </a:t>
            </a:r>
            <a:r>
              <a:rPr sz="1000" spc="-35" dirty="0">
                <a:solidFill>
                  <a:srgbClr val="22373A"/>
                </a:solidFill>
                <a:latin typeface="Tahoma"/>
                <a:cs typeface="Tahoma"/>
              </a:rPr>
              <a:t>the</a:t>
            </a:r>
            <a:r>
              <a:rPr sz="1000" spc="20" dirty="0">
                <a:solidFill>
                  <a:srgbClr val="22373A"/>
                </a:solidFill>
                <a:latin typeface="Tahoma"/>
                <a:cs typeface="Tahoma"/>
              </a:rPr>
              <a:t> </a:t>
            </a:r>
            <a:r>
              <a:rPr sz="1000" spc="-30" dirty="0">
                <a:solidFill>
                  <a:srgbClr val="22373A"/>
                </a:solidFill>
                <a:latin typeface="Tahoma"/>
                <a:cs typeface="Tahoma"/>
              </a:rPr>
              <a:t>original</a:t>
            </a:r>
            <a:r>
              <a:rPr sz="1000" spc="25" dirty="0">
                <a:solidFill>
                  <a:srgbClr val="22373A"/>
                </a:solidFill>
                <a:latin typeface="Tahoma"/>
                <a:cs typeface="Tahoma"/>
              </a:rPr>
              <a:t> </a:t>
            </a:r>
            <a:r>
              <a:rPr sz="1000" spc="-15" dirty="0">
                <a:solidFill>
                  <a:srgbClr val="22373A"/>
                </a:solidFill>
                <a:latin typeface="Tahoma"/>
                <a:cs typeface="Tahoma"/>
              </a:rPr>
              <a:t>Statistical</a:t>
            </a:r>
            <a:r>
              <a:rPr sz="1000" spc="25" dirty="0">
                <a:solidFill>
                  <a:srgbClr val="22373A"/>
                </a:solidFill>
                <a:latin typeface="Tahoma"/>
                <a:cs typeface="Tahoma"/>
              </a:rPr>
              <a:t> </a:t>
            </a:r>
            <a:r>
              <a:rPr sz="1000" spc="-30" dirty="0">
                <a:solidFill>
                  <a:srgbClr val="22373A"/>
                </a:solidFill>
                <a:latin typeface="Tahoma"/>
                <a:cs typeface="Tahoma"/>
              </a:rPr>
              <a:t>Rethinking</a:t>
            </a:r>
            <a:r>
              <a:rPr sz="1000" spc="20" dirty="0">
                <a:solidFill>
                  <a:srgbClr val="22373A"/>
                </a:solidFill>
                <a:latin typeface="Tahoma"/>
                <a:cs typeface="Tahoma"/>
              </a:rPr>
              <a:t> </a:t>
            </a:r>
            <a:r>
              <a:rPr sz="1000" spc="-25" dirty="0">
                <a:solidFill>
                  <a:srgbClr val="22373A"/>
                </a:solidFill>
                <a:latin typeface="Tahoma"/>
                <a:cs typeface="Tahoma"/>
              </a:rPr>
              <a:t>book</a:t>
            </a:r>
            <a:r>
              <a:rPr sz="1000" spc="20" dirty="0">
                <a:solidFill>
                  <a:srgbClr val="22373A"/>
                </a:solidFill>
                <a:latin typeface="Tahoma"/>
                <a:cs typeface="Tahoma"/>
              </a:rPr>
              <a:t> </a:t>
            </a:r>
            <a:r>
              <a:rPr sz="1000" spc="-70" dirty="0">
                <a:solidFill>
                  <a:srgbClr val="22373A"/>
                </a:solidFill>
                <a:latin typeface="Tahoma"/>
                <a:cs typeface="Tahoma"/>
              </a:rPr>
              <a:t>uses</a:t>
            </a:r>
            <a:r>
              <a:rPr sz="1000" spc="25" dirty="0">
                <a:solidFill>
                  <a:srgbClr val="22373A"/>
                </a:solidFill>
                <a:latin typeface="Tahoma"/>
                <a:cs typeface="Tahoma"/>
              </a:rPr>
              <a:t> </a:t>
            </a:r>
            <a:r>
              <a:rPr sz="1000" spc="-20" dirty="0">
                <a:solidFill>
                  <a:srgbClr val="22373A"/>
                </a:solidFill>
                <a:latin typeface="Tahoma"/>
                <a:cs typeface="Tahoma"/>
              </a:rPr>
              <a:t>slightly</a:t>
            </a:r>
            <a:r>
              <a:rPr sz="1000" spc="25" dirty="0">
                <a:solidFill>
                  <a:srgbClr val="22373A"/>
                </a:solidFill>
                <a:latin typeface="Tahoma"/>
                <a:cs typeface="Tahoma"/>
              </a:rPr>
              <a:t> </a:t>
            </a:r>
            <a:r>
              <a:rPr sz="1000" spc="-40" dirty="0">
                <a:solidFill>
                  <a:srgbClr val="22373A"/>
                </a:solidFill>
                <a:latin typeface="Tahoma"/>
                <a:cs typeface="Tahoma"/>
              </a:rPr>
              <a:t>different</a:t>
            </a:r>
            <a:r>
              <a:rPr sz="1000" spc="30" dirty="0">
                <a:solidFill>
                  <a:srgbClr val="22373A"/>
                </a:solidFill>
                <a:latin typeface="Tahoma"/>
                <a:cs typeface="Tahoma"/>
              </a:rPr>
              <a:t> </a:t>
            </a:r>
            <a:r>
              <a:rPr sz="1000" spc="-45" dirty="0">
                <a:solidFill>
                  <a:srgbClr val="22373A"/>
                </a:solidFill>
                <a:latin typeface="Tahoma"/>
                <a:cs typeface="Tahoma"/>
              </a:rPr>
              <a:t>code </a:t>
            </a:r>
            <a:r>
              <a:rPr sz="1000" spc="-40" dirty="0">
                <a:solidFill>
                  <a:srgbClr val="22373A"/>
                </a:solidFill>
                <a:latin typeface="Tahoma"/>
                <a:cs typeface="Tahoma"/>
              </a:rPr>
              <a:t> </a:t>
            </a:r>
            <a:r>
              <a:rPr sz="1000" spc="-50" dirty="0">
                <a:solidFill>
                  <a:srgbClr val="22373A"/>
                </a:solidFill>
                <a:latin typeface="Tahoma"/>
                <a:cs typeface="Tahoma"/>
              </a:rPr>
              <a:t>compared</a:t>
            </a:r>
            <a:r>
              <a:rPr sz="1000" spc="20" dirty="0">
                <a:solidFill>
                  <a:srgbClr val="22373A"/>
                </a:solidFill>
                <a:latin typeface="Tahoma"/>
                <a:cs typeface="Tahoma"/>
              </a:rPr>
              <a:t> </a:t>
            </a:r>
            <a:r>
              <a:rPr sz="1000" spc="-10" dirty="0">
                <a:solidFill>
                  <a:srgbClr val="22373A"/>
                </a:solidFill>
                <a:latin typeface="Tahoma"/>
                <a:cs typeface="Tahoma"/>
              </a:rPr>
              <a:t>to</a:t>
            </a:r>
            <a:r>
              <a:rPr sz="1000" spc="25" dirty="0">
                <a:solidFill>
                  <a:srgbClr val="22373A"/>
                </a:solidFill>
                <a:latin typeface="Tahoma"/>
                <a:cs typeface="Tahoma"/>
              </a:rPr>
              <a:t> </a:t>
            </a:r>
            <a:r>
              <a:rPr sz="1000" spc="-35" dirty="0">
                <a:solidFill>
                  <a:srgbClr val="22373A"/>
                </a:solidFill>
                <a:latin typeface="Tahoma"/>
                <a:cs typeface="Tahoma"/>
              </a:rPr>
              <a:t>what</a:t>
            </a:r>
            <a:r>
              <a:rPr sz="1000" spc="20" dirty="0">
                <a:solidFill>
                  <a:srgbClr val="22373A"/>
                </a:solidFill>
                <a:latin typeface="Tahoma"/>
                <a:cs typeface="Tahoma"/>
              </a:rPr>
              <a:t> </a:t>
            </a:r>
            <a:r>
              <a:rPr sz="1000" spc="-50" dirty="0">
                <a:solidFill>
                  <a:srgbClr val="22373A"/>
                </a:solidFill>
                <a:latin typeface="Tahoma"/>
                <a:cs typeface="Tahoma"/>
              </a:rPr>
              <a:t>we’ve</a:t>
            </a:r>
            <a:r>
              <a:rPr sz="1000" spc="20" dirty="0">
                <a:solidFill>
                  <a:srgbClr val="22373A"/>
                </a:solidFill>
                <a:latin typeface="Tahoma"/>
                <a:cs typeface="Tahoma"/>
              </a:rPr>
              <a:t> </a:t>
            </a:r>
            <a:r>
              <a:rPr sz="1000" spc="-55" dirty="0">
                <a:solidFill>
                  <a:srgbClr val="22373A"/>
                </a:solidFill>
                <a:latin typeface="Tahoma"/>
                <a:cs typeface="Tahoma"/>
              </a:rPr>
              <a:t>learned</a:t>
            </a:r>
            <a:r>
              <a:rPr sz="1000" spc="25" dirty="0">
                <a:solidFill>
                  <a:srgbClr val="22373A"/>
                </a:solidFill>
                <a:latin typeface="Tahoma"/>
                <a:cs typeface="Tahoma"/>
              </a:rPr>
              <a:t> </a:t>
            </a:r>
            <a:r>
              <a:rPr sz="1000" spc="-45" dirty="0">
                <a:solidFill>
                  <a:srgbClr val="22373A"/>
                </a:solidFill>
                <a:latin typeface="Tahoma"/>
                <a:cs typeface="Tahoma"/>
              </a:rPr>
              <a:t>today.</a:t>
            </a:r>
            <a:r>
              <a:rPr sz="1000" spc="135" dirty="0">
                <a:solidFill>
                  <a:srgbClr val="22373A"/>
                </a:solidFill>
                <a:latin typeface="Tahoma"/>
                <a:cs typeface="Tahoma"/>
              </a:rPr>
              <a:t> </a:t>
            </a:r>
            <a:r>
              <a:rPr sz="1000" spc="-5" dirty="0">
                <a:solidFill>
                  <a:srgbClr val="22373A"/>
                </a:solidFill>
                <a:latin typeface="Tahoma"/>
                <a:cs typeface="Tahoma"/>
              </a:rPr>
              <a:t>This</a:t>
            </a:r>
            <a:r>
              <a:rPr sz="1000" spc="20" dirty="0">
                <a:solidFill>
                  <a:srgbClr val="22373A"/>
                </a:solidFill>
                <a:latin typeface="Tahoma"/>
                <a:cs typeface="Tahoma"/>
              </a:rPr>
              <a:t> </a:t>
            </a:r>
            <a:r>
              <a:rPr sz="1000" spc="-50" dirty="0">
                <a:solidFill>
                  <a:srgbClr val="22373A"/>
                </a:solidFill>
                <a:latin typeface="Tahoma"/>
                <a:cs typeface="Tahoma"/>
              </a:rPr>
              <a:t>website</a:t>
            </a:r>
            <a:r>
              <a:rPr sz="1000" spc="20" dirty="0">
                <a:solidFill>
                  <a:srgbClr val="22373A"/>
                </a:solidFill>
                <a:latin typeface="Tahoma"/>
                <a:cs typeface="Tahoma"/>
              </a:rPr>
              <a:t> </a:t>
            </a:r>
            <a:r>
              <a:rPr sz="1000" spc="-50" dirty="0">
                <a:solidFill>
                  <a:srgbClr val="22373A"/>
                </a:solidFill>
                <a:latin typeface="Tahoma"/>
                <a:cs typeface="Tahoma"/>
              </a:rPr>
              <a:t>provides</a:t>
            </a:r>
            <a:r>
              <a:rPr sz="1000" spc="25" dirty="0">
                <a:solidFill>
                  <a:srgbClr val="22373A"/>
                </a:solidFill>
                <a:latin typeface="Tahoma"/>
                <a:cs typeface="Tahoma"/>
              </a:rPr>
              <a:t> </a:t>
            </a:r>
            <a:r>
              <a:rPr sz="1000" spc="-45" dirty="0">
                <a:solidFill>
                  <a:srgbClr val="22373A"/>
                </a:solidFill>
                <a:latin typeface="Tahoma"/>
                <a:cs typeface="Tahoma"/>
              </a:rPr>
              <a:t>code </a:t>
            </a:r>
            <a:r>
              <a:rPr sz="1000" spc="-295" dirty="0">
                <a:solidFill>
                  <a:srgbClr val="22373A"/>
                </a:solidFill>
                <a:latin typeface="Tahoma"/>
                <a:cs typeface="Tahoma"/>
              </a:rPr>
              <a:t> </a:t>
            </a:r>
            <a:r>
              <a:rPr sz="1000" spc="-30" dirty="0">
                <a:solidFill>
                  <a:srgbClr val="22373A"/>
                </a:solidFill>
                <a:latin typeface="Tahoma"/>
                <a:cs typeface="Tahoma"/>
              </a:rPr>
              <a:t>translations</a:t>
            </a:r>
            <a:r>
              <a:rPr sz="1000" spc="15" dirty="0">
                <a:solidFill>
                  <a:srgbClr val="22373A"/>
                </a:solidFill>
                <a:latin typeface="Tahoma"/>
                <a:cs typeface="Tahoma"/>
              </a:rPr>
              <a:t> </a:t>
            </a:r>
            <a:r>
              <a:rPr sz="1000" spc="-20" dirty="0">
                <a:solidFill>
                  <a:srgbClr val="22373A"/>
                </a:solidFill>
                <a:latin typeface="Tahoma"/>
                <a:cs typeface="Tahoma"/>
              </a:rPr>
              <a:t>into</a:t>
            </a:r>
            <a:r>
              <a:rPr sz="1000" spc="15" dirty="0">
                <a:solidFill>
                  <a:srgbClr val="22373A"/>
                </a:solidFill>
                <a:latin typeface="Tahoma"/>
                <a:cs typeface="Tahoma"/>
              </a:rPr>
              <a:t> </a:t>
            </a:r>
            <a:r>
              <a:rPr sz="1000" spc="20" dirty="0">
                <a:solidFill>
                  <a:srgbClr val="22373A"/>
                </a:solidFill>
                <a:latin typeface="SimSun"/>
                <a:cs typeface="SimSun"/>
              </a:rPr>
              <a:t>brms</a:t>
            </a:r>
            <a:r>
              <a:rPr sz="1000" spc="-170" dirty="0">
                <a:solidFill>
                  <a:srgbClr val="22373A"/>
                </a:solidFill>
                <a:latin typeface="SimSun"/>
                <a:cs typeface="SimSun"/>
              </a:rPr>
              <a:t> </a:t>
            </a:r>
            <a:r>
              <a:rPr sz="1000" spc="-50" dirty="0">
                <a:solidFill>
                  <a:srgbClr val="22373A"/>
                </a:solidFill>
                <a:latin typeface="Tahoma"/>
                <a:cs typeface="Tahoma"/>
              </a:rPr>
              <a:t>and</a:t>
            </a:r>
            <a:r>
              <a:rPr sz="1000" spc="15" dirty="0">
                <a:solidFill>
                  <a:srgbClr val="22373A"/>
                </a:solidFill>
                <a:latin typeface="Tahoma"/>
                <a:cs typeface="Tahoma"/>
              </a:rPr>
              <a:t> </a:t>
            </a:r>
            <a:r>
              <a:rPr sz="1000" spc="-35" dirty="0">
                <a:solidFill>
                  <a:srgbClr val="22373A"/>
                </a:solidFill>
                <a:latin typeface="Tahoma"/>
                <a:cs typeface="Tahoma"/>
              </a:rPr>
              <a:t>the</a:t>
            </a:r>
            <a:r>
              <a:rPr sz="1000" spc="20" dirty="0">
                <a:solidFill>
                  <a:srgbClr val="22373A"/>
                </a:solidFill>
                <a:latin typeface="Tahoma"/>
                <a:cs typeface="Tahoma"/>
              </a:rPr>
              <a:t> </a:t>
            </a:r>
            <a:r>
              <a:rPr sz="1000" spc="-40" dirty="0">
                <a:solidFill>
                  <a:srgbClr val="22373A"/>
                </a:solidFill>
                <a:latin typeface="Tahoma"/>
                <a:cs typeface="Tahoma"/>
              </a:rPr>
              <a:t>tidyverse.</a:t>
            </a:r>
            <a:endParaRPr sz="1000">
              <a:latin typeface="Tahoma"/>
              <a:cs typeface="Tahoma"/>
            </a:endParaRPr>
          </a:p>
          <a:p>
            <a:pPr marL="180340" marR="5080" indent="-168275" algn="just">
              <a:lnSpc>
                <a:spcPct val="114599"/>
              </a:lnSpc>
              <a:buFont typeface="Tahoma"/>
              <a:buChar char="•"/>
              <a:tabLst>
                <a:tab pos="180975" algn="l"/>
              </a:tabLst>
            </a:pPr>
            <a:r>
              <a:rPr sz="1000" b="1" spc="-5" dirty="0">
                <a:solidFill>
                  <a:srgbClr val="22373A"/>
                </a:solidFill>
                <a:latin typeface="Arial"/>
                <a:cs typeface="Arial"/>
                <a:hlinkClick r:id="rId5"/>
              </a:rPr>
              <a:t>https://avehtari.github.io/modelselection/CV-FAQ.html </a:t>
            </a:r>
            <a:r>
              <a:rPr sz="1000" spc="-35" dirty="0">
                <a:solidFill>
                  <a:srgbClr val="22373A"/>
                </a:solidFill>
                <a:latin typeface="Tahoma"/>
                <a:cs typeface="Tahoma"/>
              </a:rPr>
              <a:t>- </a:t>
            </a:r>
            <a:r>
              <a:rPr sz="1000" spc="-25" dirty="0">
                <a:solidFill>
                  <a:srgbClr val="22373A"/>
                </a:solidFill>
                <a:latin typeface="Tahoma"/>
                <a:cs typeface="Tahoma"/>
              </a:rPr>
              <a:t>lots </a:t>
            </a:r>
            <a:r>
              <a:rPr sz="1000" spc="-300" dirty="0">
                <a:solidFill>
                  <a:srgbClr val="22373A"/>
                </a:solidFill>
                <a:latin typeface="Tahoma"/>
                <a:cs typeface="Tahoma"/>
              </a:rPr>
              <a:t> </a:t>
            </a:r>
            <a:r>
              <a:rPr sz="1000" spc="-30" dirty="0">
                <a:solidFill>
                  <a:srgbClr val="22373A"/>
                </a:solidFill>
                <a:latin typeface="Tahoma"/>
                <a:cs typeface="Tahoma"/>
              </a:rPr>
              <a:t>of</a:t>
            </a:r>
            <a:r>
              <a:rPr sz="1000" spc="10" dirty="0">
                <a:solidFill>
                  <a:srgbClr val="22373A"/>
                </a:solidFill>
                <a:latin typeface="Tahoma"/>
                <a:cs typeface="Tahoma"/>
              </a:rPr>
              <a:t> </a:t>
            </a:r>
            <a:r>
              <a:rPr sz="1000" spc="-40" dirty="0">
                <a:solidFill>
                  <a:srgbClr val="22373A"/>
                </a:solidFill>
                <a:latin typeface="Tahoma"/>
                <a:cs typeface="Tahoma"/>
              </a:rPr>
              <a:t>model</a:t>
            </a:r>
            <a:r>
              <a:rPr sz="1000" spc="15" dirty="0">
                <a:solidFill>
                  <a:srgbClr val="22373A"/>
                </a:solidFill>
                <a:latin typeface="Tahoma"/>
                <a:cs typeface="Tahoma"/>
              </a:rPr>
              <a:t> </a:t>
            </a:r>
            <a:r>
              <a:rPr sz="1000" spc="-35" dirty="0">
                <a:solidFill>
                  <a:srgbClr val="22373A"/>
                </a:solidFill>
                <a:latin typeface="Tahoma"/>
                <a:cs typeface="Tahoma"/>
              </a:rPr>
              <a:t>selection</a:t>
            </a:r>
            <a:r>
              <a:rPr sz="1000" spc="15" dirty="0">
                <a:solidFill>
                  <a:srgbClr val="22373A"/>
                </a:solidFill>
                <a:latin typeface="Tahoma"/>
                <a:cs typeface="Tahoma"/>
              </a:rPr>
              <a:t> </a:t>
            </a:r>
            <a:r>
              <a:rPr sz="1000" spc="-40" dirty="0">
                <a:solidFill>
                  <a:srgbClr val="22373A"/>
                </a:solidFill>
                <a:latin typeface="Tahoma"/>
                <a:cs typeface="Tahoma"/>
              </a:rPr>
              <a:t>advice.</a:t>
            </a:r>
            <a:endParaRPr sz="1000">
              <a:latin typeface="Tahoma"/>
              <a:cs typeface="Tahoma"/>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70" y="76375"/>
            <a:ext cx="1577340" cy="207645"/>
          </a:xfrm>
          <a:prstGeom prst="rect">
            <a:avLst/>
          </a:prstGeom>
        </p:spPr>
        <p:txBody>
          <a:bodyPr vert="horz" wrap="square" lIns="0" tIns="12065" rIns="0" bIns="0" rtlCol="0">
            <a:spAutoFit/>
          </a:bodyPr>
          <a:lstStyle/>
          <a:p>
            <a:pPr marL="12700">
              <a:lnSpc>
                <a:spcPct val="100000"/>
              </a:lnSpc>
              <a:spcBef>
                <a:spcPts val="95"/>
              </a:spcBef>
            </a:pPr>
            <a:r>
              <a:rPr sz="1200" spc="5" dirty="0">
                <a:solidFill>
                  <a:srgbClr val="F9F9F9"/>
                </a:solidFill>
              </a:rPr>
              <a:t>A</a:t>
            </a:r>
            <a:r>
              <a:rPr sz="1200" spc="85" dirty="0">
                <a:solidFill>
                  <a:srgbClr val="F9F9F9"/>
                </a:solidFill>
              </a:rPr>
              <a:t> </a:t>
            </a:r>
            <a:r>
              <a:rPr sz="1200" spc="-5" dirty="0">
                <a:solidFill>
                  <a:srgbClr val="F9F9F9"/>
                </a:solidFill>
              </a:rPr>
              <a:t>(very)</a:t>
            </a:r>
            <a:r>
              <a:rPr sz="1200" spc="85" dirty="0">
                <a:solidFill>
                  <a:srgbClr val="F9F9F9"/>
                </a:solidFill>
              </a:rPr>
              <a:t> </a:t>
            </a:r>
            <a:r>
              <a:rPr sz="1200" spc="-70" dirty="0">
                <a:solidFill>
                  <a:srgbClr val="F9F9F9"/>
                </a:solidFill>
              </a:rPr>
              <a:t>simple</a:t>
            </a:r>
            <a:r>
              <a:rPr sz="1200" spc="90" dirty="0">
                <a:solidFill>
                  <a:srgbClr val="F9F9F9"/>
                </a:solidFill>
              </a:rPr>
              <a:t> </a:t>
            </a:r>
            <a:r>
              <a:rPr sz="1200" spc="-45" dirty="0">
                <a:solidFill>
                  <a:srgbClr val="F9F9F9"/>
                </a:solidFill>
              </a:rPr>
              <a:t>model</a:t>
            </a:r>
            <a:endParaRPr sz="1200"/>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6</a:t>
            </a:r>
          </a:p>
        </p:txBody>
      </p:sp>
      <p:sp>
        <p:nvSpPr>
          <p:cNvPr id="3" name="object 3"/>
          <p:cNvSpPr txBox="1"/>
          <p:nvPr/>
        </p:nvSpPr>
        <p:spPr>
          <a:xfrm>
            <a:off x="321894" y="814830"/>
            <a:ext cx="3952875" cy="1944370"/>
          </a:xfrm>
          <a:prstGeom prst="rect">
            <a:avLst/>
          </a:prstGeom>
        </p:spPr>
        <p:txBody>
          <a:bodyPr vert="horz" wrap="square" lIns="0" tIns="11430" rIns="0" bIns="0" rtlCol="0">
            <a:spAutoFit/>
          </a:bodyPr>
          <a:lstStyle/>
          <a:p>
            <a:pPr marL="38100">
              <a:lnSpc>
                <a:spcPct val="100000"/>
              </a:lnSpc>
              <a:spcBef>
                <a:spcPts val="90"/>
              </a:spcBef>
            </a:pPr>
            <a:r>
              <a:rPr sz="1100" spc="-50" dirty="0">
                <a:solidFill>
                  <a:srgbClr val="22373A"/>
                </a:solidFill>
                <a:latin typeface="Tahoma"/>
                <a:cs typeface="Tahoma"/>
              </a:rPr>
              <a:t>We</a:t>
            </a:r>
            <a:r>
              <a:rPr sz="1100" spc="15" dirty="0">
                <a:solidFill>
                  <a:srgbClr val="22373A"/>
                </a:solidFill>
                <a:latin typeface="Tahoma"/>
                <a:cs typeface="Tahoma"/>
              </a:rPr>
              <a:t> </a:t>
            </a:r>
            <a:r>
              <a:rPr sz="1100" spc="-50" dirty="0">
                <a:solidFill>
                  <a:srgbClr val="22373A"/>
                </a:solidFill>
                <a:latin typeface="Tahoma"/>
                <a:cs typeface="Tahoma"/>
              </a:rPr>
              <a:t>want</a:t>
            </a:r>
            <a:r>
              <a:rPr sz="1100" spc="15"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60" dirty="0">
                <a:solidFill>
                  <a:srgbClr val="22373A"/>
                </a:solidFill>
                <a:latin typeface="Tahoma"/>
                <a:cs typeface="Tahoma"/>
              </a:rPr>
              <a:t>ask:</a:t>
            </a:r>
            <a:r>
              <a:rPr sz="1100" spc="140" dirty="0">
                <a:solidFill>
                  <a:srgbClr val="22373A"/>
                </a:solidFill>
                <a:latin typeface="Tahoma"/>
                <a:cs typeface="Tahoma"/>
              </a:rPr>
              <a:t> </a:t>
            </a:r>
            <a:r>
              <a:rPr sz="1100" spc="-40" dirty="0">
                <a:solidFill>
                  <a:srgbClr val="22373A"/>
                </a:solidFill>
                <a:latin typeface="Tahoma"/>
                <a:cs typeface="Tahoma"/>
              </a:rPr>
              <a:t>what</a:t>
            </a:r>
            <a:r>
              <a:rPr sz="1100" spc="10" dirty="0">
                <a:solidFill>
                  <a:srgbClr val="22373A"/>
                </a:solidFill>
                <a:latin typeface="Tahoma"/>
                <a:cs typeface="Tahoma"/>
              </a:rPr>
              <a:t> </a:t>
            </a:r>
            <a:r>
              <a:rPr sz="1100" spc="-35" dirty="0">
                <a:solidFill>
                  <a:srgbClr val="22373A"/>
                </a:solidFill>
                <a:latin typeface="Tahoma"/>
                <a:cs typeface="Tahoma"/>
              </a:rPr>
              <a:t>is</a:t>
            </a:r>
            <a:r>
              <a:rPr sz="1100" spc="20" dirty="0">
                <a:solidFill>
                  <a:srgbClr val="22373A"/>
                </a:solidFill>
                <a:latin typeface="Tahoma"/>
                <a:cs typeface="Tahoma"/>
              </a:rPr>
              <a:t> </a:t>
            </a:r>
            <a:r>
              <a:rPr sz="1100" spc="-40" dirty="0">
                <a:solidFill>
                  <a:srgbClr val="22373A"/>
                </a:solidFill>
                <a:latin typeface="Tahoma"/>
                <a:cs typeface="Tahoma"/>
              </a:rPr>
              <a:t>the</a:t>
            </a:r>
            <a:r>
              <a:rPr sz="1100" spc="15" dirty="0">
                <a:solidFill>
                  <a:srgbClr val="22373A"/>
                </a:solidFill>
                <a:latin typeface="Tahoma"/>
                <a:cs typeface="Tahoma"/>
              </a:rPr>
              <a:t> </a:t>
            </a:r>
            <a:r>
              <a:rPr sz="1100" spc="-65" dirty="0">
                <a:solidFill>
                  <a:srgbClr val="22373A"/>
                </a:solidFill>
                <a:latin typeface="Tahoma"/>
                <a:cs typeface="Tahoma"/>
              </a:rPr>
              <a:t>mean</a:t>
            </a:r>
            <a:r>
              <a:rPr sz="1100" spc="20" dirty="0">
                <a:solidFill>
                  <a:srgbClr val="22373A"/>
                </a:solidFill>
                <a:latin typeface="Tahoma"/>
                <a:cs typeface="Tahoma"/>
              </a:rPr>
              <a:t> </a:t>
            </a:r>
            <a:r>
              <a:rPr sz="1100" spc="-45" dirty="0">
                <a:solidFill>
                  <a:srgbClr val="22373A"/>
                </a:solidFill>
                <a:latin typeface="Tahoma"/>
                <a:cs typeface="Tahoma"/>
              </a:rPr>
              <a:t>height</a:t>
            </a:r>
            <a:r>
              <a:rPr sz="1100" spc="15" dirty="0">
                <a:solidFill>
                  <a:srgbClr val="22373A"/>
                </a:solidFill>
                <a:latin typeface="Tahoma"/>
                <a:cs typeface="Tahoma"/>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25" dirty="0">
                <a:solidFill>
                  <a:srgbClr val="22373A"/>
                </a:solidFill>
                <a:latin typeface="Tahoma"/>
                <a:cs typeface="Tahoma"/>
              </a:rPr>
              <a:t>this</a:t>
            </a:r>
            <a:r>
              <a:rPr sz="1100" spc="15" dirty="0">
                <a:solidFill>
                  <a:srgbClr val="22373A"/>
                </a:solidFill>
                <a:latin typeface="Tahoma"/>
                <a:cs typeface="Tahoma"/>
              </a:rPr>
              <a:t> </a:t>
            </a:r>
            <a:r>
              <a:rPr sz="1100" spc="-25" dirty="0">
                <a:solidFill>
                  <a:srgbClr val="22373A"/>
                </a:solidFill>
                <a:latin typeface="Tahoma"/>
                <a:cs typeface="Tahoma"/>
              </a:rPr>
              <a:t>population?</a:t>
            </a:r>
            <a:endParaRPr sz="1100" dirty="0">
              <a:latin typeface="Tahoma"/>
              <a:cs typeface="Tahoma"/>
            </a:endParaRPr>
          </a:p>
          <a:p>
            <a:pPr marL="38100">
              <a:lnSpc>
                <a:spcPct val="100000"/>
              </a:lnSpc>
              <a:spcBef>
                <a:spcPts val="835"/>
              </a:spcBef>
            </a:pPr>
            <a:r>
              <a:rPr sz="1100" spc="-10" dirty="0">
                <a:solidFill>
                  <a:srgbClr val="22373A"/>
                </a:solidFill>
                <a:latin typeface="Tahoma"/>
                <a:cs typeface="Tahoma"/>
              </a:rPr>
              <a:t>What</a:t>
            </a:r>
            <a:r>
              <a:rPr sz="1100" spc="10" dirty="0">
                <a:solidFill>
                  <a:srgbClr val="22373A"/>
                </a:solidFill>
                <a:latin typeface="Tahoma"/>
                <a:cs typeface="Tahoma"/>
              </a:rPr>
              <a:t> </a:t>
            </a:r>
            <a:r>
              <a:rPr sz="1100" spc="-45" dirty="0">
                <a:solidFill>
                  <a:srgbClr val="22373A"/>
                </a:solidFill>
                <a:latin typeface="Tahoma"/>
                <a:cs typeface="Tahoma"/>
              </a:rPr>
              <a:t>should</a:t>
            </a:r>
            <a:r>
              <a:rPr sz="1100" spc="10" dirty="0">
                <a:solidFill>
                  <a:srgbClr val="22373A"/>
                </a:solidFill>
                <a:latin typeface="Tahoma"/>
                <a:cs typeface="Tahoma"/>
              </a:rPr>
              <a:t> </a:t>
            </a:r>
            <a:r>
              <a:rPr sz="1100" spc="-45" dirty="0">
                <a:solidFill>
                  <a:srgbClr val="22373A"/>
                </a:solidFill>
                <a:latin typeface="Tahoma"/>
                <a:cs typeface="Tahoma"/>
              </a:rPr>
              <a:t>our</a:t>
            </a:r>
            <a:r>
              <a:rPr sz="1100" spc="10" dirty="0">
                <a:solidFill>
                  <a:srgbClr val="22373A"/>
                </a:solidFill>
                <a:latin typeface="Tahoma"/>
                <a:cs typeface="Tahoma"/>
              </a:rPr>
              <a:t> </a:t>
            </a:r>
            <a:r>
              <a:rPr sz="1100" spc="-45" dirty="0">
                <a:solidFill>
                  <a:srgbClr val="22373A"/>
                </a:solidFill>
                <a:latin typeface="Tahoma"/>
                <a:cs typeface="Tahoma"/>
              </a:rPr>
              <a:t>model</a:t>
            </a:r>
            <a:r>
              <a:rPr sz="1100" spc="10" dirty="0">
                <a:solidFill>
                  <a:srgbClr val="22373A"/>
                </a:solidFill>
                <a:latin typeface="Tahoma"/>
                <a:cs typeface="Tahoma"/>
              </a:rPr>
              <a:t> </a:t>
            </a:r>
            <a:r>
              <a:rPr sz="1100" spc="-25" dirty="0">
                <a:solidFill>
                  <a:srgbClr val="22373A"/>
                </a:solidFill>
                <a:latin typeface="Tahoma"/>
                <a:cs typeface="Tahoma"/>
              </a:rPr>
              <a:t>look</a:t>
            </a:r>
            <a:r>
              <a:rPr sz="1100" spc="5" dirty="0">
                <a:solidFill>
                  <a:srgbClr val="22373A"/>
                </a:solidFill>
                <a:latin typeface="Tahoma"/>
                <a:cs typeface="Tahoma"/>
              </a:rPr>
              <a:t> </a:t>
            </a:r>
            <a:r>
              <a:rPr sz="1100" spc="-30" dirty="0">
                <a:solidFill>
                  <a:srgbClr val="22373A"/>
                </a:solidFill>
                <a:latin typeface="Tahoma"/>
                <a:cs typeface="Tahoma"/>
              </a:rPr>
              <a:t>like?</a:t>
            </a:r>
            <a:endParaRPr sz="1100" dirty="0">
              <a:latin typeface="Tahoma"/>
              <a:cs typeface="Tahoma"/>
            </a:endParaRPr>
          </a:p>
          <a:p>
            <a:pPr marL="38100" marR="323850">
              <a:lnSpc>
                <a:spcPct val="118000"/>
              </a:lnSpc>
              <a:spcBef>
                <a:spcPts val="600"/>
              </a:spcBef>
            </a:pPr>
            <a:r>
              <a:rPr sz="1100" spc="-50" dirty="0">
                <a:solidFill>
                  <a:srgbClr val="22373A"/>
                </a:solidFill>
                <a:latin typeface="Tahoma"/>
                <a:cs typeface="Tahoma"/>
              </a:rPr>
              <a:t>We</a:t>
            </a:r>
            <a:r>
              <a:rPr sz="1100" spc="20" dirty="0">
                <a:solidFill>
                  <a:srgbClr val="22373A"/>
                </a:solidFill>
                <a:latin typeface="Tahoma"/>
                <a:cs typeface="Tahoma"/>
              </a:rPr>
              <a:t> </a:t>
            </a:r>
            <a:r>
              <a:rPr sz="1100" spc="-45" dirty="0">
                <a:solidFill>
                  <a:srgbClr val="22373A"/>
                </a:solidFill>
                <a:latin typeface="Tahoma"/>
                <a:cs typeface="Tahoma"/>
              </a:rPr>
              <a:t>can</a:t>
            </a:r>
            <a:r>
              <a:rPr sz="1100" spc="20" dirty="0">
                <a:solidFill>
                  <a:srgbClr val="22373A"/>
                </a:solidFill>
                <a:latin typeface="Tahoma"/>
                <a:cs typeface="Tahoma"/>
              </a:rPr>
              <a:t> </a:t>
            </a:r>
            <a:r>
              <a:rPr sz="1100" spc="-55" dirty="0">
                <a:solidFill>
                  <a:srgbClr val="22373A"/>
                </a:solidFill>
                <a:latin typeface="Tahoma"/>
                <a:cs typeface="Tahoma"/>
              </a:rPr>
              <a:t>define</a:t>
            </a:r>
            <a:r>
              <a:rPr sz="1100" spc="20" dirty="0">
                <a:solidFill>
                  <a:srgbClr val="22373A"/>
                </a:solidFill>
                <a:latin typeface="Tahoma"/>
                <a:cs typeface="Tahoma"/>
              </a:rPr>
              <a:t> </a:t>
            </a:r>
            <a:r>
              <a:rPr sz="1100" spc="-45" dirty="0">
                <a:solidFill>
                  <a:srgbClr val="22373A"/>
                </a:solidFill>
                <a:latin typeface="Tahoma"/>
                <a:cs typeface="Tahoma"/>
              </a:rPr>
              <a:t>our</a:t>
            </a:r>
            <a:r>
              <a:rPr sz="1100" spc="20" dirty="0">
                <a:solidFill>
                  <a:srgbClr val="22373A"/>
                </a:solidFill>
                <a:latin typeface="Tahoma"/>
                <a:cs typeface="Tahoma"/>
              </a:rPr>
              <a:t> </a:t>
            </a:r>
            <a:r>
              <a:rPr sz="1100" spc="-50" dirty="0">
                <a:solidFill>
                  <a:srgbClr val="22373A"/>
                </a:solidFill>
                <a:latin typeface="Tahoma"/>
                <a:cs typeface="Tahoma"/>
              </a:rPr>
              <a:t>heights</a:t>
            </a:r>
            <a:r>
              <a:rPr sz="1100" spc="25" dirty="0">
                <a:solidFill>
                  <a:srgbClr val="22373A"/>
                </a:solidFill>
                <a:latin typeface="Tahoma"/>
                <a:cs typeface="Tahoma"/>
              </a:rPr>
              <a:t> </a:t>
            </a:r>
            <a:r>
              <a:rPr sz="1100" spc="-70" dirty="0">
                <a:solidFill>
                  <a:srgbClr val="22373A"/>
                </a:solidFill>
                <a:latin typeface="Tahoma"/>
                <a:cs typeface="Tahoma"/>
              </a:rPr>
              <a:t>as</a:t>
            </a:r>
            <a:r>
              <a:rPr sz="1100" spc="20" dirty="0">
                <a:solidFill>
                  <a:srgbClr val="22373A"/>
                </a:solidFill>
                <a:latin typeface="Tahoma"/>
                <a:cs typeface="Tahoma"/>
              </a:rPr>
              <a:t> </a:t>
            </a:r>
            <a:r>
              <a:rPr sz="1100" spc="-45" dirty="0">
                <a:solidFill>
                  <a:srgbClr val="22373A"/>
                </a:solidFill>
                <a:latin typeface="Tahoma"/>
                <a:cs typeface="Tahoma"/>
              </a:rPr>
              <a:t>normally</a:t>
            </a:r>
            <a:r>
              <a:rPr sz="1100" spc="20" dirty="0">
                <a:solidFill>
                  <a:srgbClr val="22373A"/>
                </a:solidFill>
                <a:latin typeface="Tahoma"/>
                <a:cs typeface="Tahoma"/>
              </a:rPr>
              <a:t> </a:t>
            </a:r>
            <a:r>
              <a:rPr sz="1100" spc="-35" dirty="0">
                <a:solidFill>
                  <a:srgbClr val="22373A"/>
                </a:solidFill>
                <a:latin typeface="Tahoma"/>
                <a:cs typeface="Tahoma"/>
              </a:rPr>
              <a:t>distributed,</a:t>
            </a:r>
            <a:r>
              <a:rPr sz="1100" spc="25"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50" dirty="0">
                <a:solidFill>
                  <a:srgbClr val="22373A"/>
                </a:solidFill>
                <a:latin typeface="Tahoma"/>
                <a:cs typeface="Tahoma"/>
              </a:rPr>
              <a:t>give</a:t>
            </a:r>
            <a:r>
              <a:rPr sz="1100" spc="20" dirty="0">
                <a:solidFill>
                  <a:srgbClr val="22373A"/>
                </a:solidFill>
                <a:latin typeface="Tahoma"/>
                <a:cs typeface="Tahoma"/>
              </a:rPr>
              <a:t> </a:t>
            </a:r>
            <a:r>
              <a:rPr sz="1100" spc="-40" dirty="0">
                <a:solidFill>
                  <a:srgbClr val="22373A"/>
                </a:solidFill>
                <a:latin typeface="Tahoma"/>
                <a:cs typeface="Tahoma"/>
              </a:rPr>
              <a:t>the </a:t>
            </a:r>
            <a:r>
              <a:rPr sz="1100" spc="-330" dirty="0">
                <a:solidFill>
                  <a:srgbClr val="22373A"/>
                </a:solidFill>
                <a:latin typeface="Tahoma"/>
                <a:cs typeface="Tahoma"/>
              </a:rPr>
              <a:t> </a:t>
            </a:r>
            <a:r>
              <a:rPr sz="1100" spc="-35" dirty="0">
                <a:solidFill>
                  <a:srgbClr val="FF0000"/>
                </a:solidFill>
                <a:latin typeface="Tahoma"/>
                <a:cs typeface="Tahoma"/>
              </a:rPr>
              <a:t>likelihood*:</a:t>
            </a:r>
            <a:endParaRPr sz="1100" dirty="0">
              <a:solidFill>
                <a:srgbClr val="FF0000"/>
              </a:solidFill>
              <a:latin typeface="Tahoma"/>
              <a:cs typeface="Tahoma"/>
            </a:endParaRPr>
          </a:p>
          <a:p>
            <a:pPr marL="38100" marR="2548255">
              <a:lnSpc>
                <a:spcPct val="163300"/>
              </a:lnSpc>
            </a:pPr>
            <a:r>
              <a:rPr sz="1100" i="1" spc="-55" dirty="0">
                <a:solidFill>
                  <a:srgbClr val="22373A"/>
                </a:solidFill>
                <a:latin typeface="Arial"/>
                <a:cs typeface="Arial"/>
              </a:rPr>
              <a:t>h</a:t>
            </a:r>
            <a:r>
              <a:rPr sz="1200" i="1" baseline="-10416" dirty="0">
                <a:solidFill>
                  <a:srgbClr val="22373A"/>
                </a:solidFill>
                <a:latin typeface="Franklin Gothic Medium"/>
                <a:cs typeface="Franklin Gothic Medium"/>
              </a:rPr>
              <a:t>i </a:t>
            </a:r>
            <a:r>
              <a:rPr sz="1200" i="1" spc="37" baseline="-10416" dirty="0">
                <a:solidFill>
                  <a:srgbClr val="22373A"/>
                </a:solidFill>
                <a:latin typeface="Franklin Gothic Medium"/>
                <a:cs typeface="Franklin Gothic Medium"/>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i="1" spc="5" dirty="0">
                <a:solidFill>
                  <a:srgbClr val="22373A"/>
                </a:solidFill>
                <a:latin typeface="Arial"/>
                <a:cs typeface="Arial"/>
              </a:rPr>
              <a:t>µ,</a:t>
            </a:r>
            <a:r>
              <a:rPr sz="1100" i="1" spc="-125" dirty="0">
                <a:solidFill>
                  <a:srgbClr val="22373A"/>
                </a:solidFill>
                <a:latin typeface="Arial"/>
                <a:cs typeface="Arial"/>
              </a:rPr>
              <a:t> </a:t>
            </a:r>
            <a:r>
              <a:rPr sz="1100" i="1" spc="-10" dirty="0">
                <a:solidFill>
                  <a:srgbClr val="22373A"/>
                </a:solidFill>
                <a:latin typeface="Arial"/>
                <a:cs typeface="Arial"/>
              </a:rPr>
              <a:t>σ</a:t>
            </a:r>
            <a:r>
              <a:rPr sz="1100" dirty="0">
                <a:solidFill>
                  <a:srgbClr val="22373A"/>
                </a:solidFill>
                <a:latin typeface="Tahoma"/>
                <a:cs typeface="Tahoma"/>
              </a:rPr>
              <a:t>)  </a:t>
            </a:r>
            <a:r>
              <a:rPr sz="1100" spc="-10" dirty="0">
                <a:solidFill>
                  <a:srgbClr val="22373A"/>
                </a:solidFill>
                <a:latin typeface="Tahoma"/>
                <a:cs typeface="Tahoma"/>
              </a:rPr>
              <a:t>What</a:t>
            </a:r>
            <a:r>
              <a:rPr sz="1100" spc="-5" dirty="0">
                <a:solidFill>
                  <a:srgbClr val="22373A"/>
                </a:solidFill>
                <a:latin typeface="Tahoma"/>
                <a:cs typeface="Tahoma"/>
              </a:rPr>
              <a:t> </a:t>
            </a:r>
            <a:r>
              <a:rPr sz="1100" spc="-30" dirty="0">
                <a:solidFill>
                  <a:srgbClr val="22373A"/>
                </a:solidFill>
                <a:latin typeface="Tahoma"/>
                <a:cs typeface="Tahoma"/>
              </a:rPr>
              <a:t>about</a:t>
            </a:r>
            <a:r>
              <a:rPr sz="1100" spc="-10" dirty="0">
                <a:solidFill>
                  <a:srgbClr val="22373A"/>
                </a:solidFill>
                <a:latin typeface="Tahoma"/>
                <a:cs typeface="Tahoma"/>
              </a:rPr>
              <a:t> </a:t>
            </a:r>
            <a:r>
              <a:rPr sz="1100" spc="-45" dirty="0">
                <a:solidFill>
                  <a:srgbClr val="22373A"/>
                </a:solidFill>
                <a:latin typeface="Tahoma"/>
                <a:cs typeface="Tahoma"/>
              </a:rPr>
              <a:t>our</a:t>
            </a:r>
            <a:r>
              <a:rPr sz="1100" spc="-5" dirty="0">
                <a:solidFill>
                  <a:srgbClr val="22373A"/>
                </a:solidFill>
                <a:latin typeface="Tahoma"/>
                <a:cs typeface="Tahoma"/>
              </a:rPr>
              <a:t> </a:t>
            </a:r>
            <a:r>
              <a:rPr sz="1100" spc="-45" dirty="0">
                <a:solidFill>
                  <a:srgbClr val="22373A"/>
                </a:solidFill>
                <a:latin typeface="Tahoma"/>
                <a:cs typeface="Tahoma"/>
              </a:rPr>
              <a:t>priors?</a:t>
            </a:r>
            <a:endParaRPr sz="1100" dirty="0">
              <a:latin typeface="Tahoma"/>
              <a:cs typeface="Tahoma"/>
            </a:endParaRPr>
          </a:p>
          <a:p>
            <a:pPr marL="38100" marR="30480">
              <a:lnSpc>
                <a:spcPct val="216400"/>
              </a:lnSpc>
              <a:spcBef>
                <a:spcPts val="495"/>
              </a:spcBef>
            </a:pPr>
            <a:r>
              <a:rPr sz="600" spc="-15" dirty="0">
                <a:solidFill>
                  <a:srgbClr val="FF0000"/>
                </a:solidFill>
                <a:latin typeface="Tahoma"/>
                <a:cs typeface="Tahoma"/>
              </a:rPr>
              <a:t>*</a:t>
            </a:r>
            <a:r>
              <a:rPr sz="600" spc="20" dirty="0">
                <a:solidFill>
                  <a:srgbClr val="FF0000"/>
                </a:solidFill>
                <a:latin typeface="Tahoma"/>
                <a:cs typeface="Tahoma"/>
              </a:rPr>
              <a:t> </a:t>
            </a:r>
            <a:r>
              <a:rPr sz="600" spc="10" dirty="0">
                <a:solidFill>
                  <a:srgbClr val="22373A"/>
                </a:solidFill>
                <a:latin typeface="Tahoma"/>
                <a:cs typeface="Tahoma"/>
              </a:rPr>
              <a:t>The</a:t>
            </a:r>
            <a:r>
              <a:rPr sz="600" spc="25" dirty="0">
                <a:solidFill>
                  <a:srgbClr val="22373A"/>
                </a:solidFill>
                <a:latin typeface="Tahoma"/>
                <a:cs typeface="Tahoma"/>
              </a:rPr>
              <a:t> </a:t>
            </a:r>
            <a:r>
              <a:rPr sz="600" dirty="0">
                <a:solidFill>
                  <a:srgbClr val="22373A"/>
                </a:solidFill>
                <a:latin typeface="Tahoma"/>
                <a:cs typeface="Tahoma"/>
              </a:rPr>
              <a:t>likelihood</a:t>
            </a:r>
            <a:r>
              <a:rPr sz="600" spc="25" dirty="0">
                <a:solidFill>
                  <a:srgbClr val="22373A"/>
                </a:solidFill>
                <a:latin typeface="Tahoma"/>
                <a:cs typeface="Tahoma"/>
              </a:rPr>
              <a:t> </a:t>
            </a:r>
            <a:r>
              <a:rPr sz="600" spc="-5" dirty="0">
                <a:solidFill>
                  <a:srgbClr val="22373A"/>
                </a:solidFill>
                <a:latin typeface="Tahoma"/>
                <a:cs typeface="Tahoma"/>
              </a:rPr>
              <a:t>function</a:t>
            </a:r>
            <a:r>
              <a:rPr sz="600" spc="25" dirty="0">
                <a:solidFill>
                  <a:srgbClr val="22373A"/>
                </a:solidFill>
                <a:latin typeface="Tahoma"/>
                <a:cs typeface="Tahoma"/>
              </a:rPr>
              <a:t> </a:t>
            </a:r>
            <a:r>
              <a:rPr sz="600" spc="-10" dirty="0">
                <a:solidFill>
                  <a:srgbClr val="22373A"/>
                </a:solidFill>
                <a:latin typeface="Tahoma"/>
                <a:cs typeface="Tahoma"/>
              </a:rPr>
              <a:t>is</a:t>
            </a:r>
            <a:r>
              <a:rPr sz="600" spc="20" dirty="0">
                <a:solidFill>
                  <a:srgbClr val="22373A"/>
                </a:solidFill>
                <a:latin typeface="Tahoma"/>
                <a:cs typeface="Tahoma"/>
              </a:rPr>
              <a:t> </a:t>
            </a:r>
            <a:r>
              <a:rPr sz="600" spc="-15" dirty="0">
                <a:solidFill>
                  <a:srgbClr val="22373A"/>
                </a:solidFill>
                <a:latin typeface="Tahoma"/>
                <a:cs typeface="Tahoma"/>
              </a:rPr>
              <a:t>derived</a:t>
            </a:r>
            <a:r>
              <a:rPr sz="600" spc="25" dirty="0">
                <a:solidFill>
                  <a:srgbClr val="22373A"/>
                </a:solidFill>
                <a:latin typeface="Tahoma"/>
                <a:cs typeface="Tahoma"/>
              </a:rPr>
              <a:t> </a:t>
            </a:r>
            <a:r>
              <a:rPr sz="600" spc="-5" dirty="0">
                <a:solidFill>
                  <a:srgbClr val="22373A"/>
                </a:solidFill>
                <a:latin typeface="Tahoma"/>
                <a:cs typeface="Tahoma"/>
              </a:rPr>
              <a:t>from</a:t>
            </a:r>
            <a:r>
              <a:rPr sz="600" spc="25" dirty="0">
                <a:solidFill>
                  <a:srgbClr val="22373A"/>
                </a:solidFill>
                <a:latin typeface="Tahoma"/>
                <a:cs typeface="Tahoma"/>
              </a:rPr>
              <a:t> </a:t>
            </a:r>
            <a:r>
              <a:rPr sz="600" spc="-15" dirty="0">
                <a:solidFill>
                  <a:srgbClr val="22373A"/>
                </a:solidFill>
                <a:latin typeface="Tahoma"/>
                <a:cs typeface="Tahoma"/>
              </a:rPr>
              <a:t>a</a:t>
            </a:r>
            <a:r>
              <a:rPr sz="600" spc="25" dirty="0">
                <a:solidFill>
                  <a:srgbClr val="22373A"/>
                </a:solidFill>
                <a:latin typeface="Tahoma"/>
                <a:cs typeface="Tahoma"/>
              </a:rPr>
              <a:t> </a:t>
            </a:r>
            <a:r>
              <a:rPr sz="600" spc="5" dirty="0">
                <a:solidFill>
                  <a:srgbClr val="22373A"/>
                </a:solidFill>
                <a:latin typeface="Tahoma"/>
                <a:cs typeface="Tahoma"/>
              </a:rPr>
              <a:t>statistical</a:t>
            </a:r>
            <a:r>
              <a:rPr sz="600" spc="20" dirty="0">
                <a:solidFill>
                  <a:srgbClr val="22373A"/>
                </a:solidFill>
                <a:latin typeface="Tahoma"/>
                <a:cs typeface="Tahoma"/>
              </a:rPr>
              <a:t> </a:t>
            </a:r>
            <a:r>
              <a:rPr sz="600" spc="-10" dirty="0">
                <a:solidFill>
                  <a:srgbClr val="22373A"/>
                </a:solidFill>
                <a:latin typeface="Tahoma"/>
                <a:cs typeface="Tahoma"/>
              </a:rPr>
              <a:t>model</a:t>
            </a:r>
            <a:r>
              <a:rPr sz="600" spc="25" dirty="0">
                <a:solidFill>
                  <a:srgbClr val="22373A"/>
                </a:solidFill>
                <a:latin typeface="Tahoma"/>
                <a:cs typeface="Tahoma"/>
              </a:rPr>
              <a:t> </a:t>
            </a:r>
            <a:r>
              <a:rPr sz="600" spc="-10" dirty="0">
                <a:solidFill>
                  <a:srgbClr val="22373A"/>
                </a:solidFill>
                <a:latin typeface="Tahoma"/>
                <a:cs typeface="Tahoma"/>
              </a:rPr>
              <a:t>for</a:t>
            </a:r>
            <a:r>
              <a:rPr sz="600" spc="25" dirty="0">
                <a:solidFill>
                  <a:srgbClr val="22373A"/>
                </a:solidFill>
                <a:latin typeface="Tahoma"/>
                <a:cs typeface="Tahoma"/>
              </a:rPr>
              <a:t> </a:t>
            </a:r>
            <a:r>
              <a:rPr sz="600" spc="-10" dirty="0">
                <a:solidFill>
                  <a:srgbClr val="22373A"/>
                </a:solidFill>
                <a:latin typeface="Tahoma"/>
                <a:cs typeface="Tahoma"/>
              </a:rPr>
              <a:t>the</a:t>
            </a:r>
            <a:r>
              <a:rPr sz="600" spc="25" dirty="0">
                <a:solidFill>
                  <a:srgbClr val="22373A"/>
                </a:solidFill>
                <a:latin typeface="Tahoma"/>
                <a:cs typeface="Tahoma"/>
              </a:rPr>
              <a:t> </a:t>
            </a:r>
            <a:r>
              <a:rPr sz="600" spc="-15" dirty="0">
                <a:solidFill>
                  <a:srgbClr val="22373A"/>
                </a:solidFill>
                <a:latin typeface="Tahoma"/>
                <a:cs typeface="Tahoma"/>
              </a:rPr>
              <a:t>observed</a:t>
            </a:r>
            <a:r>
              <a:rPr sz="600" spc="20" dirty="0">
                <a:solidFill>
                  <a:srgbClr val="22373A"/>
                </a:solidFill>
                <a:latin typeface="Tahoma"/>
                <a:cs typeface="Tahoma"/>
              </a:rPr>
              <a:t> </a:t>
            </a:r>
            <a:r>
              <a:rPr sz="600" spc="-5" dirty="0">
                <a:solidFill>
                  <a:srgbClr val="22373A"/>
                </a:solidFill>
                <a:latin typeface="Tahoma"/>
                <a:cs typeface="Tahoma"/>
              </a:rPr>
              <a:t>data</a:t>
            </a:r>
            <a:r>
              <a:rPr sz="600" spc="25" dirty="0">
                <a:solidFill>
                  <a:srgbClr val="22373A"/>
                </a:solidFill>
                <a:latin typeface="Tahoma"/>
                <a:cs typeface="Tahoma"/>
              </a:rPr>
              <a:t> </a:t>
            </a:r>
            <a:r>
              <a:rPr sz="600" spc="-10" dirty="0">
                <a:solidFill>
                  <a:srgbClr val="22373A"/>
                </a:solidFill>
                <a:latin typeface="Tahoma"/>
                <a:cs typeface="Tahoma"/>
              </a:rPr>
              <a:t>-</a:t>
            </a:r>
            <a:r>
              <a:rPr sz="600" spc="25" dirty="0">
                <a:solidFill>
                  <a:srgbClr val="22373A"/>
                </a:solidFill>
                <a:latin typeface="Tahoma"/>
                <a:cs typeface="Tahoma"/>
              </a:rPr>
              <a:t> </a:t>
            </a:r>
            <a:r>
              <a:rPr sz="600" spc="-10" dirty="0">
                <a:solidFill>
                  <a:srgbClr val="22373A"/>
                </a:solidFill>
                <a:latin typeface="Tahoma"/>
                <a:cs typeface="Tahoma"/>
              </a:rPr>
              <a:t>and</a:t>
            </a:r>
            <a:r>
              <a:rPr sz="600" spc="25" dirty="0">
                <a:solidFill>
                  <a:srgbClr val="22373A"/>
                </a:solidFill>
                <a:latin typeface="Tahoma"/>
                <a:cs typeface="Tahoma"/>
              </a:rPr>
              <a:t> </a:t>
            </a:r>
            <a:r>
              <a:rPr sz="600" spc="-10" dirty="0">
                <a:solidFill>
                  <a:srgbClr val="22373A"/>
                </a:solidFill>
                <a:latin typeface="Tahoma"/>
                <a:cs typeface="Tahoma"/>
              </a:rPr>
              <a:t>the</a:t>
            </a:r>
            <a:r>
              <a:rPr sz="600" spc="25" dirty="0">
                <a:solidFill>
                  <a:srgbClr val="22373A"/>
                </a:solidFill>
                <a:latin typeface="Tahoma"/>
                <a:cs typeface="Tahoma"/>
              </a:rPr>
              <a:t> </a:t>
            </a:r>
            <a:r>
              <a:rPr sz="600" dirty="0">
                <a:solidFill>
                  <a:srgbClr val="22373A"/>
                </a:solidFill>
                <a:latin typeface="Tahoma"/>
                <a:cs typeface="Tahoma"/>
              </a:rPr>
              <a:t>likelihood</a:t>
            </a:r>
            <a:r>
              <a:rPr sz="600" spc="20" dirty="0">
                <a:solidFill>
                  <a:srgbClr val="22373A"/>
                </a:solidFill>
                <a:latin typeface="Tahoma"/>
                <a:cs typeface="Tahoma"/>
              </a:rPr>
              <a:t> </a:t>
            </a:r>
            <a:r>
              <a:rPr sz="600" spc="-10" dirty="0">
                <a:solidFill>
                  <a:srgbClr val="22373A"/>
                </a:solidFill>
                <a:latin typeface="Tahoma"/>
                <a:cs typeface="Tahoma"/>
              </a:rPr>
              <a:t>then</a:t>
            </a:r>
            <a:r>
              <a:rPr sz="600" spc="25" dirty="0">
                <a:solidFill>
                  <a:srgbClr val="22373A"/>
                </a:solidFill>
                <a:latin typeface="Tahoma"/>
                <a:cs typeface="Tahoma"/>
              </a:rPr>
              <a:t> </a:t>
            </a:r>
            <a:r>
              <a:rPr sz="600" spc="-5" dirty="0">
                <a:solidFill>
                  <a:srgbClr val="22373A"/>
                </a:solidFill>
                <a:latin typeface="Tahoma"/>
                <a:cs typeface="Tahoma"/>
              </a:rPr>
              <a:t>tells</a:t>
            </a:r>
            <a:r>
              <a:rPr sz="600" spc="25" dirty="0">
                <a:solidFill>
                  <a:srgbClr val="22373A"/>
                </a:solidFill>
                <a:latin typeface="Tahoma"/>
                <a:cs typeface="Tahoma"/>
              </a:rPr>
              <a:t> </a:t>
            </a:r>
            <a:r>
              <a:rPr sz="600" spc="-25" dirty="0">
                <a:solidFill>
                  <a:srgbClr val="22373A"/>
                </a:solidFill>
                <a:latin typeface="Tahoma"/>
                <a:cs typeface="Tahoma"/>
              </a:rPr>
              <a:t>us </a:t>
            </a:r>
            <a:r>
              <a:rPr sz="600" spc="-20" dirty="0">
                <a:solidFill>
                  <a:srgbClr val="22373A"/>
                </a:solidFill>
                <a:latin typeface="Tahoma"/>
                <a:cs typeface="Tahoma"/>
              </a:rPr>
              <a:t> </a:t>
            </a:r>
            <a:r>
              <a:rPr sz="600" spc="-10" dirty="0">
                <a:solidFill>
                  <a:srgbClr val="22373A"/>
                </a:solidFill>
                <a:latin typeface="Tahoma"/>
                <a:cs typeface="Tahoma"/>
              </a:rPr>
              <a:t>the</a:t>
            </a:r>
            <a:r>
              <a:rPr sz="600" spc="20" dirty="0">
                <a:solidFill>
                  <a:srgbClr val="22373A"/>
                </a:solidFill>
                <a:latin typeface="Tahoma"/>
                <a:cs typeface="Tahoma"/>
              </a:rPr>
              <a:t> </a:t>
            </a:r>
            <a:r>
              <a:rPr sz="600" dirty="0">
                <a:solidFill>
                  <a:srgbClr val="22373A"/>
                </a:solidFill>
                <a:latin typeface="Tahoma"/>
                <a:cs typeface="Tahoma"/>
              </a:rPr>
              <a:t>compatability</a:t>
            </a:r>
            <a:r>
              <a:rPr sz="600" spc="20" dirty="0">
                <a:solidFill>
                  <a:srgbClr val="22373A"/>
                </a:solidFill>
                <a:latin typeface="Tahoma"/>
                <a:cs typeface="Tahoma"/>
              </a:rPr>
              <a:t> </a:t>
            </a:r>
            <a:r>
              <a:rPr sz="600" spc="-5" dirty="0">
                <a:solidFill>
                  <a:srgbClr val="22373A"/>
                </a:solidFill>
                <a:latin typeface="Tahoma"/>
                <a:cs typeface="Tahoma"/>
              </a:rPr>
              <a:t>of</a:t>
            </a:r>
            <a:r>
              <a:rPr sz="600" spc="20" dirty="0">
                <a:solidFill>
                  <a:srgbClr val="22373A"/>
                </a:solidFill>
                <a:latin typeface="Tahoma"/>
                <a:cs typeface="Tahoma"/>
              </a:rPr>
              <a:t> </a:t>
            </a:r>
            <a:r>
              <a:rPr sz="600" spc="-10" dirty="0">
                <a:solidFill>
                  <a:srgbClr val="22373A"/>
                </a:solidFill>
                <a:latin typeface="Tahoma"/>
                <a:cs typeface="Tahoma"/>
              </a:rPr>
              <a:t>the</a:t>
            </a:r>
            <a:r>
              <a:rPr sz="600" spc="20" dirty="0">
                <a:solidFill>
                  <a:srgbClr val="22373A"/>
                </a:solidFill>
                <a:latin typeface="Tahoma"/>
                <a:cs typeface="Tahoma"/>
              </a:rPr>
              <a:t> </a:t>
            </a:r>
            <a:r>
              <a:rPr sz="600" spc="-15" dirty="0">
                <a:solidFill>
                  <a:srgbClr val="22373A"/>
                </a:solidFill>
                <a:latin typeface="Tahoma"/>
                <a:cs typeface="Tahoma"/>
              </a:rPr>
              <a:t>evidence</a:t>
            </a:r>
            <a:r>
              <a:rPr sz="600" spc="20" dirty="0">
                <a:solidFill>
                  <a:srgbClr val="22373A"/>
                </a:solidFill>
                <a:latin typeface="Tahoma"/>
                <a:cs typeface="Tahoma"/>
              </a:rPr>
              <a:t> </a:t>
            </a:r>
            <a:r>
              <a:rPr sz="600" dirty="0">
                <a:solidFill>
                  <a:srgbClr val="22373A"/>
                </a:solidFill>
                <a:latin typeface="Tahoma"/>
                <a:cs typeface="Tahoma"/>
              </a:rPr>
              <a:t>with</a:t>
            </a:r>
            <a:r>
              <a:rPr sz="600" spc="20" dirty="0">
                <a:solidFill>
                  <a:srgbClr val="22373A"/>
                </a:solidFill>
                <a:latin typeface="Tahoma"/>
                <a:cs typeface="Tahoma"/>
              </a:rPr>
              <a:t> </a:t>
            </a:r>
            <a:r>
              <a:rPr sz="600" spc="-10" dirty="0">
                <a:solidFill>
                  <a:srgbClr val="22373A"/>
                </a:solidFill>
                <a:latin typeface="Tahoma"/>
                <a:cs typeface="Tahoma"/>
              </a:rPr>
              <a:t>the</a:t>
            </a:r>
            <a:r>
              <a:rPr sz="600" spc="20" dirty="0">
                <a:solidFill>
                  <a:srgbClr val="22373A"/>
                </a:solidFill>
                <a:latin typeface="Tahoma"/>
                <a:cs typeface="Tahoma"/>
              </a:rPr>
              <a:t> </a:t>
            </a:r>
            <a:r>
              <a:rPr sz="600" spc="-10" dirty="0">
                <a:solidFill>
                  <a:srgbClr val="22373A"/>
                </a:solidFill>
                <a:latin typeface="Tahoma"/>
                <a:cs typeface="Tahoma"/>
              </a:rPr>
              <a:t>given</a:t>
            </a:r>
            <a:r>
              <a:rPr sz="600" spc="20" dirty="0">
                <a:solidFill>
                  <a:srgbClr val="22373A"/>
                </a:solidFill>
                <a:latin typeface="Tahoma"/>
                <a:cs typeface="Tahoma"/>
              </a:rPr>
              <a:t> </a:t>
            </a:r>
            <a:r>
              <a:rPr sz="600" spc="-10" dirty="0">
                <a:solidFill>
                  <a:srgbClr val="22373A"/>
                </a:solidFill>
                <a:latin typeface="Tahoma"/>
                <a:cs typeface="Tahoma"/>
              </a:rPr>
              <a:t>hypothesis.</a:t>
            </a:r>
            <a:endParaRPr sz="600" dirty="0">
              <a:latin typeface="Tahoma"/>
              <a:cs typeface="Tahoma"/>
            </a:endParaRPr>
          </a:p>
        </p:txBody>
      </p:sp>
    </p:spTree>
  </p:cSld>
  <p:clrMapOvr>
    <a:masterClrMapping/>
  </p:clrMapOvr>
  <p:transition>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770" y="76375"/>
            <a:ext cx="651510" cy="207645"/>
          </a:xfrm>
          <a:prstGeom prst="rect">
            <a:avLst/>
          </a:prstGeom>
        </p:spPr>
        <p:txBody>
          <a:bodyPr vert="horz" wrap="square" lIns="0" tIns="12065" rIns="0" bIns="0" rtlCol="0">
            <a:spAutoFit/>
          </a:bodyPr>
          <a:lstStyle/>
          <a:p>
            <a:pPr marL="12700">
              <a:lnSpc>
                <a:spcPct val="100000"/>
              </a:lnSpc>
              <a:spcBef>
                <a:spcPts val="95"/>
              </a:spcBef>
            </a:pPr>
            <a:r>
              <a:rPr sz="1200" b="1" spc="-80" dirty="0">
                <a:solidFill>
                  <a:srgbClr val="F9F9F9"/>
                </a:solidFill>
                <a:latin typeface="Arial"/>
                <a:cs typeface="Arial"/>
              </a:rPr>
              <a:t>Exercises</a:t>
            </a:r>
            <a:endParaRPr sz="1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74</a:t>
            </a:r>
          </a:p>
        </p:txBody>
      </p:sp>
      <p:sp>
        <p:nvSpPr>
          <p:cNvPr id="3" name="object 3"/>
          <p:cNvSpPr txBox="1"/>
          <p:nvPr/>
        </p:nvSpPr>
        <p:spPr>
          <a:xfrm>
            <a:off x="347294" y="1320874"/>
            <a:ext cx="3883660" cy="893444"/>
          </a:xfrm>
          <a:prstGeom prst="rect">
            <a:avLst/>
          </a:prstGeom>
        </p:spPr>
        <p:txBody>
          <a:bodyPr vert="horz" wrap="square" lIns="0" tIns="12700" rIns="0" bIns="0" rtlCol="0">
            <a:spAutoFit/>
          </a:bodyPr>
          <a:lstStyle/>
          <a:p>
            <a:pPr marL="12700" marR="165100">
              <a:lnSpc>
                <a:spcPct val="118000"/>
              </a:lnSpc>
              <a:spcBef>
                <a:spcPts val="100"/>
              </a:spcBef>
            </a:pPr>
            <a:r>
              <a:rPr sz="1100" spc="-45" dirty="0">
                <a:solidFill>
                  <a:srgbClr val="22373A"/>
                </a:solidFill>
                <a:latin typeface="Tahoma"/>
                <a:cs typeface="Tahoma"/>
              </a:rPr>
              <a:t>Have</a:t>
            </a:r>
            <a:r>
              <a:rPr sz="1100" spc="15"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60" dirty="0">
                <a:solidFill>
                  <a:srgbClr val="22373A"/>
                </a:solidFill>
                <a:latin typeface="Tahoma"/>
                <a:cs typeface="Tahoma"/>
              </a:rPr>
              <a:t>go</a:t>
            </a:r>
            <a:r>
              <a:rPr sz="1100" spc="15" dirty="0">
                <a:solidFill>
                  <a:srgbClr val="22373A"/>
                </a:solidFill>
                <a:latin typeface="Tahoma"/>
                <a:cs typeface="Tahoma"/>
              </a:rPr>
              <a:t> </a:t>
            </a:r>
            <a:r>
              <a:rPr sz="1100" spc="-20" dirty="0">
                <a:solidFill>
                  <a:srgbClr val="22373A"/>
                </a:solidFill>
                <a:latin typeface="Tahoma"/>
                <a:cs typeface="Tahoma"/>
              </a:rPr>
              <a:t>at</a:t>
            </a:r>
            <a:r>
              <a:rPr sz="1100" spc="15" dirty="0">
                <a:solidFill>
                  <a:srgbClr val="22373A"/>
                </a:solidFill>
                <a:latin typeface="Tahoma"/>
                <a:cs typeface="Tahoma"/>
              </a:rPr>
              <a:t> </a:t>
            </a:r>
            <a:r>
              <a:rPr sz="1100" b="1" spc="-45" dirty="0">
                <a:solidFill>
                  <a:srgbClr val="22373A"/>
                </a:solidFill>
                <a:latin typeface="Arial"/>
                <a:cs typeface="Arial"/>
              </a:rPr>
              <a:t>Question</a:t>
            </a:r>
            <a:r>
              <a:rPr sz="1100" b="1" spc="95" dirty="0">
                <a:solidFill>
                  <a:srgbClr val="22373A"/>
                </a:solidFill>
                <a:latin typeface="Arial"/>
                <a:cs typeface="Arial"/>
              </a:rPr>
              <a:t> </a:t>
            </a:r>
            <a:r>
              <a:rPr sz="1100" b="1" spc="-15" dirty="0">
                <a:solidFill>
                  <a:srgbClr val="22373A"/>
                </a:solidFill>
                <a:latin typeface="Arial"/>
                <a:cs typeface="Arial"/>
              </a:rPr>
              <a:t>4</a:t>
            </a:r>
            <a:r>
              <a:rPr sz="1100" b="1" spc="55" dirty="0">
                <a:solidFill>
                  <a:srgbClr val="22373A"/>
                </a:solidFill>
                <a:latin typeface="Arial"/>
                <a:cs typeface="Arial"/>
              </a:rPr>
              <a:t> </a:t>
            </a:r>
            <a:r>
              <a:rPr sz="1100" spc="-25" dirty="0">
                <a:solidFill>
                  <a:srgbClr val="22373A"/>
                </a:solidFill>
                <a:latin typeface="Tahoma"/>
                <a:cs typeface="Tahoma"/>
              </a:rPr>
              <a:t>in</a:t>
            </a:r>
            <a:r>
              <a:rPr sz="1100" spc="15" dirty="0">
                <a:solidFill>
                  <a:srgbClr val="22373A"/>
                </a:solidFill>
                <a:latin typeface="Tahoma"/>
                <a:cs typeface="Tahoma"/>
              </a:rPr>
              <a:t> </a:t>
            </a:r>
            <a:r>
              <a:rPr sz="1100" spc="-40" dirty="0">
                <a:solidFill>
                  <a:srgbClr val="22373A"/>
                </a:solidFill>
                <a:latin typeface="Tahoma"/>
                <a:cs typeface="Tahoma"/>
              </a:rPr>
              <a:t>the</a:t>
            </a:r>
            <a:r>
              <a:rPr sz="1100" spc="20" dirty="0">
                <a:solidFill>
                  <a:srgbClr val="22373A"/>
                </a:solidFill>
                <a:latin typeface="Tahoma"/>
                <a:cs typeface="Tahoma"/>
              </a:rPr>
              <a:t> </a:t>
            </a:r>
            <a:r>
              <a:rPr sz="1100" spc="-45" dirty="0">
                <a:solidFill>
                  <a:srgbClr val="22373A"/>
                </a:solidFill>
                <a:latin typeface="Tahoma"/>
                <a:cs typeface="Tahoma"/>
              </a:rPr>
              <a:t>workbook</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45" dirty="0">
                <a:solidFill>
                  <a:srgbClr val="22373A"/>
                </a:solidFill>
                <a:latin typeface="Tahoma"/>
                <a:cs typeface="Tahoma"/>
              </a:rPr>
              <a:t>get</a:t>
            </a:r>
            <a:r>
              <a:rPr sz="1100" spc="20" dirty="0">
                <a:solidFill>
                  <a:srgbClr val="22373A"/>
                </a:solidFill>
                <a:latin typeface="Tahoma"/>
                <a:cs typeface="Tahoma"/>
              </a:rPr>
              <a:t> </a:t>
            </a:r>
            <a:r>
              <a:rPr sz="1100" spc="-70" dirty="0">
                <a:solidFill>
                  <a:srgbClr val="22373A"/>
                </a:solidFill>
                <a:latin typeface="Tahoma"/>
                <a:cs typeface="Tahoma"/>
              </a:rPr>
              <a:t>some</a:t>
            </a:r>
            <a:r>
              <a:rPr sz="1100" spc="20" dirty="0">
                <a:solidFill>
                  <a:srgbClr val="22373A"/>
                </a:solidFill>
                <a:latin typeface="Tahoma"/>
                <a:cs typeface="Tahoma"/>
              </a:rPr>
              <a:t> </a:t>
            </a:r>
            <a:r>
              <a:rPr sz="1100" spc="-40" dirty="0">
                <a:solidFill>
                  <a:srgbClr val="22373A"/>
                </a:solidFill>
                <a:latin typeface="Tahoma"/>
                <a:cs typeface="Tahoma"/>
              </a:rPr>
              <a:t>practice </a:t>
            </a:r>
            <a:r>
              <a:rPr sz="1100" spc="-330" dirty="0">
                <a:solidFill>
                  <a:srgbClr val="22373A"/>
                </a:solidFill>
                <a:latin typeface="Tahoma"/>
                <a:cs typeface="Tahoma"/>
              </a:rPr>
              <a:t> </a:t>
            </a:r>
            <a:r>
              <a:rPr sz="1100" spc="-25" dirty="0">
                <a:solidFill>
                  <a:srgbClr val="22373A"/>
                </a:solidFill>
                <a:latin typeface="Tahoma"/>
                <a:cs typeface="Tahoma"/>
              </a:rPr>
              <a:t>with</a:t>
            </a:r>
            <a:r>
              <a:rPr sz="1100" spc="10" dirty="0">
                <a:solidFill>
                  <a:srgbClr val="22373A"/>
                </a:solidFill>
                <a:latin typeface="Tahoma"/>
                <a:cs typeface="Tahoma"/>
              </a:rPr>
              <a:t> </a:t>
            </a:r>
            <a:r>
              <a:rPr sz="1100" spc="-55" dirty="0">
                <a:solidFill>
                  <a:srgbClr val="22373A"/>
                </a:solidFill>
                <a:latin typeface="Tahoma"/>
                <a:cs typeface="Tahoma"/>
              </a:rPr>
              <a:t>a</a:t>
            </a:r>
            <a:r>
              <a:rPr sz="1100" spc="20" dirty="0">
                <a:solidFill>
                  <a:srgbClr val="22373A"/>
                </a:solidFill>
                <a:latin typeface="Tahoma"/>
                <a:cs typeface="Tahoma"/>
              </a:rPr>
              <a:t> </a:t>
            </a:r>
            <a:r>
              <a:rPr sz="1100" spc="-70" dirty="0">
                <a:solidFill>
                  <a:srgbClr val="22373A"/>
                </a:solidFill>
                <a:latin typeface="Tahoma"/>
                <a:cs typeface="Tahoma"/>
              </a:rPr>
              <a:t>more</a:t>
            </a:r>
            <a:r>
              <a:rPr sz="1100" spc="15" dirty="0">
                <a:solidFill>
                  <a:srgbClr val="22373A"/>
                </a:solidFill>
                <a:latin typeface="Tahoma"/>
                <a:cs typeface="Tahoma"/>
              </a:rPr>
              <a:t> </a:t>
            </a:r>
            <a:r>
              <a:rPr sz="1100" spc="-45" dirty="0">
                <a:solidFill>
                  <a:srgbClr val="22373A"/>
                </a:solidFill>
                <a:latin typeface="Tahoma"/>
                <a:cs typeface="Tahoma"/>
              </a:rPr>
              <a:t>complex</a:t>
            </a:r>
            <a:r>
              <a:rPr sz="1100" spc="20" dirty="0">
                <a:solidFill>
                  <a:srgbClr val="22373A"/>
                </a:solidFill>
                <a:latin typeface="Tahoma"/>
                <a:cs typeface="Tahoma"/>
              </a:rPr>
              <a:t> </a:t>
            </a:r>
            <a:r>
              <a:rPr sz="1100" spc="-40" dirty="0">
                <a:solidFill>
                  <a:srgbClr val="22373A"/>
                </a:solidFill>
                <a:latin typeface="Tahoma"/>
                <a:cs typeface="Tahoma"/>
              </a:rPr>
              <a:t>dataset.</a:t>
            </a:r>
            <a:endParaRPr sz="1100">
              <a:latin typeface="Tahoma"/>
              <a:cs typeface="Tahoma"/>
            </a:endParaRPr>
          </a:p>
          <a:p>
            <a:pPr marL="12700" marR="5080">
              <a:lnSpc>
                <a:spcPct val="118000"/>
              </a:lnSpc>
              <a:spcBef>
                <a:spcPts val="600"/>
              </a:spcBef>
            </a:pPr>
            <a:r>
              <a:rPr sz="1100" spc="-50" dirty="0">
                <a:solidFill>
                  <a:srgbClr val="22373A"/>
                </a:solidFill>
                <a:latin typeface="Tahoma"/>
                <a:cs typeface="Tahoma"/>
              </a:rPr>
              <a:t>We</a:t>
            </a:r>
            <a:r>
              <a:rPr sz="1100" spc="20" dirty="0">
                <a:solidFill>
                  <a:srgbClr val="22373A"/>
                </a:solidFill>
                <a:latin typeface="Tahoma"/>
                <a:cs typeface="Tahoma"/>
              </a:rPr>
              <a:t> </a:t>
            </a:r>
            <a:r>
              <a:rPr sz="1100" spc="-75" dirty="0">
                <a:solidFill>
                  <a:srgbClr val="22373A"/>
                </a:solidFill>
                <a:latin typeface="Tahoma"/>
                <a:cs typeface="Tahoma"/>
              </a:rPr>
              <a:t>are</a:t>
            </a:r>
            <a:r>
              <a:rPr sz="1100" spc="15" dirty="0">
                <a:solidFill>
                  <a:srgbClr val="22373A"/>
                </a:solidFill>
                <a:latin typeface="Tahoma"/>
                <a:cs typeface="Tahoma"/>
              </a:rPr>
              <a:t> </a:t>
            </a:r>
            <a:r>
              <a:rPr sz="1100" spc="-50" dirty="0">
                <a:solidFill>
                  <a:srgbClr val="22373A"/>
                </a:solidFill>
                <a:latin typeface="Tahoma"/>
                <a:cs typeface="Tahoma"/>
              </a:rPr>
              <a:t>also</a:t>
            </a:r>
            <a:r>
              <a:rPr sz="1100" spc="20" dirty="0">
                <a:solidFill>
                  <a:srgbClr val="22373A"/>
                </a:solidFill>
                <a:latin typeface="Tahoma"/>
                <a:cs typeface="Tahoma"/>
              </a:rPr>
              <a:t> </a:t>
            </a:r>
            <a:r>
              <a:rPr sz="1100" spc="-70" dirty="0">
                <a:solidFill>
                  <a:srgbClr val="22373A"/>
                </a:solidFill>
                <a:latin typeface="Tahoma"/>
                <a:cs typeface="Tahoma"/>
              </a:rPr>
              <a:t>here</a:t>
            </a:r>
            <a:r>
              <a:rPr sz="1100" spc="20" dirty="0">
                <a:solidFill>
                  <a:srgbClr val="22373A"/>
                </a:solidFill>
                <a:latin typeface="Tahoma"/>
                <a:cs typeface="Tahoma"/>
              </a:rPr>
              <a:t> </a:t>
            </a:r>
            <a:r>
              <a:rPr sz="1100" spc="-15" dirty="0">
                <a:solidFill>
                  <a:srgbClr val="22373A"/>
                </a:solidFill>
                <a:latin typeface="Tahoma"/>
                <a:cs typeface="Tahoma"/>
              </a:rPr>
              <a:t>to</a:t>
            </a:r>
            <a:r>
              <a:rPr sz="1100" spc="15" dirty="0">
                <a:solidFill>
                  <a:srgbClr val="22373A"/>
                </a:solidFill>
                <a:latin typeface="Tahoma"/>
                <a:cs typeface="Tahoma"/>
              </a:rPr>
              <a:t> </a:t>
            </a:r>
            <a:r>
              <a:rPr sz="1100" spc="-50" dirty="0">
                <a:solidFill>
                  <a:srgbClr val="22373A"/>
                </a:solidFill>
                <a:latin typeface="Tahoma"/>
                <a:cs typeface="Tahoma"/>
              </a:rPr>
              <a:t>help</a:t>
            </a:r>
            <a:r>
              <a:rPr sz="1100" spc="20" dirty="0">
                <a:solidFill>
                  <a:srgbClr val="22373A"/>
                </a:solidFill>
                <a:latin typeface="Tahoma"/>
                <a:cs typeface="Tahoma"/>
              </a:rPr>
              <a:t> </a:t>
            </a:r>
            <a:r>
              <a:rPr sz="1100" spc="-10" dirty="0">
                <a:solidFill>
                  <a:srgbClr val="22373A"/>
                </a:solidFill>
                <a:latin typeface="Tahoma"/>
                <a:cs typeface="Tahoma"/>
              </a:rPr>
              <a:t>if</a:t>
            </a:r>
            <a:r>
              <a:rPr sz="1100" spc="20" dirty="0">
                <a:solidFill>
                  <a:srgbClr val="22373A"/>
                </a:solidFill>
                <a:latin typeface="Tahoma"/>
                <a:cs typeface="Tahoma"/>
              </a:rPr>
              <a:t> </a:t>
            </a:r>
            <a:r>
              <a:rPr sz="1100" spc="-65" dirty="0">
                <a:solidFill>
                  <a:srgbClr val="22373A"/>
                </a:solidFill>
                <a:latin typeface="Tahoma"/>
                <a:cs typeface="Tahoma"/>
              </a:rPr>
              <a:t>you</a:t>
            </a:r>
            <a:r>
              <a:rPr sz="1100" spc="15" dirty="0">
                <a:solidFill>
                  <a:srgbClr val="22373A"/>
                </a:solidFill>
                <a:latin typeface="Tahoma"/>
                <a:cs typeface="Tahoma"/>
              </a:rPr>
              <a:t> </a:t>
            </a:r>
            <a:r>
              <a:rPr sz="1100" spc="-65" dirty="0">
                <a:solidFill>
                  <a:srgbClr val="22373A"/>
                </a:solidFill>
                <a:latin typeface="Tahoma"/>
                <a:cs typeface="Tahoma"/>
              </a:rPr>
              <a:t>have</a:t>
            </a:r>
            <a:r>
              <a:rPr sz="1100" spc="20" dirty="0">
                <a:solidFill>
                  <a:srgbClr val="22373A"/>
                </a:solidFill>
                <a:latin typeface="Tahoma"/>
                <a:cs typeface="Tahoma"/>
              </a:rPr>
              <a:t> </a:t>
            </a:r>
            <a:r>
              <a:rPr sz="1100" spc="-55" dirty="0">
                <a:solidFill>
                  <a:srgbClr val="22373A"/>
                </a:solidFill>
                <a:latin typeface="Tahoma"/>
                <a:cs typeface="Tahoma"/>
              </a:rPr>
              <a:t>any</a:t>
            </a:r>
            <a:r>
              <a:rPr sz="1100" spc="20" dirty="0">
                <a:solidFill>
                  <a:srgbClr val="22373A"/>
                </a:solidFill>
                <a:latin typeface="Tahoma"/>
                <a:cs typeface="Tahoma"/>
              </a:rPr>
              <a:t> </a:t>
            </a:r>
            <a:r>
              <a:rPr sz="1100" spc="-50" dirty="0">
                <a:solidFill>
                  <a:srgbClr val="22373A"/>
                </a:solidFill>
                <a:latin typeface="Tahoma"/>
                <a:cs typeface="Tahoma"/>
              </a:rPr>
              <a:t>questions</a:t>
            </a:r>
            <a:r>
              <a:rPr sz="1100" spc="15" dirty="0">
                <a:solidFill>
                  <a:srgbClr val="22373A"/>
                </a:solidFill>
                <a:latin typeface="Tahoma"/>
                <a:cs typeface="Tahoma"/>
              </a:rPr>
              <a:t> </a:t>
            </a:r>
            <a:r>
              <a:rPr sz="1100" spc="-35" dirty="0">
                <a:solidFill>
                  <a:srgbClr val="22373A"/>
                </a:solidFill>
                <a:latin typeface="Tahoma"/>
                <a:cs typeface="Tahoma"/>
              </a:rPr>
              <a:t>relating</a:t>
            </a:r>
            <a:r>
              <a:rPr sz="1100" spc="20" dirty="0">
                <a:solidFill>
                  <a:srgbClr val="22373A"/>
                </a:solidFill>
                <a:latin typeface="Tahoma"/>
                <a:cs typeface="Tahoma"/>
              </a:rPr>
              <a:t> </a:t>
            </a:r>
            <a:r>
              <a:rPr sz="1100" spc="-15" dirty="0">
                <a:solidFill>
                  <a:srgbClr val="22373A"/>
                </a:solidFill>
                <a:latin typeface="Tahoma"/>
                <a:cs typeface="Tahoma"/>
              </a:rPr>
              <a:t>to</a:t>
            </a:r>
            <a:r>
              <a:rPr sz="1100" spc="20" dirty="0">
                <a:solidFill>
                  <a:srgbClr val="22373A"/>
                </a:solidFill>
                <a:latin typeface="Tahoma"/>
                <a:cs typeface="Tahoma"/>
              </a:rPr>
              <a:t> </a:t>
            </a:r>
            <a:r>
              <a:rPr sz="1100" spc="-55" dirty="0">
                <a:solidFill>
                  <a:srgbClr val="22373A"/>
                </a:solidFill>
                <a:latin typeface="Tahoma"/>
                <a:cs typeface="Tahoma"/>
              </a:rPr>
              <a:t>your </a:t>
            </a:r>
            <a:r>
              <a:rPr sz="1100" spc="-330" dirty="0">
                <a:solidFill>
                  <a:srgbClr val="22373A"/>
                </a:solidFill>
                <a:latin typeface="Tahoma"/>
                <a:cs typeface="Tahoma"/>
              </a:rPr>
              <a:t> </a:t>
            </a:r>
            <a:r>
              <a:rPr sz="1100" spc="-70" dirty="0">
                <a:solidFill>
                  <a:srgbClr val="22373A"/>
                </a:solidFill>
                <a:latin typeface="Tahoma"/>
                <a:cs typeface="Tahoma"/>
              </a:rPr>
              <a:t>own</a:t>
            </a:r>
            <a:r>
              <a:rPr sz="1100" spc="15" dirty="0">
                <a:solidFill>
                  <a:srgbClr val="22373A"/>
                </a:solidFill>
                <a:latin typeface="Tahoma"/>
                <a:cs typeface="Tahoma"/>
              </a:rPr>
              <a:t> </a:t>
            </a:r>
            <a:r>
              <a:rPr sz="1100" spc="-30" dirty="0">
                <a:solidFill>
                  <a:srgbClr val="22373A"/>
                </a:solidFill>
                <a:latin typeface="Tahoma"/>
                <a:cs typeface="Tahoma"/>
              </a:rPr>
              <a:t>data/models!</a:t>
            </a:r>
            <a:endParaRPr sz="1100">
              <a:latin typeface="Tahoma"/>
              <a:cs typeface="Tahoma"/>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76555"/>
          </a:xfrm>
          <a:custGeom>
            <a:avLst/>
            <a:gdLst/>
            <a:ahLst/>
            <a:cxnLst/>
            <a:rect l="l" t="t" r="r" b="b"/>
            <a:pathLst>
              <a:path w="4608195" h="376555">
                <a:moveTo>
                  <a:pt x="4608004" y="0"/>
                </a:moveTo>
                <a:lnTo>
                  <a:pt x="0" y="0"/>
                </a:lnTo>
                <a:lnTo>
                  <a:pt x="0" y="376377"/>
                </a:lnTo>
                <a:lnTo>
                  <a:pt x="4608004" y="376377"/>
                </a:lnTo>
                <a:lnTo>
                  <a:pt x="4608004" y="0"/>
                </a:lnTo>
                <a:close/>
              </a:path>
            </a:pathLst>
          </a:custGeom>
          <a:solidFill>
            <a:srgbClr val="22373A"/>
          </a:solidFill>
        </p:spPr>
        <p:txBody>
          <a:bodyPr wrap="square" lIns="0" tIns="0" rIns="0" bIns="0" rtlCol="0"/>
          <a:lstStyle/>
          <a:p>
            <a:endParaRPr/>
          </a:p>
        </p:txBody>
      </p:sp>
      <p:sp>
        <p:nvSpPr>
          <p:cNvPr id="3" name="object 3"/>
          <p:cNvSpPr txBox="1"/>
          <p:nvPr/>
        </p:nvSpPr>
        <p:spPr>
          <a:xfrm>
            <a:off x="122770" y="76375"/>
            <a:ext cx="1577340" cy="207645"/>
          </a:xfrm>
          <a:prstGeom prst="rect">
            <a:avLst/>
          </a:prstGeom>
        </p:spPr>
        <p:txBody>
          <a:bodyPr vert="horz" wrap="square" lIns="0" tIns="12065" rIns="0" bIns="0" rtlCol="0">
            <a:spAutoFit/>
          </a:bodyPr>
          <a:lstStyle/>
          <a:p>
            <a:pPr marL="12700">
              <a:lnSpc>
                <a:spcPct val="100000"/>
              </a:lnSpc>
              <a:spcBef>
                <a:spcPts val="95"/>
              </a:spcBef>
            </a:pPr>
            <a:r>
              <a:rPr sz="1200" b="1" spc="5" dirty="0">
                <a:solidFill>
                  <a:srgbClr val="F9F9F9"/>
                </a:solidFill>
                <a:latin typeface="Arial"/>
                <a:cs typeface="Arial"/>
              </a:rPr>
              <a:t>A</a:t>
            </a:r>
            <a:r>
              <a:rPr sz="1200" b="1" spc="85" dirty="0">
                <a:solidFill>
                  <a:srgbClr val="F9F9F9"/>
                </a:solidFill>
                <a:latin typeface="Arial"/>
                <a:cs typeface="Arial"/>
              </a:rPr>
              <a:t> </a:t>
            </a:r>
            <a:r>
              <a:rPr sz="1200" b="1" spc="-5" dirty="0">
                <a:solidFill>
                  <a:srgbClr val="F9F9F9"/>
                </a:solidFill>
                <a:latin typeface="Arial"/>
                <a:cs typeface="Arial"/>
              </a:rPr>
              <a:t>(very)</a:t>
            </a:r>
            <a:r>
              <a:rPr sz="1200" b="1" spc="85" dirty="0">
                <a:solidFill>
                  <a:srgbClr val="F9F9F9"/>
                </a:solidFill>
                <a:latin typeface="Arial"/>
                <a:cs typeface="Arial"/>
              </a:rPr>
              <a:t> </a:t>
            </a:r>
            <a:r>
              <a:rPr sz="1200" b="1" spc="-70" dirty="0">
                <a:solidFill>
                  <a:srgbClr val="F9F9F9"/>
                </a:solidFill>
                <a:latin typeface="Arial"/>
                <a:cs typeface="Arial"/>
              </a:rPr>
              <a:t>simple</a:t>
            </a:r>
            <a:r>
              <a:rPr sz="1200" b="1" spc="90" dirty="0">
                <a:solidFill>
                  <a:srgbClr val="F9F9F9"/>
                </a:solidFill>
                <a:latin typeface="Arial"/>
                <a:cs typeface="Arial"/>
              </a:rPr>
              <a:t> </a:t>
            </a:r>
            <a:r>
              <a:rPr sz="1200" b="1" spc="-45" dirty="0">
                <a:solidFill>
                  <a:srgbClr val="F9F9F9"/>
                </a:solidFill>
                <a:latin typeface="Arial"/>
                <a:cs typeface="Arial"/>
              </a:rPr>
              <a:t>model</a:t>
            </a:r>
            <a:endParaRPr sz="120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27939" rIns="0" bIns="0" rtlCol="0">
            <a:spAutoFit/>
          </a:bodyPr>
          <a:lstStyle/>
          <a:p>
            <a:pPr marL="38100">
              <a:lnSpc>
                <a:spcPct val="100000"/>
              </a:lnSpc>
              <a:spcBef>
                <a:spcPts val="219"/>
              </a:spcBef>
            </a:pPr>
            <a:r>
              <a:rPr spc="-15" dirty="0"/>
              <a:t>7</a:t>
            </a:r>
          </a:p>
        </p:txBody>
      </p:sp>
      <p:sp>
        <p:nvSpPr>
          <p:cNvPr id="4" name="object 4"/>
          <p:cNvSpPr txBox="1"/>
          <p:nvPr/>
        </p:nvSpPr>
        <p:spPr>
          <a:xfrm>
            <a:off x="347294" y="1550376"/>
            <a:ext cx="2287270" cy="465455"/>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22373A"/>
                </a:solidFill>
                <a:latin typeface="Tahoma"/>
                <a:cs typeface="Tahoma"/>
              </a:rPr>
              <a:t>We</a:t>
            </a:r>
            <a:r>
              <a:rPr sz="1100" spc="15" dirty="0">
                <a:solidFill>
                  <a:srgbClr val="22373A"/>
                </a:solidFill>
                <a:latin typeface="Tahoma"/>
                <a:cs typeface="Tahoma"/>
              </a:rPr>
              <a:t> </a:t>
            </a:r>
            <a:r>
              <a:rPr sz="1100" spc="-35" dirty="0">
                <a:solidFill>
                  <a:srgbClr val="22373A"/>
                </a:solidFill>
                <a:latin typeface="Tahoma"/>
                <a:cs typeface="Tahoma"/>
              </a:rPr>
              <a:t>could</a:t>
            </a:r>
            <a:r>
              <a:rPr sz="1100" spc="20" dirty="0">
                <a:solidFill>
                  <a:srgbClr val="22373A"/>
                </a:solidFill>
                <a:latin typeface="Tahoma"/>
                <a:cs typeface="Tahoma"/>
              </a:rPr>
              <a:t> </a:t>
            </a:r>
            <a:r>
              <a:rPr sz="1100" spc="-50" dirty="0">
                <a:solidFill>
                  <a:srgbClr val="22373A"/>
                </a:solidFill>
                <a:latin typeface="Tahoma"/>
                <a:cs typeface="Tahoma"/>
              </a:rPr>
              <a:t>set</a:t>
            </a:r>
            <a:r>
              <a:rPr sz="1100" spc="15" dirty="0">
                <a:solidFill>
                  <a:srgbClr val="22373A"/>
                </a:solidFill>
                <a:latin typeface="Tahoma"/>
                <a:cs typeface="Tahoma"/>
              </a:rPr>
              <a:t> </a:t>
            </a:r>
            <a:r>
              <a:rPr sz="1100" spc="-40" dirty="0">
                <a:solidFill>
                  <a:srgbClr val="22373A"/>
                </a:solidFill>
                <a:latin typeface="Tahoma"/>
                <a:cs typeface="Tahoma"/>
              </a:rPr>
              <a:t>the</a:t>
            </a:r>
            <a:r>
              <a:rPr sz="1100" spc="10" dirty="0">
                <a:solidFill>
                  <a:srgbClr val="22373A"/>
                </a:solidFill>
                <a:latin typeface="Tahoma"/>
                <a:cs typeface="Tahoma"/>
              </a:rPr>
              <a:t> </a:t>
            </a:r>
            <a:r>
              <a:rPr sz="1100" spc="-45" dirty="0">
                <a:solidFill>
                  <a:srgbClr val="22373A"/>
                </a:solidFill>
                <a:latin typeface="Tahoma"/>
                <a:cs typeface="Tahoma"/>
              </a:rPr>
              <a:t>prior</a:t>
            </a:r>
            <a:r>
              <a:rPr sz="1100" spc="15" dirty="0">
                <a:solidFill>
                  <a:srgbClr val="22373A"/>
                </a:solidFill>
                <a:latin typeface="Tahoma"/>
                <a:cs typeface="Tahoma"/>
              </a:rPr>
              <a:t> </a:t>
            </a:r>
            <a:r>
              <a:rPr sz="1100" spc="-45" dirty="0">
                <a:solidFill>
                  <a:srgbClr val="22373A"/>
                </a:solidFill>
                <a:latin typeface="Tahoma"/>
                <a:cs typeface="Tahoma"/>
              </a:rPr>
              <a:t>for</a:t>
            </a:r>
            <a:r>
              <a:rPr sz="1100" spc="15" dirty="0">
                <a:solidFill>
                  <a:srgbClr val="22373A"/>
                </a:solidFill>
                <a:latin typeface="Tahoma"/>
                <a:cs typeface="Tahoma"/>
              </a:rPr>
              <a:t> </a:t>
            </a:r>
            <a:r>
              <a:rPr sz="1100" i="1" spc="20" dirty="0">
                <a:solidFill>
                  <a:srgbClr val="22373A"/>
                </a:solidFill>
                <a:latin typeface="Arial"/>
                <a:cs typeface="Arial"/>
              </a:rPr>
              <a:t>µ</a:t>
            </a:r>
            <a:r>
              <a:rPr sz="1100" i="1" spc="50" dirty="0">
                <a:solidFill>
                  <a:srgbClr val="22373A"/>
                </a:solidFill>
                <a:latin typeface="Arial"/>
                <a:cs typeface="Arial"/>
              </a:rPr>
              <a:t> </a:t>
            </a:r>
            <a:r>
              <a:rPr sz="1100" spc="-70" dirty="0">
                <a:solidFill>
                  <a:srgbClr val="22373A"/>
                </a:solidFill>
                <a:latin typeface="Tahoma"/>
                <a:cs typeface="Tahoma"/>
              </a:rPr>
              <a:t>as</a:t>
            </a:r>
            <a:r>
              <a:rPr sz="1100" spc="15" dirty="0">
                <a:solidFill>
                  <a:srgbClr val="22373A"/>
                </a:solidFill>
                <a:latin typeface="Tahoma"/>
                <a:cs typeface="Tahoma"/>
              </a:rPr>
              <a:t> </a:t>
            </a:r>
            <a:r>
              <a:rPr sz="1100" spc="-50" dirty="0">
                <a:solidFill>
                  <a:srgbClr val="22373A"/>
                </a:solidFill>
                <a:latin typeface="Tahoma"/>
                <a:cs typeface="Tahoma"/>
              </a:rPr>
              <a:t>follows:</a:t>
            </a:r>
            <a:endParaRPr sz="1100">
              <a:latin typeface="Tahoma"/>
              <a:cs typeface="Tahoma"/>
            </a:endParaRPr>
          </a:p>
          <a:p>
            <a:pPr marL="12700">
              <a:lnSpc>
                <a:spcPct val="100000"/>
              </a:lnSpc>
              <a:spcBef>
                <a:spcPts val="835"/>
              </a:spcBef>
            </a:pPr>
            <a:r>
              <a:rPr sz="1100" i="1" spc="20" dirty="0">
                <a:solidFill>
                  <a:srgbClr val="22373A"/>
                </a:solidFill>
                <a:latin typeface="Arial"/>
                <a:cs typeface="Arial"/>
              </a:rPr>
              <a:t>µ</a:t>
            </a:r>
            <a:r>
              <a:rPr sz="1100" i="1" spc="-5" dirty="0">
                <a:solidFill>
                  <a:srgbClr val="22373A"/>
                </a:solidFill>
                <a:latin typeface="Arial"/>
                <a:cs typeface="Arial"/>
              </a:rPr>
              <a:t> </a:t>
            </a:r>
            <a:r>
              <a:rPr sz="1100" spc="-30" dirty="0">
                <a:solidFill>
                  <a:srgbClr val="22373A"/>
                </a:solidFill>
                <a:latin typeface="Lucida Sans Unicode"/>
                <a:cs typeface="Lucida Sans Unicode"/>
              </a:rPr>
              <a:t>∼</a:t>
            </a:r>
            <a:r>
              <a:rPr sz="1100" spc="-50" dirty="0">
                <a:solidFill>
                  <a:srgbClr val="22373A"/>
                </a:solidFill>
                <a:latin typeface="Lucida Sans Unicode"/>
                <a:cs typeface="Lucida Sans Unicode"/>
              </a:rPr>
              <a:t> </a:t>
            </a:r>
            <a:r>
              <a:rPr sz="1100" i="1" spc="-50" dirty="0">
                <a:solidFill>
                  <a:srgbClr val="22373A"/>
                </a:solidFill>
                <a:latin typeface="Arial"/>
                <a:cs typeface="Arial"/>
              </a:rPr>
              <a:t>N</a:t>
            </a:r>
            <a:r>
              <a:rPr sz="1100" i="1" spc="-75" dirty="0">
                <a:solidFill>
                  <a:srgbClr val="22373A"/>
                </a:solidFill>
                <a:latin typeface="Arial"/>
                <a:cs typeface="Arial"/>
              </a:rPr>
              <a:t>o</a:t>
            </a:r>
            <a:r>
              <a:rPr sz="1100" i="1" spc="-40" dirty="0">
                <a:solidFill>
                  <a:srgbClr val="22373A"/>
                </a:solidFill>
                <a:latin typeface="Arial"/>
                <a:cs typeface="Arial"/>
              </a:rPr>
              <a:t>rma</a:t>
            </a:r>
            <a:r>
              <a:rPr sz="1100" i="1" spc="-15" dirty="0">
                <a:solidFill>
                  <a:srgbClr val="22373A"/>
                </a:solidFill>
                <a:latin typeface="Arial"/>
                <a:cs typeface="Arial"/>
              </a:rPr>
              <a:t>l</a:t>
            </a:r>
            <a:r>
              <a:rPr sz="1100" i="1" spc="-204" dirty="0">
                <a:solidFill>
                  <a:srgbClr val="22373A"/>
                </a:solidFill>
                <a:latin typeface="Arial"/>
                <a:cs typeface="Arial"/>
              </a:rPr>
              <a:t> </a:t>
            </a:r>
            <a:r>
              <a:rPr sz="1100" spc="-5" dirty="0">
                <a:solidFill>
                  <a:srgbClr val="22373A"/>
                </a:solidFill>
                <a:latin typeface="Tahoma"/>
                <a:cs typeface="Tahoma"/>
              </a:rPr>
              <a:t>(</a:t>
            </a:r>
            <a:r>
              <a:rPr sz="1100" spc="-55" dirty="0">
                <a:solidFill>
                  <a:srgbClr val="22373A"/>
                </a:solidFill>
                <a:latin typeface="Tahoma"/>
                <a:cs typeface="Tahoma"/>
              </a:rPr>
              <a:t>17</a:t>
            </a:r>
            <a:r>
              <a:rPr sz="1100" spc="-60" dirty="0">
                <a:solidFill>
                  <a:srgbClr val="22373A"/>
                </a:solidFill>
                <a:latin typeface="Tahoma"/>
                <a:cs typeface="Tahoma"/>
              </a:rPr>
              <a:t>8</a:t>
            </a:r>
            <a:r>
              <a:rPr sz="1100" i="1" spc="-5" dirty="0">
                <a:solidFill>
                  <a:srgbClr val="22373A"/>
                </a:solidFill>
                <a:latin typeface="Arial"/>
                <a:cs typeface="Arial"/>
              </a:rPr>
              <a:t>,</a:t>
            </a:r>
            <a:r>
              <a:rPr sz="1100" i="1" spc="-125" dirty="0">
                <a:solidFill>
                  <a:srgbClr val="22373A"/>
                </a:solidFill>
                <a:latin typeface="Arial"/>
                <a:cs typeface="Arial"/>
              </a:rPr>
              <a:t> </a:t>
            </a:r>
            <a:r>
              <a:rPr sz="1100" spc="-55" dirty="0">
                <a:solidFill>
                  <a:srgbClr val="22373A"/>
                </a:solidFill>
                <a:latin typeface="Tahoma"/>
                <a:cs typeface="Tahoma"/>
              </a:rPr>
              <a:t>20</a:t>
            </a:r>
            <a:r>
              <a:rPr sz="1100" dirty="0">
                <a:solidFill>
                  <a:srgbClr val="22373A"/>
                </a:solidFill>
                <a:latin typeface="Tahoma"/>
                <a:cs typeface="Tahoma"/>
              </a:rPr>
              <a:t>)</a:t>
            </a:r>
            <a:endParaRPr sz="1100">
              <a:latin typeface="Tahoma"/>
              <a:cs typeface="Tahoma"/>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2373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6754</Words>
  <Application>Microsoft Office PowerPoint</Application>
  <PresentationFormat>Custom</PresentationFormat>
  <Paragraphs>989</Paragraphs>
  <Slides>80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80</vt:i4>
      </vt:variant>
    </vt:vector>
  </HeadingPairs>
  <TitlesOfParts>
    <vt:vector size="91" baseType="lpstr">
      <vt:lpstr>SimSun</vt:lpstr>
      <vt:lpstr>Arial</vt:lpstr>
      <vt:lpstr>Calibri</vt:lpstr>
      <vt:lpstr>Courier New</vt:lpstr>
      <vt:lpstr>Franklin Gothic Medium</vt:lpstr>
      <vt:lpstr>Lucida Sans Unicode</vt:lpstr>
      <vt:lpstr>Microsoft Sans Serif</vt:lpstr>
      <vt:lpstr>Tahoma</vt:lpstr>
      <vt:lpstr>Times New Roman</vt:lpstr>
      <vt:lpstr>Trebuchet MS</vt:lpstr>
      <vt:lpstr>Office Theme</vt:lpstr>
      <vt:lpstr>PowerPoint Presentation</vt:lpstr>
      <vt:lpstr>Day 2 - the plan</vt:lpstr>
      <vt:lpstr>Getting set up to do Bayesian  models</vt:lpstr>
      <vt:lpstr>A quick reminder from yesterday</vt:lpstr>
      <vt:lpstr>Bayesian models in R</vt:lpstr>
      <vt:lpstr>PowerPoint Presentation</vt:lpstr>
      <vt:lpstr>Loading up some data</vt:lpstr>
      <vt:lpstr>A (very) simple model</vt:lpstr>
      <vt:lpstr>PowerPoint Presentation</vt:lpstr>
      <vt:lpstr>Prior for µ</vt:lpstr>
      <vt:lpstr>A (very) simple model</vt:lpstr>
      <vt:lpstr>Prior for σ</vt:lpstr>
      <vt:lpstr>Prior for σ</vt:lpstr>
      <vt:lpstr>The half cauchy distribution</vt:lpstr>
      <vt:lpstr>Exercise</vt:lpstr>
      <vt:lpstr>Plotting heights</vt:lpstr>
      <vt:lpstr>Fitting the model: Markov chain Monte Carlo</vt:lpstr>
      <vt:lpstr>Fitting the model: linear models in R</vt:lpstr>
      <vt:lpstr>Fitting the model with brm()</vt:lpstr>
      <vt:lpstr>Fitting the model with brm()</vt:lpstr>
      <vt:lpstr>Fitting the model with brm()</vt:lpstr>
      <vt:lpstr>Fitting the model with brm()</vt:lpstr>
      <vt:lpstr>What are these CIs?</vt:lpstr>
      <vt:lpstr>Summarising our model</vt:lpstr>
      <vt:lpstr>Checking that the model has fit properly</vt:lpstr>
      <vt:lpstr>What does a bad model fit look like?</vt:lpstr>
      <vt:lpstr>Summary of some terms so far</vt:lpstr>
      <vt:lpstr>PowerPoint Presentation</vt:lpstr>
      <vt:lpstr>Fitting the model</vt:lpstr>
      <vt:lpstr>Looking at the data</vt:lpstr>
      <vt:lpstr>Fitting the model</vt:lpstr>
      <vt:lpstr>Checking that the model has fit properly</vt:lpstr>
      <vt:lpstr>Summarising our model</vt:lpstr>
      <vt:lpstr>Plotting our model</vt:lpstr>
      <vt:lpstr>Plotting posterior inference against the data</vt:lpstr>
      <vt:lpstr>Plotting posterior inference against the data</vt:lpstr>
      <vt:lpstr>Plotting posterior inference against the data</vt:lpstr>
      <vt:lpstr>Adding uncertainty around the mean</vt:lpstr>
      <vt:lpstr>Adding uncertainty around the mean</vt:lpstr>
      <vt:lpstr>Plotting regression intervals</vt:lpstr>
      <vt:lpstr>PowerPoint Presentation</vt:lpstr>
      <vt:lpstr>Prediction intervals</vt:lpstr>
      <vt:lpstr>Prediction intervals</vt:lpstr>
      <vt:lpstr>Interim summary</vt:lpstr>
      <vt:lpstr>Exercises</vt:lpstr>
      <vt:lpstr>PowerPoint Presentation</vt:lpstr>
      <vt:lpstr>Categorical data</vt:lpstr>
      <vt:lpstr>Categorical data - fitting a model</vt:lpstr>
      <vt:lpstr>Looking at our model</vt:lpstr>
      <vt:lpstr>Specifying priors more finely</vt:lpstr>
      <vt:lpstr>Specifying priors more finely</vt:lpstr>
      <vt:lpstr>Plotting your categorical results</vt:lpstr>
      <vt:lpstr>Plotting your categorical results</vt:lpstr>
      <vt:lpstr>Plotting your categorical results</vt:lpstr>
      <vt:lpstr>PowerPoint Presentation</vt:lpstr>
      <vt:lpstr>PowerPoint Presentation</vt:lpstr>
      <vt:lpstr>Questionnaire data</vt:lpstr>
      <vt:lpstr>Ordinal modelling: one approach</vt:lpstr>
      <vt:lpstr>Modelling our prior</vt:lpstr>
      <vt:lpstr>Plotting our prior</vt:lpstr>
      <vt:lpstr>Can we improve our prior?</vt:lpstr>
      <vt:lpstr>Can we improve our prior?</vt:lpstr>
      <vt:lpstr>Fitting our model with the real data</vt:lpstr>
      <vt:lpstr>A summary of our model</vt:lpstr>
      <vt:lpstr>Our fitted data - plotting</vt:lpstr>
      <vt:lpstr>Plotting our predicted data</vt:lpstr>
      <vt:lpstr>Putting everything together!</vt:lpstr>
      <vt:lpstr>PowerPoint Presentation</vt:lpstr>
      <vt:lpstr>PowerPoint Presentation</vt:lpstr>
      <vt:lpstr>Model comparison philosophy</vt:lpstr>
      <vt:lpstr>Model comparison philosophy</vt:lpstr>
      <vt:lpstr>Implementing model comparison with brms</vt:lpstr>
      <vt:lpstr>Implementing model comparison with brms</vt:lpstr>
      <vt:lpstr>Implementing model comparison with brms</vt:lpstr>
      <vt:lpstr>Interpreting elpd_diff</vt:lpstr>
      <vt:lpstr>PowerPoint Presentation</vt:lpstr>
      <vt:lpstr>Summary</vt:lpstr>
      <vt:lpstr>Problems?</vt:lpstr>
      <vt:lpstr>Further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IADS Summer School - Day 2</dc:title>
  <dc:creator>Anna Hughes &amp; Alasdair Clarke</dc:creator>
  <cp:lastModifiedBy>Marreel, Lena</cp:lastModifiedBy>
  <cp:revision>11</cp:revision>
  <dcterms:created xsi:type="dcterms:W3CDTF">2022-08-04T08:38:22Z</dcterms:created>
  <dcterms:modified xsi:type="dcterms:W3CDTF">2022-08-04T09:33:10Z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2022-06-28T00:00:00Z</vt:filetime>
  </property>
  <property fmtid="{D5CDD505-2E9C-101B-9397-08002B2CF9AE}" pid="3" name="Creator">
    <vt:lpwstr>LaTeX via pandoc</vt:lpwstr>
  </property>
  <property fmtid="{D5CDD505-2E9C-101B-9397-08002B2CF9AE}" pid="4" name="LastSaved">
    <vt:filetime>2022-08-04T00:00:00Z</vt:filetime>
  </property>
</Properties>
</file>