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7" r:id="rId4"/>
  </p:sldMasterIdLst>
  <p:notesMasterIdLst>
    <p:notesMasterId r:id="rId13"/>
  </p:notesMasterIdLst>
  <p:sldIdLst>
    <p:sldId id="1864" r:id="rId5"/>
    <p:sldId id="1846" r:id="rId6"/>
    <p:sldId id="1868" r:id="rId7"/>
    <p:sldId id="1869" r:id="rId8"/>
    <p:sldId id="1870" r:id="rId9"/>
    <p:sldId id="1871" r:id="rId10"/>
    <p:sldId id="1872" r:id="rId11"/>
    <p:sldId id="1845" r:id="rId12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4387"/>
    <a:srgbClr val="FF2625"/>
    <a:srgbClr val="007788"/>
    <a:srgbClr val="297C2A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53" autoAdjust="0"/>
    <p:restoredTop sz="94663"/>
  </p:normalViewPr>
  <p:slideViewPr>
    <p:cSldViewPr snapToGrid="0">
      <p:cViewPr varScale="1">
        <p:scale>
          <a:sx n="87" d="100"/>
          <a:sy n="87" d="100"/>
        </p:scale>
        <p:origin x="-115" y="-86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xmlns="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xmlns="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xmlns="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xmlns="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xmlns="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xmlns="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717113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xmlns="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xmlns="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xmlns="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288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2278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2012" y="2766219"/>
            <a:ext cx="6220101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Insert title here</a:t>
            </a:r>
          </a:p>
        </p:txBody>
      </p:sp>
      <p:pic>
        <p:nvPicPr>
          <p:cNvPr id="6" name="Picture Placeholder 9" descr="Bright, colorful geometric pattern ">
            <a:extLst>
              <a:ext uri="{FF2B5EF4-FFF2-40B4-BE49-F238E27FC236}">
                <a16:creationId xmlns:a16="http://schemas.microsoft.com/office/drawing/2014/main" xmlns="" id="{47BA4775-9232-44C1-8851-04B6753110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4" r="24"/>
          <a:stretch/>
        </p:blipFill>
        <p:spPr>
          <a:xfrm>
            <a:off x="-9236" y="0"/>
            <a:ext cx="47492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Oran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xmlns="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13" descr="Bright, colorful geometric pattern ">
            <a:extLst>
              <a:ext uri="{FF2B5EF4-FFF2-40B4-BE49-F238E27FC236}">
                <a16:creationId xmlns:a16="http://schemas.microsoft.com/office/drawing/2014/main" xmlns="" id="{0E92939E-CAD0-4B0D-A39F-10B9B25E14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" r="34"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xmlns="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15" descr="Bright, colorful geometric pattern ">
            <a:extLst>
              <a:ext uri="{FF2B5EF4-FFF2-40B4-BE49-F238E27FC236}">
                <a16:creationId xmlns:a16="http://schemas.microsoft.com/office/drawing/2014/main" xmlns="" id="{D7C393D9-3916-4D61-9B6A-E1B16C079A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" r="3"/>
          <a:stretch/>
        </p:blipFill>
        <p:spPr>
          <a:xfrm>
            <a:off x="7427913" y="0"/>
            <a:ext cx="4764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9" descr="Bright, colorful geometric pattern ">
            <a:extLst>
              <a:ext uri="{FF2B5EF4-FFF2-40B4-BE49-F238E27FC236}">
                <a16:creationId xmlns:a16="http://schemas.microsoft.com/office/drawing/2014/main" xmlns="" id="{69F80BBC-9ED9-4167-818A-EB3FAEE372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xmlns="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xmlns="" id="{780F473D-F2DF-4163-AB6E-F7327F60EC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11582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xmlns="" id="{7DC18506-6205-438F-AA5C-D337F9975FC3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757381" y="2591662"/>
            <a:ext cx="10667999" cy="28337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7" name="Picture Placeholder 20" descr="Bright, colorful geometric pattern ">
            <a:extLst>
              <a:ext uri="{FF2B5EF4-FFF2-40B4-BE49-F238E27FC236}">
                <a16:creationId xmlns:a16="http://schemas.microsoft.com/office/drawing/2014/main" xmlns="" id="{EB4660F5-5357-48E0-B5C6-3DECB6CB85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93" b="193"/>
          <a:stretch/>
        </p:blipFill>
        <p:spPr>
          <a:xfrm>
            <a:off x="0" y="5990252"/>
            <a:ext cx="12192000" cy="8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xmlns="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13" descr="Bright, colorful geometric pattern ">
            <a:extLst>
              <a:ext uri="{FF2B5EF4-FFF2-40B4-BE49-F238E27FC236}">
                <a16:creationId xmlns:a16="http://schemas.microsoft.com/office/drawing/2014/main" xmlns="" id="{2DB741D5-0593-4748-A4D3-EF1E436A11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" r="34"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xmlns="" id="{DF03C311-DDF4-44A3-9D51-D5FDC4A8E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927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8" name="SmartArt Placeholder 7">
            <a:extLst>
              <a:ext uri="{FF2B5EF4-FFF2-40B4-BE49-F238E27FC236}">
                <a16:creationId xmlns:a16="http://schemas.microsoft.com/office/drawing/2014/main" xmlns="" id="{9FD563C5-3DFB-47DD-8A9E-30D8084590F6}"/>
              </a:ext>
            </a:extLst>
          </p:cNvPr>
          <p:cNvSpPr>
            <a:spLocks noGrp="1"/>
          </p:cNvSpPr>
          <p:nvPr>
            <p:ph type="dgm" sz="quarter" idx="14" hasCustomPrompt="1"/>
          </p:nvPr>
        </p:nvSpPr>
        <p:spPr>
          <a:xfrm>
            <a:off x="762001" y="2369129"/>
            <a:ext cx="10667998" cy="3343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9" name="Picture Placeholder 11" descr="Bright, colorful geometric pattern ">
            <a:extLst>
              <a:ext uri="{FF2B5EF4-FFF2-40B4-BE49-F238E27FC236}">
                <a16:creationId xmlns:a16="http://schemas.microsoft.com/office/drawing/2014/main" xmlns="" id="{1DB66C56-FBAE-47D3-9818-61368D74DA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390" b="390"/>
          <a:stretch>
            <a:fillRect/>
          </a:stretch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2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xmlns="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28600">
              <a:lnSpc>
                <a:spcPct val="100000"/>
              </a:lnSpc>
              <a:spcBef>
                <a:spcPts val="1000"/>
              </a:spcBef>
              <a:defRPr sz="1800"/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xmlns="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xmlns="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305541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2" name="Picture Placeholder 19" descr="Bright, colorful geometric pattern ">
            <a:extLst>
              <a:ext uri="{FF2B5EF4-FFF2-40B4-BE49-F238E27FC236}">
                <a16:creationId xmlns:a16="http://schemas.microsoft.com/office/drawing/2014/main" xmlns="" id="{C93F15CF-2105-4C28-85E9-BBA0383326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36" b="436"/>
          <a:stretch/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xmlns="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15" descr="Bright, colorful geometric pattern ">
            <a:extLst>
              <a:ext uri="{FF2B5EF4-FFF2-40B4-BE49-F238E27FC236}">
                <a16:creationId xmlns:a16="http://schemas.microsoft.com/office/drawing/2014/main" xmlns="" id="{9E2B3BF6-B5D6-4D6F-84C6-0EE24AC7C1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" r="3"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6" name="Picture Placeholder 17" descr="Bright, colorful geometric pattern ">
            <a:extLst>
              <a:ext uri="{FF2B5EF4-FFF2-40B4-BE49-F238E27FC236}">
                <a16:creationId xmlns:a16="http://schemas.microsoft.com/office/drawing/2014/main" xmlns="" id="{9F278CC9-9968-40F5-B18F-B1D45BE36A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90" b="390"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700" r:id="rId3"/>
    <p:sldLayoutId id="2147483691" r:id="rId4"/>
    <p:sldLayoutId id="2147483701" r:id="rId5"/>
    <p:sldLayoutId id="2147483706" r:id="rId6"/>
    <p:sldLayoutId id="2147483702" r:id="rId7"/>
    <p:sldLayoutId id="2147483704" r:id="rId8"/>
    <p:sldLayoutId id="2147483690" r:id="rId9"/>
    <p:sldLayoutId id="214748370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xmlns="" id="{ED2DB031-9003-4F74-A88F-FE2A2ABAB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42012" y="2766219"/>
            <a:ext cx="6455127" cy="1325563"/>
          </a:xfrm>
        </p:spPr>
        <p:txBody>
          <a:bodyPr anchor="ctr">
            <a:noAutofit/>
          </a:bodyPr>
          <a:lstStyle/>
          <a:p>
            <a:r>
              <a:rPr lang="ru-RU" altLang="en-US" dirty="0" smtClean="0">
                <a:solidFill>
                  <a:schemeClr val="accent1"/>
                </a:solidFill>
              </a:rPr>
              <a:t>Ко</a:t>
            </a:r>
            <a:r>
              <a:rPr lang="en-US" altLang="en-US" dirty="0" smtClean="0">
                <a:solidFill>
                  <a:schemeClr val="accent1"/>
                </a:solidFill>
              </a:rPr>
              <a:t>Bun</a:t>
            </a:r>
            <a:endParaRPr lang="en-US" altLang="en-US" dirty="0"/>
          </a:p>
        </p:txBody>
      </p:sp>
      <p:sp>
        <p:nvSpPr>
          <p:cNvPr id="3" name="Подзаголовок 2"/>
          <p:cNvSpPr txBox="1">
            <a:spLocks/>
          </p:cNvSpPr>
          <p:nvPr/>
        </p:nvSpPr>
        <p:spPr>
          <a:xfrm>
            <a:off x="6884895" y="4631917"/>
            <a:ext cx="5233592" cy="1849565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ru-RU" sz="1400" dirty="0" smtClean="0"/>
              <a:t>Проект выполнили: Димитриева Мария и Кадилова Елена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ru-RU" sz="1400" dirty="0" smtClean="0"/>
              <a:t>Руководитель: Прокопьева </a:t>
            </a:r>
            <a:r>
              <a:rPr lang="ru-RU" sz="1400" dirty="0"/>
              <a:t>М</a:t>
            </a:r>
            <a:r>
              <a:rPr lang="ru-RU" sz="1400" dirty="0" smtClean="0"/>
              <a:t>ария </a:t>
            </a:r>
            <a:r>
              <a:rPr lang="ru-RU" sz="1400" dirty="0"/>
              <a:t>В</a:t>
            </a:r>
            <a:r>
              <a:rPr lang="ru-RU" sz="1400" dirty="0" smtClean="0"/>
              <a:t>ладимировна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54326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87BA0B6F-5258-479C-87B7-C806E6757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/>
          <a:lstStyle/>
          <a:p>
            <a:r>
              <a:rPr lang="ru-RU" dirty="0" smtClean="0"/>
              <a:t>Цель проекта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709138" cy="2623038"/>
          </a:xfrm>
        </p:spPr>
        <p:txBody>
          <a:bodyPr/>
          <a:lstStyle/>
          <a:p>
            <a:r>
              <a:rPr lang="ru-RU" sz="2000" b="0" dirty="0"/>
              <a:t>Целью проекта "</a:t>
            </a:r>
            <a:r>
              <a:rPr lang="ru-RU" sz="2000" b="0" dirty="0" err="1"/>
              <a:t>КоBun</a:t>
            </a:r>
            <a:r>
              <a:rPr lang="ru-RU" sz="2000" b="0" dirty="0"/>
              <a:t>" является разработка игры на клетчатом поле, предоставляющей пользователю интересные и захватывающие игровые сценарии. Главной задачей игрока будет выбраться из лабиринта, избегая встреч с враждебными персонажами. </a:t>
            </a:r>
          </a:p>
        </p:txBody>
      </p:sp>
    </p:spTree>
    <p:extLst>
      <p:ext uri="{BB962C8B-B14F-4D97-AF65-F5344CB8AC3E}">
        <p14:creationId xmlns:p14="http://schemas.microsoft.com/office/powerpoint/2010/main" val="4616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224" y="2716436"/>
            <a:ext cx="9141397" cy="615553"/>
          </a:xfrm>
        </p:spPr>
        <p:txBody>
          <a:bodyPr/>
          <a:lstStyle/>
          <a:p>
            <a:r>
              <a:rPr lang="ru-RU" dirty="0" smtClean="0"/>
              <a:t>Описание игры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07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5978" y="1045898"/>
            <a:ext cx="9141397" cy="615553"/>
          </a:xfrm>
        </p:spPr>
        <p:txBody>
          <a:bodyPr/>
          <a:lstStyle/>
          <a:p>
            <a:r>
              <a:rPr lang="ru-RU" dirty="0" smtClean="0"/>
              <a:t>Поле игры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7" y="2135289"/>
            <a:ext cx="7799387" cy="1534757"/>
          </a:xfrm>
        </p:spPr>
        <p:txBody>
          <a:bodyPr/>
          <a:lstStyle/>
          <a:p>
            <a:pPr algn="just"/>
            <a:r>
              <a:rPr lang="ru-RU" altLang="en-US" sz="2400" dirty="0" smtClean="0"/>
              <a:t>Все действия происходят на 1 поле. На нём случайным образом генерируется лабиринт, что помогает поддержать интерес игрока, которому каждый раз необходимо будет придумывать новую стратегию.</a:t>
            </a:r>
            <a:endParaRPr lang="en-US" altLang="en-US" sz="2400" dirty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1569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9DA36B3A-558B-413E-877B-7275290AB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715961"/>
            <a:ext cx="6477000" cy="1189037"/>
          </a:xfrm>
        </p:spPr>
        <p:txBody>
          <a:bodyPr/>
          <a:lstStyle/>
          <a:p>
            <a:r>
              <a:rPr lang="ru-RU" dirty="0" smtClean="0"/>
              <a:t>Персонажи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8675CE5-70A2-411D-881E-7B75B82931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3" y="1904999"/>
            <a:ext cx="6477000" cy="4232031"/>
          </a:xfrm>
        </p:spPr>
        <p:txBody>
          <a:bodyPr/>
          <a:lstStyle/>
          <a:p>
            <a:r>
              <a:rPr lang="ru-RU" altLang="en-US" sz="2000" dirty="0" smtClean="0"/>
              <a:t>Игра включает в себя 5 персонажей:</a:t>
            </a:r>
          </a:p>
          <a:p>
            <a:r>
              <a:rPr lang="ru-RU" sz="2000" b="0" dirty="0" smtClean="0"/>
              <a:t>1. Колобок – объект, которым управляет пользователь при помощи нажатий на клавиши </a:t>
            </a:r>
            <a:r>
              <a:rPr lang="en-US" sz="2000" b="0" dirty="0" smtClean="0"/>
              <a:t>w, d, s, a</a:t>
            </a:r>
            <a:endParaRPr lang="fr-FR" sz="2000" b="0" dirty="0"/>
          </a:p>
          <a:p>
            <a:r>
              <a:rPr lang="en-US" sz="2000" b="0" dirty="0" smtClean="0"/>
              <a:t>2</a:t>
            </a:r>
            <a:r>
              <a:rPr lang="ru-RU" sz="2000" b="0" dirty="0" smtClean="0"/>
              <a:t>. Кабаны – объекты, которые генерируются в случайном месте и двигаются по произвольной траектории. Их количество зависит от уровня сложности. </a:t>
            </a:r>
          </a:p>
          <a:p>
            <a:r>
              <a:rPr lang="ru-RU" sz="2000" b="0" dirty="0" smtClean="0"/>
              <a:t>3. Лисы </a:t>
            </a:r>
            <a:r>
              <a:rPr lang="ru-RU" sz="2000" b="0" dirty="0"/>
              <a:t>- объекты, которые генерируются в случайном месте и двигаются по произвольной траектории. Их количество </a:t>
            </a:r>
            <a:r>
              <a:rPr lang="ru-RU" sz="2000" b="0" dirty="0" smtClean="0"/>
              <a:t>тоже зависит </a:t>
            </a:r>
            <a:r>
              <a:rPr lang="ru-RU" sz="2000" b="0" dirty="0"/>
              <a:t>от уровня сложности.</a:t>
            </a:r>
            <a:endParaRPr lang="en-US" sz="2000" b="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808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D1262CD5-AD01-42E3-9173-97C12BB0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715961"/>
            <a:ext cx="6477000" cy="1189037"/>
          </a:xfrm>
        </p:spPr>
        <p:txBody>
          <a:bodyPr/>
          <a:lstStyle/>
          <a:p>
            <a:r>
              <a:rPr lang="ru-RU" dirty="0" smtClean="0"/>
              <a:t>Персонажи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3" y="1905000"/>
            <a:ext cx="6477000" cy="327660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 b="0" dirty="0" smtClean="0"/>
              <a:t>4. Волки - </a:t>
            </a:r>
            <a:r>
              <a:rPr lang="ru-RU" b="0" dirty="0"/>
              <a:t>объекты, которые генерируются в случайном месте и двигаются по произвольной траектории. Их количество зависит от уровня сложности</a:t>
            </a:r>
            <a:r>
              <a:rPr lang="ru-RU" b="0" dirty="0" smtClean="0"/>
              <a:t>.</a:t>
            </a:r>
          </a:p>
          <a:p>
            <a:r>
              <a:rPr lang="ru-RU" b="0" dirty="0" smtClean="0"/>
              <a:t>5. Зайцы </a:t>
            </a:r>
            <a:r>
              <a:rPr lang="ru-RU" b="0" dirty="0"/>
              <a:t>- объекты, которые генерируются в случайном месте и двигаются по произвольной траектории. Их количество зависит от уровня сложности.</a:t>
            </a:r>
          </a:p>
          <a:p>
            <a:endParaRPr lang="ru-RU" b="0" dirty="0"/>
          </a:p>
          <a:p>
            <a:r>
              <a:rPr lang="ru-RU" b="0" dirty="0" smtClean="0"/>
              <a:t>Скорости персонажей 2-5 различны.</a:t>
            </a:r>
          </a:p>
          <a:p>
            <a:r>
              <a:rPr lang="ru-RU" b="0" dirty="0" smtClean="0"/>
              <a:t>Программа получает данные о персонажах (изображение и скорость) из базы данных.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08874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202AD8E-4C7C-4A1B-89B1-9A0997F4F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/>
          <a:lstStyle/>
          <a:p>
            <a:r>
              <a:rPr lang="ru-RU" dirty="0" smtClean="0"/>
              <a:t>Правила игры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5A8ACB1-6D36-496B-91DD-D1C3128C1C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/>
          <a:p>
            <a:r>
              <a:rPr lang="ru-RU" sz="2000" b="0" dirty="0" smtClean="0"/>
              <a:t>Игрок должен пройти через весь лабиринт, не попавшись ни одному из зверей. Игра считается пройденной успешно, когда колобок достигает выхода из лабиринта (обозначается </a:t>
            </a:r>
            <a:r>
              <a:rPr lang="ru-RU" sz="2000" b="0" smtClean="0"/>
              <a:t>как чёрная дверь)</a:t>
            </a:r>
            <a:endParaRPr lang="en-US" sz="2000" b="0" dirty="0">
              <a:solidFill>
                <a:schemeClr val="accent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C:\Users\lenak\Downloads\IMG_20240116_141839_9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232" y="3565037"/>
            <a:ext cx="4253522" cy="2994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07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262" y="3076921"/>
            <a:ext cx="9141397" cy="615553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54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15">
      <a:dk1>
        <a:sysClr val="windowText" lastClr="000000"/>
      </a:dk1>
      <a:lt1>
        <a:sysClr val="window" lastClr="FFFFFF"/>
      </a:lt1>
      <a:dk2>
        <a:srgbClr val="F36E36"/>
      </a:dk2>
      <a:lt2>
        <a:srgbClr val="E7E6E6"/>
      </a:lt2>
      <a:accent1>
        <a:srgbClr val="A31312"/>
      </a:accent1>
      <a:accent2>
        <a:srgbClr val="E7E6E6"/>
      </a:accent2>
      <a:accent3>
        <a:srgbClr val="FDB913"/>
      </a:accent3>
      <a:accent4>
        <a:srgbClr val="1E753B"/>
      </a:accent4>
      <a:accent5>
        <a:srgbClr val="067CA2"/>
      </a:accent5>
      <a:accent6>
        <a:srgbClr val="493456"/>
      </a:accent6>
      <a:hlink>
        <a:srgbClr val="067CA2"/>
      </a:hlink>
      <a:folHlink>
        <a:srgbClr val="886D93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f44967531_win32_mlw v2" id="{D6E82B91-6E0A-4ADE-ABDF-7A3107FF5DC0}" vid="{FDF63795-6842-4874-86B5-D3F4150A0B0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D17C5B-66E3-4784-8825-129A0E305F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CD97AF3-310A-4DBA-AAE4-E94EC92F74FE}">
  <ds:schemaRefs>
    <ds:schemaRef ds:uri="http://schemas.microsoft.com/office/2006/documentManagement/types"/>
    <ds:schemaRef ds:uri="16c05727-aa75-4e4a-9b5f-8a80a1165891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sharepoint/v3"/>
    <ds:schemaRef ds:uri="http://schemas.microsoft.com/office/infopath/2007/PartnerControls"/>
    <ds:schemaRef ds:uri="http://purl.org/dc/terms/"/>
    <ds:schemaRef ds:uri="230e9df3-be65-4c73-a93b-d1236ebd677e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2509185-7C76-414A-B58D-FA547B6D6E6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269</Words>
  <Application>Microsoft Office PowerPoint</Application>
  <PresentationFormat>Произвольный</PresentationFormat>
  <Paragraphs>25</Paragraphs>
  <Slides>8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Office Theme</vt:lpstr>
      <vt:lpstr>КоBun</vt:lpstr>
      <vt:lpstr>Цель проекта</vt:lpstr>
      <vt:lpstr>Описание игры</vt:lpstr>
      <vt:lpstr>Поле игры</vt:lpstr>
      <vt:lpstr>Персонажи</vt:lpstr>
      <vt:lpstr>Персонажи </vt:lpstr>
      <vt:lpstr>Правила игры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2022-05-06T06:19:48Z</dcterms:created>
  <dcterms:modified xsi:type="dcterms:W3CDTF">2024-01-16T12:36:05Z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