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70" r:id="rId3"/>
    <p:sldId id="401" r:id="rId4"/>
    <p:sldId id="391" r:id="rId5"/>
    <p:sldId id="392" r:id="rId6"/>
    <p:sldId id="393" r:id="rId7"/>
    <p:sldId id="390" r:id="rId8"/>
    <p:sldId id="400" r:id="rId9"/>
    <p:sldId id="394" r:id="rId10"/>
    <p:sldId id="402" r:id="rId11"/>
    <p:sldId id="395" r:id="rId12"/>
    <p:sldId id="396" r:id="rId13"/>
    <p:sldId id="303" r:id="rId14"/>
    <p:sldId id="385" r:id="rId15"/>
    <p:sldId id="386" r:id="rId16"/>
    <p:sldId id="304" r:id="rId17"/>
    <p:sldId id="306" r:id="rId18"/>
  </p:sldIdLst>
  <p:sldSz cx="9144000" cy="6858000" type="screen4x3"/>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6D933E5-E614-4B22-A819-1A7400BDA476}">
          <p14:sldIdLst>
            <p14:sldId id="256"/>
            <p14:sldId id="370"/>
            <p14:sldId id="401"/>
            <p14:sldId id="391"/>
            <p14:sldId id="392"/>
            <p14:sldId id="393"/>
            <p14:sldId id="390"/>
            <p14:sldId id="400"/>
            <p14:sldId id="394"/>
            <p14:sldId id="402"/>
            <p14:sldId id="395"/>
            <p14:sldId id="396"/>
            <p14:sldId id="303"/>
            <p14:sldId id="385"/>
            <p14:sldId id="386"/>
            <p14:sldId id="304"/>
            <p14:sldId id="30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3590A9"/>
    <a:srgbClr val="00CCFF"/>
    <a:srgbClr val="33CCFF"/>
    <a:srgbClr val="00CC99"/>
    <a:srgbClr val="C4C4C4"/>
    <a:srgbClr val="B9B9FF"/>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6" autoAdjust="0"/>
    <p:restoredTop sz="99543" autoAdjust="0"/>
  </p:normalViewPr>
  <p:slideViewPr>
    <p:cSldViewPr>
      <p:cViewPr varScale="1">
        <p:scale>
          <a:sx n="78" d="100"/>
          <a:sy n="78" d="100"/>
        </p:scale>
        <p:origin x="-84" y="-840"/>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EAABF-1A21-4BDA-A92C-F0636835B84E}" type="datetimeFigureOut">
              <a:rPr lang="en-US" smtClean="0"/>
              <a:pPr/>
              <a:t>5/3/2013</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57FB8-63EF-4E13-93FB-D2905A6BADA3}" type="slidenum">
              <a:rPr lang="en-US" smtClean="0"/>
              <a:pPr/>
              <a:t>‹#›</a:t>
            </a:fld>
            <a:endParaRPr lang="en-US"/>
          </a:p>
        </p:txBody>
      </p:sp>
    </p:spTree>
    <p:extLst>
      <p:ext uri="{BB962C8B-B14F-4D97-AF65-F5344CB8AC3E}">
        <p14:creationId xmlns:p14="http://schemas.microsoft.com/office/powerpoint/2010/main" val="383011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14</a:t>
            </a:fld>
            <a:endParaRPr lang="en-US"/>
          </a:p>
        </p:txBody>
      </p:sp>
    </p:spTree>
    <p:extLst>
      <p:ext uri="{BB962C8B-B14F-4D97-AF65-F5344CB8AC3E}">
        <p14:creationId xmlns:p14="http://schemas.microsoft.com/office/powerpoint/2010/main" val="266210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15</a:t>
            </a:fld>
            <a:endParaRPr lang="en-US"/>
          </a:p>
        </p:txBody>
      </p:sp>
    </p:spTree>
    <p:extLst>
      <p:ext uri="{BB962C8B-B14F-4D97-AF65-F5344CB8AC3E}">
        <p14:creationId xmlns:p14="http://schemas.microsoft.com/office/powerpoint/2010/main" val="218533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138E089-62ED-4B99-9D85-4233106172C3}" type="datetime1">
              <a:rPr lang="ru-RU" smtClean="0"/>
              <a:pPr/>
              <a:t>03.05.2013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284253771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C55742B-6A67-44BA-9E65-E8ED5897B169}" type="datetime1">
              <a:rPr lang="ru-RU" smtClean="0"/>
              <a:pPr/>
              <a:t>03.05.2013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27485946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D9B4FD-8306-4B74-B1F8-D2E67870986E}" type="datetime1">
              <a:rPr lang="ru-RU" smtClean="0"/>
              <a:pPr/>
              <a:t>03.05.2013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422673288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E4D2F2-8EAD-4248-A8AF-937EE57F2432}" type="datetime1">
              <a:rPr lang="ru-RU" smtClean="0"/>
              <a:pPr/>
              <a:t>03.05.2013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313387072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71B655-9686-4700-A3E3-2677DD26807C}" type="datetime1">
              <a:rPr lang="ru-RU" smtClean="0"/>
              <a:pPr/>
              <a:t>03.05.2013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82465096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FA3A0-0963-40F8-917D-76DEAAEFC216}" type="datetime1">
              <a:rPr lang="ru-RU" smtClean="0"/>
              <a:pPr/>
              <a:t>03.05.2013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401202250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EF2FADE-2241-4AB9-A208-782AC4633E65}" type="datetime1">
              <a:rPr lang="ru-RU" smtClean="0"/>
              <a:pPr/>
              <a:t>03.05.2013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21558285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ru-RU"/>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73ABB79-FB1F-4563-8AEC-F75E8EA4533C}" type="datetime1">
              <a:rPr lang="ru-RU" smtClean="0"/>
              <a:pPr/>
              <a:t>03.05.2013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18826601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98CEBD2-D067-4C87-98E7-17140CF67479}" type="datetime1">
              <a:rPr lang="ru-RU" smtClean="0"/>
              <a:pPr/>
              <a:t>03.05.2013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231486564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8A170F8-514C-479C-AACB-5022023134F7}" type="datetime1">
              <a:rPr lang="ru-RU" smtClean="0"/>
              <a:pPr/>
              <a:t>03.05.2013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9390612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83611C-DD27-4ADB-92CD-801180824883}" type="datetime1">
              <a:rPr lang="ru-RU" smtClean="0"/>
              <a:pPr/>
              <a:t>03.05.2013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a:p>
        </p:txBody>
      </p:sp>
    </p:spTree>
    <p:extLst>
      <p:ext uri="{BB962C8B-B14F-4D97-AF65-F5344CB8AC3E}">
        <p14:creationId xmlns:p14="http://schemas.microsoft.com/office/powerpoint/2010/main" val="402243244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0000" t="90000" r="4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57200" y="63404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7259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du.cbsystematic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www.edu.cbsystematic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www.testprovider.com/" TargetMode="External"/><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testprovider.com/school/Default.aspx"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Фигура, имеющая форму буквы L 1"/>
          <p:cNvSpPr/>
          <p:nvPr/>
        </p:nvSpPr>
        <p:spPr>
          <a:xfrm rot="10800000">
            <a:off x="0" y="0"/>
            <a:ext cx="9144000" cy="6858000"/>
          </a:xfrm>
          <a:prstGeom prst="corner">
            <a:avLst>
              <a:gd name="adj1" fmla="val 4378"/>
              <a:gd name="adj2" fmla="val 4247"/>
            </a:avLst>
          </a:pr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Заголовок 1"/>
          <p:cNvSpPr txBox="1">
            <a:spLocks/>
          </p:cNvSpPr>
          <p:nvPr/>
        </p:nvSpPr>
        <p:spPr>
          <a:xfrm>
            <a:off x="304800" y="4610100"/>
            <a:ext cx="5985372" cy="952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tx1">
                    <a:lumMod val="65000"/>
                    <a:lumOff val="35000"/>
                  </a:schemeClr>
                </a:solidFill>
                <a:latin typeface="Segoe UI Light" pitchFamily="34" charset="0"/>
              </a:rPr>
              <a:t>Mock – </a:t>
            </a:r>
            <a:r>
              <a:rPr lang="ru-RU" sz="2800" dirty="0" smtClean="0">
                <a:solidFill>
                  <a:schemeClr val="tx1">
                    <a:lumMod val="65000"/>
                    <a:lumOff val="35000"/>
                  </a:schemeClr>
                </a:solidFill>
                <a:latin typeface="Segoe UI Light" pitchFamily="34" charset="0"/>
              </a:rPr>
              <a:t>объекты,</a:t>
            </a:r>
          </a:p>
          <a:p>
            <a:pPr algn="l"/>
            <a:r>
              <a:rPr lang="en-US" sz="2800" dirty="0" smtClean="0">
                <a:solidFill>
                  <a:schemeClr val="tx1">
                    <a:lumMod val="65000"/>
                    <a:lumOff val="35000"/>
                  </a:schemeClr>
                </a:solidFill>
                <a:latin typeface="Segoe UI Light" pitchFamily="34" charset="0"/>
              </a:rPr>
              <a:t>Isolation Frameworks</a:t>
            </a:r>
            <a:endParaRPr lang="en-US" sz="2800" dirty="0">
              <a:solidFill>
                <a:schemeClr val="tx1">
                  <a:lumMod val="65000"/>
                  <a:lumOff val="35000"/>
                </a:schemeClr>
              </a:solidFill>
              <a:latin typeface="Segoe UI Light" pitchFamily="34" charset="0"/>
            </a:endParaRPr>
          </a:p>
        </p:txBody>
      </p:sp>
      <p:sp>
        <p:nvSpPr>
          <p:cNvPr id="10" name="Заголовок 1"/>
          <p:cNvSpPr txBox="1">
            <a:spLocks/>
          </p:cNvSpPr>
          <p:nvPr/>
        </p:nvSpPr>
        <p:spPr>
          <a:xfrm>
            <a:off x="2362200" y="898022"/>
            <a:ext cx="721995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chemeClr val="tx1">
                    <a:lumMod val="75000"/>
                    <a:lumOff val="25000"/>
                  </a:schemeClr>
                </a:solidFill>
                <a:latin typeface="Segoe UI Light" pitchFamily="34" charset="0"/>
                <a:cs typeface="Times New Roman" pitchFamily="18" charset="0"/>
              </a:rPr>
              <a:t>Test-Driven Development</a:t>
            </a:r>
            <a:endParaRPr lang="en-US" sz="3200" dirty="0">
              <a:solidFill>
                <a:schemeClr val="tx1">
                  <a:lumMod val="75000"/>
                  <a:lumOff val="25000"/>
                </a:schemeClr>
              </a:solidFill>
              <a:latin typeface="Segoe UI Light" pitchFamily="34" charset="0"/>
              <a:cs typeface="Times New Roman" pitchFamily="18" charset="0"/>
            </a:endParaRPr>
          </a:p>
        </p:txBody>
      </p:sp>
      <p:sp>
        <p:nvSpPr>
          <p:cNvPr id="5" name="Прямоугольник 4"/>
          <p:cNvSpPr/>
          <p:nvPr/>
        </p:nvSpPr>
        <p:spPr>
          <a:xfrm>
            <a:off x="304800" y="2739155"/>
            <a:ext cx="8036303" cy="769441"/>
          </a:xfrm>
          <a:prstGeom prst="rect">
            <a:avLst/>
          </a:prstGeom>
        </p:spPr>
        <p:txBody>
          <a:bodyPr wrap="none">
            <a:spAutoFit/>
          </a:bodyPr>
          <a:lstStyle/>
          <a:p>
            <a:r>
              <a:rPr lang="ru-RU" sz="4400" dirty="0" smtClean="0">
                <a:solidFill>
                  <a:srgbClr val="00CC99"/>
                </a:solidFill>
                <a:latin typeface="Segoe UI Light" pitchFamily="34" charset="0"/>
              </a:rPr>
              <a:t>Разработка через тестирование</a:t>
            </a:r>
            <a:endParaRPr lang="en-US" sz="4400" dirty="0">
              <a:solidFill>
                <a:srgbClr val="00CC99"/>
              </a:solidFill>
              <a:latin typeface="Segoe UI Light" pitchFamily="34" charset="0"/>
            </a:endParaRPr>
          </a:p>
        </p:txBody>
      </p:sp>
      <p:sp>
        <p:nvSpPr>
          <p:cNvPr id="11" name="Заголовок 1"/>
          <p:cNvSpPr txBox="1">
            <a:spLocks/>
          </p:cNvSpPr>
          <p:nvPr/>
        </p:nvSpPr>
        <p:spPr>
          <a:xfrm>
            <a:off x="304800" y="4114800"/>
            <a:ext cx="17526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65000"/>
                    <a:lumOff val="35000"/>
                  </a:schemeClr>
                </a:solidFill>
                <a:latin typeface="Segoe UI Light" pitchFamily="34" charset="0"/>
              </a:rPr>
              <a:t>Lesson 3</a:t>
            </a:r>
            <a:endParaRPr lang="en-US" sz="2000" dirty="0">
              <a:solidFill>
                <a:schemeClr val="tx1">
                  <a:lumMod val="65000"/>
                  <a:lumOff val="35000"/>
                </a:schemeClr>
              </a:solidFill>
              <a:latin typeface="Segoe UI Light" pitchFamily="34" charset="0"/>
            </a:endParaRPr>
          </a:p>
        </p:txBody>
      </p:sp>
    </p:spTree>
    <p:extLst>
      <p:ext uri="{BB962C8B-B14F-4D97-AF65-F5344CB8AC3E}">
        <p14:creationId xmlns:p14="http://schemas.microsoft.com/office/powerpoint/2010/main" val="3114973315"/>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10</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Rhino Mocks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lumMod val="50000"/>
                  </a:schemeClr>
                </a:solidFill>
                <a:latin typeface="Segoe UI" pitchFamily="34" charset="0"/>
                <a:ea typeface="Segoe UI" pitchFamily="34" charset="0"/>
                <a:cs typeface="Segoe UI" pitchFamily="34" charset="0"/>
              </a:rPr>
              <a:t>Rhino Mocks</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Rectangle 1"/>
          <p:cNvSpPr/>
          <p:nvPr/>
        </p:nvSpPr>
        <p:spPr>
          <a:xfrm>
            <a:off x="966216" y="2692568"/>
            <a:ext cx="7543800" cy="1015663"/>
          </a:xfrm>
          <a:prstGeom prst="rect">
            <a:avLst/>
          </a:prstGeom>
        </p:spPr>
        <p:txBody>
          <a:bodyPr wrap="square">
            <a:spAutoFit/>
          </a:bodyPr>
          <a:lstStyle/>
          <a:p>
            <a:r>
              <a:rPr lang="ru-RU" sz="2000" b="1" dirty="0" err="1"/>
              <a:t>Rhino</a:t>
            </a:r>
            <a:r>
              <a:rPr lang="ru-RU" sz="2000" b="1" dirty="0"/>
              <a:t> </a:t>
            </a:r>
            <a:r>
              <a:rPr lang="ru-RU" sz="2000" b="1" dirty="0" err="1"/>
              <a:t>Mocks</a:t>
            </a:r>
            <a:r>
              <a:rPr lang="ru-RU" sz="2000" b="1" dirty="0"/>
              <a:t> </a:t>
            </a:r>
            <a:r>
              <a:rPr lang="ru-RU" sz="2000" dirty="0"/>
              <a:t>— </a:t>
            </a:r>
            <a:r>
              <a:rPr lang="ru-RU" sz="2000" dirty="0" smtClean="0"/>
              <a:t>одна из популярных платформ </a:t>
            </a:r>
            <a:r>
              <a:rPr lang="ru-RU" sz="2000" dirty="0"/>
              <a:t>для динамической генерации </a:t>
            </a:r>
            <a:r>
              <a:rPr lang="ru-RU" sz="2000" dirty="0" err="1"/>
              <a:t>mock</a:t>
            </a:r>
            <a:r>
              <a:rPr lang="ru-RU" sz="2000" dirty="0"/>
              <a:t> объектов, используемых в юнит </a:t>
            </a:r>
            <a:r>
              <a:rPr lang="ru-RU" sz="2000" dirty="0" smtClean="0"/>
              <a:t>тестировании приложений </a:t>
            </a:r>
            <a:r>
              <a:rPr lang="en-US" sz="2000" dirty="0" smtClean="0"/>
              <a:t>.NET Framework.</a:t>
            </a:r>
            <a:endParaRPr lang="ru-RU"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1501242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Прямоугольник 25"/>
          <p:cNvSpPr/>
          <p:nvPr/>
        </p:nvSpPr>
        <p:spPr>
          <a:xfrm>
            <a:off x="2819400" y="4419600"/>
            <a:ext cx="1752600" cy="182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Test</a:t>
            </a:r>
            <a:endParaRPr lang="en-US" dirty="0">
              <a:solidFill>
                <a:schemeClr val="tx1"/>
              </a:solidFill>
              <a:latin typeface="Segoe UI" panose="020B0502040204020203" pitchFamily="34" charset="0"/>
              <a:cs typeface="Segoe UI" panose="020B0502040204020203" pitchFamily="34" charset="0"/>
            </a:endParaRPr>
          </a:p>
        </p:txBody>
      </p:sp>
      <p:sp>
        <p:nvSpPr>
          <p:cNvPr id="4" name="Номер слайда 3"/>
          <p:cNvSpPr>
            <a:spLocks noGrp="1"/>
          </p:cNvSpPr>
          <p:nvPr>
            <p:ph type="sldNum" sz="quarter" idx="12"/>
          </p:nvPr>
        </p:nvSpPr>
        <p:spPr/>
        <p:txBody>
          <a:bodyPr/>
          <a:lstStyle/>
          <a:p>
            <a:fld id="{B6F15528-21DE-4FAA-801E-634DDDAF4B2B}" type="slidenum">
              <a:rPr lang="ru-RU" smtClean="0"/>
              <a:pPr/>
              <a:t>11</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Rhino Mocks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Как это работает</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Прямоугольник 1"/>
          <p:cNvSpPr/>
          <p:nvPr/>
        </p:nvSpPr>
        <p:spPr>
          <a:xfrm>
            <a:off x="2819400" y="1906524"/>
            <a:ext cx="1752600" cy="182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latin typeface="Segoe UI" panose="020B0502040204020203" pitchFamily="34" charset="0"/>
                <a:cs typeface="Segoe UI" panose="020B0502040204020203" pitchFamily="34" charset="0"/>
              </a:rPr>
              <a:t>TestRecorder</a:t>
            </a:r>
            <a:endParaRPr lang="en-US" dirty="0">
              <a:solidFill>
                <a:schemeClr val="tx1"/>
              </a:solidFill>
              <a:latin typeface="Segoe UI" panose="020B0502040204020203" pitchFamily="34" charset="0"/>
              <a:cs typeface="Segoe UI" panose="020B0502040204020203" pitchFamily="34" charset="0"/>
            </a:endParaRPr>
          </a:p>
        </p:txBody>
      </p:sp>
      <p:sp>
        <p:nvSpPr>
          <p:cNvPr id="10" name="Прямоугольник 9"/>
          <p:cNvSpPr/>
          <p:nvPr/>
        </p:nvSpPr>
        <p:spPr>
          <a:xfrm>
            <a:off x="5943600" y="1906524"/>
            <a:ext cx="1752600" cy="1828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Class Under Test</a:t>
            </a:r>
            <a:endParaRPr lang="en-US" dirty="0">
              <a:solidFill>
                <a:schemeClr val="tx1"/>
              </a:solidFill>
              <a:latin typeface="Segoe UI" panose="020B0502040204020203" pitchFamily="34" charset="0"/>
              <a:cs typeface="Segoe UI" panose="020B0502040204020203" pitchFamily="34" charset="0"/>
            </a:endParaRPr>
          </a:p>
        </p:txBody>
      </p:sp>
      <p:cxnSp>
        <p:nvCxnSpPr>
          <p:cNvPr id="5" name="Прямая со стрелкой 4"/>
          <p:cNvCxnSpPr/>
          <p:nvPr/>
        </p:nvCxnSpPr>
        <p:spPr>
          <a:xfrm>
            <a:off x="1219200" y="2508504"/>
            <a:ext cx="4724400" cy="6096"/>
          </a:xfrm>
          <a:prstGeom prst="straightConnector1">
            <a:avLst/>
          </a:prstGeom>
          <a:ln>
            <a:prstDash val="dash"/>
            <a:tailEnd type="arrow"/>
          </a:ln>
        </p:spPr>
        <p:style>
          <a:lnRef idx="3">
            <a:schemeClr val="accent5"/>
          </a:lnRef>
          <a:fillRef idx="0">
            <a:schemeClr val="accent5"/>
          </a:fillRef>
          <a:effectRef idx="2">
            <a:schemeClr val="accent5"/>
          </a:effectRef>
          <a:fontRef idx="minor">
            <a:schemeClr val="tx1"/>
          </a:fontRef>
        </p:style>
      </p:cxnSp>
      <p:cxnSp>
        <p:nvCxnSpPr>
          <p:cNvPr id="16" name="Прямая со стрелкой 15"/>
          <p:cNvCxnSpPr/>
          <p:nvPr/>
        </p:nvCxnSpPr>
        <p:spPr>
          <a:xfrm flipH="1">
            <a:off x="1219200" y="3200400"/>
            <a:ext cx="4724400" cy="0"/>
          </a:xfrm>
          <a:prstGeom prst="straightConnector1">
            <a:avLst/>
          </a:prstGeom>
          <a:ln>
            <a:prstDash val="dash"/>
            <a:tailEnd type="arrow"/>
          </a:ln>
        </p:spPr>
        <p:style>
          <a:lnRef idx="3">
            <a:schemeClr val="accent5"/>
          </a:lnRef>
          <a:fillRef idx="0">
            <a:schemeClr val="accent5"/>
          </a:fillRef>
          <a:effectRef idx="2">
            <a:schemeClr val="accent5"/>
          </a:effectRef>
          <a:fontRef idx="minor">
            <a:schemeClr val="tx1"/>
          </a:fontRef>
        </p:style>
      </p:cxnSp>
      <p:sp>
        <p:nvSpPr>
          <p:cNvPr id="19" name="TextBox 18"/>
          <p:cNvSpPr txBox="1"/>
          <p:nvPr/>
        </p:nvSpPr>
        <p:spPr>
          <a:xfrm>
            <a:off x="1581078" y="2139172"/>
            <a:ext cx="774571" cy="369332"/>
          </a:xfrm>
          <a:prstGeom prst="rect">
            <a:avLst/>
          </a:prstGeom>
          <a:noFill/>
        </p:spPr>
        <p:txBody>
          <a:bodyPr wrap="none" rtlCol="0">
            <a:spAutoFit/>
          </a:bodyPr>
          <a:lstStyle/>
          <a:p>
            <a:r>
              <a:rPr lang="en-US" dirty="0" smtClean="0"/>
              <a:t>Inputs</a:t>
            </a:r>
            <a:endParaRPr lang="en-US" dirty="0"/>
          </a:p>
        </p:txBody>
      </p:sp>
      <p:sp>
        <p:nvSpPr>
          <p:cNvPr id="21" name="TextBox 20"/>
          <p:cNvSpPr txBox="1"/>
          <p:nvPr/>
        </p:nvSpPr>
        <p:spPr>
          <a:xfrm>
            <a:off x="1581078" y="2782300"/>
            <a:ext cx="946093" cy="369332"/>
          </a:xfrm>
          <a:prstGeom prst="rect">
            <a:avLst/>
          </a:prstGeom>
          <a:noFill/>
        </p:spPr>
        <p:txBody>
          <a:bodyPr wrap="none" rtlCol="0">
            <a:spAutoFit/>
          </a:bodyPr>
          <a:lstStyle/>
          <a:p>
            <a:r>
              <a:rPr lang="en-US" dirty="0" smtClean="0"/>
              <a:t>Outputs</a:t>
            </a:r>
            <a:endParaRPr lang="en-US" dirty="0"/>
          </a:p>
        </p:txBody>
      </p:sp>
      <p:cxnSp>
        <p:nvCxnSpPr>
          <p:cNvPr id="27" name="Прямая со стрелкой 26"/>
          <p:cNvCxnSpPr/>
          <p:nvPr/>
        </p:nvCxnSpPr>
        <p:spPr>
          <a:xfrm>
            <a:off x="3276600" y="2511552"/>
            <a:ext cx="0" cy="1908048"/>
          </a:xfrm>
          <a:prstGeom prst="straightConnector1">
            <a:avLst/>
          </a:prstGeom>
          <a:ln>
            <a:prstDash val="dash"/>
            <a:tailEnd type="arrow"/>
          </a:ln>
        </p:spPr>
        <p:style>
          <a:lnRef idx="3">
            <a:schemeClr val="accent5"/>
          </a:lnRef>
          <a:fillRef idx="0">
            <a:schemeClr val="accent5"/>
          </a:fillRef>
          <a:effectRef idx="2">
            <a:schemeClr val="accent5"/>
          </a:effectRef>
          <a:fontRef idx="minor">
            <a:schemeClr val="tx1"/>
          </a:fontRef>
        </p:style>
      </p:cxnSp>
      <p:cxnSp>
        <p:nvCxnSpPr>
          <p:cNvPr id="29" name="Прямая со стрелкой 28"/>
          <p:cNvCxnSpPr/>
          <p:nvPr/>
        </p:nvCxnSpPr>
        <p:spPr>
          <a:xfrm>
            <a:off x="3886200" y="3200400"/>
            <a:ext cx="0" cy="1219200"/>
          </a:xfrm>
          <a:prstGeom prst="straightConnector1">
            <a:avLst/>
          </a:prstGeom>
          <a:ln>
            <a:prstDash val="dash"/>
            <a:tailEnd type="arrow"/>
          </a:ln>
        </p:spPr>
        <p:style>
          <a:lnRef idx="3">
            <a:schemeClr val="accent5"/>
          </a:lnRef>
          <a:fillRef idx="0">
            <a:schemeClr val="accent5"/>
          </a:fillRef>
          <a:effectRef idx="2">
            <a:schemeClr val="accent5"/>
          </a:effectRef>
          <a:fontRef idx="minor">
            <a:schemeClr val="tx1"/>
          </a:fontRef>
        </p:style>
      </p:cxnSp>
      <p:sp>
        <p:nvSpPr>
          <p:cNvPr id="31" name="TextBox 30"/>
          <p:cNvSpPr txBox="1"/>
          <p:nvPr/>
        </p:nvSpPr>
        <p:spPr>
          <a:xfrm>
            <a:off x="4010444" y="3869174"/>
            <a:ext cx="774571" cy="369332"/>
          </a:xfrm>
          <a:prstGeom prst="rect">
            <a:avLst/>
          </a:prstGeom>
          <a:noFill/>
        </p:spPr>
        <p:txBody>
          <a:bodyPr wrap="none" rtlCol="0">
            <a:spAutoFit/>
          </a:bodyPr>
          <a:lstStyle/>
          <a:p>
            <a:r>
              <a:rPr lang="en-US" dirty="0" smtClean="0"/>
              <a:t>Inputs</a:t>
            </a:r>
            <a:endParaRPr lang="en-US" dirty="0"/>
          </a:p>
        </p:txBody>
      </p:sp>
      <p:sp>
        <p:nvSpPr>
          <p:cNvPr id="33" name="TextBox 32"/>
          <p:cNvSpPr txBox="1"/>
          <p:nvPr/>
        </p:nvSpPr>
        <p:spPr>
          <a:xfrm>
            <a:off x="2209800" y="3869174"/>
            <a:ext cx="946093" cy="369332"/>
          </a:xfrm>
          <a:prstGeom prst="rect">
            <a:avLst/>
          </a:prstGeom>
          <a:noFill/>
        </p:spPr>
        <p:txBody>
          <a:bodyPr wrap="none" rtlCol="0">
            <a:spAutoFit/>
          </a:bodyPr>
          <a:lstStyle/>
          <a:p>
            <a:r>
              <a:rPr lang="en-US" dirty="0" smtClean="0"/>
              <a:t>Outputs</a:t>
            </a:r>
            <a:endParaRPr lang="en-US" dirty="0"/>
          </a:p>
        </p:txBody>
      </p:sp>
    </p:spTree>
    <p:extLst>
      <p:ext uri="{BB962C8B-B14F-4D97-AF65-F5344CB8AC3E}">
        <p14:creationId xmlns:p14="http://schemas.microsoft.com/office/powerpoint/2010/main" val="370088337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612106"/>
            <a:ext cx="7775607" cy="416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p:cNvSpPr>
            <a:spLocks noGrp="1"/>
          </p:cNvSpPr>
          <p:nvPr>
            <p:ph type="sldNum" sz="quarter" idx="12"/>
          </p:nvPr>
        </p:nvSpPr>
        <p:spPr/>
        <p:txBody>
          <a:bodyPr/>
          <a:lstStyle/>
          <a:p>
            <a:fld id="{B6F15528-21DE-4FAA-801E-634DDDAF4B2B}" type="slidenum">
              <a:rPr lang="ru-RU" smtClean="0"/>
              <a:pPr/>
              <a:t>12</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Rhino Mocks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lumMod val="50000"/>
                  </a:schemeClr>
                </a:solidFill>
                <a:latin typeface="Segoe UI" pitchFamily="34" charset="0"/>
                <a:ea typeface="Segoe UI" pitchFamily="34" charset="0"/>
                <a:cs typeface="Segoe UI" pitchFamily="34" charset="0"/>
              </a:rPr>
              <a:t>Example</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3" name="Правая фигурная скобка 2"/>
          <p:cNvSpPr/>
          <p:nvPr/>
        </p:nvSpPr>
        <p:spPr>
          <a:xfrm>
            <a:off x="5867400" y="3385065"/>
            <a:ext cx="457200" cy="990600"/>
          </a:xfrm>
          <a:prstGeom prst="rightBrace">
            <a:avLst>
              <a:gd name="adj1" fmla="val 38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456887" y="3695699"/>
            <a:ext cx="1457322" cy="369332"/>
          </a:xfrm>
          <a:prstGeom prst="rect">
            <a:avLst/>
          </a:prstGeom>
          <a:noFill/>
        </p:spPr>
        <p:txBody>
          <a:bodyPr wrap="none" rtlCol="0">
            <a:spAutoFit/>
          </a:bodyPr>
          <a:lstStyle/>
          <a:p>
            <a:r>
              <a:rPr lang="en-US" dirty="0" smtClean="0"/>
              <a:t>Test Recorder</a:t>
            </a:r>
            <a:endParaRPr lang="en-US" dirty="0"/>
          </a:p>
        </p:txBody>
      </p:sp>
    </p:spTree>
    <p:extLst>
      <p:ext uri="{BB962C8B-B14F-4D97-AF65-F5344CB8AC3E}">
        <p14:creationId xmlns:p14="http://schemas.microsoft.com/office/powerpoint/2010/main" val="164065131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4600" y="1905000"/>
            <a:ext cx="4191000" cy="2514600"/>
          </a:xfrm>
        </p:spPr>
        <p:txBody>
          <a:bodyPr>
            <a:normAutofit/>
          </a:bodyPr>
          <a:lstStyle/>
          <a:p>
            <a:r>
              <a:rPr lang="en-US" sz="8800" dirty="0">
                <a:solidFill>
                  <a:srgbClr val="00CC99"/>
                </a:solidFill>
                <a:latin typeface="Segoe UI" pitchFamily="34" charset="0"/>
                <a:ea typeface="Segoe UI" pitchFamily="34" charset="0"/>
                <a:cs typeface="Segoe UI" pitchFamily="34" charset="0"/>
              </a:rPr>
              <a:t>Q&amp;A</a:t>
            </a:r>
          </a:p>
        </p:txBody>
      </p:sp>
      <p:sp>
        <p:nvSpPr>
          <p:cNvPr id="4" name="Номер слайда 3"/>
          <p:cNvSpPr>
            <a:spLocks noGrp="1"/>
          </p:cNvSpPr>
          <p:nvPr>
            <p:ph type="sldNum" sz="quarter" idx="12"/>
          </p:nvPr>
        </p:nvSpPr>
        <p:spPr/>
        <p:txBody>
          <a:bodyPr/>
          <a:lstStyle/>
          <a:p>
            <a:fld id="{B6F15528-21DE-4FAA-801E-634DDDAF4B2B}" type="slidenum">
              <a:rPr lang="ru-RU" smtClean="0"/>
              <a:pPr/>
              <a:t>13</a:t>
            </a:fld>
            <a:endParaRPr lang="ru-RU" dirty="0"/>
          </a:p>
        </p:txBody>
      </p:sp>
    </p:spTree>
    <p:extLst>
      <p:ext uri="{BB962C8B-B14F-4D97-AF65-F5344CB8AC3E}">
        <p14:creationId xmlns:p14="http://schemas.microsoft.com/office/powerpoint/2010/main" val="280155486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0"/>
            <a:ext cx="8382000" cy="762000"/>
          </a:xfrm>
        </p:spPr>
        <p:txBody>
          <a:bodyPr>
            <a:normAutofit/>
          </a:bodyPr>
          <a:lstStyle/>
          <a:p>
            <a:pPr algn="l"/>
            <a:r>
              <a:rPr lang="ru-RU" sz="3200" dirty="0" smtClean="0">
                <a:solidFill>
                  <a:schemeClr val="tx1">
                    <a:lumMod val="65000"/>
                    <a:lumOff val="35000"/>
                  </a:schemeClr>
                </a:solidFill>
                <a:latin typeface="Segoe UI Light" pitchFamily="34" charset="0"/>
                <a:ea typeface="Segoe UI" pitchFamily="34" charset="0"/>
                <a:cs typeface="Segoe UI" pitchFamily="34" charset="0"/>
              </a:rPr>
              <a:t>КУРС:        </a:t>
            </a:r>
            <a:r>
              <a:rPr lang="en-US" sz="3200" dirty="0" smtClean="0">
                <a:solidFill>
                  <a:schemeClr val="tx1">
                    <a:lumMod val="65000"/>
                    <a:lumOff val="35000"/>
                  </a:schemeClr>
                </a:solidFill>
                <a:latin typeface="Segoe UI Light" pitchFamily="34" charset="0"/>
                <a:ea typeface="Segoe UI" pitchFamily="34" charset="0"/>
                <a:cs typeface="Segoe UI" pitchFamily="34" charset="0"/>
              </a:rPr>
              <a:t>           Patterns of Design (GoF)</a:t>
            </a:r>
            <a:endParaRPr lang="en-US" sz="32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3" name="Объект 2"/>
          <p:cNvSpPr>
            <a:spLocks noGrp="1"/>
          </p:cNvSpPr>
          <p:nvPr>
            <p:ph idx="1"/>
          </p:nvPr>
        </p:nvSpPr>
        <p:spPr>
          <a:xfrm>
            <a:off x="2971800" y="990600"/>
            <a:ext cx="5866315" cy="1905000"/>
          </a:xfrm>
        </p:spPr>
        <p:txBody>
          <a:bodyPr>
            <a:normAutofit lnSpcReduction="10000"/>
          </a:bodyPr>
          <a:lstStyle/>
          <a:p>
            <a:pPr marL="0" indent="0" algn="just">
              <a:buNone/>
            </a:pPr>
            <a:r>
              <a:rPr lang="ru-RU" sz="1200" dirty="0">
                <a:solidFill>
                  <a:schemeClr val="tx1">
                    <a:lumMod val="50000"/>
                    <a:lumOff val="50000"/>
                  </a:schemeClr>
                </a:solidFill>
              </a:rPr>
              <a:t>Задачи, с которыми сталкиваются разработчики программного обеспечения, как правило, довольно однотипны. Кроме того, в том или ином виде они уже были решены до нас. Шаблоны проектирования представляют собой коллекцию тщательно отобранных, наиболее общих принципов решения типовых проблем. Их высокий уровень абстракции позволяет отделить основные принципы реализации от конкретных прикладных областей, что, в свою очередь, дает прекрасную возможность не просто реализовывать шаблоны непосредственно на практике, но и использовать их как некий набор условных обозначений для четкой классификации даже самых сложных задач. В этом </a:t>
            </a:r>
            <a:r>
              <a:rPr lang="ru-RU" sz="1200" dirty="0" smtClean="0">
                <a:solidFill>
                  <a:schemeClr val="tx1">
                    <a:lumMod val="50000"/>
                    <a:lumOff val="50000"/>
                  </a:schemeClr>
                </a:solidFill>
              </a:rPr>
              <a:t>контексте</a:t>
            </a:r>
            <a:r>
              <a:rPr lang="ru-RU" sz="1200" dirty="0">
                <a:solidFill>
                  <a:schemeClr val="tx1">
                    <a:lumMod val="50000"/>
                    <a:lumOff val="50000"/>
                  </a:schemeClr>
                </a:solidFill>
              </a:rPr>
              <a:t>, шаблоны проектирования являются неким общим языком, который исключает неоднозначность толкования и значительно ускоряет процесс разработки.</a:t>
            </a:r>
            <a:endParaRPr lang="en-US" sz="1200" dirty="0"/>
          </a:p>
        </p:txBody>
      </p:sp>
      <p:sp>
        <p:nvSpPr>
          <p:cNvPr id="4" name="Номер слайда 3"/>
          <p:cNvSpPr>
            <a:spLocks noGrp="1"/>
          </p:cNvSpPr>
          <p:nvPr>
            <p:ph type="sldNum" sz="quarter" idx="12"/>
          </p:nvPr>
        </p:nvSpPr>
        <p:spPr/>
        <p:txBody>
          <a:bodyPr/>
          <a:lstStyle/>
          <a:p>
            <a:fld id="{B6F15528-21DE-4FAA-801E-634DDDAF4B2B}" type="slidenum">
              <a:rPr lang="ru-RU" smtClean="0"/>
              <a:pPr/>
              <a:t>14</a:t>
            </a:fld>
            <a:endParaRPr lang="ru-RU"/>
          </a:p>
        </p:txBody>
      </p:sp>
      <p:sp>
        <p:nvSpPr>
          <p:cNvPr id="5" name="Объект 2"/>
          <p:cNvSpPr txBox="1">
            <a:spLocks/>
          </p:cNvSpPr>
          <p:nvPr/>
        </p:nvSpPr>
        <p:spPr>
          <a:xfrm>
            <a:off x="531223" y="3200400"/>
            <a:ext cx="4114800" cy="23622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5600" dirty="0">
                <a:solidFill>
                  <a:schemeClr val="accent1"/>
                </a:solidFill>
                <a:latin typeface="Segoe UI Light" pitchFamily="34" charset="0"/>
                <a:ea typeface="Segoe UI" pitchFamily="34" charset="0"/>
                <a:cs typeface="Segoe UI" pitchFamily="34" charset="0"/>
              </a:rPr>
              <a:t>Описание курса:</a:t>
            </a:r>
          </a:p>
          <a:p>
            <a:pPr marL="0" indent="0" algn="just">
              <a:lnSpc>
                <a:spcPct val="120000"/>
              </a:lnSpc>
              <a:buNone/>
            </a:pPr>
            <a:r>
              <a:rPr lang="ru-RU" sz="4800" dirty="0">
                <a:solidFill>
                  <a:schemeClr val="tx1">
                    <a:lumMod val="50000"/>
                    <a:lumOff val="50000"/>
                  </a:schemeClr>
                </a:solidFill>
              </a:rPr>
              <a:t>К</a:t>
            </a:r>
            <a:r>
              <a:rPr lang="ru-RU" sz="4800" dirty="0" smtClean="0">
                <a:solidFill>
                  <a:schemeClr val="tx1">
                    <a:lumMod val="50000"/>
                    <a:lumOff val="50000"/>
                  </a:schemeClr>
                </a:solidFill>
              </a:rPr>
              <a:t>урс </a:t>
            </a:r>
            <a:r>
              <a:rPr lang="ru-RU" sz="4800" dirty="0">
                <a:solidFill>
                  <a:schemeClr val="tx1">
                    <a:lumMod val="50000"/>
                    <a:lumOff val="50000"/>
                  </a:schemeClr>
                </a:solidFill>
              </a:rPr>
              <a:t>"Шаблоны проектирования" поможет Вам в кратчайшие сроки освоить </a:t>
            </a:r>
            <a:r>
              <a:rPr lang="ru-RU" sz="4800" dirty="0" smtClean="0">
                <a:solidFill>
                  <a:schemeClr val="tx1">
                    <a:lumMod val="50000"/>
                    <a:lumOff val="50000"/>
                  </a:schemeClr>
                </a:solidFill>
              </a:rPr>
              <a:t>приемы проектирования. </a:t>
            </a:r>
            <a:r>
              <a:rPr lang="ru-RU" sz="4800" dirty="0">
                <a:solidFill>
                  <a:schemeClr val="tx1">
                    <a:lumMod val="50000"/>
                    <a:lumOff val="50000"/>
                  </a:schemeClr>
                </a:solidFill>
              </a:rPr>
              <a:t>Вы сможете четко классифицировать задачи проектирования и однозначно описывать наиболее подходящие способы их решения. Каждый шаблон представляет собой инструмент, который Вы будете неоднократно использовать в своей практике, получая при этом все преимущества, которые дают надежные, проверенные временем решения</a:t>
            </a:r>
            <a:r>
              <a:rPr lang="ru-RU" sz="2500" dirty="0">
                <a:solidFill>
                  <a:schemeClr val="tx1">
                    <a:lumMod val="50000"/>
                    <a:lumOff val="50000"/>
                  </a:schemeClr>
                </a:solidFill>
              </a:rPr>
              <a:t>.</a:t>
            </a:r>
            <a:br>
              <a:rPr lang="ru-RU" sz="2500" dirty="0">
                <a:solidFill>
                  <a:schemeClr val="tx1">
                    <a:lumMod val="50000"/>
                    <a:lumOff val="50000"/>
                  </a:schemeClr>
                </a:solidFill>
              </a:rPr>
            </a:br>
            <a:endParaRPr lang="ru-RU" sz="2500" dirty="0">
              <a:solidFill>
                <a:schemeClr val="tx1">
                  <a:lumMod val="50000"/>
                  <a:lumOff val="50000"/>
                </a:schemeClr>
              </a:solidFill>
            </a:endParaRPr>
          </a:p>
          <a:p>
            <a:pPr marL="0" indent="0">
              <a:buNone/>
            </a:pPr>
            <a:r>
              <a:rPr lang="ru-RU" sz="5600" dirty="0" smtClean="0">
                <a:solidFill>
                  <a:schemeClr val="accent1"/>
                </a:solidFill>
                <a:latin typeface="Segoe UI Light" pitchFamily="34" charset="0"/>
                <a:ea typeface="Segoe UI" pitchFamily="34" charset="0"/>
                <a:cs typeface="Segoe UI" pitchFamily="34" charset="0"/>
              </a:rPr>
              <a:t>Длительность</a:t>
            </a:r>
            <a:r>
              <a:rPr lang="ru-RU" sz="5600" dirty="0">
                <a:solidFill>
                  <a:schemeClr val="accent1"/>
                </a:solidFill>
                <a:latin typeface="Segoe UI Light" pitchFamily="34" charset="0"/>
                <a:ea typeface="Segoe UI" pitchFamily="34" charset="0"/>
                <a:cs typeface="Segoe UI" pitchFamily="34" charset="0"/>
              </a:rPr>
              <a:t>:</a:t>
            </a:r>
          </a:p>
          <a:p>
            <a:pPr marL="0" indent="0">
              <a:buNone/>
            </a:pPr>
            <a:r>
              <a:rPr lang="en-US" sz="4800" dirty="0" smtClean="0">
                <a:solidFill>
                  <a:schemeClr val="tx1">
                    <a:lumMod val="65000"/>
                    <a:lumOff val="35000"/>
                  </a:schemeClr>
                </a:solidFill>
              </a:rPr>
              <a:t>40</a:t>
            </a:r>
            <a:r>
              <a:rPr lang="ru-RU" sz="4800" dirty="0" smtClean="0">
                <a:solidFill>
                  <a:schemeClr val="tx1">
                    <a:lumMod val="65000"/>
                    <a:lumOff val="35000"/>
                  </a:schemeClr>
                </a:solidFill>
              </a:rPr>
              <a:t> часов</a:t>
            </a:r>
            <a:r>
              <a:rPr lang="en-US" sz="4800" dirty="0" smtClean="0">
                <a:solidFill>
                  <a:schemeClr val="tx1">
                    <a:lumMod val="65000"/>
                    <a:lumOff val="35000"/>
                  </a:schemeClr>
                </a:solidFill>
              </a:rPr>
              <a:t>/</a:t>
            </a:r>
            <a:r>
              <a:rPr lang="en-US" sz="4800" dirty="0">
                <a:solidFill>
                  <a:schemeClr val="tx1">
                    <a:lumMod val="65000"/>
                    <a:lumOff val="35000"/>
                  </a:schemeClr>
                </a:solidFill>
              </a:rPr>
              <a:t>2</a:t>
            </a:r>
            <a:r>
              <a:rPr lang="en-US" sz="4800" dirty="0" smtClean="0">
                <a:solidFill>
                  <a:schemeClr val="tx1">
                    <a:lumMod val="65000"/>
                    <a:lumOff val="35000"/>
                  </a:schemeClr>
                </a:solidFill>
              </a:rPr>
              <a:t>0 </a:t>
            </a:r>
            <a:r>
              <a:rPr lang="ru-RU" sz="4800" dirty="0" smtClean="0">
                <a:solidFill>
                  <a:schemeClr val="tx1">
                    <a:lumMod val="65000"/>
                    <a:lumOff val="35000"/>
                  </a:schemeClr>
                </a:solidFill>
              </a:rPr>
              <a:t>дней.</a:t>
            </a:r>
            <a:endParaRPr lang="ru-RU" sz="4800" dirty="0">
              <a:solidFill>
                <a:schemeClr val="tx1">
                  <a:lumMod val="65000"/>
                  <a:lumOff val="35000"/>
                </a:schemeClr>
              </a:solidFill>
            </a:endParaRPr>
          </a:p>
          <a:p>
            <a:pPr marL="0" indent="0">
              <a:buNone/>
            </a:pPr>
            <a:r>
              <a:rPr lang="ru-RU" dirty="0"/>
              <a:t/>
            </a:r>
            <a:br>
              <a:rPr lang="ru-RU" dirty="0"/>
            </a:br>
            <a:endParaRPr lang="en-US" dirty="0"/>
          </a:p>
        </p:txBody>
      </p:sp>
      <p:sp>
        <p:nvSpPr>
          <p:cNvPr id="13" name="Объект 2"/>
          <p:cNvSpPr txBox="1">
            <a:spLocks/>
          </p:cNvSpPr>
          <p:nvPr/>
        </p:nvSpPr>
        <p:spPr>
          <a:xfrm>
            <a:off x="381001" y="5808460"/>
            <a:ext cx="8458200" cy="43994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7200" dirty="0">
                <a:solidFill>
                  <a:schemeClr val="accent1"/>
                </a:solidFill>
                <a:latin typeface="Segoe UI Light" pitchFamily="34" charset="0"/>
                <a:ea typeface="Segoe UI" pitchFamily="34" charset="0"/>
                <a:cs typeface="Segoe UI" pitchFamily="34" charset="0"/>
              </a:rPr>
              <a:t>У</a:t>
            </a:r>
            <a:r>
              <a:rPr lang="ru-RU" sz="7200" dirty="0" smtClean="0">
                <a:solidFill>
                  <a:schemeClr val="accent1"/>
                </a:solidFill>
                <a:latin typeface="Segoe UI Light" pitchFamily="34" charset="0"/>
                <a:ea typeface="Segoe UI" pitchFamily="34" charset="0"/>
                <a:cs typeface="Segoe UI" pitchFamily="34" charset="0"/>
              </a:rPr>
              <a:t>знать более подробно о курсе на сайте:   </a:t>
            </a:r>
            <a:r>
              <a:rPr lang="en-US" sz="7200" dirty="0" smtClean="0">
                <a:solidFill>
                  <a:schemeClr val="accent1"/>
                </a:solidFill>
                <a:latin typeface="Segoe UI Light" pitchFamily="34" charset="0"/>
                <a:ea typeface="Segoe UI" pitchFamily="34" charset="0"/>
                <a:cs typeface="Segoe UI" pitchFamily="34" charset="0"/>
              </a:rPr>
              <a:t>      </a:t>
            </a:r>
            <a:r>
              <a:rPr lang="ru-RU" sz="7200" dirty="0" smtClean="0">
                <a:solidFill>
                  <a:schemeClr val="accent1"/>
                </a:solidFill>
                <a:latin typeface="Segoe UI Light" pitchFamily="34" charset="0"/>
                <a:ea typeface="Segoe UI" pitchFamily="34" charset="0"/>
                <a:cs typeface="Segoe UI" pitchFamily="34" charset="0"/>
              </a:rPr>
              <a:t> </a:t>
            </a:r>
            <a:r>
              <a:rPr lang="en-US" sz="7200" dirty="0" smtClean="0">
                <a:solidFill>
                  <a:schemeClr val="accent1"/>
                </a:solidFill>
                <a:latin typeface="Segoe UI Light" pitchFamily="34" charset="0"/>
                <a:ea typeface="Segoe UI" pitchFamily="34" charset="0"/>
                <a:cs typeface="Segoe UI" pitchFamily="34" charset="0"/>
              </a:rPr>
              <a:t> </a:t>
            </a:r>
            <a:r>
              <a:rPr lang="ru-RU" sz="7200" dirty="0" smtClean="0">
                <a:solidFill>
                  <a:schemeClr val="accent1"/>
                </a:solidFill>
                <a:latin typeface="Segoe UI Light" pitchFamily="34" charset="0"/>
                <a:ea typeface="Segoe UI" pitchFamily="34" charset="0"/>
                <a:cs typeface="Segoe UI" pitchFamily="34" charset="0"/>
              </a:rPr>
              <a:t> </a:t>
            </a:r>
            <a:r>
              <a:rPr lang="en-US" sz="7200" dirty="0" smtClean="0">
                <a:solidFill>
                  <a:schemeClr val="accent1"/>
                </a:solidFill>
                <a:latin typeface="Segoe UI Light" pitchFamily="34" charset="0"/>
                <a:ea typeface="Segoe UI" pitchFamily="34" charset="0"/>
                <a:cs typeface="Segoe UI" pitchFamily="34" charset="0"/>
              </a:rPr>
              <a:t>  </a:t>
            </a:r>
            <a:r>
              <a:rPr lang="en-US" sz="7200" dirty="0" smtClean="0">
                <a:hlinkClick r:id="rId3"/>
              </a:rPr>
              <a:t>www.edu.cbsystematics.com</a:t>
            </a:r>
            <a:r>
              <a:rPr lang="en-US" sz="8000" dirty="0" smtClean="0"/>
              <a:t> </a:t>
            </a:r>
            <a:endParaRPr lang="en-US" dirty="0"/>
          </a:p>
        </p:txBody>
      </p:sp>
      <p:cxnSp>
        <p:nvCxnSpPr>
          <p:cNvPr id="10" name="Прямая соединительная линия 9"/>
          <p:cNvCxnSpPr/>
          <p:nvPr/>
        </p:nvCxnSpPr>
        <p:spPr>
          <a:xfrm>
            <a:off x="304800" y="685800"/>
            <a:ext cx="8533315" cy="0"/>
          </a:xfrm>
          <a:prstGeom prst="line">
            <a:avLst/>
          </a:prstGeom>
          <a:ln>
            <a:solidFill>
              <a:srgbClr val="FFC000"/>
            </a:solidFill>
          </a:ln>
        </p:spPr>
        <p:style>
          <a:lnRef idx="1">
            <a:schemeClr val="accent6"/>
          </a:lnRef>
          <a:fillRef idx="0">
            <a:schemeClr val="accent6"/>
          </a:fillRef>
          <a:effectRef idx="0">
            <a:schemeClr val="accent6"/>
          </a:effectRef>
          <a:fontRef idx="minor">
            <a:schemeClr val="tx1"/>
          </a:fontRef>
        </p:style>
      </p:cxn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0007" y="3276600"/>
            <a:ext cx="4139193" cy="214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H:\AbstractFactor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223" y="1067684"/>
            <a:ext cx="2233613" cy="183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09171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0"/>
            <a:ext cx="8382000" cy="762000"/>
          </a:xfrm>
        </p:spPr>
        <p:txBody>
          <a:bodyPr>
            <a:normAutofit/>
          </a:bodyPr>
          <a:lstStyle/>
          <a:p>
            <a:pPr algn="l"/>
            <a:r>
              <a:rPr lang="ru-RU" sz="3200" dirty="0" smtClean="0">
                <a:solidFill>
                  <a:schemeClr val="tx1">
                    <a:lumMod val="65000"/>
                    <a:lumOff val="35000"/>
                  </a:schemeClr>
                </a:solidFill>
                <a:latin typeface="Segoe UI Light" pitchFamily="34" charset="0"/>
                <a:ea typeface="Segoe UI" pitchFamily="34" charset="0"/>
                <a:cs typeface="Segoe UI" pitchFamily="34" charset="0"/>
              </a:rPr>
              <a:t>КУРС:       </a:t>
            </a:r>
            <a:r>
              <a:rPr lang="en-US" sz="3200" dirty="0" smtClean="0">
                <a:solidFill>
                  <a:schemeClr val="tx1">
                    <a:lumMod val="65000"/>
                    <a:lumOff val="35000"/>
                  </a:schemeClr>
                </a:solidFill>
                <a:latin typeface="Segoe UI Light" pitchFamily="34" charset="0"/>
                <a:ea typeface="Segoe UI" pitchFamily="34" charset="0"/>
                <a:cs typeface="Segoe UI" pitchFamily="34" charset="0"/>
              </a:rPr>
              <a:t>Refactoring </a:t>
            </a:r>
            <a:r>
              <a:rPr lang="ru-RU" sz="3200" dirty="0">
                <a:solidFill>
                  <a:schemeClr val="tx1">
                    <a:lumMod val="65000"/>
                    <a:lumOff val="35000"/>
                  </a:schemeClr>
                </a:solidFill>
                <a:latin typeface="Segoe UI Light" pitchFamily="34" charset="0"/>
                <a:ea typeface="Segoe UI" pitchFamily="34" charset="0"/>
                <a:cs typeface="Segoe UI" pitchFamily="34" charset="0"/>
              </a:rPr>
              <a:t>в приложениях .</a:t>
            </a:r>
            <a:r>
              <a:rPr lang="en-US" sz="3200" dirty="0">
                <a:solidFill>
                  <a:schemeClr val="tx1">
                    <a:lumMod val="65000"/>
                    <a:lumOff val="35000"/>
                  </a:schemeClr>
                </a:solidFill>
                <a:latin typeface="Segoe UI Light" pitchFamily="34" charset="0"/>
                <a:ea typeface="Segoe UI" pitchFamily="34" charset="0"/>
                <a:cs typeface="Segoe UI" pitchFamily="34" charset="0"/>
              </a:rPr>
              <a:t>NET </a:t>
            </a:r>
          </a:p>
        </p:txBody>
      </p:sp>
      <p:sp>
        <p:nvSpPr>
          <p:cNvPr id="3" name="Объект 2"/>
          <p:cNvSpPr>
            <a:spLocks noGrp="1"/>
          </p:cNvSpPr>
          <p:nvPr>
            <p:ph idx="1"/>
          </p:nvPr>
        </p:nvSpPr>
        <p:spPr>
          <a:xfrm>
            <a:off x="457199" y="3576398"/>
            <a:ext cx="8228515" cy="1905000"/>
          </a:xfrm>
        </p:spPr>
        <p:txBody>
          <a:bodyPr>
            <a:noAutofit/>
          </a:bodyPr>
          <a:lstStyle/>
          <a:p>
            <a:pPr marL="0" indent="0" algn="just">
              <a:buNone/>
            </a:pPr>
            <a:endParaRPr lang="ru-RU" sz="1100" dirty="0">
              <a:solidFill>
                <a:schemeClr val="tx1">
                  <a:lumMod val="50000"/>
                  <a:lumOff val="50000"/>
                </a:schemeClr>
              </a:solidFill>
            </a:endParaRPr>
          </a:p>
          <a:p>
            <a:pPr marL="0" indent="0" algn="just">
              <a:buNone/>
            </a:pPr>
            <a:r>
              <a:rPr lang="ru-RU" sz="1100" dirty="0">
                <a:solidFill>
                  <a:schemeClr val="tx1">
                    <a:lumMod val="50000"/>
                    <a:lumOff val="50000"/>
                  </a:schemeClr>
                </a:solidFill>
              </a:rPr>
              <a:t>Курс "</a:t>
            </a:r>
            <a:r>
              <a:rPr lang="ru-RU" sz="1100" dirty="0" err="1">
                <a:solidFill>
                  <a:schemeClr val="tx1">
                    <a:lumMod val="50000"/>
                    <a:lumOff val="50000"/>
                  </a:schemeClr>
                </a:solidFill>
              </a:rPr>
              <a:t>Рефакторинг</a:t>
            </a:r>
            <a:r>
              <a:rPr lang="ru-RU" sz="1100" dirty="0">
                <a:solidFill>
                  <a:schemeClr val="tx1">
                    <a:lumMod val="50000"/>
                    <a:lumOff val="50000"/>
                  </a:schemeClr>
                </a:solidFill>
              </a:rPr>
              <a:t> .NET приложений" (</a:t>
            </a:r>
            <a:r>
              <a:rPr lang="ru-RU" sz="1100" dirty="0" err="1">
                <a:solidFill>
                  <a:schemeClr val="tx1">
                    <a:lumMod val="50000"/>
                    <a:lumOff val="50000"/>
                  </a:schemeClr>
                </a:solidFill>
              </a:rPr>
              <a:t>Refactoring</a:t>
            </a:r>
            <a:r>
              <a:rPr lang="ru-RU" sz="1100" dirty="0">
                <a:solidFill>
                  <a:schemeClr val="tx1">
                    <a:lumMod val="50000"/>
                    <a:lumOff val="50000"/>
                  </a:schemeClr>
                </a:solidFill>
              </a:rPr>
              <a:t> .NET </a:t>
            </a:r>
            <a:r>
              <a:rPr lang="ru-RU" sz="1100" dirty="0" err="1">
                <a:solidFill>
                  <a:schemeClr val="tx1">
                    <a:lumMod val="50000"/>
                    <a:lumOff val="50000"/>
                  </a:schemeClr>
                </a:solidFill>
              </a:rPr>
              <a:t>Applications</a:t>
            </a:r>
            <a:r>
              <a:rPr lang="ru-RU" sz="1100" dirty="0">
                <a:solidFill>
                  <a:schemeClr val="tx1">
                    <a:lumMod val="50000"/>
                    <a:lumOff val="50000"/>
                  </a:schemeClr>
                </a:solidFill>
              </a:rPr>
              <a:t>) состоит из 10 уроков, на протяжении которых учащиеся получают представление о том, что такое </a:t>
            </a:r>
            <a:r>
              <a:rPr lang="ru-RU" sz="1100" dirty="0" err="1">
                <a:solidFill>
                  <a:schemeClr val="tx1">
                    <a:lumMod val="50000"/>
                    <a:lumOff val="50000"/>
                  </a:schemeClr>
                </a:solidFill>
              </a:rPr>
              <a:t>рефакторинг</a:t>
            </a:r>
            <a:r>
              <a:rPr lang="ru-RU" sz="1100" dirty="0">
                <a:solidFill>
                  <a:schemeClr val="tx1">
                    <a:lumMod val="50000"/>
                    <a:lumOff val="50000"/>
                  </a:schemeClr>
                </a:solidFill>
              </a:rPr>
              <a:t>, каких целей он позволяет достичь и какие возможности он предоставляет.</a:t>
            </a:r>
          </a:p>
          <a:p>
            <a:pPr marL="0" indent="0" algn="just">
              <a:buNone/>
            </a:pPr>
            <a:endParaRPr lang="ru-RU" sz="1100" dirty="0">
              <a:solidFill>
                <a:schemeClr val="tx1">
                  <a:lumMod val="50000"/>
                  <a:lumOff val="50000"/>
                </a:schemeClr>
              </a:solidFill>
            </a:endParaRPr>
          </a:p>
          <a:p>
            <a:pPr marL="0" indent="0" algn="just">
              <a:buNone/>
            </a:pPr>
            <a:r>
              <a:rPr lang="ru-RU" sz="1100" dirty="0">
                <a:solidFill>
                  <a:schemeClr val="tx1">
                    <a:lumMod val="50000"/>
                    <a:lumOff val="50000"/>
                  </a:schemeClr>
                </a:solidFill>
              </a:rPr>
              <a:t>Материал разбит на логические блоки, благодаря чему студенты быстро и эффективно осваивают новые техники и методики. Каждый урок сопровождается конкретными примерами, реализованными на языке C# с полным учетом его возможностей и достоинств. Такой подход позволяет увидеть живые примеры применения </a:t>
            </a:r>
            <a:r>
              <a:rPr lang="ru-RU" sz="1100" dirty="0" err="1">
                <a:solidFill>
                  <a:schemeClr val="tx1">
                    <a:lumMod val="50000"/>
                    <a:lumOff val="50000"/>
                  </a:schemeClr>
                </a:solidFill>
              </a:rPr>
              <a:t>рефакторинга</a:t>
            </a:r>
            <a:r>
              <a:rPr lang="ru-RU" sz="1100" dirty="0">
                <a:solidFill>
                  <a:schemeClr val="tx1">
                    <a:lumMod val="50000"/>
                    <a:lumOff val="50000"/>
                  </a:schemeClr>
                </a:solidFill>
              </a:rPr>
              <a:t> и способствует более глубокому пониманию основных его принципов.</a:t>
            </a:r>
          </a:p>
          <a:p>
            <a:pPr marL="0" indent="0" algn="just">
              <a:buNone/>
            </a:pPr>
            <a:r>
              <a:rPr lang="ru-RU" sz="1100" dirty="0">
                <a:solidFill>
                  <a:schemeClr val="tx1">
                    <a:lumMod val="50000"/>
                    <a:lumOff val="50000"/>
                  </a:schemeClr>
                </a:solidFill>
              </a:rPr>
              <a:t>Отдельное внимание уделяется взаимодействию различных методик </a:t>
            </a:r>
            <a:r>
              <a:rPr lang="ru-RU" sz="1100" dirty="0" err="1">
                <a:solidFill>
                  <a:schemeClr val="tx1">
                    <a:lumMod val="50000"/>
                    <a:lumOff val="50000"/>
                  </a:schemeClr>
                </a:solidFill>
              </a:rPr>
              <a:t>рефакторинга</a:t>
            </a:r>
            <a:r>
              <a:rPr lang="ru-RU" sz="1100" dirty="0">
                <a:solidFill>
                  <a:schemeClr val="tx1">
                    <a:lumMod val="50000"/>
                    <a:lumOff val="50000"/>
                  </a:schemeClr>
                </a:solidFill>
              </a:rPr>
              <a:t> в контексте наиболее типичных проблем, возникающих на этапах разработки программных систем и их сопровождения</a:t>
            </a:r>
            <a:r>
              <a:rPr lang="ru-RU" sz="1100" dirty="0" smtClean="0">
                <a:solidFill>
                  <a:schemeClr val="tx1">
                    <a:lumMod val="50000"/>
                    <a:lumOff val="50000"/>
                  </a:schemeClr>
                </a:solidFill>
              </a:rPr>
              <a:t>.</a:t>
            </a:r>
            <a:endParaRPr lang="en-US" sz="1100" dirty="0"/>
          </a:p>
        </p:txBody>
      </p:sp>
      <p:sp>
        <p:nvSpPr>
          <p:cNvPr id="4" name="Номер слайда 3"/>
          <p:cNvSpPr>
            <a:spLocks noGrp="1"/>
          </p:cNvSpPr>
          <p:nvPr>
            <p:ph type="sldNum" sz="quarter" idx="12"/>
          </p:nvPr>
        </p:nvSpPr>
        <p:spPr/>
        <p:txBody>
          <a:bodyPr/>
          <a:lstStyle/>
          <a:p>
            <a:fld id="{B6F15528-21DE-4FAA-801E-634DDDAF4B2B}" type="slidenum">
              <a:rPr lang="ru-RU" smtClean="0"/>
              <a:pPr/>
              <a:t>15</a:t>
            </a:fld>
            <a:endParaRPr lang="ru-RU"/>
          </a:p>
        </p:txBody>
      </p:sp>
      <p:sp>
        <p:nvSpPr>
          <p:cNvPr id="5" name="Объект 2"/>
          <p:cNvSpPr txBox="1">
            <a:spLocks/>
          </p:cNvSpPr>
          <p:nvPr/>
        </p:nvSpPr>
        <p:spPr>
          <a:xfrm>
            <a:off x="4663350" y="1012969"/>
            <a:ext cx="4191000" cy="2393165"/>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ru-RU" sz="3600" dirty="0">
              <a:solidFill>
                <a:schemeClr val="tx1">
                  <a:lumMod val="50000"/>
                  <a:lumOff val="50000"/>
                </a:schemeClr>
              </a:solidFill>
            </a:endParaRPr>
          </a:p>
          <a:p>
            <a:pPr marL="0" indent="0">
              <a:buNone/>
            </a:pPr>
            <a:r>
              <a:rPr lang="ru-RU" sz="4800" dirty="0" smtClean="0">
                <a:solidFill>
                  <a:schemeClr val="accent1"/>
                </a:solidFill>
                <a:latin typeface="Segoe UI Light" pitchFamily="34" charset="0"/>
                <a:ea typeface="Segoe UI" pitchFamily="34" charset="0"/>
                <a:cs typeface="Segoe UI" pitchFamily="34" charset="0"/>
              </a:rPr>
              <a:t>Длительность</a:t>
            </a:r>
            <a:r>
              <a:rPr lang="ru-RU" sz="4800" dirty="0">
                <a:solidFill>
                  <a:schemeClr val="accent1"/>
                </a:solidFill>
                <a:latin typeface="Segoe UI Light" pitchFamily="34" charset="0"/>
                <a:ea typeface="Segoe UI" pitchFamily="34" charset="0"/>
                <a:cs typeface="Segoe UI" pitchFamily="34" charset="0"/>
              </a:rPr>
              <a:t>:</a:t>
            </a:r>
          </a:p>
          <a:p>
            <a:pPr marL="0" indent="0">
              <a:buNone/>
            </a:pPr>
            <a:r>
              <a:rPr lang="ru-RU" sz="4800" dirty="0" smtClean="0">
                <a:solidFill>
                  <a:schemeClr val="tx1">
                    <a:lumMod val="65000"/>
                    <a:lumOff val="35000"/>
                  </a:schemeClr>
                </a:solidFill>
              </a:rPr>
              <a:t>20 часов</a:t>
            </a:r>
            <a:r>
              <a:rPr lang="en-US" sz="4800" dirty="0" smtClean="0">
                <a:solidFill>
                  <a:schemeClr val="tx1">
                    <a:lumMod val="65000"/>
                    <a:lumOff val="35000"/>
                  </a:schemeClr>
                </a:solidFill>
              </a:rPr>
              <a:t>/</a:t>
            </a:r>
            <a:r>
              <a:rPr lang="ru-RU" sz="4800" dirty="0">
                <a:solidFill>
                  <a:schemeClr val="tx1">
                    <a:lumMod val="65000"/>
                    <a:lumOff val="35000"/>
                  </a:schemeClr>
                </a:solidFill>
              </a:rPr>
              <a:t>1</a:t>
            </a:r>
            <a:r>
              <a:rPr lang="en-US" sz="4800" dirty="0" smtClean="0">
                <a:solidFill>
                  <a:schemeClr val="tx1">
                    <a:lumMod val="65000"/>
                    <a:lumOff val="35000"/>
                  </a:schemeClr>
                </a:solidFill>
              </a:rPr>
              <a:t>0 </a:t>
            </a:r>
            <a:r>
              <a:rPr lang="ru-RU" sz="4800" dirty="0" smtClean="0">
                <a:solidFill>
                  <a:schemeClr val="tx1">
                    <a:lumMod val="65000"/>
                    <a:lumOff val="35000"/>
                  </a:schemeClr>
                </a:solidFill>
              </a:rPr>
              <a:t>дней.</a:t>
            </a:r>
          </a:p>
          <a:p>
            <a:pPr marL="0" indent="0">
              <a:buNone/>
            </a:pPr>
            <a:endParaRPr lang="ru-RU" sz="4800" dirty="0">
              <a:solidFill>
                <a:schemeClr val="tx1">
                  <a:lumMod val="65000"/>
                  <a:lumOff val="35000"/>
                </a:schemeClr>
              </a:solidFill>
            </a:endParaRPr>
          </a:p>
          <a:p>
            <a:pPr marL="0" indent="0">
              <a:buNone/>
            </a:pPr>
            <a:r>
              <a:rPr lang="ru-RU" sz="4800" dirty="0">
                <a:solidFill>
                  <a:schemeClr val="accent1"/>
                </a:solidFill>
                <a:latin typeface="Segoe UI Light" pitchFamily="34" charset="0"/>
                <a:ea typeface="Segoe UI" pitchFamily="34" charset="0"/>
                <a:cs typeface="Segoe UI" pitchFamily="34" charset="0"/>
              </a:rPr>
              <a:t>Предварительные </a:t>
            </a:r>
            <a:r>
              <a:rPr lang="ru-RU" sz="4800" dirty="0" smtClean="0">
                <a:solidFill>
                  <a:schemeClr val="accent1"/>
                </a:solidFill>
                <a:latin typeface="Segoe UI Light" pitchFamily="34" charset="0"/>
                <a:ea typeface="Segoe UI" pitchFamily="34" charset="0"/>
                <a:cs typeface="Segoe UI" pitchFamily="34" charset="0"/>
              </a:rPr>
              <a:t>требования</a:t>
            </a:r>
          </a:p>
          <a:p>
            <a:pPr marL="0" indent="0">
              <a:buNone/>
            </a:pPr>
            <a:r>
              <a:rPr lang="ru-RU" sz="4800" dirty="0">
                <a:solidFill>
                  <a:schemeClr val="tx1">
                    <a:lumMod val="65000"/>
                    <a:lumOff val="35000"/>
                  </a:schemeClr>
                </a:solidFill>
              </a:rPr>
              <a:t>• Знания и уверенное использование основных библиотек .NET </a:t>
            </a:r>
            <a:r>
              <a:rPr lang="ru-RU" sz="4800" dirty="0" err="1" smtClean="0">
                <a:solidFill>
                  <a:schemeClr val="tx1">
                    <a:lumMod val="65000"/>
                    <a:lumOff val="35000"/>
                  </a:schemeClr>
                </a:solidFill>
              </a:rPr>
              <a:t>Framework</a:t>
            </a:r>
            <a:endParaRPr lang="ru-RU" sz="4800" dirty="0" smtClean="0">
              <a:solidFill>
                <a:schemeClr val="tx1">
                  <a:lumMod val="65000"/>
                  <a:lumOff val="35000"/>
                </a:schemeClr>
              </a:solidFill>
            </a:endParaRPr>
          </a:p>
          <a:p>
            <a:pPr marL="0" indent="0">
              <a:buNone/>
            </a:pPr>
            <a:r>
              <a:rPr lang="ru-RU" sz="4800" dirty="0" smtClean="0">
                <a:solidFill>
                  <a:schemeClr val="tx1">
                    <a:lumMod val="65000"/>
                    <a:lumOff val="35000"/>
                  </a:schemeClr>
                </a:solidFill>
              </a:rPr>
              <a:t>• </a:t>
            </a:r>
            <a:r>
              <a:rPr lang="ru-RU" sz="4800" dirty="0">
                <a:solidFill>
                  <a:schemeClr val="tx1">
                    <a:lumMod val="65000"/>
                    <a:lumOff val="35000"/>
                  </a:schemeClr>
                </a:solidFill>
              </a:rPr>
              <a:t>Знание ООП</a:t>
            </a:r>
          </a:p>
          <a:p>
            <a:pPr marL="0" indent="0">
              <a:buNone/>
            </a:pPr>
            <a:r>
              <a:rPr lang="ru-RU" sz="4800" dirty="0">
                <a:solidFill>
                  <a:schemeClr val="tx1">
                    <a:lumMod val="65000"/>
                    <a:lumOff val="35000"/>
                  </a:schemeClr>
                </a:solidFill>
              </a:rPr>
              <a:t>• Опыт работы с </a:t>
            </a:r>
            <a:r>
              <a:rPr lang="ru-RU" sz="4800" dirty="0" err="1">
                <a:solidFill>
                  <a:schemeClr val="tx1">
                    <a:lumMod val="65000"/>
                    <a:lumOff val="35000"/>
                  </a:schemeClr>
                </a:solidFill>
              </a:rPr>
              <a:t>Visual</a:t>
            </a:r>
            <a:r>
              <a:rPr lang="ru-RU" sz="4800" dirty="0">
                <a:solidFill>
                  <a:schemeClr val="tx1">
                    <a:lumMod val="65000"/>
                    <a:lumOff val="35000"/>
                  </a:schemeClr>
                </a:solidFill>
              </a:rPr>
              <a:t> </a:t>
            </a:r>
            <a:r>
              <a:rPr lang="ru-RU" sz="4800" dirty="0" err="1">
                <a:solidFill>
                  <a:schemeClr val="tx1">
                    <a:lumMod val="65000"/>
                    <a:lumOff val="35000"/>
                  </a:schemeClr>
                </a:solidFill>
              </a:rPr>
              <a:t>Studio</a:t>
            </a:r>
            <a:endParaRPr lang="ru-RU" sz="4800" dirty="0">
              <a:solidFill>
                <a:schemeClr val="tx1">
                  <a:lumMod val="65000"/>
                  <a:lumOff val="35000"/>
                </a:schemeClr>
              </a:solidFill>
            </a:endParaRPr>
          </a:p>
          <a:p>
            <a:pPr marL="0" indent="0">
              <a:buNone/>
            </a:pPr>
            <a:r>
              <a:rPr lang="ru-RU" dirty="0"/>
              <a:t/>
            </a:r>
            <a:br>
              <a:rPr lang="ru-RU" dirty="0"/>
            </a:br>
            <a:endParaRPr lang="en-US" dirty="0"/>
          </a:p>
        </p:txBody>
      </p:sp>
      <p:sp>
        <p:nvSpPr>
          <p:cNvPr id="13" name="Объект 2"/>
          <p:cNvSpPr txBox="1">
            <a:spLocks/>
          </p:cNvSpPr>
          <p:nvPr/>
        </p:nvSpPr>
        <p:spPr>
          <a:xfrm>
            <a:off x="381001" y="5808460"/>
            <a:ext cx="8458200" cy="43994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7200" dirty="0">
                <a:solidFill>
                  <a:schemeClr val="accent1"/>
                </a:solidFill>
                <a:latin typeface="Segoe UI Light" pitchFamily="34" charset="0"/>
                <a:ea typeface="Segoe UI" pitchFamily="34" charset="0"/>
                <a:cs typeface="Segoe UI" pitchFamily="34" charset="0"/>
              </a:rPr>
              <a:t>У</a:t>
            </a:r>
            <a:r>
              <a:rPr lang="ru-RU" sz="7200" dirty="0" smtClean="0">
                <a:solidFill>
                  <a:schemeClr val="accent1"/>
                </a:solidFill>
                <a:latin typeface="Segoe UI Light" pitchFamily="34" charset="0"/>
                <a:ea typeface="Segoe UI" pitchFamily="34" charset="0"/>
                <a:cs typeface="Segoe UI" pitchFamily="34" charset="0"/>
              </a:rPr>
              <a:t>знать более подробно о курсе на сайте:   </a:t>
            </a:r>
            <a:r>
              <a:rPr lang="en-US" sz="7200" dirty="0" smtClean="0">
                <a:solidFill>
                  <a:schemeClr val="accent1"/>
                </a:solidFill>
                <a:latin typeface="Segoe UI Light" pitchFamily="34" charset="0"/>
                <a:ea typeface="Segoe UI" pitchFamily="34" charset="0"/>
                <a:cs typeface="Segoe UI" pitchFamily="34" charset="0"/>
              </a:rPr>
              <a:t>      </a:t>
            </a:r>
            <a:r>
              <a:rPr lang="ru-RU" sz="7200" dirty="0" smtClean="0">
                <a:solidFill>
                  <a:schemeClr val="accent1"/>
                </a:solidFill>
                <a:latin typeface="Segoe UI Light" pitchFamily="34" charset="0"/>
                <a:ea typeface="Segoe UI" pitchFamily="34" charset="0"/>
                <a:cs typeface="Segoe UI" pitchFamily="34" charset="0"/>
              </a:rPr>
              <a:t> </a:t>
            </a:r>
            <a:r>
              <a:rPr lang="en-US" sz="7200" dirty="0" smtClean="0">
                <a:solidFill>
                  <a:schemeClr val="accent1"/>
                </a:solidFill>
                <a:latin typeface="Segoe UI Light" pitchFamily="34" charset="0"/>
                <a:ea typeface="Segoe UI" pitchFamily="34" charset="0"/>
                <a:cs typeface="Segoe UI" pitchFamily="34" charset="0"/>
              </a:rPr>
              <a:t> </a:t>
            </a:r>
            <a:r>
              <a:rPr lang="ru-RU" sz="7200" dirty="0" smtClean="0">
                <a:solidFill>
                  <a:schemeClr val="accent1"/>
                </a:solidFill>
                <a:latin typeface="Segoe UI Light" pitchFamily="34" charset="0"/>
                <a:ea typeface="Segoe UI" pitchFamily="34" charset="0"/>
                <a:cs typeface="Segoe UI" pitchFamily="34" charset="0"/>
              </a:rPr>
              <a:t> </a:t>
            </a:r>
            <a:r>
              <a:rPr lang="en-US" sz="7200" dirty="0" smtClean="0">
                <a:solidFill>
                  <a:schemeClr val="accent1"/>
                </a:solidFill>
                <a:latin typeface="Segoe UI Light" pitchFamily="34" charset="0"/>
                <a:ea typeface="Segoe UI" pitchFamily="34" charset="0"/>
                <a:cs typeface="Segoe UI" pitchFamily="34" charset="0"/>
              </a:rPr>
              <a:t>  </a:t>
            </a:r>
            <a:r>
              <a:rPr lang="en-US" sz="7200" dirty="0" smtClean="0">
                <a:hlinkClick r:id="rId3"/>
              </a:rPr>
              <a:t>www.edu.cbsystematics.com</a:t>
            </a:r>
            <a:r>
              <a:rPr lang="en-US" sz="8000" dirty="0" smtClean="0"/>
              <a:t> </a:t>
            </a:r>
            <a:endParaRPr lang="en-US" dirty="0"/>
          </a:p>
        </p:txBody>
      </p:sp>
      <p:cxnSp>
        <p:nvCxnSpPr>
          <p:cNvPr id="10" name="Прямая соединительная линия 9"/>
          <p:cNvCxnSpPr/>
          <p:nvPr/>
        </p:nvCxnSpPr>
        <p:spPr>
          <a:xfrm>
            <a:off x="304800" y="685800"/>
            <a:ext cx="8533315" cy="0"/>
          </a:xfrm>
          <a:prstGeom prst="line">
            <a:avLst/>
          </a:prstGeom>
          <a:ln>
            <a:solidFill>
              <a:srgbClr val="FFC000"/>
            </a:solidFill>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4"/>
          <a:stretch>
            <a:fillRect/>
          </a:stretch>
        </p:blipFill>
        <p:spPr>
          <a:xfrm>
            <a:off x="460694" y="991576"/>
            <a:ext cx="3791474" cy="2209801"/>
          </a:xfrm>
          <a:prstGeom prst="rect">
            <a:avLst/>
          </a:prstGeom>
        </p:spPr>
      </p:pic>
    </p:spTree>
    <p:extLst>
      <p:ext uri="{BB962C8B-B14F-4D97-AF65-F5344CB8AC3E}">
        <p14:creationId xmlns:p14="http://schemas.microsoft.com/office/powerpoint/2010/main" val="604942050"/>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Alexander\Desktop\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4267200" cy="2417246"/>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457200" y="76200"/>
            <a:ext cx="4267200" cy="762001"/>
          </a:xfrm>
        </p:spPr>
        <p:txBody>
          <a:bodyPr>
            <a:normAutofit/>
          </a:bodyPr>
          <a:lstStyle/>
          <a:p>
            <a:pPr algn="l"/>
            <a:r>
              <a:rPr lang="ru-RU" sz="3200" dirty="0">
                <a:solidFill>
                  <a:schemeClr val="tx1">
                    <a:lumMod val="65000"/>
                    <a:lumOff val="35000"/>
                  </a:schemeClr>
                </a:solidFill>
                <a:latin typeface="Segoe UI Light" pitchFamily="34" charset="0"/>
                <a:ea typeface="Segoe UI" pitchFamily="34" charset="0"/>
                <a:cs typeface="Segoe UI" pitchFamily="34" charset="0"/>
              </a:rPr>
              <a:t>ПРОВЕРКА</a:t>
            </a:r>
            <a:r>
              <a:rPr lang="ru-RU" sz="3200" b="1" dirty="0" smtClean="0">
                <a:latin typeface="Segoe UI Light" pitchFamily="34" charset="0"/>
                <a:cs typeface="Miriam" pitchFamily="34" charset="-79"/>
              </a:rPr>
              <a:t> </a:t>
            </a:r>
            <a:r>
              <a:rPr lang="ru-RU" sz="3200" dirty="0" smtClean="0">
                <a:solidFill>
                  <a:schemeClr val="tx1">
                    <a:lumMod val="65000"/>
                    <a:lumOff val="35000"/>
                  </a:schemeClr>
                </a:solidFill>
                <a:latin typeface="Segoe UI Light" pitchFamily="34" charset="0"/>
                <a:ea typeface="Segoe UI" pitchFamily="34" charset="0"/>
                <a:cs typeface="Segoe UI" pitchFamily="34" charset="0"/>
              </a:rPr>
              <a:t>ЗНАНИЙ</a:t>
            </a:r>
            <a:endParaRPr lang="en-US" sz="32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3" name="Объект 2"/>
          <p:cNvSpPr>
            <a:spLocks noGrp="1"/>
          </p:cNvSpPr>
          <p:nvPr>
            <p:ph idx="1"/>
          </p:nvPr>
        </p:nvSpPr>
        <p:spPr>
          <a:xfrm>
            <a:off x="4267200" y="1371600"/>
            <a:ext cx="4572000" cy="1236616"/>
          </a:xfrm>
        </p:spPr>
        <p:txBody>
          <a:bodyPr>
            <a:normAutofit/>
          </a:bodyPr>
          <a:lstStyle/>
          <a:p>
            <a:pPr marL="0" indent="0">
              <a:buNone/>
            </a:pPr>
            <a:r>
              <a:rPr lang="en-US" sz="1600" b="1" i="1" dirty="0">
                <a:solidFill>
                  <a:schemeClr val="tx1">
                    <a:lumMod val="50000"/>
                    <a:lumOff val="50000"/>
                  </a:schemeClr>
                </a:solidFill>
              </a:rPr>
              <a:t>TestProvider</a:t>
            </a:r>
            <a:r>
              <a:rPr lang="en-US" sz="1600" dirty="0" smtClean="0">
                <a:solidFill>
                  <a:schemeClr val="tx1">
                    <a:lumMod val="50000"/>
                    <a:lumOff val="50000"/>
                  </a:schemeClr>
                </a:solidFill>
              </a:rPr>
              <a:t> </a:t>
            </a:r>
            <a:r>
              <a:rPr lang="ru-RU" sz="1600" dirty="0" smtClean="0">
                <a:solidFill>
                  <a:schemeClr val="tx1">
                    <a:lumMod val="50000"/>
                    <a:lumOff val="50000"/>
                  </a:schemeClr>
                </a:solidFill>
              </a:rPr>
              <a:t>обеспечива</a:t>
            </a:r>
            <a:r>
              <a:rPr lang="ru-RU" sz="1600" dirty="0">
                <a:solidFill>
                  <a:schemeClr val="tx1">
                    <a:lumMod val="50000"/>
                    <a:lumOff val="50000"/>
                  </a:schemeClr>
                </a:solidFill>
              </a:rPr>
              <a:t>е</a:t>
            </a:r>
            <a:r>
              <a:rPr lang="ru-RU" sz="1600" dirty="0" smtClean="0">
                <a:solidFill>
                  <a:schemeClr val="tx1">
                    <a:lumMod val="50000"/>
                    <a:lumOff val="50000"/>
                  </a:schemeClr>
                </a:solidFill>
              </a:rPr>
              <a:t>т </a:t>
            </a:r>
            <a:r>
              <a:rPr lang="ru-RU" sz="1600" dirty="0">
                <a:solidFill>
                  <a:schemeClr val="tx1">
                    <a:lumMod val="50000"/>
                    <a:lumOff val="50000"/>
                  </a:schemeClr>
                </a:solidFill>
              </a:rPr>
              <a:t>надежную и объективную оценку технических знаний и опыта работы </a:t>
            </a:r>
            <a:r>
              <a:rPr lang="en-US" sz="1600" dirty="0" smtClean="0">
                <a:solidFill>
                  <a:schemeClr val="tx1">
                    <a:lumMod val="50000"/>
                    <a:lumOff val="50000"/>
                  </a:schemeClr>
                </a:solidFill>
              </a:rPr>
              <a:t>IT-</a:t>
            </a:r>
            <a:r>
              <a:rPr lang="ru-RU" sz="1600" dirty="0" smtClean="0">
                <a:solidFill>
                  <a:schemeClr val="tx1">
                    <a:lumMod val="50000"/>
                    <a:lumOff val="50000"/>
                  </a:schemeClr>
                </a:solidFill>
              </a:rPr>
              <a:t>специалиста </a:t>
            </a:r>
            <a:r>
              <a:rPr lang="ru-RU" sz="1600" dirty="0">
                <a:solidFill>
                  <a:schemeClr val="tx1">
                    <a:lumMod val="50000"/>
                    <a:lumOff val="50000"/>
                  </a:schemeClr>
                </a:solidFill>
              </a:rPr>
              <a:t>с программными продуктами </a:t>
            </a:r>
            <a:r>
              <a:rPr lang="ru-RU" sz="1600" dirty="0" smtClean="0">
                <a:solidFill>
                  <a:schemeClr val="tx1">
                    <a:lumMod val="50000"/>
                    <a:lumOff val="50000"/>
                  </a:schemeClr>
                </a:solidFill>
              </a:rPr>
              <a:t>Microsoft. </a:t>
            </a:r>
            <a:endParaRPr lang="en-US" sz="1600" dirty="0">
              <a:solidFill>
                <a:schemeClr val="tx1">
                  <a:lumMod val="50000"/>
                  <a:lumOff val="50000"/>
                </a:schemeClr>
              </a:solidFill>
            </a:endParaRPr>
          </a:p>
        </p:txBody>
      </p:sp>
      <p:sp>
        <p:nvSpPr>
          <p:cNvPr id="4" name="Номер слайда 3"/>
          <p:cNvSpPr>
            <a:spLocks noGrp="1"/>
          </p:cNvSpPr>
          <p:nvPr>
            <p:ph type="sldNum" sz="quarter" idx="12"/>
          </p:nvPr>
        </p:nvSpPr>
        <p:spPr/>
        <p:txBody>
          <a:bodyPr/>
          <a:lstStyle/>
          <a:p>
            <a:fld id="{B6F15528-21DE-4FAA-801E-634DDDAF4B2B}" type="slidenum">
              <a:rPr lang="ru-RU" smtClean="0"/>
              <a:pPr/>
              <a:t>16</a:t>
            </a:fld>
            <a:endParaRPr lang="ru-RU" dirty="0"/>
          </a:p>
        </p:txBody>
      </p:sp>
      <p:sp>
        <p:nvSpPr>
          <p:cNvPr id="7" name="Объект 2"/>
          <p:cNvSpPr txBox="1">
            <a:spLocks/>
          </p:cNvSpPr>
          <p:nvPr/>
        </p:nvSpPr>
        <p:spPr>
          <a:xfrm>
            <a:off x="550816" y="3810000"/>
            <a:ext cx="3411127" cy="64656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sz="2000" dirty="0">
                <a:solidFill>
                  <a:schemeClr val="accent1"/>
                </a:solidFill>
                <a:latin typeface="Segoe UI Light" pitchFamily="34" charset="0"/>
                <a:ea typeface="Segoe UI" pitchFamily="34" charset="0"/>
                <a:cs typeface="Segoe UI" pitchFamily="34" charset="0"/>
              </a:rPr>
              <a:t>Перейти к тестированию </a:t>
            </a:r>
            <a:r>
              <a:rPr lang="en-US" sz="2000" dirty="0" smtClean="0">
                <a:hlinkClick r:id="rId3"/>
              </a:rPr>
              <a:t>www.TestProvider.com</a:t>
            </a:r>
            <a:r>
              <a:rPr lang="en-US" sz="2000" dirty="0" smtClean="0"/>
              <a:t>  </a:t>
            </a:r>
          </a:p>
        </p:txBody>
      </p:sp>
      <p:sp>
        <p:nvSpPr>
          <p:cNvPr id="8" name="Объект 2"/>
          <p:cNvSpPr txBox="1">
            <a:spLocks/>
          </p:cNvSpPr>
          <p:nvPr/>
        </p:nvSpPr>
        <p:spPr>
          <a:xfrm>
            <a:off x="4267200" y="914400"/>
            <a:ext cx="4876800" cy="3810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accent1"/>
                </a:solidFill>
                <a:latin typeface="Segoe UI Light" pitchFamily="34" charset="0"/>
                <a:ea typeface="Segoe UI" pitchFamily="34" charset="0"/>
                <a:cs typeface="Segoe UI" pitchFamily="34" charset="0"/>
              </a:rPr>
              <a:t>Тестирование </a:t>
            </a:r>
            <a:r>
              <a:rPr lang="en-US" sz="2000" dirty="0">
                <a:solidFill>
                  <a:schemeClr val="accent1"/>
                </a:solidFill>
                <a:latin typeface="Segoe UI Light" pitchFamily="34" charset="0"/>
                <a:ea typeface="Segoe UI" pitchFamily="34" charset="0"/>
                <a:cs typeface="Segoe UI" pitchFamily="34" charset="0"/>
              </a:rPr>
              <a:t>IT</a:t>
            </a:r>
            <a:r>
              <a:rPr lang="ru-RU" sz="2000" dirty="0">
                <a:solidFill>
                  <a:schemeClr val="accent1"/>
                </a:solidFill>
                <a:latin typeface="Segoe UI Light" pitchFamily="34" charset="0"/>
                <a:ea typeface="Segoe UI" pitchFamily="34" charset="0"/>
                <a:cs typeface="Segoe UI" pitchFamily="34" charset="0"/>
              </a:rPr>
              <a:t>-специалистов </a:t>
            </a:r>
            <a:endParaRPr lang="en-US" sz="2000" dirty="0">
              <a:solidFill>
                <a:schemeClr val="accent1"/>
              </a:solidFill>
              <a:latin typeface="Segoe UI Light" pitchFamily="34" charset="0"/>
              <a:ea typeface="Segoe UI" pitchFamily="34" charset="0"/>
              <a:cs typeface="Segoe UI" pitchFamily="34" charset="0"/>
            </a:endParaRPr>
          </a:p>
        </p:txBody>
      </p:sp>
      <p:sp>
        <p:nvSpPr>
          <p:cNvPr id="11" name="Объект 2"/>
          <p:cNvSpPr txBox="1">
            <a:spLocks/>
          </p:cNvSpPr>
          <p:nvPr/>
        </p:nvSpPr>
        <p:spPr>
          <a:xfrm>
            <a:off x="4267200" y="3276600"/>
            <a:ext cx="45720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600" dirty="0">
                <a:solidFill>
                  <a:schemeClr val="tx1">
                    <a:lumMod val="50000"/>
                    <a:lumOff val="50000"/>
                  </a:schemeClr>
                </a:solidFill>
              </a:rPr>
              <a:t>Подтвердите ваш практический опыт работы с технологиями </a:t>
            </a:r>
            <a:r>
              <a:rPr lang="ru-RU" sz="1600" b="1" i="1" dirty="0">
                <a:solidFill>
                  <a:schemeClr val="tx1">
                    <a:lumMod val="50000"/>
                    <a:lumOff val="50000"/>
                  </a:schemeClr>
                </a:solidFill>
              </a:rPr>
              <a:t>Microsoft</a:t>
            </a:r>
            <a:r>
              <a:rPr lang="ru-RU" sz="1600" dirty="0">
                <a:solidFill>
                  <a:schemeClr val="tx1">
                    <a:lumMod val="50000"/>
                    <a:lumOff val="50000"/>
                  </a:schemeClr>
                </a:solidFill>
              </a:rPr>
              <a:t>, получив сертификацию, соответствующую той работе, которую вы выполняете сейчас или желаете получить в будущем.</a:t>
            </a:r>
            <a:endParaRPr lang="en-US" sz="1600" dirty="0">
              <a:solidFill>
                <a:schemeClr val="tx1">
                  <a:lumMod val="50000"/>
                  <a:lumOff val="50000"/>
                </a:schemeClr>
              </a:solidFill>
            </a:endParaRPr>
          </a:p>
        </p:txBody>
      </p:sp>
      <p:sp>
        <p:nvSpPr>
          <p:cNvPr id="12" name="Объект 2"/>
          <p:cNvSpPr txBox="1">
            <a:spLocks/>
          </p:cNvSpPr>
          <p:nvPr/>
        </p:nvSpPr>
        <p:spPr>
          <a:xfrm>
            <a:off x="4267200" y="2819400"/>
            <a:ext cx="4876800" cy="3810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a:solidFill>
                  <a:schemeClr val="accent1"/>
                </a:solidFill>
                <a:latin typeface="Segoe UI Light" pitchFamily="34" charset="0"/>
                <a:ea typeface="Segoe UI" pitchFamily="34" charset="0"/>
                <a:cs typeface="Segoe UI" pitchFamily="34" charset="0"/>
              </a:rPr>
              <a:t>Сертификация </a:t>
            </a:r>
            <a:r>
              <a:rPr lang="en-US" sz="2000" dirty="0">
                <a:solidFill>
                  <a:schemeClr val="accent1"/>
                </a:solidFill>
                <a:latin typeface="Segoe UI Light" pitchFamily="34" charset="0"/>
                <a:ea typeface="Segoe UI" pitchFamily="34" charset="0"/>
                <a:cs typeface="Segoe UI" pitchFamily="34" charset="0"/>
              </a:rPr>
              <a:t>IT</a:t>
            </a:r>
            <a:r>
              <a:rPr lang="ru-RU" sz="2000" dirty="0">
                <a:solidFill>
                  <a:schemeClr val="accent1"/>
                </a:solidFill>
                <a:latin typeface="Segoe UI Light" pitchFamily="34" charset="0"/>
                <a:ea typeface="Segoe UI" pitchFamily="34" charset="0"/>
                <a:cs typeface="Segoe UI" pitchFamily="34" charset="0"/>
              </a:rPr>
              <a:t>-специалистов </a:t>
            </a:r>
            <a:endParaRPr lang="en-US" sz="2000" dirty="0">
              <a:solidFill>
                <a:schemeClr val="accent1"/>
              </a:solidFill>
              <a:latin typeface="Segoe UI Light" pitchFamily="34" charset="0"/>
              <a:ea typeface="Segoe UI" pitchFamily="34" charset="0"/>
              <a:cs typeface="Segoe UI" pitchFamily="34" charset="0"/>
            </a:endParaRPr>
          </a:p>
        </p:txBody>
      </p:sp>
      <p:sp>
        <p:nvSpPr>
          <p:cNvPr id="5" name="TextBox 4"/>
          <p:cNvSpPr txBox="1"/>
          <p:nvPr/>
        </p:nvSpPr>
        <p:spPr>
          <a:xfrm>
            <a:off x="76200" y="5188803"/>
            <a:ext cx="9013365" cy="830997"/>
          </a:xfrm>
          <a:prstGeom prst="rect">
            <a:avLst/>
          </a:prstGeom>
          <a:noFill/>
        </p:spPr>
        <p:txBody>
          <a:bodyPr wrap="square" rtlCol="0">
            <a:spAutoFit/>
          </a:bodyPr>
          <a:lstStyle/>
          <a:p>
            <a:pPr algn="just"/>
            <a:r>
              <a:rPr lang="ru-RU" sz="1200" dirty="0" smtClean="0">
                <a:solidFill>
                  <a:schemeClr val="tx1">
                    <a:lumMod val="50000"/>
                    <a:lumOff val="50000"/>
                  </a:schemeClr>
                </a:solidFill>
              </a:rPr>
              <a:t>Компании </a:t>
            </a:r>
            <a:r>
              <a:rPr lang="ru-RU" sz="1200" b="1" i="1" dirty="0">
                <a:solidFill>
                  <a:schemeClr val="tx1">
                    <a:lumMod val="50000"/>
                    <a:lumOff val="50000"/>
                  </a:schemeClr>
                </a:solidFill>
              </a:rPr>
              <a:t>Microsoft</a:t>
            </a:r>
            <a:r>
              <a:rPr lang="ru-RU" sz="1200" dirty="0">
                <a:solidFill>
                  <a:schemeClr val="tx1">
                    <a:lumMod val="50000"/>
                    <a:lumOff val="50000"/>
                  </a:schemeClr>
                </a:solidFill>
              </a:rPr>
              <a:t>, </a:t>
            </a:r>
            <a:r>
              <a:rPr lang="ru-RU" sz="1200" b="1" i="1" dirty="0">
                <a:solidFill>
                  <a:schemeClr val="tx1">
                    <a:lumMod val="50000"/>
                    <a:lumOff val="50000"/>
                  </a:schemeClr>
                </a:solidFill>
              </a:rPr>
              <a:t>CyberBionic Systematics </a:t>
            </a:r>
            <a:r>
              <a:rPr lang="ru-RU" sz="1200" dirty="0">
                <a:solidFill>
                  <a:schemeClr val="tx1">
                    <a:lumMod val="50000"/>
                    <a:lumOff val="50000"/>
                  </a:schemeClr>
                </a:solidFill>
              </a:rPr>
              <a:t>и </a:t>
            </a:r>
            <a:r>
              <a:rPr lang="ru-RU" sz="1200" b="1" i="1" dirty="0">
                <a:solidFill>
                  <a:schemeClr val="tx1">
                    <a:lumMod val="50000"/>
                    <a:lumOff val="50000"/>
                  </a:schemeClr>
                </a:solidFill>
              </a:rPr>
              <a:t>Intel</a:t>
            </a:r>
            <a:r>
              <a:rPr lang="ru-RU" sz="1200" dirty="0">
                <a:solidFill>
                  <a:schemeClr val="tx1">
                    <a:lumMod val="50000"/>
                    <a:lumOff val="50000"/>
                  </a:schemeClr>
                </a:solidFill>
              </a:rPr>
              <a:t> </a:t>
            </a:r>
            <a:r>
              <a:rPr lang="ru-RU" sz="1200" dirty="0" smtClean="0">
                <a:solidFill>
                  <a:schemeClr val="tx1">
                    <a:lumMod val="50000"/>
                    <a:lumOff val="50000"/>
                  </a:schemeClr>
                </a:solidFill>
              </a:rPr>
              <a:t>на </a:t>
            </a:r>
            <a:r>
              <a:rPr lang="ru-RU" sz="1200" dirty="0">
                <a:solidFill>
                  <a:schemeClr val="tx1">
                    <a:lumMod val="50000"/>
                    <a:lumOff val="50000"/>
                  </a:schemeClr>
                </a:solidFill>
              </a:rPr>
              <a:t>базе портала </a:t>
            </a:r>
            <a:r>
              <a:rPr lang="ru-RU" sz="1200" dirty="0" smtClean="0">
                <a:solidFill>
                  <a:schemeClr val="tx1">
                    <a:lumMod val="50000"/>
                    <a:lumOff val="50000"/>
                  </a:schemeClr>
                </a:solidFill>
                <a:hlinkClick r:id="rId4"/>
              </a:rPr>
              <a:t>TestProvider</a:t>
            </a:r>
            <a:r>
              <a:rPr lang="ru-RU" sz="1200" dirty="0" smtClean="0">
                <a:solidFill>
                  <a:schemeClr val="tx1">
                    <a:lumMod val="50000"/>
                    <a:lumOff val="50000"/>
                  </a:schemeClr>
                </a:solidFill>
              </a:rPr>
              <a:t> </a:t>
            </a:r>
            <a:r>
              <a:rPr lang="ru-RU" sz="1200" dirty="0">
                <a:solidFill>
                  <a:schemeClr val="tx1">
                    <a:lumMod val="50000"/>
                    <a:lumOff val="50000"/>
                  </a:schemeClr>
                </a:solidFill>
              </a:rPr>
              <a:t>компании CyberBionic Systematics </a:t>
            </a:r>
            <a:r>
              <a:rPr lang="ru-RU" sz="1200" dirty="0" smtClean="0">
                <a:solidFill>
                  <a:schemeClr val="tx1">
                    <a:lumMod val="50000"/>
                    <a:lumOff val="50000"/>
                  </a:schemeClr>
                </a:solidFill>
              </a:rPr>
              <a:t>с </a:t>
            </a:r>
            <a:r>
              <a:rPr lang="ru-RU" sz="1200" dirty="0">
                <a:solidFill>
                  <a:schemeClr val="tx1">
                    <a:lumMod val="50000"/>
                    <a:lumOff val="50000"/>
                  </a:schemeClr>
                </a:solidFill>
              </a:rPr>
              <a:t>использованием платформы Microsoft Azure совместно с </a:t>
            </a:r>
            <a:r>
              <a:rPr lang="ru-RU" sz="1200" dirty="0" smtClean="0">
                <a:solidFill>
                  <a:schemeClr val="tx1">
                    <a:lumMod val="50000"/>
                    <a:lumOff val="50000"/>
                  </a:schemeClr>
                </a:solidFill>
              </a:rPr>
              <a:t>Министерством </a:t>
            </a:r>
            <a:r>
              <a:rPr lang="ru-RU" sz="1200" dirty="0">
                <a:solidFill>
                  <a:schemeClr val="tx1">
                    <a:lumMod val="50000"/>
                    <a:lumOff val="50000"/>
                  </a:schemeClr>
                </a:solidFill>
              </a:rPr>
              <a:t>науки и образования Украины </a:t>
            </a:r>
            <a:r>
              <a:rPr lang="ru-RU" sz="1200" dirty="0" smtClean="0">
                <a:solidFill>
                  <a:schemeClr val="tx1">
                    <a:lumMod val="50000"/>
                    <a:lumOff val="50000"/>
                  </a:schemeClr>
                </a:solidFill>
              </a:rPr>
              <a:t>проводят Всеукраинское </a:t>
            </a:r>
            <a:r>
              <a:rPr lang="ru-RU" sz="1200" dirty="0">
                <a:solidFill>
                  <a:schemeClr val="tx1">
                    <a:lumMod val="50000"/>
                    <a:lumOff val="50000"/>
                  </a:schemeClr>
                </a:solidFill>
              </a:rPr>
              <a:t>дистанционное мониторинговое исследование уровня сформированности у </a:t>
            </a:r>
            <a:r>
              <a:rPr lang="ru-RU" sz="1200" dirty="0" smtClean="0">
                <a:solidFill>
                  <a:schemeClr val="tx1">
                    <a:lumMod val="50000"/>
                    <a:lumOff val="50000"/>
                  </a:schemeClr>
                </a:solidFill>
              </a:rPr>
              <a:t>выпускников учебных заведений </a:t>
            </a:r>
            <a:r>
              <a:rPr lang="ru-RU" sz="1200" dirty="0">
                <a:solidFill>
                  <a:schemeClr val="tx1">
                    <a:lumMod val="50000"/>
                    <a:lumOff val="50000"/>
                  </a:schemeClr>
                </a:solidFill>
              </a:rPr>
              <a:t>навыков использования информационно-коммуникативных </a:t>
            </a:r>
            <a:r>
              <a:rPr lang="ru-RU" sz="1200" dirty="0" smtClean="0">
                <a:solidFill>
                  <a:schemeClr val="tx1">
                    <a:lumMod val="50000"/>
                    <a:lumOff val="50000"/>
                  </a:schemeClr>
                </a:solidFill>
              </a:rPr>
              <a:t>технологий </a:t>
            </a:r>
            <a:r>
              <a:rPr lang="ru-RU" sz="1200" dirty="0">
                <a:solidFill>
                  <a:schemeClr val="tx1">
                    <a:lumMod val="50000"/>
                    <a:lumOff val="50000"/>
                  </a:schemeClr>
                </a:solidFill>
              </a:rPr>
              <a:t>в практической деятельности. </a:t>
            </a:r>
            <a:endParaRPr lang="en-US" sz="1200" dirty="0">
              <a:solidFill>
                <a:schemeClr val="tx1">
                  <a:lumMod val="50000"/>
                  <a:lumOff val="50000"/>
                </a:schemeClr>
              </a:solidFill>
            </a:endParaRPr>
          </a:p>
        </p:txBody>
      </p:sp>
      <p:pic>
        <p:nvPicPr>
          <p:cNvPr id="2050" name="Picture 2" descr="http://www.isr.uci.edu/events/Research-Forum-2007/images/Intel-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4200" y="6215314"/>
            <a:ext cx="627014" cy="414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rusug.net/Resources/ms-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6315473"/>
            <a:ext cx="1302614" cy="237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yberBionic Systematics TestProvid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5522" y="40528"/>
            <a:ext cx="2096078" cy="56907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Прямая соединительная линия 18"/>
          <p:cNvCxnSpPr/>
          <p:nvPr/>
        </p:nvCxnSpPr>
        <p:spPr>
          <a:xfrm>
            <a:off x="304800" y="685800"/>
            <a:ext cx="8533315" cy="0"/>
          </a:xfrm>
          <a:prstGeom prst="line">
            <a:avLst/>
          </a:prstGeom>
          <a:ln/>
        </p:spPr>
        <p:style>
          <a:lnRef idx="1">
            <a:schemeClr val="accent5"/>
          </a:lnRef>
          <a:fillRef idx="0">
            <a:schemeClr val="accent5"/>
          </a:fillRef>
          <a:effectRef idx="0">
            <a:schemeClr val="accent5"/>
          </a:effectRef>
          <a:fontRef idx="minor">
            <a:schemeClr val="tx1"/>
          </a:fontRef>
        </p:style>
      </p:cxnSp>
      <p:pic>
        <p:nvPicPr>
          <p:cNvPr id="20" name="Picture 2" descr="CyberBionic Systematics TestProvid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6099153"/>
            <a:ext cx="1953077" cy="53024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Прямая соединительная линия 20"/>
          <p:cNvCxnSpPr/>
          <p:nvPr/>
        </p:nvCxnSpPr>
        <p:spPr>
          <a:xfrm>
            <a:off x="4343400" y="1295400"/>
            <a:ext cx="4495800" cy="0"/>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6" name="Прямая соединительная линия 25"/>
          <p:cNvCxnSpPr/>
          <p:nvPr/>
        </p:nvCxnSpPr>
        <p:spPr>
          <a:xfrm>
            <a:off x="4343400" y="3200400"/>
            <a:ext cx="4495800"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58833104"/>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17</a:t>
            </a:fld>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606" y="2286000"/>
            <a:ext cx="4241194" cy="1299004"/>
          </a:xfrm>
          <a:prstGeom prst="rect">
            <a:avLst/>
          </a:prstGeom>
        </p:spPr>
      </p:pic>
      <p:sp>
        <p:nvSpPr>
          <p:cNvPr id="6" name="TextBox 5"/>
          <p:cNvSpPr txBox="1"/>
          <p:nvPr/>
        </p:nvSpPr>
        <p:spPr>
          <a:xfrm>
            <a:off x="3980189" y="3486090"/>
            <a:ext cx="4325611" cy="400110"/>
          </a:xfrm>
          <a:prstGeom prst="rect">
            <a:avLst/>
          </a:prstGeom>
          <a:noFill/>
        </p:spPr>
        <p:txBody>
          <a:bodyPr wrap="square" rtlCol="0">
            <a:spAutoFit/>
          </a:bodyPr>
          <a:lstStyle/>
          <a:p>
            <a:r>
              <a:rPr lang="en-US" sz="2000" b="1" i="1" dirty="0" smtClean="0">
                <a:gradFill>
                  <a:gsLst>
                    <a:gs pos="0">
                      <a:srgbClr val="002060"/>
                    </a:gs>
                    <a:gs pos="50000">
                      <a:schemeClr val="accent1">
                        <a:shade val="67500"/>
                        <a:satMod val="115000"/>
                      </a:schemeClr>
                    </a:gs>
                    <a:gs pos="100000">
                      <a:schemeClr val="tx2">
                        <a:lumMod val="40000"/>
                        <a:lumOff val="60000"/>
                      </a:schemeClr>
                    </a:gs>
                  </a:gsLst>
                  <a:lin ang="0" scaled="1"/>
                </a:gradFill>
              </a:rPr>
              <a:t>Coevolution of humans and machines.</a:t>
            </a:r>
            <a:endParaRPr lang="en-US" sz="2000" b="1" i="1" dirty="0">
              <a:gradFill>
                <a:gsLst>
                  <a:gs pos="0">
                    <a:srgbClr val="002060"/>
                  </a:gs>
                  <a:gs pos="50000">
                    <a:schemeClr val="accent1">
                      <a:shade val="67500"/>
                      <a:satMod val="115000"/>
                    </a:schemeClr>
                  </a:gs>
                  <a:gs pos="100000">
                    <a:schemeClr val="tx2">
                      <a:lumMod val="40000"/>
                      <a:lumOff val="60000"/>
                    </a:schemeClr>
                  </a:gs>
                </a:gsLst>
                <a:lin ang="0" scaled="1"/>
              </a:gradFill>
            </a:endParaRPr>
          </a:p>
        </p:txBody>
      </p:sp>
    </p:spTree>
    <p:extLst>
      <p:ext uri="{BB962C8B-B14F-4D97-AF65-F5344CB8AC3E}">
        <p14:creationId xmlns:p14="http://schemas.microsoft.com/office/powerpoint/2010/main" val="135984092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2</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Mock</a:t>
            </a:r>
            <a:r>
              <a:rPr lang="ru-RU" sz="3600" dirty="0" smtClean="0">
                <a:solidFill>
                  <a:schemeClr val="bg1"/>
                </a:solidFill>
                <a:latin typeface="Segoe UI" pitchFamily="34" charset="0"/>
                <a:ea typeface="Segoe UI" pitchFamily="34" charset="0"/>
                <a:cs typeface="Segoe UI" pitchFamily="34" charset="0"/>
              </a:rPr>
              <a:t>-объекты</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Определение</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8" name="Rectangle 7"/>
          <p:cNvSpPr/>
          <p:nvPr/>
        </p:nvSpPr>
        <p:spPr>
          <a:xfrm>
            <a:off x="876300" y="1981200"/>
            <a:ext cx="7391400" cy="3688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u-RU" dirty="0">
                <a:solidFill>
                  <a:srgbClr val="000000"/>
                </a:solidFill>
                <a:latin typeface="Segoe UI" panose="020B0502040204020203" pitchFamily="34" charset="0"/>
                <a:cs typeface="Segoe UI" panose="020B0502040204020203" pitchFamily="34" charset="0"/>
              </a:rPr>
              <a:t>Модульные тесты можно условно разделить на две группы:</a:t>
            </a:r>
          </a:p>
          <a:p>
            <a:endParaRPr lang="ru-RU" b="1" dirty="0">
              <a:solidFill>
                <a:srgbClr val="000000"/>
              </a:solidFill>
              <a:latin typeface="Segoe UI" panose="020B0502040204020203" pitchFamily="34" charset="0"/>
              <a:cs typeface="Segoe UI" panose="020B0502040204020203" pitchFamily="34" charset="0"/>
            </a:endParaRPr>
          </a:p>
          <a:p>
            <a:r>
              <a:rPr lang="ru-RU" b="1" dirty="0">
                <a:solidFill>
                  <a:srgbClr val="000000"/>
                </a:solidFill>
                <a:latin typeface="Segoe UI" panose="020B0502040204020203" pitchFamily="34" charset="0"/>
                <a:cs typeface="Segoe UI" panose="020B0502040204020203" pitchFamily="34" charset="0"/>
              </a:rPr>
              <a:t>Тесты </a:t>
            </a:r>
            <a:r>
              <a:rPr lang="ru-RU" b="1" dirty="0">
                <a:solidFill>
                  <a:srgbClr val="000000"/>
                </a:solidFill>
                <a:latin typeface="Segoe UI" panose="020B0502040204020203" pitchFamily="34" charset="0"/>
                <a:cs typeface="Segoe UI" panose="020B0502040204020203" pitchFamily="34" charset="0"/>
              </a:rPr>
              <a:t>состояния</a:t>
            </a:r>
            <a:r>
              <a:rPr lang="en-US" b="1" dirty="0">
                <a:solidFill>
                  <a:srgbClr val="000000"/>
                </a:solidFill>
                <a:latin typeface="Segoe UI" panose="020B0502040204020203" pitchFamily="34" charset="0"/>
                <a:cs typeface="Segoe UI" panose="020B0502040204020203" pitchFamily="34" charset="0"/>
              </a:rPr>
              <a:t> </a:t>
            </a:r>
            <a:r>
              <a:rPr lang="ru-RU" dirty="0">
                <a:solidFill>
                  <a:srgbClr val="000000"/>
                </a:solidFill>
                <a:latin typeface="Segoe UI" panose="020B0502040204020203" pitchFamily="34" charset="0"/>
                <a:cs typeface="Segoe UI" panose="020B0502040204020203" pitchFamily="34" charset="0"/>
              </a:rPr>
              <a:t>(</a:t>
            </a:r>
            <a:r>
              <a:rPr lang="en-US" dirty="0">
                <a:solidFill>
                  <a:srgbClr val="000000"/>
                </a:solidFill>
                <a:latin typeface="Segoe UI" panose="020B0502040204020203" pitchFamily="34" charset="0"/>
                <a:cs typeface="Segoe UI" panose="020B0502040204020203" pitchFamily="34" charset="0"/>
              </a:rPr>
              <a:t>state-based tests</a:t>
            </a:r>
            <a:r>
              <a:rPr lang="ru-RU" dirty="0">
                <a:solidFill>
                  <a:srgbClr val="000000"/>
                </a:solidFill>
                <a:latin typeface="Segoe UI" panose="020B0502040204020203" pitchFamily="34" charset="0"/>
                <a:cs typeface="Segoe UI" panose="020B0502040204020203" pitchFamily="34" charset="0"/>
              </a:rPr>
              <a:t>)</a:t>
            </a:r>
            <a:r>
              <a:rPr lang="ru-RU" dirty="0">
                <a:solidFill>
                  <a:srgbClr val="000000"/>
                </a:solidFill>
                <a:latin typeface="Segoe UI" panose="020B0502040204020203" pitchFamily="34" charset="0"/>
                <a:cs typeface="Segoe UI" panose="020B0502040204020203" pitchFamily="34" charset="0"/>
              </a:rPr>
              <a:t> </a:t>
            </a:r>
            <a:r>
              <a:rPr lang="ru-RU" dirty="0">
                <a:solidFill>
                  <a:srgbClr val="000000"/>
                </a:solidFill>
                <a:latin typeface="Segoe UI" panose="020B0502040204020203" pitchFamily="34" charset="0"/>
                <a:cs typeface="Segoe UI" panose="020B0502040204020203" pitchFamily="34" charset="0"/>
              </a:rPr>
              <a:t>— тесты, проверяющие что вызываемый метод объекта отработал корректно, проверяя состояние тестируемого объекта после вызова метода.</a:t>
            </a:r>
            <a:r>
              <a:rPr lang="en-US" dirty="0">
                <a:solidFill>
                  <a:srgbClr val="000000"/>
                </a:solidFill>
                <a:latin typeface="Segoe UI" panose="020B0502040204020203" pitchFamily="34" charset="0"/>
                <a:cs typeface="Segoe UI" panose="020B0502040204020203" pitchFamily="34" charset="0"/>
              </a:rPr>
              <a:t> State based tests </a:t>
            </a:r>
            <a:r>
              <a:rPr lang="ru-RU" dirty="0">
                <a:solidFill>
                  <a:srgbClr val="000000"/>
                </a:solidFill>
                <a:latin typeface="Segoe UI" panose="020B0502040204020203" pitchFamily="34" charset="0"/>
                <a:cs typeface="Segoe UI" panose="020B0502040204020203" pitchFamily="34" charset="0"/>
              </a:rPr>
              <a:t>базируются на </a:t>
            </a:r>
            <a:r>
              <a:rPr lang="en-US" dirty="0">
                <a:solidFill>
                  <a:srgbClr val="000000"/>
                </a:solidFill>
                <a:latin typeface="Segoe UI" panose="020B0502040204020203" pitchFamily="34" charset="0"/>
                <a:cs typeface="Segoe UI" panose="020B0502040204020203" pitchFamily="34" charset="0"/>
              </a:rPr>
              <a:t>Stub-</a:t>
            </a:r>
            <a:r>
              <a:rPr lang="ru-RU" dirty="0">
                <a:solidFill>
                  <a:srgbClr val="000000"/>
                </a:solidFill>
                <a:latin typeface="Segoe UI" panose="020B0502040204020203" pitchFamily="34" charset="0"/>
                <a:cs typeface="Segoe UI" panose="020B0502040204020203" pitchFamily="34" charset="0"/>
              </a:rPr>
              <a:t>объектах.</a:t>
            </a:r>
            <a:br>
              <a:rPr lang="ru-RU" dirty="0">
                <a:solidFill>
                  <a:srgbClr val="000000"/>
                </a:solidFill>
                <a:latin typeface="Segoe UI" panose="020B0502040204020203" pitchFamily="34" charset="0"/>
                <a:cs typeface="Segoe UI" panose="020B0502040204020203" pitchFamily="34" charset="0"/>
              </a:rPr>
            </a:br>
            <a:r>
              <a:rPr lang="ru-RU" dirty="0">
                <a:solidFill>
                  <a:srgbClr val="000000"/>
                </a:solidFill>
                <a:latin typeface="Segoe UI" panose="020B0502040204020203" pitchFamily="34" charset="0"/>
                <a:cs typeface="Segoe UI" panose="020B0502040204020203" pitchFamily="34" charset="0"/>
              </a:rPr>
              <a:t/>
            </a:r>
            <a:br>
              <a:rPr lang="ru-RU" dirty="0">
                <a:solidFill>
                  <a:srgbClr val="000000"/>
                </a:solidFill>
                <a:latin typeface="Segoe UI" panose="020B0502040204020203" pitchFamily="34" charset="0"/>
                <a:cs typeface="Segoe UI" panose="020B0502040204020203" pitchFamily="34" charset="0"/>
              </a:rPr>
            </a:br>
            <a:r>
              <a:rPr lang="ru-RU" b="1" dirty="0">
                <a:solidFill>
                  <a:srgbClr val="000000"/>
                </a:solidFill>
                <a:latin typeface="Segoe UI" panose="020B0502040204020203" pitchFamily="34" charset="0"/>
                <a:cs typeface="Segoe UI" panose="020B0502040204020203" pitchFamily="34" charset="0"/>
              </a:rPr>
              <a:t>Тесты </a:t>
            </a:r>
            <a:r>
              <a:rPr lang="ru-RU" b="1" dirty="0">
                <a:solidFill>
                  <a:srgbClr val="000000"/>
                </a:solidFill>
                <a:latin typeface="Segoe UI" panose="020B0502040204020203" pitchFamily="34" charset="0"/>
                <a:cs typeface="Segoe UI" panose="020B0502040204020203" pitchFamily="34" charset="0"/>
              </a:rPr>
              <a:t>взаимодействия</a:t>
            </a:r>
            <a:r>
              <a:rPr lang="en-US" b="1" dirty="0">
                <a:solidFill>
                  <a:srgbClr val="000000"/>
                </a:solidFill>
                <a:latin typeface="Segoe UI" panose="020B0502040204020203" pitchFamily="34" charset="0"/>
                <a:cs typeface="Segoe UI" panose="020B0502040204020203" pitchFamily="34" charset="0"/>
              </a:rPr>
              <a:t> </a:t>
            </a:r>
            <a:r>
              <a:rPr lang="en-US" dirty="0">
                <a:solidFill>
                  <a:srgbClr val="000000"/>
                </a:solidFill>
                <a:latin typeface="Segoe UI" panose="020B0502040204020203" pitchFamily="34" charset="0"/>
                <a:cs typeface="Segoe UI" panose="020B0502040204020203" pitchFamily="34" charset="0"/>
              </a:rPr>
              <a:t>(interaction tests)</a:t>
            </a:r>
            <a:r>
              <a:rPr lang="ru-RU" dirty="0">
                <a:solidFill>
                  <a:srgbClr val="000000"/>
                </a:solidFill>
                <a:latin typeface="Segoe UI" panose="020B0502040204020203" pitchFamily="34" charset="0"/>
                <a:cs typeface="Segoe UI" panose="020B0502040204020203" pitchFamily="34" charset="0"/>
              </a:rPr>
              <a:t> </a:t>
            </a:r>
            <a:r>
              <a:rPr lang="ru-RU" dirty="0">
                <a:solidFill>
                  <a:srgbClr val="000000"/>
                </a:solidFill>
                <a:latin typeface="Segoe UI" panose="020B0502040204020203" pitchFamily="34" charset="0"/>
                <a:cs typeface="Segoe UI" panose="020B0502040204020203" pitchFamily="34" charset="0"/>
              </a:rPr>
              <a:t>— это тесты, в которых тестируемый объект производит манипуляции с другими объектами. Применяются, когда требуется удостовериться, что тестируемый объект корректно взаимодействует с другими объектами. </a:t>
            </a:r>
            <a:r>
              <a:rPr lang="en-US" dirty="0">
                <a:solidFill>
                  <a:srgbClr val="000000"/>
                </a:solidFill>
                <a:latin typeface="Segoe UI" panose="020B0502040204020203" pitchFamily="34" charset="0"/>
                <a:cs typeface="Segoe UI" panose="020B0502040204020203" pitchFamily="34" charset="0"/>
              </a:rPr>
              <a:t>Interaction tests </a:t>
            </a:r>
            <a:r>
              <a:rPr lang="ru-RU" dirty="0">
                <a:solidFill>
                  <a:srgbClr val="000000"/>
                </a:solidFill>
                <a:latin typeface="Segoe UI" panose="020B0502040204020203" pitchFamily="34" charset="0"/>
                <a:cs typeface="Segoe UI" panose="020B0502040204020203" pitchFamily="34" charset="0"/>
              </a:rPr>
              <a:t>базируются на </a:t>
            </a:r>
            <a:r>
              <a:rPr lang="en-US" dirty="0">
                <a:solidFill>
                  <a:srgbClr val="000000"/>
                </a:solidFill>
                <a:latin typeface="Segoe UI" panose="020B0502040204020203" pitchFamily="34" charset="0"/>
                <a:cs typeface="Segoe UI" panose="020B0502040204020203" pitchFamily="34" charset="0"/>
              </a:rPr>
              <a:t>Mock-</a:t>
            </a:r>
            <a:r>
              <a:rPr lang="ru-RU" dirty="0">
                <a:solidFill>
                  <a:srgbClr val="000000"/>
                </a:solidFill>
                <a:latin typeface="Segoe UI" panose="020B0502040204020203" pitchFamily="34" charset="0"/>
                <a:cs typeface="Segoe UI" panose="020B0502040204020203" pitchFamily="34" charset="0"/>
              </a:rPr>
              <a:t>объектах.</a:t>
            </a:r>
            <a:endParaRPr lang="ru-RU"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817770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3</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Mock</a:t>
            </a:r>
            <a:r>
              <a:rPr lang="ru-RU" sz="3600" dirty="0" smtClean="0">
                <a:solidFill>
                  <a:schemeClr val="bg1"/>
                </a:solidFill>
                <a:latin typeface="Segoe UI" pitchFamily="34" charset="0"/>
                <a:ea typeface="Segoe UI" pitchFamily="34" charset="0"/>
                <a:cs typeface="Segoe UI" pitchFamily="34" charset="0"/>
              </a:rPr>
              <a:t>-объекты</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Определение</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8" name="Rectangle 7"/>
          <p:cNvSpPr/>
          <p:nvPr/>
        </p:nvSpPr>
        <p:spPr>
          <a:xfrm>
            <a:off x="876300" y="2590800"/>
            <a:ext cx="7391400" cy="1890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Mock-</a:t>
            </a:r>
            <a:r>
              <a:rPr lang="ru-RU" sz="20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объект</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ru-RU" sz="2000" dirty="0">
                <a:solidFill>
                  <a:schemeClr val="tx1"/>
                </a:solidFill>
                <a:latin typeface="Segoe UI" panose="020B0502040204020203" pitchFamily="34" charset="0"/>
                <a:ea typeface="Segoe UI" panose="020B0502040204020203" pitchFamily="34" charset="0"/>
                <a:cs typeface="Segoe UI" panose="020B0502040204020203" pitchFamily="34" charset="0"/>
              </a:rPr>
              <a:t>это управляемая замена существующих зависимостей в </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системе. </a:t>
            </a:r>
            <a:r>
              <a:rPr lang="en-US"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Mock-</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объекты заменяют реальные объекты системы и позволяют проверить вызовы своих членов тестируемым классом. </a:t>
            </a:r>
            <a:r>
              <a:rPr lang="en-US"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Mock-</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объекты отличаются от </a:t>
            </a:r>
            <a:r>
              <a:rPr lang="en-US"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Stub </a:t>
            </a:r>
            <a:r>
              <a:rPr lang="ru-RU" sz="20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объектов тем, что они могут быть причиной не прохождения теста.</a:t>
            </a:r>
            <a:endParaRPr lang="ru-RU"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7235599"/>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4</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Mock-</a:t>
            </a:r>
            <a:r>
              <a:rPr lang="ru-RU" sz="3600" dirty="0" smtClean="0">
                <a:solidFill>
                  <a:schemeClr val="bg1"/>
                </a:solidFill>
                <a:latin typeface="Segoe UI" pitchFamily="34" charset="0"/>
                <a:ea typeface="Segoe UI" pitchFamily="34" charset="0"/>
                <a:cs typeface="Segoe UI" pitchFamily="34" charset="0"/>
              </a:rPr>
              <a:t>объекты</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Разница между </a:t>
            </a:r>
            <a:r>
              <a:rPr lang="en-US" sz="2800" dirty="0" smtClean="0">
                <a:solidFill>
                  <a:schemeClr val="bg1">
                    <a:lumMod val="50000"/>
                  </a:schemeClr>
                </a:solidFill>
                <a:latin typeface="Segoe UI" pitchFamily="34" charset="0"/>
                <a:ea typeface="Segoe UI" pitchFamily="34" charset="0"/>
                <a:cs typeface="Segoe UI" pitchFamily="34" charset="0"/>
              </a:rPr>
              <a:t>Sub </a:t>
            </a:r>
            <a:r>
              <a:rPr lang="ru-RU" sz="2800" dirty="0" smtClean="0">
                <a:solidFill>
                  <a:schemeClr val="bg1">
                    <a:lumMod val="50000"/>
                  </a:schemeClr>
                </a:solidFill>
                <a:latin typeface="Segoe UI" pitchFamily="34" charset="0"/>
                <a:ea typeface="Segoe UI" pitchFamily="34" charset="0"/>
                <a:cs typeface="Segoe UI" pitchFamily="34" charset="0"/>
              </a:rPr>
              <a:t>и </a:t>
            </a:r>
            <a:r>
              <a:rPr lang="en-US" sz="2800" dirty="0" smtClean="0">
                <a:solidFill>
                  <a:schemeClr val="bg1">
                    <a:lumMod val="50000"/>
                  </a:schemeClr>
                </a:solidFill>
                <a:latin typeface="Segoe UI" pitchFamily="34" charset="0"/>
                <a:ea typeface="Segoe UI" pitchFamily="34" charset="0"/>
                <a:cs typeface="Segoe UI" pitchFamily="34" charset="0"/>
              </a:rPr>
              <a:t>Mock </a:t>
            </a:r>
            <a:r>
              <a:rPr lang="ru-RU" sz="2800" dirty="0" smtClean="0">
                <a:solidFill>
                  <a:schemeClr val="bg1">
                    <a:lumMod val="50000"/>
                  </a:schemeClr>
                </a:solidFill>
                <a:latin typeface="Segoe UI" pitchFamily="34" charset="0"/>
                <a:ea typeface="Segoe UI" pitchFamily="34" charset="0"/>
                <a:cs typeface="Segoe UI" pitchFamily="34" charset="0"/>
              </a:rPr>
              <a:t>объектом</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Rounded Rectangle 1"/>
          <p:cNvSpPr/>
          <p:nvPr/>
        </p:nvSpPr>
        <p:spPr>
          <a:xfrm>
            <a:off x="4646140" y="2741123"/>
            <a:ext cx="1528119"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Class Under Test</a:t>
            </a:r>
            <a:endParaRPr lang="ru-RU" dirty="0">
              <a:solidFill>
                <a:schemeClr val="tx1"/>
              </a:solidFill>
              <a:latin typeface="Segoe UI" panose="020B0502040204020203" pitchFamily="34" charset="0"/>
              <a:cs typeface="Segoe UI" panose="020B0502040204020203" pitchFamily="34" charset="0"/>
            </a:endParaRPr>
          </a:p>
        </p:txBody>
      </p:sp>
      <p:sp>
        <p:nvSpPr>
          <p:cNvPr id="10" name="Rounded Rectangle 9"/>
          <p:cNvSpPr/>
          <p:nvPr/>
        </p:nvSpPr>
        <p:spPr>
          <a:xfrm>
            <a:off x="7010400" y="2741123"/>
            <a:ext cx="1528119"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Mock Object</a:t>
            </a:r>
            <a:endParaRPr lang="ru-RU" dirty="0">
              <a:solidFill>
                <a:schemeClr val="tx1"/>
              </a:solidFill>
              <a:latin typeface="Segoe UI" panose="020B0502040204020203" pitchFamily="34" charset="0"/>
              <a:cs typeface="Segoe UI" panose="020B0502040204020203" pitchFamily="34" charset="0"/>
            </a:endParaRPr>
          </a:p>
        </p:txBody>
      </p:sp>
      <p:sp>
        <p:nvSpPr>
          <p:cNvPr id="11" name="Rounded Rectangle 1"/>
          <p:cNvSpPr/>
          <p:nvPr/>
        </p:nvSpPr>
        <p:spPr>
          <a:xfrm>
            <a:off x="453081" y="2760135"/>
            <a:ext cx="1439562"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Class Under Test</a:t>
            </a:r>
            <a:endParaRPr lang="ru-RU" dirty="0">
              <a:solidFill>
                <a:schemeClr val="tx1"/>
              </a:solidFill>
              <a:latin typeface="Segoe UI" panose="020B0502040204020203" pitchFamily="34" charset="0"/>
              <a:cs typeface="Segoe UI" panose="020B0502040204020203" pitchFamily="34" charset="0"/>
            </a:endParaRPr>
          </a:p>
        </p:txBody>
      </p:sp>
      <p:sp>
        <p:nvSpPr>
          <p:cNvPr id="16" name="Rounded Rectangle 9"/>
          <p:cNvSpPr/>
          <p:nvPr/>
        </p:nvSpPr>
        <p:spPr>
          <a:xfrm>
            <a:off x="2728784" y="2760135"/>
            <a:ext cx="1439562"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Stub Object</a:t>
            </a:r>
            <a:endParaRPr lang="ru-RU" dirty="0">
              <a:solidFill>
                <a:schemeClr val="tx1"/>
              </a:solidFill>
              <a:latin typeface="Segoe UI" panose="020B0502040204020203" pitchFamily="34" charset="0"/>
              <a:cs typeface="Segoe UI" panose="020B0502040204020203" pitchFamily="34" charset="0"/>
            </a:endParaRPr>
          </a:p>
        </p:txBody>
      </p:sp>
      <p:sp>
        <p:nvSpPr>
          <p:cNvPr id="6" name="Двойная стрелка влево/вправо 5"/>
          <p:cNvSpPr/>
          <p:nvPr/>
        </p:nvSpPr>
        <p:spPr>
          <a:xfrm>
            <a:off x="1905000" y="3213367"/>
            <a:ext cx="823784" cy="304800"/>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Interaction</a:t>
            </a:r>
            <a:endParaRPr lang="en-US" sz="800" dirty="0">
              <a:solidFill>
                <a:schemeClr val="tx1"/>
              </a:solidFill>
            </a:endParaRPr>
          </a:p>
        </p:txBody>
      </p:sp>
      <p:sp>
        <p:nvSpPr>
          <p:cNvPr id="7" name="Стрелка вправо 6"/>
          <p:cNvSpPr/>
          <p:nvPr/>
        </p:nvSpPr>
        <p:spPr>
          <a:xfrm rot="13136316">
            <a:off x="863388" y="4369332"/>
            <a:ext cx="1065790" cy="299833"/>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Стрелка вправо 18"/>
          <p:cNvSpPr/>
          <p:nvPr/>
        </p:nvSpPr>
        <p:spPr>
          <a:xfrm rot="19098607">
            <a:off x="6811458" y="4314098"/>
            <a:ext cx="1020947" cy="299833"/>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Прямая соединительная линия 8"/>
          <p:cNvCxnSpPr/>
          <p:nvPr/>
        </p:nvCxnSpPr>
        <p:spPr>
          <a:xfrm>
            <a:off x="4438204" y="2667000"/>
            <a:ext cx="0" cy="4038600"/>
          </a:xfrm>
          <a:prstGeom prst="line">
            <a:avLst/>
          </a:prstGeom>
          <a:solidFill>
            <a:schemeClr val="accent5">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cxnSp>
      <p:sp>
        <p:nvSpPr>
          <p:cNvPr id="17" name="Rounded Rectangle 9"/>
          <p:cNvSpPr/>
          <p:nvPr/>
        </p:nvSpPr>
        <p:spPr>
          <a:xfrm>
            <a:off x="1752537" y="4974573"/>
            <a:ext cx="1439562"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Test</a:t>
            </a:r>
            <a:endParaRPr lang="ru-RU" dirty="0">
              <a:solidFill>
                <a:schemeClr val="tx1"/>
              </a:solidFill>
              <a:latin typeface="Segoe UI" panose="020B0502040204020203" pitchFamily="34" charset="0"/>
              <a:cs typeface="Segoe UI" panose="020B0502040204020203" pitchFamily="34" charset="0"/>
            </a:endParaRPr>
          </a:p>
        </p:txBody>
      </p:sp>
      <p:sp>
        <p:nvSpPr>
          <p:cNvPr id="20" name="Двойная стрелка влево/вправо 19"/>
          <p:cNvSpPr/>
          <p:nvPr/>
        </p:nvSpPr>
        <p:spPr>
          <a:xfrm>
            <a:off x="6174259" y="3213367"/>
            <a:ext cx="823784" cy="304800"/>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Interaction</a:t>
            </a:r>
            <a:endParaRPr lang="en-US" sz="800" dirty="0">
              <a:solidFill>
                <a:schemeClr val="tx1"/>
              </a:solidFill>
            </a:endParaRPr>
          </a:p>
        </p:txBody>
      </p:sp>
      <p:sp>
        <p:nvSpPr>
          <p:cNvPr id="21" name="TextBox 20"/>
          <p:cNvSpPr txBox="1"/>
          <p:nvPr/>
        </p:nvSpPr>
        <p:spPr>
          <a:xfrm rot="2302372">
            <a:off x="1346739" y="4194959"/>
            <a:ext cx="769763" cy="369332"/>
          </a:xfrm>
          <a:prstGeom prst="rect">
            <a:avLst/>
          </a:prstGeom>
          <a:noFill/>
        </p:spPr>
        <p:txBody>
          <a:bodyPr wrap="none" rtlCol="0">
            <a:spAutoFit/>
          </a:bodyPr>
          <a:lstStyle/>
          <a:p>
            <a:r>
              <a:rPr lang="en-US" dirty="0" smtClean="0"/>
              <a:t>Assert</a:t>
            </a:r>
            <a:endParaRPr lang="en-US" dirty="0"/>
          </a:p>
        </p:txBody>
      </p:sp>
      <p:sp>
        <p:nvSpPr>
          <p:cNvPr id="22" name="TextBox 21"/>
          <p:cNvSpPr txBox="1"/>
          <p:nvPr/>
        </p:nvSpPr>
        <p:spPr>
          <a:xfrm rot="19109655">
            <a:off x="6626027" y="4108282"/>
            <a:ext cx="769763" cy="369332"/>
          </a:xfrm>
          <a:prstGeom prst="rect">
            <a:avLst/>
          </a:prstGeom>
          <a:noFill/>
        </p:spPr>
        <p:txBody>
          <a:bodyPr wrap="none" rtlCol="0">
            <a:spAutoFit/>
          </a:bodyPr>
          <a:lstStyle/>
          <a:p>
            <a:r>
              <a:rPr lang="en-US" dirty="0" smtClean="0"/>
              <a:t>Assert</a:t>
            </a:r>
            <a:endParaRPr lang="en-US" dirty="0"/>
          </a:p>
        </p:txBody>
      </p:sp>
      <p:sp>
        <p:nvSpPr>
          <p:cNvPr id="26" name="TextBox 25"/>
          <p:cNvSpPr txBox="1"/>
          <p:nvPr/>
        </p:nvSpPr>
        <p:spPr>
          <a:xfrm>
            <a:off x="310978" y="1487615"/>
            <a:ext cx="8386119" cy="646331"/>
          </a:xfrm>
          <a:prstGeom prst="rect">
            <a:avLst/>
          </a:prstGeom>
          <a:noFill/>
        </p:spPr>
        <p:txBody>
          <a:bodyPr wrap="square" rtlCol="0">
            <a:spAutoFit/>
          </a:bodyPr>
          <a:lstStyle/>
          <a:p>
            <a:pPr algn="ctr"/>
            <a:r>
              <a:rPr lang="ru-RU" dirty="0" smtClean="0"/>
              <a:t>Тест с использованием </a:t>
            </a:r>
            <a:r>
              <a:rPr lang="en-US" dirty="0" smtClean="0"/>
              <a:t>Mock-</a:t>
            </a:r>
            <a:r>
              <a:rPr lang="ru-RU" dirty="0" smtClean="0"/>
              <a:t>объекта направлен на взаимодействие тестируемого класса с подставным объектом.  </a:t>
            </a:r>
            <a:endParaRPr lang="en-US" dirty="0"/>
          </a:p>
        </p:txBody>
      </p:sp>
      <p:sp>
        <p:nvSpPr>
          <p:cNvPr id="23" name="Rounded Rectangle 9"/>
          <p:cNvSpPr/>
          <p:nvPr/>
        </p:nvSpPr>
        <p:spPr>
          <a:xfrm>
            <a:off x="5854822" y="4954207"/>
            <a:ext cx="1439562"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Test</a:t>
            </a:r>
            <a:endParaRPr lang="ru-RU" dirty="0">
              <a:solidFill>
                <a:schemeClr val="tx1"/>
              </a:solidFill>
              <a:latin typeface="Segoe UI" panose="020B0502040204020203" pitchFamily="34" charset="0"/>
              <a:cs typeface="Segoe UI" panose="020B0502040204020203" pitchFamily="34" charset="0"/>
            </a:endParaRPr>
          </a:p>
        </p:txBody>
      </p:sp>
      <p:sp>
        <p:nvSpPr>
          <p:cNvPr id="24" name="Стрелка вправо 23"/>
          <p:cNvSpPr/>
          <p:nvPr/>
        </p:nvSpPr>
        <p:spPr>
          <a:xfrm rot="13023508">
            <a:off x="5135593" y="4273270"/>
            <a:ext cx="1020947" cy="299833"/>
          </a:xfrm>
          <a:prstGeom prst="rightArrow">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4855143"/>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5</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Segoe UI" pitchFamily="34" charset="0"/>
                <a:ea typeface="Segoe UI" pitchFamily="34" charset="0"/>
                <a:cs typeface="Segoe UI" pitchFamily="34" charset="0"/>
              </a:rPr>
              <a:t>Mock</a:t>
            </a:r>
            <a:r>
              <a:rPr lang="ru-RU" sz="3600" dirty="0">
                <a:solidFill>
                  <a:schemeClr val="bg1"/>
                </a:solidFill>
                <a:latin typeface="Segoe UI" pitchFamily="34" charset="0"/>
                <a:ea typeface="Segoe UI" pitchFamily="34" charset="0"/>
                <a:cs typeface="Segoe UI" pitchFamily="34" charset="0"/>
              </a:rPr>
              <a:t>-объекты</a:t>
            </a: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chemeClr val="bg1">
                    <a:lumMod val="50000"/>
                  </a:schemeClr>
                </a:solidFill>
                <a:latin typeface="Segoe UI" pitchFamily="34" charset="0"/>
                <a:ea typeface="Segoe UI" pitchFamily="34" charset="0"/>
                <a:cs typeface="Segoe UI" pitchFamily="34" charset="0"/>
              </a:rPr>
              <a:t>Разница между </a:t>
            </a:r>
            <a:r>
              <a:rPr lang="en-US" sz="2800" dirty="0">
                <a:solidFill>
                  <a:schemeClr val="bg1">
                    <a:lumMod val="50000"/>
                  </a:schemeClr>
                </a:solidFill>
                <a:latin typeface="Segoe UI" pitchFamily="34" charset="0"/>
                <a:ea typeface="Segoe UI" pitchFamily="34" charset="0"/>
                <a:cs typeface="Segoe UI" pitchFamily="34" charset="0"/>
              </a:rPr>
              <a:t>Sub </a:t>
            </a:r>
            <a:r>
              <a:rPr lang="ru-RU" sz="2800" dirty="0">
                <a:solidFill>
                  <a:schemeClr val="bg1">
                    <a:lumMod val="50000"/>
                  </a:schemeClr>
                </a:solidFill>
                <a:latin typeface="Segoe UI" pitchFamily="34" charset="0"/>
                <a:ea typeface="Segoe UI" pitchFamily="34" charset="0"/>
                <a:cs typeface="Segoe UI" pitchFamily="34" charset="0"/>
              </a:rPr>
              <a:t>и </a:t>
            </a:r>
            <a:r>
              <a:rPr lang="en-US" sz="2800" dirty="0">
                <a:solidFill>
                  <a:schemeClr val="bg1">
                    <a:lumMod val="50000"/>
                  </a:schemeClr>
                </a:solidFill>
                <a:latin typeface="Segoe UI" pitchFamily="34" charset="0"/>
                <a:ea typeface="Segoe UI" pitchFamily="34" charset="0"/>
                <a:cs typeface="Segoe UI" pitchFamily="34" charset="0"/>
              </a:rPr>
              <a:t>Mock </a:t>
            </a:r>
            <a:r>
              <a:rPr lang="ru-RU" sz="2800" dirty="0">
                <a:solidFill>
                  <a:schemeClr val="bg1">
                    <a:lumMod val="50000"/>
                  </a:schemeClr>
                </a:solidFill>
                <a:latin typeface="Segoe UI" pitchFamily="34" charset="0"/>
                <a:ea typeface="Segoe UI" pitchFamily="34" charset="0"/>
                <a:cs typeface="Segoe UI" pitchFamily="34" charset="0"/>
              </a:rPr>
              <a:t>объектом</a:t>
            </a:r>
            <a:endParaRPr lang="en-US" sz="2800" dirty="0">
              <a:solidFill>
                <a:schemeClr val="bg1">
                  <a:lumMod val="50000"/>
                </a:schemeClr>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78" y="2177236"/>
            <a:ext cx="5010934" cy="981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156" y="4191000"/>
            <a:ext cx="3124200" cy="12203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Стрелка вправо 16"/>
          <p:cNvSpPr/>
          <p:nvPr/>
        </p:nvSpPr>
        <p:spPr>
          <a:xfrm rot="2652748">
            <a:off x="5168477" y="3469889"/>
            <a:ext cx="975877" cy="299833"/>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Interaction</a:t>
            </a:r>
            <a:endParaRPr lang="en-US" sz="1200" dirty="0">
              <a:solidFill>
                <a:schemeClr val="tx1"/>
              </a:solidFill>
            </a:endParaRPr>
          </a:p>
        </p:txBody>
      </p:sp>
      <p:sp>
        <p:nvSpPr>
          <p:cNvPr id="7" name="TextBox 6"/>
          <p:cNvSpPr txBox="1"/>
          <p:nvPr/>
        </p:nvSpPr>
        <p:spPr>
          <a:xfrm>
            <a:off x="2261556" y="1794477"/>
            <a:ext cx="1354538" cy="369332"/>
          </a:xfrm>
          <a:prstGeom prst="rect">
            <a:avLst/>
          </a:prstGeom>
          <a:noFill/>
        </p:spPr>
        <p:txBody>
          <a:bodyPr wrap="none" rtlCol="0">
            <a:spAutoFit/>
          </a:bodyPr>
          <a:lstStyle/>
          <a:p>
            <a:r>
              <a:rPr lang="en-US" dirty="0" err="1" smtClean="0"/>
              <a:t>FileManager</a:t>
            </a:r>
            <a:endParaRPr lang="en-US" dirty="0"/>
          </a:p>
        </p:txBody>
      </p:sp>
      <p:sp>
        <p:nvSpPr>
          <p:cNvPr id="8" name="TextBox 7"/>
          <p:cNvSpPr txBox="1"/>
          <p:nvPr/>
        </p:nvSpPr>
        <p:spPr>
          <a:xfrm>
            <a:off x="6246240" y="3777736"/>
            <a:ext cx="1708032" cy="369332"/>
          </a:xfrm>
          <a:prstGeom prst="rect">
            <a:avLst/>
          </a:prstGeom>
          <a:noFill/>
        </p:spPr>
        <p:txBody>
          <a:bodyPr wrap="none" rtlCol="0">
            <a:spAutoFit/>
          </a:bodyPr>
          <a:lstStyle/>
          <a:p>
            <a:r>
              <a:rPr lang="en-US" dirty="0" err="1" smtClean="0"/>
              <a:t>MockLogService</a:t>
            </a:r>
            <a:endParaRPr lang="en-US" dirty="0"/>
          </a:p>
        </p:txBody>
      </p:sp>
      <p:sp>
        <p:nvSpPr>
          <p:cNvPr id="19" name="Rounded Rectangle 9"/>
          <p:cNvSpPr/>
          <p:nvPr/>
        </p:nvSpPr>
        <p:spPr>
          <a:xfrm>
            <a:off x="1756988" y="4204246"/>
            <a:ext cx="1439562" cy="12112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Segoe UI" panose="020B0502040204020203" pitchFamily="34" charset="0"/>
                <a:cs typeface="Segoe UI" panose="020B0502040204020203" pitchFamily="34" charset="0"/>
              </a:rPr>
              <a:t>Test</a:t>
            </a:r>
            <a:endParaRPr lang="ru-RU" dirty="0">
              <a:solidFill>
                <a:schemeClr val="tx1"/>
              </a:solidFill>
              <a:latin typeface="Segoe UI" panose="020B0502040204020203" pitchFamily="34" charset="0"/>
              <a:cs typeface="Segoe UI" panose="020B0502040204020203" pitchFamily="34" charset="0"/>
            </a:endParaRPr>
          </a:p>
        </p:txBody>
      </p:sp>
      <p:sp>
        <p:nvSpPr>
          <p:cNvPr id="20" name="Стрелка вправо 19"/>
          <p:cNvSpPr/>
          <p:nvPr/>
        </p:nvSpPr>
        <p:spPr>
          <a:xfrm rot="20903540">
            <a:off x="3335332" y="4420188"/>
            <a:ext cx="2267631" cy="299833"/>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rot="20897265">
            <a:off x="3991873" y="4126488"/>
            <a:ext cx="769763" cy="369332"/>
          </a:xfrm>
          <a:prstGeom prst="rect">
            <a:avLst/>
          </a:prstGeom>
          <a:noFill/>
        </p:spPr>
        <p:txBody>
          <a:bodyPr wrap="none" rtlCol="0">
            <a:spAutoFit/>
          </a:bodyPr>
          <a:lstStyle/>
          <a:p>
            <a:r>
              <a:rPr lang="en-US" dirty="0" smtClean="0"/>
              <a:t>Assert</a:t>
            </a:r>
            <a:endParaRPr lang="en-US" dirty="0"/>
          </a:p>
        </p:txBody>
      </p:sp>
    </p:spTree>
    <p:extLst>
      <p:ext uri="{BB962C8B-B14F-4D97-AF65-F5344CB8AC3E}">
        <p14:creationId xmlns:p14="http://schemas.microsoft.com/office/powerpoint/2010/main" val="228515435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6</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Segoe UI" pitchFamily="34" charset="0"/>
                <a:ea typeface="Segoe UI" pitchFamily="34" charset="0"/>
                <a:cs typeface="Segoe UI" pitchFamily="34" charset="0"/>
              </a:rPr>
              <a:t>Mock</a:t>
            </a:r>
            <a:r>
              <a:rPr lang="ru-RU" sz="3600" dirty="0">
                <a:solidFill>
                  <a:schemeClr val="bg1"/>
                </a:solidFill>
                <a:latin typeface="Segoe UI" pitchFamily="34" charset="0"/>
                <a:ea typeface="Segoe UI" pitchFamily="34" charset="0"/>
                <a:cs typeface="Segoe UI" pitchFamily="34" charset="0"/>
              </a:rPr>
              <a:t>-объекты</a:t>
            </a: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Один тест – один </a:t>
            </a:r>
            <a:r>
              <a:rPr lang="en-US" sz="2800" dirty="0" smtClean="0">
                <a:solidFill>
                  <a:schemeClr val="bg1">
                    <a:lumMod val="50000"/>
                  </a:schemeClr>
                </a:solidFill>
                <a:latin typeface="Segoe UI" pitchFamily="34" charset="0"/>
                <a:ea typeface="Segoe UI" pitchFamily="34" charset="0"/>
                <a:cs typeface="Segoe UI" pitchFamily="34" charset="0"/>
              </a:rPr>
              <a:t>Mock</a:t>
            </a:r>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30" name="Rectangle 29"/>
          <p:cNvSpPr/>
          <p:nvPr/>
        </p:nvSpPr>
        <p:spPr>
          <a:xfrm>
            <a:off x="495300" y="2666999"/>
            <a:ext cx="8153400" cy="1200329"/>
          </a:xfrm>
          <a:prstGeom prst="rect">
            <a:avLst/>
          </a:prstGeom>
        </p:spPr>
        <p:txBody>
          <a:bodyPr wrap="square">
            <a:spAutoFit/>
          </a:bodyPr>
          <a:lstStyle/>
          <a:p>
            <a:r>
              <a:rPr lang="ru-RU" dirty="0" smtClean="0">
                <a:solidFill>
                  <a:srgbClr val="000000"/>
                </a:solidFill>
                <a:latin typeface="Segoe UI" panose="020B0502040204020203" pitchFamily="34" charset="0"/>
                <a:cs typeface="Segoe UI" panose="020B0502040204020203" pitchFamily="34" charset="0"/>
              </a:rPr>
              <a:t>Как правило, если один тест использует больше одного </a:t>
            </a:r>
            <a:r>
              <a:rPr lang="en-US" dirty="0">
                <a:solidFill>
                  <a:srgbClr val="000000"/>
                </a:solidFill>
                <a:latin typeface="Segoe UI" panose="020B0502040204020203" pitchFamily="34" charset="0"/>
                <a:cs typeface="Segoe UI" panose="020B0502040204020203" pitchFamily="34" charset="0"/>
              </a:rPr>
              <a:t>M</a:t>
            </a:r>
            <a:r>
              <a:rPr lang="en-US" dirty="0" smtClean="0">
                <a:solidFill>
                  <a:srgbClr val="000000"/>
                </a:solidFill>
                <a:latin typeface="Segoe UI" panose="020B0502040204020203" pitchFamily="34" charset="0"/>
                <a:cs typeface="Segoe UI" panose="020B0502040204020203" pitchFamily="34" charset="0"/>
              </a:rPr>
              <a:t>ock</a:t>
            </a:r>
            <a:r>
              <a:rPr lang="ru-RU" dirty="0" smtClean="0">
                <a:solidFill>
                  <a:srgbClr val="000000"/>
                </a:solidFill>
                <a:latin typeface="Segoe UI" panose="020B0502040204020203" pitchFamily="34" charset="0"/>
                <a:cs typeface="Segoe UI" panose="020B0502040204020203" pitchFamily="34" charset="0"/>
              </a:rPr>
              <a:t> объекта он одновременно тестирует несколько вещей. Поэтому в </a:t>
            </a:r>
            <a:r>
              <a:rPr lang="ru-RU" dirty="0">
                <a:solidFill>
                  <a:srgbClr val="000000"/>
                </a:solidFill>
                <a:latin typeface="Segoe UI" panose="020B0502040204020203" pitchFamily="34" charset="0"/>
                <a:cs typeface="Segoe UI" panose="020B0502040204020203" pitchFamily="34" charset="0"/>
              </a:rPr>
              <a:t>одном тесте рекомендуется использовать не больше одного</a:t>
            </a:r>
            <a:r>
              <a:rPr lang="en-US" dirty="0">
                <a:solidFill>
                  <a:srgbClr val="000000"/>
                </a:solidFill>
                <a:latin typeface="Segoe UI" panose="020B0502040204020203" pitchFamily="34" charset="0"/>
                <a:cs typeface="Segoe UI" panose="020B0502040204020203" pitchFamily="34" charset="0"/>
              </a:rPr>
              <a:t> Mock </a:t>
            </a:r>
            <a:r>
              <a:rPr lang="ru-RU" dirty="0" smtClean="0">
                <a:solidFill>
                  <a:srgbClr val="000000"/>
                </a:solidFill>
                <a:latin typeface="Segoe UI" panose="020B0502040204020203" pitchFamily="34" charset="0"/>
                <a:cs typeface="Segoe UI" panose="020B0502040204020203" pitchFamily="34" charset="0"/>
              </a:rPr>
              <a:t>объекта</a:t>
            </a:r>
            <a:r>
              <a:rPr lang="en-US" dirty="0">
                <a:solidFill>
                  <a:srgbClr val="000000"/>
                </a:solidFill>
                <a:latin typeface="Segoe UI" panose="020B0502040204020203" pitchFamily="34" charset="0"/>
                <a:cs typeface="Segoe UI" panose="020B0502040204020203" pitchFamily="34" charset="0"/>
              </a:rPr>
              <a:t> </a:t>
            </a:r>
            <a:r>
              <a:rPr lang="ru-RU" dirty="0" smtClean="0">
                <a:solidFill>
                  <a:srgbClr val="000000"/>
                </a:solidFill>
                <a:latin typeface="Segoe UI" panose="020B0502040204020203" pitchFamily="34" charset="0"/>
                <a:cs typeface="Segoe UI" panose="020B0502040204020203" pitchFamily="34" charset="0"/>
              </a:rPr>
              <a:t>и несколько </a:t>
            </a:r>
            <a:r>
              <a:rPr lang="en-US" dirty="0" smtClean="0">
                <a:solidFill>
                  <a:srgbClr val="000000"/>
                </a:solidFill>
                <a:latin typeface="Segoe UI" panose="020B0502040204020203" pitchFamily="34" charset="0"/>
                <a:cs typeface="Segoe UI" panose="020B0502040204020203" pitchFamily="34" charset="0"/>
              </a:rPr>
              <a:t>Stub </a:t>
            </a:r>
            <a:r>
              <a:rPr lang="ru-RU" dirty="0" smtClean="0">
                <a:solidFill>
                  <a:srgbClr val="000000"/>
                </a:solidFill>
                <a:latin typeface="Segoe UI" panose="020B0502040204020203" pitchFamily="34" charset="0"/>
                <a:cs typeface="Segoe UI" panose="020B0502040204020203" pitchFamily="34" charset="0"/>
              </a:rPr>
              <a:t>объектов.</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986840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7</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Handwritten Stubs &amp; Mocks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Проблемы</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TextBox 1"/>
          <p:cNvSpPr txBox="1"/>
          <p:nvPr/>
        </p:nvSpPr>
        <p:spPr>
          <a:xfrm>
            <a:off x="914400" y="1752600"/>
            <a:ext cx="6553200" cy="3831818"/>
          </a:xfrm>
          <a:prstGeom prst="rect">
            <a:avLst/>
          </a:prstGeom>
          <a:noFill/>
        </p:spPr>
        <p:txBody>
          <a:bodyPr wrap="square" rtlCol="0">
            <a:spAutoFit/>
          </a:bodyPr>
          <a:lstStyle/>
          <a:p>
            <a:pPr marL="285750" indent="-285750">
              <a:lnSpc>
                <a:spcPct val="150000"/>
              </a:lnSpc>
              <a:buFont typeface="Arial" pitchFamily="34" charset="0"/>
              <a:buChar char="•"/>
            </a:pPr>
            <a:r>
              <a:rPr lang="ru-RU" dirty="0" smtClean="0"/>
              <a:t>Сложно создать</a:t>
            </a:r>
            <a:r>
              <a:rPr lang="en-US" dirty="0"/>
              <a:t> </a:t>
            </a:r>
            <a:r>
              <a:rPr lang="en-US" dirty="0" smtClean="0"/>
              <a:t>Fake </a:t>
            </a:r>
            <a:r>
              <a:rPr lang="ru-RU" dirty="0" smtClean="0"/>
              <a:t>объект для интерфейса, имеющего много членов.</a:t>
            </a:r>
          </a:p>
          <a:p>
            <a:pPr marL="285750" indent="-285750">
              <a:lnSpc>
                <a:spcPct val="150000"/>
              </a:lnSpc>
              <a:buFont typeface="Arial" pitchFamily="34" charset="0"/>
              <a:buChar char="•"/>
            </a:pPr>
            <a:r>
              <a:rPr lang="ru-RU" dirty="0" smtClean="0"/>
              <a:t>Создание </a:t>
            </a:r>
            <a:r>
              <a:rPr lang="en-US" dirty="0" smtClean="0"/>
              <a:t>Fake </a:t>
            </a:r>
            <a:r>
              <a:rPr lang="ru-RU" dirty="0" smtClean="0"/>
              <a:t>объектов порой занимает много времени.</a:t>
            </a:r>
          </a:p>
          <a:p>
            <a:pPr marL="285750" indent="-285750">
              <a:lnSpc>
                <a:spcPct val="150000"/>
              </a:lnSpc>
              <a:buFont typeface="Arial" pitchFamily="34" charset="0"/>
              <a:buChar char="•"/>
            </a:pPr>
            <a:r>
              <a:rPr lang="ru-RU" dirty="0" smtClean="0"/>
              <a:t>Приходится писать много кода для сохранения состояния часто вызываемого </a:t>
            </a:r>
            <a:r>
              <a:rPr lang="en-US" dirty="0" smtClean="0"/>
              <a:t>Mock-</a:t>
            </a:r>
            <a:r>
              <a:rPr lang="ru-RU" dirty="0" smtClean="0"/>
              <a:t>объекта.</a:t>
            </a:r>
          </a:p>
          <a:p>
            <a:pPr marL="285750" indent="-285750">
              <a:lnSpc>
                <a:spcPct val="150000"/>
              </a:lnSpc>
              <a:buFont typeface="Arial" pitchFamily="34" charset="0"/>
              <a:buChar char="•"/>
            </a:pPr>
            <a:r>
              <a:rPr lang="ru-RU" dirty="0" smtClean="0"/>
              <a:t>Для проверки всех параметров вызываемых методов приходится делать множество проверок.</a:t>
            </a:r>
          </a:p>
          <a:p>
            <a:pPr marL="285750" indent="-285750">
              <a:lnSpc>
                <a:spcPct val="150000"/>
              </a:lnSpc>
              <a:buFont typeface="Arial" pitchFamily="34" charset="0"/>
              <a:buChar char="•"/>
            </a:pPr>
            <a:r>
              <a:rPr lang="ru-RU" dirty="0" smtClean="0"/>
              <a:t>Проблема с использованием созданных </a:t>
            </a:r>
            <a:r>
              <a:rPr lang="en-US" dirty="0" smtClean="0"/>
              <a:t>Mock </a:t>
            </a:r>
            <a:r>
              <a:rPr lang="ru-RU" dirty="0" smtClean="0"/>
              <a:t>и </a:t>
            </a:r>
            <a:r>
              <a:rPr lang="en-US" dirty="0" smtClean="0"/>
              <a:t>Stub </a:t>
            </a:r>
            <a:r>
              <a:rPr lang="ru-RU" dirty="0" smtClean="0"/>
              <a:t>объектов в других тестах</a:t>
            </a:r>
            <a:endParaRPr lang="en-US" dirty="0"/>
          </a:p>
        </p:txBody>
      </p:sp>
    </p:spTree>
    <p:extLst>
      <p:ext uri="{BB962C8B-B14F-4D97-AF65-F5344CB8AC3E}">
        <p14:creationId xmlns:p14="http://schemas.microsoft.com/office/powerpoint/2010/main" val="318392464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8</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latin typeface="Segoe UI" pitchFamily="34" charset="0"/>
                <a:ea typeface="Segoe UI" pitchFamily="34" charset="0"/>
                <a:cs typeface="Segoe UI" pitchFamily="34" charset="0"/>
              </a:rPr>
              <a:t>Isolation Frameworks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lumMod val="50000"/>
                  </a:schemeClr>
                </a:solidFill>
                <a:latin typeface="Segoe UI" pitchFamily="34" charset="0"/>
                <a:ea typeface="Segoe UI" pitchFamily="34" charset="0"/>
                <a:cs typeface="Segoe UI" pitchFamily="34" charset="0"/>
              </a:rPr>
              <a:t>Решение </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Прямоугольник 1"/>
          <p:cNvSpPr/>
          <p:nvPr/>
        </p:nvSpPr>
        <p:spPr>
          <a:xfrm>
            <a:off x="800100" y="2590800"/>
            <a:ext cx="7543800" cy="923330"/>
          </a:xfrm>
          <a:prstGeom prst="rect">
            <a:avLst/>
          </a:prstGeom>
        </p:spPr>
        <p:txBody>
          <a:bodyPr wrap="square">
            <a:spAutoFit/>
          </a:bodyPr>
          <a:lstStyle/>
          <a:p>
            <a:r>
              <a:rPr lang="en-US" b="1" dirty="0" smtClean="0">
                <a:latin typeface="Segoe UI" pitchFamily="34" charset="0"/>
                <a:ea typeface="Segoe UI" pitchFamily="34" charset="0"/>
                <a:cs typeface="Segoe UI" pitchFamily="34" charset="0"/>
              </a:rPr>
              <a:t>Isolation Framework </a:t>
            </a:r>
            <a:r>
              <a:rPr lang="en-US" dirty="0" smtClean="0">
                <a:latin typeface="Segoe UI" pitchFamily="34" charset="0"/>
                <a:ea typeface="Segoe UI" pitchFamily="34" charset="0"/>
                <a:cs typeface="Segoe UI" pitchFamily="34" charset="0"/>
              </a:rPr>
              <a:t>–</a:t>
            </a:r>
            <a:r>
              <a:rPr lang="ru-RU" dirty="0" smtClean="0">
                <a:latin typeface="Segoe UI" pitchFamily="34" charset="0"/>
                <a:ea typeface="Segoe UI" pitchFamily="34" charset="0"/>
                <a:cs typeface="Segoe UI" pitchFamily="34" charset="0"/>
              </a:rPr>
              <a:t> это</a:t>
            </a:r>
            <a:r>
              <a:rPr lang="en-US" dirty="0" smtClean="0">
                <a:latin typeface="Segoe UI" pitchFamily="34" charset="0"/>
                <a:ea typeface="Segoe UI" pitchFamily="34" charset="0"/>
                <a:cs typeface="Segoe UI" pitchFamily="34" charset="0"/>
              </a:rPr>
              <a:t> </a:t>
            </a:r>
            <a:r>
              <a:rPr lang="ru-RU" dirty="0" smtClean="0">
                <a:latin typeface="Segoe UI" pitchFamily="34" charset="0"/>
                <a:ea typeface="Segoe UI" pitchFamily="34" charset="0"/>
                <a:cs typeface="Segoe UI" pitchFamily="34" charset="0"/>
              </a:rPr>
              <a:t>инструмент автоматизирующий процесс создания заглушек для классов, интерфейсов методов, используемых в тестируемом методе.</a:t>
            </a:r>
            <a:endParaRPr lang="ru-RU"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29600722"/>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6F15528-21DE-4FAA-801E-634DDDAF4B2B}" type="slidenum">
              <a:rPr lang="ru-RU" smtClean="0"/>
              <a:pPr/>
              <a:t>9</a:t>
            </a:fld>
            <a:endParaRPr lang="ru-RU" dirty="0"/>
          </a:p>
        </p:txBody>
      </p:sp>
      <p:sp>
        <p:nvSpPr>
          <p:cNvPr id="12" name="Прямоугольник 11"/>
          <p:cNvSpPr/>
          <p:nvPr/>
        </p:nvSpPr>
        <p:spPr>
          <a:xfrm>
            <a:off x="0" y="228600"/>
            <a:ext cx="9144000" cy="533400"/>
          </a:xfrm>
          <a:prstGeom prst="rect">
            <a:avLst/>
          </a:prstGeom>
          <a:solidFill>
            <a:srgbClr val="00CC99"/>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3" name="Заголовок 1"/>
          <p:cNvSpPr txBox="1">
            <a:spLocks/>
          </p:cNvSpPr>
          <p:nvPr/>
        </p:nvSpPr>
        <p:spPr>
          <a:xfrm>
            <a:off x="457200" y="228600"/>
            <a:ext cx="8229600" cy="5715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Segoe UI" pitchFamily="34" charset="0"/>
                <a:ea typeface="Segoe UI" pitchFamily="34" charset="0"/>
                <a:cs typeface="Segoe UI" pitchFamily="34" charset="0"/>
              </a:rPr>
              <a:t>Isolation Frameworks</a:t>
            </a:r>
            <a:endParaRPr lang="ru-RU" sz="3600" dirty="0">
              <a:solidFill>
                <a:schemeClr val="bg1"/>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chemeClr val="bg1">
                  <a:lumMod val="50000"/>
                </a:schemeClr>
              </a:solidFill>
              <a:latin typeface="Segoe UI" pitchFamily="34" charset="0"/>
              <a:ea typeface="Segoe UI" pitchFamily="34" charset="0"/>
              <a:cs typeface="Segoe UI" pitchFamily="34" charset="0"/>
            </a:endParaRPr>
          </a:p>
        </p:txBody>
      </p:sp>
      <p:sp>
        <p:nvSpPr>
          <p:cNvPr id="15" name="Заголовок 1"/>
          <p:cNvSpPr txBox="1">
            <a:spLocks/>
          </p:cNvSpPr>
          <p:nvPr/>
        </p:nvSpPr>
        <p:spPr>
          <a:xfrm>
            <a:off x="457200" y="762000"/>
            <a:ext cx="82296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bg1">
                    <a:lumMod val="50000"/>
                  </a:schemeClr>
                </a:solidFill>
                <a:latin typeface="Segoe UI" pitchFamily="34" charset="0"/>
                <a:ea typeface="Segoe UI" pitchFamily="34" charset="0"/>
                <a:cs typeface="Segoe UI" pitchFamily="34" charset="0"/>
              </a:rPr>
              <a:t>Isolation Frameworks</a:t>
            </a:r>
            <a:endParaRPr lang="en-US" sz="2800" dirty="0" smtClean="0">
              <a:solidFill>
                <a:schemeClr val="bg1">
                  <a:lumMod val="50000"/>
                </a:schemeClr>
              </a:solidFill>
              <a:latin typeface="Segoe UI" pitchFamily="34" charset="0"/>
              <a:ea typeface="Segoe UI" pitchFamily="34" charset="0"/>
              <a:cs typeface="Segoe UI" pitchFamily="34" charset="0"/>
            </a:endParaRPr>
          </a:p>
        </p:txBody>
      </p:sp>
      <p:sp>
        <p:nvSpPr>
          <p:cNvPr id="2" name="Rectangle 1"/>
          <p:cNvSpPr/>
          <p:nvPr/>
        </p:nvSpPr>
        <p:spPr>
          <a:xfrm>
            <a:off x="978408" y="2514600"/>
            <a:ext cx="7543800" cy="2708434"/>
          </a:xfrm>
          <a:prstGeom prst="rect">
            <a:avLst/>
          </a:prstGeom>
        </p:spPr>
        <p:txBody>
          <a:bodyPr wrap="square">
            <a:spAutoFit/>
          </a:bodyPr>
          <a:lstStyle/>
          <a:p>
            <a:pPr marL="342900" indent="-342900">
              <a:lnSpc>
                <a:spcPct val="150000"/>
              </a:lnSpc>
              <a:buFont typeface="Arial" pitchFamily="34" charset="0"/>
              <a:buChar char="•"/>
            </a:pPr>
            <a:r>
              <a:rPr lang="en-US" sz="2000" dirty="0" smtClean="0">
                <a:latin typeface="Segoe UI" panose="020B0502040204020203" pitchFamily="34" charset="0"/>
                <a:cs typeface="Segoe UI" panose="020B0502040204020203" pitchFamily="34" charset="0"/>
              </a:rPr>
              <a:t>Rhino Mocks</a:t>
            </a:r>
          </a:p>
          <a:p>
            <a:pPr marL="342900" indent="-342900">
              <a:lnSpc>
                <a:spcPct val="150000"/>
              </a:lnSpc>
              <a:buFont typeface="Arial" pitchFamily="34" charset="0"/>
              <a:buChar char="•"/>
            </a:pPr>
            <a:r>
              <a:rPr lang="en-US" sz="2000" dirty="0" smtClean="0">
                <a:latin typeface="Segoe UI" panose="020B0502040204020203" pitchFamily="34" charset="0"/>
                <a:cs typeface="Segoe UI" panose="020B0502040204020203" pitchFamily="34" charset="0"/>
              </a:rPr>
              <a:t>Moq</a:t>
            </a:r>
          </a:p>
          <a:p>
            <a:pPr marL="342900" indent="-342900">
              <a:lnSpc>
                <a:spcPct val="150000"/>
              </a:lnSpc>
              <a:buFont typeface="Arial" pitchFamily="34" charset="0"/>
              <a:buChar char="•"/>
            </a:pPr>
            <a:r>
              <a:rPr lang="en-US" sz="2000" dirty="0" smtClean="0">
                <a:latin typeface="Segoe UI" panose="020B0502040204020203" pitchFamily="34" charset="0"/>
                <a:cs typeface="Segoe UI" panose="020B0502040204020203" pitchFamily="34" charset="0"/>
              </a:rPr>
              <a:t>Typemock Isolator</a:t>
            </a:r>
          </a:p>
          <a:p>
            <a:pPr marL="342900" indent="-342900">
              <a:lnSpc>
                <a:spcPct val="150000"/>
              </a:lnSpc>
              <a:buFont typeface="Arial" pitchFamily="34" charset="0"/>
              <a:buChar char="•"/>
            </a:pPr>
            <a:r>
              <a:rPr lang="en-US" sz="2000" dirty="0" smtClean="0">
                <a:latin typeface="Segoe UI" panose="020B0502040204020203" pitchFamily="34" charset="0"/>
                <a:cs typeface="Segoe UI" panose="020B0502040204020203" pitchFamily="34" charset="0"/>
              </a:rPr>
              <a:t>Microsoft Fakes</a:t>
            </a:r>
          </a:p>
          <a:p>
            <a:pPr marL="342900" indent="-342900">
              <a:lnSpc>
                <a:spcPct val="150000"/>
              </a:lnSpc>
              <a:buFont typeface="Arial" pitchFamily="34" charset="0"/>
              <a:buChar char="•"/>
            </a:pPr>
            <a:r>
              <a:rPr lang="en-US" sz="2000" dirty="0" smtClean="0">
                <a:latin typeface="Segoe UI" panose="020B0502040204020203" pitchFamily="34" charset="0"/>
                <a:cs typeface="Segoe UI" panose="020B0502040204020203" pitchFamily="34" charset="0"/>
              </a:rPr>
              <a:t>NMock2</a:t>
            </a:r>
          </a:p>
          <a:p>
            <a:pPr marL="342900" indent="-342900">
              <a:buFont typeface="Arial" pitchFamily="34" charset="0"/>
              <a:buChar char="•"/>
            </a:pPr>
            <a:endParaRPr lang="ru-RU"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860461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Введение в Enterprise Libr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Введение в Enterprise Library</Template>
  <TotalTime>27258</TotalTime>
  <Words>775</Words>
  <Application>Microsoft Office PowerPoint</Application>
  <PresentationFormat>Экран (4:3)</PresentationFormat>
  <Paragraphs>119</Paragraphs>
  <Slides>17</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Введение в Enterprise Library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Q&amp;A</vt:lpstr>
      <vt:lpstr>КУРС:                   Patterns of Design (GoF)</vt:lpstr>
      <vt:lpstr>КУРС:       Refactoring в приложениях .NET </vt:lpstr>
      <vt:lpstr>ПРОВЕРКА ЗНАНИЙ</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David Boyarov</cp:lastModifiedBy>
  <cp:revision>727</cp:revision>
  <dcterms:created xsi:type="dcterms:W3CDTF">2010-11-10T13:30:04Z</dcterms:created>
  <dcterms:modified xsi:type="dcterms:W3CDTF">2013-05-03T10:31:27Z</dcterms:modified>
</cp:coreProperties>
</file>