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328" r:id="rId6"/>
    <p:sldId id="272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329" r:id="rId1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914"/>
    <a:srgbClr val="EB5606"/>
    <a:srgbClr val="FB6A12"/>
    <a:srgbClr val="FB5507"/>
    <a:srgbClr val="FF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3"/>
    <p:restoredTop sz="95647" autoAdjust="0"/>
  </p:normalViewPr>
  <p:slideViewPr>
    <p:cSldViewPr snapToGrid="0" snapToObjects="1">
      <p:cViewPr varScale="1">
        <p:scale>
          <a:sx n="96" d="100"/>
          <a:sy n="96" d="100"/>
        </p:scale>
        <p:origin x="99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657D4-007B-2740-8B88-AB5AD542FD8B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F3C89-9B7F-4843-930A-DC7508BE0D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8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F3C89-9B7F-4843-930A-DC7508BE0D1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67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53" y="881333"/>
            <a:ext cx="1686693" cy="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19085"/>
            <a:ext cx="7772400" cy="1102519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6" name="矩形 5"/>
          <p:cNvSpPr>
            <a:spLocks/>
          </p:cNvSpPr>
          <p:nvPr userDrawn="1"/>
        </p:nvSpPr>
        <p:spPr>
          <a:xfrm flipV="1">
            <a:off x="0" y="5041461"/>
            <a:ext cx="9144000" cy="110506"/>
          </a:xfrm>
          <a:prstGeom prst="rect">
            <a:avLst/>
          </a:prstGeom>
          <a:solidFill>
            <a:srgbClr val="EB560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0" y="0"/>
            <a:ext cx="9144000" cy="637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4948" y="499848"/>
            <a:ext cx="2254103" cy="92619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121" y="829340"/>
            <a:ext cx="4325679" cy="4040316"/>
          </a:xfr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199" y="829340"/>
            <a:ext cx="4315047" cy="4040316"/>
          </a:xfr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119" y="773906"/>
            <a:ext cx="4320000" cy="479822"/>
          </a:xfrm>
        </p:spPr>
        <p:txBody>
          <a:bodyPr anchor="b"/>
          <a:lstStyle>
            <a:lvl1pPr marL="0" indent="0">
              <a:buNone/>
              <a:defRPr sz="2400" b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0119" y="1438054"/>
            <a:ext cx="4320000" cy="3431602"/>
          </a:xfr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247" y="773906"/>
            <a:ext cx="4320000" cy="479822"/>
          </a:xfrm>
        </p:spPr>
        <p:txBody>
          <a:bodyPr anchor="b"/>
          <a:lstStyle>
            <a:lvl1pPr marL="0" indent="0">
              <a:buNone/>
              <a:defRPr sz="2400" b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247" y="1438054"/>
            <a:ext cx="4320000" cy="3431602"/>
          </a:xfr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3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33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5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 userDrawn="1"/>
        </p:nvSpPr>
        <p:spPr>
          <a:xfrm>
            <a:off x="0" y="0"/>
            <a:ext cx="9144000" cy="637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6" y="4055312"/>
            <a:ext cx="1456266" cy="350724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4233334" y="2021470"/>
            <a:ext cx="1109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谢谢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:)</a:t>
            </a:r>
            <a:endParaRPr kumimoji="1" lang="zh-CN" altLang="en-US" sz="28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122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3"/>
            <a:ext cx="9144000" cy="646176"/>
          </a:xfrm>
          <a:prstGeom prst="rect">
            <a:avLst/>
          </a:prstGeom>
        </p:spPr>
      </p:pic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66" y="148879"/>
            <a:ext cx="1253067" cy="30178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0121" y="95856"/>
            <a:ext cx="7336465" cy="467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121" y="794038"/>
            <a:ext cx="8793126" cy="40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29647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52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1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sdl.org/" TargetMode="External"/><Relationship Id="rId2" Type="http://schemas.openxmlformats.org/officeDocument/2006/relationships/hyperlink" Target="http://ffmpeg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ideolan.org/developers/x26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701703" y="1650890"/>
            <a:ext cx="7772400" cy="1171823"/>
          </a:xfrm>
        </p:spPr>
        <p:txBody>
          <a:bodyPr/>
          <a:lstStyle/>
          <a:p>
            <a:r>
              <a:rPr kumimoji="1" lang="zh-CN" altLang="en-US" sz="4400" dirty="0" smtClean="0">
                <a:latin typeface="Microsoft YaHei" charset="-122"/>
                <a:ea typeface="Microsoft YaHei" charset="-122"/>
                <a:cs typeface="Microsoft YaHei" charset="-122"/>
              </a:rPr>
              <a:t>音视频直播技术简介</a:t>
            </a:r>
            <a:endParaRPr kumimoji="1" lang="zh-CN" altLang="en-US" sz="4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4756869" y="3248604"/>
            <a:ext cx="2494721" cy="313580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百家</a:t>
            </a:r>
            <a:r>
              <a:rPr kumimoji="1" lang="zh-CN" altLang="en-US" sz="1400" dirty="0" smtClean="0"/>
              <a:t>云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研发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唐文波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09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 smtClean="0"/>
              <a:t>视频编码：</a:t>
            </a:r>
            <a:r>
              <a:rPr kumimoji="1" lang="en-US" altLang="zh-CN" sz="1800" dirty="0"/>
              <a:t>H</a:t>
            </a:r>
            <a:r>
              <a:rPr kumimoji="1" lang="en-US" altLang="zh-CN" sz="1800" dirty="0" smtClean="0"/>
              <a:t>264, H265, VP8, VP9</a:t>
            </a:r>
          </a:p>
          <a:p>
            <a:r>
              <a:rPr kumimoji="1" lang="zh-CN" altLang="en-US" sz="1800" dirty="0" smtClean="0"/>
              <a:t>音频编码：</a:t>
            </a:r>
            <a:r>
              <a:rPr kumimoji="1" lang="en-US" altLang="zh-CN" sz="1800" dirty="0" smtClean="0"/>
              <a:t>AAC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SPEEX, OPUS, ISAC, G711</a:t>
            </a:r>
            <a:r>
              <a:rPr kumimoji="1" lang="zh-CN" altLang="en-US" sz="1800" dirty="0" smtClean="0"/>
              <a:t>， </a:t>
            </a:r>
            <a:r>
              <a:rPr kumimoji="1" lang="en-US" altLang="zh-CN" sz="1800" dirty="0" smtClean="0"/>
              <a:t>G723</a:t>
            </a:r>
            <a:r>
              <a:rPr kumimoji="1" lang="zh-CN" altLang="en-US" sz="1800" dirty="0" smtClean="0"/>
              <a:t>， </a:t>
            </a:r>
            <a:r>
              <a:rPr kumimoji="1" lang="en-US" altLang="zh-CN" sz="1800" dirty="0" smtClean="0"/>
              <a:t>G729</a:t>
            </a:r>
          </a:p>
          <a:p>
            <a:r>
              <a:rPr kumimoji="1" lang="en-US" altLang="zh-CN" sz="1800" dirty="0" smtClean="0"/>
              <a:t>H264 </a:t>
            </a:r>
            <a:r>
              <a:rPr kumimoji="1" lang="zh-CN" altLang="en-US" sz="1800" dirty="0" smtClean="0"/>
              <a:t>视频编码（</a:t>
            </a:r>
            <a:r>
              <a:rPr kumimoji="1" lang="en-US" altLang="zh-CN" sz="1800" dirty="0" smtClean="0"/>
              <a:t>DCT</a:t>
            </a:r>
            <a:r>
              <a:rPr kumimoji="1" lang="zh-CN" altLang="en-US" sz="1800" dirty="0" smtClean="0"/>
              <a:t>，量化，</a:t>
            </a:r>
            <a:r>
              <a:rPr lang="zh-CN" altLang="en-US" sz="1800" dirty="0"/>
              <a:t>之型扫描与</a:t>
            </a:r>
            <a:r>
              <a:rPr lang="zh-CN" altLang="en-US" sz="1800" dirty="0" smtClean="0"/>
              <a:t>游程编码，运动矢量，熵编码）</a:t>
            </a:r>
            <a:endParaRPr lang="zh-CN" altLang="en-US" sz="1800" dirty="0"/>
          </a:p>
          <a:p>
            <a:r>
              <a:rPr kumimoji="1" lang="zh-CN" altLang="en-US" sz="1800" dirty="0" smtClean="0"/>
              <a:t>），视频的硬编，软编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5124" name="Picture 4" descr="https://ww4.sinaimg.cn/large/006kbv1Jgw1f3cc0dih9uj30sg0lha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0" y="2404360"/>
            <a:ext cx="3571160" cy="269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4.sinaimg.cn/large/006kbv1Jgw1f3cc0m3v4yj30sb0leq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62" y="2389430"/>
            <a:ext cx="3607081" cy="27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2521" y="946438"/>
            <a:ext cx="8793126" cy="40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根据协议，打包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RTMP specification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/>
              <a:t> </a:t>
            </a:r>
            <a:r>
              <a:rPr kumimoji="1" lang="en-US" altLang="zh-CN" sz="1800" dirty="0" smtClean="0"/>
              <a:t>http</a:t>
            </a:r>
            <a:r>
              <a:rPr kumimoji="1" lang="en-US" altLang="zh-CN" sz="1800" dirty="0"/>
              <a:t>://www.adobe.com/devnet/rtmp.html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RTP/RTCP rtf: https://tools.ietf.org/html/rfc3550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114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 smtClean="0"/>
              <a:t>发送数据到服务器，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RTMP </a:t>
            </a:r>
            <a:r>
              <a:rPr kumimoji="1" lang="zh-CN" altLang="en-US" sz="1800" dirty="0" smtClean="0"/>
              <a:t>数据推到</a:t>
            </a:r>
            <a:r>
              <a:rPr kumimoji="1" lang="en-US" altLang="zh-CN" sz="1800" dirty="0" smtClean="0"/>
              <a:t>CDN</a:t>
            </a:r>
            <a:r>
              <a:rPr kumimoji="1" lang="zh-CN" altLang="en-US" sz="1800" dirty="0" smtClean="0"/>
              <a:t>源站，由</a:t>
            </a:r>
            <a:r>
              <a:rPr kumimoji="1" lang="en-US" altLang="zh-CN" sz="1800" dirty="0" smtClean="0"/>
              <a:t>CDN</a:t>
            </a:r>
            <a:r>
              <a:rPr kumimoji="1" lang="zh-CN" altLang="en-US" sz="1800" dirty="0" smtClean="0"/>
              <a:t>做分发，观看端从</a:t>
            </a:r>
            <a:r>
              <a:rPr kumimoji="1" lang="en-US" altLang="zh-CN" sz="1800" dirty="0" smtClean="0"/>
              <a:t>CDN</a:t>
            </a:r>
            <a:r>
              <a:rPr kumimoji="1" lang="zh-CN" altLang="en-US" sz="1800" dirty="0" smtClean="0"/>
              <a:t>边缘节点拉数据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RTP/RTCP</a:t>
            </a:r>
            <a:r>
              <a:rPr kumimoji="1" lang="zh-CN" altLang="en-US" sz="1800" dirty="0" smtClean="0"/>
              <a:t>数据推到自己的媒体服务器，由媒体服务器做分发。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NB</a:t>
            </a:r>
            <a:r>
              <a:rPr kumimoji="1" lang="zh-CN" altLang="en-US" sz="1800" dirty="0" smtClean="0"/>
              <a:t>：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     RTMP</a:t>
            </a:r>
            <a:r>
              <a:rPr kumimoji="1" lang="zh-CN" altLang="en-US" sz="1800" dirty="0" smtClean="0"/>
              <a:t>推流推不动时的处理，降帧率，降码率，降低分辨率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     RTP/RTCP</a:t>
            </a:r>
            <a:r>
              <a:rPr kumimoji="1" lang="zh-CN" altLang="en-US" sz="1800" dirty="0" smtClean="0"/>
              <a:t>上行丢包严重时，重传包，</a:t>
            </a:r>
            <a:r>
              <a:rPr kumimoji="1" lang="en-US" altLang="zh-CN" sz="1800" dirty="0" smtClean="0"/>
              <a:t>FEC</a:t>
            </a:r>
            <a:r>
              <a:rPr kumimoji="1" lang="zh-CN" altLang="en-US" sz="1800" dirty="0" smtClean="0"/>
              <a:t>，</a:t>
            </a:r>
            <a:r>
              <a:rPr kumimoji="1" lang="zh-CN" altLang="en-US" sz="1800" dirty="0"/>
              <a:t>降帧率，降码率，降低分辨率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5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协议转换</a:t>
            </a:r>
            <a:r>
              <a:rPr lang="en-US" altLang="zh-CN" dirty="0"/>
              <a:t>&amp;</a:t>
            </a:r>
            <a:r>
              <a:rPr lang="zh-CN" altLang="en-US" dirty="0" smtClean="0"/>
              <a:t>转</a:t>
            </a:r>
            <a:r>
              <a:rPr lang="zh-CN" altLang="en-US" dirty="0"/>
              <a:t>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 smtClean="0"/>
              <a:t>直播面临的多端接入问题，</a:t>
            </a:r>
            <a:r>
              <a:rPr kumimoji="1" lang="en-US" altLang="zh-CN" sz="1800" dirty="0" smtClean="0"/>
              <a:t>PC/Mac</a:t>
            </a:r>
            <a:r>
              <a:rPr kumimoji="1" lang="zh-CN" altLang="en-US" sz="1800" dirty="0" smtClean="0"/>
              <a:t>端，网页</a:t>
            </a:r>
            <a:r>
              <a:rPr kumimoji="1" lang="en-US" altLang="zh-CN" sz="1800" dirty="0" smtClean="0"/>
              <a:t>/flash</a:t>
            </a:r>
            <a:r>
              <a:rPr kumimoji="1" lang="zh-CN" altLang="en-US" sz="1800" dirty="0" smtClean="0"/>
              <a:t>端，移动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端，移动网页端（微信）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不同的端可能会使用不同的协议，所以服务器端需要在各种协议间做转换。（</a:t>
            </a:r>
            <a:r>
              <a:rPr kumimoji="1" lang="en-US" altLang="zh-CN" sz="1800" dirty="0" smtClean="0"/>
              <a:t>RTP/RTCP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RTMP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HLS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HTTP-FLV)</a:t>
            </a:r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例如，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端上行</a:t>
            </a:r>
            <a:r>
              <a:rPr kumimoji="1" lang="en-US" altLang="zh-CN" sz="1800" dirty="0" smtClean="0"/>
              <a:t>RTP/RTCP</a:t>
            </a:r>
            <a:r>
              <a:rPr kumimoji="1" lang="zh-CN" altLang="en-US" sz="1800" dirty="0" smtClean="0"/>
              <a:t>，服务器要推一份</a:t>
            </a:r>
            <a:r>
              <a:rPr kumimoji="1" lang="en-US" altLang="zh-CN" sz="1800" dirty="0" smtClean="0"/>
              <a:t>RTMP</a:t>
            </a:r>
            <a:r>
              <a:rPr kumimoji="1" lang="zh-CN" altLang="en-US" sz="1800" dirty="0" smtClean="0"/>
              <a:t>协议到</a:t>
            </a:r>
            <a:r>
              <a:rPr kumimoji="1" lang="en-US" altLang="zh-CN" sz="1800" dirty="0" smtClean="0"/>
              <a:t>CDN</a:t>
            </a:r>
            <a:r>
              <a:rPr kumimoji="1" lang="zh-CN" altLang="en-US" sz="1800" dirty="0" smtClean="0"/>
              <a:t>，方便网页</a:t>
            </a:r>
            <a:r>
              <a:rPr kumimoji="1" lang="en-US" altLang="zh-CN" sz="1800" dirty="0" smtClean="0"/>
              <a:t>/flash</a:t>
            </a:r>
            <a:r>
              <a:rPr kumimoji="1" lang="zh-CN" altLang="en-US" sz="1800" dirty="0" smtClean="0"/>
              <a:t>的下行观看</a:t>
            </a:r>
            <a:r>
              <a:rPr kumimoji="1" lang="en-US" altLang="zh-CN" sz="1800" dirty="0" smtClean="0"/>
              <a:t>, CDN</a:t>
            </a:r>
            <a:r>
              <a:rPr kumimoji="1" lang="zh-CN" altLang="en-US" sz="1800" dirty="0" smtClean="0"/>
              <a:t>会把</a:t>
            </a:r>
            <a:r>
              <a:rPr kumimoji="1" lang="en-US" altLang="zh-CN" sz="1800" dirty="0" smtClean="0"/>
              <a:t>RTMP</a:t>
            </a:r>
            <a:r>
              <a:rPr kumimoji="1" lang="zh-CN" altLang="en-US" sz="1800" dirty="0" smtClean="0"/>
              <a:t>转换成</a:t>
            </a:r>
            <a:r>
              <a:rPr kumimoji="1" lang="en-US" altLang="zh-CN" sz="1800" dirty="0" smtClean="0"/>
              <a:t>HLS</a:t>
            </a:r>
            <a:r>
              <a:rPr kumimoji="1" lang="zh-CN" altLang="en-US" sz="1800" dirty="0" smtClean="0"/>
              <a:t>，方便移动</a:t>
            </a:r>
            <a:r>
              <a:rPr kumimoji="1" lang="en-US" altLang="zh-CN" sz="1800" dirty="0" smtClean="0"/>
              <a:t>APP M</a:t>
            </a:r>
            <a:r>
              <a:rPr kumimoji="1" lang="zh-CN" altLang="en-US" sz="1800" dirty="0" smtClean="0"/>
              <a:t>站观看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不同的接收端网络状况是不一样的，有的带宽好，有的带宽差，需要服务器做转码，以匹配下行不同的网络状况，缺点是需要较多的服务器资源，而且增大了延迟</a:t>
            </a:r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3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接收数据，建立抗抖动的</a:t>
            </a:r>
            <a:r>
              <a:rPr lang="en-US" altLang="zh-CN" dirty="0"/>
              <a:t>buffer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观看</a:t>
            </a:r>
            <a:r>
              <a:rPr kumimoji="1" lang="zh-CN" altLang="en-US" sz="1800" dirty="0" smtClean="0"/>
              <a:t>端从服务器接收数据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不管是</a:t>
            </a:r>
            <a:r>
              <a:rPr kumimoji="1" lang="en-US" altLang="zh-CN" sz="1800" dirty="0" smtClean="0"/>
              <a:t>TCP</a:t>
            </a:r>
            <a:r>
              <a:rPr kumimoji="1" lang="zh-CN" altLang="en-US" sz="1800" dirty="0" smtClean="0"/>
              <a:t>还是</a:t>
            </a:r>
            <a:r>
              <a:rPr kumimoji="1" lang="en-US" altLang="zh-CN" sz="1800" dirty="0" smtClean="0"/>
              <a:t>UDP</a:t>
            </a:r>
            <a:r>
              <a:rPr kumimoji="1" lang="zh-CN" altLang="en-US" sz="1800" dirty="0" smtClean="0"/>
              <a:t>都需要建立一个缓冲区，用来抵抗网络的抖动，同时做音视频同步。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难点在于缓冲区的大小，太大会导致延迟很大，太小不能有效抵消网络的抖动。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而且要自适应，网络好的情况下，</a:t>
            </a:r>
            <a:r>
              <a:rPr kumimoji="1" lang="en-US" altLang="zh-CN" sz="1800" dirty="0" smtClean="0"/>
              <a:t>buffer</a:t>
            </a:r>
            <a:r>
              <a:rPr kumimoji="1" lang="zh-CN" altLang="en-US" sz="1800" dirty="0" smtClean="0"/>
              <a:t>尽量小，网络差的时候要适当的增大</a:t>
            </a:r>
            <a:r>
              <a:rPr kumimoji="1" lang="en-US" altLang="zh-CN" sz="1800" dirty="0" smtClean="0"/>
              <a:t>buffer</a:t>
            </a:r>
            <a:r>
              <a:rPr kumimoji="1" lang="zh-CN" altLang="en-US" sz="1800" dirty="0" smtClean="0"/>
              <a:t>，要不断的调整以适合当前的网络状况。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UDP</a:t>
            </a:r>
            <a:r>
              <a:rPr kumimoji="1" lang="zh-CN" altLang="en-US" sz="1800" dirty="0" smtClean="0"/>
              <a:t>时，还要参考丢包的情况，</a:t>
            </a:r>
            <a:r>
              <a:rPr kumimoji="1" lang="en-US" altLang="zh-CN" sz="1800" dirty="0" smtClean="0"/>
              <a:t>RTT</a:t>
            </a:r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</a:t>
            </a:r>
            <a:r>
              <a:rPr lang="zh-CN" altLang="en-US" dirty="0"/>
              <a:t>的</a:t>
            </a:r>
            <a:r>
              <a:rPr lang="zh-CN" altLang="en-US" dirty="0" smtClean="0"/>
              <a:t>后处理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渲染</a:t>
            </a:r>
            <a:r>
              <a:rPr lang="en-US" altLang="zh-CN" dirty="0" smtClean="0"/>
              <a:t>/</a:t>
            </a:r>
            <a:r>
              <a:rPr lang="zh-CN" altLang="en-US" dirty="0" smtClean="0"/>
              <a:t>播放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 smtClean="0"/>
              <a:t>解码就是调用解码器解码，有软解，硬解之分。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渲染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播放就是调用系统的</a:t>
            </a:r>
            <a:r>
              <a:rPr kumimoji="1" lang="en-US" altLang="zh-CN" sz="1800" dirty="0" smtClean="0"/>
              <a:t>API</a:t>
            </a:r>
            <a:r>
              <a:rPr kumimoji="1" lang="zh-CN" altLang="en-US" sz="1800" dirty="0" smtClean="0"/>
              <a:t>，画出视频，播放声音。视频的渲染，也可以调用系统硬件加速绘制，例如</a:t>
            </a:r>
            <a:r>
              <a:rPr kumimoji="1" lang="en-US" altLang="zh-CN" sz="1800" dirty="0" smtClean="0"/>
              <a:t>D3D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open </a:t>
            </a:r>
            <a:r>
              <a:rPr kumimoji="1" lang="en-US" altLang="zh-CN" sz="1800" dirty="0" err="1" smtClean="0"/>
              <a:t>gl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数据后处理，在视频渲染前，加一些处理，例如，视频增强，边缘增强，锐化，提高亮度，增强视频的质量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1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开源库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2521" y="946438"/>
            <a:ext cx="8793126" cy="40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WEBRTC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/>
              <a:t>https://webrtc.org/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FFMPEG : </a:t>
            </a:r>
            <a:r>
              <a:rPr kumimoji="1" lang="en-US" altLang="zh-CN" sz="1800" dirty="0">
                <a:hlinkClick r:id="rId2"/>
              </a:rPr>
              <a:t>http://ffmpeg.org</a:t>
            </a:r>
            <a:r>
              <a:rPr kumimoji="1" lang="en-US" altLang="zh-CN" sz="1800" dirty="0" smtClean="0">
                <a:hlinkClick r:id="rId2"/>
              </a:rPr>
              <a:t>/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SDL: </a:t>
            </a:r>
            <a:r>
              <a:rPr kumimoji="1" lang="en-US" altLang="zh-CN" sz="1800" dirty="0">
                <a:hlinkClick r:id="rId3"/>
              </a:rPr>
              <a:t>https://www.libsdl.org</a:t>
            </a:r>
            <a:r>
              <a:rPr kumimoji="1" lang="en-US" altLang="zh-CN" sz="1800" dirty="0" smtClean="0">
                <a:hlinkClick r:id="rId3"/>
              </a:rPr>
              <a:t>/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X264</a:t>
            </a:r>
            <a:r>
              <a:rPr kumimoji="1" lang="en-US" altLang="zh-CN" sz="1800" dirty="0"/>
              <a:t>: </a:t>
            </a:r>
            <a:r>
              <a:rPr kumimoji="1" lang="en-US" altLang="zh-CN" sz="1800" dirty="0">
                <a:hlinkClick r:id="rId4"/>
              </a:rPr>
              <a:t>https://</a:t>
            </a:r>
            <a:r>
              <a:rPr kumimoji="1" lang="en-US" altLang="zh-CN" sz="1800" dirty="0" smtClean="0">
                <a:hlinkClick r:id="rId4"/>
              </a:rPr>
              <a:t>www.videolan.org/developers/x264.html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704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调研二维码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2521" y="946438"/>
            <a:ext cx="8793126" cy="40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74" y="1381062"/>
            <a:ext cx="3701716" cy="37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互动直播背景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21" y="735099"/>
            <a:ext cx="8793126" cy="4075617"/>
          </a:xfrm>
        </p:spPr>
        <p:txBody>
          <a:bodyPr/>
          <a:lstStyle/>
          <a:p>
            <a:r>
              <a:rPr lang="en-US" altLang="zh-CN" sz="1800" dirty="0"/>
              <a:t>2016</a:t>
            </a:r>
            <a:r>
              <a:rPr lang="zh-CN" altLang="en-US" sz="1800" dirty="0"/>
              <a:t>年被称为“直播元年”，目前早就进入了直播战国时代，移动直播</a:t>
            </a:r>
            <a:r>
              <a:rPr lang="en-US" altLang="zh-CN" sz="1800" dirty="0"/>
              <a:t>App</a:t>
            </a:r>
            <a:r>
              <a:rPr lang="zh-CN" altLang="en-US" sz="1800" dirty="0"/>
              <a:t>多达数百</a:t>
            </a:r>
            <a:r>
              <a:rPr lang="zh-CN" altLang="en-US" sz="1800" dirty="0" smtClean="0"/>
              <a:t>家，</a:t>
            </a:r>
            <a:r>
              <a:rPr lang="en-US" altLang="zh-CN" sz="1800" dirty="0" smtClean="0"/>
              <a:t>YY</a:t>
            </a:r>
            <a:r>
              <a:rPr lang="zh-CN" altLang="en-US" sz="1800" dirty="0" smtClean="0"/>
              <a:t>，陌陌，映客，花椒，斗鱼，虎牙，熊猫。。。</a:t>
            </a:r>
            <a:endParaRPr lang="en-US" altLang="zh-CN" sz="1800" dirty="0" smtClean="0"/>
          </a:p>
          <a:p>
            <a:r>
              <a:rPr lang="zh-CN" altLang="en-US" sz="1800" dirty="0"/>
              <a:t>应用</a:t>
            </a:r>
            <a:r>
              <a:rPr lang="zh-CN" altLang="en-US" sz="1800" dirty="0" smtClean="0"/>
              <a:t>领域：直播</a:t>
            </a:r>
            <a:r>
              <a:rPr lang="zh-CN" altLang="en-US" sz="1800" dirty="0"/>
              <a:t>秀场、视频社交、互动课堂、远程医疗、 企业年会、股评分析、 电商宣传等</a:t>
            </a:r>
            <a:r>
              <a:rPr lang="zh-CN" altLang="en-US" sz="1800" dirty="0" smtClean="0"/>
              <a:t>领域</a:t>
            </a:r>
            <a:endParaRPr lang="en-US" altLang="zh-CN" sz="1800" dirty="0" smtClean="0"/>
          </a:p>
          <a:p>
            <a:r>
              <a:rPr lang="zh-CN" altLang="en-US" sz="1800" dirty="0" smtClean="0"/>
              <a:t>技术方向：</a:t>
            </a:r>
            <a:r>
              <a:rPr lang="zh-CN" altLang="en-US" sz="1800" dirty="0"/>
              <a:t>单向直播</a:t>
            </a:r>
            <a:r>
              <a:rPr lang="en-US" altLang="zh-CN" sz="1800" dirty="0" smtClean="0"/>
              <a:t>LIVE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单向，一对多，广播</a:t>
            </a:r>
            <a:r>
              <a:rPr lang="zh-CN" altLang="en-US" sz="1800" dirty="0" smtClean="0"/>
              <a:t>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               互动</a:t>
            </a:r>
            <a:r>
              <a:rPr lang="zh-CN" altLang="en-US" sz="1800" dirty="0"/>
              <a:t>直播</a:t>
            </a:r>
            <a:r>
              <a:rPr lang="en-US" altLang="zh-CN" sz="1800" dirty="0" smtClean="0"/>
              <a:t>RTC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双向，一对一或一对多</a:t>
            </a:r>
            <a:r>
              <a:rPr lang="zh-CN" altLang="en-US" sz="1800" dirty="0" smtClean="0"/>
              <a:t>互动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r>
              <a:rPr kumimoji="1" lang="zh-CN" altLang="en-US" sz="1800" dirty="0" smtClean="0"/>
              <a:t>协议方向：基于</a:t>
            </a:r>
            <a:r>
              <a:rPr kumimoji="1" lang="en-US" altLang="zh-CN" sz="1800" dirty="0" smtClean="0"/>
              <a:t>TCP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RTMP</a:t>
            </a:r>
            <a:r>
              <a:rPr kumimoji="1" lang="zh-CN" altLang="en-US" sz="1800" dirty="0" smtClean="0"/>
              <a:t>，延迟比较大 </a:t>
            </a:r>
            <a:r>
              <a:rPr kumimoji="1" lang="en-US" altLang="zh-CN" sz="1800" dirty="0" smtClean="0"/>
              <a:t>3-5</a:t>
            </a:r>
            <a:r>
              <a:rPr kumimoji="1" lang="zh-CN" altLang="en-US" sz="1800" dirty="0" smtClean="0"/>
              <a:t>秒，延迟不可控，一般都是用</a:t>
            </a:r>
            <a:r>
              <a:rPr kumimoji="1" lang="en-US" altLang="zh-CN" sz="1800" dirty="0" smtClean="0"/>
              <a:t>CDN</a:t>
            </a:r>
          </a:p>
          <a:p>
            <a:pPr marL="0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             </a:t>
            </a:r>
            <a:r>
              <a:rPr kumimoji="1" lang="zh-CN" altLang="en-US" sz="1800" dirty="0" smtClean="0"/>
              <a:t>基于</a:t>
            </a:r>
            <a:r>
              <a:rPr kumimoji="1" lang="en-US" altLang="zh-CN" sz="1800" dirty="0" smtClean="0"/>
              <a:t>UDP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RTP/RTCP</a:t>
            </a:r>
            <a:r>
              <a:rPr kumimoji="1" lang="zh-CN" altLang="en-US" sz="1800" dirty="0"/>
              <a:t>或者</a:t>
            </a:r>
            <a:r>
              <a:rPr kumimoji="1" lang="zh-CN" altLang="en-US" sz="1800" dirty="0" smtClean="0"/>
              <a:t>其他私有</a:t>
            </a:r>
            <a:r>
              <a:rPr kumimoji="1" lang="en-US" altLang="zh-CN" sz="1800" dirty="0" smtClean="0"/>
              <a:t>UDP</a:t>
            </a:r>
            <a:r>
              <a:rPr kumimoji="1" lang="zh-CN" altLang="en-US" sz="1800" dirty="0" smtClean="0"/>
              <a:t>协议，延迟小于</a:t>
            </a:r>
            <a:r>
              <a:rPr kumimoji="1" lang="en-US" altLang="zh-CN" sz="1800" dirty="0" smtClean="0"/>
              <a:t>300ms</a:t>
            </a:r>
            <a:r>
              <a:rPr kumimoji="1" lang="zh-CN" altLang="en-US" sz="1800" dirty="0" smtClean="0"/>
              <a:t>，延迟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             </a:t>
            </a:r>
            <a:r>
              <a:rPr kumimoji="1" lang="zh-CN" altLang="en-US" sz="1800" dirty="0" smtClean="0"/>
              <a:t>可控，一般都是自己搭建服务器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8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RTMP</a:t>
            </a:r>
            <a:r>
              <a:rPr kumimoji="1" lang="zh-CN" altLang="en-US" dirty="0" smtClean="0"/>
              <a:t>协议下的结构图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1026" name="Picture 2" descr="http://image.jiagoushuo.com/2016/7nINv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58" y="701337"/>
            <a:ext cx="5415981" cy="444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7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音频通话的基本原理图：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2052" name="Picture 4" descr="http://image.jiagoushuo.com/2016/7BZ3u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1" y="1510012"/>
            <a:ext cx="7482392" cy="280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视频直播涉及的几个环节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21" y="735099"/>
            <a:ext cx="8793126" cy="4075617"/>
          </a:xfrm>
        </p:spPr>
        <p:txBody>
          <a:bodyPr/>
          <a:lstStyle/>
          <a:p>
            <a:r>
              <a:rPr kumimoji="1" lang="en-US" altLang="zh-CN" sz="1800" dirty="0" smtClean="0"/>
              <a:t>1.</a:t>
            </a:r>
            <a:r>
              <a:rPr lang="zh-CN" altLang="en-US" sz="1800" dirty="0"/>
              <a:t>音视频</a:t>
            </a:r>
            <a:r>
              <a:rPr lang="zh-CN" altLang="en-US" sz="1800" dirty="0" smtClean="0"/>
              <a:t>采集</a:t>
            </a:r>
            <a:endParaRPr lang="en-US" altLang="zh-CN" sz="1800" dirty="0" smtClean="0"/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/>
              <a:t>数据前期处理</a:t>
            </a:r>
            <a:endParaRPr lang="en-US" altLang="zh-CN" sz="1800" dirty="0" smtClean="0"/>
          </a:p>
          <a:p>
            <a:r>
              <a:rPr lang="en-US" altLang="zh-CN" sz="1800" dirty="0" smtClean="0"/>
              <a:t>3. </a:t>
            </a:r>
            <a:r>
              <a:rPr lang="zh-CN" altLang="en-US" sz="1800" dirty="0" smtClean="0"/>
              <a:t>编码</a:t>
            </a:r>
            <a:endParaRPr lang="en-US" altLang="zh-CN" sz="1800" dirty="0" smtClean="0"/>
          </a:p>
          <a:p>
            <a:r>
              <a:rPr lang="en-US" altLang="zh-CN" sz="1800" dirty="0" smtClean="0"/>
              <a:t>4. </a:t>
            </a:r>
            <a:r>
              <a:rPr lang="zh-CN" altLang="en-US" sz="1800" dirty="0" smtClean="0"/>
              <a:t>封包</a:t>
            </a:r>
            <a:endParaRPr lang="en-US" altLang="zh-CN" sz="1800" dirty="0" smtClean="0"/>
          </a:p>
          <a:p>
            <a:r>
              <a:rPr lang="en-US" altLang="zh-CN" sz="1800" dirty="0" smtClean="0"/>
              <a:t>5. </a:t>
            </a:r>
            <a:r>
              <a:rPr lang="zh-CN" altLang="en-US" sz="1800" dirty="0" smtClean="0"/>
              <a:t>推流</a:t>
            </a:r>
            <a:endParaRPr lang="en-US" altLang="zh-CN" sz="1800" dirty="0" smtClean="0"/>
          </a:p>
          <a:p>
            <a:r>
              <a:rPr lang="en-US" altLang="zh-CN" sz="1800" dirty="0" smtClean="0"/>
              <a:t>6. </a:t>
            </a:r>
            <a:r>
              <a:rPr lang="zh-CN" altLang="en-US" sz="1800" dirty="0" smtClean="0"/>
              <a:t>协议转换</a:t>
            </a:r>
            <a:r>
              <a:rPr lang="en-US" altLang="zh-CN" sz="1800" dirty="0"/>
              <a:t>&amp;</a:t>
            </a:r>
            <a:r>
              <a:rPr lang="zh-CN" altLang="en-US" sz="1800" dirty="0" smtClean="0"/>
              <a:t>转码</a:t>
            </a:r>
            <a:endParaRPr lang="en-US" altLang="zh-CN" sz="1800" dirty="0" smtClean="0"/>
          </a:p>
          <a:p>
            <a:r>
              <a:rPr lang="en-US" altLang="zh-CN" sz="1800" dirty="0" smtClean="0"/>
              <a:t>7. </a:t>
            </a:r>
            <a:r>
              <a:rPr lang="zh-CN" altLang="en-US" sz="1800" dirty="0" smtClean="0"/>
              <a:t>分发</a:t>
            </a:r>
            <a:endParaRPr lang="en-US" altLang="zh-CN" sz="1800" dirty="0"/>
          </a:p>
          <a:p>
            <a:r>
              <a:rPr lang="en-US" altLang="zh-CN" sz="1800" dirty="0" smtClean="0"/>
              <a:t>8. </a:t>
            </a:r>
            <a:r>
              <a:rPr lang="zh-CN" altLang="en-US" sz="1800" dirty="0" smtClean="0"/>
              <a:t>接收数据，建立抗抖动的</a:t>
            </a:r>
            <a:r>
              <a:rPr lang="en-US" altLang="zh-CN" sz="1800" dirty="0" smtClean="0"/>
              <a:t>buffer</a:t>
            </a:r>
          </a:p>
          <a:p>
            <a:r>
              <a:rPr lang="en-US" altLang="zh-CN" sz="1800" dirty="0" smtClean="0"/>
              <a:t>9. </a:t>
            </a:r>
            <a:r>
              <a:rPr lang="zh-CN" altLang="en-US" sz="1800" dirty="0" smtClean="0"/>
              <a:t>解码</a:t>
            </a:r>
            <a:endParaRPr lang="en-US" altLang="zh-CN" sz="1800" dirty="0" smtClean="0"/>
          </a:p>
          <a:p>
            <a:r>
              <a:rPr lang="en-US" altLang="zh-CN" sz="1800" dirty="0" smtClean="0"/>
              <a:t>10. </a:t>
            </a:r>
            <a:r>
              <a:rPr lang="zh-CN" altLang="en-US" sz="1800" dirty="0" smtClean="0"/>
              <a:t>数据的后处理</a:t>
            </a:r>
            <a:endParaRPr lang="en-US" altLang="zh-CN" sz="1800" dirty="0"/>
          </a:p>
          <a:p>
            <a:r>
              <a:rPr lang="en-US" altLang="zh-CN" sz="1800" dirty="0" smtClean="0"/>
              <a:t>11. </a:t>
            </a:r>
            <a:r>
              <a:rPr lang="zh-CN" altLang="en-US" sz="1800" dirty="0" smtClean="0"/>
              <a:t>渲染</a:t>
            </a:r>
            <a:r>
              <a:rPr lang="en-US" altLang="zh-CN" sz="1800" dirty="0"/>
              <a:t>/</a:t>
            </a:r>
            <a:r>
              <a:rPr lang="zh-CN" altLang="en-US" sz="1800" dirty="0" smtClean="0"/>
              <a:t>播放</a:t>
            </a:r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音视频采集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采集是播放环节中的第一环</a:t>
            </a:r>
            <a:r>
              <a:rPr kumimoji="1" lang="zh-CN" altLang="en-US" sz="1800" dirty="0" smtClean="0"/>
              <a:t>，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iOS </a:t>
            </a:r>
            <a:r>
              <a:rPr kumimoji="1" lang="zh-CN" altLang="en-US" sz="1800" dirty="0"/>
              <a:t>系统因为软硬件种类不多，硬件适配性较好，所以比较简单</a:t>
            </a:r>
            <a:r>
              <a:rPr kumimoji="1" lang="zh-CN" altLang="en-US" sz="1800" dirty="0" smtClean="0"/>
              <a:t>。</a:t>
            </a:r>
            <a:r>
              <a:rPr kumimoji="1" lang="en-US" altLang="zh-CN" sz="1800" dirty="0" err="1" smtClean="0"/>
              <a:t>AVFoundation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 </a:t>
            </a:r>
            <a:r>
              <a:rPr kumimoji="1" lang="zh-CN" altLang="en-US" sz="1800" dirty="0"/>
              <a:t>则不同，市面上硬件机型非常多，难以做到一个库适配所有硬件</a:t>
            </a:r>
            <a:r>
              <a:rPr kumimoji="1" lang="zh-CN" altLang="en-US" sz="1800" dirty="0" smtClean="0"/>
              <a:t>。</a:t>
            </a:r>
            <a:r>
              <a:rPr lang="en-US" altLang="zh-CN" sz="1800" dirty="0"/>
              <a:t> </a:t>
            </a:r>
            <a:r>
              <a:rPr lang="en-US" altLang="zh-CN" sz="1800" dirty="0" err="1"/>
              <a:t>AudioRecord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MediaRecord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PC </a:t>
            </a:r>
            <a:r>
              <a:rPr kumimoji="1" lang="zh-CN" altLang="en-US" sz="1800" dirty="0"/>
              <a:t>端的采集也跟各种摄像头驱动</a:t>
            </a:r>
            <a:r>
              <a:rPr kumimoji="1" lang="zh-CN" altLang="en-US" sz="1800" dirty="0" smtClean="0"/>
              <a:t>有关。</a:t>
            </a:r>
            <a:r>
              <a:rPr kumimoji="1" lang="en-US" altLang="zh-CN" sz="1800" dirty="0" smtClean="0"/>
              <a:t>Direct </a:t>
            </a:r>
            <a:r>
              <a:rPr kumimoji="1" lang="en-US" altLang="zh-CN" sz="1800" dirty="0" err="1" smtClean="0"/>
              <a:t>Sshow</a:t>
            </a:r>
            <a:r>
              <a:rPr kumimoji="1" lang="en-US" altLang="zh-CN" sz="1800" dirty="0" smtClean="0"/>
              <a:t>/Media Foundation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8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</a:t>
            </a:r>
            <a:r>
              <a:rPr kumimoji="1" lang="zh-CN" altLang="en-US" dirty="0" smtClean="0"/>
              <a:t>视频参数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视频参数</a:t>
            </a:r>
            <a:endParaRPr kumimoji="1" lang="en-US" altLang="zh-CN" sz="1800" dirty="0" smtClean="0"/>
          </a:p>
          <a:p>
            <a:r>
              <a:rPr lang="zh-CN" altLang="en-US" sz="1800" dirty="0" smtClean="0"/>
              <a:t>分辨率，单位是像素，</a:t>
            </a:r>
            <a:r>
              <a:rPr lang="en-US" altLang="zh-CN" sz="1800" dirty="0" smtClean="0"/>
              <a:t>320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240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352 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288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640 * 480, 1280 *720, 1920 * 1080</a:t>
            </a:r>
          </a:p>
          <a:p>
            <a:r>
              <a:rPr lang="zh-CN" altLang="en-US" sz="1800" dirty="0" smtClean="0"/>
              <a:t>帧率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帧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秒（</a:t>
            </a:r>
            <a:r>
              <a:rPr lang="en-US" altLang="zh-CN" sz="1800" dirty="0" smtClean="0"/>
              <a:t>frames per second</a:t>
            </a:r>
            <a:r>
              <a:rPr lang="zh-CN" altLang="en-US" sz="1800" dirty="0" smtClean="0"/>
              <a:t>）的缩写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每秒输出的图片数。</a:t>
            </a:r>
            <a:endParaRPr lang="en-US" altLang="zh-CN" sz="1800" dirty="0" smtClean="0"/>
          </a:p>
          <a:p>
            <a:r>
              <a:rPr lang="zh-CN" altLang="en-US" sz="1800" dirty="0" smtClean="0"/>
              <a:t>表示颜色的格式：</a:t>
            </a:r>
            <a:r>
              <a:rPr lang="en-US" altLang="zh-CN" sz="1800" dirty="0" smtClean="0"/>
              <a:t>RGB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YUV</a:t>
            </a:r>
            <a:r>
              <a:rPr lang="zh-CN" altLang="en-US" sz="1800" dirty="0" smtClean="0"/>
              <a:t>。。。视频编码一般用</a:t>
            </a:r>
            <a:r>
              <a:rPr lang="en-US" altLang="zh-CN" sz="1800" dirty="0" smtClean="0"/>
              <a:t>I420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YUV</a:t>
            </a:r>
            <a:r>
              <a:rPr lang="zh-CN" altLang="en-US" sz="1800" dirty="0" smtClean="0"/>
              <a:t>的一种</a:t>
            </a:r>
            <a:endParaRPr lang="en-US" altLang="zh-CN" sz="1800" dirty="0" smtClean="0"/>
          </a:p>
          <a:p>
            <a:r>
              <a:rPr lang="en-US" altLang="zh-CN" sz="1800" dirty="0" smtClean="0"/>
              <a:t>RGB -&gt; YUV</a:t>
            </a:r>
          </a:p>
          <a:p>
            <a:r>
              <a:rPr lang="en-US" altLang="zh-CN" sz="1800" dirty="0" smtClean="0"/>
              <a:t>Y=0.299*R+0.587*G+0.114*B</a:t>
            </a:r>
          </a:p>
          <a:p>
            <a:r>
              <a:rPr lang="en-US" altLang="zh-CN" sz="1800" dirty="0" smtClean="0"/>
              <a:t>U=-0.169*R-0.331*G+0.5*B+128</a:t>
            </a:r>
          </a:p>
          <a:p>
            <a:r>
              <a:rPr lang="en-US" altLang="zh-CN" sz="1800" dirty="0" smtClean="0"/>
              <a:t>V=0.5*R-0.419*G-0.081*B+128</a:t>
            </a:r>
          </a:p>
          <a:p>
            <a:r>
              <a:rPr lang="en-US" altLang="zh-CN" sz="1800" dirty="0" smtClean="0"/>
              <a:t>YUV -&gt; RGB</a:t>
            </a:r>
            <a:endParaRPr lang="en-US" altLang="zh-CN" sz="1800" dirty="0"/>
          </a:p>
          <a:p>
            <a:r>
              <a:rPr lang="es-ES" altLang="zh-CN" sz="1800" dirty="0" smtClean="0"/>
              <a:t>R </a:t>
            </a:r>
            <a:r>
              <a:rPr lang="es-ES" altLang="zh-CN" sz="1800" dirty="0"/>
              <a:t>= Y + 1.13983 * (V - 128</a:t>
            </a:r>
            <a:r>
              <a:rPr lang="es-ES" altLang="zh-CN" sz="1800" dirty="0" smtClean="0"/>
              <a:t>)</a:t>
            </a:r>
            <a:endParaRPr lang="es-ES" altLang="zh-CN" sz="1800" dirty="0"/>
          </a:p>
          <a:p>
            <a:r>
              <a:rPr lang="es-ES" altLang="zh-CN" sz="1800" dirty="0"/>
              <a:t>G </a:t>
            </a:r>
            <a:r>
              <a:rPr lang="es-ES" altLang="zh-CN" sz="1800" dirty="0" smtClean="0"/>
              <a:t>= </a:t>
            </a:r>
            <a:r>
              <a:rPr lang="es-ES" altLang="zh-CN" sz="1800" dirty="0"/>
              <a:t>Y - 0.39465 * (U - 128) - 0.58060 * (V - 128</a:t>
            </a:r>
            <a:r>
              <a:rPr lang="es-ES" altLang="zh-CN" sz="1800" dirty="0" smtClean="0"/>
              <a:t>)</a:t>
            </a:r>
            <a:endParaRPr lang="es-ES" altLang="zh-CN" sz="1800" dirty="0"/>
          </a:p>
          <a:p>
            <a:r>
              <a:rPr lang="es-ES" altLang="zh-CN" sz="1800" dirty="0"/>
              <a:t>B </a:t>
            </a:r>
            <a:r>
              <a:rPr lang="es-ES" altLang="zh-CN" sz="1800" dirty="0" smtClean="0"/>
              <a:t>= </a:t>
            </a:r>
            <a:r>
              <a:rPr lang="es-ES" altLang="zh-CN" sz="1800" dirty="0"/>
              <a:t>Y + 2.03211 * (U - 128)</a:t>
            </a:r>
            <a:endParaRPr lang="zh-CN" altLang="en-US" sz="1800" dirty="0"/>
          </a:p>
          <a:p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3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音视频参数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70121" y="794038"/>
            <a:ext cx="8793126" cy="4075617"/>
          </a:xfrm>
        </p:spPr>
        <p:txBody>
          <a:bodyPr/>
          <a:lstStyle/>
          <a:p>
            <a:r>
              <a:rPr kumimoji="1" lang="zh-CN" altLang="en-US" sz="1800" dirty="0" smtClean="0"/>
              <a:t>音频参数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采样率：</a:t>
            </a:r>
            <a:r>
              <a:rPr kumimoji="1" lang="en-US" altLang="zh-CN" sz="1800" dirty="0" smtClean="0"/>
              <a:t>8000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16000</a:t>
            </a:r>
            <a:r>
              <a:rPr kumimoji="1" lang="zh-CN" altLang="en-US" sz="1800" dirty="0" smtClean="0"/>
              <a:t>， </a:t>
            </a:r>
            <a:r>
              <a:rPr kumimoji="1" lang="en-US" altLang="zh-CN" sz="1800" dirty="0" smtClean="0"/>
              <a:t>32000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44100</a:t>
            </a:r>
            <a:r>
              <a:rPr kumimoji="1" lang="zh-CN" altLang="en-US" sz="1800" dirty="0" smtClean="0"/>
              <a:t>， </a:t>
            </a:r>
            <a:r>
              <a:rPr kumimoji="1" lang="en-US" altLang="zh-CN" sz="1800" dirty="0" smtClean="0"/>
              <a:t>48000</a:t>
            </a:r>
            <a:r>
              <a:rPr kumimoji="1" lang="zh-CN" altLang="en-US" sz="1800" dirty="0" smtClean="0"/>
              <a:t>， </a:t>
            </a:r>
            <a:r>
              <a:rPr kumimoji="1" lang="en-US" altLang="zh-CN" sz="1800" dirty="0" smtClean="0"/>
              <a:t>96000</a:t>
            </a:r>
          </a:p>
          <a:p>
            <a:r>
              <a:rPr lang="zh-CN" altLang="en-US" sz="1800" dirty="0" smtClean="0"/>
              <a:t>位宽：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24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32</a:t>
            </a:r>
          </a:p>
          <a:p>
            <a:r>
              <a:rPr lang="zh-CN" altLang="en-US" sz="1800" dirty="0" smtClean="0"/>
              <a:t>声道：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mono</a:t>
            </a:r>
            <a:r>
              <a:rPr lang="zh-CN" altLang="en-US" sz="1800" dirty="0" smtClean="0"/>
              <a:t>），</a:t>
            </a:r>
            <a:r>
              <a:rPr lang="en-US" altLang="zh-CN" sz="1800" dirty="0" smtClean="0"/>
              <a:t>2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stereo</a:t>
            </a:r>
            <a:r>
              <a:rPr lang="zh-CN" altLang="en-US" sz="1800" dirty="0" smtClean="0"/>
              <a:t>），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6,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3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22521" y="946438"/>
            <a:ext cx="8793126" cy="40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视频处理：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</a:t>
            </a:r>
            <a:r>
              <a:rPr lang="en-US" altLang="zh-CN" sz="1800" dirty="0" smtClean="0"/>
              <a:t>Scale</a:t>
            </a:r>
            <a:r>
              <a:rPr lang="zh-CN" altLang="en-US" sz="1800" dirty="0" smtClean="0"/>
              <a:t>，美颜，降噪，视频翻转，视频旋转，抠像（虚拟背景）</a:t>
            </a:r>
            <a:endParaRPr lang="en-US" altLang="zh-CN" sz="1800" dirty="0" smtClean="0"/>
          </a:p>
          <a:p>
            <a:r>
              <a:rPr lang="zh-CN" altLang="en-US" sz="1800" dirty="0" smtClean="0"/>
              <a:t>音频处理：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Resample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NS</a:t>
            </a:r>
            <a:r>
              <a:rPr lang="zh-CN" altLang="en-US" sz="1800" smtClean="0"/>
              <a:t>（降噪），</a:t>
            </a:r>
            <a:r>
              <a:rPr lang="en-US" altLang="zh-CN" sz="1800" dirty="0" smtClean="0"/>
              <a:t>AEC</a:t>
            </a:r>
            <a:r>
              <a:rPr lang="zh-CN" altLang="en-US" sz="1800" dirty="0" smtClean="0"/>
              <a:t>（回声消除），</a:t>
            </a:r>
            <a:r>
              <a:rPr lang="en-US" altLang="zh-CN" sz="1800" dirty="0" smtClean="0"/>
              <a:t>AGC</a:t>
            </a:r>
            <a:r>
              <a:rPr lang="zh-CN" altLang="en-US" sz="1800" dirty="0" smtClean="0"/>
              <a:t>（自动增益）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235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15489</TotalTime>
  <Words>1023</Words>
  <Application>Microsoft Office PowerPoint</Application>
  <PresentationFormat>全屏显示(16:9)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DengXian</vt:lpstr>
      <vt:lpstr>宋体</vt:lpstr>
      <vt:lpstr>Microsoft YaHei</vt:lpstr>
      <vt:lpstr>Arial</vt:lpstr>
      <vt:lpstr>Calibri</vt:lpstr>
      <vt:lpstr>Office 主题</vt:lpstr>
      <vt:lpstr>音视频直播技术简介</vt:lpstr>
      <vt:lpstr>互动直播背景</vt:lpstr>
      <vt:lpstr>RTMP协议下的结构图</vt:lpstr>
      <vt:lpstr>音频通话的基本原理图：</vt:lpstr>
      <vt:lpstr>视频直播涉及的几个环节</vt:lpstr>
      <vt:lpstr>音视频采集</vt:lpstr>
      <vt:lpstr>音视频参数</vt:lpstr>
      <vt:lpstr>音视频参数</vt:lpstr>
      <vt:lpstr>前期处理</vt:lpstr>
      <vt:lpstr>编码</vt:lpstr>
      <vt:lpstr>封包</vt:lpstr>
      <vt:lpstr>推流</vt:lpstr>
      <vt:lpstr>协议转换&amp;转码</vt:lpstr>
      <vt:lpstr>接收数据，建立抗抖动的buffer</vt:lpstr>
      <vt:lpstr>解码&amp;数据的后处理&amp;渲染/播放</vt:lpstr>
      <vt:lpstr>开源库</vt:lpstr>
      <vt:lpstr>调研二维码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UX G</dc:creator>
  <cp:lastModifiedBy>王春雪</cp:lastModifiedBy>
  <cp:revision>442</cp:revision>
  <dcterms:created xsi:type="dcterms:W3CDTF">2016-10-27T09:32:41Z</dcterms:created>
  <dcterms:modified xsi:type="dcterms:W3CDTF">2017-09-14T09:39:20Z</dcterms:modified>
</cp:coreProperties>
</file>