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60" r:id="rId5"/>
    <p:sldId id="276" r:id="rId6"/>
    <p:sldId id="271" r:id="rId7"/>
    <p:sldId id="272" r:id="rId8"/>
    <p:sldId id="258" r:id="rId9"/>
    <p:sldId id="273" r:id="rId10"/>
    <p:sldId id="274" r:id="rId11"/>
    <p:sldId id="275" r:id="rId1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325"/>
    <a:srgbClr val="3794E7"/>
    <a:srgbClr val="5679C4"/>
    <a:srgbClr val="49BD50"/>
    <a:srgbClr val="4BA0C7"/>
    <a:srgbClr val="414FCB"/>
    <a:srgbClr val="2A58CB"/>
    <a:srgbClr val="FF9212"/>
    <a:srgbClr val="FF8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84706" autoAdjust="0"/>
  </p:normalViewPr>
  <p:slideViewPr>
    <p:cSldViewPr snapToGrid="0" snapToObjects="1">
      <p:cViewPr varScale="1">
        <p:scale>
          <a:sx n="90" d="100"/>
          <a:sy n="90" d="100"/>
        </p:scale>
        <p:origin x="-140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2A118-A83D-B141-8928-7AD8AF3D17DA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A5BB-06DB-C342-A43A-8DFEED3B9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7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 smtClean="0"/>
              <a:t>UI</a:t>
            </a:r>
            <a:r>
              <a:rPr kumimoji="1" lang="zh-CN" altLang="en-US" sz="1200" dirty="0" smtClean="0"/>
              <a:t>是</a:t>
            </a:r>
            <a:r>
              <a:rPr kumimoji="1" lang="en-US" altLang="zh-CN" sz="1200" dirty="0" smtClean="0"/>
              <a:t>User Interface</a:t>
            </a:r>
            <a:r>
              <a:rPr kumimoji="1" lang="zh-CN" altLang="en-US" sz="1200" dirty="0" smtClean="0"/>
              <a:t>的缩写，主要作用是为用户提供界面以供人机交互。</a:t>
            </a:r>
            <a:r>
              <a:rPr kumimoji="1" lang="en-US" altLang="zh-CN" sz="1200" dirty="0" smtClean="0"/>
              <a:t>UI</a:t>
            </a:r>
            <a:r>
              <a:rPr kumimoji="1" lang="zh-CN" altLang="en-US" sz="1200" dirty="0" smtClean="0"/>
              <a:t>是为用户服务的，我们永远都要记住，用户的使用体验永远都是第一位的。我们在写</a:t>
            </a:r>
            <a:r>
              <a:rPr kumimoji="1" lang="en-US" altLang="zh-CN" sz="1200" dirty="0" smtClean="0"/>
              <a:t>UI</a:t>
            </a:r>
            <a:r>
              <a:rPr kumimoji="1" lang="zh-CN" altLang="en-US" sz="1200" dirty="0" smtClean="0"/>
              <a:t>的时候要站在</a:t>
            </a:r>
            <a:r>
              <a:rPr kumimoji="1" lang="en-US" altLang="zh-CN" sz="1200" dirty="0" smtClean="0"/>
              <a:t>UI</a:t>
            </a:r>
            <a:r>
              <a:rPr kumimoji="1" lang="zh-CN" altLang="en-US" sz="1200" dirty="0" smtClean="0"/>
              <a:t>的角度来思考，从用户的角度来看待问题。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A5BB-06DB-C342-A43A-8DFEED3B910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69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UIKIT</a:t>
            </a:r>
            <a:r>
              <a:rPr kumimoji="1" lang="zh-CN" altLang="en-US" dirty="0" smtClean="0"/>
              <a:t>框架：主要是类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UIViewController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UITableView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1200" dirty="0" err="1" smtClean="0"/>
              <a:t>CoreAnimation</a:t>
            </a:r>
            <a:r>
              <a:rPr kumimoji="1" lang="zh-CN" altLang="en-US" sz="1200" dirty="0" smtClean="0"/>
              <a:t>框架</a:t>
            </a:r>
            <a:r>
              <a:rPr kumimoji="1" lang="zh-CN" altLang="zh-CN" sz="1200" dirty="0" smtClean="0"/>
              <a:t>：</a:t>
            </a:r>
            <a:r>
              <a:rPr kumimoji="1" lang="zh-CN" altLang="en-US" sz="1200" dirty="0" smtClean="0"/>
              <a:t>就是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QuartzCore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200" dirty="0" smtClean="0"/>
              <a:t>主要类</a:t>
            </a:r>
            <a:r>
              <a:rPr kumimoji="1" lang="en-US" altLang="zh-CN" sz="1200" dirty="0" err="1" smtClean="0"/>
              <a:t>CALayer</a:t>
            </a:r>
            <a:r>
              <a:rPr kumimoji="1" lang="zh-CN" altLang="en-US" sz="1200" dirty="0" smtClean="0"/>
              <a:t>（层）管理</a:t>
            </a:r>
            <a:r>
              <a:rPr kumimoji="1" lang="en-US" altLang="zh-CN" sz="1200" dirty="0" err="1" smtClean="0"/>
              <a:t>UIView</a:t>
            </a:r>
            <a:r>
              <a:rPr kumimoji="1" lang="zh-CN" altLang="en-US" sz="1200" dirty="0" smtClean="0"/>
              <a:t>中显示内容，每一个</a:t>
            </a:r>
            <a:r>
              <a:rPr kumimoji="1" lang="en-US" altLang="zh-CN" sz="1200" dirty="0" err="1" smtClean="0"/>
              <a:t>UIView</a:t>
            </a:r>
            <a:r>
              <a:rPr kumimoji="1" lang="zh-CN" altLang="en-US" sz="1200" dirty="0" smtClean="0"/>
              <a:t>都对应了一个层，</a:t>
            </a:r>
            <a:r>
              <a:rPr kumimoji="1" lang="en-US" altLang="zh-CN" sz="1200" dirty="0" err="1" smtClean="0"/>
              <a:t>CAAnimation</a:t>
            </a:r>
            <a:r>
              <a:rPr kumimoji="1" lang="zh-CN" altLang="en-US" sz="1200" dirty="0" smtClean="0"/>
              <a:t>高级动画，可以自定义非常复杂的动画，</a:t>
            </a:r>
            <a:r>
              <a:rPr kumimoji="1" lang="en-US" altLang="zh-CN" sz="1200" dirty="0" err="1" smtClean="0"/>
              <a:t>UIKit</a:t>
            </a:r>
            <a:r>
              <a:rPr kumimoji="1" lang="zh-CN" altLang="en-US" sz="1200" dirty="0" smtClean="0"/>
              <a:t>里也有动画相关的</a:t>
            </a:r>
            <a:r>
              <a:rPr kumimoji="1" lang="en-US" altLang="zh-CN" sz="1200" dirty="0" err="1" smtClean="0"/>
              <a:t>api</a:t>
            </a:r>
            <a:r>
              <a:rPr kumimoji="1" lang="zh-CN" altLang="en-US" sz="1200" dirty="0" smtClean="0"/>
              <a:t>，只不过相比较而言，功能弱的多。</a:t>
            </a:r>
            <a:endParaRPr kumimoji="1" lang="en-US" altLang="zh-CN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Open GL ES</a:t>
            </a:r>
            <a:r>
              <a:rPr kumimoji="1" lang="zh-CN" altLang="en-US" sz="1200" dirty="0" smtClean="0"/>
              <a:t>：一套三维图形的</a:t>
            </a:r>
            <a:r>
              <a:rPr kumimoji="1" lang="en-US" altLang="zh-CN" sz="1200" dirty="0" err="1" smtClean="0"/>
              <a:t>api</a:t>
            </a:r>
            <a:r>
              <a:rPr kumimoji="1" lang="zh-CN" altLang="en-US" sz="1200" dirty="0" smtClean="0"/>
              <a:t>框架，创建更加复杂的图形。游戏里面会用，一般的应用</a:t>
            </a:r>
            <a:r>
              <a:rPr kumimoji="1" lang="en-US" altLang="zh-CN" sz="1200" dirty="0" smtClean="0"/>
              <a:t>app</a:t>
            </a:r>
            <a:r>
              <a:rPr kumimoji="1" lang="zh-CN" altLang="en-US" sz="1200" dirty="0" smtClean="0"/>
              <a:t>不会用。</a:t>
            </a:r>
            <a:endParaRPr kumimoji="1" lang="en-US" altLang="zh-CN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Core Graphics</a:t>
            </a:r>
            <a:r>
              <a:rPr kumimoji="1" lang="zh-CN" altLang="en-US" sz="1200" dirty="0" smtClean="0"/>
              <a:t>：提供了比</a:t>
            </a:r>
            <a:r>
              <a:rPr kumimoji="1" lang="en-US" altLang="zh-CN" sz="1200" dirty="0" err="1" smtClean="0"/>
              <a:t>UIKit</a:t>
            </a:r>
            <a:r>
              <a:rPr kumimoji="1" lang="zh-CN" altLang="en-US" sz="1200" dirty="0" smtClean="0"/>
              <a:t>更加底层的</a:t>
            </a:r>
            <a:r>
              <a:rPr kumimoji="1" lang="en-US" altLang="zh-CN" sz="1200" dirty="0" err="1" smtClean="0"/>
              <a:t>api</a:t>
            </a:r>
            <a:r>
              <a:rPr kumimoji="1" lang="zh-CN" altLang="en-US" sz="1200" dirty="0" smtClean="0"/>
              <a:t>来创建图形，更多灵活，能够基于路径绘制复杂的图形。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/>
          </a:p>
          <a:p>
            <a:r>
              <a:rPr kumimoji="1" lang="zh-CN" altLang="en-US" dirty="0" smtClean="0"/>
              <a:t>特点：</a:t>
            </a:r>
            <a:endParaRPr kumimoji="1" lang="en-US" altLang="zh-CN" dirty="0" smtClean="0"/>
          </a:p>
          <a:p>
            <a:r>
              <a:rPr kumimoji="1" lang="en-US" altLang="zh-CN" baseline="0" dirty="0" smtClean="0"/>
              <a:t>    </a:t>
            </a:r>
            <a:r>
              <a:rPr kumimoji="1" lang="zh-CN" altLang="en-US" baseline="0" dirty="0" smtClean="0"/>
              <a:t>图中，越往下</a:t>
            </a:r>
            <a:r>
              <a:rPr kumimoji="1" lang="en-US" altLang="zh-CN" baseline="0" dirty="0" err="1" smtClean="0"/>
              <a:t>api</a:t>
            </a:r>
            <a:r>
              <a:rPr kumimoji="1" lang="zh-CN" altLang="en-US" baseline="0" dirty="0" smtClean="0"/>
              <a:t>越底层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UIKit</a:t>
            </a:r>
            <a:r>
              <a:rPr kumimoji="1" lang="zh-CN" altLang="en-US" dirty="0" smtClean="0"/>
              <a:t>和</a:t>
            </a:r>
            <a:r>
              <a:rPr kumimoji="1" lang="en-US" altLang="zh-CN" sz="1200" dirty="0" err="1" smtClean="0"/>
              <a:t>CoreAnimation</a:t>
            </a:r>
            <a:r>
              <a:rPr kumimoji="1" lang="zh-CN" altLang="en-US" sz="1200" dirty="0" smtClean="0"/>
              <a:t>都是用</a:t>
            </a:r>
            <a:r>
              <a:rPr kumimoji="1" lang="en-US" altLang="zh-CN" sz="1200" dirty="0" err="1" smtClean="0"/>
              <a:t>oc</a:t>
            </a:r>
            <a:r>
              <a:rPr kumimoji="1" lang="zh-CN" altLang="en-US" sz="1200" dirty="0" smtClean="0"/>
              <a:t>来实现的，往下</a:t>
            </a:r>
            <a:r>
              <a:rPr kumimoji="1" lang="en-US" altLang="zh-CN" sz="1200" dirty="0" smtClean="0"/>
              <a:t>Open GL ES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Core Graphics</a:t>
            </a:r>
            <a:r>
              <a:rPr kumimoji="1" lang="zh-CN" altLang="en-US" sz="1200" dirty="0" smtClean="0"/>
              <a:t>都是</a:t>
            </a:r>
            <a:r>
              <a:rPr kumimoji="1" lang="en-US" altLang="zh-CN" sz="1200" dirty="0" smtClean="0"/>
              <a:t>c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err="1" smtClean="0"/>
              <a:t>api</a:t>
            </a:r>
            <a:r>
              <a:rPr kumimoji="1" lang="zh-CN" altLang="en-US" sz="1200" dirty="0" smtClean="0"/>
              <a:t>。</a:t>
            </a:r>
            <a:r>
              <a:rPr kumimoji="1" lang="en-US" altLang="zh-CN" sz="1200" dirty="0" err="1" smtClean="0"/>
              <a:t>CoreAnimation</a:t>
            </a:r>
            <a:r>
              <a:rPr kumimoji="1" lang="zh-CN" altLang="en-US" sz="1200" dirty="0" smtClean="0"/>
              <a:t>也是开发</a:t>
            </a:r>
            <a:r>
              <a:rPr kumimoji="1" lang="en-US" altLang="zh-CN" sz="1200" dirty="0" smtClean="0"/>
              <a:t>UI</a:t>
            </a:r>
            <a:r>
              <a:rPr kumimoji="1" lang="zh-CN" altLang="en-US" sz="1200" dirty="0" smtClean="0"/>
              <a:t>必须要掌握的一项技能，</a:t>
            </a:r>
            <a:r>
              <a:rPr kumimoji="1" lang="en-US" altLang="zh-CN" sz="1200" dirty="0" smtClean="0"/>
              <a:t>Core Graphics</a:t>
            </a:r>
            <a:r>
              <a:rPr kumimoji="1" lang="zh-CN" altLang="en-US" sz="1200" dirty="0" smtClean="0"/>
              <a:t>有兴趣的同学也可以掌握。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A5BB-06DB-C342-A43A-8DFEED3B910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29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我们回到</a:t>
            </a:r>
            <a:r>
              <a:rPr kumimoji="1" lang="en-US" altLang="zh-CN" dirty="0" err="1" smtClean="0"/>
              <a:t>UIKit</a:t>
            </a:r>
            <a:r>
              <a:rPr kumimoji="1" lang="zh-CN" altLang="en-US" dirty="0" smtClean="0"/>
              <a:t>框架，我们开发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常用的类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UIViewController</a:t>
            </a:r>
            <a:r>
              <a:rPr kumimoji="1" lang="zh-CN" altLang="en-US" dirty="0" smtClean="0"/>
              <a:t>的类结构。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、所有继承与</a:t>
            </a:r>
            <a:r>
              <a:rPr kumimoji="1" lang="en-US" altLang="zh-CN" dirty="0" err="1" smtClean="0"/>
              <a:t>UIResponder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UIViewController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形成一个非常重要的概念叫做响应链，用来处理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的触摸操作，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上的触摸事件通过这个事件链来传递。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就是我们非常熟悉的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becomeFirstResponder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resignFirstResponder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touchesBegan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touchesEnded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UIControl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将触摸事件转换为了控件事件，如按钮单击时间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UIControlEventTouchUpInside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，值改变事件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UIControlEventValueChanged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，继承于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UIControl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的几个空间都用到了这些事件。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dirty="0" err="1" smtClean="0"/>
              <a:t>UIScrollView</a:t>
            </a:r>
            <a:r>
              <a:rPr kumimoji="1" lang="zh-CN" altLang="en-US" baseline="0" dirty="0" smtClean="0"/>
              <a:t>提供了最基础的滑动功能，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A5BB-06DB-C342-A43A-8DFEED3B910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64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A5BB-06DB-C342-A43A-8DFEED3B910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64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A5BB-06DB-C342-A43A-8DFEED3B910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34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3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6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9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0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73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1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4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3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1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23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5F25-6B4C-6C42-9366-B6454FDFC939}" type="datetimeFigureOut">
              <a:rPr kumimoji="1" lang="zh-CN" altLang="en-US" smtClean="0"/>
              <a:t>16/8/18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7705-CD27-B941-BC70-8D6F20B11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80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ppt-templebg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"/>
          <a:stretch/>
        </p:blipFill>
        <p:spPr>
          <a:xfrm>
            <a:off x="0" y="-1"/>
            <a:ext cx="9313332" cy="51435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79953" y="1710204"/>
            <a:ext cx="6809051" cy="5847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开发的一些心得</a:t>
            </a:r>
            <a:endParaRPr lang="zh-CN" altLang="en-US" sz="32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9960" y="2378099"/>
            <a:ext cx="2377574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跟谁学 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百家云图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罗彬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199467"/>
            <a:ext cx="9313332" cy="9440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zh-CN" altLang="en-US"/>
          </a:p>
        </p:txBody>
      </p:sp>
      <p:pic>
        <p:nvPicPr>
          <p:cNvPr id="6" name="图片 5" descr="log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88" y="4452474"/>
            <a:ext cx="2766425" cy="4751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69422" y="-2208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53921"/>
      </p:ext>
    </p:extLst>
  </p:cSld>
  <p:clrMapOvr>
    <a:masterClrMapping/>
  </p:clrMapOvr>
  <p:transition xmlns:p14="http://schemas.microsoft.com/office/powerpoint/2010/main" spd="slow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7845" y="921610"/>
            <a:ext cx="7781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、不要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固定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label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的宽度，保持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label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宽度自适应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iOS8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之前，字体是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Helvetica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iOS9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中，中文系统字体变为苹方，同样的宽度在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ios9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上可能显示不下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、适配不同的屏幕宽度，宽屏幕尽量多显示一些文字内容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7845" y="1137256"/>
            <a:ext cx="778181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如果没有特殊需求，请把子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view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添加到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contentView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上，而不要直接加到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UITableViewCell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上</a:t>
            </a:r>
            <a:r>
              <a:rPr kumimoji="1" lang="zh-CN" altLang="zh-CN" sz="2400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否则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ios7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下自动布局有问题。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6797" y="1940390"/>
            <a:ext cx="5491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UI</a:t>
            </a:r>
            <a:r>
              <a:rPr kumimoji="1" lang="zh-CN" altLang="en-US" sz="3200" dirty="0" smtClean="0"/>
              <a:t>即</a:t>
            </a:r>
            <a:r>
              <a:rPr kumimoji="1" lang="en-US" altLang="zh-CN" sz="3200" dirty="0"/>
              <a:t>User </a:t>
            </a:r>
            <a:r>
              <a:rPr kumimoji="1" lang="en-US" altLang="zh-CN" sz="3200" dirty="0" smtClean="0"/>
              <a:t>Interface, </a:t>
            </a:r>
            <a:r>
              <a:rPr kumimoji="1" lang="zh-CN" altLang="en-US" sz="3200" dirty="0" smtClean="0"/>
              <a:t>为用户提供界面以</a:t>
            </a:r>
            <a:r>
              <a:rPr kumimoji="1" lang="zh-CN" altLang="en-US" sz="3200" dirty="0"/>
              <a:t>供人机交互</a:t>
            </a:r>
          </a:p>
        </p:txBody>
      </p:sp>
    </p:spTree>
    <p:extLst>
      <p:ext uri="{BB962C8B-B14F-4D97-AF65-F5344CB8AC3E}">
        <p14:creationId xmlns:p14="http://schemas.microsoft.com/office/powerpoint/2010/main" val="19223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84095" y="23519"/>
            <a:ext cx="350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</a:rPr>
              <a:t>UI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核心框架结构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6103" y="778157"/>
            <a:ext cx="4668274" cy="408069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36489" y="1036954"/>
            <a:ext cx="4007200" cy="753248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UIKIT</a:t>
            </a:r>
            <a:endParaRPr kumimoji="1"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436489" y="1904058"/>
            <a:ext cx="4007201" cy="843887"/>
          </a:xfrm>
          <a:prstGeom prst="rect">
            <a:avLst/>
          </a:prstGeom>
          <a:solidFill>
            <a:srgbClr val="23B3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/>
              <a:t>CoreAnimation</a:t>
            </a:r>
            <a:r>
              <a:rPr kumimoji="1" lang="en-US" altLang="zh-CN" sz="2000" dirty="0" smtClean="0"/>
              <a:t>(</a:t>
            </a:r>
            <a:r>
              <a:rPr lang="en-US" altLang="zh-CN" sz="2000" dirty="0" err="1"/>
              <a:t>QuartzCore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436492" y="2876171"/>
            <a:ext cx="1887448" cy="782787"/>
          </a:xfrm>
          <a:prstGeom prst="rect">
            <a:avLst/>
          </a:prstGeom>
          <a:solidFill>
            <a:srgbClr val="23B3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Open GL ES</a:t>
            </a:r>
          </a:p>
        </p:txBody>
      </p:sp>
      <p:sp>
        <p:nvSpPr>
          <p:cNvPr id="12" name="矩形 11"/>
          <p:cNvSpPr/>
          <p:nvPr/>
        </p:nvSpPr>
        <p:spPr>
          <a:xfrm>
            <a:off x="4548064" y="2880875"/>
            <a:ext cx="1895627" cy="782787"/>
          </a:xfrm>
          <a:prstGeom prst="rect">
            <a:avLst/>
          </a:prstGeom>
          <a:solidFill>
            <a:srgbClr val="23B3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Core Graphics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436491" y="3791888"/>
            <a:ext cx="4007200" cy="782787"/>
          </a:xfrm>
          <a:prstGeom prst="rect">
            <a:avLst/>
          </a:prstGeom>
          <a:solidFill>
            <a:srgbClr val="23B3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Hardware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354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492701" y="63029"/>
            <a:ext cx="37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solidFill>
                  <a:schemeClr val="bg1"/>
                </a:solidFill>
                <a:ea typeface="微软雅黑"/>
              </a:rPr>
              <a:t>UIView</a:t>
            </a:r>
            <a:r>
              <a:rPr kumimoji="1" lang="zh-CN" altLang="en-US" sz="2000" dirty="0" smtClean="0">
                <a:solidFill>
                  <a:schemeClr val="bg1"/>
                </a:solidFill>
                <a:ea typeface="微软雅黑"/>
              </a:rPr>
              <a:t>和</a:t>
            </a:r>
            <a:r>
              <a:rPr kumimoji="1" lang="en-US" altLang="zh-CN" sz="2000" dirty="0" err="1" smtClean="0">
                <a:solidFill>
                  <a:schemeClr val="bg1"/>
                </a:solidFill>
                <a:ea typeface="微软雅黑"/>
              </a:rPr>
              <a:t>UIViewController</a:t>
            </a:r>
            <a:r>
              <a:rPr kumimoji="1" lang="zh-CN" altLang="en-US" sz="2000" dirty="0" smtClean="0">
                <a:solidFill>
                  <a:schemeClr val="bg1"/>
                </a:solidFill>
                <a:ea typeface="微软雅黑"/>
              </a:rPr>
              <a:t>类结构</a:t>
            </a:r>
            <a:endParaRPr kumimoji="1" lang="zh-CN" altLang="en-US" sz="2000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4492" y="2208444"/>
            <a:ext cx="1441531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UIResponder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93225" y="3196162"/>
            <a:ext cx="1933911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UIViewController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93225" y="2210011"/>
            <a:ext cx="1933911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UIView</a:t>
            </a:r>
            <a:endParaRPr kumimoji="1"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2093225" y="1338290"/>
            <a:ext cx="1933911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UIApplication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53408" y="709450"/>
            <a:ext cx="1830517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UIWindow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52976" y="2950146"/>
            <a:ext cx="1796625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UIImageView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52977" y="2208445"/>
            <a:ext cx="1796625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UIControl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52977" y="3695492"/>
            <a:ext cx="1796625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UIScrollView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53408" y="1456362"/>
            <a:ext cx="1830517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UILabel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stCxn id="8" idx="1"/>
            <a:endCxn id="3" idx="3"/>
          </p:cNvCxnSpPr>
          <p:nvPr/>
        </p:nvCxnSpPr>
        <p:spPr>
          <a:xfrm flipH="1" flipV="1">
            <a:off x="1636023" y="2477348"/>
            <a:ext cx="457202" cy="1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1"/>
            <a:endCxn id="3" idx="3"/>
          </p:cNvCxnSpPr>
          <p:nvPr/>
        </p:nvCxnSpPr>
        <p:spPr>
          <a:xfrm rot="10800000">
            <a:off x="1636023" y="2477348"/>
            <a:ext cx="457202" cy="9877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1"/>
            <a:endCxn id="3" idx="3"/>
          </p:cNvCxnSpPr>
          <p:nvPr/>
        </p:nvCxnSpPr>
        <p:spPr>
          <a:xfrm rot="10800000" flipV="1">
            <a:off x="1636023" y="1607194"/>
            <a:ext cx="457202" cy="87015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1"/>
            <a:endCxn id="8" idx="3"/>
          </p:cNvCxnSpPr>
          <p:nvPr/>
        </p:nvCxnSpPr>
        <p:spPr>
          <a:xfrm rot="10800000" flipV="1">
            <a:off x="4027136" y="978353"/>
            <a:ext cx="526272" cy="15005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6" idx="1"/>
            <a:endCxn id="8" idx="3"/>
          </p:cNvCxnSpPr>
          <p:nvPr/>
        </p:nvCxnSpPr>
        <p:spPr>
          <a:xfrm rot="10800000" flipV="1">
            <a:off x="4027136" y="1725265"/>
            <a:ext cx="526272" cy="7536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3" idx="1"/>
            <a:endCxn id="8" idx="3"/>
          </p:cNvCxnSpPr>
          <p:nvPr/>
        </p:nvCxnSpPr>
        <p:spPr>
          <a:xfrm rot="10800000">
            <a:off x="4027136" y="2478916"/>
            <a:ext cx="525840" cy="74013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4" idx="1"/>
            <a:endCxn id="8" idx="3"/>
          </p:cNvCxnSpPr>
          <p:nvPr/>
        </p:nvCxnSpPr>
        <p:spPr>
          <a:xfrm rot="10800000" flipV="1">
            <a:off x="4027137" y="2477349"/>
            <a:ext cx="525841" cy="15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5" idx="1"/>
            <a:endCxn id="8" idx="3"/>
          </p:cNvCxnSpPr>
          <p:nvPr/>
        </p:nvCxnSpPr>
        <p:spPr>
          <a:xfrm rot="10800000">
            <a:off x="4027137" y="2478916"/>
            <a:ext cx="525841" cy="14854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038905" y="678761"/>
            <a:ext cx="1830517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UIButton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038905" y="1330994"/>
            <a:ext cx="1830517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UIPageConrol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038905" y="1979584"/>
            <a:ext cx="1830517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UITextField</a:t>
            </a:r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4544774" y="4420029"/>
            <a:ext cx="1796625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Other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038905" y="2606858"/>
            <a:ext cx="1830517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Other</a:t>
            </a:r>
            <a:endParaRPr kumimoji="1" lang="zh-CN" altLang="en-US" dirty="0"/>
          </a:p>
        </p:txBody>
      </p:sp>
      <p:cxnSp>
        <p:nvCxnSpPr>
          <p:cNvPr id="77" name="肘形连接符 76"/>
          <p:cNvCxnSpPr>
            <a:stCxn id="43" idx="1"/>
            <a:endCxn id="14" idx="3"/>
          </p:cNvCxnSpPr>
          <p:nvPr/>
        </p:nvCxnSpPr>
        <p:spPr>
          <a:xfrm rot="10800000" flipV="1">
            <a:off x="6349603" y="947665"/>
            <a:ext cx="689303" cy="15296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44" idx="1"/>
            <a:endCxn id="14" idx="3"/>
          </p:cNvCxnSpPr>
          <p:nvPr/>
        </p:nvCxnSpPr>
        <p:spPr>
          <a:xfrm rot="10800000" flipV="1">
            <a:off x="6349603" y="1599897"/>
            <a:ext cx="689303" cy="8774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45" idx="1"/>
            <a:endCxn id="14" idx="3"/>
          </p:cNvCxnSpPr>
          <p:nvPr/>
        </p:nvCxnSpPr>
        <p:spPr>
          <a:xfrm rot="10800000" flipV="1">
            <a:off x="6349603" y="2248487"/>
            <a:ext cx="689303" cy="2288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5" idx="1"/>
            <a:endCxn id="14" idx="3"/>
          </p:cNvCxnSpPr>
          <p:nvPr/>
        </p:nvCxnSpPr>
        <p:spPr>
          <a:xfrm rot="10800000">
            <a:off x="6349603" y="2477350"/>
            <a:ext cx="689303" cy="39841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038906" y="3237772"/>
            <a:ext cx="1830517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UITableView</a:t>
            </a:r>
            <a:endParaRPr kumimoji="1"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7038905" y="3868692"/>
            <a:ext cx="1830517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UITextView</a:t>
            </a:r>
            <a:endParaRPr kumimoji="1"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038906" y="4509487"/>
            <a:ext cx="1830517" cy="537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UICollectionView</a:t>
            </a:r>
            <a:endParaRPr kumimoji="1" lang="zh-CN" altLang="en-US" dirty="0"/>
          </a:p>
        </p:txBody>
      </p:sp>
      <p:cxnSp>
        <p:nvCxnSpPr>
          <p:cNvPr id="4" name="肘形连接符 3"/>
          <p:cNvCxnSpPr>
            <a:stCxn id="105" idx="1"/>
            <a:endCxn id="15" idx="3"/>
          </p:cNvCxnSpPr>
          <p:nvPr/>
        </p:nvCxnSpPr>
        <p:spPr>
          <a:xfrm rot="10800000" flipV="1">
            <a:off x="6349602" y="3506676"/>
            <a:ext cx="689304" cy="4577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106" idx="1"/>
            <a:endCxn id="15" idx="3"/>
          </p:cNvCxnSpPr>
          <p:nvPr/>
        </p:nvCxnSpPr>
        <p:spPr>
          <a:xfrm rot="10800000">
            <a:off x="6349603" y="3964396"/>
            <a:ext cx="689303" cy="1732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7" idx="1"/>
            <a:endCxn id="15" idx="3"/>
          </p:cNvCxnSpPr>
          <p:nvPr/>
        </p:nvCxnSpPr>
        <p:spPr>
          <a:xfrm rot="10800000">
            <a:off x="6349602" y="3964397"/>
            <a:ext cx="689304" cy="81399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9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0390" y="745214"/>
            <a:ext cx="7043221" cy="61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kumimoji="1"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的误区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360" y="1521328"/>
            <a:ext cx="7043221" cy="163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UIView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UIViewController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4080"/>
              </a:lnSpc>
            </a:pP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臃肿的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UIViewController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4080"/>
              </a:lnSpc>
            </a:pP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该怎么做？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1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9360" y="1577772"/>
            <a:ext cx="7043221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同个分辨率的图片，保存为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要比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jpg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大。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4080"/>
              </a:lnSpc>
            </a:pP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图片有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alpha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通道，支持图片透明，而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jpg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不支持透明。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4080"/>
              </a:lnSpc>
            </a:pP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xcode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会对</a:t>
            </a:r>
            <a:r>
              <a:rPr kumimoji="1"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格式进行特殊的优化处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理。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4080"/>
              </a:lnSpc>
            </a:pPr>
            <a:r>
              <a:rPr kumimoji="1" lang="zh-CN" altLang="zh-CN" sz="24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pdf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xcode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编译的时候自动生成对应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@1x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@2x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@3x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kumimoji="1"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格式图片。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2332" y="779685"/>
            <a:ext cx="474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图片格式</a:t>
            </a:r>
            <a:r>
              <a:rPr kumimoji="1" lang="en-US" altLang="zh-CN" sz="2800" dirty="0" err="1" smtClean="0"/>
              <a:t>png</a:t>
            </a:r>
            <a:r>
              <a:rPr kumimoji="1" lang="zh-CN" altLang="en-US" sz="2800" dirty="0"/>
              <a:t>、</a:t>
            </a:r>
            <a:r>
              <a:rPr kumimoji="1" lang="en-US" altLang="zh-CN" sz="2800" dirty="0" smtClean="0"/>
              <a:t>jpg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err="1" smtClean="0"/>
              <a:t>pdf</a:t>
            </a:r>
            <a:r>
              <a:rPr kumimoji="1" lang="zh-CN" altLang="en-US" sz="2800" dirty="0" smtClean="0"/>
              <a:t>对比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04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6626" y="1654734"/>
            <a:ext cx="5126861" cy="23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80"/>
              </a:lnSpc>
            </a:pP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不建议使用矢量图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4380"/>
              </a:lnSpc>
            </a:pP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较小图片使用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png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438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超大背景图片使用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jpg</a:t>
            </a:r>
          </a:p>
          <a:p>
            <a:pPr>
              <a:lnSpc>
                <a:spcPts val="438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网络图片尽量使用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jpg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9448" y="820924"/>
            <a:ext cx="377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图片格式使用建议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63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7845" y="1406623"/>
            <a:ext cx="7781813" cy="28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8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1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、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容易被忽略的</a:t>
            </a:r>
            <a:r>
              <a:rPr kumimoji="1"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contentMode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。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  <a:latin typeface="宋体"/>
              <a:ea typeface="宋体"/>
              <a:cs typeface="宋体"/>
            </a:endParaRPr>
          </a:p>
          <a:p>
            <a:pPr>
              <a:lnSpc>
                <a:spcPts val="438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2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、妙用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button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的状态。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宋体"/>
              <a:ea typeface="宋体"/>
              <a:cs typeface="宋体"/>
            </a:endParaRPr>
          </a:p>
          <a:p>
            <a:pPr>
              <a:lnSpc>
                <a:spcPts val="438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3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、多用拉伸图片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宋体"/>
              <a:ea typeface="宋体"/>
              <a:cs typeface="宋体"/>
            </a:endParaRPr>
          </a:p>
          <a:p>
            <a:pPr>
              <a:lnSpc>
                <a:spcPts val="4380"/>
              </a:lnSpc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4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、不要忘了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UIViewController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也继承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UIResponder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宋体"/>
              <a:ea typeface="宋体"/>
              <a:cs typeface="宋体"/>
            </a:endParaRPr>
          </a:p>
          <a:p>
            <a:pPr>
              <a:lnSpc>
                <a:spcPts val="4380"/>
              </a:lnSpc>
            </a:pP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5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宋体"/>
                <a:ea typeface="宋体"/>
                <a:cs typeface="宋体"/>
              </a:rPr>
              <a:t>、画线问题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91214" y="645106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Microsoft YaHei"/>
                <a:ea typeface="Microsoft YaHei"/>
                <a:cs typeface="Microsoft YaHei"/>
              </a:rPr>
              <a:t>容易忽略的问题</a:t>
            </a:r>
            <a:endParaRPr lang="zh-CN" altLang="en-US" sz="2800" dirty="0"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4301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xc_dialog_b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9" y="-513073"/>
            <a:ext cx="8261993" cy="6657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45776" y="67980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拉伸图片示例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002701" y="2398593"/>
            <a:ext cx="410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4451728" y="2398590"/>
            <a:ext cx="89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2</a:t>
            </a:r>
            <a:endParaRPr kumimoji="1"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823777" y="2408766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3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3996462" y="3010099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4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4403531" y="3022926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5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836606" y="3010099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6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003050" y="3557485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7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403531" y="3564621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8</a:t>
            </a:r>
            <a:endParaRPr kumimoji="1"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836606" y="3564621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9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736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8168</TotalTime>
  <Words>360</Words>
  <Application>Microsoft Macintosh PowerPoint</Application>
  <PresentationFormat>全屏显示(16:9)</PresentationFormat>
  <Paragraphs>79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Rocky</dc:creator>
  <cp:lastModifiedBy>binluo luo</cp:lastModifiedBy>
  <cp:revision>182</cp:revision>
  <dcterms:created xsi:type="dcterms:W3CDTF">2015-02-06T05:47:09Z</dcterms:created>
  <dcterms:modified xsi:type="dcterms:W3CDTF">2016-08-18T11:58:56Z</dcterms:modified>
</cp:coreProperties>
</file>