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6" r:id="rId2"/>
    <p:sldId id="279" r:id="rId3"/>
    <p:sldId id="274" r:id="rId4"/>
    <p:sldId id="264" r:id="rId5"/>
    <p:sldId id="259" r:id="rId6"/>
    <p:sldId id="275" r:id="rId7"/>
    <p:sldId id="261" r:id="rId8"/>
    <p:sldId id="260" r:id="rId9"/>
    <p:sldId id="262" r:id="rId10"/>
    <p:sldId id="267" r:id="rId11"/>
    <p:sldId id="265" r:id="rId12"/>
    <p:sldId id="266" r:id="rId13"/>
    <p:sldId id="277" r:id="rId14"/>
    <p:sldId id="263" r:id="rId15"/>
    <p:sldId id="280" r:id="rId16"/>
    <p:sldId id="282" r:id="rId17"/>
    <p:sldId id="284" r:id="rId18"/>
    <p:sldId id="290" r:id="rId19"/>
    <p:sldId id="293" r:id="rId20"/>
    <p:sldId id="292" r:id="rId21"/>
    <p:sldId id="291" r:id="rId22"/>
    <p:sldId id="296" r:id="rId23"/>
    <p:sldId id="307" r:id="rId24"/>
    <p:sldId id="286" r:id="rId25"/>
    <p:sldId id="300" r:id="rId26"/>
    <p:sldId id="299" r:id="rId27"/>
    <p:sldId id="301" r:id="rId28"/>
    <p:sldId id="314" r:id="rId29"/>
    <p:sldId id="302" r:id="rId30"/>
    <p:sldId id="303" r:id="rId31"/>
    <p:sldId id="295" r:id="rId32"/>
    <p:sldId id="294" r:id="rId33"/>
    <p:sldId id="283" r:id="rId34"/>
    <p:sldId id="305" r:id="rId35"/>
    <p:sldId id="309" r:id="rId36"/>
    <p:sldId id="311" r:id="rId37"/>
    <p:sldId id="313" r:id="rId38"/>
    <p:sldId id="324" r:id="rId39"/>
    <p:sldId id="312" r:id="rId40"/>
    <p:sldId id="325" r:id="rId41"/>
    <p:sldId id="315" r:id="rId42"/>
    <p:sldId id="317" r:id="rId43"/>
    <p:sldId id="316" r:id="rId44"/>
    <p:sldId id="318" r:id="rId45"/>
    <p:sldId id="320" r:id="rId46"/>
    <p:sldId id="319" r:id="rId47"/>
    <p:sldId id="321" r:id="rId48"/>
    <p:sldId id="322" r:id="rId49"/>
    <p:sldId id="323" r:id="rId50"/>
    <p:sldId id="326" r:id="rId51"/>
    <p:sldId id="327" r:id="rId52"/>
    <p:sldId id="328" r:id="rId53"/>
    <p:sldId id="329" r:id="rId54"/>
    <p:sldId id="330" r:id="rId55"/>
    <p:sldId id="331" r:id="rId56"/>
    <p:sldId id="333" r:id="rId57"/>
    <p:sldId id="332" r:id="rId58"/>
    <p:sldId id="335" r:id="rId59"/>
    <p:sldId id="336" r:id="rId60"/>
    <p:sldId id="337" r:id="rId61"/>
    <p:sldId id="334" r:id="rId62"/>
    <p:sldId id="342" r:id="rId63"/>
    <p:sldId id="341" r:id="rId64"/>
    <p:sldId id="276" r:id="rId65"/>
    <p:sldId id="339" r:id="rId66"/>
    <p:sldId id="340" r:id="rId67"/>
    <p:sldId id="344" r:id="rId68"/>
    <p:sldId id="345" r:id="rId69"/>
    <p:sldId id="343" r:id="rId70"/>
    <p:sldId id="338" r:id="rId71"/>
    <p:sldId id="347" r:id="rId72"/>
    <p:sldId id="346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3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notesMaster" Target="notesMasters/notesMaster1.xml"/><Relationship Id="rId75" Type="http://schemas.openxmlformats.org/officeDocument/2006/relationships/printerSettings" Target="printerSettings/printerSettings1.bin"/><Relationship Id="rId76" Type="http://schemas.openxmlformats.org/officeDocument/2006/relationships/presProps" Target="presProps.xml"/><Relationship Id="rId77" Type="http://schemas.openxmlformats.org/officeDocument/2006/relationships/viewProps" Target="viewProps.xml"/><Relationship Id="rId78" Type="http://schemas.openxmlformats.org/officeDocument/2006/relationships/theme" Target="theme/theme1.xml"/><Relationship Id="rId79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5C097-62BA-F348-AEA8-8B83915C7ECE}" type="datetimeFigureOut">
              <a:rPr kumimoji="1" lang="zh-CN" altLang="en-US" smtClean="0"/>
              <a:t>9/9/16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1C05E4-F2F2-4842-A196-9FADCE8F69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8486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C05E4-F2F2-4842-A196-9FADCE8F691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4097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C05E4-F2F2-4842-A196-9FADCE8F6916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3460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developer.apple.com</a:t>
            </a:r>
            <a:r>
              <a:rPr kumimoji="1" lang="en-US" altLang="zh-CN" dirty="0" smtClean="0"/>
              <a:t>/library/</a:t>
            </a:r>
            <a:r>
              <a:rPr kumimoji="1" lang="en-US" altLang="zh-CN" dirty="0" err="1" smtClean="0"/>
              <a:t>ios</a:t>
            </a:r>
            <a:r>
              <a:rPr kumimoji="1" lang="en-US" altLang="zh-CN" dirty="0" smtClean="0"/>
              <a:t>/documentation/Foundation/Reference/</a:t>
            </a:r>
            <a:r>
              <a:rPr kumimoji="1" lang="en-US" altLang="zh-CN" dirty="0" err="1" smtClean="0"/>
              <a:t>NSURLSession_class</a:t>
            </a:r>
            <a:r>
              <a:rPr kumimoji="1" lang="en-US" altLang="zh-CN" dirty="0" smtClean="0"/>
              <a:t>/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C05E4-F2F2-4842-A196-9FADCE8F6916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914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C05E4-F2F2-4842-A196-9FADCE8F6916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5942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创建一个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NSURLSessionConfiguration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，用于第二步创建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NSSession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时设置工作模式和网络设置：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工作模式分为：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一般模式（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）：工作模式类似于原来的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NSURLConnection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，可以使用缓存的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Cookie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，鉴权。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及时模式（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ephemeral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）：不使用缓存的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Cookie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，鉴权。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后台模式（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）：在后台完成上传下载，创建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Configuration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对象的时候需要给一个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NSString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用于追踪完成工作的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Session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是哪一个（后面会讲到）。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C05E4-F2F2-4842-A196-9FADCE8F6916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21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1&gt;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NSURLRequestUseProtocolCachePolicy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0,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默认的缓存策略， 如果缓存不存在，直接从服务端获取。如果缓存存在，会根据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-Control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字段判断下一步操作，如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-Control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字段为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must-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revalidata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则询问服务端该数据是否有更新，无更新的话直接返回给用户缓存数据，若已更新，则请求服务端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2&gt;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NSURLRequestReloadIgnoringLocalCacheData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1, 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忽略本地缓存数据，直接请求服务端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3&gt;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NSURLRequestIgnoringLocalAndRemoteCacheData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4, 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忽略本地缓存，代理服务器以及其他中介，直接请求源服务端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4&gt;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NSURLRequestReloadIgnoringCacheData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NSURLRequestReloadIgnoringLocalCacheData</a:t>
            </a:r>
            <a:endParaRPr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5&gt;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NSURLRequestReturnCacheDataElseLoad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2, 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有缓存就使用，不管其有效性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即忽略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-Control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字段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 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无则请求服务端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6&gt;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NSURLRequestReturnCacheDataDontLoad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3, 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死活加载本地缓存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 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没有就失败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(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确定当前无网络时使用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7&gt;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NSURLRequestReloadRevalidatingCacheData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5, 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缓存数据必须得得到服务端确认有效才使用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貌似是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NSURLRequestUseProtocolCachePolicy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中的一种情况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C05E4-F2F2-4842-A196-9FADCE8F6916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0600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developer.apple.com</a:t>
            </a:r>
            <a:r>
              <a:rPr kumimoji="1" lang="en-US" altLang="zh-CN" dirty="0" smtClean="0"/>
              <a:t>/library/</a:t>
            </a:r>
            <a:r>
              <a:rPr kumimoji="1" lang="en-US" altLang="zh-CN" dirty="0" err="1" smtClean="0"/>
              <a:t>ios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samplecode</a:t>
            </a:r>
            <a:r>
              <a:rPr kumimoji="1" lang="en-US" altLang="zh-CN" dirty="0" smtClean="0"/>
              <a:t>/Reachability/Introduction/</a:t>
            </a:r>
            <a:r>
              <a:rPr kumimoji="1" lang="en-US" altLang="zh-CN" dirty="0" err="1" smtClean="0"/>
              <a:t>Intro.html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C05E4-F2F2-4842-A196-9FADCE8F6916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8550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C05E4-F2F2-4842-A196-9FADCE8F6916}" type="slidenum">
              <a:rPr kumimoji="1" lang="zh-CN" altLang="en-US" smtClean="0"/>
              <a:t>65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7063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C05E4-F2F2-4842-A196-9FADCE8F6916}" type="slidenum">
              <a:rPr kumimoji="1" lang="zh-CN" altLang="en-US" smtClean="0"/>
              <a:t>70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2920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jp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/>
                <a:ea typeface="微软雅黑"/>
                <a:cs typeface="微软雅黑"/>
              </a:rPr>
              <a:t>iOS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开发之网络请求处理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iOS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新人培训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（五）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03339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HTTP – 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下载用到的头字段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altLang="zh-CN" sz="3100" dirty="0" smtClean="0">
              <a:solidFill>
                <a:srgbClr val="0000FF"/>
              </a:solidFill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lang="zh-CN" altLang="en-US" sz="3600" dirty="0" smtClean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请求头：</a:t>
            </a:r>
            <a:endParaRPr lang="en-US" altLang="zh-CN" sz="3600" dirty="0" smtClean="0">
              <a:solidFill>
                <a:srgbClr val="0000FF"/>
              </a:solidFill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lang="en-US" altLang="zh-CN" sz="38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Range</a:t>
            </a:r>
            <a:r>
              <a:rPr lang="en-US" altLang="zh-CN" sz="38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: bytes=0-</a:t>
            </a:r>
            <a:r>
              <a:rPr lang="en-US" altLang="zh-CN" sz="38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800</a:t>
            </a:r>
          </a:p>
          <a:p>
            <a:pPr marL="0" indent="0">
              <a:buNone/>
            </a:pPr>
            <a:endParaRPr kumimoji="1" lang="en-US" altLang="zh-CN" sz="38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kumimoji="1" lang="zh-CN" altLang="en-US" sz="3600" dirty="0" smtClean="0">
                <a:solidFill>
                  <a:srgbClr val="FF6600"/>
                </a:solidFill>
                <a:latin typeface="微软雅黑"/>
                <a:ea typeface="微软雅黑"/>
                <a:cs typeface="微软雅黑"/>
              </a:rPr>
              <a:t>响应头：</a:t>
            </a:r>
            <a:endParaRPr kumimoji="1" lang="en-US" altLang="zh-CN" sz="3600" dirty="0" smtClean="0">
              <a:solidFill>
                <a:srgbClr val="FF6600"/>
              </a:solidFill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lang="en-US" altLang="zh-TW" sz="38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Content</a:t>
            </a:r>
            <a:r>
              <a:rPr lang="en-US" altLang="zh-TW" sz="38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-Range: bytes 0-800/</a:t>
            </a:r>
            <a:r>
              <a:rPr lang="en-US" altLang="zh-TW" sz="38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801</a:t>
            </a:r>
          </a:p>
          <a:p>
            <a:pPr marL="0" indent="0">
              <a:buNone/>
            </a:pPr>
            <a:endParaRPr lang="en-US" altLang="zh-TW" sz="28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accent6"/>
              </a:solidFill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lang="zh-CN" altLang="en-US" sz="2800" dirty="0" smtClean="0">
                <a:solidFill>
                  <a:srgbClr val="FF6666"/>
                </a:solidFill>
                <a:latin typeface="微软雅黑"/>
                <a:ea typeface="微软雅黑"/>
                <a:cs typeface="微软雅黑"/>
              </a:rPr>
              <a:t>注意：如果用户的请求含有</a:t>
            </a:r>
            <a:r>
              <a:rPr lang="en-US" altLang="zh-CN" sz="2800" dirty="0" smtClean="0">
                <a:solidFill>
                  <a:srgbClr val="FF6666"/>
                </a:solidFill>
                <a:latin typeface="微软雅黑"/>
                <a:ea typeface="微软雅黑"/>
                <a:cs typeface="微软雅黑"/>
              </a:rPr>
              <a:t>Range</a:t>
            </a:r>
            <a:r>
              <a:rPr lang="zh-CN" altLang="en-US" sz="2800" dirty="0" smtClean="0">
                <a:solidFill>
                  <a:srgbClr val="FF6666"/>
                </a:solidFill>
                <a:latin typeface="微软雅黑"/>
                <a:ea typeface="微软雅黑"/>
                <a:cs typeface="微软雅黑"/>
              </a:rPr>
              <a:t>，则服务器的响应代码为</a:t>
            </a:r>
            <a:r>
              <a:rPr lang="en-US" altLang="zh-CN" sz="2800" dirty="0" smtClean="0">
                <a:solidFill>
                  <a:srgbClr val="FF6666"/>
                </a:solidFill>
                <a:latin typeface="微软雅黑"/>
                <a:ea typeface="微软雅黑"/>
                <a:cs typeface="微软雅黑"/>
              </a:rPr>
              <a:t>206</a:t>
            </a:r>
            <a:r>
              <a:rPr lang="zh-CN" altLang="en-US" sz="2800" dirty="0" smtClean="0">
                <a:solidFill>
                  <a:srgbClr val="FF6666"/>
                </a:solidFill>
                <a:latin typeface="微软雅黑"/>
                <a:ea typeface="微软雅黑"/>
                <a:cs typeface="微软雅黑"/>
              </a:rPr>
              <a:t>。</a:t>
            </a:r>
            <a:endParaRPr lang="en-US" altLang="zh-CN" sz="2800" dirty="0" smtClean="0">
              <a:solidFill>
                <a:srgbClr val="FF6666"/>
              </a:solidFill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lang="en-US" altLang="zh-TW" sz="2800" b="1" dirty="0" smtClean="0">
                <a:solidFill>
                  <a:schemeClr val="bg1"/>
                </a:solidFill>
                <a:latin typeface="+mj-lt"/>
                <a:ea typeface="+mj-ea"/>
                <a:cs typeface="微软雅黑"/>
              </a:rPr>
              <a:t>206-Partial Content </a:t>
            </a:r>
            <a:r>
              <a:rPr lang="zh-CN" altLang="en-US" sz="2800" dirty="0" smtClean="0">
                <a:solidFill>
                  <a:schemeClr val="bg1"/>
                </a:solidFill>
                <a:latin typeface="+mj-lt"/>
                <a:ea typeface="+mj-ea"/>
                <a:cs typeface="微软雅黑"/>
              </a:rPr>
              <a:t>客户发送了一个带有</a:t>
            </a:r>
            <a:r>
              <a:rPr lang="en-US" altLang="zh-CN" sz="2800" dirty="0" smtClean="0">
                <a:solidFill>
                  <a:schemeClr val="bg1"/>
                </a:solidFill>
                <a:latin typeface="+mj-lt"/>
                <a:ea typeface="+mj-ea"/>
                <a:cs typeface="微软雅黑"/>
              </a:rPr>
              <a:t>Range</a:t>
            </a:r>
            <a:r>
              <a:rPr lang="zh-CN" altLang="en-US" sz="2800" dirty="0" smtClean="0">
                <a:solidFill>
                  <a:schemeClr val="bg1"/>
                </a:solidFill>
                <a:latin typeface="+mj-lt"/>
                <a:ea typeface="+mj-ea"/>
                <a:cs typeface="微软雅黑"/>
              </a:rPr>
              <a:t>头的</a:t>
            </a:r>
            <a:r>
              <a:rPr lang="en-US" altLang="zh-CN" sz="2800" dirty="0" smtClean="0">
                <a:solidFill>
                  <a:schemeClr val="bg1"/>
                </a:solidFill>
                <a:latin typeface="+mj-lt"/>
                <a:ea typeface="+mj-ea"/>
                <a:cs typeface="微软雅黑"/>
              </a:rPr>
              <a:t>GET</a:t>
            </a:r>
            <a:r>
              <a:rPr lang="zh-CN" altLang="en-US" sz="2800" dirty="0" smtClean="0">
                <a:solidFill>
                  <a:schemeClr val="bg1"/>
                </a:solidFill>
                <a:latin typeface="+mj-lt"/>
                <a:ea typeface="+mj-ea"/>
                <a:cs typeface="微软雅黑"/>
              </a:rPr>
              <a:t>请求，服务器完成了它。（</a:t>
            </a:r>
            <a:r>
              <a:rPr lang="en-US" altLang="zh-CN" sz="2800" dirty="0" smtClean="0">
                <a:solidFill>
                  <a:schemeClr val="bg1"/>
                </a:solidFill>
                <a:latin typeface="+mj-lt"/>
                <a:ea typeface="+mj-ea"/>
                <a:cs typeface="微软雅黑"/>
              </a:rPr>
              <a:t>HTTP1.1</a:t>
            </a:r>
            <a:r>
              <a:rPr lang="zh-CN" altLang="en-US" sz="2800" dirty="0" smtClean="0">
                <a:solidFill>
                  <a:schemeClr val="bg1"/>
                </a:solidFill>
                <a:latin typeface="+mj-lt"/>
                <a:ea typeface="+mj-ea"/>
                <a:cs typeface="微软雅黑"/>
              </a:rPr>
              <a:t>新）</a:t>
            </a:r>
            <a:endParaRPr lang="en-US" altLang="zh-TW" sz="2800" dirty="0" smtClean="0">
              <a:solidFill>
                <a:schemeClr val="bg1"/>
              </a:solidFill>
              <a:latin typeface="+mj-lt"/>
              <a:ea typeface="+mj-ea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870781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HTTP – 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请求方法（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Method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）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051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zh-CN" altLang="en-US" sz="3000" dirty="0">
                <a:latin typeface="微软雅黑"/>
                <a:ea typeface="微软雅黑"/>
                <a:cs typeface="微软雅黑"/>
              </a:rPr>
              <a:t>根据</a:t>
            </a:r>
            <a:r>
              <a:rPr lang="en-US" altLang="zh-CN" sz="3000" dirty="0">
                <a:latin typeface="微软雅黑"/>
                <a:ea typeface="微软雅黑"/>
                <a:cs typeface="微软雅黑"/>
              </a:rPr>
              <a:t>HTTP</a:t>
            </a:r>
            <a:r>
              <a:rPr lang="zh-CN" altLang="en-US" sz="3000" dirty="0">
                <a:latin typeface="微软雅黑"/>
                <a:ea typeface="微软雅黑"/>
                <a:cs typeface="微软雅黑"/>
              </a:rPr>
              <a:t>协议的设计初衷，不同的方法对资源有不同的操作</a:t>
            </a:r>
            <a:r>
              <a:rPr lang="zh-CN" altLang="en-US" sz="3000" dirty="0" smtClean="0">
                <a:latin typeface="微软雅黑"/>
                <a:ea typeface="微软雅黑"/>
                <a:cs typeface="微软雅黑"/>
              </a:rPr>
              <a:t>方式</a:t>
            </a:r>
            <a:r>
              <a:rPr lang="zh-CN" altLang="zh-CN" sz="3000" dirty="0" smtClean="0">
                <a:latin typeface="微软雅黑"/>
                <a:ea typeface="微软雅黑"/>
                <a:cs typeface="微软雅黑"/>
              </a:rPr>
              <a:t>，</a:t>
            </a:r>
            <a:r>
              <a:rPr lang="en-US" altLang="zh-CN" sz="3000" dirty="0" smtClean="0">
                <a:latin typeface="微软雅黑"/>
                <a:ea typeface="微软雅黑"/>
                <a:cs typeface="微软雅黑"/>
              </a:rPr>
              <a:t>APP</a:t>
            </a:r>
            <a:r>
              <a:rPr lang="zh-CN" altLang="en-US" sz="3000" dirty="0" smtClean="0">
                <a:latin typeface="微软雅黑"/>
                <a:ea typeface="微软雅黑"/>
                <a:cs typeface="微软雅黑"/>
              </a:rPr>
              <a:t>常用的几个方法</a:t>
            </a:r>
            <a:endParaRPr lang="en-US" altLang="zh-CN" sz="30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zh-CN" altLang="en-US" sz="3000" dirty="0">
              <a:latin typeface="+mj-lt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lang="en-US" altLang="zh-TW" sz="3000" b="1" dirty="0" smtClean="0">
                <a:latin typeface="+mj-lt"/>
                <a:ea typeface="微软雅黑"/>
                <a:cs typeface="微软雅黑"/>
              </a:rPr>
              <a:t>PUT        </a:t>
            </a:r>
            <a:r>
              <a:rPr lang="zh-CN" altLang="zh-TW" sz="3000" dirty="0" smtClean="0">
                <a:latin typeface="+mj-lt"/>
                <a:ea typeface="微软雅黑"/>
                <a:cs typeface="微软雅黑"/>
              </a:rPr>
              <a:t>：</a:t>
            </a:r>
            <a:r>
              <a:rPr lang="zh-TW" altLang="en-US" sz="3000" dirty="0" smtClean="0">
                <a:latin typeface="+mj-lt"/>
                <a:ea typeface="微软雅黑"/>
                <a:cs typeface="微软雅黑"/>
              </a:rPr>
              <a:t>增</a:t>
            </a:r>
          </a:p>
          <a:p>
            <a:pPr marL="0" indent="0">
              <a:buNone/>
            </a:pPr>
            <a:r>
              <a:rPr lang="en-US" altLang="zh-TW" sz="3000" b="1" dirty="0" smtClean="0">
                <a:latin typeface="+mj-lt"/>
                <a:ea typeface="微软雅黑"/>
                <a:cs typeface="微软雅黑"/>
              </a:rPr>
              <a:t>DELETE  </a:t>
            </a:r>
            <a:r>
              <a:rPr lang="zh-CN" altLang="en-US" sz="3000" b="1" dirty="0" smtClean="0">
                <a:latin typeface="+mj-lt"/>
                <a:ea typeface="微软雅黑"/>
                <a:cs typeface="微软雅黑"/>
              </a:rPr>
              <a:t>：</a:t>
            </a:r>
            <a:r>
              <a:rPr lang="zh-TW" altLang="en-US" sz="3000" dirty="0" smtClean="0">
                <a:latin typeface="+mj-lt"/>
                <a:ea typeface="微软雅黑"/>
                <a:cs typeface="微软雅黑"/>
              </a:rPr>
              <a:t>删</a:t>
            </a:r>
          </a:p>
          <a:p>
            <a:pPr marL="0" indent="0">
              <a:buNone/>
            </a:pPr>
            <a:r>
              <a:rPr lang="en-US" altLang="zh-TW" sz="3000" b="1" dirty="0" smtClean="0">
                <a:latin typeface="+mj-lt"/>
                <a:ea typeface="微软雅黑"/>
                <a:cs typeface="微软雅黑"/>
              </a:rPr>
              <a:t>POS</a:t>
            </a:r>
            <a:r>
              <a:rPr lang="en-US" altLang="zh-CN" sz="3000" b="1" dirty="0" smtClean="0">
                <a:latin typeface="+mj-lt"/>
                <a:ea typeface="微软雅黑"/>
                <a:cs typeface="微软雅黑"/>
              </a:rPr>
              <a:t>T      </a:t>
            </a:r>
            <a:r>
              <a:rPr lang="zh-CN" altLang="en-US" sz="3000" b="1" dirty="0" smtClean="0">
                <a:latin typeface="+mj-lt"/>
                <a:ea typeface="微软雅黑"/>
                <a:cs typeface="微软雅黑"/>
              </a:rPr>
              <a:t>：</a:t>
            </a:r>
            <a:r>
              <a:rPr lang="zh-TW" altLang="en-US" sz="3000" dirty="0" smtClean="0">
                <a:latin typeface="+mj-lt"/>
                <a:ea typeface="微软雅黑"/>
                <a:cs typeface="微软雅黑"/>
              </a:rPr>
              <a:t>改</a:t>
            </a:r>
          </a:p>
          <a:p>
            <a:pPr marL="0" indent="0">
              <a:buNone/>
            </a:pPr>
            <a:r>
              <a:rPr lang="en-US" altLang="zh-TW" sz="3000" b="1" dirty="0" smtClean="0">
                <a:latin typeface="+mj-lt"/>
                <a:ea typeface="微软雅黑"/>
                <a:cs typeface="微软雅黑"/>
              </a:rPr>
              <a:t>GET        </a:t>
            </a:r>
            <a:r>
              <a:rPr lang="zh-CN" altLang="en-US" sz="3000" b="1" dirty="0" smtClean="0">
                <a:latin typeface="+mj-lt"/>
                <a:ea typeface="微软雅黑"/>
                <a:cs typeface="微软雅黑"/>
              </a:rPr>
              <a:t>：</a:t>
            </a:r>
            <a:r>
              <a:rPr lang="zh-TW" altLang="en-US" sz="3000" dirty="0" smtClean="0">
                <a:latin typeface="+mj-lt"/>
                <a:ea typeface="微软雅黑"/>
                <a:cs typeface="微软雅黑"/>
              </a:rPr>
              <a:t>查</a:t>
            </a:r>
            <a:endParaRPr lang="en-US" altLang="zh-TW" sz="3000" dirty="0" smtClean="0">
              <a:latin typeface="+mj-lt"/>
              <a:ea typeface="微软雅黑"/>
              <a:cs typeface="微软雅黑"/>
            </a:endParaRPr>
          </a:p>
          <a:p>
            <a:pPr marL="0" indent="0">
              <a:buNone/>
            </a:pPr>
            <a:endParaRPr lang="zh-TW" altLang="en-US" sz="30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TW" altLang="en-US" sz="3000" dirty="0" smtClean="0">
                <a:solidFill>
                  <a:srgbClr val="FF6666"/>
                </a:solidFill>
                <a:latin typeface="微软雅黑"/>
                <a:ea typeface="微软雅黑"/>
                <a:cs typeface="微软雅黑"/>
              </a:rPr>
              <a:t>提示：最常用的是</a:t>
            </a:r>
            <a:r>
              <a:rPr lang="en-US" altLang="zh-TW" sz="3000" dirty="0" smtClean="0">
                <a:solidFill>
                  <a:srgbClr val="FF6666"/>
                </a:solidFill>
                <a:latin typeface="微软雅黑"/>
                <a:ea typeface="微软雅黑"/>
                <a:cs typeface="微软雅黑"/>
              </a:rPr>
              <a:t>GET</a:t>
            </a:r>
            <a:r>
              <a:rPr lang="zh-TW" altLang="en-US" sz="3000" dirty="0" smtClean="0">
                <a:solidFill>
                  <a:srgbClr val="FF6666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TW" sz="3000" dirty="0" smtClean="0">
                <a:solidFill>
                  <a:srgbClr val="FF6666"/>
                </a:solidFill>
                <a:latin typeface="微软雅黑"/>
                <a:ea typeface="微软雅黑"/>
                <a:cs typeface="微软雅黑"/>
              </a:rPr>
              <a:t>POST</a:t>
            </a:r>
            <a:r>
              <a:rPr lang="zh-TW" altLang="en-US" sz="3000" dirty="0" smtClean="0">
                <a:solidFill>
                  <a:srgbClr val="FF6666"/>
                </a:solidFill>
                <a:latin typeface="微软雅黑"/>
                <a:ea typeface="微软雅黑"/>
                <a:cs typeface="微软雅黑"/>
              </a:rPr>
              <a:t>（实际上</a:t>
            </a:r>
            <a:r>
              <a:rPr lang="en-US" altLang="zh-TW" sz="3000" dirty="0" smtClean="0">
                <a:solidFill>
                  <a:srgbClr val="FF6666"/>
                </a:solidFill>
                <a:latin typeface="微软雅黑"/>
                <a:ea typeface="微软雅黑"/>
                <a:cs typeface="微软雅黑"/>
              </a:rPr>
              <a:t>GET</a:t>
            </a:r>
            <a:r>
              <a:rPr lang="zh-TW" altLang="en-US" sz="3000" dirty="0" smtClean="0">
                <a:solidFill>
                  <a:srgbClr val="FF6666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TW" sz="3000" dirty="0" smtClean="0">
                <a:solidFill>
                  <a:srgbClr val="FF6666"/>
                </a:solidFill>
                <a:latin typeface="微软雅黑"/>
                <a:ea typeface="微软雅黑"/>
                <a:cs typeface="微软雅黑"/>
              </a:rPr>
              <a:t>POST</a:t>
            </a:r>
            <a:r>
              <a:rPr lang="zh-TW" altLang="en-US" sz="3000" dirty="0" smtClean="0">
                <a:solidFill>
                  <a:srgbClr val="FF6666"/>
                </a:solidFill>
                <a:latin typeface="微软雅黑"/>
                <a:ea typeface="微软雅黑"/>
                <a:cs typeface="微软雅黑"/>
              </a:rPr>
              <a:t>都能办到增删改查）</a:t>
            </a:r>
            <a:endParaRPr kumimoji="1" lang="zh-CN" altLang="en-US" sz="3000" dirty="0">
              <a:solidFill>
                <a:srgbClr val="FF6666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037145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HTTP – GET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和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POST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对比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494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GET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在请求的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URL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后面以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?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形式跟上请求参数</a:t>
            </a:r>
            <a:r>
              <a:rPr lang="zh-CN" altLang="zh-CN" dirty="0" smtClean="0">
                <a:latin typeface="微软雅黑"/>
                <a:ea typeface="微软雅黑"/>
                <a:cs typeface="微软雅黑"/>
              </a:rPr>
              <a:t>，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多个参数之间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用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&amp;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隔开，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比如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http://</a:t>
            </a:r>
            <a:r>
              <a:rPr lang="en-US" altLang="zh-CN" dirty="0" err="1" smtClean="0">
                <a:latin typeface="微软雅黑"/>
                <a:ea typeface="微软雅黑"/>
                <a:cs typeface="微软雅黑"/>
              </a:rPr>
              <a:t>api.gsx.com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/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login? 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username =123&amp;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pwd=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234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6666"/>
                </a:solidFill>
                <a:latin typeface="微软雅黑"/>
                <a:ea typeface="微软雅黑"/>
                <a:cs typeface="微软雅黑"/>
              </a:rPr>
              <a:t>注意：</a:t>
            </a:r>
            <a:r>
              <a:rPr lang="en-US" altLang="zh-CN" dirty="0" smtClean="0">
                <a:solidFill>
                  <a:srgbClr val="FF6666"/>
                </a:solidFill>
                <a:latin typeface="微软雅黑"/>
                <a:ea typeface="微软雅黑"/>
                <a:cs typeface="微软雅黑"/>
              </a:rPr>
              <a:t>URL</a:t>
            </a:r>
            <a:r>
              <a:rPr lang="zh-CN" altLang="en-US" dirty="0">
                <a:solidFill>
                  <a:srgbClr val="FF6666"/>
                </a:solidFill>
                <a:latin typeface="微软雅黑"/>
                <a:ea typeface="微软雅黑"/>
                <a:cs typeface="微软雅黑"/>
              </a:rPr>
              <a:t>后面附带的参数是有限制的，</a:t>
            </a:r>
            <a:r>
              <a:rPr lang="zh-CN" altLang="en-US" dirty="0" smtClean="0">
                <a:solidFill>
                  <a:srgbClr val="FF6666"/>
                </a:solidFill>
                <a:latin typeface="微软雅黑"/>
                <a:ea typeface="微软雅黑"/>
                <a:cs typeface="微软雅黑"/>
              </a:rPr>
              <a:t>通常不能超过</a:t>
            </a:r>
            <a:r>
              <a:rPr lang="en-US" altLang="zh-CN" dirty="0" smtClean="0">
                <a:solidFill>
                  <a:srgbClr val="FF6666"/>
                </a:solidFill>
                <a:latin typeface="微软雅黑"/>
                <a:ea typeface="微软雅黑"/>
                <a:cs typeface="微软雅黑"/>
              </a:rPr>
              <a:t>1KB(</a:t>
            </a:r>
            <a:r>
              <a:rPr lang="zh-CN" altLang="en-US" dirty="0" smtClean="0">
                <a:solidFill>
                  <a:srgbClr val="FF6666"/>
                </a:solidFill>
                <a:latin typeface="微软雅黑"/>
                <a:ea typeface="微软雅黑"/>
                <a:cs typeface="微软雅黑"/>
              </a:rPr>
              <a:t>参考建议</a:t>
            </a:r>
            <a:r>
              <a:rPr lang="en-US" altLang="zh-CN" dirty="0" smtClean="0">
                <a:solidFill>
                  <a:srgbClr val="FF6666"/>
                </a:solidFill>
                <a:latin typeface="微软雅黑"/>
                <a:ea typeface="微软雅黑"/>
                <a:cs typeface="微软雅黑"/>
              </a:rPr>
              <a:t>)</a:t>
            </a:r>
          </a:p>
          <a:p>
            <a:pPr marL="0" indent="0">
              <a:buNone/>
            </a:pP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lang="en-US" altLang="zh-CN" dirty="0">
                <a:latin typeface="微软雅黑"/>
                <a:ea typeface="微软雅黑"/>
                <a:cs typeface="微软雅黑"/>
              </a:rPr>
              <a:t>POST</a:t>
            </a:r>
          </a:p>
          <a:p>
            <a:pPr marL="0" indent="0">
              <a:buNone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发给服务器的参数全部放在请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求体中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zh-CN" altLang="en-US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6666"/>
                </a:solidFill>
                <a:latin typeface="微软雅黑"/>
                <a:ea typeface="微软雅黑"/>
                <a:cs typeface="微软雅黑"/>
              </a:rPr>
              <a:t>理论上，</a:t>
            </a:r>
            <a:r>
              <a:rPr lang="en-US" altLang="zh-CN" dirty="0">
                <a:solidFill>
                  <a:srgbClr val="FF6666"/>
                </a:solidFill>
                <a:latin typeface="微软雅黑"/>
                <a:ea typeface="微软雅黑"/>
                <a:cs typeface="微软雅黑"/>
              </a:rPr>
              <a:t>POST</a:t>
            </a:r>
            <a:r>
              <a:rPr lang="zh-CN" altLang="en-US" dirty="0">
                <a:solidFill>
                  <a:srgbClr val="FF6666"/>
                </a:solidFill>
                <a:latin typeface="微软雅黑"/>
                <a:ea typeface="微软雅黑"/>
                <a:cs typeface="微软雅黑"/>
              </a:rPr>
              <a:t>传递的数据量没有限制（具体还得看服务器的处理能力）</a:t>
            </a:r>
            <a:endParaRPr kumimoji="1" lang="zh-CN" altLang="en-US" dirty="0">
              <a:solidFill>
                <a:srgbClr val="FF6666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823150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HTTP – GET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和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POST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选择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122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如果要传递大量的数据，用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POST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请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求；</a:t>
            </a:r>
            <a:endParaRPr lang="zh-CN" altLang="en-US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GET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的安全性比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POST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要差些，如果包含机密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\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敏感信息，建议用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POST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；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如果仅仅是索取数据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（数据查询），建议使用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GET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；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如果是增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加、修改、删除数据，建议使用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POST </a:t>
            </a:r>
            <a:r>
              <a:rPr lang="zh-CN" altLang="zh-CN" dirty="0" smtClean="0">
                <a:latin typeface="微软雅黑"/>
                <a:ea typeface="微软雅黑"/>
                <a:cs typeface="微软雅黑"/>
              </a:rPr>
              <a:t>；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20000"/>
              </a:lnSpc>
            </a:pPr>
            <a:endParaRPr lang="en-US" altLang="zh-CN" dirty="0" smtClean="0">
              <a:solidFill>
                <a:schemeClr val="accent2"/>
              </a:solidFill>
              <a:latin typeface="微软雅黑"/>
              <a:ea typeface="微软雅黑"/>
              <a:cs typeface="微软雅黑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>
                <a:solidFill>
                  <a:srgbClr val="FF6666"/>
                </a:solidFill>
                <a:latin typeface="微软雅黑"/>
                <a:ea typeface="微软雅黑"/>
                <a:cs typeface="微软雅黑"/>
              </a:rPr>
              <a:t>注意：</a:t>
            </a:r>
            <a:r>
              <a:rPr lang="en-US" altLang="zh-CN" dirty="0" smtClean="0">
                <a:solidFill>
                  <a:srgbClr val="FF6666"/>
                </a:solidFill>
                <a:latin typeface="微软雅黑"/>
                <a:ea typeface="微软雅黑"/>
                <a:cs typeface="微软雅黑"/>
              </a:rPr>
              <a:t>GET</a:t>
            </a:r>
            <a:r>
              <a:rPr lang="zh-CN" altLang="en-US" dirty="0" smtClean="0">
                <a:solidFill>
                  <a:srgbClr val="FF6666"/>
                </a:solidFill>
                <a:latin typeface="微软雅黑"/>
                <a:ea typeface="微软雅黑"/>
                <a:cs typeface="微软雅黑"/>
              </a:rPr>
              <a:t>传递的</a:t>
            </a:r>
            <a:r>
              <a:rPr lang="en-US" altLang="zh-CN" dirty="0" smtClean="0">
                <a:solidFill>
                  <a:srgbClr val="FF6666"/>
                </a:solidFill>
                <a:latin typeface="微软雅黑"/>
                <a:ea typeface="微软雅黑"/>
                <a:cs typeface="微软雅黑"/>
              </a:rPr>
              <a:t>URL</a:t>
            </a:r>
            <a:r>
              <a:rPr lang="zh-CN" altLang="en-US" dirty="0" smtClean="0">
                <a:solidFill>
                  <a:srgbClr val="FF6666"/>
                </a:solidFill>
                <a:latin typeface="微软雅黑"/>
                <a:ea typeface="微软雅黑"/>
                <a:cs typeface="微软雅黑"/>
              </a:rPr>
              <a:t>参数中需要对包含中文、－等字符的进行</a:t>
            </a:r>
            <a:r>
              <a:rPr lang="en-US" altLang="zh-CN" dirty="0" smtClean="0">
                <a:solidFill>
                  <a:srgbClr val="FF6666"/>
                </a:solidFill>
                <a:latin typeface="微软雅黑"/>
                <a:ea typeface="微软雅黑"/>
                <a:cs typeface="微软雅黑"/>
              </a:rPr>
              <a:t>encode/decode</a:t>
            </a:r>
            <a:r>
              <a:rPr lang="zh-CN" altLang="en-US" dirty="0" smtClean="0">
                <a:solidFill>
                  <a:srgbClr val="FF6666"/>
                </a:solidFill>
                <a:latin typeface="微软雅黑"/>
                <a:ea typeface="微软雅黑"/>
                <a:cs typeface="微软雅黑"/>
              </a:rPr>
              <a:t>。</a:t>
            </a:r>
            <a:endParaRPr lang="en-US" altLang="zh-CN" dirty="0">
              <a:solidFill>
                <a:srgbClr val="FF6666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769360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HTTP - 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常见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的响应状态码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内容占位符 3" descr="28155907945129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3198" b="-631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33584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/>
                <a:ea typeface="微软雅黑"/>
                <a:cs typeface="微软雅黑"/>
              </a:rPr>
              <a:t>iOS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中发送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HTTP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请求的方案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lnSpc>
                <a:spcPct val="200000"/>
              </a:lnSpc>
              <a:buNone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（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1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）苹果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原生（自带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）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（</a:t>
            </a:r>
            <a:r>
              <a:rPr lang="zh-CN" altLang="zh-CN" dirty="0">
                <a:latin typeface="微软雅黑"/>
                <a:ea typeface="微软雅黑"/>
                <a:cs typeface="微软雅黑"/>
              </a:rPr>
              <a:t>2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）第三方框架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962469" y="2019663"/>
            <a:ext cx="822960" cy="66548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2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/>
                <a:ea typeface="微软雅黑"/>
                <a:cs typeface="微软雅黑"/>
              </a:rPr>
              <a:t>iOS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中发送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HTTP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请求的方案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lnSpc>
                <a:spcPct val="200000"/>
              </a:lnSpc>
              <a:buNone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（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1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）苹果原生（自带）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 smtClean="0"/>
              <a:t>NSURLConnection</a:t>
            </a:r>
            <a:r>
              <a:rPr lang="zh-TW" altLang="en-US" dirty="0"/>
              <a:t>：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用法简单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，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最古老最直接的一种方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案</a:t>
            </a:r>
          </a:p>
          <a:p>
            <a:pPr>
              <a:lnSpc>
                <a:spcPct val="120000"/>
              </a:lnSpc>
            </a:pPr>
            <a:r>
              <a:rPr lang="en-US" altLang="zh-TW" dirty="0" err="1"/>
              <a:t>NSURLSession</a:t>
            </a:r>
            <a:r>
              <a:rPr lang="zh-TW" altLang="en-US" dirty="0"/>
              <a:t>：</a:t>
            </a:r>
            <a:r>
              <a:rPr lang="en-US" altLang="zh-TW" dirty="0" err="1"/>
              <a:t>iOS</a:t>
            </a:r>
            <a:r>
              <a:rPr lang="en-US" altLang="zh-TW" dirty="0"/>
              <a:t> 7</a:t>
            </a:r>
            <a:r>
              <a:rPr lang="zh-TW" altLang="en-US" dirty="0">
                <a:latin typeface="微软雅黑"/>
                <a:ea typeface="微软雅黑"/>
                <a:cs typeface="微软雅黑"/>
              </a:rPr>
              <a:t>新出的技术，功能比</a:t>
            </a:r>
            <a:r>
              <a:rPr lang="en-US" altLang="zh-TW" dirty="0" err="1"/>
              <a:t>NSURLConnection</a:t>
            </a:r>
            <a:r>
              <a:rPr lang="zh-TW" altLang="en-US" dirty="0">
                <a:latin typeface="微软雅黑"/>
                <a:ea typeface="微软雅黑"/>
                <a:cs typeface="微软雅黑"/>
              </a:rPr>
              <a:t>更加强大</a:t>
            </a:r>
          </a:p>
          <a:p>
            <a:pPr>
              <a:lnSpc>
                <a:spcPct val="120000"/>
              </a:lnSpc>
            </a:pPr>
            <a:r>
              <a:rPr lang="en-US" altLang="zh-TW" dirty="0" err="1"/>
              <a:t>CFNetwork</a:t>
            </a:r>
            <a:r>
              <a:rPr lang="zh-TW" altLang="en-US" dirty="0"/>
              <a:t>：</a:t>
            </a:r>
            <a:r>
              <a:rPr lang="en-US" altLang="zh-TW" dirty="0"/>
              <a:t>NSURL</a:t>
            </a:r>
            <a:r>
              <a:rPr lang="en-US" altLang="zh-TW" dirty="0">
                <a:latin typeface="微软雅黑"/>
                <a:ea typeface="微软雅黑"/>
                <a:cs typeface="微软雅黑"/>
              </a:rPr>
              <a:t>*</a:t>
            </a:r>
            <a:r>
              <a:rPr lang="zh-TW" altLang="en-US" dirty="0">
                <a:latin typeface="微软雅黑"/>
                <a:ea typeface="微软雅黑"/>
                <a:cs typeface="微软雅黑"/>
              </a:rPr>
              <a:t>的底层，纯</a:t>
            </a:r>
            <a:r>
              <a:rPr lang="en-US" altLang="zh-TW" dirty="0">
                <a:latin typeface="微软雅黑"/>
                <a:ea typeface="微软雅黑"/>
                <a:cs typeface="微软雅黑"/>
              </a:rPr>
              <a:t>C</a:t>
            </a:r>
            <a:r>
              <a:rPr lang="zh-TW" altLang="en-US" dirty="0">
                <a:latin typeface="微软雅黑"/>
                <a:ea typeface="微软雅黑"/>
                <a:cs typeface="微软雅黑"/>
              </a:rPr>
              <a:t>语言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988428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latin typeface="微软雅黑"/>
                <a:ea typeface="微软雅黑"/>
                <a:cs typeface="微软雅黑"/>
              </a:rPr>
              <a:t>NSURLConnection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方式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64446"/>
            <a:ext cx="8229600" cy="3802283"/>
          </a:xfrm>
        </p:spPr>
      </p:pic>
      <p:sp>
        <p:nvSpPr>
          <p:cNvPr id="5" name="文本框 4"/>
          <p:cNvSpPr txBox="1"/>
          <p:nvPr/>
        </p:nvSpPr>
        <p:spPr>
          <a:xfrm>
            <a:off x="457200" y="1687285"/>
            <a:ext cx="2816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发起一个</a:t>
            </a:r>
            <a:r>
              <a:rPr kumimoji="1" lang="en-US" altLang="zh-CN" sz="2400" dirty="0" smtClean="0">
                <a:latin typeface="微软雅黑"/>
                <a:ea typeface="微软雅黑"/>
                <a:cs typeface="微软雅黑"/>
              </a:rPr>
              <a:t>HTTP</a:t>
            </a:r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请求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451136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/>
                <a:ea typeface="微软雅黑"/>
                <a:cs typeface="微软雅黑"/>
              </a:rPr>
              <a:t>NSURLConnection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方式</a:t>
            </a:r>
            <a:endParaRPr kumimoji="1" lang="zh-CN" altLang="en-US" dirty="0"/>
          </a:p>
        </p:txBody>
      </p:sp>
      <p:pic>
        <p:nvPicPr>
          <p:cNvPr id="4" name="内容占位符 3" descr="15051413288122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54" b="-3554"/>
          <a:stretch>
            <a:fillRect/>
          </a:stretch>
        </p:blipFill>
        <p:spPr>
          <a:xfrm>
            <a:off x="457200" y="1908631"/>
            <a:ext cx="8229600" cy="4525963"/>
          </a:xfrm>
        </p:spPr>
      </p:pic>
      <p:sp>
        <p:nvSpPr>
          <p:cNvPr id="5" name="文本框 4"/>
          <p:cNvSpPr txBox="1"/>
          <p:nvPr/>
        </p:nvSpPr>
        <p:spPr>
          <a:xfrm>
            <a:off x="457200" y="1596570"/>
            <a:ext cx="2816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微软雅黑"/>
                <a:ea typeface="微软雅黑"/>
                <a:cs typeface="微软雅黑"/>
              </a:rPr>
              <a:t>HTTP</a:t>
            </a:r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响应数据返回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264816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苹果原生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HTTP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请求对象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NSURL</a:t>
            </a:r>
          </a:p>
          <a:p>
            <a:r>
              <a:rPr kumimoji="1" lang="en-US" altLang="zh-CN" dirty="0" err="1" smtClean="0"/>
              <a:t>NSURLRequest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NSMutableURLRequest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NSURLConnection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NSURLResponse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497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APP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分层示意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62576" y="1600200"/>
            <a:ext cx="6618848" cy="4967288"/>
          </a:xfrm>
        </p:spPr>
      </p:pic>
    </p:spTree>
    <p:extLst>
      <p:ext uri="{BB962C8B-B14F-4D97-AF65-F5344CB8AC3E}">
        <p14:creationId xmlns:p14="http://schemas.microsoft.com/office/powerpoint/2010/main" val="70494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理清关键对象作用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7199" y="2709092"/>
            <a:ext cx="1647371" cy="1953623"/>
          </a:xfrm>
          <a:prstGeom prst="rect">
            <a:avLst/>
          </a:prstGeom>
          <a:solidFill>
            <a:schemeClr val="accent5"/>
          </a:solidFill>
          <a:ln/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dirty="0" smtClean="0">
                <a:ea typeface="微软雅黑"/>
              </a:rPr>
              <a:t>客户端</a:t>
            </a:r>
            <a:endParaRPr lang="zh-CN" altLang="en-US" sz="2400" dirty="0">
              <a:ea typeface="微软雅黑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39429" y="2709092"/>
            <a:ext cx="1647371" cy="1953623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dirty="0" smtClean="0">
                <a:ea typeface="微软雅黑"/>
              </a:rPr>
              <a:t>服务器</a:t>
            </a:r>
            <a:endParaRPr lang="zh-CN" altLang="en-US" sz="2400" dirty="0">
              <a:ea typeface="微软雅黑"/>
            </a:endParaRPr>
          </a:p>
        </p:txBody>
      </p:sp>
      <p:sp>
        <p:nvSpPr>
          <p:cNvPr id="10" name="左右箭头 9"/>
          <p:cNvSpPr/>
          <p:nvPr/>
        </p:nvSpPr>
        <p:spPr>
          <a:xfrm>
            <a:off x="2159000" y="3066143"/>
            <a:ext cx="4807858" cy="1270000"/>
          </a:xfrm>
          <a:prstGeom prst="leftRightArrow">
            <a:avLst/>
          </a:prstGeom>
          <a:solidFill>
            <a:schemeClr val="tx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104570" y="4952999"/>
            <a:ext cx="5036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 smtClean="0">
                <a:latin typeface="微软雅黑"/>
                <a:ea typeface="微软雅黑"/>
                <a:cs typeface="微软雅黑"/>
              </a:rPr>
              <a:t>NSURLConnection</a:t>
            </a:r>
            <a:r>
              <a:rPr kumimoji="1" lang="zh-CN" altLang="en-US" sz="2400" b="1" dirty="0" smtClean="0">
                <a:latin typeface="微软雅黑"/>
                <a:ea typeface="微软雅黑"/>
                <a:cs typeface="微软雅黑"/>
              </a:rPr>
              <a:t>用于在客户端和</a:t>
            </a:r>
            <a:endParaRPr kumimoji="1" lang="en-US" altLang="zh-CN" sz="2400" b="1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400" b="1" dirty="0" smtClean="0">
                <a:latin typeface="微软雅黑"/>
                <a:ea typeface="微软雅黑"/>
                <a:cs typeface="微软雅黑"/>
              </a:rPr>
              <a:t>服务器端建立一个连接，</a:t>
            </a:r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无脑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2" name="直线连接符 11"/>
          <p:cNvCxnSpPr/>
          <p:nvPr/>
        </p:nvCxnSpPr>
        <p:spPr>
          <a:xfrm flipV="1">
            <a:off x="4251234" y="4336143"/>
            <a:ext cx="211909" cy="513806"/>
          </a:xfrm>
          <a:prstGeom prst="line">
            <a:avLst/>
          </a:prstGeom>
          <a:ln w="63500">
            <a:solidFill>
              <a:srgbClr val="FF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内容占位符 15"/>
          <p:cNvSpPr txBox="1">
            <a:spLocks noGrp="1"/>
          </p:cNvSpPr>
          <p:nvPr>
            <p:ph idx="1"/>
          </p:nvPr>
        </p:nvSpPr>
        <p:spPr>
          <a:xfrm>
            <a:off x="1791585" y="1417638"/>
            <a:ext cx="2385689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kumimoji="1" lang="en-US" altLang="zh-CN" sz="2400" dirty="0" err="1" smtClean="0">
                <a:latin typeface="微软雅黑"/>
                <a:ea typeface="微软雅黑"/>
                <a:cs typeface="微软雅黑"/>
              </a:rPr>
              <a:t>NSURLRequest</a:t>
            </a:r>
            <a:endParaRPr kumimoji="1"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请求数据＋</a:t>
            </a:r>
            <a:r>
              <a:rPr kumimoji="1" lang="zh-CN" altLang="en-US" sz="2400" b="1" dirty="0" smtClean="0">
                <a:latin typeface="微软雅黑"/>
                <a:ea typeface="微软雅黑"/>
                <a:cs typeface="微软雅黑"/>
              </a:rPr>
              <a:t>大脑</a:t>
            </a:r>
            <a:endParaRPr kumimoji="1" lang="zh-CN" altLang="en-US" sz="2400" b="1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23" name="直线连接符 22"/>
          <p:cNvCxnSpPr/>
          <p:nvPr/>
        </p:nvCxnSpPr>
        <p:spPr>
          <a:xfrm flipV="1">
            <a:off x="1791585" y="2322502"/>
            <a:ext cx="2459649" cy="1"/>
          </a:xfrm>
          <a:prstGeom prst="line">
            <a:avLst/>
          </a:prstGeom>
          <a:ln w="63500">
            <a:solidFill>
              <a:schemeClr val="accent5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049260" y="2336258"/>
            <a:ext cx="2609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 err="1" smtClean="0">
                <a:latin typeface="微软雅黑"/>
                <a:ea typeface="微软雅黑"/>
                <a:cs typeface="微软雅黑"/>
              </a:rPr>
              <a:t>NSURLResponse</a:t>
            </a:r>
            <a:endParaRPr kumimoji="1" lang="en-US" altLang="zh-CN" sz="22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200" dirty="0" smtClean="0">
                <a:latin typeface="微软雅黑"/>
                <a:ea typeface="微软雅黑"/>
                <a:cs typeface="微软雅黑"/>
              </a:rPr>
              <a:t>响应数据</a:t>
            </a:r>
            <a:endParaRPr kumimoji="1" lang="en-US" altLang="zh-CN" sz="2200" dirty="0" smtClean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34" name="直线连接符 33"/>
          <p:cNvCxnSpPr/>
          <p:nvPr/>
        </p:nvCxnSpPr>
        <p:spPr>
          <a:xfrm flipH="1">
            <a:off x="4874624" y="3130640"/>
            <a:ext cx="2594121" cy="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-762826" y="-1141602"/>
            <a:ext cx="2865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NSURL</a:t>
            </a:r>
            <a:r>
              <a:rPr kumimoji="1" lang="zh-CN" altLang="en-US" sz="2400" dirty="0" smtClean="0"/>
              <a:t>就是个指南针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01934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7543 0.00278 " pathEditMode="relative" ptsTypes="AA">
                                      <p:cBhvr>
                                        <p:cTn id="3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7543 0.00278 " pathEditMode="relative" ptsTypes="AA">
                                      <p:cBhvr>
                                        <p:cTn id="37" dur="2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7543 0.00278 " pathEditMode="relative" ptsTypes="AA">
                                      <p:cBhvr>
                                        <p:cTn id="39" dur="2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7561 -0.00278 " pathEditMode="relative" ptsTypes="AA">
                                      <p:cBhvr>
                                        <p:cTn id="4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7561 -0.00278 " pathEditMode="relative" ptsTypes="AA">
                                      <p:cBhvr>
                                        <p:cTn id="5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6" grpId="0" build="p"/>
      <p:bldP spid="16" grpId="1" build="p"/>
      <p:bldP spid="33" grpId="0"/>
      <p:bldP spid="33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/>
                <a:ea typeface="微软雅黑"/>
                <a:cs typeface="微软雅黑"/>
              </a:rPr>
              <a:t>NSURLConnection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方式</a:t>
            </a:r>
            <a:endParaRPr kumimoji="1" lang="zh-CN" altLang="en-US" dirty="0"/>
          </a:p>
        </p:txBody>
      </p:sp>
      <p:pic>
        <p:nvPicPr>
          <p:cNvPr id="4" name="内容占位符 3" descr="15051413288122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563" b="-15563"/>
          <a:stretch>
            <a:fillRect/>
          </a:stretch>
        </p:blipFill>
        <p:spPr/>
      </p:pic>
      <p:sp>
        <p:nvSpPr>
          <p:cNvPr id="5" name="文本框 4"/>
          <p:cNvSpPr txBox="1"/>
          <p:nvPr/>
        </p:nvSpPr>
        <p:spPr>
          <a:xfrm>
            <a:off x="457200" y="1687285"/>
            <a:ext cx="6687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发起一个</a:t>
            </a:r>
            <a:r>
              <a:rPr kumimoji="1" lang="en-US" altLang="zh-CN" sz="2400" dirty="0" smtClean="0">
                <a:latin typeface="微软雅黑"/>
                <a:ea typeface="微软雅黑"/>
                <a:cs typeface="微软雅黑"/>
              </a:rPr>
              <a:t>HTTP</a:t>
            </a:r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请求</a:t>
            </a:r>
            <a:r>
              <a:rPr kumimoji="1" lang="zh-CN" altLang="zh-CN" sz="2400" dirty="0" smtClean="0">
                <a:latin typeface="微软雅黑"/>
                <a:ea typeface="微软雅黑"/>
                <a:cs typeface="微软雅黑"/>
              </a:rPr>
              <a:t>（</a:t>
            </a:r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响应数据在</a:t>
            </a:r>
            <a:r>
              <a:rPr kumimoji="1" lang="en-US" altLang="zh-CN" sz="2400" dirty="0" smtClean="0">
                <a:latin typeface="微软雅黑"/>
                <a:ea typeface="微软雅黑"/>
                <a:cs typeface="微软雅黑"/>
              </a:rPr>
              <a:t>Block</a:t>
            </a:r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中返回）</a:t>
            </a:r>
            <a:endParaRPr kumimoji="1"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2400" dirty="0" smtClean="0">
                <a:latin typeface="微软雅黑"/>
                <a:ea typeface="微软雅黑"/>
                <a:cs typeface="微软雅黑"/>
              </a:rPr>
              <a:t>)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46019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NSURLSession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在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iOS9.0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以后，以前使用的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NSURLConnection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44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过期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，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苹果官方推荐使用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NSURLSession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来替代它。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44918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NSURLSession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介绍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The </a:t>
            </a:r>
            <a:r>
              <a:rPr lang="en-US" altLang="zh-CN" dirty="0" err="1"/>
              <a:t>NSURLSession</a:t>
            </a:r>
            <a:r>
              <a:rPr lang="en-US" altLang="zh-CN" dirty="0"/>
              <a:t> class and related classes provide an API for downloading content. This API provides a rich set of delegate methods for supporting authentication and gives your app the ability to perform background downloads when your app is not running or, in </a:t>
            </a:r>
            <a:r>
              <a:rPr lang="en-US" altLang="zh-CN" dirty="0" err="1"/>
              <a:t>iOS</a:t>
            </a:r>
            <a:r>
              <a:rPr lang="en-US" altLang="zh-CN" dirty="0"/>
              <a:t>, while your app is suspended.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9920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微软雅黑"/>
                <a:ea typeface="微软雅黑"/>
                <a:cs typeface="微软雅黑"/>
              </a:rPr>
              <a:t>NSURLSession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开发示例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" name="内容占位符 4" descr="Screen Shot 2016-09-07 at 9.49.19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95" r="-12295"/>
          <a:stretch>
            <a:fillRect/>
          </a:stretch>
        </p:blipFill>
        <p:spPr>
          <a:xfrm>
            <a:off x="457200" y="1600200"/>
            <a:ext cx="8229600" cy="4930775"/>
          </a:xfrm>
        </p:spPr>
      </p:pic>
    </p:spTree>
    <p:extLst>
      <p:ext uri="{BB962C8B-B14F-4D97-AF65-F5344CB8AC3E}">
        <p14:creationId xmlns:p14="http://schemas.microsoft.com/office/powerpoint/2010/main" val="3211304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NSURLSession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工作模式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TW" dirty="0" smtClean="0">
                <a:latin typeface="微软雅黑"/>
                <a:ea typeface="微软雅黑"/>
                <a:cs typeface="微软雅黑"/>
              </a:rPr>
              <a:t>1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、</a:t>
            </a:r>
            <a:r>
              <a:rPr lang="zh-TW" altLang="en-US" dirty="0" smtClean="0">
                <a:latin typeface="微软雅黑"/>
                <a:ea typeface="微软雅黑"/>
                <a:cs typeface="微软雅黑"/>
              </a:rPr>
              <a:t>一般</a:t>
            </a:r>
            <a:r>
              <a:rPr lang="zh-TW" altLang="en-US" dirty="0">
                <a:latin typeface="微软雅黑"/>
                <a:ea typeface="微软雅黑"/>
                <a:cs typeface="微软雅黑"/>
              </a:rPr>
              <a:t>模式（</a:t>
            </a:r>
            <a:r>
              <a:rPr lang="en-US" altLang="zh-TW" dirty="0">
                <a:latin typeface="微软雅黑"/>
                <a:ea typeface="微软雅黑"/>
                <a:cs typeface="微软雅黑"/>
              </a:rPr>
              <a:t>default</a:t>
            </a:r>
            <a:r>
              <a:rPr lang="zh-TW" altLang="en-US" dirty="0" smtClean="0">
                <a:latin typeface="微软雅黑"/>
                <a:ea typeface="微软雅黑"/>
                <a:cs typeface="微软雅黑"/>
              </a:rPr>
              <a:t>）</a:t>
            </a:r>
            <a:endParaRPr lang="en-US" altLang="zh-TW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800" dirty="0" smtClean="0"/>
              <a:t>类似于</a:t>
            </a:r>
            <a:r>
              <a:rPr lang="zh-TW" altLang="en-US" sz="2800" dirty="0"/>
              <a:t>原来的</a:t>
            </a:r>
            <a:r>
              <a:rPr lang="en-US" altLang="zh-TW" sz="2800" dirty="0" err="1"/>
              <a:t>NSURLConnection</a:t>
            </a:r>
            <a:r>
              <a:rPr lang="zh-TW" altLang="en-US" sz="2800" dirty="0" smtClean="0"/>
              <a:t>，可以使用缓存</a:t>
            </a:r>
            <a:r>
              <a:rPr lang="zh-TW" altLang="en-US" sz="2800" dirty="0"/>
              <a:t>的</a:t>
            </a:r>
            <a:r>
              <a:rPr lang="en-US" altLang="zh-TW" sz="2800" dirty="0"/>
              <a:t>Cache</a:t>
            </a:r>
            <a:r>
              <a:rPr lang="zh-TW" altLang="en-US" sz="2800" dirty="0"/>
              <a:t>，</a:t>
            </a:r>
            <a:r>
              <a:rPr lang="en-US" altLang="zh-TW" sz="2800" dirty="0"/>
              <a:t>Cookie</a:t>
            </a:r>
            <a:r>
              <a:rPr lang="zh-TW" altLang="en-US" sz="2800" dirty="0"/>
              <a:t>，</a:t>
            </a:r>
            <a:r>
              <a:rPr lang="zh-TW" altLang="en-US" sz="2800" dirty="0" smtClean="0"/>
              <a:t>鉴权</a:t>
            </a:r>
            <a:r>
              <a:rPr lang="zh-CN" altLang="en-US" sz="2800" dirty="0" smtClean="0"/>
              <a:t>。</a:t>
            </a:r>
            <a:endParaRPr lang="en-US" altLang="zh-TW" sz="28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TW" dirty="0" smtClean="0">
                <a:latin typeface="微软雅黑"/>
                <a:ea typeface="微软雅黑"/>
                <a:cs typeface="微软雅黑"/>
              </a:rPr>
              <a:t>2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、</a:t>
            </a:r>
            <a:r>
              <a:rPr lang="zh-TW" altLang="en-US" dirty="0" smtClean="0">
                <a:latin typeface="微软雅黑"/>
                <a:ea typeface="微软雅黑"/>
                <a:cs typeface="微软雅黑"/>
              </a:rPr>
              <a:t>及时</a:t>
            </a:r>
            <a:r>
              <a:rPr lang="zh-TW" altLang="en-US" dirty="0">
                <a:latin typeface="微软雅黑"/>
                <a:ea typeface="微软雅黑"/>
                <a:cs typeface="微软雅黑"/>
              </a:rPr>
              <a:t>模式（</a:t>
            </a:r>
            <a:r>
              <a:rPr lang="en-US" altLang="zh-TW" dirty="0">
                <a:latin typeface="微软雅黑"/>
                <a:ea typeface="微软雅黑"/>
                <a:cs typeface="微软雅黑"/>
              </a:rPr>
              <a:t>ephemeral</a:t>
            </a:r>
            <a:r>
              <a:rPr lang="zh-TW" altLang="en-US" dirty="0" smtClean="0">
                <a:latin typeface="微软雅黑"/>
                <a:ea typeface="微软雅黑"/>
                <a:cs typeface="微软雅黑"/>
              </a:rPr>
              <a:t>）</a:t>
            </a:r>
            <a:endParaRPr lang="en-US" altLang="zh-TW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800" dirty="0" smtClean="0"/>
              <a:t>不使用缓存</a:t>
            </a:r>
            <a:r>
              <a:rPr lang="zh-TW" altLang="en-US" sz="2800" dirty="0"/>
              <a:t>的</a:t>
            </a:r>
            <a:r>
              <a:rPr lang="en-US" altLang="zh-TW" sz="2800" dirty="0"/>
              <a:t>Cache</a:t>
            </a:r>
            <a:r>
              <a:rPr lang="zh-TW" altLang="en-US" sz="2800" dirty="0"/>
              <a:t>，</a:t>
            </a:r>
            <a:r>
              <a:rPr lang="en-US" altLang="zh-TW" sz="2800" dirty="0"/>
              <a:t>Cookie</a:t>
            </a:r>
            <a:r>
              <a:rPr lang="zh-TW" altLang="en-US" sz="2800" dirty="0"/>
              <a:t>，鉴权</a:t>
            </a:r>
            <a:r>
              <a:rPr lang="zh-TW" altLang="en-US" sz="2800" dirty="0" smtClean="0"/>
              <a:t>。</a:t>
            </a:r>
            <a:endParaRPr lang="zh-TW" altLang="en-US" sz="2800" dirty="0">
              <a:latin typeface="微软雅黑"/>
              <a:ea typeface="微软雅黑"/>
              <a:cs typeface="微软雅黑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TW" dirty="0" smtClean="0">
                <a:latin typeface="微软雅黑"/>
                <a:ea typeface="微软雅黑"/>
                <a:cs typeface="微软雅黑"/>
              </a:rPr>
              <a:t>3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、</a:t>
            </a:r>
            <a:r>
              <a:rPr lang="zh-TW" altLang="en-US" dirty="0" smtClean="0">
                <a:latin typeface="微软雅黑"/>
                <a:ea typeface="微软雅黑"/>
                <a:cs typeface="微软雅黑"/>
              </a:rPr>
              <a:t>后</a:t>
            </a:r>
            <a:r>
              <a:rPr lang="zh-TW" altLang="en-US" dirty="0">
                <a:latin typeface="微软雅黑"/>
                <a:ea typeface="微软雅黑"/>
                <a:cs typeface="微软雅黑"/>
              </a:rPr>
              <a:t>台模式（</a:t>
            </a:r>
            <a:r>
              <a:rPr lang="en-US" altLang="zh-TW" dirty="0">
                <a:latin typeface="微软雅黑"/>
                <a:ea typeface="微软雅黑"/>
                <a:cs typeface="微软雅黑"/>
              </a:rPr>
              <a:t>background</a:t>
            </a:r>
            <a:r>
              <a:rPr lang="zh-TW" altLang="en-US" dirty="0" smtClean="0">
                <a:latin typeface="微软雅黑"/>
                <a:ea typeface="微软雅黑"/>
                <a:cs typeface="微软雅黑"/>
              </a:rPr>
              <a:t>）</a:t>
            </a:r>
            <a:endParaRPr lang="en-US" altLang="zh-TW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在后台</a:t>
            </a:r>
            <a:r>
              <a:rPr lang="zh-TW" altLang="en-US" dirty="0" smtClean="0"/>
              <a:t>完成上传下载</a:t>
            </a:r>
            <a:r>
              <a:rPr lang="zh-CN" altLang="en-US" dirty="0" smtClean="0"/>
              <a:t>。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15598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NSURLSessionTask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" name="内容占位符 4" descr="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325" b="-7325"/>
          <a:stretch>
            <a:fillRect/>
          </a:stretch>
        </p:blipFill>
        <p:spPr/>
      </p:pic>
      <p:sp>
        <p:nvSpPr>
          <p:cNvPr id="7" name="文本框 6"/>
          <p:cNvSpPr txBox="1"/>
          <p:nvPr/>
        </p:nvSpPr>
        <p:spPr>
          <a:xfrm>
            <a:off x="1497544" y="382948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6600"/>
                </a:solidFill>
                <a:latin typeface="微软雅黑"/>
                <a:ea typeface="微软雅黑"/>
                <a:cs typeface="微软雅黑"/>
              </a:rPr>
              <a:t>加载数据会话任务</a:t>
            </a:r>
            <a:endParaRPr kumimoji="1" lang="zh-CN" altLang="en-US" dirty="0">
              <a:solidFill>
                <a:srgbClr val="FF66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60384" y="5195188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6600"/>
                </a:solidFill>
                <a:latin typeface="微软雅黑"/>
                <a:ea typeface="微软雅黑"/>
                <a:cs typeface="微软雅黑"/>
              </a:rPr>
              <a:t>上传文件会话任务</a:t>
            </a:r>
            <a:endParaRPr kumimoji="1" lang="zh-CN" altLang="en-US" dirty="0">
              <a:solidFill>
                <a:srgbClr val="FF66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30748" y="3829485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6600"/>
                </a:solidFill>
                <a:latin typeface="微软雅黑"/>
                <a:ea typeface="微软雅黑"/>
                <a:cs typeface="微软雅黑"/>
              </a:rPr>
              <a:t>下载文件会话任务</a:t>
            </a:r>
            <a:endParaRPr kumimoji="1" lang="zh-CN" altLang="en-US" dirty="0">
              <a:solidFill>
                <a:srgbClr val="FF66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49822" y="4586773"/>
            <a:ext cx="3466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iOS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 9.0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中新增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NSURLSessionStreamTask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流数据会话任务</a:t>
            </a:r>
            <a:endParaRPr kumimoji="1" lang="zh-CN" altLang="en-US" sz="2000" b="1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23962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NSURLSession</a:t>
            </a:r>
            <a:r>
              <a:rPr lang="en-US" altLang="zh-CN" dirty="0" err="1" smtClean="0">
                <a:latin typeface="微软雅黑"/>
                <a:ea typeface="微软雅黑"/>
                <a:cs typeface="微软雅黑"/>
              </a:rPr>
              <a:t>Configuration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ctr">
              <a:lnSpc>
                <a:spcPct val="110000"/>
              </a:lnSpc>
              <a:buNone/>
            </a:pP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 algn="ctr">
              <a:lnSpc>
                <a:spcPct val="110000"/>
              </a:lnSpc>
              <a:buNone/>
            </a:pP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pPr marL="0" indent="0" algn="ctr">
              <a:lnSpc>
                <a:spcPct val="110000"/>
              </a:lnSpc>
              <a:buNone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用于设置会话的工作模式和网络配置。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pPr marL="0" indent="0" algn="ctr">
              <a:lnSpc>
                <a:spcPct val="110000"/>
              </a:lnSpc>
              <a:buNone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代码角度介绍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73286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NSURLSession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学习地址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https</a:t>
            </a:r>
            <a:r>
              <a:rPr kumimoji="1" lang="en-US" altLang="zh-CN" dirty="0"/>
              <a:t>://</a:t>
            </a:r>
            <a:r>
              <a:rPr kumimoji="1" lang="en-US" altLang="zh-CN" dirty="0" err="1"/>
              <a:t>developer.apple.com</a:t>
            </a:r>
            <a:r>
              <a:rPr kumimoji="1" lang="en-US" altLang="zh-CN" dirty="0"/>
              <a:t>/library/</a:t>
            </a:r>
            <a:r>
              <a:rPr kumimoji="1" lang="en-US" altLang="zh-CN" dirty="0" err="1"/>
              <a:t>ios</a:t>
            </a:r>
            <a:r>
              <a:rPr kumimoji="1" lang="en-US" altLang="zh-CN" dirty="0"/>
              <a:t>/documentation/Foundation/Reference/</a:t>
            </a:r>
            <a:r>
              <a:rPr kumimoji="1" lang="en-US" altLang="zh-CN" dirty="0" err="1"/>
              <a:t>NSURLSession_class</a:t>
            </a:r>
            <a:r>
              <a:rPr kumimoji="1" lang="en-US" altLang="zh-CN" dirty="0"/>
              <a:t>/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6322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需要知道的三个对象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 err="1" smtClean="0">
                <a:latin typeface="微软雅黑"/>
                <a:ea typeface="微软雅黑"/>
                <a:cs typeface="微软雅黑"/>
              </a:rPr>
              <a:t>NSURLCache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200000"/>
              </a:lnSpc>
            </a:pPr>
            <a:r>
              <a:rPr lang="en-US" altLang="zh-CN" dirty="0" err="1" smtClean="0">
                <a:latin typeface="微软雅黑"/>
                <a:ea typeface="微软雅黑"/>
                <a:cs typeface="微软雅黑"/>
              </a:rPr>
              <a:t>NSHTTPCookieStorage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200000"/>
              </a:lnSpc>
            </a:pPr>
            <a:r>
              <a:rPr lang="en-US" altLang="zh-CN" dirty="0" err="1">
                <a:latin typeface="微软雅黑"/>
                <a:ea typeface="微软雅黑"/>
                <a:cs typeface="微软雅黑"/>
              </a:rPr>
              <a:t>NSURLCredentialStorage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182676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zh-CN" sz="4400" dirty="0" smtClean="0">
              <a:latin typeface="微软雅黑"/>
              <a:ea typeface="微软雅黑"/>
              <a:cs typeface="微软雅黑"/>
            </a:endParaRPr>
          </a:p>
          <a:p>
            <a:pPr marL="0" indent="0" algn="ctr">
              <a:buNone/>
            </a:pPr>
            <a:endParaRPr kumimoji="1" lang="en-US" altLang="zh-CN" sz="4400" dirty="0">
              <a:latin typeface="微软雅黑"/>
              <a:ea typeface="微软雅黑"/>
              <a:cs typeface="微软雅黑"/>
            </a:endParaRPr>
          </a:p>
          <a:p>
            <a:pPr marL="0" indent="0" algn="ctr">
              <a:buNone/>
            </a:pPr>
            <a:r>
              <a:rPr kumimoji="1" lang="zh-CN" altLang="en-US" sz="4400" dirty="0" smtClean="0">
                <a:latin typeface="微软雅黑"/>
                <a:ea typeface="微软雅黑"/>
                <a:cs typeface="微软雅黑"/>
              </a:rPr>
              <a:t>从</a:t>
            </a:r>
            <a:r>
              <a:rPr kumimoji="1" lang="en-US" altLang="zh-CN" sz="4400" dirty="0" smtClean="0">
                <a:latin typeface="微软雅黑"/>
                <a:ea typeface="微软雅黑"/>
                <a:cs typeface="微软雅黑"/>
              </a:rPr>
              <a:t>HTTP</a:t>
            </a:r>
            <a:r>
              <a:rPr kumimoji="1" lang="zh-CN" altLang="en-US" sz="4400" dirty="0" smtClean="0">
                <a:latin typeface="微软雅黑"/>
                <a:ea typeface="微软雅黑"/>
                <a:cs typeface="微软雅黑"/>
              </a:rPr>
              <a:t>基础开始</a:t>
            </a:r>
            <a:endParaRPr kumimoji="1" lang="zh-CN" altLang="en-US" sz="44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95650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zh-CN" sz="4400" dirty="0" smtClean="0">
              <a:latin typeface="微软雅黑"/>
              <a:ea typeface="微软雅黑"/>
              <a:cs typeface="微软雅黑"/>
            </a:endParaRPr>
          </a:p>
          <a:p>
            <a:pPr marL="0" indent="0" algn="ctr">
              <a:buNone/>
            </a:pPr>
            <a:endParaRPr kumimoji="1" lang="en-US" altLang="zh-CN" sz="4400" dirty="0">
              <a:latin typeface="微软雅黑"/>
              <a:ea typeface="微软雅黑"/>
              <a:cs typeface="微软雅黑"/>
            </a:endParaRPr>
          </a:p>
          <a:p>
            <a:pPr marL="0" indent="0" algn="ctr">
              <a:buNone/>
            </a:pPr>
            <a:r>
              <a:rPr kumimoji="1" lang="en-US" altLang="zh-CN" sz="4400" dirty="0" smtClean="0">
                <a:latin typeface="微软雅黑"/>
                <a:ea typeface="微软雅黑"/>
                <a:cs typeface="微软雅黑"/>
              </a:rPr>
              <a:t>HTTP</a:t>
            </a:r>
            <a:r>
              <a:rPr kumimoji="1" lang="zh-CN" altLang="en-US" sz="4400" dirty="0" smtClean="0">
                <a:latin typeface="微软雅黑"/>
                <a:ea typeface="微软雅黑"/>
                <a:cs typeface="微软雅黑"/>
              </a:rPr>
              <a:t>请求注意事项</a:t>
            </a:r>
            <a:endParaRPr kumimoji="1" lang="zh-CN" altLang="en-US" sz="44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07097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请求超时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网络请求一定要考虑超时时间，规避长时间等待；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lnSpc>
                <a:spcPct val="110000"/>
              </a:lnSpc>
              <a:buNone/>
            </a:pP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在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NSURLRequest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或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NSMutableRequest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中设置</a:t>
            </a:r>
            <a:r>
              <a:rPr lang="en-US" altLang="zh-CN" dirty="0" err="1" smtClean="0">
                <a:latin typeface="微软雅黑"/>
                <a:ea typeface="微软雅黑"/>
                <a:cs typeface="微软雅黑"/>
              </a:rPr>
              <a:t>timeoutInterval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属性；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一般超时时间设置为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15s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～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20s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体验较佳。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845467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 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苹果原生的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HTTP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缓存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策略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5387" y="1600200"/>
            <a:ext cx="8662986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3600" dirty="0" err="1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cachePolicy</a:t>
            </a:r>
            <a:r>
              <a:rPr lang="zh-CN" altLang="en-US" sz="3600" dirty="0" smtClean="0">
                <a:latin typeface="微软雅黑"/>
                <a:ea typeface="微软雅黑"/>
                <a:cs typeface="微软雅黑"/>
              </a:rPr>
              <a:t>属性设置（从服务器读取是否缓存）：</a:t>
            </a:r>
            <a:endParaRPr lang="en-US" altLang="zh-CN" sz="36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lang="en-US" altLang="zh-CN" sz="2900" dirty="0" err="1" smtClean="0">
                <a:latin typeface="微软雅黑"/>
                <a:ea typeface="微软雅黑"/>
                <a:cs typeface="微软雅黑"/>
              </a:rPr>
              <a:t>typedef</a:t>
            </a:r>
            <a:r>
              <a:rPr lang="en-US" altLang="zh-CN" sz="29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2900" dirty="0">
                <a:latin typeface="微软雅黑"/>
                <a:ea typeface="微软雅黑"/>
                <a:cs typeface="微软雅黑"/>
              </a:rPr>
              <a:t>NS_ENUM(</a:t>
            </a:r>
            <a:r>
              <a:rPr lang="en-US" altLang="zh-CN" sz="2900" dirty="0" err="1">
                <a:latin typeface="微软雅黑"/>
                <a:ea typeface="微软雅黑"/>
                <a:cs typeface="微软雅黑"/>
              </a:rPr>
              <a:t>NSUInteger</a:t>
            </a:r>
            <a:r>
              <a:rPr lang="en-US" altLang="zh-CN" sz="2900" dirty="0">
                <a:latin typeface="微软雅黑"/>
                <a:ea typeface="微软雅黑"/>
                <a:cs typeface="微软雅黑"/>
              </a:rPr>
              <a:t>, </a:t>
            </a:r>
            <a:r>
              <a:rPr lang="en-US" altLang="zh-CN" sz="2900" dirty="0" err="1">
                <a:latin typeface="微软雅黑"/>
                <a:ea typeface="微软雅黑"/>
                <a:cs typeface="微软雅黑"/>
              </a:rPr>
              <a:t>NSURLRequestCachePolicy</a:t>
            </a:r>
            <a:r>
              <a:rPr lang="en-US" altLang="zh-CN" sz="2900" dirty="0">
                <a:latin typeface="微软雅黑"/>
                <a:ea typeface="微软雅黑"/>
                <a:cs typeface="微软雅黑"/>
              </a:rPr>
              <a:t>)</a:t>
            </a:r>
          </a:p>
          <a:p>
            <a:pPr marL="0" indent="0">
              <a:buNone/>
            </a:pPr>
            <a:r>
              <a:rPr lang="en-US" altLang="zh-CN" sz="2900" dirty="0">
                <a:latin typeface="微软雅黑"/>
                <a:ea typeface="微软雅黑"/>
                <a:cs typeface="微软雅黑"/>
              </a:rPr>
              <a:t>{</a:t>
            </a:r>
          </a:p>
          <a:p>
            <a:pPr marL="0" indent="0">
              <a:buNone/>
            </a:pPr>
            <a:r>
              <a:rPr lang="en-US" altLang="zh-CN" sz="2900" dirty="0">
                <a:latin typeface="微软雅黑"/>
                <a:ea typeface="微软雅黑"/>
                <a:cs typeface="微软雅黑"/>
              </a:rPr>
              <a:t>    </a:t>
            </a:r>
            <a:r>
              <a:rPr lang="en-US" altLang="zh-CN" sz="2900" dirty="0" err="1">
                <a:latin typeface="微软雅黑"/>
                <a:ea typeface="微软雅黑"/>
                <a:cs typeface="微软雅黑"/>
              </a:rPr>
              <a:t>NSURLRequestUseProtocolCachePolicy</a:t>
            </a:r>
            <a:r>
              <a:rPr lang="en-US" altLang="zh-CN" sz="2900" dirty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2900" dirty="0" smtClean="0">
                <a:latin typeface="微软雅黑"/>
                <a:ea typeface="微软雅黑"/>
                <a:cs typeface="微软雅黑"/>
              </a:rPr>
              <a:t>,</a:t>
            </a:r>
            <a:endParaRPr lang="en-US" altLang="zh-CN" sz="2900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lang="en-US" altLang="zh-CN" sz="2900" dirty="0">
                <a:latin typeface="微软雅黑"/>
                <a:ea typeface="微软雅黑"/>
                <a:cs typeface="微软雅黑"/>
              </a:rPr>
              <a:t>    </a:t>
            </a:r>
            <a:r>
              <a:rPr lang="en-US" altLang="zh-CN" sz="2900" dirty="0" err="1" smtClean="0">
                <a:latin typeface="微软雅黑"/>
                <a:ea typeface="微软雅黑"/>
                <a:cs typeface="微软雅黑"/>
              </a:rPr>
              <a:t>NSURLRequestReloadIgnoringLocalCacheData</a:t>
            </a:r>
            <a:r>
              <a:rPr lang="en-US" altLang="zh-CN" sz="2900" dirty="0" smtClean="0">
                <a:latin typeface="微软雅黑"/>
                <a:ea typeface="微软雅黑"/>
                <a:cs typeface="微软雅黑"/>
              </a:rPr>
              <a:t>,</a:t>
            </a:r>
            <a:endParaRPr lang="en-US" altLang="zh-CN" sz="2900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lang="en-US" altLang="zh-CN" sz="2900" dirty="0">
                <a:latin typeface="微软雅黑"/>
                <a:ea typeface="微软雅黑"/>
                <a:cs typeface="微软雅黑"/>
              </a:rPr>
              <a:t>  </a:t>
            </a:r>
            <a:r>
              <a:rPr lang="en-US" altLang="zh-CN" sz="2900" dirty="0" smtClean="0">
                <a:latin typeface="微软雅黑"/>
                <a:ea typeface="微软雅黑"/>
                <a:cs typeface="微软雅黑"/>
              </a:rPr>
              <a:t>  </a:t>
            </a:r>
            <a:r>
              <a:rPr lang="en-US" altLang="zh-CN" sz="2900" dirty="0" err="1" smtClean="0">
                <a:latin typeface="微软雅黑"/>
                <a:ea typeface="微软雅黑"/>
                <a:cs typeface="微软雅黑"/>
              </a:rPr>
              <a:t>NSURLRequestReloadIgnoringLocalAndRemoteCacheData</a:t>
            </a:r>
            <a:r>
              <a:rPr lang="en-US" altLang="zh-CN" sz="2900" dirty="0" smtClean="0">
                <a:latin typeface="微软雅黑"/>
                <a:ea typeface="微软雅黑"/>
                <a:cs typeface="微软雅黑"/>
              </a:rPr>
              <a:t>, </a:t>
            </a:r>
            <a:endParaRPr lang="en-US" altLang="zh-CN" sz="2900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lang="en-US" altLang="zh-CN" sz="2900" dirty="0">
                <a:latin typeface="微软雅黑"/>
                <a:ea typeface="微软雅黑"/>
                <a:cs typeface="微软雅黑"/>
              </a:rPr>
              <a:t>    </a:t>
            </a:r>
            <a:r>
              <a:rPr lang="en-US" altLang="zh-CN" sz="2900" dirty="0" err="1" smtClean="0">
                <a:latin typeface="微软雅黑"/>
                <a:ea typeface="微软雅黑"/>
                <a:cs typeface="微软雅黑"/>
              </a:rPr>
              <a:t>NSURLRequestReloadIgnoringCacheData</a:t>
            </a:r>
            <a:r>
              <a:rPr lang="en-US" altLang="zh-CN" sz="2900" dirty="0" smtClean="0">
                <a:latin typeface="微软雅黑"/>
                <a:ea typeface="微软雅黑"/>
                <a:cs typeface="微软雅黑"/>
              </a:rPr>
              <a:t>,</a:t>
            </a:r>
            <a:endParaRPr lang="en-US" altLang="zh-CN" sz="2900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lang="en-US" altLang="zh-CN" sz="2900" dirty="0">
                <a:latin typeface="微软雅黑"/>
                <a:ea typeface="微软雅黑"/>
                <a:cs typeface="微软雅黑"/>
              </a:rPr>
              <a:t>    </a:t>
            </a:r>
            <a:r>
              <a:rPr lang="en-US" altLang="zh-CN" sz="2900" dirty="0" err="1" smtClean="0">
                <a:latin typeface="微软雅黑"/>
                <a:ea typeface="微软雅黑"/>
                <a:cs typeface="微软雅黑"/>
              </a:rPr>
              <a:t>NSURLRequestReturnCacheDataElseLoad</a:t>
            </a:r>
            <a:r>
              <a:rPr lang="en-US" altLang="zh-CN" sz="2900" dirty="0" smtClean="0">
                <a:latin typeface="微软雅黑"/>
                <a:ea typeface="微软雅黑"/>
                <a:cs typeface="微软雅黑"/>
              </a:rPr>
              <a:t>,</a:t>
            </a:r>
            <a:endParaRPr lang="en-US" altLang="zh-CN" sz="2900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lang="en-US" altLang="zh-CN" sz="2900" dirty="0">
                <a:latin typeface="微软雅黑"/>
                <a:ea typeface="微软雅黑"/>
                <a:cs typeface="微软雅黑"/>
              </a:rPr>
              <a:t>    </a:t>
            </a:r>
            <a:r>
              <a:rPr lang="en-US" altLang="zh-CN" sz="2900" dirty="0" err="1">
                <a:latin typeface="微软雅黑"/>
                <a:ea typeface="微软雅黑"/>
                <a:cs typeface="微软雅黑"/>
              </a:rPr>
              <a:t>NSURLRequestReturnCacheDataDontLoad</a:t>
            </a:r>
            <a:r>
              <a:rPr lang="en-US" altLang="zh-CN" sz="2900" dirty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2900" dirty="0" smtClean="0">
                <a:latin typeface="微软雅黑"/>
                <a:ea typeface="微软雅黑"/>
                <a:cs typeface="微软雅黑"/>
              </a:rPr>
              <a:t>,</a:t>
            </a:r>
            <a:endParaRPr lang="en-US" altLang="zh-CN" sz="2900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lang="en-US" altLang="zh-CN" sz="2900" dirty="0">
                <a:latin typeface="微软雅黑"/>
                <a:ea typeface="微软雅黑"/>
                <a:cs typeface="微软雅黑"/>
              </a:rPr>
              <a:t>    </a:t>
            </a:r>
            <a:r>
              <a:rPr lang="en-US" altLang="zh-CN" sz="2900" dirty="0" err="1" smtClean="0">
                <a:latin typeface="微软雅黑"/>
                <a:ea typeface="微软雅黑"/>
                <a:cs typeface="微软雅黑"/>
              </a:rPr>
              <a:t>NSURLRequestReloadRevalidatingCacheData</a:t>
            </a:r>
            <a:endParaRPr lang="en-US" altLang="zh-CN" sz="29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lang="en-US" altLang="zh-CN" sz="2900" dirty="0" smtClean="0">
                <a:latin typeface="微软雅黑"/>
                <a:ea typeface="微软雅黑"/>
                <a:cs typeface="微软雅黑"/>
              </a:rPr>
              <a:t>}</a:t>
            </a:r>
            <a:r>
              <a:rPr lang="en-US" altLang="zh-CN" sz="2900" dirty="0">
                <a:latin typeface="微软雅黑"/>
                <a:ea typeface="微软雅黑"/>
                <a:cs typeface="微软雅黑"/>
              </a:rPr>
              <a:t>;</a:t>
            </a:r>
            <a:endParaRPr kumimoji="1" lang="zh-CN" altLang="en-US" sz="29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265973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/>
                <a:ea typeface="微软雅黑"/>
                <a:cs typeface="微软雅黑"/>
              </a:rPr>
              <a:t>iOS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中发送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HTTP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请求的方案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lnSpc>
                <a:spcPct val="200000"/>
              </a:lnSpc>
              <a:buNone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（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1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）苹果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原生（自带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）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（</a:t>
            </a:r>
            <a:r>
              <a:rPr lang="zh-CN" altLang="zh-CN" dirty="0">
                <a:latin typeface="微软雅黑"/>
                <a:ea typeface="微软雅黑"/>
                <a:cs typeface="微软雅黑"/>
              </a:rPr>
              <a:t>2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）第三方框架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962469" y="3053805"/>
            <a:ext cx="822960" cy="66548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486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/>
                <a:ea typeface="微软雅黑"/>
                <a:cs typeface="微软雅黑"/>
              </a:rPr>
              <a:t>iOS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中发送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HTTP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请求的方案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（</a:t>
            </a:r>
            <a:r>
              <a:rPr lang="zh-CN" altLang="zh-CN" dirty="0">
                <a:latin typeface="微软雅黑"/>
                <a:ea typeface="微软雅黑"/>
                <a:cs typeface="微软雅黑"/>
              </a:rPr>
              <a:t>2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）第三方框架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 smtClean="0">
                <a:latin typeface="微软雅黑"/>
                <a:ea typeface="微软雅黑"/>
                <a:cs typeface="微软雅黑"/>
              </a:rPr>
              <a:t>ASIHttpRequest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（停止更新）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 smtClean="0">
                <a:latin typeface="微软雅黑"/>
                <a:ea typeface="微软雅黑"/>
                <a:cs typeface="微软雅黑"/>
              </a:rPr>
              <a:t>AFNetworking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（推荐）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 smtClean="0">
                <a:latin typeface="微软雅黑"/>
                <a:ea typeface="微软雅黑"/>
                <a:cs typeface="微软雅黑"/>
              </a:rPr>
              <a:t>SDWebImage</a:t>
            </a:r>
            <a:r>
              <a:rPr lang="zh-CN" altLang="zh-CN" dirty="0" smtClean="0">
                <a:latin typeface="微软雅黑"/>
                <a:ea typeface="微软雅黑"/>
                <a:cs typeface="微软雅黑"/>
              </a:rPr>
              <a:t>（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推荐）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761876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第三方框架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 algn="ctr">
              <a:buNone/>
            </a:pP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marL="0" indent="0" algn="ctr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 algn="ctr">
              <a:buNone/>
            </a:pPr>
            <a:r>
              <a:rPr lang="en-US" altLang="zh-CN" dirty="0" err="1" smtClean="0">
                <a:latin typeface="微软雅黑"/>
                <a:ea typeface="微软雅黑"/>
                <a:cs typeface="微软雅黑"/>
              </a:rPr>
              <a:t>AFNetworking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3288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第三方框架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 algn="ctr">
              <a:buNone/>
            </a:pP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marL="0" indent="0" algn="ctr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 algn="ctr">
              <a:buNone/>
            </a:pPr>
            <a:r>
              <a:rPr lang="en-US" altLang="zh-CN" dirty="0" err="1" smtClean="0">
                <a:latin typeface="微软雅黑"/>
                <a:ea typeface="微软雅黑"/>
                <a:cs typeface="微软雅黑"/>
              </a:rPr>
              <a:t>SDWebImage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5297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网络监测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Reachablity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提前知道有网和无网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区分网络环境3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G/4G/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WiFi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官方：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kumimoji="1" lang="en-US" altLang="zh-CN" dirty="0" smtClean="0"/>
              <a:t>https</a:t>
            </a:r>
            <a:r>
              <a:rPr kumimoji="1" lang="en-US" altLang="zh-CN" dirty="0"/>
              <a:t>://</a:t>
            </a:r>
            <a:r>
              <a:rPr kumimoji="1" lang="en-US" altLang="zh-CN" dirty="0" err="1"/>
              <a:t>developer.apple.com</a:t>
            </a:r>
            <a:r>
              <a:rPr kumimoji="1" lang="en-US" altLang="zh-CN" dirty="0"/>
              <a:t>/library/</a:t>
            </a:r>
            <a:r>
              <a:rPr kumimoji="1" lang="en-US" altLang="zh-CN" dirty="0" err="1"/>
              <a:t>ios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samplecode</a:t>
            </a:r>
            <a:r>
              <a:rPr kumimoji="1" lang="en-US" altLang="zh-CN" dirty="0"/>
              <a:t>/Reachability/Introduction/</a:t>
            </a:r>
            <a:r>
              <a:rPr kumimoji="1" lang="en-US" altLang="zh-CN" dirty="0" err="1" smtClean="0"/>
              <a:t>Intro.html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常用：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kumimoji="1" lang="en-US" altLang="zh-CN" dirty="0" err="1" smtClean="0"/>
              <a:t>AFNetworking</a:t>
            </a:r>
            <a:r>
              <a:rPr kumimoji="1" lang="zh-CN" altLang="en-US" dirty="0" smtClean="0"/>
              <a:t>的</a:t>
            </a:r>
            <a:r>
              <a:rPr lang="en-US" altLang="zh-CN" dirty="0" err="1"/>
              <a:t>AFNetworkReachabilityManager.h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8813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zh-CN" sz="4400" dirty="0" smtClean="0">
              <a:latin typeface="微软雅黑"/>
              <a:ea typeface="微软雅黑"/>
              <a:cs typeface="微软雅黑"/>
            </a:endParaRPr>
          </a:p>
          <a:p>
            <a:pPr marL="0" indent="0" algn="ctr">
              <a:buNone/>
            </a:pPr>
            <a:endParaRPr kumimoji="1" lang="en-US" altLang="zh-CN" sz="4400" dirty="0">
              <a:latin typeface="微软雅黑"/>
              <a:ea typeface="微软雅黑"/>
              <a:cs typeface="微软雅黑"/>
            </a:endParaRPr>
          </a:p>
          <a:p>
            <a:pPr marL="0" indent="0" algn="ctr">
              <a:buNone/>
            </a:pPr>
            <a:r>
              <a:rPr kumimoji="1" lang="zh-CN" altLang="en-US" sz="4400" dirty="0" smtClean="0">
                <a:latin typeface="微软雅黑"/>
                <a:ea typeface="微软雅黑"/>
                <a:cs typeface="微软雅黑"/>
              </a:rPr>
              <a:t>安全协议－</a:t>
            </a:r>
            <a:r>
              <a:rPr kumimoji="1" lang="en-US" altLang="zh-CN" sz="4400" dirty="0" smtClean="0">
                <a:latin typeface="微软雅黑"/>
                <a:ea typeface="微软雅黑"/>
                <a:cs typeface="微软雅黑"/>
              </a:rPr>
              <a:t>HTTPS</a:t>
            </a:r>
            <a:endParaRPr kumimoji="1"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965288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HTTPS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内容占位符 3" descr="Screen Shot 2016-09-08 at 2.11.5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" r="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49699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先回顾下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URL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zh-TW" altLang="en-US" sz="2800" dirty="0" smtClean="0">
                <a:latin typeface="微软雅黑"/>
                <a:ea typeface="微软雅黑"/>
                <a:cs typeface="微软雅黑"/>
              </a:rPr>
              <a:t>统一资源定位符</a:t>
            </a:r>
            <a:r>
              <a:rPr lang="zh-CN" altLang="zh-TW" sz="2800" dirty="0" smtClean="0">
                <a:latin typeface="微软雅黑"/>
                <a:ea typeface="微软雅黑"/>
                <a:cs typeface="微软雅黑"/>
              </a:rPr>
              <a:t>，</a:t>
            </a:r>
            <a:r>
              <a:rPr lang="en-US" altLang="zh-CN" sz="2800" dirty="0" smtClean="0">
                <a:latin typeface="微软雅黑"/>
                <a:ea typeface="微软雅黑"/>
                <a:cs typeface="微软雅黑"/>
              </a:rPr>
              <a:t>WWW</a:t>
            </a: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上的资源唯一地址标识。</a:t>
            </a:r>
            <a:endParaRPr lang="en-US" altLang="zh-TW" sz="28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7200" y="2563168"/>
            <a:ext cx="8396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示例：</a:t>
            </a: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http</a:t>
            </a:r>
            <a:r>
              <a:rPr lang="en-US" altLang="zh-CN" sz="2400" dirty="0">
                <a:latin typeface="微软雅黑"/>
                <a:ea typeface="微软雅黑"/>
                <a:cs typeface="微软雅黑"/>
              </a:rPr>
              <a:t>:</a:t>
            </a: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//tianxiao100.com/</a:t>
            </a:r>
            <a:r>
              <a:rPr lang="en-US" altLang="zh-CN" sz="2400" dirty="0" err="1">
                <a:latin typeface="微软雅黑"/>
                <a:ea typeface="微软雅黑"/>
                <a:cs typeface="微软雅黑"/>
              </a:rPr>
              <a:t>search</a:t>
            </a:r>
            <a:r>
              <a:rPr lang="en-US" altLang="zh-CN" sz="2400" dirty="0" err="1" smtClean="0">
                <a:latin typeface="微软雅黑"/>
                <a:ea typeface="微软雅黑"/>
                <a:cs typeface="微软雅黑"/>
              </a:rPr>
              <a:t>?keyword</a:t>
            </a: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=1234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7200" y="2933153"/>
            <a:ext cx="7839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语法：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  <a:cs typeface="微软雅黑"/>
              </a:rPr>
              <a:t>协议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  <a:cs typeface="微软雅黑"/>
              </a:rPr>
              <a:t>: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  <a:cs typeface="微软雅黑"/>
              </a:rPr>
              <a:t>// hostname[:port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  <a:cs typeface="微软雅黑"/>
              </a:rPr>
              <a:t>]/path[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  <a:cs typeface="微软雅黑"/>
              </a:rPr>
              <a:t>?query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  <a:cs typeface="微软雅黑"/>
              </a:rPr>
              <a:t>]</a:t>
            </a:r>
            <a:endParaRPr kumimoji="1" lang="zh-CN" altLang="en-US" sz="2400" dirty="0">
              <a:solidFill>
                <a:schemeClr val="accent6">
                  <a:lumMod val="7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7200" y="3949281"/>
            <a:ext cx="839651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协议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：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r>
              <a:rPr lang="en-US" altLang="zh-CN" sz="2400" b="1" dirty="0" smtClean="0">
                <a:latin typeface="微软雅黑"/>
                <a:ea typeface="微软雅黑"/>
                <a:cs typeface="微软雅黑"/>
              </a:rPr>
              <a:t>http</a:t>
            </a:r>
            <a:r>
              <a:rPr lang="en-US" altLang="zh-CN" sz="2400" b="1" dirty="0">
                <a:latin typeface="微软雅黑"/>
                <a:ea typeface="微软雅黑"/>
                <a:cs typeface="微软雅黑"/>
              </a:rPr>
              <a:t>:</a:t>
            </a:r>
            <a:r>
              <a:rPr lang="en-US" altLang="zh-CN" sz="2400" b="1" dirty="0" smtClean="0">
                <a:latin typeface="微软雅黑"/>
                <a:ea typeface="微软雅黑"/>
                <a:cs typeface="微软雅黑"/>
              </a:rPr>
              <a:t>/</a:t>
            </a:r>
            <a:r>
              <a:rPr lang="en-US" altLang="zh-CN" sz="2400" b="1" dirty="0">
                <a:latin typeface="微软雅黑"/>
                <a:ea typeface="微软雅黑"/>
                <a:cs typeface="微软雅黑"/>
              </a:rPr>
              <a:t>/</a:t>
            </a: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（超文本传输协议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）</a:t>
            </a: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         ftp:/</a:t>
            </a:r>
            <a:r>
              <a:rPr lang="en-US" altLang="zh-CN" sz="2400" dirty="0">
                <a:latin typeface="微软雅黑"/>
                <a:ea typeface="微软雅黑"/>
                <a:cs typeface="微软雅黑"/>
              </a:rPr>
              <a:t>/</a:t>
            </a: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（文本传输协议） </a:t>
            </a:r>
          </a:p>
          <a:p>
            <a:r>
              <a:rPr lang="en-US" altLang="zh-CN" sz="2400" b="1" dirty="0" smtClean="0">
                <a:latin typeface="微软雅黑"/>
                <a:ea typeface="微软雅黑"/>
                <a:cs typeface="微软雅黑"/>
              </a:rPr>
              <a:t>https</a:t>
            </a:r>
            <a:r>
              <a:rPr lang="en-US" altLang="zh-CN" sz="2400" b="1" dirty="0">
                <a:latin typeface="微软雅黑"/>
                <a:ea typeface="微软雅黑"/>
                <a:cs typeface="微软雅黑"/>
              </a:rPr>
              <a:t>:</a:t>
            </a:r>
            <a:r>
              <a:rPr lang="en-US" altLang="zh-CN" sz="2400" b="1" dirty="0" smtClean="0">
                <a:latin typeface="微软雅黑"/>
                <a:ea typeface="微软雅黑"/>
                <a:cs typeface="微软雅黑"/>
              </a:rPr>
              <a:t>/</a:t>
            </a:r>
            <a:r>
              <a:rPr lang="en-US" altLang="zh-CN" sz="2400" b="1" dirty="0">
                <a:latin typeface="微软雅黑"/>
                <a:ea typeface="微软雅黑"/>
                <a:cs typeface="微软雅黑"/>
              </a:rPr>
              <a:t>/</a:t>
            </a: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（安全超文本传输协议） </a:t>
            </a: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file:/</a:t>
            </a:r>
            <a:r>
              <a:rPr lang="en-US" altLang="zh-CN" sz="2400" dirty="0">
                <a:latin typeface="微软雅黑"/>
                <a:ea typeface="微软雅黑"/>
                <a:cs typeface="微软雅黑"/>
              </a:rPr>
              <a:t>/</a:t>
            </a: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（本地文件协议）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154812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SSL / TLS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20000"/>
              </a:lnSpc>
              <a:buNone/>
            </a:pP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TLS v1.2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TLS v1.1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TLS v1.0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SSL v3.0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22324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fr-FR" altLang="zh-CN" dirty="0" err="1" smtClean="0">
                <a:latin typeface="微软雅黑"/>
                <a:ea typeface="微软雅黑"/>
                <a:cs typeface="微软雅黑"/>
              </a:rPr>
              <a:t>NSURLConnection</a:t>
            </a:r>
            <a:r>
              <a:rPr kumimoji="1" lang="zh-CN" altLang="fr-FR" dirty="0" smtClean="0">
                <a:latin typeface="微软雅黑"/>
                <a:ea typeface="微软雅黑"/>
                <a:cs typeface="微软雅黑"/>
              </a:rPr>
              <a:t>中处</a:t>
            </a:r>
            <a:r>
              <a:rPr kumimoji="1" lang="zh-CN" altLang="fr-FR" dirty="0">
                <a:latin typeface="微软雅黑"/>
                <a:ea typeface="微软雅黑"/>
                <a:cs typeface="微软雅黑"/>
              </a:rPr>
              <a:t>理</a:t>
            </a:r>
            <a:r>
              <a:rPr kumimoji="1" lang="fr-FR" altLang="zh-CN" dirty="0">
                <a:latin typeface="微软雅黑"/>
                <a:ea typeface="微软雅黑"/>
                <a:cs typeface="微软雅黑"/>
              </a:rPr>
              <a:t>SSL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内容占位符 3" descr="Screen Shot 2016-09-08 at 11.48.36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58" r="-42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190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fr-FR" altLang="zh-CN" dirty="0" err="1">
                <a:latin typeface="微软雅黑"/>
                <a:ea typeface="微软雅黑"/>
                <a:cs typeface="微软雅黑"/>
              </a:rPr>
              <a:t>NSURLConnection</a:t>
            </a:r>
            <a:r>
              <a:rPr kumimoji="1" lang="zh-CN" altLang="fr-FR" dirty="0">
                <a:latin typeface="微软雅黑"/>
                <a:ea typeface="微软雅黑"/>
                <a:cs typeface="微软雅黑"/>
              </a:rPr>
              <a:t>中处理</a:t>
            </a:r>
            <a:r>
              <a:rPr kumimoji="1" lang="fr-FR" altLang="zh-CN" dirty="0">
                <a:latin typeface="微软雅黑"/>
                <a:ea typeface="微软雅黑"/>
                <a:cs typeface="微软雅黑"/>
              </a:rPr>
              <a:t>SSL</a:t>
            </a:r>
            <a:endParaRPr kumimoji="1" lang="zh-CN" altLang="en-US" dirty="0"/>
          </a:p>
        </p:txBody>
      </p:sp>
      <p:pic>
        <p:nvPicPr>
          <p:cNvPr id="6" name="内容占位符 5" descr="Screen Shot 2016-09-08 at 12.20.0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52" b="-3152"/>
          <a:stretch>
            <a:fillRect/>
          </a:stretch>
        </p:blipFill>
        <p:spPr>
          <a:xfrm>
            <a:off x="457200" y="1998318"/>
            <a:ext cx="8229600" cy="4525963"/>
          </a:xfrm>
        </p:spPr>
      </p:pic>
      <p:sp>
        <p:nvSpPr>
          <p:cNvPr id="7" name="文本框 6"/>
          <p:cNvSpPr txBox="1"/>
          <p:nvPr/>
        </p:nvSpPr>
        <p:spPr>
          <a:xfrm>
            <a:off x="457200" y="168728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使用证书验证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57743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fr-FR" altLang="zh-CN" dirty="0" err="1" smtClean="0">
                <a:latin typeface="微软雅黑"/>
                <a:ea typeface="微软雅黑"/>
                <a:cs typeface="微软雅黑"/>
              </a:rPr>
              <a:t>NSURLSession</a:t>
            </a:r>
            <a:r>
              <a:rPr kumimoji="1" lang="zh-CN" altLang="fr-FR" dirty="0" smtClean="0">
                <a:latin typeface="微软雅黑"/>
                <a:ea typeface="微软雅黑"/>
                <a:cs typeface="微软雅黑"/>
              </a:rPr>
              <a:t>中处</a:t>
            </a:r>
            <a:r>
              <a:rPr kumimoji="1" lang="zh-CN" altLang="fr-FR" dirty="0">
                <a:latin typeface="微软雅黑"/>
                <a:ea typeface="微软雅黑"/>
                <a:cs typeface="微软雅黑"/>
              </a:rPr>
              <a:t>理</a:t>
            </a:r>
            <a:r>
              <a:rPr kumimoji="1" lang="fr-FR" altLang="zh-CN" dirty="0">
                <a:latin typeface="微软雅黑"/>
                <a:ea typeface="微软雅黑"/>
                <a:cs typeface="微软雅黑"/>
              </a:rPr>
              <a:t>SSL</a:t>
            </a:r>
            <a:endParaRPr kumimoji="1" lang="zh-CN" altLang="en-US" dirty="0"/>
          </a:p>
        </p:txBody>
      </p:sp>
      <p:pic>
        <p:nvPicPr>
          <p:cNvPr id="4" name="内容占位符 3" descr="Screen Shot 2016-09-08 at 11.48.05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728" b="-247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9728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AFNetworking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中处理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SSL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内容占位符 3" descr="Screen Shot 2016-09-08 at 12.24.1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410" b="-174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1372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微软雅黑"/>
                <a:ea typeface="微软雅黑"/>
                <a:cs typeface="微软雅黑"/>
              </a:rPr>
              <a:t>AFNetworking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中处理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SSL</a:t>
            </a:r>
            <a:endParaRPr kumimoji="1" lang="zh-CN" altLang="en-US" dirty="0"/>
          </a:p>
        </p:txBody>
      </p:sp>
      <p:pic>
        <p:nvPicPr>
          <p:cNvPr id="5" name="内容占位符 4" descr="Screen Shot 2016-09-08 at 1.37.3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8067" b="-138067"/>
          <a:stretch>
            <a:fillRect/>
          </a:stretch>
        </p:blipFill>
        <p:spPr/>
      </p:pic>
      <p:sp>
        <p:nvSpPr>
          <p:cNvPr id="6" name="文本框 5"/>
          <p:cNvSpPr txBox="1"/>
          <p:nvPr/>
        </p:nvSpPr>
        <p:spPr>
          <a:xfrm>
            <a:off x="457200" y="168728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使用证书验证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43423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/>
                <a:ea typeface="微软雅黑"/>
                <a:cs typeface="微软雅黑"/>
              </a:rPr>
              <a:t>AFSecurityPolicy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err="1" smtClean="0"/>
              <a:t>AFNetworking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的</a:t>
            </a:r>
            <a:r>
              <a:rPr lang="en-US" altLang="zh-CN" dirty="0" err="1" smtClean="0"/>
              <a:t>AFSecurityPolicy</a:t>
            </a:r>
            <a:r>
              <a:rPr lang="zh-CN" altLang="en-US" dirty="0" smtClean="0"/>
              <a:t>封装了证书验证</a:t>
            </a:r>
            <a:r>
              <a:rPr lang="zh-CN" altLang="en-US" dirty="0"/>
              <a:t>的过程，让用户可以轻易使用，除了去系统</a:t>
            </a:r>
            <a:r>
              <a:rPr lang="zh-CN" altLang="en-US" dirty="0" smtClean="0"/>
              <a:t>信任</a:t>
            </a:r>
            <a:r>
              <a:rPr lang="en-US" altLang="zh-CN" dirty="0" smtClean="0"/>
              <a:t>CA</a:t>
            </a:r>
            <a:r>
              <a:rPr lang="zh-CN" altLang="en-US" dirty="0" smtClean="0"/>
              <a:t>机构列表验证</a:t>
            </a:r>
            <a:r>
              <a:rPr lang="zh-CN" altLang="en-US" dirty="0"/>
              <a:t>，还</a:t>
            </a:r>
            <a:r>
              <a:rPr lang="zh-CN" altLang="en-US" dirty="0" smtClean="0"/>
              <a:t>支持</a:t>
            </a:r>
            <a:r>
              <a:rPr lang="is-IS" altLang="zh-CN" dirty="0" smtClean="0"/>
              <a:t>SSL</a:t>
            </a:r>
            <a:r>
              <a:rPr lang="is-IS" altLang="zh-CN" dirty="0"/>
              <a:t> Pinning</a:t>
            </a:r>
          </a:p>
          <a:p>
            <a:pPr marL="0" indent="0">
              <a:buNone/>
            </a:pPr>
            <a:r>
              <a:rPr lang="zh-CN" altLang="en-US" dirty="0"/>
              <a:t>方式的验证。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3454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/>
                <a:ea typeface="微软雅黑"/>
                <a:cs typeface="微软雅黑"/>
              </a:rPr>
              <a:t>AFSecurityPolicy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验证模式一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err="1"/>
              <a:t>AFSSLPinningModeNone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 </a:t>
            </a:r>
          </a:p>
          <a:p>
            <a:pPr marL="0" indent="0">
              <a:buNone/>
            </a:pPr>
            <a:r>
              <a:rPr kumimoji="1" lang="zh-CN" altLang="en-US" dirty="0"/>
              <a:t>这个模式表示不做</a:t>
            </a:r>
            <a:r>
              <a:rPr kumimoji="1" lang="en-US" altLang="zh-CN" dirty="0"/>
              <a:t>SSL pinning</a:t>
            </a:r>
            <a:r>
              <a:rPr kumimoji="1" lang="zh-CN" altLang="en-US" dirty="0"/>
              <a:t>，只跟浏览器一样在系统的信任机构列表里验证服务端返回的证书。若证书是信任机构签发的就会通过，若是自己服务器生成的证书，这里是不会通过的</a:t>
            </a:r>
          </a:p>
        </p:txBody>
      </p:sp>
    </p:spTree>
    <p:extLst>
      <p:ext uri="{BB962C8B-B14F-4D97-AF65-F5344CB8AC3E}">
        <p14:creationId xmlns:p14="http://schemas.microsoft.com/office/powerpoint/2010/main" val="2047423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/>
                <a:ea typeface="微软雅黑"/>
                <a:cs typeface="微软雅黑"/>
              </a:rPr>
              <a:t>AFSecurityPolicy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验证模式二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err="1"/>
              <a:t>AFSSLPinningModeCertificate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这个模式表示用证书绑定方式验证证书，需要客户端保存有服务端的证书拷贝，这里验证分两步，第一步验证证书的域名</a:t>
            </a:r>
            <a:r>
              <a:rPr kumimoji="1" lang="en-US" altLang="zh-CN" dirty="0"/>
              <a:t>/</a:t>
            </a:r>
            <a:r>
              <a:rPr kumimoji="1" lang="zh-CN" altLang="en-US" dirty="0"/>
              <a:t>有效期等信息，第二步是对比服务端返回的证书跟客户端返回的是否一致。</a:t>
            </a:r>
          </a:p>
        </p:txBody>
      </p:sp>
    </p:spTree>
    <p:extLst>
      <p:ext uri="{BB962C8B-B14F-4D97-AF65-F5344CB8AC3E}">
        <p14:creationId xmlns:p14="http://schemas.microsoft.com/office/powerpoint/2010/main" val="1122824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/>
                <a:ea typeface="微软雅黑"/>
                <a:cs typeface="微软雅黑"/>
              </a:rPr>
              <a:t>AFSecurityPolicy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验证模式三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dirty="0" err="1"/>
              <a:t>AFSSLPinningModePublicKey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这个模式同样是用证书绑定方式验证，客户端要有服务端的证书拷贝，只是验证时只验证证</a:t>
            </a:r>
          </a:p>
          <a:p>
            <a:pPr marL="0" indent="0">
              <a:buNone/>
            </a:pPr>
            <a:r>
              <a:rPr kumimoji="1" lang="zh-CN" altLang="en-US" dirty="0"/>
              <a:t>书里的公钥，不验证证书的有效期等信息。只要公钥是正确的，就能保证通信不会被窃听，因为中间人没有私钥，无法解开通过公钥加密的数据。</a:t>
            </a:r>
          </a:p>
        </p:txBody>
      </p:sp>
    </p:spTree>
    <p:extLst>
      <p:ext uri="{BB962C8B-B14F-4D97-AF65-F5344CB8AC3E}">
        <p14:creationId xmlns:p14="http://schemas.microsoft.com/office/powerpoint/2010/main" val="190965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HTTP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基础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内容占位符 3" descr="网络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2699" b="-82699"/>
          <a:stretch>
            <a:fillRect/>
          </a:stretch>
        </p:blipFill>
        <p:spPr>
          <a:xfrm>
            <a:off x="457200" y="2398492"/>
            <a:ext cx="8229600" cy="4525963"/>
          </a:xfrm>
        </p:spPr>
      </p:pic>
      <p:sp>
        <p:nvSpPr>
          <p:cNvPr id="5" name="文本框 4"/>
          <p:cNvSpPr txBox="1"/>
          <p:nvPr/>
        </p:nvSpPr>
        <p:spPr>
          <a:xfrm>
            <a:off x="457200" y="1838903"/>
            <a:ext cx="8229600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微软雅黑"/>
                <a:ea typeface="微软雅黑"/>
                <a:cs typeface="微软雅黑"/>
              </a:rPr>
              <a:t>HTTP</a:t>
            </a:r>
            <a:r>
              <a:rPr lang="zh-TW" altLang="en-US" sz="2400" dirty="0">
                <a:latin typeface="微软雅黑"/>
                <a:ea typeface="微软雅黑"/>
                <a:cs typeface="微软雅黑"/>
              </a:rPr>
              <a:t>的全称是</a:t>
            </a:r>
            <a:r>
              <a:rPr lang="en-US" altLang="zh-TW" sz="2400" dirty="0">
                <a:latin typeface="微软雅黑"/>
                <a:ea typeface="微软雅黑"/>
                <a:cs typeface="微软雅黑"/>
              </a:rPr>
              <a:t>Hypertext Transfer Protocol</a:t>
            </a:r>
            <a:r>
              <a:rPr lang="zh-TW" altLang="en-US" sz="2400" dirty="0">
                <a:latin typeface="微软雅黑"/>
                <a:ea typeface="微软雅黑"/>
                <a:cs typeface="微软雅黑"/>
              </a:rPr>
              <a:t>，超文本传输协议</a:t>
            </a:r>
          </a:p>
          <a:p>
            <a:pPr>
              <a:lnSpc>
                <a:spcPct val="120000"/>
              </a:lnSpc>
            </a:pPr>
            <a:r>
              <a:rPr lang="zh-TW" altLang="en-US" sz="2400" dirty="0">
                <a:latin typeface="微软雅黑"/>
                <a:ea typeface="微软雅黑"/>
                <a:cs typeface="微软雅黑"/>
              </a:rPr>
              <a:t>（</a:t>
            </a:r>
            <a:r>
              <a:rPr lang="en-US" altLang="zh-TW" sz="2400" dirty="0">
                <a:latin typeface="微软雅黑"/>
                <a:ea typeface="微软雅黑"/>
                <a:cs typeface="微软雅黑"/>
              </a:rPr>
              <a:t>1</a:t>
            </a:r>
            <a:r>
              <a:rPr lang="zh-TW" altLang="en-US" sz="2400" dirty="0">
                <a:latin typeface="微软雅黑"/>
                <a:ea typeface="微软雅黑"/>
                <a:cs typeface="微软雅黑"/>
              </a:rPr>
              <a:t>）规定客户端和服务器之间的数据传输格式</a:t>
            </a:r>
          </a:p>
          <a:p>
            <a:pPr>
              <a:lnSpc>
                <a:spcPct val="120000"/>
              </a:lnSpc>
            </a:pPr>
            <a:r>
              <a:rPr lang="zh-TW" altLang="en-US" sz="2400" dirty="0">
                <a:latin typeface="微软雅黑"/>
                <a:ea typeface="微软雅黑"/>
                <a:cs typeface="微软雅黑"/>
              </a:rPr>
              <a:t>（</a:t>
            </a:r>
            <a:r>
              <a:rPr lang="en-US" altLang="zh-TW" sz="2400" dirty="0">
                <a:latin typeface="微软雅黑"/>
                <a:ea typeface="微软雅黑"/>
                <a:cs typeface="微软雅黑"/>
              </a:rPr>
              <a:t>2</a:t>
            </a:r>
            <a:r>
              <a:rPr lang="zh-TW" altLang="en-US" sz="2400" dirty="0">
                <a:latin typeface="微软雅黑"/>
                <a:ea typeface="微软雅黑"/>
                <a:cs typeface="微软雅黑"/>
              </a:rPr>
              <a:t>）让客户端和服务器能有效地进行数据沟通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148710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HTTP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和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HTTPS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抓包分析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 algn="ctr">
              <a:buNone/>
            </a:pP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pPr marL="0" indent="0" algn="ctr">
              <a:buNone/>
            </a:pP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 algn="ctr">
              <a:buNone/>
            </a:pP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Charles 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工具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135534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网络开发注意事项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网络库的封装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以什么方式跟业务层交互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交付什么样的数据给业务层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线程间的切换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错误码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对应的业务场景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077740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网络开发注意事项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网络库的封装</a:t>
            </a:r>
            <a:endParaRPr kumimoji="1" lang="en-US" altLang="zh-CN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以什么方式跟业务层交互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交付什么样的数据给业务层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线程间的切换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错误码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对应的业务场景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53706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网络库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的封装</a:t>
            </a:r>
            <a:endParaRPr kumimoji="1" lang="zh-CN" altLang="en-US" dirty="0"/>
          </a:p>
        </p:txBody>
      </p:sp>
      <p:pic>
        <p:nvPicPr>
          <p:cNvPr id="4" name="内容占位符 3" descr="网络封装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004" r="-230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21326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网络开发注意事项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网络库的封装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以什么方式跟业务层交互</a:t>
            </a:r>
            <a:endParaRPr kumimoji="1" lang="en-US" altLang="zh-CN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交付什么样的数据给业务层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线程间的切换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错误码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对应的业务场景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596503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以什么方式跟业务层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交互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30" y="1600200"/>
            <a:ext cx="6768739" cy="4525963"/>
          </a:xfrm>
        </p:spPr>
      </p:pic>
    </p:spTree>
    <p:extLst>
      <p:ext uri="{BB962C8B-B14F-4D97-AF65-F5344CB8AC3E}">
        <p14:creationId xmlns:p14="http://schemas.microsoft.com/office/powerpoint/2010/main" val="156227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融入缓存时的改进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内容占位符 3" descr="网络cache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73" r="-78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70511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网络开发注意事项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网络库的封装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以什么方式跟业务层交互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交付什么样的数据给业务层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线程间的切换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错误码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对应的业务场景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40617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交付什么样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的数据给业务层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pic>
        <p:nvPicPr>
          <p:cNvPr id="4" name="内容占位符 3" descr="网络model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50" r="-26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3293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Model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和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JSON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的映射隔离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内容占位符 3" descr="Screen Shot 2016-09-08 at 4.39.2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449" r="-12449"/>
          <a:stretch>
            <a:fillRect/>
          </a:stretch>
        </p:blipFill>
        <p:spPr>
          <a:xfrm>
            <a:off x="457200" y="1600200"/>
            <a:ext cx="8229600" cy="4826000"/>
          </a:xfrm>
        </p:spPr>
      </p:pic>
    </p:spTree>
    <p:extLst>
      <p:ext uri="{BB962C8B-B14F-4D97-AF65-F5344CB8AC3E}">
        <p14:creationId xmlns:p14="http://schemas.microsoft.com/office/powerpoint/2010/main" val="1601165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HTTP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- 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请求</a:t>
            </a:r>
            <a:r>
              <a:rPr kumimoji="1" lang="zh-CN" altLang="zh-CN" dirty="0" smtClean="0">
                <a:latin typeface="微软雅黑"/>
                <a:ea typeface="微软雅黑"/>
                <a:cs typeface="微软雅黑"/>
              </a:rPr>
              <a:t>（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Request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）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828941"/>
            <a:ext cx="8229600" cy="2068481"/>
          </a:xfrm>
        </p:spPr>
      </p:pic>
    </p:spTree>
    <p:extLst>
      <p:ext uri="{BB962C8B-B14F-4D97-AF65-F5344CB8AC3E}">
        <p14:creationId xmlns:p14="http://schemas.microsoft.com/office/powerpoint/2010/main" val="2153678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Model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和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JSON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的映射隔离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 algn="ctr">
              <a:buNone/>
            </a:pP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pPr marL="0" indent="0" algn="ctr">
              <a:buNone/>
            </a:pP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 algn="ctr">
              <a:buNone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手动映射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和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自动映射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82027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网络开发注意事项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网络库的封装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以什么方式跟业务层交互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交付什么样的数据给业务层</a:t>
            </a:r>
            <a:endParaRPr kumimoji="1" lang="en-US" altLang="zh-CN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线程间的切换</a:t>
            </a:r>
            <a:endParaRPr kumimoji="1" lang="en-US" altLang="zh-CN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错误码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对应的业务场景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413738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线程间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的切换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pic>
        <p:nvPicPr>
          <p:cNvPr id="6" name="内容占位符 5" descr="网络thread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193" r="-241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99550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网络开发注意事项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网络库的封装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以什么方式跟业务层交互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交付什么样的数据给业务层</a:t>
            </a:r>
            <a:endParaRPr kumimoji="1" lang="en-US" altLang="zh-CN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线程间的切换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错误码</a:t>
            </a:r>
            <a:endParaRPr kumimoji="1" lang="en-US" altLang="zh-CN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对应的业务场景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36171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当遇到“登录失败”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 algn="ctr">
              <a:buNone/>
            </a:pP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pPr marL="0" indent="0" algn="ctr">
              <a:buNone/>
            </a:pP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 algn="ctr">
              <a:buNone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登录失败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40786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错误码规范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内容占位符 3" descr="错误号拆解图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336" b="-173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35417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错误码规范地址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http</a:t>
            </a:r>
            <a:r>
              <a:rPr kumimoji="1" lang="en-US" altLang="zh-CN" dirty="0"/>
              <a:t>://</a:t>
            </a:r>
            <a:r>
              <a:rPr kumimoji="1" lang="en-US" altLang="zh-CN" dirty="0" err="1"/>
              <a:t>git.baijiahulian.com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heyingjie</a:t>
            </a:r>
            <a:r>
              <a:rPr kumimoji="1" lang="en-US" altLang="zh-CN" dirty="0"/>
              <a:t>/error-code-definition/wikis/home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9569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网络开发注意事项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网络库的封装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以什么方式跟业务层交互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交付什么样的数据给业务层</a:t>
            </a:r>
            <a:endParaRPr kumimoji="1" lang="en-US" altLang="zh-CN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线程间的切换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错误码</a:t>
            </a:r>
            <a:endParaRPr kumimoji="1" lang="en-US" altLang="zh-CN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对应的业务场景</a:t>
            </a:r>
            <a:endParaRPr kumimoji="1" lang="en-US" altLang="zh-CN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03304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对应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的业务场景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列表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后台日志和统计数据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用户关注执行结果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异步展示的数据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性能、流量、稳定、安全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076393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预热下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WebSocket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轮询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l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ong poll(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ing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)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WebSocket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453195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HTTP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－请求（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Request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）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" name="内容占位符 4" descr="Screen Shot 2016-09-06 at 12.56.05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89" r="-40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59595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kumimoji="1" lang="zh-CN" altLang="en-US" dirty="0" smtClean="0"/>
              <a:t>学习</a:t>
            </a:r>
            <a:r>
              <a:rPr kumimoji="1" lang="en-US" altLang="zh-CN" dirty="0" err="1" smtClean="0"/>
              <a:t>NSURLSession</a:t>
            </a:r>
            <a:r>
              <a:rPr kumimoji="1" lang="zh-CN" altLang="en-US" dirty="0" smtClean="0"/>
              <a:t>系列：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https</a:t>
            </a:r>
            <a:r>
              <a:rPr kumimoji="1" lang="en-US" altLang="zh-CN" dirty="0"/>
              <a:t>://</a:t>
            </a:r>
            <a:r>
              <a:rPr kumimoji="1" lang="en-US" altLang="zh-CN" dirty="0" err="1"/>
              <a:t>developer.apple.com</a:t>
            </a:r>
            <a:r>
              <a:rPr kumimoji="1" lang="en-US" altLang="zh-CN" dirty="0"/>
              <a:t>/library/</a:t>
            </a:r>
            <a:r>
              <a:rPr kumimoji="1" lang="en-US" altLang="zh-CN" dirty="0" err="1"/>
              <a:t>ios</a:t>
            </a:r>
            <a:r>
              <a:rPr kumimoji="1" lang="en-US" altLang="zh-CN" dirty="0"/>
              <a:t>/documentation/Foundation/Reference/</a:t>
            </a:r>
            <a:r>
              <a:rPr kumimoji="1" lang="en-US" altLang="zh-CN" dirty="0" err="1"/>
              <a:t>NSURLSession_class</a:t>
            </a:r>
            <a:r>
              <a:rPr kumimoji="1" lang="en-US" altLang="zh-CN" dirty="0"/>
              <a:t>/</a:t>
            </a:r>
            <a:endParaRPr kumimoji="1" lang="zh-CN" altLang="en-US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掌握错误码规范：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http://</a:t>
            </a:r>
            <a:r>
              <a:rPr kumimoji="1" lang="en-US" altLang="zh-CN" dirty="0" err="1"/>
              <a:t>git.baijiahulian.com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heyingjie</a:t>
            </a:r>
            <a:r>
              <a:rPr kumimoji="1" lang="en-US" altLang="zh-CN" dirty="0"/>
              <a:t>/error-code-definition/wikis/home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学习：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AFNetworking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SDWebImage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90449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zh-CN" altLang="en-US" dirty="0" smtClean="0"/>
              <a:t>基于原生的</a:t>
            </a:r>
            <a:r>
              <a:rPr kumimoji="1" lang="en-US" altLang="zh-CN" dirty="0" err="1" smtClean="0"/>
              <a:t>NSURLSession</a:t>
            </a:r>
            <a:r>
              <a:rPr kumimoji="1" lang="zh-CN" altLang="en-US" dirty="0" smtClean="0"/>
              <a:t>封装一个</a:t>
            </a:r>
            <a:r>
              <a:rPr kumimoji="1" lang="en-US" altLang="zh-CN" dirty="0" err="1" smtClean="0"/>
              <a:t>BJNetwork</a:t>
            </a:r>
            <a:r>
              <a:rPr kumimoji="1" lang="zh-CN" altLang="zh-CN" dirty="0" smtClean="0"/>
              <a:t>，</a:t>
            </a:r>
            <a:r>
              <a:rPr kumimoji="1" lang="zh-CN" altLang="en-US" dirty="0" smtClean="0"/>
              <a:t>包含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download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upload</a:t>
            </a:r>
            <a:r>
              <a:rPr kumimoji="1" lang="zh-CN" altLang="en-US" dirty="0" smtClean="0"/>
              <a:t>方法，可以对</a:t>
            </a:r>
            <a:r>
              <a:rPr kumimoji="1" lang="en-US" altLang="zh-CN" dirty="0" err="1" smtClean="0"/>
              <a:t>BJNetwork</a:t>
            </a:r>
            <a:r>
              <a:rPr kumimoji="1" lang="zh-CN" altLang="en-US" dirty="0" smtClean="0"/>
              <a:t>进行关键项的自定义配置，分别为每个接口写出调用的测试用例，至少包含一个断点续传的用例和后台工作的用例，用来覆盖测试所提供的网络接口的可用性。注意：对上层松耦合，即</a:t>
            </a:r>
            <a:r>
              <a:rPr kumimoji="1" lang="en-US" altLang="zh-CN" dirty="0" err="1" smtClean="0"/>
              <a:t>BJNetwork</a:t>
            </a:r>
            <a:r>
              <a:rPr kumimoji="1" lang="zh-CN" altLang="en-US" dirty="0" smtClean="0"/>
              <a:t>头文件中看不出任何</a:t>
            </a:r>
            <a:r>
              <a:rPr kumimoji="1" lang="en-US" altLang="zh-CN" dirty="0" err="1" smtClean="0"/>
              <a:t>NSURLSession</a:t>
            </a:r>
            <a:r>
              <a:rPr kumimoji="1" lang="zh-CN" altLang="en-US" dirty="0" smtClean="0"/>
              <a:t>的痕迹。</a:t>
            </a:r>
            <a:r>
              <a:rPr kumimoji="1" lang="zh-CN" altLang="en-US" smtClean="0"/>
              <a:t>可以根据能力来自己设计其它加分项。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完成时间：</a:t>
            </a:r>
            <a:r>
              <a:rPr kumimoji="1" lang="en-US" altLang="zh-CN" dirty="0" smtClean="0"/>
              <a:t>2016-9-29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87856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zh-CN" sz="4400" dirty="0" smtClean="0">
              <a:latin typeface="微软雅黑"/>
              <a:ea typeface="微软雅黑"/>
              <a:cs typeface="微软雅黑"/>
            </a:endParaRPr>
          </a:p>
          <a:p>
            <a:pPr marL="0" indent="0" algn="ctr">
              <a:buNone/>
            </a:pPr>
            <a:endParaRPr kumimoji="1" lang="en-US" altLang="zh-CN" sz="4400" dirty="0">
              <a:latin typeface="微软雅黑"/>
              <a:ea typeface="微软雅黑"/>
              <a:cs typeface="微软雅黑"/>
            </a:endParaRPr>
          </a:p>
          <a:p>
            <a:pPr marL="0" indent="0" algn="ctr">
              <a:buNone/>
            </a:pPr>
            <a:r>
              <a:rPr kumimoji="1" lang="zh-CN" altLang="en-US" sz="4400" dirty="0" smtClean="0">
                <a:latin typeface="微软雅黑"/>
                <a:ea typeface="微软雅黑"/>
                <a:cs typeface="微软雅黑"/>
              </a:rPr>
              <a:t>谢谢</a:t>
            </a:r>
            <a:endParaRPr kumimoji="1" lang="zh-CN" altLang="en-US" sz="44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673474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5629" y="274638"/>
            <a:ext cx="7779657" cy="1143000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HTTP 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– 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响应</a:t>
            </a:r>
            <a:r>
              <a:rPr kumimoji="1" lang="zh-CN" altLang="zh-CN" dirty="0" smtClean="0">
                <a:latin typeface="微软雅黑"/>
                <a:ea typeface="微软雅黑"/>
                <a:cs typeface="微软雅黑"/>
              </a:rPr>
              <a:t>（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Response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）</a:t>
            </a:r>
            <a:endParaRPr kumimoji="1" lang="zh-CN" altLang="en-US" dirty="0"/>
          </a:p>
        </p:txBody>
      </p:sp>
      <p:pic>
        <p:nvPicPr>
          <p:cNvPr id="6" name="内容占位符 5" descr="response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6919" b="-669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54022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HTTP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－响应（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Response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）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内容占位符 3" descr="Screen Shot 2016-09-06 at 1.12.3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59" b="-32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46595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黑色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黑色 .thmx</Template>
  <TotalTime>3253</TotalTime>
  <Words>1378</Words>
  <Application>Microsoft Macintosh PowerPoint</Application>
  <PresentationFormat>全屏显示(4:3)</PresentationFormat>
  <Paragraphs>334</Paragraphs>
  <Slides>72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73" baseType="lpstr">
      <vt:lpstr> 黑色 </vt:lpstr>
      <vt:lpstr>iOS开发之网络请求处理</vt:lpstr>
      <vt:lpstr>APP分层示意</vt:lpstr>
      <vt:lpstr>PowerPoint 演示文稿</vt:lpstr>
      <vt:lpstr>先回顾下URL</vt:lpstr>
      <vt:lpstr>HTTP基础</vt:lpstr>
      <vt:lpstr>HTTP - 请求（Request）</vt:lpstr>
      <vt:lpstr>HTTP－请求（Request）</vt:lpstr>
      <vt:lpstr>HTTP – 响应（Response）</vt:lpstr>
      <vt:lpstr>HTTP－响应（Response）</vt:lpstr>
      <vt:lpstr>HTTP – 下载用到的头字段</vt:lpstr>
      <vt:lpstr>HTTP – 请求方法（Method）</vt:lpstr>
      <vt:lpstr>HTTP – GET和POST对比</vt:lpstr>
      <vt:lpstr>HTTP – GET和POST选择</vt:lpstr>
      <vt:lpstr>HTTP - 常见的响应状态码</vt:lpstr>
      <vt:lpstr>iOS中发送HTTP请求的方案</vt:lpstr>
      <vt:lpstr>iOS中发送HTTP请求的方案</vt:lpstr>
      <vt:lpstr>NSURLConnection 方式</vt:lpstr>
      <vt:lpstr>NSURLConnection 方式</vt:lpstr>
      <vt:lpstr>苹果原生HTTP请求对象</vt:lpstr>
      <vt:lpstr>理清关键对象作用</vt:lpstr>
      <vt:lpstr>NSURLConnection 方式</vt:lpstr>
      <vt:lpstr>NSURLSession</vt:lpstr>
      <vt:lpstr>NSURLSession 介绍</vt:lpstr>
      <vt:lpstr>NSURLSession 开发示例</vt:lpstr>
      <vt:lpstr>NSURLSession工作模式</vt:lpstr>
      <vt:lpstr>NSURLSessionTask</vt:lpstr>
      <vt:lpstr>NSURLSessionConfiguration</vt:lpstr>
      <vt:lpstr>NSURLSession 学习地址</vt:lpstr>
      <vt:lpstr>需要知道的三个对象</vt:lpstr>
      <vt:lpstr>PowerPoint 演示文稿</vt:lpstr>
      <vt:lpstr>请求超时</vt:lpstr>
      <vt:lpstr> 苹果原生的HTTP缓存策略</vt:lpstr>
      <vt:lpstr>iOS中发送HTTP请求的方案</vt:lpstr>
      <vt:lpstr>iOS中发送HTTP请求的方案</vt:lpstr>
      <vt:lpstr>第三方框架</vt:lpstr>
      <vt:lpstr>第三方框架</vt:lpstr>
      <vt:lpstr>网络监测 Reachablity</vt:lpstr>
      <vt:lpstr>PowerPoint 演示文稿</vt:lpstr>
      <vt:lpstr>HTTPS</vt:lpstr>
      <vt:lpstr>SSL / TLS</vt:lpstr>
      <vt:lpstr>NSURLConnection中处理SSL</vt:lpstr>
      <vt:lpstr>NSURLConnection中处理SSL</vt:lpstr>
      <vt:lpstr>NSURLSession中处理SSL</vt:lpstr>
      <vt:lpstr>AFNetworking中处理SSL</vt:lpstr>
      <vt:lpstr>AFNetworking中处理SSL</vt:lpstr>
      <vt:lpstr>AFSecurityPolicy</vt:lpstr>
      <vt:lpstr>AFSecurityPolicy 验证模式一</vt:lpstr>
      <vt:lpstr>AFSecurityPolicy 验证模式二</vt:lpstr>
      <vt:lpstr>AFSecurityPolicy 验证模式三</vt:lpstr>
      <vt:lpstr>HTTP和HTTPS抓包分析</vt:lpstr>
      <vt:lpstr>网络开发注意事项</vt:lpstr>
      <vt:lpstr>网络开发注意事项</vt:lpstr>
      <vt:lpstr>网络库的封装</vt:lpstr>
      <vt:lpstr>网络开发注意事项</vt:lpstr>
      <vt:lpstr>以什么方式跟业务层交互</vt:lpstr>
      <vt:lpstr>融入缓存时的改进</vt:lpstr>
      <vt:lpstr>网络开发注意事项</vt:lpstr>
      <vt:lpstr>交付什么样的数据给业务层</vt:lpstr>
      <vt:lpstr>Model和JSON的映射隔离</vt:lpstr>
      <vt:lpstr>Model和JSON的映射隔离</vt:lpstr>
      <vt:lpstr>网络开发注意事项</vt:lpstr>
      <vt:lpstr>线程间的切换</vt:lpstr>
      <vt:lpstr>网络开发注意事项</vt:lpstr>
      <vt:lpstr>当遇到“登录失败”</vt:lpstr>
      <vt:lpstr>错误码规范</vt:lpstr>
      <vt:lpstr>错误码规范地址</vt:lpstr>
      <vt:lpstr>网络开发注意事项</vt:lpstr>
      <vt:lpstr>对应的业务场景</vt:lpstr>
      <vt:lpstr>预热下WebSocket</vt:lpstr>
      <vt:lpstr>作业</vt:lpstr>
      <vt:lpstr>作业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iOS开发之网络请求处理</dc:title>
  <dc:creator>heyingj he</dc:creator>
  <cp:lastModifiedBy>heyingj he</cp:lastModifiedBy>
  <cp:revision>316</cp:revision>
  <dcterms:created xsi:type="dcterms:W3CDTF">2016-09-05T15:49:49Z</dcterms:created>
  <dcterms:modified xsi:type="dcterms:W3CDTF">2016-09-09T12:53:24Z</dcterms:modified>
</cp:coreProperties>
</file>